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  <p:sldMasterId id="2147483684" r:id="rId2"/>
  </p:sldMasterIdLst>
  <p:notesMasterIdLst>
    <p:notesMasterId r:id="rId35"/>
  </p:notesMasterIdLst>
  <p:sldIdLst>
    <p:sldId id="372" r:id="rId3"/>
    <p:sldId id="367" r:id="rId4"/>
    <p:sldId id="365" r:id="rId5"/>
    <p:sldId id="1446" r:id="rId6"/>
    <p:sldId id="377" r:id="rId7"/>
    <p:sldId id="371" r:id="rId8"/>
    <p:sldId id="384" r:id="rId9"/>
    <p:sldId id="270" r:id="rId10"/>
    <p:sldId id="396" r:id="rId11"/>
    <p:sldId id="385" r:id="rId12"/>
    <p:sldId id="437" r:id="rId13"/>
    <p:sldId id="436" r:id="rId14"/>
    <p:sldId id="274" r:id="rId15"/>
    <p:sldId id="443" r:id="rId16"/>
    <p:sldId id="1453" r:id="rId17"/>
    <p:sldId id="1449" r:id="rId18"/>
    <p:sldId id="1444" r:id="rId19"/>
    <p:sldId id="402" r:id="rId20"/>
    <p:sldId id="410" r:id="rId21"/>
    <p:sldId id="395" r:id="rId22"/>
    <p:sldId id="501" r:id="rId23"/>
    <p:sldId id="1452" r:id="rId24"/>
    <p:sldId id="1228" r:id="rId25"/>
    <p:sldId id="382" r:id="rId26"/>
    <p:sldId id="1454" r:id="rId27"/>
    <p:sldId id="1447" r:id="rId28"/>
    <p:sldId id="497" r:id="rId29"/>
    <p:sldId id="470" r:id="rId30"/>
    <p:sldId id="457" r:id="rId31"/>
    <p:sldId id="513" r:id="rId32"/>
    <p:sldId id="400" r:id="rId33"/>
    <p:sldId id="438" r:id="rId34"/>
  </p:sldIdLst>
  <p:sldSz cx="9144000" cy="6858000" type="screen4x3"/>
  <p:notesSz cx="6797675" cy="992822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D9F1"/>
    <a:srgbClr val="2A20EC"/>
    <a:srgbClr val="008A3E"/>
    <a:srgbClr val="00682F"/>
    <a:srgbClr val="FF4747"/>
    <a:srgbClr val="04680E"/>
    <a:srgbClr val="140076"/>
    <a:srgbClr val="000000"/>
    <a:srgbClr val="9CAAEE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69" autoAdjust="0"/>
    <p:restoredTop sz="94622" autoAdjust="0"/>
  </p:normalViewPr>
  <p:slideViewPr>
    <p:cSldViewPr snapToGrid="0">
      <p:cViewPr varScale="1">
        <p:scale>
          <a:sx n="92" d="100"/>
          <a:sy n="92" d="100"/>
        </p:scale>
        <p:origin x="1096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5407253-409B-416F-B308-31EA53515C0D}" type="datetimeFigureOut">
              <a:rPr lang="ru-RU"/>
              <a:pPr>
                <a:defRPr/>
              </a:pPr>
              <a:t>25.04.2023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E417CF6A-5C99-455C-95F3-09BDB657792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662003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17CF6A-5C99-455C-95F3-09BDB6577922}" type="slidenum">
              <a:rPr lang="ru-RU" altLang="ru-RU" smtClean="0"/>
              <a:pPr/>
              <a:t>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38367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515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515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5156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The lattice design and prototyping of most collider elements are completed. The ring circumference is twice as one of the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Nuclotron</a:t>
            </a:r>
            <a:r>
              <a:rPr lang="en-US" dirty="0">
                <a:ea typeface="ＭＳ Ｐゴシック" charset="0"/>
                <a:cs typeface="ＭＳ Ｐゴシック" charset="0"/>
              </a:rPr>
              <a:t>. For the</a:t>
            </a:r>
            <a:r>
              <a:rPr lang="en-US" baseline="0" dirty="0">
                <a:ea typeface="ＭＳ Ｐゴシック" charset="0"/>
                <a:cs typeface="ＭＳ Ｐゴシック" charset="0"/>
              </a:rPr>
              <a:t> gold beam a</a:t>
            </a:r>
            <a:r>
              <a:rPr lang="en-US" dirty="0">
                <a:ea typeface="ＭＳ Ｐゴシック" charset="0"/>
                <a:cs typeface="ＭＳ Ｐゴシック" charset="0"/>
              </a:rPr>
              <a:t> Luminosity at  the energy above 10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GeV</a:t>
            </a:r>
            <a:r>
              <a:rPr lang="en-US" dirty="0">
                <a:ea typeface="ＭＳ Ｐゴシック" charset="0"/>
                <a:cs typeface="ＭＳ Ｐゴシック" charset="0"/>
              </a:rPr>
              <a:t> per nucleon will be 10 to the 27  </a:t>
            </a:r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CA577D9-ABC0-0C4C-9CAB-9E6515ED4DFC}" type="slidenum">
              <a:rPr lang="ru-RU" sz="1200"/>
              <a:pPr eaLnBrk="1" hangingPunct="1"/>
              <a:t>23</a:t>
            </a:fld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1188674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>
            <a:extLst>
              <a:ext uri="{FF2B5EF4-FFF2-40B4-BE49-F238E27FC236}">
                <a16:creationId xmlns:a16="http://schemas.microsoft.com/office/drawing/2014/main" id="{530F3C0A-2DAE-4FF2-8961-A3A64FF5E83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Заметки 2">
            <a:extLst>
              <a:ext uri="{FF2B5EF4-FFF2-40B4-BE49-F238E27FC236}">
                <a16:creationId xmlns:a16="http://schemas.microsoft.com/office/drawing/2014/main" id="{DCB29187-48F1-4BB4-93B6-BBF2C61E828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11268" name="Номер слайда 3">
            <a:extLst>
              <a:ext uri="{FF2B5EF4-FFF2-40B4-BE49-F238E27FC236}">
                <a16:creationId xmlns:a16="http://schemas.microsoft.com/office/drawing/2014/main" id="{6CE73362-BE50-41D1-9383-C1078AEE91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B974D83-842C-479F-A2C3-8575E2787F25}" type="slidenum">
              <a:rPr lang="ru-RU" alt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28</a:t>
            </a:fld>
            <a:endParaRPr lang="ru-RU" altLang="ru-R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>
            <a:extLst>
              <a:ext uri="{FF2B5EF4-FFF2-40B4-BE49-F238E27FC236}">
                <a16:creationId xmlns:a16="http://schemas.microsoft.com/office/drawing/2014/main" id="{FD368FCD-8790-43D0-8E4C-C4100DC8DF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Заметки 2">
            <a:extLst>
              <a:ext uri="{FF2B5EF4-FFF2-40B4-BE49-F238E27FC236}">
                <a16:creationId xmlns:a16="http://schemas.microsoft.com/office/drawing/2014/main" id="{85ACD7F9-41C6-4E5B-B2FA-38E7327138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13316" name="Номер слайда 3">
            <a:extLst>
              <a:ext uri="{FF2B5EF4-FFF2-40B4-BE49-F238E27FC236}">
                <a16:creationId xmlns:a16="http://schemas.microsoft.com/office/drawing/2014/main" id="{D422FF16-2B9C-47FB-BAA5-DAD4985A81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DDFA02B-644B-47DF-9357-F349D4450BE1}" type="slidenum">
              <a:rPr lang="ru-RU" altLang="ru-RU" smtClean="0">
                <a:latin typeface="Calibri" panose="020F0502020204030204" pitchFamily="34" charset="0"/>
              </a:rPr>
              <a:pPr/>
              <a:t>29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17CF6A-5C99-455C-95F3-09BDB6577922}" type="slidenum">
              <a:rPr lang="ru-RU" altLang="ru-RU" smtClean="0"/>
              <a:pPr/>
              <a:t>30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197300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>
              <a:cs typeface="Arial" charset="0"/>
            </a:endParaRPr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7C69BF9-C51F-4C21-B659-9C084AC8292B}" type="slidenum">
              <a:rPr lang="ru-RU" altLang="ru-RU"/>
              <a:pPr/>
              <a:t>32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74511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/>
              <a:t>RuPAC</a:t>
            </a:r>
            <a:r>
              <a:rPr lang="en-US" dirty="0"/>
              <a:t> 2021, Crimea, </a:t>
            </a:r>
            <a:r>
              <a:rPr lang="en-US" dirty="0" err="1"/>
              <a:t>Alushta</a:t>
            </a:r>
            <a:endParaRPr lang="ru-RU" dirty="0"/>
          </a:p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50E1CEE8-DFCB-46C5-9994-FDD15F43F7DF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1ACAC-5EDD-4D6B-B2F3-2D62FA9A8DC3}" type="datetime1">
              <a:rPr lang="ru-RU"/>
              <a:pPr>
                <a:defRPr/>
              </a:pPr>
              <a:t>25.04.2023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93DA16-B77F-4242-A768-A059660B70A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994E5-FC91-4EB1-B192-4D33F1114477}" type="datetime1">
              <a:rPr lang="ru-RU"/>
              <a:pPr>
                <a:defRPr/>
              </a:pPr>
              <a:t>25.04.2023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974B31-B01B-45AE-8969-09B21BF62DE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5537746-A0F3-49BD-9459-18018CDB40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00C87EF-8578-4C3D-A274-C190BAE822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ABC928F-5522-41BB-AD6B-B4324D303C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67832E9-6C59-4971-A586-E08048D519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37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129606" y="446485"/>
            <a:ext cx="6875859" cy="4161234"/>
          </a:xfrm>
          <a:prstGeom prst="rect">
            <a:avLst/>
          </a:prstGeom>
        </p:spPr>
        <p:txBody>
          <a:bodyPr lIns="64291" tIns="32145" rIns="64291" bIns="32145">
            <a:noAutofit/>
          </a:bodyPr>
          <a:lstStyle/>
          <a:p>
            <a:pPr lvl="0"/>
            <a:endParaRPr noProof="0"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892969" y="4723805"/>
            <a:ext cx="7358063" cy="1000125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892969" y="5759649"/>
            <a:ext cx="7358063" cy="79474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60729" algn="ctr">
              <a:spcBef>
                <a:spcPts val="0"/>
              </a:spcBef>
              <a:buSzTx/>
              <a:buNone/>
              <a:defRPr sz="2200"/>
            </a:lvl2pPr>
            <a:lvl3pPr marL="0" indent="321457" algn="ctr">
              <a:spcBef>
                <a:spcPts val="0"/>
              </a:spcBef>
              <a:buSzTx/>
              <a:buNone/>
              <a:defRPr sz="2200"/>
            </a:lvl3pPr>
            <a:lvl4pPr marL="0" indent="482186" algn="ctr">
              <a:spcBef>
                <a:spcPts val="0"/>
              </a:spcBef>
              <a:buSzTx/>
              <a:buNone/>
              <a:defRPr sz="2200"/>
            </a:lvl4pPr>
            <a:lvl5pPr marL="0" indent="642915" algn="ctr">
              <a:spcBef>
                <a:spcPts val="0"/>
              </a:spcBef>
              <a:buSzTx/>
              <a:buNone/>
              <a:defRPr sz="2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Shape 23">
            <a:extLst>
              <a:ext uri="{FF2B5EF4-FFF2-40B4-BE49-F238E27FC236}">
                <a16:creationId xmlns:a16="http://schemas.microsoft.com/office/drawing/2014/main" id="{006A9109-FF59-451D-A4FF-071786EFBD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438650" y="6500813"/>
            <a:ext cx="258763" cy="2682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5E1372-B28F-41C8-9B4B-8FA476CE9E5C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713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26E26-5BBC-4E8A-AECC-C4D0F1C4D424}" type="datetime1">
              <a:rPr lang="ru-RU"/>
              <a:pPr>
                <a:defRPr/>
              </a:pPr>
              <a:t>25.04.2023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ACE422-80A1-47B4-8B5D-FEF25DAF095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E9DA0-8DEB-45BE-AF49-5A9402F49FEE}" type="datetime1">
              <a:rPr lang="ru-RU"/>
              <a:pPr>
                <a:defRPr/>
              </a:pPr>
              <a:t>25.04.2023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52BE30-C319-4499-B4F0-D60A7AC3CD2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203CB-C3C8-4EEF-B613-0C89A28C7EC7}" type="datetime1">
              <a:rPr lang="ru-RU"/>
              <a:pPr>
                <a:defRPr/>
              </a:pPr>
              <a:t>25.04.2023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F7F6B8-D97A-41A3-8292-F98D293B863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B4CC69-2939-405E-8807-0C9504E1D419}" type="datetime1">
              <a:rPr lang="ru-RU"/>
              <a:pPr>
                <a:defRPr/>
              </a:pPr>
              <a:t>25.04.2023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0F5446-E266-4C3F-BF03-2477265E460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85F79-00AF-4963-8833-0A2448BFC0CB}" type="datetime1">
              <a:rPr lang="ru-RU"/>
              <a:pPr>
                <a:defRPr/>
              </a:pPr>
              <a:t>25.04.2023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1E3059-2DC2-4CC6-867C-A5997B3A8BD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CBFBF-0F55-426B-8AAF-7C49F104DF6E}" type="datetime1">
              <a:rPr lang="ru-RU"/>
              <a:pPr>
                <a:defRPr/>
              </a:pPr>
              <a:t>25.04.2023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F72CAE-9501-4565-90F7-CA5F997C641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5B7981-2F79-4E8B-9391-A0F98F863443}" type="datetime1">
              <a:rPr lang="ru-RU"/>
              <a:pPr>
                <a:defRPr/>
              </a:pPr>
              <a:t>25.04.2023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88BFA6-2415-4F37-A2C7-E28C51B4257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6DC83-C24F-40F1-8199-C964925AC969}" type="datetime1">
              <a:rPr lang="ru-RU"/>
              <a:pPr>
                <a:defRPr/>
              </a:pPr>
              <a:t>25.04.2023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97A8CE-033B-499B-AA7F-EF0F7ED05F8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7C8D6-1D1D-4A75-BCC9-208A46E1FAE4}" type="datetime1">
              <a:rPr lang="ru-RU"/>
              <a:pPr>
                <a:defRPr/>
              </a:pPr>
              <a:t>25.04.2023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6645F1-B022-49B0-A3A2-0C2B060D6C2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83969-9D44-4395-A6E1-E810A7C3EE16}" type="datetime1">
              <a:rPr lang="ru-RU"/>
              <a:pPr>
                <a:defRPr/>
              </a:pPr>
              <a:t>25.04.2023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CAF84E-B3E9-469B-B003-99DC0AF04C2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B05C0-33D0-4057-BDBC-F38FE7480171}" type="datetime1">
              <a:rPr lang="ru-RU"/>
              <a:pPr>
                <a:defRPr/>
              </a:pPr>
              <a:t>25.04.2023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C5A41-7848-4EB0-98E5-1854283819B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2C852-1182-4889-9570-C77DE3DA31EA}" type="datetime1">
              <a:rPr lang="ru-RU"/>
              <a:pPr>
                <a:defRPr/>
              </a:pPr>
              <a:t>25.04.2023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568BD5-7413-4DD6-82A5-FC8F0142A26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07FC9-F6B9-453E-BB8E-9224E813DE69}" type="datetime1">
              <a:rPr lang="ru-RU"/>
              <a:pPr>
                <a:defRPr/>
              </a:pPr>
              <a:t>25.04.2023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4F6C63-8663-4AA7-9092-CE0AC0F0CB6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ED7ECA-C43C-4019-8AB1-4ED8004D5384}" type="datetime1">
              <a:rPr lang="ru-RU"/>
              <a:pPr>
                <a:defRPr/>
              </a:pPr>
              <a:t>25.04.2023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7A775E-9BAE-4EE2-9EF8-2635681B30E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7A97B-19D7-4A15-85FA-60D9C748BFE2}" type="datetime1">
              <a:rPr lang="ru-RU"/>
              <a:pPr>
                <a:defRPr/>
              </a:pPr>
              <a:t>25.04.2023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29786D-A0D3-4E2C-B8BA-5B996F0099E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4C972-46BC-46E7-9D75-5E3D74946119}" type="datetime1">
              <a:rPr lang="ru-RU"/>
              <a:pPr>
                <a:defRPr/>
              </a:pPr>
              <a:t>25.04.2023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13B673-43DF-4DC9-B05E-6572BF4BEB5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F941B4-51C7-48A2-A29A-9E3A0E4F4C2C}" type="datetime1">
              <a:rPr lang="ru-RU"/>
              <a:pPr>
                <a:defRPr/>
              </a:pPr>
              <a:t>25.04.2023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87FB23-D87D-4895-A445-31B638AAC27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99C8AC-9A17-4085-8059-F58D52CF98E3}" type="datetime1">
              <a:rPr lang="ru-RU"/>
              <a:pPr>
                <a:defRPr/>
              </a:pPr>
              <a:t>25.04.2023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4404E9-55B9-473F-9911-263DAB211E5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FC3D80-82BA-4488-8F43-891BED7AD2A1}" type="datetime1">
              <a:rPr lang="ru-RU"/>
              <a:pPr>
                <a:defRPr/>
              </a:pPr>
              <a:t>25.04.2023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6ED87B-7C21-47C9-9CEC-D23AF43484C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dirty="0" err="1"/>
              <a:t>RuPAC</a:t>
            </a:r>
            <a:r>
              <a:rPr lang="en-US" dirty="0"/>
              <a:t> 2021, Crimea, </a:t>
            </a:r>
            <a:r>
              <a:rPr lang="en-US" dirty="0" err="1"/>
              <a:t>Alushta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C83BE570-BFF4-46A7-BC08-4499CFDC819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07" r:id="rId12"/>
    <p:sldLayoutId id="2147483708" r:id="rId13"/>
  </p:sldLayoutIdLst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D944C02-8B36-4C56-992C-1042E76873ED}" type="datetime1">
              <a:rPr lang="ru-RU"/>
              <a:pPr>
                <a:defRPr/>
              </a:pPr>
              <a:t>25.04.2023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32F8778A-1891-48DE-89D6-6E38E5CCBB4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png"/><Relationship Id="rId7" Type="http://schemas.openxmlformats.org/officeDocument/2006/relationships/image" Target="../media/image2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hdphoto" Target="../media/hdphoto4.wdp"/><Relationship Id="rId7" Type="http://schemas.openxmlformats.org/officeDocument/2006/relationships/image" Target="../media/image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5.wdp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.png"/><Relationship Id="rId7" Type="http://schemas.openxmlformats.org/officeDocument/2006/relationships/image" Target="../media/image4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1.png"/><Relationship Id="rId7" Type="http://schemas.openxmlformats.org/officeDocument/2006/relationships/image" Target="../media/image5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2.png"/><Relationship Id="rId9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9.pn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11" Type="http://schemas.openxmlformats.org/officeDocument/2006/relationships/image" Target="../media/image64.png"/><Relationship Id="rId5" Type="http://schemas.openxmlformats.org/officeDocument/2006/relationships/image" Target="../media/image2.png"/><Relationship Id="rId10" Type="http://schemas.openxmlformats.org/officeDocument/2006/relationships/image" Target="../media/image63.jpeg"/><Relationship Id="rId4" Type="http://schemas.openxmlformats.org/officeDocument/2006/relationships/image" Target="../media/image1.png"/><Relationship Id="rId9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9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/>
          <p:cNvSpPr>
            <a:spLocks/>
          </p:cNvSpPr>
          <p:nvPr/>
        </p:nvSpPr>
        <p:spPr bwMode="auto">
          <a:xfrm>
            <a:off x="2047525" y="6015461"/>
            <a:ext cx="5246671" cy="5337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algn="ctr" eaLnBrk="0" hangingPunct="0"/>
            <a:r>
              <a:rPr lang="en-US" sz="2400" dirty="0" err="1">
                <a:latin typeface="Georgia" pitchFamily="18" charset="0"/>
                <a:sym typeface="Arial" pitchFamily="34" charset="0"/>
              </a:rPr>
              <a:t>A.Butenko</a:t>
            </a:r>
            <a:r>
              <a:rPr lang="en-US" sz="2400" dirty="0">
                <a:latin typeface="Georgia" pitchFamily="18" charset="0"/>
                <a:sym typeface="Arial" pitchFamily="34" charset="0"/>
              </a:rPr>
              <a:t> </a:t>
            </a:r>
            <a:r>
              <a:rPr lang="en-US" sz="2400" dirty="0">
                <a:latin typeface="Georgia" pitchFamily="18" charset="0"/>
              </a:rPr>
              <a:t>on behalf of the team</a:t>
            </a:r>
            <a:endParaRPr lang="ru-RU" sz="2400" dirty="0">
              <a:latin typeface="Georgia" pitchFamily="18" charset="0"/>
            </a:endParaRPr>
          </a:p>
          <a:p>
            <a:pPr marL="39688" algn="ctr">
              <a:defRPr/>
            </a:pPr>
            <a:endParaRPr lang="en-US" sz="2400" b="1" i="1" dirty="0">
              <a:solidFill>
                <a:srgbClr val="262673"/>
              </a:solidFill>
              <a:cs typeface="Arial" pitchFamily="34" charset="0"/>
              <a:sym typeface="Arial" pitchFamily="34" charset="0"/>
            </a:endParaRPr>
          </a:p>
        </p:txBody>
      </p:sp>
      <p:sp>
        <p:nvSpPr>
          <p:cNvPr id="4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77622" y="6579072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34E65C6D-9F09-4360-BD58-7973B6DE26CF}" type="slidenum">
              <a:rPr lang="ru-RU" altLang="ru-RU"/>
              <a:pPr/>
              <a:t>1</a:t>
            </a:fld>
            <a:endParaRPr lang="ru-RU" altLang="ru-RU" dirty="0"/>
          </a:p>
        </p:txBody>
      </p:sp>
      <p:grpSp>
        <p:nvGrpSpPr>
          <p:cNvPr id="5" name="Gruppieren"/>
          <p:cNvGrpSpPr>
            <a:grpSpLocks/>
          </p:cNvGrpSpPr>
          <p:nvPr/>
        </p:nvGrpSpPr>
        <p:grpSpPr bwMode="auto">
          <a:xfrm>
            <a:off x="0" y="6278563"/>
            <a:ext cx="9119949" cy="568325"/>
            <a:chOff x="0" y="0"/>
            <a:chExt cx="8799077" cy="567611"/>
          </a:xfrm>
        </p:grpSpPr>
        <p:pic>
          <p:nvPicPr>
            <p:cNvPr id="6" name="JINR_logo_alpha.png" descr="JINR_logo_alpha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7" name="NICA_logo_alpha.png" descr="NICA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1331367" y="6508334"/>
            <a:ext cx="67238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1600" i="1" dirty="0"/>
              <a:t>UIPAP Conference “Heaviest nuclei and atoms”, Yerevan, April 2023 </a:t>
            </a:r>
            <a:endParaRPr lang="ru-RU" sz="1600" i="1" dirty="0"/>
          </a:p>
        </p:txBody>
      </p:sp>
      <p:sp>
        <p:nvSpPr>
          <p:cNvPr id="10" name="Rectangle 81"/>
          <p:cNvSpPr>
            <a:spLocks noChangeArrowheads="1"/>
          </p:cNvSpPr>
          <p:nvPr/>
        </p:nvSpPr>
        <p:spPr bwMode="auto">
          <a:xfrm>
            <a:off x="114110" y="146393"/>
            <a:ext cx="7941145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i="1" kern="0" dirty="0">
                <a:solidFill>
                  <a:srgbClr val="2A20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  </a:t>
            </a:r>
            <a:r>
              <a:rPr lang="en-US" sz="4000" b="1" i="1" kern="0" dirty="0">
                <a:solidFill>
                  <a:srgbClr val="2A20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NICA accelerator complex</a:t>
            </a:r>
            <a:endParaRPr lang="ru-RU" sz="4000" b="1" i="1" kern="0" dirty="0">
              <a:solidFill>
                <a:srgbClr val="2A20E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7" descr="NICA-Logo_4c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62587" y="22371"/>
            <a:ext cx="1757362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5B268913-D463-3827-D75D-79E726E8A0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74" y="985708"/>
            <a:ext cx="8728362" cy="490214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34E65C6D-9F09-4360-BD58-7973B6DE26CF}" type="slidenum">
              <a:rPr lang="ru-RU" altLang="ru-RU"/>
              <a:pPr/>
              <a:t>10</a:t>
            </a:fld>
            <a:endParaRPr lang="ru-RU" altLang="ru-RU"/>
          </a:p>
        </p:txBody>
      </p:sp>
      <p:pic>
        <p:nvPicPr>
          <p:cNvPr id="4099" name="Picture 9" descr="NICA_header_bl-wh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4457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</p:pic>
      <p:grpSp>
        <p:nvGrpSpPr>
          <p:cNvPr id="2" name="Gruppieren"/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4104" name="JINR_logo_alpha.png" descr="JINR_logo_alpha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4105" name="NICA_logo_alpha.png" descr="NICA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9" name="Полилиния 8"/>
          <p:cNvSpPr/>
          <p:nvPr/>
        </p:nvSpPr>
        <p:spPr>
          <a:xfrm rot="10800000">
            <a:off x="958785" y="2777051"/>
            <a:ext cx="7186411" cy="991674"/>
          </a:xfrm>
          <a:custGeom>
            <a:avLst/>
            <a:gdLst>
              <a:gd name="connsiteX0" fmla="*/ 2342226 w 3628008"/>
              <a:gd name="connsiteY0" fmla="*/ 28112 h 2503502"/>
              <a:gd name="connsiteX1" fmla="*/ 566692 w 3628008"/>
              <a:gd name="connsiteY1" fmla="*/ 480873 h 2503502"/>
              <a:gd name="connsiteX2" fmla="*/ 96175 w 3628008"/>
              <a:gd name="connsiteY2" fmla="*/ 1439662 h 2503502"/>
              <a:gd name="connsiteX3" fmla="*/ 1143740 w 3628008"/>
              <a:gd name="connsiteY3" fmla="*/ 2336306 h 2503502"/>
              <a:gd name="connsiteX4" fmla="*/ 2839375 w 3628008"/>
              <a:gd name="connsiteY4" fmla="*/ 2336306 h 2503502"/>
              <a:gd name="connsiteX5" fmla="*/ 3611732 w 3628008"/>
              <a:gd name="connsiteY5" fmla="*/ 1333130 h 2503502"/>
              <a:gd name="connsiteX6" fmla="*/ 2937030 w 3628008"/>
              <a:gd name="connsiteY6" fmla="*/ 463118 h 2503502"/>
              <a:gd name="connsiteX7" fmla="*/ 1552113 w 3628008"/>
              <a:gd name="connsiteY7" fmla="*/ 10357 h 250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28008" h="2503502">
                <a:moveTo>
                  <a:pt x="2342226" y="28112"/>
                </a:moveTo>
                <a:cubicBezTo>
                  <a:pt x="1641630" y="136863"/>
                  <a:pt x="941034" y="245615"/>
                  <a:pt x="566692" y="480873"/>
                </a:cubicBezTo>
                <a:cubicBezTo>
                  <a:pt x="192350" y="716131"/>
                  <a:pt x="0" y="1130423"/>
                  <a:pt x="96175" y="1439662"/>
                </a:cubicBezTo>
                <a:cubicBezTo>
                  <a:pt x="192350" y="1748901"/>
                  <a:pt x="686540" y="2186865"/>
                  <a:pt x="1143740" y="2336306"/>
                </a:cubicBezTo>
                <a:cubicBezTo>
                  <a:pt x="1600940" y="2485747"/>
                  <a:pt x="2428043" y="2503502"/>
                  <a:pt x="2839375" y="2336306"/>
                </a:cubicBezTo>
                <a:cubicBezTo>
                  <a:pt x="3250707" y="2169110"/>
                  <a:pt x="3595456" y="1645328"/>
                  <a:pt x="3611732" y="1333130"/>
                </a:cubicBezTo>
                <a:cubicBezTo>
                  <a:pt x="3628008" y="1020932"/>
                  <a:pt x="3280300" y="683580"/>
                  <a:pt x="2937030" y="463118"/>
                </a:cubicBezTo>
                <a:cubicBezTo>
                  <a:pt x="2593760" y="242656"/>
                  <a:pt x="1750381" y="0"/>
                  <a:pt x="1552113" y="10357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2AFBFD-8A41-42FD-89E5-69ABA6153A9B}"/>
              </a:ext>
            </a:extLst>
          </p:cNvPr>
          <p:cNvSpPr txBox="1"/>
          <p:nvPr/>
        </p:nvSpPr>
        <p:spPr>
          <a:xfrm>
            <a:off x="1764071" y="660858"/>
            <a:ext cx="6574643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i="1" dirty="0">
              <a:solidFill>
                <a:srgbClr val="00206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002060"/>
                </a:solidFill>
              </a:rPr>
              <a:t>Introduction (complex NICA)</a:t>
            </a:r>
          </a:p>
          <a:p>
            <a:pPr marL="457200" indent="-457200">
              <a:buFont typeface="+mj-lt"/>
              <a:buAutoNum type="arabicPeriod"/>
            </a:pPr>
            <a:endParaRPr lang="en-US" sz="2400" b="1" dirty="0">
              <a:solidFill>
                <a:srgbClr val="00206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002060"/>
                </a:solidFill>
              </a:rPr>
              <a:t>Two LINACs &amp; ion sources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002060"/>
                </a:solidFill>
              </a:rPr>
              <a:t>LU-20/</a:t>
            </a:r>
            <a:r>
              <a:rPr lang="en-US" sz="2400" i="1" dirty="0" err="1">
                <a:solidFill>
                  <a:srgbClr val="002060"/>
                </a:solidFill>
              </a:rPr>
              <a:t>LILAc</a:t>
            </a:r>
            <a:r>
              <a:rPr lang="en-US" sz="2400" i="1" dirty="0">
                <a:solidFill>
                  <a:srgbClr val="002060"/>
                </a:solidFill>
              </a:rPr>
              <a:t> (light &amp; pol. ions)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002060"/>
                </a:solidFill>
              </a:rPr>
              <a:t>HILAC (heavy ions)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sz="2400" b="1" dirty="0">
                <a:solidFill>
                  <a:srgbClr val="002060"/>
                </a:solidFill>
              </a:rPr>
              <a:t>The Booster ring </a:t>
            </a:r>
          </a:p>
          <a:p>
            <a:pPr marL="457200" indent="-457200">
              <a:buFont typeface="+mj-lt"/>
              <a:buAutoNum type="arabicPeriod"/>
            </a:pPr>
            <a:endParaRPr lang="en-US" sz="2400" b="1" dirty="0">
              <a:solidFill>
                <a:srgbClr val="00206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002060"/>
                </a:solidFill>
              </a:rPr>
              <a:t>Beam transfer line</a:t>
            </a:r>
          </a:p>
          <a:p>
            <a:pPr marL="457200" indent="-457200">
              <a:buFont typeface="+mj-lt"/>
              <a:buAutoNum type="arabicPeriod"/>
            </a:pPr>
            <a:endParaRPr lang="en-US" sz="2400" b="1" dirty="0">
              <a:solidFill>
                <a:srgbClr val="00206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002060"/>
                </a:solidFill>
              </a:rPr>
              <a:t>The </a:t>
            </a:r>
            <a:r>
              <a:rPr lang="en-US" sz="2400" b="1" dirty="0" err="1">
                <a:solidFill>
                  <a:srgbClr val="002060"/>
                </a:solidFill>
              </a:rPr>
              <a:t>Nuclotron</a:t>
            </a:r>
            <a:r>
              <a:rPr lang="en-US" sz="2400" b="1" dirty="0">
                <a:solidFill>
                  <a:srgbClr val="002060"/>
                </a:solidFill>
              </a:rPr>
              <a:t> ring </a:t>
            </a:r>
          </a:p>
          <a:p>
            <a:pPr marL="457200" indent="-457200">
              <a:buFont typeface="+mj-lt"/>
              <a:buAutoNum type="arabicPeriod"/>
            </a:pP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13" name="Рисунок 12" descr="panorama.jpg">
            <a:extLst>
              <a:ext uri="{FF2B5EF4-FFF2-40B4-BE49-F238E27FC236}">
                <a16:creationId xmlns:a16="http://schemas.microsoft.com/office/drawing/2014/main" id="{89F4BBFB-F1DC-433F-B094-2FE19CCEC86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2738" y="3783721"/>
            <a:ext cx="8018523" cy="26515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98F8DA5-1D62-4FA4-80BF-9EC5AB4796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4" y="1317461"/>
            <a:ext cx="5060273" cy="2846404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56B0C77-DCCE-4671-8E4A-4573A6E2D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7FB23-D87D-4895-A445-31B638AAC271}" type="slidenum">
              <a:rPr lang="ru-RU" altLang="ru-RU" smtClean="0"/>
              <a:pPr/>
              <a:t>11</a:t>
            </a:fld>
            <a:endParaRPr lang="ru-RU" alt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487821-C984-4864-9572-C604E79C23F9}"/>
              </a:ext>
            </a:extLst>
          </p:cNvPr>
          <p:cNvSpPr txBox="1"/>
          <p:nvPr/>
        </p:nvSpPr>
        <p:spPr>
          <a:xfrm>
            <a:off x="165100" y="4641323"/>
            <a:ext cx="37369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i="1" dirty="0">
                <a:solidFill>
                  <a:srgbClr val="FF0000"/>
                </a:solidFill>
                <a:sym typeface="Symbol" panose="05050102010706020507" pitchFamily="18" charset="2"/>
              </a:rPr>
              <a:t>Beam losses &lt; 10%  </a:t>
            </a:r>
          </a:p>
          <a:p>
            <a:r>
              <a:rPr lang="en-US" b="1" i="1" dirty="0">
                <a:solidFill>
                  <a:srgbClr val="FF0000"/>
                </a:solidFill>
                <a:sym typeface="Symbol" panose="05050102010706020507" pitchFamily="18" charset="2"/>
              </a:rPr>
              <a:t>	just on the first 5 turns. 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19" name="Picture 9" descr="NICA_header_bl-wh.tif">
            <a:extLst>
              <a:ext uri="{FF2B5EF4-FFF2-40B4-BE49-F238E27FC236}">
                <a16:creationId xmlns:a16="http://schemas.microsoft.com/office/drawing/2014/main" id="{20DD5C6B-3655-4031-960B-BCCF440508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0119"/>
            <a:ext cx="9144000" cy="104457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</p:pic>
      <p:grpSp>
        <p:nvGrpSpPr>
          <p:cNvPr id="20" name="Gruppieren">
            <a:extLst>
              <a:ext uri="{FF2B5EF4-FFF2-40B4-BE49-F238E27FC236}">
                <a16:creationId xmlns:a16="http://schemas.microsoft.com/office/drawing/2014/main" id="{76D4DDF3-4478-4542-A54E-423547C7E411}"/>
              </a:ext>
            </a:extLst>
          </p:cNvPr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21" name="JINR_logo_alpha.png" descr="JINR_logo_alpha.png">
              <a:extLst>
                <a:ext uri="{FF2B5EF4-FFF2-40B4-BE49-F238E27FC236}">
                  <a16:creationId xmlns:a16="http://schemas.microsoft.com/office/drawing/2014/main" id="{069D9582-8728-435B-ABB1-632614613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22" name="NICA_logo_alpha.png" descr="NICA_logo_alpha.png">
              <a:extLst>
                <a:ext uri="{FF2B5EF4-FFF2-40B4-BE49-F238E27FC236}">
                  <a16:creationId xmlns:a16="http://schemas.microsoft.com/office/drawing/2014/main" id="{0D40BD03-916F-489E-97D3-EC1F73246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24" name="TextBox 3">
            <a:extLst>
              <a:ext uri="{FF2B5EF4-FFF2-40B4-BE49-F238E27FC236}">
                <a16:creationId xmlns:a16="http://schemas.microsoft.com/office/drawing/2014/main" id="{8A3B06E2-32AF-4A41-8236-E8AC2A8F2315}"/>
              </a:ext>
            </a:extLst>
          </p:cNvPr>
          <p:cNvSpPr txBox="1"/>
          <p:nvPr/>
        </p:nvSpPr>
        <p:spPr>
          <a:xfrm>
            <a:off x="-1" y="0"/>
            <a:ext cx="5220071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Beam injection &amp; circulation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59E625A-2650-4D61-B2E7-47C83F85D4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952" y="3652786"/>
            <a:ext cx="5159279" cy="2610845"/>
          </a:xfrm>
          <a:prstGeom prst="rect">
            <a:avLst/>
          </a:prstGeom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82470F66-4D51-4888-9995-E817DEEB2218}"/>
              </a:ext>
            </a:extLst>
          </p:cNvPr>
          <p:cNvSpPr/>
          <p:nvPr/>
        </p:nvSpPr>
        <p:spPr>
          <a:xfrm>
            <a:off x="5852712" y="3084535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26.12.2020</a:t>
            </a: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304EFB-98D6-4AD3-B23C-4250A1701878}"/>
              </a:ext>
            </a:extLst>
          </p:cNvPr>
          <p:cNvSpPr txBox="1"/>
          <p:nvPr/>
        </p:nvSpPr>
        <p:spPr>
          <a:xfrm>
            <a:off x="5260718" y="1577247"/>
            <a:ext cx="3698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Fast Current Transformer (FCT) 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F8F74112-1AFD-4509-A9AC-822B9931F254}"/>
              </a:ext>
            </a:extLst>
          </p:cNvPr>
          <p:cNvSpPr/>
          <p:nvPr/>
        </p:nvSpPr>
        <p:spPr>
          <a:xfrm>
            <a:off x="5260718" y="2128966"/>
            <a:ext cx="35643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Circulating beam </a:t>
            </a:r>
          </a:p>
          <a:p>
            <a:r>
              <a:rPr lang="en-US" dirty="0"/>
              <a:t>at the injection energy 3.2 MeV/u</a:t>
            </a:r>
            <a:endParaRPr lang="ru-RU" dirty="0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04A43365-8272-4476-AD45-6DA479C7ECCD}"/>
              </a:ext>
            </a:extLst>
          </p:cNvPr>
          <p:cNvSpPr/>
          <p:nvPr/>
        </p:nvSpPr>
        <p:spPr>
          <a:xfrm>
            <a:off x="1842919" y="1859905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22.12.2020</a:t>
            </a:r>
            <a:endParaRPr lang="ru-RU" dirty="0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F3770A93-D45D-477E-9C50-46D1A5EDB65D}"/>
              </a:ext>
            </a:extLst>
          </p:cNvPr>
          <p:cNvSpPr/>
          <p:nvPr/>
        </p:nvSpPr>
        <p:spPr>
          <a:xfrm>
            <a:off x="1183660" y="3020548"/>
            <a:ext cx="30139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600 ms circulation of He</a:t>
            </a:r>
            <a:r>
              <a:rPr lang="en-US" b="1" baseline="30000" dirty="0"/>
              <a:t>1+</a:t>
            </a:r>
            <a:endParaRPr lang="ru-RU" baseline="300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41C3C5A-C4B3-F3CA-A06A-3F936FB5D293}"/>
              </a:ext>
            </a:extLst>
          </p:cNvPr>
          <p:cNvSpPr/>
          <p:nvPr/>
        </p:nvSpPr>
        <p:spPr>
          <a:xfrm>
            <a:off x="85725" y="860145"/>
            <a:ext cx="897255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</a:t>
            </a:r>
            <a:r>
              <a:rPr lang="en-US" sz="26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.12.2020</a:t>
            </a:r>
            <a:r>
              <a:rPr lang="ru-RU" sz="26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19:56</a:t>
            </a:r>
            <a:r>
              <a:rPr lang="en-US" sz="26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Moscow time.  First beam in the ring.</a:t>
            </a:r>
            <a:endParaRPr lang="ru-RU" sz="2600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453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56B0C77-DCCE-4671-8E4A-4573A6E2D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7FB23-D87D-4895-A445-31B638AAC271}" type="slidenum">
              <a:rPr lang="ru-RU" altLang="ru-RU" smtClean="0"/>
              <a:pPr/>
              <a:t>12</a:t>
            </a:fld>
            <a:endParaRPr lang="ru-RU" altLang="ru-RU" dirty="0"/>
          </a:p>
        </p:txBody>
      </p:sp>
      <p:pic>
        <p:nvPicPr>
          <p:cNvPr id="19" name="Picture 9" descr="NICA_header_bl-wh.tif">
            <a:extLst>
              <a:ext uri="{FF2B5EF4-FFF2-40B4-BE49-F238E27FC236}">
                <a16:creationId xmlns:a16="http://schemas.microsoft.com/office/drawing/2014/main" id="{20DD5C6B-3655-4031-960B-BCCF440508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4457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</p:pic>
      <p:sp>
        <p:nvSpPr>
          <p:cNvPr id="24" name="TextBox 3">
            <a:extLst>
              <a:ext uri="{FF2B5EF4-FFF2-40B4-BE49-F238E27FC236}">
                <a16:creationId xmlns:a16="http://schemas.microsoft.com/office/drawing/2014/main" id="{8A3B06E2-32AF-4A41-8236-E8AC2A8F2315}"/>
              </a:ext>
            </a:extLst>
          </p:cNvPr>
          <p:cNvSpPr txBox="1"/>
          <p:nvPr/>
        </p:nvSpPr>
        <p:spPr>
          <a:xfrm>
            <a:off x="0" y="0"/>
            <a:ext cx="3373516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Beam acceleration</a:t>
            </a: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81EAB079-717A-4770-8121-2DF7DA518748}"/>
              </a:ext>
            </a:extLst>
          </p:cNvPr>
          <p:cNvSpPr/>
          <p:nvPr/>
        </p:nvSpPr>
        <p:spPr>
          <a:xfrm>
            <a:off x="5339876" y="1839106"/>
            <a:ext cx="3317493" cy="1323439"/>
          </a:xfrm>
          <a:prstGeom prst="rect">
            <a:avLst/>
          </a:prstGeom>
          <a:solidFill>
            <a:srgbClr val="D7FFFF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 signal when beam injecting into rising field, capturing (~60%), accelerating </a:t>
            </a:r>
            <a:r>
              <a:rPr lang="en-US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en-GB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decelerating</a:t>
            </a:r>
            <a:r>
              <a:rPr lang="en-US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</a:p>
          <a:p>
            <a:pPr algn="r"/>
            <a:r>
              <a:rPr lang="en-GB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transient losses on the MF table &amp; after. </a:t>
            </a:r>
            <a:r>
              <a:rPr lang="ru-RU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B42DCB8F-48BB-4550-89BE-54468BC14E61}"/>
              </a:ext>
            </a:extLst>
          </p:cNvPr>
          <p:cNvGrpSpPr/>
          <p:nvPr/>
        </p:nvGrpSpPr>
        <p:grpSpPr>
          <a:xfrm>
            <a:off x="135378" y="854370"/>
            <a:ext cx="4953172" cy="2728168"/>
            <a:chOff x="260549" y="1441871"/>
            <a:chExt cx="5359016" cy="2820522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D182D1B-997E-4E00-92E3-91FFFC8199EA}"/>
                </a:ext>
              </a:extLst>
            </p:cNvPr>
            <p:cNvSpPr txBox="1"/>
            <p:nvPr/>
          </p:nvSpPr>
          <p:spPr>
            <a:xfrm>
              <a:off x="791221" y="4020596"/>
              <a:ext cx="4481005" cy="1637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ts val="500"/>
                </a:lnSpc>
              </a:pPr>
              <a:r>
                <a:rPr lang="en-US" sz="800" b="1" dirty="0"/>
                <a:t>1000                   1500                     2000                   2500                    3000                   3500</a:t>
              </a:r>
              <a:endParaRPr lang="ru-RU" sz="800" b="1" dirty="0"/>
            </a:p>
          </p:txBody>
        </p:sp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id="{3CD3A153-0C1B-4E07-890F-90B997042353}"/>
                </a:ext>
              </a:extLst>
            </p:cNvPr>
            <p:cNvGrpSpPr/>
            <p:nvPr/>
          </p:nvGrpSpPr>
          <p:grpSpPr>
            <a:xfrm>
              <a:off x="260549" y="1441871"/>
              <a:ext cx="5359016" cy="2820522"/>
              <a:chOff x="1263724" y="1708201"/>
              <a:chExt cx="4848275" cy="2398050"/>
            </a:xfrm>
          </p:grpSpPr>
          <p:pic>
            <p:nvPicPr>
              <p:cNvPr id="14" name="Рисунок 6">
                <a:extLst>
                  <a:ext uri="{FF2B5EF4-FFF2-40B4-BE49-F238E27FC236}">
                    <a16:creationId xmlns:a16="http://schemas.microsoft.com/office/drawing/2014/main" id="{CF0740FB-EF49-4586-8C01-FA85CEDF4635}"/>
                  </a:ext>
                </a:extLst>
              </p:cNvPr>
              <p:cNvPicPr/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2333"/>
              <a:stretch/>
            </p:blipFill>
            <p:spPr bwMode="auto">
              <a:xfrm>
                <a:off x="1263724" y="1708201"/>
                <a:ext cx="4848275" cy="2191583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16" name="Группа 15">
                <a:extLst>
                  <a:ext uri="{FF2B5EF4-FFF2-40B4-BE49-F238E27FC236}">
                    <a16:creationId xmlns:a16="http://schemas.microsoft.com/office/drawing/2014/main" id="{4F7688CC-BDC9-4B4E-B2F3-07CA99D5B035}"/>
                  </a:ext>
                </a:extLst>
              </p:cNvPr>
              <p:cNvGrpSpPr/>
              <p:nvPr/>
            </p:nvGrpSpPr>
            <p:grpSpPr>
              <a:xfrm>
                <a:off x="2528969" y="2073704"/>
                <a:ext cx="2962732" cy="1294049"/>
                <a:chOff x="5481719" y="854504"/>
                <a:chExt cx="2962732" cy="1294049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8F710E67-1BF1-467E-BEA5-B3569F0A3D28}"/>
                    </a:ext>
                  </a:extLst>
                </p:cNvPr>
                <p:cNvSpPr txBox="1"/>
                <p:nvPr/>
              </p:nvSpPr>
              <p:spPr>
                <a:xfrm>
                  <a:off x="5481719" y="1500236"/>
                  <a:ext cx="837089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>
                      <a:solidFill>
                        <a:schemeClr val="bg1"/>
                      </a:solidFill>
                    </a:rPr>
                    <a:t>Acceleration</a:t>
                  </a:r>
                  <a:endParaRPr lang="ru-RU" sz="1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DA34A6CC-A9B3-4B4F-A4BE-25E73B0DAD3D}"/>
                    </a:ext>
                  </a:extLst>
                </p:cNvPr>
                <p:cNvSpPr txBox="1"/>
                <p:nvPr/>
              </p:nvSpPr>
              <p:spPr>
                <a:xfrm>
                  <a:off x="6601725" y="854504"/>
                  <a:ext cx="999313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solidFill>
                        <a:schemeClr val="bg1"/>
                      </a:solidFill>
                    </a:rPr>
                    <a:t>Circulation</a:t>
                  </a:r>
                </a:p>
                <a:p>
                  <a:r>
                    <a:rPr lang="en-US" sz="1000" dirty="0">
                      <a:solidFill>
                        <a:schemeClr val="bg1"/>
                      </a:solidFill>
                    </a:rPr>
                    <a:t>100 MeV/u</a:t>
                  </a:r>
                  <a:endParaRPr lang="ru-RU" sz="1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81A080C7-12D2-4DF1-A235-4050F0149138}"/>
                    </a:ext>
                  </a:extLst>
                </p:cNvPr>
                <p:cNvSpPr txBox="1"/>
                <p:nvPr/>
              </p:nvSpPr>
              <p:spPr>
                <a:xfrm>
                  <a:off x="7391399" y="1503997"/>
                  <a:ext cx="851515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>
                      <a:solidFill>
                        <a:schemeClr val="bg1"/>
                      </a:solidFill>
                    </a:rPr>
                    <a:t>Deceleration</a:t>
                  </a:r>
                  <a:endParaRPr lang="ru-RU" sz="1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55320590-A38E-478E-AEAA-3FC51A8AA9DE}"/>
                    </a:ext>
                  </a:extLst>
                </p:cNvPr>
                <p:cNvSpPr txBox="1"/>
                <p:nvPr/>
              </p:nvSpPr>
              <p:spPr>
                <a:xfrm rot="16200000">
                  <a:off x="8078326" y="1782427"/>
                  <a:ext cx="486030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>
                      <a:solidFill>
                        <a:schemeClr val="bg1"/>
                      </a:solidFill>
                    </a:rPr>
                    <a:t>RF off</a:t>
                  </a:r>
                  <a:endParaRPr lang="ru-RU" sz="1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DF269B26-F3D0-41A5-B045-1E17AD30CB70}"/>
                    </a:ext>
                  </a:extLst>
                </p:cNvPr>
                <p:cNvSpPr txBox="1"/>
                <p:nvPr/>
              </p:nvSpPr>
              <p:spPr>
                <a:xfrm rot="2237319">
                  <a:off x="7427305" y="1051216"/>
                  <a:ext cx="94863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solidFill>
                        <a:srgbClr val="00CC00"/>
                      </a:solidFill>
                    </a:rPr>
                    <a:t>Magnetic field</a:t>
                  </a:r>
                  <a:endParaRPr lang="ru-RU" sz="1000" dirty="0">
                    <a:solidFill>
                      <a:srgbClr val="00CC00"/>
                    </a:solidFill>
                  </a:endParaRPr>
                </a:p>
              </p:txBody>
            </p:sp>
          </p:grp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9925F07-0B30-482A-9D35-2504DBD2C3B2}"/>
                  </a:ext>
                </a:extLst>
              </p:cNvPr>
              <p:cNvSpPr txBox="1"/>
              <p:nvPr/>
            </p:nvSpPr>
            <p:spPr>
              <a:xfrm rot="16200000">
                <a:off x="1521109" y="2133245"/>
                <a:ext cx="69531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solidFill>
                      <a:srgbClr val="FF9933"/>
                    </a:solidFill>
                  </a:rPr>
                  <a:t>Injection</a:t>
                </a:r>
                <a:endParaRPr lang="ru-RU" sz="1000" dirty="0">
                  <a:solidFill>
                    <a:srgbClr val="FF9933"/>
                  </a:solidFill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26C6F6B-947A-4A01-82C3-7D6025A21CF0}"/>
                  </a:ext>
                </a:extLst>
              </p:cNvPr>
              <p:cNvSpPr txBox="1"/>
              <p:nvPr/>
            </p:nvSpPr>
            <p:spPr>
              <a:xfrm rot="16200000">
                <a:off x="970982" y="2676020"/>
                <a:ext cx="963649" cy="12311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36000" tIns="0" rIns="36000" bIns="0" rtlCol="0">
                <a:spAutoFit/>
              </a:bodyPr>
              <a:lstStyle/>
              <a:p>
                <a:r>
                  <a:rPr lang="en-US" sz="800" b="1" dirty="0">
                    <a:solidFill>
                      <a:srgbClr val="FF9933"/>
                    </a:solidFill>
                  </a:rPr>
                  <a:t>Beam Intensity</a:t>
                </a:r>
                <a:endParaRPr lang="ru-RU" sz="800" b="1" dirty="0">
                  <a:solidFill>
                    <a:srgbClr val="FF9933"/>
                  </a:solidFill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E1A597E-C4D0-47A7-88F6-2EF46DC4242C}"/>
                  </a:ext>
                </a:extLst>
              </p:cNvPr>
              <p:cNvSpPr txBox="1"/>
              <p:nvPr/>
            </p:nvSpPr>
            <p:spPr>
              <a:xfrm rot="16200000">
                <a:off x="5505610" y="2861238"/>
                <a:ext cx="809598" cy="90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36000" tIns="0" rIns="36000" bIns="0" rtlCol="0">
                <a:spAutoFit/>
              </a:bodyPr>
              <a:lstStyle/>
              <a:p>
                <a:pPr>
                  <a:lnSpc>
                    <a:spcPts val="700"/>
                  </a:lnSpc>
                </a:pPr>
                <a:r>
                  <a:rPr lang="en-US" sz="800" b="1" dirty="0">
                    <a:solidFill>
                      <a:srgbClr val="00CC00"/>
                    </a:solidFill>
                  </a:rPr>
                  <a:t>Magnetic field</a:t>
                </a:r>
                <a:endParaRPr lang="ru-RU" sz="800" b="1" dirty="0">
                  <a:solidFill>
                    <a:srgbClr val="00CC00"/>
                  </a:solidFill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13449F3-1814-4BBB-BB1D-D7FA958D38A4}"/>
                  </a:ext>
                </a:extLst>
              </p:cNvPr>
              <p:cNvSpPr txBox="1"/>
              <p:nvPr/>
            </p:nvSpPr>
            <p:spPr>
              <a:xfrm>
                <a:off x="1475300" y="3990835"/>
                <a:ext cx="4616390" cy="11541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36000" tIns="0" rIns="36000" bIns="0" rtlCol="0">
                <a:spAutoFit/>
              </a:bodyPr>
              <a:lstStyle/>
              <a:p>
                <a:pPr algn="ctr">
                  <a:lnSpc>
                    <a:spcPts val="900"/>
                  </a:lnSpc>
                </a:pPr>
                <a:r>
                  <a:rPr lang="en-US" sz="800" b="1" dirty="0"/>
                  <a:t>Cycle time, </a:t>
                </a:r>
                <a:r>
                  <a:rPr lang="en-US" sz="800" b="1" dirty="0" err="1"/>
                  <a:t>ms</a:t>
                </a:r>
                <a:r>
                  <a:rPr lang="en-US" sz="800" b="1" dirty="0"/>
                  <a:t>   </a:t>
                </a:r>
                <a:endParaRPr lang="ru-RU" sz="800" b="1" dirty="0"/>
              </a:p>
            </p:txBody>
          </p:sp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23021739-C6D9-4625-B7AF-6DBB6F8BDC12}"/>
              </a:ext>
            </a:extLst>
          </p:cNvPr>
          <p:cNvSpPr txBox="1"/>
          <p:nvPr/>
        </p:nvSpPr>
        <p:spPr>
          <a:xfrm>
            <a:off x="1390541" y="654755"/>
            <a:ext cx="622478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Parametric beam current transformer signal (DC mode)</a:t>
            </a:r>
            <a:endParaRPr lang="ru-RU" b="1" dirty="0"/>
          </a:p>
        </p:txBody>
      </p:sp>
      <p:sp>
        <p:nvSpPr>
          <p:cNvPr id="43" name="Rectangle 1">
            <a:extLst>
              <a:ext uri="{FF2B5EF4-FFF2-40B4-BE49-F238E27FC236}">
                <a16:creationId xmlns:a16="http://schemas.microsoft.com/office/drawing/2014/main" id="{2AB3E679-578A-4C6B-8660-19278073686F}"/>
              </a:ext>
            </a:extLst>
          </p:cNvPr>
          <p:cNvSpPr/>
          <p:nvPr/>
        </p:nvSpPr>
        <p:spPr>
          <a:xfrm>
            <a:off x="142043" y="4694357"/>
            <a:ext cx="4021584" cy="1569660"/>
          </a:xfrm>
          <a:prstGeom prst="rect">
            <a:avLst/>
          </a:prstGeom>
          <a:solidFill>
            <a:srgbClr val="D7FFFF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injection with adiabatic capturing 5 harmonic (&gt;95%),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accelerating up to 65 MeV/u,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recapturing 1 harmonic (close to 100%)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acceleration up to 578 </a:t>
            </a:r>
            <a:r>
              <a:rPr lang="en-GB" sz="16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</a:t>
            </a:r>
            <a:r>
              <a:rPr lang="en-GB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/u </a:t>
            </a:r>
          </a:p>
          <a:p>
            <a:r>
              <a:rPr lang="ru-RU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GB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project ramp dB/dt = 1.2 T/s</a:t>
            </a:r>
            <a:r>
              <a:rPr lang="en-US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20" name="Gruppieren">
            <a:extLst>
              <a:ext uri="{FF2B5EF4-FFF2-40B4-BE49-F238E27FC236}">
                <a16:creationId xmlns:a16="http://schemas.microsoft.com/office/drawing/2014/main" id="{76D4DDF3-4478-4542-A54E-423547C7E411}"/>
              </a:ext>
            </a:extLst>
          </p:cNvPr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21" name="JINR_logo_alpha.png" descr="JINR_logo_alpha.png">
              <a:extLst>
                <a:ext uri="{FF2B5EF4-FFF2-40B4-BE49-F238E27FC236}">
                  <a16:creationId xmlns:a16="http://schemas.microsoft.com/office/drawing/2014/main" id="{069D9582-8728-435B-ABB1-632614613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22" name="NICA_logo_alpha.png" descr="NICA_logo_alpha.png">
              <a:extLst>
                <a:ext uri="{FF2B5EF4-FFF2-40B4-BE49-F238E27FC236}">
                  <a16:creationId xmlns:a16="http://schemas.microsoft.com/office/drawing/2014/main" id="{0D40BD03-916F-489E-97D3-EC1F73246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ECA4035C-349A-46EA-A35F-5C401C174793}"/>
              </a:ext>
            </a:extLst>
          </p:cNvPr>
          <p:cNvSpPr txBox="1"/>
          <p:nvPr/>
        </p:nvSpPr>
        <p:spPr>
          <a:xfrm>
            <a:off x="538123" y="3936135"/>
            <a:ext cx="361188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Cycle 2 of commissioning 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14-23 of 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September 2021 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</a:t>
            </a:r>
            <a:r>
              <a:rPr lang="en-US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14+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A5A74E11-DF71-4FAA-B535-2039DBAD332F}"/>
              </a:ext>
            </a:extLst>
          </p:cNvPr>
          <p:cNvGrpSpPr/>
          <p:nvPr/>
        </p:nvGrpSpPr>
        <p:grpSpPr>
          <a:xfrm>
            <a:off x="4193406" y="3652992"/>
            <a:ext cx="4852939" cy="2773712"/>
            <a:chOff x="4193406" y="3652992"/>
            <a:chExt cx="4852939" cy="2773712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27D99D83-328E-4196-A3B5-787C70ADAD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97"/>
            <a:stretch/>
          </p:blipFill>
          <p:spPr>
            <a:xfrm>
              <a:off x="4193406" y="3764132"/>
              <a:ext cx="4852939" cy="2644148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006CB73-359C-4BA9-9A5B-594AB947775B}"/>
                </a:ext>
              </a:extLst>
            </p:cNvPr>
            <p:cNvSpPr txBox="1"/>
            <p:nvPr/>
          </p:nvSpPr>
          <p:spPr>
            <a:xfrm>
              <a:off x="4271639" y="6213255"/>
              <a:ext cx="4472865" cy="1637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ts val="500"/>
                </a:lnSpc>
              </a:pPr>
              <a:r>
                <a:rPr lang="en-US" sz="800" b="1" dirty="0"/>
                <a:t> 500              1000                1500                2000               2500                3000               3500     </a:t>
              </a:r>
              <a:endParaRPr lang="ru-RU" sz="800" b="1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B53E16F-F56C-4B19-90B3-FB5779B6C1C8}"/>
                </a:ext>
              </a:extLst>
            </p:cNvPr>
            <p:cNvSpPr txBox="1"/>
            <p:nvPr/>
          </p:nvSpPr>
          <p:spPr>
            <a:xfrm>
              <a:off x="5825231" y="6311288"/>
              <a:ext cx="1864311" cy="1154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0" rIns="36000" bIns="0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en-US" sz="800" b="1" dirty="0"/>
                <a:t>Cycle time, </a:t>
              </a:r>
              <a:r>
                <a:rPr lang="en-US" sz="800" b="1" dirty="0" err="1"/>
                <a:t>ms</a:t>
              </a:r>
              <a:r>
                <a:rPr lang="en-US" sz="800" b="1" dirty="0"/>
                <a:t>   </a:t>
              </a:r>
              <a:endParaRPr lang="ru-RU" sz="800" b="1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8D1CF2C-4776-4CFA-B691-F0B4BCBDE244}"/>
                </a:ext>
              </a:extLst>
            </p:cNvPr>
            <p:cNvSpPr txBox="1"/>
            <p:nvPr/>
          </p:nvSpPr>
          <p:spPr>
            <a:xfrm>
              <a:off x="5972791" y="4599494"/>
              <a:ext cx="930307" cy="2919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Acceleration</a:t>
              </a:r>
              <a:endParaRPr lang="ru-RU" sz="1000" dirty="0">
                <a:solidFill>
                  <a:schemeClr val="bg1"/>
                </a:solidFill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A6C0747-F8DB-49F3-9A05-7319E6F28E6C}"/>
                </a:ext>
              </a:extLst>
            </p:cNvPr>
            <p:cNvSpPr txBox="1"/>
            <p:nvPr/>
          </p:nvSpPr>
          <p:spPr>
            <a:xfrm>
              <a:off x="6755882" y="4535129"/>
              <a:ext cx="11105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Circulation</a:t>
              </a:r>
            </a:p>
            <a:p>
              <a:r>
                <a:rPr lang="en-US" sz="1000" u="sng" dirty="0">
                  <a:solidFill>
                    <a:schemeClr val="bg1"/>
                  </a:solidFill>
                </a:rPr>
                <a:t>578 MeV/u</a:t>
              </a:r>
              <a:endParaRPr lang="ru-RU" sz="1000" u="sng" dirty="0">
                <a:solidFill>
                  <a:schemeClr val="bg1"/>
                </a:solidFill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04B6D58-A628-4550-93E7-0EB1D54565D0}"/>
                </a:ext>
              </a:extLst>
            </p:cNvPr>
            <p:cNvSpPr txBox="1"/>
            <p:nvPr/>
          </p:nvSpPr>
          <p:spPr>
            <a:xfrm rot="16200000">
              <a:off x="4184377" y="4160949"/>
              <a:ext cx="13837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RF capturing 5 harm.</a:t>
              </a:r>
            </a:p>
            <a:p>
              <a:r>
                <a:rPr lang="en-US" sz="1000" dirty="0">
                  <a:solidFill>
                    <a:schemeClr val="bg1"/>
                  </a:solidFill>
                </a:rPr>
                <a:t>Acceleration </a:t>
              </a:r>
              <a:endParaRPr lang="ru-RU" sz="1000" dirty="0">
                <a:solidFill>
                  <a:schemeClr val="bg1"/>
                </a:solidFill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71E921D-FC64-469E-9765-F48B2A4BE1F6}"/>
                </a:ext>
              </a:extLst>
            </p:cNvPr>
            <p:cNvSpPr txBox="1"/>
            <p:nvPr/>
          </p:nvSpPr>
          <p:spPr>
            <a:xfrm rot="3555645">
              <a:off x="7377578" y="4795006"/>
              <a:ext cx="153811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00CC00"/>
                  </a:solidFill>
                </a:rPr>
                <a:t>Magnetic field 1,2 T/s</a:t>
              </a:r>
              <a:endParaRPr lang="ru-RU" sz="1000" dirty="0">
                <a:solidFill>
                  <a:srgbClr val="00CC00"/>
                </a:solidFill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6DA40C5-40AA-463E-8C64-77970030068C}"/>
                </a:ext>
              </a:extLst>
            </p:cNvPr>
            <p:cNvSpPr txBox="1"/>
            <p:nvPr/>
          </p:nvSpPr>
          <p:spPr>
            <a:xfrm rot="16200000">
              <a:off x="4232018" y="4481730"/>
              <a:ext cx="824496" cy="273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FF9933"/>
                  </a:solidFill>
                </a:rPr>
                <a:t>Injection</a:t>
              </a:r>
              <a:endParaRPr lang="ru-RU" sz="1000" dirty="0">
                <a:solidFill>
                  <a:srgbClr val="FF9933"/>
                </a:solidFill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1586744-B2FA-4A89-B856-35FAF349587C}"/>
                </a:ext>
              </a:extLst>
            </p:cNvPr>
            <p:cNvSpPr txBox="1"/>
            <p:nvPr/>
          </p:nvSpPr>
          <p:spPr>
            <a:xfrm>
              <a:off x="5079482" y="4509976"/>
              <a:ext cx="11105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Circulation</a:t>
              </a:r>
            </a:p>
            <a:p>
              <a:r>
                <a:rPr lang="en-US" sz="1000" dirty="0">
                  <a:solidFill>
                    <a:schemeClr val="bg1"/>
                  </a:solidFill>
                </a:rPr>
                <a:t> 65 MeV/u</a:t>
              </a:r>
              <a:endParaRPr lang="ru-RU" sz="1000" dirty="0">
                <a:solidFill>
                  <a:schemeClr val="bg1"/>
                </a:solidFill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DC16255-4E9B-4442-9BCD-259C459B9B93}"/>
                </a:ext>
              </a:extLst>
            </p:cNvPr>
            <p:cNvSpPr txBox="1"/>
            <p:nvPr/>
          </p:nvSpPr>
          <p:spPr>
            <a:xfrm rot="16200000">
              <a:off x="5171404" y="4239370"/>
              <a:ext cx="1418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Re-capturing 1 harm. </a:t>
              </a:r>
              <a:endParaRPr lang="ru-RU" sz="1000" dirty="0">
                <a:solidFill>
                  <a:schemeClr val="bg1"/>
                </a:solidFill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3032F287-F3D1-4633-B553-B2B810F09578}"/>
                </a:ext>
              </a:extLst>
            </p:cNvPr>
            <p:cNvSpPr/>
            <p:nvPr/>
          </p:nvSpPr>
          <p:spPr>
            <a:xfrm>
              <a:off x="6789695" y="4176489"/>
              <a:ext cx="71365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Fe</a:t>
              </a:r>
              <a:r>
                <a:rPr lang="en-US" b="1" baseline="30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14+</a:t>
              </a:r>
              <a:endParaRPr lang="ru-RU" dirty="0"/>
            </a:p>
          </p:txBody>
        </p:sp>
      </p:grp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E4C71EB-519C-4967-966F-87D6630BAB68}"/>
              </a:ext>
            </a:extLst>
          </p:cNvPr>
          <p:cNvSpPr/>
          <p:nvPr/>
        </p:nvSpPr>
        <p:spPr>
          <a:xfrm>
            <a:off x="2627710" y="2006296"/>
            <a:ext cx="6543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</a:t>
            </a:r>
            <a:r>
              <a:rPr lang="en-US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1+</a:t>
            </a:r>
            <a:endParaRPr lang="ru-RU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7FB3B0B-C04F-429D-AE57-ABEA04AB9A35}"/>
              </a:ext>
            </a:extLst>
          </p:cNvPr>
          <p:cNvSpPr txBox="1"/>
          <p:nvPr/>
        </p:nvSpPr>
        <p:spPr>
          <a:xfrm>
            <a:off x="5388453" y="1101597"/>
            <a:ext cx="314220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Cycle-1 of commissioning 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of 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December 2020 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</a:t>
            </a:r>
            <a:r>
              <a:rPr lang="en-US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1+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F0337B66-67D6-4A8C-8228-A48807D30D0B}"/>
              </a:ext>
            </a:extLst>
          </p:cNvPr>
          <p:cNvCxnSpPr>
            <a:cxnSpLocks/>
          </p:cNvCxnSpPr>
          <p:nvPr/>
        </p:nvCxnSpPr>
        <p:spPr>
          <a:xfrm flipV="1">
            <a:off x="239697" y="3631472"/>
            <a:ext cx="8664606" cy="61639"/>
          </a:xfrm>
          <a:prstGeom prst="line">
            <a:avLst/>
          </a:prstGeom>
          <a:ln w="38100">
            <a:solidFill>
              <a:srgbClr val="008A3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Стрелка: вниз 9">
            <a:extLst>
              <a:ext uri="{FF2B5EF4-FFF2-40B4-BE49-F238E27FC236}">
                <a16:creationId xmlns:a16="http://schemas.microsoft.com/office/drawing/2014/main" id="{40C39AAD-F3D4-4BC8-9828-E6D6010A44DF}"/>
              </a:ext>
            </a:extLst>
          </p:cNvPr>
          <p:cNvSpPr/>
          <p:nvPr/>
        </p:nvSpPr>
        <p:spPr>
          <a:xfrm>
            <a:off x="4770756" y="4991100"/>
            <a:ext cx="45719" cy="139700"/>
          </a:xfrm>
          <a:prstGeom prst="downArrow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Стрелка: вниз 44">
            <a:extLst>
              <a:ext uri="{FF2B5EF4-FFF2-40B4-BE49-F238E27FC236}">
                <a16:creationId xmlns:a16="http://schemas.microsoft.com/office/drawing/2014/main" id="{1C824EA4-5F3E-4CB2-81C2-9A2FAE537AD2}"/>
              </a:ext>
            </a:extLst>
          </p:cNvPr>
          <p:cNvSpPr/>
          <p:nvPr/>
        </p:nvSpPr>
        <p:spPr>
          <a:xfrm>
            <a:off x="5853431" y="5006975"/>
            <a:ext cx="45719" cy="139700"/>
          </a:xfrm>
          <a:prstGeom prst="downArrow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олилиния 8">
            <a:extLst>
              <a:ext uri="{FF2B5EF4-FFF2-40B4-BE49-F238E27FC236}">
                <a16:creationId xmlns:a16="http://schemas.microsoft.com/office/drawing/2014/main" id="{AE31CDB3-8192-45C4-9EE4-1CEF8FC31002}"/>
              </a:ext>
            </a:extLst>
          </p:cNvPr>
          <p:cNvSpPr/>
          <p:nvPr/>
        </p:nvSpPr>
        <p:spPr>
          <a:xfrm rot="10800000">
            <a:off x="6765702" y="4486761"/>
            <a:ext cx="854297" cy="590063"/>
          </a:xfrm>
          <a:custGeom>
            <a:avLst/>
            <a:gdLst>
              <a:gd name="connsiteX0" fmla="*/ 2342226 w 3628008"/>
              <a:gd name="connsiteY0" fmla="*/ 28112 h 2503502"/>
              <a:gd name="connsiteX1" fmla="*/ 566692 w 3628008"/>
              <a:gd name="connsiteY1" fmla="*/ 480873 h 2503502"/>
              <a:gd name="connsiteX2" fmla="*/ 96175 w 3628008"/>
              <a:gd name="connsiteY2" fmla="*/ 1439662 h 2503502"/>
              <a:gd name="connsiteX3" fmla="*/ 1143740 w 3628008"/>
              <a:gd name="connsiteY3" fmla="*/ 2336306 h 2503502"/>
              <a:gd name="connsiteX4" fmla="*/ 2839375 w 3628008"/>
              <a:gd name="connsiteY4" fmla="*/ 2336306 h 2503502"/>
              <a:gd name="connsiteX5" fmla="*/ 3611732 w 3628008"/>
              <a:gd name="connsiteY5" fmla="*/ 1333130 h 2503502"/>
              <a:gd name="connsiteX6" fmla="*/ 2937030 w 3628008"/>
              <a:gd name="connsiteY6" fmla="*/ 463118 h 2503502"/>
              <a:gd name="connsiteX7" fmla="*/ 1552113 w 3628008"/>
              <a:gd name="connsiteY7" fmla="*/ 10357 h 250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28008" h="2503502">
                <a:moveTo>
                  <a:pt x="2342226" y="28112"/>
                </a:moveTo>
                <a:cubicBezTo>
                  <a:pt x="1641630" y="136863"/>
                  <a:pt x="941034" y="245615"/>
                  <a:pt x="566692" y="480873"/>
                </a:cubicBezTo>
                <a:cubicBezTo>
                  <a:pt x="192350" y="716131"/>
                  <a:pt x="0" y="1130423"/>
                  <a:pt x="96175" y="1439662"/>
                </a:cubicBezTo>
                <a:cubicBezTo>
                  <a:pt x="192350" y="1748901"/>
                  <a:pt x="686540" y="2186865"/>
                  <a:pt x="1143740" y="2336306"/>
                </a:cubicBezTo>
                <a:cubicBezTo>
                  <a:pt x="1600940" y="2485747"/>
                  <a:pt x="2428043" y="2503502"/>
                  <a:pt x="2839375" y="2336306"/>
                </a:cubicBezTo>
                <a:cubicBezTo>
                  <a:pt x="3250707" y="2169110"/>
                  <a:pt x="3595456" y="1645328"/>
                  <a:pt x="3611732" y="1333130"/>
                </a:cubicBezTo>
                <a:cubicBezTo>
                  <a:pt x="3628008" y="1020932"/>
                  <a:pt x="3280300" y="683580"/>
                  <a:pt x="2937030" y="463118"/>
                </a:cubicBezTo>
                <a:cubicBezTo>
                  <a:pt x="2593760" y="242656"/>
                  <a:pt x="1750381" y="0"/>
                  <a:pt x="1552113" y="10357"/>
                </a:cubicBez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6CD179-F18B-592B-6FA0-88FA5BC960E4}"/>
              </a:ext>
            </a:extLst>
          </p:cNvPr>
          <p:cNvSpPr txBox="1"/>
          <p:nvPr/>
        </p:nvSpPr>
        <p:spPr>
          <a:xfrm>
            <a:off x="2152835" y="2793213"/>
            <a:ext cx="10209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i="1" dirty="0">
                <a:solidFill>
                  <a:schemeClr val="bg1"/>
                </a:solidFill>
              </a:rPr>
              <a:t>RUN-1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46369C-87A1-5BE6-F060-5EF2245FF2A1}"/>
              </a:ext>
            </a:extLst>
          </p:cNvPr>
          <p:cNvSpPr txBox="1"/>
          <p:nvPr/>
        </p:nvSpPr>
        <p:spPr>
          <a:xfrm>
            <a:off x="7766485" y="3810175"/>
            <a:ext cx="10209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i="1" dirty="0">
                <a:solidFill>
                  <a:schemeClr val="bg1"/>
                </a:solidFill>
              </a:rPr>
              <a:t>RUN-2</a:t>
            </a:r>
          </a:p>
        </p:txBody>
      </p:sp>
    </p:spTree>
    <p:extLst>
      <p:ext uri="{BB962C8B-B14F-4D97-AF65-F5344CB8AC3E}">
        <p14:creationId xmlns:p14="http://schemas.microsoft.com/office/powerpoint/2010/main" val="303168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9" descr="NICA_header_bl-wh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266"/>
            <a:ext cx="9144000" cy="9985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grpSp>
        <p:nvGrpSpPr>
          <p:cNvPr id="17411" name="Gruppieren"/>
          <p:cNvGrpSpPr>
            <a:grpSpLocks/>
          </p:cNvGrpSpPr>
          <p:nvPr/>
        </p:nvGrpSpPr>
        <p:grpSpPr bwMode="auto">
          <a:xfrm>
            <a:off x="34925" y="6246813"/>
            <a:ext cx="8799513" cy="568325"/>
            <a:chOff x="0" y="0"/>
            <a:chExt cx="8799077" cy="567611"/>
          </a:xfrm>
        </p:grpSpPr>
        <p:pic>
          <p:nvPicPr>
            <p:cNvPr id="17417" name="JINR_logo_alpha.png" descr="JINR_logo_alpha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17418" name="NICA_logo_alpha.png" descr="NICA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17412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42150" y="6538913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6AA540CF-F84B-4B6E-96DC-D16BD6F075DC}" type="slidenum">
              <a:rPr lang="ru-RU" altLang="ru-RU"/>
              <a:pPr/>
              <a:t>13</a:t>
            </a:fld>
            <a:endParaRPr lang="ru-RU" altLang="ru-RU"/>
          </a:p>
        </p:txBody>
      </p:sp>
      <p:sp>
        <p:nvSpPr>
          <p:cNvPr id="17416" name="Прямоугольник 2"/>
          <p:cNvSpPr>
            <a:spLocks noChangeArrowheads="1"/>
          </p:cNvSpPr>
          <p:nvPr/>
        </p:nvSpPr>
        <p:spPr bwMode="auto">
          <a:xfrm>
            <a:off x="6263777" y="940101"/>
            <a:ext cx="30212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Clr>
                <a:srgbClr val="FF0000"/>
              </a:buClr>
            </a:pPr>
            <a:r>
              <a:rPr lang="en-US" altLang="ru-RU" sz="2400" b="1" dirty="0">
                <a:solidFill>
                  <a:srgbClr val="002060"/>
                </a:solidFill>
              </a:rPr>
              <a:t>Contract with BINP</a:t>
            </a:r>
          </a:p>
        </p:txBody>
      </p:sp>
      <p:sp>
        <p:nvSpPr>
          <p:cNvPr id="11" name="TextBox 3"/>
          <p:cNvSpPr txBox="1"/>
          <p:nvPr/>
        </p:nvSpPr>
        <p:spPr>
          <a:xfrm>
            <a:off x="0" y="0"/>
            <a:ext cx="5834743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Beam extraction &amp; transfer line</a:t>
            </a:r>
          </a:p>
        </p:txBody>
      </p:sp>
      <p:sp>
        <p:nvSpPr>
          <p:cNvPr id="14" name="TextBox 3"/>
          <p:cNvSpPr txBox="1"/>
          <p:nvPr/>
        </p:nvSpPr>
        <p:spPr>
          <a:xfrm>
            <a:off x="3897084" y="442685"/>
            <a:ext cx="2605315" cy="461665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4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3-rd  str. sect.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1209D635-EA82-4086-91EA-2F1B17812B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AFBFB"/>
              </a:clrFrom>
              <a:clrTo>
                <a:srgbClr val="FAFBFB">
                  <a:alpha val="0"/>
                </a:srgbClr>
              </a:clrTo>
            </a:clrChange>
            <a:lum bright="10000"/>
          </a:blip>
          <a:srcRect t="21527" b="2584"/>
          <a:stretch/>
        </p:blipFill>
        <p:spPr bwMode="auto">
          <a:xfrm>
            <a:off x="316762" y="3600364"/>
            <a:ext cx="8555701" cy="2640803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CBFCA8A9-E3D0-4679-A6F4-1E9C65AD83CF}"/>
              </a:ext>
            </a:extLst>
          </p:cNvPr>
          <p:cNvGrpSpPr/>
          <p:nvPr/>
        </p:nvGrpSpPr>
        <p:grpSpPr>
          <a:xfrm>
            <a:off x="102448" y="1485310"/>
            <a:ext cx="9035432" cy="2001380"/>
            <a:chOff x="214282" y="857232"/>
            <a:chExt cx="9035432" cy="2080472"/>
          </a:xfrm>
        </p:grpSpPr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32689F04-F4B1-4FB6-8D77-E23BA79BEE4B}"/>
                </a:ext>
              </a:extLst>
            </p:cNvPr>
            <p:cNvGrpSpPr/>
            <p:nvPr/>
          </p:nvGrpSpPr>
          <p:grpSpPr>
            <a:xfrm>
              <a:off x="214282" y="857232"/>
              <a:ext cx="8715436" cy="2080472"/>
              <a:chOff x="214282" y="857232"/>
              <a:chExt cx="8715436" cy="2080472"/>
            </a:xfrm>
          </p:grpSpPr>
          <p:pic>
            <p:nvPicPr>
              <p:cNvPr id="22" name="Picture 2">
                <a:extLst>
                  <a:ext uri="{FF2B5EF4-FFF2-40B4-BE49-F238E27FC236}">
                    <a16:creationId xmlns:a16="http://schemas.microsoft.com/office/drawing/2014/main" id="{A67C1A6D-1324-4DE9-BCD2-87E35523CB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AFBFB"/>
                  </a:clrFrom>
                  <a:clrTo>
                    <a:srgbClr val="FAFBFB">
                      <a:alpha val="0"/>
                    </a:srgbClr>
                  </a:clrTo>
                </a:clrChange>
                <a:lum bright="1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313" t="45503" r="26607" b="33655"/>
              <a:stretch/>
            </p:blipFill>
            <p:spPr bwMode="auto">
              <a:xfrm>
                <a:off x="428596" y="857232"/>
                <a:ext cx="8244115" cy="20804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3" name="Группа 22">
                <a:extLst>
                  <a:ext uri="{FF2B5EF4-FFF2-40B4-BE49-F238E27FC236}">
                    <a16:creationId xmlns:a16="http://schemas.microsoft.com/office/drawing/2014/main" id="{282FE903-0DA3-4E82-B947-D983E6FF991E}"/>
                  </a:ext>
                </a:extLst>
              </p:cNvPr>
              <p:cNvGrpSpPr/>
              <p:nvPr/>
            </p:nvGrpSpPr>
            <p:grpSpPr>
              <a:xfrm>
                <a:off x="214282" y="1643050"/>
                <a:ext cx="8715436" cy="785817"/>
                <a:chOff x="214282" y="1643050"/>
                <a:chExt cx="8715436" cy="785817"/>
              </a:xfrm>
            </p:grpSpPr>
            <p:cxnSp>
              <p:nvCxnSpPr>
                <p:cNvPr id="24" name="Прямая соединительная линия 23">
                  <a:extLst>
                    <a:ext uri="{FF2B5EF4-FFF2-40B4-BE49-F238E27FC236}">
                      <a16:creationId xmlns:a16="http://schemas.microsoft.com/office/drawing/2014/main" id="{6342E9F0-B4BE-49B3-8F90-BEA41135C016}"/>
                    </a:ext>
                  </a:extLst>
                </p:cNvPr>
                <p:cNvCxnSpPr/>
                <p:nvPr/>
              </p:nvCxnSpPr>
              <p:spPr>
                <a:xfrm>
                  <a:off x="214282" y="1643050"/>
                  <a:ext cx="8715436" cy="71438"/>
                </a:xfrm>
                <a:prstGeom prst="line">
                  <a:avLst/>
                </a:prstGeom>
                <a:ln w="28575">
                  <a:solidFill>
                    <a:srgbClr val="2A20EC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25" name="Дуга 24">
                  <a:extLst>
                    <a:ext uri="{FF2B5EF4-FFF2-40B4-BE49-F238E27FC236}">
                      <a16:creationId xmlns:a16="http://schemas.microsoft.com/office/drawing/2014/main" id="{88ABBB23-E07E-4BC5-BCCE-B6FF4FF1A49F}"/>
                    </a:ext>
                  </a:extLst>
                </p:cNvPr>
                <p:cNvSpPr/>
                <p:nvPr/>
              </p:nvSpPr>
              <p:spPr>
                <a:xfrm>
                  <a:off x="1928794" y="1714488"/>
                  <a:ext cx="4572032" cy="428628"/>
                </a:xfrm>
                <a:prstGeom prst="arc">
                  <a:avLst>
                    <a:gd name="adj1" fmla="val 17233999"/>
                    <a:gd name="adj2" fmla="val 21461259"/>
                  </a:avLst>
                </a:prstGeom>
                <a:ln w="28575">
                  <a:solidFill>
                    <a:srgbClr val="FC35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cxnSp>
              <p:nvCxnSpPr>
                <p:cNvPr id="26" name="Прямая со стрелкой 25">
                  <a:extLst>
                    <a:ext uri="{FF2B5EF4-FFF2-40B4-BE49-F238E27FC236}">
                      <a16:creationId xmlns:a16="http://schemas.microsoft.com/office/drawing/2014/main" id="{6D3EA608-DBFD-4C0F-831B-347C969FBA0C}"/>
                    </a:ext>
                  </a:extLst>
                </p:cNvPr>
                <p:cNvCxnSpPr>
                  <a:stCxn id="25" idx="2"/>
                </p:cNvCxnSpPr>
                <p:nvPr/>
              </p:nvCxnSpPr>
              <p:spPr>
                <a:xfrm rot="16200000" flipH="1">
                  <a:off x="7258171" y="900196"/>
                  <a:ext cx="584847" cy="2472496"/>
                </a:xfrm>
                <a:prstGeom prst="straightConnector1">
                  <a:avLst/>
                </a:prstGeom>
                <a:ln w="28575">
                  <a:solidFill>
                    <a:srgbClr val="FC352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85DF6BE-AA08-447F-932F-36A35F45470E}"/>
                </a:ext>
              </a:extLst>
            </p:cNvPr>
            <p:cNvSpPr txBox="1"/>
            <p:nvPr/>
          </p:nvSpPr>
          <p:spPr>
            <a:xfrm rot="798557">
              <a:off x="8088755" y="2410430"/>
              <a:ext cx="1160959" cy="2879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C3520"/>
                  </a:solidFill>
                </a:rPr>
                <a:t>To </a:t>
              </a:r>
              <a:r>
                <a:rPr lang="en-US" sz="1200" b="1" dirty="0" err="1">
                  <a:solidFill>
                    <a:srgbClr val="FC3520"/>
                  </a:solidFill>
                </a:rPr>
                <a:t>Nuclotron</a:t>
              </a:r>
              <a:endParaRPr lang="ru-RU" sz="1200" b="1" dirty="0">
                <a:solidFill>
                  <a:srgbClr val="FC3520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564A780-4EAD-4D8A-B71E-B6BD26F02AD6}"/>
                </a:ext>
              </a:extLst>
            </p:cNvPr>
            <p:cNvSpPr txBox="1"/>
            <p:nvPr/>
          </p:nvSpPr>
          <p:spPr>
            <a:xfrm>
              <a:off x="7795164" y="1420250"/>
              <a:ext cx="1379662" cy="27194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rgbClr val="2A20EC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rgbClr val="2A20EC"/>
                  </a:solidFill>
                </a:rPr>
                <a:t>Circulating beam</a:t>
              </a:r>
              <a:endParaRPr lang="ru-RU" sz="1100" b="1" dirty="0">
                <a:solidFill>
                  <a:srgbClr val="2A20EC"/>
                </a:solidFill>
              </a:endParaRPr>
            </a:p>
          </p:txBody>
        </p:sp>
      </p:grpSp>
      <p:sp>
        <p:nvSpPr>
          <p:cNvPr id="27" name="Прямоугольник 2">
            <a:extLst>
              <a:ext uri="{FF2B5EF4-FFF2-40B4-BE49-F238E27FC236}">
                <a16:creationId xmlns:a16="http://schemas.microsoft.com/office/drawing/2014/main" id="{4B49653B-E759-45BE-BDF2-DB3986370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6867" y="1262827"/>
            <a:ext cx="49182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Clr>
                <a:srgbClr val="FF0000"/>
              </a:buClr>
            </a:pPr>
            <a:r>
              <a:rPr lang="en-US" alt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fast extraction section</a:t>
            </a:r>
          </a:p>
        </p:txBody>
      </p:sp>
      <p:sp>
        <p:nvSpPr>
          <p:cNvPr id="28" name="Прямоугольник 2">
            <a:extLst>
              <a:ext uri="{FF2B5EF4-FFF2-40B4-BE49-F238E27FC236}">
                <a16:creationId xmlns:a16="http://schemas.microsoft.com/office/drawing/2014/main" id="{63DAAC6F-F59E-4F38-8677-A964F524FB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8171" y="3636879"/>
            <a:ext cx="44018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Clr>
                <a:srgbClr val="FF0000"/>
              </a:buClr>
            </a:pPr>
            <a:r>
              <a:rPr lang="en-US" alt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3D model of the transfer line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9" descr="NICA_header_bl-wh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266"/>
            <a:ext cx="9144000" cy="9985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grpSp>
        <p:nvGrpSpPr>
          <p:cNvPr id="17411" name="Gruppieren"/>
          <p:cNvGrpSpPr>
            <a:grpSpLocks/>
          </p:cNvGrpSpPr>
          <p:nvPr/>
        </p:nvGrpSpPr>
        <p:grpSpPr bwMode="auto">
          <a:xfrm>
            <a:off x="34925" y="6246813"/>
            <a:ext cx="8799513" cy="568325"/>
            <a:chOff x="0" y="0"/>
            <a:chExt cx="8799077" cy="567611"/>
          </a:xfrm>
        </p:grpSpPr>
        <p:pic>
          <p:nvPicPr>
            <p:cNvPr id="17417" name="JINR_logo_alpha.png" descr="JINR_logo_alpha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17418" name="NICA_logo_alpha.png" descr="NICA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17412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42150" y="6538913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6AA540CF-F84B-4B6E-96DC-D16BD6F075DC}" type="slidenum">
              <a:rPr lang="ru-RU" altLang="ru-RU"/>
              <a:pPr/>
              <a:t>14</a:t>
            </a:fld>
            <a:endParaRPr lang="ru-RU" altLang="ru-RU"/>
          </a:p>
        </p:txBody>
      </p:sp>
      <p:sp>
        <p:nvSpPr>
          <p:cNvPr id="11" name="TextBox 3"/>
          <p:cNvSpPr txBox="1"/>
          <p:nvPr/>
        </p:nvSpPr>
        <p:spPr>
          <a:xfrm>
            <a:off x="0" y="0"/>
            <a:ext cx="5834743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Beam extraction &amp; transfer line</a:t>
            </a:r>
          </a:p>
        </p:txBody>
      </p:sp>
      <p:sp>
        <p:nvSpPr>
          <p:cNvPr id="14" name="TextBox 3"/>
          <p:cNvSpPr txBox="1"/>
          <p:nvPr/>
        </p:nvSpPr>
        <p:spPr>
          <a:xfrm>
            <a:off x="3480194" y="584487"/>
            <a:ext cx="5695555" cy="461665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4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Autumn of 2021 for  the Run#2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F23CD68-4BB7-4377-903C-45FB431E29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150" y="1165557"/>
            <a:ext cx="3775476" cy="5033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67C15FA-A19A-4470-ABFC-F41A89AEB1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2"/>
          <a:stretch/>
        </p:blipFill>
        <p:spPr>
          <a:xfrm>
            <a:off x="393233" y="1255063"/>
            <a:ext cx="3940055" cy="2639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FB8190-74FA-4EF2-9FAB-43C5B1A9DB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064" b="18765"/>
          <a:stretch/>
        </p:blipFill>
        <p:spPr>
          <a:xfrm>
            <a:off x="201681" y="4028423"/>
            <a:ext cx="4660775" cy="2313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85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9" descr="NICA_header_bl-wh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266"/>
            <a:ext cx="9144000" cy="9985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grpSp>
        <p:nvGrpSpPr>
          <p:cNvPr id="17411" name="Gruppieren"/>
          <p:cNvGrpSpPr>
            <a:grpSpLocks/>
          </p:cNvGrpSpPr>
          <p:nvPr/>
        </p:nvGrpSpPr>
        <p:grpSpPr bwMode="auto">
          <a:xfrm>
            <a:off x="34925" y="6246813"/>
            <a:ext cx="8799513" cy="568325"/>
            <a:chOff x="0" y="0"/>
            <a:chExt cx="8799077" cy="567611"/>
          </a:xfrm>
        </p:grpSpPr>
        <p:pic>
          <p:nvPicPr>
            <p:cNvPr id="17417" name="JINR_logo_alpha.png" descr="JINR_logo_alpha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17418" name="NICA_logo_alpha.png" descr="NICA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17412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42150" y="6538913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6AA540CF-F84B-4B6E-96DC-D16BD6F075DC}" type="slidenum">
              <a:rPr lang="ru-RU" altLang="ru-RU"/>
              <a:pPr/>
              <a:t>15</a:t>
            </a:fld>
            <a:endParaRPr lang="ru-RU" altLang="ru-RU"/>
          </a:p>
        </p:txBody>
      </p:sp>
      <p:sp>
        <p:nvSpPr>
          <p:cNvPr id="11" name="TextBox 3"/>
          <p:cNvSpPr txBox="1"/>
          <p:nvPr/>
        </p:nvSpPr>
        <p:spPr>
          <a:xfrm>
            <a:off x="0" y="0"/>
            <a:ext cx="6622473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Beam injection to the Nuclotron ring</a:t>
            </a:r>
          </a:p>
        </p:txBody>
      </p:sp>
      <p:sp>
        <p:nvSpPr>
          <p:cNvPr id="14" name="TextBox 3"/>
          <p:cNvSpPr txBox="1"/>
          <p:nvPr/>
        </p:nvSpPr>
        <p:spPr>
          <a:xfrm>
            <a:off x="3520822" y="576486"/>
            <a:ext cx="5654927" cy="461665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4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Installation finished 31 of Dec. 2021 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090583A-CC45-BAC7-9625-4821ED352206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87D1F350-3255-48DA-981B-A56A5FC5E570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893B7F-918D-2AEE-5EF1-FC3103206372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5" t="17056" r="8992" b="8934"/>
          <a:stretch/>
        </p:blipFill>
        <p:spPr>
          <a:xfrm>
            <a:off x="52480" y="2705042"/>
            <a:ext cx="3718501" cy="280503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54BEA1-93FA-AB57-948D-816C8949E01D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5652242" y="4448113"/>
            <a:ext cx="3491758" cy="18041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2" descr="D:\!Butenko\-=Work=-\Dropbox\=Booster\Channels\Booster-Nuclotron\Photos\IMG-20211108-WA0004.jpg">
            <a:extLst>
              <a:ext uri="{FF2B5EF4-FFF2-40B4-BE49-F238E27FC236}">
                <a16:creationId xmlns:a16="http://schemas.microsoft.com/office/drawing/2014/main" id="{6FF3247C-39F6-E38B-1536-9A48BA488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lum bright="20000" contrast="10000"/>
          </a:blip>
          <a:srcRect t="3821" b="11878"/>
          <a:stretch>
            <a:fillRect/>
          </a:stretch>
        </p:blipFill>
        <p:spPr bwMode="auto">
          <a:xfrm>
            <a:off x="3889478" y="2672620"/>
            <a:ext cx="2220050" cy="2493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CE343A1D-D4D4-7089-03C3-D57ABA4ED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 t="18269"/>
          <a:stretch>
            <a:fillRect/>
          </a:stretch>
        </p:blipFill>
        <p:spPr bwMode="auto">
          <a:xfrm>
            <a:off x="1624428" y="1050905"/>
            <a:ext cx="6072188" cy="154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D733F0-B0BD-A4AC-2744-7882A3A53BE3}"/>
              </a:ext>
            </a:extLst>
          </p:cNvPr>
          <p:cNvSpPr txBox="1"/>
          <p:nvPr/>
        </p:nvSpPr>
        <p:spPr>
          <a:xfrm>
            <a:off x="899592" y="5669615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 </a:t>
            </a:r>
            <a:r>
              <a:rPr lang="en-US" dirty="0" err="1"/>
              <a:t>Lambertson</a:t>
            </a:r>
            <a:r>
              <a:rPr lang="en-US" dirty="0"/>
              <a:t> magnet</a:t>
            </a:r>
            <a:endParaRPr lang="ru-RU" dirty="0"/>
          </a:p>
        </p:txBody>
      </p:sp>
      <p:sp>
        <p:nvSpPr>
          <p:cNvPr id="9" name="Text Box 45">
            <a:extLst>
              <a:ext uri="{FF2B5EF4-FFF2-40B4-BE49-F238E27FC236}">
                <a16:creationId xmlns:a16="http://schemas.microsoft.com/office/drawing/2014/main" id="{C6B3E7B8-6006-99FC-CEBA-341A9A8CFC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0612" y="3796720"/>
            <a:ext cx="2700908" cy="58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Designed</a:t>
            </a:r>
            <a:r>
              <a:rPr lang="ru-RU" sz="1600" dirty="0"/>
              <a:t> – </a:t>
            </a:r>
            <a:r>
              <a:rPr lang="en-US" sz="1600" dirty="0"/>
              <a:t>JINR, </a:t>
            </a:r>
            <a:endParaRPr lang="ru-RU" sz="1600" dirty="0"/>
          </a:p>
          <a:p>
            <a:pPr algn="ctr"/>
            <a:r>
              <a:rPr lang="en-US" sz="1600" dirty="0"/>
              <a:t>fabricated</a:t>
            </a:r>
            <a:r>
              <a:rPr lang="ru-RU" sz="1600" dirty="0"/>
              <a:t> – </a:t>
            </a:r>
            <a:r>
              <a:rPr lang="en-US" sz="1600" dirty="0"/>
              <a:t>VST (Belgorod)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19E4DD-5F88-35D2-2787-CA1EE9362BF9}"/>
              </a:ext>
            </a:extLst>
          </p:cNvPr>
          <p:cNvSpPr txBox="1"/>
          <p:nvPr/>
        </p:nvSpPr>
        <p:spPr>
          <a:xfrm>
            <a:off x="6553200" y="2915927"/>
            <a:ext cx="1069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Four-rod</a:t>
            </a:r>
          </a:p>
          <a:p>
            <a:r>
              <a:rPr lang="en-US" dirty="0"/>
              <a:t>kicker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5807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!Butenko\-=Work=-\Dropbox\=Booster\RUNs\Run3\Bergoz\images\Скриншот-2022-02-10-20.19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43038"/>
            <a:ext cx="9144000" cy="4692749"/>
          </a:xfrm>
          <a:prstGeom prst="rect">
            <a:avLst/>
          </a:prstGeom>
          <a:noFill/>
        </p:spPr>
      </p:pic>
      <p:sp>
        <p:nvSpPr>
          <p:cNvPr id="4098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34E65C6D-9F09-4360-BD58-7973B6DE26CF}" type="slidenum">
              <a:rPr lang="ru-RU" altLang="ru-RU"/>
              <a:pPr/>
              <a:t>16</a:t>
            </a:fld>
            <a:endParaRPr lang="ru-RU" altLang="ru-RU"/>
          </a:p>
        </p:txBody>
      </p:sp>
      <p:pic>
        <p:nvPicPr>
          <p:cNvPr id="4099" name="Picture 9" descr="NICA_header_bl-wh.t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6339"/>
            <a:ext cx="9144000" cy="104457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</p:pic>
      <p:grpSp>
        <p:nvGrpSpPr>
          <p:cNvPr id="2" name="Gruppieren"/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4104" name="JINR_logo_alpha.png" descr="JINR_logo_alpha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4105" name="NICA_logo_alpha.png" descr="NICA_logo_alpha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11" name="TextBox 3"/>
          <p:cNvSpPr txBox="1"/>
          <p:nvPr/>
        </p:nvSpPr>
        <p:spPr>
          <a:xfrm>
            <a:off x="-1" y="0"/>
            <a:ext cx="7648248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results of RUN-3 (Booster + Nuclotron)</a:t>
            </a:r>
            <a:endParaRPr lang="ru-RU" altLang="ru-RU" sz="2800" b="1" i="1" dirty="0">
              <a:solidFill>
                <a:srgbClr val="14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49719" y="6015286"/>
            <a:ext cx="585692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Booster and Nuclotron beam DC current transformers signals</a:t>
            </a:r>
            <a:endParaRPr lang="ru-RU" dirty="0">
              <a:latin typeface="+mn-lt"/>
              <a:cs typeface="+mn-cs"/>
            </a:endParaRPr>
          </a:p>
        </p:txBody>
      </p:sp>
      <p:grpSp>
        <p:nvGrpSpPr>
          <p:cNvPr id="34" name="Группа 33"/>
          <p:cNvGrpSpPr/>
          <p:nvPr/>
        </p:nvGrpSpPr>
        <p:grpSpPr>
          <a:xfrm>
            <a:off x="1127161" y="1745859"/>
            <a:ext cx="8063031" cy="3317848"/>
            <a:chOff x="1127161" y="1745859"/>
            <a:chExt cx="8063031" cy="3317848"/>
          </a:xfrm>
        </p:grpSpPr>
        <p:sp>
          <p:nvSpPr>
            <p:cNvPr id="26" name="Круговая стрелка 25"/>
            <p:cNvSpPr/>
            <p:nvPr/>
          </p:nvSpPr>
          <p:spPr>
            <a:xfrm rot="11349884" flipH="1" flipV="1">
              <a:off x="1347060" y="3043128"/>
              <a:ext cx="7843132" cy="2020579"/>
            </a:xfrm>
            <a:prstGeom prst="circularArrow">
              <a:avLst>
                <a:gd name="adj1" fmla="val 4293"/>
                <a:gd name="adj2" fmla="val 1788762"/>
                <a:gd name="adj3" fmla="val 17850094"/>
                <a:gd name="adj4" fmla="val 11972503"/>
                <a:gd name="adj5" fmla="val 8600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grpSp>
          <p:nvGrpSpPr>
            <p:cNvPr id="33" name="Группа 32"/>
            <p:cNvGrpSpPr/>
            <p:nvPr/>
          </p:nvGrpSpPr>
          <p:grpSpPr>
            <a:xfrm>
              <a:off x="1127161" y="1745859"/>
              <a:ext cx="7086042" cy="2610519"/>
              <a:chOff x="1127161" y="1745859"/>
              <a:chExt cx="7086042" cy="2610519"/>
            </a:xfrm>
          </p:grpSpPr>
          <p:grpSp>
            <p:nvGrpSpPr>
              <p:cNvPr id="14" name="Группа 26"/>
              <p:cNvGrpSpPr>
                <a:grpSpLocks/>
              </p:cNvGrpSpPr>
              <p:nvPr/>
            </p:nvGrpSpPr>
            <p:grpSpPr bwMode="auto">
              <a:xfrm>
                <a:off x="1127161" y="1745859"/>
                <a:ext cx="7086042" cy="2610519"/>
                <a:chOff x="913006" y="1766463"/>
                <a:chExt cx="7086412" cy="2609632"/>
              </a:xfrm>
            </p:grpSpPr>
            <p:grpSp>
              <p:nvGrpSpPr>
                <p:cNvPr id="15" name="Группа 15"/>
                <p:cNvGrpSpPr>
                  <a:grpSpLocks/>
                </p:cNvGrpSpPr>
                <p:nvPr/>
              </p:nvGrpSpPr>
              <p:grpSpPr bwMode="auto">
                <a:xfrm>
                  <a:off x="913006" y="1766463"/>
                  <a:ext cx="7086412" cy="2373222"/>
                  <a:chOff x="672336" y="2130992"/>
                  <a:chExt cx="7861807" cy="2594662"/>
                </a:xfrm>
              </p:grpSpPr>
              <p:sp>
                <p:nvSpPr>
                  <p:cNvPr id="17" name="TextBox 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056929" y="2130992"/>
                    <a:ext cx="1678546" cy="40365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u="sng" dirty="0" err="1">
                        <a:solidFill>
                          <a:srgbClr val="008A3E"/>
                        </a:solidFill>
                        <a:latin typeface="Calibri" pitchFamily="34" charset="0"/>
                      </a:rPr>
                      <a:t>Nucloton</a:t>
                    </a:r>
                    <a:r>
                      <a:rPr lang="en-US" u="sng" dirty="0">
                        <a:solidFill>
                          <a:srgbClr val="008A3E"/>
                        </a:solidFill>
                        <a:latin typeface="Calibri" pitchFamily="34" charset="0"/>
                      </a:rPr>
                      <a:t> field</a:t>
                    </a:r>
                    <a:endParaRPr lang="ru-RU" dirty="0">
                      <a:solidFill>
                        <a:srgbClr val="008A3E"/>
                      </a:solidFill>
                      <a:latin typeface="Calibri" pitchFamily="34" charset="0"/>
                    </a:endParaRPr>
                  </a:p>
                </p:txBody>
              </p:sp>
              <p:sp>
                <p:nvSpPr>
                  <p:cNvPr id="18" name="TextBox 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72336" y="2177919"/>
                    <a:ext cx="1115687" cy="40365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dirty="0" err="1">
                        <a:solidFill>
                          <a:srgbClr val="FFC000"/>
                        </a:solidFill>
                        <a:latin typeface="Calibri" pitchFamily="34" charset="0"/>
                      </a:rPr>
                      <a:t>Intencity</a:t>
                    </a:r>
                    <a:endParaRPr lang="ru-RU" dirty="0">
                      <a:solidFill>
                        <a:srgbClr val="FFC000"/>
                      </a:solidFill>
                      <a:latin typeface="Calibri" pitchFamily="34" charset="0"/>
                    </a:endParaRPr>
                  </a:p>
                </p:txBody>
              </p:sp>
              <p:sp>
                <p:nvSpPr>
                  <p:cNvPr id="20" name="TextBox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24849" y="2724949"/>
                    <a:ext cx="1316941" cy="3146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>
                      <a:lnSpc>
                        <a:spcPts val="1400"/>
                      </a:lnSpc>
                    </a:pPr>
                    <a:r>
                      <a:rPr lang="en-US" dirty="0">
                        <a:solidFill>
                          <a:srgbClr val="FFFF00"/>
                        </a:solidFill>
                        <a:latin typeface="Calibri" pitchFamily="34" charset="0"/>
                      </a:rPr>
                      <a:t>RF capture</a:t>
                    </a:r>
                    <a:endParaRPr lang="ru-RU" dirty="0">
                      <a:solidFill>
                        <a:srgbClr val="FFFF00"/>
                      </a:solidFill>
                      <a:latin typeface="Calibri" pitchFamily="34" charset="0"/>
                    </a:endParaRPr>
                  </a:p>
                </p:txBody>
              </p:sp>
              <p:sp>
                <p:nvSpPr>
                  <p:cNvPr id="21" name="TextBox 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031455" y="4321998"/>
                    <a:ext cx="1502688" cy="40365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dirty="0">
                        <a:solidFill>
                          <a:srgbClr val="FFC000"/>
                        </a:solidFill>
                        <a:latin typeface="Calibri" pitchFamily="34" charset="0"/>
                      </a:rPr>
                      <a:t>Acceleration</a:t>
                    </a:r>
                    <a:endParaRPr lang="ru-RU" dirty="0">
                      <a:solidFill>
                        <a:srgbClr val="FFC000"/>
                      </a:solidFill>
                      <a:latin typeface="Calibri" pitchFamily="34" charset="0"/>
                    </a:endParaRPr>
                  </a:p>
                </p:txBody>
              </p:sp>
              <p:cxnSp>
                <p:nvCxnSpPr>
                  <p:cNvPr id="23" name="Прямая со стрелкой 22"/>
                  <p:cNvCxnSpPr>
                    <a:stCxn id="20" idx="1"/>
                  </p:cNvCxnSpPr>
                  <p:nvPr/>
                </p:nvCxnSpPr>
                <p:spPr>
                  <a:xfrm flipH="1">
                    <a:off x="833639" y="2882277"/>
                    <a:ext cx="191211" cy="330413"/>
                  </a:xfrm>
                  <a:prstGeom prst="straightConnector1">
                    <a:avLst/>
                  </a:prstGeom>
                  <a:ln w="50800">
                    <a:solidFill>
                      <a:srgbClr val="FFFF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Прямая со стрелкой 23"/>
                  <p:cNvCxnSpPr>
                    <a:stCxn id="17" idx="2"/>
                  </p:cNvCxnSpPr>
                  <p:nvPr/>
                </p:nvCxnSpPr>
                <p:spPr>
                  <a:xfrm>
                    <a:off x="6896203" y="2534648"/>
                    <a:ext cx="743079" cy="675269"/>
                  </a:xfrm>
                  <a:prstGeom prst="straightConnector1">
                    <a:avLst/>
                  </a:prstGeom>
                  <a:ln w="50800">
                    <a:solidFill>
                      <a:srgbClr val="008A3E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6" name="TextBox 20"/>
                <p:cNvSpPr txBox="1">
                  <a:spLocks noChangeArrowheads="1"/>
                </p:cNvSpPr>
                <p:nvPr/>
              </p:nvSpPr>
              <p:spPr bwMode="auto">
                <a:xfrm>
                  <a:off x="1372624" y="4006888"/>
                  <a:ext cx="1766137" cy="3692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u="sng" dirty="0">
                      <a:solidFill>
                        <a:srgbClr val="04680E"/>
                      </a:solidFill>
                      <a:latin typeface="Calibri" pitchFamily="34" charset="0"/>
                    </a:rPr>
                    <a:t>Booster field</a:t>
                  </a:r>
                  <a:endParaRPr lang="ru-RU" dirty="0">
                    <a:solidFill>
                      <a:srgbClr val="04680E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25" name="Прямая со стрелкой 24"/>
              <p:cNvCxnSpPr>
                <a:stCxn id="16" idx="0"/>
              </p:cNvCxnSpPr>
              <p:nvPr/>
            </p:nvCxnSpPr>
            <p:spPr>
              <a:xfrm rot="16200000" flipV="1">
                <a:off x="2123950" y="3641218"/>
                <a:ext cx="402470" cy="289186"/>
              </a:xfrm>
              <a:prstGeom prst="straightConnector1">
                <a:avLst/>
              </a:prstGeom>
              <a:ln w="50800">
                <a:solidFill>
                  <a:srgbClr val="008A3E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/>
              <p:cNvSpPr txBox="1"/>
              <p:nvPr/>
            </p:nvSpPr>
            <p:spPr>
              <a:xfrm>
                <a:off x="3519605" y="3331351"/>
                <a:ext cx="2002305" cy="830997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</p:spPr>
            <p:txBody>
              <a:bodyPr wrap="squar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b="1" u="sng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Beam transfer with stripping</a:t>
                </a:r>
                <a:r>
                  <a:rPr lang="ru-RU" sz="1600" b="1" u="sng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 С4+/С6+ </a:t>
                </a:r>
                <a:r>
                  <a:rPr lang="en-US" sz="1600" b="1" u="sng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transmission</a:t>
                </a:r>
                <a:r>
                  <a:rPr lang="ru-RU" sz="1600" b="1" u="sng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 7</a:t>
                </a:r>
                <a:r>
                  <a:rPr lang="en-US" sz="1600" b="1" u="sng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0</a:t>
                </a:r>
                <a:r>
                  <a:rPr lang="ru-RU" sz="1600" b="1" u="sng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%</a:t>
                </a:r>
                <a:endParaRPr lang="ru-RU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</p:grpSp>
      <p:sp>
        <p:nvSpPr>
          <p:cNvPr id="32" name="Прямоугольник 31"/>
          <p:cNvSpPr/>
          <p:nvPr/>
        </p:nvSpPr>
        <p:spPr>
          <a:xfrm>
            <a:off x="992187" y="938014"/>
            <a:ext cx="76482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Beam intensity in the Booster		</a:t>
            </a:r>
            <a:r>
              <a:rPr lang="ru-RU" b="1" dirty="0"/>
              <a:t> </a:t>
            </a:r>
            <a:r>
              <a:rPr lang="en-US" b="1" dirty="0"/>
              <a:t>intensity in the Nuclotron</a:t>
            </a:r>
            <a:endParaRPr lang="ru-RU" b="1" dirty="0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D1BE4C0F-7E2E-CBA4-AE7D-665D61EAF1D5}"/>
              </a:ext>
            </a:extLst>
          </p:cNvPr>
          <p:cNvSpPr txBox="1"/>
          <p:nvPr/>
        </p:nvSpPr>
        <p:spPr>
          <a:xfrm>
            <a:off x="7128020" y="548626"/>
            <a:ext cx="2047585" cy="461665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4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Winter 2022</a:t>
            </a:r>
          </a:p>
        </p:txBody>
      </p:sp>
    </p:spTree>
    <p:extLst>
      <p:ext uri="{BB962C8B-B14F-4D97-AF65-F5344CB8AC3E}">
        <p14:creationId xmlns:p14="http://schemas.microsoft.com/office/powerpoint/2010/main" val="180122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3" descr="NICA_header_blu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682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0" y="774477"/>
            <a:ext cx="90554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2400" b="1" baseline="30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124</a:t>
            </a:r>
            <a:r>
              <a:rPr lang="en-US" altLang="ru-RU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Xe</a:t>
            </a:r>
            <a:r>
              <a:rPr lang="en-US" altLang="ru-RU" sz="2400" b="1" baseline="30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+54</a:t>
            </a:r>
            <a:r>
              <a:rPr lang="en-US" altLang="ru-RU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beam extraction (3,9 Gev/u) </a:t>
            </a:r>
            <a:r>
              <a:rPr lang="en-US" alt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RUN #4</a:t>
            </a:r>
            <a:r>
              <a:rPr lang="ru-RU" alt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NICA complex</a:t>
            </a:r>
            <a:endParaRPr lang="ru-RU" alt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99"/>
          <a:stretch/>
        </p:blipFill>
        <p:spPr bwMode="auto">
          <a:xfrm>
            <a:off x="438129" y="1214422"/>
            <a:ext cx="8049738" cy="2942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3"/>
          <p:cNvSpPr txBox="1"/>
          <p:nvPr/>
        </p:nvSpPr>
        <p:spPr>
          <a:xfrm>
            <a:off x="-1" y="0"/>
            <a:ext cx="5254907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Heavy ion beams acceleration</a:t>
            </a:r>
          </a:p>
        </p:txBody>
      </p:sp>
      <p:grpSp>
        <p:nvGrpSpPr>
          <p:cNvPr id="13" name="Gruppieren"/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14" name="JINR_logo_alpha.png" descr="JINR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15" name="NICA_logo_alpha.png" descr="NICA_logo_alpha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4" name="Прямоугольник 2">
            <a:extLst>
              <a:ext uri="{FF2B5EF4-FFF2-40B4-BE49-F238E27FC236}">
                <a16:creationId xmlns:a16="http://schemas.microsoft.com/office/drawing/2014/main" id="{29F0C1EB-AC5A-FAEF-72A8-69A797A7CB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5633" y="-37990"/>
            <a:ext cx="11704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Clr>
                <a:srgbClr val="FF0000"/>
              </a:buClr>
            </a:pPr>
            <a:r>
              <a:rPr lang="en-US" altLang="ru-RU" sz="2400" b="1" dirty="0">
                <a:solidFill>
                  <a:srgbClr val="002060"/>
                </a:solidFill>
              </a:rPr>
              <a:t>Jan. 20</a:t>
            </a:r>
            <a:r>
              <a:rPr lang="ru-RU" altLang="ru-RU" sz="2400" b="1" dirty="0">
                <a:solidFill>
                  <a:srgbClr val="002060"/>
                </a:solidFill>
              </a:rPr>
              <a:t>23</a:t>
            </a:r>
            <a:r>
              <a:rPr lang="en-US" altLang="ru-RU" sz="2400" b="1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3" name="Рисунок 2" descr="Изображение выглядит как диаграмма">
            <a:extLst>
              <a:ext uri="{FF2B5EF4-FFF2-40B4-BE49-F238E27FC236}">
                <a16:creationId xmlns:a16="http://schemas.microsoft.com/office/drawing/2014/main" id="{9757BC3B-24E0-27ED-9F3A-E3CA9E174E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021" b="11267"/>
          <a:stretch/>
        </p:blipFill>
        <p:spPr>
          <a:xfrm>
            <a:off x="438129" y="4336472"/>
            <a:ext cx="8124898" cy="1942091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23E05322-296F-4B48-125C-11DC2D8375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6445" y="5412745"/>
            <a:ext cx="5034968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2400" b="1" baseline="30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124</a:t>
            </a:r>
            <a:r>
              <a:rPr lang="en-US" altLang="ru-R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Xe   1*10</a:t>
            </a:r>
            <a:r>
              <a:rPr lang="en-US" altLang="ru-RU" sz="2400" b="1" baseline="30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en-US" altLang="ru-R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altLang="ru-RU" sz="24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altLang="ru-RU" sz="2400" b="1" baseline="-250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spill</a:t>
            </a:r>
            <a:r>
              <a:rPr lang="en-US" altLang="ru-RU" sz="2400" b="1" baseline="-25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ru-R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3 s,  </a:t>
            </a:r>
            <a:r>
              <a:rPr lang="en-US" altLang="ru-RU" sz="24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altLang="ru-RU" sz="2400" b="1" baseline="-250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</a:t>
            </a:r>
            <a:r>
              <a:rPr lang="en-US" altLang="ru-R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99%</a:t>
            </a:r>
            <a:endParaRPr lang="ru-RU" altLang="ru-RU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2144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D1F350-3255-48DA-981B-A56A5FC5E570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AA2ABE-DB8E-45EB-9096-82ACB33BC4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5" r="28493" b="5535"/>
          <a:stretch/>
        </p:blipFill>
        <p:spPr>
          <a:xfrm>
            <a:off x="251520" y="1196752"/>
            <a:ext cx="4037108" cy="30963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8628" y="1077890"/>
            <a:ext cx="4746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aseline="30000" dirty="0"/>
              <a:t>124</a:t>
            </a:r>
            <a:r>
              <a:rPr lang="ru-RU" sz="2800" dirty="0"/>
              <a:t>Хе </a:t>
            </a:r>
            <a:r>
              <a:rPr lang="ru-RU" sz="2800" baseline="30000" dirty="0"/>
              <a:t>28+</a:t>
            </a:r>
            <a:r>
              <a:rPr lang="ru-RU" sz="2800" dirty="0"/>
              <a:t>  </a:t>
            </a:r>
            <a:r>
              <a:rPr lang="en-US" sz="2800" dirty="0"/>
              <a:t>at injection energy</a:t>
            </a: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750" t="36065" r="40550" b="8194"/>
          <a:stretch/>
        </p:blipFill>
        <p:spPr>
          <a:xfrm>
            <a:off x="4272621" y="3641296"/>
            <a:ext cx="4619857" cy="23177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47126" y="3522559"/>
            <a:ext cx="13003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Profile width</a:t>
            </a:r>
            <a:endParaRPr lang="ru-RU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7776188" y="5424142"/>
            <a:ext cx="1021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Time, </a:t>
            </a:r>
            <a:r>
              <a:rPr lang="en-US" sz="1600" dirty="0" err="1"/>
              <a:t>ms</a:t>
            </a:r>
            <a:endParaRPr lang="ru-RU" sz="1600" dirty="0"/>
          </a:p>
        </p:txBody>
      </p:sp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0" y="0"/>
            <a:ext cx="5009705" cy="5847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ru-RU" sz="3200" b="1" dirty="0">
                <a:cs typeface="Arial" pitchFamily="34" charset="0"/>
              </a:rPr>
              <a:t>Booster electron cooling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89202" y="2179318"/>
            <a:ext cx="2775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Electron energy </a:t>
            </a:r>
            <a:r>
              <a:rPr lang="ru-RU" dirty="0"/>
              <a:t>1,93</a:t>
            </a:r>
            <a:r>
              <a:rPr lang="en-US" dirty="0"/>
              <a:t> </a:t>
            </a:r>
            <a:r>
              <a:rPr lang="en-US" dirty="0" err="1"/>
              <a:t>keV</a:t>
            </a:r>
            <a:endParaRPr lang="en-US" dirty="0"/>
          </a:p>
          <a:p>
            <a:r>
              <a:rPr lang="en-US" dirty="0"/>
              <a:t>Electron current </a:t>
            </a:r>
            <a:r>
              <a:rPr lang="ru-RU" dirty="0"/>
              <a:t>150</a:t>
            </a:r>
            <a:r>
              <a:rPr lang="en-US" dirty="0"/>
              <a:t> m</a:t>
            </a:r>
            <a:r>
              <a:rPr lang="ru-RU" dirty="0"/>
              <a:t>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1520" y="4479505"/>
            <a:ext cx="41344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Signals from </a:t>
            </a:r>
          </a:p>
          <a:p>
            <a:r>
              <a:rPr lang="en-US" dirty="0"/>
              <a:t>Ionization profile monitors </a:t>
            </a:r>
          </a:p>
          <a:p>
            <a:r>
              <a:rPr lang="en-US" dirty="0"/>
              <a:t>during beam circulation with const. W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4711867" y="2968391"/>
            <a:ext cx="3506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Dynamics of the cooling process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1278829" y="5943726"/>
            <a:ext cx="6019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Stable operation of the cooling system during a few shifts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009705" y="1740513"/>
            <a:ext cx="2125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Transverse cooling</a:t>
            </a:r>
            <a:endParaRPr lang="ru-RU" dirty="0"/>
          </a:p>
        </p:txBody>
      </p:sp>
      <p:pic>
        <p:nvPicPr>
          <p:cNvPr id="5" name="Picture 9" descr="NICA_header_bl-wh.tif">
            <a:extLst>
              <a:ext uri="{FF2B5EF4-FFF2-40B4-BE49-F238E27FC236}">
                <a16:creationId xmlns:a16="http://schemas.microsoft.com/office/drawing/2014/main" id="{0B519BC9-3BD2-4A7E-9F19-D0C33F321E5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104457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A6CBE3FB-7962-214D-8826-02AACF461D05}"/>
              </a:ext>
            </a:extLst>
          </p:cNvPr>
          <p:cNvSpPr txBox="1"/>
          <p:nvPr/>
        </p:nvSpPr>
        <p:spPr>
          <a:xfrm>
            <a:off x="-1" y="0"/>
            <a:ext cx="5179273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Electron cooling of Xe beam</a:t>
            </a:r>
          </a:p>
        </p:txBody>
      </p:sp>
      <p:grpSp>
        <p:nvGrpSpPr>
          <p:cNvPr id="17" name="Gruppieren">
            <a:extLst>
              <a:ext uri="{FF2B5EF4-FFF2-40B4-BE49-F238E27FC236}">
                <a16:creationId xmlns:a16="http://schemas.microsoft.com/office/drawing/2014/main" id="{03D21B4D-BE83-4771-C18D-5E61C011551C}"/>
              </a:ext>
            </a:extLst>
          </p:cNvPr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18" name="JINR_logo_alpha.png" descr="JINR_logo_alpha.png">
              <a:extLst>
                <a:ext uri="{FF2B5EF4-FFF2-40B4-BE49-F238E27FC236}">
                  <a16:creationId xmlns:a16="http://schemas.microsoft.com/office/drawing/2014/main" id="{91938C8F-2367-3AAB-18DE-AE60248796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19" name="NICA_logo_alpha.png" descr="NICA_logo_alpha.png">
              <a:extLst>
                <a:ext uri="{FF2B5EF4-FFF2-40B4-BE49-F238E27FC236}">
                  <a16:creationId xmlns:a16="http://schemas.microsoft.com/office/drawing/2014/main" id="{F91EE378-CE5A-E3E0-2835-7158A5CE8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79524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D1F350-3255-48DA-981B-A56A5FC5E570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353"/>
          <a:stretch/>
        </p:blipFill>
        <p:spPr>
          <a:xfrm>
            <a:off x="2321453" y="3828492"/>
            <a:ext cx="5837545" cy="27904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353"/>
          <a:stretch/>
        </p:blipFill>
        <p:spPr>
          <a:xfrm>
            <a:off x="2321453" y="1010539"/>
            <a:ext cx="5836285" cy="27898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4504" y="2232104"/>
            <a:ext cx="2257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Bunch length </a:t>
            </a:r>
          </a:p>
          <a:p>
            <a:r>
              <a:rPr lang="en-US" dirty="0"/>
              <a:t>measured with FCT 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106380" y="1472204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Without cooling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26981" y="4014737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With cooling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4504" y="1332929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Longitudinal cooling</a:t>
            </a:r>
            <a:endParaRPr lang="ru-RU" dirty="0"/>
          </a:p>
        </p:txBody>
      </p:sp>
      <p:pic>
        <p:nvPicPr>
          <p:cNvPr id="4" name="Picture 9" descr="NICA_header_bl-wh.tif">
            <a:extLst>
              <a:ext uri="{FF2B5EF4-FFF2-40B4-BE49-F238E27FC236}">
                <a16:creationId xmlns:a16="http://schemas.microsoft.com/office/drawing/2014/main" id="{CFD6990C-A4FE-9FD9-BC0E-9681A46EAAD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104457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184F646B-A8E7-54FF-68BD-793A10B79D17}"/>
              </a:ext>
            </a:extLst>
          </p:cNvPr>
          <p:cNvSpPr txBox="1"/>
          <p:nvPr/>
        </p:nvSpPr>
        <p:spPr>
          <a:xfrm>
            <a:off x="-1" y="0"/>
            <a:ext cx="5179273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Electron cooling of Xe beam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35533" y="398244"/>
            <a:ext cx="1261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I.Meshkov</a:t>
            </a:r>
            <a:endParaRPr lang="en-US" dirty="0"/>
          </a:p>
          <a:p>
            <a:r>
              <a:rPr lang="en-US" dirty="0" err="1"/>
              <a:t>A.Sergeev</a:t>
            </a:r>
            <a:endParaRPr lang="ru-RU" dirty="0"/>
          </a:p>
        </p:txBody>
      </p:sp>
      <p:grpSp>
        <p:nvGrpSpPr>
          <p:cNvPr id="13" name="Gruppieren">
            <a:extLst>
              <a:ext uri="{FF2B5EF4-FFF2-40B4-BE49-F238E27FC236}">
                <a16:creationId xmlns:a16="http://schemas.microsoft.com/office/drawing/2014/main" id="{F05B6C0D-7E0D-2A2D-0E92-CB879C0FED5B}"/>
              </a:ext>
            </a:extLst>
          </p:cNvPr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14" name="JINR_logo_alpha.png" descr="JINR_logo_alpha.png">
              <a:extLst>
                <a:ext uri="{FF2B5EF4-FFF2-40B4-BE49-F238E27FC236}">
                  <a16:creationId xmlns:a16="http://schemas.microsoft.com/office/drawing/2014/main" id="{B0720CD6-2D4B-F35D-4DDD-228DCCC79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15" name="NICA_logo_alpha.png" descr="NICA_logo_alpha.png">
              <a:extLst>
                <a:ext uri="{FF2B5EF4-FFF2-40B4-BE49-F238E27FC236}">
                  <a16:creationId xmlns:a16="http://schemas.microsoft.com/office/drawing/2014/main" id="{1E4E51E5-F412-24A0-C8B1-C6036EFA0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32144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34E65C6D-9F09-4360-BD58-7973B6DE26CF}" type="slidenum">
              <a:rPr lang="ru-RU" altLang="ru-RU"/>
              <a:pPr/>
              <a:t>2</a:t>
            </a:fld>
            <a:endParaRPr lang="ru-RU" altLang="ru-RU"/>
          </a:p>
        </p:txBody>
      </p:sp>
      <p:pic>
        <p:nvPicPr>
          <p:cNvPr id="4099" name="Picture 9" descr="NICA_header_bl-wh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4457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</p:pic>
      <p:grpSp>
        <p:nvGrpSpPr>
          <p:cNvPr id="2" name="Gruppieren"/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4104" name="JINR_logo_alpha.png" descr="JINR_logo_alpha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4105" name="NICA_logo_alpha.png" descr="NICA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1DBA493-C1E4-5E40-89FD-DFAC5D07D4CD}"/>
              </a:ext>
            </a:extLst>
          </p:cNvPr>
          <p:cNvSpPr txBox="1"/>
          <p:nvPr/>
        </p:nvSpPr>
        <p:spPr>
          <a:xfrm>
            <a:off x="1369290" y="1214745"/>
            <a:ext cx="657464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002060"/>
                </a:solidFill>
              </a:rPr>
              <a:t>Introduction (complex NICA)</a:t>
            </a:r>
          </a:p>
          <a:p>
            <a:pPr marL="457200" indent="-457200">
              <a:buFont typeface="+mj-lt"/>
              <a:buAutoNum type="arabicPeriod"/>
            </a:pPr>
            <a:endParaRPr lang="en-US" sz="2400" b="1" dirty="0">
              <a:solidFill>
                <a:srgbClr val="00206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002060"/>
                </a:solidFill>
              </a:rPr>
              <a:t>Two LINACs &amp; ion sources</a:t>
            </a:r>
          </a:p>
          <a:p>
            <a:pPr marL="457200" indent="-457200">
              <a:buFont typeface="+mj-lt"/>
              <a:buAutoNum type="arabicPeriod"/>
            </a:pPr>
            <a:endParaRPr lang="en-US" sz="2400" b="1" dirty="0">
              <a:solidFill>
                <a:srgbClr val="002060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002060"/>
                </a:solidFill>
              </a:rPr>
              <a:t>LU-20/</a:t>
            </a:r>
            <a:r>
              <a:rPr lang="en-US" sz="2400" i="1" dirty="0" err="1">
                <a:solidFill>
                  <a:srgbClr val="002060"/>
                </a:solidFill>
              </a:rPr>
              <a:t>LILAc</a:t>
            </a:r>
            <a:r>
              <a:rPr lang="en-US" sz="2400" i="1" dirty="0">
                <a:solidFill>
                  <a:srgbClr val="002060"/>
                </a:solidFill>
              </a:rPr>
              <a:t> (light &amp; pol. ions)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002060"/>
                </a:solidFill>
              </a:rPr>
              <a:t>HILAC (heavy ions)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400" i="1" dirty="0">
              <a:solidFill>
                <a:srgbClr val="00206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002060"/>
                </a:solidFill>
              </a:rPr>
              <a:t>The Booster ring </a:t>
            </a:r>
          </a:p>
          <a:p>
            <a:pPr marL="457200" indent="-457200">
              <a:buFont typeface="+mj-lt"/>
              <a:buAutoNum type="arabicPeriod"/>
            </a:pPr>
            <a:endParaRPr lang="en-US" sz="2400" b="1" dirty="0">
              <a:solidFill>
                <a:srgbClr val="00206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002060"/>
                </a:solidFill>
              </a:rPr>
              <a:t>The Nuclotron ring</a:t>
            </a:r>
          </a:p>
          <a:p>
            <a:pPr marL="457200" indent="-457200">
              <a:buFont typeface="+mj-lt"/>
              <a:buAutoNum type="arabicPeriod"/>
            </a:pPr>
            <a:endParaRPr lang="en-US" sz="2400" b="1" dirty="0">
              <a:solidFill>
                <a:srgbClr val="00206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002060"/>
                </a:solidFill>
              </a:rPr>
              <a:t>Collider systems status </a:t>
            </a:r>
          </a:p>
          <a:p>
            <a:pPr marL="457200" indent="-457200">
              <a:buFont typeface="+mj-lt"/>
              <a:buAutoNum type="arabicPeriod"/>
            </a:pPr>
            <a:endParaRPr lang="en-US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NICA_header_blu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8" descr="https://docs.google.com/spreadsheets/d/15CfIiAB_0BMnQy9zXgZSd5fLoAS8oT8tuCXOm72lo40/pubchart?oid=1129729142&amp;format=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70854" y="6578617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34E65C6D-9F09-4360-BD58-7973B6DE26CF}" type="slidenum">
              <a:rPr lang="ru-RU" altLang="ru-RU"/>
              <a:pPr/>
              <a:t>20</a:t>
            </a:fld>
            <a:endParaRPr lang="ru-RU" altLang="ru-RU" dirty="0"/>
          </a:p>
        </p:txBody>
      </p:sp>
      <p:sp>
        <p:nvSpPr>
          <p:cNvPr id="10" name="TextBox 3"/>
          <p:cNvSpPr txBox="1"/>
          <p:nvPr/>
        </p:nvSpPr>
        <p:spPr>
          <a:xfrm>
            <a:off x="-1" y="0"/>
            <a:ext cx="6098959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 extraction from the </a:t>
            </a:r>
            <a:r>
              <a:rPr lang="en-US" altLang="ru-RU" sz="2800" b="1" i="1" dirty="0" err="1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Nuclotron</a:t>
            </a:r>
            <a:endParaRPr lang="en-US" altLang="ru-RU" sz="2800" b="1" i="1" dirty="0">
              <a:solidFill>
                <a:srgbClr val="14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uppieren"/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12" name="JINR_logo_alpha.png" descr="JINR_logo_alpha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13" name="NICA_logo_alpha.png" descr="NICA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D28F8C-52A4-40BC-B8B5-33537222DC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1926" b="7052"/>
          <a:stretch/>
        </p:blipFill>
        <p:spPr>
          <a:xfrm>
            <a:off x="4074851" y="1304263"/>
            <a:ext cx="4911324" cy="9648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96151E0-7981-4C32-80CF-503AC142CD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00" t="3363" r="1842" b="2018"/>
          <a:stretch/>
        </p:blipFill>
        <p:spPr bwMode="auto">
          <a:xfrm>
            <a:off x="165100" y="2520581"/>
            <a:ext cx="3499594" cy="2624716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5839534F-7078-4385-8A04-66C9F51D40E1}"/>
              </a:ext>
            </a:extLst>
          </p:cNvPr>
          <p:cNvCxnSpPr>
            <a:cxnSpLocks/>
          </p:cNvCxnSpPr>
          <p:nvPr/>
        </p:nvCxnSpPr>
        <p:spPr>
          <a:xfrm flipH="1">
            <a:off x="3503465" y="2024956"/>
            <a:ext cx="1881233" cy="762565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F9631877-0557-481F-9675-9469811137B2}"/>
              </a:ext>
            </a:extLst>
          </p:cNvPr>
          <p:cNvCxnSpPr>
            <a:cxnSpLocks/>
          </p:cNvCxnSpPr>
          <p:nvPr/>
        </p:nvCxnSpPr>
        <p:spPr>
          <a:xfrm flipH="1">
            <a:off x="8090097" y="2024956"/>
            <a:ext cx="95115" cy="495624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">
            <a:extLst>
              <a:ext uri="{FF2B5EF4-FFF2-40B4-BE49-F238E27FC236}">
                <a16:creationId xmlns:a16="http://schemas.microsoft.com/office/drawing/2014/main" id="{E917AA44-633E-4D2C-89C1-D92A726CC9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9" t="22711" r="28730" b="10184"/>
          <a:stretch/>
        </p:blipFill>
        <p:spPr bwMode="auto">
          <a:xfrm>
            <a:off x="6029811" y="2520580"/>
            <a:ext cx="3075807" cy="277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3" name="Text Box 6">
            <a:extLst>
              <a:ext uri="{FF2B5EF4-FFF2-40B4-BE49-F238E27FC236}">
                <a16:creationId xmlns:a16="http://schemas.microsoft.com/office/drawing/2014/main" id="{31F68103-1564-4B1D-AD3A-F24470E9F7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82" y="926487"/>
            <a:ext cx="910561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indent="3603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indent="0" algn="ctr" eaLnBrk="1" hangingPunct="1">
              <a:defRPr/>
            </a:pPr>
            <a:r>
              <a:rPr lang="en-US" sz="2000" b="1" dirty="0">
                <a:latin typeface="+mn-lt"/>
              </a:rPr>
              <a:t>Design development is </a:t>
            </a:r>
            <a:r>
              <a:rPr lang="ru-RU" sz="2000" b="1" dirty="0">
                <a:latin typeface="+mn-lt"/>
              </a:rPr>
              <a:t>i</a:t>
            </a:r>
            <a:r>
              <a:rPr lang="en-US" sz="2000" b="1" dirty="0">
                <a:latin typeface="+mn-lt"/>
              </a:rPr>
              <a:t>n the progress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1DF7B7B-5D61-419B-8A42-CBD721A4251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9FAFA"/>
              </a:clrFrom>
              <a:clrTo>
                <a:srgbClr val="F9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314" y="2520580"/>
            <a:ext cx="2078826" cy="277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BF2C69AB-B158-4EE6-9EAD-B9AC05D3E326}"/>
              </a:ext>
            </a:extLst>
          </p:cNvPr>
          <p:cNvCxnSpPr>
            <a:cxnSpLocks/>
          </p:cNvCxnSpPr>
          <p:nvPr/>
        </p:nvCxnSpPr>
        <p:spPr>
          <a:xfrm flipH="1">
            <a:off x="5308847" y="2024956"/>
            <a:ext cx="2145606" cy="792332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">
            <a:extLst>
              <a:ext uri="{FF2B5EF4-FFF2-40B4-BE49-F238E27FC236}">
                <a16:creationId xmlns:a16="http://schemas.microsoft.com/office/drawing/2014/main" id="{F03512C8-C697-49EA-9473-59E9E2B1F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82" y="1346133"/>
            <a:ext cx="40986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ru-RU" b="1" dirty="0">
                <a:solidFill>
                  <a:srgbClr val="170CF4"/>
                </a:solidFill>
              </a:rPr>
              <a:t>Delays: </a:t>
            </a:r>
            <a:endParaRPr lang="en-US" altLang="ru-RU" dirty="0"/>
          </a:p>
          <a:p>
            <a:pPr marL="342900" indent="-342900" eaLnBrk="1" hangingPunct="1">
              <a:buFont typeface="Wingdings" panose="05000000000000000000" pitchFamily="2" charset="2"/>
              <a:buChar char="ü"/>
            </a:pPr>
            <a:r>
              <a:rPr lang="en-US" altLang="ru-RU" dirty="0"/>
              <a:t>Due to delays of LM for injection;</a:t>
            </a:r>
          </a:p>
          <a:p>
            <a:pPr marL="342900" indent="-342900" eaLnBrk="1" hangingPunct="1">
              <a:buFont typeface="Wingdings" panose="05000000000000000000" pitchFamily="2" charset="2"/>
              <a:buChar char="ü"/>
            </a:pPr>
            <a:r>
              <a:rPr lang="en-US" altLang="ru-RU" dirty="0"/>
              <a:t>Due to delays of injection Kicker;</a:t>
            </a:r>
          </a:p>
          <a:p>
            <a:pPr marL="342900" indent="-342900" eaLnBrk="1" hangingPunct="1">
              <a:buFont typeface="Wingdings" panose="05000000000000000000" pitchFamily="2" charset="2"/>
              <a:buChar char="ü"/>
            </a:pPr>
            <a:endParaRPr lang="ru-RU" altLang="ru-RU" dirty="0"/>
          </a:p>
        </p:txBody>
      </p:sp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7421B63F-6A61-4D11-A7C0-94A647635593}"/>
              </a:ext>
            </a:extLst>
          </p:cNvPr>
          <p:cNvSpPr txBox="1">
            <a:spLocks/>
          </p:cNvSpPr>
          <p:nvPr/>
        </p:nvSpPr>
        <p:spPr>
          <a:xfrm rot="20807809">
            <a:off x="3568554" y="3412842"/>
            <a:ext cx="2395328" cy="992218"/>
          </a:xfrm>
          <a:prstGeom prst="rect">
            <a:avLst/>
          </a:prstGeom>
          <a:solidFill>
            <a:schemeClr val="bg1">
              <a:lumMod val="95000"/>
              <a:alpha val="69000"/>
            </a:schemeClr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51000"/>
              </a:prstClr>
            </a:outerShdw>
          </a:effectLst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rgbClr val="FF0000"/>
                </a:solidFill>
                <a:latin typeface="+mn-lt"/>
              </a:rPr>
              <a:t>LM1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+mn-lt"/>
              </a:rPr>
              <a:t>Not for start configuration</a:t>
            </a:r>
          </a:p>
        </p:txBody>
      </p:sp>
      <p:sp>
        <p:nvSpPr>
          <p:cNvPr id="37" name="Заголовок 1">
            <a:extLst>
              <a:ext uri="{FF2B5EF4-FFF2-40B4-BE49-F238E27FC236}">
                <a16:creationId xmlns:a16="http://schemas.microsoft.com/office/drawing/2014/main" id="{2458EA7C-0BBA-4F2F-842D-3543B5F5D794}"/>
              </a:ext>
            </a:extLst>
          </p:cNvPr>
          <p:cNvSpPr txBox="1">
            <a:spLocks/>
          </p:cNvSpPr>
          <p:nvPr/>
        </p:nvSpPr>
        <p:spPr>
          <a:xfrm rot="1255000">
            <a:off x="979931" y="3507791"/>
            <a:ext cx="2038255" cy="659764"/>
          </a:xfrm>
          <a:prstGeom prst="rect">
            <a:avLst/>
          </a:prstGeom>
          <a:solidFill>
            <a:schemeClr val="bg1">
              <a:lumMod val="95000"/>
              <a:alpha val="69000"/>
            </a:schemeClr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51000"/>
              </a:prstClr>
            </a:outerShdw>
          </a:effectLst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rgbClr val="FF0000"/>
                </a:solidFill>
                <a:latin typeface="+mn-lt"/>
              </a:rPr>
              <a:t>Manufacturing</a:t>
            </a:r>
          </a:p>
        </p:txBody>
      </p:sp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BB87DBE4-74E8-4105-BED5-D4A6E1306847}"/>
              </a:ext>
            </a:extLst>
          </p:cNvPr>
          <p:cNvSpPr txBox="1">
            <a:spLocks/>
          </p:cNvSpPr>
          <p:nvPr/>
        </p:nvSpPr>
        <p:spPr>
          <a:xfrm rot="678451">
            <a:off x="6602115" y="3561990"/>
            <a:ext cx="2079313" cy="936196"/>
          </a:xfrm>
          <a:prstGeom prst="rect">
            <a:avLst/>
          </a:prstGeom>
          <a:solidFill>
            <a:schemeClr val="bg1">
              <a:lumMod val="95000"/>
              <a:alpha val="69000"/>
            </a:schemeClr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51000"/>
              </a:prstClr>
            </a:outerShdw>
          </a:effectLst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rgbClr val="FF0000"/>
                </a:solidFill>
                <a:latin typeface="+mn-lt"/>
              </a:rPr>
              <a:t>LM2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+mn-lt"/>
              </a:rPr>
              <a:t>Final  stage of  redesign</a:t>
            </a:r>
          </a:p>
        </p:txBody>
      </p:sp>
      <p:sp>
        <p:nvSpPr>
          <p:cNvPr id="40" name="TextBox 2">
            <a:extLst>
              <a:ext uri="{FF2B5EF4-FFF2-40B4-BE49-F238E27FC236}">
                <a16:creationId xmlns:a16="http://schemas.microsoft.com/office/drawing/2014/main" id="{49B309EC-A700-4AF1-A998-9A228E707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538" y="5298892"/>
            <a:ext cx="82705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42900" indent="-342900" eaLnBrk="1" hangingPunct="1">
              <a:buFont typeface="Wingdings" panose="05000000000000000000" pitchFamily="2" charset="2"/>
              <a:buChar char="ü"/>
            </a:pPr>
            <a:r>
              <a:rPr lang="en-US" altLang="ru-RU" dirty="0"/>
              <a:t>Limitation of extracted beam energy by factor 1,6 (~2 GeV/u for Bi) </a:t>
            </a:r>
          </a:p>
          <a:p>
            <a:pPr marL="342900" indent="-342900" eaLnBrk="1" hangingPunct="1">
              <a:buFont typeface="Wingdings" panose="05000000000000000000" pitchFamily="2" charset="2"/>
              <a:buChar char="ü"/>
            </a:pPr>
            <a:r>
              <a:rPr lang="en-US" altLang="ru-RU" dirty="0"/>
              <a:t>Doubling of injection LM with the same design and tooling for higher current;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B17840FD-963D-4490-8B44-9D7B61B85827}"/>
              </a:ext>
            </a:extLst>
          </p:cNvPr>
          <p:cNvSpPr/>
          <p:nvPr/>
        </p:nvSpPr>
        <p:spPr>
          <a:xfrm>
            <a:off x="165100" y="2660671"/>
            <a:ext cx="1774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dirty="0"/>
              <a:t>3 section kicker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51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NICA_header_blue.tif">
            <a:extLst>
              <a:ext uri="{FF2B5EF4-FFF2-40B4-BE49-F238E27FC236}">
                <a16:creationId xmlns:a16="http://schemas.microsoft.com/office/drawing/2014/main" id="{DF146AAD-071A-4C95-ABC4-14B42C20D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Номер слайда 1">
            <a:extLst>
              <a:ext uri="{FF2B5EF4-FFF2-40B4-BE49-F238E27FC236}">
                <a16:creationId xmlns:a16="http://schemas.microsoft.com/office/drawing/2014/main" id="{3AAC4523-24F1-4E03-90F2-6C6EC956D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34E65C6D-9F09-4360-BD58-7973B6DE26CF}" type="slidenum">
              <a:rPr lang="ru-RU" altLang="ru-RU"/>
              <a:pPr/>
              <a:t>21</a:t>
            </a:fld>
            <a:endParaRPr lang="ru-RU" altLang="ru-RU" dirty="0"/>
          </a:p>
        </p:txBody>
      </p:sp>
      <p:grpSp>
        <p:nvGrpSpPr>
          <p:cNvPr id="16" name="Gruppieren">
            <a:extLst>
              <a:ext uri="{FF2B5EF4-FFF2-40B4-BE49-F238E27FC236}">
                <a16:creationId xmlns:a16="http://schemas.microsoft.com/office/drawing/2014/main" id="{92456642-A9A6-45EC-9C55-0E758B33B43B}"/>
              </a:ext>
            </a:extLst>
          </p:cNvPr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17" name="JINR_logo_alpha.png" descr="JINR_logo_alpha.png">
              <a:extLst>
                <a:ext uri="{FF2B5EF4-FFF2-40B4-BE49-F238E27FC236}">
                  <a16:creationId xmlns:a16="http://schemas.microsoft.com/office/drawing/2014/main" id="{57EF8424-EF0D-46CD-9926-146DFBC4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18" name="NICA_logo_alpha.png" descr="NICA_logo_alpha.png">
              <a:extLst>
                <a:ext uri="{FF2B5EF4-FFF2-40B4-BE49-F238E27FC236}">
                  <a16:creationId xmlns:a16="http://schemas.microsoft.com/office/drawing/2014/main" id="{9EE6731E-D4A9-4CAD-AAB2-114A0C590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63388F7B-19A3-4ECD-8E83-43EA4A545B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746246"/>
              </p:ext>
            </p:extLst>
          </p:nvPr>
        </p:nvGraphicFramePr>
        <p:xfrm>
          <a:off x="80886" y="1410176"/>
          <a:ext cx="4675186" cy="1280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64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12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05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70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5234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kern="800" dirty="0">
                          <a:effectLst/>
                        </a:rPr>
                        <a:t>Magnetic element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effectLst/>
                        </a:rPr>
                        <a:t>Number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kern="800" dirty="0">
                          <a:effectLst/>
                        </a:rPr>
                        <a:t>Effective length,</a:t>
                      </a:r>
                      <a:r>
                        <a:rPr lang="ru-RU" sz="1400" b="1" kern="800" dirty="0">
                          <a:effectLst/>
                        </a:rPr>
                        <a:t>  </a:t>
                      </a:r>
                      <a:r>
                        <a:rPr lang="en-US" sz="1400" b="1" kern="800" dirty="0">
                          <a:effectLst/>
                        </a:rPr>
                        <a:t>m</a:t>
                      </a:r>
                      <a:r>
                        <a:rPr lang="ru-RU" sz="1400" b="1" kern="800" dirty="0">
                          <a:effectLst/>
                        </a:rPr>
                        <a:t> 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effectLst/>
                        </a:rPr>
                        <a:t>Max. magnetic field (grad), T (T/m)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9" marR="68579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617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kern="800" dirty="0">
                          <a:effectLst/>
                        </a:rPr>
                        <a:t>Long dipole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  <a:ea typeface="+mn-ea"/>
                        </a:rPr>
                        <a:t>21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kern="1200" dirty="0">
                          <a:effectLst/>
                        </a:rPr>
                        <a:t>2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 b="1" kern="1200" dirty="0">
                          <a:effectLst/>
                        </a:rPr>
                        <a:t>1</a:t>
                      </a:r>
                      <a:r>
                        <a:rPr lang="en-US" sz="1400" b="1" kern="1200" dirty="0">
                          <a:effectLst/>
                        </a:rPr>
                        <a:t>.5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79" marR="68579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617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kern="800" dirty="0">
                          <a:effectLst/>
                        </a:rPr>
                        <a:t>Short</a:t>
                      </a:r>
                      <a:r>
                        <a:rPr lang="en-US" sz="1400" b="1" kern="800" baseline="0" dirty="0">
                          <a:effectLst/>
                        </a:rPr>
                        <a:t> dipole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  <a:ea typeface="+mn-ea"/>
                        </a:rPr>
                        <a:t>6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kern="1200" dirty="0">
                          <a:effectLst/>
                        </a:rPr>
                        <a:t>1.2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 b="1" kern="1200" dirty="0">
                          <a:effectLst/>
                        </a:rPr>
                        <a:t>1</a:t>
                      </a:r>
                      <a:r>
                        <a:rPr lang="en-US" sz="1400" b="1" kern="1200" dirty="0">
                          <a:effectLst/>
                        </a:rPr>
                        <a:t>.</a:t>
                      </a:r>
                      <a:r>
                        <a:rPr lang="ru-RU" sz="1400" b="1" kern="1200" dirty="0">
                          <a:effectLst/>
                        </a:rPr>
                        <a:t>5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79" marR="68579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2617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kern="800" dirty="0">
                          <a:effectLst/>
                        </a:rPr>
                        <a:t>Quadrupole 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  <a:ea typeface="+mn-ea"/>
                        </a:rPr>
                        <a:t>28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 b="1" kern="1200" dirty="0">
                          <a:effectLst/>
                        </a:rPr>
                        <a:t>0</a:t>
                      </a:r>
                      <a:r>
                        <a:rPr lang="en-US" sz="1400" b="1" kern="1200" dirty="0">
                          <a:effectLst/>
                        </a:rPr>
                        <a:t>.35/0,52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kern="1200" dirty="0">
                          <a:effectLst/>
                        </a:rPr>
                        <a:t>31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79" marR="68579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617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kern="800" dirty="0" err="1">
                          <a:effectLst/>
                        </a:rPr>
                        <a:t>Steerer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  <a:ea typeface="+mn-ea"/>
                        </a:rPr>
                        <a:t>33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 b="1" kern="1200" dirty="0">
                          <a:effectLst/>
                        </a:rPr>
                        <a:t>0</a:t>
                      </a:r>
                      <a:r>
                        <a:rPr lang="en-US" sz="1400" b="1" kern="1200" dirty="0">
                          <a:effectLst/>
                        </a:rPr>
                        <a:t>.466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0.114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68579" marR="68579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154" name="Прямоугольник 1">
            <a:extLst>
              <a:ext uri="{FF2B5EF4-FFF2-40B4-BE49-F238E27FC236}">
                <a16:creationId xmlns:a16="http://schemas.microsoft.com/office/drawing/2014/main" id="{DA4E2768-1B28-4A9C-9BB0-9A0AD0CA5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665" y="1055370"/>
            <a:ext cx="89455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800" b="1" dirty="0" err="1">
                <a:latin typeface="Arial" panose="020B0604020202020204" pitchFamily="34" charset="0"/>
              </a:rPr>
              <a:t>Nuclotron</a:t>
            </a:r>
            <a:r>
              <a:rPr lang="en-US" altLang="ru-RU" sz="1800" b="1" dirty="0">
                <a:latin typeface="Arial" panose="020B0604020202020204" pitchFamily="34" charset="0"/>
              </a:rPr>
              <a:t>-Collider transfer line is under delivery and construction by Sigma Phi</a:t>
            </a:r>
          </a:p>
        </p:txBody>
      </p:sp>
      <p:grpSp>
        <p:nvGrpSpPr>
          <p:cNvPr id="5155" name="Группа 2">
            <a:extLst>
              <a:ext uri="{FF2B5EF4-FFF2-40B4-BE49-F238E27FC236}">
                <a16:creationId xmlns:a16="http://schemas.microsoft.com/office/drawing/2014/main" id="{3C90B46A-AB57-4990-92DC-E52F35324210}"/>
              </a:ext>
            </a:extLst>
          </p:cNvPr>
          <p:cNvGrpSpPr>
            <a:grpSpLocks/>
          </p:cNvGrpSpPr>
          <p:nvPr/>
        </p:nvGrpSpPr>
        <p:grpSpPr bwMode="auto">
          <a:xfrm>
            <a:off x="4857673" y="1404465"/>
            <a:ext cx="4213225" cy="2727325"/>
            <a:chOff x="5656599" y="2506663"/>
            <a:chExt cx="3321050" cy="1866900"/>
          </a:xfrm>
        </p:grpSpPr>
        <p:pic>
          <p:nvPicPr>
            <p:cNvPr id="5161" name="Рисунок 12">
              <a:extLst>
                <a:ext uri="{FF2B5EF4-FFF2-40B4-BE49-F238E27FC236}">
                  <a16:creationId xmlns:a16="http://schemas.microsoft.com/office/drawing/2014/main" id="{1B1B2C83-9D04-4968-8EFC-E5559D3BD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6599" y="2506663"/>
              <a:ext cx="3321050" cy="1866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62" name="Oval 9">
              <a:extLst>
                <a:ext uri="{FF2B5EF4-FFF2-40B4-BE49-F238E27FC236}">
                  <a16:creationId xmlns:a16="http://schemas.microsoft.com/office/drawing/2014/main" id="{4FC9640C-116F-4E75-B8FD-14CCE7F55A6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705651">
              <a:off x="6793451" y="3201376"/>
              <a:ext cx="937809" cy="631843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anose="020B0604020202020204" pitchFamily="34" charset="0"/>
              </a:endParaRPr>
            </a:p>
          </p:txBody>
        </p:sp>
      </p:grpSp>
      <p:pic>
        <p:nvPicPr>
          <p:cNvPr id="13" name="Рисунок 2">
            <a:extLst>
              <a:ext uri="{FF2B5EF4-FFF2-40B4-BE49-F238E27FC236}">
                <a16:creationId xmlns:a16="http://schemas.microsoft.com/office/drawing/2014/main" id="{82E3E2FA-11E8-4F75-B20A-EA157415174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854" t="5210" r="14024" b="-60"/>
          <a:stretch/>
        </p:blipFill>
        <p:spPr>
          <a:xfrm rot="21263596">
            <a:off x="152080" y="2717382"/>
            <a:ext cx="2575547" cy="1501253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21299999"/>
            </a:camera>
            <a:lightRig rig="threePt" dir="t"/>
          </a:scene3d>
        </p:spPr>
      </p:pic>
      <p:pic>
        <p:nvPicPr>
          <p:cNvPr id="15" name="Рисунок 5">
            <a:extLst>
              <a:ext uri="{FF2B5EF4-FFF2-40B4-BE49-F238E27FC236}">
                <a16:creationId xmlns:a16="http://schemas.microsoft.com/office/drawing/2014/main" id="{C8A34733-A437-4C3B-A179-188CE336893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32" t="21951" r="5339" b="15610"/>
          <a:stretch/>
        </p:blipFill>
        <p:spPr>
          <a:xfrm rot="374356">
            <a:off x="2943952" y="2689875"/>
            <a:ext cx="1746108" cy="151178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420000"/>
            </a:camera>
            <a:lightRig rig="threePt" dir="t"/>
          </a:scene3d>
        </p:spPr>
      </p:pic>
      <p:sp>
        <p:nvSpPr>
          <p:cNvPr id="5158" name="Прямоугольник 1">
            <a:extLst>
              <a:ext uri="{FF2B5EF4-FFF2-40B4-BE49-F238E27FC236}">
                <a16:creationId xmlns:a16="http://schemas.microsoft.com/office/drawing/2014/main" id="{65F6B091-844B-4145-8399-C873495A5B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666" y="4310067"/>
            <a:ext cx="60976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800" b="1" i="1" u="sng" dirty="0">
                <a:solidFill>
                  <a:srgbClr val="002060"/>
                </a:solidFill>
                <a:latin typeface="Arial" panose="020B0604020202020204" pitchFamily="34" charset="0"/>
              </a:rPr>
              <a:t>90% of magnets delivered to JINR in </a:t>
            </a:r>
            <a:r>
              <a:rPr lang="en-US" altLang="ru-RU" sz="1800" b="1" i="1" u="sng" dirty="0">
                <a:solidFill>
                  <a:srgbClr val="FF0000"/>
                </a:solidFill>
                <a:latin typeface="Arial" panose="020B0604020202020204" pitchFamily="34" charset="0"/>
              </a:rPr>
              <a:t>February  2021</a:t>
            </a:r>
            <a:endParaRPr lang="ru-RU" altLang="ru-RU" sz="1800" i="1" u="sng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159" name="Прямоугольник 1">
            <a:extLst>
              <a:ext uri="{FF2B5EF4-FFF2-40B4-BE49-F238E27FC236}">
                <a16:creationId xmlns:a16="http://schemas.microsoft.com/office/drawing/2014/main" id="{F9194F8E-779C-48A6-9936-A7D05A42AE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3" y="4669254"/>
            <a:ext cx="899001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</a:pPr>
            <a:r>
              <a:rPr lang="en-US" alt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January 2022	</a:t>
            </a:r>
            <a:r>
              <a:rPr lang="en-US" alt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delivery of first parts of PS, beam diagnostics, support stands.</a:t>
            </a:r>
          </a:p>
          <a:p>
            <a:pPr algn="just">
              <a:spcBef>
                <a:spcPct val="0"/>
              </a:spcBef>
            </a:pPr>
            <a:r>
              <a:rPr lang="en-US" altLang="ru-RU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Fabruary</a:t>
            </a:r>
            <a:r>
              <a:rPr lang="en-US" alt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 	</a:t>
            </a:r>
            <a:r>
              <a:rPr lang="en-US" alt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delivery of vacuum equipment.</a:t>
            </a:r>
          </a:p>
          <a:p>
            <a:pPr algn="just">
              <a:spcBef>
                <a:spcPct val="0"/>
              </a:spcBef>
            </a:pPr>
            <a:r>
              <a:rPr lang="en-US" alt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July 2022 	</a:t>
            </a:r>
            <a:r>
              <a:rPr lang="en-US" alt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second part of power supplies, profile monitors, control system.</a:t>
            </a:r>
          </a:p>
          <a:p>
            <a:pPr algn="just">
              <a:spcBef>
                <a:spcPct val="0"/>
              </a:spcBef>
            </a:pPr>
            <a:r>
              <a:rPr lang="en-US" alt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September 2022 	</a:t>
            </a:r>
            <a:r>
              <a:rPr lang="en-US" alt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start of commissioning of the channel equipment.</a:t>
            </a:r>
          </a:p>
          <a:p>
            <a:pPr algn="just">
              <a:spcBef>
                <a:spcPct val="0"/>
              </a:spcBef>
            </a:pPr>
            <a:r>
              <a:rPr lang="en-US" alt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December 2022 	</a:t>
            </a:r>
            <a:r>
              <a:rPr lang="en-US" alt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commissioning of the channel with a beam.</a:t>
            </a:r>
          </a:p>
        </p:txBody>
      </p:sp>
      <p:sp>
        <p:nvSpPr>
          <p:cNvPr id="5160" name="Прямоугольник 3">
            <a:extLst>
              <a:ext uri="{FF2B5EF4-FFF2-40B4-BE49-F238E27FC236}">
                <a16:creationId xmlns:a16="http://schemas.microsoft.com/office/drawing/2014/main" id="{A4A28816-176E-4977-9FEE-579A4EB504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988"/>
            <a:ext cx="6865938" cy="522287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ru-RU" sz="2800" b="1" i="1" dirty="0">
                <a:solidFill>
                  <a:srgbClr val="140076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b="1" i="1" dirty="0" err="1">
                <a:solidFill>
                  <a:srgbClr val="140076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Nuclotron</a:t>
            </a:r>
            <a:r>
              <a:rPr lang="en-US" altLang="ru-RU" sz="2800" b="1" i="1" dirty="0">
                <a:solidFill>
                  <a:srgbClr val="140076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-Collider beam transport channel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1224E4F-95AE-C21E-F701-4FA3B4B290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5909" y="660341"/>
            <a:ext cx="30212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Clr>
                <a:srgbClr val="FF0000"/>
              </a:buClr>
            </a:pPr>
            <a:r>
              <a:rPr lang="en-US" altLang="ru-RU" sz="2400" b="1" dirty="0">
                <a:solidFill>
                  <a:srgbClr val="002060"/>
                </a:solidFill>
              </a:rPr>
              <a:t>Sigma Phi 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C5A636-8990-2580-2512-3796D6ED21BD}"/>
              </a:ext>
            </a:extLst>
          </p:cNvPr>
          <p:cNvSpPr txBox="1">
            <a:spLocks/>
          </p:cNvSpPr>
          <p:nvPr/>
        </p:nvSpPr>
        <p:spPr>
          <a:xfrm rot="678451">
            <a:off x="2592913" y="4962714"/>
            <a:ext cx="2618980" cy="936196"/>
          </a:xfrm>
          <a:prstGeom prst="rect">
            <a:avLst/>
          </a:prstGeom>
          <a:solidFill>
            <a:schemeClr val="bg1">
              <a:lumMod val="95000"/>
              <a:alpha val="69000"/>
            </a:schemeClr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51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u="sng" dirty="0">
                <a:solidFill>
                  <a:srgbClr val="FF0000"/>
                </a:solidFill>
                <a:latin typeface="+mn-lt"/>
              </a:rPr>
              <a:t>BLOCKED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34E65C6D-9F09-4360-BD58-7973B6DE26CF}" type="slidenum">
              <a:rPr lang="ru-RU" altLang="ru-RU"/>
              <a:pPr/>
              <a:t>22</a:t>
            </a:fld>
            <a:endParaRPr lang="ru-RU" altLang="ru-RU"/>
          </a:p>
        </p:txBody>
      </p:sp>
      <p:pic>
        <p:nvPicPr>
          <p:cNvPr id="4099" name="Picture 9" descr="NICA_header_bl-wh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4457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</p:pic>
      <p:grpSp>
        <p:nvGrpSpPr>
          <p:cNvPr id="2" name="Gruppieren"/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4104" name="JINR_logo_alpha.png" descr="JINR_logo_alpha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4105" name="NICA_logo_alpha.png" descr="NICA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9" name="Полилиния 8"/>
          <p:cNvSpPr/>
          <p:nvPr/>
        </p:nvSpPr>
        <p:spPr>
          <a:xfrm rot="10800000">
            <a:off x="628327" y="5111541"/>
            <a:ext cx="7186411" cy="991674"/>
          </a:xfrm>
          <a:custGeom>
            <a:avLst/>
            <a:gdLst>
              <a:gd name="connsiteX0" fmla="*/ 2342226 w 3628008"/>
              <a:gd name="connsiteY0" fmla="*/ 28112 h 2503502"/>
              <a:gd name="connsiteX1" fmla="*/ 566692 w 3628008"/>
              <a:gd name="connsiteY1" fmla="*/ 480873 h 2503502"/>
              <a:gd name="connsiteX2" fmla="*/ 96175 w 3628008"/>
              <a:gd name="connsiteY2" fmla="*/ 1439662 h 2503502"/>
              <a:gd name="connsiteX3" fmla="*/ 1143740 w 3628008"/>
              <a:gd name="connsiteY3" fmla="*/ 2336306 h 2503502"/>
              <a:gd name="connsiteX4" fmla="*/ 2839375 w 3628008"/>
              <a:gd name="connsiteY4" fmla="*/ 2336306 h 2503502"/>
              <a:gd name="connsiteX5" fmla="*/ 3611732 w 3628008"/>
              <a:gd name="connsiteY5" fmla="*/ 1333130 h 2503502"/>
              <a:gd name="connsiteX6" fmla="*/ 2937030 w 3628008"/>
              <a:gd name="connsiteY6" fmla="*/ 463118 h 2503502"/>
              <a:gd name="connsiteX7" fmla="*/ 1552113 w 3628008"/>
              <a:gd name="connsiteY7" fmla="*/ 10357 h 250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28008" h="2503502">
                <a:moveTo>
                  <a:pt x="2342226" y="28112"/>
                </a:moveTo>
                <a:cubicBezTo>
                  <a:pt x="1641630" y="136863"/>
                  <a:pt x="941034" y="245615"/>
                  <a:pt x="566692" y="480873"/>
                </a:cubicBezTo>
                <a:cubicBezTo>
                  <a:pt x="192350" y="716131"/>
                  <a:pt x="0" y="1130423"/>
                  <a:pt x="96175" y="1439662"/>
                </a:cubicBezTo>
                <a:cubicBezTo>
                  <a:pt x="192350" y="1748901"/>
                  <a:pt x="686540" y="2186865"/>
                  <a:pt x="1143740" y="2336306"/>
                </a:cubicBezTo>
                <a:cubicBezTo>
                  <a:pt x="1600940" y="2485747"/>
                  <a:pt x="2428043" y="2503502"/>
                  <a:pt x="2839375" y="2336306"/>
                </a:cubicBezTo>
                <a:cubicBezTo>
                  <a:pt x="3250707" y="2169110"/>
                  <a:pt x="3595456" y="1645328"/>
                  <a:pt x="3611732" y="1333130"/>
                </a:cubicBezTo>
                <a:cubicBezTo>
                  <a:pt x="3628008" y="1020932"/>
                  <a:pt x="3280300" y="683580"/>
                  <a:pt x="2937030" y="463118"/>
                </a:cubicBezTo>
                <a:cubicBezTo>
                  <a:pt x="2593760" y="242656"/>
                  <a:pt x="1750381" y="0"/>
                  <a:pt x="1552113" y="10357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6C3683-7236-25C9-00A0-8DE2767EBE0B}"/>
              </a:ext>
            </a:extLst>
          </p:cNvPr>
          <p:cNvSpPr txBox="1"/>
          <p:nvPr/>
        </p:nvSpPr>
        <p:spPr>
          <a:xfrm>
            <a:off x="1691649" y="1258887"/>
            <a:ext cx="657464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002060"/>
                </a:solidFill>
              </a:rPr>
              <a:t>Introduction (complex NICA)</a:t>
            </a:r>
          </a:p>
          <a:p>
            <a:pPr marL="457200" indent="-457200">
              <a:buFont typeface="+mj-lt"/>
              <a:buAutoNum type="arabicPeriod"/>
            </a:pPr>
            <a:endParaRPr lang="en-US" sz="2400" b="1" dirty="0">
              <a:solidFill>
                <a:srgbClr val="00206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002060"/>
                </a:solidFill>
              </a:rPr>
              <a:t>Two LINACs &amp; ion sources</a:t>
            </a:r>
          </a:p>
          <a:p>
            <a:pPr marL="457200" indent="-457200">
              <a:buFont typeface="+mj-lt"/>
              <a:buAutoNum type="arabicPeriod"/>
            </a:pPr>
            <a:endParaRPr lang="en-US" sz="2400" b="1" dirty="0">
              <a:solidFill>
                <a:srgbClr val="002060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002060"/>
                </a:solidFill>
              </a:rPr>
              <a:t>LU-20/</a:t>
            </a:r>
            <a:r>
              <a:rPr lang="en-US" sz="2400" i="1" dirty="0" err="1">
                <a:solidFill>
                  <a:srgbClr val="002060"/>
                </a:solidFill>
              </a:rPr>
              <a:t>LILAc</a:t>
            </a:r>
            <a:r>
              <a:rPr lang="en-US" sz="2400" i="1" dirty="0">
                <a:solidFill>
                  <a:srgbClr val="002060"/>
                </a:solidFill>
              </a:rPr>
              <a:t> (light &amp; pol. ions)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002060"/>
                </a:solidFill>
              </a:rPr>
              <a:t>HILAC (heavy ions)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400" i="1" dirty="0">
              <a:solidFill>
                <a:srgbClr val="00206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002060"/>
                </a:solidFill>
              </a:rPr>
              <a:t>The Booster ring </a:t>
            </a:r>
          </a:p>
          <a:p>
            <a:pPr marL="457200" indent="-457200">
              <a:buFont typeface="+mj-lt"/>
              <a:buAutoNum type="arabicPeriod"/>
            </a:pPr>
            <a:endParaRPr lang="en-US" sz="2400" b="1" dirty="0">
              <a:solidFill>
                <a:srgbClr val="00206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002060"/>
                </a:solidFill>
              </a:rPr>
              <a:t>The Nuclotron ring</a:t>
            </a:r>
          </a:p>
          <a:p>
            <a:pPr marL="457200" indent="-457200">
              <a:buFont typeface="+mj-lt"/>
              <a:buAutoNum type="arabicPeriod"/>
            </a:pPr>
            <a:endParaRPr lang="en-US" sz="2400" b="1" dirty="0">
              <a:solidFill>
                <a:srgbClr val="00206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002060"/>
                </a:solidFill>
              </a:rPr>
              <a:t>Collider systems status </a:t>
            </a:r>
          </a:p>
          <a:p>
            <a:pPr marL="457200" indent="-457200">
              <a:buFont typeface="+mj-lt"/>
              <a:buAutoNum type="arabicPeriod"/>
            </a:pP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27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NICA_header_blue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1" name="Рисунок 8" descr="NC_Ring503m_Io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8"/>
          <a:stretch/>
        </p:blipFill>
        <p:spPr bwMode="auto">
          <a:xfrm>
            <a:off x="-3176" y="1259609"/>
            <a:ext cx="9124951" cy="487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92" name="TextBox 24"/>
          <p:cNvSpPr txBox="1">
            <a:spLocks noChangeArrowheads="1"/>
          </p:cNvSpPr>
          <p:nvPr/>
        </p:nvSpPr>
        <p:spPr bwMode="auto">
          <a:xfrm>
            <a:off x="4326009" y="5760205"/>
            <a:ext cx="696913" cy="369888"/>
          </a:xfrm>
          <a:prstGeom prst="rect">
            <a:avLst/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bg1"/>
                </a:solidFill>
              </a:rPr>
              <a:t>MPD</a:t>
            </a:r>
          </a:p>
        </p:txBody>
      </p:sp>
      <p:sp>
        <p:nvSpPr>
          <p:cNvPr id="71693" name="TextBox 25"/>
          <p:cNvSpPr txBox="1">
            <a:spLocks noChangeArrowheads="1"/>
          </p:cNvSpPr>
          <p:nvPr/>
        </p:nvSpPr>
        <p:spPr bwMode="auto">
          <a:xfrm>
            <a:off x="4416425" y="1476333"/>
            <a:ext cx="658813" cy="369888"/>
          </a:xfrm>
          <a:prstGeom prst="rect">
            <a:avLst/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</a:rPr>
              <a:t>SPD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128442" y="2174008"/>
            <a:ext cx="990600" cy="241300"/>
          </a:xfrm>
          <a:prstGeom prst="straightConnector1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22225" y="5017655"/>
            <a:ext cx="952500" cy="241300"/>
          </a:xfrm>
          <a:prstGeom prst="straightConnector1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375293"/>
            <a:ext cx="2133600" cy="476250"/>
          </a:xfrm>
        </p:spPr>
        <p:txBody>
          <a:bodyPr anchor="b"/>
          <a:lstStyle/>
          <a:p>
            <a:fld id="{0D407510-CD4E-4320-B1B7-E77576364A88}" type="slidenum">
              <a:rPr lang="ru-RU" smtClean="0"/>
              <a:pPr/>
              <a:t>23</a:t>
            </a:fld>
            <a:endParaRPr lang="ru-RU"/>
          </a:p>
        </p:txBody>
      </p:sp>
      <p:sp useBgFill="1">
        <p:nvSpPr>
          <p:cNvPr id="3" name="TextBox 2">
            <a:extLst>
              <a:ext uri="{FF2B5EF4-FFF2-40B4-BE49-F238E27FC236}">
                <a16:creationId xmlns:a16="http://schemas.microsoft.com/office/drawing/2014/main" id="{0A474A15-AC9A-0B85-D9D4-0F142545521E}"/>
              </a:ext>
            </a:extLst>
          </p:cNvPr>
          <p:cNvSpPr txBox="1"/>
          <p:nvPr/>
        </p:nvSpPr>
        <p:spPr>
          <a:xfrm>
            <a:off x="1119042" y="2488718"/>
            <a:ext cx="362758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000" b="1" u="sng" dirty="0">
                <a:solidFill>
                  <a:srgbClr val="002060"/>
                </a:solidFill>
                <a:latin typeface="+mj-lt"/>
              </a:rPr>
              <a:t>Start configuration of </a:t>
            </a:r>
            <a:r>
              <a:rPr lang="en-US" sz="2000" b="1" u="sng" dirty="0">
                <a:solidFill>
                  <a:srgbClr val="006600"/>
                </a:solidFill>
                <a:latin typeface="+mj-lt"/>
              </a:rPr>
              <a:t>Collider</a:t>
            </a:r>
            <a:endParaRPr lang="en-US" sz="2000" b="1" u="sng" dirty="0">
              <a:solidFill>
                <a:srgbClr val="002060"/>
              </a:solidFill>
              <a:latin typeface="+mj-lt"/>
            </a:endParaRPr>
          </a:p>
          <a:p>
            <a:pPr marL="108000" indent="-108000" eaLnBrk="1" hangingPunct="1"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rgbClr val="002060"/>
                </a:solidFill>
                <a:latin typeface="+mj-lt"/>
              </a:rPr>
              <a:t>RF-1 (barrier voltage) for ion storage</a:t>
            </a:r>
          </a:p>
          <a:p>
            <a:pPr marL="108000" indent="-108000" eaLnBrk="1" hangingPunct="1"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rgbClr val="002060"/>
                </a:solidFill>
                <a:latin typeface="+mj-lt"/>
              </a:rPr>
              <a:t>RF-2 in a reduced version: 2 cavities per ring instead of 4 (50% of HV)</a:t>
            </a:r>
          </a:p>
          <a:p>
            <a:pPr marL="108000" indent="-108000" eaLnBrk="1" hangingPunct="1"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rgbClr val="002060"/>
                </a:solidFill>
                <a:latin typeface="+mj-lt"/>
              </a:rPr>
              <a:t>1 channel of S-cooling per ring (cooling in longitudinal space)</a:t>
            </a:r>
          </a:p>
        </p:txBody>
      </p:sp>
      <p:sp useBgFill="1">
        <p:nvSpPr>
          <p:cNvPr id="5" name="TextBox 4">
            <a:extLst>
              <a:ext uri="{FF2B5EF4-FFF2-40B4-BE49-F238E27FC236}">
                <a16:creationId xmlns:a16="http://schemas.microsoft.com/office/drawing/2014/main" id="{FF93F561-E569-D70D-2647-023EEBEE2598}"/>
              </a:ext>
            </a:extLst>
          </p:cNvPr>
          <p:cNvSpPr txBox="1"/>
          <p:nvPr/>
        </p:nvSpPr>
        <p:spPr>
          <a:xfrm>
            <a:off x="4726781" y="2488718"/>
            <a:ext cx="3627583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000" b="1" u="sng" dirty="0">
                <a:solidFill>
                  <a:srgbClr val="002060"/>
                </a:solidFill>
                <a:latin typeface="+mj-lt"/>
              </a:rPr>
              <a:t>Basic configuration</a:t>
            </a:r>
          </a:p>
          <a:p>
            <a:pPr marL="108000" indent="-108000" eaLnBrk="1" hangingPunct="1"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rgbClr val="002060"/>
                </a:solidFill>
                <a:latin typeface="+mj-lt"/>
              </a:rPr>
              <a:t>RF-1 (barrier voltage) for ion storage</a:t>
            </a:r>
          </a:p>
          <a:p>
            <a:pPr marL="108000" indent="-108000" eaLnBrk="1" hangingPunct="1"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rgbClr val="002060"/>
                </a:solidFill>
                <a:latin typeface="+mj-lt"/>
              </a:rPr>
              <a:t>RF-2 project version = 8 cavities</a:t>
            </a:r>
          </a:p>
          <a:p>
            <a:pPr marL="108000" indent="-108000" eaLnBrk="1" hangingPunct="1"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rgbClr val="002060"/>
                </a:solidFill>
                <a:latin typeface="+mj-lt"/>
              </a:rPr>
              <a:t>RF-3 project version = 16 cavities</a:t>
            </a:r>
          </a:p>
          <a:p>
            <a:pPr marL="108000" indent="-108000" eaLnBrk="1" hangingPunct="1"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rgbClr val="002060"/>
                </a:solidFill>
                <a:latin typeface="+mj-lt"/>
              </a:rPr>
              <a:t>S-cooling (project </a:t>
            </a:r>
            <a:r>
              <a:rPr lang="en-US" sz="1600" b="1" dirty="0" err="1">
                <a:solidFill>
                  <a:srgbClr val="002060"/>
                </a:solidFill>
                <a:latin typeface="+mj-lt"/>
              </a:rPr>
              <a:t>vers</a:t>
            </a:r>
            <a:r>
              <a:rPr lang="en-US" sz="1600" b="1" dirty="0">
                <a:solidFill>
                  <a:srgbClr val="002060"/>
                </a:solidFill>
                <a:latin typeface="+mj-lt"/>
              </a:rPr>
              <a:t>.)</a:t>
            </a:r>
          </a:p>
          <a:p>
            <a:pPr marL="108000" indent="-108000" eaLnBrk="1" hangingPunct="1"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rgbClr val="002060"/>
                </a:solidFill>
                <a:latin typeface="+mj-lt"/>
              </a:rPr>
              <a:t>E-cooling</a:t>
            </a:r>
          </a:p>
          <a:p>
            <a:pPr marL="108000" indent="-108000" eaLnBrk="1" hangingPunct="1"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rgbClr val="002060"/>
                </a:solidFill>
                <a:latin typeface="+mj-lt"/>
              </a:rPr>
              <a:t>Back loop system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5C9F40-01A3-5C3D-8B94-D0E964512ECD}"/>
              </a:ext>
            </a:extLst>
          </p:cNvPr>
          <p:cNvSpPr txBox="1"/>
          <p:nvPr/>
        </p:nvSpPr>
        <p:spPr>
          <a:xfrm>
            <a:off x="1119042" y="4278614"/>
            <a:ext cx="3555424" cy="5847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36000" tIns="36000" rIns="36000" bIns="36000">
            <a:spAutoFit/>
          </a:bodyPr>
          <a:lstStyle/>
          <a:p>
            <a:pPr eaLnBrk="1" hangingPunct="1">
              <a:defRPr/>
            </a:pPr>
            <a:r>
              <a:rPr lang="en-US" sz="1600" b="1" dirty="0">
                <a:solidFill>
                  <a:srgbClr val="002060"/>
                </a:solidFill>
                <a:latin typeface="+mj-lt"/>
              </a:rPr>
              <a:t>Result: 22 bunches of the length </a:t>
            </a:r>
            <a:r>
              <a:rPr lang="en-US" sz="1600" b="1" dirty="0">
                <a:solidFill>
                  <a:srgbClr val="006600"/>
                </a:solidFill>
                <a:latin typeface="+mj-lt"/>
                <a:sym typeface="Symbol" panose="05050102010706020507" pitchFamily="18" charset="2"/>
              </a:rPr>
              <a:t>2 m</a:t>
            </a:r>
          </a:p>
          <a:p>
            <a:pPr eaLnBrk="1" hangingPunct="1">
              <a:defRPr/>
            </a:pPr>
            <a:r>
              <a:rPr lang="en-US" sz="1600" b="1" dirty="0">
                <a:solidFill>
                  <a:srgbClr val="006600"/>
                </a:solidFill>
                <a:latin typeface="+mj-lt"/>
              </a:rPr>
              <a:t> </a:t>
            </a:r>
            <a:r>
              <a:rPr lang="en-US" sz="1600" b="1" dirty="0">
                <a:solidFill>
                  <a:srgbClr val="002060"/>
                </a:solidFill>
                <a:latin typeface="+mj-lt"/>
              </a:rPr>
              <a:t>per ring that L~</a:t>
            </a:r>
            <a:r>
              <a:rPr lang="en-US" sz="1600" b="1" dirty="0">
                <a:solidFill>
                  <a:srgbClr val="FF0000"/>
                </a:solidFill>
                <a:latin typeface="+mj-lt"/>
              </a:rPr>
              <a:t>5E25 cm</a:t>
            </a:r>
            <a:r>
              <a:rPr lang="en-US" sz="1600" b="1" baseline="30000" dirty="0">
                <a:solidFill>
                  <a:srgbClr val="FF0000"/>
                </a:solidFill>
                <a:latin typeface="+mj-lt"/>
              </a:rPr>
              <a:t>-2</a:t>
            </a:r>
            <a:r>
              <a:rPr lang="en-US" sz="1600" b="1" dirty="0">
                <a:solidFill>
                  <a:srgbClr val="FF0000"/>
                </a:solidFill>
                <a:latin typeface="+mj-lt"/>
                <a:sym typeface="Symbol" panose="05050102010706020507" pitchFamily="18" charset="2"/>
              </a:rPr>
              <a:t>s</a:t>
            </a:r>
            <a:r>
              <a:rPr lang="en-US" sz="1600" b="1" baseline="30000" dirty="0">
                <a:solidFill>
                  <a:srgbClr val="FF0000"/>
                </a:solidFill>
                <a:latin typeface="+mj-lt"/>
                <a:sym typeface="Symbol" panose="05050102010706020507" pitchFamily="18" charset="2"/>
              </a:rPr>
              <a:t>-1</a:t>
            </a:r>
            <a:r>
              <a:rPr lang="en-US" sz="1600" b="1" dirty="0">
                <a:solidFill>
                  <a:srgbClr val="FF0000"/>
                </a:solidFill>
                <a:latin typeface="+mj-lt"/>
                <a:sym typeface="Symbol" panose="05050102010706020507" pitchFamily="18" charset="2"/>
              </a:rPr>
              <a:t>.</a:t>
            </a:r>
            <a:r>
              <a:rPr lang="en-US" sz="1600" b="1" baseline="30000" dirty="0">
                <a:solidFill>
                  <a:srgbClr val="FF0000"/>
                </a:solidFill>
                <a:latin typeface="+mj-lt"/>
              </a:rPr>
              <a:t> </a:t>
            </a:r>
            <a:endParaRPr lang="en-US" sz="1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2AD851-A9FA-131A-0455-0C27D5901A15}"/>
              </a:ext>
            </a:extLst>
          </p:cNvPr>
          <p:cNvSpPr txBox="1"/>
          <p:nvPr/>
        </p:nvSpPr>
        <p:spPr>
          <a:xfrm>
            <a:off x="4726781" y="4285985"/>
            <a:ext cx="3627583" cy="5847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1600" b="1" dirty="0">
                <a:solidFill>
                  <a:srgbClr val="002060"/>
                </a:solidFill>
                <a:latin typeface="+mj-lt"/>
              </a:rPr>
              <a:t>Result: 22 bunches of the length </a:t>
            </a:r>
            <a:r>
              <a:rPr lang="en-US" sz="1600" b="1" dirty="0">
                <a:solidFill>
                  <a:srgbClr val="006600"/>
                </a:solidFill>
                <a:latin typeface="+mj-lt"/>
                <a:sym typeface="Symbol" panose="05050102010706020507" pitchFamily="18" charset="2"/>
              </a:rPr>
              <a:t>0.6m</a:t>
            </a:r>
          </a:p>
          <a:p>
            <a:pPr eaLnBrk="1" hangingPunct="1">
              <a:defRPr/>
            </a:pPr>
            <a:r>
              <a:rPr lang="en-US" sz="1600" b="1" dirty="0">
                <a:solidFill>
                  <a:srgbClr val="002060"/>
                </a:solidFill>
                <a:latin typeface="+mj-lt"/>
              </a:rPr>
              <a:t>per ring that L~</a:t>
            </a:r>
            <a:r>
              <a:rPr lang="en-US" sz="1600" b="1" dirty="0">
                <a:solidFill>
                  <a:srgbClr val="FF0000"/>
                </a:solidFill>
                <a:latin typeface="+mj-lt"/>
              </a:rPr>
              <a:t>1E27 cm</a:t>
            </a:r>
            <a:r>
              <a:rPr lang="en-US" sz="1600" b="1" baseline="30000" dirty="0">
                <a:solidFill>
                  <a:srgbClr val="FF0000"/>
                </a:solidFill>
                <a:latin typeface="+mj-lt"/>
              </a:rPr>
              <a:t>-2</a:t>
            </a:r>
            <a:r>
              <a:rPr lang="en-US" sz="1600" b="1" dirty="0">
                <a:solidFill>
                  <a:srgbClr val="FF0000"/>
                </a:solidFill>
                <a:latin typeface="+mj-lt"/>
                <a:sym typeface="Symbol" panose="05050102010706020507" pitchFamily="18" charset="2"/>
              </a:rPr>
              <a:t>s</a:t>
            </a:r>
            <a:r>
              <a:rPr lang="en-US" sz="1600" b="1" baseline="30000" dirty="0">
                <a:solidFill>
                  <a:srgbClr val="FF0000"/>
                </a:solidFill>
                <a:latin typeface="+mj-lt"/>
                <a:sym typeface="Symbol" panose="05050102010706020507" pitchFamily="18" charset="2"/>
              </a:rPr>
              <a:t>-1</a:t>
            </a:r>
            <a:r>
              <a:rPr lang="en-US" sz="1600" b="1" dirty="0">
                <a:solidFill>
                  <a:srgbClr val="FF0000"/>
                </a:solidFill>
                <a:latin typeface="+mj-lt"/>
                <a:sym typeface="Symbol" panose="05050102010706020507" pitchFamily="18" charset="2"/>
              </a:rPr>
              <a:t>.</a:t>
            </a:r>
            <a:r>
              <a:rPr lang="en-US" sz="1600" b="1" baseline="30000" dirty="0">
                <a:solidFill>
                  <a:srgbClr val="FF0000"/>
                </a:solidFill>
                <a:latin typeface="+mj-lt"/>
              </a:rPr>
              <a:t> </a:t>
            </a:r>
            <a:endParaRPr lang="en-US" sz="1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458A55-1A0D-FC95-EFF2-B9606F29DF69}"/>
              </a:ext>
            </a:extLst>
          </p:cNvPr>
          <p:cNvSpPr txBox="1"/>
          <p:nvPr/>
        </p:nvSpPr>
        <p:spPr>
          <a:xfrm>
            <a:off x="-1" y="0"/>
            <a:ext cx="5274259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Collider rings</a:t>
            </a:r>
            <a:endParaRPr lang="ru-RU" altLang="ru-RU" sz="2800" b="1" i="1" dirty="0">
              <a:solidFill>
                <a:srgbClr val="14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uppieren">
            <a:extLst>
              <a:ext uri="{FF2B5EF4-FFF2-40B4-BE49-F238E27FC236}">
                <a16:creationId xmlns:a16="http://schemas.microsoft.com/office/drawing/2014/main" id="{951BF5F8-C3BA-8A84-2066-82E683726015}"/>
              </a:ext>
            </a:extLst>
          </p:cNvPr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12" name="JINR_logo_alpha.png" descr="JINR_logo_alpha.png">
              <a:extLst>
                <a:ext uri="{FF2B5EF4-FFF2-40B4-BE49-F238E27FC236}">
                  <a16:creationId xmlns:a16="http://schemas.microsoft.com/office/drawing/2014/main" id="{7C00CCED-3EE5-625A-5843-327B14CD8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13" name="NICA_logo_alpha.png" descr="NICA_logo_alpha.png">
              <a:extLst>
                <a:ext uri="{FF2B5EF4-FFF2-40B4-BE49-F238E27FC236}">
                  <a16:creationId xmlns:a16="http://schemas.microsoft.com/office/drawing/2014/main" id="{FA0E5967-6DA3-9EE7-3006-6D380259B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9441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D1F350-3255-48DA-981B-A56A5FC5E570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  <p:pic>
        <p:nvPicPr>
          <p:cNvPr id="3" name="Picture 9" descr="NICA_header_bl-wh.tif">
            <a:extLst>
              <a:ext uri="{FF2B5EF4-FFF2-40B4-BE49-F238E27FC236}">
                <a16:creationId xmlns:a16="http://schemas.microsoft.com/office/drawing/2014/main" id="{609A9337-2493-E590-A21C-FACC02C969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4457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1CFF2B-9953-767F-150C-5FDD4E0E06F9}"/>
              </a:ext>
            </a:extLst>
          </p:cNvPr>
          <p:cNvSpPr txBox="1"/>
          <p:nvPr/>
        </p:nvSpPr>
        <p:spPr>
          <a:xfrm>
            <a:off x="-1" y="0"/>
            <a:ext cx="5274259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Collider SC magnetic system</a:t>
            </a:r>
            <a:endParaRPr lang="ru-RU" altLang="ru-RU" sz="2800" b="1" i="1" dirty="0">
              <a:solidFill>
                <a:srgbClr val="14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uppieren">
            <a:extLst>
              <a:ext uri="{FF2B5EF4-FFF2-40B4-BE49-F238E27FC236}">
                <a16:creationId xmlns:a16="http://schemas.microsoft.com/office/drawing/2014/main" id="{FABAB4DD-7E97-266D-C687-6DB6579F7BA5}"/>
              </a:ext>
            </a:extLst>
          </p:cNvPr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6" name="JINR_logo_alpha.png" descr="JINR_logo_alpha.png">
              <a:extLst>
                <a:ext uri="{FF2B5EF4-FFF2-40B4-BE49-F238E27FC236}">
                  <a16:creationId xmlns:a16="http://schemas.microsoft.com/office/drawing/2014/main" id="{A0B011C1-BDD4-077D-2393-ECA07493E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8" name="NICA_logo_alpha.png" descr="NICA_logo_alpha.png">
              <a:extLst>
                <a:ext uri="{FF2B5EF4-FFF2-40B4-BE49-F238E27FC236}">
                  <a16:creationId xmlns:a16="http://schemas.microsoft.com/office/drawing/2014/main" id="{934F1D2E-12B6-7A0D-87E5-D2256A608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pic>
        <p:nvPicPr>
          <p:cNvPr id="9" name="Рисунок 1">
            <a:extLst>
              <a:ext uri="{FF2B5EF4-FFF2-40B4-BE49-F238E27FC236}">
                <a16:creationId xmlns:a16="http://schemas.microsoft.com/office/drawing/2014/main" id="{F97034BE-03EA-21DE-FF04-A845F3BDA3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013" y="1086573"/>
            <a:ext cx="5741987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EE0F2F99-B668-EB9F-E50B-C2C0F422A5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0151780"/>
              </p:ext>
            </p:extLst>
          </p:nvPr>
        </p:nvGraphicFramePr>
        <p:xfrm>
          <a:off x="4266051" y="3049446"/>
          <a:ext cx="4768850" cy="2300288"/>
        </p:xfrm>
        <a:graphic>
          <a:graphicData uri="http://schemas.openxmlformats.org/drawingml/2006/table">
            <a:tbl>
              <a:tblPr/>
              <a:tblGrid>
                <a:gridCol w="25588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06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93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8417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GB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Parameter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28" marR="51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GB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Dipole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28" marR="51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GB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Lens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28" marR="51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786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Number of magnets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28" marR="51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80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+8*</a:t>
                      </a:r>
                    </a:p>
                  </a:txBody>
                  <a:tcPr marL="51428" marR="51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6+12**</a:t>
                      </a:r>
                    </a:p>
                  </a:txBody>
                  <a:tcPr marL="51428" marR="51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8417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Max. magnetic field (gradient)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28" marR="51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1.8 T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28" marR="51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23.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T/m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28" marR="51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8417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Effective magnetic length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28" marR="51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1.94 m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28" marR="51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0.47 m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28" marR="51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8417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Beam pipe aperture (h/v)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28" marR="51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120 mm / 70 mm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28" marR="51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8417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Distance between beams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28" marR="51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320 mm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28" marR="51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8417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Overall weight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28" marR="51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1670 kg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28" marR="51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240 kg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28" marR="51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2" name="Рисунок 3">
            <a:extLst>
              <a:ext uri="{FF2B5EF4-FFF2-40B4-BE49-F238E27FC236}">
                <a16:creationId xmlns:a16="http://schemas.microsoft.com/office/drawing/2014/main" id="{93AC415A-9C3E-5EDD-348E-4CBB33B183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086573"/>
            <a:ext cx="3459163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128C523-C031-29D3-620D-7A272BEB5E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241676"/>
            <a:ext cx="4010025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4">
            <a:extLst>
              <a:ext uri="{FF2B5EF4-FFF2-40B4-BE49-F238E27FC236}">
                <a16:creationId xmlns:a16="http://schemas.microsoft.com/office/drawing/2014/main" id="{2324733D-F1B3-B776-767A-E2BAF53AAA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1350" y="6048960"/>
            <a:ext cx="52103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/>
              <a:t>Production of magnets and doublet lenses 2018-2023</a:t>
            </a:r>
          </a:p>
        </p:txBody>
      </p:sp>
      <p:sp>
        <p:nvSpPr>
          <p:cNvPr id="15" name="Прямоугольник 3">
            <a:extLst>
              <a:ext uri="{FF2B5EF4-FFF2-40B4-BE49-F238E27FC236}">
                <a16:creationId xmlns:a16="http://schemas.microsoft.com/office/drawing/2014/main" id="{E640990B-FADB-C230-1258-9F523D7132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0024" y="5402848"/>
            <a:ext cx="58689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*- the magnets for the vertical movement of the beams</a:t>
            </a:r>
            <a:r>
              <a:rPr lang="en-US" altLang="ru-RU" sz="1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**- the final focus lens.</a:t>
            </a:r>
          </a:p>
        </p:txBody>
      </p:sp>
    </p:spTree>
    <p:extLst>
      <p:ext uri="{BB962C8B-B14F-4D97-AF65-F5344CB8AC3E}">
        <p14:creationId xmlns:p14="http://schemas.microsoft.com/office/powerpoint/2010/main" val="42305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D1F350-3255-48DA-981B-A56A5FC5E570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926199" y="5570677"/>
            <a:ext cx="70345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On 28 December, 2021 the first dipole magnet was installed </a:t>
            </a:r>
          </a:p>
          <a:p>
            <a:r>
              <a:rPr lang="en-US" sz="2000" i="1" dirty="0"/>
              <a:t>in the collider tunnel</a:t>
            </a:r>
            <a:endParaRPr lang="ru-RU" sz="2000" dirty="0"/>
          </a:p>
        </p:txBody>
      </p:sp>
      <p:sp>
        <p:nvSpPr>
          <p:cNvPr id="10" name="Прямоугольник 1"/>
          <p:cNvSpPr>
            <a:spLocks noChangeArrowheads="1"/>
          </p:cNvSpPr>
          <p:nvPr/>
        </p:nvSpPr>
        <p:spPr bwMode="auto">
          <a:xfrm>
            <a:off x="91505" y="1335077"/>
            <a:ext cx="6732241" cy="584775"/>
          </a:xfrm>
          <a:prstGeom prst="rect">
            <a:avLst/>
          </a:prstGeom>
          <a:solidFill>
            <a:srgbClr val="C6D9F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/>
              <a:t>First collider magnet in the tunnel</a:t>
            </a:r>
            <a:endParaRPr lang="ru-RU" sz="3200" b="1" dirty="0"/>
          </a:p>
        </p:txBody>
      </p:sp>
      <p:pic>
        <p:nvPicPr>
          <p:cNvPr id="1026" name="Picture 2" descr="http://www.jinr.ru/wp-content/uploads/2021/12/IMG_20211228_1506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6" y="2148820"/>
            <a:ext cx="41910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jinr.ru/wp-content/uploads/2021/12/IMG_20211228_1504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246" y="2148820"/>
            <a:ext cx="41910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9" descr="NICA_header_bl-wh.tif">
            <a:extLst>
              <a:ext uri="{FF2B5EF4-FFF2-40B4-BE49-F238E27FC236}">
                <a16:creationId xmlns:a16="http://schemas.microsoft.com/office/drawing/2014/main" id="{609A9337-2493-E590-A21C-FACC02C969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104457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1CFF2B-9953-767F-150C-5FDD4E0E06F9}"/>
              </a:ext>
            </a:extLst>
          </p:cNvPr>
          <p:cNvSpPr txBox="1"/>
          <p:nvPr/>
        </p:nvSpPr>
        <p:spPr>
          <a:xfrm>
            <a:off x="-1" y="0"/>
            <a:ext cx="5274259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Collider SC magnetic system</a:t>
            </a:r>
            <a:endParaRPr lang="ru-RU" altLang="ru-RU" sz="2800" b="1" i="1" dirty="0">
              <a:solidFill>
                <a:srgbClr val="14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uppieren">
            <a:extLst>
              <a:ext uri="{FF2B5EF4-FFF2-40B4-BE49-F238E27FC236}">
                <a16:creationId xmlns:a16="http://schemas.microsoft.com/office/drawing/2014/main" id="{FABAB4DD-7E97-266D-C687-6DB6579F7BA5}"/>
              </a:ext>
            </a:extLst>
          </p:cNvPr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6" name="JINR_logo_alpha.png" descr="JINR_logo_alpha.png">
              <a:extLst>
                <a:ext uri="{FF2B5EF4-FFF2-40B4-BE49-F238E27FC236}">
                  <a16:creationId xmlns:a16="http://schemas.microsoft.com/office/drawing/2014/main" id="{A0B011C1-BDD4-077D-2393-ECA07493E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8" name="NICA_logo_alpha.png" descr="NICA_logo_alpha.png">
              <a:extLst>
                <a:ext uri="{FF2B5EF4-FFF2-40B4-BE49-F238E27FC236}">
                  <a16:creationId xmlns:a16="http://schemas.microsoft.com/office/drawing/2014/main" id="{934F1D2E-12B6-7A0D-87E5-D2256A608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834105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6971"/>
    </mc:Choice>
    <mc:Fallback>
      <p:transition advTm="2697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34E65C6D-9F09-4360-BD58-7973B6DE26CF}" type="slidenum">
              <a:rPr lang="ru-RU" altLang="ru-RU"/>
              <a:pPr/>
              <a:t>26</a:t>
            </a:fld>
            <a:endParaRPr lang="ru-RU" altLang="ru-RU" dirty="0"/>
          </a:p>
        </p:txBody>
      </p:sp>
      <p:pic>
        <p:nvPicPr>
          <p:cNvPr id="4099" name="Picture 9" descr="NICA_header_bl-wh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4457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</p:pic>
      <p:grpSp>
        <p:nvGrpSpPr>
          <p:cNvPr id="2" name="Gruppieren"/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4104" name="JINR_logo_alpha.png" descr="JINR_logo_alpha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4105" name="NICA_logo_alpha.png" descr="NICA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11" name="TextBox 3"/>
          <p:cNvSpPr txBox="1"/>
          <p:nvPr/>
        </p:nvSpPr>
        <p:spPr>
          <a:xfrm>
            <a:off x="-1" y="0"/>
            <a:ext cx="5274259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Collider SC magnetic system</a:t>
            </a:r>
            <a:endParaRPr lang="ru-RU" altLang="ru-RU" sz="2800" b="1" i="1" dirty="0">
              <a:solidFill>
                <a:srgbClr val="14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551BD2-BF2B-E2C5-F787-8B7412BF80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30" t="11804" r="37224" b="5893"/>
          <a:stretch/>
        </p:blipFill>
        <p:spPr>
          <a:xfrm>
            <a:off x="3837709" y="2282283"/>
            <a:ext cx="5306291" cy="388912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C5A9C3-BBAD-7824-5526-326DEA58D7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6" r="25894"/>
          <a:stretch/>
        </p:blipFill>
        <p:spPr>
          <a:xfrm>
            <a:off x="50374" y="1121239"/>
            <a:ext cx="4022862" cy="3353779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A24A4736-D05D-38D1-F962-E23192BA6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0102" y="1121239"/>
            <a:ext cx="472292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ru-RU" b="1" dirty="0">
                <a:solidFill>
                  <a:srgbClr val="170CF4"/>
                </a:solidFill>
              </a:rPr>
              <a:t>Status: </a:t>
            </a:r>
            <a:endParaRPr lang="en-US" altLang="ru-RU" dirty="0"/>
          </a:p>
          <a:p>
            <a:pPr marL="342900" indent="-342900" eaLnBrk="1" hangingPunct="1">
              <a:buFont typeface="Wingdings" panose="05000000000000000000" pitchFamily="2" charset="2"/>
              <a:buChar char="ü"/>
            </a:pPr>
            <a:r>
              <a:rPr lang="en-US" altLang="ru-RU" dirty="0"/>
              <a:t>100% dipoles are installed and aligned;</a:t>
            </a:r>
          </a:p>
          <a:p>
            <a:pPr marL="342900" indent="-342900" eaLnBrk="1" hangingPunct="1">
              <a:buFont typeface="Wingdings" panose="05000000000000000000" pitchFamily="2" charset="2"/>
              <a:buChar char="ü"/>
            </a:pPr>
            <a:r>
              <a:rPr lang="en-US" altLang="ru-RU" dirty="0"/>
              <a:t>40% of quads are installed in tunnel;</a:t>
            </a:r>
          </a:p>
          <a:p>
            <a:pPr marL="342900" indent="-342900" eaLnBrk="1" hangingPunct="1">
              <a:buFont typeface="Wingdings" panose="05000000000000000000" pitchFamily="2" charset="2"/>
              <a:buChar char="ü"/>
            </a:pPr>
            <a:endParaRPr lang="ru-RU" altLang="ru-RU" dirty="0"/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7E5EF334-1A18-CDCC-B97F-24C014EC62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13" y="4546964"/>
            <a:ext cx="3748996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42900" indent="-342900" eaLnBrk="1" hangingPunct="1">
              <a:buFont typeface="Wingdings" panose="05000000000000000000" pitchFamily="2" charset="2"/>
              <a:buChar char="ü"/>
            </a:pPr>
            <a:r>
              <a:rPr lang="en-US" altLang="ru-RU" dirty="0"/>
              <a:t>BV dipoles are under manufacturing;</a:t>
            </a:r>
          </a:p>
          <a:p>
            <a:pPr marL="342900" indent="-342900" eaLnBrk="1" hangingPunct="1">
              <a:buFont typeface="Wingdings" panose="05000000000000000000" pitchFamily="2" charset="2"/>
              <a:buChar char="ü"/>
            </a:pPr>
            <a:r>
              <a:rPr lang="en-US" altLang="ru-RU" dirty="0"/>
              <a:t>Quads for straight sections are under assembling and testing;</a:t>
            </a:r>
          </a:p>
          <a:p>
            <a:pPr marL="342900" indent="-342900" eaLnBrk="1" hangingPunct="1">
              <a:buFont typeface="Wingdings" panose="05000000000000000000" pitchFamily="2" charset="2"/>
              <a:buChar char="ü"/>
            </a:pPr>
            <a:r>
              <a:rPr lang="en-US" altLang="ru-RU" dirty="0"/>
              <a:t>Final focus quads are under assembling.</a:t>
            </a:r>
          </a:p>
          <a:p>
            <a:pPr marL="342900" indent="-342900" eaLnBrk="1" hangingPunct="1">
              <a:buFont typeface="Wingdings" panose="05000000000000000000" pitchFamily="2" charset="2"/>
              <a:buChar char="ü"/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30059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NICA_header_blue.tif">
            <a:extLst>
              <a:ext uri="{FF2B5EF4-FFF2-40B4-BE49-F238E27FC236}">
                <a16:creationId xmlns:a16="http://schemas.microsoft.com/office/drawing/2014/main" id="{50FB9CEA-02F8-4037-970A-EA5952DF5A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uppieren">
            <a:extLst>
              <a:ext uri="{FF2B5EF4-FFF2-40B4-BE49-F238E27FC236}">
                <a16:creationId xmlns:a16="http://schemas.microsoft.com/office/drawing/2014/main" id="{CF0E63E6-CF7E-4CEF-A22D-144877D2E4FF}"/>
              </a:ext>
            </a:extLst>
          </p:cNvPr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21" name="JINR_logo_alpha.png" descr="JINR_logo_alpha.png">
              <a:extLst>
                <a:ext uri="{FF2B5EF4-FFF2-40B4-BE49-F238E27FC236}">
                  <a16:creationId xmlns:a16="http://schemas.microsoft.com/office/drawing/2014/main" id="{11089306-6557-4219-B215-C68E59E19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22" name="NICA_logo_alpha.png" descr="NICA_logo_alpha.png">
              <a:extLst>
                <a:ext uri="{FF2B5EF4-FFF2-40B4-BE49-F238E27FC236}">
                  <a16:creationId xmlns:a16="http://schemas.microsoft.com/office/drawing/2014/main" id="{0DBE7F7D-01CE-41F0-80D6-685823107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9218" name="Номер слайда 4">
            <a:extLst>
              <a:ext uri="{FF2B5EF4-FFF2-40B4-BE49-F238E27FC236}">
                <a16:creationId xmlns:a16="http://schemas.microsoft.com/office/drawing/2014/main" id="{F5F8F05C-199F-436F-BAF1-AE1D3389BC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auto">
          <a:xfrm>
            <a:off x="8810571" y="6610062"/>
            <a:ext cx="381000" cy="301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06C47C2-1142-4325-91CD-39B7F45B8276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ru-RU" altLang="ru-RU" sz="1200" dirty="0">
              <a:solidFill>
                <a:srgbClr val="898989"/>
              </a:solidFill>
            </a:endParaRPr>
          </a:p>
        </p:txBody>
      </p:sp>
      <p:sp>
        <p:nvSpPr>
          <p:cNvPr id="9219" name="Заголовок 1">
            <a:extLst>
              <a:ext uri="{FF2B5EF4-FFF2-40B4-BE49-F238E27FC236}">
                <a16:creationId xmlns:a16="http://schemas.microsoft.com/office/drawing/2014/main" id="{A9603B86-E51C-4818-882F-3768A646761A}"/>
              </a:ext>
            </a:extLst>
          </p:cNvPr>
          <p:cNvSpPr txBox="1">
            <a:spLocks/>
          </p:cNvSpPr>
          <p:nvPr/>
        </p:nvSpPr>
        <p:spPr bwMode="auto">
          <a:xfrm>
            <a:off x="44450" y="0"/>
            <a:ext cx="5256213" cy="48895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19" rIns="45719">
            <a:spAutoFit/>
          </a:bodyPr>
          <a:lstStyle>
            <a:defPPr>
              <a:defRPr lang="ru-RU"/>
            </a:defPPr>
            <a:lvl1pPr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b="1" i="1">
                <a:solidFill>
                  <a:srgbClr val="140076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9pPr>
          </a:lstStyle>
          <a:p>
            <a:r>
              <a:rPr lang="en-US" altLang="ru-RU" dirty="0"/>
              <a:t>Collider power supply system</a:t>
            </a:r>
            <a:endParaRPr lang="ru-RU" altLang="ru-RU" dirty="0"/>
          </a:p>
        </p:txBody>
      </p:sp>
      <p:sp>
        <p:nvSpPr>
          <p:cNvPr id="9221" name="Заголовок 1">
            <a:extLst>
              <a:ext uri="{FF2B5EF4-FFF2-40B4-BE49-F238E27FC236}">
                <a16:creationId xmlns:a16="http://schemas.microsoft.com/office/drawing/2014/main" id="{E5CE5253-1EF6-4084-B1FF-886FBEDAC457}"/>
              </a:ext>
            </a:extLst>
          </p:cNvPr>
          <p:cNvSpPr txBox="1">
            <a:spLocks/>
          </p:cNvSpPr>
          <p:nvPr/>
        </p:nvSpPr>
        <p:spPr bwMode="auto">
          <a:xfrm>
            <a:off x="-17729" y="4705172"/>
            <a:ext cx="4365628" cy="412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rgbClr val="002060"/>
                </a:solidFill>
              </a:rPr>
              <a:t>68 Additional power supplies</a:t>
            </a:r>
            <a:r>
              <a:rPr lang="ru-RU" altLang="ru-RU" sz="1800" b="1" dirty="0">
                <a:solidFill>
                  <a:srgbClr val="002060"/>
                </a:solidFill>
              </a:rPr>
              <a:t> (10В х 300А)</a:t>
            </a:r>
          </a:p>
        </p:txBody>
      </p:sp>
      <p:pic>
        <p:nvPicPr>
          <p:cNvPr id="24580" name="Picture 4">
            <a:extLst>
              <a:ext uri="{FF2B5EF4-FFF2-40B4-BE49-F238E27FC236}">
                <a16:creationId xmlns:a16="http://schemas.microsoft.com/office/drawing/2014/main" id="{16491334-83E1-498B-B918-276E0EA64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2008" y="1849507"/>
            <a:ext cx="3838759" cy="28292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225" name="Заголовок 1">
            <a:extLst>
              <a:ext uri="{FF2B5EF4-FFF2-40B4-BE49-F238E27FC236}">
                <a16:creationId xmlns:a16="http://schemas.microsoft.com/office/drawing/2014/main" id="{5A977A5B-3AA1-452D-98B7-B9F6BE98C259}"/>
              </a:ext>
            </a:extLst>
          </p:cNvPr>
          <p:cNvSpPr txBox="1">
            <a:spLocks/>
          </p:cNvSpPr>
          <p:nvPr/>
        </p:nvSpPr>
        <p:spPr bwMode="auto">
          <a:xfrm>
            <a:off x="4898015" y="1029290"/>
            <a:ext cx="3981026" cy="633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rgbClr val="002060"/>
                </a:solidFill>
              </a:rPr>
              <a:t>12 energy evacuation keys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ru-RU" sz="1800" b="1" dirty="0">
                <a:solidFill>
                  <a:srgbClr val="002060"/>
                </a:solidFill>
              </a:rPr>
              <a:t>was constructed and tested</a:t>
            </a:r>
            <a:endParaRPr lang="ru-RU" altLang="ru-RU" sz="1800" b="1" dirty="0">
              <a:solidFill>
                <a:srgbClr val="002060"/>
              </a:solidFill>
            </a:endParaRPr>
          </a:p>
        </p:txBody>
      </p:sp>
      <p:sp>
        <p:nvSpPr>
          <p:cNvPr id="9226" name="Заголовок 1">
            <a:extLst>
              <a:ext uri="{FF2B5EF4-FFF2-40B4-BE49-F238E27FC236}">
                <a16:creationId xmlns:a16="http://schemas.microsoft.com/office/drawing/2014/main" id="{82887E17-1C13-402C-9A2D-9CB6E5591D9D}"/>
              </a:ext>
            </a:extLst>
          </p:cNvPr>
          <p:cNvSpPr txBox="1">
            <a:spLocks/>
          </p:cNvSpPr>
          <p:nvPr/>
        </p:nvSpPr>
        <p:spPr bwMode="auto">
          <a:xfrm>
            <a:off x="3813121" y="4739447"/>
            <a:ext cx="4997450" cy="397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400" dirty="0"/>
          </a:p>
        </p:txBody>
      </p:sp>
      <p:pic>
        <p:nvPicPr>
          <p:cNvPr id="24586" name="Picture 10">
            <a:extLst>
              <a:ext uri="{FF2B5EF4-FFF2-40B4-BE49-F238E27FC236}">
                <a16:creationId xmlns:a16="http://schemas.microsoft.com/office/drawing/2014/main" id="{DDC6749E-D42F-4868-8A21-3A9C31B54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r="4167" b="6250"/>
          <a:stretch>
            <a:fillRect/>
          </a:stretch>
        </p:blipFill>
        <p:spPr bwMode="auto">
          <a:xfrm>
            <a:off x="6972471" y="1678830"/>
            <a:ext cx="1654256" cy="27493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4" name="Picture 2" descr="C:\Users\admin\Desktop\Доп_ист_10В-300А_Словакия_3_сж.jpg">
            <a:extLst>
              <a:ext uri="{FF2B5EF4-FFF2-40B4-BE49-F238E27FC236}">
                <a16:creationId xmlns:a16="http://schemas.microsoft.com/office/drawing/2014/main" id="{6945D4E0-4D39-4878-9455-A86837BEC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t="10688"/>
          <a:stretch>
            <a:fillRect/>
          </a:stretch>
        </p:blipFill>
        <p:spPr bwMode="auto">
          <a:xfrm>
            <a:off x="333429" y="5142555"/>
            <a:ext cx="1717854" cy="12464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5" name="Picture 3" descr="C:\Users\admin\Desktop\Доп_ист_10В-300А_Карско_2_сж.jpg">
            <a:extLst>
              <a:ext uri="{FF2B5EF4-FFF2-40B4-BE49-F238E27FC236}">
                <a16:creationId xmlns:a16="http://schemas.microsoft.com/office/drawing/2014/main" id="{C68E4179-57FA-408E-89C7-D11029CA0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62496" y="5136664"/>
            <a:ext cx="1854200" cy="12177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B36B49-7D9B-1B7E-84F6-D8483A6CBCF8}"/>
              </a:ext>
            </a:extLst>
          </p:cNvPr>
          <p:cNvSpPr txBox="1"/>
          <p:nvPr/>
        </p:nvSpPr>
        <p:spPr>
          <a:xfrm>
            <a:off x="100263" y="765597"/>
            <a:ext cx="8943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Each collider ring has its own power supply system based on 3 main current sources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0097BA-5E08-20D3-A8B4-72DD52652609}"/>
              </a:ext>
            </a:extLst>
          </p:cNvPr>
          <p:cNvSpPr txBox="1"/>
          <p:nvPr/>
        </p:nvSpPr>
        <p:spPr>
          <a:xfrm>
            <a:off x="165100" y="1026123"/>
            <a:ext cx="46620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2 sets of</a:t>
            </a:r>
            <a:r>
              <a:rPr lang="ru-RU" sz="1600" b="1" dirty="0"/>
              <a:t> </a:t>
            </a:r>
            <a:r>
              <a:rPr lang="en-US" sz="1600" b="1" dirty="0"/>
              <a:t>main PS for both collider rings are manufactured by NPP "LM Inverter" </a:t>
            </a:r>
          </a:p>
          <a:p>
            <a:r>
              <a:rPr lang="en-US" sz="1600" b="1" dirty="0"/>
              <a:t>and delivered to JINR.</a:t>
            </a:r>
            <a:endParaRPr lang="ru-RU" sz="1600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790CF9E-C6CB-6664-5617-7F590440AEEC}"/>
              </a:ext>
            </a:extLst>
          </p:cNvPr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57000" y="1662737"/>
            <a:ext cx="1776441" cy="27407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040DBD-10B3-D2A7-50BC-61F9CA61DA26}"/>
              </a:ext>
            </a:extLst>
          </p:cNvPr>
          <p:cNvPicPr/>
          <p:nvPr/>
        </p:nvPicPr>
        <p:blipFill rotWithShape="1">
          <a:blip r:embed="rId10" cstate="print"/>
          <a:srcRect t="9576"/>
          <a:stretch/>
        </p:blipFill>
        <p:spPr bwMode="auto">
          <a:xfrm>
            <a:off x="4684197" y="4793673"/>
            <a:ext cx="3942530" cy="16511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224" name="Заголовок 1">
            <a:extLst>
              <a:ext uri="{FF2B5EF4-FFF2-40B4-BE49-F238E27FC236}">
                <a16:creationId xmlns:a16="http://schemas.microsoft.com/office/drawing/2014/main" id="{A636888C-601A-4F80-8793-E219C0AA59E2}"/>
              </a:ext>
            </a:extLst>
          </p:cNvPr>
          <p:cNvSpPr txBox="1">
            <a:spLocks/>
          </p:cNvSpPr>
          <p:nvPr/>
        </p:nvSpPr>
        <p:spPr bwMode="auto">
          <a:xfrm>
            <a:off x="4347899" y="4520033"/>
            <a:ext cx="45955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400" b="1" dirty="0"/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ru-RU" sz="1800" b="1" dirty="0">
                <a:solidFill>
                  <a:srgbClr val="002060"/>
                </a:solidFill>
              </a:rPr>
              <a:t>Busbars</a:t>
            </a:r>
            <a:r>
              <a:rPr lang="en-US" sz="1800" b="1" dirty="0"/>
              <a:t> system model in b.17</a:t>
            </a:r>
            <a:endParaRPr lang="ru-RU" altLang="ru-RU" sz="1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 descr="NICA_header_blue.tif">
            <a:extLst>
              <a:ext uri="{FF2B5EF4-FFF2-40B4-BE49-F238E27FC236}">
                <a16:creationId xmlns:a16="http://schemas.microsoft.com/office/drawing/2014/main" id="{4440D5EB-B8DD-4B25-89E9-F949BAAE90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49" y="-43613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Номер слайда 1">
            <a:extLst>
              <a:ext uri="{FF2B5EF4-FFF2-40B4-BE49-F238E27FC236}">
                <a16:creationId xmlns:a16="http://schemas.microsoft.com/office/drawing/2014/main" id="{8A1D8936-D655-4607-BA6B-200F1DC58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099176" y="6596828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34E65C6D-9F09-4360-BD58-7973B6DE26CF}" type="slidenum">
              <a:rPr lang="ru-RU" altLang="ru-RU"/>
              <a:pPr/>
              <a:t>28</a:t>
            </a:fld>
            <a:endParaRPr lang="ru-RU" altLang="ru-RU" dirty="0"/>
          </a:p>
        </p:txBody>
      </p:sp>
      <p:grpSp>
        <p:nvGrpSpPr>
          <p:cNvPr id="21" name="Gruppieren">
            <a:extLst>
              <a:ext uri="{FF2B5EF4-FFF2-40B4-BE49-F238E27FC236}">
                <a16:creationId xmlns:a16="http://schemas.microsoft.com/office/drawing/2014/main" id="{CB4553C1-79C7-4EB9-AAEE-5A0BCCB9BD75}"/>
              </a:ext>
            </a:extLst>
          </p:cNvPr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22" name="JINR_logo_alpha.png" descr="JINR_logo_alpha.png">
              <a:extLst>
                <a:ext uri="{FF2B5EF4-FFF2-40B4-BE49-F238E27FC236}">
                  <a16:creationId xmlns:a16="http://schemas.microsoft.com/office/drawing/2014/main" id="{C74F0A3D-0C92-4B2D-B2CE-74C602A77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23" name="NICA_logo_alpha.png" descr="NICA_logo_alpha.png">
              <a:extLst>
                <a:ext uri="{FF2B5EF4-FFF2-40B4-BE49-F238E27FC236}">
                  <a16:creationId xmlns:a16="http://schemas.microsoft.com/office/drawing/2014/main" id="{291330D9-BA58-432E-AE0A-960A3EE81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10242" name="TextBox 5">
            <a:extLst>
              <a:ext uri="{FF2B5EF4-FFF2-40B4-BE49-F238E27FC236}">
                <a16:creationId xmlns:a16="http://schemas.microsoft.com/office/drawing/2014/main" id="{91C2E373-D68D-477E-B915-178D542E7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" y="-38100"/>
            <a:ext cx="9021474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19" rIns="45719">
            <a:spAutoFit/>
          </a:bodyPr>
          <a:lstStyle>
            <a:defPPr>
              <a:defRPr lang="ru-RU"/>
            </a:defPPr>
            <a:lvl1pPr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b="1" i="1">
                <a:solidFill>
                  <a:srgbClr val="140076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9pPr>
          </a:lstStyle>
          <a:p>
            <a:r>
              <a:rPr lang="en-US" altLang="ru-RU" dirty="0"/>
              <a:t>Barrier bucket RF1 and harmonic RF2-RF3 (26 units)  </a:t>
            </a:r>
            <a:endParaRPr lang="ru-RU" altLang="ru-RU" dirty="0"/>
          </a:p>
        </p:txBody>
      </p:sp>
      <p:sp>
        <p:nvSpPr>
          <p:cNvPr id="10243" name="TextBox 7">
            <a:extLst>
              <a:ext uri="{FF2B5EF4-FFF2-40B4-BE49-F238E27FC236}">
                <a16:creationId xmlns:a16="http://schemas.microsoft.com/office/drawing/2014/main" id="{8CAE227E-B77D-4173-8AD9-3BBD7834B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39" y="2765105"/>
            <a:ext cx="2894494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RF1 cavities delivered to JINR in 2019</a:t>
            </a:r>
            <a:endParaRPr lang="ru-RU" altLang="ru-RU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4" name="Рисунок 3">
            <a:extLst>
              <a:ext uri="{FF2B5EF4-FFF2-40B4-BE49-F238E27FC236}">
                <a16:creationId xmlns:a16="http://schemas.microsoft.com/office/drawing/2014/main" id="{C96F7756-7DDC-4CE7-8777-C6185BFD8C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5"/>
          <a:stretch>
            <a:fillRect/>
          </a:stretch>
        </p:blipFill>
        <p:spPr bwMode="auto">
          <a:xfrm>
            <a:off x="6020854" y="841497"/>
            <a:ext cx="2870459" cy="1962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Рисунок 3">
            <a:extLst>
              <a:ext uri="{FF2B5EF4-FFF2-40B4-BE49-F238E27FC236}">
                <a16:creationId xmlns:a16="http://schemas.microsoft.com/office/drawing/2014/main" id="{6075C421-57FA-4B92-AB85-450BF8EFD5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641" y="780872"/>
            <a:ext cx="2781300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Рисунок 4">
            <a:extLst>
              <a:ext uri="{FF2B5EF4-FFF2-40B4-BE49-F238E27FC236}">
                <a16:creationId xmlns:a16="http://schemas.microsoft.com/office/drawing/2014/main" id="{08FB9696-94B6-4C16-B4B4-7630F5935C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4" t="17973" r="7104" b="11763"/>
          <a:stretch>
            <a:fillRect/>
          </a:stretch>
        </p:blipFill>
        <p:spPr bwMode="auto">
          <a:xfrm>
            <a:off x="6021649" y="2901463"/>
            <a:ext cx="2883420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Прямоугольник 1">
            <a:extLst>
              <a:ext uri="{FF2B5EF4-FFF2-40B4-BE49-F238E27FC236}">
                <a16:creationId xmlns:a16="http://schemas.microsoft.com/office/drawing/2014/main" id="{C4013ACA-E4AB-44C7-9D04-57A8B91572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1541" y="4833124"/>
            <a:ext cx="298148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RF3 cavity in BINP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RF3 cavities for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full configuration</a:t>
            </a:r>
            <a:r>
              <a:rPr lang="ru-RU" alt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Shipment - end of 2023,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 tests – 2024</a:t>
            </a:r>
            <a:endParaRPr lang="ru-RU" alt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8" name="Прямоугольник 1">
            <a:extLst>
              <a:ext uri="{FF2B5EF4-FFF2-40B4-BE49-F238E27FC236}">
                <a16:creationId xmlns:a16="http://schemas.microsoft.com/office/drawing/2014/main" id="{6625C495-0590-4990-A201-3E82B3D31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4993" y="2773185"/>
            <a:ext cx="286800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RF2 cavities for base configuration, passes trough vacuum tests,  installation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2q of 2023</a:t>
            </a:r>
          </a:p>
        </p:txBody>
      </p:sp>
      <p:grpSp>
        <p:nvGrpSpPr>
          <p:cNvPr id="10249" name="Группа 2">
            <a:extLst>
              <a:ext uri="{FF2B5EF4-FFF2-40B4-BE49-F238E27FC236}">
                <a16:creationId xmlns:a16="http://schemas.microsoft.com/office/drawing/2014/main" id="{94E9C2AF-7F29-4D27-AB72-918F5A1FDA82}"/>
              </a:ext>
            </a:extLst>
          </p:cNvPr>
          <p:cNvGrpSpPr>
            <a:grpSpLocks/>
          </p:cNvGrpSpPr>
          <p:nvPr/>
        </p:nvGrpSpPr>
        <p:grpSpPr bwMode="auto">
          <a:xfrm>
            <a:off x="265371" y="3350418"/>
            <a:ext cx="2572545" cy="3098253"/>
            <a:chOff x="212924" y="3093154"/>
            <a:chExt cx="2479675" cy="3247579"/>
          </a:xfrm>
        </p:grpSpPr>
        <p:pic>
          <p:nvPicPr>
            <p:cNvPr id="10256" name="Рисунок 4">
              <a:extLst>
                <a:ext uri="{FF2B5EF4-FFF2-40B4-BE49-F238E27FC236}">
                  <a16:creationId xmlns:a16="http://schemas.microsoft.com/office/drawing/2014/main" id="{43AFB531-BAFE-4737-9CD0-522C39E112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3"/>
            <a:stretch/>
          </p:blipFill>
          <p:spPr bwMode="auto">
            <a:xfrm>
              <a:off x="212924" y="3093154"/>
              <a:ext cx="2479675" cy="3247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58" name="Прямоугольник 4">
              <a:extLst>
                <a:ext uri="{FF2B5EF4-FFF2-40B4-BE49-F238E27FC236}">
                  <a16:creationId xmlns:a16="http://schemas.microsoft.com/office/drawing/2014/main" id="{E2658B83-E32C-41FB-946C-62D769C2A9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611" y="5923220"/>
              <a:ext cx="2160588" cy="36830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en-US" altLang="ru-RU" sz="1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RF1 cavity in JINR </a:t>
              </a:r>
              <a:endParaRPr lang="ru-RU" altLang="ru-RU" sz="180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0250" name="Группа 3">
            <a:extLst>
              <a:ext uri="{FF2B5EF4-FFF2-40B4-BE49-F238E27FC236}">
                <a16:creationId xmlns:a16="http://schemas.microsoft.com/office/drawing/2014/main" id="{B0A368B5-CDC6-4D3B-91E2-F837203ED262}"/>
              </a:ext>
            </a:extLst>
          </p:cNvPr>
          <p:cNvGrpSpPr>
            <a:grpSpLocks/>
          </p:cNvGrpSpPr>
          <p:nvPr/>
        </p:nvGrpSpPr>
        <p:grpSpPr bwMode="auto">
          <a:xfrm>
            <a:off x="201078" y="780872"/>
            <a:ext cx="2660650" cy="1992313"/>
            <a:chOff x="47625" y="0"/>
            <a:chExt cx="2660650" cy="1992313"/>
          </a:xfrm>
        </p:grpSpPr>
        <p:pic>
          <p:nvPicPr>
            <p:cNvPr id="10254" name="Рисунок 2">
              <a:extLst>
                <a:ext uri="{FF2B5EF4-FFF2-40B4-BE49-F238E27FC236}">
                  <a16:creationId xmlns:a16="http://schemas.microsoft.com/office/drawing/2014/main" id="{04502BDB-F5F4-41EC-A5B5-BD6981FD7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5" y="0"/>
              <a:ext cx="2660650" cy="1992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57" name="Прямоугольник 3">
              <a:extLst>
                <a:ext uri="{FF2B5EF4-FFF2-40B4-BE49-F238E27FC236}">
                  <a16:creationId xmlns:a16="http://schemas.microsoft.com/office/drawing/2014/main" id="{992AB9ED-2B60-48A3-89EE-FD66E4826D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463" y="26988"/>
              <a:ext cx="2160587" cy="369887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buFont typeface="Arial" panose="020B0604020202020204" pitchFamily="34" charset="0"/>
                <a:buNone/>
                <a:defRPr/>
              </a:pPr>
              <a:r>
                <a:rPr lang="en-US" altLang="ru-RU" sz="1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RF1 cavity in BINP </a:t>
              </a:r>
              <a:endParaRPr lang="ru-RU" altLang="ru-RU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251" name="Группа 4">
            <a:extLst>
              <a:ext uri="{FF2B5EF4-FFF2-40B4-BE49-F238E27FC236}">
                <a16:creationId xmlns:a16="http://schemas.microsoft.com/office/drawing/2014/main" id="{476A4328-9249-42C2-9DF1-D31D523B7CBE}"/>
              </a:ext>
            </a:extLst>
          </p:cNvPr>
          <p:cNvGrpSpPr>
            <a:grpSpLocks/>
          </p:cNvGrpSpPr>
          <p:nvPr/>
        </p:nvGrpSpPr>
        <p:grpSpPr bwMode="auto">
          <a:xfrm>
            <a:off x="3050641" y="4292847"/>
            <a:ext cx="2930900" cy="2155825"/>
            <a:chOff x="2871392" y="4253476"/>
            <a:chExt cx="2874962" cy="2155825"/>
          </a:xfrm>
        </p:grpSpPr>
        <p:pic>
          <p:nvPicPr>
            <p:cNvPr id="10252" name="Рисунок 2">
              <a:extLst>
                <a:ext uri="{FF2B5EF4-FFF2-40B4-BE49-F238E27FC236}">
                  <a16:creationId xmlns:a16="http://schemas.microsoft.com/office/drawing/2014/main" id="{F722DC26-16EF-49A3-8ED3-D0CE514699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53"/>
            <a:stretch/>
          </p:blipFill>
          <p:spPr bwMode="auto">
            <a:xfrm>
              <a:off x="2871392" y="4253476"/>
              <a:ext cx="2729706" cy="2155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Прямоугольник 4">
              <a:extLst>
                <a:ext uri="{FF2B5EF4-FFF2-40B4-BE49-F238E27FC236}">
                  <a16:creationId xmlns:a16="http://schemas.microsoft.com/office/drawing/2014/main" id="{4085F13C-4C96-4568-B009-00B5C50697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7354" y="6015601"/>
              <a:ext cx="2159000" cy="36988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en-US" altLang="ru-RU" sz="1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RF2 cavity in JINR </a:t>
              </a:r>
              <a:endParaRPr lang="ru-RU" altLang="ru-RU" sz="1800" dirty="0">
                <a:latin typeface="Arial" panose="020B0604020202020204" pitchFamily="34" charset="0"/>
              </a:endParaRPr>
            </a:p>
          </p:txBody>
        </p:sp>
      </p:grpSp>
      <p:sp>
        <p:nvSpPr>
          <p:cNvPr id="3" name="Прямоугольник 4">
            <a:extLst>
              <a:ext uri="{FF2B5EF4-FFF2-40B4-BE49-F238E27FC236}">
                <a16:creationId xmlns:a16="http://schemas.microsoft.com/office/drawing/2014/main" id="{6B93ECDE-D2BB-7F8B-76E2-8C65F0108D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7770" y="799032"/>
            <a:ext cx="2354171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ru-RU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RF2 under tests BINP</a:t>
            </a:r>
            <a:endParaRPr lang="ru-RU" altLang="ru-RU" sz="1800" dirty="0">
              <a:latin typeface="Arial" panose="020B0604020202020204" pitchFamily="34" charset="0"/>
            </a:endParaRPr>
          </a:p>
        </p:txBody>
      </p:sp>
      <p:sp>
        <p:nvSpPr>
          <p:cNvPr id="6" name="Прямоугольник 4">
            <a:extLst>
              <a:ext uri="{FF2B5EF4-FFF2-40B4-BE49-F238E27FC236}">
                <a16:creationId xmlns:a16="http://schemas.microsoft.com/office/drawing/2014/main" id="{06EBB3D3-17F6-16A0-A9A3-DCC1E755A4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7142" y="865570"/>
            <a:ext cx="2354171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ru-RU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RF3 under tests BINP</a:t>
            </a:r>
            <a:endParaRPr lang="ru-RU" altLang="ru-RU" sz="18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NICA_header_blue.tif">
            <a:extLst>
              <a:ext uri="{FF2B5EF4-FFF2-40B4-BE49-F238E27FC236}">
                <a16:creationId xmlns:a16="http://schemas.microsoft.com/office/drawing/2014/main" id="{CD5A7D3B-E382-47CA-8916-E00D9D371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Номер слайда 1">
            <a:extLst>
              <a:ext uri="{FF2B5EF4-FFF2-40B4-BE49-F238E27FC236}">
                <a16:creationId xmlns:a16="http://schemas.microsoft.com/office/drawing/2014/main" id="{29C4E295-9E1E-4ADE-B21D-DF829D7FF8F5}"/>
              </a:ext>
            </a:extLst>
          </p:cNvPr>
          <p:cNvSpPr txBox="1">
            <a:spLocks/>
          </p:cNvSpPr>
          <p:nvPr/>
        </p:nvSpPr>
        <p:spPr bwMode="auto">
          <a:xfrm>
            <a:off x="7010400" y="6568596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34E65C6D-9F09-4360-BD58-7973B6DE26CF}" type="slidenum">
              <a:rPr lang="ru-RU" altLang="ru-RU" smtClean="0"/>
              <a:pPr/>
              <a:t>29</a:t>
            </a:fld>
            <a:endParaRPr lang="ru-RU" altLang="ru-RU" dirty="0"/>
          </a:p>
        </p:txBody>
      </p:sp>
      <p:grpSp>
        <p:nvGrpSpPr>
          <p:cNvPr id="17" name="Gruppieren">
            <a:extLst>
              <a:ext uri="{FF2B5EF4-FFF2-40B4-BE49-F238E27FC236}">
                <a16:creationId xmlns:a16="http://schemas.microsoft.com/office/drawing/2014/main" id="{3A8EA0CF-5CEA-43CB-8B63-E6649E9C4848}"/>
              </a:ext>
            </a:extLst>
          </p:cNvPr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19" name="JINR_logo_alpha.png" descr="JINR_logo_alpha.png">
              <a:extLst>
                <a:ext uri="{FF2B5EF4-FFF2-40B4-BE49-F238E27FC236}">
                  <a16:creationId xmlns:a16="http://schemas.microsoft.com/office/drawing/2014/main" id="{645B5771-E26B-4B74-993A-9819CF23C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20" name="NICA_logo_alpha.png" descr="NICA_logo_alpha.png">
              <a:extLst>
                <a:ext uri="{FF2B5EF4-FFF2-40B4-BE49-F238E27FC236}">
                  <a16:creationId xmlns:a16="http://schemas.microsoft.com/office/drawing/2014/main" id="{DA248D6E-5718-4C2A-B291-B8D0B41AE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47117F40-DC9E-45DF-A9DA-5138DE35DC5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500979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19" rIns="45719">
            <a:spAutoFit/>
          </a:bodyPr>
          <a:lstStyle>
            <a:defPPr>
              <a:defRPr lang="ru-RU"/>
            </a:defPPr>
            <a:lvl1pPr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b="1" i="1">
                <a:solidFill>
                  <a:srgbClr val="140076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9pPr>
          </a:lstStyle>
          <a:p>
            <a:r>
              <a:rPr lang="en-US" dirty="0"/>
              <a:t> Electron Cooling System</a:t>
            </a:r>
            <a:endParaRPr lang="ru-RU" dirty="0"/>
          </a:p>
        </p:txBody>
      </p:sp>
      <p:pic>
        <p:nvPicPr>
          <p:cNvPr id="12294" name="Рисунок 19">
            <a:extLst>
              <a:ext uri="{FF2B5EF4-FFF2-40B4-BE49-F238E27FC236}">
                <a16:creationId xmlns:a16="http://schemas.microsoft.com/office/drawing/2014/main" id="{A67EDFD1-EC7D-49BF-A66B-BE25331B7A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" r="6456" b="5287"/>
          <a:stretch/>
        </p:blipFill>
        <p:spPr bwMode="auto">
          <a:xfrm>
            <a:off x="222250" y="849313"/>
            <a:ext cx="4213225" cy="2184675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4F09561B-E31F-458C-9243-E87E7B3AB3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7326262"/>
              </p:ext>
            </p:extLst>
          </p:nvPr>
        </p:nvGraphicFramePr>
        <p:xfrm>
          <a:off x="4697414" y="988232"/>
          <a:ext cx="4184647" cy="1836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054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92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8767">
                <a:tc>
                  <a:txBody>
                    <a:bodyPr/>
                    <a:lstStyle/>
                    <a:p>
                      <a:r>
                        <a:rPr lang="en-US" sz="1400" b="1" dirty="0"/>
                        <a:t>Parameter</a:t>
                      </a:r>
                      <a:endParaRPr lang="ru-RU" sz="1400" b="1" dirty="0"/>
                    </a:p>
                  </a:txBody>
                  <a:tcPr marL="68578" marR="68578" marT="34252" marB="34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Value</a:t>
                      </a:r>
                      <a:endParaRPr lang="ru-RU" sz="1400" b="1" dirty="0"/>
                    </a:p>
                  </a:txBody>
                  <a:tcPr marL="68578" marR="68578" marT="34252" marB="34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7073">
                <a:tc>
                  <a:txBody>
                    <a:bodyPr/>
                    <a:lstStyle/>
                    <a:p>
                      <a:r>
                        <a:rPr lang="en-US" sz="1400" b="1" dirty="0"/>
                        <a:t>Electron energy, MeV</a:t>
                      </a:r>
                      <a:endParaRPr lang="ru-RU" sz="1400" b="1" dirty="0"/>
                    </a:p>
                    <a:p>
                      <a:r>
                        <a:rPr lang="en-US" sz="1400" b="1" dirty="0"/>
                        <a:t>       Energy instability, </a:t>
                      </a:r>
                      <a:r>
                        <a:rPr lang="en-US" sz="1400" b="1" dirty="0">
                          <a:sym typeface="Symbol" panose="05050102010706020507" pitchFamily="18" charset="2"/>
                        </a:rPr>
                        <a:t>E/E</a:t>
                      </a:r>
                      <a:endParaRPr lang="ru-RU" sz="1400" b="1" dirty="0"/>
                    </a:p>
                  </a:txBody>
                  <a:tcPr marL="68578" marR="68578" marT="34252" marB="34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0.2 – 2.5</a:t>
                      </a:r>
                      <a:endParaRPr lang="ru-RU" sz="1400" b="1" dirty="0"/>
                    </a:p>
                    <a:p>
                      <a:pPr algn="ctr"/>
                      <a:r>
                        <a:rPr lang="ru-RU" sz="1400" b="1" dirty="0">
                          <a:sym typeface="Symbol" panose="05050102010706020507" pitchFamily="18" charset="2"/>
                        </a:rPr>
                        <a:t></a:t>
                      </a:r>
                      <a:r>
                        <a:rPr lang="en-US" sz="1400" b="1" dirty="0">
                          <a:sym typeface="Symbol" panose="05050102010706020507" pitchFamily="18" charset="2"/>
                        </a:rPr>
                        <a:t> 110</a:t>
                      </a:r>
                      <a:r>
                        <a:rPr lang="en-US" sz="1400" b="1" baseline="30000" dirty="0">
                          <a:sym typeface="Symbol" panose="05050102010706020507" pitchFamily="18" charset="2"/>
                        </a:rPr>
                        <a:t>-4</a:t>
                      </a:r>
                      <a:endParaRPr lang="ru-RU" sz="1400" b="1" dirty="0"/>
                    </a:p>
                  </a:txBody>
                  <a:tcPr marL="68578" marR="68578" marT="34252" marB="34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8767">
                <a:tc>
                  <a:txBody>
                    <a:bodyPr/>
                    <a:lstStyle/>
                    <a:p>
                      <a:r>
                        <a:rPr lang="en-US" sz="1400" b="1" dirty="0"/>
                        <a:t>Electron beam current, A</a:t>
                      </a:r>
                      <a:endParaRPr lang="ru-RU" sz="1400" b="1" dirty="0"/>
                    </a:p>
                  </a:txBody>
                  <a:tcPr marL="68578" marR="68578" marT="34252" marB="34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0.1 – 1.0</a:t>
                      </a:r>
                      <a:endParaRPr lang="ru-RU" sz="1400" b="1" dirty="0"/>
                    </a:p>
                  </a:txBody>
                  <a:tcPr marL="68578" marR="68578" marT="34252" marB="34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8767">
                <a:tc>
                  <a:txBody>
                    <a:bodyPr/>
                    <a:lstStyle/>
                    <a:p>
                      <a:r>
                        <a:rPr lang="en-US" sz="1400" b="1" dirty="0"/>
                        <a:t>Cooling section length, m</a:t>
                      </a:r>
                      <a:endParaRPr lang="ru-RU" sz="1400" b="1" dirty="0"/>
                    </a:p>
                  </a:txBody>
                  <a:tcPr marL="68578" marR="68578" marT="34252" marB="34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6.0</a:t>
                      </a:r>
                      <a:endParaRPr lang="ru-RU" sz="1400" b="1" dirty="0"/>
                    </a:p>
                  </a:txBody>
                  <a:tcPr marL="68578" marR="68578" marT="34252" marB="34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8039">
                <a:tc>
                  <a:txBody>
                    <a:bodyPr/>
                    <a:lstStyle/>
                    <a:p>
                      <a:r>
                        <a:rPr lang="en-US" sz="1400" b="1" dirty="0"/>
                        <a:t>Solenoid magnetic field, T</a:t>
                      </a:r>
                      <a:endParaRPr lang="ru-RU" sz="1400" b="1" dirty="0"/>
                    </a:p>
                    <a:p>
                      <a:r>
                        <a:rPr lang="en-US" sz="1400" b="1" baseline="0" dirty="0"/>
                        <a:t>   </a:t>
                      </a:r>
                      <a:r>
                        <a:rPr lang="en-US" sz="1400" b="1" dirty="0"/>
                        <a:t>Field inhomogeneity, </a:t>
                      </a:r>
                      <a:r>
                        <a:rPr lang="en-US" sz="1400" b="1" dirty="0">
                          <a:sym typeface="Symbol" panose="05050102010706020507" pitchFamily="18" charset="2"/>
                        </a:rPr>
                        <a:t>B/B</a:t>
                      </a:r>
                      <a:endParaRPr lang="ru-RU" sz="1400" b="1" dirty="0"/>
                    </a:p>
                  </a:txBody>
                  <a:tcPr marL="68578" marR="68578" marT="34252" marB="34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0.05 – 0.2</a:t>
                      </a:r>
                      <a:endParaRPr lang="ru-RU" sz="1400" b="1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ym typeface="Symbol" panose="05050102010706020507" pitchFamily="18" charset="2"/>
                        </a:rPr>
                        <a:t></a:t>
                      </a:r>
                      <a:r>
                        <a:rPr lang="en-US" sz="1400" b="1" dirty="0">
                          <a:sym typeface="Symbol" panose="05050102010706020507" pitchFamily="18" charset="2"/>
                        </a:rPr>
                        <a:t> 110</a:t>
                      </a:r>
                      <a:r>
                        <a:rPr lang="en-US" sz="1400" b="1" baseline="30000" dirty="0">
                          <a:sym typeface="Symbol" panose="05050102010706020507" pitchFamily="18" charset="2"/>
                        </a:rPr>
                        <a:t>-5</a:t>
                      </a:r>
                      <a:endParaRPr lang="ru-RU" sz="1400" b="1" dirty="0"/>
                    </a:p>
                  </a:txBody>
                  <a:tcPr marL="68578" marR="68578" marT="34252" marB="3425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317" name="Прямоугольник 1">
            <a:extLst>
              <a:ext uri="{FF2B5EF4-FFF2-40B4-BE49-F238E27FC236}">
                <a16:creationId xmlns:a16="http://schemas.microsoft.com/office/drawing/2014/main" id="{FE8C84B7-8A8E-4369-950D-4733EC1E67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722" y="6112437"/>
            <a:ext cx="86513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Beginning of mounting – Sumer 2023   First beam tests – </a:t>
            </a:r>
            <a:r>
              <a:rPr lang="en-US" altLang="ru-RU" sz="18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Autumn 2023 </a:t>
            </a:r>
            <a:endParaRPr lang="ru-RU" altLang="ru-RU" sz="1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Прямоугольник 2">
            <a:extLst>
              <a:ext uri="{FF2B5EF4-FFF2-40B4-BE49-F238E27FC236}">
                <a16:creationId xmlns:a16="http://schemas.microsoft.com/office/drawing/2014/main" id="{BD53B051-54C1-FF80-EAA0-A99431237C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2732" y="341838"/>
            <a:ext cx="30212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Clr>
                <a:srgbClr val="FF0000"/>
              </a:buClr>
            </a:pPr>
            <a:r>
              <a:rPr lang="en-US" altLang="ru-RU" sz="2400" b="1" dirty="0">
                <a:solidFill>
                  <a:srgbClr val="002060"/>
                </a:solidFill>
              </a:rPr>
              <a:t>Contract with BINP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B92B1F-8C96-9B62-1623-E0B301B2463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" r="3056"/>
          <a:stretch/>
        </p:blipFill>
        <p:spPr>
          <a:xfrm>
            <a:off x="149761" y="3419627"/>
            <a:ext cx="4466445" cy="26427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CA71D7-72FD-4945-2175-622966C440B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1"/>
          <a:stretch/>
        </p:blipFill>
        <p:spPr>
          <a:xfrm>
            <a:off x="4752732" y="3429000"/>
            <a:ext cx="4270373" cy="2617250"/>
          </a:xfrm>
          <a:prstGeom prst="rect">
            <a:avLst/>
          </a:prstGeom>
        </p:spPr>
      </p:pic>
      <p:sp>
        <p:nvSpPr>
          <p:cNvPr id="6" name="Прямоугольник 1">
            <a:extLst>
              <a:ext uri="{FF2B5EF4-FFF2-40B4-BE49-F238E27FC236}">
                <a16:creationId xmlns:a16="http://schemas.microsoft.com/office/drawing/2014/main" id="{BA759FB0-59A6-D26B-38D1-E1F63B81B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40" y="3050295"/>
            <a:ext cx="77955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Main parts of the E-Cooler delivered to JINR and stored in SPD hall.</a:t>
            </a:r>
            <a:endParaRPr lang="ru-RU" altLang="ru-RU" sz="1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34E65C6D-9F09-4360-BD58-7973B6DE26CF}" type="slidenum">
              <a:rPr lang="ru-RU" altLang="ru-RU"/>
              <a:pPr/>
              <a:t>3</a:t>
            </a:fld>
            <a:endParaRPr lang="ru-RU" altLang="ru-RU"/>
          </a:p>
        </p:txBody>
      </p:sp>
      <p:pic>
        <p:nvPicPr>
          <p:cNvPr id="4099" name="Picture 9" descr="NICA_header_bl-wh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4457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</p:pic>
      <p:grpSp>
        <p:nvGrpSpPr>
          <p:cNvPr id="2" name="Gruppieren"/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4104" name="JINR_logo_alpha.png" descr="JINR_logo_alpha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4105" name="NICA_logo_alpha.png" descr="NICA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51" name="TextBox 3"/>
          <p:cNvSpPr txBox="1"/>
          <p:nvPr/>
        </p:nvSpPr>
        <p:spPr>
          <a:xfrm>
            <a:off x="0" y="0"/>
            <a:ext cx="3737499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NICA complex layout</a:t>
            </a:r>
          </a:p>
        </p:txBody>
      </p:sp>
      <p:cxnSp>
        <p:nvCxnSpPr>
          <p:cNvPr id="55" name="Straight Arrow Connector 5"/>
          <p:cNvCxnSpPr/>
          <p:nvPr/>
        </p:nvCxnSpPr>
        <p:spPr>
          <a:xfrm flipV="1">
            <a:off x="1714500" y="4791166"/>
            <a:ext cx="1092200" cy="609600"/>
          </a:xfrm>
          <a:prstGeom prst="straightConnector1">
            <a:avLst/>
          </a:prstGeom>
          <a:ln>
            <a:noFill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8" name="Picture 1" descr="NICA_scheme_v_2.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9416"/>
            <a:ext cx="9144000" cy="5140990"/>
          </a:xfrm>
          <a:prstGeom prst="rect">
            <a:avLst/>
          </a:prstGeom>
        </p:spPr>
      </p:pic>
      <p:sp>
        <p:nvSpPr>
          <p:cNvPr id="79" name="Прямоугольник 78"/>
          <p:cNvSpPr/>
          <p:nvPr/>
        </p:nvSpPr>
        <p:spPr>
          <a:xfrm>
            <a:off x="5212149" y="4411956"/>
            <a:ext cx="3827148" cy="173114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9" name="Group 70">
            <a:extLst>
              <a:ext uri="{FF2B5EF4-FFF2-40B4-BE49-F238E27FC236}">
                <a16:creationId xmlns:a16="http://schemas.microsoft.com/office/drawing/2014/main" id="{6D99F39E-FC2F-DB46-9453-27002682B69E}"/>
              </a:ext>
            </a:extLst>
          </p:cNvPr>
          <p:cNvGrpSpPr/>
          <p:nvPr/>
        </p:nvGrpSpPr>
        <p:grpSpPr>
          <a:xfrm>
            <a:off x="1651247" y="3799785"/>
            <a:ext cx="5637283" cy="1609343"/>
            <a:chOff x="1651247" y="4074993"/>
            <a:chExt cx="5637283" cy="1609343"/>
          </a:xfrm>
        </p:grpSpPr>
        <p:cxnSp>
          <p:nvCxnSpPr>
            <p:cNvPr id="60" name="Straight Arrow Connector 20"/>
            <p:cNvCxnSpPr>
              <a:cxnSpLocks/>
              <a:stCxn id="61" idx="2"/>
              <a:endCxn id="63" idx="0"/>
            </p:cNvCxnSpPr>
            <p:nvPr/>
          </p:nvCxnSpPr>
          <p:spPr>
            <a:xfrm>
              <a:off x="2261794" y="4413547"/>
              <a:ext cx="243281" cy="157437"/>
            </a:xfrm>
            <a:prstGeom prst="straightConnector1">
              <a:avLst/>
            </a:prstGeom>
            <a:ln w="38100">
              <a:solidFill>
                <a:srgbClr val="00009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978BA4F-179E-A14D-9BEE-4EACD1156AC9}"/>
                </a:ext>
              </a:extLst>
            </p:cNvPr>
            <p:cNvSpPr txBox="1"/>
            <p:nvPr/>
          </p:nvSpPr>
          <p:spPr>
            <a:xfrm>
              <a:off x="5225145" y="5280905"/>
              <a:ext cx="20633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i="1" dirty="0" err="1">
                  <a:solidFill>
                    <a:srgbClr val="002060"/>
                  </a:solidFill>
                </a:rPr>
                <a:t>Nuclotron</a:t>
              </a:r>
              <a:r>
                <a:rPr lang="en-US" b="1" i="1" dirty="0">
                  <a:solidFill>
                    <a:srgbClr val="002060"/>
                  </a:solidFill>
                </a:rPr>
                <a:t> ring</a:t>
              </a:r>
              <a:endParaRPr lang="ru-RU" b="1" i="1" dirty="0">
                <a:solidFill>
                  <a:srgbClr val="002060"/>
                </a:solidFill>
              </a:endParaRPr>
            </a:p>
          </p:txBody>
        </p:sp>
        <p:sp>
          <p:nvSpPr>
            <p:cNvPr id="63" name="Oval 36">
              <a:extLst>
                <a:ext uri="{FF2B5EF4-FFF2-40B4-BE49-F238E27FC236}">
                  <a16:creationId xmlns:a16="http://schemas.microsoft.com/office/drawing/2014/main" id="{D3D6C6C7-D1A4-2742-8983-8C8FB6FE2DD3}"/>
                </a:ext>
              </a:extLst>
            </p:cNvPr>
            <p:cNvSpPr/>
            <p:nvPr/>
          </p:nvSpPr>
          <p:spPr>
            <a:xfrm>
              <a:off x="1743075" y="4570984"/>
              <a:ext cx="1524000" cy="1113352"/>
            </a:xfrm>
            <a:prstGeom prst="ellipse">
              <a:avLst/>
            </a:prstGeom>
            <a:noFill/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TextBox 11"/>
            <p:cNvSpPr txBox="1">
              <a:spLocks noChangeArrowheads="1"/>
            </p:cNvSpPr>
            <p:nvPr/>
          </p:nvSpPr>
          <p:spPr bwMode="auto">
            <a:xfrm>
              <a:off x="1651247" y="4074993"/>
              <a:ext cx="1221093" cy="338554"/>
            </a:xfrm>
            <a:prstGeom prst="rect">
              <a:avLst/>
            </a:prstGeom>
            <a:solidFill>
              <a:srgbClr val="A0FFF6"/>
            </a:solidFill>
            <a:ln w="9525">
              <a:solidFill>
                <a:srgbClr val="1822CD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02060"/>
                  </a:solidFill>
                </a:rPr>
                <a:t>Nuclotron</a:t>
              </a:r>
              <a:endParaRPr lang="en-US" sz="16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64" name="Group 67">
            <a:extLst>
              <a:ext uri="{FF2B5EF4-FFF2-40B4-BE49-F238E27FC236}">
                <a16:creationId xmlns:a16="http://schemas.microsoft.com/office/drawing/2014/main" id="{41E0294B-A3E2-F44D-B803-7C0FFBFB9DD8}"/>
              </a:ext>
            </a:extLst>
          </p:cNvPr>
          <p:cNvGrpSpPr/>
          <p:nvPr/>
        </p:nvGrpSpPr>
        <p:grpSpPr>
          <a:xfrm>
            <a:off x="193183" y="3135803"/>
            <a:ext cx="9453667" cy="1716649"/>
            <a:chOff x="193183" y="3411011"/>
            <a:chExt cx="9453667" cy="1716649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A01CD041-C7D9-F846-A35A-2893856518B7}"/>
                </a:ext>
              </a:extLst>
            </p:cNvPr>
            <p:cNvSpPr txBox="1"/>
            <p:nvPr/>
          </p:nvSpPr>
          <p:spPr>
            <a:xfrm>
              <a:off x="5212149" y="4719261"/>
              <a:ext cx="44347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i="1" dirty="0"/>
                <a:t>Two Linear Injectors &amp; sources </a:t>
              </a:r>
              <a:endParaRPr lang="ru-RU" b="1" i="1" dirty="0"/>
            </a:p>
          </p:txBody>
        </p:sp>
        <p:sp>
          <p:nvSpPr>
            <p:cNvPr id="66" name="TextBox 11">
              <a:extLst>
                <a:ext uri="{FF2B5EF4-FFF2-40B4-BE49-F238E27FC236}">
                  <a16:creationId xmlns:a16="http://schemas.microsoft.com/office/drawing/2014/main" id="{0A41A1B0-CEDB-FF49-9F86-15C4BEA6DE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183" y="3411011"/>
              <a:ext cx="2034497" cy="584775"/>
            </a:xfrm>
            <a:prstGeom prst="rect">
              <a:avLst/>
            </a:prstGeom>
            <a:solidFill>
              <a:srgbClr val="A0FFF6"/>
            </a:solidFill>
            <a:ln w="9525">
              <a:solidFill>
                <a:srgbClr val="1822CD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/>
                <a:t>Two </a:t>
              </a:r>
              <a:r>
                <a:rPr lang="en-US" sz="1600" b="1" dirty="0" err="1"/>
                <a:t>linacs</a:t>
              </a:r>
              <a:r>
                <a:rPr lang="en-US" sz="1600" b="1" dirty="0"/>
                <a:t>:</a:t>
              </a:r>
            </a:p>
            <a:p>
              <a:pPr algn="ctr"/>
              <a:r>
                <a:rPr lang="en-US" sz="1600" b="1" dirty="0"/>
                <a:t>HILAC &amp; LILAC</a:t>
              </a:r>
              <a:endParaRPr lang="en-US" sz="1600" dirty="0"/>
            </a:p>
          </p:txBody>
        </p:sp>
        <p:cxnSp>
          <p:nvCxnSpPr>
            <p:cNvPr id="67" name="Straight Arrow Connector 46">
              <a:extLst>
                <a:ext uri="{FF2B5EF4-FFF2-40B4-BE49-F238E27FC236}">
                  <a16:creationId xmlns:a16="http://schemas.microsoft.com/office/drawing/2014/main" id="{DB8D43D6-C025-9343-A069-78FF8E830EDC}"/>
                </a:ext>
              </a:extLst>
            </p:cNvPr>
            <p:cNvCxnSpPr>
              <a:cxnSpLocks/>
            </p:cNvCxnSpPr>
            <p:nvPr/>
          </p:nvCxnSpPr>
          <p:spPr>
            <a:xfrm>
              <a:off x="1475741" y="3967057"/>
              <a:ext cx="19684" cy="980660"/>
            </a:xfrm>
            <a:prstGeom prst="straightConnector1">
              <a:avLst/>
            </a:prstGeom>
            <a:ln w="38100">
              <a:solidFill>
                <a:srgbClr val="00009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50">
              <a:extLst>
                <a:ext uri="{FF2B5EF4-FFF2-40B4-BE49-F238E27FC236}">
                  <a16:creationId xmlns:a16="http://schemas.microsoft.com/office/drawing/2014/main" id="{0AFE317A-C673-3349-9CDB-609687604B1D}"/>
                </a:ext>
              </a:extLst>
            </p:cNvPr>
            <p:cNvCxnSpPr>
              <a:cxnSpLocks/>
              <a:endCxn id="63" idx="2"/>
            </p:cNvCxnSpPr>
            <p:nvPr/>
          </p:nvCxnSpPr>
          <p:spPr>
            <a:xfrm>
              <a:off x="1339403" y="5027512"/>
              <a:ext cx="403672" cy="100148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A4C441B-C859-EC44-B260-D98BF35D17E9}"/>
              </a:ext>
            </a:extLst>
          </p:cNvPr>
          <p:cNvGrpSpPr/>
          <p:nvPr/>
        </p:nvGrpSpPr>
        <p:grpSpPr>
          <a:xfrm>
            <a:off x="1855470" y="4371976"/>
            <a:ext cx="6068711" cy="944700"/>
            <a:chOff x="1855470" y="4647184"/>
            <a:chExt cx="6068711" cy="944700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4CB74C19-62DC-224D-B6A0-866EBA0C1EB5}"/>
                </a:ext>
              </a:extLst>
            </p:cNvPr>
            <p:cNvSpPr txBox="1"/>
            <p:nvPr/>
          </p:nvSpPr>
          <p:spPr>
            <a:xfrm>
              <a:off x="5219594" y="5000083"/>
              <a:ext cx="27045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i="1" dirty="0">
                  <a:solidFill>
                    <a:srgbClr val="04680E"/>
                  </a:solidFill>
                </a:rPr>
                <a:t>Booster &amp; beam line</a:t>
              </a:r>
              <a:endParaRPr lang="ru-RU" b="1" i="1" dirty="0">
                <a:solidFill>
                  <a:srgbClr val="04680E"/>
                </a:solidFill>
              </a:endParaRPr>
            </a:p>
          </p:txBody>
        </p:sp>
        <p:sp>
          <p:nvSpPr>
            <p:cNvPr id="71" name="Oval 53">
              <a:extLst>
                <a:ext uri="{FF2B5EF4-FFF2-40B4-BE49-F238E27FC236}">
                  <a16:creationId xmlns:a16="http://schemas.microsoft.com/office/drawing/2014/main" id="{5DEC0CA2-E440-A04D-A386-6AC35902AF4A}"/>
                </a:ext>
              </a:extLst>
            </p:cNvPr>
            <p:cNvSpPr/>
            <p:nvPr/>
          </p:nvSpPr>
          <p:spPr>
            <a:xfrm>
              <a:off x="1855470" y="4647184"/>
              <a:ext cx="1297305" cy="944700"/>
            </a:xfrm>
            <a:prstGeom prst="ellipse">
              <a:avLst/>
            </a:prstGeom>
            <a:noFill/>
            <a:ln w="38100">
              <a:solidFill>
                <a:srgbClr val="04680E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TextBox 11">
              <a:extLst>
                <a:ext uri="{FF2B5EF4-FFF2-40B4-BE49-F238E27FC236}">
                  <a16:creationId xmlns:a16="http://schemas.microsoft.com/office/drawing/2014/main" id="{269A359A-EA2F-1F4D-A8FA-B6A6B28AEF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9624" y="4909233"/>
              <a:ext cx="962025" cy="338554"/>
            </a:xfrm>
            <a:prstGeom prst="rect">
              <a:avLst/>
            </a:prstGeom>
            <a:solidFill>
              <a:srgbClr val="A0FFF6"/>
            </a:solidFill>
            <a:ln w="9525">
              <a:solidFill>
                <a:srgbClr val="1822CD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4680E"/>
                  </a:solidFill>
                </a:rPr>
                <a:t>Booster</a:t>
              </a:r>
              <a:endParaRPr lang="en-US" sz="1600" dirty="0">
                <a:solidFill>
                  <a:srgbClr val="04680E"/>
                </a:solidFill>
              </a:endParaRPr>
            </a:p>
          </p:txBody>
        </p:sp>
        <p:cxnSp>
          <p:nvCxnSpPr>
            <p:cNvPr id="73" name="Straight Arrow Connector 55">
              <a:extLst>
                <a:ext uri="{FF2B5EF4-FFF2-40B4-BE49-F238E27FC236}">
                  <a16:creationId xmlns:a16="http://schemas.microsoft.com/office/drawing/2014/main" id="{E5E10B7A-CAA0-FB4D-A8BA-09B2F9E0DD87}"/>
                </a:ext>
              </a:extLst>
            </p:cNvPr>
            <p:cNvCxnSpPr>
              <a:cxnSpLocks/>
            </p:cNvCxnSpPr>
            <p:nvPr/>
          </p:nvCxnSpPr>
          <p:spPr>
            <a:xfrm>
              <a:off x="2737440" y="5235896"/>
              <a:ext cx="93706" cy="299073"/>
            </a:xfrm>
            <a:prstGeom prst="straightConnector1">
              <a:avLst/>
            </a:prstGeom>
            <a:ln w="38100">
              <a:solidFill>
                <a:srgbClr val="00009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4" name="Straight Arrow Connector 50">
            <a:extLst>
              <a:ext uri="{FF2B5EF4-FFF2-40B4-BE49-F238E27FC236}">
                <a16:creationId xmlns:a16="http://schemas.microsoft.com/office/drawing/2014/main" id="{0AFE317A-C673-3349-9CDB-609687604B1D}"/>
              </a:ext>
            </a:extLst>
          </p:cNvPr>
          <p:cNvCxnSpPr>
            <a:cxnSpLocks/>
          </p:cNvCxnSpPr>
          <p:nvPr/>
        </p:nvCxnSpPr>
        <p:spPr>
          <a:xfrm>
            <a:off x="1651247" y="4643021"/>
            <a:ext cx="230856" cy="183929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70">
            <a:extLst>
              <a:ext uri="{FF2B5EF4-FFF2-40B4-BE49-F238E27FC236}">
                <a16:creationId xmlns:a16="http://schemas.microsoft.com/office/drawing/2014/main" id="{784F1684-79ED-578D-FB36-5DFC171973BA}"/>
              </a:ext>
            </a:extLst>
          </p:cNvPr>
          <p:cNvGrpSpPr/>
          <p:nvPr/>
        </p:nvGrpSpPr>
        <p:grpSpPr>
          <a:xfrm>
            <a:off x="2191228" y="2304525"/>
            <a:ext cx="6855055" cy="3407036"/>
            <a:chOff x="4164504" y="1259491"/>
            <a:chExt cx="6855055" cy="3407036"/>
          </a:xfrm>
        </p:grpSpPr>
        <p:cxnSp>
          <p:nvCxnSpPr>
            <p:cNvPr id="9" name="Straight Arrow Connector 20">
              <a:extLst>
                <a:ext uri="{FF2B5EF4-FFF2-40B4-BE49-F238E27FC236}">
                  <a16:creationId xmlns:a16="http://schemas.microsoft.com/office/drawing/2014/main" id="{4019D45C-CEBF-2012-3963-AD82D5BB3D4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44362" y="2065320"/>
              <a:ext cx="481689" cy="1364838"/>
            </a:xfrm>
            <a:prstGeom prst="straightConnector1">
              <a:avLst/>
            </a:prstGeom>
            <a:ln w="38100">
              <a:solidFill>
                <a:srgbClr val="00009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3EF5301-A51D-2239-DE02-A5675B9E2093}"/>
                </a:ext>
              </a:extLst>
            </p:cNvPr>
            <p:cNvSpPr txBox="1"/>
            <p:nvPr/>
          </p:nvSpPr>
          <p:spPr>
            <a:xfrm>
              <a:off x="7192870" y="4297195"/>
              <a:ext cx="38266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i="1" dirty="0">
                  <a:solidFill>
                    <a:srgbClr val="002060"/>
                  </a:solidFill>
                </a:rPr>
                <a:t>Beam lines @ fixed target area</a:t>
              </a:r>
              <a:endParaRPr lang="ru-RU" b="1" i="1" dirty="0">
                <a:solidFill>
                  <a:srgbClr val="00206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C1A2B3A-248F-0EE3-CCCC-6A467E5760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64504" y="1259491"/>
              <a:ext cx="1515394" cy="830997"/>
            </a:xfrm>
            <a:prstGeom prst="rect">
              <a:avLst/>
            </a:prstGeom>
            <a:solidFill>
              <a:srgbClr val="A0FFF6"/>
            </a:solidFill>
            <a:ln w="9525">
              <a:solidFill>
                <a:srgbClr val="1822CD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2060"/>
                  </a:solidFill>
                </a:rPr>
                <a:t>Fixed target area</a:t>
              </a:r>
            </a:p>
            <a:p>
              <a:pPr algn="ctr"/>
              <a:r>
                <a:rPr lang="en-US" sz="1600" b="1" dirty="0">
                  <a:solidFill>
                    <a:srgbClr val="002060"/>
                  </a:solidFill>
                </a:rPr>
                <a:t>BM@N</a:t>
              </a:r>
              <a:endParaRPr lang="en-US" sz="16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5D815B69-AD0E-3D35-86C5-E06A4A56D708}"/>
              </a:ext>
            </a:extLst>
          </p:cNvPr>
          <p:cNvGrpSpPr/>
          <p:nvPr/>
        </p:nvGrpSpPr>
        <p:grpSpPr>
          <a:xfrm>
            <a:off x="3272626" y="1369861"/>
            <a:ext cx="5041334" cy="4684039"/>
            <a:chOff x="3272626" y="1369861"/>
            <a:chExt cx="5041334" cy="4684039"/>
          </a:xfrm>
        </p:grpSpPr>
        <p:grpSp>
          <p:nvGrpSpPr>
            <p:cNvPr id="4" name="Group 70">
              <a:extLst>
                <a:ext uri="{FF2B5EF4-FFF2-40B4-BE49-F238E27FC236}">
                  <a16:creationId xmlns:a16="http://schemas.microsoft.com/office/drawing/2014/main" id="{BE9CC358-3DA4-B1B9-664E-905ACF97AEA8}"/>
                </a:ext>
              </a:extLst>
            </p:cNvPr>
            <p:cNvGrpSpPr/>
            <p:nvPr/>
          </p:nvGrpSpPr>
          <p:grpSpPr>
            <a:xfrm>
              <a:off x="4101225" y="1369861"/>
              <a:ext cx="4212735" cy="4684039"/>
              <a:chOff x="4129800" y="1279447"/>
              <a:chExt cx="4212735" cy="4684039"/>
            </a:xfrm>
          </p:grpSpPr>
          <p:cxnSp>
            <p:nvCxnSpPr>
              <p:cNvPr id="5" name="Straight Arrow Connector 20">
                <a:extLst>
                  <a:ext uri="{FF2B5EF4-FFF2-40B4-BE49-F238E27FC236}">
                    <a16:creationId xmlns:a16="http://schemas.microsoft.com/office/drawing/2014/main" id="{58B99FF0-D950-5764-F318-15D6D1520E7D}"/>
                  </a:ext>
                </a:extLst>
              </p:cNvPr>
              <p:cNvCxnSpPr>
                <a:cxnSpLocks/>
                <a:stCxn id="8" idx="2"/>
              </p:cNvCxnSpPr>
              <p:nvPr/>
            </p:nvCxnSpPr>
            <p:spPr>
              <a:xfrm>
                <a:off x="4812425" y="1618001"/>
                <a:ext cx="813522" cy="761341"/>
              </a:xfrm>
              <a:prstGeom prst="straightConnector1">
                <a:avLst/>
              </a:prstGeom>
              <a:ln w="38100">
                <a:solidFill>
                  <a:srgbClr val="00009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8EB477B-3E84-07C4-6E05-234AB377E75E}"/>
                  </a:ext>
                </a:extLst>
              </p:cNvPr>
              <p:cNvSpPr txBox="1"/>
              <p:nvPr/>
            </p:nvSpPr>
            <p:spPr>
              <a:xfrm>
                <a:off x="5248169" y="5594154"/>
                <a:ext cx="18325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i="1" dirty="0">
                    <a:solidFill>
                      <a:srgbClr val="002060"/>
                    </a:solidFill>
                  </a:rPr>
                  <a:t>Collider ring</a:t>
                </a:r>
                <a:endParaRPr lang="ru-RU" b="1" i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7" name="Oval 36">
                <a:extLst>
                  <a:ext uri="{FF2B5EF4-FFF2-40B4-BE49-F238E27FC236}">
                    <a16:creationId xmlns:a16="http://schemas.microsoft.com/office/drawing/2014/main" id="{772566BA-F4DC-9B1A-DE92-E73C3807B4FA}"/>
                  </a:ext>
                </a:extLst>
              </p:cNvPr>
              <p:cNvSpPr/>
              <p:nvPr/>
            </p:nvSpPr>
            <p:spPr>
              <a:xfrm rot="20241744">
                <a:off x="4791779" y="1967274"/>
                <a:ext cx="3550756" cy="1514969"/>
              </a:xfrm>
              <a:prstGeom prst="ellipse">
                <a:avLst/>
              </a:prstGeom>
              <a:noFill/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TextBox 11">
                <a:extLst>
                  <a:ext uri="{FF2B5EF4-FFF2-40B4-BE49-F238E27FC236}">
                    <a16:creationId xmlns:a16="http://schemas.microsoft.com/office/drawing/2014/main" id="{15739F01-640A-619A-DBF8-1D510789CF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29800" y="1279447"/>
                <a:ext cx="1365250" cy="338554"/>
              </a:xfrm>
              <a:prstGeom prst="rect">
                <a:avLst/>
              </a:prstGeom>
              <a:solidFill>
                <a:srgbClr val="A0FFF6"/>
              </a:solidFill>
              <a:ln w="9525">
                <a:solidFill>
                  <a:srgbClr val="1822CD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002060"/>
                    </a:solidFill>
                  </a:rPr>
                  <a:t>Collider</a:t>
                </a:r>
                <a:endParaRPr lang="en-US" sz="1600" dirty="0">
                  <a:solidFill>
                    <a:srgbClr val="002060"/>
                  </a:solidFill>
                </a:endParaRPr>
              </a:p>
            </p:txBody>
          </p:sp>
        </p:grpSp>
        <p:cxnSp>
          <p:nvCxnSpPr>
            <p:cNvPr id="15" name="Straight Arrow Connector 20">
              <a:extLst>
                <a:ext uri="{FF2B5EF4-FFF2-40B4-BE49-F238E27FC236}">
                  <a16:creationId xmlns:a16="http://schemas.microsoft.com/office/drawing/2014/main" id="{898F30A2-B762-F859-C3D4-625A8F6D2B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9976" y="3792773"/>
              <a:ext cx="2278185" cy="714410"/>
            </a:xfrm>
            <a:prstGeom prst="straightConnector1">
              <a:avLst/>
            </a:prstGeom>
            <a:ln w="38100">
              <a:solidFill>
                <a:srgbClr val="00009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20">
              <a:extLst>
                <a:ext uri="{FF2B5EF4-FFF2-40B4-BE49-F238E27FC236}">
                  <a16:creationId xmlns:a16="http://schemas.microsoft.com/office/drawing/2014/main" id="{55EAB04B-B79F-DBBD-1F75-E29C2B1DFB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72626" y="3292959"/>
              <a:ext cx="1201276" cy="1682690"/>
            </a:xfrm>
            <a:prstGeom prst="straightConnector1">
              <a:avLst/>
            </a:prstGeom>
            <a:ln w="38100">
              <a:solidFill>
                <a:srgbClr val="00009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0">
              <a:extLst>
                <a:ext uri="{FF2B5EF4-FFF2-40B4-BE49-F238E27FC236}">
                  <a16:creationId xmlns:a16="http://schemas.microsoft.com/office/drawing/2014/main" id="{8A39CCD0-DDFE-3038-4116-5D80D79DC6E2}"/>
                </a:ext>
              </a:extLst>
            </p:cNvPr>
            <p:cNvCxnSpPr>
              <a:cxnSpLocks/>
              <a:endCxn id="7" idx="1"/>
            </p:cNvCxnSpPr>
            <p:nvPr/>
          </p:nvCxnSpPr>
          <p:spPr>
            <a:xfrm flipV="1">
              <a:off x="4473902" y="2804013"/>
              <a:ext cx="699854" cy="511934"/>
            </a:xfrm>
            <a:prstGeom prst="straightConnector1">
              <a:avLst/>
            </a:prstGeom>
            <a:ln w="38100">
              <a:solidFill>
                <a:srgbClr val="00009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NICA_header_blue.tif">
            <a:extLst>
              <a:ext uri="{FF2B5EF4-FFF2-40B4-BE49-F238E27FC236}">
                <a16:creationId xmlns:a16="http://schemas.microsoft.com/office/drawing/2014/main" id="{03B175E8-7373-4349-92FC-530CF5F0FA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0" y="14363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омер слайда 1">
            <a:extLst>
              <a:ext uri="{FF2B5EF4-FFF2-40B4-BE49-F238E27FC236}">
                <a16:creationId xmlns:a16="http://schemas.microsoft.com/office/drawing/2014/main" id="{5E6580E2-E106-4D8D-B1DE-F67C6BEA4104}"/>
              </a:ext>
            </a:extLst>
          </p:cNvPr>
          <p:cNvSpPr txBox="1">
            <a:spLocks/>
          </p:cNvSpPr>
          <p:nvPr/>
        </p:nvSpPr>
        <p:spPr bwMode="auto">
          <a:xfrm>
            <a:off x="7010400" y="6570195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34E65C6D-9F09-4360-BD58-7973B6DE26CF}" type="slidenum">
              <a:rPr lang="ru-RU" altLang="ru-RU" smtClean="0"/>
              <a:pPr/>
              <a:t>30</a:t>
            </a:fld>
            <a:endParaRPr lang="ru-RU" altLang="ru-RU" dirty="0"/>
          </a:p>
        </p:txBody>
      </p:sp>
      <p:grpSp>
        <p:nvGrpSpPr>
          <p:cNvPr id="11" name="Gruppieren">
            <a:extLst>
              <a:ext uri="{FF2B5EF4-FFF2-40B4-BE49-F238E27FC236}">
                <a16:creationId xmlns:a16="http://schemas.microsoft.com/office/drawing/2014/main" id="{3BADB918-B017-4C19-909E-7571AD7D2AD5}"/>
              </a:ext>
            </a:extLst>
          </p:cNvPr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12" name="JINR_logo_alpha.png" descr="JINR_logo_alpha.png">
              <a:extLst>
                <a:ext uri="{FF2B5EF4-FFF2-40B4-BE49-F238E27FC236}">
                  <a16:creationId xmlns:a16="http://schemas.microsoft.com/office/drawing/2014/main" id="{783A9E44-F111-4B9A-B2D1-0A6DC492F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13" name="NICA_logo_alpha.png" descr="NICA_logo_alpha.png">
              <a:extLst>
                <a:ext uri="{FF2B5EF4-FFF2-40B4-BE49-F238E27FC236}">
                  <a16:creationId xmlns:a16="http://schemas.microsoft.com/office/drawing/2014/main" id="{2BEE9ACD-4AB5-497F-9D59-62451C3EC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32770" name="Заголовок 1">
            <a:extLst>
              <a:ext uri="{FF2B5EF4-FFF2-40B4-BE49-F238E27FC236}">
                <a16:creationId xmlns:a16="http://schemas.microsoft.com/office/drawing/2014/main" id="{5933E146-715E-4907-8FF7-E19276044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0" y="1588"/>
            <a:ext cx="6484938" cy="506412"/>
          </a:xfrm>
          <a:solidFill>
            <a:srgbClr val="C6D9F1">
              <a:alpha val="72157"/>
            </a:srgbClr>
          </a:solidFill>
          <a:ln w="12700">
            <a:miter lim="400000"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19" rIns="45719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ru-RU" sz="2800" b="1" i="1" dirty="0">
                <a:solidFill>
                  <a:srgbClr val="140076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Synchronization and LLRF system</a:t>
            </a:r>
            <a:endParaRPr lang="ru-RU" altLang="ru-RU" sz="2800" b="1" i="1" dirty="0">
              <a:solidFill>
                <a:srgbClr val="140076"/>
              </a:solidFill>
              <a:effectLst>
                <a:outerShdw blurRad="38100" dist="38100" dir="2700000" rotWithShape="0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CD87D73A-AB32-4A9F-846F-531A529CE398}"/>
              </a:ext>
            </a:extLst>
          </p:cNvPr>
          <p:cNvGraphicFramePr>
            <a:graphicFrameLocks noGrp="1"/>
          </p:cNvGraphicFramePr>
          <p:nvPr/>
        </p:nvGraphicFramePr>
        <p:xfrm>
          <a:off x="31750" y="1339850"/>
          <a:ext cx="4799013" cy="366553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988322">
                  <a:extLst>
                    <a:ext uri="{9D8B030D-6E8A-4147-A177-3AD203B41FA5}">
                      <a16:colId xmlns:a16="http://schemas.microsoft.com/office/drawing/2014/main" val="3421014401"/>
                    </a:ext>
                  </a:extLst>
                </a:gridCol>
                <a:gridCol w="3810691">
                  <a:extLst>
                    <a:ext uri="{9D8B030D-6E8A-4147-A177-3AD203B41FA5}">
                      <a16:colId xmlns:a16="http://schemas.microsoft.com/office/drawing/2014/main" val="3717325449"/>
                    </a:ext>
                  </a:extLst>
                </a:gridCol>
              </a:tblGrid>
              <a:tr h="1098114">
                <a:tc>
                  <a:txBody>
                    <a:bodyPr/>
                    <a:lstStyle/>
                    <a:p>
                      <a:pPr marL="342900" lvl="0" indent="-34290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 err="1">
                          <a:effectLst/>
                        </a:rPr>
                        <a:t>Stage</a:t>
                      </a:r>
                      <a:r>
                        <a:rPr lang="ru-RU" sz="1200" dirty="0">
                          <a:effectLst/>
                        </a:rPr>
                        <a:t> 1 </a:t>
                      </a:r>
                      <a:endParaRPr lang="ru-RU" sz="1100" dirty="0">
                        <a:effectLst/>
                      </a:endParaRPr>
                    </a:p>
                    <a:p>
                      <a:pPr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 (</a:t>
                      </a:r>
                      <a:r>
                        <a:rPr lang="en-US" sz="1200" dirty="0">
                          <a:effectLst/>
                        </a:rPr>
                        <a:t>T0 + 7 months) </a:t>
                      </a:r>
                      <a:endParaRPr lang="ru-RU" sz="1100" dirty="0">
                        <a:effectLst/>
                      </a:endParaRPr>
                    </a:p>
                    <a:p>
                      <a:pPr marL="228600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Development of the NICA Injection complex (</a:t>
                      </a:r>
                      <a:r>
                        <a:rPr lang="en-US" sz="1200" dirty="0" err="1">
                          <a:effectLst/>
                        </a:rPr>
                        <a:t>Booster+Nuclotron</a:t>
                      </a:r>
                      <a:r>
                        <a:rPr lang="en-US" sz="1200" dirty="0">
                          <a:effectLst/>
                        </a:rPr>
                        <a:t>) Synchronization system, its testing on the Executive’s site, and its delivery to the Customer.</a:t>
                      </a:r>
                      <a:endParaRPr lang="ru-RU" sz="1100" dirty="0">
                        <a:effectLst/>
                      </a:endParaRPr>
                    </a:p>
                    <a:p>
                      <a:pPr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Two LLRF Prototypes are provided up to this stage and testing is started during the </a:t>
                      </a:r>
                      <a:r>
                        <a:rPr lang="en-US" sz="1200" dirty="0" err="1">
                          <a:effectLst/>
                        </a:rPr>
                        <a:t>Nuclotron</a:t>
                      </a:r>
                      <a:r>
                        <a:rPr lang="en-US" sz="1200" dirty="0">
                          <a:effectLst/>
                        </a:rPr>
                        <a:t>-Booster run.</a:t>
                      </a:r>
                      <a:endParaRPr lang="ru-RU" sz="1200" dirty="0">
                        <a:effectLst/>
                      </a:endParaRPr>
                    </a:p>
                    <a:p>
                      <a:pPr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</a:endParaRPr>
                    </a:p>
                  </a:txBody>
                  <a:tcPr marL="68572" marR="68572" marT="0" marB="0"/>
                </a:tc>
                <a:extLst>
                  <a:ext uri="{0D108BD9-81ED-4DB2-BD59-A6C34878D82A}">
                    <a16:rowId xmlns:a16="http://schemas.microsoft.com/office/drawing/2014/main" val="3138708102"/>
                  </a:ext>
                </a:extLst>
              </a:tr>
              <a:tr h="726921"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2.Stage 2/</a:t>
                      </a:r>
                      <a:endParaRPr lang="ru-RU" sz="1100" dirty="0">
                        <a:effectLst/>
                      </a:endParaRPr>
                    </a:p>
                    <a:p>
                      <a:pPr algn="ctr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(T0 + 13 </a:t>
                      </a:r>
                      <a:r>
                        <a:rPr lang="ru-RU" sz="1200" dirty="0" err="1">
                          <a:effectLst/>
                        </a:rPr>
                        <a:t>months</a:t>
                      </a:r>
                      <a:r>
                        <a:rPr lang="ru-RU" sz="1200" dirty="0">
                          <a:effectLst/>
                        </a:rPr>
                        <a:t> )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Development of the first revision of NICA Injection complex LLRF system and on-site testing; Development of NICA Collider Synchronization System</a:t>
                      </a: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extLst>
                  <a:ext uri="{0D108BD9-81ED-4DB2-BD59-A6C34878D82A}">
                    <a16:rowId xmlns:a16="http://schemas.microsoft.com/office/drawing/2014/main" val="1941977991"/>
                  </a:ext>
                </a:extLst>
              </a:tr>
              <a:tr h="556791"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3.Stage 3/ </a:t>
                      </a:r>
                      <a:endParaRPr lang="ru-RU" sz="1100">
                        <a:effectLst/>
                      </a:endParaRPr>
                    </a:p>
                    <a:p>
                      <a:pPr algn="ctr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(T0 + 19 months )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Development and testing of the final revision of synchronization and LLRF systems of the NICA complex.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extLst>
                  <a:ext uri="{0D108BD9-81ED-4DB2-BD59-A6C34878D82A}">
                    <a16:rowId xmlns:a16="http://schemas.microsoft.com/office/drawing/2014/main" val="1498859323"/>
                  </a:ext>
                </a:extLst>
              </a:tr>
              <a:tr h="726921"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4.Stage 4/ </a:t>
                      </a:r>
                      <a:endParaRPr lang="ru-RU" sz="1100">
                        <a:effectLst/>
                      </a:endParaRPr>
                    </a:p>
                    <a:p>
                      <a:pPr algn="ctr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(T0 + 21 months )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Services for mounting, final software installation and testing of the NICA Accelerator complex Synchronization and LLRF systems./</a:t>
                      </a:r>
                      <a:endParaRPr lang="ru-RU" sz="1200" dirty="0">
                        <a:effectLst/>
                      </a:endParaRPr>
                    </a:p>
                    <a:p>
                      <a:pPr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extLst>
                  <a:ext uri="{0D108BD9-81ED-4DB2-BD59-A6C34878D82A}">
                    <a16:rowId xmlns:a16="http://schemas.microsoft.com/office/drawing/2014/main" val="284531131"/>
                  </a:ext>
                </a:extLst>
              </a:tr>
              <a:tr h="556791">
                <a:tc>
                  <a:txBody>
                    <a:bodyPr/>
                    <a:lstStyle/>
                    <a:p>
                      <a:pPr algn="ctr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5.Stage 5 </a:t>
                      </a:r>
                      <a:endParaRPr lang="ru-RU" sz="1100" dirty="0">
                        <a:effectLst/>
                      </a:endParaRPr>
                    </a:p>
                    <a:p>
                      <a:pPr algn="ctr"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(T0 + 25 months )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fontAlgn="base" hangingPunc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Services for SAT and commissioning of the NICA Accelerator complex Synchronization and LLRF systems.</a:t>
                      </a: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/>
                </a:tc>
                <a:extLst>
                  <a:ext uri="{0D108BD9-81ED-4DB2-BD59-A6C34878D82A}">
                    <a16:rowId xmlns:a16="http://schemas.microsoft.com/office/drawing/2014/main" val="816824360"/>
                  </a:ext>
                </a:extLst>
              </a:tr>
            </a:tbl>
          </a:graphicData>
        </a:graphic>
      </p:graphicFrame>
      <p:sp>
        <p:nvSpPr>
          <p:cNvPr id="15384" name="Прямоугольник 5">
            <a:extLst>
              <a:ext uri="{FF2B5EF4-FFF2-40B4-BE49-F238E27FC236}">
                <a16:creationId xmlns:a16="http://schemas.microsoft.com/office/drawing/2014/main" id="{CD681EC6-792A-4769-827A-56DD927AE9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713" y="5026025"/>
            <a:ext cx="9037637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Start of Contract with COSY Lab –</a:t>
            </a:r>
            <a:r>
              <a:rPr lang="en-US" altLang="ru-RU" sz="18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November 2021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Synchronization and LLRF of Booster and Nuclotron – </a:t>
            </a:r>
            <a:r>
              <a:rPr lang="en-US" altLang="ru-RU" sz="18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December 2022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rgbClr val="0000C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Mounting and testing of NICA synchronization and  LLRF –  </a:t>
            </a:r>
            <a:r>
              <a:rPr lang="en-US" altLang="ru-RU" sz="1800" b="1" u="sng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October 2023</a:t>
            </a:r>
            <a:endParaRPr lang="ru-RU" altLang="ru-RU" sz="1800" u="sng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5385" name="Заголовок 1">
            <a:extLst>
              <a:ext uri="{FF2B5EF4-FFF2-40B4-BE49-F238E27FC236}">
                <a16:creationId xmlns:a16="http://schemas.microsoft.com/office/drawing/2014/main" id="{7F317CB4-6C73-4992-BF6E-7896CF7225AF}"/>
              </a:ext>
            </a:extLst>
          </p:cNvPr>
          <p:cNvSpPr txBox="1">
            <a:spLocks/>
          </p:cNvSpPr>
          <p:nvPr/>
        </p:nvSpPr>
        <p:spPr bwMode="auto">
          <a:xfrm>
            <a:off x="179388" y="915988"/>
            <a:ext cx="8535987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400" b="1">
                <a:solidFill>
                  <a:srgbClr val="002060"/>
                </a:solidFill>
              </a:rPr>
              <a:t>Synchronization: </a:t>
            </a:r>
            <a:r>
              <a:rPr lang="ru-RU" altLang="ru-RU" sz="2400" b="1">
                <a:solidFill>
                  <a:srgbClr val="002060"/>
                </a:solidFill>
              </a:rPr>
              <a:t>317+31</a:t>
            </a:r>
            <a:r>
              <a:rPr lang="en-US" altLang="ru-RU" sz="2400" b="1">
                <a:solidFill>
                  <a:srgbClr val="002060"/>
                </a:solidFill>
              </a:rPr>
              <a:t>+91 channels.      LLRF: 30 channels</a:t>
            </a:r>
            <a:endParaRPr lang="ru-RU" altLang="ru-RU" sz="2400" b="1">
              <a:solidFill>
                <a:srgbClr val="002060"/>
              </a:solidFill>
            </a:endParaRPr>
          </a:p>
        </p:txBody>
      </p:sp>
      <p:pic>
        <p:nvPicPr>
          <p:cNvPr id="15386" name="Рисунок 4">
            <a:extLst>
              <a:ext uri="{FF2B5EF4-FFF2-40B4-BE49-F238E27FC236}">
                <a16:creationId xmlns:a16="http://schemas.microsoft.com/office/drawing/2014/main" id="{25C65640-276C-4B84-9E23-88EF3CBB7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"/>
          <a:stretch>
            <a:fillRect/>
          </a:stretch>
        </p:blipFill>
        <p:spPr bwMode="auto">
          <a:xfrm>
            <a:off x="4760913" y="1341438"/>
            <a:ext cx="4297362" cy="363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2">
            <a:extLst>
              <a:ext uri="{FF2B5EF4-FFF2-40B4-BE49-F238E27FC236}">
                <a16:creationId xmlns:a16="http://schemas.microsoft.com/office/drawing/2014/main" id="{7164F4D6-E1D6-7459-19B2-3704301290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1972" y="438475"/>
            <a:ext cx="17264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Clr>
                <a:srgbClr val="FF0000"/>
              </a:buClr>
            </a:pPr>
            <a:r>
              <a:rPr lang="en-US" altLang="ru-RU" sz="2400" b="1" dirty="0">
                <a:solidFill>
                  <a:srgbClr val="002060"/>
                </a:solidFill>
              </a:rPr>
              <a:t>COZYLAB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D1F350-3255-48DA-981B-A56A5FC5E570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23528" y="1484784"/>
            <a:ext cx="8891024" cy="4651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-    </a:t>
            </a:r>
            <a:r>
              <a:rPr lang="en-US" sz="2000" dirty="0"/>
              <a:t>Insulating volume and beam pipe vacuum tests (leakage tests)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000" dirty="0"/>
              <a:t>Test of cryogenic system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000" dirty="0"/>
              <a:t>Start tuning of the collider main control system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000" dirty="0"/>
              <a:t>Test of the main power supply and cycle control system on equivalent load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000" dirty="0"/>
              <a:t>Commissioning of thermometry system (more then 2000 sensors)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000" dirty="0"/>
              <a:t>Cooling of the rings (arc to arc separately)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000" dirty="0"/>
              <a:t>Commissioning of quench detection system (more then 600 detectors)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000" dirty="0"/>
              <a:t>Commissioning of energy evacuation system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000" dirty="0"/>
              <a:t>Test of the main power supply on superconducting load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000" dirty="0"/>
              <a:t>Increasing of main magnetic field &amp; SC magnetic system training</a:t>
            </a:r>
            <a:endParaRPr lang="ru-RU" sz="2000" dirty="0"/>
          </a:p>
        </p:txBody>
      </p:sp>
      <p:pic>
        <p:nvPicPr>
          <p:cNvPr id="3" name="Picture 3" descr="NICA_header_blue.tif">
            <a:extLst>
              <a:ext uri="{FF2B5EF4-FFF2-40B4-BE49-F238E27FC236}">
                <a16:creationId xmlns:a16="http://schemas.microsoft.com/office/drawing/2014/main" id="{54F77BDA-EE93-9EA2-F27D-9235F64C67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4ACE786D-BD5A-BA91-6CEF-C4E6AF31D844}"/>
              </a:ext>
            </a:extLst>
          </p:cNvPr>
          <p:cNvSpPr txBox="1"/>
          <p:nvPr/>
        </p:nvSpPr>
        <p:spPr>
          <a:xfrm>
            <a:off x="0" y="0"/>
            <a:ext cx="8326582" cy="954107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defPPr>
              <a:defRPr lang="ru-RU"/>
            </a:defPPr>
            <a:lvl1pPr eaLnBrk="1" fontAlgn="auto" hangingPunct="1">
              <a:spcBef>
                <a:spcPts val="0"/>
              </a:spcBef>
              <a:spcAft>
                <a:spcPts val="0"/>
              </a:spcAft>
              <a:defRPr sz="2800" b="1" i="1">
                <a:solidFill>
                  <a:srgbClr val="140076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ru-RU" dirty="0"/>
              <a:t>  </a:t>
            </a:r>
            <a:r>
              <a:rPr lang="en-US" sz="2800" b="1" i="1" dirty="0">
                <a:solidFill>
                  <a:srgbClr val="140076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Preliminary program of the first technological collider run (2023/2024)</a:t>
            </a:r>
            <a:endParaRPr lang="en-US" altLang="ru-RU" dirty="0"/>
          </a:p>
        </p:txBody>
      </p:sp>
      <p:grpSp>
        <p:nvGrpSpPr>
          <p:cNvPr id="7" name="Gruppieren">
            <a:extLst>
              <a:ext uri="{FF2B5EF4-FFF2-40B4-BE49-F238E27FC236}">
                <a16:creationId xmlns:a16="http://schemas.microsoft.com/office/drawing/2014/main" id="{4D989ED3-6543-8907-544B-C3398B85EA7C}"/>
              </a:ext>
            </a:extLst>
          </p:cNvPr>
          <p:cNvGrpSpPr>
            <a:grpSpLocks/>
          </p:cNvGrpSpPr>
          <p:nvPr/>
        </p:nvGrpSpPr>
        <p:grpSpPr bwMode="auto">
          <a:xfrm>
            <a:off x="92013" y="6250076"/>
            <a:ext cx="8797925" cy="568325"/>
            <a:chOff x="0" y="0"/>
            <a:chExt cx="8799077" cy="567611"/>
          </a:xfrm>
        </p:grpSpPr>
        <p:pic>
          <p:nvPicPr>
            <p:cNvPr id="8" name="JINR_logo_alpha.png" descr="JINR_logo_alpha.png">
              <a:extLst>
                <a:ext uri="{FF2B5EF4-FFF2-40B4-BE49-F238E27FC236}">
                  <a16:creationId xmlns:a16="http://schemas.microsoft.com/office/drawing/2014/main" id="{8720D8C3-234B-D84E-6842-5BF27CE17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9" name="NICA_logo_alpha.png" descr="NICA_logo_alpha.png">
              <a:extLst>
                <a:ext uri="{FF2B5EF4-FFF2-40B4-BE49-F238E27FC236}">
                  <a16:creationId xmlns:a16="http://schemas.microsoft.com/office/drawing/2014/main" id="{F037B58C-B351-4F24-2F38-1BDDF4C4F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18000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nucloweb.jinr.ru/nucloserv/img/2021-collider.jpg">
            <a:extLst>
              <a:ext uri="{FF2B5EF4-FFF2-40B4-BE49-F238E27FC236}">
                <a16:creationId xmlns:a16="http://schemas.microsoft.com/office/drawing/2014/main" id="{D4EB12DE-D282-E26D-CFEB-113E13D85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757"/>
            <a:ext cx="9144000" cy="644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0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6EA2ED8-E891-4D38-BBC1-B1950AC1FE54}" type="slidenum">
              <a:rPr lang="ru-RU" altLang="ru-RU"/>
              <a:pPr/>
              <a:t>32</a:t>
            </a:fld>
            <a:endParaRPr lang="ru-RU" altLang="ru-RU"/>
          </a:p>
        </p:txBody>
      </p:sp>
      <p:grpSp>
        <p:nvGrpSpPr>
          <p:cNvPr id="8" name="Gruppieren">
            <a:extLst>
              <a:ext uri="{FF2B5EF4-FFF2-40B4-BE49-F238E27FC236}">
                <a16:creationId xmlns:a16="http://schemas.microsoft.com/office/drawing/2014/main" id="{D34AD0FC-B541-470E-9202-738AC0013898}"/>
              </a:ext>
            </a:extLst>
          </p:cNvPr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9" name="JINR_logo_alpha.png" descr="JINR_logo_alpha.png">
              <a:extLst>
                <a:ext uri="{FF2B5EF4-FFF2-40B4-BE49-F238E27FC236}">
                  <a16:creationId xmlns:a16="http://schemas.microsoft.com/office/drawing/2014/main" id="{9D9C7058-DE49-410E-8FA6-978DD2EFA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10" name="NICA_logo_alpha.png" descr="NICA_logo_alpha.png">
              <a:extLst>
                <a:ext uri="{FF2B5EF4-FFF2-40B4-BE49-F238E27FC236}">
                  <a16:creationId xmlns:a16="http://schemas.microsoft.com/office/drawing/2014/main" id="{F1BD40C3-4E63-4333-9361-9486149EC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pic>
        <p:nvPicPr>
          <p:cNvPr id="12" name="Picture 3">
            <a:extLst>
              <a:ext uri="{FF2B5EF4-FFF2-40B4-BE49-F238E27FC236}">
                <a16:creationId xmlns:a16="http://schemas.microsoft.com/office/drawing/2014/main" id="{8069757F-FF5B-4F0F-909F-0AC9AED5624E}"/>
              </a:ext>
            </a:extLst>
          </p:cNvPr>
          <p:cNvPicPr>
            <a:picLocks noChangeArrowheads="1"/>
          </p:cNvPicPr>
          <p:nvPr/>
        </p:nvPicPr>
        <p:blipFill rotWithShape="1">
          <a:blip r:embed="rId6"/>
          <a:srcRect b="13030"/>
          <a:stretch/>
        </p:blipFill>
        <p:spPr bwMode="auto">
          <a:xfrm>
            <a:off x="3744865" y="5241373"/>
            <a:ext cx="1757343" cy="103719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114300" dist="177800" dir="11400000" sx="103000" sy="103000" kx="110000" ky="200000" algn="tl" rotWithShape="0">
              <a:srgbClr val="000000">
                <a:alpha val="31000"/>
              </a:srgbClr>
            </a:outerShdw>
            <a:softEdge rad="596900"/>
          </a:effectLst>
          <a:scene3d>
            <a:camera prst="perspectiveRelaxed" fov="5100000">
              <a:rot lat="18900000" lon="0" rev="0"/>
            </a:camera>
            <a:lightRig rig="twoPt" dir="t">
              <a:rot lat="0" lon="0" rev="7200000"/>
            </a:lightRig>
          </a:scene3d>
          <a:sp3d extrusionH="127000" prstMaterial="powder">
            <a:bevelT w="22860" h="12700"/>
            <a:contourClr>
              <a:srgbClr val="FFFFFF"/>
            </a:contourClr>
          </a:sp3d>
        </p:spPr>
      </p:pic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1802359" y="483466"/>
            <a:ext cx="5406501" cy="609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39688" algn="ctr" eaLnBrk="1" hangingPunct="1">
              <a:spcBef>
                <a:spcPts val="3050"/>
              </a:spcBef>
              <a:defRPr/>
            </a:pPr>
            <a:r>
              <a:rPr lang="en-US" sz="4000" b="1" i="1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Arial" pitchFamily="34" charset="0"/>
              </a:rPr>
              <a:t>Thank you for attention</a:t>
            </a:r>
          </a:p>
        </p:txBody>
      </p:sp>
    </p:spTree>
    <p:extLst>
      <p:ext uri="{BB962C8B-B14F-4D97-AF65-F5344CB8AC3E}">
        <p14:creationId xmlns:p14="http://schemas.microsoft.com/office/powerpoint/2010/main" val="269719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9" descr="NICA_header_bl-wh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04457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</p:pic>
      <p:sp>
        <p:nvSpPr>
          <p:cNvPr id="25" name="Прямоугольник 24"/>
          <p:cNvSpPr/>
          <p:nvPr/>
        </p:nvSpPr>
        <p:spPr>
          <a:xfrm>
            <a:off x="2124075" y="2997200"/>
            <a:ext cx="792163" cy="27352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charset="0"/>
              <a:cs typeface="Arial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916238" y="3644900"/>
            <a:ext cx="1943100" cy="1800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charset="0"/>
              <a:cs typeface="Arial" pitchFamily="34" charset="0"/>
            </a:endParaRPr>
          </a:p>
        </p:txBody>
      </p:sp>
      <p:pic>
        <p:nvPicPr>
          <p:cNvPr id="2051" name="Picture 3" descr="D:\Andrey\-=Work=-\=Nuclotron M=\=Системы=\HiLac\Layout-HILac+LU20-big.jpg"/>
          <p:cNvPicPr>
            <a:picLocks noChangeAspect="1" noChangeArrowheads="1"/>
          </p:cNvPicPr>
          <p:nvPr/>
        </p:nvPicPr>
        <p:blipFill>
          <a:blip r:embed="rId4" cstate="screen"/>
          <a:srcRect t="3096" b="5879"/>
          <a:stretch>
            <a:fillRect/>
          </a:stretch>
        </p:blipFill>
        <p:spPr bwMode="auto">
          <a:xfrm>
            <a:off x="188685" y="785611"/>
            <a:ext cx="8752115" cy="560231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993706" y="874953"/>
            <a:ext cx="18389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p↑, d↑, ions Z/A&gt;0,3</a:t>
            </a:r>
            <a:endParaRPr lang="ru-RU" sz="1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574280" y="1400284"/>
            <a:ext cx="5100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RFQ</a:t>
            </a:r>
            <a:endParaRPr lang="ru-RU" sz="1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749539" y="1054040"/>
            <a:ext cx="109677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Ions Z/A&gt;0,3</a:t>
            </a:r>
            <a:endParaRPr lang="ru-RU" sz="1200" b="1" dirty="0"/>
          </a:p>
          <a:p>
            <a:pPr algn="ctr"/>
            <a:r>
              <a:rPr lang="en-US" b="1" dirty="0"/>
              <a:t>LIS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404332" y="1562526"/>
            <a:ext cx="62228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SPI</a:t>
            </a:r>
          </a:p>
          <a:p>
            <a:r>
              <a:rPr lang="en-US" sz="1200" b="1" dirty="0" err="1"/>
              <a:t>p↑,d</a:t>
            </a:r>
            <a:r>
              <a:rPr lang="en-US" sz="1200" b="1" dirty="0"/>
              <a:t>↑</a:t>
            </a:r>
          </a:p>
          <a:p>
            <a:r>
              <a:rPr lang="en-US" sz="1200" b="1" dirty="0"/>
              <a:t>10mA</a:t>
            </a:r>
            <a:endParaRPr lang="ru-RU" sz="1200" b="1" dirty="0"/>
          </a:p>
        </p:txBody>
      </p:sp>
      <p:sp>
        <p:nvSpPr>
          <p:cNvPr id="7" name="TextBox 6"/>
          <p:cNvSpPr txBox="1"/>
          <p:nvPr/>
        </p:nvSpPr>
        <p:spPr>
          <a:xfrm rot="2462429">
            <a:off x="3651861" y="3942716"/>
            <a:ext cx="91563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HILAc</a:t>
            </a:r>
            <a:r>
              <a:rPr lang="en-US" b="1" dirty="0"/>
              <a:t> </a:t>
            </a:r>
            <a:endParaRPr lang="ru-RU" sz="1400" b="1" baseline="30000" dirty="0"/>
          </a:p>
        </p:txBody>
      </p:sp>
      <p:sp>
        <p:nvSpPr>
          <p:cNvPr id="15" name="TextBox 14"/>
          <p:cNvSpPr txBox="1"/>
          <p:nvPr/>
        </p:nvSpPr>
        <p:spPr>
          <a:xfrm>
            <a:off x="4452844" y="3969851"/>
            <a:ext cx="1178326" cy="789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HILAc</a:t>
            </a:r>
            <a:r>
              <a:rPr lang="en-US" b="1" dirty="0"/>
              <a:t> building</a:t>
            </a:r>
            <a:endParaRPr lang="en-US" sz="1400" b="1" dirty="0"/>
          </a:p>
          <a:p>
            <a:endParaRPr lang="ru-RU" sz="1400" b="1" baseline="30000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1146373"/>
            <a:ext cx="1197764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Booster</a:t>
            </a:r>
          </a:p>
          <a:p>
            <a:r>
              <a:rPr lang="en-US" b="1" dirty="0"/>
              <a:t>Injection </a:t>
            </a:r>
          </a:p>
          <a:p>
            <a:r>
              <a:rPr lang="en-US" b="1" dirty="0"/>
              <a:t>channel</a:t>
            </a:r>
            <a:endParaRPr lang="ru-RU" sz="1400" b="1" baseline="30000" dirty="0"/>
          </a:p>
        </p:txBody>
      </p:sp>
      <p:sp>
        <p:nvSpPr>
          <p:cNvPr id="17" name="TextBox 16"/>
          <p:cNvSpPr txBox="1"/>
          <p:nvPr/>
        </p:nvSpPr>
        <p:spPr>
          <a:xfrm rot="16710468">
            <a:off x="1027734" y="5366265"/>
            <a:ext cx="1396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Nuclotron</a:t>
            </a:r>
            <a:endParaRPr lang="ru-RU" sz="2000" b="1" baseline="30000" dirty="0"/>
          </a:p>
        </p:txBody>
      </p:sp>
      <p:sp>
        <p:nvSpPr>
          <p:cNvPr id="18" name="TextBox 17"/>
          <p:cNvSpPr txBox="1"/>
          <p:nvPr/>
        </p:nvSpPr>
        <p:spPr>
          <a:xfrm rot="16472544">
            <a:off x="170849" y="5056240"/>
            <a:ext cx="1217000" cy="420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baseline="30000" dirty="0"/>
              <a:t>Booster</a:t>
            </a:r>
            <a:endParaRPr lang="ru-RU" sz="3200" b="1" baseline="30000" dirty="0"/>
          </a:p>
        </p:txBody>
      </p:sp>
      <p:sp>
        <p:nvSpPr>
          <p:cNvPr id="19" name="TextBox 18"/>
          <p:cNvSpPr txBox="1"/>
          <p:nvPr/>
        </p:nvSpPr>
        <p:spPr>
          <a:xfrm>
            <a:off x="6218890" y="5266554"/>
            <a:ext cx="1355389" cy="106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RF amplifier for LU-20</a:t>
            </a:r>
            <a:endParaRPr lang="en-US" sz="1400" b="1" dirty="0"/>
          </a:p>
          <a:p>
            <a:endParaRPr lang="ru-RU" sz="1400" b="1" baseline="30000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H="1" flipV="1">
            <a:off x="1312394" y="1266922"/>
            <a:ext cx="622301" cy="1590675"/>
          </a:xfrm>
          <a:prstGeom prst="line">
            <a:avLst/>
          </a:prstGeom>
          <a:ln w="76200" cap="rnd">
            <a:solidFill>
              <a:schemeClr val="accent3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629727" y="2247487"/>
            <a:ext cx="1178326" cy="789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LU-20 building</a:t>
            </a:r>
            <a:endParaRPr lang="en-US" sz="1400" b="1" dirty="0"/>
          </a:p>
          <a:p>
            <a:endParaRPr lang="ru-RU" sz="1400" b="1" baseline="30000" dirty="0"/>
          </a:p>
        </p:txBody>
      </p:sp>
      <p:sp>
        <p:nvSpPr>
          <p:cNvPr id="21" name="TextBox 3"/>
          <p:cNvSpPr txBox="1"/>
          <p:nvPr/>
        </p:nvSpPr>
        <p:spPr>
          <a:xfrm>
            <a:off x="1" y="0"/>
            <a:ext cx="5344732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Layout of the linear Injectors</a:t>
            </a:r>
          </a:p>
        </p:txBody>
      </p:sp>
      <p:grpSp>
        <p:nvGrpSpPr>
          <p:cNvPr id="23" name="Gruppieren"/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24" name="JINR_logo_alpha.png" descr="JINR_logo_alpha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27" name="NICA_logo_alpha.png" descr="NICA_logo_alpha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29" name="Полилиния 28"/>
          <p:cNvSpPr/>
          <p:nvPr/>
        </p:nvSpPr>
        <p:spPr>
          <a:xfrm rot="10800000">
            <a:off x="3366138" y="477892"/>
            <a:ext cx="6053070" cy="2540516"/>
          </a:xfrm>
          <a:custGeom>
            <a:avLst/>
            <a:gdLst>
              <a:gd name="connsiteX0" fmla="*/ 2342226 w 3628008"/>
              <a:gd name="connsiteY0" fmla="*/ 28112 h 2503502"/>
              <a:gd name="connsiteX1" fmla="*/ 566692 w 3628008"/>
              <a:gd name="connsiteY1" fmla="*/ 480873 h 2503502"/>
              <a:gd name="connsiteX2" fmla="*/ 96175 w 3628008"/>
              <a:gd name="connsiteY2" fmla="*/ 1439662 h 2503502"/>
              <a:gd name="connsiteX3" fmla="*/ 1143740 w 3628008"/>
              <a:gd name="connsiteY3" fmla="*/ 2336306 h 2503502"/>
              <a:gd name="connsiteX4" fmla="*/ 2839375 w 3628008"/>
              <a:gd name="connsiteY4" fmla="*/ 2336306 h 2503502"/>
              <a:gd name="connsiteX5" fmla="*/ 3611732 w 3628008"/>
              <a:gd name="connsiteY5" fmla="*/ 1333130 h 2503502"/>
              <a:gd name="connsiteX6" fmla="*/ 2937030 w 3628008"/>
              <a:gd name="connsiteY6" fmla="*/ 463118 h 2503502"/>
              <a:gd name="connsiteX7" fmla="*/ 1552113 w 3628008"/>
              <a:gd name="connsiteY7" fmla="*/ 10357 h 250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28008" h="2503502">
                <a:moveTo>
                  <a:pt x="2342226" y="28112"/>
                </a:moveTo>
                <a:cubicBezTo>
                  <a:pt x="1641630" y="136863"/>
                  <a:pt x="941034" y="245615"/>
                  <a:pt x="566692" y="480873"/>
                </a:cubicBezTo>
                <a:cubicBezTo>
                  <a:pt x="192350" y="716131"/>
                  <a:pt x="0" y="1130423"/>
                  <a:pt x="96175" y="1439662"/>
                </a:cubicBezTo>
                <a:cubicBezTo>
                  <a:pt x="192350" y="1748901"/>
                  <a:pt x="686540" y="2186865"/>
                  <a:pt x="1143740" y="2336306"/>
                </a:cubicBezTo>
                <a:cubicBezTo>
                  <a:pt x="1600940" y="2485747"/>
                  <a:pt x="2428043" y="2503502"/>
                  <a:pt x="2839375" y="2336306"/>
                </a:cubicBezTo>
                <a:cubicBezTo>
                  <a:pt x="3250707" y="2169110"/>
                  <a:pt x="3595456" y="1645328"/>
                  <a:pt x="3611732" y="1333130"/>
                </a:cubicBezTo>
                <a:cubicBezTo>
                  <a:pt x="3628008" y="1020932"/>
                  <a:pt x="3280300" y="683580"/>
                  <a:pt x="2937030" y="463118"/>
                </a:cubicBezTo>
                <a:cubicBezTo>
                  <a:pt x="2593760" y="242656"/>
                  <a:pt x="1750381" y="0"/>
                  <a:pt x="1552113" y="10357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 rot="16200000">
            <a:off x="-439949" y="2851421"/>
            <a:ext cx="1036876" cy="3469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0000"/>
                </a:solidFill>
              </a:rPr>
              <a:t>source</a:t>
            </a:r>
            <a:endParaRPr lang="ru-RU" b="1" dirty="0">
              <a:solidFill>
                <a:srgbClr val="FF0000"/>
              </a:solidFill>
            </a:endParaRPr>
          </a:p>
        </p:txBody>
      </p:sp>
      <p:grpSp>
        <p:nvGrpSpPr>
          <p:cNvPr id="2" name="Группа 20"/>
          <p:cNvGrpSpPr/>
          <p:nvPr/>
        </p:nvGrpSpPr>
        <p:grpSpPr>
          <a:xfrm>
            <a:off x="212942" y="1081162"/>
            <a:ext cx="8931058" cy="3252299"/>
            <a:chOff x="154546" y="442576"/>
            <a:chExt cx="9156878" cy="3519309"/>
          </a:xfrm>
        </p:grpSpPr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30000" contrast="-20000"/>
            </a:blip>
            <a:srcRect/>
            <a:stretch>
              <a:fillRect/>
            </a:stretch>
          </p:blipFill>
          <p:spPr bwMode="auto">
            <a:xfrm>
              <a:off x="154546" y="442576"/>
              <a:ext cx="8989454" cy="3519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Прямоугольник 8"/>
            <p:cNvSpPr/>
            <p:nvPr/>
          </p:nvSpPr>
          <p:spPr>
            <a:xfrm>
              <a:off x="734097" y="949216"/>
              <a:ext cx="2434106" cy="4282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</a:rPr>
                <a:t>LEBT + </a:t>
              </a:r>
              <a:r>
                <a:rPr lang="en-US" sz="2000" b="1" dirty="0" err="1">
                  <a:solidFill>
                    <a:srgbClr val="FF0000"/>
                  </a:solidFill>
                </a:rPr>
                <a:t>Buncher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3619349" y="958995"/>
              <a:ext cx="3258488" cy="3530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FF0000"/>
                  </a:solidFill>
                </a:rPr>
                <a:t>4 wane  RFQ 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FF0000"/>
                  </a:solidFill>
                </a:rPr>
                <a:t>(3 sections) </a:t>
              </a:r>
              <a:endParaRPr lang="ru-RU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6851561" y="922662"/>
              <a:ext cx="2459863" cy="53554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FF0000"/>
                  </a:solidFill>
                </a:rPr>
                <a:t>         MEBT        LU-20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FF0000"/>
                  </a:solidFill>
                </a:rPr>
                <a:t>   QT + Bu +QT</a:t>
              </a:r>
              <a:endParaRPr lang="ru-RU" b="1" dirty="0">
                <a:solidFill>
                  <a:srgbClr val="FF0000"/>
                </a:solidFill>
              </a:endParaRPr>
            </a:p>
          </p:txBody>
        </p:sp>
        <p:sp>
          <p:nvSpPr>
            <p:cNvPr id="15" name="Правая фигурная скобка 14"/>
            <p:cNvSpPr/>
            <p:nvPr/>
          </p:nvSpPr>
          <p:spPr>
            <a:xfrm rot="16200000">
              <a:off x="1674255" y="12876"/>
              <a:ext cx="334849" cy="3193963"/>
            </a:xfrm>
            <a:prstGeom prst="rightBrace">
              <a:avLst>
                <a:gd name="adj1" fmla="val 8333"/>
                <a:gd name="adj2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авая фигурная скобка 15"/>
            <p:cNvSpPr/>
            <p:nvPr/>
          </p:nvSpPr>
          <p:spPr>
            <a:xfrm rot="16200000">
              <a:off x="5059250" y="-79421"/>
              <a:ext cx="311240" cy="3402171"/>
            </a:xfrm>
            <a:prstGeom prst="rightBrace">
              <a:avLst>
                <a:gd name="adj1" fmla="val 8333"/>
                <a:gd name="adj2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авая фигурная скобка 16"/>
            <p:cNvSpPr/>
            <p:nvPr/>
          </p:nvSpPr>
          <p:spPr>
            <a:xfrm rot="16200000">
              <a:off x="7701141" y="789797"/>
              <a:ext cx="278719" cy="1662125"/>
            </a:xfrm>
            <a:prstGeom prst="rightBrace">
              <a:avLst>
                <a:gd name="adj1" fmla="val 8333"/>
                <a:gd name="adj2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2" name="TextBox 7"/>
          <p:cNvSpPr txBox="1">
            <a:spLocks noChangeArrowheads="1"/>
          </p:cNvSpPr>
          <p:nvPr/>
        </p:nvSpPr>
        <p:spPr bwMode="auto">
          <a:xfrm>
            <a:off x="0" y="892742"/>
            <a:ext cx="89624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i="1" u="sng" dirty="0" err="1">
                <a:solidFill>
                  <a:srgbClr val="00339A"/>
                </a:solidFill>
                <a:latin typeface="Calibri" pitchFamily="34" charset="0"/>
              </a:rPr>
              <a:t>Designe</a:t>
            </a:r>
            <a:r>
              <a:rPr lang="en-US" b="1" i="1" u="sng" dirty="0">
                <a:solidFill>
                  <a:srgbClr val="00339A"/>
                </a:solidFill>
                <a:latin typeface="Calibri" pitchFamily="34" charset="0"/>
              </a:rPr>
              <a:t> has been started in 2012 </a:t>
            </a:r>
            <a:r>
              <a:rPr lang="en-US" b="1" i="1" dirty="0">
                <a:solidFill>
                  <a:srgbClr val="00339A"/>
                </a:solidFill>
                <a:latin typeface="Calibri" pitchFamily="34" charset="0"/>
              </a:rPr>
              <a:t>In collaboration with </a:t>
            </a:r>
            <a:r>
              <a:rPr lang="en-US" b="1" i="1" u="sng" dirty="0">
                <a:solidFill>
                  <a:srgbClr val="00339A"/>
                </a:solidFill>
                <a:latin typeface="Calibri" pitchFamily="34" charset="0"/>
              </a:rPr>
              <a:t>ITEPH</a:t>
            </a:r>
            <a:r>
              <a:rPr lang="en-US" b="1" i="1" dirty="0">
                <a:solidFill>
                  <a:srgbClr val="00339A"/>
                </a:solidFill>
                <a:latin typeface="Calibri" pitchFamily="34" charset="0"/>
              </a:rPr>
              <a:t>, </a:t>
            </a:r>
            <a:r>
              <a:rPr lang="en-US" b="1" i="1" u="sng" dirty="0">
                <a:solidFill>
                  <a:srgbClr val="00339A"/>
                </a:solidFill>
                <a:latin typeface="Calibri" pitchFamily="34" charset="0"/>
              </a:rPr>
              <a:t>MEPHI</a:t>
            </a:r>
            <a:r>
              <a:rPr lang="en-US" b="1" i="1" dirty="0">
                <a:solidFill>
                  <a:srgbClr val="00339A"/>
                </a:solidFill>
                <a:latin typeface="Calibri" pitchFamily="34" charset="0"/>
              </a:rPr>
              <a:t>, </a:t>
            </a:r>
            <a:r>
              <a:rPr lang="en-US" b="1" i="1" u="sng" dirty="0" err="1">
                <a:solidFill>
                  <a:srgbClr val="00339A"/>
                </a:solidFill>
                <a:latin typeface="Calibri" pitchFamily="34" charset="0"/>
              </a:rPr>
              <a:t>Snezhinsk</a:t>
            </a:r>
            <a:r>
              <a:rPr lang="en-US" b="1" i="1" dirty="0">
                <a:solidFill>
                  <a:srgbClr val="00339A"/>
                </a:solidFill>
                <a:latin typeface="Calibri" pitchFamily="34" charset="0"/>
              </a:rPr>
              <a:t>.</a:t>
            </a:r>
          </a:p>
        </p:txBody>
      </p:sp>
      <p:pic>
        <p:nvPicPr>
          <p:cNvPr id="20" name="Picture 3" descr="NICA_header_blu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2" y="-12695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3"/>
          <p:cNvSpPr txBox="1"/>
          <p:nvPr/>
        </p:nvSpPr>
        <p:spPr>
          <a:xfrm>
            <a:off x="0" y="0"/>
            <a:ext cx="5659582" cy="954107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New fore-injector for LU-20 	+ SPI for polarized p &amp; d</a:t>
            </a:r>
          </a:p>
        </p:txBody>
      </p:sp>
      <p:grpSp>
        <p:nvGrpSpPr>
          <p:cNvPr id="23" name="Gruppieren"/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24" name="JINR_logo_alpha.png" descr="JINR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25" name="NICA_logo_alpha.png" descr="NICA_logo_alpha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pic>
        <p:nvPicPr>
          <p:cNvPr id="29" name="Рисунок 28"/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4739425" y="3528811"/>
            <a:ext cx="3459969" cy="2820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Заголовок 1"/>
          <p:cNvSpPr txBox="1">
            <a:spLocks/>
          </p:cNvSpPr>
          <p:nvPr/>
        </p:nvSpPr>
        <p:spPr>
          <a:xfrm rot="20108400">
            <a:off x="2003517" y="2373250"/>
            <a:ext cx="4636607" cy="1204067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FF0000"/>
                </a:solidFill>
                <a:latin typeface="+mn-lt"/>
              </a:rPr>
              <a:t>Commissioned  in 2016 </a:t>
            </a:r>
          </a:p>
          <a:p>
            <a:pPr algn="ctr">
              <a:spcBef>
                <a:spcPts val="600"/>
              </a:spcBef>
            </a:pPr>
            <a:r>
              <a:rPr lang="en-US" sz="3600" b="1" dirty="0">
                <a:solidFill>
                  <a:srgbClr val="FF0000"/>
                </a:solidFill>
                <a:latin typeface="+mn-lt"/>
              </a:rPr>
              <a:t>4 Nuclotron beam RUNs 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+mn-lt"/>
              </a:rPr>
              <a:t>was provided</a:t>
            </a:r>
            <a:endParaRPr lang="ru-RU" sz="3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B4A9DBE-AC96-5775-F7AA-732A8230FBB7}"/>
              </a:ext>
            </a:extLst>
          </p:cNvPr>
          <p:cNvSpPr/>
          <p:nvPr/>
        </p:nvSpPr>
        <p:spPr>
          <a:xfrm>
            <a:off x="49647" y="3882086"/>
            <a:ext cx="457832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303FD"/>
                </a:solidFill>
              </a:rPr>
              <a:t>The SPI-project was started more then 10 year ago. </a:t>
            </a:r>
          </a:p>
          <a:p>
            <a:pPr algn="ctr"/>
            <a:r>
              <a:rPr lang="en-US" dirty="0">
                <a:solidFill>
                  <a:srgbClr val="0303FD"/>
                </a:solidFill>
              </a:rPr>
              <a:t>Main purpose is to provide the intensity of the accelerated polarized beams (D+,H+) up to </a:t>
            </a:r>
            <a:r>
              <a:rPr lang="en-US" b="1" u="sng" dirty="0">
                <a:solidFill>
                  <a:srgbClr val="0303FD"/>
                </a:solidFill>
              </a:rPr>
              <a:t>10</a:t>
            </a:r>
            <a:r>
              <a:rPr lang="en-US" b="1" u="sng" baseline="30000" dirty="0">
                <a:solidFill>
                  <a:srgbClr val="0303FD"/>
                </a:solidFill>
              </a:rPr>
              <a:t>10</a:t>
            </a:r>
            <a:r>
              <a:rPr lang="en-US" b="1" u="sng" dirty="0">
                <a:solidFill>
                  <a:srgbClr val="0303FD"/>
                </a:solidFill>
              </a:rPr>
              <a:t> p/pulse</a:t>
            </a:r>
            <a:endParaRPr lang="ru-RU" u="sng" dirty="0">
              <a:solidFill>
                <a:srgbClr val="0303FD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69CC4B6-D0BA-B8B0-5F16-1FF254CFE05E}"/>
              </a:ext>
            </a:extLst>
          </p:cNvPr>
          <p:cNvSpPr/>
          <p:nvPr/>
        </p:nvSpPr>
        <p:spPr>
          <a:xfrm>
            <a:off x="161099" y="5495187"/>
            <a:ext cx="45783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ru-RU" b="1" dirty="0">
                <a:latin typeface="Arial" pitchFamily="34" charset="0"/>
              </a:rPr>
              <a:t>The SPI provided by polarized d &amp; p </a:t>
            </a:r>
            <a:r>
              <a:rPr lang="en-US" altLang="ru-RU" b="1" dirty="0" err="1">
                <a:latin typeface="Arial" pitchFamily="34" charset="0"/>
              </a:rPr>
              <a:t>Nuclotron</a:t>
            </a:r>
            <a:r>
              <a:rPr lang="en-US" altLang="ru-RU" b="1" dirty="0">
                <a:latin typeface="Arial" pitchFamily="34" charset="0"/>
              </a:rPr>
              <a:t> complex during two beam RUNs in 2016-17.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9" descr="NICA_header_bl-wh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04457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</p:pic>
      <p:sp>
        <p:nvSpPr>
          <p:cNvPr id="25" name="Прямоугольник 24"/>
          <p:cNvSpPr/>
          <p:nvPr/>
        </p:nvSpPr>
        <p:spPr>
          <a:xfrm>
            <a:off x="2124075" y="2997200"/>
            <a:ext cx="792163" cy="27352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charset="0"/>
              <a:cs typeface="Arial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916238" y="3644900"/>
            <a:ext cx="1943100" cy="1800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charset="0"/>
              <a:cs typeface="Arial" pitchFamily="34" charset="0"/>
            </a:endParaRPr>
          </a:p>
        </p:txBody>
      </p:sp>
      <p:pic>
        <p:nvPicPr>
          <p:cNvPr id="2051" name="Picture 3" descr="D:\Andrey\-=Work=-\=Nuclotron M=\=Системы=\HiLac\Layout-HILac+LU20-big.jpg"/>
          <p:cNvPicPr>
            <a:picLocks noChangeAspect="1" noChangeArrowheads="1"/>
          </p:cNvPicPr>
          <p:nvPr/>
        </p:nvPicPr>
        <p:blipFill>
          <a:blip r:embed="rId4" cstate="screen"/>
          <a:srcRect t="3096" b="5879"/>
          <a:stretch>
            <a:fillRect/>
          </a:stretch>
        </p:blipFill>
        <p:spPr bwMode="auto">
          <a:xfrm>
            <a:off x="188685" y="785611"/>
            <a:ext cx="8752115" cy="560231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993706" y="874953"/>
            <a:ext cx="18389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p↑, d↑, ions Z/A&gt;0,3</a:t>
            </a:r>
            <a:endParaRPr lang="ru-RU" sz="1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574280" y="1400284"/>
            <a:ext cx="5100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RFQ</a:t>
            </a:r>
            <a:endParaRPr lang="ru-RU" sz="1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749539" y="1054040"/>
            <a:ext cx="109677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Ions Z/A&gt;0,3</a:t>
            </a:r>
            <a:endParaRPr lang="ru-RU" sz="1200" b="1" dirty="0"/>
          </a:p>
          <a:p>
            <a:pPr algn="ctr"/>
            <a:r>
              <a:rPr lang="en-US" b="1" dirty="0"/>
              <a:t>LIS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404332" y="1562526"/>
            <a:ext cx="62228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SPI</a:t>
            </a:r>
          </a:p>
          <a:p>
            <a:r>
              <a:rPr lang="en-US" sz="1200" b="1" dirty="0" err="1"/>
              <a:t>p↑,d</a:t>
            </a:r>
            <a:r>
              <a:rPr lang="en-US" sz="1200" b="1" dirty="0"/>
              <a:t>↑</a:t>
            </a:r>
          </a:p>
          <a:p>
            <a:r>
              <a:rPr lang="en-US" sz="1200" b="1" dirty="0"/>
              <a:t>10mA</a:t>
            </a:r>
            <a:endParaRPr lang="ru-RU" sz="1200" b="1" dirty="0"/>
          </a:p>
        </p:txBody>
      </p:sp>
      <p:sp>
        <p:nvSpPr>
          <p:cNvPr id="7" name="TextBox 6"/>
          <p:cNvSpPr txBox="1"/>
          <p:nvPr/>
        </p:nvSpPr>
        <p:spPr>
          <a:xfrm rot="2462429">
            <a:off x="3651861" y="3942716"/>
            <a:ext cx="91563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HILAc</a:t>
            </a:r>
            <a:r>
              <a:rPr lang="en-US" b="1" dirty="0"/>
              <a:t> </a:t>
            </a:r>
            <a:endParaRPr lang="ru-RU" sz="1400" b="1" baseline="30000" dirty="0"/>
          </a:p>
        </p:txBody>
      </p:sp>
      <p:sp>
        <p:nvSpPr>
          <p:cNvPr id="15" name="TextBox 14"/>
          <p:cNvSpPr txBox="1"/>
          <p:nvPr/>
        </p:nvSpPr>
        <p:spPr>
          <a:xfrm>
            <a:off x="4452844" y="3969851"/>
            <a:ext cx="1178326" cy="789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HILAc</a:t>
            </a:r>
            <a:r>
              <a:rPr lang="en-US" b="1" dirty="0"/>
              <a:t> building</a:t>
            </a:r>
            <a:endParaRPr lang="en-US" sz="1400" b="1" dirty="0"/>
          </a:p>
          <a:p>
            <a:endParaRPr lang="ru-RU" sz="1400" b="1" baseline="30000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1146373"/>
            <a:ext cx="1197764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Booster</a:t>
            </a:r>
          </a:p>
          <a:p>
            <a:r>
              <a:rPr lang="en-US" b="1" dirty="0"/>
              <a:t>Injection </a:t>
            </a:r>
          </a:p>
          <a:p>
            <a:r>
              <a:rPr lang="en-US" b="1" dirty="0"/>
              <a:t>channel</a:t>
            </a:r>
            <a:endParaRPr lang="ru-RU" sz="1400" b="1" baseline="30000" dirty="0"/>
          </a:p>
        </p:txBody>
      </p:sp>
      <p:sp>
        <p:nvSpPr>
          <p:cNvPr id="17" name="TextBox 16"/>
          <p:cNvSpPr txBox="1"/>
          <p:nvPr/>
        </p:nvSpPr>
        <p:spPr>
          <a:xfrm rot="16710468">
            <a:off x="1027734" y="5366265"/>
            <a:ext cx="1396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Nuclotron</a:t>
            </a:r>
            <a:endParaRPr lang="ru-RU" sz="2000" b="1" baseline="30000" dirty="0"/>
          </a:p>
        </p:txBody>
      </p:sp>
      <p:sp>
        <p:nvSpPr>
          <p:cNvPr id="18" name="TextBox 17"/>
          <p:cNvSpPr txBox="1"/>
          <p:nvPr/>
        </p:nvSpPr>
        <p:spPr>
          <a:xfrm rot="16472544">
            <a:off x="170849" y="5056240"/>
            <a:ext cx="1217000" cy="420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baseline="30000" dirty="0"/>
              <a:t>Booster</a:t>
            </a:r>
            <a:endParaRPr lang="ru-RU" sz="3200" b="1" baseline="30000" dirty="0"/>
          </a:p>
        </p:txBody>
      </p:sp>
      <p:sp>
        <p:nvSpPr>
          <p:cNvPr id="19" name="TextBox 18"/>
          <p:cNvSpPr txBox="1"/>
          <p:nvPr/>
        </p:nvSpPr>
        <p:spPr>
          <a:xfrm>
            <a:off x="6218890" y="5266554"/>
            <a:ext cx="1355389" cy="106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RF amplifier for LU-20</a:t>
            </a:r>
            <a:endParaRPr lang="en-US" sz="1400" b="1" dirty="0"/>
          </a:p>
          <a:p>
            <a:endParaRPr lang="ru-RU" sz="1400" b="1" baseline="30000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H="1" flipV="1">
            <a:off x="1312394" y="1266922"/>
            <a:ext cx="622301" cy="1590675"/>
          </a:xfrm>
          <a:prstGeom prst="line">
            <a:avLst/>
          </a:prstGeom>
          <a:ln w="76200" cap="rnd">
            <a:solidFill>
              <a:schemeClr val="accent3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344733" y="2733153"/>
            <a:ext cx="1647214" cy="512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LU-20</a:t>
            </a:r>
            <a:r>
              <a:rPr lang="ru-RU" b="1" dirty="0"/>
              <a:t> </a:t>
            </a:r>
            <a:r>
              <a:rPr lang="en-US" b="1" dirty="0"/>
              <a:t>hall</a:t>
            </a:r>
            <a:endParaRPr lang="en-US" sz="1400" b="1" dirty="0"/>
          </a:p>
          <a:p>
            <a:endParaRPr lang="ru-RU" sz="1400" b="1" baseline="30000" dirty="0"/>
          </a:p>
        </p:txBody>
      </p:sp>
      <p:sp>
        <p:nvSpPr>
          <p:cNvPr id="21" name="TextBox 3"/>
          <p:cNvSpPr txBox="1"/>
          <p:nvPr/>
        </p:nvSpPr>
        <p:spPr>
          <a:xfrm>
            <a:off x="1" y="0"/>
            <a:ext cx="5344732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Layout of the linear Injectors</a:t>
            </a:r>
          </a:p>
        </p:txBody>
      </p:sp>
      <p:grpSp>
        <p:nvGrpSpPr>
          <p:cNvPr id="23" name="Gruppieren"/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24" name="JINR_logo_alpha.png" descr="JINR_logo_alpha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27" name="NICA_logo_alpha.png" descr="NICA_logo_alpha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754B92B8-C37F-41D6-A369-15B4E0DF136B}"/>
              </a:ext>
            </a:extLst>
          </p:cNvPr>
          <p:cNvGrpSpPr/>
          <p:nvPr/>
        </p:nvGrpSpPr>
        <p:grpSpPr>
          <a:xfrm>
            <a:off x="3869158" y="688501"/>
            <a:ext cx="4620445" cy="2094389"/>
            <a:chOff x="3869158" y="688501"/>
            <a:chExt cx="4620445" cy="2094389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C18D05B-DD65-436C-952E-C758140D8E0D}"/>
                </a:ext>
              </a:extLst>
            </p:cNvPr>
            <p:cNvSpPr txBox="1"/>
            <p:nvPr/>
          </p:nvSpPr>
          <p:spPr>
            <a:xfrm>
              <a:off x="3950043" y="688501"/>
              <a:ext cx="4347883" cy="400110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    The new Light Ions Linac LILAC</a:t>
              </a:r>
            </a:p>
          </p:txBody>
        </p:sp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412C3C9C-8198-4070-A377-1BAA314D60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B7BABC"/>
                </a:clrFrom>
                <a:clrTo>
                  <a:srgbClr val="B7BABC">
                    <a:alpha val="0"/>
                  </a:srgbClr>
                </a:clrTo>
              </a:clrChange>
            </a:blip>
            <a:srcRect t="20026" r="1717"/>
            <a:stretch>
              <a:fillRect/>
            </a:stretch>
          </p:blipFill>
          <p:spPr bwMode="auto">
            <a:xfrm>
              <a:off x="3869158" y="1115673"/>
              <a:ext cx="4117425" cy="1667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FC063498-FF31-4968-AB5E-9F68CDFAC650}"/>
                </a:ext>
              </a:extLst>
            </p:cNvPr>
            <p:cNvSpPr/>
            <p:nvPr/>
          </p:nvSpPr>
          <p:spPr>
            <a:xfrm>
              <a:off x="4023893" y="2409796"/>
              <a:ext cx="4465710" cy="369332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>
              <a:spAutoFit/>
            </a:bodyPr>
            <a:lstStyle/>
            <a:p>
              <a:r>
                <a:rPr lang="en-US" b="1" dirty="0"/>
                <a:t> 7 </a:t>
              </a:r>
              <a:r>
                <a:rPr lang="en-US" b="1" dirty="0" err="1"/>
                <a:t>MeV</a:t>
              </a:r>
              <a:r>
                <a:rPr lang="en-US" b="1" dirty="0"/>
                <a:t>/u for A/q&lt;3,  13 </a:t>
              </a:r>
              <a:r>
                <a:rPr lang="en-US" b="1" dirty="0" err="1"/>
                <a:t>MeV</a:t>
              </a:r>
              <a:r>
                <a:rPr lang="en-US" b="1" dirty="0"/>
                <a:t> for protons</a:t>
              </a:r>
              <a:endParaRPr lang="ru-RU" dirty="0"/>
            </a:p>
          </p:txBody>
        </p:sp>
      </p:grpSp>
      <p:pic>
        <p:nvPicPr>
          <p:cNvPr id="9" name="Grafik 8">
            <a:extLst>
              <a:ext uri="{FF2B5EF4-FFF2-40B4-BE49-F238E27FC236}">
                <a16:creationId xmlns:a16="http://schemas.microsoft.com/office/drawing/2014/main" id="{9AF66179-E38F-1845-BB97-09BC2582D71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8322" t="2399" r="6723" b="4196"/>
          <a:stretch/>
        </p:blipFill>
        <p:spPr>
          <a:xfrm flipH="1">
            <a:off x="3430139" y="632408"/>
            <a:ext cx="5476401" cy="4755235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9" descr="NICA_header_bl-wh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04457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</p:pic>
      <p:sp>
        <p:nvSpPr>
          <p:cNvPr id="25" name="Прямоугольник 24"/>
          <p:cNvSpPr/>
          <p:nvPr/>
        </p:nvSpPr>
        <p:spPr>
          <a:xfrm>
            <a:off x="2124075" y="2997200"/>
            <a:ext cx="792163" cy="27352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charset="0"/>
              <a:cs typeface="Arial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916238" y="3644900"/>
            <a:ext cx="1943100" cy="1800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charset="0"/>
              <a:cs typeface="Arial" pitchFamily="34" charset="0"/>
            </a:endParaRPr>
          </a:p>
        </p:txBody>
      </p:sp>
      <p:pic>
        <p:nvPicPr>
          <p:cNvPr id="2051" name="Picture 3" descr="D:\Andrey\-=Work=-\=Nuclotron M=\=Системы=\HiLac\Layout-HILac+LU20-big.jpg"/>
          <p:cNvPicPr>
            <a:picLocks noChangeAspect="1" noChangeArrowheads="1"/>
          </p:cNvPicPr>
          <p:nvPr/>
        </p:nvPicPr>
        <p:blipFill>
          <a:blip r:embed="rId4" cstate="screen"/>
          <a:srcRect t="3096" b="5879"/>
          <a:stretch>
            <a:fillRect/>
          </a:stretch>
        </p:blipFill>
        <p:spPr bwMode="auto">
          <a:xfrm>
            <a:off x="188685" y="785611"/>
            <a:ext cx="8752115" cy="560231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993706" y="874953"/>
            <a:ext cx="18389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p↑, d↑, ions Z/A&gt;0,3</a:t>
            </a:r>
            <a:endParaRPr lang="ru-RU" sz="1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574280" y="1400284"/>
            <a:ext cx="5100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RFQ</a:t>
            </a:r>
            <a:endParaRPr lang="ru-RU" sz="1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749539" y="1054040"/>
            <a:ext cx="109677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Ions Z/A&gt;0,3</a:t>
            </a:r>
            <a:endParaRPr lang="ru-RU" sz="1200" b="1" dirty="0"/>
          </a:p>
          <a:p>
            <a:pPr algn="ctr"/>
            <a:r>
              <a:rPr lang="en-US" b="1" dirty="0"/>
              <a:t>LIS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404332" y="1562526"/>
            <a:ext cx="62228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SPI</a:t>
            </a:r>
          </a:p>
          <a:p>
            <a:r>
              <a:rPr lang="en-US" sz="1200" b="1" dirty="0" err="1"/>
              <a:t>p↑,d</a:t>
            </a:r>
            <a:r>
              <a:rPr lang="en-US" sz="1200" b="1" dirty="0"/>
              <a:t>↑</a:t>
            </a:r>
          </a:p>
          <a:p>
            <a:r>
              <a:rPr lang="en-US" sz="1200" b="1" dirty="0"/>
              <a:t>10mA</a:t>
            </a:r>
            <a:endParaRPr lang="ru-RU" sz="1200" b="1" dirty="0"/>
          </a:p>
        </p:txBody>
      </p:sp>
      <p:sp>
        <p:nvSpPr>
          <p:cNvPr id="7" name="TextBox 6"/>
          <p:cNvSpPr txBox="1"/>
          <p:nvPr/>
        </p:nvSpPr>
        <p:spPr>
          <a:xfrm rot="2462429">
            <a:off x="3651861" y="3942716"/>
            <a:ext cx="91563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HILAc</a:t>
            </a:r>
            <a:r>
              <a:rPr lang="en-US" b="1" dirty="0"/>
              <a:t> </a:t>
            </a:r>
            <a:endParaRPr lang="ru-RU" sz="1400" b="1" baseline="30000" dirty="0"/>
          </a:p>
        </p:txBody>
      </p:sp>
      <p:sp>
        <p:nvSpPr>
          <p:cNvPr id="15" name="TextBox 14"/>
          <p:cNvSpPr txBox="1"/>
          <p:nvPr/>
        </p:nvSpPr>
        <p:spPr>
          <a:xfrm>
            <a:off x="4452844" y="3969851"/>
            <a:ext cx="1178326" cy="789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HILAc</a:t>
            </a:r>
            <a:r>
              <a:rPr lang="en-US" b="1" dirty="0"/>
              <a:t> building</a:t>
            </a:r>
            <a:endParaRPr lang="en-US" sz="1400" b="1" dirty="0"/>
          </a:p>
          <a:p>
            <a:endParaRPr lang="ru-RU" sz="1400" b="1" baseline="30000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1146373"/>
            <a:ext cx="1197764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Booster</a:t>
            </a:r>
          </a:p>
          <a:p>
            <a:r>
              <a:rPr lang="en-US" b="1" dirty="0"/>
              <a:t>Injection </a:t>
            </a:r>
          </a:p>
          <a:p>
            <a:r>
              <a:rPr lang="en-US" b="1" dirty="0"/>
              <a:t>channel</a:t>
            </a:r>
            <a:endParaRPr lang="ru-RU" sz="1400" b="1" baseline="30000" dirty="0"/>
          </a:p>
        </p:txBody>
      </p:sp>
      <p:sp>
        <p:nvSpPr>
          <p:cNvPr id="17" name="TextBox 16"/>
          <p:cNvSpPr txBox="1"/>
          <p:nvPr/>
        </p:nvSpPr>
        <p:spPr>
          <a:xfrm rot="16710468">
            <a:off x="1027734" y="5366265"/>
            <a:ext cx="1396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Nuclotron</a:t>
            </a:r>
            <a:endParaRPr lang="ru-RU" sz="2000" b="1" baseline="30000" dirty="0"/>
          </a:p>
        </p:txBody>
      </p:sp>
      <p:sp>
        <p:nvSpPr>
          <p:cNvPr id="18" name="TextBox 17"/>
          <p:cNvSpPr txBox="1"/>
          <p:nvPr/>
        </p:nvSpPr>
        <p:spPr>
          <a:xfrm rot="16472544">
            <a:off x="170849" y="5056240"/>
            <a:ext cx="1217000" cy="420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baseline="30000" dirty="0"/>
              <a:t>Booster</a:t>
            </a:r>
            <a:endParaRPr lang="ru-RU" sz="3200" b="1" baseline="30000" dirty="0"/>
          </a:p>
        </p:txBody>
      </p:sp>
      <p:sp>
        <p:nvSpPr>
          <p:cNvPr id="19" name="TextBox 18"/>
          <p:cNvSpPr txBox="1"/>
          <p:nvPr/>
        </p:nvSpPr>
        <p:spPr>
          <a:xfrm>
            <a:off x="6218890" y="5266554"/>
            <a:ext cx="1355389" cy="106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RF amplifier for LU-20</a:t>
            </a:r>
            <a:endParaRPr lang="en-US" sz="1400" b="1" dirty="0"/>
          </a:p>
          <a:p>
            <a:endParaRPr lang="ru-RU" sz="1400" b="1" baseline="30000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H="1" flipV="1">
            <a:off x="1312394" y="1266922"/>
            <a:ext cx="622301" cy="1590675"/>
          </a:xfrm>
          <a:prstGeom prst="line">
            <a:avLst/>
          </a:prstGeom>
          <a:ln w="76200" cap="rnd">
            <a:solidFill>
              <a:schemeClr val="accent3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629727" y="2247487"/>
            <a:ext cx="1178326" cy="789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LU-20 building</a:t>
            </a:r>
            <a:endParaRPr lang="en-US" sz="1400" b="1" dirty="0"/>
          </a:p>
          <a:p>
            <a:endParaRPr lang="ru-RU" sz="1400" b="1" baseline="30000" dirty="0"/>
          </a:p>
        </p:txBody>
      </p:sp>
      <p:sp>
        <p:nvSpPr>
          <p:cNvPr id="21" name="TextBox 3"/>
          <p:cNvSpPr txBox="1"/>
          <p:nvPr/>
        </p:nvSpPr>
        <p:spPr>
          <a:xfrm>
            <a:off x="1" y="0"/>
            <a:ext cx="5344732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Layout of the linear Injectors</a:t>
            </a:r>
          </a:p>
        </p:txBody>
      </p:sp>
      <p:grpSp>
        <p:nvGrpSpPr>
          <p:cNvPr id="3" name="Gruppieren"/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24" name="JINR_logo_alpha.png" descr="JINR_logo_alpha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27" name="NICA_logo_alpha.png" descr="NICA_logo_alpha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23" name="Полилиния 22"/>
          <p:cNvSpPr/>
          <p:nvPr/>
        </p:nvSpPr>
        <p:spPr>
          <a:xfrm rot="2159837">
            <a:off x="-556179" y="2670591"/>
            <a:ext cx="6346681" cy="1837656"/>
          </a:xfrm>
          <a:custGeom>
            <a:avLst/>
            <a:gdLst>
              <a:gd name="connsiteX0" fmla="*/ 2342226 w 3628008"/>
              <a:gd name="connsiteY0" fmla="*/ 28112 h 2503502"/>
              <a:gd name="connsiteX1" fmla="*/ 566692 w 3628008"/>
              <a:gd name="connsiteY1" fmla="*/ 480873 h 2503502"/>
              <a:gd name="connsiteX2" fmla="*/ 96175 w 3628008"/>
              <a:gd name="connsiteY2" fmla="*/ 1439662 h 2503502"/>
              <a:gd name="connsiteX3" fmla="*/ 1143740 w 3628008"/>
              <a:gd name="connsiteY3" fmla="*/ 2336306 h 2503502"/>
              <a:gd name="connsiteX4" fmla="*/ 2839375 w 3628008"/>
              <a:gd name="connsiteY4" fmla="*/ 2336306 h 2503502"/>
              <a:gd name="connsiteX5" fmla="*/ 3611732 w 3628008"/>
              <a:gd name="connsiteY5" fmla="*/ 1333130 h 2503502"/>
              <a:gd name="connsiteX6" fmla="*/ 2937030 w 3628008"/>
              <a:gd name="connsiteY6" fmla="*/ 463118 h 2503502"/>
              <a:gd name="connsiteX7" fmla="*/ 1552113 w 3628008"/>
              <a:gd name="connsiteY7" fmla="*/ 10357 h 250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28008" h="2503502">
                <a:moveTo>
                  <a:pt x="2342226" y="28112"/>
                </a:moveTo>
                <a:cubicBezTo>
                  <a:pt x="1641630" y="136863"/>
                  <a:pt x="941034" y="245615"/>
                  <a:pt x="566692" y="480873"/>
                </a:cubicBezTo>
                <a:cubicBezTo>
                  <a:pt x="192350" y="716131"/>
                  <a:pt x="0" y="1130423"/>
                  <a:pt x="96175" y="1439662"/>
                </a:cubicBezTo>
                <a:cubicBezTo>
                  <a:pt x="192350" y="1748901"/>
                  <a:pt x="686540" y="2186865"/>
                  <a:pt x="1143740" y="2336306"/>
                </a:cubicBezTo>
                <a:cubicBezTo>
                  <a:pt x="1600940" y="2485747"/>
                  <a:pt x="2428043" y="2503502"/>
                  <a:pt x="2839375" y="2336306"/>
                </a:cubicBezTo>
                <a:cubicBezTo>
                  <a:pt x="3250707" y="2169110"/>
                  <a:pt x="3595456" y="1645328"/>
                  <a:pt x="3611732" y="1333130"/>
                </a:cubicBezTo>
                <a:cubicBezTo>
                  <a:pt x="3628008" y="1020932"/>
                  <a:pt x="3280300" y="683580"/>
                  <a:pt x="2937030" y="463118"/>
                </a:cubicBezTo>
                <a:cubicBezTo>
                  <a:pt x="2593760" y="242656"/>
                  <a:pt x="1750381" y="0"/>
                  <a:pt x="1552113" y="10357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IMG_20191011_095735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8823" y="1632271"/>
            <a:ext cx="3661725" cy="2122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9" descr="NICA_header_bl-wh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49507"/>
            <a:ext cx="9144000" cy="10445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5124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0D079663-BDAD-484A-B7DA-CC2F4DF70A6B}" type="slidenum">
              <a:rPr lang="ru-RU" altLang="ru-RU"/>
              <a:pPr/>
              <a:t>8</a:t>
            </a:fld>
            <a:endParaRPr lang="ru-RU" altLang="ru-RU"/>
          </a:p>
        </p:txBody>
      </p:sp>
      <p:grpSp>
        <p:nvGrpSpPr>
          <p:cNvPr id="5130" name="Gruppieren"/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5133" name="JINR_logo_alpha.png" descr="JINR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5134" name="NICA_logo_alpha.png" descr="NICA_logo_alpha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25" name="TextBox 3"/>
          <p:cNvSpPr txBox="1"/>
          <p:nvPr/>
        </p:nvSpPr>
        <p:spPr>
          <a:xfrm>
            <a:off x="-1" y="0"/>
            <a:ext cx="6671463" cy="531792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HILAC &amp;  Booster injection beam line</a:t>
            </a:r>
          </a:p>
        </p:txBody>
      </p:sp>
      <p:pic>
        <p:nvPicPr>
          <p:cNvPr id="40963" name="Picture 3" descr="D:\Загрузки Chrom\IMG_20200223_15530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34420">
            <a:off x="5581701" y="3923123"/>
            <a:ext cx="2899746" cy="2219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84" descr="D:\!Butenko\-=Work=-\=NICA=\HILAC\Photos\Photo HILAC\Untitled-1.jpg">
            <a:extLst>
              <a:ext uri="{FF2B5EF4-FFF2-40B4-BE49-F238E27FC236}">
                <a16:creationId xmlns:a16="http://schemas.microsoft.com/office/drawing/2014/main" id="{128A5A48-CD44-4CD3-84A4-515590EBE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9704" y="1696260"/>
            <a:ext cx="4564372" cy="2642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3" name="Таблица 22">
            <a:extLst>
              <a:ext uri="{FF2B5EF4-FFF2-40B4-BE49-F238E27FC236}">
                <a16:creationId xmlns:a16="http://schemas.microsoft.com/office/drawing/2014/main" id="{17C89DC6-A1D8-49B5-8BF3-2BECC739D622}"/>
              </a:ext>
            </a:extLst>
          </p:cNvPr>
          <p:cNvGraphicFramePr>
            <a:graphicFrameLocks noGrp="1"/>
          </p:cNvGraphicFramePr>
          <p:nvPr/>
        </p:nvGraphicFramePr>
        <p:xfrm>
          <a:off x="658314" y="4483385"/>
          <a:ext cx="3759363" cy="1162752"/>
        </p:xfrm>
        <a:graphic>
          <a:graphicData uri="http://schemas.openxmlformats.org/drawingml/2006/table">
            <a:tbl>
              <a:tblPr/>
              <a:tblGrid>
                <a:gridCol w="25369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23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75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"/>
                        </a:rPr>
                        <a:t>A/q   (Target Ion</a:t>
                      </a:r>
                      <a:r>
                        <a:rPr lang="en-US" sz="1600" b="1" i="1" baseline="0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 b="1" i="1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"/>
                        </a:rPr>
                        <a:t>Au</a:t>
                      </a:r>
                      <a:r>
                        <a:rPr lang="en-US" sz="1600" b="1" i="1" baseline="30000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"/>
                        </a:rPr>
                        <a:t>31+</a:t>
                      </a:r>
                      <a:r>
                        <a:rPr lang="en-US" sz="1600" b="1" i="1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"/>
                        </a:rPr>
                        <a:t>)</a:t>
                      </a:r>
                      <a:endParaRPr lang="en-US" sz="1600" b="1" i="1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>
                        <a:alpha val="6470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US" sz="1600" b="1" i="1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/>
                          <a:ea typeface="Times New Roman"/>
                          <a:cs typeface="Times"/>
                        </a:rPr>
                        <a:t>6.25</a:t>
                      </a:r>
                      <a:endParaRPr lang="en-US" sz="1600" b="1" i="1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>
                        <a:alpha val="6470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6231"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US" sz="1600" b="1" i="1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/>
                          <a:ea typeface="Times New Roman"/>
                          <a:cs typeface="Times"/>
                        </a:rPr>
                        <a:t>Beam current</a:t>
                      </a:r>
                      <a:endParaRPr lang="en-US" sz="1600" b="1" i="1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>
                        <a:alpha val="6470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US" sz="1600" b="1" i="1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/>
                          <a:ea typeface="Times New Roman"/>
                          <a:cs typeface="Times"/>
                        </a:rPr>
                        <a:t>&lt; 10 </a:t>
                      </a:r>
                      <a:r>
                        <a:rPr lang="en-US" sz="1600" b="1" i="1" noProof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/>
                          <a:ea typeface="Times New Roman"/>
                          <a:cs typeface="Times"/>
                        </a:rPr>
                        <a:t>emA</a:t>
                      </a:r>
                      <a:endParaRPr lang="en-US" sz="1600" b="1" i="1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>
                        <a:alpha val="6470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6231"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US" sz="1600" b="1" i="1" noProof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/>
                          <a:ea typeface="Times New Roman"/>
                          <a:cs typeface="Times"/>
                        </a:rPr>
                        <a:t>Repetition rate</a:t>
                      </a:r>
                      <a:endParaRPr lang="en-US" sz="1600" b="1" i="1" noProof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>
                        <a:alpha val="6470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US" sz="1600" b="1" i="1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/>
                          <a:ea typeface="Times New Roman"/>
                          <a:cs typeface="Times"/>
                        </a:rPr>
                        <a:t>&lt; 10 Hz</a:t>
                      </a:r>
                      <a:endParaRPr lang="en-US" sz="1600" b="1" i="1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>
                        <a:alpha val="6470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7536"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US" sz="1600" b="1" i="1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/>
                          <a:ea typeface="Times New Roman"/>
                          <a:cs typeface="Times"/>
                        </a:rPr>
                        <a:t>Output energy</a:t>
                      </a:r>
                      <a:endParaRPr lang="en-US" sz="1600" b="1" i="1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>
                        <a:alpha val="6470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US" sz="1600" b="1" i="1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/>
                          <a:ea typeface="Times New Roman"/>
                          <a:cs typeface="Times"/>
                        </a:rPr>
                        <a:t>3.2 </a:t>
                      </a:r>
                      <a:r>
                        <a:rPr lang="en-US" sz="1600" b="1" i="1" noProof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/>
                          <a:ea typeface="Times New Roman"/>
                          <a:cs typeface="Times"/>
                        </a:rPr>
                        <a:t>MeV</a:t>
                      </a:r>
                      <a:r>
                        <a:rPr lang="en-US" sz="1600" b="1" i="1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/>
                          <a:ea typeface="Times New Roman"/>
                          <a:cs typeface="Times"/>
                        </a:rPr>
                        <a:t>/u</a:t>
                      </a:r>
                      <a:endParaRPr lang="en-US" sz="1600" b="1" i="1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>
                        <a:alpha val="6470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69049F9C-15DA-467C-BD0A-3483B6D8690E}"/>
              </a:ext>
            </a:extLst>
          </p:cNvPr>
          <p:cNvSpPr txBox="1">
            <a:spLocks/>
          </p:cNvSpPr>
          <p:nvPr/>
        </p:nvSpPr>
        <p:spPr>
          <a:xfrm>
            <a:off x="71021" y="5574840"/>
            <a:ext cx="5575177" cy="8617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1700C0"/>
                </a:solidFill>
              </a:rPr>
              <a:t>Transmission of 2mA Fe</a:t>
            </a:r>
            <a:r>
              <a:rPr lang="en-US" sz="2000" b="1" baseline="30000" dirty="0">
                <a:solidFill>
                  <a:srgbClr val="1700C0"/>
                </a:solidFill>
              </a:rPr>
              <a:t>14+ </a:t>
            </a:r>
            <a:r>
              <a:rPr lang="en-US" sz="2000" b="1" dirty="0">
                <a:solidFill>
                  <a:srgbClr val="1700C0"/>
                </a:solidFill>
              </a:rPr>
              <a:t>ions beam up to 75% from RFQ to the exit of </a:t>
            </a:r>
            <a:r>
              <a:rPr lang="ru-RU" sz="2000" b="1" dirty="0" err="1">
                <a:solidFill>
                  <a:srgbClr val="1700C0"/>
                </a:solidFill>
              </a:rPr>
              <a:t>the</a:t>
            </a:r>
            <a:r>
              <a:rPr lang="ru-RU" sz="2000" b="1" dirty="0">
                <a:solidFill>
                  <a:srgbClr val="1700C0"/>
                </a:solidFill>
              </a:rPr>
              <a:t> HILAc</a:t>
            </a:r>
            <a:r>
              <a:rPr lang="en-US" sz="2000" b="1" dirty="0">
                <a:solidFill>
                  <a:srgbClr val="1700C0"/>
                </a:solidFill>
              </a:rPr>
              <a:t>, 3.2 MeV</a:t>
            </a:r>
            <a:r>
              <a:rPr lang="ru-RU" sz="2000" b="1" dirty="0">
                <a:solidFill>
                  <a:srgbClr val="1700C0"/>
                </a:solidFill>
              </a:rPr>
              <a:t>/</a:t>
            </a:r>
            <a:r>
              <a:rPr lang="en-US" sz="2000" b="1" dirty="0">
                <a:solidFill>
                  <a:srgbClr val="1700C0"/>
                </a:solidFill>
              </a:rPr>
              <a:t>u</a:t>
            </a:r>
            <a:endParaRPr lang="ru-RU" sz="2000" dirty="0">
              <a:solidFill>
                <a:srgbClr val="1700C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649F2D-0E1C-4BEF-B8F1-8234BEE79388}"/>
              </a:ext>
            </a:extLst>
          </p:cNvPr>
          <p:cNvSpPr txBox="1"/>
          <p:nvPr/>
        </p:nvSpPr>
        <p:spPr>
          <a:xfrm>
            <a:off x="979181" y="1757954"/>
            <a:ext cx="3400148" cy="369332"/>
          </a:xfrm>
          <a:prstGeom prst="rect">
            <a:avLst/>
          </a:prstGeom>
          <a:solidFill>
            <a:schemeClr val="tx2">
              <a:lumMod val="40000"/>
              <a:lumOff val="60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Heavy Ion Linear Accelerator</a:t>
            </a:r>
            <a:endParaRPr lang="ru-RU" b="1" i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A8F6A8D7-6025-4CDC-BF03-CADCB9A96B1A}"/>
              </a:ext>
            </a:extLst>
          </p:cNvPr>
          <p:cNvSpPr txBox="1">
            <a:spLocks/>
          </p:cNvSpPr>
          <p:nvPr/>
        </p:nvSpPr>
        <p:spPr>
          <a:xfrm>
            <a:off x="166042" y="1039573"/>
            <a:ext cx="8667241" cy="714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i="1" dirty="0">
                <a:solidFill>
                  <a:srgbClr val="1700C0"/>
                </a:solidFill>
              </a:rPr>
              <a:t>Stable and safe operation during Booster commissioning with 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 </a:t>
            </a:r>
            <a:r>
              <a:rPr lang="en-US" sz="3600" b="1" i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14+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3600" b="1" i="1" dirty="0">
                <a:solidFill>
                  <a:srgbClr val="1700C0"/>
                </a:solidFill>
              </a:rPr>
              <a:t>and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Xe </a:t>
            </a:r>
            <a:r>
              <a:rPr lang="en-US" sz="3600" b="1" i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28+ </a:t>
            </a:r>
            <a:r>
              <a:rPr lang="en-US" sz="3600" b="1" i="1" dirty="0">
                <a:solidFill>
                  <a:srgbClr val="1700C0"/>
                </a:solidFill>
              </a:rPr>
              <a:t>beams</a:t>
            </a:r>
            <a:endParaRPr lang="ru-RU" sz="3600" i="1" dirty="0">
              <a:solidFill>
                <a:srgbClr val="1700C0"/>
              </a:solidFill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64286D8D-F353-4132-993A-967CC5BC473E}"/>
              </a:ext>
            </a:extLst>
          </p:cNvPr>
          <p:cNvSpPr txBox="1">
            <a:spLocks/>
          </p:cNvSpPr>
          <p:nvPr/>
        </p:nvSpPr>
        <p:spPr>
          <a:xfrm rot="1215500">
            <a:off x="3056726" y="3699983"/>
            <a:ext cx="3052038" cy="1113931"/>
          </a:xfrm>
          <a:prstGeom prst="rect">
            <a:avLst/>
          </a:prstGeom>
          <a:solidFill>
            <a:schemeClr val="bg1">
              <a:lumMod val="95000"/>
              <a:alpha val="69000"/>
            </a:schemeClr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51000"/>
              </a:prstClr>
            </a:outerShdw>
          </a:effectLst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+mn-lt"/>
              </a:rPr>
              <a:t>Commissioned in 2018</a:t>
            </a:r>
          </a:p>
        </p:txBody>
      </p:sp>
      <p:sp>
        <p:nvSpPr>
          <p:cNvPr id="5" name="Прямоугольник 2">
            <a:extLst>
              <a:ext uri="{FF2B5EF4-FFF2-40B4-BE49-F238E27FC236}">
                <a16:creationId xmlns:a16="http://schemas.microsoft.com/office/drawing/2014/main" id="{15577D98-7318-B0F7-04A4-3940BCFBA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3760" y="299580"/>
            <a:ext cx="302123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Clr>
                <a:srgbClr val="FF0000"/>
              </a:buClr>
            </a:pPr>
            <a:r>
              <a:rPr lang="en-US" altLang="ru-RU" sz="2400" b="1" dirty="0">
                <a:solidFill>
                  <a:srgbClr val="002060"/>
                </a:solidFill>
              </a:rPr>
              <a:t>BEVATECH Germany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D1F350-3255-48DA-981B-A56A5FC5E570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02" y="1940687"/>
            <a:ext cx="6994113" cy="42507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8500" y="936426"/>
            <a:ext cx="8129148" cy="958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In April 2022 the run at HILAC accelerator was started for optimization 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of </a:t>
            </a:r>
            <a:r>
              <a:rPr lang="en-US" sz="2000" dirty="0" err="1"/>
              <a:t>Ar</a:t>
            </a:r>
            <a:r>
              <a:rPr lang="en-US" sz="2000" dirty="0"/>
              <a:t> and Xe beams generation and acceleration up to 3.2 MeV/n</a:t>
            </a: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245897" y="6179871"/>
            <a:ext cx="6716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KRION-6T alignment on the </a:t>
            </a:r>
            <a:r>
              <a:rPr lang="en-US" i="1" dirty="0" err="1"/>
              <a:t>HILac</a:t>
            </a:r>
            <a:r>
              <a:rPr lang="en-US" i="1" dirty="0"/>
              <a:t> axis on high Voltage terminal</a:t>
            </a:r>
            <a:endParaRPr lang="ru-RU" dirty="0"/>
          </a:p>
        </p:txBody>
      </p:sp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0" y="0"/>
            <a:ext cx="6652783" cy="5847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ru-RU" sz="3200" b="1" dirty="0">
                <a:cs typeface="Arial" pitchFamily="34" charset="0"/>
              </a:rPr>
              <a:t>Run at HILAC with KRION source</a:t>
            </a:r>
          </a:p>
        </p:txBody>
      </p:sp>
      <p:pic>
        <p:nvPicPr>
          <p:cNvPr id="8" name="Picture 9" descr="NICA_header_bl-wh.tif">
            <a:extLst>
              <a:ext uri="{FF2B5EF4-FFF2-40B4-BE49-F238E27FC236}">
                <a16:creationId xmlns:a16="http://schemas.microsoft.com/office/drawing/2014/main" id="{019FA56A-751C-53F6-4E1C-7F30FF41E2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04457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62CC0ECE-748C-0846-B52F-13378360DA44}"/>
              </a:ext>
            </a:extLst>
          </p:cNvPr>
          <p:cNvSpPr txBox="1"/>
          <p:nvPr/>
        </p:nvSpPr>
        <p:spPr>
          <a:xfrm>
            <a:off x="1" y="0"/>
            <a:ext cx="5344732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KRYON source at the </a:t>
            </a:r>
            <a:r>
              <a:rPr lang="en-US" altLang="ru-RU" sz="2800" b="1" i="1" dirty="0" err="1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HILac</a:t>
            </a:r>
            <a:endParaRPr lang="en-US" altLang="ru-RU" sz="2800" b="1" i="1" dirty="0">
              <a:solidFill>
                <a:srgbClr val="14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uppieren">
            <a:extLst>
              <a:ext uri="{FF2B5EF4-FFF2-40B4-BE49-F238E27FC236}">
                <a16:creationId xmlns:a16="http://schemas.microsoft.com/office/drawing/2014/main" id="{FEC29DC0-38E4-D58D-84C4-4660AD808BE2}"/>
              </a:ext>
            </a:extLst>
          </p:cNvPr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11" name="JINR_logo_alpha.png" descr="JINR_logo_alpha.png">
              <a:extLst>
                <a:ext uri="{FF2B5EF4-FFF2-40B4-BE49-F238E27FC236}">
                  <a16:creationId xmlns:a16="http://schemas.microsoft.com/office/drawing/2014/main" id="{BA82606A-7106-2701-CDF0-91A1826F8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12" name="NICA_logo_alpha.png" descr="NICA_logo_alpha.png">
              <a:extLst>
                <a:ext uri="{FF2B5EF4-FFF2-40B4-BE49-F238E27FC236}">
                  <a16:creationId xmlns:a16="http://schemas.microsoft.com/office/drawing/2014/main" id="{16C43DBE-02B5-9B34-935C-D1FC87B5F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73675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18759</TotalTime>
  <Words>2153</Words>
  <Application>Microsoft Office PowerPoint</Application>
  <PresentationFormat>Экран (4:3)</PresentationFormat>
  <Paragraphs>466</Paragraphs>
  <Slides>32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32</vt:i4>
      </vt:variant>
    </vt:vector>
  </HeadingPairs>
  <TitlesOfParts>
    <vt:vector size="41" baseType="lpstr">
      <vt:lpstr>Arial</vt:lpstr>
      <vt:lpstr>Calibri</vt:lpstr>
      <vt:lpstr>Georgia</vt:lpstr>
      <vt:lpstr>Symbol</vt:lpstr>
      <vt:lpstr>Times</vt:lpstr>
      <vt:lpstr>Times New Roman</vt:lpstr>
      <vt:lpstr>Wingdings</vt:lpstr>
      <vt:lpstr>Тема Office</vt:lpstr>
      <vt:lpstr>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Synchronization and LLRF system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Серг;Andrey</dc:creator>
  <cp:lastModifiedBy>Andrey Butenko</cp:lastModifiedBy>
  <cp:revision>387</cp:revision>
  <cp:lastPrinted>2019-06-04T15:57:44Z</cp:lastPrinted>
  <dcterms:created xsi:type="dcterms:W3CDTF">2019-04-25T09:57:14Z</dcterms:created>
  <dcterms:modified xsi:type="dcterms:W3CDTF">2023-04-26T20:38:47Z</dcterms:modified>
</cp:coreProperties>
</file>