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8" r:id="rId6"/>
    <p:sldId id="269" r:id="rId7"/>
    <p:sldId id="274" r:id="rId8"/>
    <p:sldId id="275" r:id="rId9"/>
    <p:sldId id="283" r:id="rId10"/>
    <p:sldId id="282" r:id="rId11"/>
    <p:sldId id="284" r:id="rId12"/>
    <p:sldId id="267" r:id="rId13"/>
    <p:sldId id="287" r:id="rId14"/>
    <p:sldId id="288" r:id="rId15"/>
    <p:sldId id="289" r:id="rId16"/>
    <p:sldId id="290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79" d="100"/>
          <a:sy n="79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7BCC-6842-4DDD-8907-001817B4A09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16CA-B3CC-4E32-98BC-847E31CE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CA00-94DA-4D33-8369-DAB7389A4B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A507-066E-4636-B7A5-DE9107C70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100" y="0"/>
            <a:ext cx="9182100" cy="3200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Pre-scission approach  to fragment masses: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from super- symmetric to super-asymmetric fission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382000" cy="1752600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Nicolae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Carjan</a:t>
            </a:r>
            <a:r>
              <a:rPr lang="en-US" dirty="0">
                <a:solidFill>
                  <a:schemeClr val="tx2"/>
                </a:solidFill>
              </a:rPr>
              <a:t>,  </a:t>
            </a:r>
            <a:r>
              <a:rPr lang="en-US" dirty="0" err="1">
                <a:solidFill>
                  <a:schemeClr val="tx2"/>
                </a:solidFill>
              </a:rPr>
              <a:t>Fedor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Ivanyuk</a:t>
            </a:r>
            <a:r>
              <a:rPr lang="en-US" dirty="0">
                <a:solidFill>
                  <a:schemeClr val="tx2"/>
                </a:solidFill>
              </a:rPr>
              <a:t>, Yuri </a:t>
            </a:r>
            <a:r>
              <a:rPr lang="en-US" dirty="0" err="1">
                <a:solidFill>
                  <a:schemeClr val="tx2"/>
                </a:solidFill>
              </a:rPr>
              <a:t>Oganessian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7222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Superheavy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nuclei and atoms”, Yerevan, Armenia, April 25-29, 2023</a:t>
            </a:r>
          </a:p>
        </p:txBody>
      </p:sp>
    </p:spTree>
    <p:extLst>
      <p:ext uri="{BB962C8B-B14F-4D97-AF65-F5344CB8AC3E}">
        <p14:creationId xmlns:p14="http://schemas.microsoft.com/office/powerpoint/2010/main" val="80112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05135" y="0"/>
            <a:ext cx="8429040" cy="1743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                       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                          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                         </a:t>
            </a:r>
            <a:r>
              <a:rPr lang="en-US" sz="1600" b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Is, in our model, the SHE fission symmetric or asymmetric?</a:t>
            </a:r>
          </a:p>
          <a:p>
            <a:pPr>
              <a:lnSpc>
                <a:spcPct val="100000"/>
              </a:lnSpc>
            </a:pPr>
            <a:br>
              <a:rPr sz="1600" b="1" dirty="0"/>
            </a:br>
            <a:r>
              <a:rPr lang="en-US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To answer this question, fragment mass distributions for even-even isotopes of </a:t>
            </a:r>
            <a:r>
              <a:rPr lang="en-US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Fl</a:t>
            </a:r>
            <a:r>
              <a:rPr lang="en-US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Lv</a:t>
            </a:r>
            <a:r>
              <a:rPr lang="en-US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Og</a:t>
            </a:r>
            <a:r>
              <a:rPr lang="en-US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and Z=126  were calculated in 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Carjan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F. A.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Ivanyuk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Yu.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Oganessian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Nucl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Phys. A 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968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(2017) </a:t>
            </a: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453. The isotopes are separated by 4 </a:t>
            </a:r>
            <a:r>
              <a:rPr lang="en-US" sz="1600" spc="-1" dirty="0" err="1">
                <a:solidFill>
                  <a:srgbClr val="000000"/>
                </a:solidFill>
                <a:latin typeface="Arial"/>
                <a:ea typeface="DejaVu Sans"/>
              </a:rPr>
              <a:t>amu</a:t>
            </a: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 starting at  A = 284, 288, 288 and 300</a:t>
            </a:r>
            <a:endParaRPr lang="en-US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respectively.       </a:t>
            </a:r>
            <a:r>
              <a:rPr lang="en-US" sz="1600" spc="-1" dirty="0">
                <a:solidFill>
                  <a:srgbClr val="2D2D8A"/>
                </a:solidFill>
                <a:latin typeface="Arial"/>
                <a:ea typeface="DejaVu Sans"/>
              </a:rPr>
              <a:t>the </a:t>
            </a: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octupole </a:t>
            </a:r>
            <a:r>
              <a:rPr lang="en-US" sz="1600" spc="-1" dirty="0">
                <a:solidFill>
                  <a:srgbClr val="2D2D8A"/>
                </a:solidFill>
                <a:latin typeface="Arial"/>
                <a:ea typeface="DejaVu Sans"/>
              </a:rPr>
              <a:t>deformation </a:t>
            </a: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at scission plays a crucial role </a:t>
            </a:r>
            <a:r>
              <a:rPr lang="en-US" sz="1600" spc="-1" dirty="0">
                <a:solidFill>
                  <a:srgbClr val="2D2D8A"/>
                </a:solidFill>
                <a:latin typeface="Arial"/>
                <a:ea typeface="DejaVu Sans"/>
              </a:rPr>
              <a:t>in controlling the asymmetry of the mass distribution.</a:t>
            </a:r>
            <a:endParaRPr lang="en-US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2D2D8A"/>
                </a:solidFill>
                <a:latin typeface="Arial"/>
                <a:ea typeface="DejaVu Sans"/>
              </a:rPr>
              <a:t>                          </a:t>
            </a: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with α</a:t>
            </a:r>
            <a:r>
              <a:rPr lang="en-US" sz="1600" spc="-1" baseline="-25000" dirty="0">
                <a:solidFill>
                  <a:srgbClr val="C00000"/>
                </a:solidFill>
                <a:latin typeface="Arial"/>
                <a:ea typeface="DejaVu Sans"/>
              </a:rPr>
              <a:t>3 </a:t>
            </a:r>
            <a:r>
              <a:rPr lang="en-US" sz="1600" spc="-1" baseline="-25000" dirty="0">
                <a:solidFill>
                  <a:srgbClr val="2D2D8A"/>
                </a:solidFill>
                <a:latin typeface="Arial"/>
                <a:ea typeface="DejaVu Sans"/>
              </a:rPr>
              <a:t>                                                                                                </a:t>
            </a: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without α</a:t>
            </a:r>
            <a:r>
              <a:rPr lang="en-US" spc="-1" baseline="-25000" dirty="0">
                <a:solidFill>
                  <a:srgbClr val="C00000"/>
                </a:solidFill>
                <a:latin typeface="Arial"/>
                <a:ea typeface="DejaVu Sans"/>
              </a:rPr>
              <a:t>3</a:t>
            </a:r>
            <a:endParaRPr lang="en-US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50" name="Espace réservé du contenu 3"/>
          <p:cNvPicPr/>
          <p:nvPr/>
        </p:nvPicPr>
        <p:blipFill>
          <a:blip r:embed="rId2"/>
          <a:stretch/>
        </p:blipFill>
        <p:spPr>
          <a:xfrm>
            <a:off x="298755" y="2133600"/>
            <a:ext cx="4590360" cy="30480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548227" y="6520900"/>
            <a:ext cx="8681775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5" name="Espace réservé du contenu 3"/>
          <p:cNvPicPr/>
          <p:nvPr/>
        </p:nvPicPr>
        <p:blipFill>
          <a:blip r:embed="rId3"/>
          <a:stretch/>
        </p:blipFill>
        <p:spPr>
          <a:xfrm>
            <a:off x="5143500" y="2133600"/>
            <a:ext cx="3895200" cy="3048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528783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The mass division is </a:t>
            </a:r>
            <a:r>
              <a:rPr lang="en-US" sz="1600" b="1" spc="-1" dirty="0">
                <a:solidFill>
                  <a:srgbClr val="FF0000"/>
                </a:solidFill>
                <a:latin typeface="Arial"/>
                <a:ea typeface="DejaVu Sans"/>
              </a:rPr>
              <a:t>asymmetric</a:t>
            </a: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 and the position of the light fragment peak is constant (A</a:t>
            </a:r>
            <a:r>
              <a:rPr lang="en-US" sz="1600" spc="-1" baseline="-25000" dirty="0">
                <a:solidFill>
                  <a:srgbClr val="FF0000"/>
                </a:solidFill>
                <a:latin typeface="Arial"/>
                <a:ea typeface="DejaVu Sans"/>
              </a:rPr>
              <a:t>L</a:t>
            </a: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=136)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47750" y="5297359"/>
            <a:ext cx="380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The mass division is </a:t>
            </a:r>
            <a:r>
              <a:rPr lang="en-US" sz="1600" b="1" spc="-1" dirty="0">
                <a:solidFill>
                  <a:srgbClr val="FF0000"/>
                </a:solidFill>
                <a:latin typeface="Arial"/>
                <a:ea typeface="DejaVu Sans"/>
              </a:rPr>
              <a:t>symmetric</a:t>
            </a:r>
            <a:r>
              <a:rPr lang="en-US" sz="1600" spc="-1" dirty="0">
                <a:solidFill>
                  <a:srgbClr val="FF0000"/>
                </a:solidFill>
                <a:latin typeface="Arial"/>
                <a:ea typeface="DejaVu Sans"/>
              </a:rPr>
              <a:t> in all cases,</a:t>
            </a: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the narrowest distribution having </a:t>
            </a:r>
            <a:endParaRPr lang="en-US" sz="1600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N</a:t>
            </a:r>
            <a:r>
              <a:rPr lang="en-US" sz="1600" spc="-1" baseline="-25000" dirty="0">
                <a:solidFill>
                  <a:srgbClr val="C00000"/>
                </a:solidFill>
                <a:latin typeface="Arial"/>
                <a:ea typeface="DejaVu Sans"/>
              </a:rPr>
              <a:t>L</a:t>
            </a: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=N</a:t>
            </a:r>
            <a:r>
              <a:rPr lang="en-US" sz="1600" spc="-1" baseline="-25000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en-US" sz="1600" spc="-1" dirty="0">
                <a:solidFill>
                  <a:srgbClr val="C00000"/>
                </a:solidFill>
                <a:latin typeface="Arial"/>
                <a:ea typeface="DejaVu Sans"/>
              </a:rPr>
              <a:t>=87 (a neutron deformed shell known already in the 50’s). 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90624" y="1389888"/>
            <a:ext cx="2270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59346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Scamps and C. </a:t>
            </a:r>
            <a:r>
              <a:rPr lang="en-US" dirty="0" err="1"/>
              <a:t>Simenel</a:t>
            </a:r>
            <a:r>
              <a:rPr lang="en-US" dirty="0"/>
              <a:t>, Impact of pear-shaped fission fragments on mass-asymmetric fission in actinides, Nature (London) </a:t>
            </a:r>
            <a:r>
              <a:rPr lang="en-US" b="1" dirty="0"/>
              <a:t>564</a:t>
            </a:r>
            <a:r>
              <a:rPr lang="en-US" dirty="0"/>
              <a:t>, 382 (2018).</a:t>
            </a:r>
          </a:p>
        </p:txBody>
      </p:sp>
    </p:spTree>
    <p:extLst>
      <p:ext uri="{BB962C8B-B14F-4D97-AF65-F5344CB8AC3E}">
        <p14:creationId xmlns:p14="http://schemas.microsoft.com/office/powerpoint/2010/main" val="5035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0604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fr-FR" sz="2000" dirty="0">
                <a:solidFill>
                  <a:srgbClr val="000099"/>
                </a:solidFill>
              </a:rPr>
              <a:t>               </a:t>
            </a:r>
            <a:r>
              <a:rPr lang="en-US" altLang="fr-FR" sz="2000" b="1" dirty="0">
                <a:solidFill>
                  <a:srgbClr val="000099"/>
                </a:solidFill>
              </a:rPr>
              <a:t>Is there a continuity between the two regions of nuclei that we studied?</a:t>
            </a:r>
            <a:br>
              <a:rPr lang="en-US" altLang="fr-FR" sz="2000" b="1" dirty="0">
                <a:solidFill>
                  <a:srgbClr val="000099"/>
                </a:solidFill>
              </a:rPr>
            </a:br>
            <a:br>
              <a:rPr lang="en-US" altLang="fr-FR" sz="2000" b="1" dirty="0">
                <a:solidFill>
                  <a:srgbClr val="000099"/>
                </a:solidFill>
              </a:rPr>
            </a:br>
            <a:r>
              <a:rPr lang="en-US" altLang="fr-FR" sz="2000" dirty="0">
                <a:solidFill>
                  <a:srgbClr val="000099"/>
                </a:solidFill>
              </a:rPr>
              <a:t>           </a:t>
            </a:r>
            <a:r>
              <a:rPr lang="en-US" altLang="fr-FR" sz="2000" dirty="0">
                <a:solidFill>
                  <a:srgbClr val="FF0000"/>
                </a:solidFill>
              </a:rPr>
              <a:t>Mass distributions for neutron deficient  isotopes of </a:t>
            </a:r>
            <a:r>
              <a:rPr lang="en-US" altLang="fr-FR" sz="2000" dirty="0" err="1">
                <a:solidFill>
                  <a:srgbClr val="FF0000"/>
                </a:solidFill>
              </a:rPr>
              <a:t>Fl</a:t>
            </a:r>
            <a:r>
              <a:rPr lang="en-US" altLang="fr-FR" sz="2000" dirty="0">
                <a:solidFill>
                  <a:srgbClr val="FF0000"/>
                </a:solidFill>
              </a:rPr>
              <a:t> calculated with </a:t>
            </a:r>
            <a:r>
              <a:rPr lang="el-GR" altLang="fr-FR" sz="2000" dirty="0">
                <a:solidFill>
                  <a:srgbClr val="FF0000"/>
                </a:solidFill>
              </a:rPr>
              <a:t>α</a:t>
            </a:r>
            <a:r>
              <a:rPr lang="en-US" altLang="fr-FR" sz="2000" baseline="-25000" dirty="0">
                <a:solidFill>
                  <a:srgbClr val="FF0000"/>
                </a:solidFill>
              </a:rPr>
              <a:t>3</a:t>
            </a:r>
            <a:r>
              <a:rPr lang="en-US" altLang="fr-FR" sz="2000" dirty="0">
                <a:solidFill>
                  <a:srgbClr val="FF0000"/>
                </a:solidFill>
              </a:rPr>
              <a:t>. </a:t>
            </a:r>
            <a:br>
              <a:rPr lang="en-US" altLang="fr-FR" sz="2000" dirty="0"/>
            </a:br>
            <a:endParaRPr lang="fr-FR" altLang="fr-FR" sz="2000" dirty="0"/>
          </a:p>
        </p:txBody>
      </p:sp>
      <p:pic>
        <p:nvPicPr>
          <p:cNvPr id="50179" name="Espace réservé du conten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066800"/>
            <a:ext cx="4525962" cy="3382962"/>
          </a:xfrm>
        </p:spPr>
      </p:pic>
      <p:sp>
        <p:nvSpPr>
          <p:cNvPr id="50180" name="ZoneTexte 4"/>
          <p:cNvSpPr txBox="1">
            <a:spLocks noChangeArrowheads="1"/>
          </p:cNvSpPr>
          <p:nvPr/>
        </p:nvSpPr>
        <p:spPr bwMode="auto">
          <a:xfrm rot="10800000" flipV="1">
            <a:off x="381000" y="4704665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 b="0" dirty="0">
                <a:solidFill>
                  <a:srgbClr val="FF0000"/>
                </a:solidFill>
              </a:rPr>
              <a:t>A transition asymmetric (</a:t>
            </a:r>
            <a:r>
              <a:rPr lang="en-US" altLang="fr-FR" sz="1600" b="0" baseline="30000" dirty="0">
                <a:solidFill>
                  <a:srgbClr val="FF0000"/>
                </a:solidFill>
              </a:rPr>
              <a:t>282</a:t>
            </a:r>
            <a:r>
              <a:rPr lang="en-US" altLang="fr-FR" sz="1600" b="0" dirty="0">
                <a:solidFill>
                  <a:srgbClr val="FF0000"/>
                </a:solidFill>
              </a:rPr>
              <a:t>Fl) to symmetric (</a:t>
            </a:r>
            <a:r>
              <a:rPr lang="en-US" altLang="fr-FR" sz="1600" b="0" baseline="30000" dirty="0">
                <a:solidFill>
                  <a:srgbClr val="FF0000"/>
                </a:solidFill>
              </a:rPr>
              <a:t>278</a:t>
            </a:r>
            <a:r>
              <a:rPr lang="en-US" altLang="fr-FR" sz="1600" b="0" dirty="0">
                <a:solidFill>
                  <a:srgbClr val="FF0000"/>
                </a:solidFill>
              </a:rPr>
              <a:t>Fl) fission takes place with decreasing mass.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600" dirty="0">
                <a:solidFill>
                  <a:srgbClr val="FF0000"/>
                </a:solidFill>
              </a:rPr>
              <a:t>As discussed, the same type of transition occurs in trans-fermium elements but in the  opposite direction. </a:t>
            </a:r>
            <a:r>
              <a:rPr lang="en-US" altLang="fr-FR" sz="1600" dirty="0">
                <a:solidFill>
                  <a:srgbClr val="000099"/>
                </a:solidFill>
              </a:rPr>
              <a:t>Therefore the fission of SHE and of heavy-actinides join smoothly.</a:t>
            </a:r>
            <a:endParaRPr lang="en-US" altLang="fr-FR" sz="1600" b="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1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600" b="0" dirty="0"/>
              <a:t> Parentheses: In the latter nucleus the neutron numbers of the fragments (N</a:t>
            </a:r>
            <a:r>
              <a:rPr lang="en-US" altLang="fr-FR" sz="1600" b="0" baseline="-25000" dirty="0"/>
              <a:t>L</a:t>
            </a:r>
            <a:r>
              <a:rPr lang="en-US" altLang="fr-FR" sz="1600" b="0" dirty="0"/>
              <a:t> and N</a:t>
            </a:r>
            <a:r>
              <a:rPr lang="en-US" altLang="fr-FR" sz="1600" b="0" baseline="-25000" dirty="0"/>
              <a:t>H</a:t>
            </a:r>
            <a:r>
              <a:rPr lang="en-US" altLang="fr-FR" sz="1600" b="0" dirty="0"/>
              <a:t>) are equal to 82 (278=114+2x82) showing again that</a:t>
            </a:r>
            <a:r>
              <a:rPr lang="en-US" altLang="fr-FR" sz="1600" dirty="0"/>
              <a:t>  </a:t>
            </a:r>
            <a:r>
              <a:rPr lang="en-US" altLang="fr-FR" sz="1600" b="0" dirty="0">
                <a:solidFill>
                  <a:srgbClr val="FF0000"/>
                </a:solidFill>
              </a:rPr>
              <a:t>the </a:t>
            </a:r>
            <a:r>
              <a:rPr lang="en-US" altLang="fr-FR" sz="1600" b="0" dirty="0" err="1">
                <a:solidFill>
                  <a:srgbClr val="FF0000"/>
                </a:solidFill>
              </a:rPr>
              <a:t>magicity</a:t>
            </a:r>
            <a:r>
              <a:rPr lang="en-US" altLang="fr-FR" sz="1600" b="0" dirty="0">
                <a:solidFill>
                  <a:srgbClr val="FF0000"/>
                </a:solidFill>
              </a:rPr>
              <a:t> of the neutrons is the decisive factor</a:t>
            </a:r>
            <a:r>
              <a:rPr lang="en-US" altLang="fr-FR" sz="1600" b="0" dirty="0"/>
              <a:t>.</a:t>
            </a:r>
            <a:r>
              <a:rPr lang="en-US" altLang="fr-FR" sz="1600" dirty="0"/>
              <a:t> </a:t>
            </a:r>
            <a:endParaRPr lang="en-US" alt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224941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"/>
          <p:cNvPicPr/>
          <p:nvPr/>
        </p:nvPicPr>
        <p:blipFill>
          <a:blip r:embed="rId2"/>
          <a:stretch/>
        </p:blipFill>
        <p:spPr>
          <a:xfrm>
            <a:off x="275400" y="1752863"/>
            <a:ext cx="8593200" cy="513432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54006-E4A3-F191-5543-BFEFD2C90331}"/>
              </a:ext>
            </a:extLst>
          </p:cNvPr>
          <p:cNvSpPr txBox="1"/>
          <p:nvPr/>
        </p:nvSpPr>
        <p:spPr>
          <a:xfrm>
            <a:off x="152400" y="304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800" dirty="0">
                <a:solidFill>
                  <a:srgbClr val="FF0000"/>
                </a:solidFill>
              </a:rPr>
              <a:t>Synthesis of the results obtained showing consistency between the two regions where calculations have been performed. </a:t>
            </a:r>
            <a:r>
              <a:rPr lang="en-US" altLang="fr-FR" sz="1800" dirty="0">
                <a:solidFill>
                  <a:schemeClr val="tx1"/>
                </a:solidFill>
              </a:rPr>
              <a:t> The transition from asymmetric to symmetric fission (arrows) and the narrowest symmetric fission (dashed verticals) are indicated for each series of isotopes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6200" y="99240"/>
            <a:ext cx="4800600" cy="39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Minimization with respect  to  α</a:t>
            </a:r>
            <a:r>
              <a:rPr lang="en-US" spc="-1" baseline="-25000" dirty="0">
                <a:solidFill>
                  <a:srgbClr val="FF0000"/>
                </a:solidFill>
                <a:latin typeface="Arial"/>
                <a:ea typeface="DejaVu Sans"/>
              </a:rPr>
              <a:t>3</a:t>
            </a: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 leads to </a:t>
            </a:r>
            <a:r>
              <a:rPr lang="en-US" b="1" spc="-1" dirty="0">
                <a:solidFill>
                  <a:srgbClr val="FF0000"/>
                </a:solidFill>
                <a:latin typeface="Arial"/>
                <a:ea typeface="DejaVu Sans"/>
              </a:rPr>
              <a:t>“ternary” scission shapes: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one almost spherical fragment with A</a:t>
            </a:r>
            <a:r>
              <a:rPr lang="en-US" spc="-1" baseline="-25000" dirty="0">
                <a:solidFill>
                  <a:srgbClr val="FF0000"/>
                </a:solidFill>
                <a:latin typeface="Arial"/>
                <a:ea typeface="DejaVu Sans"/>
              </a:rPr>
              <a:t>L</a:t>
            </a:r>
            <a:r>
              <a:rPr lang="en-US" spc="-1" dirty="0">
                <a:solidFill>
                  <a:srgbClr val="FF0000"/>
                </a:solidFill>
                <a:latin typeface="Arial"/>
                <a:ea typeface="DejaVu Sans"/>
              </a:rPr>
              <a:t> ≈ 136 and one very deformed (pear-shaped) complementary fragment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99"/>
                </a:solidFill>
                <a:latin typeface="Arial"/>
                <a:ea typeface="DejaVu Sans"/>
              </a:rPr>
              <a:t>Will the very deformed  heavy-fragment</a:t>
            </a:r>
            <a:r>
              <a:rPr lang="en-US" sz="2800" spc="-1" dirty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r>
              <a:rPr lang="en-US" spc="-1" dirty="0">
                <a:solidFill>
                  <a:srgbClr val="000099"/>
                </a:solidFill>
                <a:latin typeface="Arial"/>
                <a:ea typeface="DejaVu Sans"/>
              </a:rPr>
              <a:t>undergo a second fission or will it recover a compact shape?</a:t>
            </a:r>
            <a:r>
              <a:rPr lang="en-US" sz="2800" spc="-1" dirty="0">
                <a:solidFill>
                  <a:srgbClr val="000099"/>
                </a:solidFill>
                <a:latin typeface="Arial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99"/>
                </a:solidFill>
                <a:latin typeface="Arial"/>
                <a:ea typeface="DejaVu Sans"/>
              </a:rPr>
              <a:t>In other words: </a:t>
            </a:r>
            <a:r>
              <a:rPr lang="en-US" b="1" spc="-1" dirty="0">
                <a:solidFill>
                  <a:srgbClr val="000099"/>
                </a:solidFill>
                <a:latin typeface="Arial"/>
                <a:ea typeface="DejaVu Sans"/>
              </a:rPr>
              <a:t>is the fission of SHE binary or sequential-ternary?</a:t>
            </a:r>
            <a:endParaRPr lang="en-US" b="0" strike="noStrike" spc="-1" dirty="0"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5029200" y="762000"/>
            <a:ext cx="3886200" cy="6019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3000" y="2057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392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Z=120</a:t>
            </a:r>
          </a:p>
        </p:txBody>
      </p:sp>
    </p:spTree>
    <p:extLst>
      <p:ext uri="{BB962C8B-B14F-4D97-AF65-F5344CB8AC3E}">
        <p14:creationId xmlns:p14="http://schemas.microsoft.com/office/powerpoint/2010/main" val="24380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40080" y="213840"/>
            <a:ext cx="81572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Potential energy of deformation for </a:t>
            </a:r>
            <a:r>
              <a:rPr lang="en-US" sz="32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164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Tb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81" name="Image 180"/>
          <p:cNvPicPr/>
          <p:nvPr/>
        </p:nvPicPr>
        <p:blipFill>
          <a:blip r:embed="rId2"/>
          <a:stretch/>
        </p:blipFill>
        <p:spPr>
          <a:xfrm>
            <a:off x="1188720" y="864000"/>
            <a:ext cx="6832080" cy="5627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57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3175308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323640" y="619200"/>
            <a:ext cx="37802160" cy="55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The development of the shape of the deformed fragment is calculated by means of the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Metropolis method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. It consists of two parts: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1. Each configuration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has a specified set of "neighbours" {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c'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}.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2. When the system is at the configuration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, the next configuration in the sequence is sampled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as follows: first, a tentative next configuration,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c'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is selected randomly from the set of neighbours and it is then decided whether the system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makes a "step" to that new configuration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c'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or remains at the current configuration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c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The Metropolis step probability is given by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  P(step) =             1              if  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c‘) &gt;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 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               =     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c‘) /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 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c)    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if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  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c‘) &lt;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 W(</a:t>
            </a:r>
            <a:r>
              <a:rPr lang="en-US" sz="1600" b="1" i="1" strike="noStrike" spc="-1">
                <a:solidFill>
                  <a:srgbClr val="000000"/>
                </a:solidFill>
                <a:latin typeface="Arial"/>
                <a:ea typeface="Yu Mincho"/>
              </a:rPr>
              <a:t>c)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Namely, if the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statistical weight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of the tentative configuration is greater than that of the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current configuration then the step probability is one, and in the opposite case, then the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probability of taking the tentative configuration is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W'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/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W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and the probability of staying in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the current configuration is 1 -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W'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/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W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. In the present work, we assume that the statistical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weight is proportional to exp(-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V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(c)/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T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), where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T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is the temperature of the system.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In the actual calculation, we take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δA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= 0.5 and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δα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= 0.0025. For simplicity, we use the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fixed temperature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Yu Mincho"/>
              </a:rPr>
              <a:t>T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to calculate the step probability. We continue the random walk until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the sample reaches either α =  α</a:t>
            </a:r>
            <a:r>
              <a:rPr lang="en-US" sz="1600" b="0" strike="noStrike" spc="-1" baseline="-25000">
                <a:solidFill>
                  <a:srgbClr val="000000"/>
                </a:solidFill>
                <a:latin typeface="Arial"/>
                <a:ea typeface="Yu Mincho"/>
              </a:rPr>
              <a:t>MAX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= 1.0 or α = α </a:t>
            </a:r>
            <a:r>
              <a:rPr lang="en-US" sz="1600" b="0" strike="noStrike" spc="-1" baseline="-25000">
                <a:solidFill>
                  <a:srgbClr val="000000"/>
                </a:solidFill>
                <a:latin typeface="Arial"/>
                <a:ea typeface="Yu Mincho"/>
              </a:rPr>
              <a:t>MIN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= 0.85.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Fission probability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is calculated by dividing the number of samples that reach α </a:t>
            </a:r>
            <a:r>
              <a:rPr lang="en-US" sz="1600" b="0" strike="noStrike" spc="-1" baseline="-25000">
                <a:solidFill>
                  <a:srgbClr val="000000"/>
                </a:solidFill>
                <a:latin typeface="Arial"/>
                <a:ea typeface="Yu Mincho"/>
              </a:rPr>
              <a:t>MAX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Yu Mincho"/>
              </a:rPr>
              <a:t> by that of all samples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Yu Mincho"/>
              </a:rPr>
              <a:t>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0" y="188640"/>
            <a:ext cx="914184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6385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28560" y="365040"/>
            <a:ext cx="7884720" cy="6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Fission probability (Second fission)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186" name="Table 2"/>
          <p:cNvGraphicFramePr/>
          <p:nvPr/>
        </p:nvGraphicFramePr>
        <p:xfrm>
          <a:off x="1042560" y="1177560"/>
          <a:ext cx="6120000" cy="2520000"/>
        </p:xfrm>
        <a:graphic>
          <a:graphicData uri="http://schemas.openxmlformats.org/drawingml/2006/table">
            <a:tbl>
              <a:tblPr/>
              <a:tblGrid>
                <a:gridCol w="15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T=1MeV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A</a:t>
                      </a:r>
                      <a:r>
                        <a:rPr lang="en-US" sz="2400" b="1" strike="noStrike" spc="-1" baseline="-2500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L</a:t>
                      </a: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=22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26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a</a:t>
                      </a: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=0.910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4.8×10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9.4×10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0.905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5.5×10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-5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5.1×10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0.900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2.4×10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-5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2.8×10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7" name="Table 3"/>
          <p:cNvGraphicFramePr/>
          <p:nvPr/>
        </p:nvGraphicFramePr>
        <p:xfrm>
          <a:off x="1042560" y="3935880"/>
          <a:ext cx="6120000" cy="2712960"/>
        </p:xfrm>
        <a:graphic>
          <a:graphicData uri="http://schemas.openxmlformats.org/drawingml/2006/table">
            <a:tbl>
              <a:tblPr/>
              <a:tblGrid>
                <a:gridCol w="15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T=1.5MeV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A</a:t>
                      </a:r>
                      <a:r>
                        <a:rPr lang="en-US" sz="2400" b="1" strike="noStrike" spc="-1" baseline="-2500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L</a:t>
                      </a: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=22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26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Symbol"/>
                          <a:ea typeface="DejaVu Sans"/>
                        </a:rPr>
                        <a:t>a</a:t>
                      </a: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=0.910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5.4×10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0.905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7.5×10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1.9×10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3.4×10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0.900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4.2×10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2.2×10</a:t>
                      </a:r>
                      <a:r>
                        <a:rPr lang="en-US" sz="2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-3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5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Concluding  remarks:</a:t>
            </a:r>
          </a:p>
          <a:p>
            <a:endParaRPr lang="en-US" dirty="0"/>
          </a:p>
          <a:p>
            <a:r>
              <a:rPr lang="en-US" dirty="0"/>
              <a:t>1) The </a:t>
            </a:r>
            <a:r>
              <a:rPr lang="en-US" dirty="0">
                <a:solidFill>
                  <a:srgbClr val="FF0000"/>
                </a:solidFill>
              </a:rPr>
              <a:t>agreement with data </a:t>
            </a:r>
            <a:r>
              <a:rPr lang="en-US" dirty="0"/>
              <a:t>(especially for Fm isotopes) is semi-quantitative in the sense that the transition from symmetric to asymmetric fission is not as sharp as observed experimentally. The macroscopic-microscopic model used averages over </a:t>
            </a:r>
            <a:r>
              <a:rPr lang="en-US" dirty="0" err="1"/>
              <a:t>neighbouring</a:t>
            </a:r>
            <a:r>
              <a:rPr lang="en-US" dirty="0"/>
              <a:t>  nuclei. Therefore sharp transitions from one nucleus to another are not expected to be obtained.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2) An interesting result is the </a:t>
            </a:r>
            <a:r>
              <a:rPr lang="en-US" dirty="0">
                <a:solidFill>
                  <a:srgbClr val="FF0000"/>
                </a:solidFill>
              </a:rPr>
              <a:t>extremely narrow mass distribution </a:t>
            </a:r>
            <a:r>
              <a:rPr lang="en-US" dirty="0"/>
              <a:t>of the </a:t>
            </a:r>
          </a:p>
          <a:p>
            <a:r>
              <a:rPr lang="en-US" dirty="0"/>
              <a:t> heaviest  calculated isotopes (FWHM  ≤  8 </a:t>
            </a:r>
            <a:r>
              <a:rPr lang="en-US" dirty="0" err="1"/>
              <a:t>amu</a:t>
            </a:r>
            <a:r>
              <a:rPr lang="en-US" dirty="0"/>
              <a:t>). To distinguish it from the regular symmetric fission we call this type of fission </a:t>
            </a:r>
            <a:r>
              <a:rPr lang="en-US" dirty="0">
                <a:solidFill>
                  <a:srgbClr val="FF0000"/>
                </a:solidFill>
              </a:rPr>
              <a:t>“super-symmetric”.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altLang="en-US" dirty="0"/>
              <a:t>3) For all SHE studied, we predict asymmetric fission if one does include the </a:t>
            </a:r>
            <a:r>
              <a:rPr lang="en-US" altLang="en-US" dirty="0" err="1">
                <a:solidFill>
                  <a:srgbClr val="FF0000"/>
                </a:solidFill>
              </a:rPr>
              <a:t>octupole</a:t>
            </a:r>
            <a:r>
              <a:rPr lang="en-US" altLang="en-US" dirty="0"/>
              <a:t> deformation and symmetric fission otherwise. </a:t>
            </a:r>
            <a:endParaRPr lang="en-US" dirty="0"/>
          </a:p>
          <a:p>
            <a:r>
              <a:rPr lang="fr-FR" dirty="0"/>
              <a:t>In addition of making the light fragment spherical, </a:t>
            </a:r>
            <a:r>
              <a:rPr lang="el-GR" dirty="0"/>
              <a:t>α</a:t>
            </a:r>
            <a:r>
              <a:rPr lang="el-GR" baseline="-25000" dirty="0"/>
              <a:t>3</a:t>
            </a:r>
            <a:r>
              <a:rPr lang="en-US" dirty="0"/>
              <a:t> creates a highly deformed pear-shaped heavy fragment at scission rising the question whether a sequential fission of the latter is possible as expected from general considerations (two </a:t>
            </a:r>
            <a:r>
              <a:rPr lang="en-US" baseline="30000" dirty="0"/>
              <a:t>123</a:t>
            </a:r>
            <a:r>
              <a:rPr lang="en-US" dirty="0"/>
              <a:t>Sn and the rest). The probability of this </a:t>
            </a:r>
            <a:r>
              <a:rPr lang="en-US" dirty="0">
                <a:solidFill>
                  <a:srgbClr val="FF0000"/>
                </a:solidFill>
              </a:rPr>
              <a:t>ternary fission </a:t>
            </a:r>
            <a:r>
              <a:rPr lang="en-US" dirty="0"/>
              <a:t>mode is found to be 10</a:t>
            </a:r>
            <a:r>
              <a:rPr lang="en-US" baseline="30000" dirty="0"/>
              <a:t>-4</a:t>
            </a:r>
            <a:r>
              <a:rPr lang="en-US" dirty="0"/>
              <a:t> to 10</a:t>
            </a:r>
            <a:r>
              <a:rPr lang="en-US" baseline="30000" dirty="0"/>
              <a:t>-3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New Calculations for Super-Asymmetric Fission</a:t>
            </a:r>
          </a:p>
          <a:p>
            <a:endParaRPr lang="en-US" dirty="0"/>
          </a:p>
          <a:p>
            <a:r>
              <a:rPr lang="en-US" dirty="0"/>
              <a:t>In order to study the super-asymmetric fission, new calculations  for a wider domain of fragment masses are performed. In particular we are interested in the region around A</a:t>
            </a:r>
            <a:r>
              <a:rPr lang="en-US" baseline="-25000" dirty="0"/>
              <a:t>H</a:t>
            </a:r>
            <a:r>
              <a:rPr lang="en-US" dirty="0"/>
              <a:t>=208. </a:t>
            </a:r>
            <a:r>
              <a:rPr lang="en-US" dirty="0">
                <a:solidFill>
                  <a:srgbClr val="FF0000"/>
                </a:solidFill>
              </a:rPr>
              <a:t>α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,</a:t>
            </a:r>
            <a:r>
              <a:rPr lang="en-US" b="1" dirty="0">
                <a:solidFill>
                  <a:srgbClr val="FF0000"/>
                </a:solidFill>
              </a:rPr>
              <a:t>α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,α</a:t>
            </a:r>
            <a:r>
              <a:rPr lang="en-US" baseline="-25000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,α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were used at </a:t>
            </a:r>
            <a:r>
              <a:rPr lang="en-US" dirty="0">
                <a:solidFill>
                  <a:srgbClr val="FF0000"/>
                </a:solidFill>
              </a:rPr>
              <a:t>α=0.98.</a:t>
            </a:r>
            <a:r>
              <a:rPr lang="en-US" dirty="0"/>
              <a:t> The parameter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l-GR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was  for long time ignored.</a:t>
            </a:r>
          </a:p>
          <a:p>
            <a:r>
              <a:rPr lang="en-US" dirty="0"/>
              <a:t>We start with the case of </a:t>
            </a:r>
            <a:r>
              <a:rPr lang="en-US" baseline="30000" dirty="0"/>
              <a:t>256</a:t>
            </a:r>
            <a:r>
              <a:rPr lang="en-US" dirty="0"/>
              <a:t>No (</a:t>
            </a:r>
            <a:r>
              <a:rPr lang="en-US" dirty="0" err="1"/>
              <a:t>sf</a:t>
            </a:r>
            <a:r>
              <a:rPr lang="en-US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0600" y="2133599"/>
            <a:ext cx="3581402" cy="4495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2590799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the position and the intensity of the super-asymmetric peak are in agreement with data taken at </a:t>
            </a:r>
            <a:r>
              <a:rPr lang="en-US" dirty="0" err="1"/>
              <a:t>Lohengrin</a:t>
            </a:r>
            <a:r>
              <a:rPr lang="en-US" dirty="0"/>
              <a:t> (ILL) for (</a:t>
            </a:r>
            <a:r>
              <a:rPr lang="en-US" dirty="0" err="1"/>
              <a:t>n</a:t>
            </a:r>
            <a:r>
              <a:rPr lang="en-US" baseline="-25000" dirty="0" err="1"/>
              <a:t>th</a:t>
            </a:r>
            <a:r>
              <a:rPr lang="en-US" dirty="0" err="1"/>
              <a:t>,f</a:t>
            </a:r>
            <a:r>
              <a:rPr lang="en-US" dirty="0"/>
              <a:t>) reactions on actinide targets from U to Cf.</a:t>
            </a:r>
          </a:p>
          <a:p>
            <a:r>
              <a:rPr lang="en-US" dirty="0">
                <a:solidFill>
                  <a:schemeClr val="tx2"/>
                </a:solidFill>
              </a:rPr>
              <a:t>D. </a:t>
            </a:r>
            <a:r>
              <a:rPr lang="en-US" dirty="0" err="1">
                <a:solidFill>
                  <a:schemeClr val="tx2"/>
                </a:solidFill>
              </a:rPr>
              <a:t>Rochman</a:t>
            </a:r>
            <a:r>
              <a:rPr lang="en-US" dirty="0">
                <a:solidFill>
                  <a:schemeClr val="tx2"/>
                </a:solidFill>
              </a:rPr>
              <a:t> et al., </a:t>
            </a:r>
          </a:p>
          <a:p>
            <a:r>
              <a:rPr lang="en-US" dirty="0">
                <a:solidFill>
                  <a:schemeClr val="tx2"/>
                </a:solidFill>
              </a:rPr>
              <a:t>Nuclear Physics A </a:t>
            </a:r>
            <a:r>
              <a:rPr lang="en-US" b="1" dirty="0">
                <a:solidFill>
                  <a:schemeClr val="tx2"/>
                </a:solidFill>
              </a:rPr>
              <a:t>735</a:t>
            </a:r>
            <a:r>
              <a:rPr lang="en-US" dirty="0">
                <a:solidFill>
                  <a:schemeClr val="tx2"/>
                </a:solidFill>
              </a:rPr>
              <a:t> (2004) 3</a:t>
            </a:r>
          </a:p>
        </p:txBody>
      </p:sp>
    </p:spTree>
    <p:extLst>
      <p:ext uri="{BB962C8B-B14F-4D97-AF65-F5344CB8AC3E}">
        <p14:creationId xmlns:p14="http://schemas.microsoft.com/office/powerpoint/2010/main" val="427226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Pre-scission point model approach to the fission of very heavy and super-heavy nuclei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Abstract</a:t>
            </a:r>
            <a:r>
              <a:rPr lang="en-US" sz="2400" dirty="0"/>
              <a:t>. The achievements of the pre-scission point model :</a:t>
            </a:r>
          </a:p>
          <a:p>
            <a:pPr marL="0" indent="0">
              <a:buNone/>
            </a:pP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N. </a:t>
            </a:r>
            <a:r>
              <a:rPr lang="en-US" sz="2000" i="1" spc="-1" dirty="0" err="1">
                <a:solidFill>
                  <a:schemeClr val="tx2"/>
                </a:solidFill>
                <a:latin typeface="Arial"/>
                <a:ea typeface="DejaVu Sans"/>
              </a:rPr>
              <a:t>Carjan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, F. </a:t>
            </a:r>
            <a:r>
              <a:rPr lang="en-US" sz="2000" i="1" spc="-1" dirty="0" err="1">
                <a:solidFill>
                  <a:schemeClr val="tx2"/>
                </a:solidFill>
                <a:latin typeface="Arial"/>
                <a:ea typeface="DejaVu Sans"/>
              </a:rPr>
              <a:t>Ivanyuk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, Yu. </a:t>
            </a:r>
            <a:r>
              <a:rPr lang="en-US" sz="2000" i="1" spc="-1" dirty="0" err="1">
                <a:solidFill>
                  <a:schemeClr val="tx2"/>
                </a:solidFill>
                <a:latin typeface="Arial"/>
                <a:ea typeface="DejaVu Sans"/>
              </a:rPr>
              <a:t>Oganessian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, G. </a:t>
            </a:r>
            <a:r>
              <a:rPr lang="en-US" sz="2000" i="1" spc="-1" dirty="0" err="1">
                <a:solidFill>
                  <a:schemeClr val="tx2"/>
                </a:solidFill>
                <a:latin typeface="Arial"/>
                <a:ea typeface="DejaVu Sans"/>
              </a:rPr>
              <a:t>Ter-Akopian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,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i="1" spc="-1" dirty="0" err="1">
                <a:solidFill>
                  <a:schemeClr val="tx2"/>
                </a:solidFill>
                <a:latin typeface="Arial"/>
                <a:ea typeface="DejaVu Sans"/>
              </a:rPr>
              <a:t>Nucl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. Phys. A </a:t>
            </a:r>
            <a:r>
              <a:rPr lang="en-US" sz="2000" b="1" i="1" spc="-1" dirty="0">
                <a:solidFill>
                  <a:schemeClr val="tx2"/>
                </a:solidFill>
                <a:latin typeface="Arial"/>
                <a:ea typeface="DejaVu Sans"/>
              </a:rPr>
              <a:t>942</a:t>
            </a:r>
            <a:r>
              <a:rPr lang="en-US" sz="2000" i="1" spc="-1" dirty="0">
                <a:solidFill>
                  <a:schemeClr val="tx2"/>
                </a:solidFill>
                <a:latin typeface="Arial"/>
                <a:ea typeface="DejaVu Sans"/>
              </a:rPr>
              <a:t> (2015) 97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/>
              <a:t>are reviewed in this talk.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Short comment on the model</a:t>
            </a:r>
            <a:r>
              <a:rPr lang="en-US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In any scission-point model it is </a:t>
            </a:r>
            <a:r>
              <a:rPr lang="en-US" sz="2400" dirty="0" err="1"/>
              <a:t>E</a:t>
            </a:r>
            <a:r>
              <a:rPr lang="en-US" sz="2400" baseline="-25000" dirty="0" err="1"/>
              <a:t>def</a:t>
            </a:r>
            <a:r>
              <a:rPr lang="en-US" sz="2400" dirty="0"/>
              <a:t> along the scission-line that determines the main features of the calculated distribution: the most probable masses and the relative intensities of the fission modes; the assumption being that equilibrium is attained for all collective degrees of freedom normal to the fission direction. </a:t>
            </a:r>
            <a:r>
              <a:rPr lang="en-US" sz="2400" dirty="0">
                <a:solidFill>
                  <a:schemeClr val="tx2"/>
                </a:solidFill>
              </a:rPr>
              <a:t>No assumption is made concerning  the motion in the fission direction which is described by the shape parameter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en-US" sz="2400" dirty="0">
                <a:solidFill>
                  <a:schemeClr val="tx2"/>
                </a:solidFill>
              </a:rPr>
              <a:t> in our model.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There is only one parameter </a:t>
            </a:r>
            <a:r>
              <a:rPr lang="en-US" sz="2400" dirty="0" err="1"/>
              <a:t>T</a:t>
            </a:r>
            <a:r>
              <a:rPr lang="en-US" sz="2400" baseline="-25000" dirty="0" err="1"/>
              <a:t>coll</a:t>
            </a:r>
            <a:r>
              <a:rPr lang="en-US" sz="2400" dirty="0"/>
              <a:t>. It has no physical meaning. It controls the overall width of the distribution . When comparing with data, it accounts also for the finite mass resolution.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Why do we use this model? It is simple and successful as it will be shown. Our model is briefly presented next.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2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381000"/>
            <a:ext cx="9032222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An</a:t>
            </a:r>
            <a:r>
              <a:rPr lang="en-US" sz="2000" dirty="0">
                <a:solidFill>
                  <a:srgbClr val="FF0000"/>
                </a:solidFill>
              </a:rPr>
              <a:t> improved </a:t>
            </a:r>
            <a:r>
              <a:rPr lang="en-US" sz="2000" dirty="0"/>
              <a:t>version of Wilkins scission </a:t>
            </a:r>
          </a:p>
          <a:p>
            <a:pPr marL="0" indent="0">
              <a:buNone/>
            </a:pPr>
            <a:r>
              <a:rPr lang="en-US" sz="2000" dirty="0"/>
              <a:t>point model, </a:t>
            </a:r>
            <a:r>
              <a:rPr lang="en-US" sz="2000" dirty="0">
                <a:solidFill>
                  <a:schemeClr val="tx2"/>
                </a:solidFill>
              </a:rPr>
              <a:t>Phys. Rev. C </a:t>
            </a:r>
            <a:r>
              <a:rPr lang="en-US" sz="2000" b="1" dirty="0">
                <a:solidFill>
                  <a:schemeClr val="tx2"/>
                </a:solidFill>
              </a:rPr>
              <a:t>14</a:t>
            </a:r>
            <a:r>
              <a:rPr lang="en-US" sz="2000" dirty="0">
                <a:solidFill>
                  <a:schemeClr val="tx2"/>
                </a:solidFill>
              </a:rPr>
              <a:t>, 1832 (1976)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is used: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a)</a:t>
            </a:r>
            <a:r>
              <a:rPr lang="en-US" sz="2000" dirty="0"/>
              <a:t> Nuclear shapes described </a:t>
            </a:r>
          </a:p>
          <a:p>
            <a:pPr marL="0" indent="0">
              <a:buNone/>
            </a:pPr>
            <a:r>
              <a:rPr lang="en-US" sz="2000" dirty="0"/>
              <a:t>by generalized Cassini ovals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R,x</a:t>
            </a:r>
            <a:r>
              <a:rPr lang="en-US" sz="2000" dirty="0"/>
              <a:t>) is an orthogonal </a:t>
            </a:r>
          </a:p>
          <a:p>
            <a:pPr marL="0" indent="0">
              <a:buNone/>
            </a:pPr>
            <a:r>
              <a:rPr lang="en-US" sz="2000" dirty="0"/>
              <a:t>coordinate system </a:t>
            </a:r>
          </a:p>
          <a:p>
            <a:pPr marL="0" indent="0">
              <a:buNone/>
            </a:pPr>
            <a:r>
              <a:rPr lang="en-US" sz="2000" dirty="0"/>
              <a:t>introduced by </a:t>
            </a:r>
            <a:r>
              <a:rPr lang="en-US" sz="2000" dirty="0">
                <a:solidFill>
                  <a:schemeClr val="tx2"/>
                </a:solidFill>
              </a:rPr>
              <a:t>V. </a:t>
            </a:r>
            <a:r>
              <a:rPr lang="en-US" sz="2000" dirty="0" err="1">
                <a:solidFill>
                  <a:schemeClr val="tx2"/>
                </a:solidFill>
              </a:rPr>
              <a:t>Pashkevich</a:t>
            </a:r>
            <a:r>
              <a:rPr lang="en-US" sz="2000" dirty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Nucl</a:t>
            </a:r>
            <a:r>
              <a:rPr lang="en-US" sz="2000" dirty="0">
                <a:solidFill>
                  <a:schemeClr val="tx2"/>
                </a:solidFill>
              </a:rPr>
              <a:t>. Phys. A </a:t>
            </a:r>
            <a:r>
              <a:rPr lang="en-US" sz="2000" b="1" dirty="0">
                <a:solidFill>
                  <a:schemeClr val="tx2"/>
                </a:solidFill>
              </a:rPr>
              <a:t>169</a:t>
            </a:r>
            <a:r>
              <a:rPr lang="en-US" sz="2000" dirty="0">
                <a:solidFill>
                  <a:schemeClr val="tx2"/>
                </a:solidFill>
              </a:rPr>
              <a:t>, 275 (1971).</a:t>
            </a:r>
          </a:p>
          <a:p>
            <a:pPr marL="0" indent="0">
              <a:buNone/>
            </a:pPr>
            <a:r>
              <a:rPr lang="en-US" sz="2000" dirty="0"/>
              <a:t>R</a:t>
            </a:r>
            <a:r>
              <a:rPr lang="en-US" sz="2000" baseline="-25000" dirty="0"/>
              <a:t>0</a:t>
            </a:r>
            <a:r>
              <a:rPr lang="en-US" sz="2000" dirty="0"/>
              <a:t> is one of the basic lines.</a:t>
            </a:r>
          </a:p>
          <a:p>
            <a:pPr marL="0" indent="0">
              <a:buNone/>
            </a:pPr>
            <a:r>
              <a:rPr lang="el-GR" sz="2000" dirty="0"/>
              <a:t>α</a:t>
            </a:r>
            <a:r>
              <a:rPr lang="en-US" sz="2000" dirty="0"/>
              <a:t>=1 defines the Bernoulli </a:t>
            </a:r>
            <a:r>
              <a:rPr lang="en-US" sz="2000" dirty="0" err="1"/>
              <a:t>lemniscate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i.e., the configuration with zero neck.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b)</a:t>
            </a:r>
            <a:r>
              <a:rPr lang="en-US" sz="2000" dirty="0"/>
              <a:t> Since the neck ruptures at finite radius </a:t>
            </a:r>
          </a:p>
          <a:p>
            <a:pPr marL="0" indent="0">
              <a:buNone/>
            </a:pPr>
            <a:r>
              <a:rPr lang="en-US" sz="2000" dirty="0"/>
              <a:t>(2 </a:t>
            </a:r>
            <a:r>
              <a:rPr lang="en-US" sz="2000" dirty="0" err="1"/>
              <a:t>fm</a:t>
            </a:r>
            <a:r>
              <a:rPr lang="en-US" sz="2000" dirty="0"/>
              <a:t>), </a:t>
            </a:r>
            <a:r>
              <a:rPr lang="en-US" sz="2000" dirty="0">
                <a:solidFill>
                  <a:schemeClr val="tx2"/>
                </a:solidFill>
              </a:rPr>
              <a:t>V. M. </a:t>
            </a:r>
            <a:r>
              <a:rPr lang="en-US" sz="2000" dirty="0" err="1">
                <a:solidFill>
                  <a:schemeClr val="tx2"/>
                </a:solidFill>
              </a:rPr>
              <a:t>Strutinsky</a:t>
            </a:r>
            <a:r>
              <a:rPr lang="en-US" sz="2000" dirty="0">
                <a:solidFill>
                  <a:schemeClr val="tx2"/>
                </a:solidFill>
              </a:rPr>
              <a:t>, N. </a:t>
            </a:r>
            <a:r>
              <a:rPr lang="en-US" sz="2000" dirty="0" err="1">
                <a:solidFill>
                  <a:schemeClr val="tx2"/>
                </a:solidFill>
              </a:rPr>
              <a:t>Ya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Lyashchenko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N. A. Popov,  </a:t>
            </a:r>
            <a:r>
              <a:rPr lang="en-US" sz="2000" dirty="0" err="1">
                <a:solidFill>
                  <a:schemeClr val="tx2"/>
                </a:solidFill>
              </a:rPr>
              <a:t>Nucl</a:t>
            </a:r>
            <a:r>
              <a:rPr lang="en-US" sz="2000" dirty="0">
                <a:solidFill>
                  <a:schemeClr val="tx2"/>
                </a:solidFill>
              </a:rPr>
              <a:t>. Phys. </a:t>
            </a:r>
            <a:r>
              <a:rPr lang="en-US" sz="2000" b="1" dirty="0">
                <a:solidFill>
                  <a:schemeClr val="tx2"/>
                </a:solidFill>
              </a:rPr>
              <a:t>46</a:t>
            </a:r>
            <a:r>
              <a:rPr lang="en-US" sz="2000" dirty="0">
                <a:solidFill>
                  <a:schemeClr val="tx2"/>
                </a:solidFill>
              </a:rPr>
              <a:t>, 639 (1963),</a:t>
            </a:r>
          </a:p>
          <a:p>
            <a:pPr marL="0" indent="0">
              <a:buNone/>
            </a:pPr>
            <a:r>
              <a:rPr lang="en-US" sz="2000" dirty="0"/>
              <a:t>the distributions are  calculated “just before </a:t>
            </a:r>
          </a:p>
          <a:p>
            <a:pPr marL="0" indent="0">
              <a:buNone/>
            </a:pPr>
            <a:r>
              <a:rPr lang="en-US" sz="2000" dirty="0"/>
              <a:t>scission” (</a:t>
            </a:r>
            <a:r>
              <a:rPr lang="el-GR" sz="2000" dirty="0"/>
              <a:t>α</a:t>
            </a:r>
            <a:r>
              <a:rPr lang="en-US" sz="2000" dirty="0"/>
              <a:t>=0.98) and not when </a:t>
            </a:r>
          </a:p>
          <a:p>
            <a:pPr marL="0" indent="0">
              <a:buNone/>
            </a:pPr>
            <a:r>
              <a:rPr lang="en-US" sz="2000" dirty="0"/>
              <a:t>the fragments are already  separated as in </a:t>
            </a:r>
          </a:p>
          <a:p>
            <a:pPr marL="0" indent="0">
              <a:buNone/>
            </a:pPr>
            <a:r>
              <a:rPr lang="en-US" sz="2000" dirty="0"/>
              <a:t>the original model.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592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1513"/>
            <a:ext cx="4307822" cy="27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54" y="4540758"/>
            <a:ext cx="4693091" cy="204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712195" y="3581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364567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sz="2400" dirty="0">
                <a:solidFill>
                  <a:schemeClr val="tx2"/>
                </a:solidFill>
              </a:rPr>
              <a:t>Volume             conservation</a:t>
            </a:r>
          </a:p>
        </p:txBody>
      </p:sp>
    </p:spTree>
    <p:extLst>
      <p:ext uri="{BB962C8B-B14F-4D97-AF65-F5344CB8AC3E}">
        <p14:creationId xmlns:p14="http://schemas.microsoft.com/office/powerpoint/2010/main" val="174156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spc="-1" dirty="0">
                <a:solidFill>
                  <a:srgbClr val="000099"/>
                </a:solidFill>
                <a:latin typeface="Arial"/>
                <a:ea typeface="DejaVu Sans"/>
              </a:rPr>
              <a:t>As previously mentioned, the only physical ingredient is the potential energy of deformation obtained by Liquid-Drop model + </a:t>
            </a:r>
            <a:r>
              <a:rPr lang="en-US" sz="1800" spc="-1" dirty="0" err="1">
                <a:solidFill>
                  <a:srgbClr val="000099"/>
                </a:solidFill>
                <a:latin typeface="Arial"/>
                <a:ea typeface="DejaVu Sans"/>
              </a:rPr>
              <a:t>Strutinsky</a:t>
            </a:r>
            <a:r>
              <a:rPr lang="en-US" sz="1800" spc="-1" dirty="0">
                <a:solidFill>
                  <a:srgbClr val="000099"/>
                </a:solidFill>
                <a:latin typeface="Arial"/>
                <a:ea typeface="DejaVu Sans"/>
              </a:rPr>
              <a:t> shell correction:</a:t>
            </a:r>
            <a:endParaRPr lang="en-US" sz="1800" b="1" spc="-1" dirty="0">
              <a:solidFill>
                <a:srgbClr val="333399"/>
              </a:solidFill>
              <a:latin typeface="Arial"/>
              <a:ea typeface="DejaVu Sans"/>
            </a:endParaRPr>
          </a:p>
          <a:p>
            <a:pPr marL="0" indent="0">
              <a:buNone/>
            </a:pPr>
            <a:r>
              <a:rPr lang="en-US" sz="1800" b="1" spc="-1" dirty="0" err="1">
                <a:solidFill>
                  <a:srgbClr val="333399"/>
                </a:solidFill>
                <a:latin typeface="Arial"/>
                <a:ea typeface="DejaVu Sans"/>
              </a:rPr>
              <a:t>E</a:t>
            </a:r>
            <a:r>
              <a:rPr lang="en-US" sz="1800" b="1" spc="-1" baseline="-25000" dirty="0" err="1">
                <a:solidFill>
                  <a:srgbClr val="333399"/>
                </a:solidFill>
                <a:latin typeface="Arial"/>
                <a:ea typeface="DejaVu Sans"/>
              </a:rPr>
              <a:t>def</a:t>
            </a:r>
            <a:r>
              <a:rPr lang="en-US" sz="1800" b="1" spc="-1" baseline="-25000" dirty="0">
                <a:solidFill>
                  <a:srgbClr val="333399"/>
                </a:solidFill>
                <a:latin typeface="Arial"/>
                <a:ea typeface="DejaVu Sans"/>
              </a:rPr>
              <a:t> 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(</a:t>
            </a:r>
            <a:r>
              <a:rPr lang="en-US" sz="1800" b="1" i="1" spc="-1" dirty="0">
                <a:solidFill>
                  <a:srgbClr val="333399"/>
                </a:solidFill>
                <a:latin typeface="Arial"/>
                <a:ea typeface="DejaVu Sans"/>
              </a:rPr>
              <a:t>shape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) =</a:t>
            </a:r>
            <a:r>
              <a:rPr lang="en-US" sz="1800" b="1" spc="-1" baseline="-25000" dirty="0">
                <a:solidFill>
                  <a:srgbClr val="333399"/>
                </a:solidFill>
                <a:latin typeface="Arial"/>
                <a:ea typeface="DejaVu Sans"/>
              </a:rPr>
              <a:t> 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 E</a:t>
            </a:r>
            <a:r>
              <a:rPr lang="en-US" sz="1800" b="1" spc="-1" baseline="-25000" dirty="0">
                <a:solidFill>
                  <a:srgbClr val="333399"/>
                </a:solidFill>
                <a:latin typeface="Arial"/>
                <a:ea typeface="DejaVu Sans"/>
              </a:rPr>
              <a:t>LD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 (</a:t>
            </a:r>
            <a:r>
              <a:rPr lang="en-US" sz="1800" b="1" i="1" spc="-1" dirty="0">
                <a:solidFill>
                  <a:srgbClr val="333399"/>
                </a:solidFill>
                <a:latin typeface="Arial"/>
                <a:ea typeface="DejaVu Sans"/>
              </a:rPr>
              <a:t>shape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) + </a:t>
            </a:r>
            <a:r>
              <a:rPr lang="en-US" sz="1800" b="1" spc="-1" dirty="0" err="1">
                <a:solidFill>
                  <a:srgbClr val="333399"/>
                </a:solidFill>
                <a:latin typeface="Arial"/>
                <a:ea typeface="DejaVu Sans"/>
              </a:rPr>
              <a:t>E</a:t>
            </a:r>
            <a:r>
              <a:rPr lang="en-US" sz="1800" b="1" spc="-1" baseline="-25000" dirty="0" err="1">
                <a:solidFill>
                  <a:srgbClr val="333399"/>
                </a:solidFill>
                <a:latin typeface="Arial"/>
                <a:ea typeface="DejaVu Sans"/>
              </a:rPr>
              <a:t>shell</a:t>
            </a:r>
            <a:r>
              <a:rPr lang="en-US" sz="1800" b="1" spc="-1" baseline="-25000" dirty="0">
                <a:solidFill>
                  <a:srgbClr val="333399"/>
                </a:solidFill>
                <a:latin typeface="Arial"/>
                <a:ea typeface="DejaVu Sans"/>
              </a:rPr>
              <a:t>  </a:t>
            </a:r>
            <a:r>
              <a:rPr lang="en-US" sz="1800" b="1" spc="-1" dirty="0">
                <a:solidFill>
                  <a:srgbClr val="333399"/>
                </a:solidFill>
                <a:latin typeface="Arial"/>
                <a:ea typeface="DejaVu Sans"/>
              </a:rPr>
              <a:t>(</a:t>
            </a:r>
            <a:r>
              <a:rPr lang="en-US" sz="1800" b="1" i="1" spc="-1" dirty="0">
                <a:solidFill>
                  <a:srgbClr val="333399"/>
                </a:solidFill>
                <a:latin typeface="Arial"/>
                <a:ea typeface="DejaVu Sans"/>
              </a:rPr>
              <a:t>shape)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V. M. </a:t>
            </a:r>
            <a:r>
              <a:rPr lang="en-US" sz="1800" dirty="0" err="1">
                <a:solidFill>
                  <a:schemeClr val="tx2"/>
                </a:solidFill>
              </a:rPr>
              <a:t>Strutinsky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Nucl</a:t>
            </a:r>
            <a:r>
              <a:rPr lang="en-US" sz="1800" dirty="0">
                <a:solidFill>
                  <a:schemeClr val="tx2"/>
                </a:solidFill>
              </a:rPr>
              <a:t>. Phys. A </a:t>
            </a:r>
            <a:r>
              <a:rPr lang="en-US" sz="1800" b="1" dirty="0">
                <a:solidFill>
                  <a:schemeClr val="tx2"/>
                </a:solidFill>
              </a:rPr>
              <a:t>95</a:t>
            </a:r>
            <a:r>
              <a:rPr lang="en-US" sz="1800" dirty="0">
                <a:solidFill>
                  <a:schemeClr val="tx2"/>
                </a:solidFill>
              </a:rPr>
              <a:t>, 420 (1967)</a:t>
            </a:r>
            <a:endParaRPr lang="en-US" sz="1800" b="1" i="1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endParaRPr lang="en-US" sz="18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Such potential energy surfaces (PES) are calculated just before scission</a:t>
            </a:r>
            <a:r>
              <a:rPr lang="en-US" sz="1800" i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i="1" spc="-1" dirty="0">
                <a:solidFill>
                  <a:srgbClr val="FF0000"/>
                </a:solidFill>
                <a:latin typeface="Arial"/>
                <a:ea typeface="DejaVu Sans"/>
              </a:rPr>
              <a:t>(α</a:t>
            </a:r>
            <a:r>
              <a:rPr lang="en-US" sz="1800" spc="-1" dirty="0">
                <a:solidFill>
                  <a:srgbClr val="FF0000"/>
                </a:solidFill>
                <a:latin typeface="Arial"/>
                <a:ea typeface="DejaVu Sans"/>
              </a:rPr>
              <a:t> = 0.98) </a:t>
            </a: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spc="-1" dirty="0">
                <a:solidFill>
                  <a:srgbClr val="000000"/>
                </a:solidFill>
                <a:latin typeface="Arial"/>
                <a:ea typeface="DejaVu Sans"/>
              </a:rPr>
              <a:t>as a function of the three most relevant deformation parameters:</a:t>
            </a:r>
            <a:endParaRPr lang="en-US" sz="1800" spc="-1" dirty="0"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i="1" spc="-1" dirty="0">
                <a:solidFill>
                  <a:srgbClr val="FF3300"/>
                </a:solidFill>
                <a:latin typeface="Arial"/>
                <a:ea typeface="DejaVu Sans"/>
              </a:rPr>
              <a:t> α</a:t>
            </a:r>
            <a:r>
              <a:rPr lang="en-US" sz="1800" i="1" spc="-1" baseline="-25000" dirty="0">
                <a:solidFill>
                  <a:srgbClr val="FF3300"/>
                </a:solidFill>
                <a:latin typeface="Arial"/>
                <a:ea typeface="DejaVu Sans"/>
              </a:rPr>
              <a:t>1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 (mass asymmetry) , </a:t>
            </a:r>
            <a:r>
              <a:rPr lang="en-US" sz="1800" i="1" spc="-1" dirty="0">
                <a:solidFill>
                  <a:srgbClr val="FF0000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FF0000"/>
                </a:solidFill>
                <a:latin typeface="Arial"/>
                <a:ea typeface="DejaVu Sans"/>
              </a:rPr>
              <a:t>3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(</a:t>
            </a:r>
            <a:r>
              <a:rPr lang="en-US" sz="1800" spc="-1" dirty="0" err="1">
                <a:solidFill>
                  <a:srgbClr val="0000CC"/>
                </a:solidFill>
                <a:latin typeface="Arial"/>
                <a:ea typeface="DejaVu Sans"/>
              </a:rPr>
              <a:t>octupole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deformation) and</a:t>
            </a:r>
            <a:endParaRPr lang="en-US" sz="1800" spc="-1" dirty="0"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</a:t>
            </a:r>
            <a:r>
              <a:rPr lang="en-US" sz="1800" i="1" spc="-1" dirty="0">
                <a:solidFill>
                  <a:srgbClr val="FF3300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FF3300"/>
                </a:solidFill>
                <a:latin typeface="Arial"/>
                <a:ea typeface="DejaVu Sans"/>
              </a:rPr>
              <a:t>4</a:t>
            </a:r>
            <a:r>
              <a:rPr lang="en-US" sz="1800" spc="-1" baseline="-25000" dirty="0">
                <a:solidFill>
                  <a:srgbClr val="0000CC"/>
                </a:solidFill>
                <a:latin typeface="Arial"/>
                <a:ea typeface="DejaVu Sans"/>
              </a:rPr>
              <a:t> 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[acting on the </a:t>
            </a:r>
            <a:r>
              <a:rPr lang="en-US" sz="1800" spc="-1" dirty="0" err="1">
                <a:solidFill>
                  <a:srgbClr val="0000CC"/>
                </a:solidFill>
                <a:latin typeface="Arial"/>
                <a:ea typeface="DejaVu Sans"/>
              </a:rPr>
              <a:t>quadrupole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elongation of each fragment makes the scission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shape more compact  (</a:t>
            </a:r>
            <a:r>
              <a:rPr lang="en-US" sz="1800" i="1" spc="-1" dirty="0">
                <a:solidFill>
                  <a:srgbClr val="0000CC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0000CC"/>
                </a:solidFill>
                <a:latin typeface="Arial"/>
                <a:ea typeface="DejaVu Sans"/>
              </a:rPr>
              <a:t>4</a:t>
            </a:r>
            <a:r>
              <a:rPr lang="en-US" sz="1800" spc="-1" baseline="-25000" dirty="0">
                <a:solidFill>
                  <a:srgbClr val="0000CC"/>
                </a:solidFill>
                <a:latin typeface="Arial"/>
                <a:ea typeface="DejaVu Sans"/>
              </a:rPr>
              <a:t> 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&lt;0) or more elongated (</a:t>
            </a:r>
            <a:r>
              <a:rPr lang="en-US" sz="1800" i="1" spc="-1" dirty="0">
                <a:solidFill>
                  <a:srgbClr val="0000CC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0000CC"/>
                </a:solidFill>
                <a:latin typeface="Arial"/>
                <a:ea typeface="DejaVu Sans"/>
              </a:rPr>
              <a:t>4</a:t>
            </a:r>
            <a:r>
              <a:rPr lang="en-US" sz="1800" spc="-1" baseline="-25000" dirty="0">
                <a:solidFill>
                  <a:srgbClr val="0000CC"/>
                </a:solidFill>
                <a:latin typeface="Arial"/>
                <a:ea typeface="DejaVu Sans"/>
              </a:rPr>
              <a:t> 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&gt;0)]. </a:t>
            </a:r>
            <a:endParaRPr lang="en-US" sz="1800" spc="-1" dirty="0"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In addition we minimize with respect to</a:t>
            </a:r>
            <a:r>
              <a:rPr lang="en-US" sz="1800" i="1" spc="-1" dirty="0">
                <a:solidFill>
                  <a:srgbClr val="FF3300"/>
                </a:solidFill>
                <a:latin typeface="Arial"/>
                <a:ea typeface="DejaVu Sans"/>
              </a:rPr>
              <a:t> α</a:t>
            </a:r>
            <a:r>
              <a:rPr lang="en-US" sz="1800" i="1" spc="-1" baseline="-25000" dirty="0">
                <a:solidFill>
                  <a:srgbClr val="FF3300"/>
                </a:solidFill>
                <a:latin typeface="Arial"/>
                <a:ea typeface="DejaVu Sans"/>
              </a:rPr>
              <a:t>2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 and </a:t>
            </a:r>
            <a:r>
              <a:rPr lang="en-US" sz="1800" i="1" spc="-1" dirty="0">
                <a:solidFill>
                  <a:srgbClr val="FF3300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FF3300"/>
                </a:solidFill>
                <a:latin typeface="Arial"/>
                <a:ea typeface="DejaVu Sans"/>
              </a:rPr>
              <a:t>5</a:t>
            </a:r>
            <a:r>
              <a:rPr lang="en-US" sz="1800" spc="-1" baseline="-25000" dirty="0">
                <a:solidFill>
                  <a:srgbClr val="0000CC"/>
                </a:solidFill>
                <a:latin typeface="Arial"/>
                <a:ea typeface="DejaVu Sans"/>
              </a:rPr>
              <a:t> </a:t>
            </a:r>
            <a:r>
              <a:rPr lang="en-US" sz="1800" spc="-1" dirty="0">
                <a:solidFill>
                  <a:srgbClr val="0000CC"/>
                </a:solidFill>
                <a:latin typeface="Arial"/>
                <a:ea typeface="DejaVu Sans"/>
              </a:rPr>
              <a:t>(or </a:t>
            </a:r>
            <a:r>
              <a:rPr lang="en-US" sz="1800" i="1" spc="-1" dirty="0">
                <a:solidFill>
                  <a:srgbClr val="FF3300"/>
                </a:solidFill>
                <a:latin typeface="Arial"/>
                <a:ea typeface="DejaVu Sans"/>
              </a:rPr>
              <a:t>α</a:t>
            </a:r>
            <a:r>
              <a:rPr lang="en-US" sz="1800" i="1" spc="-1" baseline="-25000" dirty="0">
                <a:solidFill>
                  <a:srgbClr val="FF3300"/>
                </a:solidFill>
                <a:latin typeface="Arial"/>
                <a:ea typeface="DejaVu Sans"/>
              </a:rPr>
              <a:t>6</a:t>
            </a:r>
            <a:r>
              <a:rPr lang="en-US" sz="1800" spc="-1" dirty="0">
                <a:solidFill>
                  <a:schemeClr val="tx2"/>
                </a:solidFill>
                <a:latin typeface="Arial"/>
                <a:ea typeface="DejaVu Sans"/>
              </a:rPr>
              <a:t>)</a:t>
            </a:r>
            <a:r>
              <a:rPr lang="en-US" sz="2400" spc="-1" dirty="0">
                <a:solidFill>
                  <a:srgbClr val="0000CC"/>
                </a:solidFill>
                <a:latin typeface="Arial"/>
                <a:ea typeface="DejaVu Sans"/>
              </a:rPr>
              <a:t>.</a:t>
            </a:r>
            <a:endParaRPr lang="en-US" sz="2400" spc="-1" dirty="0">
              <a:latin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601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273659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example of PES for </a:t>
            </a:r>
            <a:r>
              <a:rPr lang="en-US" sz="1600" baseline="30000" dirty="0"/>
              <a:t>254</a:t>
            </a:r>
            <a:r>
              <a:rPr lang="en-US" sz="1600" dirty="0"/>
              <a:t>Rf and </a:t>
            </a:r>
            <a:r>
              <a:rPr lang="en-US" sz="1600" baseline="30000" dirty="0"/>
              <a:t>264</a:t>
            </a:r>
            <a:r>
              <a:rPr lang="en-US" sz="1600" dirty="0"/>
              <a:t>Rf showing the well known transition from asymmetric to symmetric fission in isotopes from fermium to seaborgium.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667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7200" y="1219200"/>
                <a:ext cx="8229600" cy="4700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Supposing statistical equilibrium for the collective degrees of freedom</a:t>
                </a:r>
                <a:r>
                  <a:rPr lang="en-US" altLang="en-US" dirty="0">
                    <a:solidFill>
                      <a:srgbClr val="0000CC"/>
                    </a:solidFill>
                  </a:rPr>
                  <a:t>, </a:t>
                </a:r>
                <a:r>
                  <a:rPr lang="en-US" altLang="en-US" i="1" dirty="0">
                    <a:solidFill>
                      <a:srgbClr val="0000CC"/>
                    </a:solidFill>
                  </a:rPr>
                  <a:t>normal to the fission direction</a:t>
                </a:r>
                <a:r>
                  <a:rPr lang="en-US" altLang="en-US" dirty="0">
                    <a:solidFill>
                      <a:srgbClr val="0000CC"/>
                    </a:solidFill>
                  </a:rPr>
                  <a:t>, </a:t>
                </a:r>
                <a:r>
                  <a:rPr lang="en-US" altLang="en-US" dirty="0"/>
                  <a:t>the distribution of each point (</a:t>
                </a:r>
                <a:r>
                  <a:rPr lang="el-GR" altLang="en-US" i="1" dirty="0"/>
                  <a:t>α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</a:t>
                </a:r>
                <a:r>
                  <a:rPr lang="el-GR" altLang="en-US" i="1" dirty="0"/>
                  <a:t>α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, </a:t>
                </a:r>
                <a:r>
                  <a:rPr lang="el-GR" altLang="en-US" i="1" dirty="0"/>
                  <a:t>α</a:t>
                </a:r>
                <a:r>
                  <a:rPr lang="en-US" altLang="en-US" baseline="-25000" dirty="0"/>
                  <a:t>3 </a:t>
                </a:r>
                <a:r>
                  <a:rPr lang="en-US" altLang="en-US" dirty="0"/>
                  <a:t>, </a:t>
                </a:r>
                <a:r>
                  <a:rPr lang="el-GR" altLang="en-US" i="1" dirty="0"/>
                  <a:t>α</a:t>
                </a:r>
                <a:r>
                  <a:rPr lang="en-US" altLang="en-US" baseline="-25000" dirty="0"/>
                  <a:t>4</a:t>
                </a:r>
                <a:r>
                  <a:rPr lang="en-US" altLang="en-US" dirty="0"/>
                  <a:t>, </a:t>
                </a:r>
                <a:r>
                  <a:rPr lang="el-GR" altLang="en-US" i="1" dirty="0"/>
                  <a:t>α</a:t>
                </a:r>
                <a:r>
                  <a:rPr lang="en-US" altLang="en-US" baseline="-25000" dirty="0"/>
                  <a:t>5</a:t>
                </a:r>
                <a:r>
                  <a:rPr lang="en-US" altLang="en-US" dirty="0"/>
                  <a:t>) on the potential energy surfaces is due to thermal fluctuations</a:t>
                </a:r>
              </a:p>
              <a:p>
                <a:endParaRPr lang="en-US" dirty="0">
                  <a:solidFill>
                    <a:srgbClr val="00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P</m:t>
                      </m:r>
                      <m:r>
                        <m:rPr>
                          <m:nor/>
                        </m:rPr>
                        <a:rPr lang="en-US" sz="2800" dirty="0"/>
                        <m:t>(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l-GR" sz="2800" baseline="-25000" dirty="0"/>
                        <m:t>1</m:t>
                      </m:r>
                      <m:r>
                        <m:rPr>
                          <m:nor/>
                        </m:rPr>
                        <a:rPr lang="el-GR" sz="2800" dirty="0"/>
                        <m:t>,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n-US" sz="2800" baseline="-25000" dirty="0"/>
                        <m:t>2</m:t>
                      </m:r>
                      <m:r>
                        <m:rPr>
                          <m:nor/>
                        </m:rPr>
                        <a:rPr lang="el-GR" sz="2800" dirty="0"/>
                        <m:t>,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n-US" sz="2800" baseline="-25000" dirty="0"/>
                        <m:t>3</m:t>
                      </m:r>
                      <m:r>
                        <m:rPr>
                          <m:nor/>
                        </m:rPr>
                        <a:rPr lang="el-GR" sz="2800" dirty="0"/>
                        <m:t>,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n-US" sz="2800" baseline="-25000" dirty="0"/>
                        <m:t>4 </m:t>
                      </m:r>
                      <m:r>
                        <m:rPr>
                          <m:nor/>
                        </m:rPr>
                        <a:rPr lang="en-US" sz="2800" dirty="0"/>
                        <m:t>,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n-US" sz="2800" baseline="-25000" dirty="0"/>
                        <m:t>5</m:t>
                      </m:r>
                      <m:r>
                        <m:rPr>
                          <m:nor/>
                        </m:rPr>
                        <a:rPr lang="el-GR" sz="2800" dirty="0"/>
                        <m:t>)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m:rPr>
                          <m:nor/>
                        </m:rPr>
                        <a:rPr lang="el-GR" sz="2800" dirty="0"/>
                        <m:t>∝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p>
                        <m:sSupPr>
                          <m:ctrlPr>
                            <a:rPr lang="el-GR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 baseline="300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Edef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 (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α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1,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α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,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α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3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,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α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4,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α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5</m:t>
                          </m:r>
                          <m:r>
                            <m:rPr>
                              <m:nor/>
                            </m:rPr>
                            <a:rPr lang="el-GR" sz="2800" baseline="30000" dirty="0"/>
                            <m:t>)/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Tcoll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solidFill>
                                <a:srgbClr val="0000CC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                                 </a:t>
                </a:r>
              </a:p>
              <a:p>
                <a:r>
                  <a:rPr lang="en-US" dirty="0"/>
                  <a:t>Projecting P(α</a:t>
                </a:r>
                <a:r>
                  <a:rPr lang="en-US" baseline="-25000" dirty="0"/>
                  <a:t>1</a:t>
                </a:r>
                <a:r>
                  <a:rPr lang="en-US" dirty="0"/>
                  <a:t>, α</a:t>
                </a:r>
                <a:r>
                  <a:rPr lang="en-US" baseline="-25000" dirty="0"/>
                  <a:t>2</a:t>
                </a:r>
                <a:r>
                  <a:rPr lang="en-US" dirty="0"/>
                  <a:t>, α</a:t>
                </a:r>
                <a:r>
                  <a:rPr lang="en-US" baseline="-25000" dirty="0"/>
                  <a:t>3</a:t>
                </a:r>
                <a:r>
                  <a:rPr lang="en-US" dirty="0"/>
                  <a:t>, α</a:t>
                </a:r>
                <a:r>
                  <a:rPr lang="en-US" baseline="-25000" dirty="0"/>
                  <a:t>4</a:t>
                </a:r>
                <a:r>
                  <a:rPr lang="en-US" dirty="0"/>
                  <a:t>, α</a:t>
                </a:r>
                <a:r>
                  <a:rPr lang="en-US" baseline="-25000" dirty="0"/>
                  <a:t>5</a:t>
                </a:r>
                <a:r>
                  <a:rPr lang="en-US" dirty="0"/>
                  <a:t>) on the fixed value of mass asymmetry η=(A</a:t>
                </a:r>
                <a:r>
                  <a:rPr lang="en-US" baseline="-25000" dirty="0"/>
                  <a:t>H</a:t>
                </a:r>
                <a:r>
                  <a:rPr lang="en-US" dirty="0"/>
                  <a:t>−A</a:t>
                </a:r>
                <a:r>
                  <a:rPr lang="en-US" baseline="-25000" dirty="0"/>
                  <a:t>L</a:t>
                </a:r>
                <a:r>
                  <a:rPr lang="en-US" dirty="0"/>
                  <a:t>)/A one obtains the fission fragment mass distribution Y(η)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η</m:t>
                          </m:r>
                        </m:e>
                      </m:d>
                      <m:r>
                        <a:rPr lang="pt-BR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ijkl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l-GR" sz="2400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η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),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 , 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l-GR" sz="2400" baseline="-25000" dirty="0"/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l-GR" sz="2400" baseline="-25000" dirty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l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η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l-G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ijkl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α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baseline="-25000" dirty="0"/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η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),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α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α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α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4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400" dirty="0"/>
                                    <m:t>α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5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-25000" dirty="0"/>
                                    <m:t>l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l-GR" sz="2400" dirty="0"/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</a:t>
                </a:r>
                <a:r>
                  <a:rPr lang="el-GR" dirty="0"/>
                  <a:t>α</a:t>
                </a:r>
                <a:r>
                  <a:rPr lang="el-GR" baseline="-25000" dirty="0"/>
                  <a:t>1</a:t>
                </a:r>
                <a:r>
                  <a:rPr lang="el-GR" dirty="0"/>
                  <a:t>(η),</a:t>
                </a:r>
                <a:r>
                  <a:rPr lang="en-US" dirty="0"/>
                  <a:t> </a:t>
                </a:r>
                <a:r>
                  <a:rPr lang="el-GR" dirty="0"/>
                  <a:t>α</a:t>
                </a:r>
                <a:r>
                  <a:rPr lang="en-US" baseline="-25000" dirty="0"/>
                  <a:t>2i </a:t>
                </a:r>
                <a:r>
                  <a:rPr lang="en-US" dirty="0"/>
                  <a:t>, </a:t>
                </a:r>
                <a:r>
                  <a:rPr lang="el-GR" dirty="0"/>
                  <a:t>α</a:t>
                </a:r>
                <a:r>
                  <a:rPr lang="el-GR" baseline="-25000" dirty="0"/>
                  <a:t>3</a:t>
                </a:r>
                <a:r>
                  <a:rPr lang="en-US" baseline="-25000" dirty="0"/>
                  <a:t>j,</a:t>
                </a:r>
                <a:r>
                  <a:rPr lang="el-GR" dirty="0"/>
                  <a:t>α</a:t>
                </a:r>
                <a:r>
                  <a:rPr lang="el-GR" baseline="-25000" dirty="0"/>
                  <a:t>4</a:t>
                </a:r>
                <a:r>
                  <a:rPr lang="en-US" baseline="-25000" dirty="0"/>
                  <a:t>k,</a:t>
                </a:r>
                <a:r>
                  <a:rPr lang="el-GR" dirty="0"/>
                  <a:t>α</a:t>
                </a:r>
                <a:r>
                  <a:rPr lang="en-US" baseline="-25000" dirty="0"/>
                  <a:t>5l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is defined by interpolating 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def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dirty="0"/>
                  <a:t>1, </a:t>
                </a:r>
                <a:r>
                  <a:rPr lang="el-GR" dirty="0"/>
                  <a:t>α</a:t>
                </a:r>
                <a:r>
                  <a:rPr lang="en-US" dirty="0"/>
                  <a:t>2, α3, α4, α5) in α1 in order to get the shape that corresponds to a given mass asymmetry η at each fixed value of  (α2,</a:t>
                </a:r>
                <a:r>
                  <a:rPr lang="el-GR" dirty="0"/>
                  <a:t>α</a:t>
                </a:r>
                <a:r>
                  <a:rPr lang="en-US" dirty="0"/>
                  <a:t>3,α4,α5).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229600" cy="4700261"/>
              </a:xfrm>
              <a:prstGeom prst="rect">
                <a:avLst/>
              </a:prstGeom>
              <a:blipFill rotWithShape="1">
                <a:blip r:embed="rId2"/>
                <a:stretch>
                  <a:fillRect l="-593" t="-649" r="-148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Mass distribution of the fission fragments</a:t>
            </a:r>
          </a:p>
        </p:txBody>
      </p:sp>
    </p:spTree>
    <p:extLst>
      <p:ext uri="{BB962C8B-B14F-4D97-AF65-F5344CB8AC3E}">
        <p14:creationId xmlns:p14="http://schemas.microsoft.com/office/powerpoint/2010/main" val="24102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905988"/>
            <a:ext cx="426074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0311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97" y="2017713"/>
            <a:ext cx="4540003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150" y="685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Surprisingly good agreement when comparing with existing data </a:t>
            </a:r>
          </a:p>
          <a:p>
            <a:r>
              <a:rPr lang="en-US" altLang="en-US" i="1" dirty="0" err="1">
                <a:solidFill>
                  <a:schemeClr val="tx2"/>
                </a:solidFill>
              </a:rPr>
              <a:t>N.Carjan</a:t>
            </a:r>
            <a:r>
              <a:rPr lang="en-US" altLang="en-US" i="1" dirty="0">
                <a:solidFill>
                  <a:schemeClr val="tx2"/>
                </a:solidFill>
              </a:rPr>
              <a:t>, F. </a:t>
            </a:r>
            <a:r>
              <a:rPr lang="en-US" altLang="en-US" i="1" dirty="0" err="1">
                <a:solidFill>
                  <a:schemeClr val="tx2"/>
                </a:solidFill>
              </a:rPr>
              <a:t>Ivanyuk</a:t>
            </a:r>
            <a:r>
              <a:rPr lang="en-US" altLang="en-US" i="1" dirty="0">
                <a:solidFill>
                  <a:schemeClr val="tx2"/>
                </a:solidFill>
              </a:rPr>
              <a:t>, Yu. </a:t>
            </a:r>
            <a:r>
              <a:rPr lang="en-US" altLang="en-US" i="1" dirty="0" err="1">
                <a:solidFill>
                  <a:schemeClr val="tx2"/>
                </a:solidFill>
              </a:rPr>
              <a:t>Oganessian</a:t>
            </a:r>
            <a:r>
              <a:rPr lang="en-US" altLang="en-US" i="1" dirty="0">
                <a:solidFill>
                  <a:schemeClr val="tx2"/>
                </a:solidFill>
              </a:rPr>
              <a:t>, Journal of Physics: Conf. Series </a:t>
            </a:r>
            <a:r>
              <a:rPr lang="en-US" altLang="en-US" b="1" i="1" dirty="0">
                <a:solidFill>
                  <a:schemeClr val="tx2"/>
                </a:solidFill>
              </a:rPr>
              <a:t>863</a:t>
            </a:r>
            <a:r>
              <a:rPr lang="en-US" altLang="en-US" i="1" dirty="0">
                <a:solidFill>
                  <a:schemeClr val="tx2"/>
                </a:solidFill>
              </a:rPr>
              <a:t> (2017) 012044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26" y="5715000"/>
            <a:ext cx="418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Decomposition of the total mass distribution (black) into two fission modes : compact </a:t>
            </a:r>
            <a:r>
              <a:rPr lang="en-US" altLang="en-US" dirty="0">
                <a:solidFill>
                  <a:srgbClr val="FF0000"/>
                </a:solidFill>
              </a:rPr>
              <a:t>(red) </a:t>
            </a:r>
            <a:r>
              <a:rPr lang="en-US" altLang="en-US" dirty="0"/>
              <a:t>and elongated </a:t>
            </a:r>
            <a:r>
              <a:rPr lang="en-US" altLang="en-US" dirty="0">
                <a:solidFill>
                  <a:schemeClr val="tx2"/>
                </a:solidFill>
              </a:rPr>
              <a:t>(blue)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04850"/>
            <a:ext cx="4346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FF0000"/>
                </a:solidFill>
              </a:rPr>
              <a:t>It explains the bi-modal fission of heavy actinides</a:t>
            </a:r>
            <a:r>
              <a:rPr lang="en-US" altLang="en-US" dirty="0">
                <a:solidFill>
                  <a:srgbClr val="000099"/>
                </a:solidFill>
              </a:rPr>
              <a:t>. The </a:t>
            </a:r>
            <a:r>
              <a:rPr lang="en-US" altLang="en-US" i="1" dirty="0">
                <a:solidFill>
                  <a:srgbClr val="000099"/>
                </a:solidFill>
              </a:rPr>
              <a:t>double inversion </a:t>
            </a:r>
            <a:r>
              <a:rPr lang="en-US" altLang="en-US" dirty="0">
                <a:solidFill>
                  <a:srgbClr val="000099"/>
                </a:solidFill>
              </a:rPr>
              <a:t>of these two modes that occurs with increasing mass A is, for the first time,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clearly</a:t>
            </a:r>
            <a:r>
              <a:rPr lang="en-US" altLang="en-US" dirty="0">
                <a:solidFill>
                  <a:srgbClr val="000099"/>
                </a:solidFill>
              </a:rPr>
              <a:t> demonstrated to be the cause of the transition from asymmetric to symmetric fission. Use of </a:t>
            </a:r>
            <a:r>
              <a:rPr lang="en-US" i="1" spc="-1" dirty="0">
                <a:solidFill>
                  <a:srgbClr val="FF3300"/>
                </a:solidFill>
                <a:latin typeface="+mj-lt"/>
                <a:ea typeface="DejaVu Sans"/>
              </a:rPr>
              <a:t>α</a:t>
            </a:r>
            <a:r>
              <a:rPr lang="en-US" i="1" spc="-1" baseline="-25000" dirty="0">
                <a:solidFill>
                  <a:srgbClr val="FF3300"/>
                </a:solidFill>
                <a:latin typeface="+mj-lt"/>
                <a:ea typeface="DejaVu Sans"/>
              </a:rPr>
              <a:t>1 </a:t>
            </a:r>
            <a:r>
              <a:rPr lang="en-US" i="1" spc="-1" dirty="0">
                <a:solidFill>
                  <a:srgbClr val="FF3300"/>
                </a:solidFill>
                <a:latin typeface="+mj-lt"/>
                <a:ea typeface="DejaVu Sans"/>
              </a:rPr>
              <a:t>,α</a:t>
            </a:r>
            <a:r>
              <a:rPr lang="en-US" i="1" spc="-1" baseline="-25000" dirty="0">
                <a:solidFill>
                  <a:srgbClr val="FF3300"/>
                </a:solidFill>
                <a:latin typeface="+mj-lt"/>
                <a:ea typeface="DejaVu Sans"/>
              </a:rPr>
              <a:t>4 </a:t>
            </a:r>
            <a:r>
              <a:rPr lang="en-US" i="1" spc="-1" dirty="0">
                <a:solidFill>
                  <a:srgbClr val="FF3300"/>
                </a:solidFill>
                <a:latin typeface="+mj-lt"/>
                <a:ea typeface="DejaVu Sans"/>
              </a:rPr>
              <a:t>,α</a:t>
            </a:r>
            <a:r>
              <a:rPr lang="en-US" i="1" spc="-1" baseline="-25000" dirty="0">
                <a:solidFill>
                  <a:srgbClr val="FF3300"/>
                </a:solidFill>
                <a:latin typeface="+mj-lt"/>
                <a:ea typeface="DejaVu Sans"/>
              </a:rPr>
              <a:t>6  </a:t>
            </a:r>
            <a:r>
              <a:rPr lang="en-US" spc="-1" dirty="0">
                <a:solidFill>
                  <a:schemeClr val="tx2"/>
                </a:solidFill>
                <a:latin typeface="+mj-lt"/>
                <a:ea typeface="DejaVu Sans"/>
              </a:rPr>
              <a:t>at</a:t>
            </a:r>
            <a:r>
              <a:rPr lang="en-US" i="1" spc="-1" dirty="0">
                <a:solidFill>
                  <a:srgbClr val="FF3300"/>
                </a:solidFill>
                <a:latin typeface="Arial"/>
                <a:ea typeface="DejaVu Sans"/>
              </a:rPr>
              <a:t> </a:t>
            </a:r>
            <a:r>
              <a:rPr lang="en-US" i="1" spc="-1" dirty="0">
                <a:solidFill>
                  <a:srgbClr val="FF3300"/>
                </a:solidFill>
                <a:latin typeface="+mj-lt"/>
                <a:ea typeface="DejaVu Sans"/>
              </a:rPr>
              <a:t>α=0.98</a:t>
            </a:r>
            <a:r>
              <a:rPr lang="en-US" i="1" spc="-1" dirty="0">
                <a:solidFill>
                  <a:srgbClr val="FF3300"/>
                </a:solidFill>
                <a:latin typeface="Arial"/>
                <a:ea typeface="DejaVu Sans"/>
              </a:rPr>
              <a:t> </a:t>
            </a:r>
            <a:r>
              <a:rPr lang="en-US" spc="-1" dirty="0">
                <a:solidFill>
                  <a:schemeClr val="tx2">
                    <a:lumMod val="75000"/>
                  </a:schemeClr>
                </a:solidFill>
                <a:latin typeface="+mj-lt"/>
                <a:ea typeface="DejaVu Sans"/>
              </a:rPr>
              <a:t>is enough</a:t>
            </a:r>
            <a:r>
              <a:rPr lang="en-US" spc="-1" dirty="0">
                <a:solidFill>
                  <a:schemeClr val="accent3">
                    <a:lumMod val="75000"/>
                  </a:schemeClr>
                </a:solidFill>
                <a:latin typeface="+mj-lt"/>
                <a:ea typeface="DejaVu Sans"/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582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Unexpected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9617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112015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14525"/>
            <a:ext cx="443372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657" y="1000333"/>
            <a:ext cx="418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3300"/>
                </a:solidFill>
              </a:rPr>
              <a:t>The same good agreement for </a:t>
            </a:r>
            <a:r>
              <a:rPr lang="en-US" altLang="en-US" dirty="0" err="1">
                <a:solidFill>
                  <a:srgbClr val="FF3300"/>
                </a:solidFill>
              </a:rPr>
              <a:t>Rf</a:t>
            </a:r>
            <a:r>
              <a:rPr lang="en-US" altLang="en-US" dirty="0">
                <a:solidFill>
                  <a:srgbClr val="FF3300"/>
                </a:solidFill>
              </a:rPr>
              <a:t> isotopes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1951" y="2564476"/>
            <a:ext cx="3338513" cy="45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991195"/>
            <a:ext cx="350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Comparison with data from the SF of </a:t>
            </a:r>
            <a:r>
              <a:rPr lang="en-US" altLang="en-US" sz="2000" baseline="30000" dirty="0">
                <a:solidFill>
                  <a:srgbClr val="FF0000"/>
                </a:solidFill>
              </a:rPr>
              <a:t>262 </a:t>
            </a:r>
            <a:r>
              <a:rPr lang="en-US" altLang="en-US" sz="2000" dirty="0" err="1">
                <a:solidFill>
                  <a:srgbClr val="FF0000"/>
                </a:solidFill>
              </a:rPr>
              <a:t>Rf</a:t>
            </a:r>
            <a:r>
              <a:rPr lang="en-US" altLang="en-US" sz="2000" dirty="0">
                <a:solidFill>
                  <a:srgbClr val="FF0000"/>
                </a:solidFill>
              </a:rPr>
              <a:t> (last measured)</a:t>
            </a:r>
            <a:br>
              <a:rPr lang="en-US" altLang="en-US" sz="2000" dirty="0"/>
            </a:br>
            <a:r>
              <a:rPr lang="en-US" altLang="en-US" dirty="0"/>
              <a:t>M.R. Lane et al. PRC 53 (1996) 2893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FWHM = 22  </a:t>
            </a:r>
            <a:r>
              <a:rPr lang="en-US" altLang="en-US" dirty="0" err="1">
                <a:solidFill>
                  <a:srgbClr val="FF0000"/>
                </a:solidFill>
              </a:rPr>
              <a:t>amu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dist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81200"/>
            <a:ext cx="7500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861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Synopsis of fission fragment mass distributions for isotopes of </a:t>
            </a:r>
            <a:r>
              <a:rPr lang="en-US" altLang="en-US" dirty="0" err="1">
                <a:solidFill>
                  <a:srgbClr val="FF0000"/>
                </a:solidFill>
              </a:rPr>
              <a:t>Fm</a:t>
            </a:r>
            <a:r>
              <a:rPr lang="en-US" altLang="en-US" dirty="0">
                <a:solidFill>
                  <a:srgbClr val="FF0000"/>
                </a:solidFill>
              </a:rPr>
              <a:t>, No, </a:t>
            </a:r>
            <a:r>
              <a:rPr lang="en-US" altLang="en-US" dirty="0" err="1">
                <a:solidFill>
                  <a:srgbClr val="FF0000"/>
                </a:solidFill>
              </a:rPr>
              <a:t>Rf</a:t>
            </a:r>
            <a:r>
              <a:rPr lang="en-US" altLang="en-US" dirty="0">
                <a:solidFill>
                  <a:srgbClr val="FF0000"/>
                </a:solidFill>
              </a:rPr>
              <a:t> and </a:t>
            </a:r>
            <a:r>
              <a:rPr lang="en-US" altLang="en-US" dirty="0" err="1">
                <a:solidFill>
                  <a:srgbClr val="FF0000"/>
                </a:solidFill>
              </a:rPr>
              <a:t>Sg</a:t>
            </a:r>
            <a:r>
              <a:rPr lang="en-US" altLang="en-US" dirty="0">
                <a:solidFill>
                  <a:srgbClr val="FF0000"/>
                </a:solidFill>
              </a:rPr>
              <a:t> (chosen before the transition point from asymmetric to symmetric fission). </a:t>
            </a:r>
            <a:r>
              <a:rPr lang="en-US" altLang="en-US" dirty="0" err="1">
                <a:solidFill>
                  <a:srgbClr val="FF0000"/>
                </a:solidFill>
              </a:rPr>
              <a:t>T</a:t>
            </a:r>
            <a:r>
              <a:rPr lang="en-US" altLang="en-US" baseline="-25000" dirty="0" err="1">
                <a:solidFill>
                  <a:srgbClr val="FF0000"/>
                </a:solidFill>
              </a:rPr>
              <a:t>coll</a:t>
            </a:r>
            <a:r>
              <a:rPr lang="en-US" altLang="en-US" dirty="0">
                <a:solidFill>
                  <a:srgbClr val="FF0000"/>
                </a:solidFill>
              </a:rPr>
              <a:t> =1.5 MeV (shaded). 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Results with </a:t>
            </a:r>
            <a:r>
              <a:rPr lang="en-US" altLang="en-US" dirty="0" err="1">
                <a:solidFill>
                  <a:srgbClr val="000099"/>
                </a:solidFill>
              </a:rPr>
              <a:t>T</a:t>
            </a:r>
            <a:r>
              <a:rPr lang="en-US" altLang="en-US" baseline="-25000" dirty="0" err="1">
                <a:solidFill>
                  <a:srgbClr val="000099"/>
                </a:solidFill>
              </a:rPr>
              <a:t>coll</a:t>
            </a:r>
            <a:r>
              <a:rPr lang="en-US" altLang="en-US" dirty="0">
                <a:solidFill>
                  <a:srgbClr val="000099"/>
                </a:solidFill>
              </a:rPr>
              <a:t> =0.75 MeV are also presented (thin blue) for comparison.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28950" y="2593032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Super-symmetric</a:t>
            </a:r>
          </a:p>
          <a:p>
            <a:r>
              <a:rPr lang="en-US" dirty="0">
                <a:solidFill>
                  <a:schemeClr val="tx2"/>
                </a:solidFill>
              </a:rPr>
              <a:t>fission (FWHM  ≤  8 </a:t>
            </a:r>
            <a:r>
              <a:rPr lang="en-US" dirty="0" err="1">
                <a:solidFill>
                  <a:schemeClr val="tx2"/>
                </a:solidFill>
              </a:rPr>
              <a:t>amu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162800" y="3124200"/>
            <a:ext cx="628050" cy="1329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962050" y="2593031"/>
            <a:ext cx="1828800" cy="239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6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 rot="10800000" flipV="1">
            <a:off x="381000" y="70644"/>
            <a:ext cx="784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/>
              <a:t>Incursion into the region of super-heavy elements </a:t>
            </a:r>
            <a:endParaRPr lang="en-US" altLang="en-US" sz="1800" dirty="0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112713"/>
            <a:ext cx="2174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900"/>
              <a:t> </a:t>
            </a:r>
            <a:endParaRPr lang="de-DE" altLang="en-US" sz="160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00050" y="1082676"/>
            <a:ext cx="820896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99"/>
                </a:solidFill>
              </a:rPr>
              <a:t>Super-heavy nuclei that undergo spontaneous fission have already been observed in experiments with </a:t>
            </a:r>
            <a:r>
              <a:rPr lang="en-US" altLang="en-US" sz="2000" b="0" baseline="30000" dirty="0">
                <a:solidFill>
                  <a:srgbClr val="000099"/>
                </a:solidFill>
              </a:rPr>
              <a:t>48</a:t>
            </a:r>
            <a:r>
              <a:rPr lang="en-US" altLang="en-US" sz="2000" b="0" dirty="0">
                <a:solidFill>
                  <a:srgbClr val="000099"/>
                </a:solidFill>
              </a:rPr>
              <a:t>Ca projectiles in </a:t>
            </a:r>
            <a:r>
              <a:rPr lang="en-US" altLang="en-US" sz="2000" b="0" dirty="0" err="1">
                <a:solidFill>
                  <a:srgbClr val="000099"/>
                </a:solidFill>
              </a:rPr>
              <a:t>Dubna</a:t>
            </a:r>
            <a:r>
              <a:rPr lang="en-US" altLang="en-US" sz="2000" b="0" dirty="0">
                <a:solidFill>
                  <a:srgbClr val="000099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99"/>
                </a:solidFill>
              </a:rPr>
              <a:t>(Z,N) = (110,169), (110,171), (111,170), (112,170) and (112,172).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However, the statistics was not sufficient to build distributions.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</a:rPr>
              <a:t>Yu. </a:t>
            </a:r>
            <a:r>
              <a:rPr lang="en-US" altLang="en-US" sz="2000" b="0" dirty="0" err="1">
                <a:solidFill>
                  <a:srgbClr val="FF0000"/>
                </a:solidFill>
              </a:rPr>
              <a:t>Oganessian</a:t>
            </a:r>
            <a:r>
              <a:rPr lang="en-US" altLang="en-US" sz="2000" b="0" dirty="0">
                <a:solidFill>
                  <a:srgbClr val="FF0000"/>
                </a:solidFill>
              </a:rPr>
              <a:t>, V. </a:t>
            </a:r>
            <a:r>
              <a:rPr lang="en-US" altLang="en-US" sz="2000" b="0" dirty="0" err="1">
                <a:solidFill>
                  <a:srgbClr val="FF0000"/>
                </a:solidFill>
              </a:rPr>
              <a:t>Utyonkov</a:t>
            </a:r>
            <a:r>
              <a:rPr lang="en-US" altLang="en-US" sz="2000" b="0" dirty="0">
                <a:solidFill>
                  <a:srgbClr val="FF0000"/>
                </a:solidFill>
              </a:rPr>
              <a:t>, Rep. </a:t>
            </a:r>
            <a:r>
              <a:rPr lang="en-US" altLang="en-US" sz="2000" b="0" dirty="0" err="1">
                <a:solidFill>
                  <a:srgbClr val="FF0000"/>
                </a:solidFill>
              </a:rPr>
              <a:t>Prog</a:t>
            </a:r>
            <a:r>
              <a:rPr lang="en-US" altLang="en-US" sz="2000" b="0" dirty="0">
                <a:solidFill>
                  <a:srgbClr val="FF0000"/>
                </a:solidFill>
              </a:rPr>
              <a:t>. Phys. </a:t>
            </a:r>
            <a:r>
              <a:rPr lang="en-US" altLang="en-US" sz="2000" dirty="0">
                <a:solidFill>
                  <a:srgbClr val="FF0000"/>
                </a:solidFill>
              </a:rPr>
              <a:t>78</a:t>
            </a:r>
            <a:r>
              <a:rPr lang="en-US" altLang="en-US" sz="2000" b="0" dirty="0">
                <a:solidFill>
                  <a:srgbClr val="FF0000"/>
                </a:solidFill>
              </a:rPr>
              <a:t> (2015) 036301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</a:rPr>
              <a:t>F.-P. </a:t>
            </a:r>
            <a:r>
              <a:rPr lang="en-US" altLang="en-US" sz="2000" b="0" dirty="0" err="1">
                <a:solidFill>
                  <a:srgbClr val="FF0000"/>
                </a:solidFill>
              </a:rPr>
              <a:t>Hessberger</a:t>
            </a:r>
            <a:r>
              <a:rPr lang="en-US" altLang="en-US" sz="2000" b="0" dirty="0">
                <a:solidFill>
                  <a:srgbClr val="FF0000"/>
                </a:solidFill>
              </a:rPr>
              <a:t>,  Eur. Phys. J. A </a:t>
            </a:r>
            <a:r>
              <a:rPr lang="en-US" altLang="en-US" sz="2000" dirty="0">
                <a:solidFill>
                  <a:srgbClr val="FF0000"/>
                </a:solidFill>
              </a:rPr>
              <a:t>53</a:t>
            </a:r>
            <a:r>
              <a:rPr lang="en-US" altLang="en-US" sz="2000" b="0" dirty="0">
                <a:solidFill>
                  <a:srgbClr val="FF0000"/>
                </a:solidFill>
              </a:rPr>
              <a:t> (2017) 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</a:rPr>
              <a:t>Next talk  (A. </a:t>
            </a:r>
            <a:r>
              <a:rPr lang="en-US" altLang="en-US" sz="2000" b="0" dirty="0" err="1">
                <a:solidFill>
                  <a:srgbClr val="FF0000"/>
                </a:solidFill>
              </a:rPr>
              <a:t>Svirikhin</a:t>
            </a:r>
            <a:r>
              <a:rPr lang="en-US" altLang="en-US" sz="2000" b="0" dirty="0">
                <a:solidFill>
                  <a:srgbClr val="FF0000"/>
                </a:solidFill>
              </a:rPr>
              <a:t>) will present an updated situation.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99"/>
                </a:solidFill>
              </a:rPr>
              <a:t>The production cross sections of these nuclei are only few picobarns.  </a:t>
            </a:r>
            <a:r>
              <a:rPr lang="en-US" altLang="en-US" sz="2000" dirty="0">
                <a:solidFill>
                  <a:srgbClr val="000099"/>
                </a:solidFill>
              </a:rPr>
              <a:t>S</a:t>
            </a:r>
            <a:r>
              <a:rPr lang="en-US" altLang="en-US" sz="2000" b="0" dirty="0">
                <a:solidFill>
                  <a:srgbClr val="000099"/>
                </a:solidFill>
              </a:rPr>
              <a:t>uch experiments </a:t>
            </a:r>
            <a:r>
              <a:rPr lang="en-US" altLang="en-US" sz="2000" dirty="0">
                <a:solidFill>
                  <a:srgbClr val="000099"/>
                </a:solidFill>
              </a:rPr>
              <a:t>could be</a:t>
            </a:r>
            <a:r>
              <a:rPr lang="en-US" altLang="en-US" sz="2000" b="0" dirty="0">
                <a:solidFill>
                  <a:srgbClr val="000099"/>
                </a:solidFill>
              </a:rPr>
              <a:t> considered at the SHE-Factory constructed at FLNR of JINR-Dubna </a:t>
            </a:r>
            <a:r>
              <a:rPr lang="en-US" altLang="en-US" sz="1600" b="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0099"/>
                </a:solidFill>
              </a:rPr>
              <a:t>Irrespective how difficult is to produce these nuclei the result is worth the effort. Just an example: if </a:t>
            </a:r>
            <a:r>
              <a:rPr lang="en-US" altLang="en-US" sz="2000" b="0" baseline="30000" dirty="0">
                <a:solidFill>
                  <a:srgbClr val="FF0000"/>
                </a:solidFill>
              </a:rPr>
              <a:t>132</a:t>
            </a:r>
            <a:r>
              <a:rPr lang="en-US" altLang="en-US" sz="2000" b="0" dirty="0">
                <a:solidFill>
                  <a:srgbClr val="FF0000"/>
                </a:solidFill>
              </a:rPr>
              <a:t>Sn</a:t>
            </a:r>
            <a:r>
              <a:rPr lang="en-US" altLang="en-US" sz="2000" b="0" dirty="0">
                <a:solidFill>
                  <a:srgbClr val="000099"/>
                </a:solidFill>
              </a:rPr>
              <a:t> is the reason for asymmetric fission of  actinides (where it is a </a:t>
            </a:r>
            <a:r>
              <a:rPr lang="en-US" altLang="en-US" sz="2000" b="0" dirty="0">
                <a:solidFill>
                  <a:srgbClr val="FF0000"/>
                </a:solidFill>
              </a:rPr>
              <a:t>heavy fragment</a:t>
            </a:r>
            <a:r>
              <a:rPr lang="en-US" altLang="en-US" sz="2000" b="0" dirty="0">
                <a:solidFill>
                  <a:srgbClr val="000099"/>
                </a:solidFill>
              </a:rPr>
              <a:t>) then it should also produce asymmetric fission in the super-heavy region (this time being a </a:t>
            </a:r>
            <a:r>
              <a:rPr lang="en-US" altLang="en-US" sz="2000" b="0" dirty="0">
                <a:solidFill>
                  <a:srgbClr val="FF0000"/>
                </a:solidFill>
              </a:rPr>
              <a:t>light fragment</a:t>
            </a:r>
            <a:r>
              <a:rPr lang="en-US" altLang="en-US" sz="2000" b="0" dirty="0">
                <a:solidFill>
                  <a:srgbClr val="000099"/>
                </a:solidFill>
              </a:rPr>
              <a:t>). To test this inference is crucial. For the same reason, the SHE may fission into three fragments (</a:t>
            </a:r>
            <a:r>
              <a:rPr lang="en-US" altLang="en-US" sz="2000" b="0" dirty="0">
                <a:solidFill>
                  <a:srgbClr val="FF0000"/>
                </a:solidFill>
              </a:rPr>
              <a:t>two </a:t>
            </a:r>
            <a:r>
              <a:rPr lang="en-US" altLang="en-US" sz="2000" b="0" baseline="30000" dirty="0">
                <a:solidFill>
                  <a:srgbClr val="FF0000"/>
                </a:solidFill>
              </a:rPr>
              <a:t>132</a:t>
            </a:r>
            <a:r>
              <a:rPr lang="en-US" altLang="en-US" sz="2000" b="0" dirty="0">
                <a:solidFill>
                  <a:srgbClr val="FF0000"/>
                </a:solidFill>
              </a:rPr>
              <a:t>Sn </a:t>
            </a:r>
            <a:r>
              <a:rPr lang="en-US" altLang="en-US" sz="2000" b="0" dirty="0">
                <a:solidFill>
                  <a:srgbClr val="000099"/>
                </a:solidFill>
              </a:rPr>
              <a:t>and the rest).</a:t>
            </a:r>
          </a:p>
        </p:txBody>
      </p:sp>
    </p:spTree>
    <p:extLst>
      <p:ext uri="{BB962C8B-B14F-4D97-AF65-F5344CB8AC3E}">
        <p14:creationId xmlns:p14="http://schemas.microsoft.com/office/powerpoint/2010/main" val="2928442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2251</Words>
  <Application>Microsoft Office PowerPoint</Application>
  <PresentationFormat>On-screen Show (4:3)</PresentationFormat>
  <Paragraphs>245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Тема Office</vt:lpstr>
      <vt:lpstr>Pre-scission approach  to fragment masses:  from super- symmetric to super-asymmetric fission</vt:lpstr>
      <vt:lpstr>Pre-scission point model approach to the fission of very heavy and super-heavy nuclei</vt:lpstr>
      <vt:lpstr>PowerPoint Presentation</vt:lpstr>
      <vt:lpstr>PowerPoint Presentation</vt:lpstr>
      <vt:lpstr>Mass distribution of the fission fragments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Is there a continuity between the two regions of nuclei that we studied?             Mass distributions for neutron deficient  isotopes of Fl calculated with α3.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256No          208Pb + 48Ca</dc:title>
  <dc:creator>nf-100-xx</dc:creator>
  <cp:lastModifiedBy>carjan007</cp:lastModifiedBy>
  <cp:revision>250</cp:revision>
  <dcterms:created xsi:type="dcterms:W3CDTF">2023-02-18T14:43:15Z</dcterms:created>
  <dcterms:modified xsi:type="dcterms:W3CDTF">2023-04-27T08:03:14Z</dcterms:modified>
</cp:coreProperties>
</file>