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26"/>
  </p:notesMasterIdLst>
  <p:sldIdLst>
    <p:sldId id="323" r:id="rId2"/>
    <p:sldId id="391" r:id="rId3"/>
    <p:sldId id="410" r:id="rId4"/>
    <p:sldId id="412" r:id="rId5"/>
    <p:sldId id="349" r:id="rId6"/>
    <p:sldId id="354" r:id="rId7"/>
    <p:sldId id="413" r:id="rId8"/>
    <p:sldId id="414" r:id="rId9"/>
    <p:sldId id="411" r:id="rId10"/>
    <p:sldId id="382" r:id="rId11"/>
    <p:sldId id="383" r:id="rId12"/>
    <p:sldId id="422" r:id="rId13"/>
    <p:sldId id="421" r:id="rId14"/>
    <p:sldId id="416" r:id="rId15"/>
    <p:sldId id="415" r:id="rId16"/>
    <p:sldId id="423" r:id="rId17"/>
    <p:sldId id="406" r:id="rId18"/>
    <p:sldId id="424" r:id="rId19"/>
    <p:sldId id="417" r:id="rId20"/>
    <p:sldId id="419" r:id="rId21"/>
    <p:sldId id="420" r:id="rId22"/>
    <p:sldId id="425" r:id="rId23"/>
    <p:sldId id="426" r:id="rId24"/>
    <p:sldId id="427" r:id="rId25"/>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00FF"/>
    <a:srgbClr val="00FF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0" autoAdjust="0"/>
    <p:restoredTop sz="83071" autoAdjust="0"/>
  </p:normalViewPr>
  <p:slideViewPr>
    <p:cSldViewPr>
      <p:cViewPr>
        <p:scale>
          <a:sx n="100" d="100"/>
          <a:sy n="100" d="100"/>
        </p:scale>
        <p:origin x="-883" y="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EEF81DC5-4C19-4FDB-86D2-6F6D8D67C277}" type="slidenum">
              <a:rPr lang="ru-RU"/>
              <a:pPr>
                <a:defRPr/>
              </a:pPr>
              <a:t>‹#›</a:t>
            </a:fld>
            <a:endParaRPr lang="ru-RU"/>
          </a:p>
        </p:txBody>
      </p:sp>
    </p:spTree>
    <p:extLst>
      <p:ext uri="{BB962C8B-B14F-4D97-AF65-F5344CB8AC3E}">
        <p14:creationId xmlns:p14="http://schemas.microsoft.com/office/powerpoint/2010/main" val="515241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1</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79398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7311FBE-3D26-4D08-A2C9-E42A86A59D8C}" type="slidenum">
              <a:rPr lang="ru-RU" smtClean="0">
                <a:latin typeface="Arial" pitchFamily="34" charset="0"/>
              </a:rPr>
              <a:pPr/>
              <a:t>10</a:t>
            </a:fld>
            <a:endParaRPr lang="ru-RU">
              <a:latin typeface="Arial" pitchFamily="34"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244216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7311FBE-3D26-4D08-A2C9-E42A86A59D8C}" type="slidenum">
              <a:rPr lang="ru-RU" smtClean="0">
                <a:latin typeface="Arial" pitchFamily="34" charset="0"/>
              </a:rPr>
              <a:pPr/>
              <a:t>11</a:t>
            </a:fld>
            <a:endParaRPr lang="ru-RU">
              <a:latin typeface="Arial" pitchFamily="34"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29140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EF81DC5-4C19-4FDB-86D2-6F6D8D67C277}" type="slidenum">
              <a:rPr lang="ru-RU" smtClean="0"/>
              <a:pPr>
                <a:defRPr/>
              </a:pPr>
              <a:t>12</a:t>
            </a:fld>
            <a:endParaRPr lang="ru-RU"/>
          </a:p>
        </p:txBody>
      </p:sp>
    </p:spTree>
    <p:extLst>
      <p:ext uri="{BB962C8B-B14F-4D97-AF65-F5344CB8AC3E}">
        <p14:creationId xmlns:p14="http://schemas.microsoft.com/office/powerpoint/2010/main" val="247714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47333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473339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16</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itchFamily="34" charset="0"/>
            </a:endParaRPr>
          </a:p>
        </p:txBody>
      </p:sp>
    </p:spTree>
    <p:extLst>
      <p:ext uri="{BB962C8B-B14F-4D97-AF65-F5344CB8AC3E}">
        <p14:creationId xmlns:p14="http://schemas.microsoft.com/office/powerpoint/2010/main" val="259940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23</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r>
              <a:rPr lang="ru-RU" sz="1200" b="0" i="0" kern="1200" dirty="0" smtClean="0">
                <a:solidFill>
                  <a:schemeClr val="tx1"/>
                </a:solidFill>
                <a:effectLst/>
                <a:latin typeface="Arial" charset="0"/>
                <a:ea typeface="+mn-ea"/>
                <a:cs typeface="+mn-cs"/>
              </a:rPr>
              <a:t>На</a:t>
            </a:r>
            <a:r>
              <a:rPr lang="ru-RU" sz="1200" b="0" i="0" kern="1200" baseline="0" dirty="0" smtClean="0">
                <a:solidFill>
                  <a:schemeClr val="tx1"/>
                </a:solidFill>
                <a:effectLst/>
                <a:latin typeface="Arial" charset="0"/>
                <a:ea typeface="+mn-ea"/>
                <a:cs typeface="+mn-cs"/>
              </a:rPr>
              <a:t> базе ЛЯР получены подробные данные по основным характеристикам спонтанного деления: парциальные периоды полураспада, «вилки», данные о множественности нейтронов для короткоживущих ядер в окрестностях оболочки </a:t>
            </a:r>
            <a:r>
              <a:rPr lang="en-US" sz="1200" b="0" i="0" kern="1200" baseline="0" dirty="0" smtClean="0">
                <a:solidFill>
                  <a:schemeClr val="tx1"/>
                </a:solidFill>
                <a:effectLst/>
                <a:latin typeface="Arial" charset="0"/>
                <a:ea typeface="+mn-ea"/>
                <a:cs typeface="+mn-cs"/>
              </a:rPr>
              <a:t>N=152 (</a:t>
            </a:r>
            <a:r>
              <a:rPr lang="ru-RU" sz="1200" b="0" i="0" kern="1200" baseline="0" dirty="0" smtClean="0">
                <a:solidFill>
                  <a:schemeClr val="tx1"/>
                </a:solidFill>
                <a:effectLst/>
                <a:latin typeface="Arial" charset="0"/>
                <a:ea typeface="+mn-ea"/>
                <a:cs typeface="+mn-cs"/>
              </a:rPr>
              <a:t>типичные сечения образования 0.5 – 1000 </a:t>
            </a:r>
            <a:r>
              <a:rPr lang="en-US" sz="1200" b="0" i="0" kern="1200" baseline="0" dirty="0" err="1" smtClean="0">
                <a:solidFill>
                  <a:schemeClr val="tx1"/>
                </a:solidFill>
                <a:effectLst/>
                <a:latin typeface="Arial" charset="0"/>
                <a:ea typeface="+mn-ea"/>
                <a:cs typeface="+mn-cs"/>
              </a:rPr>
              <a:t>nb</a:t>
            </a:r>
            <a:r>
              <a:rPr lang="en-US" sz="1200" b="0" i="0" kern="1200" baseline="0" dirty="0" smtClean="0">
                <a:solidFill>
                  <a:schemeClr val="tx1"/>
                </a:solidFill>
                <a:effectLst/>
                <a:latin typeface="Arial" charset="0"/>
                <a:ea typeface="+mn-ea"/>
                <a:cs typeface="+mn-cs"/>
              </a:rPr>
              <a:t>)</a:t>
            </a:r>
            <a:r>
              <a:rPr lang="ru-RU" sz="1200" b="0" i="0" kern="1200" baseline="0" dirty="0" smtClean="0">
                <a:solidFill>
                  <a:schemeClr val="tx1"/>
                </a:solidFill>
                <a:effectLst/>
                <a:latin typeface="Arial" charset="0"/>
                <a:ea typeface="+mn-ea"/>
                <a:cs typeface="+mn-cs"/>
              </a:rPr>
              <a:t>.</a:t>
            </a:r>
            <a:endParaRPr lang="en-US" sz="1200" b="0" i="0" kern="1200" baseline="0" dirty="0" smtClean="0">
              <a:solidFill>
                <a:schemeClr val="tx1"/>
              </a:solidFill>
              <a:effectLst/>
              <a:latin typeface="Arial" charset="0"/>
              <a:ea typeface="+mn-ea"/>
              <a:cs typeface="+mn-cs"/>
            </a:endParaRPr>
          </a:p>
          <a:p>
            <a:pPr eaLnBrk="1" hangingPunct="1"/>
            <a:endParaRPr lang="ru-RU" sz="1200" b="0" i="0" kern="1200" baseline="0" dirty="0" smtClean="0">
              <a:solidFill>
                <a:schemeClr val="tx1"/>
              </a:solidFill>
              <a:effectLst/>
              <a:latin typeface="Arial" pitchFamily="34" charset="0"/>
              <a:ea typeface="+mn-ea"/>
              <a:cs typeface="+mn-cs"/>
            </a:endParaRPr>
          </a:p>
          <a:p>
            <a:pPr eaLnBrk="1" hangingPunct="1"/>
            <a:r>
              <a:rPr lang="ru-RU" sz="1200" b="0" i="0" kern="1200" baseline="0" dirty="0" smtClean="0">
                <a:solidFill>
                  <a:schemeClr val="tx1"/>
                </a:solidFill>
                <a:effectLst/>
                <a:latin typeface="Arial" pitchFamily="34" charset="0"/>
                <a:ea typeface="+mn-ea"/>
                <a:cs typeface="+mn-cs"/>
              </a:rPr>
              <a:t>С введением в строй сепаратора ГРАНД (на Фабрике СТЭ) появляется возможность изучения ядер лежащих в окрестностях </a:t>
            </a:r>
            <a:r>
              <a:rPr lang="ru-RU" sz="1200" b="0" i="0" kern="1200" baseline="0" dirty="0" err="1" smtClean="0">
                <a:solidFill>
                  <a:schemeClr val="tx1"/>
                </a:solidFill>
                <a:effectLst/>
                <a:latin typeface="Arial" pitchFamily="34" charset="0"/>
                <a:ea typeface="+mn-ea"/>
                <a:cs typeface="+mn-cs"/>
              </a:rPr>
              <a:t>дефрмированной</a:t>
            </a:r>
            <a:r>
              <a:rPr lang="ru-RU" sz="1200" b="0" i="0" kern="1200" baseline="0" dirty="0" smtClean="0">
                <a:solidFill>
                  <a:schemeClr val="tx1"/>
                </a:solidFill>
                <a:effectLst/>
                <a:latin typeface="Arial" pitchFamily="34" charset="0"/>
                <a:ea typeface="+mn-ea"/>
                <a:cs typeface="+mn-cs"/>
              </a:rPr>
              <a:t> оболочки </a:t>
            </a:r>
            <a:r>
              <a:rPr lang="en-US" sz="1200" b="0" i="0" kern="1200" baseline="0" dirty="0" smtClean="0">
                <a:solidFill>
                  <a:schemeClr val="tx1"/>
                </a:solidFill>
                <a:effectLst/>
                <a:latin typeface="Arial" pitchFamily="34" charset="0"/>
                <a:ea typeface="+mn-ea"/>
                <a:cs typeface="+mn-cs"/>
              </a:rPr>
              <a:t>N = 162</a:t>
            </a:r>
            <a:r>
              <a:rPr lang="ru-RU" sz="1200" b="0" i="0" kern="1200" baseline="0" dirty="0" smtClean="0">
                <a:solidFill>
                  <a:schemeClr val="tx1"/>
                </a:solidFill>
                <a:effectLst/>
                <a:latin typeface="Arial" pitchFamily="34" charset="0"/>
                <a:ea typeface="+mn-ea"/>
                <a:cs typeface="+mn-cs"/>
              </a:rPr>
              <a:t>, и далее. Возможности Фабрики и сепаратора делают доступными для изучения ядра, с сечением образования от 5 </a:t>
            </a:r>
            <a:r>
              <a:rPr lang="ru-RU" sz="1200" b="0" i="0" kern="1200" baseline="0" dirty="0" err="1" smtClean="0">
                <a:solidFill>
                  <a:schemeClr val="tx1"/>
                </a:solidFill>
                <a:effectLst/>
                <a:latin typeface="Arial" pitchFamily="34" charset="0"/>
                <a:ea typeface="+mn-ea"/>
                <a:cs typeface="+mn-cs"/>
              </a:rPr>
              <a:t>пикобарн</a:t>
            </a:r>
            <a:r>
              <a:rPr lang="ru-RU" sz="1200" b="0" i="0" kern="1200" baseline="0" dirty="0" smtClean="0">
                <a:solidFill>
                  <a:schemeClr val="tx1"/>
                </a:solidFill>
                <a:effectLst/>
                <a:latin typeface="Arial" pitchFamily="34" charset="0"/>
                <a:ea typeface="+mn-ea"/>
                <a:cs typeface="+mn-cs"/>
              </a:rPr>
              <a:t> (</a:t>
            </a:r>
            <a:r>
              <a:rPr lang="en-US" sz="1200" b="0" i="0" kern="1200" baseline="0" dirty="0" err="1" smtClean="0">
                <a:solidFill>
                  <a:schemeClr val="tx1"/>
                </a:solidFill>
                <a:effectLst/>
                <a:latin typeface="Arial" pitchFamily="34" charset="0"/>
                <a:ea typeface="+mn-ea"/>
                <a:cs typeface="+mn-cs"/>
              </a:rPr>
              <a:t>Fl</a:t>
            </a:r>
            <a:r>
              <a:rPr lang="en-US" sz="1200" b="0" i="0" kern="1200" baseline="0" dirty="0" smtClean="0">
                <a:solidFill>
                  <a:schemeClr val="tx1"/>
                </a:solidFill>
                <a:effectLst/>
                <a:latin typeface="Arial" pitchFamily="34" charset="0"/>
                <a:ea typeface="+mn-ea"/>
                <a:cs typeface="+mn-cs"/>
              </a:rPr>
              <a:t>, Mc)</a:t>
            </a:r>
            <a:r>
              <a:rPr lang="ru-RU" sz="1200" b="0" i="0" kern="1200" baseline="0" dirty="0" smtClean="0">
                <a:solidFill>
                  <a:schemeClr val="tx1"/>
                </a:solidFill>
                <a:effectLst/>
                <a:latin typeface="Arial" pitchFamily="34" charset="0"/>
                <a:ea typeface="+mn-ea"/>
                <a:cs typeface="+mn-cs"/>
              </a:rPr>
              <a:t>.</a:t>
            </a:r>
          </a:p>
          <a:p>
            <a:pPr eaLnBrk="1" hangingPunct="1"/>
            <a:endParaRPr lang="ru-RU" sz="1200" b="0" i="0" kern="1200" baseline="0" dirty="0" smtClean="0">
              <a:solidFill>
                <a:schemeClr val="tx1"/>
              </a:solidFill>
              <a:effectLst/>
              <a:latin typeface="Arial" pitchFamily="34" charset="0"/>
              <a:ea typeface="+mn-ea"/>
              <a:cs typeface="+mn-cs"/>
            </a:endParaRPr>
          </a:p>
          <a:p>
            <a:pPr eaLnBrk="1" hangingPunct="1"/>
            <a:r>
              <a:rPr lang="ru-RU" sz="1200" b="0" i="0" kern="1200" baseline="0" dirty="0" smtClean="0">
                <a:solidFill>
                  <a:schemeClr val="tx1"/>
                </a:solidFill>
                <a:effectLst/>
                <a:latin typeface="Arial" pitchFamily="34" charset="0"/>
                <a:ea typeface="+mn-ea"/>
                <a:cs typeface="+mn-cs"/>
              </a:rPr>
              <a:t>Кроме того, впервые появляется возможность детально изучить динамические характеристики спонтанного деления для короткоживущих ядер тяжелее фермия (</a:t>
            </a:r>
            <a:r>
              <a:rPr lang="en-US" sz="1200" b="0" i="0" kern="1200" baseline="0" dirty="0" smtClean="0">
                <a:solidFill>
                  <a:schemeClr val="tx1"/>
                </a:solidFill>
                <a:effectLst/>
                <a:latin typeface="Arial" pitchFamily="34" charset="0"/>
                <a:ea typeface="+mn-ea"/>
                <a:cs typeface="+mn-cs"/>
              </a:rPr>
              <a:t>No, </a:t>
            </a:r>
            <a:r>
              <a:rPr lang="en-US" sz="1200" b="0" i="0" kern="1200" baseline="0" dirty="0" err="1" smtClean="0">
                <a:solidFill>
                  <a:schemeClr val="tx1"/>
                </a:solidFill>
                <a:effectLst/>
                <a:latin typeface="Arial" pitchFamily="34" charset="0"/>
                <a:ea typeface="+mn-ea"/>
                <a:cs typeface="+mn-cs"/>
              </a:rPr>
              <a:t>Rf</a:t>
            </a:r>
            <a:r>
              <a:rPr lang="en-US" sz="1200" b="0" i="0" kern="1200" baseline="0" dirty="0" smtClean="0">
                <a:solidFill>
                  <a:schemeClr val="tx1"/>
                </a:solidFill>
                <a:effectLst/>
                <a:latin typeface="Arial" pitchFamily="34" charset="0"/>
                <a:ea typeface="+mn-ea"/>
                <a:cs typeface="+mn-cs"/>
              </a:rPr>
              <a:t>)</a:t>
            </a:r>
            <a:r>
              <a:rPr lang="ru-RU" sz="1200" b="0" i="0" kern="1200" baseline="0" dirty="0" smtClean="0">
                <a:solidFill>
                  <a:schemeClr val="tx1"/>
                </a:solidFill>
                <a:effectLst/>
                <a:latin typeface="Arial" pitchFamily="34" charset="0"/>
                <a:ea typeface="+mn-ea"/>
                <a:cs typeface="+mn-cs"/>
              </a:rPr>
              <a:t>. Но необходимо расширение возможностей детектирования продуктов спонтанного деления ядер, получаемых на пучках Фабрики СТЭ..</a:t>
            </a:r>
            <a:endParaRPr lang="en-US" sz="1200" b="0" i="0" kern="1200" baseline="0" dirty="0" smtClean="0">
              <a:solidFill>
                <a:schemeClr val="tx1"/>
              </a:solidFill>
              <a:effectLst/>
              <a:latin typeface="Arial" charset="0"/>
              <a:ea typeface="+mn-ea"/>
              <a:cs typeface="+mn-cs"/>
            </a:endParaRPr>
          </a:p>
        </p:txBody>
      </p:sp>
    </p:spTree>
    <p:extLst>
      <p:ext uri="{BB962C8B-B14F-4D97-AF65-F5344CB8AC3E}">
        <p14:creationId xmlns:p14="http://schemas.microsoft.com/office/powerpoint/2010/main" val="2820518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24</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282051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2</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r>
              <a:rPr lang="en-US" sz="1200" b="0" i="0" kern="1200" dirty="0" smtClean="0">
                <a:solidFill>
                  <a:schemeClr val="tx1"/>
                </a:solidFill>
                <a:effectLst/>
                <a:latin typeface="Arial" charset="0"/>
                <a:ea typeface="+mn-ea"/>
                <a:cs typeface="+mn-cs"/>
              </a:rPr>
              <a:t>In this section, my colleagues describe in detail the most important characteristics of induced and spontaneous fission.</a:t>
            </a:r>
            <a:r>
              <a:rPr lang="ru-RU" baseline="0" dirty="0" smtClean="0">
                <a:latin typeface="Arial" pitchFamily="34" charset="0"/>
              </a:rPr>
              <a:t> </a:t>
            </a:r>
            <a:r>
              <a:rPr lang="en-US" sz="1200" b="0" i="0" kern="1200" dirty="0" smtClean="0">
                <a:solidFill>
                  <a:schemeClr val="tx1"/>
                </a:solidFill>
                <a:effectLst/>
                <a:latin typeface="Arial" charset="0"/>
                <a:ea typeface="+mn-ea"/>
                <a:cs typeface="+mn-cs"/>
              </a:rPr>
              <a:t>So I’ll just remind you the basic patterns presented on these systematics, and I’ll go to the description of the experiments aimed to study spontaneous fission in FLNR.</a:t>
            </a:r>
            <a:endParaRPr lang="ru-RU" dirty="0">
              <a:latin typeface="Arial" pitchFamily="34" charset="0"/>
            </a:endParaRPr>
          </a:p>
        </p:txBody>
      </p:sp>
    </p:spTree>
    <p:extLst>
      <p:ext uri="{BB962C8B-B14F-4D97-AF65-F5344CB8AC3E}">
        <p14:creationId xmlns:p14="http://schemas.microsoft.com/office/powerpoint/2010/main" val="282051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07F4C27-EF59-4DB7-AB2F-0D9904C2EF83}" type="slidenum">
              <a:rPr lang="ru-RU" smtClean="0">
                <a:solidFill>
                  <a:srgbClr val="000000"/>
                </a:solidFill>
                <a:latin typeface="Arial" pitchFamily="34" charset="0"/>
              </a:rPr>
              <a:pPr/>
              <a:t>3</a:t>
            </a:fld>
            <a:endParaRPr lang="ru-RU">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r>
              <a:rPr lang="en-US" sz="1200" b="0" i="0" kern="1200" dirty="0" smtClean="0">
                <a:solidFill>
                  <a:schemeClr val="tx1"/>
                </a:solidFill>
                <a:effectLst/>
                <a:latin typeface="Arial" charset="0"/>
                <a:ea typeface="+mn-ea"/>
                <a:cs typeface="+mn-cs"/>
              </a:rPr>
              <a:t>As you can see </a:t>
            </a:r>
            <a:r>
              <a:rPr lang="en-US" sz="1200" b="1" i="0" kern="1200" dirty="0" smtClean="0">
                <a:solidFill>
                  <a:schemeClr val="tx1"/>
                </a:solidFill>
                <a:effectLst/>
                <a:latin typeface="Arial" charset="0"/>
                <a:ea typeface="+mn-ea"/>
                <a:cs typeface="+mn-cs"/>
              </a:rPr>
              <a:t>on</a:t>
            </a:r>
            <a:r>
              <a:rPr lang="en-US" sz="1200" b="0" i="0" kern="1200" dirty="0" smtClean="0">
                <a:solidFill>
                  <a:schemeClr val="tx1"/>
                </a:solidFill>
                <a:effectLst/>
                <a:latin typeface="Arial" charset="0"/>
                <a:ea typeface="+mn-ea"/>
                <a:cs typeface="+mn-cs"/>
              </a:rPr>
              <a:t> this </a:t>
            </a:r>
            <a:r>
              <a:rPr lang="en-US" sz="1200" b="1" i="0" kern="1200" dirty="0" smtClean="0">
                <a:solidFill>
                  <a:schemeClr val="tx1"/>
                </a:solidFill>
                <a:effectLst/>
                <a:latin typeface="Arial" charset="0"/>
                <a:ea typeface="+mn-ea"/>
                <a:cs typeface="+mn-cs"/>
              </a:rPr>
              <a:t>image</a:t>
            </a:r>
            <a:r>
              <a:rPr lang="en-US" sz="1200" b="0" i="0" kern="1200" dirty="0" smtClean="0">
                <a:solidFill>
                  <a:schemeClr val="tx1"/>
                </a:solidFill>
                <a:effectLst/>
                <a:latin typeface="Arial" charset="0"/>
                <a:ea typeface="+mn-ea"/>
                <a:cs typeface="+mn-cs"/>
              </a:rPr>
              <a:t>,</a:t>
            </a:r>
            <a:r>
              <a:rPr lang="ru-RU" baseline="0" dirty="0" smtClean="0">
                <a:latin typeface="Arial" pitchFamily="34" charset="0"/>
              </a:rPr>
              <a:t> </a:t>
            </a:r>
            <a:r>
              <a:rPr lang="en-US" sz="1200" b="0" i="0" kern="1200" dirty="0" smtClean="0">
                <a:solidFill>
                  <a:schemeClr val="tx1"/>
                </a:solidFill>
                <a:effectLst/>
                <a:latin typeface="Arial" charset="0"/>
                <a:ea typeface="+mn-ea"/>
                <a:cs typeface="+mn-cs"/>
              </a:rPr>
              <a:t>a significant proportion of nuclei</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heavier than fermium </a:t>
            </a:r>
            <a:r>
              <a:rPr lang="en-US" sz="1200" b="1" i="0" kern="1200" dirty="0" smtClean="0">
                <a:solidFill>
                  <a:schemeClr val="tx1"/>
                </a:solidFill>
                <a:effectLst/>
                <a:latin typeface="Arial" charset="0"/>
                <a:ea typeface="+mn-ea"/>
                <a:cs typeface="+mn-cs"/>
              </a:rPr>
              <a:t>decays</a:t>
            </a:r>
            <a:r>
              <a:rPr lang="en-US" sz="1200" b="0" i="0" kern="1200" dirty="0" smtClean="0">
                <a:solidFill>
                  <a:schemeClr val="tx1"/>
                </a:solidFill>
                <a:effectLst/>
                <a:latin typeface="Arial" charset="0"/>
                <a:ea typeface="+mn-ea"/>
                <a:cs typeface="+mn-cs"/>
              </a:rPr>
              <a:t> by spontaneous fission</a:t>
            </a:r>
            <a:r>
              <a:rPr lang="en-US" sz="1200" b="1" i="0" kern="1200" dirty="0" smtClean="0">
                <a:solidFill>
                  <a:schemeClr val="tx1"/>
                </a:solidFill>
                <a:effectLst/>
                <a:latin typeface="Arial" charset="0"/>
                <a:ea typeface="+mn-ea"/>
                <a:cs typeface="+mn-cs"/>
              </a:rPr>
              <a:t>.</a:t>
            </a:r>
            <a:endParaRPr lang="ru-RU" dirty="0">
              <a:latin typeface="Arial" pitchFamily="34" charset="0"/>
            </a:endParaRPr>
          </a:p>
        </p:txBody>
      </p:sp>
    </p:spTree>
    <p:extLst>
      <p:ext uri="{BB962C8B-B14F-4D97-AF65-F5344CB8AC3E}">
        <p14:creationId xmlns:p14="http://schemas.microsoft.com/office/powerpoint/2010/main" val="282051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4</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marL="274320" indent="-274320" fontAlgn="auto">
              <a:spcAft>
                <a:spcPts val="0"/>
              </a:spcAft>
              <a:buClr>
                <a:schemeClr val="accent3"/>
              </a:buClr>
              <a:buNone/>
              <a:defRPr/>
            </a:pPr>
            <a:r>
              <a:rPr lang="en-US" sz="1200" dirty="0" smtClean="0"/>
              <a:t>Presently the available information on the spontaneous fission of heavy elements mainly concerns </a:t>
            </a:r>
          </a:p>
          <a:p>
            <a:pPr marL="274320" indent="-274320" fontAlgn="auto">
              <a:spcAft>
                <a:spcPts val="0"/>
              </a:spcAft>
              <a:buClr>
                <a:schemeClr val="accent3"/>
              </a:buClr>
              <a:buNone/>
              <a:defRPr/>
            </a:pPr>
            <a:r>
              <a:rPr lang="en-US" sz="1200" dirty="0" smtClean="0"/>
              <a:t>partial half lives, TKE and mass distributions of fission fragments from spontaneous fission.</a:t>
            </a:r>
            <a:endParaRPr lang="en-US" sz="1200" dirty="0"/>
          </a:p>
        </p:txBody>
      </p:sp>
    </p:spTree>
    <p:extLst>
      <p:ext uri="{BB962C8B-B14F-4D97-AF65-F5344CB8AC3E}">
        <p14:creationId xmlns:p14="http://schemas.microsoft.com/office/powerpoint/2010/main" val="100732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5</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r>
              <a:rPr lang="en-US" dirty="0" smtClean="0">
                <a:latin typeface="Arial" pitchFamily="34" charset="0"/>
              </a:rPr>
              <a:t>Super-Short Mode (</a:t>
            </a:r>
            <a:r>
              <a:rPr lang="en-US" dirty="0" err="1" smtClean="0">
                <a:latin typeface="Arial" pitchFamily="34" charset="0"/>
              </a:rPr>
              <a:t>Brosa</a:t>
            </a:r>
            <a:r>
              <a:rPr lang="en-US" dirty="0" smtClean="0">
                <a:latin typeface="Arial" pitchFamily="34" charset="0"/>
              </a:rPr>
              <a:t>)  manifests itself only when both light and heavy fission fragments are close in their nucleon composition to the double magic tin with A132. </a:t>
            </a:r>
          </a:p>
          <a:p>
            <a:pPr eaLnBrk="1" hangingPunct="1"/>
            <a:endParaRPr lang="en-US" dirty="0" smtClean="0">
              <a:latin typeface="Arial" pitchFamily="34" charset="0"/>
            </a:endParaRPr>
          </a:p>
          <a:p>
            <a:pPr eaLnBrk="1" hangingPunct="1"/>
            <a:r>
              <a:rPr lang="en-US" dirty="0" smtClean="0">
                <a:latin typeface="Arial" pitchFamily="34" charset="0"/>
              </a:rPr>
              <a:t>The phenomenon of Bimodal fission was discovered in the 1980’s for the case of spontaneous and low energy fission of nuclei in the </a:t>
            </a:r>
            <a:r>
              <a:rPr lang="en-US" dirty="0" err="1" smtClean="0">
                <a:latin typeface="Arial" pitchFamily="34" charset="0"/>
              </a:rPr>
              <a:t>Fm-Rf</a:t>
            </a:r>
            <a:r>
              <a:rPr lang="en-US" dirty="0" smtClean="0">
                <a:latin typeface="Arial" pitchFamily="34" charset="0"/>
              </a:rPr>
              <a:t> region </a:t>
            </a:r>
          </a:p>
          <a:p>
            <a:pPr eaLnBrk="1" hangingPunct="1"/>
            <a:r>
              <a:rPr lang="en-US" dirty="0" smtClean="0">
                <a:latin typeface="Arial" pitchFamily="34" charset="0"/>
              </a:rPr>
              <a:t>Some spontaneously </a:t>
            </a:r>
            <a:r>
              <a:rPr lang="en-US" dirty="0" err="1" smtClean="0">
                <a:latin typeface="Arial" pitchFamily="34" charset="0"/>
              </a:rPr>
              <a:t>fissioning</a:t>
            </a:r>
            <a:r>
              <a:rPr lang="en-US" dirty="0" smtClean="0">
                <a:latin typeface="Arial" pitchFamily="34" charset="0"/>
              </a:rPr>
              <a:t> isotopes of </a:t>
            </a:r>
            <a:r>
              <a:rPr lang="en-US" dirty="0" err="1" smtClean="0">
                <a:latin typeface="Arial" pitchFamily="34" charset="0"/>
              </a:rPr>
              <a:t>Fm</a:t>
            </a:r>
            <a:r>
              <a:rPr lang="en-US" dirty="0" smtClean="0">
                <a:latin typeface="Arial" pitchFamily="34" charset="0"/>
              </a:rPr>
              <a:t>, </a:t>
            </a:r>
            <a:r>
              <a:rPr lang="en-US" dirty="0" err="1" smtClean="0">
                <a:latin typeface="Arial" pitchFamily="34" charset="0"/>
              </a:rPr>
              <a:t>Md</a:t>
            </a:r>
            <a:r>
              <a:rPr lang="en-US" dirty="0" smtClean="0">
                <a:latin typeface="Arial" pitchFamily="34" charset="0"/>
              </a:rPr>
              <a:t>, and No were found to exhibit symmetric fragment mass distributions, whose widths are changing very rapidly from nucleus to nucleus. For example, for spontaneous fission of 258Fm the mass distribution is unusually narrow, while for the neighboring nucleus 259Md with only one more proton it is rather broad. Even more spectacular are the distributions of TKE, which are double humped. </a:t>
            </a:r>
          </a:p>
          <a:p>
            <a:pPr eaLnBrk="1" hangingPunct="1"/>
            <a:r>
              <a:rPr lang="en-US" dirty="0" smtClean="0">
                <a:latin typeface="Arial" pitchFamily="34" charset="0"/>
              </a:rPr>
              <a:t>the high-energy mode is linked to a narrow mass distribution while the low-energy mode has a wide mass distribution.</a:t>
            </a:r>
          </a:p>
          <a:p>
            <a:pPr eaLnBrk="1" hangingPunct="1"/>
            <a:r>
              <a:rPr lang="en-US" dirty="0" smtClean="0">
                <a:latin typeface="Arial" pitchFamily="34" charset="0"/>
              </a:rPr>
              <a:t>By theory, bimodal fission is explained by the existence of two different paths on the potential energy surface leading to fission</a:t>
            </a:r>
          </a:p>
          <a:p>
            <a:pPr eaLnBrk="1" hangingPunct="1"/>
            <a:r>
              <a:rPr lang="en-US" dirty="0" smtClean="0">
                <a:latin typeface="Arial" pitchFamily="34" charset="0"/>
              </a:rPr>
              <a:t>One path is described by the LDM, while for the other path shell effects play an important role. The LDM path leads to elongated scission configurations while the shell effect path corresponds to compact configurations. Both paths result in symmetric (or nearly so) mass distributions, but the high TKE valley is narrower while the low TKE valley is much wider. This explains the difference in width of the mass distributions.</a:t>
            </a:r>
          </a:p>
        </p:txBody>
      </p:sp>
    </p:spTree>
    <p:extLst>
      <p:ext uri="{BB962C8B-B14F-4D97-AF65-F5344CB8AC3E}">
        <p14:creationId xmlns:p14="http://schemas.microsoft.com/office/powerpoint/2010/main" val="100732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6</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r>
              <a:rPr lang="en-US" dirty="0" smtClean="0">
                <a:latin typeface="Arial" pitchFamily="34" charset="0"/>
              </a:rPr>
              <a:t>Super-Short Mode (</a:t>
            </a:r>
            <a:r>
              <a:rPr lang="en-US" dirty="0" err="1" smtClean="0">
                <a:latin typeface="Arial" pitchFamily="34" charset="0"/>
              </a:rPr>
              <a:t>Brosa</a:t>
            </a:r>
            <a:r>
              <a:rPr lang="en-US" dirty="0" smtClean="0">
                <a:latin typeface="Arial" pitchFamily="34" charset="0"/>
              </a:rPr>
              <a:t>)  manifests itself only when both light and heavy fission fragments are close in their nucleon composition to the double magic tin with A132. </a:t>
            </a:r>
          </a:p>
          <a:p>
            <a:pPr eaLnBrk="1" hangingPunct="1"/>
            <a:endParaRPr lang="en-US" dirty="0" smtClean="0">
              <a:latin typeface="Arial" pitchFamily="34" charset="0"/>
            </a:endParaRPr>
          </a:p>
          <a:p>
            <a:pPr eaLnBrk="1" hangingPunct="1"/>
            <a:r>
              <a:rPr lang="en-US" dirty="0" smtClean="0">
                <a:latin typeface="Arial" pitchFamily="34" charset="0"/>
              </a:rPr>
              <a:t>The phenomenon of Bimodal fission was discovered in the 1980’s for the case of spontaneous and low energy fission of nuclei in the </a:t>
            </a:r>
            <a:r>
              <a:rPr lang="en-US" dirty="0" err="1" smtClean="0">
                <a:latin typeface="Arial" pitchFamily="34" charset="0"/>
              </a:rPr>
              <a:t>Fm-Rf</a:t>
            </a:r>
            <a:r>
              <a:rPr lang="en-US" dirty="0" smtClean="0">
                <a:latin typeface="Arial" pitchFamily="34" charset="0"/>
              </a:rPr>
              <a:t> region </a:t>
            </a:r>
          </a:p>
          <a:p>
            <a:pPr eaLnBrk="1" hangingPunct="1"/>
            <a:r>
              <a:rPr lang="en-US" dirty="0" smtClean="0">
                <a:latin typeface="Arial" pitchFamily="34" charset="0"/>
              </a:rPr>
              <a:t>Some spontaneously </a:t>
            </a:r>
            <a:r>
              <a:rPr lang="en-US" dirty="0" err="1" smtClean="0">
                <a:latin typeface="Arial" pitchFamily="34" charset="0"/>
              </a:rPr>
              <a:t>fissioning</a:t>
            </a:r>
            <a:r>
              <a:rPr lang="en-US" dirty="0" smtClean="0">
                <a:latin typeface="Arial" pitchFamily="34" charset="0"/>
              </a:rPr>
              <a:t> isotopes of </a:t>
            </a:r>
            <a:r>
              <a:rPr lang="en-US" dirty="0" err="1" smtClean="0">
                <a:latin typeface="Arial" pitchFamily="34" charset="0"/>
              </a:rPr>
              <a:t>Fm</a:t>
            </a:r>
            <a:r>
              <a:rPr lang="en-US" dirty="0" smtClean="0">
                <a:latin typeface="Arial" pitchFamily="34" charset="0"/>
              </a:rPr>
              <a:t>, </a:t>
            </a:r>
            <a:r>
              <a:rPr lang="en-US" dirty="0" err="1" smtClean="0">
                <a:latin typeface="Arial" pitchFamily="34" charset="0"/>
              </a:rPr>
              <a:t>Md</a:t>
            </a:r>
            <a:r>
              <a:rPr lang="en-US" dirty="0" smtClean="0">
                <a:latin typeface="Arial" pitchFamily="34" charset="0"/>
              </a:rPr>
              <a:t>, and No were found to exhibit symmetric fragment mass distributions, whose widths are changing very rapidly from nucleus to nucleus. For example, for spontaneous fission of 258Fm the mass distribution is unusually narrow, while for the neighboring nucleus 259Md with only one more proton it is rather broad. Even more spectacular are the distributions of TKE, which are double humped. </a:t>
            </a:r>
          </a:p>
          <a:p>
            <a:pPr eaLnBrk="1" hangingPunct="1"/>
            <a:r>
              <a:rPr lang="en-US" dirty="0" smtClean="0">
                <a:latin typeface="Arial" pitchFamily="34" charset="0"/>
              </a:rPr>
              <a:t>the high-energy mode is linked to a narrow mass distribution while the low-energy mode has a wide mass distribution.</a:t>
            </a:r>
          </a:p>
          <a:p>
            <a:pPr eaLnBrk="1" hangingPunct="1"/>
            <a:r>
              <a:rPr lang="en-US" dirty="0" smtClean="0">
                <a:latin typeface="Arial" pitchFamily="34" charset="0"/>
              </a:rPr>
              <a:t>By theory, bimodal fission is explained by the existence of two different paths on the potential energy surface leading to fission</a:t>
            </a:r>
          </a:p>
          <a:p>
            <a:pPr eaLnBrk="1" hangingPunct="1"/>
            <a:r>
              <a:rPr lang="en-US" dirty="0" smtClean="0">
                <a:latin typeface="Arial" pitchFamily="34" charset="0"/>
              </a:rPr>
              <a:t>One path is described by the LDM, while for the other path shell effects play an important role. The LDM path leads to elongated scission configurations while the shell effect path corresponds to compact configurations. Both paths result in symmetric (or nearly so) mass distributions, but the high TKE valley is narrower while the low TKE valley is much wider. This explains the difference in width of the mass distributions.</a:t>
            </a:r>
          </a:p>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7</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8</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dirty="0">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C7D5FD0-EC3B-43C3-9E31-888D81F6D424}" type="slidenum">
              <a:rPr lang="ru-RU" smtClean="0">
                <a:latin typeface="Arial" pitchFamily="34" charset="0"/>
              </a:rPr>
              <a:pPr/>
              <a:t>9</a:t>
            </a:fld>
            <a:endParaRPr lang="ru-RU">
              <a:latin typeface="Arial"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39148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EA8D79A-D66B-4168-B46A-1EE877EECEF8}" type="slidenum">
              <a:rPr lang="ru-RU" smtClean="0"/>
              <a:pPr>
                <a:defRPr/>
              </a:pPr>
              <a:t>‹#›</a:t>
            </a:fld>
            <a:endParaRPr lang="ru-RU"/>
          </a:p>
        </p:txBody>
      </p:sp>
    </p:spTree>
    <p:extLst>
      <p:ext uri="{BB962C8B-B14F-4D97-AF65-F5344CB8AC3E}">
        <p14:creationId xmlns:p14="http://schemas.microsoft.com/office/powerpoint/2010/main" val="390419710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E01F7B6-5CFD-4C39-9181-9CEAF01FB711}" type="slidenum">
              <a:rPr lang="ru-RU" smtClean="0"/>
              <a:pPr>
                <a:defRPr/>
              </a:pPr>
              <a:t>‹#›</a:t>
            </a:fld>
            <a:endParaRPr lang="ru-RU"/>
          </a:p>
        </p:txBody>
      </p:sp>
    </p:spTree>
    <p:extLst>
      <p:ext uri="{BB962C8B-B14F-4D97-AF65-F5344CB8AC3E}">
        <p14:creationId xmlns:p14="http://schemas.microsoft.com/office/powerpoint/2010/main" val="72081978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273844"/>
            <a:ext cx="1971675" cy="435887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1"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F0AD7CA-B0F6-440A-9A1A-C5367F3471C0}" type="slidenum">
              <a:rPr lang="ru-RU" smtClean="0"/>
              <a:pPr>
                <a:defRPr/>
              </a:pPr>
              <a:t>‹#›</a:t>
            </a:fld>
            <a:endParaRPr lang="ru-RU"/>
          </a:p>
        </p:txBody>
      </p:sp>
    </p:spTree>
    <p:extLst>
      <p:ext uri="{BB962C8B-B14F-4D97-AF65-F5344CB8AC3E}">
        <p14:creationId xmlns:p14="http://schemas.microsoft.com/office/powerpoint/2010/main" val="33576003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ECBBEC0-A43D-4294-82E8-BD96FFFB3BAB}" type="slidenum">
              <a:rPr lang="ru-RU" smtClean="0"/>
              <a:pPr>
                <a:defRPr/>
              </a:pPr>
              <a:t>‹#›</a:t>
            </a:fld>
            <a:endParaRPr lang="ru-RU"/>
          </a:p>
        </p:txBody>
      </p:sp>
    </p:spTree>
    <p:extLst>
      <p:ext uri="{BB962C8B-B14F-4D97-AF65-F5344CB8AC3E}">
        <p14:creationId xmlns:p14="http://schemas.microsoft.com/office/powerpoint/2010/main" val="26883264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5"/>
            <a:ext cx="7886700" cy="2139553"/>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629D980-1293-4B3F-A119-FC99CF10769A}" type="slidenum">
              <a:rPr lang="ru-RU" smtClean="0"/>
              <a:pPr>
                <a:defRPr/>
              </a:pPr>
              <a:t>‹#›</a:t>
            </a:fld>
            <a:endParaRPr lang="ru-RU"/>
          </a:p>
        </p:txBody>
      </p:sp>
    </p:spTree>
    <p:extLst>
      <p:ext uri="{BB962C8B-B14F-4D97-AF65-F5344CB8AC3E}">
        <p14:creationId xmlns:p14="http://schemas.microsoft.com/office/powerpoint/2010/main" val="33584972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218A3D7F-13AF-415E-8108-A6416D1C5BF4}" type="slidenum">
              <a:rPr lang="ru-RU" smtClean="0"/>
              <a:pPr>
                <a:defRPr/>
              </a:pPr>
              <a:t>‹#›</a:t>
            </a:fld>
            <a:endParaRPr lang="ru-RU"/>
          </a:p>
        </p:txBody>
      </p:sp>
    </p:spTree>
    <p:extLst>
      <p:ext uri="{BB962C8B-B14F-4D97-AF65-F5344CB8AC3E}">
        <p14:creationId xmlns:p14="http://schemas.microsoft.com/office/powerpoint/2010/main" val="29183629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5"/>
            <a:ext cx="7886700" cy="994172"/>
          </a:xfrm>
        </p:spPr>
        <p:txBody>
          <a:bodyPr/>
          <a:lstStyle/>
          <a:p>
            <a:r>
              <a:rPr lang="ru-RU"/>
              <a:t>Образец заголовка</a:t>
            </a:r>
          </a:p>
        </p:txBody>
      </p:sp>
      <p:sp>
        <p:nvSpPr>
          <p:cNvPr id="3" name="Текст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1"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78FC2313-34F9-4AFB-9FF4-D427018D4FE9}" type="slidenum">
              <a:rPr lang="ru-RU" smtClean="0"/>
              <a:pPr>
                <a:defRPr/>
              </a:pPr>
              <a:t>‹#›</a:t>
            </a:fld>
            <a:endParaRPr lang="ru-RU"/>
          </a:p>
        </p:txBody>
      </p:sp>
    </p:spTree>
    <p:extLst>
      <p:ext uri="{BB962C8B-B14F-4D97-AF65-F5344CB8AC3E}">
        <p14:creationId xmlns:p14="http://schemas.microsoft.com/office/powerpoint/2010/main" val="37910079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F9A073B-E107-4DB9-9D79-C857A71695F9}" type="slidenum">
              <a:rPr lang="ru-RU" smtClean="0"/>
              <a:pPr>
                <a:defRPr/>
              </a:pPr>
              <a:t>‹#›</a:t>
            </a:fld>
            <a:endParaRPr lang="ru-RU"/>
          </a:p>
        </p:txBody>
      </p:sp>
    </p:spTree>
    <p:extLst>
      <p:ext uri="{BB962C8B-B14F-4D97-AF65-F5344CB8AC3E}">
        <p14:creationId xmlns:p14="http://schemas.microsoft.com/office/powerpoint/2010/main" val="31699201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E01A2F4E-6978-4E92-BD1E-478EE3BADDF5}" type="slidenum">
              <a:rPr lang="ru-RU" smtClean="0"/>
              <a:pPr>
                <a:defRPr/>
              </a:pPr>
              <a:t>‹#›</a:t>
            </a:fld>
            <a:endParaRPr lang="ru-RU"/>
          </a:p>
        </p:txBody>
      </p:sp>
    </p:spTree>
    <p:extLst>
      <p:ext uri="{BB962C8B-B14F-4D97-AF65-F5344CB8AC3E}">
        <p14:creationId xmlns:p14="http://schemas.microsoft.com/office/powerpoint/2010/main" val="37791186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D6C7CA3-3C22-4BCD-9DA5-CBDA0177A11C}" type="slidenum">
              <a:rPr lang="ru-RU" smtClean="0"/>
              <a:pPr>
                <a:defRPr/>
              </a:pPr>
              <a:t>‹#›</a:t>
            </a:fld>
            <a:endParaRPr lang="ru-RU"/>
          </a:p>
        </p:txBody>
      </p:sp>
    </p:spTree>
    <p:extLst>
      <p:ext uri="{BB962C8B-B14F-4D97-AF65-F5344CB8AC3E}">
        <p14:creationId xmlns:p14="http://schemas.microsoft.com/office/powerpoint/2010/main" val="21982406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A2AA8B3-24E9-4607-9ABA-07BAACFC8ABC}" type="slidenum">
              <a:rPr lang="ru-RU" smtClean="0"/>
              <a:pPr>
                <a:defRPr/>
              </a:pPr>
              <a:t>‹#›</a:t>
            </a:fld>
            <a:endParaRPr lang="ru-RU"/>
          </a:p>
        </p:txBody>
      </p:sp>
    </p:spTree>
    <p:extLst>
      <p:ext uri="{BB962C8B-B14F-4D97-AF65-F5344CB8AC3E}">
        <p14:creationId xmlns:p14="http://schemas.microsoft.com/office/powerpoint/2010/main" val="33554055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910399-87EF-4B50-B443-552A2BE79DD2}" type="slidenum">
              <a:rPr lang="ru-RU" smtClean="0"/>
              <a:pPr>
                <a:defRPr/>
              </a:pPr>
              <a:t>‹#›</a:t>
            </a:fld>
            <a:endParaRPr lang="ru-RU"/>
          </a:p>
        </p:txBody>
      </p:sp>
    </p:spTree>
    <p:extLst>
      <p:ext uri="{BB962C8B-B14F-4D97-AF65-F5344CB8AC3E}">
        <p14:creationId xmlns:p14="http://schemas.microsoft.com/office/powerpoint/2010/main" val="82022197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498444" y="1977684"/>
            <a:ext cx="4608512" cy="864096"/>
          </a:xfrm>
        </p:spPr>
        <p:txBody>
          <a:bodyPr>
            <a:normAutofit fontScale="90000"/>
          </a:bodyPr>
          <a:lstStyle/>
          <a:p>
            <a:pPr algn="ctr"/>
            <a:r>
              <a:rPr lang="en-US" sz="2400" b="1" dirty="0">
                <a:solidFill>
                  <a:srgbClr val="002060"/>
                </a:solidFill>
                <a:effectLst>
                  <a:outerShdw blurRad="38100" dist="38100" dir="2700000" algn="tl">
                    <a:srgbClr val="000000">
                      <a:alpha val="43137"/>
                    </a:srgbClr>
                  </a:outerShdw>
                </a:effectLst>
              </a:rPr>
              <a:t>Spontaneous fission characteristics of heaviest nuclei synthesized in FLNR</a:t>
            </a:r>
            <a:endParaRPr lang="ru-RU" sz="2400" dirty="0"/>
          </a:p>
        </p:txBody>
      </p:sp>
      <p:sp>
        <p:nvSpPr>
          <p:cNvPr id="4" name="Содержимое 3"/>
          <p:cNvSpPr>
            <a:spLocks noGrp="1"/>
          </p:cNvSpPr>
          <p:nvPr>
            <p:ph idx="1"/>
          </p:nvPr>
        </p:nvSpPr>
        <p:spPr>
          <a:xfrm>
            <a:off x="4797965" y="789552"/>
            <a:ext cx="3755054" cy="864096"/>
          </a:xfrm>
        </p:spPr>
        <p:txBody>
          <a:bodyPr>
            <a:normAutofit fontScale="70000" lnSpcReduction="20000"/>
          </a:bodyPr>
          <a:lstStyle/>
          <a:p>
            <a:pPr marL="0" indent="0" algn="ctr">
              <a:lnSpc>
                <a:spcPct val="150000"/>
              </a:lnSpc>
              <a:spcBef>
                <a:spcPts val="0"/>
              </a:spcBef>
              <a:buNone/>
            </a:pPr>
            <a:r>
              <a:rPr lang="en-US" i="1" dirty="0" err="1"/>
              <a:t>Alexandr</a:t>
            </a:r>
            <a:r>
              <a:rPr lang="en-US" i="1" dirty="0"/>
              <a:t> </a:t>
            </a:r>
            <a:r>
              <a:rPr lang="en-US" i="1" dirty="0" err="1"/>
              <a:t>Svirikhin</a:t>
            </a:r>
            <a:endParaRPr lang="en-US" i="1" dirty="0"/>
          </a:p>
          <a:p>
            <a:pPr marL="0" indent="0" algn="ctr">
              <a:lnSpc>
                <a:spcPct val="150000"/>
              </a:lnSpc>
              <a:spcBef>
                <a:spcPts val="0"/>
              </a:spcBef>
              <a:buNone/>
            </a:pPr>
            <a:r>
              <a:rPr lang="en-US" b="1" i="1" dirty="0">
                <a:solidFill>
                  <a:srgbClr val="7030A0"/>
                </a:solidFill>
              </a:rPr>
              <a:t>Joint Institute for Nuclear Research, </a:t>
            </a:r>
            <a:r>
              <a:rPr lang="en-US" b="1" i="1" dirty="0" err="1">
                <a:solidFill>
                  <a:srgbClr val="7030A0"/>
                </a:solidFill>
              </a:rPr>
              <a:t>Dubna</a:t>
            </a:r>
            <a:endParaRPr lang="en-US" b="1" i="1" dirty="0">
              <a:solidFill>
                <a:srgbClr val="7030A0"/>
              </a:solidFill>
            </a:endParaRPr>
          </a:p>
          <a:p>
            <a:pPr marL="0" indent="0" algn="ctr">
              <a:lnSpc>
                <a:spcPct val="150000"/>
              </a:lnSpc>
              <a:spcBef>
                <a:spcPts val="0"/>
              </a:spcBef>
              <a:buNone/>
            </a:pPr>
            <a:endParaRPr lang="en-US" sz="1400" b="1" i="1" dirty="0">
              <a:solidFill>
                <a:srgbClr val="7030A0"/>
              </a:solidFill>
            </a:endParaRPr>
          </a:p>
          <a:p>
            <a:pPr marL="0" indent="0" algn="ctr">
              <a:lnSpc>
                <a:spcPct val="150000"/>
              </a:lnSpc>
              <a:spcBef>
                <a:spcPts val="0"/>
              </a:spcBef>
              <a:buNone/>
            </a:pPr>
            <a:endParaRPr lang="en-US" sz="1400" b="1" dirty="0">
              <a:solidFill>
                <a:srgbClr val="7030A0"/>
              </a:solidFill>
            </a:endParaRPr>
          </a:p>
          <a:p>
            <a:pPr marL="0" indent="0" algn="ctr">
              <a:lnSpc>
                <a:spcPct val="150000"/>
              </a:lnSpc>
              <a:spcBef>
                <a:spcPts val="0"/>
              </a:spcBef>
              <a:buNone/>
            </a:pPr>
            <a:endParaRPr lang="en-US"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65516"/>
            <a:ext cx="3456383" cy="3942438"/>
          </a:xfrm>
          <a:prstGeom prst="rect">
            <a:avLst/>
          </a:prstGeom>
        </p:spPr>
      </p:pic>
      <p:sp>
        <p:nvSpPr>
          <p:cNvPr id="7" name="Содержимое 3"/>
          <p:cNvSpPr txBox="1">
            <a:spLocks/>
          </p:cNvSpPr>
          <p:nvPr/>
        </p:nvSpPr>
        <p:spPr>
          <a:xfrm>
            <a:off x="4716016" y="3435847"/>
            <a:ext cx="4320480" cy="972108"/>
          </a:xfrm>
          <a:prstGeom prst="rect">
            <a:avLst/>
          </a:prstGeom>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50000"/>
              </a:lnSpc>
              <a:spcBef>
                <a:spcPts val="0"/>
              </a:spcBef>
              <a:spcAft>
                <a:spcPts val="0"/>
              </a:spcAft>
              <a:buNone/>
            </a:pPr>
            <a:r>
              <a:rPr lang="en-US" sz="2000" dirty="0" smtClean="0"/>
              <a:t>The </a:t>
            </a:r>
            <a:r>
              <a:rPr lang="en-US" sz="2000" dirty="0"/>
              <a:t>International Conference </a:t>
            </a:r>
          </a:p>
          <a:p>
            <a:pPr marL="0" indent="0" algn="ctr" fontAlgn="auto">
              <a:lnSpc>
                <a:spcPct val="150000"/>
              </a:lnSpc>
              <a:spcBef>
                <a:spcPts val="0"/>
              </a:spcBef>
              <a:spcAft>
                <a:spcPts val="0"/>
              </a:spcAft>
              <a:buNone/>
            </a:pPr>
            <a:r>
              <a:rPr lang="en-US" sz="2000" b="1" dirty="0"/>
              <a:t>"Heaviest nuclei and atoms"</a:t>
            </a:r>
          </a:p>
          <a:p>
            <a:pPr marL="0" indent="0" algn="ctr" fontAlgn="auto">
              <a:lnSpc>
                <a:spcPct val="150000"/>
              </a:lnSpc>
              <a:spcBef>
                <a:spcPts val="0"/>
              </a:spcBef>
              <a:spcAft>
                <a:spcPts val="0"/>
              </a:spcAft>
              <a:buNone/>
            </a:pPr>
            <a:r>
              <a:rPr lang="en-US" sz="2000" i="1" dirty="0"/>
              <a:t>25 – 29 April 2023, Yerevan, Armenia</a:t>
            </a:r>
          </a:p>
          <a:p>
            <a:pPr marL="0" indent="0" algn="ctr" fontAlgn="auto">
              <a:lnSpc>
                <a:spcPct val="150000"/>
              </a:lnSpc>
              <a:spcBef>
                <a:spcPts val="0"/>
              </a:spcBef>
              <a:spcAft>
                <a:spcPts val="0"/>
              </a:spcAft>
              <a:buFont typeface="Arial" panose="020B0604020202020204" pitchFamily="34" charset="0"/>
              <a:buNone/>
            </a:pPr>
            <a:endParaRPr lang="en-US" sz="1400" b="1" i="1" dirty="0" smtClean="0">
              <a:solidFill>
                <a:srgbClr val="7030A0"/>
              </a:solidFill>
            </a:endParaRPr>
          </a:p>
          <a:p>
            <a:pPr marL="0" indent="0" algn="ctr" fontAlgn="auto">
              <a:lnSpc>
                <a:spcPct val="150000"/>
              </a:lnSpc>
              <a:spcBef>
                <a:spcPts val="0"/>
              </a:spcBef>
              <a:spcAft>
                <a:spcPts val="0"/>
              </a:spcAft>
              <a:buFont typeface="Arial" panose="020B0604020202020204" pitchFamily="34" charset="0"/>
              <a:buNone/>
            </a:pPr>
            <a:endParaRPr lang="en-US" sz="1400" b="1" dirty="0" smtClean="0">
              <a:solidFill>
                <a:srgbClr val="7030A0"/>
              </a:solidFill>
            </a:endParaRPr>
          </a:p>
          <a:p>
            <a:pPr marL="0" indent="0" algn="ctr" fontAlgn="auto">
              <a:lnSpc>
                <a:spcPct val="150000"/>
              </a:lnSpc>
              <a:spcBef>
                <a:spcPts val="0"/>
              </a:spcBef>
              <a:spcAft>
                <a:spcPts val="0"/>
              </a:spcAft>
              <a:buFont typeface="Arial" panose="020B0604020202020204" pitchFamily="34" charset="0"/>
              <a:buNone/>
            </a:pPr>
            <a:endParaRPr lang="en-US" sz="14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 xmlns:a16="http://schemas.microsoft.com/office/drawing/2014/main" id="{A2A4AD42-9710-763A-74C8-B008607C17A9}"/>
              </a:ext>
            </a:extLst>
          </p:cNvPr>
          <p:cNvGraphicFramePr>
            <a:graphicFrameLocks noGrp="1" noChangeAspect="1"/>
          </p:cNvGraphicFramePr>
          <p:nvPr>
            <p:ph idx="1"/>
            <p:extLst>
              <p:ext uri="{D42A27DB-BD31-4B8C-83A1-F6EECF244321}">
                <p14:modId xmlns:p14="http://schemas.microsoft.com/office/powerpoint/2010/main" val="3786194698"/>
              </p:ext>
            </p:extLst>
          </p:nvPr>
        </p:nvGraphicFramePr>
        <p:xfrm>
          <a:off x="580933" y="1383618"/>
          <a:ext cx="7438031" cy="3353613"/>
        </p:xfrm>
        <a:graphic>
          <a:graphicData uri="http://schemas.openxmlformats.org/presentationml/2006/ole">
            <mc:AlternateContent xmlns:mc="http://schemas.openxmlformats.org/markup-compatibility/2006">
              <mc:Choice xmlns:v="urn:schemas-microsoft-com:vml" Requires="v">
                <p:oleObj spid="_x0000_s1041" name="CorelDRAW" r:id="rId4" imgW="9732600" imgH="5851080" progId="">
                  <p:embed/>
                </p:oleObj>
              </mc:Choice>
              <mc:Fallback>
                <p:oleObj name="CorelDRAW" r:id="rId4" imgW="9732600" imgH="5851080" progId="">
                  <p:embed/>
                  <p:pic>
                    <p:nvPicPr>
                      <p:cNvPr id="4" name="Content Placeholder 3">
                        <a:extLst>
                          <a:ext uri="{FF2B5EF4-FFF2-40B4-BE49-F238E27FC236}">
                            <a16:creationId xmlns="" xmlns:a16="http://schemas.microsoft.com/office/drawing/2014/main" id="{53665F41-A2F6-1A45-A260-2DBEC5D1B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33" y="1383618"/>
                        <a:ext cx="7438031" cy="3353613"/>
                      </a:xfrm>
                      <a:prstGeom prst="rect">
                        <a:avLst/>
                      </a:prstGeom>
                      <a:noFill/>
                      <a:ln>
                        <a:noFill/>
                      </a:ln>
                      <a:effectLst/>
                    </p:spPr>
                  </p:pic>
                </p:oleObj>
              </mc:Fallback>
            </mc:AlternateContent>
          </a:graphicData>
        </a:graphic>
      </p:graphicFrame>
      <p:sp>
        <p:nvSpPr>
          <p:cNvPr id="3" name="TextBox 2">
            <a:extLst>
              <a:ext uri="{FF2B5EF4-FFF2-40B4-BE49-F238E27FC236}">
                <a16:creationId xmlns="" xmlns:a16="http://schemas.microsoft.com/office/drawing/2014/main" id="{7D691DEC-37BA-7C80-8B53-7977A839F066}"/>
              </a:ext>
            </a:extLst>
          </p:cNvPr>
          <p:cNvSpPr txBox="1"/>
          <p:nvPr/>
        </p:nvSpPr>
        <p:spPr>
          <a:xfrm>
            <a:off x="5148064" y="4299942"/>
            <a:ext cx="3225567" cy="461665"/>
          </a:xfrm>
          <a:prstGeom prst="rect">
            <a:avLst/>
          </a:prstGeom>
          <a:noFill/>
        </p:spPr>
        <p:txBody>
          <a:bodyPr wrap="square">
            <a:spAutoFit/>
          </a:bodyPr>
          <a:lstStyle/>
          <a:p>
            <a:pPr algn="r"/>
            <a:r>
              <a:rPr lang="en-GB" sz="1200" i="1" dirty="0" err="1"/>
              <a:t>Popeko</a:t>
            </a:r>
            <a:r>
              <a:rPr lang="en-GB" sz="1200" i="1" dirty="0"/>
              <a:t> A. G., </a:t>
            </a:r>
            <a:r>
              <a:rPr lang="en-US" sz="1200" i="1" dirty="0"/>
              <a:t>et al</a:t>
            </a:r>
            <a:r>
              <a:rPr lang="en-GB" sz="1200" i="1" dirty="0"/>
              <a:t>. </a:t>
            </a:r>
          </a:p>
          <a:p>
            <a:pPr algn="r"/>
            <a:r>
              <a:rPr lang="en-GB" sz="1200" i="1" dirty="0" smtClean="0"/>
              <a:t>NIM </a:t>
            </a:r>
            <a:r>
              <a:rPr lang="en-GB" sz="1200" i="1" dirty="0"/>
              <a:t>B. </a:t>
            </a:r>
            <a:r>
              <a:rPr lang="en-GB" sz="1200" i="1" dirty="0" smtClean="0"/>
              <a:t>(2016).Vol</a:t>
            </a:r>
            <a:r>
              <a:rPr lang="en-GB" sz="1200" i="1" dirty="0"/>
              <a:t>. </a:t>
            </a:r>
            <a:r>
              <a:rPr lang="en-GB" sz="1200" i="1" dirty="0" smtClean="0"/>
              <a:t>376</a:t>
            </a:r>
            <a:endParaRPr lang="en-GB" sz="1200" i="1" dirty="0"/>
          </a:p>
        </p:txBody>
      </p:sp>
      <p:pic>
        <p:nvPicPr>
          <p:cNvPr id="4" name="Picture 8">
            <a:extLst>
              <a:ext uri="{FF2B5EF4-FFF2-40B4-BE49-F238E27FC236}">
                <a16:creationId xmlns="" xmlns:a16="http://schemas.microsoft.com/office/drawing/2014/main" id="{E27ADB12-8C67-42C1-29F6-97306E66ABE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100000"/>
                    </a14:imgEffect>
                    <a14:imgEffect>
                      <a14:brightnessContrast contrast="5000"/>
                    </a14:imgEffect>
                  </a14:imgLayer>
                </a14:imgProps>
              </a:ext>
            </a:extLst>
          </a:blip>
          <a:srcRect l="-1" t="24094" r="-211" b="688"/>
          <a:stretch/>
        </p:blipFill>
        <p:spPr>
          <a:xfrm>
            <a:off x="179512" y="519523"/>
            <a:ext cx="4103734" cy="1732601"/>
          </a:xfrm>
          <a:prstGeom prst="rect">
            <a:avLst/>
          </a:prstGeom>
          <a:ln>
            <a:noFill/>
          </a:ln>
          <a:effectLst>
            <a:softEdge rad="112500"/>
          </a:effectLst>
        </p:spPr>
      </p:pic>
      <p:sp>
        <p:nvSpPr>
          <p:cNvPr id="5" name="TextBox 4"/>
          <p:cNvSpPr txBox="1"/>
          <p:nvPr/>
        </p:nvSpPr>
        <p:spPr>
          <a:xfrm>
            <a:off x="4283246" y="382386"/>
            <a:ext cx="4465218" cy="1015663"/>
          </a:xfrm>
          <a:prstGeom prst="rect">
            <a:avLst/>
          </a:prstGeom>
          <a:noFill/>
        </p:spPr>
        <p:txBody>
          <a:bodyPr wrap="square" rtlCol="0">
            <a:spAutoFit/>
          </a:bodyPr>
          <a:lstStyle/>
          <a:p>
            <a:pPr algn="ctr"/>
            <a:r>
              <a:rPr lang="en-GB" sz="2000" b="1" dirty="0">
                <a:solidFill>
                  <a:srgbClr val="FF0000"/>
                </a:solidFill>
              </a:rPr>
              <a:t>S</a:t>
            </a:r>
            <a:r>
              <a:rPr lang="en-GB" sz="2000" b="1" dirty="0"/>
              <a:t>eparator for </a:t>
            </a:r>
            <a:r>
              <a:rPr lang="en-GB" sz="2000" b="1" dirty="0">
                <a:solidFill>
                  <a:srgbClr val="FF0000"/>
                </a:solidFill>
              </a:rPr>
              <a:t>H</a:t>
            </a:r>
            <a:r>
              <a:rPr lang="en-GB" sz="2000" b="1" dirty="0"/>
              <a:t>eavy </a:t>
            </a:r>
            <a:r>
              <a:rPr lang="en-GB" sz="2000" b="1" dirty="0" err="1">
                <a:solidFill>
                  <a:srgbClr val="FF0000"/>
                </a:solidFill>
              </a:rPr>
              <a:t>EL</a:t>
            </a:r>
            <a:r>
              <a:rPr lang="en-GB" sz="2000" b="1" dirty="0" err="1"/>
              <a:t>ement</a:t>
            </a:r>
            <a:r>
              <a:rPr lang="en-GB" sz="2000" b="1" dirty="0"/>
              <a:t> </a:t>
            </a:r>
            <a:r>
              <a:rPr lang="en-GB" sz="2000" b="1" dirty="0">
                <a:solidFill>
                  <a:srgbClr val="FF0000"/>
                </a:solidFill>
              </a:rPr>
              <a:t>S</a:t>
            </a:r>
            <a:r>
              <a:rPr lang="en-GB" sz="2000" b="1" dirty="0"/>
              <a:t>pectroscopy – </a:t>
            </a:r>
            <a:r>
              <a:rPr lang="en-GB" sz="2000" b="1" dirty="0" smtClean="0">
                <a:solidFill>
                  <a:srgbClr val="FF0000"/>
                </a:solidFill>
              </a:rPr>
              <a:t>SHELS</a:t>
            </a:r>
          </a:p>
          <a:p>
            <a:pPr algn="ctr"/>
            <a:r>
              <a:rPr lang="en-GB" sz="2000" dirty="0" smtClean="0"/>
              <a:t>(U400 cyclotron FLNR)</a:t>
            </a:r>
            <a:endParaRPr lang="en-GB" sz="20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5990F6-BB80-81FF-7CF9-3BC007C1D5B2}"/>
              </a:ext>
            </a:extLst>
          </p:cNvPr>
          <p:cNvSpPr>
            <a:spLocks noGrp="1"/>
          </p:cNvSpPr>
          <p:nvPr>
            <p:ph type="title"/>
          </p:nvPr>
        </p:nvSpPr>
        <p:spPr>
          <a:xfrm>
            <a:off x="180304" y="33468"/>
            <a:ext cx="8784184" cy="648282"/>
          </a:xfrm>
        </p:spPr>
        <p:txBody>
          <a:bodyPr>
            <a:normAutofit/>
          </a:bodyPr>
          <a:lstStyle/>
          <a:p>
            <a:pPr algn="ctr"/>
            <a:r>
              <a:rPr lang="en-US" sz="2400" b="1" dirty="0" err="1">
                <a:solidFill>
                  <a:schemeClr val="accent1">
                    <a:lumMod val="50000"/>
                  </a:schemeClr>
                </a:solidFill>
                <a:latin typeface="Arial" panose="020B0604020202020204" pitchFamily="34" charset="0"/>
                <a:cs typeface="Arial" panose="020B0604020202020204" pitchFamily="34" charset="0"/>
              </a:rPr>
              <a:t>SFiNx</a:t>
            </a:r>
            <a:r>
              <a:rPr lang="en-US" sz="2400" b="1" dirty="0">
                <a:solidFill>
                  <a:schemeClr val="accent1">
                    <a:lumMod val="50000"/>
                  </a:schemeClr>
                </a:solidFill>
                <a:latin typeface="Arial" panose="020B0604020202020204" pitchFamily="34" charset="0"/>
                <a:cs typeface="Arial" panose="020B0604020202020204" pitchFamily="34" charset="0"/>
              </a:rPr>
              <a:t> – </a:t>
            </a:r>
            <a:r>
              <a:rPr lang="en-GB" sz="2400" b="1" dirty="0">
                <a:solidFill>
                  <a:schemeClr val="accent1">
                    <a:lumMod val="50000"/>
                  </a:schemeClr>
                </a:solidFill>
                <a:latin typeface="Arial" panose="020B0604020202020204" pitchFamily="34" charset="0"/>
                <a:cs typeface="Arial" panose="020B0604020202020204" pitchFamily="34" charset="0"/>
              </a:rPr>
              <a:t>Spontaneous Fission, Neutrons and x-rays</a:t>
            </a:r>
            <a:endParaRPr lang="x-none" sz="2400" b="1" dirty="0">
              <a:solidFill>
                <a:schemeClr val="accent1">
                  <a:lumMod val="50000"/>
                </a:schemeClr>
              </a:solidFill>
              <a:latin typeface="Arial" panose="020B0604020202020204" pitchFamily="34" charset="0"/>
              <a:cs typeface="Arial" panose="020B0604020202020204" pitchFamily="34" charset="0"/>
            </a:endParaRPr>
          </a:p>
        </p:txBody>
      </p:sp>
      <p:pic>
        <p:nvPicPr>
          <p:cNvPr id="3" name="Content Placeholder 4">
            <a:extLst>
              <a:ext uri="{FF2B5EF4-FFF2-40B4-BE49-F238E27FC236}">
                <a16:creationId xmlns="" xmlns:a16="http://schemas.microsoft.com/office/drawing/2014/main" id="{28880FDA-08EC-2B43-2B2C-521B4DE6E357}"/>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6660232" y="2888087"/>
            <a:ext cx="1854328" cy="1492658"/>
          </a:xfrm>
        </p:spPr>
      </p:pic>
      <p:pic>
        <p:nvPicPr>
          <p:cNvPr id="4" name="Picture 12">
            <a:extLst>
              <a:ext uri="{FF2B5EF4-FFF2-40B4-BE49-F238E27FC236}">
                <a16:creationId xmlns="" xmlns:a16="http://schemas.microsoft.com/office/drawing/2014/main" id="{CC7A9D24-DF71-9B16-94F4-4D1DC937094B}"/>
              </a:ext>
            </a:extLst>
          </p:cNvPr>
          <p:cNvPicPr>
            <a:picLocks noChangeAspect="1"/>
          </p:cNvPicPr>
          <p:nvPr/>
        </p:nvPicPr>
        <p:blipFill>
          <a:blip r:embed="rId4"/>
          <a:stretch>
            <a:fillRect/>
          </a:stretch>
        </p:blipFill>
        <p:spPr>
          <a:xfrm>
            <a:off x="3165609" y="566038"/>
            <a:ext cx="5921040" cy="2206337"/>
          </a:xfrm>
          <a:prstGeom prst="rect">
            <a:avLst/>
          </a:prstGeom>
        </p:spPr>
      </p:pic>
      <p:sp>
        <p:nvSpPr>
          <p:cNvPr id="10" name="TextBox 9">
            <a:extLst>
              <a:ext uri="{FF2B5EF4-FFF2-40B4-BE49-F238E27FC236}">
                <a16:creationId xmlns="" xmlns:a16="http://schemas.microsoft.com/office/drawing/2014/main" id="{A2364185-B23E-EB3B-F363-A32FD499EE20}"/>
              </a:ext>
            </a:extLst>
          </p:cNvPr>
          <p:cNvSpPr txBox="1"/>
          <p:nvPr/>
        </p:nvSpPr>
        <p:spPr>
          <a:xfrm>
            <a:off x="3144705" y="2980361"/>
            <a:ext cx="3227495" cy="2123658"/>
          </a:xfrm>
          <a:prstGeom prst="rect">
            <a:avLst/>
          </a:prstGeom>
          <a:noFill/>
        </p:spPr>
        <p:txBody>
          <a:bodyPr wrap="square">
            <a:spAutoFit/>
          </a:bodyPr>
          <a:lstStyle/>
          <a:p>
            <a:r>
              <a:rPr lang="en-US" sz="1400" dirty="0" smtClean="0">
                <a:solidFill>
                  <a:srgbClr val="7030A0"/>
                </a:solidFill>
              </a:rPr>
              <a:t>1 – ER “beam”</a:t>
            </a:r>
            <a:endParaRPr lang="en-US" sz="1400" dirty="0">
              <a:solidFill>
                <a:srgbClr val="7030A0"/>
              </a:solidFill>
            </a:endParaRPr>
          </a:p>
          <a:p>
            <a:r>
              <a:rPr lang="en-US" sz="1400" dirty="0" smtClean="0">
                <a:solidFill>
                  <a:srgbClr val="7030A0"/>
                </a:solidFill>
              </a:rPr>
              <a:t>2,3 – DSSSD box</a:t>
            </a:r>
            <a:endParaRPr lang="ru-RU" sz="1400" dirty="0">
              <a:solidFill>
                <a:srgbClr val="7030A0"/>
              </a:solidFill>
            </a:endParaRPr>
          </a:p>
          <a:p>
            <a:r>
              <a:rPr lang="en-US" sz="1400" dirty="0" smtClean="0">
                <a:solidFill>
                  <a:srgbClr val="7030A0"/>
                </a:solidFill>
              </a:rPr>
              <a:t>4 </a:t>
            </a:r>
            <a:r>
              <a:rPr lang="en-US" sz="1400" dirty="0">
                <a:solidFill>
                  <a:srgbClr val="7030A0"/>
                </a:solidFill>
              </a:rPr>
              <a:t>- </a:t>
            </a:r>
            <a:r>
              <a:rPr lang="ru-RU" sz="1400" baseline="30000" dirty="0">
                <a:solidFill>
                  <a:srgbClr val="7030A0"/>
                </a:solidFill>
              </a:rPr>
              <a:t>3</a:t>
            </a:r>
            <a:r>
              <a:rPr lang="en-GB" sz="1400" dirty="0" smtClean="0">
                <a:solidFill>
                  <a:srgbClr val="7030A0"/>
                </a:solidFill>
              </a:rPr>
              <a:t>He-based N counters</a:t>
            </a:r>
            <a:endParaRPr lang="ru-RU" sz="1400" dirty="0">
              <a:solidFill>
                <a:srgbClr val="7030A0"/>
              </a:solidFill>
            </a:endParaRPr>
          </a:p>
          <a:p>
            <a:r>
              <a:rPr lang="en-US" sz="1400" dirty="0">
                <a:solidFill>
                  <a:srgbClr val="7030A0"/>
                </a:solidFill>
              </a:rPr>
              <a:t>5 </a:t>
            </a:r>
            <a:r>
              <a:rPr lang="en-US" sz="1400" dirty="0" smtClean="0">
                <a:solidFill>
                  <a:srgbClr val="7030A0"/>
                </a:solidFill>
              </a:rPr>
              <a:t>– BGO-</a:t>
            </a:r>
            <a:r>
              <a:rPr lang="en-US" sz="1400" dirty="0" err="1" smtClean="0">
                <a:solidFill>
                  <a:srgbClr val="7030A0"/>
                </a:solidFill>
              </a:rPr>
              <a:t>scint</a:t>
            </a:r>
            <a:r>
              <a:rPr lang="en-US" sz="1400" dirty="0" smtClean="0">
                <a:solidFill>
                  <a:srgbClr val="7030A0"/>
                </a:solidFill>
              </a:rPr>
              <a:t>.</a:t>
            </a:r>
            <a:endParaRPr lang="ru-RU" sz="1400" dirty="0">
              <a:solidFill>
                <a:srgbClr val="7030A0"/>
              </a:solidFill>
            </a:endParaRPr>
          </a:p>
          <a:p>
            <a:r>
              <a:rPr lang="en-US" sz="1400" dirty="0">
                <a:solidFill>
                  <a:srgbClr val="7030A0"/>
                </a:solidFill>
              </a:rPr>
              <a:t>6 </a:t>
            </a:r>
            <a:r>
              <a:rPr lang="en-US" sz="1400" dirty="0" smtClean="0">
                <a:solidFill>
                  <a:srgbClr val="7030A0"/>
                </a:solidFill>
              </a:rPr>
              <a:t>– vacuum chamber</a:t>
            </a:r>
            <a:endParaRPr lang="ru-RU" sz="1400" dirty="0">
              <a:solidFill>
                <a:srgbClr val="7030A0"/>
              </a:solidFill>
            </a:endParaRPr>
          </a:p>
          <a:p>
            <a:r>
              <a:rPr lang="en-US" sz="1400" dirty="0">
                <a:solidFill>
                  <a:srgbClr val="7030A0"/>
                </a:solidFill>
              </a:rPr>
              <a:t>7 </a:t>
            </a:r>
            <a:r>
              <a:rPr lang="en-US" sz="1400" dirty="0" smtClean="0">
                <a:solidFill>
                  <a:srgbClr val="7030A0"/>
                </a:solidFill>
              </a:rPr>
              <a:t>– neutron moderator</a:t>
            </a:r>
            <a:endParaRPr lang="ru-RU" sz="1400" dirty="0">
              <a:solidFill>
                <a:srgbClr val="7030A0"/>
              </a:solidFill>
            </a:endParaRPr>
          </a:p>
          <a:p>
            <a:r>
              <a:rPr lang="en-US" sz="1400" dirty="0">
                <a:solidFill>
                  <a:srgbClr val="7030A0"/>
                </a:solidFill>
              </a:rPr>
              <a:t>8 </a:t>
            </a:r>
            <a:r>
              <a:rPr lang="en-US" sz="1400" dirty="0" smtClean="0">
                <a:solidFill>
                  <a:srgbClr val="7030A0"/>
                </a:solidFill>
              </a:rPr>
              <a:t>– neuron shield</a:t>
            </a:r>
          </a:p>
          <a:p>
            <a:pPr algn="r"/>
            <a:r>
              <a:rPr lang="el-GR" sz="2000" b="1" dirty="0">
                <a:solidFill>
                  <a:srgbClr val="FF0000"/>
                </a:solidFill>
              </a:rPr>
              <a:t>ε</a:t>
            </a:r>
            <a:r>
              <a:rPr lang="en-US" sz="2000" b="1" baseline="-25000" dirty="0">
                <a:solidFill>
                  <a:srgbClr val="FF0000"/>
                </a:solidFill>
              </a:rPr>
              <a:t>n</a:t>
            </a:r>
            <a:r>
              <a:rPr lang="en-US" sz="2000" b="1" dirty="0">
                <a:solidFill>
                  <a:srgbClr val="FF0000"/>
                </a:solidFill>
              </a:rPr>
              <a:t>  </a:t>
            </a:r>
            <a:r>
              <a:rPr lang="en-US" sz="2000" b="1" dirty="0" smtClean="0">
                <a:solidFill>
                  <a:srgbClr val="FF0000"/>
                </a:solidFill>
              </a:rPr>
              <a:t>= 55</a:t>
            </a:r>
            <a:r>
              <a:rPr lang="en-US" sz="2000" b="1" dirty="0">
                <a:solidFill>
                  <a:srgbClr val="FF0000"/>
                </a:solidFill>
              </a:rPr>
              <a:t>%</a:t>
            </a:r>
          </a:p>
          <a:p>
            <a:endParaRPr lang="ru-RU" sz="1400" dirty="0">
              <a:solidFill>
                <a:srgbClr val="7030A0"/>
              </a:solidFill>
            </a:endParaRPr>
          </a:p>
        </p:txBody>
      </p:sp>
      <p:sp>
        <p:nvSpPr>
          <p:cNvPr id="11" name="TextBox 10">
            <a:extLst>
              <a:ext uri="{FF2B5EF4-FFF2-40B4-BE49-F238E27FC236}">
                <a16:creationId xmlns="" xmlns:a16="http://schemas.microsoft.com/office/drawing/2014/main" id="{05E10F5E-2A3E-4291-8715-23A7B939988F}"/>
              </a:ext>
            </a:extLst>
          </p:cNvPr>
          <p:cNvSpPr txBox="1"/>
          <p:nvPr/>
        </p:nvSpPr>
        <p:spPr>
          <a:xfrm>
            <a:off x="127152" y="3188937"/>
            <a:ext cx="2942525" cy="1569660"/>
          </a:xfrm>
          <a:prstGeom prst="rect">
            <a:avLst/>
          </a:prstGeom>
          <a:noFill/>
        </p:spPr>
        <p:txBody>
          <a:bodyPr wrap="square">
            <a:spAutoFit/>
          </a:bodyPr>
          <a:lstStyle/>
          <a:p>
            <a:r>
              <a:rPr lang="en-GB" sz="1200" i="1" dirty="0"/>
              <a:t>Isaev, A. V. et al. </a:t>
            </a:r>
          </a:p>
          <a:p>
            <a:r>
              <a:rPr lang="en-GB" sz="1200" dirty="0"/>
              <a:t>The SFiNx detector system</a:t>
            </a:r>
          </a:p>
          <a:p>
            <a:r>
              <a:rPr lang="en-US" sz="1200" dirty="0"/>
              <a:t>PEPAN</a:t>
            </a:r>
            <a:r>
              <a:rPr lang="en-GB" sz="1200" dirty="0"/>
              <a:t> Letters 19, 37–45 (2022)</a:t>
            </a:r>
          </a:p>
          <a:p>
            <a:endParaRPr lang="ru-RU" sz="1200" dirty="0"/>
          </a:p>
          <a:p>
            <a:r>
              <a:rPr lang="en-GB" sz="1200" i="1" dirty="0"/>
              <a:t>Isaev, A. V. et al. </a:t>
            </a:r>
          </a:p>
          <a:p>
            <a:r>
              <a:rPr lang="en-GB" sz="1200" dirty="0"/>
              <a:t>Study of spontaneous fission using </a:t>
            </a:r>
          </a:p>
          <a:p>
            <a:r>
              <a:rPr lang="en-GB" sz="1200" dirty="0"/>
              <a:t>the SFiNx system</a:t>
            </a:r>
          </a:p>
          <a:p>
            <a:r>
              <a:rPr lang="en-GB" sz="1200" dirty="0"/>
              <a:t>APP B Proc. Suppl. 14, 835–839 (2021)</a:t>
            </a:r>
            <a:endParaRPr lang="x-none" sz="1200" dirty="0"/>
          </a:p>
        </p:txBody>
      </p:sp>
      <p:sp>
        <p:nvSpPr>
          <p:cNvPr id="12" name="Rectangle 3">
            <a:extLst>
              <a:ext uri="{FF2B5EF4-FFF2-40B4-BE49-F238E27FC236}">
                <a16:creationId xmlns="" xmlns:a16="http://schemas.microsoft.com/office/drawing/2014/main" id="{5E624526-6B3A-7623-347B-E92CD711E81C}"/>
              </a:ext>
            </a:extLst>
          </p:cNvPr>
          <p:cNvSpPr/>
          <p:nvPr/>
        </p:nvSpPr>
        <p:spPr>
          <a:xfrm>
            <a:off x="6300192" y="4380745"/>
            <a:ext cx="2592288" cy="584775"/>
          </a:xfrm>
          <a:prstGeom prst="rect">
            <a:avLst/>
          </a:prstGeom>
        </p:spPr>
        <p:txBody>
          <a:bodyPr wrap="square">
            <a:spAutoFit/>
          </a:bodyPr>
          <a:lstStyle/>
          <a:p>
            <a:pPr algn="ctr"/>
            <a:r>
              <a:rPr lang="en-US" sz="1600" dirty="0"/>
              <a:t>DSSD 100</a:t>
            </a:r>
            <a:r>
              <a:rPr lang="ru-RU" sz="1600" dirty="0"/>
              <a:t>×</a:t>
            </a:r>
            <a:r>
              <a:rPr lang="en-US" sz="1600" dirty="0"/>
              <a:t>100 </a:t>
            </a:r>
            <a:r>
              <a:rPr lang="ru-RU" sz="1600" dirty="0"/>
              <a:t>мм</a:t>
            </a:r>
            <a:endParaRPr lang="en-US" sz="1600" baseline="30000" dirty="0"/>
          </a:p>
          <a:p>
            <a:pPr algn="ctr"/>
            <a:r>
              <a:rPr lang="en-US" sz="1600" dirty="0" smtClean="0">
                <a:ea typeface="Roboto" pitchFamily="2" charset="0"/>
                <a:cs typeface="Calibri"/>
              </a:rPr>
              <a:t>128×128</a:t>
            </a:r>
            <a:r>
              <a:rPr lang="en-US" sz="1600" dirty="0">
                <a:ea typeface="Roboto" pitchFamily="2" charset="0"/>
                <a:cs typeface="Calibri"/>
              </a:rPr>
              <a:t> </a:t>
            </a:r>
            <a:r>
              <a:rPr lang="en-US" sz="1600" dirty="0" smtClean="0">
                <a:ea typeface="Roboto" pitchFamily="2" charset="0"/>
                <a:cs typeface="Calibri"/>
              </a:rPr>
              <a:t>strips</a:t>
            </a:r>
            <a:endParaRPr lang="x-none" sz="1600" baseline="30000" dirty="0"/>
          </a:p>
        </p:txBody>
      </p:sp>
      <p:pic>
        <p:nvPicPr>
          <p:cNvPr id="13" name="Picture 4">
            <a:extLst>
              <a:ext uri="{FF2B5EF4-FFF2-40B4-BE49-F238E27FC236}">
                <a16:creationId xmlns="" xmlns:a16="http://schemas.microsoft.com/office/drawing/2014/main" id="{58B08C0D-6C37-3801-12C0-70277D625539}"/>
              </a:ext>
            </a:extLst>
          </p:cNvPr>
          <p:cNvPicPr>
            <a:picLocks noChangeAspect="1"/>
          </p:cNvPicPr>
          <p:nvPr/>
        </p:nvPicPr>
        <p:blipFill rotWithShape="1">
          <a:blip r:embed="rId5"/>
          <a:srcRect l="7101" r="7101" b="5787"/>
          <a:stretch/>
        </p:blipFill>
        <p:spPr>
          <a:xfrm rot="5400000">
            <a:off x="437390" y="452176"/>
            <a:ext cx="2322050" cy="2549774"/>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C14914F6-6C30-A621-F102-2309ED531BC0}"/>
              </a:ext>
            </a:extLst>
          </p:cNvPr>
          <p:cNvSpPr txBox="1">
            <a:spLocks/>
          </p:cNvSpPr>
          <p:nvPr/>
        </p:nvSpPr>
        <p:spPr>
          <a:xfrm>
            <a:off x="0" y="135000"/>
            <a:ext cx="9144000" cy="546750"/>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b="1" baseline="30000" dirty="0" smtClean="0">
                <a:solidFill>
                  <a:schemeClr val="accent1"/>
                </a:solidFill>
              </a:rPr>
              <a:t>2</a:t>
            </a:r>
            <a:r>
              <a:rPr lang="en-US" b="1" baseline="30000" dirty="0">
                <a:solidFill>
                  <a:schemeClr val="accent1"/>
                </a:solidFill>
              </a:rPr>
              <a:t>46</a:t>
            </a:r>
            <a:r>
              <a:rPr lang="en-US" b="1" dirty="0">
                <a:solidFill>
                  <a:schemeClr val="accent1"/>
                </a:solidFill>
              </a:rPr>
              <a:t>Fm</a:t>
            </a:r>
            <a:endParaRPr lang="x-none" b="1" dirty="0">
              <a:solidFill>
                <a:schemeClr val="accent1"/>
              </a:solidFill>
            </a:endParaRPr>
          </a:p>
        </p:txBody>
      </p:sp>
      <p:sp>
        <p:nvSpPr>
          <p:cNvPr id="15" name="TextBox 14">
            <a:extLst>
              <a:ext uri="{FF2B5EF4-FFF2-40B4-BE49-F238E27FC236}">
                <a16:creationId xmlns="" xmlns:a16="http://schemas.microsoft.com/office/drawing/2014/main" id="{BFB585BE-9422-5BD5-FA4D-452BD3DEA047}"/>
              </a:ext>
            </a:extLst>
          </p:cNvPr>
          <p:cNvSpPr txBox="1"/>
          <p:nvPr/>
        </p:nvSpPr>
        <p:spPr>
          <a:xfrm>
            <a:off x="4572000" y="4227612"/>
            <a:ext cx="4248472" cy="900246"/>
          </a:xfrm>
          <a:prstGeom prst="rect">
            <a:avLst/>
          </a:prstGeom>
          <a:noFill/>
        </p:spPr>
        <p:txBody>
          <a:bodyPr wrap="square" lIns="68580" tIns="34290" rIns="68580" bIns="34290">
            <a:spAutoFit/>
          </a:bodyPr>
          <a:lstStyle/>
          <a:p>
            <a:r>
              <a:rPr lang="en-GB" sz="900" i="1" dirty="0" smtClean="0"/>
              <a:t>[1] </a:t>
            </a:r>
            <a:r>
              <a:rPr lang="en-GB" sz="900" i="1" dirty="0" err="1" smtClean="0"/>
              <a:t>Isaev</a:t>
            </a:r>
            <a:r>
              <a:rPr lang="en-GB" sz="900" i="1" dirty="0"/>
              <a:t>, A. V. </a:t>
            </a:r>
            <a:r>
              <a:rPr lang="en-GB" sz="900" i="1" dirty="0"/>
              <a:t>et al</a:t>
            </a:r>
            <a:r>
              <a:rPr lang="en-GB" sz="900" i="1" dirty="0" smtClean="0"/>
              <a:t>. </a:t>
            </a:r>
            <a:r>
              <a:rPr lang="en-GB" sz="900" dirty="0" smtClean="0"/>
              <a:t>Prompt </a:t>
            </a:r>
            <a:r>
              <a:rPr lang="en-GB" sz="900" dirty="0"/>
              <a:t>neutron emission in </a:t>
            </a:r>
            <a:r>
              <a:rPr lang="en-GB" sz="900" dirty="0" smtClean="0"/>
              <a:t>the spontaneous </a:t>
            </a:r>
            <a:r>
              <a:rPr lang="en-GB" sz="900" dirty="0"/>
              <a:t>fission of </a:t>
            </a:r>
            <a:r>
              <a:rPr lang="en-GB" sz="900" baseline="30000" dirty="0"/>
              <a:t>246</a:t>
            </a:r>
            <a:r>
              <a:rPr lang="en-GB" sz="900" dirty="0"/>
              <a:t>Fm. </a:t>
            </a:r>
            <a:r>
              <a:rPr lang="en-GB" sz="900" dirty="0" smtClean="0"/>
              <a:t>EPJ </a:t>
            </a:r>
            <a:r>
              <a:rPr lang="en-GB" sz="900" dirty="0"/>
              <a:t>A 58.6 (2022</a:t>
            </a:r>
            <a:r>
              <a:rPr lang="en-GB" sz="900" dirty="0" smtClean="0"/>
              <a:t>)</a:t>
            </a:r>
          </a:p>
          <a:p>
            <a:r>
              <a:rPr lang="en-GB" sz="900" dirty="0" smtClean="0"/>
              <a:t>[2] </a:t>
            </a:r>
            <a:r>
              <a:rPr lang="en-US" sz="900" dirty="0" err="1"/>
              <a:t>Mukhin</a:t>
            </a:r>
            <a:r>
              <a:rPr lang="en-US" sz="900" dirty="0"/>
              <a:t>, R. S. et al. Reconstruction of spontaneous fission neutron multiplicity distribution spectra by the statistical regularization method. PEPAN Letters 18, 439–444 (2021)</a:t>
            </a:r>
          </a:p>
          <a:p>
            <a:endParaRPr lang="ru-RU" sz="900" dirty="0">
              <a:solidFill>
                <a:srgbClr val="7030A0"/>
              </a:solidFill>
            </a:endParaRPr>
          </a:p>
        </p:txBody>
      </p:sp>
      <mc:AlternateContent xmlns:mc="http://schemas.openxmlformats.org/markup-compatibility/2006">
        <mc:Choice xmlns:a14="http://schemas.microsoft.com/office/drawing/2010/main" Requires="a14">
          <p:graphicFrame>
            <p:nvGraphicFramePr>
              <p:cNvPr id="20" name="Table 12">
                <a:extLst>
                  <a:ext uri="{FF2B5EF4-FFF2-40B4-BE49-F238E27FC236}">
                    <a16:creationId xmlns="" xmlns:a16="http://schemas.microsoft.com/office/drawing/2014/main" id="{783AB8AA-05CA-1CF4-B9B7-9DC266E36825}"/>
                  </a:ext>
                </a:extLst>
              </p:cNvPr>
              <p:cNvGraphicFramePr>
                <a:graphicFrameLocks noGrp="1"/>
              </p:cNvGraphicFramePr>
              <p:nvPr>
                <p:extLst>
                  <p:ext uri="{D42A27DB-BD31-4B8C-83A1-F6EECF244321}">
                    <p14:modId xmlns:p14="http://schemas.microsoft.com/office/powerpoint/2010/main" val="629123357"/>
                  </p:ext>
                </p:extLst>
              </p:nvPr>
            </p:nvGraphicFramePr>
            <p:xfrm>
              <a:off x="515700" y="814037"/>
              <a:ext cx="3778567" cy="4133977"/>
            </p:xfrm>
            <a:graphic>
              <a:graphicData uri="http://schemas.openxmlformats.org/drawingml/2006/table">
                <a:tbl>
                  <a:tblPr firstRow="1" bandRow="1">
                    <a:tableStyleId>{2D5ABB26-0587-4C30-8999-92F81FD0307C}</a:tableStyleId>
                  </a:tblPr>
                  <a:tblGrid>
                    <a:gridCol w="1556213">
                      <a:extLst>
                        <a:ext uri="{9D8B030D-6E8A-4147-A177-3AD203B41FA5}">
                          <a16:colId xmlns="" xmlns:a16="http://schemas.microsoft.com/office/drawing/2014/main" val="192428137"/>
                        </a:ext>
                      </a:extLst>
                    </a:gridCol>
                    <a:gridCol w="2222354">
                      <a:extLst>
                        <a:ext uri="{9D8B030D-6E8A-4147-A177-3AD203B41FA5}">
                          <a16:colId xmlns="" xmlns:a16="http://schemas.microsoft.com/office/drawing/2014/main" val="2212229018"/>
                        </a:ext>
                      </a:extLst>
                    </a:gridCol>
                  </a:tblGrid>
                  <a:tr h="297180">
                    <a:tc gridSpan="2">
                      <a:txBody>
                        <a:bodyPr/>
                        <a:lstStyle/>
                        <a:p>
                          <a:pPr algn="ctr"/>
                          <a:r>
                            <a:rPr lang="ru-RU" sz="1500" baseline="30000" dirty="0">
                              <a:solidFill>
                                <a:srgbClr val="525252"/>
                              </a:solidFill>
                            </a:rPr>
                            <a:t>40</a:t>
                          </a:r>
                          <a:r>
                            <a:rPr lang="en-US" sz="1500" dirty="0" err="1">
                              <a:solidFill>
                                <a:srgbClr val="525252"/>
                              </a:solidFill>
                            </a:rPr>
                            <a:t>Ar</a:t>
                          </a:r>
                          <a:r>
                            <a:rPr lang="en-US" sz="1500" dirty="0">
                              <a:solidFill>
                                <a:srgbClr val="525252"/>
                              </a:solidFill>
                            </a:rPr>
                            <a:t> + </a:t>
                          </a:r>
                          <a:r>
                            <a:rPr lang="en-US" sz="1500" baseline="30000" dirty="0" smtClean="0">
                              <a:solidFill>
                                <a:srgbClr val="525252"/>
                              </a:solidFill>
                            </a:rPr>
                            <a:t>208</a:t>
                          </a:r>
                          <a:r>
                            <a:rPr lang="en-US" sz="1500" dirty="0" smtClean="0">
                              <a:solidFill>
                                <a:srgbClr val="525252"/>
                              </a:solidFill>
                            </a:rPr>
                            <a:t>Pb = 2n + </a:t>
                          </a:r>
                          <a:r>
                            <a:rPr lang="en-US" sz="1500" baseline="30000" dirty="0" smtClean="0">
                              <a:solidFill>
                                <a:srgbClr val="525252"/>
                              </a:solidFill>
                            </a:rPr>
                            <a:t>246</a:t>
                          </a:r>
                          <a:r>
                            <a:rPr lang="en-US" sz="1500" dirty="0" smtClean="0">
                              <a:solidFill>
                                <a:srgbClr val="525252"/>
                              </a:solidFill>
                            </a:rPr>
                            <a:t>Fm</a:t>
                          </a:r>
                          <a:endParaRPr lang="x-none" sz="1500" dirty="0">
                            <a:solidFill>
                              <a:srgbClr val="525252"/>
                            </a:solidFill>
                          </a:endParaRPr>
                        </a:p>
                      </a:txBody>
                      <a:tcPr marL="68580" marR="68580" marT="34290" marB="34290" anchor="ctr">
                        <a:lnL>
                          <a:noFill/>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763037915"/>
                      </a:ext>
                    </a:extLst>
                  </a:tr>
                  <a:tr h="525780">
                    <a:tc>
                      <a:txBody>
                        <a:bodyPr/>
                        <a:lstStyle/>
                        <a:p>
                          <a:pPr algn="ctr"/>
                          <a:r>
                            <a:rPr lang="en-US" sz="1500" dirty="0" smtClean="0">
                              <a:solidFill>
                                <a:srgbClr val="525252"/>
                              </a:solidFill>
                            </a:rPr>
                            <a:t>target</a:t>
                          </a:r>
                          <a:r>
                            <a:rPr lang="ru-RU" sz="1500" dirty="0" smtClean="0">
                              <a:solidFill>
                                <a:srgbClr val="525252"/>
                              </a:solidFill>
                            </a:rPr>
                            <a:t> </a:t>
                          </a:r>
                          <a:r>
                            <a:rPr lang="en-US" sz="1500" baseline="30000" dirty="0" smtClean="0">
                              <a:solidFill>
                                <a:srgbClr val="525252"/>
                              </a:solidFill>
                            </a:rPr>
                            <a:t>208</a:t>
                          </a:r>
                          <a:r>
                            <a:rPr lang="en-US" sz="1500" dirty="0" smtClean="0">
                              <a:solidFill>
                                <a:srgbClr val="525252"/>
                              </a:solidFill>
                            </a:rPr>
                            <a:t>PbS</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smtClean="0">
                              <a:solidFill>
                                <a:srgbClr val="525252"/>
                              </a:solidFill>
                            </a:rPr>
                            <a:t>45</a:t>
                          </a:r>
                          <a:r>
                            <a:rPr lang="x-none" sz="1500" smtClean="0">
                              <a:solidFill>
                                <a:srgbClr val="525252"/>
                              </a:solidFill>
                            </a:rPr>
                            <a:t>0 </a:t>
                          </a:r>
                          <a:r>
                            <a:rPr lang="el-GR" sz="1500" dirty="0" smtClean="0">
                              <a:solidFill>
                                <a:srgbClr val="525252"/>
                              </a:solidFill>
                            </a:rPr>
                            <a:t>μ</a:t>
                          </a:r>
                          <a:r>
                            <a:rPr lang="en-US" sz="1500" dirty="0" smtClean="0">
                              <a:solidFill>
                                <a:srgbClr val="525252"/>
                              </a:solidFill>
                            </a:rPr>
                            <a:t>g</a:t>
                          </a:r>
                          <a:r>
                            <a:rPr lang="ru-RU" sz="1500" dirty="0" smtClean="0">
                              <a:solidFill>
                                <a:srgbClr val="525252"/>
                              </a:solidFill>
                            </a:rPr>
                            <a:t>/</a:t>
                          </a:r>
                          <a:r>
                            <a:rPr lang="en-US" sz="1500" dirty="0" err="1" smtClean="0">
                              <a:solidFill>
                                <a:srgbClr val="525252"/>
                              </a:solidFill>
                            </a:rPr>
                            <a:t>sm</a:t>
                          </a:r>
                          <a:r>
                            <a:rPr lang="ru-RU" sz="1500" baseline="30000" dirty="0" smtClean="0">
                              <a:solidFill>
                                <a:srgbClr val="525252"/>
                              </a:solidFill>
                            </a:rPr>
                            <a:t>2</a:t>
                          </a:r>
                          <a:endParaRPr lang="en-US" sz="1500" baseline="30000" dirty="0">
                            <a:solidFill>
                              <a:srgbClr val="52525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aseline="30000" dirty="0" smtClean="0">
                              <a:solidFill>
                                <a:srgbClr val="525252"/>
                              </a:solidFill>
                            </a:rPr>
                            <a:t>20</a:t>
                          </a:r>
                          <a:r>
                            <a:rPr lang="ru-RU" sz="1500" baseline="30000" dirty="0">
                              <a:solidFill>
                                <a:srgbClr val="525252"/>
                              </a:solidFill>
                            </a:rPr>
                            <a:t>8</a:t>
                          </a:r>
                          <a:r>
                            <a:rPr lang="en-US" sz="1500" baseline="0" dirty="0">
                              <a:solidFill>
                                <a:srgbClr val="525252"/>
                              </a:solidFill>
                            </a:rPr>
                            <a:t>Pb &gt; 99%</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34107352"/>
                      </a:ext>
                    </a:extLst>
                  </a:tr>
                  <a:tr h="297180">
                    <a:tc>
                      <a:txBody>
                        <a:bodyPr/>
                        <a:lstStyle/>
                        <a:p>
                          <a:pPr algn="ctr"/>
                          <a:r>
                            <a:rPr lang="en-US" sz="1500" dirty="0">
                              <a:solidFill>
                                <a:srgbClr val="525252"/>
                              </a:solidFill>
                            </a:rPr>
                            <a:t>E</a:t>
                          </a:r>
                          <a:r>
                            <a:rPr lang="en-US" sz="1500" baseline="-25000" dirty="0">
                              <a:solidFill>
                                <a:srgbClr val="525252"/>
                              </a:solidFill>
                            </a:rPr>
                            <a:t>1/2</a:t>
                          </a:r>
                          <a:r>
                            <a:rPr lang="en-US" sz="1500" dirty="0">
                              <a:solidFill>
                                <a:srgbClr val="525252"/>
                              </a:solidFill>
                            </a:rPr>
                            <a:t>, </a:t>
                          </a:r>
                          <a:r>
                            <a:rPr lang="en-US" sz="1500" dirty="0" smtClean="0">
                              <a:solidFill>
                                <a:srgbClr val="525252"/>
                              </a:solidFill>
                            </a:rPr>
                            <a:t>MeV</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a:solidFill>
                                <a:srgbClr val="525252"/>
                              </a:solidFill>
                            </a:rPr>
                            <a:t>183</a:t>
                          </a:r>
                          <a:r>
                            <a:rPr lang="x-none" sz="1500" dirty="0">
                              <a:solidFill>
                                <a:srgbClr val="525252"/>
                              </a:solidFill>
                            </a:rPr>
                            <a:t>±</a:t>
                          </a:r>
                          <a:r>
                            <a:rPr lang="ru-RU" sz="1500" dirty="0">
                              <a:solidFill>
                                <a:srgbClr val="525252"/>
                              </a:solidFill>
                            </a:rPr>
                            <a:t>3</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86461856"/>
                      </a:ext>
                    </a:extLst>
                  </a:tr>
                  <a:tr h="297180">
                    <a:tc>
                      <a:txBody>
                        <a:bodyPr/>
                        <a:lstStyle/>
                        <a:p>
                          <a:pPr algn="ctr"/>
                          <a:r>
                            <a:rPr lang="x-none" sz="1500" dirty="0">
                              <a:solidFill>
                                <a:srgbClr val="525252"/>
                              </a:solidFill>
                            </a:rPr>
                            <a:t>σ</a:t>
                          </a:r>
                          <a:r>
                            <a:rPr lang="x-none" sz="1500" baseline="-25000" dirty="0">
                              <a:solidFill>
                                <a:srgbClr val="525252"/>
                              </a:solidFill>
                            </a:rPr>
                            <a:t>max</a:t>
                          </a:r>
                          <a:r>
                            <a:rPr lang="x-none" sz="1500">
                              <a:solidFill>
                                <a:srgbClr val="525252"/>
                              </a:solidFill>
                            </a:rPr>
                            <a:t>, </a:t>
                          </a:r>
                          <a:r>
                            <a:rPr lang="en-US" sz="1500" dirty="0" err="1" smtClean="0">
                              <a:solidFill>
                                <a:srgbClr val="525252"/>
                              </a:solidFill>
                            </a:rPr>
                            <a:t>nb</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x-none" sz="1500" dirty="0">
                              <a:solidFill>
                                <a:srgbClr val="FF0000"/>
                              </a:solidFill>
                            </a:rPr>
                            <a:t>~5</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67588842"/>
                      </a:ext>
                    </a:extLst>
                  </a:tr>
                  <a:tr h="297180">
                    <a:tc>
                      <a:txBody>
                        <a:bodyPr/>
                        <a:lstStyle/>
                        <a:p>
                          <a:pPr algn="ctr"/>
                          <a:r>
                            <a:rPr lang="x-none" sz="1500" dirty="0">
                              <a:solidFill>
                                <a:srgbClr val="525252"/>
                              </a:solidFill>
                            </a:rPr>
                            <a:t>ε</a:t>
                          </a:r>
                          <a:r>
                            <a:rPr lang="x-none" sz="1500" baseline="-25000" dirty="0">
                              <a:solidFill>
                                <a:srgbClr val="525252"/>
                              </a:solidFill>
                            </a:rPr>
                            <a:t>n</a:t>
                          </a:r>
                          <a:r>
                            <a:rPr lang="x-none" sz="1500" dirty="0">
                              <a:solidFill>
                                <a:srgbClr val="525252"/>
                              </a:solidFill>
                            </a:rPr>
                            <a:t>, %</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x-none" sz="1500" dirty="0">
                              <a:solidFill>
                                <a:srgbClr val="525252"/>
                              </a:solidFill>
                            </a:rPr>
                            <a:t>54,8±0,1</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187744877"/>
                      </a:ext>
                    </a:extLst>
                  </a:tr>
                  <a:tr h="297180">
                    <a:tc>
                      <a:txBody>
                        <a:bodyPr/>
                        <a:lstStyle/>
                        <a:p>
                          <a:pPr algn="ctr"/>
                          <a:r>
                            <a:rPr lang="x-none" sz="1500" dirty="0">
                              <a:solidFill>
                                <a:srgbClr val="525252"/>
                              </a:solidFill>
                            </a:rPr>
                            <a:t>𝛥t</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x-none" sz="1500">
                              <a:solidFill>
                                <a:srgbClr val="525252"/>
                              </a:solidFill>
                            </a:rPr>
                            <a:t>30 </a:t>
                          </a:r>
                          <a:r>
                            <a:rPr lang="en-US" sz="1500" dirty="0" err="1" smtClean="0">
                              <a:solidFill>
                                <a:srgbClr val="525252"/>
                              </a:solidFill>
                            </a:rPr>
                            <a:t>ms</a:t>
                          </a:r>
                          <a:r>
                            <a:rPr lang="ru-RU" sz="1500" dirty="0" smtClean="0">
                              <a:solidFill>
                                <a:srgbClr val="525252"/>
                              </a:solidFill>
                            </a:rPr>
                            <a:t> </a:t>
                          </a:r>
                          <a:r>
                            <a:rPr lang="ru-RU" sz="1500" dirty="0">
                              <a:solidFill>
                                <a:srgbClr val="525252"/>
                              </a:solidFill>
                            </a:rPr>
                            <a:t>– 15,4 </a:t>
                          </a:r>
                          <a:r>
                            <a:rPr lang="en-US" sz="1500" dirty="0" smtClean="0">
                              <a:solidFill>
                                <a:srgbClr val="525252"/>
                              </a:solidFill>
                            </a:rPr>
                            <a:t>s</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66365430"/>
                      </a:ext>
                    </a:extLst>
                  </a:tr>
                  <a:tr h="297180">
                    <a:tc>
                      <a:txBody>
                        <a:bodyPr/>
                        <a:lstStyle/>
                        <a:p>
                          <a:pPr algn="ctr"/>
                          <a:r>
                            <a:rPr lang="x-none" sz="1500" b="1" dirty="0">
                              <a:solidFill>
                                <a:srgbClr val="0070C0"/>
                              </a:solidFill>
                            </a:rPr>
                            <a:t>∑</a:t>
                          </a:r>
                          <a:r>
                            <a:rPr lang="en-US" sz="1500" b="1" baseline="-25000" dirty="0">
                              <a:solidFill>
                                <a:srgbClr val="0070C0"/>
                              </a:solidFill>
                            </a:rPr>
                            <a:t>SF</a:t>
                          </a:r>
                          <a:endParaRPr lang="x-none" sz="1500" b="1" baseline="-25000" dirty="0">
                            <a:solidFill>
                              <a:srgbClr val="0070C0"/>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ru-RU" sz="1500" b="1" dirty="0">
                              <a:solidFill>
                                <a:srgbClr val="0070C0"/>
                              </a:solidFill>
                            </a:rPr>
                            <a:t>235</a:t>
                          </a:r>
                          <a:endParaRPr lang="x-none" sz="1500" b="1" dirty="0">
                            <a:solidFill>
                              <a:srgbClr val="0070C0"/>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182451210"/>
                      </a:ext>
                    </a:extLst>
                  </a:tr>
                  <a:tr h="297180">
                    <a:tc>
                      <a:txBody>
                        <a:bodyPr/>
                        <a:lstStyle/>
                        <a:p>
                          <a:pPr algn="ctr"/>
                          <a:r>
                            <a:rPr lang="x-none" sz="1500" b="1" dirty="0">
                              <a:solidFill>
                                <a:srgbClr val="0070C0"/>
                              </a:solidFill>
                            </a:rPr>
                            <a:t>∑</a:t>
                          </a:r>
                          <a:r>
                            <a:rPr lang="x-none" sz="1500" b="1" baseline="-25000" dirty="0">
                              <a:solidFill>
                                <a:srgbClr val="0070C0"/>
                              </a:solidFill>
                            </a:rPr>
                            <a:t>n</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ru-RU" sz="1500" b="1" dirty="0">
                              <a:solidFill>
                                <a:srgbClr val="0070C0"/>
                              </a:solidFill>
                            </a:rPr>
                            <a:t>488</a:t>
                          </a:r>
                          <a:endParaRPr lang="x-none" sz="1500" b="1" dirty="0">
                            <a:solidFill>
                              <a:srgbClr val="0070C0"/>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3946613674"/>
                      </a:ext>
                    </a:extLst>
                  </a:tr>
                  <a:tr h="297180">
                    <a:tc>
                      <a:txBody>
                        <a:bodyPr/>
                        <a:lstStyle/>
                        <a:p>
                          <a:pPr algn="ctr"/>
                          <a14:m>
                            <m:oMathPara xmlns:m="http://schemas.openxmlformats.org/officeDocument/2006/math">
                              <m:oMathParaPr>
                                <m:jc m:val="center"/>
                              </m:oMathParaPr>
                              <m:oMath xmlns:m="http://schemas.openxmlformats.org/officeDocument/2006/math">
                                <m:acc>
                                  <m:accPr>
                                    <m:chr m:val="̅"/>
                                    <m:ctrlPr>
                                      <a:rPr lang="x-none" sz="1500" i="1" smtClean="0">
                                        <a:solidFill>
                                          <a:schemeClr val="tx1"/>
                                        </a:solidFill>
                                        <a:latin typeface="Cambria Math"/>
                                      </a:rPr>
                                    </m:ctrlPr>
                                  </m:accPr>
                                  <m:e>
                                    <m:r>
                                      <m:rPr>
                                        <m:nor/>
                                      </m:rPr>
                                      <a:rPr lang="x-none" sz="1500" dirty="0" smtClean="0">
                                        <a:solidFill>
                                          <a:schemeClr val="tx1"/>
                                        </a:solidFill>
                                      </a:rPr>
                                      <m:t>𝝂</m:t>
                                    </m:r>
                                  </m:e>
                                </m:acc>
                              </m:oMath>
                            </m:oMathPara>
                          </a14:m>
                          <a:endParaRPr lang="x-none" sz="1500" dirty="0">
                            <a:solidFill>
                              <a:schemeClr val="tx1"/>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tc>
                      <a:txBody>
                        <a:bodyPr/>
                        <a:lstStyle/>
                        <a:p>
                          <a:pPr algn="ctr"/>
                          <a:r>
                            <a:rPr lang="x-none" sz="1500" smtClean="0">
                              <a:solidFill>
                                <a:schemeClr val="tx1"/>
                              </a:solidFill>
                            </a:rPr>
                            <a:t>3,79±0,30</a:t>
                          </a:r>
                          <a:r>
                            <a:rPr lang="en-US" sz="1500" dirty="0" smtClean="0">
                              <a:solidFill>
                                <a:schemeClr val="tx1"/>
                              </a:solidFill>
                            </a:rPr>
                            <a:t> [1]</a:t>
                          </a:r>
                          <a:endParaRPr lang="x-none" sz="1500" dirty="0">
                            <a:solidFill>
                              <a:schemeClr val="tx1"/>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val="2761497202"/>
                      </a:ext>
                    </a:extLst>
                  </a:tr>
                  <a:tr h="297180">
                    <a:tc>
                      <a:txBody>
                        <a:bodyPr/>
                        <a:lstStyle/>
                        <a:p>
                          <a:pPr algn="ctr"/>
                          <a14:m>
                            <m:oMathPara xmlns:m="http://schemas.openxmlformats.org/officeDocument/2006/math">
                              <m:oMathParaPr>
                                <m:jc m:val="centerGroup"/>
                              </m:oMathParaPr>
                              <m:oMath xmlns:m="http://schemas.openxmlformats.org/officeDocument/2006/math">
                                <m:sSubSup>
                                  <m:sSubSupPr>
                                    <m:ctrlPr>
                                      <a:rPr lang="x-none" sz="1500" i="1" smtClean="0">
                                        <a:latin typeface="Cambria Math"/>
                                      </a:rPr>
                                    </m:ctrlPr>
                                  </m:sSubSupPr>
                                  <m:e>
                                    <m:r>
                                      <m:rPr>
                                        <m:nor/>
                                      </m:rPr>
                                      <a:rPr lang="x-none" sz="1500" dirty="0" smtClean="0">
                                        <a:solidFill>
                                          <a:schemeClr val="tx1"/>
                                        </a:solidFill>
                                      </a:rPr>
                                      <m:t>σ</m:t>
                                    </m:r>
                                  </m:e>
                                  <m:sub>
                                    <m:r>
                                      <m:rPr>
                                        <m:nor/>
                                      </m:rPr>
                                      <a:rPr lang="x-none" sz="1500" baseline="-25000" dirty="0" smtClean="0">
                                        <a:solidFill>
                                          <a:schemeClr val="tx1"/>
                                        </a:solidFill>
                                      </a:rPr>
                                      <m:t>𝝂</m:t>
                                    </m:r>
                                  </m:sub>
                                  <m:sup>
                                    <m:r>
                                      <a:rPr lang="en-US" sz="1500" b="0" i="0" smtClean="0">
                                        <a:latin typeface="Cambria Math" panose="02040503050406030204" pitchFamily="18" charset="0"/>
                                      </a:rPr>
                                      <m:t>2</m:t>
                                    </m:r>
                                  </m:sup>
                                </m:sSubSup>
                              </m:oMath>
                            </m:oMathPara>
                          </a14:m>
                          <a:endParaRPr lang="x-none" sz="1500" baseline="-25000" dirty="0">
                            <a:solidFill>
                              <a:schemeClr val="tx1"/>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tc>
                      <a:txBody>
                        <a:bodyPr/>
                        <a:lstStyle/>
                        <a:p>
                          <a:pPr algn="ctr"/>
                          <a:r>
                            <a:rPr lang="x-none" sz="1500" dirty="0">
                              <a:solidFill>
                                <a:schemeClr val="tx1"/>
                              </a:solidFill>
                            </a:rPr>
                            <a:t>2,1</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val="3238117807"/>
                      </a:ext>
                    </a:extLst>
                  </a:tr>
                  <a:tr h="297180">
                    <a:tc>
                      <a:txBody>
                        <a:bodyPr/>
                        <a:lstStyle/>
                        <a:p>
                          <a:pPr algn="ctr"/>
                          <a:r>
                            <a:rPr lang="x-none" sz="1500" dirty="0">
                              <a:solidFill>
                                <a:schemeClr val="tx1"/>
                              </a:solidFill>
                            </a:rPr>
                            <a:t>P</a:t>
                          </a:r>
                          <a:r>
                            <a:rPr lang="x-none" sz="1500" baseline="-25000" dirty="0">
                              <a:solidFill>
                                <a:schemeClr val="tx1"/>
                              </a:solidFill>
                            </a:rPr>
                            <a:t>n</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tc>
                      <a:txBody>
                        <a:bodyPr/>
                        <a:lstStyle/>
                        <a:p>
                          <a:pPr algn="ctr"/>
                          <a:r>
                            <a:rPr lang="en-US" sz="1500" dirty="0" smtClean="0">
                              <a:solidFill>
                                <a:schemeClr val="tx1"/>
                              </a:solidFill>
                            </a:rPr>
                            <a:t>+</a:t>
                          </a:r>
                          <a:endParaRPr lang="x-none" sz="1500" dirty="0">
                            <a:solidFill>
                              <a:schemeClr val="tx1"/>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val="1946327481"/>
                      </a:ext>
                    </a:extLst>
                  </a:tr>
                  <a:tr h="339185">
                    <a:tc>
                      <a:txBody>
                        <a:bodyPr/>
                        <a:lstStyle/>
                        <a:p>
                          <a:pPr algn="ctr"/>
                          <a:r>
                            <a:rPr lang="x-none" sz="1500" dirty="0"/>
                            <a:t>T</a:t>
                          </a:r>
                          <a:r>
                            <a:rPr lang="x-none" sz="1500" baseline="-25000" dirty="0"/>
                            <a:t>1/2</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14:m>
                            <m:oMath xmlns:m="http://schemas.openxmlformats.org/officeDocument/2006/math">
                              <m:sSubSup>
                                <m:sSubSupPr>
                                  <m:ctrlPr>
                                    <a:rPr lang="x-none" sz="1500" i="1" smtClean="0">
                                      <a:latin typeface="Cambria Math"/>
                                    </a:rPr>
                                  </m:ctrlPr>
                                </m:sSubSupPr>
                                <m:e>
                                  <m:r>
                                    <m:rPr>
                                      <m:nor/>
                                    </m:rPr>
                                    <a:rPr lang="x-none" sz="1500" dirty="0" smtClean="0"/>
                                    <m:t>1,50</m:t>
                                  </m:r>
                                </m:e>
                                <m:sub>
                                  <m:r>
                                    <a:rPr lang="en-US" sz="1500" b="0" smtClean="0">
                                      <a:latin typeface="Cambria Math" panose="02040503050406030204" pitchFamily="18" charset="0"/>
                                    </a:rPr>
                                    <m:t>−0,07</m:t>
                                  </m:r>
                                </m:sub>
                                <m:sup>
                                  <m:r>
                                    <a:rPr lang="en-US" sz="1500" b="0" smtClean="0">
                                      <a:latin typeface="Cambria Math" panose="02040503050406030204" pitchFamily="18" charset="0"/>
                                    </a:rPr>
                                    <m:t>+0,08</m:t>
                                  </m:r>
                                </m:sup>
                              </m:sSubSup>
                            </m:oMath>
                          </a14:m>
                          <a:r>
                            <a:rPr lang="x-none" sz="1500" dirty="0"/>
                            <a:t> </a:t>
                          </a:r>
                          <a:r>
                            <a:rPr lang="en-US" sz="1500" dirty="0" smtClean="0"/>
                            <a:t>s</a:t>
                          </a:r>
                          <a:endParaRPr lang="x-none" sz="1500" dirty="0"/>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18226170"/>
                      </a:ext>
                    </a:extLst>
                  </a:tr>
                  <a:tr h="139216">
                    <a:tc>
                      <a:txBody>
                        <a:bodyPr/>
                        <a:lstStyle/>
                        <a:p>
                          <a:pPr algn="ctr"/>
                          <a:r>
                            <a:rPr lang="x-none" sz="1500" dirty="0"/>
                            <a:t>b</a:t>
                          </a:r>
                          <a:r>
                            <a:rPr lang="x-none" sz="1500" baseline="-25000" dirty="0"/>
                            <a:t>SF</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x-none" sz="1500" dirty="0"/>
                            <a:t>0,061±0,005</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08417199"/>
                      </a:ext>
                    </a:extLst>
                  </a:tr>
                </a:tbl>
              </a:graphicData>
            </a:graphic>
          </p:graphicFrame>
        </mc:Choice>
        <mc:Fallback>
          <p:graphicFrame>
            <p:nvGraphicFramePr>
              <p:cNvPr id="20" name="Table 12">
                <a:extLst>
                  <a:ext uri="{FF2B5EF4-FFF2-40B4-BE49-F238E27FC236}">
                    <a16:creationId xmlns="" xmlns:a16="http://schemas.microsoft.com/office/drawing/2014/main" xmlns:a14="http://schemas.microsoft.com/office/drawing/2010/main" id="{783AB8AA-05CA-1CF4-B9B7-9DC266E36825}"/>
                  </a:ext>
                </a:extLst>
              </p:cNvPr>
              <p:cNvGraphicFramePr>
                <a:graphicFrameLocks noGrp="1"/>
              </p:cNvGraphicFramePr>
              <p:nvPr>
                <p:extLst>
                  <p:ext uri="{D42A27DB-BD31-4B8C-83A1-F6EECF244321}">
                    <p14:modId xmlns:p14="http://schemas.microsoft.com/office/powerpoint/2010/main" val="629123357"/>
                  </p:ext>
                </p:extLst>
              </p:nvPr>
            </p:nvGraphicFramePr>
            <p:xfrm>
              <a:off x="515700" y="814037"/>
              <a:ext cx="3778567" cy="4133977"/>
            </p:xfrm>
            <a:graphic>
              <a:graphicData uri="http://schemas.openxmlformats.org/drawingml/2006/table">
                <a:tbl>
                  <a:tblPr firstRow="1" bandRow="1">
                    <a:tableStyleId>{2D5ABB26-0587-4C30-8999-92F81FD0307C}</a:tableStyleId>
                  </a:tblPr>
                  <a:tblGrid>
                    <a:gridCol w="1556213">
                      <a:extLst>
                        <a:ext uri="{9D8B030D-6E8A-4147-A177-3AD203B41FA5}">
                          <a16:colId xmlns="" xmlns:a16="http://schemas.microsoft.com/office/drawing/2014/main" xmlns:a14="http://schemas.microsoft.com/office/drawing/2010/main" val="192428137"/>
                        </a:ext>
                      </a:extLst>
                    </a:gridCol>
                    <a:gridCol w="2222354">
                      <a:extLst>
                        <a:ext uri="{9D8B030D-6E8A-4147-A177-3AD203B41FA5}">
                          <a16:colId xmlns="" xmlns:a16="http://schemas.microsoft.com/office/drawing/2014/main" xmlns:a14="http://schemas.microsoft.com/office/drawing/2010/main" val="2212229018"/>
                        </a:ext>
                      </a:extLst>
                    </a:gridCol>
                  </a:tblGrid>
                  <a:tr h="297180">
                    <a:tc gridSpan="2">
                      <a:txBody>
                        <a:bodyPr/>
                        <a:lstStyle/>
                        <a:p>
                          <a:pPr algn="ctr"/>
                          <a:r>
                            <a:rPr lang="ru-RU" sz="1500" baseline="30000" dirty="0">
                              <a:solidFill>
                                <a:srgbClr val="525252"/>
                              </a:solidFill>
                            </a:rPr>
                            <a:t>40</a:t>
                          </a:r>
                          <a:r>
                            <a:rPr lang="en-US" sz="1500" dirty="0" err="1">
                              <a:solidFill>
                                <a:srgbClr val="525252"/>
                              </a:solidFill>
                            </a:rPr>
                            <a:t>Ar</a:t>
                          </a:r>
                          <a:r>
                            <a:rPr lang="en-US" sz="1500" dirty="0">
                              <a:solidFill>
                                <a:srgbClr val="525252"/>
                              </a:solidFill>
                            </a:rPr>
                            <a:t> + </a:t>
                          </a:r>
                          <a:r>
                            <a:rPr lang="en-US" sz="1500" baseline="30000" dirty="0" smtClean="0">
                              <a:solidFill>
                                <a:srgbClr val="525252"/>
                              </a:solidFill>
                            </a:rPr>
                            <a:t>208</a:t>
                          </a:r>
                          <a:r>
                            <a:rPr lang="en-US" sz="1500" dirty="0" smtClean="0">
                              <a:solidFill>
                                <a:srgbClr val="525252"/>
                              </a:solidFill>
                            </a:rPr>
                            <a:t>Pb = 2n + </a:t>
                          </a:r>
                          <a:r>
                            <a:rPr lang="en-US" sz="1500" baseline="30000" dirty="0" smtClean="0">
                              <a:solidFill>
                                <a:srgbClr val="525252"/>
                              </a:solidFill>
                            </a:rPr>
                            <a:t>246</a:t>
                          </a:r>
                          <a:r>
                            <a:rPr lang="en-US" sz="1500" dirty="0" smtClean="0">
                              <a:solidFill>
                                <a:srgbClr val="525252"/>
                              </a:solidFill>
                            </a:rPr>
                            <a:t>Fm</a:t>
                          </a:r>
                          <a:endParaRPr lang="x-none" sz="1500" dirty="0">
                            <a:solidFill>
                              <a:srgbClr val="525252"/>
                            </a:solidFill>
                          </a:endParaRPr>
                        </a:p>
                      </a:txBody>
                      <a:tcPr marL="68580" marR="68580" marT="34290" marB="34290" anchor="ctr">
                        <a:lnL>
                          <a:noFill/>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xmlns:a14="http://schemas.microsoft.com/office/drawing/2010/main" val="763037915"/>
                      </a:ext>
                    </a:extLst>
                  </a:tr>
                  <a:tr h="525780">
                    <a:tc>
                      <a:txBody>
                        <a:bodyPr/>
                        <a:lstStyle/>
                        <a:p>
                          <a:pPr algn="ctr"/>
                          <a:r>
                            <a:rPr lang="en-US" sz="1500" dirty="0" smtClean="0">
                              <a:solidFill>
                                <a:srgbClr val="525252"/>
                              </a:solidFill>
                            </a:rPr>
                            <a:t>target</a:t>
                          </a:r>
                          <a:r>
                            <a:rPr lang="ru-RU" sz="1500" dirty="0" smtClean="0">
                              <a:solidFill>
                                <a:srgbClr val="525252"/>
                              </a:solidFill>
                            </a:rPr>
                            <a:t> </a:t>
                          </a:r>
                          <a:r>
                            <a:rPr lang="en-US" sz="1500" baseline="30000" dirty="0" smtClean="0">
                              <a:solidFill>
                                <a:srgbClr val="525252"/>
                              </a:solidFill>
                            </a:rPr>
                            <a:t>208</a:t>
                          </a:r>
                          <a:r>
                            <a:rPr lang="en-US" sz="1500" dirty="0" smtClean="0">
                              <a:solidFill>
                                <a:srgbClr val="525252"/>
                              </a:solidFill>
                            </a:rPr>
                            <a:t>PbS</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smtClean="0">
                              <a:solidFill>
                                <a:srgbClr val="525252"/>
                              </a:solidFill>
                            </a:rPr>
                            <a:t>45</a:t>
                          </a:r>
                          <a:r>
                            <a:rPr lang="x-none" sz="1500" smtClean="0">
                              <a:solidFill>
                                <a:srgbClr val="525252"/>
                              </a:solidFill>
                            </a:rPr>
                            <a:t>0 </a:t>
                          </a:r>
                          <a:r>
                            <a:rPr lang="el-GR" sz="1500" dirty="0" smtClean="0">
                              <a:solidFill>
                                <a:srgbClr val="525252"/>
                              </a:solidFill>
                            </a:rPr>
                            <a:t>μ</a:t>
                          </a:r>
                          <a:r>
                            <a:rPr lang="en-US" sz="1500" dirty="0" smtClean="0">
                              <a:solidFill>
                                <a:srgbClr val="525252"/>
                              </a:solidFill>
                            </a:rPr>
                            <a:t>g</a:t>
                          </a:r>
                          <a:r>
                            <a:rPr lang="ru-RU" sz="1500" dirty="0" smtClean="0">
                              <a:solidFill>
                                <a:srgbClr val="525252"/>
                              </a:solidFill>
                            </a:rPr>
                            <a:t>/</a:t>
                          </a:r>
                          <a:r>
                            <a:rPr lang="en-US" sz="1500" dirty="0" err="1" smtClean="0">
                              <a:solidFill>
                                <a:srgbClr val="525252"/>
                              </a:solidFill>
                            </a:rPr>
                            <a:t>sm</a:t>
                          </a:r>
                          <a:r>
                            <a:rPr lang="ru-RU" sz="1500" baseline="30000" dirty="0" smtClean="0">
                              <a:solidFill>
                                <a:srgbClr val="525252"/>
                              </a:solidFill>
                            </a:rPr>
                            <a:t>2</a:t>
                          </a:r>
                          <a:endParaRPr lang="en-US" sz="1500" baseline="30000" dirty="0">
                            <a:solidFill>
                              <a:srgbClr val="52525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aseline="30000" dirty="0" smtClean="0">
                              <a:solidFill>
                                <a:srgbClr val="525252"/>
                              </a:solidFill>
                            </a:rPr>
                            <a:t>20</a:t>
                          </a:r>
                          <a:r>
                            <a:rPr lang="ru-RU" sz="1500" baseline="30000" dirty="0">
                              <a:solidFill>
                                <a:srgbClr val="525252"/>
                              </a:solidFill>
                            </a:rPr>
                            <a:t>8</a:t>
                          </a:r>
                          <a:r>
                            <a:rPr lang="en-US" sz="1500" baseline="0" dirty="0">
                              <a:solidFill>
                                <a:srgbClr val="525252"/>
                              </a:solidFill>
                            </a:rPr>
                            <a:t>Pb &gt; 99%</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xmlns:a14="http://schemas.microsoft.com/office/drawing/2010/main" val="2134107352"/>
                      </a:ext>
                    </a:extLst>
                  </a:tr>
                  <a:tr h="297180">
                    <a:tc>
                      <a:txBody>
                        <a:bodyPr/>
                        <a:lstStyle/>
                        <a:p>
                          <a:pPr algn="ctr"/>
                          <a:r>
                            <a:rPr lang="en-US" sz="1500" dirty="0">
                              <a:solidFill>
                                <a:srgbClr val="525252"/>
                              </a:solidFill>
                            </a:rPr>
                            <a:t>E</a:t>
                          </a:r>
                          <a:r>
                            <a:rPr lang="en-US" sz="1500" baseline="-25000" dirty="0">
                              <a:solidFill>
                                <a:srgbClr val="525252"/>
                              </a:solidFill>
                            </a:rPr>
                            <a:t>1/2</a:t>
                          </a:r>
                          <a:r>
                            <a:rPr lang="en-US" sz="1500" dirty="0">
                              <a:solidFill>
                                <a:srgbClr val="525252"/>
                              </a:solidFill>
                            </a:rPr>
                            <a:t>, </a:t>
                          </a:r>
                          <a:r>
                            <a:rPr lang="en-US" sz="1500" dirty="0" smtClean="0">
                              <a:solidFill>
                                <a:srgbClr val="525252"/>
                              </a:solidFill>
                            </a:rPr>
                            <a:t>MeV</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a:solidFill>
                                <a:srgbClr val="525252"/>
                              </a:solidFill>
                            </a:rPr>
                            <a:t>183</a:t>
                          </a:r>
                          <a:r>
                            <a:rPr lang="x-none" sz="1500" dirty="0">
                              <a:solidFill>
                                <a:srgbClr val="525252"/>
                              </a:solidFill>
                            </a:rPr>
                            <a:t>±</a:t>
                          </a:r>
                          <a:r>
                            <a:rPr lang="ru-RU" sz="1500" dirty="0">
                              <a:solidFill>
                                <a:srgbClr val="525252"/>
                              </a:solidFill>
                            </a:rPr>
                            <a:t>3</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xmlns:a14="http://schemas.microsoft.com/office/drawing/2010/main" val="4086461856"/>
                      </a:ext>
                    </a:extLst>
                  </a:tr>
                  <a:tr h="297180">
                    <a:tc>
                      <a:txBody>
                        <a:bodyPr/>
                        <a:lstStyle/>
                        <a:p>
                          <a:pPr algn="ctr"/>
                          <a:r>
                            <a:rPr lang="x-none" sz="1500" dirty="0">
                              <a:solidFill>
                                <a:srgbClr val="525252"/>
                              </a:solidFill>
                            </a:rPr>
                            <a:t>σ</a:t>
                          </a:r>
                          <a:r>
                            <a:rPr lang="x-none" sz="1500" baseline="-25000" dirty="0">
                              <a:solidFill>
                                <a:srgbClr val="525252"/>
                              </a:solidFill>
                            </a:rPr>
                            <a:t>max</a:t>
                          </a:r>
                          <a:r>
                            <a:rPr lang="x-none" sz="1500">
                              <a:solidFill>
                                <a:srgbClr val="525252"/>
                              </a:solidFill>
                            </a:rPr>
                            <a:t>, </a:t>
                          </a:r>
                          <a:r>
                            <a:rPr lang="en-US" sz="1500" dirty="0" err="1" smtClean="0">
                              <a:solidFill>
                                <a:srgbClr val="525252"/>
                              </a:solidFill>
                            </a:rPr>
                            <a:t>nb</a:t>
                          </a:r>
                          <a:endParaRPr lang="x-none" sz="1500" dirty="0">
                            <a:solidFill>
                              <a:srgbClr val="525252"/>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x-none" sz="1500" dirty="0">
                              <a:solidFill>
                                <a:srgbClr val="FF0000"/>
                              </a:solidFill>
                            </a:rPr>
                            <a:t>~5</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xmlns:a14="http://schemas.microsoft.com/office/drawing/2010/main" val="1667588842"/>
                      </a:ext>
                    </a:extLst>
                  </a:tr>
                  <a:tr h="297180">
                    <a:tc>
                      <a:txBody>
                        <a:bodyPr/>
                        <a:lstStyle/>
                        <a:p>
                          <a:pPr algn="ctr"/>
                          <a:r>
                            <a:rPr lang="x-none" sz="1500" dirty="0">
                              <a:solidFill>
                                <a:srgbClr val="525252"/>
                              </a:solidFill>
                            </a:rPr>
                            <a:t>ε</a:t>
                          </a:r>
                          <a:r>
                            <a:rPr lang="x-none" sz="1500" baseline="-25000" dirty="0">
                              <a:solidFill>
                                <a:srgbClr val="525252"/>
                              </a:solidFill>
                            </a:rPr>
                            <a:t>n</a:t>
                          </a:r>
                          <a:r>
                            <a:rPr lang="x-none" sz="1500" dirty="0">
                              <a:solidFill>
                                <a:srgbClr val="525252"/>
                              </a:solidFill>
                            </a:rPr>
                            <a:t>, %</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x-none" sz="1500" dirty="0">
                              <a:solidFill>
                                <a:srgbClr val="525252"/>
                              </a:solidFill>
                            </a:rPr>
                            <a:t>54,8±0,1</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xmlns:a14="http://schemas.microsoft.com/office/drawing/2010/main" val="3187744877"/>
                      </a:ext>
                    </a:extLst>
                  </a:tr>
                  <a:tr h="297180">
                    <a:tc>
                      <a:txBody>
                        <a:bodyPr/>
                        <a:lstStyle/>
                        <a:p>
                          <a:pPr algn="ctr"/>
                          <a:r>
                            <a:rPr lang="x-none" sz="1500" dirty="0">
                              <a:solidFill>
                                <a:srgbClr val="525252"/>
                              </a:solidFill>
                            </a:rPr>
                            <a:t>𝛥t</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x-none" sz="1500">
                              <a:solidFill>
                                <a:srgbClr val="525252"/>
                              </a:solidFill>
                            </a:rPr>
                            <a:t>30 </a:t>
                          </a:r>
                          <a:r>
                            <a:rPr lang="en-US" sz="1500" dirty="0" err="1" smtClean="0">
                              <a:solidFill>
                                <a:srgbClr val="525252"/>
                              </a:solidFill>
                            </a:rPr>
                            <a:t>ms</a:t>
                          </a:r>
                          <a:r>
                            <a:rPr lang="ru-RU" sz="1500" dirty="0" smtClean="0">
                              <a:solidFill>
                                <a:srgbClr val="525252"/>
                              </a:solidFill>
                            </a:rPr>
                            <a:t> </a:t>
                          </a:r>
                          <a:r>
                            <a:rPr lang="ru-RU" sz="1500" dirty="0">
                              <a:solidFill>
                                <a:srgbClr val="525252"/>
                              </a:solidFill>
                            </a:rPr>
                            <a:t>– 15,4 </a:t>
                          </a:r>
                          <a:r>
                            <a:rPr lang="en-US" sz="1500" dirty="0" smtClean="0">
                              <a:solidFill>
                                <a:srgbClr val="525252"/>
                              </a:solidFill>
                            </a:rPr>
                            <a:t>s</a:t>
                          </a:r>
                          <a:endParaRPr lang="x-none" sz="1500" dirty="0">
                            <a:solidFill>
                              <a:srgbClr val="525252"/>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xmlns:a14="http://schemas.microsoft.com/office/drawing/2010/main" val="2766365430"/>
                      </a:ext>
                    </a:extLst>
                  </a:tr>
                  <a:tr h="297180">
                    <a:tc>
                      <a:txBody>
                        <a:bodyPr/>
                        <a:lstStyle/>
                        <a:p>
                          <a:pPr algn="ctr"/>
                          <a:r>
                            <a:rPr lang="x-none" sz="1500" b="1" dirty="0">
                              <a:solidFill>
                                <a:srgbClr val="0070C0"/>
                              </a:solidFill>
                            </a:rPr>
                            <a:t>∑</a:t>
                          </a:r>
                          <a:r>
                            <a:rPr lang="en-US" sz="1500" b="1" baseline="-25000" dirty="0">
                              <a:solidFill>
                                <a:srgbClr val="0070C0"/>
                              </a:solidFill>
                            </a:rPr>
                            <a:t>SF</a:t>
                          </a:r>
                          <a:endParaRPr lang="x-none" sz="1500" b="1" baseline="-25000" dirty="0">
                            <a:solidFill>
                              <a:srgbClr val="0070C0"/>
                            </a:solidFill>
                          </a:endParaRP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ru-RU" sz="1500" b="1" dirty="0">
                              <a:solidFill>
                                <a:srgbClr val="0070C0"/>
                              </a:solidFill>
                            </a:rPr>
                            <a:t>235</a:t>
                          </a:r>
                          <a:endParaRPr lang="x-none" sz="1500" b="1" dirty="0">
                            <a:solidFill>
                              <a:srgbClr val="0070C0"/>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xmlns:a14="http://schemas.microsoft.com/office/drawing/2010/main" val="1182451210"/>
                      </a:ext>
                    </a:extLst>
                  </a:tr>
                  <a:tr h="297180">
                    <a:tc>
                      <a:txBody>
                        <a:bodyPr/>
                        <a:lstStyle/>
                        <a:p>
                          <a:pPr algn="ctr"/>
                          <a:r>
                            <a:rPr lang="x-none" sz="1500" b="1" dirty="0">
                              <a:solidFill>
                                <a:srgbClr val="0070C0"/>
                              </a:solidFill>
                            </a:rPr>
                            <a:t>∑</a:t>
                          </a:r>
                          <a:r>
                            <a:rPr lang="x-none" sz="1500" b="1" baseline="-25000" dirty="0">
                              <a:solidFill>
                                <a:srgbClr val="0070C0"/>
                              </a:solidFill>
                            </a:rPr>
                            <a:t>n</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ru-RU" sz="1500" b="1" dirty="0">
                              <a:solidFill>
                                <a:srgbClr val="0070C0"/>
                              </a:solidFill>
                            </a:rPr>
                            <a:t>488</a:t>
                          </a:r>
                          <a:endParaRPr lang="x-none" sz="1500" b="1" dirty="0">
                            <a:solidFill>
                              <a:srgbClr val="0070C0"/>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xmlns:a14="http://schemas.microsoft.com/office/drawing/2010/main" val="3946613674"/>
                      </a:ext>
                    </a:extLst>
                  </a:tr>
                  <a:tr h="297180">
                    <a:tc>
                      <a:txBody>
                        <a:bodyPr/>
                        <a:lstStyle/>
                        <a:p>
                          <a:endParaRPr lang="ru-RU"/>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blipFill rotWithShape="1">
                          <a:blip r:embed="rId3"/>
                          <a:stretch>
                            <a:fillRect l="-392" t="-879592" r="-143137" b="-436735"/>
                          </a:stretch>
                        </a:blipFill>
                      </a:tcPr>
                    </a:tc>
                    <a:tc>
                      <a:txBody>
                        <a:bodyPr/>
                        <a:lstStyle/>
                        <a:p>
                          <a:pPr algn="ctr"/>
                          <a:r>
                            <a:rPr lang="x-none" sz="1500" smtClean="0">
                              <a:solidFill>
                                <a:schemeClr val="tx1"/>
                              </a:solidFill>
                            </a:rPr>
                            <a:t>3,79±0,30</a:t>
                          </a:r>
                          <a:r>
                            <a:rPr lang="en-US" sz="1500" dirty="0" smtClean="0">
                              <a:solidFill>
                                <a:schemeClr val="tx1"/>
                              </a:solidFill>
                            </a:rPr>
                            <a:t> [1]</a:t>
                          </a:r>
                          <a:endParaRPr lang="x-none" sz="1500" dirty="0">
                            <a:solidFill>
                              <a:schemeClr val="tx1"/>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xmlns:a14="http://schemas.microsoft.com/office/drawing/2010/main" val="2761497202"/>
                      </a:ext>
                    </a:extLst>
                  </a:tr>
                  <a:tr h="297180">
                    <a:tc>
                      <a:txBody>
                        <a:bodyPr/>
                        <a:lstStyle/>
                        <a:p>
                          <a:endParaRPr lang="ru-RU"/>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blipFill rotWithShape="1">
                          <a:blip r:embed="rId3"/>
                          <a:stretch>
                            <a:fillRect l="-392" t="-979592" r="-143137" b="-336735"/>
                          </a:stretch>
                        </a:blipFill>
                      </a:tcPr>
                    </a:tc>
                    <a:tc>
                      <a:txBody>
                        <a:bodyPr/>
                        <a:lstStyle/>
                        <a:p>
                          <a:pPr algn="ctr"/>
                          <a:r>
                            <a:rPr lang="x-none" sz="1500" dirty="0">
                              <a:solidFill>
                                <a:schemeClr val="tx1"/>
                              </a:solidFill>
                            </a:rPr>
                            <a:t>2,1</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xmlns:a14="http://schemas.microsoft.com/office/drawing/2010/main" val="3238117807"/>
                      </a:ext>
                    </a:extLst>
                  </a:tr>
                  <a:tr h="297180">
                    <a:tc>
                      <a:txBody>
                        <a:bodyPr/>
                        <a:lstStyle/>
                        <a:p>
                          <a:pPr algn="ctr"/>
                          <a:r>
                            <a:rPr lang="x-none" sz="1500" dirty="0">
                              <a:solidFill>
                                <a:schemeClr val="tx1"/>
                              </a:solidFill>
                            </a:rPr>
                            <a:t>P</a:t>
                          </a:r>
                          <a:r>
                            <a:rPr lang="x-none" sz="1500" baseline="-25000" dirty="0">
                              <a:solidFill>
                                <a:schemeClr val="tx1"/>
                              </a:solidFill>
                            </a:rPr>
                            <a:t>n</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tc>
                      <a:txBody>
                        <a:bodyPr/>
                        <a:lstStyle/>
                        <a:p>
                          <a:pPr algn="ctr"/>
                          <a:r>
                            <a:rPr lang="en-US" sz="1500" dirty="0" smtClean="0">
                              <a:solidFill>
                                <a:schemeClr val="tx1"/>
                              </a:solidFill>
                            </a:rPr>
                            <a:t>+</a:t>
                          </a:r>
                          <a:endParaRPr lang="x-none" sz="1500" dirty="0">
                            <a:solidFill>
                              <a:schemeClr val="tx1"/>
                            </a:solidFill>
                          </a:endParaRP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9DD79D"/>
                        </a:solidFill>
                      </a:tcPr>
                    </a:tc>
                    <a:extLst>
                      <a:ext uri="{0D108BD9-81ED-4DB2-BD59-A6C34878D82A}">
                        <a16:rowId xmlns="" xmlns:a16="http://schemas.microsoft.com/office/drawing/2014/main" xmlns:a14="http://schemas.microsoft.com/office/drawing/2010/main" val="1946327481"/>
                      </a:ext>
                    </a:extLst>
                  </a:tr>
                  <a:tr h="339217">
                    <a:tc>
                      <a:txBody>
                        <a:bodyPr/>
                        <a:lstStyle/>
                        <a:p>
                          <a:pPr algn="ctr"/>
                          <a:r>
                            <a:rPr lang="x-none" sz="1500" dirty="0"/>
                            <a:t>T</a:t>
                          </a:r>
                          <a:r>
                            <a:rPr lang="x-none" sz="1500" baseline="-25000" dirty="0"/>
                            <a:t>1/2</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ru-RU"/>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blipFill rotWithShape="1">
                          <a:blip r:embed="rId3"/>
                          <a:stretch>
                            <a:fillRect l="-70330" t="-1050909" r="-275" b="-110909"/>
                          </a:stretch>
                        </a:blipFill>
                      </a:tcPr>
                    </a:tc>
                    <a:extLst>
                      <a:ext uri="{0D108BD9-81ED-4DB2-BD59-A6C34878D82A}">
                        <a16:rowId xmlns="" xmlns:a16="http://schemas.microsoft.com/office/drawing/2014/main" xmlns:a14="http://schemas.microsoft.com/office/drawing/2010/main" val="618226170"/>
                      </a:ext>
                    </a:extLst>
                  </a:tr>
                  <a:tr h="297180">
                    <a:tc>
                      <a:txBody>
                        <a:bodyPr/>
                        <a:lstStyle/>
                        <a:p>
                          <a:pPr algn="ctr"/>
                          <a:r>
                            <a:rPr lang="x-none" sz="1500" dirty="0"/>
                            <a:t>b</a:t>
                          </a:r>
                          <a:r>
                            <a:rPr lang="x-none" sz="1500" baseline="-25000" dirty="0"/>
                            <a:t>SF</a:t>
                          </a:r>
                        </a:p>
                      </a:txBody>
                      <a:tcPr marL="68580" marR="68580" marT="34290" marB="34290" anchor="ctr">
                        <a:lnL>
                          <a:noFill/>
                        </a:lnL>
                        <a:lnR w="3175" cap="flat" cmpd="sng" algn="ctr">
                          <a:solidFill>
                            <a:schemeClr val="tx1"/>
                          </a:solid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x-none" sz="1500" dirty="0"/>
                            <a:t>0,061±0,005</a:t>
                          </a:r>
                        </a:p>
                      </a:txBody>
                      <a:tcPr marL="68580" marR="68580" marT="34290" marB="34290" anchor="ctr">
                        <a:lnL w="3175" cap="flat" cmpd="sng" algn="ctr">
                          <a:solidFill>
                            <a:schemeClr val="tx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xmlns:a14="http://schemas.microsoft.com/office/drawing/2010/main" val="3208417199"/>
                      </a:ext>
                    </a:extLst>
                  </a:tr>
                </a:tbl>
              </a:graphicData>
            </a:graphic>
          </p:graphicFrame>
        </mc:Fallback>
      </mc:AlternateContent>
      <p:pic>
        <p:nvPicPr>
          <p:cNvPr id="22" name="Picture 21">
            <a:extLst>
              <a:ext uri="{FF2B5EF4-FFF2-40B4-BE49-F238E27FC236}">
                <a16:creationId xmlns="" xmlns:a16="http://schemas.microsoft.com/office/drawing/2014/main" id="{2CF16FFF-E810-EC6D-409B-BDC226AC6097}"/>
              </a:ext>
            </a:extLst>
          </p:cNvPr>
          <p:cNvPicPr>
            <a:picLocks noChangeAspect="1"/>
          </p:cNvPicPr>
          <p:nvPr/>
        </p:nvPicPr>
        <p:blipFill>
          <a:blip r:embed="rId4"/>
          <a:stretch>
            <a:fillRect/>
          </a:stretch>
        </p:blipFill>
        <p:spPr>
          <a:xfrm>
            <a:off x="514927" y="120427"/>
            <a:ext cx="540000" cy="540000"/>
          </a:xfrm>
          <a:prstGeom prst="rect">
            <a:avLst/>
          </a:prstGeom>
        </p:spPr>
      </p:pic>
      <p:pic>
        <p:nvPicPr>
          <p:cNvPr id="23" name="Picture 22">
            <a:extLst>
              <a:ext uri="{FF2B5EF4-FFF2-40B4-BE49-F238E27FC236}">
                <a16:creationId xmlns="" xmlns:a16="http://schemas.microsoft.com/office/drawing/2014/main" id="{F6E36180-ECB7-DF5E-F363-A8040368D3D4}"/>
              </a:ext>
            </a:extLst>
          </p:cNvPr>
          <p:cNvPicPr>
            <a:picLocks noChangeAspect="1"/>
          </p:cNvPicPr>
          <p:nvPr/>
        </p:nvPicPr>
        <p:blipFill>
          <a:blip r:embed="rId5"/>
          <a:stretch>
            <a:fillRect/>
          </a:stretch>
        </p:blipFill>
        <p:spPr>
          <a:xfrm>
            <a:off x="1189927" y="120427"/>
            <a:ext cx="540000" cy="540000"/>
          </a:xfrm>
          <a:prstGeom prst="rect">
            <a:avLst/>
          </a:prstGeom>
        </p:spPr>
      </p:pic>
      <p:sp>
        <p:nvSpPr>
          <p:cNvPr id="12" name="TextBox 11">
            <a:extLst>
              <a:ext uri="{FF2B5EF4-FFF2-40B4-BE49-F238E27FC236}">
                <a16:creationId xmlns="" xmlns:a16="http://schemas.microsoft.com/office/drawing/2014/main" id="{5B831E19-347C-550D-78A8-DEEE4994842C}"/>
              </a:ext>
            </a:extLst>
          </p:cNvPr>
          <p:cNvSpPr txBox="1"/>
          <p:nvPr/>
        </p:nvSpPr>
        <p:spPr>
          <a:xfrm>
            <a:off x="421477" y="562486"/>
            <a:ext cx="753642" cy="238527"/>
          </a:xfrm>
          <a:prstGeom prst="rect">
            <a:avLst/>
          </a:prstGeom>
          <a:noFill/>
        </p:spPr>
        <p:txBody>
          <a:bodyPr wrap="square" lIns="68580" tIns="34290" rIns="68580" bIns="34290">
            <a:spAutoFit/>
          </a:bodyPr>
          <a:lstStyle/>
          <a:p>
            <a:pPr algn="ctr"/>
            <a:r>
              <a:rPr lang="x-none" sz="1100" b="1" dirty="0">
                <a:solidFill>
                  <a:srgbClr val="FA3D3D"/>
                </a:solidFill>
              </a:rPr>
              <a:t>b</a:t>
            </a:r>
            <a:r>
              <a:rPr lang="x-none" sz="1100" b="1" baseline="-25000" dirty="0">
                <a:solidFill>
                  <a:srgbClr val="FA3D3D"/>
                </a:solidFill>
              </a:rPr>
              <a:t>SF </a:t>
            </a:r>
            <a:r>
              <a:rPr lang="x-none" sz="1100" b="1" dirty="0">
                <a:solidFill>
                  <a:srgbClr val="FA3D3D"/>
                </a:solidFill>
              </a:rPr>
              <a:t>≈ 0,06</a:t>
            </a:r>
          </a:p>
        </p:txBody>
      </p:sp>
      <p:pic>
        <p:nvPicPr>
          <p:cNvPr id="5" name="Picture 4">
            <a:extLst>
              <a:ext uri="{FF2B5EF4-FFF2-40B4-BE49-F238E27FC236}">
                <a16:creationId xmlns="" xmlns:a16="http://schemas.microsoft.com/office/drawing/2014/main" id="{998416B9-4326-391F-ABA8-6FFC08E25956}"/>
              </a:ext>
            </a:extLst>
          </p:cNvPr>
          <p:cNvPicPr>
            <a:picLocks noChangeAspect="1"/>
          </p:cNvPicPr>
          <p:nvPr/>
        </p:nvPicPr>
        <p:blipFill>
          <a:blip r:embed="rId6"/>
          <a:stretch>
            <a:fillRect/>
          </a:stretch>
        </p:blipFill>
        <p:spPr>
          <a:xfrm>
            <a:off x="4572000" y="801013"/>
            <a:ext cx="4050000" cy="3317270"/>
          </a:xfrm>
          <a:prstGeom prst="rect">
            <a:avLst/>
          </a:prstGeom>
        </p:spPr>
      </p:pic>
      <p:graphicFrame>
        <p:nvGraphicFramePr>
          <p:cNvPr id="4" name="Table 7">
            <a:extLst>
              <a:ext uri="{FF2B5EF4-FFF2-40B4-BE49-F238E27FC236}">
                <a16:creationId xmlns="" xmlns:a16="http://schemas.microsoft.com/office/drawing/2014/main" id="{B720AFC3-9654-C26D-0000-E78EDF5E8E18}"/>
              </a:ext>
            </a:extLst>
          </p:cNvPr>
          <p:cNvGraphicFramePr>
            <a:graphicFrameLocks noGrp="1"/>
          </p:cNvGraphicFramePr>
          <p:nvPr>
            <p:extLst>
              <p:ext uri="{D42A27DB-BD31-4B8C-83A1-F6EECF244321}">
                <p14:modId xmlns:p14="http://schemas.microsoft.com/office/powerpoint/2010/main" val="1354351563"/>
              </p:ext>
            </p:extLst>
          </p:nvPr>
        </p:nvGraphicFramePr>
        <p:xfrm>
          <a:off x="6597000" y="915566"/>
          <a:ext cx="1935440" cy="525780"/>
        </p:xfrm>
        <a:graphic>
          <a:graphicData uri="http://schemas.openxmlformats.org/drawingml/2006/table">
            <a:tbl>
              <a:tblPr firstRow="1" bandRow="1">
                <a:tableStyleId>{5C22544A-7EE6-4342-B048-85BDC9FD1C3A}</a:tableStyleId>
              </a:tblPr>
              <a:tblGrid>
                <a:gridCol w="1935440">
                  <a:extLst>
                    <a:ext uri="{9D8B030D-6E8A-4147-A177-3AD203B41FA5}">
                      <a16:colId xmlns="" xmlns:a16="http://schemas.microsoft.com/office/drawing/2014/main" val="3034808690"/>
                    </a:ext>
                  </a:extLst>
                </a:gridCol>
              </a:tblGrid>
              <a:tr h="388620">
                <a:tc>
                  <a:txBody>
                    <a:bodyPr/>
                    <a:lstStyle/>
                    <a:p>
                      <a:pPr algn="ctr"/>
                      <a:r>
                        <a:rPr lang="en-US" sz="1200" dirty="0" smtClean="0">
                          <a:solidFill>
                            <a:srgbClr val="525252"/>
                          </a:solidFill>
                        </a:rPr>
                        <a:t>The</a:t>
                      </a:r>
                      <a:r>
                        <a:rPr lang="en-US" sz="1200" baseline="0" dirty="0" smtClean="0">
                          <a:solidFill>
                            <a:srgbClr val="525252"/>
                          </a:solidFill>
                        </a:rPr>
                        <a:t> multiplicity distribution</a:t>
                      </a:r>
                      <a:endParaRPr lang="en-US" sz="1200" dirty="0" smtClean="0">
                        <a:solidFill>
                          <a:srgbClr val="525252"/>
                        </a:solidFill>
                      </a:endParaRPr>
                    </a:p>
                    <a:p>
                      <a:pPr algn="ctr"/>
                      <a:r>
                        <a:rPr lang="ru-RU" sz="900" dirty="0" smtClean="0">
                          <a:solidFill>
                            <a:srgbClr val="525252"/>
                          </a:solidFill>
                        </a:rPr>
                        <a:t>◼</a:t>
                      </a:r>
                      <a:r>
                        <a:rPr lang="en-US" sz="900" dirty="0" smtClean="0">
                          <a:solidFill>
                            <a:srgbClr val="525252"/>
                          </a:solidFill>
                        </a:rPr>
                        <a:t> measured</a:t>
                      </a:r>
                      <a:endParaRPr lang="ru-RU" sz="900" dirty="0">
                        <a:solidFill>
                          <a:srgbClr val="52525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900" dirty="0">
                          <a:solidFill>
                            <a:srgbClr val="F84141"/>
                          </a:solidFill>
                        </a:rPr>
                        <a:t>● </a:t>
                      </a:r>
                      <a:r>
                        <a:rPr lang="en-US" sz="900" dirty="0" smtClean="0">
                          <a:solidFill>
                            <a:srgbClr val="F84141"/>
                          </a:solidFill>
                        </a:rPr>
                        <a:t>reconstructed [2]</a:t>
                      </a:r>
                      <a:endParaRPr lang="x-none" sz="900" dirty="0">
                        <a:solidFill>
                          <a:srgbClr val="F8414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512453235"/>
                  </a:ext>
                </a:extLst>
              </a:tr>
            </a:tbl>
          </a:graphicData>
        </a:graphic>
      </p:graphicFrame>
      <p:sp>
        <p:nvSpPr>
          <p:cNvPr id="3" name="Прямоугольник 2"/>
          <p:cNvSpPr/>
          <p:nvPr/>
        </p:nvSpPr>
        <p:spPr>
          <a:xfrm>
            <a:off x="4355976" y="1779662"/>
            <a:ext cx="36004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6084168" y="3903898"/>
            <a:ext cx="1368152" cy="323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427984" y="2063048"/>
            <a:ext cx="360040" cy="369332"/>
          </a:xfrm>
          <a:prstGeom prst="rect">
            <a:avLst/>
          </a:prstGeom>
          <a:noFill/>
        </p:spPr>
        <p:txBody>
          <a:bodyPr wrap="square" rtlCol="0">
            <a:spAutoFit/>
          </a:bodyPr>
          <a:lstStyle/>
          <a:p>
            <a:r>
              <a:rPr lang="en-US" dirty="0" smtClean="0"/>
              <a:t>P</a:t>
            </a:r>
            <a:endParaRPr lang="ru-RU" dirty="0"/>
          </a:p>
        </p:txBody>
      </p:sp>
      <p:sp>
        <p:nvSpPr>
          <p:cNvPr id="7" name="TextBox 6"/>
          <p:cNvSpPr txBox="1"/>
          <p:nvPr/>
        </p:nvSpPr>
        <p:spPr>
          <a:xfrm>
            <a:off x="5908200" y="3903898"/>
            <a:ext cx="1790875" cy="276999"/>
          </a:xfrm>
          <a:prstGeom prst="rect">
            <a:avLst/>
          </a:prstGeom>
          <a:noFill/>
        </p:spPr>
        <p:txBody>
          <a:bodyPr wrap="none" rtlCol="0">
            <a:spAutoFit/>
          </a:bodyPr>
          <a:lstStyle/>
          <a:p>
            <a:r>
              <a:rPr lang="en-US" sz="1200" dirty="0" err="1" smtClean="0"/>
              <a:t>Mult</a:t>
            </a:r>
            <a:r>
              <a:rPr lang="en-US" sz="1200" dirty="0" smtClean="0"/>
              <a:t>. neutron events, M</a:t>
            </a:r>
            <a:endParaRPr lang="ru-RU" sz="1200" dirty="0"/>
          </a:p>
        </p:txBody>
      </p:sp>
    </p:spTree>
    <p:extLst>
      <p:ext uri="{BB962C8B-B14F-4D97-AF65-F5344CB8AC3E}">
        <p14:creationId xmlns:p14="http://schemas.microsoft.com/office/powerpoint/2010/main" val="30503701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BB68465-0C9D-7E7F-B0F4-B0F7292B4611}"/>
              </a:ext>
            </a:extLst>
          </p:cNvPr>
          <p:cNvPicPr>
            <a:picLocks noChangeAspect="1"/>
          </p:cNvPicPr>
          <p:nvPr/>
        </p:nvPicPr>
        <p:blipFill>
          <a:blip r:embed="rId2"/>
          <a:srcRect/>
          <a:stretch/>
        </p:blipFill>
        <p:spPr>
          <a:xfrm>
            <a:off x="377700" y="747098"/>
            <a:ext cx="3890604" cy="3240000"/>
          </a:xfrm>
          <a:prstGeom prst="rect">
            <a:avLst/>
          </a:prstGeom>
        </p:spPr>
      </p:pic>
      <p:sp>
        <p:nvSpPr>
          <p:cNvPr id="14" name="TextBox 13">
            <a:extLst>
              <a:ext uri="{FF2B5EF4-FFF2-40B4-BE49-F238E27FC236}">
                <a16:creationId xmlns="" xmlns:a16="http://schemas.microsoft.com/office/drawing/2014/main" id="{B66A4C65-793B-85F9-4261-15857BE44665}"/>
              </a:ext>
            </a:extLst>
          </p:cNvPr>
          <p:cNvSpPr txBox="1"/>
          <p:nvPr/>
        </p:nvSpPr>
        <p:spPr>
          <a:xfrm>
            <a:off x="2915816" y="909112"/>
            <a:ext cx="1206184" cy="484748"/>
          </a:xfrm>
          <a:prstGeom prst="rect">
            <a:avLst/>
          </a:prstGeom>
          <a:noFill/>
        </p:spPr>
        <p:txBody>
          <a:bodyPr wrap="square" lIns="68580" tIns="34290" rIns="68580" bIns="34290" anchor="ctr">
            <a:spAutoFit/>
          </a:bodyPr>
          <a:lstStyle/>
          <a:p>
            <a:pPr algn="ctr"/>
            <a:r>
              <a:rPr lang="en-GB" sz="2700" baseline="30000" dirty="0"/>
              <a:t>246</a:t>
            </a:r>
            <a:r>
              <a:rPr lang="en-GB" sz="2700" dirty="0"/>
              <a:t>Fm</a:t>
            </a:r>
            <a:endParaRPr lang="x-none" sz="2700" dirty="0"/>
          </a:p>
        </p:txBody>
      </p:sp>
      <p:graphicFrame>
        <p:nvGraphicFramePr>
          <p:cNvPr id="15" name="Table 15">
            <a:extLst>
              <a:ext uri="{FF2B5EF4-FFF2-40B4-BE49-F238E27FC236}">
                <a16:creationId xmlns="" xmlns:a16="http://schemas.microsoft.com/office/drawing/2014/main" id="{A26C108C-670E-28F3-28BB-D62D2484E91A}"/>
              </a:ext>
            </a:extLst>
          </p:cNvPr>
          <p:cNvGraphicFramePr>
            <a:graphicFrameLocks noGrp="1"/>
          </p:cNvGraphicFramePr>
          <p:nvPr>
            <p:extLst>
              <p:ext uri="{D42A27DB-BD31-4B8C-83A1-F6EECF244321}">
                <p14:modId xmlns:p14="http://schemas.microsoft.com/office/powerpoint/2010/main" val="1548431472"/>
              </p:ext>
            </p:extLst>
          </p:nvPr>
        </p:nvGraphicFramePr>
        <p:xfrm>
          <a:off x="377700" y="4025015"/>
          <a:ext cx="8388600" cy="1117027"/>
        </p:xfrm>
        <a:graphic>
          <a:graphicData uri="http://schemas.openxmlformats.org/drawingml/2006/table">
            <a:tbl>
              <a:tblPr firstRow="1" bandRow="1">
                <a:tableStyleId>{2D5ABB26-0587-4C30-8999-92F81FD0307C}</a:tableStyleId>
              </a:tblPr>
              <a:tblGrid>
                <a:gridCol w="4240020">
                  <a:extLst>
                    <a:ext uri="{9D8B030D-6E8A-4147-A177-3AD203B41FA5}">
                      <a16:colId xmlns="" xmlns:a16="http://schemas.microsoft.com/office/drawing/2014/main" val="30386324"/>
                    </a:ext>
                  </a:extLst>
                </a:gridCol>
                <a:gridCol w="4148580">
                  <a:extLst>
                    <a:ext uri="{9D8B030D-6E8A-4147-A177-3AD203B41FA5}">
                      <a16:colId xmlns="" xmlns:a16="http://schemas.microsoft.com/office/drawing/2014/main" val="366277710"/>
                    </a:ext>
                  </a:extLst>
                </a:gridCol>
              </a:tblGrid>
              <a:tr h="5715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800" dirty="0">
                          <a:solidFill>
                            <a:srgbClr val="FF0100"/>
                          </a:solidFill>
                        </a:rPr>
                        <a:t>●</a:t>
                      </a:r>
                      <a:r>
                        <a:rPr lang="en-US" sz="1500" dirty="0">
                          <a:solidFill>
                            <a:srgbClr val="FF0100"/>
                          </a:solidFill>
                        </a:rPr>
                        <a:t> </a:t>
                      </a:r>
                      <a:r>
                        <a:rPr lang="en-US" sz="1500" dirty="0" err="1" smtClean="0">
                          <a:solidFill>
                            <a:srgbClr val="FF0100"/>
                          </a:solidFill>
                        </a:rPr>
                        <a:t>Isaev</a:t>
                      </a:r>
                      <a:r>
                        <a:rPr lang="en-US" sz="1500" dirty="0" smtClean="0">
                          <a:solidFill>
                            <a:srgbClr val="FF0100"/>
                          </a:solidFill>
                        </a:rPr>
                        <a:t> et. Al. 2022</a:t>
                      </a:r>
                      <a:r>
                        <a:rPr lang="ru-RU" sz="1500" dirty="0" smtClean="0">
                          <a:solidFill>
                            <a:srgbClr val="FF0100"/>
                          </a:solidFill>
                        </a:rPr>
                        <a:t> </a:t>
                      </a:r>
                      <a:r>
                        <a:rPr lang="ru-RU" sz="1500" dirty="0">
                          <a:solidFill>
                            <a:srgbClr val="FF0100"/>
                          </a:solidFill>
                        </a:rPr>
                        <a:t>(</a:t>
                      </a:r>
                      <a:r>
                        <a:rPr lang="x-none" sz="1500" dirty="0">
                          <a:solidFill>
                            <a:srgbClr val="FF0100"/>
                          </a:solidFill>
                          <a:latin typeface="+mn-lt"/>
                        </a:rPr>
                        <a:t>3,79</a:t>
                      </a:r>
                      <a:r>
                        <a:rPr lang="ru-RU" sz="1500" dirty="0">
                          <a:solidFill>
                            <a:srgbClr val="FF0100"/>
                          </a:solidFill>
                          <a:latin typeface="+mn-lt"/>
                        </a:rPr>
                        <a:t>±</a:t>
                      </a:r>
                      <a:r>
                        <a:rPr lang="en-US" sz="1500" dirty="0">
                          <a:solidFill>
                            <a:srgbClr val="FF0100"/>
                          </a:solidFill>
                          <a:latin typeface="+mn-lt"/>
                        </a:rPr>
                        <a:t>0,20</a:t>
                      </a:r>
                      <a:r>
                        <a:rPr lang="ru-RU" sz="1500" dirty="0">
                          <a:solidFill>
                            <a:srgbClr val="FF0100"/>
                          </a:solidFill>
                        </a:rPr>
                        <a:t>)</a:t>
                      </a:r>
                      <a:endParaRPr lang="en-US" sz="1500" dirty="0">
                        <a:solidFill>
                          <a:srgbClr val="FF0100"/>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dirty="0" err="1">
                          <a:solidFill>
                            <a:srgbClr val="000000"/>
                          </a:solidFill>
                        </a:rPr>
                        <a:t>Svirikhin</a:t>
                      </a:r>
                      <a:r>
                        <a:rPr lang="en-GB" sz="1500" dirty="0">
                          <a:solidFill>
                            <a:srgbClr val="000000"/>
                          </a:solidFill>
                        </a:rPr>
                        <a:t>, et al. 2010</a:t>
                      </a:r>
                      <a:r>
                        <a:rPr lang="ru-RU" sz="1500" dirty="0">
                          <a:solidFill>
                            <a:srgbClr val="000000"/>
                          </a:solidFill>
                        </a:rPr>
                        <a:t> (</a:t>
                      </a:r>
                      <a:r>
                        <a:rPr lang="en-GB" sz="1500" dirty="0">
                          <a:effectLst/>
                          <a:latin typeface="+mn-lt"/>
                        </a:rPr>
                        <a:t>3,55</a:t>
                      </a:r>
                      <a:r>
                        <a:rPr lang="x-none" sz="1500" dirty="0">
                          <a:latin typeface="+mn-lt"/>
                        </a:rPr>
                        <a:t>±</a:t>
                      </a:r>
                      <a:r>
                        <a:rPr lang="en-GB" sz="1500" dirty="0">
                          <a:effectLst/>
                          <a:latin typeface="+mn-lt"/>
                        </a:rPr>
                        <a:t>0,50</a:t>
                      </a:r>
                      <a:r>
                        <a:rPr lang="ru-RU" sz="1500" dirty="0">
                          <a:solidFill>
                            <a:srgbClr val="000000"/>
                          </a:solidFill>
                        </a:rPr>
                        <a:t>)</a:t>
                      </a:r>
                      <a:endParaRPr lang="x-none" sz="1500" dirty="0">
                        <a:solidFill>
                          <a:srgbClr val="000000"/>
                        </a:solidFill>
                      </a:endParaRPr>
                    </a:p>
                  </a:txBody>
                  <a:tcPr marL="68580" marR="68580" marT="34290" marB="34290" anchor="ctr">
                    <a:lnL>
                      <a:noFill/>
                    </a:lnL>
                    <a:lnR w="3175" cap="flat" cmpd="sng" algn="ctr">
                      <a:noFill/>
                      <a:prstDash val="sysDash"/>
                      <a:round/>
                      <a:headEnd type="none" w="med" len="med"/>
                      <a:tailEnd type="none" w="med" len="med"/>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800" dirty="0">
                          <a:solidFill>
                            <a:srgbClr val="FF0100"/>
                          </a:solidFill>
                        </a:rPr>
                        <a:t>●</a:t>
                      </a:r>
                      <a:r>
                        <a:rPr lang="en-US" sz="1500" dirty="0">
                          <a:solidFill>
                            <a:srgbClr val="FF0100"/>
                          </a:solidFill>
                        </a:rPr>
                        <a:t> </a:t>
                      </a:r>
                      <a:r>
                        <a:rPr lang="en-US" sz="1500" dirty="0" err="1" smtClean="0">
                          <a:solidFill>
                            <a:srgbClr val="FF0100"/>
                          </a:solidFill>
                        </a:rPr>
                        <a:t>Isaev</a:t>
                      </a:r>
                      <a:r>
                        <a:rPr lang="en-US" sz="1500" dirty="0" smtClean="0">
                          <a:solidFill>
                            <a:srgbClr val="FF0100"/>
                          </a:solidFill>
                        </a:rPr>
                        <a:t> et. Al. 2021</a:t>
                      </a:r>
                      <a:r>
                        <a:rPr lang="ru-RU" sz="1500" dirty="0" smtClean="0">
                          <a:solidFill>
                            <a:srgbClr val="FF0100"/>
                          </a:solidFill>
                        </a:rPr>
                        <a:t> </a:t>
                      </a:r>
                      <a:r>
                        <a:rPr lang="ru-RU" sz="1500" dirty="0">
                          <a:solidFill>
                            <a:srgbClr val="FF0100"/>
                          </a:solidFill>
                        </a:rPr>
                        <a:t>(</a:t>
                      </a:r>
                      <a:r>
                        <a:rPr lang="x-none" sz="1500" dirty="0">
                          <a:solidFill>
                            <a:srgbClr val="FF0100"/>
                          </a:solidFill>
                          <a:latin typeface="+mn-lt"/>
                        </a:rPr>
                        <a:t>4,27</a:t>
                      </a:r>
                      <a:r>
                        <a:rPr lang="ru-RU" sz="1500" dirty="0">
                          <a:solidFill>
                            <a:srgbClr val="FF0100"/>
                          </a:solidFill>
                          <a:latin typeface="+mn-lt"/>
                        </a:rPr>
                        <a:t>±</a:t>
                      </a:r>
                      <a:r>
                        <a:rPr lang="en-US" sz="1500" dirty="0">
                          <a:solidFill>
                            <a:srgbClr val="FF0100"/>
                          </a:solidFill>
                          <a:latin typeface="+mn-lt"/>
                        </a:rPr>
                        <a:t>0,15</a:t>
                      </a:r>
                      <a:r>
                        <a:rPr lang="ru-RU" sz="1500" dirty="0">
                          <a:solidFill>
                            <a:srgbClr val="FF0100"/>
                          </a:solidFill>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kern="1200" dirty="0" err="1">
                          <a:solidFill>
                            <a:schemeClr val="tx1"/>
                          </a:solidFill>
                          <a:effectLst/>
                          <a:latin typeface="+mn-lt"/>
                          <a:ea typeface="+mn-ea"/>
                          <a:cs typeface="+mn-cs"/>
                        </a:rPr>
                        <a:t>Lazarev</a:t>
                      </a:r>
                      <a:r>
                        <a:rPr lang="en-US" sz="1500" baseline="0" dirty="0">
                          <a:solidFill>
                            <a:schemeClr val="tx1"/>
                          </a:solidFill>
                          <a:latin typeface="+mn-lt"/>
                        </a:rPr>
                        <a:t>,</a:t>
                      </a:r>
                      <a:r>
                        <a:rPr lang="x-none" sz="1500" baseline="0" dirty="0">
                          <a:solidFill>
                            <a:schemeClr val="tx1"/>
                          </a:solidFill>
                          <a:latin typeface="+mn-lt"/>
                        </a:rPr>
                        <a:t> et al. </a:t>
                      </a:r>
                      <a:r>
                        <a:rPr lang="en-GB" sz="1500" kern="1200" dirty="0">
                          <a:solidFill>
                            <a:schemeClr val="tx1"/>
                          </a:solidFill>
                          <a:effectLst/>
                          <a:latin typeface="+mn-lt"/>
                          <a:ea typeface="+mn-ea"/>
                          <a:cs typeface="+mn-cs"/>
                        </a:rPr>
                        <a:t>1974 </a:t>
                      </a:r>
                      <a:r>
                        <a:rPr lang="ru-RU" sz="1500" dirty="0">
                          <a:solidFill>
                            <a:srgbClr val="000000"/>
                          </a:solidFill>
                        </a:rPr>
                        <a:t>(</a:t>
                      </a:r>
                      <a:r>
                        <a:rPr lang="x-none" sz="1500" dirty="0">
                          <a:solidFill>
                            <a:schemeClr val="tx1"/>
                          </a:solidFill>
                        </a:rPr>
                        <a:t>4,15±0,30</a:t>
                      </a:r>
                      <a:r>
                        <a:rPr lang="ru-RU" sz="1500" dirty="0">
                          <a:solidFill>
                            <a:srgbClr val="000000"/>
                          </a:solidFill>
                        </a:rPr>
                        <a:t>)</a:t>
                      </a:r>
                      <a:endParaRPr lang="x-none" sz="1500" dirty="0">
                        <a:solidFill>
                          <a:srgbClr val="000000"/>
                        </a:solidFill>
                      </a:endParaRPr>
                    </a:p>
                  </a:txBody>
                  <a:tcPr marL="68580" marR="68580" marT="34290" marB="34290" anchor="ctr">
                    <a:lnL w="3175" cap="flat" cmpd="sng" algn="ctr">
                      <a:noFill/>
                      <a:prstDash val="sysDash"/>
                      <a:round/>
                      <a:headEnd type="none" w="med" len="med"/>
                      <a:tailEnd type="none" w="med" len="med"/>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32043057"/>
                  </a:ext>
                </a:extLst>
              </a:tr>
              <a:tr h="5455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a:solidFill>
                            <a:srgbClr val="00CECE"/>
                          </a:solidFill>
                        </a:rPr>
                        <a:t>▲ </a:t>
                      </a:r>
                      <a:r>
                        <a:rPr lang="en-US" sz="1500" kern="1200" dirty="0" smtClean="0">
                          <a:solidFill>
                            <a:srgbClr val="00CECE"/>
                          </a:solidFill>
                          <a:latin typeface="+mn-lt"/>
                          <a:ea typeface="+mn-ea"/>
                          <a:cs typeface="+mn-cs"/>
                        </a:rPr>
                        <a:t>The improved scission-point model</a:t>
                      </a:r>
                      <a:r>
                        <a:rPr lang="ru-RU" sz="1500" kern="1200" dirty="0" smtClean="0">
                          <a:solidFill>
                            <a:srgbClr val="00CECE"/>
                          </a:solidFill>
                          <a:latin typeface="+mn-lt"/>
                          <a:ea typeface="+mn-ea"/>
                          <a:cs typeface="+mn-cs"/>
                        </a:rPr>
                        <a:t> </a:t>
                      </a:r>
                      <a:r>
                        <a:rPr lang="ru-RU" sz="1500" dirty="0">
                          <a:solidFill>
                            <a:srgbClr val="00CECE"/>
                          </a:solidFill>
                        </a:rPr>
                        <a:t>(</a:t>
                      </a:r>
                      <a:r>
                        <a:rPr lang="x-none" sz="1500" smtClean="0">
                          <a:solidFill>
                            <a:srgbClr val="00CECE"/>
                          </a:solidFill>
                          <a:latin typeface="+mn-lt"/>
                        </a:rPr>
                        <a:t>3,77</a:t>
                      </a:r>
                      <a:r>
                        <a:rPr lang="ru-RU" sz="1500" dirty="0" smtClean="0">
                          <a:solidFill>
                            <a:srgbClr val="00CECE"/>
                          </a:solidFill>
                        </a:rPr>
                        <a:t>)</a:t>
                      </a:r>
                      <a:endParaRPr lang="ru-RU" sz="1500" dirty="0">
                        <a:solidFill>
                          <a:srgbClr val="00CECE"/>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dirty="0">
                          <a:solidFill>
                            <a:srgbClr val="0000FF"/>
                          </a:solidFill>
                        </a:rPr>
                        <a:t>◆ GEF</a:t>
                      </a:r>
                      <a:r>
                        <a:rPr lang="ru-RU" sz="1500" dirty="0">
                          <a:solidFill>
                            <a:srgbClr val="0000FF"/>
                          </a:solidFill>
                        </a:rPr>
                        <a:t> (</a:t>
                      </a:r>
                      <a:r>
                        <a:rPr lang="x-none" sz="1500" dirty="0">
                          <a:solidFill>
                            <a:srgbClr val="0000FF"/>
                          </a:solidFill>
                          <a:latin typeface="+mn-lt"/>
                        </a:rPr>
                        <a:t>3,47</a:t>
                      </a:r>
                      <a:r>
                        <a:rPr lang="ru-RU" sz="1500" dirty="0">
                          <a:solidFill>
                            <a:srgbClr val="0000FF"/>
                          </a:solidFill>
                          <a:latin typeface="+mn-lt"/>
                        </a:rPr>
                        <a:t>±</a:t>
                      </a:r>
                      <a:r>
                        <a:rPr lang="en-US" sz="1500" dirty="0">
                          <a:solidFill>
                            <a:srgbClr val="0000FF"/>
                          </a:solidFill>
                          <a:latin typeface="+mn-lt"/>
                        </a:rPr>
                        <a:t>0,02</a:t>
                      </a:r>
                      <a:r>
                        <a:rPr lang="ru-RU" sz="1500" dirty="0">
                          <a:solidFill>
                            <a:srgbClr val="0000FF"/>
                          </a:solidFill>
                        </a:rPr>
                        <a:t>)</a:t>
                      </a:r>
                    </a:p>
                  </a:txBody>
                  <a:tcPr marL="68580" marR="68580" marT="34290" marB="34290" anchor="ctr">
                    <a:lnL>
                      <a:noFill/>
                    </a:lnL>
                    <a:lnR w="3175" cap="flat" cmpd="sng" algn="ctr">
                      <a:noFill/>
                      <a:prstDash val="sysDash"/>
                      <a:round/>
                      <a:headEnd type="none" w="med" len="med"/>
                      <a:tailEnd type="none" w="med" len="med"/>
                    </a:lnR>
                    <a:lnT w="3175" cap="flat" cmpd="sng" algn="ctr">
                      <a:noFill/>
                      <a:prstDash val="sysDash"/>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500" dirty="0">
                          <a:solidFill>
                            <a:srgbClr val="00CECE"/>
                          </a:solidFill>
                        </a:rPr>
                        <a:t>▲ </a:t>
                      </a:r>
                      <a:r>
                        <a:rPr lang="en-US" sz="1500" kern="1200" dirty="0" smtClean="0">
                          <a:solidFill>
                            <a:srgbClr val="00CECE"/>
                          </a:solidFill>
                          <a:latin typeface="+mn-lt"/>
                          <a:ea typeface="+mn-ea"/>
                          <a:cs typeface="+mn-cs"/>
                        </a:rPr>
                        <a:t>The improved scission-point model</a:t>
                      </a:r>
                      <a:r>
                        <a:rPr lang="ru-RU" sz="1500" dirty="0" smtClean="0">
                          <a:solidFill>
                            <a:srgbClr val="00CECE"/>
                          </a:solidFill>
                        </a:rPr>
                        <a:t> </a:t>
                      </a:r>
                      <a:r>
                        <a:rPr lang="ru-RU" sz="1500" dirty="0">
                          <a:solidFill>
                            <a:srgbClr val="00CECE"/>
                          </a:solidFill>
                        </a:rPr>
                        <a:t>(</a:t>
                      </a:r>
                      <a:r>
                        <a:rPr lang="x-none" sz="1500" dirty="0">
                          <a:solidFill>
                            <a:srgbClr val="00CECE"/>
                          </a:solidFill>
                          <a:latin typeface="+mn-lt"/>
                        </a:rPr>
                        <a:t>4,27</a:t>
                      </a:r>
                      <a:r>
                        <a:rPr lang="ru-RU" sz="1500" dirty="0">
                          <a:solidFill>
                            <a:srgbClr val="00CECE"/>
                          </a:solidFill>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dirty="0">
                          <a:solidFill>
                            <a:srgbClr val="0000FF"/>
                          </a:solidFill>
                        </a:rPr>
                        <a:t>◆ GEF</a:t>
                      </a:r>
                      <a:r>
                        <a:rPr lang="ru-RU" sz="1500" dirty="0">
                          <a:solidFill>
                            <a:srgbClr val="0000FF"/>
                          </a:solidFill>
                        </a:rPr>
                        <a:t> (</a:t>
                      </a:r>
                      <a:r>
                        <a:rPr lang="x-none" sz="1500" dirty="0">
                          <a:solidFill>
                            <a:srgbClr val="0000FF"/>
                          </a:solidFill>
                          <a:latin typeface="+mn-lt"/>
                        </a:rPr>
                        <a:t>4,04</a:t>
                      </a:r>
                      <a:r>
                        <a:rPr lang="ru-RU" sz="1500" dirty="0">
                          <a:solidFill>
                            <a:srgbClr val="0000FF"/>
                          </a:solidFill>
                          <a:latin typeface="+mn-lt"/>
                        </a:rPr>
                        <a:t>±</a:t>
                      </a:r>
                      <a:r>
                        <a:rPr lang="en-US" sz="1500" dirty="0">
                          <a:solidFill>
                            <a:srgbClr val="0000FF"/>
                          </a:solidFill>
                          <a:latin typeface="+mn-lt"/>
                        </a:rPr>
                        <a:t>0,01</a:t>
                      </a:r>
                      <a:r>
                        <a:rPr lang="ru-RU" sz="1500" dirty="0">
                          <a:solidFill>
                            <a:srgbClr val="0000FF"/>
                          </a:solidFill>
                        </a:rPr>
                        <a:t>)</a:t>
                      </a:r>
                      <a:endParaRPr lang="x-none" sz="1500" dirty="0">
                        <a:solidFill>
                          <a:srgbClr val="0000FF"/>
                        </a:solidFill>
                      </a:endParaRPr>
                    </a:p>
                  </a:txBody>
                  <a:tcPr marL="68580" marR="68580" marT="34290" marB="34290" anchor="ctr">
                    <a:lnL w="3175" cap="flat" cmpd="sng" algn="ctr">
                      <a:noFill/>
                      <a:prstDash val="sysDash"/>
                      <a:round/>
                      <a:headEnd type="none" w="med" len="med"/>
                      <a:tailEnd type="none" w="med" len="med"/>
                    </a:lnL>
                    <a:lnR>
                      <a:noFill/>
                    </a:lnR>
                    <a:lnT w="3175" cap="flat" cmpd="sng" algn="ctr">
                      <a:noFill/>
                      <a:prstDash val="sys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2108321600"/>
                  </a:ext>
                </a:extLst>
              </a:tr>
            </a:tbl>
          </a:graphicData>
        </a:graphic>
      </p:graphicFrame>
      <p:pic>
        <p:nvPicPr>
          <p:cNvPr id="6" name="Picture 5">
            <a:extLst>
              <a:ext uri="{FF2B5EF4-FFF2-40B4-BE49-F238E27FC236}">
                <a16:creationId xmlns="" xmlns:a16="http://schemas.microsoft.com/office/drawing/2014/main" id="{64263540-D15F-C6C8-1B75-A431CE15187F}"/>
              </a:ext>
            </a:extLst>
          </p:cNvPr>
          <p:cNvPicPr>
            <a:picLocks noChangeAspect="1"/>
          </p:cNvPicPr>
          <p:nvPr/>
        </p:nvPicPr>
        <p:blipFill>
          <a:blip r:embed="rId3"/>
          <a:srcRect/>
          <a:stretch/>
        </p:blipFill>
        <p:spPr>
          <a:xfrm>
            <a:off x="4432629" y="747098"/>
            <a:ext cx="4333671" cy="3240000"/>
          </a:xfrm>
          <a:prstGeom prst="rect">
            <a:avLst/>
          </a:prstGeom>
        </p:spPr>
      </p:pic>
      <p:sp>
        <p:nvSpPr>
          <p:cNvPr id="7" name="TextBox 6">
            <a:extLst>
              <a:ext uri="{FF2B5EF4-FFF2-40B4-BE49-F238E27FC236}">
                <a16:creationId xmlns="" xmlns:a16="http://schemas.microsoft.com/office/drawing/2014/main" id="{D006C6E1-847E-2921-D3C7-A69ED317D751}"/>
              </a:ext>
            </a:extLst>
          </p:cNvPr>
          <p:cNvSpPr txBox="1"/>
          <p:nvPr/>
        </p:nvSpPr>
        <p:spPr>
          <a:xfrm>
            <a:off x="7402740" y="915566"/>
            <a:ext cx="1232996" cy="484748"/>
          </a:xfrm>
          <a:prstGeom prst="rect">
            <a:avLst/>
          </a:prstGeom>
          <a:noFill/>
        </p:spPr>
        <p:txBody>
          <a:bodyPr wrap="square" lIns="68580" tIns="34290" rIns="68580" bIns="34290" anchor="ctr">
            <a:spAutoFit/>
          </a:bodyPr>
          <a:lstStyle/>
          <a:p>
            <a:pPr algn="ctr"/>
            <a:r>
              <a:rPr lang="en-GB" sz="2700" baseline="30000" dirty="0"/>
              <a:t>252</a:t>
            </a:r>
            <a:r>
              <a:rPr lang="en-GB" sz="2700" dirty="0"/>
              <a:t>No</a:t>
            </a:r>
            <a:endParaRPr lang="x-none" sz="2700" dirty="0"/>
          </a:p>
        </p:txBody>
      </p:sp>
      <p:sp>
        <p:nvSpPr>
          <p:cNvPr id="2" name="Slide Number Placeholder 1">
            <a:extLst>
              <a:ext uri="{FF2B5EF4-FFF2-40B4-BE49-F238E27FC236}">
                <a16:creationId xmlns="" xmlns:a16="http://schemas.microsoft.com/office/drawing/2014/main" id="{492751DE-C711-77A3-9355-357286C3AE48}"/>
              </a:ext>
            </a:extLst>
          </p:cNvPr>
          <p:cNvSpPr>
            <a:spLocks noGrp="1"/>
          </p:cNvSpPr>
          <p:nvPr>
            <p:ph type="sldNum" sz="quarter" idx="12"/>
          </p:nvPr>
        </p:nvSpPr>
        <p:spPr/>
        <p:txBody>
          <a:bodyPr/>
          <a:lstStyle/>
          <a:p>
            <a:fld id="{03F74DE6-944D-7A40-9389-EB907D9A05BB}" type="slidenum">
              <a:rPr lang="x-none" smtClean="0"/>
              <a:t>13</a:t>
            </a:fld>
            <a:endParaRPr lang="x-none"/>
          </a:p>
        </p:txBody>
      </p:sp>
      <p:sp>
        <p:nvSpPr>
          <p:cNvPr id="4" name="Прямоугольник 3"/>
          <p:cNvSpPr/>
          <p:nvPr/>
        </p:nvSpPr>
        <p:spPr>
          <a:xfrm>
            <a:off x="251520" y="1635646"/>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288613" y="1641748"/>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835696" y="3795886"/>
            <a:ext cx="1368152" cy="212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034588" y="3842009"/>
            <a:ext cx="1368152" cy="212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879972" y="3809786"/>
            <a:ext cx="1790875" cy="276999"/>
          </a:xfrm>
          <a:prstGeom prst="rect">
            <a:avLst/>
          </a:prstGeom>
          <a:noFill/>
        </p:spPr>
        <p:txBody>
          <a:bodyPr wrap="none" rtlCol="0">
            <a:spAutoFit/>
          </a:bodyPr>
          <a:lstStyle/>
          <a:p>
            <a:r>
              <a:rPr lang="en-US" sz="1200" dirty="0" err="1" smtClean="0"/>
              <a:t>Mult</a:t>
            </a:r>
            <a:r>
              <a:rPr lang="en-US" sz="1200" dirty="0" smtClean="0"/>
              <a:t>. neutron events, M</a:t>
            </a:r>
            <a:endParaRPr lang="ru-RU" sz="1200" dirty="0"/>
          </a:p>
        </p:txBody>
      </p:sp>
      <p:sp>
        <p:nvSpPr>
          <p:cNvPr id="16" name="TextBox 15"/>
          <p:cNvSpPr txBox="1"/>
          <p:nvPr/>
        </p:nvSpPr>
        <p:spPr>
          <a:xfrm>
            <a:off x="1547664" y="3809785"/>
            <a:ext cx="1790875" cy="276999"/>
          </a:xfrm>
          <a:prstGeom prst="rect">
            <a:avLst/>
          </a:prstGeom>
          <a:noFill/>
        </p:spPr>
        <p:txBody>
          <a:bodyPr wrap="none" rtlCol="0">
            <a:spAutoFit/>
          </a:bodyPr>
          <a:lstStyle/>
          <a:p>
            <a:r>
              <a:rPr lang="en-US" sz="1200" dirty="0" err="1" smtClean="0"/>
              <a:t>Mult</a:t>
            </a:r>
            <a:r>
              <a:rPr lang="en-US" sz="1200" dirty="0" smtClean="0"/>
              <a:t>. neutron events, M</a:t>
            </a:r>
            <a:endParaRPr lang="ru-RU" sz="1200" dirty="0"/>
          </a:p>
        </p:txBody>
      </p:sp>
    </p:spTree>
    <p:extLst>
      <p:ext uri="{BB962C8B-B14F-4D97-AF65-F5344CB8AC3E}">
        <p14:creationId xmlns:p14="http://schemas.microsoft.com/office/powerpoint/2010/main" val="21127248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92226" y="3845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sp>
        <p:nvSpPr>
          <p:cNvPr id="14340" name="Rectangle 4"/>
          <p:cNvSpPr>
            <a:spLocks noChangeArrowheads="1"/>
          </p:cNvSpPr>
          <p:nvPr/>
        </p:nvSpPr>
        <p:spPr bwMode="auto">
          <a:xfrm>
            <a:off x="5073825" y="242556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41692"/>
            <a:ext cx="8417232" cy="251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вал 2"/>
          <p:cNvSpPr/>
          <p:nvPr/>
        </p:nvSpPr>
        <p:spPr>
          <a:xfrm rot="20162529">
            <a:off x="831384" y="812317"/>
            <a:ext cx="5357564" cy="2574094"/>
          </a:xfrm>
          <a:prstGeom prst="ellipse">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635896" y="3651870"/>
            <a:ext cx="4968552" cy="738664"/>
          </a:xfrm>
          <a:prstGeom prst="rect">
            <a:avLst/>
          </a:prstGeom>
          <a:noFill/>
        </p:spPr>
        <p:txBody>
          <a:bodyPr wrap="square" rtlCol="0">
            <a:spAutoFit/>
          </a:bodyPr>
          <a:lstStyle/>
          <a:p>
            <a:pPr algn="r"/>
            <a:r>
              <a:rPr lang="en-US" sz="1400" dirty="0"/>
              <a:t>Systematics of prompt neutron multiplicity distribution </a:t>
            </a:r>
            <a:r>
              <a:rPr lang="en-US" sz="1400" dirty="0" smtClean="0"/>
              <a:t>shapes of SF nuclei with Z &gt; 100 </a:t>
            </a:r>
          </a:p>
          <a:p>
            <a:pPr algn="r"/>
            <a:r>
              <a:rPr lang="en-US" sz="1400" i="1" dirty="0" smtClean="0"/>
              <a:t>(to be published in EPJ)</a:t>
            </a:r>
            <a:endParaRPr lang="ru-RU" sz="1400" i="1" dirty="0"/>
          </a:p>
        </p:txBody>
      </p:sp>
      <p:cxnSp>
        <p:nvCxnSpPr>
          <p:cNvPr id="12" name="Прямая со стрелкой 11"/>
          <p:cNvCxnSpPr/>
          <p:nvPr/>
        </p:nvCxnSpPr>
        <p:spPr>
          <a:xfrm>
            <a:off x="1547664" y="1059582"/>
            <a:ext cx="936104"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3528" y="536362"/>
            <a:ext cx="1584176" cy="523220"/>
          </a:xfrm>
          <a:prstGeom prst="rect">
            <a:avLst/>
          </a:prstGeom>
          <a:noFill/>
        </p:spPr>
        <p:txBody>
          <a:bodyPr wrap="square" rtlCol="0">
            <a:spAutoFit/>
          </a:bodyPr>
          <a:lstStyle/>
          <a:p>
            <a:r>
              <a:rPr lang="en-US" sz="1400" b="1" dirty="0" smtClean="0"/>
              <a:t>VASSILISSA (SHELS) results</a:t>
            </a:r>
            <a:endParaRPr lang="ru-RU" sz="1400" b="1" dirty="0"/>
          </a:p>
        </p:txBody>
      </p:sp>
    </p:spTree>
    <p:extLst>
      <p:ext uri="{BB962C8B-B14F-4D97-AF65-F5344CB8AC3E}">
        <p14:creationId xmlns:p14="http://schemas.microsoft.com/office/powerpoint/2010/main" val="122794345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92226" y="3845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sp>
        <p:nvSpPr>
          <p:cNvPr id="14340" name="Rectangle 4"/>
          <p:cNvSpPr>
            <a:spLocks noChangeArrowheads="1"/>
          </p:cNvSpPr>
          <p:nvPr/>
        </p:nvSpPr>
        <p:spPr bwMode="auto">
          <a:xfrm>
            <a:off x="5073825" y="242556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sp>
        <p:nvSpPr>
          <p:cNvPr id="16" name="Заголовок 3"/>
          <p:cNvSpPr>
            <a:spLocks noGrp="1"/>
          </p:cNvSpPr>
          <p:nvPr>
            <p:ph type="title"/>
          </p:nvPr>
        </p:nvSpPr>
        <p:spPr>
          <a:xfrm>
            <a:off x="457200" y="205978"/>
            <a:ext cx="8229600" cy="475562"/>
          </a:xfrm>
        </p:spPr>
        <p:txBody>
          <a:bodyPr/>
          <a:lstStyle/>
          <a:p>
            <a:pPr algn="l"/>
            <a:r>
              <a:rPr lang="en-US" sz="2400" dirty="0" smtClean="0">
                <a:solidFill>
                  <a:srgbClr val="C00000"/>
                </a:solidFill>
                <a:latin typeface="Cambria" panose="02040503050406030204" pitchFamily="18" charset="0"/>
                <a:ea typeface="Cambria" panose="02040503050406030204" pitchFamily="18" charset="0"/>
              </a:rPr>
              <a:t>SHELS </a:t>
            </a:r>
            <a:r>
              <a:rPr lang="en-US" sz="2400" dirty="0" smtClean="0">
                <a:solidFill>
                  <a:srgbClr val="C00000"/>
                </a:solidFill>
                <a:latin typeface="Cambria" panose="02040503050406030204" pitchFamily="18" charset="0"/>
                <a:ea typeface="Cambria" panose="02040503050406030204" pitchFamily="18" charset="0"/>
              </a:rPr>
              <a:t>Results – TKE, </a:t>
            </a:r>
            <a:r>
              <a:rPr lang="el-GR" sz="2400" dirty="0" smtClean="0">
                <a:solidFill>
                  <a:srgbClr val="C00000"/>
                </a:solidFill>
                <a:latin typeface="Cambria" panose="02040503050406030204" pitchFamily="18" charset="0"/>
                <a:ea typeface="Cambria" panose="02040503050406030204" pitchFamily="18" charset="0"/>
              </a:rPr>
              <a:t>ν</a:t>
            </a:r>
            <a:endParaRPr lang="ru-RU" baseline="30000" dirty="0">
              <a:solidFill>
                <a:srgbClr val="C00000"/>
              </a:solidFill>
            </a:endParaRPr>
          </a:p>
        </p:txBody>
      </p:sp>
      <p:graphicFrame>
        <p:nvGraphicFramePr>
          <p:cNvPr id="10" name="Таблица 1"/>
          <p:cNvGraphicFramePr>
            <a:graphicFrameLocks noGrp="1"/>
          </p:cNvGraphicFramePr>
          <p:nvPr>
            <p:extLst>
              <p:ext uri="{D42A27DB-BD31-4B8C-83A1-F6EECF244321}">
                <p14:modId xmlns:p14="http://schemas.microsoft.com/office/powerpoint/2010/main" val="2251974509"/>
              </p:ext>
            </p:extLst>
          </p:nvPr>
        </p:nvGraphicFramePr>
        <p:xfrm>
          <a:off x="457200" y="681541"/>
          <a:ext cx="8363272" cy="2344983"/>
        </p:xfrm>
        <a:graphic>
          <a:graphicData uri="http://schemas.openxmlformats.org/drawingml/2006/table">
            <a:tbl>
              <a:tblPr firstRow="1" firstCol="1" bandRow="1">
                <a:tableStyleId>{073A0DAA-6AF3-43AB-8588-CEC1D06C72B9}</a:tableStyleId>
              </a:tblPr>
              <a:tblGrid>
                <a:gridCol w="730424"/>
                <a:gridCol w="989230"/>
                <a:gridCol w="1725190"/>
                <a:gridCol w="1639751"/>
                <a:gridCol w="1521624"/>
                <a:gridCol w="1757053"/>
              </a:tblGrid>
              <a:tr h="548063">
                <a:tc>
                  <a:txBody>
                    <a:bodyPr/>
                    <a:lstStyle/>
                    <a:p>
                      <a:pPr algn="ctr">
                        <a:spcAft>
                          <a:spcPts val="0"/>
                        </a:spcAft>
                      </a:pPr>
                      <a:r>
                        <a:rPr lang="en-US" sz="1100" kern="1200" dirty="0">
                          <a:solidFill>
                            <a:schemeClr val="tx1"/>
                          </a:solidFill>
                          <a:effectLst/>
                          <a:latin typeface="Cambria" panose="02040503050406030204" pitchFamily="18" charset="0"/>
                          <a:ea typeface="Cambria" panose="02040503050406030204" pitchFamily="18" charset="0"/>
                        </a:rPr>
                        <a:t>Isotope</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dirty="0" smtClean="0">
                          <a:solidFill>
                            <a:schemeClr val="tx1"/>
                          </a:solidFill>
                          <a:effectLst/>
                          <a:latin typeface="Cambria" panose="02040503050406030204" pitchFamily="18" charset="0"/>
                          <a:ea typeface="Cambria" panose="02040503050406030204" pitchFamily="18" charset="0"/>
                        </a:rPr>
                        <a:t>Cross</a:t>
                      </a:r>
                    </a:p>
                    <a:p>
                      <a:pPr algn="ctr">
                        <a:spcAft>
                          <a:spcPts val="0"/>
                        </a:spcAft>
                      </a:pPr>
                      <a:r>
                        <a:rPr lang="en-US" sz="1100" dirty="0" smtClean="0">
                          <a:solidFill>
                            <a:schemeClr val="tx1"/>
                          </a:solidFill>
                          <a:effectLst/>
                          <a:latin typeface="Cambria" panose="02040503050406030204" pitchFamily="18" charset="0"/>
                          <a:ea typeface="Cambria" panose="02040503050406030204" pitchFamily="18" charset="0"/>
                        </a:rPr>
                        <a:t>Section</a:t>
                      </a:r>
                      <a:r>
                        <a:rPr lang="en-US" sz="1100" baseline="0" dirty="0" smtClean="0">
                          <a:solidFill>
                            <a:schemeClr val="tx1"/>
                          </a:solidFill>
                          <a:effectLst/>
                          <a:latin typeface="Cambria" panose="02040503050406030204" pitchFamily="18" charset="0"/>
                          <a:ea typeface="Cambria" panose="02040503050406030204" pitchFamily="18" charset="0"/>
                        </a:rPr>
                        <a:t> (</a:t>
                      </a:r>
                      <a:r>
                        <a:rPr lang="en-US" sz="1100" baseline="0" dirty="0" err="1" smtClean="0">
                          <a:solidFill>
                            <a:schemeClr val="tx1"/>
                          </a:solidFill>
                          <a:effectLst/>
                          <a:latin typeface="Cambria" panose="02040503050406030204" pitchFamily="18" charset="0"/>
                          <a:ea typeface="Cambria" panose="02040503050406030204" pitchFamily="18" charset="0"/>
                        </a:rPr>
                        <a:t>nb</a:t>
                      </a:r>
                      <a:r>
                        <a:rPr lang="en-US" sz="1100" baseline="0" dirty="0" smtClean="0">
                          <a:solidFill>
                            <a:schemeClr val="tx1"/>
                          </a:solidFill>
                          <a:effectLst/>
                          <a:latin typeface="Cambria" panose="02040503050406030204" pitchFamily="18" charset="0"/>
                          <a:ea typeface="Cambria" panose="02040503050406030204" pitchFamily="18" charset="0"/>
                        </a:rPr>
                        <a:t>)</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smtClean="0">
                          <a:solidFill>
                            <a:schemeClr val="tx1"/>
                          </a:solidFill>
                          <a:effectLst/>
                          <a:latin typeface="Cambria" panose="02040503050406030204" pitchFamily="18" charset="0"/>
                          <a:ea typeface="Cambria" panose="02040503050406030204" pitchFamily="18" charset="0"/>
                        </a:rPr>
                        <a:t>Calculated </a:t>
                      </a:r>
                      <a:r>
                        <a:rPr lang="en-US" sz="1100" kern="1200" dirty="0">
                          <a:solidFill>
                            <a:schemeClr val="tx1"/>
                          </a:solidFill>
                          <a:effectLst/>
                          <a:latin typeface="Cambria" panose="02040503050406030204" pitchFamily="18" charset="0"/>
                          <a:ea typeface="Cambria" panose="02040503050406030204" pitchFamily="18" charset="0"/>
                        </a:rPr>
                        <a:t>average </a:t>
                      </a:r>
                      <a:r>
                        <a:rPr lang="en-US" sz="1100" kern="1200" dirty="0" smtClean="0">
                          <a:solidFill>
                            <a:schemeClr val="tx1"/>
                          </a:solidFill>
                          <a:effectLst/>
                          <a:latin typeface="Cambria" panose="02040503050406030204" pitchFamily="18" charset="0"/>
                          <a:ea typeface="Cambria" panose="02040503050406030204" pitchFamily="18" charset="0"/>
                        </a:rPr>
                        <a:t>number </a:t>
                      </a:r>
                      <a:r>
                        <a:rPr lang="en-US" sz="1100" kern="1200" dirty="0">
                          <a:solidFill>
                            <a:schemeClr val="tx1"/>
                          </a:solidFill>
                          <a:effectLst/>
                          <a:latin typeface="Cambria" panose="02040503050406030204" pitchFamily="18" charset="0"/>
                          <a:ea typeface="Cambria" panose="02040503050406030204" pitchFamily="18" charset="0"/>
                        </a:rPr>
                        <a:t>of </a:t>
                      </a:r>
                      <a:r>
                        <a:rPr lang="en-US" sz="1100" kern="1200" dirty="0" smtClean="0">
                          <a:solidFill>
                            <a:schemeClr val="tx1"/>
                          </a:solidFill>
                          <a:effectLst/>
                          <a:latin typeface="Cambria" panose="02040503050406030204" pitchFamily="18" charset="0"/>
                          <a:ea typeface="Cambria" panose="02040503050406030204" pitchFamily="18" charset="0"/>
                        </a:rPr>
                        <a:t>neutrons</a:t>
                      </a:r>
                      <a:r>
                        <a:rPr lang="en-US" sz="1100" kern="1200" baseline="0" dirty="0" smtClean="0">
                          <a:solidFill>
                            <a:schemeClr val="tx1"/>
                          </a:solidFill>
                          <a:effectLst/>
                          <a:latin typeface="Cambria" panose="02040503050406030204" pitchFamily="18" charset="0"/>
                          <a:ea typeface="Cambria" panose="02040503050406030204" pitchFamily="18" charset="0"/>
                        </a:rPr>
                        <a:t> [1]</a:t>
                      </a:r>
                      <a:r>
                        <a:rPr lang="en-US" sz="1100" kern="1200" dirty="0" smtClean="0">
                          <a:solidFill>
                            <a:schemeClr val="tx1"/>
                          </a:solidFill>
                          <a:effectLst/>
                          <a:latin typeface="Cambria" panose="02040503050406030204" pitchFamily="18" charset="0"/>
                          <a:ea typeface="Cambria" panose="02040503050406030204" pitchFamily="18" charset="0"/>
                        </a:rPr>
                        <a:t> </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a:solidFill>
                            <a:schemeClr val="tx1"/>
                          </a:solidFill>
                          <a:effectLst/>
                          <a:latin typeface="Cambria" panose="02040503050406030204" pitchFamily="18" charset="0"/>
                          <a:ea typeface="Cambria" panose="02040503050406030204" pitchFamily="18" charset="0"/>
                        </a:rPr>
                        <a:t>Measured average number of neutrons,  </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smtClean="0">
                          <a:solidFill>
                            <a:schemeClr val="tx1"/>
                          </a:solidFill>
                          <a:effectLst/>
                          <a:latin typeface="Cambria" panose="02040503050406030204" pitchFamily="18" charset="0"/>
                          <a:ea typeface="Cambria" panose="02040503050406030204" pitchFamily="18" charset="0"/>
                        </a:rPr>
                        <a:t>Calculated </a:t>
                      </a:r>
                      <a:r>
                        <a:rPr lang="en-US" sz="1100" kern="1200" dirty="0">
                          <a:solidFill>
                            <a:schemeClr val="tx1"/>
                          </a:solidFill>
                          <a:effectLst/>
                          <a:latin typeface="Cambria" panose="02040503050406030204" pitchFamily="18" charset="0"/>
                          <a:ea typeface="Cambria" panose="02040503050406030204" pitchFamily="18" charset="0"/>
                        </a:rPr>
                        <a:t>average TKE (MeV</a:t>
                      </a:r>
                      <a:r>
                        <a:rPr lang="en-US" sz="1100" kern="1200" dirty="0" smtClean="0">
                          <a:solidFill>
                            <a:schemeClr val="tx1"/>
                          </a:solidFill>
                          <a:effectLst/>
                          <a:latin typeface="Cambria" panose="02040503050406030204" pitchFamily="18" charset="0"/>
                          <a:ea typeface="Cambria" panose="02040503050406030204" pitchFamily="18" charset="0"/>
                        </a:rPr>
                        <a:t>) [1]</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a:solidFill>
                            <a:schemeClr val="tx1"/>
                          </a:solidFill>
                          <a:effectLst/>
                          <a:latin typeface="Cambria" panose="02040503050406030204" pitchFamily="18" charset="0"/>
                          <a:ea typeface="Cambria" panose="02040503050406030204" pitchFamily="18" charset="0"/>
                        </a:rPr>
                        <a:t>Measured average </a:t>
                      </a:r>
                      <a:r>
                        <a:rPr lang="en-US" sz="1100" kern="1200" dirty="0" smtClean="0">
                          <a:solidFill>
                            <a:schemeClr val="tx1"/>
                          </a:solidFill>
                          <a:effectLst/>
                          <a:latin typeface="Cambria" panose="02040503050406030204" pitchFamily="18" charset="0"/>
                          <a:ea typeface="Cambria" panose="02040503050406030204" pitchFamily="18" charset="0"/>
                        </a:rPr>
                        <a:t>TKE </a:t>
                      </a:r>
                      <a:r>
                        <a:rPr lang="en-US" sz="1100" kern="1200" dirty="0">
                          <a:solidFill>
                            <a:schemeClr val="tx1"/>
                          </a:solidFill>
                          <a:effectLst/>
                          <a:latin typeface="Cambria" panose="02040503050406030204" pitchFamily="18" charset="0"/>
                          <a:ea typeface="Cambria" panose="02040503050406030204" pitchFamily="18" charset="0"/>
                        </a:rPr>
                        <a:t>(MeV)</a:t>
                      </a:r>
                      <a:endParaRPr lang="ru-RU" sz="110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i="0" u="none" baseline="30000" dirty="0" smtClean="0">
                          <a:solidFill>
                            <a:srgbClr val="FF0000"/>
                          </a:solidFill>
                          <a:effectLst/>
                          <a:latin typeface="Cambria" panose="02040503050406030204" pitchFamily="18" charset="0"/>
                          <a:ea typeface="Cambria" panose="02040503050406030204" pitchFamily="18" charset="0"/>
                        </a:rPr>
                        <a:t>260</a:t>
                      </a:r>
                      <a:r>
                        <a:rPr lang="en-US" sz="1100" b="1" i="0" u="none" dirty="0" smtClean="0">
                          <a:solidFill>
                            <a:srgbClr val="FF0000"/>
                          </a:solidFill>
                          <a:effectLst/>
                          <a:latin typeface="Cambria" panose="02040503050406030204" pitchFamily="18" charset="0"/>
                          <a:ea typeface="Cambria" panose="02040503050406030204" pitchFamily="18" charset="0"/>
                        </a:rPr>
                        <a:t>Sg*</a:t>
                      </a:r>
                      <a:endParaRPr lang="ru-RU" sz="1100" b="1" i="0"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i="0" u="none" dirty="0" smtClean="0">
                          <a:solidFill>
                            <a:srgbClr val="FF0000"/>
                          </a:solidFill>
                          <a:effectLst/>
                          <a:latin typeface="Cambria" panose="02040503050406030204" pitchFamily="18" charset="0"/>
                          <a:ea typeface="Cambria" panose="02040503050406030204" pitchFamily="18" charset="0"/>
                        </a:rPr>
                        <a:t>0.5</a:t>
                      </a:r>
                      <a:endParaRPr lang="ru-RU" sz="1100" b="1" i="0"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rgbClr val="FF0000"/>
                          </a:solidFill>
                          <a:effectLst/>
                          <a:latin typeface="Cambria" panose="02040503050406030204" pitchFamily="18" charset="0"/>
                          <a:ea typeface="Cambria" panose="02040503050406030204" pitchFamily="18" charset="0"/>
                        </a:rPr>
                        <a:t>In progress</a:t>
                      </a:r>
                      <a:endParaRPr lang="ru-RU" sz="1100" b="1" dirty="0" smtClean="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i="0" kern="1200" dirty="0" smtClean="0">
                          <a:solidFill>
                            <a:srgbClr val="FF0000"/>
                          </a:solidFill>
                          <a:latin typeface="Cambria" panose="02040503050406030204" pitchFamily="18" charset="0"/>
                          <a:ea typeface="Cambria" panose="02040503050406030204" pitchFamily="18" charset="0"/>
                          <a:cs typeface="+mn-cs"/>
                        </a:rPr>
                        <a:t>5.0±0.6</a:t>
                      </a:r>
                      <a:endParaRPr lang="ru-RU" sz="1100" b="1" i="0"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100" b="1" dirty="0" smtClean="0">
                          <a:solidFill>
                            <a:srgbClr val="FF0000"/>
                          </a:solidFill>
                          <a:effectLst/>
                          <a:latin typeface="Cambria" panose="02040503050406030204" pitchFamily="18" charset="0"/>
                          <a:ea typeface="Cambria" panose="02040503050406030204" pitchFamily="18" charset="0"/>
                        </a:rPr>
                        <a:t>In progress</a:t>
                      </a:r>
                      <a:endParaRPr lang="ru-RU" sz="1100" b="1" dirty="0" smtClean="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100" b="1" dirty="0" smtClean="0">
                          <a:solidFill>
                            <a:srgbClr val="FF0000"/>
                          </a:solidFill>
                          <a:effectLst/>
                          <a:latin typeface="Cambria" panose="02040503050406030204" pitchFamily="18" charset="0"/>
                          <a:ea typeface="Cambria" panose="02040503050406030204" pitchFamily="18" charset="0"/>
                        </a:rPr>
                        <a:t>In progress</a:t>
                      </a:r>
                      <a:endParaRPr lang="ru-RU" sz="1100" b="1" dirty="0" smtClean="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i="0" u="none" baseline="30000" dirty="0" smtClean="0">
                          <a:solidFill>
                            <a:schemeClr val="tx1"/>
                          </a:solidFill>
                          <a:effectLst/>
                          <a:latin typeface="Cambria" panose="02040503050406030204" pitchFamily="18" charset="0"/>
                          <a:ea typeface="Cambria" panose="02040503050406030204" pitchFamily="18" charset="0"/>
                        </a:rPr>
                        <a:t>254</a:t>
                      </a:r>
                      <a:r>
                        <a:rPr lang="en-US" sz="1100" b="1" i="0" u="none" dirty="0" smtClean="0">
                          <a:solidFill>
                            <a:schemeClr val="tx1"/>
                          </a:solidFill>
                          <a:effectLst/>
                          <a:latin typeface="Cambria" panose="02040503050406030204" pitchFamily="18" charset="0"/>
                          <a:ea typeface="Cambria" panose="02040503050406030204" pitchFamily="18" charset="0"/>
                        </a:rPr>
                        <a:t>Rf</a:t>
                      </a:r>
                      <a:endParaRPr lang="ru-RU" sz="1100" b="1" i="0"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i="0" u="none" dirty="0" smtClean="0">
                          <a:solidFill>
                            <a:schemeClr val="tx1"/>
                          </a:solidFill>
                          <a:effectLst/>
                          <a:latin typeface="Cambria" panose="02040503050406030204" pitchFamily="18" charset="0"/>
                          <a:ea typeface="Cambria" panose="02040503050406030204" pitchFamily="18" charset="0"/>
                        </a:rPr>
                        <a:t>2.4</a:t>
                      </a:r>
                      <a:endParaRPr lang="ru-RU" sz="1100" b="1" i="0"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i="0" dirty="0" smtClean="0">
                          <a:solidFill>
                            <a:schemeClr val="tx1"/>
                          </a:solidFill>
                          <a:effectLst/>
                          <a:latin typeface="Cambria" panose="02040503050406030204" pitchFamily="18" charset="0"/>
                          <a:ea typeface="Cambria" panose="02040503050406030204" pitchFamily="18" charset="0"/>
                        </a:rPr>
                        <a:t>4.70</a:t>
                      </a:r>
                      <a:endParaRPr lang="ru-RU" sz="1100" b="0" i="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i="0" kern="1200" dirty="0" smtClean="0">
                          <a:solidFill>
                            <a:schemeClr val="tx1"/>
                          </a:solidFill>
                          <a:latin typeface="Cambria" panose="02040503050406030204" pitchFamily="18" charset="0"/>
                          <a:ea typeface="Cambria" panose="02040503050406030204" pitchFamily="18" charset="0"/>
                          <a:cs typeface="+mn-cs"/>
                        </a:rPr>
                        <a:t>3.87±0.34</a:t>
                      </a:r>
                      <a:r>
                        <a:rPr lang="ru-RU" sz="1100" b="0" i="0" kern="1200" dirty="0" smtClean="0">
                          <a:solidFill>
                            <a:schemeClr val="tx1"/>
                          </a:solidFill>
                          <a:latin typeface="Cambria" panose="02040503050406030204" pitchFamily="18" charset="0"/>
                          <a:ea typeface="Cambria" panose="02040503050406030204" pitchFamily="18" charset="0"/>
                          <a:cs typeface="+mn-cs"/>
                        </a:rPr>
                        <a:t> </a:t>
                      </a:r>
                      <a:endParaRPr lang="ru-RU" sz="1100" b="0" i="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i="0" dirty="0" smtClean="0">
                          <a:solidFill>
                            <a:schemeClr val="tx1"/>
                          </a:solidFill>
                          <a:effectLst/>
                          <a:latin typeface="Cambria" panose="02040503050406030204" pitchFamily="18" charset="0"/>
                          <a:ea typeface="Cambria" panose="02040503050406030204" pitchFamily="18" charset="0"/>
                        </a:rPr>
                        <a:t>209</a:t>
                      </a:r>
                      <a:endParaRPr lang="ru-RU" sz="1100" b="0" i="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dirty="0" smtClean="0">
                          <a:solidFill>
                            <a:schemeClr val="tx1"/>
                          </a:solidFill>
                          <a:effectLst/>
                          <a:latin typeface="Cambria" panose="02040503050406030204" pitchFamily="18" charset="0"/>
                          <a:ea typeface="Cambria" panose="02040503050406030204" pitchFamily="18" charset="0"/>
                        </a:rPr>
                        <a:t>-</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u="none" baseline="30000" dirty="0" smtClean="0">
                          <a:solidFill>
                            <a:schemeClr val="tx1"/>
                          </a:solidFill>
                          <a:effectLst/>
                          <a:latin typeface="Cambria" panose="02040503050406030204" pitchFamily="18" charset="0"/>
                          <a:ea typeface="Cambria" panose="02040503050406030204" pitchFamily="18" charset="0"/>
                        </a:rPr>
                        <a:t>256</a:t>
                      </a:r>
                      <a:r>
                        <a:rPr lang="en-US" sz="1100" b="1" u="none" dirty="0" smtClean="0">
                          <a:solidFill>
                            <a:schemeClr val="tx1"/>
                          </a:solidFill>
                          <a:effectLst/>
                          <a:latin typeface="Cambria" panose="02040503050406030204" pitchFamily="18" charset="0"/>
                          <a:ea typeface="Cambria" panose="02040503050406030204" pitchFamily="18" charset="0"/>
                        </a:rPr>
                        <a:t>Rf</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u="none" dirty="0" smtClean="0">
                          <a:solidFill>
                            <a:schemeClr val="tx1"/>
                          </a:solidFill>
                          <a:effectLst/>
                          <a:latin typeface="Cambria" panose="02040503050406030204" pitchFamily="18" charset="0"/>
                          <a:ea typeface="Cambria" panose="02040503050406030204" pitchFamily="18" charset="0"/>
                        </a:rPr>
                        <a:t>15</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dirty="0" smtClean="0">
                          <a:solidFill>
                            <a:schemeClr val="tx1"/>
                          </a:solidFill>
                          <a:effectLst/>
                          <a:latin typeface="Cambria" panose="02040503050406030204" pitchFamily="18" charset="0"/>
                          <a:ea typeface="Cambria" panose="02040503050406030204" pitchFamily="18" charset="0"/>
                        </a:rPr>
                        <a:t>4.24</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latin typeface="Cambria" panose="02040503050406030204" pitchFamily="18" charset="0"/>
                          <a:ea typeface="Cambria" panose="02040503050406030204" pitchFamily="18" charset="0"/>
                          <a:cs typeface="+mn-cs"/>
                        </a:rPr>
                        <a:t>4,30±0,09</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dirty="0" smtClean="0">
                          <a:solidFill>
                            <a:schemeClr val="tx1"/>
                          </a:solidFill>
                          <a:effectLst/>
                          <a:latin typeface="Cambria" panose="02040503050406030204" pitchFamily="18" charset="0"/>
                          <a:ea typeface="Cambria" panose="02040503050406030204" pitchFamily="18" charset="0"/>
                        </a:rPr>
                        <a:t>208</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dirty="0" smtClean="0">
                          <a:solidFill>
                            <a:schemeClr val="tx1"/>
                          </a:solidFill>
                          <a:effectLst/>
                          <a:latin typeface="Cambria" panose="02040503050406030204" pitchFamily="18" charset="0"/>
                          <a:ea typeface="Cambria" panose="02040503050406030204" pitchFamily="18" charset="0"/>
                        </a:rPr>
                        <a:t>198.7±2.8 </a:t>
                      </a:r>
                      <a:r>
                        <a:rPr lang="en-US" sz="1100" b="0" dirty="0" smtClean="0">
                          <a:solidFill>
                            <a:schemeClr val="tx1"/>
                          </a:solidFill>
                          <a:effectLst/>
                          <a:latin typeface="Cambria" panose="02040503050406030204" pitchFamily="18" charset="0"/>
                          <a:ea typeface="Cambria" panose="02040503050406030204" pitchFamily="18" charset="0"/>
                        </a:rPr>
                        <a:t>[2]</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u="none" baseline="30000" dirty="0" smtClean="0">
                          <a:solidFill>
                            <a:schemeClr val="tx1"/>
                          </a:solidFill>
                          <a:effectLst/>
                          <a:latin typeface="Cambria" panose="02040503050406030204" pitchFamily="18" charset="0"/>
                          <a:ea typeface="Cambria" panose="02040503050406030204" pitchFamily="18" charset="0"/>
                        </a:rPr>
                        <a:t>250</a:t>
                      </a:r>
                      <a:r>
                        <a:rPr lang="en-US" sz="1100" b="1" u="none" dirty="0" smtClean="0">
                          <a:solidFill>
                            <a:schemeClr val="tx1"/>
                          </a:solidFill>
                          <a:effectLst/>
                          <a:latin typeface="Cambria" panose="02040503050406030204" pitchFamily="18" charset="0"/>
                          <a:ea typeface="Cambria" panose="02040503050406030204" pitchFamily="18" charset="0"/>
                        </a:rPr>
                        <a:t>No</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u="none" dirty="0" smtClean="0">
                          <a:solidFill>
                            <a:schemeClr val="tx1"/>
                          </a:solidFill>
                          <a:effectLst/>
                          <a:latin typeface="Cambria" panose="02040503050406030204" pitchFamily="18" charset="0"/>
                          <a:ea typeface="Cambria" panose="02040503050406030204" pitchFamily="18" charset="0"/>
                        </a:rPr>
                        <a:t>10</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latin typeface="Cambria" panose="02040503050406030204" pitchFamily="18" charset="0"/>
                          <a:ea typeface="Cambria" panose="02040503050406030204" pitchFamily="18" charset="0"/>
                          <a:cs typeface="+mn-cs"/>
                        </a:rPr>
                        <a:t>4.30</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latin typeface="Cambria" panose="02040503050406030204" pitchFamily="18" charset="0"/>
                          <a:ea typeface="Cambria" panose="02040503050406030204" pitchFamily="18" charset="0"/>
                          <a:cs typeface="+mn-cs"/>
                        </a:rPr>
                        <a:t>4.38±0.13</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dirty="0" smtClean="0">
                          <a:solidFill>
                            <a:schemeClr val="tx1"/>
                          </a:solidFill>
                          <a:effectLst/>
                          <a:latin typeface="Cambria" panose="02040503050406030204" pitchFamily="18" charset="0"/>
                          <a:ea typeface="Cambria" panose="02040503050406030204" pitchFamily="18" charset="0"/>
                        </a:rPr>
                        <a:t>202</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ru-RU" sz="1100" kern="1200" dirty="0" smtClean="0">
                          <a:solidFill>
                            <a:schemeClr val="tx1"/>
                          </a:solidFill>
                          <a:latin typeface="Cambria" panose="02040503050406030204" pitchFamily="18" charset="0"/>
                          <a:ea typeface="Cambria" panose="02040503050406030204" pitchFamily="18" charset="0"/>
                          <a:cs typeface="+mn-cs"/>
                        </a:rPr>
                        <a:t>192±2</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u="none" baseline="30000" dirty="0" smtClean="0">
                          <a:solidFill>
                            <a:schemeClr val="tx1"/>
                          </a:solidFill>
                          <a:effectLst/>
                          <a:latin typeface="Cambria" panose="02040503050406030204" pitchFamily="18" charset="0"/>
                          <a:ea typeface="Cambria" panose="02040503050406030204" pitchFamily="18" charset="0"/>
                        </a:rPr>
                        <a:t>254</a:t>
                      </a:r>
                      <a:r>
                        <a:rPr lang="en-US" sz="1100" b="1" u="none" dirty="0" smtClean="0">
                          <a:solidFill>
                            <a:schemeClr val="tx1"/>
                          </a:solidFill>
                          <a:effectLst/>
                          <a:latin typeface="Cambria" panose="02040503050406030204" pitchFamily="18" charset="0"/>
                          <a:ea typeface="Cambria" panose="02040503050406030204" pitchFamily="18" charset="0"/>
                        </a:rPr>
                        <a:t>No</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u="none" dirty="0" smtClean="0">
                          <a:solidFill>
                            <a:schemeClr val="tx1"/>
                          </a:solidFill>
                          <a:effectLst/>
                          <a:latin typeface="Cambria" panose="02040503050406030204" pitchFamily="18" charset="0"/>
                          <a:ea typeface="Cambria" panose="02040503050406030204" pitchFamily="18" charset="0"/>
                        </a:rPr>
                        <a:t>2000</a:t>
                      </a:r>
                      <a:endParaRPr lang="ru-RU" sz="1100" b="1" u="none"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Cambria" panose="02040503050406030204" pitchFamily="18" charset="0"/>
                          <a:ea typeface="Cambria" panose="02040503050406030204" pitchFamily="18" charset="0"/>
                        </a:rPr>
                        <a:t>4.03</a:t>
                      </a:r>
                      <a:endParaRPr lang="ru-RU" sz="1100" b="0" dirty="0" smtClean="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latin typeface="Cambria" panose="02040503050406030204" pitchFamily="18" charset="0"/>
                          <a:ea typeface="Cambria" panose="02040503050406030204" pitchFamily="18" charset="0"/>
                          <a:cs typeface="+mn-cs"/>
                        </a:rPr>
                        <a:t>4,88±0,53</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1" dirty="0" smtClean="0">
                          <a:solidFill>
                            <a:schemeClr val="tx1"/>
                          </a:solidFill>
                          <a:effectLst/>
                          <a:latin typeface="Cambria" panose="02040503050406030204" pitchFamily="18" charset="0"/>
                          <a:ea typeface="Cambria" panose="02040503050406030204" pitchFamily="18" charset="0"/>
                        </a:rPr>
                        <a:t>In progress</a:t>
                      </a:r>
                      <a:endParaRPr lang="ru-RU" sz="1100" b="0" i="1" dirty="0" smtClean="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latin typeface="Cambria" panose="02040503050406030204" pitchFamily="18" charset="0"/>
                          <a:ea typeface="Cambria" panose="02040503050406030204" pitchFamily="18" charset="0"/>
                          <a:cs typeface="+mn-cs"/>
                        </a:rPr>
                        <a:t>189.2</a:t>
                      </a:r>
                      <a:r>
                        <a:rPr lang="en-US" sz="1100" b="0" kern="1200" baseline="0" dirty="0" smtClean="0">
                          <a:solidFill>
                            <a:schemeClr val="tx1"/>
                          </a:solidFill>
                          <a:latin typeface="Cambria" panose="02040503050406030204" pitchFamily="18" charset="0"/>
                          <a:ea typeface="Cambria" panose="02040503050406030204" pitchFamily="18" charset="0"/>
                          <a:cs typeface="+mn-cs"/>
                        </a:rPr>
                        <a:t> </a:t>
                      </a:r>
                      <a:r>
                        <a:rPr lang="en-US" sz="1100" b="0" kern="1200" dirty="0" smtClean="0">
                          <a:solidFill>
                            <a:schemeClr val="tx1"/>
                          </a:solidFill>
                          <a:latin typeface="Cambria" panose="02040503050406030204" pitchFamily="18" charset="0"/>
                          <a:ea typeface="Cambria" panose="02040503050406030204" pitchFamily="18" charset="0"/>
                          <a:cs typeface="+mn-cs"/>
                        </a:rPr>
                        <a:t>[3]</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u="none" kern="1200" baseline="30000" dirty="0">
                          <a:solidFill>
                            <a:schemeClr val="tx1"/>
                          </a:solidFill>
                          <a:effectLst/>
                          <a:latin typeface="Cambria" panose="02040503050406030204" pitchFamily="18" charset="0"/>
                          <a:ea typeface="Cambria" panose="02040503050406030204" pitchFamily="18" charset="0"/>
                          <a:cs typeface="Times New Roman" pitchFamily="18" charset="0"/>
                        </a:rPr>
                        <a:t>252</a:t>
                      </a:r>
                      <a:r>
                        <a:rPr lang="en-US" sz="1100" b="1" u="none" kern="1200" dirty="0">
                          <a:solidFill>
                            <a:schemeClr val="tx1"/>
                          </a:solidFill>
                          <a:effectLst/>
                          <a:latin typeface="Cambria" panose="02040503050406030204" pitchFamily="18" charset="0"/>
                          <a:ea typeface="Cambria" panose="02040503050406030204" pitchFamily="18" charset="0"/>
                          <a:cs typeface="Times New Roman" pitchFamily="18" charset="0"/>
                        </a:rPr>
                        <a:t>No</a:t>
                      </a:r>
                      <a:endParaRPr lang="ru-RU" sz="1100" b="1" u="none" dirty="0">
                        <a:solidFill>
                          <a:schemeClr val="tx1"/>
                        </a:solidFill>
                        <a:effectLst/>
                        <a:latin typeface="Cambria" panose="02040503050406030204" pitchFamily="18" charset="0"/>
                        <a:ea typeface="Cambria" panose="02040503050406030204" pitchFamily="18" charset="0"/>
                        <a:cs typeface="Times New Roman" pitchFamily="18" charset="0"/>
                      </a:endParaRPr>
                    </a:p>
                  </a:txBody>
                  <a:tcPr marL="68580" marR="68580" marT="0" marB="0" anchor="ctr">
                    <a:noFill/>
                  </a:tcPr>
                </a:tc>
                <a:tc>
                  <a:txBody>
                    <a:bodyPr/>
                    <a:lstStyle/>
                    <a:p>
                      <a:pPr algn="ctr">
                        <a:spcAft>
                          <a:spcPts val="0"/>
                        </a:spcAft>
                      </a:pPr>
                      <a:r>
                        <a:rPr lang="en-US" sz="1100" b="1" u="none" dirty="0" smtClean="0">
                          <a:solidFill>
                            <a:schemeClr val="tx1"/>
                          </a:solidFill>
                          <a:effectLst/>
                          <a:latin typeface="Cambria" panose="02040503050406030204" pitchFamily="18" charset="0"/>
                          <a:ea typeface="Cambria" panose="02040503050406030204" pitchFamily="18" charset="0"/>
                          <a:cs typeface="Times New Roman" pitchFamily="18" charset="0"/>
                        </a:rPr>
                        <a:t>800</a:t>
                      </a:r>
                      <a:endParaRPr lang="ru-RU" sz="1100" b="1" u="none" dirty="0">
                        <a:solidFill>
                          <a:schemeClr val="tx1"/>
                        </a:solidFill>
                        <a:effectLst/>
                        <a:latin typeface="Cambria" panose="02040503050406030204" pitchFamily="18" charset="0"/>
                        <a:ea typeface="Cambria" panose="02040503050406030204" pitchFamily="18" charset="0"/>
                        <a:cs typeface="Times New Roman" pitchFamily="18" charset="0"/>
                      </a:endParaRPr>
                    </a:p>
                  </a:txBody>
                  <a:tcPr marL="68580" marR="68580" marT="0" marB="0" anchor="ctr">
                    <a:noFill/>
                  </a:tcPr>
                </a:tc>
                <a:tc>
                  <a:txBody>
                    <a:bodyPr/>
                    <a:lstStyle/>
                    <a:p>
                      <a:pPr algn="ctr">
                        <a:spcAft>
                          <a:spcPts val="0"/>
                        </a:spcAft>
                      </a:pPr>
                      <a:r>
                        <a:rPr lang="en-US" sz="1100" kern="1200" dirty="0" smtClean="0">
                          <a:solidFill>
                            <a:schemeClr val="tx1"/>
                          </a:solidFill>
                          <a:effectLst/>
                          <a:latin typeface="Cambria" panose="02040503050406030204" pitchFamily="18" charset="0"/>
                          <a:ea typeface="Cambria" panose="02040503050406030204" pitchFamily="18" charset="0"/>
                        </a:rPr>
                        <a:t>4.27</a:t>
                      </a:r>
                      <a:endParaRPr lang="ru-RU" sz="1100" b="1"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effectLst/>
                          <a:latin typeface="Cambria" panose="02040503050406030204" pitchFamily="18" charset="0"/>
                          <a:ea typeface="Cambria" panose="02040503050406030204" pitchFamily="18" charset="0"/>
                        </a:rPr>
                        <a:t>4,25±0,09</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a:solidFill>
                            <a:schemeClr val="tx1"/>
                          </a:solidFill>
                          <a:effectLst/>
                          <a:latin typeface="Cambria" panose="02040503050406030204" pitchFamily="18" charset="0"/>
                          <a:ea typeface="Cambria" panose="02040503050406030204" pitchFamily="18" charset="0"/>
                        </a:rPr>
                        <a:t>201</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0" kern="1200" dirty="0" smtClean="0">
                          <a:solidFill>
                            <a:schemeClr val="tx1"/>
                          </a:solidFill>
                          <a:effectLst/>
                          <a:latin typeface="Cambria" panose="02040503050406030204" pitchFamily="18" charset="0"/>
                          <a:ea typeface="Cambria" panose="02040503050406030204" pitchFamily="18" charset="0"/>
                        </a:rPr>
                        <a:t>194.3</a:t>
                      </a:r>
                      <a:r>
                        <a:rPr lang="en-US" sz="1100" b="0" kern="1200" baseline="0" dirty="0" smtClean="0">
                          <a:solidFill>
                            <a:schemeClr val="tx1"/>
                          </a:solidFill>
                          <a:effectLst/>
                          <a:latin typeface="Cambria" panose="02040503050406030204" pitchFamily="18" charset="0"/>
                          <a:ea typeface="Cambria" panose="02040503050406030204" pitchFamily="18" charset="0"/>
                        </a:rPr>
                        <a:t> [3]</a:t>
                      </a:r>
                      <a:endParaRPr lang="ru-RU" sz="1100" b="0"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r h="225860">
                <a:tc>
                  <a:txBody>
                    <a:bodyPr/>
                    <a:lstStyle/>
                    <a:p>
                      <a:pPr algn="ctr">
                        <a:spcAft>
                          <a:spcPts val="0"/>
                        </a:spcAft>
                      </a:pPr>
                      <a:r>
                        <a:rPr lang="en-US" sz="1100" b="1" u="none" kern="1200" baseline="30000" dirty="0" smtClean="0">
                          <a:solidFill>
                            <a:srgbClr val="FF0000"/>
                          </a:solidFill>
                          <a:effectLst/>
                          <a:latin typeface="Cambria" panose="02040503050406030204" pitchFamily="18" charset="0"/>
                          <a:ea typeface="Cambria" panose="02040503050406030204" pitchFamily="18" charset="0"/>
                        </a:rPr>
                        <a:t>244</a:t>
                      </a:r>
                      <a:r>
                        <a:rPr lang="en-US" sz="1100" b="1" u="none" kern="1200" dirty="0" smtClean="0">
                          <a:solidFill>
                            <a:srgbClr val="FF0000"/>
                          </a:solidFill>
                          <a:effectLst/>
                          <a:latin typeface="Cambria" panose="02040503050406030204" pitchFamily="18" charset="0"/>
                          <a:ea typeface="Cambria" panose="02040503050406030204" pitchFamily="18" charset="0"/>
                        </a:rPr>
                        <a:t>Fm*</a:t>
                      </a:r>
                      <a:endParaRPr lang="ru-RU" sz="1100" b="1"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u="none" dirty="0" smtClean="0">
                          <a:solidFill>
                            <a:srgbClr val="FF0000"/>
                          </a:solidFill>
                          <a:effectLst/>
                          <a:latin typeface="Cambria" panose="02040503050406030204" pitchFamily="18" charset="0"/>
                          <a:ea typeface="Cambria" panose="02040503050406030204" pitchFamily="18" charset="0"/>
                        </a:rPr>
                        <a:t>3</a:t>
                      </a:r>
                      <a:endParaRPr lang="ru-RU" sz="1100" b="1"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kern="1200" dirty="0" smtClean="0">
                          <a:solidFill>
                            <a:srgbClr val="FF0000"/>
                          </a:solidFill>
                          <a:effectLst/>
                          <a:latin typeface="Cambria" panose="02040503050406030204" pitchFamily="18" charset="0"/>
                          <a:ea typeface="Cambria" panose="02040503050406030204" pitchFamily="18" charset="0"/>
                        </a:rPr>
                        <a:t>3.50</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b="1" kern="1200" dirty="0" smtClean="0">
                          <a:solidFill>
                            <a:srgbClr val="FF0000"/>
                          </a:solidFill>
                          <a:effectLst/>
                          <a:latin typeface="Cambria" panose="02040503050406030204" pitchFamily="18" charset="0"/>
                          <a:ea typeface="Cambria" panose="02040503050406030204" pitchFamily="18" charset="0"/>
                        </a:rPr>
                        <a:t>3,50±0.20</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a:effectLst/>
                          <a:latin typeface="Cambria" panose="02040503050406030204" pitchFamily="18" charset="0"/>
                          <a:ea typeface="Cambria" panose="02040503050406030204" pitchFamily="18" charset="0"/>
                        </a:rPr>
                        <a:t>196</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spcAft>
                          <a:spcPts val="0"/>
                        </a:spcAft>
                      </a:pPr>
                      <a:r>
                        <a:rPr lang="en-US" sz="1100" kern="1200" dirty="0" smtClean="0">
                          <a:effectLst/>
                          <a:latin typeface="Cambria" panose="02040503050406030204" pitchFamily="18" charset="0"/>
                          <a:ea typeface="Cambria" panose="02040503050406030204" pitchFamily="18" charset="0"/>
                        </a:rPr>
                        <a:t>198±5</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r>
              <a:tr h="193178">
                <a:tc>
                  <a:txBody>
                    <a:bodyPr/>
                    <a:lstStyle/>
                    <a:p>
                      <a:pPr algn="ctr">
                        <a:lnSpc>
                          <a:spcPts val="1730"/>
                        </a:lnSpc>
                        <a:spcAft>
                          <a:spcPts val="0"/>
                        </a:spcAft>
                      </a:pPr>
                      <a:r>
                        <a:rPr lang="en-US" sz="1100" b="1" u="none" kern="1200" baseline="30000" dirty="0" smtClean="0">
                          <a:solidFill>
                            <a:srgbClr val="FF0000"/>
                          </a:solidFill>
                          <a:effectLst/>
                          <a:latin typeface="Cambria" panose="02040503050406030204" pitchFamily="18" charset="0"/>
                          <a:ea typeface="Cambria" panose="02040503050406030204" pitchFamily="18" charset="0"/>
                        </a:rPr>
                        <a:t>246</a:t>
                      </a:r>
                      <a:r>
                        <a:rPr lang="en-US" sz="1100" b="1" u="none" kern="1200" dirty="0" smtClean="0">
                          <a:solidFill>
                            <a:srgbClr val="FF0000"/>
                          </a:solidFill>
                          <a:effectLst/>
                          <a:latin typeface="Cambria" panose="02040503050406030204" pitchFamily="18" charset="0"/>
                          <a:ea typeface="Cambria" panose="02040503050406030204" pitchFamily="18" charset="0"/>
                        </a:rPr>
                        <a:t>Fm*</a:t>
                      </a:r>
                      <a:endParaRPr lang="ru-RU" sz="1100" b="1"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lnSpc>
                          <a:spcPts val="1730"/>
                        </a:lnSpc>
                        <a:spcAft>
                          <a:spcPts val="0"/>
                        </a:spcAft>
                      </a:pPr>
                      <a:r>
                        <a:rPr lang="en-US" sz="1100" b="1" u="none" dirty="0" smtClean="0">
                          <a:solidFill>
                            <a:srgbClr val="FF0000"/>
                          </a:solidFill>
                          <a:effectLst/>
                          <a:latin typeface="Cambria" panose="02040503050406030204" pitchFamily="18" charset="0"/>
                          <a:ea typeface="Cambria" panose="02040503050406030204" pitchFamily="18" charset="0"/>
                        </a:rPr>
                        <a:t>5</a:t>
                      </a:r>
                      <a:endParaRPr lang="ru-RU" sz="1100" b="1" u="none"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lnSpc>
                          <a:spcPts val="1730"/>
                        </a:lnSpc>
                        <a:spcAft>
                          <a:spcPts val="0"/>
                        </a:spcAft>
                      </a:pPr>
                      <a:r>
                        <a:rPr lang="en-US" sz="1100" b="1" kern="1200" dirty="0" smtClean="0">
                          <a:solidFill>
                            <a:srgbClr val="FF0000"/>
                          </a:solidFill>
                          <a:effectLst/>
                          <a:latin typeface="Cambria" panose="02040503050406030204" pitchFamily="18" charset="0"/>
                          <a:ea typeface="Cambria" panose="02040503050406030204" pitchFamily="18" charset="0"/>
                        </a:rPr>
                        <a:t>3.77</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lnSpc>
                          <a:spcPts val="1730"/>
                        </a:lnSpc>
                        <a:spcAft>
                          <a:spcPts val="0"/>
                        </a:spcAft>
                      </a:pPr>
                      <a:r>
                        <a:rPr lang="en-US" sz="1100" b="1" kern="1200" dirty="0" smtClean="0">
                          <a:solidFill>
                            <a:srgbClr val="FF0000"/>
                          </a:solidFill>
                          <a:effectLst/>
                          <a:latin typeface="Cambria" panose="02040503050406030204" pitchFamily="18" charset="0"/>
                          <a:ea typeface="Cambria" panose="02040503050406030204" pitchFamily="18" charset="0"/>
                        </a:rPr>
                        <a:t>3,79±0,30</a:t>
                      </a:r>
                      <a:endParaRPr lang="ru-RU" sz="1100" b="1" dirty="0">
                        <a:solidFill>
                          <a:srgbClr val="FF0000"/>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lnSpc>
                          <a:spcPts val="1730"/>
                        </a:lnSpc>
                        <a:spcAft>
                          <a:spcPts val="0"/>
                        </a:spcAft>
                      </a:pPr>
                      <a:r>
                        <a:rPr lang="en-US" sz="1100" b="1" kern="1200" dirty="0">
                          <a:solidFill>
                            <a:schemeClr val="tx1"/>
                          </a:solidFill>
                          <a:effectLst/>
                          <a:latin typeface="Cambria" panose="02040503050406030204" pitchFamily="18" charset="0"/>
                          <a:ea typeface="Cambria" panose="02040503050406030204" pitchFamily="18" charset="0"/>
                        </a:rPr>
                        <a:t>196</a:t>
                      </a:r>
                      <a:endParaRPr lang="ru-RU" sz="1100" b="1"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c>
                  <a:txBody>
                    <a:bodyPr/>
                    <a:lstStyle/>
                    <a:p>
                      <a:pPr algn="ctr">
                        <a:lnSpc>
                          <a:spcPts val="1730"/>
                        </a:lnSpc>
                        <a:spcAft>
                          <a:spcPts val="0"/>
                        </a:spcAft>
                      </a:pPr>
                      <a:r>
                        <a:rPr lang="en-US" sz="1100" b="1" kern="1200" dirty="0" smtClean="0">
                          <a:solidFill>
                            <a:schemeClr val="tx1"/>
                          </a:solidFill>
                          <a:effectLst/>
                          <a:latin typeface="Cambria" panose="02040503050406030204" pitchFamily="18" charset="0"/>
                          <a:ea typeface="Cambria" panose="02040503050406030204" pitchFamily="18" charset="0"/>
                        </a:rPr>
                        <a:t>199±4</a:t>
                      </a:r>
                      <a:endParaRPr lang="ru-RU" sz="1100" b="1" dirty="0">
                        <a:solidFill>
                          <a:schemeClr val="tx1"/>
                        </a:solidFill>
                        <a:effectLst/>
                        <a:latin typeface="Cambria" panose="02040503050406030204" pitchFamily="18" charset="0"/>
                        <a:ea typeface="Cambria" panose="02040503050406030204" pitchFamily="18" charset="0"/>
                      </a:endParaRPr>
                    </a:p>
                  </a:txBody>
                  <a:tcPr marL="68580" marR="68580" marT="0" marB="0" anchor="ctr">
                    <a:noFill/>
                  </a:tcPr>
                </a:tc>
              </a:tr>
            </a:tbl>
          </a:graphicData>
        </a:graphic>
      </p:graphicFrame>
      <p:sp>
        <p:nvSpPr>
          <p:cNvPr id="11" name="TextBox 10"/>
          <p:cNvSpPr txBox="1"/>
          <p:nvPr/>
        </p:nvSpPr>
        <p:spPr>
          <a:xfrm>
            <a:off x="392520" y="3972252"/>
            <a:ext cx="2808312" cy="276999"/>
          </a:xfrm>
          <a:prstGeom prst="rect">
            <a:avLst/>
          </a:prstGeom>
          <a:noFill/>
        </p:spPr>
        <p:txBody>
          <a:bodyPr wrap="square" rtlCol="0">
            <a:spAutoFit/>
          </a:bodyPr>
          <a:lstStyle/>
          <a:p>
            <a:r>
              <a:rPr lang="en-US" sz="1200" i="1" dirty="0" smtClean="0">
                <a:solidFill>
                  <a:srgbClr val="FF0000"/>
                </a:solidFill>
                <a:latin typeface="Calibri"/>
                <a:cs typeface="Calibri"/>
              </a:rPr>
              <a:t>* </a:t>
            </a:r>
            <a:r>
              <a:rPr lang="en-US" sz="1200" b="1" i="1" dirty="0" smtClean="0">
                <a:solidFill>
                  <a:srgbClr val="FF0000"/>
                </a:solidFill>
                <a:latin typeface="Calibri"/>
                <a:cs typeface="Calibri"/>
              </a:rPr>
              <a:t>2021-2023 </a:t>
            </a:r>
            <a:r>
              <a:rPr lang="en-US" sz="1200" b="1" i="1" dirty="0" smtClean="0">
                <a:solidFill>
                  <a:srgbClr val="FF0000"/>
                </a:solidFill>
                <a:latin typeface="Calibri"/>
                <a:cs typeface="Calibri"/>
              </a:rPr>
              <a:t>data (</a:t>
            </a:r>
            <a:r>
              <a:rPr lang="en-US" sz="1200" b="1" i="1" dirty="0">
                <a:solidFill>
                  <a:srgbClr val="FF0000"/>
                </a:solidFill>
                <a:latin typeface="Calibri"/>
                <a:cs typeface="Calibri"/>
              </a:rPr>
              <a:t>SHELS separator</a:t>
            </a:r>
            <a:r>
              <a:rPr lang="en-US" sz="1200" b="1" i="1" dirty="0" smtClean="0">
                <a:solidFill>
                  <a:srgbClr val="FF0000"/>
                </a:solidFill>
                <a:latin typeface="Calibri"/>
                <a:cs typeface="Calibri"/>
              </a:rPr>
              <a:t>)</a:t>
            </a:r>
            <a:endParaRPr lang="en-US" sz="1200" b="1" i="1" dirty="0" smtClean="0">
              <a:solidFill>
                <a:srgbClr val="FF0000"/>
              </a:solidFill>
              <a:latin typeface="Calibri"/>
              <a:cs typeface="Calibri"/>
            </a:endParaRPr>
          </a:p>
        </p:txBody>
      </p:sp>
      <p:sp>
        <p:nvSpPr>
          <p:cNvPr id="13" name="Прямоугольник 6"/>
          <p:cNvSpPr>
            <a:spLocks noChangeArrowheads="1"/>
          </p:cNvSpPr>
          <p:nvPr/>
        </p:nvSpPr>
        <p:spPr bwMode="auto">
          <a:xfrm>
            <a:off x="395536" y="3219822"/>
            <a:ext cx="7992888" cy="61555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3"/>
              </a:buClr>
              <a:buSzPct val="95000"/>
              <a:defRPr/>
            </a:pPr>
            <a:r>
              <a:rPr lang="en-US" sz="1000" i="1" dirty="0" smtClean="0">
                <a:ea typeface="Cambria" panose="02040503050406030204" pitchFamily="18" charset="0"/>
              </a:rPr>
              <a:t>[1] </a:t>
            </a:r>
            <a:r>
              <a:rPr lang="fr-FR" sz="1000" i="1" dirty="0">
                <a:ea typeface="Cambria" panose="02040503050406030204" pitchFamily="18" charset="0"/>
              </a:rPr>
              <a:t>A.V. Andreev, Eur. Phys. J. </a:t>
            </a:r>
            <a:r>
              <a:rPr lang="fr-FR" sz="1000" b="1" i="1" dirty="0">
                <a:ea typeface="Cambria" panose="02040503050406030204" pitchFamily="18" charset="0"/>
              </a:rPr>
              <a:t>A 30</a:t>
            </a:r>
            <a:r>
              <a:rPr lang="fr-FR" sz="1000" i="1" dirty="0">
                <a:ea typeface="Cambria" panose="02040503050406030204" pitchFamily="18" charset="0"/>
              </a:rPr>
              <a:t>, (2006</a:t>
            </a:r>
            <a:r>
              <a:rPr lang="fr-FR" sz="1000" i="1" dirty="0" smtClean="0">
                <a:ea typeface="Cambria" panose="02040503050406030204" pitchFamily="18" charset="0"/>
              </a:rPr>
              <a:t>) (</a:t>
            </a:r>
            <a:r>
              <a:rPr lang="en-US" sz="1000" i="1" dirty="0" smtClean="0">
                <a:ea typeface="Cambria" panose="02040503050406030204" pitchFamily="18" charset="0"/>
              </a:rPr>
              <a:t>The</a:t>
            </a:r>
            <a:r>
              <a:rPr lang="en-US" sz="1000" i="1" dirty="0" smtClean="0">
                <a:ea typeface="Cambria" panose="02040503050406030204" pitchFamily="18" charset="0"/>
              </a:rPr>
              <a:t> </a:t>
            </a:r>
            <a:r>
              <a:rPr lang="en-US" sz="1000" i="1" dirty="0">
                <a:ea typeface="Cambria" panose="02040503050406030204" pitchFamily="18" charset="0"/>
              </a:rPr>
              <a:t>improved scission-point </a:t>
            </a:r>
            <a:r>
              <a:rPr lang="en-US" sz="1000" i="1" dirty="0" smtClean="0">
                <a:ea typeface="Cambria" panose="02040503050406030204" pitchFamily="18" charset="0"/>
              </a:rPr>
              <a:t>model).</a:t>
            </a:r>
          </a:p>
          <a:p>
            <a:pPr algn="just" fontAlgn="auto">
              <a:spcBef>
                <a:spcPct val="20000"/>
              </a:spcBef>
              <a:spcAft>
                <a:spcPts val="0"/>
              </a:spcAft>
              <a:buClr>
                <a:schemeClr val="accent3"/>
              </a:buClr>
              <a:buSzPct val="95000"/>
              <a:defRPr/>
            </a:pPr>
            <a:r>
              <a:rPr lang="en-US" sz="1000" i="1" dirty="0" smtClean="0">
                <a:ea typeface="Cambria" panose="02040503050406030204" pitchFamily="18" charset="0"/>
              </a:rPr>
              <a:t>[2] P. </a:t>
            </a:r>
            <a:r>
              <a:rPr lang="en-US" sz="1000" i="1" dirty="0" err="1" smtClean="0">
                <a:ea typeface="Cambria" panose="02040503050406030204" pitchFamily="18" charset="0"/>
              </a:rPr>
              <a:t>Mosat</a:t>
            </a:r>
            <a:r>
              <a:rPr lang="en-US" sz="1000" i="1" dirty="0">
                <a:ea typeface="Cambria" panose="02040503050406030204" pitchFamily="18" charset="0"/>
              </a:rPr>
              <a:t>, </a:t>
            </a:r>
            <a:r>
              <a:rPr lang="en-US" sz="1000" i="1" dirty="0" err="1" smtClean="0">
                <a:ea typeface="Cambria" panose="02040503050406030204" pitchFamily="18" charset="0"/>
              </a:rPr>
              <a:t>Phys.Rev</a:t>
            </a:r>
            <a:r>
              <a:rPr lang="en-US" sz="1000" i="1" dirty="0" smtClean="0">
                <a:ea typeface="Cambria" panose="02040503050406030204" pitchFamily="18" charset="0"/>
              </a:rPr>
              <a:t>. </a:t>
            </a:r>
            <a:r>
              <a:rPr lang="en-US" sz="1000" b="1" i="1" dirty="0" smtClean="0">
                <a:ea typeface="Cambria" panose="02040503050406030204" pitchFamily="18" charset="0"/>
              </a:rPr>
              <a:t>C 101</a:t>
            </a:r>
            <a:r>
              <a:rPr lang="en-US" sz="1000" i="1" dirty="0">
                <a:ea typeface="Cambria" panose="02040503050406030204" pitchFamily="18" charset="0"/>
              </a:rPr>
              <a:t>, </a:t>
            </a:r>
            <a:r>
              <a:rPr lang="en-US" sz="1000" i="1" dirty="0" smtClean="0">
                <a:ea typeface="Cambria" panose="02040503050406030204" pitchFamily="18" charset="0"/>
              </a:rPr>
              <a:t>(2020)</a:t>
            </a:r>
          </a:p>
          <a:p>
            <a:pPr algn="just" fontAlgn="auto">
              <a:spcBef>
                <a:spcPct val="20000"/>
              </a:spcBef>
              <a:spcAft>
                <a:spcPts val="0"/>
              </a:spcAft>
              <a:buClr>
                <a:schemeClr val="accent3"/>
              </a:buClr>
              <a:buSzPct val="95000"/>
              <a:defRPr/>
            </a:pPr>
            <a:r>
              <a:rPr lang="en-US" sz="1000" i="1" dirty="0" smtClean="0">
                <a:ea typeface="Cambria" panose="02040503050406030204" pitchFamily="18" charset="0"/>
              </a:rPr>
              <a:t>[3] J.F. Wild</a:t>
            </a:r>
            <a:r>
              <a:rPr lang="en-US" sz="1000" i="1" dirty="0">
                <a:ea typeface="Cambria" panose="02040503050406030204" pitchFamily="18" charset="0"/>
              </a:rPr>
              <a:t>, J. Alloys Compd</a:t>
            </a:r>
            <a:r>
              <a:rPr lang="en-US" sz="1000" i="1" dirty="0" smtClean="0">
                <a:ea typeface="Cambria" panose="02040503050406030204" pitchFamily="18" charset="0"/>
              </a:rPr>
              <a:t>.. </a:t>
            </a:r>
            <a:r>
              <a:rPr lang="en-US" sz="1000" i="1" dirty="0">
                <a:ea typeface="Cambria" panose="02040503050406030204" pitchFamily="18" charset="0"/>
              </a:rPr>
              <a:t>V. </a:t>
            </a:r>
            <a:r>
              <a:rPr lang="en-US" sz="1000" i="1" dirty="0" smtClean="0">
                <a:ea typeface="Cambria" panose="02040503050406030204" pitchFamily="18" charset="0"/>
              </a:rPr>
              <a:t>213–214 (1994)</a:t>
            </a:r>
            <a:endParaRPr lang="ru-RU" sz="1000" i="1" dirty="0">
              <a:ea typeface="Cambria" panose="02040503050406030204" pitchFamily="18" charset="0"/>
            </a:endParaRPr>
          </a:p>
        </p:txBody>
      </p:sp>
    </p:spTree>
    <p:extLst>
      <p:ext uri="{BB962C8B-B14F-4D97-AF65-F5344CB8AC3E}">
        <p14:creationId xmlns:p14="http://schemas.microsoft.com/office/powerpoint/2010/main" val="15253674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23478"/>
            <a:ext cx="5132226" cy="4155926"/>
          </a:xfrm>
          <a:prstGeom prst="rect">
            <a:avLst/>
          </a:prstGeom>
        </p:spPr>
      </p:pic>
      <p:sp>
        <p:nvSpPr>
          <p:cNvPr id="4" name="TextBox 3"/>
          <p:cNvSpPr txBox="1"/>
          <p:nvPr/>
        </p:nvSpPr>
        <p:spPr>
          <a:xfrm>
            <a:off x="1259632" y="4279404"/>
            <a:ext cx="6408712" cy="646331"/>
          </a:xfrm>
          <a:prstGeom prst="rect">
            <a:avLst/>
          </a:prstGeom>
          <a:noFill/>
        </p:spPr>
        <p:txBody>
          <a:bodyPr wrap="square" rtlCol="0">
            <a:spAutoFit/>
          </a:bodyPr>
          <a:lstStyle/>
          <a:p>
            <a:pPr algn="r"/>
            <a:r>
              <a:rPr lang="en-US" sz="1200" i="1" dirty="0" err="1" smtClean="0"/>
              <a:t>Rubchenya</a:t>
            </a:r>
            <a:r>
              <a:rPr lang="en-US" sz="1200" i="1" dirty="0"/>
              <a:t>, V.A</a:t>
            </a:r>
            <a:r>
              <a:rPr lang="en-US" sz="1200" dirty="0"/>
              <a:t>. </a:t>
            </a:r>
            <a:r>
              <a:rPr lang="en-US" sz="1200" dirty="0" smtClean="0"/>
              <a:t>Prompt </a:t>
            </a:r>
            <a:r>
              <a:rPr lang="en-US" sz="1200" dirty="0"/>
              <a:t>neutron characteristics </a:t>
            </a:r>
            <a:endParaRPr lang="en-US" sz="1200" dirty="0" smtClean="0"/>
          </a:p>
          <a:p>
            <a:pPr algn="r"/>
            <a:r>
              <a:rPr lang="en-US" sz="1200" dirty="0" smtClean="0"/>
              <a:t>in </a:t>
            </a:r>
            <a:r>
              <a:rPr lang="en-US" sz="1200" dirty="0"/>
              <a:t>the spontaneous fission of heavy and </a:t>
            </a:r>
            <a:r>
              <a:rPr lang="en-US" sz="1200" dirty="0" err="1"/>
              <a:t>superheavy</a:t>
            </a:r>
            <a:r>
              <a:rPr lang="en-US" sz="1200" dirty="0"/>
              <a:t> nuclei.  </a:t>
            </a:r>
          </a:p>
          <a:p>
            <a:pPr algn="r"/>
            <a:r>
              <a:rPr lang="en-US" sz="1200" dirty="0"/>
              <a:t>LXV International Conference "Nucleus 2015" June 29-July 3, 2015, St. Petersburg</a:t>
            </a:r>
            <a:endParaRPr lang="ru-RU" sz="1200" dirty="0"/>
          </a:p>
        </p:txBody>
      </p:sp>
      <p:sp>
        <p:nvSpPr>
          <p:cNvPr id="5" name="Полилиния 4"/>
          <p:cNvSpPr/>
          <p:nvPr/>
        </p:nvSpPr>
        <p:spPr>
          <a:xfrm>
            <a:off x="3267182" y="1715784"/>
            <a:ext cx="1407560" cy="924674"/>
          </a:xfrm>
          <a:custGeom>
            <a:avLst/>
            <a:gdLst>
              <a:gd name="connsiteX0" fmla="*/ 92467 w 1407560"/>
              <a:gd name="connsiteY0" fmla="*/ 811659 h 924674"/>
              <a:gd name="connsiteX1" fmla="*/ 61645 w 1407560"/>
              <a:gd name="connsiteY1" fmla="*/ 760288 h 924674"/>
              <a:gd name="connsiteX2" fmla="*/ 30822 w 1407560"/>
              <a:gd name="connsiteY2" fmla="*/ 708917 h 924674"/>
              <a:gd name="connsiteX3" fmla="*/ 20548 w 1407560"/>
              <a:gd name="connsiteY3" fmla="*/ 657546 h 924674"/>
              <a:gd name="connsiteX4" fmla="*/ 0 w 1407560"/>
              <a:gd name="connsiteY4" fmla="*/ 595901 h 924674"/>
              <a:gd name="connsiteX5" fmla="*/ 20548 w 1407560"/>
              <a:gd name="connsiteY5" fmla="*/ 503434 h 924674"/>
              <a:gd name="connsiteX6" fmla="*/ 41097 w 1407560"/>
              <a:gd name="connsiteY6" fmla="*/ 472612 h 924674"/>
              <a:gd name="connsiteX7" fmla="*/ 51371 w 1407560"/>
              <a:gd name="connsiteY7" fmla="*/ 441789 h 924674"/>
              <a:gd name="connsiteX8" fmla="*/ 92467 w 1407560"/>
              <a:gd name="connsiteY8" fmla="*/ 390418 h 924674"/>
              <a:gd name="connsiteX9" fmla="*/ 123290 w 1407560"/>
              <a:gd name="connsiteY9" fmla="*/ 339047 h 924674"/>
              <a:gd name="connsiteX10" fmla="*/ 143838 w 1407560"/>
              <a:gd name="connsiteY10" fmla="*/ 308225 h 924674"/>
              <a:gd name="connsiteX11" fmla="*/ 174661 w 1407560"/>
              <a:gd name="connsiteY11" fmla="*/ 287677 h 924674"/>
              <a:gd name="connsiteX12" fmla="*/ 195209 w 1407560"/>
              <a:gd name="connsiteY12" fmla="*/ 267128 h 924674"/>
              <a:gd name="connsiteX13" fmla="*/ 246580 w 1407560"/>
              <a:gd name="connsiteY13" fmla="*/ 226032 h 924674"/>
              <a:gd name="connsiteX14" fmla="*/ 287676 w 1407560"/>
              <a:gd name="connsiteY14" fmla="*/ 174661 h 924674"/>
              <a:gd name="connsiteX15" fmla="*/ 349321 w 1407560"/>
              <a:gd name="connsiteY15" fmla="*/ 154113 h 924674"/>
              <a:gd name="connsiteX16" fmla="*/ 369870 w 1407560"/>
              <a:gd name="connsiteY16" fmla="*/ 133564 h 924674"/>
              <a:gd name="connsiteX17" fmla="*/ 431515 w 1407560"/>
              <a:gd name="connsiteY17" fmla="*/ 113016 h 924674"/>
              <a:gd name="connsiteX18" fmla="*/ 462337 w 1407560"/>
              <a:gd name="connsiteY18" fmla="*/ 92468 h 924674"/>
              <a:gd name="connsiteX19" fmla="*/ 523982 w 1407560"/>
              <a:gd name="connsiteY19" fmla="*/ 71919 h 924674"/>
              <a:gd name="connsiteX20" fmla="*/ 595901 w 1407560"/>
              <a:gd name="connsiteY20" fmla="*/ 41097 h 924674"/>
              <a:gd name="connsiteX21" fmla="*/ 626724 w 1407560"/>
              <a:gd name="connsiteY21" fmla="*/ 20549 h 924674"/>
              <a:gd name="connsiteX22" fmla="*/ 678094 w 1407560"/>
              <a:gd name="connsiteY22" fmla="*/ 10274 h 924674"/>
              <a:gd name="connsiteX23" fmla="*/ 708917 w 1407560"/>
              <a:gd name="connsiteY23" fmla="*/ 0 h 924674"/>
              <a:gd name="connsiteX24" fmla="*/ 1212351 w 1407560"/>
              <a:gd name="connsiteY24" fmla="*/ 10274 h 924674"/>
              <a:gd name="connsiteX25" fmla="*/ 1263721 w 1407560"/>
              <a:gd name="connsiteY25" fmla="*/ 20549 h 924674"/>
              <a:gd name="connsiteX26" fmla="*/ 1284270 w 1407560"/>
              <a:gd name="connsiteY26" fmla="*/ 41097 h 924674"/>
              <a:gd name="connsiteX27" fmla="*/ 1335640 w 1407560"/>
              <a:gd name="connsiteY27" fmla="*/ 82194 h 924674"/>
              <a:gd name="connsiteX28" fmla="*/ 1345915 w 1407560"/>
              <a:gd name="connsiteY28" fmla="*/ 113016 h 924674"/>
              <a:gd name="connsiteX29" fmla="*/ 1376737 w 1407560"/>
              <a:gd name="connsiteY29" fmla="*/ 133564 h 924674"/>
              <a:gd name="connsiteX30" fmla="*/ 1397285 w 1407560"/>
              <a:gd name="connsiteY30" fmla="*/ 195209 h 924674"/>
              <a:gd name="connsiteX31" fmla="*/ 1407560 w 1407560"/>
              <a:gd name="connsiteY31" fmla="*/ 226032 h 924674"/>
              <a:gd name="connsiteX32" fmla="*/ 1387011 w 1407560"/>
              <a:gd name="connsiteY32" fmla="*/ 318499 h 924674"/>
              <a:gd name="connsiteX33" fmla="*/ 1366463 w 1407560"/>
              <a:gd name="connsiteY33" fmla="*/ 349322 h 924674"/>
              <a:gd name="connsiteX34" fmla="*/ 1345915 w 1407560"/>
              <a:gd name="connsiteY34" fmla="*/ 410967 h 924674"/>
              <a:gd name="connsiteX35" fmla="*/ 1325366 w 1407560"/>
              <a:gd name="connsiteY35" fmla="*/ 431515 h 924674"/>
              <a:gd name="connsiteX36" fmla="*/ 1284270 w 1407560"/>
              <a:gd name="connsiteY36" fmla="*/ 493160 h 924674"/>
              <a:gd name="connsiteX37" fmla="*/ 1263721 w 1407560"/>
              <a:gd name="connsiteY37" fmla="*/ 513708 h 924674"/>
              <a:gd name="connsiteX38" fmla="*/ 1222625 w 1407560"/>
              <a:gd name="connsiteY38" fmla="*/ 575353 h 924674"/>
              <a:gd name="connsiteX39" fmla="*/ 1181528 w 1407560"/>
              <a:gd name="connsiteY39" fmla="*/ 616450 h 924674"/>
              <a:gd name="connsiteX40" fmla="*/ 1119883 w 1407560"/>
              <a:gd name="connsiteY40" fmla="*/ 688369 h 924674"/>
              <a:gd name="connsiteX41" fmla="*/ 1068512 w 1407560"/>
              <a:gd name="connsiteY41" fmla="*/ 729465 h 924674"/>
              <a:gd name="connsiteX42" fmla="*/ 1037690 w 1407560"/>
              <a:gd name="connsiteY42" fmla="*/ 750014 h 924674"/>
              <a:gd name="connsiteX43" fmla="*/ 986319 w 1407560"/>
              <a:gd name="connsiteY43" fmla="*/ 801385 h 924674"/>
              <a:gd name="connsiteX44" fmla="*/ 934948 w 1407560"/>
              <a:gd name="connsiteY44" fmla="*/ 842481 h 924674"/>
              <a:gd name="connsiteX45" fmla="*/ 904126 w 1407560"/>
              <a:gd name="connsiteY45" fmla="*/ 863029 h 924674"/>
              <a:gd name="connsiteX46" fmla="*/ 883578 w 1407560"/>
              <a:gd name="connsiteY46" fmla="*/ 883578 h 924674"/>
              <a:gd name="connsiteX47" fmla="*/ 791110 w 1407560"/>
              <a:gd name="connsiteY47" fmla="*/ 914400 h 924674"/>
              <a:gd name="connsiteX48" fmla="*/ 760288 w 1407560"/>
              <a:gd name="connsiteY48" fmla="*/ 924674 h 924674"/>
              <a:gd name="connsiteX49" fmla="*/ 554805 w 1407560"/>
              <a:gd name="connsiteY49" fmla="*/ 904126 h 924674"/>
              <a:gd name="connsiteX50" fmla="*/ 513708 w 1407560"/>
              <a:gd name="connsiteY50" fmla="*/ 893852 h 924674"/>
              <a:gd name="connsiteX51" fmla="*/ 452063 w 1407560"/>
              <a:gd name="connsiteY51" fmla="*/ 873304 h 924674"/>
              <a:gd name="connsiteX52" fmla="*/ 349321 w 1407560"/>
              <a:gd name="connsiteY52" fmla="*/ 842481 h 924674"/>
              <a:gd name="connsiteX53" fmla="*/ 308225 w 1407560"/>
              <a:gd name="connsiteY53" fmla="*/ 832207 h 924674"/>
              <a:gd name="connsiteX54" fmla="*/ 226031 w 1407560"/>
              <a:gd name="connsiteY54" fmla="*/ 821933 h 924674"/>
              <a:gd name="connsiteX55" fmla="*/ 184935 w 1407560"/>
              <a:gd name="connsiteY55" fmla="*/ 811659 h 924674"/>
              <a:gd name="connsiteX56" fmla="*/ 154112 w 1407560"/>
              <a:gd name="connsiteY56" fmla="*/ 801385 h 924674"/>
              <a:gd name="connsiteX57" fmla="*/ 92467 w 1407560"/>
              <a:gd name="connsiteY57" fmla="*/ 811659 h 9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7560" h="924674">
                <a:moveTo>
                  <a:pt x="92467" y="811659"/>
                </a:moveTo>
                <a:cubicBezTo>
                  <a:pt x="77056" y="804809"/>
                  <a:pt x="70575" y="778149"/>
                  <a:pt x="61645" y="760288"/>
                </a:cubicBezTo>
                <a:cubicBezTo>
                  <a:pt x="34971" y="706940"/>
                  <a:pt x="70958" y="749051"/>
                  <a:pt x="30822" y="708917"/>
                </a:cubicBezTo>
                <a:cubicBezTo>
                  <a:pt x="27397" y="691793"/>
                  <a:pt x="25143" y="674393"/>
                  <a:pt x="20548" y="657546"/>
                </a:cubicBezTo>
                <a:cubicBezTo>
                  <a:pt x="14849" y="636649"/>
                  <a:pt x="0" y="595901"/>
                  <a:pt x="0" y="595901"/>
                </a:cubicBezTo>
                <a:cubicBezTo>
                  <a:pt x="3946" y="572227"/>
                  <a:pt x="7902" y="528725"/>
                  <a:pt x="20548" y="503434"/>
                </a:cubicBezTo>
                <a:cubicBezTo>
                  <a:pt x="26070" y="492390"/>
                  <a:pt x="34247" y="482886"/>
                  <a:pt x="41097" y="472612"/>
                </a:cubicBezTo>
                <a:cubicBezTo>
                  <a:pt x="44522" y="462338"/>
                  <a:pt x="46528" y="451476"/>
                  <a:pt x="51371" y="441789"/>
                </a:cubicBezTo>
                <a:cubicBezTo>
                  <a:pt x="64331" y="415869"/>
                  <a:pt x="73356" y="409530"/>
                  <a:pt x="92467" y="390418"/>
                </a:cubicBezTo>
                <a:cubicBezTo>
                  <a:pt x="110311" y="336892"/>
                  <a:pt x="91055" y="379342"/>
                  <a:pt x="123290" y="339047"/>
                </a:cubicBezTo>
                <a:cubicBezTo>
                  <a:pt x="131004" y="329405"/>
                  <a:pt x="135107" y="316956"/>
                  <a:pt x="143838" y="308225"/>
                </a:cubicBezTo>
                <a:cubicBezTo>
                  <a:pt x="152570" y="299494"/>
                  <a:pt x="165019" y="295391"/>
                  <a:pt x="174661" y="287677"/>
                </a:cubicBezTo>
                <a:cubicBezTo>
                  <a:pt x="182225" y="281626"/>
                  <a:pt x="187645" y="273179"/>
                  <a:pt x="195209" y="267128"/>
                </a:cubicBezTo>
                <a:cubicBezTo>
                  <a:pt x="260025" y="215274"/>
                  <a:pt x="196955" y="275655"/>
                  <a:pt x="246580" y="226032"/>
                </a:cubicBezTo>
                <a:cubicBezTo>
                  <a:pt x="257721" y="192609"/>
                  <a:pt x="251307" y="190825"/>
                  <a:pt x="287676" y="174661"/>
                </a:cubicBezTo>
                <a:cubicBezTo>
                  <a:pt x="307469" y="165864"/>
                  <a:pt x="349321" y="154113"/>
                  <a:pt x="349321" y="154113"/>
                </a:cubicBezTo>
                <a:cubicBezTo>
                  <a:pt x="356171" y="147263"/>
                  <a:pt x="361206" y="137896"/>
                  <a:pt x="369870" y="133564"/>
                </a:cubicBezTo>
                <a:cubicBezTo>
                  <a:pt x="389243" y="123877"/>
                  <a:pt x="431515" y="113016"/>
                  <a:pt x="431515" y="113016"/>
                </a:cubicBezTo>
                <a:cubicBezTo>
                  <a:pt x="441789" y="106167"/>
                  <a:pt x="451053" y="97483"/>
                  <a:pt x="462337" y="92468"/>
                </a:cubicBezTo>
                <a:cubicBezTo>
                  <a:pt x="482130" y="83671"/>
                  <a:pt x="505960" y="83933"/>
                  <a:pt x="523982" y="71919"/>
                </a:cubicBezTo>
                <a:cubicBezTo>
                  <a:pt x="566554" y="43539"/>
                  <a:pt x="542826" y="54366"/>
                  <a:pt x="595901" y="41097"/>
                </a:cubicBezTo>
                <a:cubicBezTo>
                  <a:pt x="606175" y="34248"/>
                  <a:pt x="615162" y="24885"/>
                  <a:pt x="626724" y="20549"/>
                </a:cubicBezTo>
                <a:cubicBezTo>
                  <a:pt x="643075" y="14417"/>
                  <a:pt x="661153" y="14509"/>
                  <a:pt x="678094" y="10274"/>
                </a:cubicBezTo>
                <a:cubicBezTo>
                  <a:pt x="688601" y="7647"/>
                  <a:pt x="698643" y="3425"/>
                  <a:pt x="708917" y="0"/>
                </a:cubicBezTo>
                <a:lnTo>
                  <a:pt x="1212351" y="10274"/>
                </a:lnTo>
                <a:cubicBezTo>
                  <a:pt x="1229802" y="10920"/>
                  <a:pt x="1247670" y="13670"/>
                  <a:pt x="1263721" y="20549"/>
                </a:cubicBezTo>
                <a:cubicBezTo>
                  <a:pt x="1272624" y="24365"/>
                  <a:pt x="1276706" y="35046"/>
                  <a:pt x="1284270" y="41097"/>
                </a:cubicBezTo>
                <a:cubicBezTo>
                  <a:pt x="1349062" y="92929"/>
                  <a:pt x="1286035" y="32587"/>
                  <a:pt x="1335640" y="82194"/>
                </a:cubicBezTo>
                <a:cubicBezTo>
                  <a:pt x="1339065" y="92468"/>
                  <a:pt x="1339150" y="104559"/>
                  <a:pt x="1345915" y="113016"/>
                </a:cubicBezTo>
                <a:cubicBezTo>
                  <a:pt x="1353629" y="122658"/>
                  <a:pt x="1370193" y="123093"/>
                  <a:pt x="1376737" y="133564"/>
                </a:cubicBezTo>
                <a:cubicBezTo>
                  <a:pt x="1388217" y="151932"/>
                  <a:pt x="1390436" y="174661"/>
                  <a:pt x="1397285" y="195209"/>
                </a:cubicBezTo>
                <a:lnTo>
                  <a:pt x="1407560" y="226032"/>
                </a:lnTo>
                <a:cubicBezTo>
                  <a:pt x="1403614" y="249707"/>
                  <a:pt x="1399657" y="293207"/>
                  <a:pt x="1387011" y="318499"/>
                </a:cubicBezTo>
                <a:cubicBezTo>
                  <a:pt x="1381489" y="329544"/>
                  <a:pt x="1371478" y="338038"/>
                  <a:pt x="1366463" y="349322"/>
                </a:cubicBezTo>
                <a:cubicBezTo>
                  <a:pt x="1357666" y="369115"/>
                  <a:pt x="1361231" y="395652"/>
                  <a:pt x="1345915" y="410967"/>
                </a:cubicBezTo>
                <a:cubicBezTo>
                  <a:pt x="1339065" y="417816"/>
                  <a:pt x="1331178" y="423766"/>
                  <a:pt x="1325366" y="431515"/>
                </a:cubicBezTo>
                <a:cubicBezTo>
                  <a:pt x="1310548" y="451272"/>
                  <a:pt x="1301733" y="475698"/>
                  <a:pt x="1284270" y="493160"/>
                </a:cubicBezTo>
                <a:cubicBezTo>
                  <a:pt x="1277420" y="500009"/>
                  <a:pt x="1269533" y="505959"/>
                  <a:pt x="1263721" y="513708"/>
                </a:cubicBezTo>
                <a:cubicBezTo>
                  <a:pt x="1248903" y="533465"/>
                  <a:pt x="1240088" y="557890"/>
                  <a:pt x="1222625" y="575353"/>
                </a:cubicBezTo>
                <a:cubicBezTo>
                  <a:pt x="1208926" y="589052"/>
                  <a:pt x="1192274" y="600330"/>
                  <a:pt x="1181528" y="616450"/>
                </a:cubicBezTo>
                <a:cubicBezTo>
                  <a:pt x="1162937" y="644336"/>
                  <a:pt x="1149780" y="668438"/>
                  <a:pt x="1119883" y="688369"/>
                </a:cubicBezTo>
                <a:cubicBezTo>
                  <a:pt x="1025031" y="751604"/>
                  <a:pt x="1141700" y="670914"/>
                  <a:pt x="1068512" y="729465"/>
                </a:cubicBezTo>
                <a:cubicBezTo>
                  <a:pt x="1058870" y="737179"/>
                  <a:pt x="1046983" y="741883"/>
                  <a:pt x="1037690" y="750014"/>
                </a:cubicBezTo>
                <a:cubicBezTo>
                  <a:pt x="1019465" y="765961"/>
                  <a:pt x="1006468" y="787952"/>
                  <a:pt x="986319" y="801385"/>
                </a:cubicBezTo>
                <a:cubicBezTo>
                  <a:pt x="891453" y="864629"/>
                  <a:pt x="1008147" y="783923"/>
                  <a:pt x="934948" y="842481"/>
                </a:cubicBezTo>
                <a:cubicBezTo>
                  <a:pt x="925306" y="850195"/>
                  <a:pt x="913768" y="855315"/>
                  <a:pt x="904126" y="863029"/>
                </a:cubicBezTo>
                <a:cubicBezTo>
                  <a:pt x="896562" y="869080"/>
                  <a:pt x="892242" y="879246"/>
                  <a:pt x="883578" y="883578"/>
                </a:cubicBezTo>
                <a:cubicBezTo>
                  <a:pt x="883575" y="883580"/>
                  <a:pt x="806523" y="909262"/>
                  <a:pt x="791110" y="914400"/>
                </a:cubicBezTo>
                <a:lnTo>
                  <a:pt x="760288" y="924674"/>
                </a:lnTo>
                <a:cubicBezTo>
                  <a:pt x="477436" y="908036"/>
                  <a:pt x="659038" y="933906"/>
                  <a:pt x="554805" y="904126"/>
                </a:cubicBezTo>
                <a:cubicBezTo>
                  <a:pt x="541228" y="900247"/>
                  <a:pt x="527233" y="897909"/>
                  <a:pt x="513708" y="893852"/>
                </a:cubicBezTo>
                <a:cubicBezTo>
                  <a:pt x="492962" y="887628"/>
                  <a:pt x="452063" y="873304"/>
                  <a:pt x="452063" y="873304"/>
                </a:cubicBezTo>
                <a:cubicBezTo>
                  <a:pt x="410381" y="831620"/>
                  <a:pt x="445717" y="858547"/>
                  <a:pt x="349321" y="842481"/>
                </a:cubicBezTo>
                <a:cubicBezTo>
                  <a:pt x="335393" y="840160"/>
                  <a:pt x="322153" y="834528"/>
                  <a:pt x="308225" y="832207"/>
                </a:cubicBezTo>
                <a:cubicBezTo>
                  <a:pt x="280989" y="827668"/>
                  <a:pt x="253429" y="825358"/>
                  <a:pt x="226031" y="821933"/>
                </a:cubicBezTo>
                <a:cubicBezTo>
                  <a:pt x="212332" y="818508"/>
                  <a:pt x="198512" y="815538"/>
                  <a:pt x="184935" y="811659"/>
                </a:cubicBezTo>
                <a:cubicBezTo>
                  <a:pt x="174522" y="808684"/>
                  <a:pt x="164684" y="803734"/>
                  <a:pt x="154112" y="801385"/>
                </a:cubicBezTo>
                <a:cubicBezTo>
                  <a:pt x="82946" y="785570"/>
                  <a:pt x="107878" y="818509"/>
                  <a:pt x="92467" y="811659"/>
                </a:cubicBezTo>
                <a:close/>
              </a:path>
            </a:pathLst>
          </a:custGeom>
          <a:solidFill>
            <a:schemeClr val="accent2">
              <a:lumMod val="20000"/>
              <a:lumOff val="80000"/>
              <a:alpha val="10000"/>
            </a:schemeClr>
          </a:solidFill>
          <a:ln w="1905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a:off x="1547664" y="1059582"/>
            <a:ext cx="194421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28" y="536362"/>
            <a:ext cx="1584176" cy="523220"/>
          </a:xfrm>
          <a:prstGeom prst="rect">
            <a:avLst/>
          </a:prstGeom>
          <a:noFill/>
        </p:spPr>
        <p:txBody>
          <a:bodyPr wrap="square" rtlCol="0">
            <a:spAutoFit/>
          </a:bodyPr>
          <a:lstStyle/>
          <a:p>
            <a:r>
              <a:rPr lang="en-US" sz="1400" b="1" dirty="0" smtClean="0"/>
              <a:t>VASSILISSA (SHELS) results</a:t>
            </a:r>
            <a:endParaRPr lang="ru-RU" sz="1400" b="1" dirty="0"/>
          </a:p>
        </p:txBody>
      </p:sp>
    </p:spTree>
    <p:extLst>
      <p:ext uri="{BB962C8B-B14F-4D97-AF65-F5344CB8AC3E}">
        <p14:creationId xmlns:p14="http://schemas.microsoft.com/office/powerpoint/2010/main" val="38923494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2"/>
          <p:cNvSpPr>
            <a:spLocks noGrp="1"/>
          </p:cNvSpPr>
          <p:nvPr>
            <p:ph idx="1"/>
          </p:nvPr>
        </p:nvSpPr>
        <p:spPr>
          <a:xfrm>
            <a:off x="179512" y="835998"/>
            <a:ext cx="6143668" cy="3293278"/>
          </a:xfrm>
        </p:spPr>
        <p:txBody>
          <a:bodyPr>
            <a:normAutofit fontScale="25000" lnSpcReduction="20000"/>
          </a:bodyPr>
          <a:lstStyle/>
          <a:p>
            <a:r>
              <a:rPr lang="en-US" sz="2000" dirty="0"/>
              <a:t>________________________________________________________</a:t>
            </a:r>
            <a:endParaRPr lang="ru-RU" sz="2000" dirty="0"/>
          </a:p>
          <a:p>
            <a:r>
              <a:rPr lang="en-US" sz="4800" b="1" baseline="30000" dirty="0"/>
              <a:t>250</a:t>
            </a:r>
            <a:r>
              <a:rPr lang="en-US" sz="4800" b="1" dirty="0"/>
              <a:t>No</a:t>
            </a:r>
            <a:endParaRPr lang="ru-RU" sz="4800" dirty="0"/>
          </a:p>
          <a:p>
            <a:r>
              <a:rPr lang="en-US" sz="4800" dirty="0"/>
              <a:t>Beam </a:t>
            </a:r>
            <a:r>
              <a:rPr lang="ru-RU" sz="4800" dirty="0" err="1"/>
              <a:t>time</a:t>
            </a:r>
            <a:r>
              <a:rPr lang="ru-RU" sz="4800" dirty="0"/>
              <a:t>: 2 </a:t>
            </a:r>
            <a:r>
              <a:rPr lang="ru-RU" sz="4800" dirty="0" err="1" smtClean="0"/>
              <a:t>weeks</a:t>
            </a:r>
            <a:r>
              <a:rPr lang="en-US" sz="4800" dirty="0" smtClean="0"/>
              <a:t> </a:t>
            </a:r>
            <a:r>
              <a:rPr lang="en-US" sz="4800" b="1" u="sng" dirty="0" smtClean="0"/>
              <a:t>(0.5 p</a:t>
            </a:r>
            <a:r>
              <a:rPr lang="el-GR" sz="4800" b="1" u="sng" dirty="0"/>
              <a:t>μ</a:t>
            </a:r>
            <a:r>
              <a:rPr lang="en-US" sz="4800" b="1" u="sng" dirty="0"/>
              <a:t>A of </a:t>
            </a:r>
            <a:r>
              <a:rPr lang="en-US" sz="4800" b="1" u="sng" baseline="30000" dirty="0" smtClean="0"/>
              <a:t>48</a:t>
            </a:r>
            <a:r>
              <a:rPr lang="en-US" sz="4800" b="1" u="sng" dirty="0" smtClean="0"/>
              <a:t>Ca)</a:t>
            </a:r>
            <a:endParaRPr lang="ru-RU" sz="4800" b="1" u="sng" dirty="0"/>
          </a:p>
          <a:p>
            <a:r>
              <a:rPr lang="en-US" sz="4800" dirty="0"/>
              <a:t>Target:  470µg/sm</a:t>
            </a:r>
            <a:r>
              <a:rPr lang="en-US" sz="4800" baseline="30000" dirty="0"/>
              <a:t>2</a:t>
            </a:r>
            <a:r>
              <a:rPr lang="en-US" sz="4800" dirty="0"/>
              <a:t> </a:t>
            </a:r>
            <a:r>
              <a:rPr lang="en-US" sz="4800" dirty="0" err="1"/>
              <a:t>PbS</a:t>
            </a:r>
            <a:r>
              <a:rPr lang="en-US" sz="4800" dirty="0"/>
              <a:t> (99.94% of </a:t>
            </a:r>
            <a:r>
              <a:rPr lang="en-US" sz="4800" baseline="30000" dirty="0"/>
              <a:t>204</a:t>
            </a:r>
            <a:r>
              <a:rPr lang="en-US" sz="4800" dirty="0"/>
              <a:t>Pb)</a:t>
            </a:r>
            <a:endParaRPr lang="ru-RU" sz="4800" dirty="0"/>
          </a:p>
          <a:p>
            <a:r>
              <a:rPr lang="en-US" sz="4800" b="1" dirty="0"/>
              <a:t>1</a:t>
            </a:r>
            <a:r>
              <a:rPr lang="ru-RU" sz="4800" b="1" dirty="0"/>
              <a:t>5</a:t>
            </a:r>
            <a:r>
              <a:rPr lang="en-US" sz="4800" b="1" dirty="0"/>
              <a:t>000 </a:t>
            </a:r>
            <a:r>
              <a:rPr lang="en-US" sz="4800" dirty="0"/>
              <a:t>Re-FF correlations (0-500 µs)  </a:t>
            </a:r>
            <a:endParaRPr lang="ru-RU" sz="4800" dirty="0"/>
          </a:p>
          <a:p>
            <a:r>
              <a:rPr lang="en-US" sz="4800" b="1" dirty="0"/>
              <a:t>no</a:t>
            </a:r>
            <a:r>
              <a:rPr lang="en-US" sz="4800" dirty="0"/>
              <a:t> Re-alpha correlations</a:t>
            </a:r>
            <a:endParaRPr lang="ru-RU" sz="4800" dirty="0"/>
          </a:p>
          <a:p>
            <a:r>
              <a:rPr lang="en-US" sz="4800" dirty="0"/>
              <a:t>under analysis: </a:t>
            </a:r>
            <a:r>
              <a:rPr lang="en-US" sz="4800" b="1" dirty="0"/>
              <a:t>ff-TKE, </a:t>
            </a:r>
            <a:r>
              <a:rPr lang="en-US" sz="4800" b="1" dirty="0" err="1"/>
              <a:t>b</a:t>
            </a:r>
            <a:r>
              <a:rPr lang="en-US" sz="4800" b="1" baseline="-25000" dirty="0" err="1"/>
              <a:t>SF</a:t>
            </a:r>
            <a:r>
              <a:rPr lang="en-US" sz="4800" dirty="0"/>
              <a:t>, cross-section, </a:t>
            </a:r>
            <a:r>
              <a:rPr lang="en-US" sz="4800" b="1" dirty="0"/>
              <a:t>isomeric states</a:t>
            </a:r>
            <a:endParaRPr lang="ru-RU" sz="4800" dirty="0"/>
          </a:p>
          <a:p>
            <a:r>
              <a:rPr lang="en-US" sz="4800" dirty="0"/>
              <a:t>________________________________________________________</a:t>
            </a:r>
            <a:endParaRPr lang="ru-RU" sz="4800" dirty="0"/>
          </a:p>
          <a:p>
            <a:r>
              <a:rPr lang="en-US" sz="4800" b="1" baseline="30000" dirty="0"/>
              <a:t>252</a:t>
            </a:r>
            <a:r>
              <a:rPr lang="en-US" sz="4800" b="1" dirty="0"/>
              <a:t>No</a:t>
            </a:r>
            <a:endParaRPr lang="ru-RU" sz="4800" dirty="0"/>
          </a:p>
          <a:p>
            <a:r>
              <a:rPr lang="en-US" sz="4800" dirty="0"/>
              <a:t>Beam </a:t>
            </a:r>
            <a:r>
              <a:rPr lang="ru-RU" sz="4800" dirty="0" err="1"/>
              <a:t>time</a:t>
            </a:r>
            <a:r>
              <a:rPr lang="en-US" sz="4800" dirty="0"/>
              <a:t>: </a:t>
            </a:r>
            <a:r>
              <a:rPr lang="ru-RU" sz="4800" dirty="0"/>
              <a:t>4 </a:t>
            </a:r>
            <a:r>
              <a:rPr lang="ru-RU" sz="4800" dirty="0" err="1" smtClean="0"/>
              <a:t>days</a:t>
            </a:r>
            <a:r>
              <a:rPr lang="en-US" sz="4800" dirty="0" smtClean="0"/>
              <a:t> </a:t>
            </a:r>
            <a:r>
              <a:rPr lang="en-US" sz="4800" b="1" u="sng" dirty="0" smtClean="0"/>
              <a:t>(</a:t>
            </a:r>
            <a:r>
              <a:rPr lang="en-US" sz="4800" b="1" u="sng" dirty="0"/>
              <a:t>0.5 p</a:t>
            </a:r>
            <a:r>
              <a:rPr lang="el-GR" sz="4800" b="1" u="sng" dirty="0"/>
              <a:t>μ</a:t>
            </a:r>
            <a:r>
              <a:rPr lang="en-US" sz="4800" b="1" u="sng" dirty="0"/>
              <a:t>A of </a:t>
            </a:r>
            <a:r>
              <a:rPr lang="en-US" sz="4800" b="1" u="sng" dirty="0" smtClean="0"/>
              <a:t>48Ca)</a:t>
            </a:r>
            <a:endParaRPr lang="ru-RU" sz="4800" b="1" u="sng" dirty="0"/>
          </a:p>
          <a:p>
            <a:r>
              <a:rPr lang="en-US" sz="4800" dirty="0"/>
              <a:t>Target:  400µg/sm</a:t>
            </a:r>
            <a:r>
              <a:rPr lang="en-US" sz="4800" baseline="30000" dirty="0"/>
              <a:t>2</a:t>
            </a:r>
            <a:r>
              <a:rPr lang="en-US" sz="4800" dirty="0"/>
              <a:t> </a:t>
            </a:r>
            <a:r>
              <a:rPr lang="en-US" sz="4800" dirty="0" err="1"/>
              <a:t>PbS</a:t>
            </a:r>
            <a:r>
              <a:rPr lang="en-US" sz="4800" dirty="0"/>
              <a:t> (99.51% of </a:t>
            </a:r>
            <a:r>
              <a:rPr lang="en-US" sz="4800" baseline="30000" dirty="0"/>
              <a:t>206</a:t>
            </a:r>
            <a:r>
              <a:rPr lang="en-US" sz="4800" dirty="0"/>
              <a:t>Pb)</a:t>
            </a:r>
            <a:endParaRPr lang="ru-RU" sz="4800" dirty="0"/>
          </a:p>
          <a:p>
            <a:r>
              <a:rPr lang="en-US" sz="4800" b="1" dirty="0">
                <a:solidFill>
                  <a:srgbClr val="FF0000"/>
                </a:solidFill>
              </a:rPr>
              <a:t>15000 </a:t>
            </a:r>
            <a:r>
              <a:rPr lang="en-US" sz="4800" dirty="0">
                <a:solidFill>
                  <a:srgbClr val="FF0000"/>
                </a:solidFill>
              </a:rPr>
              <a:t>Re-FF correlations</a:t>
            </a:r>
            <a:endParaRPr lang="ru-RU" sz="4800" dirty="0">
              <a:solidFill>
                <a:srgbClr val="FF0000"/>
              </a:solidFill>
            </a:endParaRPr>
          </a:p>
          <a:p>
            <a:r>
              <a:rPr lang="en-US" sz="4800" dirty="0"/>
              <a:t>under analysis: </a:t>
            </a:r>
            <a:r>
              <a:rPr lang="en-US" sz="4800" b="1" dirty="0"/>
              <a:t>ff-TKE (using for calibration)</a:t>
            </a:r>
            <a:r>
              <a:rPr lang="en-US" sz="4800" dirty="0"/>
              <a:t>, </a:t>
            </a:r>
            <a:r>
              <a:rPr lang="en-US" sz="4800" dirty="0" smtClean="0"/>
              <a:t>cross-section</a:t>
            </a:r>
            <a:endParaRPr lang="ru-RU" sz="4800" dirty="0"/>
          </a:p>
        </p:txBody>
      </p:sp>
      <p:sp>
        <p:nvSpPr>
          <p:cNvPr id="4" name="TextBox 3"/>
          <p:cNvSpPr txBox="1"/>
          <p:nvPr/>
        </p:nvSpPr>
        <p:spPr>
          <a:xfrm>
            <a:off x="2483768" y="123478"/>
            <a:ext cx="3986989" cy="646331"/>
          </a:xfrm>
          <a:prstGeom prst="rect">
            <a:avLst/>
          </a:prstGeom>
          <a:noFill/>
        </p:spPr>
        <p:txBody>
          <a:bodyPr wrap="none" rtlCol="0">
            <a:spAutoFit/>
          </a:bodyPr>
          <a:lstStyle/>
          <a:p>
            <a:pPr algn="ctr"/>
            <a:r>
              <a:rPr lang="en-US" dirty="0"/>
              <a:t>February 2019 </a:t>
            </a:r>
            <a:r>
              <a:rPr lang="en-US" b="1" dirty="0" smtClean="0"/>
              <a:t>SHELS + GABRIELA</a:t>
            </a:r>
            <a:endParaRPr lang="en-US" b="1" dirty="0"/>
          </a:p>
          <a:p>
            <a:pPr algn="ctr"/>
            <a:r>
              <a:rPr lang="en-US" baseline="30000" dirty="0"/>
              <a:t>48</a:t>
            </a:r>
            <a:r>
              <a:rPr lang="en-US" dirty="0"/>
              <a:t>Ca + </a:t>
            </a:r>
            <a:r>
              <a:rPr lang="en-US" baseline="30000" dirty="0"/>
              <a:t>204,206,208</a:t>
            </a:r>
            <a:r>
              <a:rPr lang="en-US" dirty="0"/>
              <a:t>Pb = 2n + </a:t>
            </a:r>
            <a:r>
              <a:rPr lang="en-US" baseline="30000" dirty="0"/>
              <a:t>250,252,254</a:t>
            </a:r>
            <a:r>
              <a:rPr lang="en-US" dirty="0"/>
              <a:t>No</a:t>
            </a:r>
            <a:endParaRPr lang="ru-RU" dirty="0"/>
          </a:p>
        </p:txBody>
      </p:sp>
      <p:pic>
        <p:nvPicPr>
          <p:cNvPr id="5" name="Рисунок 4" descr="11_Ust SHEL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354625"/>
            <a:ext cx="4047102" cy="244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17858" y="3795886"/>
            <a:ext cx="3754760" cy="646331"/>
          </a:xfrm>
          <a:prstGeom prst="rect">
            <a:avLst/>
          </a:prstGeom>
          <a:noFill/>
        </p:spPr>
        <p:txBody>
          <a:bodyPr wrap="square" rtlCol="0">
            <a:spAutoFit/>
          </a:bodyPr>
          <a:lstStyle/>
          <a:p>
            <a:pPr algn="r"/>
            <a:r>
              <a:rPr lang="en-US" sz="1200" dirty="0">
                <a:latin typeface="Cambria" panose="02040503050406030204" pitchFamily="18" charset="0"/>
                <a:ea typeface="Cambria" panose="02040503050406030204" pitchFamily="18" charset="0"/>
              </a:rPr>
              <a:t>1 - 100x100 mm clover Ge-detector</a:t>
            </a:r>
          </a:p>
          <a:p>
            <a:pPr algn="r"/>
            <a:r>
              <a:rPr lang="en-US" sz="1200" dirty="0">
                <a:latin typeface="Cambria" panose="02040503050406030204" pitchFamily="18" charset="0"/>
                <a:ea typeface="Cambria" panose="02040503050406030204" pitchFamily="18" charset="0"/>
              </a:rPr>
              <a:t>4 - single crystal Ge-detectors</a:t>
            </a:r>
          </a:p>
          <a:p>
            <a:pPr algn="r"/>
            <a:r>
              <a:rPr lang="en-US" sz="1200" dirty="0">
                <a:latin typeface="Cambria" panose="02040503050406030204" pitchFamily="18" charset="0"/>
                <a:ea typeface="Cambria" panose="02040503050406030204" pitchFamily="18" charset="0"/>
              </a:rPr>
              <a:t>All with </a:t>
            </a:r>
            <a:r>
              <a:rPr lang="en-US" sz="1200" dirty="0" err="1">
                <a:latin typeface="Cambria" panose="02040503050406030204" pitchFamily="18" charset="0"/>
                <a:ea typeface="Cambria" panose="02040503050406030204" pitchFamily="18" charset="0"/>
              </a:rPr>
              <a:t>BGO</a:t>
            </a:r>
            <a:r>
              <a:rPr lang="en-US" sz="1200" dirty="0">
                <a:latin typeface="Cambria" panose="02040503050406030204" pitchFamily="18" charset="0"/>
                <a:ea typeface="Cambria" panose="02040503050406030204" pitchFamily="18" charset="0"/>
              </a:rPr>
              <a:t>-shield</a:t>
            </a:r>
            <a:endParaRPr lang="ru-RU" sz="1200" dirty="0">
              <a:latin typeface="Cambria" panose="02040503050406030204" pitchFamily="18" charset="0"/>
              <a:ea typeface="Cambria" panose="02040503050406030204" pitchFamily="18" charset="0"/>
            </a:endParaRPr>
          </a:p>
        </p:txBody>
      </p:sp>
      <p:sp>
        <p:nvSpPr>
          <p:cNvPr id="7" name="Овал 6"/>
          <p:cNvSpPr/>
          <p:nvPr/>
        </p:nvSpPr>
        <p:spPr>
          <a:xfrm>
            <a:off x="216888" y="1635646"/>
            <a:ext cx="2808312" cy="2700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623353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92226" y="3845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sp>
        <p:nvSpPr>
          <p:cNvPr id="14340" name="Rectangle 4"/>
          <p:cNvSpPr>
            <a:spLocks noChangeArrowheads="1"/>
          </p:cNvSpPr>
          <p:nvPr/>
        </p:nvSpPr>
        <p:spPr bwMode="auto">
          <a:xfrm>
            <a:off x="5073825" y="242556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ru-RU" altLang="ru-RU" sz="180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323528" y="166235"/>
            <a:ext cx="7776864" cy="400110"/>
          </a:xfrm>
          <a:prstGeom prst="rect">
            <a:avLst/>
          </a:prstGeom>
          <a:noFill/>
        </p:spPr>
        <p:txBody>
          <a:bodyPr wrap="square" rtlCol="0">
            <a:spAutoFit/>
          </a:bodyPr>
          <a:lstStyle/>
          <a:p>
            <a:r>
              <a:rPr lang="en-US" sz="2000" b="1" dirty="0" smtClean="0">
                <a:solidFill>
                  <a:srgbClr val="7030A0"/>
                </a:solidFill>
                <a:latin typeface="Cambria" panose="02040503050406030204" pitchFamily="18" charset="0"/>
                <a:ea typeface="Cambria" panose="02040503050406030204" pitchFamily="18" charset="0"/>
              </a:rPr>
              <a:t>SHE Factory</a:t>
            </a:r>
            <a:endParaRPr lang="ru-RU" dirty="0">
              <a:solidFill>
                <a:srgbClr val="C00000"/>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382" y="2412060"/>
            <a:ext cx="4798491" cy="257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996" y="465516"/>
            <a:ext cx="3825755" cy="209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626" y="465516"/>
            <a:ext cx="4194241" cy="206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9" y="2031690"/>
            <a:ext cx="979755" cy="369332"/>
          </a:xfrm>
          <a:prstGeom prst="rect">
            <a:avLst/>
          </a:prstGeom>
          <a:solidFill>
            <a:srgbClr val="FFC000"/>
          </a:solidFill>
          <a:ln>
            <a:solidFill>
              <a:srgbClr val="7030A0"/>
            </a:solidFill>
          </a:ln>
        </p:spPr>
        <p:txBody>
          <a:bodyPr wrap="none" rtlCol="0">
            <a:spAutoFit/>
          </a:bodyPr>
          <a:lstStyle/>
          <a:p>
            <a:r>
              <a:rPr lang="en-US" b="1" dirty="0" smtClean="0">
                <a:solidFill>
                  <a:srgbClr val="7030A0"/>
                </a:solidFill>
              </a:rPr>
              <a:t>DC</a:t>
            </a:r>
            <a:r>
              <a:rPr lang="ru-RU" b="1" dirty="0" smtClean="0">
                <a:solidFill>
                  <a:srgbClr val="7030A0"/>
                </a:solidFill>
              </a:rPr>
              <a:t>-280</a:t>
            </a:r>
            <a:endParaRPr lang="ru-RU" b="1" dirty="0">
              <a:solidFill>
                <a:srgbClr val="7030A0"/>
              </a:solidFill>
            </a:endParaRPr>
          </a:p>
        </p:txBody>
      </p:sp>
      <p:sp>
        <p:nvSpPr>
          <p:cNvPr id="19" name="TextBox 18"/>
          <p:cNvSpPr txBox="1"/>
          <p:nvPr/>
        </p:nvSpPr>
        <p:spPr>
          <a:xfrm>
            <a:off x="7006745" y="627534"/>
            <a:ext cx="1376659" cy="369332"/>
          </a:xfrm>
          <a:prstGeom prst="rect">
            <a:avLst/>
          </a:prstGeom>
          <a:solidFill>
            <a:srgbClr val="FFC000"/>
          </a:solidFill>
          <a:ln>
            <a:solidFill>
              <a:srgbClr val="7030A0"/>
            </a:solidFill>
          </a:ln>
        </p:spPr>
        <p:txBody>
          <a:bodyPr wrap="none" rtlCol="0">
            <a:spAutoFit/>
          </a:bodyPr>
          <a:lstStyle/>
          <a:p>
            <a:pPr algn="r"/>
            <a:r>
              <a:rPr lang="en-US"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DECRIS-PM</a:t>
            </a:r>
            <a:endParaRPr lang="ru-RU" b="1" dirty="0">
              <a:solidFill>
                <a:srgbClr val="7030A0"/>
              </a:solidFill>
            </a:endParaRPr>
          </a:p>
        </p:txBody>
      </p:sp>
      <p:sp>
        <p:nvSpPr>
          <p:cNvPr id="5" name="Скругленный прямоугольник 4"/>
          <p:cNvSpPr/>
          <p:nvPr/>
        </p:nvSpPr>
        <p:spPr>
          <a:xfrm>
            <a:off x="4067944" y="2422084"/>
            <a:ext cx="1440160" cy="263046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0764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886" y="123478"/>
            <a:ext cx="5570756" cy="369332"/>
          </a:xfrm>
          <a:prstGeom prst="rect">
            <a:avLst/>
          </a:prstGeom>
          <a:noFill/>
        </p:spPr>
        <p:txBody>
          <a:bodyPr wrap="none" rtlCol="0">
            <a:spAutoFit/>
          </a:bodyPr>
          <a:lstStyle/>
          <a:p>
            <a:pPr algn="ctr"/>
            <a:r>
              <a:rPr lang="en-US" dirty="0" smtClean="0"/>
              <a:t>October 2022 </a:t>
            </a:r>
            <a:r>
              <a:rPr lang="en-US" b="1" dirty="0" smtClean="0"/>
              <a:t>DC-280 + GRAND + 128x128 </a:t>
            </a:r>
            <a:r>
              <a:rPr lang="en-US" b="1" dirty="0" smtClean="0"/>
              <a:t>DSSSD</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627534"/>
            <a:ext cx="6050061" cy="271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521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8421" y="1419622"/>
            <a:ext cx="7416824" cy="2062103"/>
          </a:xfrm>
          <a:prstGeom prst="rect">
            <a:avLst/>
          </a:prstGeom>
          <a:noFill/>
        </p:spPr>
        <p:txBody>
          <a:bodyPr wrap="square" rtlCol="0">
            <a:spAutoFit/>
          </a:bodyPr>
          <a:lstStyle/>
          <a:p>
            <a:pPr marL="285750" indent="-285750">
              <a:buFontTx/>
              <a:buChar char="-"/>
            </a:pPr>
            <a:r>
              <a:rPr lang="en-US" sz="1600" dirty="0" smtClean="0"/>
              <a:t>The brief review of SF systematics</a:t>
            </a:r>
          </a:p>
          <a:p>
            <a:pPr marL="285750" indent="-285750">
              <a:buFontTx/>
              <a:buChar char="-"/>
            </a:pPr>
            <a:endParaRPr lang="en-US" sz="1600" dirty="0"/>
          </a:p>
          <a:p>
            <a:r>
              <a:rPr lang="en-US" sz="1600" dirty="0" smtClean="0"/>
              <a:t> </a:t>
            </a:r>
            <a:endParaRPr lang="ru-RU" sz="1600" dirty="0" smtClean="0"/>
          </a:p>
          <a:p>
            <a:pPr marL="285750" indent="-285750">
              <a:buFontTx/>
              <a:buChar char="-"/>
            </a:pPr>
            <a:r>
              <a:rPr lang="en-US" sz="1600" dirty="0" smtClean="0"/>
              <a:t>Results obtained in FLNR so far</a:t>
            </a:r>
          </a:p>
          <a:p>
            <a:pPr marL="285750" indent="-285750">
              <a:buFontTx/>
              <a:buChar char="-"/>
            </a:pPr>
            <a:endParaRPr lang="en-US" sz="1600" dirty="0"/>
          </a:p>
          <a:p>
            <a:pPr marL="285750" indent="-285750">
              <a:buFontTx/>
              <a:buChar char="-"/>
            </a:pPr>
            <a:endParaRPr lang="ru-RU" sz="1600" dirty="0" smtClean="0"/>
          </a:p>
          <a:p>
            <a:pPr marL="285750" indent="-285750">
              <a:buFontTx/>
              <a:buChar char="-"/>
            </a:pPr>
            <a:r>
              <a:rPr lang="en-US" sz="1600" dirty="0" smtClean="0"/>
              <a:t>The opportunities of the FLNR experimental equipment for the spontaneously </a:t>
            </a:r>
            <a:r>
              <a:rPr lang="en-US" sz="1600" dirty="0" err="1" smtClean="0"/>
              <a:t>fissioning</a:t>
            </a:r>
            <a:r>
              <a:rPr lang="en-US" sz="1600" dirty="0" smtClean="0"/>
              <a:t> SHE </a:t>
            </a:r>
            <a:r>
              <a:rPr lang="en-US" sz="1600" dirty="0" smtClean="0"/>
              <a:t>study.</a:t>
            </a:r>
            <a:endParaRPr lang="ru-RU" sz="1600" dirty="0"/>
          </a:p>
        </p:txBody>
      </p:sp>
      <p:sp>
        <p:nvSpPr>
          <p:cNvPr id="4" name="Прямоугольник 3"/>
          <p:cNvSpPr/>
          <p:nvPr/>
        </p:nvSpPr>
        <p:spPr>
          <a:xfrm>
            <a:off x="683568" y="226844"/>
            <a:ext cx="7992888" cy="369332"/>
          </a:xfrm>
          <a:prstGeom prst="rect">
            <a:avLst/>
          </a:prstGeom>
        </p:spPr>
        <p:txBody>
          <a:bodyPr wrap="square">
            <a:spAutoFit/>
          </a:bodyPr>
          <a:lstStyle/>
          <a:p>
            <a:r>
              <a:rPr lang="en-US" i="1" dirty="0">
                <a:effectLst>
                  <a:outerShdw blurRad="38100" dist="38100" dir="2700000" algn="tl">
                    <a:srgbClr val="000000">
                      <a:alpha val="43137"/>
                    </a:srgbClr>
                  </a:outerShdw>
                </a:effectLst>
              </a:rPr>
              <a:t>Spontaneous fission characteristics of heaviest nuclei synthesized in FLNR</a:t>
            </a:r>
            <a:endParaRPr lang="ru-RU"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0070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2"/>
          <p:cNvSpPr>
            <a:spLocks noGrp="1"/>
          </p:cNvSpPr>
          <p:nvPr>
            <p:ph idx="1"/>
          </p:nvPr>
        </p:nvSpPr>
        <p:spPr>
          <a:xfrm>
            <a:off x="827584" y="3361660"/>
            <a:ext cx="7092094" cy="1512168"/>
          </a:xfrm>
        </p:spPr>
        <p:txBody>
          <a:bodyPr>
            <a:noAutofit/>
          </a:bodyPr>
          <a:lstStyle/>
          <a:p>
            <a:r>
              <a:rPr lang="en-US" sz="1400" b="1" baseline="30000" dirty="0"/>
              <a:t>48</a:t>
            </a:r>
            <a:r>
              <a:rPr lang="en-US" sz="1400" b="1" dirty="0"/>
              <a:t>Ca + </a:t>
            </a:r>
            <a:r>
              <a:rPr lang="en-US" sz="1400" b="1" baseline="30000" dirty="0"/>
              <a:t>208</a:t>
            </a:r>
            <a:r>
              <a:rPr lang="en-US" sz="1400" b="1" dirty="0"/>
              <a:t>Pb = 2n + </a:t>
            </a:r>
            <a:r>
              <a:rPr lang="en-US" sz="1400" b="1" baseline="30000" dirty="0"/>
              <a:t>254</a:t>
            </a:r>
            <a:r>
              <a:rPr lang="en-US" sz="1400" b="1" dirty="0"/>
              <a:t>No</a:t>
            </a:r>
            <a:endParaRPr lang="ru-RU" sz="1400" b="1" dirty="0"/>
          </a:p>
          <a:p>
            <a:r>
              <a:rPr lang="en-US" sz="1400" dirty="0" smtClean="0"/>
              <a:t>Target</a:t>
            </a:r>
            <a:r>
              <a:rPr lang="en-US" sz="1400" dirty="0"/>
              <a:t>:  </a:t>
            </a:r>
            <a:r>
              <a:rPr lang="en-US" sz="1400" dirty="0" smtClean="0"/>
              <a:t>500 µg/sm</a:t>
            </a:r>
            <a:r>
              <a:rPr lang="en-US" sz="1400" baseline="30000" dirty="0" smtClean="0"/>
              <a:t>2</a:t>
            </a:r>
            <a:r>
              <a:rPr lang="en-US" sz="1400" dirty="0" smtClean="0"/>
              <a:t> </a:t>
            </a:r>
            <a:r>
              <a:rPr lang="en-US" sz="1400" dirty="0" err="1"/>
              <a:t>PbS</a:t>
            </a:r>
            <a:r>
              <a:rPr lang="en-US" sz="1400" dirty="0"/>
              <a:t> </a:t>
            </a:r>
            <a:r>
              <a:rPr lang="en-US" sz="1400" dirty="0" smtClean="0"/>
              <a:t>(240 mm in diam. wheel)</a:t>
            </a:r>
            <a:endParaRPr lang="ru-RU" sz="1400" dirty="0"/>
          </a:p>
          <a:p>
            <a:r>
              <a:rPr lang="en-US" sz="1400" b="1" dirty="0" smtClean="0"/>
              <a:t>Beam: </a:t>
            </a:r>
            <a:r>
              <a:rPr lang="en-US" sz="1400" b="1" dirty="0" smtClean="0">
                <a:solidFill>
                  <a:srgbClr val="FF0000"/>
                </a:solidFill>
              </a:rPr>
              <a:t>1 p</a:t>
            </a:r>
            <a:r>
              <a:rPr lang="el-GR" sz="1400" b="1" dirty="0" smtClean="0">
                <a:solidFill>
                  <a:srgbClr val="FF0000"/>
                </a:solidFill>
              </a:rPr>
              <a:t>μ</a:t>
            </a:r>
            <a:r>
              <a:rPr lang="en-US" sz="1400" b="1" dirty="0" smtClean="0">
                <a:solidFill>
                  <a:srgbClr val="FF0000"/>
                </a:solidFill>
              </a:rPr>
              <a:t>A of </a:t>
            </a:r>
            <a:r>
              <a:rPr lang="en-US" sz="1400" b="1" baseline="30000" dirty="0" smtClean="0">
                <a:solidFill>
                  <a:srgbClr val="FF0000"/>
                </a:solidFill>
              </a:rPr>
              <a:t>48</a:t>
            </a:r>
            <a:r>
              <a:rPr lang="en-US" sz="1400" b="1" dirty="0" smtClean="0">
                <a:solidFill>
                  <a:srgbClr val="FF0000"/>
                </a:solidFill>
              </a:rPr>
              <a:t>Ca</a:t>
            </a:r>
          </a:p>
          <a:p>
            <a:r>
              <a:rPr lang="en-US" sz="1400" b="1" dirty="0" smtClean="0"/>
              <a:t>Result: </a:t>
            </a:r>
            <a:r>
              <a:rPr lang="en-US" sz="1400" b="1" dirty="0" smtClean="0">
                <a:solidFill>
                  <a:srgbClr val="FF0000"/>
                </a:solidFill>
              </a:rPr>
              <a:t>1.5 </a:t>
            </a:r>
            <a:r>
              <a:rPr lang="en-US" sz="1400" b="1" dirty="0" smtClean="0">
                <a:solidFill>
                  <a:srgbClr val="FF0000"/>
                </a:solidFill>
              </a:rPr>
              <a:t>alpha/s</a:t>
            </a:r>
            <a:r>
              <a:rPr lang="en-US" sz="1400" dirty="0" smtClean="0"/>
              <a:t> </a:t>
            </a:r>
            <a:r>
              <a:rPr lang="en-US" sz="1400" dirty="0" smtClean="0"/>
              <a:t>from </a:t>
            </a:r>
            <a:r>
              <a:rPr lang="en-US" sz="1400" baseline="30000" dirty="0" smtClean="0"/>
              <a:t>254</a:t>
            </a:r>
            <a:r>
              <a:rPr lang="en-US" sz="1400" dirty="0" smtClean="0"/>
              <a:t>No implanted to the GRAND focal DSSSD</a:t>
            </a:r>
            <a:r>
              <a:rPr lang="en-US" sz="1400" dirty="0" smtClean="0"/>
              <a:t>.</a:t>
            </a:r>
          </a:p>
          <a:p>
            <a:r>
              <a:rPr lang="en-US" sz="1400" dirty="0" smtClean="0"/>
              <a:t>SHELS results: </a:t>
            </a:r>
            <a:r>
              <a:rPr lang="en-US" sz="1400" u="sng" dirty="0" smtClean="0"/>
              <a:t>0.5 alpha/s </a:t>
            </a:r>
            <a:r>
              <a:rPr lang="en-US" sz="1400" u="sng" dirty="0"/>
              <a:t>from </a:t>
            </a:r>
            <a:r>
              <a:rPr lang="en-US" sz="1400" u="sng" baseline="30000" dirty="0"/>
              <a:t>254</a:t>
            </a:r>
            <a:r>
              <a:rPr lang="en-US" sz="1400" u="sng" dirty="0"/>
              <a:t>No</a:t>
            </a:r>
            <a:endParaRPr lang="en-US" sz="1400" u="sng" dirty="0" smtClean="0"/>
          </a:p>
        </p:txBody>
      </p:sp>
      <p:sp>
        <p:nvSpPr>
          <p:cNvPr id="4" name="TextBox 3"/>
          <p:cNvSpPr txBox="1"/>
          <p:nvPr/>
        </p:nvSpPr>
        <p:spPr>
          <a:xfrm>
            <a:off x="1691886" y="123478"/>
            <a:ext cx="5570756" cy="369332"/>
          </a:xfrm>
          <a:prstGeom prst="rect">
            <a:avLst/>
          </a:prstGeom>
          <a:noFill/>
        </p:spPr>
        <p:txBody>
          <a:bodyPr wrap="none" rtlCol="0">
            <a:spAutoFit/>
          </a:bodyPr>
          <a:lstStyle/>
          <a:p>
            <a:pPr algn="ctr"/>
            <a:r>
              <a:rPr lang="en-US" dirty="0" smtClean="0"/>
              <a:t>October 2022 </a:t>
            </a:r>
            <a:r>
              <a:rPr lang="en-US" b="1" dirty="0" smtClean="0"/>
              <a:t>DC-280 + GRAND + 128x128 </a:t>
            </a:r>
            <a:r>
              <a:rPr lang="en-US" b="1" dirty="0" smtClean="0"/>
              <a:t>DSSSD</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627534"/>
            <a:ext cx="6050061" cy="271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0482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3747427569"/>
              </p:ext>
            </p:extLst>
          </p:nvPr>
        </p:nvGraphicFramePr>
        <p:xfrm>
          <a:off x="827584" y="1491630"/>
          <a:ext cx="7091364" cy="2733040"/>
        </p:xfrm>
        <a:graphic>
          <a:graphicData uri="http://schemas.openxmlformats.org/drawingml/2006/table">
            <a:tbl>
              <a:tblPr firstRow="1" bandRow="1">
                <a:tableStyleId>{5C22544A-7EE6-4342-B048-85BDC9FD1C3A}</a:tableStyleId>
              </a:tblPr>
              <a:tblGrid>
                <a:gridCol w="2363788"/>
                <a:gridCol w="2363788"/>
                <a:gridCol w="2363788"/>
              </a:tblGrid>
              <a:tr h="370840">
                <a:tc>
                  <a:txBody>
                    <a:bodyPr/>
                    <a:lstStyle/>
                    <a:p>
                      <a:endParaRPr lang="ru-RU" sz="1400" dirty="0"/>
                    </a:p>
                  </a:txBody>
                  <a:tcPr/>
                </a:tc>
                <a:tc>
                  <a:txBody>
                    <a:bodyPr/>
                    <a:lstStyle/>
                    <a:p>
                      <a:pPr algn="ctr"/>
                      <a:r>
                        <a:rPr lang="en-US" sz="1400" baseline="30000" dirty="0" smtClean="0"/>
                        <a:t>254</a:t>
                      </a:r>
                      <a:r>
                        <a:rPr lang="en-US" sz="1400" dirty="0" smtClean="0"/>
                        <a:t>No</a:t>
                      </a:r>
                      <a:endParaRPr lang="ru-RU" sz="1400" dirty="0"/>
                    </a:p>
                  </a:txBody>
                  <a:tcPr/>
                </a:tc>
                <a:tc>
                  <a:txBody>
                    <a:bodyPr/>
                    <a:lstStyle/>
                    <a:p>
                      <a:pPr algn="ctr"/>
                      <a:r>
                        <a:rPr lang="en-US" sz="1400" baseline="30000" dirty="0" smtClean="0"/>
                        <a:t>252</a:t>
                      </a:r>
                      <a:r>
                        <a:rPr lang="en-US" sz="1400" dirty="0" smtClean="0"/>
                        <a:t>No</a:t>
                      </a:r>
                      <a:endParaRPr lang="ru-RU" sz="1400" dirty="0"/>
                    </a:p>
                  </a:txBody>
                  <a:tcPr/>
                </a:tc>
              </a:tr>
              <a:tr h="370840">
                <a:tc>
                  <a:txBody>
                    <a:bodyPr/>
                    <a:lstStyle/>
                    <a:p>
                      <a:r>
                        <a:rPr lang="en-US" sz="1400" dirty="0" smtClean="0"/>
                        <a:t>Cross section of ER formation</a:t>
                      </a:r>
                      <a:endParaRPr lang="ru-RU" sz="1400" dirty="0"/>
                    </a:p>
                  </a:txBody>
                  <a:tcPr/>
                </a:tc>
                <a:tc>
                  <a:txBody>
                    <a:bodyPr/>
                    <a:lstStyle/>
                    <a:p>
                      <a:pPr algn="ctr"/>
                      <a:r>
                        <a:rPr lang="en-US" sz="1400" dirty="0" smtClean="0"/>
                        <a:t>2000 </a:t>
                      </a:r>
                      <a:r>
                        <a:rPr lang="en-US" sz="1400" dirty="0" err="1" smtClean="0"/>
                        <a:t>nb</a:t>
                      </a:r>
                      <a:endParaRPr lang="ru-RU" sz="1400" dirty="0"/>
                    </a:p>
                  </a:txBody>
                  <a:tcPr/>
                </a:tc>
                <a:tc>
                  <a:txBody>
                    <a:bodyPr/>
                    <a:lstStyle/>
                    <a:p>
                      <a:pPr algn="ctr"/>
                      <a:r>
                        <a:rPr lang="en-US" sz="1400" dirty="0" smtClean="0"/>
                        <a:t>800 </a:t>
                      </a:r>
                      <a:r>
                        <a:rPr lang="en-US" sz="1400" dirty="0" err="1" smtClean="0"/>
                        <a:t>nb</a:t>
                      </a:r>
                      <a:endParaRPr lang="ru-RU" sz="1400" dirty="0"/>
                    </a:p>
                  </a:txBody>
                  <a:tcPr/>
                </a:tc>
              </a:tr>
              <a:tr h="370840">
                <a:tc>
                  <a:txBody>
                    <a:bodyPr/>
                    <a:lstStyle/>
                    <a:p>
                      <a:r>
                        <a:rPr lang="en-US" sz="1400" dirty="0" smtClean="0"/>
                        <a:t>Branching ratio</a:t>
                      </a:r>
                      <a:endParaRPr lang="ru-RU" sz="1400" dirty="0"/>
                    </a:p>
                  </a:txBody>
                  <a:tcPr/>
                </a:tc>
                <a:tc>
                  <a:txBody>
                    <a:bodyPr/>
                    <a:lstStyle/>
                    <a:p>
                      <a:pPr algn="ctr"/>
                      <a:r>
                        <a:rPr lang="en-US" sz="1400" dirty="0" smtClean="0"/>
                        <a:t>b</a:t>
                      </a:r>
                      <a:r>
                        <a:rPr lang="el-GR" sz="1400" baseline="-25000" dirty="0" smtClean="0"/>
                        <a:t>α</a:t>
                      </a:r>
                      <a:r>
                        <a:rPr lang="en-US" sz="1400" dirty="0" smtClean="0"/>
                        <a:t>= 90%</a:t>
                      </a:r>
                      <a:endParaRPr lang="ru-RU" sz="1400" dirty="0"/>
                    </a:p>
                  </a:txBody>
                  <a:tcPr/>
                </a:tc>
                <a:tc>
                  <a:txBody>
                    <a:bodyPr/>
                    <a:lstStyle/>
                    <a:p>
                      <a:pPr algn="ctr"/>
                      <a:r>
                        <a:rPr lang="en-US" sz="1400" dirty="0" err="1" smtClean="0"/>
                        <a:t>b</a:t>
                      </a:r>
                      <a:r>
                        <a:rPr lang="en-US" sz="1400" baseline="-25000" dirty="0" err="1" smtClean="0"/>
                        <a:t>SF</a:t>
                      </a:r>
                      <a:r>
                        <a:rPr lang="en-US" sz="1400" dirty="0" smtClean="0"/>
                        <a:t> = 33%</a:t>
                      </a:r>
                      <a:endParaRPr lang="ru-RU" sz="1400" dirty="0"/>
                    </a:p>
                  </a:txBody>
                  <a:tcPr/>
                </a:tc>
              </a:tr>
              <a:tr h="370840">
                <a:tc>
                  <a:txBody>
                    <a:bodyPr/>
                    <a:lstStyle/>
                    <a:p>
                      <a:r>
                        <a:rPr lang="en-US" sz="1400" dirty="0" smtClean="0"/>
                        <a:t>Efficiency</a:t>
                      </a:r>
                      <a:r>
                        <a:rPr lang="en-US" sz="1400" baseline="0" dirty="0" smtClean="0"/>
                        <a:t> of detection</a:t>
                      </a:r>
                      <a:endParaRPr lang="ru-RU" sz="1400" dirty="0"/>
                    </a:p>
                  </a:txBody>
                  <a:tcPr/>
                </a:tc>
                <a:tc>
                  <a:txBody>
                    <a:bodyPr/>
                    <a:lstStyle/>
                    <a:p>
                      <a:pPr algn="ctr"/>
                      <a:r>
                        <a:rPr lang="el-GR" sz="1400" dirty="0" smtClean="0"/>
                        <a:t>ε</a:t>
                      </a:r>
                      <a:r>
                        <a:rPr lang="el-GR" sz="1400" baseline="-25000" dirty="0" smtClean="0"/>
                        <a:t>α</a:t>
                      </a:r>
                      <a:r>
                        <a:rPr lang="en-US" sz="1400" dirty="0" smtClean="0"/>
                        <a:t> = 50%</a:t>
                      </a:r>
                      <a:endParaRPr lang="ru-RU" sz="1400" dirty="0"/>
                    </a:p>
                  </a:txBody>
                  <a:tcPr/>
                </a:tc>
                <a:tc>
                  <a:txBody>
                    <a:bodyPr/>
                    <a:lstStyle/>
                    <a:p>
                      <a:pPr algn="ctr"/>
                      <a:r>
                        <a:rPr lang="el-GR" sz="1400" dirty="0" smtClean="0"/>
                        <a:t>ε</a:t>
                      </a:r>
                      <a:r>
                        <a:rPr lang="en-US" sz="1400" baseline="-25000" dirty="0" smtClean="0"/>
                        <a:t>SF</a:t>
                      </a:r>
                      <a:r>
                        <a:rPr lang="en-US" sz="1400" dirty="0" smtClean="0"/>
                        <a:t> = 100%</a:t>
                      </a:r>
                      <a:endParaRPr lang="ru-RU" sz="1400" dirty="0"/>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smtClean="0"/>
                        <a:t>I</a:t>
                      </a:r>
                      <a:r>
                        <a:rPr lang="en-US" sz="1400" baseline="0" dirty="0" smtClean="0"/>
                        <a:t> beam = </a:t>
                      </a:r>
                      <a:r>
                        <a:rPr lang="en-US" sz="1400" b="1" dirty="0" smtClean="0"/>
                        <a:t>1 p</a:t>
                      </a:r>
                      <a:r>
                        <a:rPr lang="el-GR" sz="1400" b="1" dirty="0" smtClean="0"/>
                        <a:t>μ</a:t>
                      </a:r>
                      <a:r>
                        <a:rPr lang="en-US" sz="1400" b="1" dirty="0" smtClean="0"/>
                        <a:t>A of </a:t>
                      </a:r>
                      <a:r>
                        <a:rPr lang="en-US" sz="1400" b="1" baseline="30000" dirty="0" smtClean="0"/>
                        <a:t>48</a:t>
                      </a:r>
                      <a:r>
                        <a:rPr lang="en-US" sz="1400" b="1" dirty="0" smtClean="0"/>
                        <a:t>Ca</a:t>
                      </a:r>
                    </a:p>
                    <a:p>
                      <a:r>
                        <a:rPr lang="en-US" sz="1400" baseline="0" dirty="0" smtClean="0"/>
                        <a:t> </a:t>
                      </a:r>
                      <a:endParaRPr lang="ru-RU" sz="1400" dirty="0"/>
                    </a:p>
                  </a:txBody>
                  <a:tcPr/>
                </a:tc>
                <a:tc>
                  <a:txBody>
                    <a:bodyPr/>
                    <a:lstStyle/>
                    <a:p>
                      <a:pPr algn="ctr"/>
                      <a:r>
                        <a:rPr lang="en-US" sz="1400" baseline="0" dirty="0" smtClean="0">
                          <a:solidFill>
                            <a:schemeClr val="tx1"/>
                          </a:solidFill>
                        </a:rPr>
                        <a:t>120 000 </a:t>
                      </a:r>
                      <a:r>
                        <a:rPr lang="en-US" sz="1400" b="1" dirty="0" smtClean="0">
                          <a:solidFill>
                            <a:schemeClr val="tx1"/>
                          </a:solidFill>
                        </a:rPr>
                        <a:t>alphas</a:t>
                      </a:r>
                      <a:r>
                        <a:rPr lang="en-US" sz="1400" dirty="0" smtClean="0">
                          <a:solidFill>
                            <a:schemeClr val="tx1"/>
                          </a:solidFill>
                        </a:rPr>
                        <a:t> from </a:t>
                      </a:r>
                      <a:r>
                        <a:rPr lang="en-US" sz="1400" baseline="30000" dirty="0" smtClean="0">
                          <a:solidFill>
                            <a:schemeClr val="tx1"/>
                          </a:solidFill>
                        </a:rPr>
                        <a:t>254</a:t>
                      </a:r>
                      <a:r>
                        <a:rPr lang="en-US" sz="1400" dirty="0" smtClean="0">
                          <a:solidFill>
                            <a:schemeClr val="tx1"/>
                          </a:solidFill>
                        </a:rPr>
                        <a:t>No per </a:t>
                      </a:r>
                      <a:r>
                        <a:rPr lang="en-US" sz="1400" baseline="0" dirty="0" smtClean="0">
                          <a:solidFill>
                            <a:schemeClr val="tx1"/>
                          </a:solidFill>
                        </a:rPr>
                        <a:t> </a:t>
                      </a:r>
                      <a:r>
                        <a:rPr lang="en-US" sz="1400" baseline="0" dirty="0" smtClean="0">
                          <a:solidFill>
                            <a:schemeClr val="tx1"/>
                          </a:solidFill>
                        </a:rPr>
                        <a:t>24</a:t>
                      </a:r>
                      <a:endParaRPr lang="ru-RU" sz="1400" dirty="0">
                        <a:solidFill>
                          <a:schemeClr val="tx1"/>
                        </a:solidFill>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smtClean="0"/>
                        <a:t>25 000 fissions of </a:t>
                      </a:r>
                      <a:r>
                        <a:rPr lang="en-US" sz="1400" baseline="30000" dirty="0" smtClean="0"/>
                        <a:t>252</a:t>
                      </a:r>
                      <a:r>
                        <a:rPr lang="en-US" sz="1400" dirty="0" smtClean="0"/>
                        <a:t>No per </a:t>
                      </a:r>
                      <a:r>
                        <a:rPr lang="en-US" sz="1400" baseline="0" dirty="0" smtClean="0"/>
                        <a:t> </a:t>
                      </a:r>
                      <a:r>
                        <a:rPr lang="en-US" sz="1400" baseline="0" dirty="0" smtClean="0"/>
                        <a:t>24h</a:t>
                      </a:r>
                      <a:endParaRPr lang="ru-RU" sz="1400" dirty="0" smtClean="0"/>
                    </a:p>
                    <a:p>
                      <a:pPr algn="ctr"/>
                      <a:endParaRPr lang="ru-RU" sz="1400" dirty="0"/>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smtClean="0"/>
                        <a:t>I</a:t>
                      </a:r>
                      <a:r>
                        <a:rPr lang="en-US" sz="1400" baseline="0" dirty="0" smtClean="0"/>
                        <a:t> beam = 3</a:t>
                      </a:r>
                      <a:r>
                        <a:rPr lang="en-US" sz="1400" b="1" dirty="0" smtClean="0"/>
                        <a:t> p</a:t>
                      </a:r>
                      <a:r>
                        <a:rPr lang="el-GR" sz="1400" b="1" dirty="0" smtClean="0"/>
                        <a:t>μ</a:t>
                      </a:r>
                      <a:r>
                        <a:rPr lang="en-US" sz="1400" b="1" dirty="0" smtClean="0"/>
                        <a:t>A of </a:t>
                      </a:r>
                      <a:r>
                        <a:rPr lang="en-US" sz="1400" b="1" baseline="30000" dirty="0" smtClean="0"/>
                        <a:t>48</a:t>
                      </a:r>
                      <a:r>
                        <a:rPr lang="en-US" sz="1400" b="1" dirty="0" smtClean="0"/>
                        <a:t>Ca</a:t>
                      </a:r>
                    </a:p>
                    <a:p>
                      <a:r>
                        <a:rPr lang="en-US" sz="1400" baseline="0" dirty="0" smtClean="0"/>
                        <a:t> </a:t>
                      </a:r>
                      <a:endParaRPr lang="ru-RU" sz="1400" dirty="0"/>
                    </a:p>
                  </a:txBody>
                  <a:tcPr/>
                </a:tc>
                <a:tc>
                  <a:txBody>
                    <a:bodyPr/>
                    <a:lstStyle/>
                    <a:p>
                      <a:pPr algn="ctr"/>
                      <a:r>
                        <a:rPr lang="en-US" sz="1400" baseline="0" dirty="0" smtClean="0">
                          <a:solidFill>
                            <a:schemeClr val="tx1"/>
                          </a:solidFill>
                        </a:rPr>
                        <a:t>360 000 </a:t>
                      </a:r>
                      <a:r>
                        <a:rPr lang="en-US" sz="1400" b="1" dirty="0" smtClean="0">
                          <a:solidFill>
                            <a:schemeClr val="tx1"/>
                          </a:solidFill>
                        </a:rPr>
                        <a:t>alphas</a:t>
                      </a:r>
                      <a:r>
                        <a:rPr lang="en-US" sz="1400" dirty="0" smtClean="0">
                          <a:solidFill>
                            <a:schemeClr val="tx1"/>
                          </a:solidFill>
                        </a:rPr>
                        <a:t> from </a:t>
                      </a:r>
                      <a:r>
                        <a:rPr lang="en-US" sz="1400" baseline="30000" dirty="0" smtClean="0">
                          <a:solidFill>
                            <a:schemeClr val="tx1"/>
                          </a:solidFill>
                        </a:rPr>
                        <a:t>254</a:t>
                      </a:r>
                      <a:r>
                        <a:rPr lang="en-US" sz="1400" dirty="0" smtClean="0">
                          <a:solidFill>
                            <a:schemeClr val="tx1"/>
                          </a:solidFill>
                        </a:rPr>
                        <a:t>No per </a:t>
                      </a:r>
                      <a:r>
                        <a:rPr lang="en-US" sz="1400" baseline="0" dirty="0" smtClean="0">
                          <a:solidFill>
                            <a:schemeClr val="tx1"/>
                          </a:solidFill>
                        </a:rPr>
                        <a:t> </a:t>
                      </a:r>
                      <a:r>
                        <a:rPr lang="en-US" sz="1400" baseline="0" dirty="0" smtClean="0">
                          <a:solidFill>
                            <a:schemeClr val="tx1"/>
                          </a:solidFill>
                        </a:rPr>
                        <a:t>24</a:t>
                      </a:r>
                      <a:endParaRPr lang="ru-RU" sz="1400" dirty="0">
                        <a:solidFill>
                          <a:schemeClr val="tx1"/>
                        </a:solidFill>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rPr>
                        <a:t>75 000 fissions of </a:t>
                      </a:r>
                      <a:r>
                        <a:rPr lang="en-US" sz="1400" b="1" baseline="30000" dirty="0" smtClean="0">
                          <a:solidFill>
                            <a:srgbClr val="FF0000"/>
                          </a:solidFill>
                        </a:rPr>
                        <a:t>252</a:t>
                      </a:r>
                      <a:r>
                        <a:rPr lang="en-US" sz="1400" b="1" dirty="0" smtClean="0">
                          <a:solidFill>
                            <a:srgbClr val="FF0000"/>
                          </a:solidFill>
                        </a:rPr>
                        <a:t>No per </a:t>
                      </a:r>
                      <a:r>
                        <a:rPr lang="en-US" sz="1400" b="1" baseline="0" dirty="0" smtClean="0">
                          <a:solidFill>
                            <a:srgbClr val="FF0000"/>
                          </a:solidFill>
                        </a:rPr>
                        <a:t> </a:t>
                      </a:r>
                      <a:r>
                        <a:rPr lang="en-US" sz="1400" b="1" baseline="0" dirty="0" smtClean="0">
                          <a:solidFill>
                            <a:srgbClr val="FF0000"/>
                          </a:solidFill>
                        </a:rPr>
                        <a:t>24h</a:t>
                      </a:r>
                      <a:endParaRPr lang="ru-RU" sz="1400" b="1" dirty="0" smtClean="0">
                        <a:solidFill>
                          <a:srgbClr val="FF0000"/>
                        </a:solidFill>
                      </a:endParaRPr>
                    </a:p>
                  </a:txBody>
                  <a:tcPr/>
                </a:tc>
              </a:tr>
            </a:tbl>
          </a:graphicData>
        </a:graphic>
      </p:graphicFrame>
      <p:sp>
        <p:nvSpPr>
          <p:cNvPr id="2" name="TextBox 1"/>
          <p:cNvSpPr txBox="1"/>
          <p:nvPr/>
        </p:nvSpPr>
        <p:spPr>
          <a:xfrm>
            <a:off x="1115616" y="627534"/>
            <a:ext cx="6912768" cy="646331"/>
          </a:xfrm>
          <a:prstGeom prst="rect">
            <a:avLst/>
          </a:prstGeom>
          <a:noFill/>
        </p:spPr>
        <p:txBody>
          <a:bodyPr wrap="square" rtlCol="0">
            <a:spAutoFit/>
          </a:bodyPr>
          <a:lstStyle/>
          <a:p>
            <a:r>
              <a:rPr lang="en-US" dirty="0" smtClean="0"/>
              <a:t>To create the correct mass or energy distribution of fission fragments we need to register </a:t>
            </a:r>
            <a:r>
              <a:rPr lang="en-US" b="1" dirty="0" smtClean="0">
                <a:solidFill>
                  <a:srgbClr val="FF0000"/>
                </a:solidFill>
              </a:rPr>
              <a:t>10</a:t>
            </a:r>
            <a:r>
              <a:rPr lang="en-US" b="1" baseline="30000" dirty="0" smtClean="0">
                <a:solidFill>
                  <a:srgbClr val="FF0000"/>
                </a:solidFill>
              </a:rPr>
              <a:t>5</a:t>
            </a:r>
            <a:r>
              <a:rPr lang="en-US" b="1" dirty="0" smtClean="0">
                <a:solidFill>
                  <a:srgbClr val="FF0000"/>
                </a:solidFill>
              </a:rPr>
              <a:t> fissions !!!</a:t>
            </a:r>
            <a:endParaRPr lang="ru-RU" b="1" dirty="0">
              <a:solidFill>
                <a:srgbClr val="FF0000"/>
              </a:solidFill>
            </a:endParaRPr>
          </a:p>
        </p:txBody>
      </p:sp>
    </p:spTree>
    <p:extLst>
      <p:ext uri="{BB962C8B-B14F-4D97-AF65-F5344CB8AC3E}">
        <p14:creationId xmlns:p14="http://schemas.microsoft.com/office/powerpoint/2010/main" val="23829958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4164622391"/>
              </p:ext>
            </p:extLst>
          </p:nvPr>
        </p:nvGraphicFramePr>
        <p:xfrm>
          <a:off x="827584" y="123478"/>
          <a:ext cx="7091364" cy="4742656"/>
        </p:xfrm>
        <a:graphic>
          <a:graphicData uri="http://schemas.openxmlformats.org/drawingml/2006/table">
            <a:tbl>
              <a:tblPr firstRow="1" bandRow="1">
                <a:tableStyleId>{5C22544A-7EE6-4342-B048-85BDC9FD1C3A}</a:tableStyleId>
              </a:tblPr>
              <a:tblGrid>
                <a:gridCol w="2363788"/>
                <a:gridCol w="2363788"/>
                <a:gridCol w="2363788"/>
              </a:tblGrid>
              <a:tr h="1572736">
                <a:tc>
                  <a:txBody>
                    <a:bodyPr/>
                    <a:lstStyle/>
                    <a:p>
                      <a:r>
                        <a:rPr lang="en-US" sz="1400" dirty="0" smtClean="0"/>
                        <a:t>The implantation “box” detector</a:t>
                      </a:r>
                      <a:endParaRPr lang="ru-RU" sz="1400" dirty="0"/>
                    </a:p>
                  </a:txBody>
                  <a:tcPr/>
                </a:tc>
                <a:tc>
                  <a:txBody>
                    <a:bodyPr/>
                    <a:lstStyle/>
                    <a:p>
                      <a:pPr algn="ctr"/>
                      <a:endParaRPr lang="en-US" sz="1400" dirty="0" smtClean="0"/>
                    </a:p>
                    <a:p>
                      <a:pPr algn="ctr"/>
                      <a:endParaRPr lang="en-US" sz="1400" dirty="0" smtClean="0"/>
                    </a:p>
                    <a:p>
                      <a:pPr algn="ctr"/>
                      <a:r>
                        <a:rPr lang="el-GR" sz="1400" dirty="0" smtClean="0"/>
                        <a:t>ε</a:t>
                      </a:r>
                      <a:r>
                        <a:rPr lang="en-US" sz="1400" baseline="-25000" dirty="0" err="1" smtClean="0"/>
                        <a:t>det</a:t>
                      </a:r>
                      <a:r>
                        <a:rPr lang="en-US" sz="1400" baseline="0" dirty="0" smtClean="0"/>
                        <a:t> = 100 %</a:t>
                      </a:r>
                    </a:p>
                    <a:p>
                      <a:pPr algn="ctr"/>
                      <a:endParaRPr lang="en-US" sz="1400" baseline="0" dirty="0" smtClean="0"/>
                    </a:p>
                    <a:p>
                      <a:pPr algn="ctr"/>
                      <a:r>
                        <a:rPr lang="en-US" sz="1400" baseline="0" dirty="0" smtClean="0"/>
                        <a:t>75 000 SF events per 24h</a:t>
                      </a:r>
                      <a:endParaRPr lang="ru-RU" sz="1400" baseline="0" dirty="0"/>
                    </a:p>
                  </a:txBody>
                  <a:tcPr/>
                </a:tc>
                <a:tc>
                  <a:txBody>
                    <a:bodyPr/>
                    <a:lstStyle/>
                    <a:p>
                      <a:pPr algn="ctr"/>
                      <a:endParaRPr lang="en-US" sz="1400" dirty="0" smtClean="0"/>
                    </a:p>
                    <a:p>
                      <a:pPr algn="ctr"/>
                      <a:endParaRPr lang="en-US" sz="1400" dirty="0" smtClean="0"/>
                    </a:p>
                    <a:p>
                      <a:pPr algn="ctr"/>
                      <a:r>
                        <a:rPr lang="en-US" sz="1400" dirty="0" smtClean="0"/>
                        <a:t>2E method (+ neutrons)</a:t>
                      </a:r>
                    </a:p>
                    <a:p>
                      <a:pPr algn="ctr"/>
                      <a:endParaRPr lang="en-US" sz="1400" dirty="0" smtClean="0"/>
                    </a:p>
                    <a:p>
                      <a:pPr algn="ctr"/>
                      <a:r>
                        <a:rPr lang="en-US" sz="1400" dirty="0" smtClean="0"/>
                        <a:t>ΔM &gt; 10 </a:t>
                      </a:r>
                      <a:r>
                        <a:rPr lang="en-US" sz="1400" dirty="0" err="1" smtClean="0"/>
                        <a:t>amu</a:t>
                      </a:r>
                      <a:endParaRPr lang="ru-RU" sz="1400" dirty="0"/>
                    </a:p>
                  </a:txBody>
                  <a:tcPr/>
                </a:tc>
              </a:tr>
              <a:tr h="1523608">
                <a:tc>
                  <a:txBody>
                    <a:bodyPr/>
                    <a:lstStyle/>
                    <a:p>
                      <a:r>
                        <a:rPr lang="en-US" sz="1400" dirty="0" smtClean="0"/>
                        <a:t>The “box” + inclined</a:t>
                      </a:r>
                      <a:r>
                        <a:rPr lang="en-US" sz="1400" baseline="0" dirty="0" smtClean="0"/>
                        <a:t> film</a:t>
                      </a:r>
                      <a:endParaRPr lang="ru-RU" sz="1400" dirty="0"/>
                    </a:p>
                  </a:txBody>
                  <a:tcPr/>
                </a:tc>
                <a:tc>
                  <a:txBody>
                    <a:bodyPr/>
                    <a:lstStyle/>
                    <a:p>
                      <a:pPr algn="ctr"/>
                      <a:endParaRPr lang="en-US" sz="1400" dirty="0" smtClean="0"/>
                    </a:p>
                    <a:p>
                      <a:pPr algn="ctr"/>
                      <a:r>
                        <a:rPr lang="el-GR" sz="1400" dirty="0" smtClean="0"/>
                        <a:t>ε</a:t>
                      </a:r>
                      <a:r>
                        <a:rPr lang="en-US" sz="1400" baseline="-25000" dirty="0" err="1" smtClean="0"/>
                        <a:t>det</a:t>
                      </a:r>
                      <a:r>
                        <a:rPr lang="en-US" sz="1400" baseline="0" dirty="0" smtClean="0"/>
                        <a:t> = 5-10 %</a:t>
                      </a:r>
                    </a:p>
                    <a:p>
                      <a:pPr algn="ctr"/>
                      <a:r>
                        <a:rPr lang="en-US" sz="1400" baseline="0" dirty="0" smtClean="0"/>
                        <a:t>(need to be measured!)</a:t>
                      </a:r>
                    </a:p>
                    <a:p>
                      <a:pPr algn="ctr"/>
                      <a:r>
                        <a:rPr lang="en-US" sz="1400" baseline="0" dirty="0" smtClean="0"/>
                        <a:t> </a:t>
                      </a:r>
                    </a:p>
                    <a:p>
                      <a:pPr algn="ctr"/>
                      <a:r>
                        <a:rPr lang="en-US" sz="1400" baseline="0" dirty="0" smtClean="0"/>
                        <a:t>3 500 – 7 500 SF events</a:t>
                      </a:r>
                    </a:p>
                    <a:p>
                      <a:pPr algn="ctr"/>
                      <a:r>
                        <a:rPr lang="en-US" sz="1400" baseline="0" dirty="0" smtClean="0"/>
                        <a:t>per 24h</a:t>
                      </a:r>
                      <a:endParaRPr lang="ru-RU" sz="1400" baseline="0" dirty="0"/>
                    </a:p>
                  </a:txBody>
                  <a:tcPr/>
                </a:tc>
                <a:tc>
                  <a:txBody>
                    <a:bodyPr/>
                    <a:lstStyle/>
                    <a:p>
                      <a:pPr algn="ctr"/>
                      <a:endParaRPr lang="en-US" sz="1400" dirty="0" smtClean="0"/>
                    </a:p>
                    <a:p>
                      <a:pPr algn="ctr"/>
                      <a:endParaRPr lang="en-US" sz="1400" dirty="0" smtClean="0"/>
                    </a:p>
                    <a:p>
                      <a:pPr algn="ctr"/>
                      <a:r>
                        <a:rPr lang="en-US" sz="1400" dirty="0" smtClean="0"/>
                        <a:t>2E method (+ neutrons)</a:t>
                      </a:r>
                    </a:p>
                    <a:p>
                      <a:pPr algn="ctr"/>
                      <a:endParaRPr lang="en-US" sz="1400" dirty="0" smtClean="0"/>
                    </a:p>
                    <a:p>
                      <a:pPr algn="ctr"/>
                      <a:r>
                        <a:rPr lang="en-US" sz="1400" dirty="0" smtClean="0"/>
                        <a:t>5 &lt; </a:t>
                      </a:r>
                      <a:r>
                        <a:rPr lang="el-GR" sz="1400" dirty="0" smtClean="0"/>
                        <a:t>Δ</a:t>
                      </a:r>
                      <a:r>
                        <a:rPr lang="en-US" sz="1400" dirty="0" smtClean="0"/>
                        <a:t>M &lt; 10 </a:t>
                      </a:r>
                      <a:r>
                        <a:rPr lang="en-US" sz="1400" dirty="0" err="1" smtClean="0"/>
                        <a:t>amu</a:t>
                      </a:r>
                      <a:endParaRPr lang="en-US" sz="1400" dirty="0" smtClean="0"/>
                    </a:p>
                    <a:p>
                      <a:pPr algn="ctr"/>
                      <a:endParaRPr lang="en-US" sz="1400" dirty="0" smtClean="0"/>
                    </a:p>
                    <a:p>
                      <a:pPr algn="ctr"/>
                      <a:endParaRPr lang="ru-RU" sz="1400" dirty="0"/>
                    </a:p>
                  </a:txBody>
                  <a:tcPr/>
                </a:tc>
              </a:tr>
              <a:tr h="370840">
                <a:tc>
                  <a:txBody>
                    <a:bodyPr/>
                    <a:lstStyle/>
                    <a:p>
                      <a:r>
                        <a:rPr lang="en-US" sz="1400" baseline="0" dirty="0" smtClean="0"/>
                        <a:t>GFS + CORSET</a:t>
                      </a:r>
                    </a:p>
                    <a:p>
                      <a:endParaRPr lang="en-US" sz="1400" baseline="0" dirty="0" smtClean="0"/>
                    </a:p>
                    <a:p>
                      <a:endParaRPr lang="en-US" sz="1400" baseline="0" dirty="0" smtClean="0"/>
                    </a:p>
                    <a:p>
                      <a:endParaRPr lang="en-US" sz="1400" baseline="0" dirty="0" smtClean="0"/>
                    </a:p>
                    <a:p>
                      <a:endParaRPr lang="en-US" sz="1400" baseline="0" dirty="0" smtClean="0"/>
                    </a:p>
                    <a:p>
                      <a:endParaRPr lang="en-US" sz="1400" baseline="0" dirty="0" smtClean="0"/>
                    </a:p>
                    <a:p>
                      <a:endParaRPr lang="ru-RU" sz="1400" dirty="0"/>
                    </a:p>
                  </a:txBody>
                  <a:tcPr/>
                </a:tc>
                <a:tc>
                  <a:txBody>
                    <a:bodyPr/>
                    <a:lstStyle/>
                    <a:p>
                      <a:pPr algn="ctr"/>
                      <a:endParaRPr lang="en-US" sz="1400" u="sng" dirty="0" smtClean="0"/>
                    </a:p>
                    <a:p>
                      <a:pPr algn="ctr"/>
                      <a:r>
                        <a:rPr lang="el-GR" sz="1400" u="sng" dirty="0" smtClean="0"/>
                        <a:t>ε</a:t>
                      </a:r>
                      <a:r>
                        <a:rPr lang="en-US" sz="1400" u="sng" baseline="-25000" dirty="0" err="1" smtClean="0"/>
                        <a:t>det</a:t>
                      </a:r>
                      <a:r>
                        <a:rPr lang="en-US" sz="1400" u="sng" baseline="0" dirty="0" smtClean="0"/>
                        <a:t> = 0.02 %</a:t>
                      </a:r>
                      <a:endParaRPr lang="en-US" sz="1400" baseline="0" dirty="0" smtClean="0"/>
                    </a:p>
                    <a:p>
                      <a:pPr algn="ctr"/>
                      <a:endParaRPr lang="en-US" sz="1400" baseline="0" dirty="0" smtClean="0"/>
                    </a:p>
                    <a:p>
                      <a:pPr algn="ctr"/>
                      <a:r>
                        <a:rPr lang="en-US" sz="1400" baseline="0" dirty="0" smtClean="0"/>
                        <a:t>10 – 20 SF events</a:t>
                      </a:r>
                    </a:p>
                    <a:p>
                      <a:pPr algn="ctr"/>
                      <a:r>
                        <a:rPr lang="en-US" sz="1400" baseline="0" dirty="0" smtClean="0"/>
                        <a:t>per 24h</a:t>
                      </a:r>
                      <a:endParaRPr lang="ru-RU" sz="1400" baseline="0" dirty="0"/>
                    </a:p>
                  </a:txBody>
                  <a:tcPr/>
                </a:tc>
                <a:tc>
                  <a:txBody>
                    <a:bodyPr/>
                    <a:lstStyle/>
                    <a:p>
                      <a:pPr algn="ctr"/>
                      <a:endParaRPr lang="en-US" sz="1400" dirty="0" smtClean="0"/>
                    </a:p>
                    <a:p>
                      <a:pPr algn="ctr"/>
                      <a:r>
                        <a:rPr lang="en-US" sz="1400" dirty="0" smtClean="0"/>
                        <a:t>2V, TOF-E methods</a:t>
                      </a:r>
                    </a:p>
                    <a:p>
                      <a:pPr algn="ctr"/>
                      <a:endParaRPr lang="en-US" sz="1400" dirty="0" smtClean="0"/>
                    </a:p>
                    <a:p>
                      <a:pPr algn="ctr"/>
                      <a:r>
                        <a:rPr lang="en-US" sz="1400" dirty="0" smtClean="0"/>
                        <a:t>2 &lt; </a:t>
                      </a:r>
                      <a:r>
                        <a:rPr lang="el-GR" sz="1400" dirty="0" smtClean="0"/>
                        <a:t>Δ</a:t>
                      </a:r>
                      <a:r>
                        <a:rPr lang="en-US" sz="1400" dirty="0" smtClean="0"/>
                        <a:t>M &lt; 4 </a:t>
                      </a:r>
                      <a:r>
                        <a:rPr lang="en-US" sz="1400" dirty="0" err="1" smtClean="0"/>
                        <a:t>amu</a:t>
                      </a:r>
                      <a:endParaRPr lang="en-US" sz="1400" dirty="0" smtClean="0"/>
                    </a:p>
                  </a:txBody>
                  <a:tcPr/>
                </a:tc>
              </a:tr>
            </a:tbl>
          </a:graphicData>
        </a:graphic>
      </p:graphicFrame>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627534"/>
            <a:ext cx="1187151" cy="88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984" y="2139702"/>
            <a:ext cx="1259995" cy="94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5" y="3651870"/>
            <a:ext cx="1633323" cy="113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3882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627534"/>
            <a:ext cx="7416824" cy="4278094"/>
          </a:xfrm>
          <a:prstGeom prst="rect">
            <a:avLst/>
          </a:prstGeom>
          <a:noFill/>
        </p:spPr>
        <p:txBody>
          <a:bodyPr wrap="square" rtlCol="0">
            <a:spAutoFit/>
          </a:bodyPr>
          <a:lstStyle/>
          <a:p>
            <a:pPr marL="285750" indent="-285750">
              <a:buFontTx/>
              <a:buChar char="-"/>
            </a:pPr>
            <a:endParaRPr lang="en-US" sz="1600" dirty="0" smtClean="0"/>
          </a:p>
          <a:p>
            <a:pPr algn="just"/>
            <a:r>
              <a:rPr lang="en-US" sz="1600" dirty="0" smtClean="0"/>
              <a:t>- </a:t>
            </a:r>
            <a:r>
              <a:rPr lang="en-US" sz="1600" dirty="0"/>
              <a:t>Detailed data on the main characteristics of spontaneous fission were obtained </a:t>
            </a:r>
            <a:r>
              <a:rPr lang="en-US" sz="1600" dirty="0" smtClean="0"/>
              <a:t>in FLNR: </a:t>
            </a:r>
            <a:r>
              <a:rPr lang="en-US" sz="1600" dirty="0"/>
              <a:t>partial </a:t>
            </a:r>
            <a:r>
              <a:rPr lang="en-US" sz="1600" dirty="0" smtClean="0"/>
              <a:t>SF half-lives</a:t>
            </a:r>
            <a:r>
              <a:rPr lang="en-US" sz="1600" dirty="0"/>
              <a:t>, </a:t>
            </a:r>
            <a:r>
              <a:rPr lang="en-US" sz="1600" dirty="0" smtClean="0"/>
              <a:t>branching ratios, </a:t>
            </a:r>
            <a:r>
              <a:rPr lang="en-US" sz="1600" dirty="0"/>
              <a:t>neutron multiplicity data for short-lived nuclei in the vicinity of the shell N=152 (typical cross-sections </a:t>
            </a:r>
            <a:r>
              <a:rPr lang="en-US" sz="1600" dirty="0" smtClean="0"/>
              <a:t>of complete fusion reactions - </a:t>
            </a:r>
            <a:r>
              <a:rPr lang="en-US" sz="1600" dirty="0"/>
              <a:t>0.5 - 1000 </a:t>
            </a:r>
            <a:r>
              <a:rPr lang="en-US" sz="1600" dirty="0" err="1"/>
              <a:t>nb</a:t>
            </a:r>
            <a:r>
              <a:rPr lang="en-US" sz="1600" dirty="0"/>
              <a:t>).</a:t>
            </a:r>
            <a:endParaRPr lang="en-US" sz="1600" dirty="0"/>
          </a:p>
          <a:p>
            <a:pPr algn="just"/>
            <a:r>
              <a:rPr lang="en-US" sz="1600" dirty="0" smtClean="0"/>
              <a:t> </a:t>
            </a:r>
            <a:endParaRPr lang="ru-RU" sz="1600" dirty="0" smtClean="0"/>
          </a:p>
          <a:p>
            <a:pPr algn="just"/>
            <a:r>
              <a:rPr lang="en-US" sz="1600" dirty="0" smtClean="0"/>
              <a:t>- </a:t>
            </a:r>
            <a:r>
              <a:rPr lang="en-US" sz="1600" dirty="0"/>
              <a:t>With the </a:t>
            </a:r>
            <a:r>
              <a:rPr lang="en-US" sz="1600" dirty="0" smtClean="0"/>
              <a:t>commissioning of </a:t>
            </a:r>
            <a:r>
              <a:rPr lang="en-US" sz="1600" dirty="0"/>
              <a:t>the GRAND separator </a:t>
            </a:r>
            <a:r>
              <a:rPr lang="en-US" sz="1600" dirty="0" smtClean="0"/>
              <a:t>it </a:t>
            </a:r>
            <a:r>
              <a:rPr lang="en-US" sz="1600" dirty="0"/>
              <a:t>is possible to study the </a:t>
            </a:r>
            <a:r>
              <a:rPr lang="en-US" sz="1600" dirty="0" smtClean="0"/>
              <a:t>nuclei lying </a:t>
            </a:r>
            <a:r>
              <a:rPr lang="en-US" sz="1600" dirty="0"/>
              <a:t>in the vicinity of the </a:t>
            </a:r>
            <a:r>
              <a:rPr lang="en-US" sz="1600" dirty="0" smtClean="0"/>
              <a:t>deformed </a:t>
            </a:r>
            <a:r>
              <a:rPr lang="en-US" sz="1600" dirty="0"/>
              <a:t>shell N = 162, and further. The capabilities of the </a:t>
            </a:r>
            <a:r>
              <a:rPr lang="en-US" sz="1600" dirty="0" smtClean="0"/>
              <a:t>SHE Factory </a:t>
            </a:r>
            <a:r>
              <a:rPr lang="en-US" sz="1600" dirty="0"/>
              <a:t>and </a:t>
            </a:r>
            <a:r>
              <a:rPr lang="en-US" sz="1600" dirty="0" smtClean="0"/>
              <a:t>GRAND make </a:t>
            </a:r>
            <a:r>
              <a:rPr lang="en-US" sz="1600" dirty="0"/>
              <a:t>it possible to study the </a:t>
            </a:r>
            <a:r>
              <a:rPr lang="en-US" sz="1600" dirty="0" smtClean="0"/>
              <a:t>nuclei, </a:t>
            </a:r>
            <a:r>
              <a:rPr lang="en-US" sz="1600" dirty="0"/>
              <a:t>with a cross </a:t>
            </a:r>
            <a:r>
              <a:rPr lang="en-US" sz="1600" dirty="0" smtClean="0"/>
              <a:t>section of </a:t>
            </a:r>
            <a:r>
              <a:rPr lang="en-US" sz="1600" dirty="0"/>
              <a:t>5 </a:t>
            </a:r>
            <a:r>
              <a:rPr lang="en-US" sz="1600" dirty="0" err="1"/>
              <a:t>picobarn</a:t>
            </a:r>
            <a:r>
              <a:rPr lang="en-US" sz="1600" dirty="0"/>
              <a:t> (</a:t>
            </a:r>
            <a:r>
              <a:rPr lang="en-US" sz="1600" dirty="0" err="1"/>
              <a:t>Fl</a:t>
            </a:r>
            <a:r>
              <a:rPr lang="en-US" sz="1600" dirty="0"/>
              <a:t>, Mc).</a:t>
            </a:r>
            <a:endParaRPr lang="en-US" sz="1600" dirty="0"/>
          </a:p>
          <a:p>
            <a:pPr marL="285750" indent="-285750" algn="just">
              <a:buFontTx/>
              <a:buChar char="-"/>
            </a:pPr>
            <a:endParaRPr lang="ru-RU" sz="1600" dirty="0" smtClean="0"/>
          </a:p>
          <a:p>
            <a:pPr algn="just"/>
            <a:r>
              <a:rPr lang="en-US" sz="1600" dirty="0" smtClean="0"/>
              <a:t>- In addition, for the first time it is possible to detailed study of the spontaneous fission dynamic for short-lived isotopes heavier than fermium (No, </a:t>
            </a:r>
            <a:r>
              <a:rPr lang="en-US" sz="1600" dirty="0" err="1" smtClean="0"/>
              <a:t>Rf</a:t>
            </a:r>
            <a:r>
              <a:rPr lang="en-US" sz="1600" dirty="0"/>
              <a:t>). But it is necessary to expand the </a:t>
            </a:r>
            <a:r>
              <a:rPr lang="en-US" sz="1600" dirty="0" smtClean="0"/>
              <a:t>capabilities </a:t>
            </a:r>
            <a:r>
              <a:rPr lang="en-US" sz="1600" dirty="0"/>
              <a:t>of detecting the products of spontaneous fission of nuclei obtained on the beams of the </a:t>
            </a:r>
            <a:r>
              <a:rPr lang="en-US" sz="1600" dirty="0" smtClean="0"/>
              <a:t>SHE Factory.</a:t>
            </a:r>
          </a:p>
          <a:p>
            <a:pPr algn="just"/>
            <a:r>
              <a:rPr lang="en-US" sz="1600" dirty="0"/>
              <a:t/>
            </a:r>
            <a:br>
              <a:rPr lang="en-US" sz="1600" dirty="0"/>
            </a:br>
            <a:endParaRPr lang="ru-RU" sz="1600" dirty="0"/>
          </a:p>
        </p:txBody>
      </p:sp>
    </p:spTree>
    <p:extLst>
      <p:ext uri="{BB962C8B-B14F-4D97-AF65-F5344CB8AC3E}">
        <p14:creationId xmlns:p14="http://schemas.microsoft.com/office/powerpoint/2010/main" val="496429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67494"/>
            <a:ext cx="7500326" cy="923330"/>
          </a:xfrm>
          <a:prstGeom prst="rect">
            <a:avLst/>
          </a:prstGeom>
          <a:noFill/>
        </p:spPr>
        <p:txBody>
          <a:bodyPr wrap="square" rtlCol="0">
            <a:spAutoFit/>
          </a:bodyPr>
          <a:lstStyle/>
          <a:p>
            <a:r>
              <a:rPr lang="en-US" dirty="0">
                <a:solidFill>
                  <a:srgbClr val="CC0000"/>
                </a:solidFill>
              </a:rPr>
              <a:t>T</a:t>
            </a:r>
            <a:r>
              <a:rPr lang="en-US" dirty="0" smtClean="0">
                <a:solidFill>
                  <a:srgbClr val="CC0000"/>
                </a:solidFill>
              </a:rPr>
              <a:t>hank </a:t>
            </a:r>
            <a:r>
              <a:rPr lang="en-US" dirty="0">
                <a:solidFill>
                  <a:srgbClr val="CC0000"/>
                </a:solidFill>
              </a:rPr>
              <a:t>you for your </a:t>
            </a:r>
            <a:r>
              <a:rPr lang="en-US" dirty="0" smtClean="0">
                <a:solidFill>
                  <a:srgbClr val="CC0000"/>
                </a:solidFill>
              </a:rPr>
              <a:t>attention!</a:t>
            </a:r>
          </a:p>
          <a:p>
            <a:r>
              <a:rPr lang="en-US" dirty="0" smtClean="0">
                <a:solidFill>
                  <a:srgbClr val="CC0000"/>
                </a:solidFill>
              </a:rPr>
              <a:t>		</a:t>
            </a:r>
            <a:r>
              <a:rPr lang="ru-RU" dirty="0" smtClean="0">
                <a:solidFill>
                  <a:srgbClr val="CC0000"/>
                </a:solidFill>
              </a:rPr>
              <a:t>Спасибо </a:t>
            </a:r>
            <a:r>
              <a:rPr lang="ru-RU" dirty="0">
                <a:solidFill>
                  <a:srgbClr val="CC0000"/>
                </a:solidFill>
              </a:rPr>
              <a:t>за </a:t>
            </a:r>
            <a:r>
              <a:rPr lang="ru-RU" dirty="0" smtClean="0">
                <a:solidFill>
                  <a:srgbClr val="CC0000"/>
                </a:solidFill>
              </a:rPr>
              <a:t>внимание</a:t>
            </a:r>
            <a:r>
              <a:rPr lang="en-US" dirty="0" smtClean="0">
                <a:solidFill>
                  <a:srgbClr val="CC0000"/>
                </a:solidFill>
              </a:rPr>
              <a:t>!</a:t>
            </a:r>
          </a:p>
          <a:p>
            <a:pPr algn="r"/>
            <a:r>
              <a:rPr lang="hy-AM" dirty="0">
                <a:solidFill>
                  <a:srgbClr val="CC0000"/>
                </a:solidFill>
              </a:rPr>
              <a:t>Շնորհակալություն ուշադրության համար!</a:t>
            </a:r>
            <a:endParaRPr lang="ru-RU" dirty="0">
              <a:solidFill>
                <a:srgbClr val="CC0000"/>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190824"/>
            <a:ext cx="7500326" cy="3688685"/>
          </a:xfrm>
          <a:prstGeom prst="rect">
            <a:avLst/>
          </a:prstGeom>
        </p:spPr>
      </p:pic>
    </p:spTree>
    <p:extLst>
      <p:ext uri="{BB962C8B-B14F-4D97-AF65-F5344CB8AC3E}">
        <p14:creationId xmlns:p14="http://schemas.microsoft.com/office/powerpoint/2010/main" val="21851427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15"/>
          <p:cNvSpPr txBox="1">
            <a:spLocks noChangeArrowheads="1"/>
          </p:cNvSpPr>
          <p:nvPr/>
        </p:nvSpPr>
        <p:spPr bwMode="auto">
          <a:xfrm>
            <a:off x="468611" y="4234357"/>
            <a:ext cx="7632848" cy="769441"/>
          </a:xfrm>
          <a:prstGeom prst="rect">
            <a:avLst/>
          </a:prstGeom>
          <a:noFill/>
          <a:ln w="9525">
            <a:noFill/>
            <a:miter lim="800000"/>
            <a:headEnd/>
            <a:tailEnd/>
          </a:ln>
        </p:spPr>
        <p:txBody>
          <a:bodyPr wrap="square">
            <a:spAutoFit/>
          </a:bodyPr>
          <a:lstStyle/>
          <a:p>
            <a:pPr algn="r"/>
            <a:r>
              <a:rPr lang="en-US" sz="1100" b="1" i="1" dirty="0">
                <a:solidFill>
                  <a:prstClr val="black"/>
                </a:solidFill>
              </a:rPr>
              <a:t>the isotopes for which spontaneous fission branches have been reported so far. </a:t>
            </a:r>
          </a:p>
          <a:p>
            <a:pPr algn="r"/>
            <a:r>
              <a:rPr lang="en-US" sz="1100" i="1" dirty="0" err="1">
                <a:solidFill>
                  <a:prstClr val="black"/>
                </a:solidFill>
              </a:rPr>
              <a:t>F.P</a:t>
            </a:r>
            <a:r>
              <a:rPr lang="en-US" sz="1100" i="1" dirty="0">
                <a:solidFill>
                  <a:prstClr val="black"/>
                </a:solidFill>
              </a:rPr>
              <a:t>. </a:t>
            </a:r>
            <a:r>
              <a:rPr lang="en-US" sz="1100" i="1" dirty="0" err="1">
                <a:solidFill>
                  <a:prstClr val="black"/>
                </a:solidFill>
              </a:rPr>
              <a:t>Hesberger</a:t>
            </a:r>
            <a:r>
              <a:rPr lang="en-US" sz="1100" i="1" dirty="0">
                <a:solidFill>
                  <a:prstClr val="black"/>
                </a:solidFill>
              </a:rPr>
              <a:t> - Eur. Phys. J. A (</a:t>
            </a:r>
            <a:r>
              <a:rPr lang="en-US" sz="1100" i="1" dirty="0" smtClean="0">
                <a:solidFill>
                  <a:prstClr val="black"/>
                </a:solidFill>
              </a:rPr>
              <a:t>2017)</a:t>
            </a:r>
            <a:r>
              <a:rPr lang="en-US" sz="1100" b="1" i="1" dirty="0" smtClean="0">
                <a:solidFill>
                  <a:prstClr val="black"/>
                </a:solidFill>
              </a:rPr>
              <a:t>53, 75</a:t>
            </a:r>
          </a:p>
          <a:p>
            <a:pPr algn="r"/>
            <a:endParaRPr lang="en-US" sz="1100" b="1" i="1" dirty="0" smtClean="0">
              <a:solidFill>
                <a:prstClr val="black"/>
              </a:solidFill>
            </a:endParaRPr>
          </a:p>
          <a:p>
            <a:r>
              <a:rPr lang="en-US" sz="1100" i="1" u="sng" dirty="0" smtClean="0">
                <a:solidFill>
                  <a:prstClr val="black"/>
                </a:solidFill>
              </a:rPr>
              <a:t>The orange and red boxes – SF nuclei  which have been studied on the VASSILISA (SHELS) separator</a:t>
            </a:r>
            <a:endParaRPr lang="ru-RU" sz="1100" i="1" u="sng"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446" y="267494"/>
            <a:ext cx="4797648" cy="384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858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 y="267494"/>
            <a:ext cx="435772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3507854"/>
            <a:ext cx="4260229" cy="646331"/>
          </a:xfrm>
          <a:prstGeom prst="rect">
            <a:avLst/>
          </a:prstGeom>
          <a:noFill/>
        </p:spPr>
        <p:txBody>
          <a:bodyPr wrap="square" rtlCol="0">
            <a:spAutoFit/>
          </a:bodyPr>
          <a:lstStyle/>
          <a:p>
            <a:pPr algn="just"/>
            <a:r>
              <a:rPr lang="en-US" sz="1200" dirty="0"/>
              <a:t>Common logarithm of partial spontaneous fission </a:t>
            </a:r>
            <a:r>
              <a:rPr lang="en-US" sz="1200" dirty="0" err="1"/>
              <a:t>halflife</a:t>
            </a:r>
            <a:endParaRPr lang="en-US" sz="1200" dirty="0"/>
          </a:p>
          <a:p>
            <a:pPr algn="just"/>
            <a:r>
              <a:rPr lang="en-US" sz="1200" dirty="0" smtClean="0"/>
              <a:t>versus neutron number for even–even isotopes of elements</a:t>
            </a:r>
          </a:p>
          <a:p>
            <a:pPr algn="just"/>
            <a:r>
              <a:rPr lang="en-US" sz="1200" dirty="0" smtClean="0"/>
              <a:t>with </a:t>
            </a:r>
            <a:r>
              <a:rPr lang="en-US" sz="1200" dirty="0"/>
              <a:t>Z = </a:t>
            </a:r>
            <a:r>
              <a:rPr lang="en-US" sz="1200" dirty="0" smtClean="0"/>
              <a:t>98–114</a:t>
            </a:r>
            <a:r>
              <a:rPr lang="ru-RU" sz="1200" dirty="0" smtClean="0"/>
              <a:t>. </a:t>
            </a:r>
            <a:endParaRPr lang="ru-RU" sz="12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304" y="339501"/>
            <a:ext cx="4357160" cy="309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95736" y="4459754"/>
            <a:ext cx="6552728" cy="523220"/>
          </a:xfrm>
          <a:prstGeom prst="rect">
            <a:avLst/>
          </a:prstGeom>
          <a:noFill/>
        </p:spPr>
        <p:txBody>
          <a:bodyPr wrap="square" rtlCol="0">
            <a:spAutoFit/>
          </a:bodyPr>
          <a:lstStyle/>
          <a:p>
            <a:pPr algn="r"/>
            <a:r>
              <a:rPr lang="en-US" sz="1400" i="1" dirty="0" err="1"/>
              <a:t>Yu.Ts</a:t>
            </a:r>
            <a:r>
              <a:rPr lang="en-US" sz="1400" i="1" dirty="0"/>
              <a:t>. </a:t>
            </a:r>
            <a:r>
              <a:rPr lang="en-US" sz="1400" i="1" dirty="0" err="1"/>
              <a:t>Oganessian</a:t>
            </a:r>
            <a:r>
              <a:rPr lang="en-US" sz="1400" i="1" dirty="0"/>
              <a:t> and V.K. </a:t>
            </a:r>
            <a:r>
              <a:rPr lang="en-US" sz="1400" i="1" dirty="0" err="1" smtClean="0"/>
              <a:t>Utyonkov</a:t>
            </a:r>
            <a:endParaRPr lang="en-US" sz="1400" i="1" dirty="0" smtClean="0"/>
          </a:p>
          <a:p>
            <a:pPr algn="r"/>
            <a:r>
              <a:rPr lang="ru-RU" sz="1400" i="1" dirty="0" smtClean="0"/>
              <a:t> </a:t>
            </a:r>
            <a:r>
              <a:rPr lang="en-US" sz="1400" i="1" dirty="0"/>
              <a:t>Rep. </a:t>
            </a:r>
            <a:r>
              <a:rPr lang="en-US" sz="1400" i="1" dirty="0" err="1"/>
              <a:t>Prog</a:t>
            </a:r>
            <a:r>
              <a:rPr lang="en-US" sz="1400" i="1" dirty="0"/>
              <a:t>. Phys. 78 (2015) 036301 (22pp)</a:t>
            </a:r>
            <a:endParaRPr lang="ru-RU" sz="1400" i="1" dirty="0"/>
          </a:p>
        </p:txBody>
      </p:sp>
      <p:sp>
        <p:nvSpPr>
          <p:cNvPr id="7" name="TextBox 6"/>
          <p:cNvSpPr txBox="1"/>
          <p:nvPr/>
        </p:nvSpPr>
        <p:spPr>
          <a:xfrm>
            <a:off x="4508339" y="3520782"/>
            <a:ext cx="4260229" cy="461665"/>
          </a:xfrm>
          <a:prstGeom prst="rect">
            <a:avLst/>
          </a:prstGeom>
          <a:noFill/>
        </p:spPr>
        <p:txBody>
          <a:bodyPr wrap="square" rtlCol="0">
            <a:spAutoFit/>
          </a:bodyPr>
          <a:lstStyle/>
          <a:p>
            <a:pPr algn="just"/>
            <a:r>
              <a:rPr lang="en-US" sz="1200" dirty="0"/>
              <a:t>Half-lives with respect to SF as a function of the </a:t>
            </a:r>
            <a:r>
              <a:rPr lang="en-US" sz="1200" dirty="0" err="1"/>
              <a:t>fissility</a:t>
            </a:r>
            <a:r>
              <a:rPr lang="en-US" sz="1200" dirty="0"/>
              <a:t> </a:t>
            </a:r>
            <a:r>
              <a:rPr lang="en-US" sz="1200" dirty="0" smtClean="0"/>
              <a:t>parameter (Z</a:t>
            </a:r>
            <a:r>
              <a:rPr lang="en-US" sz="1200" baseline="30000" dirty="0" smtClean="0"/>
              <a:t>2</a:t>
            </a:r>
            <a:r>
              <a:rPr lang="en-US" sz="1200" dirty="0" smtClean="0"/>
              <a:t>/A).</a:t>
            </a:r>
            <a:endParaRPr lang="ru-RU" sz="1200" dirty="0"/>
          </a:p>
        </p:txBody>
      </p:sp>
    </p:spTree>
    <p:extLst>
      <p:ext uri="{BB962C8B-B14F-4D97-AF65-F5344CB8AC3E}">
        <p14:creationId xmlns:p14="http://schemas.microsoft.com/office/powerpoint/2010/main" val="2776144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67494"/>
            <a:ext cx="7257058" cy="422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xmlns="" id="{7DB7F6EB-E465-41C8-82BB-6F37573984D4}"/>
              </a:ext>
            </a:extLst>
          </p:cNvPr>
          <p:cNvSpPr txBox="1"/>
          <p:nvPr/>
        </p:nvSpPr>
        <p:spPr>
          <a:xfrm>
            <a:off x="899592" y="4299942"/>
            <a:ext cx="7257058" cy="738664"/>
          </a:xfrm>
          <a:prstGeom prst="rect">
            <a:avLst/>
          </a:prstGeom>
          <a:noFill/>
        </p:spPr>
        <p:txBody>
          <a:bodyPr wrap="square" rtlCol="0">
            <a:spAutoFit/>
          </a:bodyPr>
          <a:lstStyle/>
          <a:p>
            <a:pPr fontAlgn="auto">
              <a:spcBef>
                <a:spcPts val="0"/>
              </a:spcBef>
              <a:spcAft>
                <a:spcPts val="0"/>
              </a:spcAft>
            </a:pPr>
            <a:r>
              <a:rPr lang="en-US" sz="1400" dirty="0">
                <a:sym typeface="Symbol" panose="05050102010706020507" pitchFamily="18" charset="2"/>
              </a:rPr>
              <a:t>General view on the systems for which mass or nuclear-charge distributions</a:t>
            </a:r>
          </a:p>
          <a:p>
            <a:pPr fontAlgn="auto">
              <a:spcBef>
                <a:spcPts val="0"/>
              </a:spcBef>
              <a:spcAft>
                <a:spcPts val="0"/>
              </a:spcAft>
            </a:pPr>
            <a:r>
              <a:rPr lang="en-US" sz="1400" dirty="0">
                <a:sym typeface="Symbol" panose="05050102010706020507" pitchFamily="18" charset="2"/>
              </a:rPr>
              <a:t>have been measured.</a:t>
            </a:r>
          </a:p>
          <a:p>
            <a:pPr algn="r" fontAlgn="auto">
              <a:spcBef>
                <a:spcPts val="0"/>
              </a:spcBef>
              <a:spcAft>
                <a:spcPts val="0"/>
              </a:spcAft>
            </a:pPr>
            <a:r>
              <a:rPr lang="en-US" sz="1400" i="1" dirty="0" smtClean="0">
                <a:sym typeface="Symbol" panose="05050102010706020507" pitchFamily="18" charset="2"/>
              </a:rPr>
              <a:t>K.</a:t>
            </a:r>
            <a:r>
              <a:rPr lang="en-US" sz="1400" i="1" dirty="0" smtClean="0"/>
              <a:t>H</a:t>
            </a:r>
            <a:r>
              <a:rPr lang="en-US" sz="1400" i="1" dirty="0"/>
              <a:t>. Schmidt, B. </a:t>
            </a:r>
            <a:r>
              <a:rPr lang="en-US" sz="1400" i="1" dirty="0" err="1"/>
              <a:t>Jurado</a:t>
            </a:r>
            <a:r>
              <a:rPr lang="en-US" sz="1400" i="1" dirty="0"/>
              <a:t>, Rev. </a:t>
            </a:r>
            <a:r>
              <a:rPr lang="en-US" sz="1400" i="1" dirty="0" err="1"/>
              <a:t>Prog</a:t>
            </a:r>
            <a:r>
              <a:rPr lang="en-US" sz="1400" i="1" dirty="0"/>
              <a:t>. </a:t>
            </a:r>
            <a:r>
              <a:rPr lang="en-US" sz="1400" i="1" dirty="0" err="1"/>
              <a:t>Nucl</a:t>
            </a:r>
            <a:r>
              <a:rPr lang="en-US" sz="1400" i="1" dirty="0"/>
              <a:t>. </a:t>
            </a:r>
            <a:r>
              <a:rPr lang="en-US" sz="1400" i="1" dirty="0" err="1"/>
              <a:t>Fiss</a:t>
            </a:r>
            <a:r>
              <a:rPr lang="en-US" sz="1400" i="1" dirty="0"/>
              <a:t> (2018) </a:t>
            </a:r>
            <a:endParaRPr lang="en-US" sz="1400" i="1" dirty="0">
              <a:sym typeface="Symbol" panose="05050102010706020507" pitchFamily="18" charset="2"/>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5373"/>
            <a:ext cx="4032448" cy="441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95486"/>
            <a:ext cx="3242245" cy="449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23478"/>
            <a:ext cx="5132226" cy="4155926"/>
          </a:xfrm>
          <a:prstGeom prst="rect">
            <a:avLst/>
          </a:prstGeom>
        </p:spPr>
      </p:pic>
      <p:sp>
        <p:nvSpPr>
          <p:cNvPr id="4" name="TextBox 3"/>
          <p:cNvSpPr txBox="1"/>
          <p:nvPr/>
        </p:nvSpPr>
        <p:spPr>
          <a:xfrm>
            <a:off x="1259632" y="4279404"/>
            <a:ext cx="6408712" cy="646331"/>
          </a:xfrm>
          <a:prstGeom prst="rect">
            <a:avLst/>
          </a:prstGeom>
          <a:noFill/>
        </p:spPr>
        <p:txBody>
          <a:bodyPr wrap="square" rtlCol="0">
            <a:spAutoFit/>
          </a:bodyPr>
          <a:lstStyle/>
          <a:p>
            <a:pPr algn="r"/>
            <a:r>
              <a:rPr lang="en-US" sz="1200" i="1" dirty="0" err="1" smtClean="0"/>
              <a:t>Rubchenya</a:t>
            </a:r>
            <a:r>
              <a:rPr lang="en-US" sz="1200" i="1" dirty="0"/>
              <a:t>, V.A</a:t>
            </a:r>
            <a:r>
              <a:rPr lang="en-US" sz="1200" dirty="0"/>
              <a:t>. </a:t>
            </a:r>
            <a:r>
              <a:rPr lang="en-US" sz="1200" dirty="0" smtClean="0"/>
              <a:t>Prompt </a:t>
            </a:r>
            <a:r>
              <a:rPr lang="en-US" sz="1200" dirty="0"/>
              <a:t>neutron characteristics </a:t>
            </a:r>
            <a:endParaRPr lang="en-US" sz="1200" dirty="0" smtClean="0"/>
          </a:p>
          <a:p>
            <a:pPr algn="r"/>
            <a:r>
              <a:rPr lang="en-US" sz="1200" dirty="0" smtClean="0"/>
              <a:t>in </a:t>
            </a:r>
            <a:r>
              <a:rPr lang="en-US" sz="1200" dirty="0"/>
              <a:t>the spontaneous fission of heavy and </a:t>
            </a:r>
            <a:r>
              <a:rPr lang="en-US" sz="1200" dirty="0" err="1"/>
              <a:t>superheavy</a:t>
            </a:r>
            <a:r>
              <a:rPr lang="en-US" sz="1200" dirty="0"/>
              <a:t> nuclei.  </a:t>
            </a:r>
          </a:p>
          <a:p>
            <a:pPr algn="r"/>
            <a:r>
              <a:rPr lang="en-US" sz="1200" dirty="0"/>
              <a:t>LXV International Conference "Nucleus 2015" June 29-July 3, 2015, St. Petersburg</a:t>
            </a:r>
            <a:endParaRPr lang="ru-RU" sz="1200" dirty="0"/>
          </a:p>
        </p:txBody>
      </p:sp>
    </p:spTree>
    <p:extLst>
      <p:ext uri="{BB962C8B-B14F-4D97-AF65-F5344CB8AC3E}">
        <p14:creationId xmlns:p14="http://schemas.microsoft.com/office/powerpoint/2010/main" val="2537198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27534"/>
            <a:ext cx="468052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9FFB01E7-FCC8-BE7E-442E-3621F3EAA51A}"/>
              </a:ext>
            </a:extLst>
          </p:cNvPr>
          <p:cNvSpPr txBox="1"/>
          <p:nvPr/>
        </p:nvSpPr>
        <p:spPr>
          <a:xfrm>
            <a:off x="107504" y="3433246"/>
            <a:ext cx="4680519" cy="954107"/>
          </a:xfrm>
          <a:prstGeom prst="rect">
            <a:avLst/>
          </a:prstGeom>
          <a:noFill/>
        </p:spPr>
        <p:txBody>
          <a:bodyPr wrap="square">
            <a:spAutoFit/>
          </a:bodyPr>
          <a:lstStyle/>
          <a:p>
            <a:r>
              <a:rPr lang="en-GB" sz="1400" dirty="0" smtClean="0"/>
              <a:t>Dependence </a:t>
            </a:r>
            <a:r>
              <a:rPr lang="en-GB" sz="1400" dirty="0"/>
              <a:t>of neutron yield on </a:t>
            </a:r>
            <a:r>
              <a:rPr lang="en-GB" sz="1400" dirty="0" smtClean="0"/>
              <a:t>fragment </a:t>
            </a:r>
            <a:r>
              <a:rPr lang="en-GB" sz="1400" dirty="0"/>
              <a:t>mass for several low-energy </a:t>
            </a:r>
            <a:r>
              <a:rPr lang="en-GB" sz="1400" dirty="0" err="1"/>
              <a:t>fissioning</a:t>
            </a:r>
            <a:r>
              <a:rPr lang="en-GB" sz="1400" dirty="0"/>
              <a:t> </a:t>
            </a:r>
            <a:r>
              <a:rPr lang="en-GB" sz="1400" dirty="0" smtClean="0"/>
              <a:t>systems (“</a:t>
            </a:r>
            <a:r>
              <a:rPr lang="en-US" sz="1400" dirty="0" smtClean="0"/>
              <a:t>saw-tooth shape”)</a:t>
            </a:r>
            <a:r>
              <a:rPr lang="en-GB" sz="1400" dirty="0" smtClean="0"/>
              <a:t> </a:t>
            </a:r>
            <a:endParaRPr lang="en-GB" sz="1400" dirty="0"/>
          </a:p>
          <a:p>
            <a:pPr algn="r"/>
            <a:r>
              <a:rPr lang="en-GB" sz="1400" i="1" dirty="0" err="1"/>
              <a:t>Gindler</a:t>
            </a:r>
            <a:r>
              <a:rPr lang="en-GB" sz="1400" i="1" dirty="0"/>
              <a:t> J. </a:t>
            </a:r>
            <a:r>
              <a:rPr lang="en-GB" sz="1400" i="1" dirty="0" smtClean="0"/>
              <a:t>PRC</a:t>
            </a:r>
            <a:r>
              <a:rPr lang="en-GB" sz="1400" i="1" dirty="0"/>
              <a:t>. </a:t>
            </a:r>
            <a:r>
              <a:rPr lang="en-GB" sz="1400" i="1" dirty="0" smtClean="0"/>
              <a:t>(1979) </a:t>
            </a:r>
            <a:r>
              <a:rPr lang="en-GB" sz="1400" i="1" dirty="0"/>
              <a:t>– Vol. 19, issue </a:t>
            </a:r>
            <a:r>
              <a:rPr lang="en-GB" sz="1400" i="1" dirty="0" smtClean="0"/>
              <a:t>5. </a:t>
            </a:r>
            <a:endParaRPr lang="en-GB" sz="1400" i="1"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3" y="699542"/>
            <a:ext cx="3418391"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3433246"/>
            <a:ext cx="3672407" cy="1169551"/>
          </a:xfrm>
          <a:prstGeom prst="rect">
            <a:avLst/>
          </a:prstGeom>
          <a:noFill/>
        </p:spPr>
        <p:txBody>
          <a:bodyPr wrap="square" rtlCol="0">
            <a:spAutoFit/>
          </a:bodyPr>
          <a:lstStyle/>
          <a:p>
            <a:r>
              <a:rPr lang="en-US" sz="1400" dirty="0" smtClean="0"/>
              <a:t>Prompt neutrons vs TKE -  </a:t>
            </a:r>
            <a:r>
              <a:rPr lang="en-US" sz="1400" baseline="30000" dirty="0" smtClean="0"/>
              <a:t>252</a:t>
            </a:r>
            <a:r>
              <a:rPr lang="en-US" sz="1400" dirty="0" smtClean="0"/>
              <a:t>Cf  data (</a:t>
            </a:r>
            <a:r>
              <a:rPr lang="en-US" sz="1400" dirty="0"/>
              <a:t>different black and gray symbols</a:t>
            </a:r>
            <a:r>
              <a:rPr lang="en-US" sz="1400" dirty="0" smtClean="0"/>
              <a:t>).</a:t>
            </a:r>
          </a:p>
          <a:p>
            <a:endParaRPr lang="en-US" sz="1400" dirty="0"/>
          </a:p>
          <a:p>
            <a:pPr algn="r"/>
            <a:r>
              <a:rPr lang="en-US" sz="1400" i="1" dirty="0" err="1" smtClean="0"/>
              <a:t>I.Visan</a:t>
            </a:r>
            <a:r>
              <a:rPr lang="en-US" sz="1400" i="1" dirty="0" smtClean="0"/>
              <a:t> et al. (2014) </a:t>
            </a:r>
            <a:r>
              <a:rPr lang="fr-FR" sz="1400" i="1" dirty="0" smtClean="0"/>
              <a:t>Rom</a:t>
            </a:r>
            <a:r>
              <a:rPr lang="fr-FR" sz="1400" i="1" dirty="0"/>
              <a:t>. Journ. Phys., Vol. 59, </a:t>
            </a:r>
            <a:r>
              <a:rPr lang="fr-FR" sz="1400" i="1" dirty="0" smtClean="0"/>
              <a:t>No. 3–4</a:t>
            </a:r>
            <a:endParaRPr lang="ru-RU" sz="1400" i="1" dirty="0"/>
          </a:p>
        </p:txBody>
      </p:sp>
    </p:spTree>
    <p:extLst>
      <p:ext uri="{BB962C8B-B14F-4D97-AF65-F5344CB8AC3E}">
        <p14:creationId xmlns:p14="http://schemas.microsoft.com/office/powerpoint/2010/main" val="42581407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771550"/>
            <a:ext cx="6768752" cy="3693319"/>
          </a:xfrm>
          <a:prstGeom prst="rect">
            <a:avLst/>
          </a:prstGeom>
          <a:noFill/>
        </p:spPr>
        <p:txBody>
          <a:bodyPr wrap="square" rtlCol="0">
            <a:spAutoFit/>
          </a:bodyPr>
          <a:lstStyle/>
          <a:p>
            <a:r>
              <a:rPr lang="en-US" dirty="0" smtClean="0"/>
              <a:t>The estimation of half life                                   &gt;      5 decays</a:t>
            </a:r>
          </a:p>
          <a:p>
            <a:endParaRPr lang="en-US" dirty="0"/>
          </a:p>
          <a:p>
            <a:r>
              <a:rPr lang="en-US" dirty="0" smtClean="0"/>
              <a:t>The average number of SF neutrons                 &gt;      20 fissions</a:t>
            </a:r>
          </a:p>
          <a:p>
            <a:r>
              <a:rPr lang="en-US" dirty="0" smtClean="0"/>
              <a:t>(</a:t>
            </a:r>
            <a:r>
              <a:rPr lang="el-GR" dirty="0" smtClean="0"/>
              <a:t>ε</a:t>
            </a:r>
            <a:r>
              <a:rPr lang="en-US" baseline="-25000" dirty="0" smtClean="0"/>
              <a:t>n</a:t>
            </a:r>
            <a:r>
              <a:rPr lang="en-US" dirty="0" smtClean="0"/>
              <a:t>  &gt; 45%)</a:t>
            </a:r>
          </a:p>
          <a:p>
            <a:endParaRPr lang="en-US" dirty="0"/>
          </a:p>
          <a:p>
            <a:r>
              <a:rPr lang="en-US" dirty="0" smtClean="0"/>
              <a:t>The determination of neutron</a:t>
            </a:r>
          </a:p>
          <a:p>
            <a:r>
              <a:rPr lang="en-US" dirty="0" smtClean="0"/>
              <a:t>multiplicity distribution                                        &gt;     100 fissions</a:t>
            </a:r>
          </a:p>
          <a:p>
            <a:r>
              <a:rPr lang="en-US" dirty="0"/>
              <a:t>(</a:t>
            </a:r>
            <a:r>
              <a:rPr lang="el-GR" dirty="0"/>
              <a:t>ε</a:t>
            </a:r>
            <a:r>
              <a:rPr lang="en-US" baseline="-25000" dirty="0"/>
              <a:t>n</a:t>
            </a:r>
            <a:r>
              <a:rPr lang="en-US" dirty="0"/>
              <a:t>  &gt; 45</a:t>
            </a:r>
            <a:r>
              <a:rPr lang="en-US" dirty="0" smtClean="0"/>
              <a:t>%)</a:t>
            </a:r>
          </a:p>
          <a:p>
            <a:endParaRPr lang="en-US" dirty="0"/>
          </a:p>
          <a:p>
            <a:r>
              <a:rPr lang="en-US" dirty="0" smtClean="0"/>
              <a:t>The </a:t>
            </a:r>
            <a:r>
              <a:rPr lang="en-US" dirty="0" smtClean="0"/>
              <a:t>evaluation </a:t>
            </a:r>
            <a:r>
              <a:rPr lang="en-US" dirty="0" smtClean="0"/>
              <a:t>of TKE </a:t>
            </a:r>
            <a:r>
              <a:rPr lang="en-US" dirty="0" smtClean="0"/>
              <a:t>(2 FF!)                           </a:t>
            </a:r>
            <a:r>
              <a:rPr lang="en-US" dirty="0" smtClean="0"/>
              <a:t>&gt;      100 fissions</a:t>
            </a:r>
          </a:p>
          <a:p>
            <a:endParaRPr lang="en-US" dirty="0"/>
          </a:p>
          <a:p>
            <a:r>
              <a:rPr lang="en-US" dirty="0" smtClean="0"/>
              <a:t>The determination of energy or</a:t>
            </a:r>
          </a:p>
          <a:p>
            <a:r>
              <a:rPr lang="en-US" dirty="0" smtClean="0"/>
              <a:t>mass distribution of single fission fragments     &gt;       </a:t>
            </a:r>
            <a:r>
              <a:rPr lang="en-US" b="1" dirty="0" smtClean="0">
                <a:solidFill>
                  <a:srgbClr val="FF0000"/>
                </a:solidFill>
              </a:rPr>
              <a:t>10</a:t>
            </a:r>
            <a:r>
              <a:rPr lang="en-US" b="1" baseline="30000" dirty="0" smtClean="0">
                <a:solidFill>
                  <a:srgbClr val="FF0000"/>
                </a:solidFill>
              </a:rPr>
              <a:t>5</a:t>
            </a:r>
            <a:r>
              <a:rPr lang="en-US" b="1" dirty="0" smtClean="0">
                <a:solidFill>
                  <a:srgbClr val="FF0000"/>
                </a:solidFill>
              </a:rPr>
              <a:t> fissions</a:t>
            </a:r>
            <a:endParaRPr lang="en-US" b="1" dirty="0">
              <a:solidFill>
                <a:srgbClr val="FF0000"/>
              </a:solidFill>
            </a:endParaRPr>
          </a:p>
        </p:txBody>
      </p:sp>
    </p:spTree>
    <p:extLst>
      <p:ext uri="{BB962C8B-B14F-4D97-AF65-F5344CB8AC3E}">
        <p14:creationId xmlns:p14="http://schemas.microsoft.com/office/powerpoint/2010/main" val="1283988420"/>
      </p:ext>
    </p:extLst>
  </p:cSld>
  <p:clrMapOvr>
    <a:masterClrMapping/>
  </p:clrMapOvr>
  <p:transition>
    <p:fad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9481</TotalTime>
  <Words>2259</Words>
  <Application>Microsoft Office PowerPoint</Application>
  <PresentationFormat>Экран (16:9)</PresentationFormat>
  <Paragraphs>321</Paragraphs>
  <Slides>24</Slides>
  <Notes>18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24</vt:i4>
      </vt:variant>
    </vt:vector>
  </HeadingPairs>
  <TitlesOfParts>
    <vt:vector size="26" baseType="lpstr">
      <vt:lpstr>Тема Office</vt:lpstr>
      <vt:lpstr>CorelDRAW</vt:lpstr>
      <vt:lpstr>Spontaneous fission characteristics of heaviest nuclei synthesized in FLNR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SFiNx – Spontaneous Fission, Neutrons and x-rays</vt:lpstr>
      <vt:lpstr>Презентация PowerPoint</vt:lpstr>
      <vt:lpstr>Презентация PowerPoint</vt:lpstr>
      <vt:lpstr>Презентация PowerPoint</vt:lpstr>
      <vt:lpstr>SHELS Results – TKE, 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LAR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свойств спонтанного деления   короткоживущих изотопов с Z&gt;100 на сепараторе "ВАСИЛИСА" (предложение на проведение эксперимента)</dc:title>
  <dc:creator>Sasha</dc:creator>
  <cp:lastModifiedBy>Alex Zander</cp:lastModifiedBy>
  <cp:revision>571</cp:revision>
  <dcterms:created xsi:type="dcterms:W3CDTF">2007-06-15T06:24:58Z</dcterms:created>
  <dcterms:modified xsi:type="dcterms:W3CDTF">2023-04-27T08:41:01Z</dcterms:modified>
</cp:coreProperties>
</file>