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8" r:id="rId2"/>
    <p:sldId id="257" r:id="rId3"/>
    <p:sldId id="440" r:id="rId4"/>
    <p:sldId id="277" r:id="rId5"/>
    <p:sldId id="259" r:id="rId6"/>
    <p:sldId id="1431" r:id="rId7"/>
    <p:sldId id="1443" r:id="rId8"/>
    <p:sldId id="976" r:id="rId9"/>
    <p:sldId id="315" r:id="rId10"/>
    <p:sldId id="271" r:id="rId11"/>
    <p:sldId id="302" r:id="rId12"/>
    <p:sldId id="363" r:id="rId13"/>
    <p:sldId id="364" r:id="rId14"/>
    <p:sldId id="479" r:id="rId15"/>
    <p:sldId id="384" r:id="rId16"/>
    <p:sldId id="1446" r:id="rId17"/>
    <p:sldId id="1445" r:id="rId18"/>
    <p:sldId id="343" r:id="rId19"/>
    <p:sldId id="1006" r:id="rId20"/>
    <p:sldId id="382" r:id="rId21"/>
    <p:sldId id="279" r:id="rId22"/>
    <p:sldId id="1432" r:id="rId23"/>
    <p:sldId id="1017" r:id="rId24"/>
    <p:sldId id="1018" r:id="rId25"/>
    <p:sldId id="1011" r:id="rId26"/>
    <p:sldId id="1010" r:id="rId27"/>
    <p:sldId id="1447" r:id="rId28"/>
    <p:sldId id="982" r:id="rId29"/>
    <p:sldId id="481" r:id="rId30"/>
    <p:sldId id="436" r:id="rId3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8" autoAdjust="0"/>
    <p:restoredTop sz="79595" autoAdjust="0"/>
  </p:normalViewPr>
  <p:slideViewPr>
    <p:cSldViewPr snapToGrid="0">
      <p:cViewPr varScale="1">
        <p:scale>
          <a:sx n="70" d="100"/>
          <a:sy n="70" d="100"/>
        </p:scale>
        <p:origin x="1123" y="24"/>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6868C1-9F6C-415B-9805-74C25710746B}" type="doc">
      <dgm:prSet loTypeId="urn:microsoft.com/office/officeart/2005/8/layout/bList2" loCatId="list" qsTypeId="urn:microsoft.com/office/officeart/2005/8/quickstyle/3d2" qsCatId="3D" csTypeId="urn:microsoft.com/office/officeart/2005/8/colors/accent5_3" csCatId="accent5" phldr="1"/>
      <dgm:spPr/>
    </dgm:pt>
    <dgm:pt modelId="{02537221-B5C4-4115-A3CD-133E654BFC0F}">
      <dgm:prSet phldrT="[Текст]"/>
      <dgm:spPr>
        <a:solidFill>
          <a:srgbClr val="0099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ctr"/>
          <a:r>
            <a:rPr lang="en-US" dirty="0">
              <a:latin typeface="Arial" panose="020B0604020202020204" pitchFamily="34" charset="0"/>
              <a:cs typeface="Arial" panose="020B0604020202020204" pitchFamily="34" charset="0"/>
            </a:rPr>
            <a:t>CPU</a:t>
          </a:r>
          <a:endParaRPr lang="ru-RU" dirty="0">
            <a:latin typeface="Arial" panose="020B0604020202020204" pitchFamily="34" charset="0"/>
            <a:cs typeface="Arial" panose="020B0604020202020204" pitchFamily="34" charset="0"/>
          </a:endParaRPr>
        </a:p>
      </dgm:t>
    </dgm:pt>
    <dgm:pt modelId="{18ABBA42-1B7F-434C-9413-A3EEC573CD2D}" type="parTrans" cxnId="{F62DDD15-FB51-4AE8-9BD2-3CBE22F105E7}">
      <dgm:prSet/>
      <dgm:spPr/>
      <dgm:t>
        <a:bodyPr/>
        <a:lstStyle/>
        <a:p>
          <a:endParaRPr lang="ru-RU"/>
        </a:p>
      </dgm:t>
    </dgm:pt>
    <dgm:pt modelId="{1F38554A-FBF0-4A76-BB32-33FC44B17F0E}" type="sibTrans" cxnId="{F62DDD15-FB51-4AE8-9BD2-3CBE22F105E7}">
      <dgm:prSet/>
      <dgm:spPr/>
      <dgm:t>
        <a:bodyPr/>
        <a:lstStyle/>
        <a:p>
          <a:endParaRPr lang="ru-RU"/>
        </a:p>
      </dgm:t>
    </dgm:pt>
    <dgm:pt modelId="{51DE4F02-9AB5-4EC3-A5DB-B0378E99F7B9}">
      <dgm:prSet phldrT="[Текст]"/>
      <dgm:spPr>
        <a:solidFill>
          <a:srgbClr val="1F18A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ctr"/>
          <a:r>
            <a:rPr lang="en-US" dirty="0">
              <a:latin typeface="Arial" panose="020B0604020202020204" pitchFamily="34" charset="0"/>
              <a:cs typeface="Arial" panose="020B0604020202020204" pitchFamily="34" charset="0"/>
            </a:rPr>
            <a:t>GPU</a:t>
          </a:r>
          <a:endParaRPr lang="ru-RU" dirty="0">
            <a:latin typeface="Arial" panose="020B0604020202020204" pitchFamily="34" charset="0"/>
            <a:cs typeface="Arial" panose="020B0604020202020204" pitchFamily="34" charset="0"/>
          </a:endParaRPr>
        </a:p>
      </dgm:t>
    </dgm:pt>
    <dgm:pt modelId="{D98444B6-CCEE-43B7-8EBD-47F9E74C8C27}" type="parTrans" cxnId="{1ACCB63E-E9B9-4CF1-9F09-05229C1993EA}">
      <dgm:prSet/>
      <dgm:spPr/>
      <dgm:t>
        <a:bodyPr/>
        <a:lstStyle/>
        <a:p>
          <a:endParaRPr lang="ru-RU"/>
        </a:p>
      </dgm:t>
    </dgm:pt>
    <dgm:pt modelId="{5A971CD7-3381-42CD-98AE-4D95AAE90168}" type="sibTrans" cxnId="{1ACCB63E-E9B9-4CF1-9F09-05229C1993EA}">
      <dgm:prSet/>
      <dgm:spPr/>
      <dgm:t>
        <a:bodyPr/>
        <a:lstStyle/>
        <a:p>
          <a:endParaRPr lang="ru-RU"/>
        </a:p>
      </dgm:t>
    </dgm:pt>
    <dgm:pt modelId="{87594F11-3ECF-4C58-A841-2EB8D1CC3B3F}">
      <dgm:prSet/>
      <dgm:spPr/>
      <dgm:t>
        <a:bodyPr/>
        <a:lstStyle/>
        <a:p>
          <a:pPr algn="ctr"/>
          <a:r>
            <a:rPr lang="en-US" dirty="0"/>
            <a:t>38 qubits</a:t>
          </a:r>
          <a:endParaRPr lang="ru-RU" dirty="0"/>
        </a:p>
      </dgm:t>
    </dgm:pt>
    <dgm:pt modelId="{CFBE6082-2817-4843-8F33-6CE881122DD2}" type="parTrans" cxnId="{46B87D30-4CA7-4900-9118-F4B40E5A8A78}">
      <dgm:prSet/>
      <dgm:spPr/>
      <dgm:t>
        <a:bodyPr/>
        <a:lstStyle/>
        <a:p>
          <a:endParaRPr lang="ru-RU"/>
        </a:p>
      </dgm:t>
    </dgm:pt>
    <dgm:pt modelId="{2E4CDA74-2A64-440B-B21F-9028C3AC37D9}" type="sibTrans" cxnId="{46B87D30-4CA7-4900-9118-F4B40E5A8A78}">
      <dgm:prSet/>
      <dgm:spPr/>
      <dgm:t>
        <a:bodyPr/>
        <a:lstStyle/>
        <a:p>
          <a:endParaRPr lang="ru-RU"/>
        </a:p>
      </dgm:t>
    </dgm:pt>
    <dgm:pt modelId="{94B602EA-995D-4D34-8111-B735E748A43F}">
      <dgm:prSet/>
      <dgm:spPr/>
      <dgm:t>
        <a:bodyPr/>
        <a:lstStyle/>
        <a:p>
          <a:pPr algn="l"/>
          <a:r>
            <a:rPr lang="en-US" dirty="0"/>
            <a:t>   </a:t>
          </a:r>
          <a:endParaRPr lang="ru-RU" dirty="0"/>
        </a:p>
      </dgm:t>
    </dgm:pt>
    <dgm:pt modelId="{5527520A-E41F-411D-B9F9-7E550F1660B7}" type="parTrans" cxnId="{ABC9B48F-27E8-47DA-9412-35A07F1F4C66}">
      <dgm:prSet/>
      <dgm:spPr/>
      <dgm:t>
        <a:bodyPr/>
        <a:lstStyle/>
        <a:p>
          <a:endParaRPr lang="ru-RU"/>
        </a:p>
      </dgm:t>
    </dgm:pt>
    <dgm:pt modelId="{D5FEFE90-CA75-4AFC-8E18-BC263EAE144F}" type="sibTrans" cxnId="{ABC9B48F-27E8-47DA-9412-35A07F1F4C66}">
      <dgm:prSet/>
      <dgm:spPr/>
      <dgm:t>
        <a:bodyPr/>
        <a:lstStyle/>
        <a:p>
          <a:endParaRPr lang="ru-RU"/>
        </a:p>
      </dgm:t>
    </dgm:pt>
    <dgm:pt modelId="{CDBBBAD8-C8D1-496D-B65C-B473827745F5}">
      <dgm:prSet/>
      <dgm:spPr/>
      <dgm:t>
        <a:bodyPr/>
        <a:lstStyle/>
        <a:p>
          <a:pPr algn="ctr"/>
          <a:r>
            <a:rPr lang="en-US" dirty="0"/>
            <a:t>34 qubits </a:t>
          </a:r>
          <a:endParaRPr lang="ru-RU" dirty="0"/>
        </a:p>
      </dgm:t>
    </dgm:pt>
    <dgm:pt modelId="{2AF1583D-EEDE-4D5B-9E47-C61518DC2ED9}" type="parTrans" cxnId="{B3A3F62E-C2E4-486D-A758-EBFD95864689}">
      <dgm:prSet/>
      <dgm:spPr/>
      <dgm:t>
        <a:bodyPr/>
        <a:lstStyle/>
        <a:p>
          <a:endParaRPr lang="ru-RU"/>
        </a:p>
      </dgm:t>
    </dgm:pt>
    <dgm:pt modelId="{7BB3F590-3D11-4EB6-896F-EE44A492ADC8}" type="sibTrans" cxnId="{B3A3F62E-C2E4-486D-A758-EBFD95864689}">
      <dgm:prSet/>
      <dgm:spPr/>
      <dgm:t>
        <a:bodyPr/>
        <a:lstStyle/>
        <a:p>
          <a:endParaRPr lang="ru-RU"/>
        </a:p>
      </dgm:t>
    </dgm:pt>
    <dgm:pt modelId="{645F667D-0AE0-44EC-B880-5C4CBBD75E4D}" type="pres">
      <dgm:prSet presAssocID="{656868C1-9F6C-415B-9805-74C25710746B}" presName="diagram" presStyleCnt="0">
        <dgm:presLayoutVars>
          <dgm:dir/>
          <dgm:animLvl val="lvl"/>
          <dgm:resizeHandles val="exact"/>
        </dgm:presLayoutVars>
      </dgm:prSet>
      <dgm:spPr/>
    </dgm:pt>
    <dgm:pt modelId="{5E5ABA5C-EB7C-437C-9A47-316D72F34272}" type="pres">
      <dgm:prSet presAssocID="{02537221-B5C4-4115-A3CD-133E654BFC0F}" presName="compNode" presStyleCnt="0"/>
      <dgm:spPr/>
    </dgm:pt>
    <dgm:pt modelId="{C775D7C5-4149-41D8-87C6-DA9D291F751A}" type="pres">
      <dgm:prSet presAssocID="{02537221-B5C4-4115-A3CD-133E654BFC0F}" presName="childRect" presStyleLbl="bgAcc1" presStyleIdx="0" presStyleCnt="2" custScaleY="86923" custLinFactNeighborX="-476" custLinFactNeighborY="11860">
        <dgm:presLayoutVars>
          <dgm:bulletEnabled val="1"/>
        </dgm:presLayoutVars>
      </dgm:prSet>
      <dgm:spPr/>
    </dgm:pt>
    <dgm:pt modelId="{2EA8943F-81D4-4DE5-8360-840CB873A280}" type="pres">
      <dgm:prSet presAssocID="{02537221-B5C4-4115-A3CD-133E654BFC0F}" presName="parentText" presStyleLbl="node1" presStyleIdx="0" presStyleCnt="0">
        <dgm:presLayoutVars>
          <dgm:chMax val="0"/>
          <dgm:bulletEnabled val="1"/>
        </dgm:presLayoutVars>
      </dgm:prSet>
      <dgm:spPr/>
    </dgm:pt>
    <dgm:pt modelId="{A49D883B-CD07-4C19-9548-95D4794F1A0E}" type="pres">
      <dgm:prSet presAssocID="{02537221-B5C4-4115-A3CD-133E654BFC0F}" presName="parentRect" presStyleLbl="alignNode1" presStyleIdx="0" presStyleCnt="2" custScaleX="99809" custScaleY="119396" custLinFactY="-129031" custLinFactNeighborX="882" custLinFactNeighborY="-200000"/>
      <dgm:spPr/>
    </dgm:pt>
    <dgm:pt modelId="{E8550509-38AB-4BE6-B476-6509089D23A4}" type="pres">
      <dgm:prSet presAssocID="{02537221-B5C4-4115-A3CD-133E654BFC0F}" presName="adorn" presStyleLbl="fgAccFollowNode1" presStyleIdx="0" presStyleCnt="2" custFlipVert="1" custFlipHor="1" custScaleX="41712" custScaleY="40496" custLinFactX="-100000" custLinFactY="-100000" custLinFactNeighborX="-114335" custLinFactNeighborY="-105877"/>
      <dgm:spPr>
        <a:solidFill>
          <a:schemeClr val="bg1">
            <a:alpha val="90000"/>
          </a:schemeClr>
        </a:solidFill>
        <a:ln>
          <a:solidFill>
            <a:schemeClr val="bg1">
              <a:alpha val="90000"/>
            </a:schemeClr>
          </a:solidFill>
        </a:ln>
        <a:scene3d>
          <a:camera prst="orthographicFront"/>
          <a:lightRig rig="threePt" dir="t">
            <a:rot lat="0" lon="0" rev="7500000"/>
          </a:lightRig>
        </a:scene3d>
      </dgm:spPr>
    </dgm:pt>
    <dgm:pt modelId="{2BA889F9-EA4D-4D78-8C92-690372C57513}" type="pres">
      <dgm:prSet presAssocID="{1F38554A-FBF0-4A76-BB32-33FC44B17F0E}" presName="sibTrans" presStyleLbl="sibTrans2D1" presStyleIdx="0" presStyleCnt="0"/>
      <dgm:spPr/>
    </dgm:pt>
    <dgm:pt modelId="{798EF8AE-2569-4173-9B9B-D25EB486DF98}" type="pres">
      <dgm:prSet presAssocID="{51DE4F02-9AB5-4EC3-A5DB-B0378E99F7B9}" presName="compNode" presStyleCnt="0"/>
      <dgm:spPr/>
    </dgm:pt>
    <dgm:pt modelId="{EB8BD3F1-E3CF-4402-8D31-D9EF05608B41}" type="pres">
      <dgm:prSet presAssocID="{51DE4F02-9AB5-4EC3-A5DB-B0378E99F7B9}" presName="childRect" presStyleLbl="bgAcc1" presStyleIdx="1" presStyleCnt="2" custScaleY="138710" custLinFactX="5676" custLinFactY="-33430" custLinFactNeighborX="100000" custLinFactNeighborY="-100000">
        <dgm:presLayoutVars>
          <dgm:bulletEnabled val="1"/>
        </dgm:presLayoutVars>
      </dgm:prSet>
      <dgm:spPr/>
    </dgm:pt>
    <dgm:pt modelId="{BF3C5AA1-600C-4447-8CAE-6A3D07026F11}" type="pres">
      <dgm:prSet presAssocID="{51DE4F02-9AB5-4EC3-A5DB-B0378E99F7B9}" presName="parentText" presStyleLbl="node1" presStyleIdx="0" presStyleCnt="0">
        <dgm:presLayoutVars>
          <dgm:chMax val="0"/>
          <dgm:bulletEnabled val="1"/>
        </dgm:presLayoutVars>
      </dgm:prSet>
      <dgm:spPr/>
    </dgm:pt>
    <dgm:pt modelId="{EAD69242-0D50-4ACC-955A-9E0F56851B78}" type="pres">
      <dgm:prSet presAssocID="{51DE4F02-9AB5-4EC3-A5DB-B0378E99F7B9}" presName="parentRect" presStyleLbl="alignNode1" presStyleIdx="1" presStyleCnt="2" custScaleY="110990" custLinFactY="-151316" custLinFactNeighborX="4170" custLinFactNeighborY="-200000"/>
      <dgm:spPr/>
    </dgm:pt>
    <dgm:pt modelId="{2895F712-0A44-4D2B-803E-68C9AD97C2F1}" type="pres">
      <dgm:prSet presAssocID="{51DE4F02-9AB5-4EC3-A5DB-B0378E99F7B9}" presName="adorn" presStyleLbl="fgAccFollowNode1" presStyleIdx="1" presStyleCnt="2" custFlipHor="1" custScaleX="45339" custScaleY="44507" custLinFactX="-100000" custLinFactY="-100000" custLinFactNeighborX="-115619" custLinFactNeighborY="-135417"/>
      <dgm:spPr>
        <a:solidFill>
          <a:schemeClr val="bg1">
            <a:alpha val="90000"/>
          </a:schemeClr>
        </a:solidFill>
        <a:ln>
          <a:solidFill>
            <a:schemeClr val="bg1">
              <a:alpha val="90000"/>
            </a:schemeClr>
          </a:solidFill>
        </a:ln>
        <a:scene3d>
          <a:camera prst="orthographicFront"/>
          <a:lightRig rig="threePt" dir="t">
            <a:rot lat="0" lon="0" rev="7500000"/>
          </a:lightRig>
        </a:scene3d>
      </dgm:spPr>
    </dgm:pt>
  </dgm:ptLst>
  <dgm:cxnLst>
    <dgm:cxn modelId="{531D8A03-9795-4904-9B3D-98E41D9B5B36}" type="presOf" srcId="{87594F11-3ECF-4C58-A841-2EB8D1CC3B3F}" destId="{C775D7C5-4149-41D8-87C6-DA9D291F751A}" srcOrd="0" destOrd="0" presId="urn:microsoft.com/office/officeart/2005/8/layout/bList2"/>
    <dgm:cxn modelId="{F62DDD15-FB51-4AE8-9BD2-3CBE22F105E7}" srcId="{656868C1-9F6C-415B-9805-74C25710746B}" destId="{02537221-B5C4-4115-A3CD-133E654BFC0F}" srcOrd="0" destOrd="0" parTransId="{18ABBA42-1B7F-434C-9413-A3EEC573CD2D}" sibTransId="{1F38554A-FBF0-4A76-BB32-33FC44B17F0E}"/>
    <dgm:cxn modelId="{6AA23F19-28AC-4CF6-A2AF-6BB7CBD6687F}" type="presOf" srcId="{02537221-B5C4-4115-A3CD-133E654BFC0F}" destId="{2EA8943F-81D4-4DE5-8360-840CB873A280}" srcOrd="0" destOrd="0" presId="urn:microsoft.com/office/officeart/2005/8/layout/bList2"/>
    <dgm:cxn modelId="{33083527-D0D6-4AB9-B2FE-123D104714DB}" type="presOf" srcId="{1F38554A-FBF0-4A76-BB32-33FC44B17F0E}" destId="{2BA889F9-EA4D-4D78-8C92-690372C57513}" srcOrd="0" destOrd="0" presId="urn:microsoft.com/office/officeart/2005/8/layout/bList2"/>
    <dgm:cxn modelId="{B3A3F62E-C2E4-486D-A758-EBFD95864689}" srcId="{51DE4F02-9AB5-4EC3-A5DB-B0378E99F7B9}" destId="{CDBBBAD8-C8D1-496D-B65C-B473827745F5}" srcOrd="1" destOrd="0" parTransId="{2AF1583D-EEDE-4D5B-9E47-C61518DC2ED9}" sibTransId="{7BB3F590-3D11-4EB6-896F-EE44A492ADC8}"/>
    <dgm:cxn modelId="{46B87D30-4CA7-4900-9118-F4B40E5A8A78}" srcId="{02537221-B5C4-4115-A3CD-133E654BFC0F}" destId="{87594F11-3ECF-4C58-A841-2EB8D1CC3B3F}" srcOrd="0" destOrd="0" parTransId="{CFBE6082-2817-4843-8F33-6CE881122DD2}" sibTransId="{2E4CDA74-2A64-440B-B21F-9028C3AC37D9}"/>
    <dgm:cxn modelId="{1ACCB63E-E9B9-4CF1-9F09-05229C1993EA}" srcId="{656868C1-9F6C-415B-9805-74C25710746B}" destId="{51DE4F02-9AB5-4EC3-A5DB-B0378E99F7B9}" srcOrd="1" destOrd="0" parTransId="{D98444B6-CCEE-43B7-8EBD-47F9E74C8C27}" sibTransId="{5A971CD7-3381-42CD-98AE-4D95AAE90168}"/>
    <dgm:cxn modelId="{0858FD8A-898A-4755-9853-8B3808719F7C}" type="presOf" srcId="{02537221-B5C4-4115-A3CD-133E654BFC0F}" destId="{A49D883B-CD07-4C19-9548-95D4794F1A0E}" srcOrd="1" destOrd="0" presId="urn:microsoft.com/office/officeart/2005/8/layout/bList2"/>
    <dgm:cxn modelId="{ABC9B48F-27E8-47DA-9412-35A07F1F4C66}" srcId="{51DE4F02-9AB5-4EC3-A5DB-B0378E99F7B9}" destId="{94B602EA-995D-4D34-8111-B735E748A43F}" srcOrd="0" destOrd="0" parTransId="{5527520A-E41F-411D-B9F9-7E550F1660B7}" sibTransId="{D5FEFE90-CA75-4AFC-8E18-BC263EAE144F}"/>
    <dgm:cxn modelId="{589305BF-59F0-4214-A642-5F926FECA262}" type="presOf" srcId="{656868C1-9F6C-415B-9805-74C25710746B}" destId="{645F667D-0AE0-44EC-B880-5C4CBBD75E4D}" srcOrd="0" destOrd="0" presId="urn:microsoft.com/office/officeart/2005/8/layout/bList2"/>
    <dgm:cxn modelId="{A3E852C7-81F2-492F-A11E-BE0542297A03}" type="presOf" srcId="{51DE4F02-9AB5-4EC3-A5DB-B0378E99F7B9}" destId="{EAD69242-0D50-4ACC-955A-9E0F56851B78}" srcOrd="1" destOrd="0" presId="urn:microsoft.com/office/officeart/2005/8/layout/bList2"/>
    <dgm:cxn modelId="{B6AA3ECE-ED17-46B8-A698-BD70635EF3A2}" type="presOf" srcId="{51DE4F02-9AB5-4EC3-A5DB-B0378E99F7B9}" destId="{BF3C5AA1-600C-4447-8CAE-6A3D07026F11}" srcOrd="0" destOrd="0" presId="urn:microsoft.com/office/officeart/2005/8/layout/bList2"/>
    <dgm:cxn modelId="{366CDFEC-6B8F-471C-AAD6-A7A0F3CC3E56}" type="presOf" srcId="{94B602EA-995D-4D34-8111-B735E748A43F}" destId="{EB8BD3F1-E3CF-4402-8D31-D9EF05608B41}" srcOrd="0" destOrd="0" presId="urn:microsoft.com/office/officeart/2005/8/layout/bList2"/>
    <dgm:cxn modelId="{A7AB18F8-08F7-4323-A5AB-A58963DE6AF1}" type="presOf" srcId="{CDBBBAD8-C8D1-496D-B65C-B473827745F5}" destId="{EB8BD3F1-E3CF-4402-8D31-D9EF05608B41}" srcOrd="0" destOrd="1" presId="urn:microsoft.com/office/officeart/2005/8/layout/bList2"/>
    <dgm:cxn modelId="{B0012D81-CD38-4282-9BE0-8404C7A0D37D}" type="presParOf" srcId="{645F667D-0AE0-44EC-B880-5C4CBBD75E4D}" destId="{5E5ABA5C-EB7C-437C-9A47-316D72F34272}" srcOrd="0" destOrd="0" presId="urn:microsoft.com/office/officeart/2005/8/layout/bList2"/>
    <dgm:cxn modelId="{F0AA16F9-5E26-49D7-8FCF-AB42C3270C24}" type="presParOf" srcId="{5E5ABA5C-EB7C-437C-9A47-316D72F34272}" destId="{C775D7C5-4149-41D8-87C6-DA9D291F751A}" srcOrd="0" destOrd="0" presId="urn:microsoft.com/office/officeart/2005/8/layout/bList2"/>
    <dgm:cxn modelId="{0C04B8FF-82D8-40FF-A7B4-7DD9C76883BD}" type="presParOf" srcId="{5E5ABA5C-EB7C-437C-9A47-316D72F34272}" destId="{2EA8943F-81D4-4DE5-8360-840CB873A280}" srcOrd="1" destOrd="0" presId="urn:microsoft.com/office/officeart/2005/8/layout/bList2"/>
    <dgm:cxn modelId="{A6616AEF-7387-4FF8-9EC9-3CA1255435E6}" type="presParOf" srcId="{5E5ABA5C-EB7C-437C-9A47-316D72F34272}" destId="{A49D883B-CD07-4C19-9548-95D4794F1A0E}" srcOrd="2" destOrd="0" presId="urn:microsoft.com/office/officeart/2005/8/layout/bList2"/>
    <dgm:cxn modelId="{38E133D7-02AA-4820-BBB9-3C9EC3BFF5E3}" type="presParOf" srcId="{5E5ABA5C-EB7C-437C-9A47-316D72F34272}" destId="{E8550509-38AB-4BE6-B476-6509089D23A4}" srcOrd="3" destOrd="0" presId="urn:microsoft.com/office/officeart/2005/8/layout/bList2"/>
    <dgm:cxn modelId="{6AFFDD7A-3C29-446A-A2F6-D5E3E09D6A39}" type="presParOf" srcId="{645F667D-0AE0-44EC-B880-5C4CBBD75E4D}" destId="{2BA889F9-EA4D-4D78-8C92-690372C57513}" srcOrd="1" destOrd="0" presId="urn:microsoft.com/office/officeart/2005/8/layout/bList2"/>
    <dgm:cxn modelId="{CC4EB319-9DD6-4890-93B1-853AFA13DF0B}" type="presParOf" srcId="{645F667D-0AE0-44EC-B880-5C4CBBD75E4D}" destId="{798EF8AE-2569-4173-9B9B-D25EB486DF98}" srcOrd="2" destOrd="0" presId="urn:microsoft.com/office/officeart/2005/8/layout/bList2"/>
    <dgm:cxn modelId="{73FEF4AC-85DA-47BD-8C4E-0BF9BAC326BC}" type="presParOf" srcId="{798EF8AE-2569-4173-9B9B-D25EB486DF98}" destId="{EB8BD3F1-E3CF-4402-8D31-D9EF05608B41}" srcOrd="0" destOrd="0" presId="urn:microsoft.com/office/officeart/2005/8/layout/bList2"/>
    <dgm:cxn modelId="{63FD08A8-73EB-453B-A997-B87EF67D1693}" type="presParOf" srcId="{798EF8AE-2569-4173-9B9B-D25EB486DF98}" destId="{BF3C5AA1-600C-4447-8CAE-6A3D07026F11}" srcOrd="1" destOrd="0" presId="urn:microsoft.com/office/officeart/2005/8/layout/bList2"/>
    <dgm:cxn modelId="{2D4C8F6F-762B-4A71-AA0D-D636C6D806B4}" type="presParOf" srcId="{798EF8AE-2569-4173-9B9B-D25EB486DF98}" destId="{EAD69242-0D50-4ACC-955A-9E0F56851B78}" srcOrd="2" destOrd="0" presId="urn:microsoft.com/office/officeart/2005/8/layout/bList2"/>
    <dgm:cxn modelId="{97791735-E43D-47EB-B292-C6034FA2AF2D}" type="presParOf" srcId="{798EF8AE-2569-4173-9B9B-D25EB486DF98}" destId="{2895F712-0A44-4D2B-803E-68C9AD97C2F1}" srcOrd="3" destOrd="0" presId="urn:microsoft.com/office/officeart/2005/8/layout/b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75D7C5-4149-41D8-87C6-DA9D291F751A}">
      <dsp:nvSpPr>
        <dsp:cNvPr id="0" name=""/>
        <dsp:cNvSpPr/>
      </dsp:nvSpPr>
      <dsp:spPr>
        <a:xfrm>
          <a:off x="0" y="301474"/>
          <a:ext cx="810426" cy="525854"/>
        </a:xfrm>
        <a:prstGeom prst="round2SameRect">
          <a:avLst>
            <a:gd name="adj1" fmla="val 8000"/>
            <a:gd name="adj2" fmla="val 0"/>
          </a:avLst>
        </a:prstGeom>
        <a:solidFill>
          <a:schemeClr val="lt1">
            <a:alpha val="90000"/>
            <a:hueOff val="0"/>
            <a:satOff val="0"/>
            <a:lumOff val="0"/>
            <a:alphaOff val="0"/>
          </a:schemeClr>
        </a:solidFill>
        <a:ln w="6350" cap="flat" cmpd="sng" algn="ctr">
          <a:solidFill>
            <a:schemeClr val="accent5">
              <a:shade val="8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ctr" defTabSz="666750">
            <a:lnSpc>
              <a:spcPct val="90000"/>
            </a:lnSpc>
            <a:spcBef>
              <a:spcPct val="0"/>
            </a:spcBef>
            <a:spcAft>
              <a:spcPct val="15000"/>
            </a:spcAft>
            <a:buChar char="•"/>
          </a:pPr>
          <a:r>
            <a:rPr lang="en-US" sz="1500" kern="1200" dirty="0"/>
            <a:t>38 qubits</a:t>
          </a:r>
          <a:endParaRPr lang="ru-RU" sz="1500" kern="1200" dirty="0"/>
        </a:p>
      </dsp:txBody>
      <dsp:txXfrm>
        <a:off x="12321" y="313795"/>
        <a:ext cx="785784" cy="513533"/>
      </dsp:txXfrm>
    </dsp:sp>
    <dsp:sp modelId="{A49D883B-CD07-4C19-9548-95D4794F1A0E}">
      <dsp:nvSpPr>
        <dsp:cNvPr id="0" name=""/>
        <dsp:cNvSpPr/>
      </dsp:nvSpPr>
      <dsp:spPr>
        <a:xfrm>
          <a:off x="9332" y="0"/>
          <a:ext cx="808878" cy="310591"/>
        </a:xfrm>
        <a:prstGeom prst="rect">
          <a:avLst/>
        </a:prstGeom>
        <a:solidFill>
          <a:srgbClr val="0099FF"/>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3">
          <a:scrgbClr r="0" g="0" b="0"/>
        </a:fillRef>
        <a:effectRef idx="2">
          <a:scrgbClr r="0" g="0" b="0"/>
        </a:effectRef>
        <a:fontRef idx="minor">
          <a:schemeClr val="lt1"/>
        </a:fontRef>
      </dsp:style>
      <dsp:txBody>
        <a:bodyPr spcFirstLastPara="0" vert="horz" wrap="square" lIns="64770" tIns="0" rIns="21590" bIns="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Arial" panose="020B0604020202020204" pitchFamily="34" charset="0"/>
              <a:cs typeface="Arial" panose="020B0604020202020204" pitchFamily="34" charset="0"/>
            </a:rPr>
            <a:t>CPU</a:t>
          </a:r>
          <a:endParaRPr lang="ru-RU" sz="1700" kern="1200" dirty="0">
            <a:latin typeface="Arial" panose="020B0604020202020204" pitchFamily="34" charset="0"/>
            <a:cs typeface="Arial" panose="020B0604020202020204" pitchFamily="34" charset="0"/>
          </a:endParaRPr>
        </a:p>
      </dsp:txBody>
      <dsp:txXfrm>
        <a:off x="9332" y="0"/>
        <a:ext cx="569632" cy="310591"/>
      </dsp:txXfrm>
    </dsp:sp>
    <dsp:sp modelId="{E8550509-38AB-4BE6-B476-6509089D23A4}">
      <dsp:nvSpPr>
        <dsp:cNvPr id="0" name=""/>
        <dsp:cNvSpPr/>
      </dsp:nvSpPr>
      <dsp:spPr>
        <a:xfrm flipH="1" flipV="1">
          <a:off x="69766" y="336878"/>
          <a:ext cx="118315" cy="114866"/>
        </a:xfrm>
        <a:prstGeom prst="ellipse">
          <a:avLst/>
        </a:prstGeom>
        <a:solidFill>
          <a:schemeClr val="bg1">
            <a:alpha val="90000"/>
          </a:schemeClr>
        </a:solidFill>
        <a:ln w="6350" cap="flat" cmpd="sng" algn="ctr">
          <a:solidFill>
            <a:schemeClr val="bg1">
              <a:alpha val="9000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sp>
    <dsp:sp modelId="{EB8BD3F1-E3CF-4402-8D31-D9EF05608B41}">
      <dsp:nvSpPr>
        <dsp:cNvPr id="0" name=""/>
        <dsp:cNvSpPr/>
      </dsp:nvSpPr>
      <dsp:spPr>
        <a:xfrm>
          <a:off x="883520" y="0"/>
          <a:ext cx="810426" cy="839148"/>
        </a:xfrm>
        <a:prstGeom prst="round2SameRect">
          <a:avLst>
            <a:gd name="adj1" fmla="val 8000"/>
            <a:gd name="adj2" fmla="val 0"/>
          </a:avLst>
        </a:prstGeom>
        <a:solidFill>
          <a:schemeClr val="lt1">
            <a:alpha val="90000"/>
            <a:hueOff val="0"/>
            <a:satOff val="0"/>
            <a:lumOff val="0"/>
            <a:alphaOff val="0"/>
          </a:schemeClr>
        </a:solidFill>
        <a:ln w="6350" cap="flat" cmpd="sng" algn="ctr">
          <a:solidFill>
            <a:schemeClr val="accent5">
              <a:shade val="80000"/>
              <a:hueOff val="271263"/>
              <a:satOff val="5175"/>
              <a:lumOff val="22855"/>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   </a:t>
          </a:r>
          <a:endParaRPr lang="ru-RU" sz="1500" kern="1200" dirty="0"/>
        </a:p>
        <a:p>
          <a:pPr marL="114300" lvl="1" indent="-114300" algn="ctr" defTabSz="666750">
            <a:lnSpc>
              <a:spcPct val="90000"/>
            </a:lnSpc>
            <a:spcBef>
              <a:spcPct val="0"/>
            </a:spcBef>
            <a:spcAft>
              <a:spcPct val="15000"/>
            </a:spcAft>
            <a:buChar char="•"/>
          </a:pPr>
          <a:r>
            <a:rPr lang="en-US" sz="1500" kern="1200" dirty="0"/>
            <a:t>34 qubits </a:t>
          </a:r>
          <a:endParaRPr lang="ru-RU" sz="1500" kern="1200" dirty="0"/>
        </a:p>
      </dsp:txBody>
      <dsp:txXfrm>
        <a:off x="902509" y="18989"/>
        <a:ext cx="772448" cy="820159"/>
      </dsp:txXfrm>
    </dsp:sp>
    <dsp:sp modelId="{EAD69242-0D50-4ACC-955A-9E0F56851B78}">
      <dsp:nvSpPr>
        <dsp:cNvPr id="0" name=""/>
        <dsp:cNvSpPr/>
      </dsp:nvSpPr>
      <dsp:spPr>
        <a:xfrm>
          <a:off x="883520" y="0"/>
          <a:ext cx="810426" cy="288724"/>
        </a:xfrm>
        <a:prstGeom prst="rect">
          <a:avLst/>
        </a:prstGeom>
        <a:solidFill>
          <a:srgbClr val="1F18A8"/>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3">
          <a:scrgbClr r="0" g="0" b="0"/>
        </a:fillRef>
        <a:effectRef idx="2">
          <a:scrgbClr r="0" g="0" b="0"/>
        </a:effectRef>
        <a:fontRef idx="minor">
          <a:schemeClr val="lt1"/>
        </a:fontRef>
      </dsp:style>
      <dsp:txBody>
        <a:bodyPr spcFirstLastPara="0" vert="horz" wrap="square" lIns="64770" tIns="0" rIns="21590" bIns="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Arial" panose="020B0604020202020204" pitchFamily="34" charset="0"/>
              <a:cs typeface="Arial" panose="020B0604020202020204" pitchFamily="34" charset="0"/>
            </a:rPr>
            <a:t>GPU</a:t>
          </a:r>
          <a:endParaRPr lang="ru-RU" sz="1700" kern="1200" dirty="0">
            <a:latin typeface="Arial" panose="020B0604020202020204" pitchFamily="34" charset="0"/>
            <a:cs typeface="Arial" panose="020B0604020202020204" pitchFamily="34" charset="0"/>
          </a:endParaRPr>
        </a:p>
      </dsp:txBody>
      <dsp:txXfrm>
        <a:off x="883520" y="0"/>
        <a:ext cx="570722" cy="288724"/>
      </dsp:txXfrm>
    </dsp:sp>
    <dsp:sp modelId="{2895F712-0A44-4D2B-803E-68C9AD97C2F1}">
      <dsp:nvSpPr>
        <dsp:cNvPr id="0" name=""/>
        <dsp:cNvSpPr/>
      </dsp:nvSpPr>
      <dsp:spPr>
        <a:xfrm flipH="1">
          <a:off x="941679" y="331190"/>
          <a:ext cx="128603" cy="126243"/>
        </a:xfrm>
        <a:prstGeom prst="ellipse">
          <a:avLst/>
        </a:prstGeom>
        <a:solidFill>
          <a:schemeClr val="bg1">
            <a:alpha val="90000"/>
          </a:schemeClr>
        </a:solidFill>
        <a:ln w="6350" cap="flat" cmpd="sng" algn="ctr">
          <a:solidFill>
            <a:schemeClr val="bg1">
              <a:alpha val="9000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F46B2-5A94-4A15-8A91-07CAB8861C4A}" type="datetimeFigureOut">
              <a:rPr lang="ru-RU" smtClean="0"/>
              <a:t>23.04.2023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3C42A7-5DF3-4ED4-ADB5-9DA0C227085F}" type="slidenum">
              <a:rPr lang="ru-RU" smtClean="0"/>
              <a:t>‹#›</a:t>
            </a:fld>
            <a:endParaRPr lang="ru-RU"/>
          </a:p>
        </p:txBody>
      </p:sp>
    </p:spTree>
    <p:extLst>
      <p:ext uri="{BB962C8B-B14F-4D97-AF65-F5344CB8AC3E}">
        <p14:creationId xmlns:p14="http://schemas.microsoft.com/office/powerpoint/2010/main" val="508471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На базе платформы </a:t>
            </a:r>
            <a:r>
              <a:rPr lang="en-US" sz="1200" kern="1200" dirty="0" err="1">
                <a:solidFill>
                  <a:schemeClr val="tx1"/>
                </a:solidFill>
                <a:effectLst/>
                <a:latin typeface="+mn-lt"/>
                <a:ea typeface="+mn-ea"/>
                <a:cs typeface="+mn-cs"/>
              </a:rPr>
              <a:t>HybriLIT</a:t>
            </a:r>
            <a:r>
              <a:rPr lang="ru-RU" sz="1200" kern="1200" dirty="0">
                <a:solidFill>
                  <a:schemeClr val="tx1"/>
                </a:solidFill>
                <a:effectLst/>
                <a:latin typeface="+mn-lt"/>
                <a:ea typeface="+mn-ea"/>
                <a:cs typeface="+mn-cs"/>
              </a:rPr>
              <a:t> продолжается активная разработка программного обеспечения и сервисов для совместного проекта ЛИТ и ЛРБ по созданию информационной системы (ИС) для анализа поведенческих и патоморфологических изменений в центральной нервной системе (ЦНС) при исследовании воздействия ионизирующего излучения и других факторов на биологические объекты. </a:t>
            </a:r>
          </a:p>
          <a:p>
            <a:r>
              <a:rPr lang="ru-RU" sz="1200" kern="1200" dirty="0">
                <a:solidFill>
                  <a:schemeClr val="tx1"/>
                </a:solidFill>
                <a:effectLst/>
                <a:latin typeface="+mn-lt"/>
                <a:ea typeface="+mn-ea"/>
                <a:cs typeface="+mn-cs"/>
              </a:rPr>
              <a:t>	Разрабатываемая ИС</a:t>
            </a:r>
            <a:r>
              <a:rPr lang="ru-RU" sz="1200" b="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позволит объединить и структурировать данные различных типов от различных экспериментов и различных экспериментальных групп в единое информационное пространство, способное предоставить как удобство хранения и доступа к данным, так и набор передовых (актуальных) алгоритмических процедур автоматизации анализа данных для решения вопросов, связанных с диагностикой различных заболеваний ЦНС, которые остаются глобально открытыми и недостаточно исследованными, в том числе и на текущем этапе развития медицины. </a:t>
            </a:r>
          </a:p>
          <a:p>
            <a:r>
              <a:rPr lang="ru-RU" sz="1200" kern="1200" dirty="0">
                <a:solidFill>
                  <a:schemeClr val="tx1"/>
                </a:solidFill>
                <a:effectLst/>
                <a:latin typeface="+mn-lt"/>
                <a:ea typeface="+mn-ea"/>
                <a:cs typeface="+mn-cs"/>
              </a:rPr>
              <a:t> </a:t>
            </a:r>
          </a:p>
          <a:p>
            <a:r>
              <a:rPr lang="ru-RU" sz="1200" kern="1200" dirty="0">
                <a:solidFill>
                  <a:schemeClr val="tx1"/>
                </a:solidFill>
                <a:effectLst/>
                <a:latin typeface="+mn-lt"/>
                <a:ea typeface="+mn-ea"/>
                <a:cs typeface="+mn-cs"/>
              </a:rPr>
              <a:t> Разрабатываемая ИС на базе методов машинного и глубокого обучения и </a:t>
            </a:r>
            <a:r>
              <a:rPr lang="ru-RU" sz="1200" kern="1200" dirty="0" err="1">
                <a:solidFill>
                  <a:schemeClr val="tx1"/>
                </a:solidFill>
                <a:effectLst/>
                <a:latin typeface="+mn-lt"/>
                <a:ea typeface="+mn-ea"/>
                <a:cs typeface="+mn-cs"/>
              </a:rPr>
              <a:t>нейросетевых</a:t>
            </a:r>
            <a:r>
              <a:rPr lang="ru-RU" sz="1200" kern="1200" dirty="0">
                <a:solidFill>
                  <a:schemeClr val="tx1"/>
                </a:solidFill>
                <a:effectLst/>
                <a:latin typeface="+mn-lt"/>
                <a:ea typeface="+mn-ea"/>
                <a:cs typeface="+mn-cs"/>
              </a:rPr>
              <a:t> подходов позволит обеспечить хранение и доступ к экспериментальным данным в удобной для комплексного статистического анализа форме. Использование в рамках создаваемой ИС  нейронных сетей и алгоритмов машинного обучения позволит решить сложные задачи медицинской диагностики и нетривиальные задачи </a:t>
            </a:r>
            <a:r>
              <a:rPr lang="ru-RU" sz="1200" kern="1200" dirty="0" err="1">
                <a:solidFill>
                  <a:schemeClr val="tx1"/>
                </a:solidFill>
                <a:effectLst/>
                <a:latin typeface="+mn-lt"/>
                <a:ea typeface="+mn-ea"/>
                <a:cs typeface="+mn-cs"/>
              </a:rPr>
              <a:t>патоморфологов</a:t>
            </a:r>
            <a:r>
              <a:rPr lang="ru-RU" sz="1200" kern="1200" dirty="0">
                <a:solidFill>
                  <a:schemeClr val="tx1"/>
                </a:solidFill>
                <a:effectLst/>
                <a:latin typeface="+mn-lt"/>
                <a:ea typeface="+mn-ea"/>
                <a:cs typeface="+mn-cs"/>
              </a:rPr>
              <a:t> при исследовании гистологических препаратов, снижая временные и энергозатраты и исключая человеческий фактор.</a:t>
            </a:r>
          </a:p>
          <a:p>
            <a:r>
              <a:rPr lang="ru-RU" sz="1200" kern="1200" dirty="0">
                <a:solidFill>
                  <a:schemeClr val="tx1"/>
                </a:solidFill>
                <a:effectLst/>
                <a:latin typeface="+mn-lt"/>
                <a:ea typeface="+mn-ea"/>
                <a:cs typeface="+mn-cs"/>
              </a:rPr>
              <a:t> 	Следствием внедрения этой системы станут систематизация накопленных результатов, выявление скрытых закономерностей, проявляющихся в отклике биологических систем на воздействие поражающих факторов и, как следствие, значительное упрощение и ускорение в постановке диагнозов, особенно на ранних стадиях заболеваний, выработке эффективных методик профилактики и противодействия отрицательным факторам воздействия ионизирующего излучения. </a:t>
            </a:r>
          </a:p>
          <a:p>
            <a:endParaRPr lang="ru-RU" dirty="0"/>
          </a:p>
        </p:txBody>
      </p:sp>
      <p:sp>
        <p:nvSpPr>
          <p:cNvPr id="4" name="Номер слайда 3"/>
          <p:cNvSpPr>
            <a:spLocks noGrp="1"/>
          </p:cNvSpPr>
          <p:nvPr>
            <p:ph type="sldNum" sz="quarter" idx="5"/>
          </p:nvPr>
        </p:nvSpPr>
        <p:spPr/>
        <p:txBody>
          <a:bodyPr/>
          <a:lstStyle/>
          <a:p>
            <a:fld id="{D1EE87FB-E01A-429A-B787-AC57B2BB37FA}" type="slidenum">
              <a:rPr lang="ru-RU" smtClean="0">
                <a:solidFill>
                  <a:prstClr val="black"/>
                </a:solidFill>
              </a:rPr>
              <a:pPr/>
              <a:t>1</a:t>
            </a:fld>
            <a:endParaRPr lang="ru-RU">
              <a:solidFill>
                <a:prstClr val="black"/>
              </a:solidFill>
            </a:endParaRPr>
          </a:p>
        </p:txBody>
      </p:sp>
    </p:spTree>
    <p:extLst>
      <p:ext uri="{BB962C8B-B14F-4D97-AF65-F5344CB8AC3E}">
        <p14:creationId xmlns:p14="http://schemas.microsoft.com/office/powerpoint/2010/main" val="994689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0000" lnSpcReduction="20000"/>
          </a:bodyPr>
          <a:lstStyle/>
          <a:p>
            <a:pPr marL="0" marR="0" lvl="0" indent="0" algn="l" defTabSz="916137"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JINR MICC heterogeneous infrastructure is represented by the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HybriLIT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platform, which involves the training and testing polygon and the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Govorun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supercomputer, driven by a common software and information environment. The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Govorun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supercomputer is a </a:t>
            </a:r>
            <a:r>
              <a:rPr lang="en-US" sz="1800" dirty="0">
                <a:effectLst/>
                <a:latin typeface="Times New Roman" panose="02020603050405020304" pitchFamily="18" charset="0"/>
                <a:ea typeface="SimSun" panose="02010600030101010101" pitchFamily="2" charset="-122"/>
                <a:cs typeface="Times New Roman" panose="02020603050405020304" pitchFamily="18" charset="0"/>
              </a:rPr>
              <a:t>scalable liquid-cooled system with a hyperconverged and software-defined architecture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and has unique properties for the flexibility of customizing the user’s task, ensuring the most efficient use of the computing resources of the supercomputer. </a:t>
            </a:r>
            <a:r>
              <a:rPr lang="en-US" sz="1800" dirty="0">
                <a:effectLst/>
                <a:latin typeface="Times New Roman" panose="02020603050405020304" pitchFamily="18" charset="0"/>
                <a:ea typeface="SimSun" panose="02010600030101010101" pitchFamily="2" charset="-122"/>
                <a:cs typeface="Times New Roman" panose="02020603050405020304" pitchFamily="18" charset="0"/>
              </a:rPr>
              <a:t>The current configuration of the “</a:t>
            </a:r>
            <a:r>
              <a:rPr lang="en-US" sz="1800" dirty="0" err="1">
                <a:effectLst/>
                <a:latin typeface="Times New Roman" panose="02020603050405020304" pitchFamily="18" charset="0"/>
                <a:ea typeface="SimSun" panose="02010600030101010101" pitchFamily="2" charset="-122"/>
                <a:cs typeface="Times New Roman" panose="02020603050405020304" pitchFamily="18" charset="0"/>
              </a:rPr>
              <a:t>Govorun</a:t>
            </a:r>
            <a:r>
              <a:rPr lang="en-US" sz="1800" dirty="0">
                <a:effectLst/>
                <a:latin typeface="Times New Roman" panose="02020603050405020304" pitchFamily="18" charset="0"/>
                <a:ea typeface="SimSun" panose="02010600030101010101" pitchFamily="2" charset="-122"/>
                <a:cs typeface="Times New Roman" panose="02020603050405020304" pitchFamily="18" charset="0"/>
              </a:rPr>
              <a:t>” supercomputer involves computing modules containing GPU and CPU components, as well as a hierarchical data processing and storage system. The total peak performance of the “</a:t>
            </a:r>
            <a:r>
              <a:rPr lang="en-US" sz="1800" dirty="0" err="1">
                <a:effectLst/>
                <a:latin typeface="Times New Roman" panose="02020603050405020304" pitchFamily="18" charset="0"/>
                <a:ea typeface="SimSun" panose="02010600030101010101" pitchFamily="2" charset="-122"/>
                <a:cs typeface="Times New Roman" panose="02020603050405020304" pitchFamily="18" charset="0"/>
              </a:rPr>
              <a:t>Govorun</a:t>
            </a:r>
            <a:r>
              <a:rPr lang="en-US" sz="1800" dirty="0">
                <a:effectLst/>
                <a:latin typeface="Times New Roman" panose="02020603050405020304" pitchFamily="18" charset="0"/>
                <a:ea typeface="SimSun" panose="02010600030101010101" pitchFamily="2" charset="-122"/>
                <a:cs typeface="Times New Roman" panose="02020603050405020304" pitchFamily="18" charset="0"/>
              </a:rPr>
              <a:t>” supercomputer is 1.1 </a:t>
            </a:r>
            <a:r>
              <a:rPr lang="en-US" sz="1800" dirty="0" err="1">
                <a:effectLst/>
                <a:latin typeface="Times New Roman" panose="02020603050405020304" pitchFamily="18" charset="0"/>
                <a:ea typeface="SimSun" panose="02010600030101010101" pitchFamily="2" charset="-122"/>
                <a:cs typeface="Times New Roman" panose="02020603050405020304" pitchFamily="18" charset="0"/>
              </a:rPr>
              <a:t>PFlops</a:t>
            </a:r>
            <a:r>
              <a:rPr lang="en-US" sz="1800" dirty="0">
                <a:effectLst/>
                <a:latin typeface="Times New Roman" panose="02020603050405020304" pitchFamily="18" charset="0"/>
                <a:ea typeface="SimSun" panose="02010600030101010101" pitchFamily="2" charset="-122"/>
                <a:cs typeface="Times New Roman" panose="02020603050405020304" pitchFamily="18" charset="0"/>
              </a:rPr>
              <a:t> for double-precision calculations (2.2 </a:t>
            </a:r>
            <a:r>
              <a:rPr lang="en-US" sz="1800" dirty="0" err="1">
                <a:effectLst/>
                <a:latin typeface="Times New Roman" panose="02020603050405020304" pitchFamily="18" charset="0"/>
                <a:ea typeface="SimSun" panose="02010600030101010101" pitchFamily="2" charset="-122"/>
                <a:cs typeface="Times New Roman" panose="02020603050405020304" pitchFamily="18" charset="0"/>
              </a:rPr>
              <a:t>PFlops</a:t>
            </a:r>
            <a:r>
              <a:rPr lang="en-US" sz="1800" dirty="0">
                <a:effectLst/>
                <a:latin typeface="Times New Roman" panose="02020603050405020304" pitchFamily="18" charset="0"/>
                <a:ea typeface="SimSun" panose="02010600030101010101" pitchFamily="2" charset="-122"/>
                <a:cs typeface="Times New Roman" panose="02020603050405020304" pitchFamily="18" charset="0"/>
              </a:rPr>
              <a:t> for single-precision calculations) with a read/write speed of 300 GB/sec for the hierarchical data processing and storage system. The resources of the "</a:t>
            </a:r>
            <a:r>
              <a:rPr lang="en-US" sz="1800" dirty="0" err="1">
                <a:effectLst/>
                <a:latin typeface="Times New Roman" panose="02020603050405020304" pitchFamily="18" charset="0"/>
                <a:ea typeface="SimSun" panose="02010600030101010101" pitchFamily="2" charset="-122"/>
                <a:cs typeface="Times New Roman" panose="02020603050405020304" pitchFamily="18" charset="0"/>
              </a:rPr>
              <a:t>Govorun</a:t>
            </a:r>
            <a:r>
              <a:rPr lang="en-US" sz="1800" dirty="0">
                <a:effectLst/>
                <a:latin typeface="Times New Roman" panose="02020603050405020304" pitchFamily="18" charset="0"/>
                <a:ea typeface="SimSun" panose="02010600030101010101" pitchFamily="2" charset="-122"/>
                <a:cs typeface="Times New Roman" panose="02020603050405020304" pitchFamily="18" charset="0"/>
              </a:rPr>
              <a:t>" supercomputer are used by scientific groups from all JINR Laboratories to solve a wide range of problems both in the field of theoretical physics and for modeling and processing experimental data.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Key projects that use the resources of the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Govorun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supercomputer: NICA megaproject, calculations of lattice quantum chromodynamics, computations of the properties of atoms of superheavy elements, studies in the field of radiation biology, calculations of the radiation safety of JINR’s facilities.</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defTabSz="916137" eaLnBrk="1" fontAlgn="auto" hangingPunct="1">
              <a:spcBef>
                <a:spcPts val="0"/>
              </a:spcBef>
              <a:spcAft>
                <a:spcPts val="0"/>
              </a:spcAft>
              <a:defRPr/>
            </a:pPr>
            <a:endParaRPr lang="ru-RU" dirty="0"/>
          </a:p>
        </p:txBody>
      </p:sp>
      <p:sp>
        <p:nvSpPr>
          <p:cNvPr id="4" name="Номер слайда 3"/>
          <p:cNvSpPr>
            <a:spLocks noGrp="1"/>
          </p:cNvSpPr>
          <p:nvPr>
            <p:ph type="sldNum" sz="quarter" idx="5"/>
          </p:nvPr>
        </p:nvSpPr>
        <p:spPr/>
        <p:txBody>
          <a:bodyPr/>
          <a:lstStyle/>
          <a:p>
            <a:pPr>
              <a:defRPr/>
            </a:pPr>
            <a:fld id="{EDFB0D53-7B31-4C23-9764-662FB5786FC2}" type="slidenum">
              <a:rPr lang="en-US">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4076612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Образ слайда 1">
            <a:extLst>
              <a:ext uri="{FF2B5EF4-FFF2-40B4-BE49-F238E27FC236}">
                <a16:creationId xmlns:a16="http://schemas.microsoft.com/office/drawing/2014/main" id="{C99AE753-1F07-44DD-81D5-1B34F953BF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Заметки 2">
            <a:extLst>
              <a:ext uri="{FF2B5EF4-FFF2-40B4-BE49-F238E27FC236}">
                <a16:creationId xmlns:a16="http://schemas.microsoft.com/office/drawing/2014/main" id="{9F10CC3F-8775-4655-A29C-96F5D02A06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altLang="ru-RU" dirty="0"/>
              <a:t>Исходя из стремительного развития IT-технологий и запросов пользователей</a:t>
            </a:r>
            <a:r>
              <a:rPr lang="en-US" altLang="ru-RU" dirty="0"/>
              <a:t>, </a:t>
            </a:r>
            <a:r>
              <a:rPr lang="ru-RU" altLang="ru-RU" dirty="0"/>
              <a:t>14 ноября 2019 года в Лаборатории информационных технологий ОИЯИ состоялись презентация и демонстрация модернизированного суперкомпьютера «Говорун».</a:t>
            </a:r>
            <a:r>
              <a:rPr lang="en-US" altLang="ru-RU" dirty="0"/>
              <a:t> </a:t>
            </a:r>
            <a:r>
              <a:rPr lang="ru-RU" altLang="ru-RU" dirty="0"/>
              <a:t>В результате модернизации производительность CPU компоненты увеличилась в </a:t>
            </a:r>
            <a:r>
              <a:rPr lang="en-US" altLang="ru-RU" dirty="0"/>
              <a:t>3</a:t>
            </a:r>
            <a:r>
              <a:rPr lang="ru-RU" altLang="ru-RU" dirty="0"/>
              <a:t> раза, объем сверхбыстрой системы хранения данных увеличился более чем в 2 раза, а скорость ввода/вывода возросла более чем в 5 раз. </a:t>
            </a:r>
            <a:r>
              <a:rPr lang="en-US" altLang="ru-RU" dirty="0"/>
              <a:t> C</a:t>
            </a:r>
            <a:r>
              <a:rPr lang="ru-RU" altLang="ru-RU" dirty="0" err="1"/>
              <a:t>овокупная</a:t>
            </a:r>
            <a:r>
              <a:rPr lang="ru-RU" altLang="ru-RU" dirty="0"/>
              <a:t> пиковая производительность суперкомпьютера достигла 860 </a:t>
            </a:r>
            <a:r>
              <a:rPr lang="ru-RU" altLang="ru-RU" dirty="0" err="1"/>
              <a:t>Tflops</a:t>
            </a:r>
            <a:r>
              <a:rPr lang="ru-RU" altLang="ru-RU" dirty="0"/>
              <a:t> для операций с двойной точностью и 1,7 </a:t>
            </a:r>
            <a:r>
              <a:rPr lang="ru-RU" altLang="ru-RU" dirty="0" err="1"/>
              <a:t>Pflops</a:t>
            </a:r>
            <a:r>
              <a:rPr lang="ru-RU" altLang="ru-RU" dirty="0"/>
              <a:t> для операций с одинарной точностью, что в свою очередь, позволило ему занять 10-е место в списке Top50 самых мощных суперкомпьютеров России и стран СНГ.</a:t>
            </a:r>
          </a:p>
          <a:p>
            <a:pPr eaLnBrk="1" hangingPunct="1">
              <a:spcBef>
                <a:spcPct val="0"/>
              </a:spcBef>
            </a:pPr>
            <a:endParaRPr lang="en-US" altLang="ru-RU" dirty="0"/>
          </a:p>
          <a:p>
            <a:pPr eaLnBrk="1" hangingPunct="1">
              <a:spcBef>
                <a:spcPct val="0"/>
              </a:spcBef>
            </a:pPr>
            <a:r>
              <a:rPr lang="en-US" altLang="ru-RU" dirty="0"/>
              <a:t>Based on the rapid development of IT technologies and user requests, on 14 November 2019, a presentation and a demonstration of the modernized “</a:t>
            </a:r>
            <a:r>
              <a:rPr lang="en-US" altLang="ru-RU" dirty="0" err="1"/>
              <a:t>Govorun</a:t>
            </a:r>
            <a:r>
              <a:rPr lang="en-US" altLang="ru-RU" dirty="0"/>
              <a:t>” supercomputer took place in the Laboratory of Information Technologies of JINR.  As a result of the modernization, the performance of the CPU component increased three times, the total capacity of the ultrafast data storage system (UDSS) increased more than two times, the data input/output rate grew more than five times. The total peak performance of the supercomputer reached 860 </a:t>
            </a:r>
            <a:r>
              <a:rPr lang="en-US" altLang="ru-RU" dirty="0" err="1"/>
              <a:t>Tflops</a:t>
            </a:r>
            <a:r>
              <a:rPr lang="en-US" altLang="ru-RU" dirty="0"/>
              <a:t> for double-precision operations and 1.7 </a:t>
            </a:r>
            <a:r>
              <a:rPr lang="en-US" altLang="ru-RU" dirty="0" err="1"/>
              <a:t>Pflops</a:t>
            </a:r>
            <a:r>
              <a:rPr lang="en-US" altLang="ru-RU" dirty="0"/>
              <a:t> for single-precision operations, which in turn allowed the CPU component of the “</a:t>
            </a:r>
            <a:r>
              <a:rPr lang="en-US" altLang="ru-RU" dirty="0" err="1"/>
              <a:t>Govorun</a:t>
            </a:r>
            <a:r>
              <a:rPr lang="en-US" altLang="ru-RU" dirty="0"/>
              <a:t>” supercomputer to take the 10th place in the TOP50 list of the most powerful supercomputers in Russia and the CIS.</a:t>
            </a:r>
          </a:p>
        </p:txBody>
      </p:sp>
      <p:sp>
        <p:nvSpPr>
          <p:cNvPr id="7172" name="Номер слайда 3">
            <a:extLst>
              <a:ext uri="{FF2B5EF4-FFF2-40B4-BE49-F238E27FC236}">
                <a16:creationId xmlns:a16="http://schemas.microsoft.com/office/drawing/2014/main" id="{E5CE30F6-DB96-40E1-B66E-9294CA5E9E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60E1CBB-CCF4-42FA-9D2B-4C11BF9029DF}" type="slidenum">
              <a:rPr lang="ru-RU" altLang="ru-RU">
                <a:solidFill>
                  <a:prstClr val="black"/>
                </a:solidFill>
              </a:rPr>
              <a:pPr/>
              <a:t>11</a:t>
            </a:fld>
            <a:endParaRPr lang="ru-RU" altLang="ru-RU">
              <a:solidFill>
                <a:prstClr val="black"/>
              </a:solidFill>
            </a:endParaRPr>
          </a:p>
        </p:txBody>
      </p:sp>
    </p:spTree>
    <p:extLst>
      <p:ext uri="{BB962C8B-B14F-4D97-AF65-F5344CB8AC3E}">
        <p14:creationId xmlns:p14="http://schemas.microsoft.com/office/powerpoint/2010/main" val="339888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pPr defTabSz="916137" eaLnBrk="1" fontAlgn="auto" hangingPunct="1">
              <a:spcBef>
                <a:spcPts val="0"/>
              </a:spcBef>
              <a:spcAft>
                <a:spcPts val="0"/>
              </a:spcAft>
              <a:defRPr/>
            </a:pPr>
            <a:r>
              <a:rPr lang="ru-RU" dirty="0"/>
              <a:t>Суперкомпьютер «Говорун» является </a:t>
            </a:r>
            <a:r>
              <a:rPr lang="ru-RU" dirty="0" err="1"/>
              <a:t>гиперконвергентной</a:t>
            </a:r>
            <a:r>
              <a:rPr lang="ru-RU" dirty="0"/>
              <a:t> программно-определяемой системой и обладает уникальными свойствами по гибкости настройки под задачу пользователя, обеспечивая максимально эффективное использование вычислительных ресурсов суперкомпьютера</a:t>
            </a:r>
            <a:r>
              <a:rPr lang="en-US" dirty="0"/>
              <a:t>. </a:t>
            </a:r>
            <a:r>
              <a:rPr lang="ru-RU" dirty="0"/>
              <a:t>Для ускорения </a:t>
            </a:r>
            <a:r>
              <a:rPr lang="ru-RU" spc="-1" dirty="0">
                <a:solidFill>
                  <a:srgbClr val="000000"/>
                </a:solidFill>
                <a:latin typeface="Times New Roman" panose="02020603050405020304" pitchFamily="18" charset="0"/>
                <a:cs typeface="Times New Roman" panose="02020603050405020304" pitchFamily="18" charset="0"/>
              </a:rPr>
              <a:t>генерации и реконструкции событий для эксперимента</a:t>
            </a:r>
            <a:r>
              <a:rPr lang="ru-RU" spc="-1" dirty="0">
                <a:solidFill>
                  <a:srgbClr val="FF0000"/>
                </a:solidFill>
                <a:latin typeface="Times New Roman" panose="02020603050405020304" pitchFamily="18" charset="0"/>
                <a:cs typeface="Times New Roman" panose="02020603050405020304" pitchFamily="18" charset="0"/>
              </a:rPr>
              <a:t> </a:t>
            </a:r>
            <a:r>
              <a:rPr lang="en-US" spc="-1" dirty="0">
                <a:solidFill>
                  <a:srgbClr val="000000"/>
                </a:solidFill>
                <a:latin typeface="Times New Roman" panose="02020603050405020304" pitchFamily="18" charset="0"/>
                <a:cs typeface="Times New Roman" panose="02020603050405020304" pitchFamily="18" charset="0"/>
              </a:rPr>
              <a:t>MPD</a:t>
            </a:r>
            <a:r>
              <a:rPr lang="ru-RU" spc="-1" dirty="0">
                <a:solidFill>
                  <a:srgbClr val="000000"/>
                </a:solidFill>
                <a:latin typeface="Times New Roman" panose="02020603050405020304" pitchFamily="18" charset="0"/>
                <a:cs typeface="Times New Roman" panose="02020603050405020304" pitchFamily="18" charset="0"/>
              </a:rPr>
              <a:t> на суперкомпьютере «Говорун» была реализована иерархическая структура работы с данными. События эксперимента </a:t>
            </a:r>
            <a:r>
              <a:rPr lang="en-US" spc="-1" dirty="0">
                <a:solidFill>
                  <a:srgbClr val="000000"/>
                </a:solidFill>
                <a:latin typeface="Times New Roman" panose="02020603050405020304" pitchFamily="18" charset="0"/>
                <a:cs typeface="Times New Roman" panose="02020603050405020304" pitchFamily="18" charset="0"/>
              </a:rPr>
              <a:t>MPD</a:t>
            </a:r>
            <a:r>
              <a:rPr lang="ru-RU" spc="-1" dirty="0">
                <a:solidFill>
                  <a:srgbClr val="000000"/>
                </a:solidFill>
                <a:latin typeface="Times New Roman" panose="02020603050405020304" pitchFamily="18" charset="0"/>
                <a:cs typeface="Times New Roman" panose="02020603050405020304" pitchFamily="18" charset="0"/>
              </a:rPr>
              <a:t> генерируются и реконструируются на </a:t>
            </a:r>
            <a:r>
              <a:rPr lang="ru-RU" dirty="0"/>
              <a:t>сверхбыстрой системе хранения данных</a:t>
            </a:r>
            <a:r>
              <a:rPr lang="ru-RU" spc="-1" dirty="0">
                <a:solidFill>
                  <a:srgbClr val="000000"/>
                </a:solidFill>
                <a:latin typeface="Times New Roman" panose="02020603050405020304" pitchFamily="18" charset="0"/>
                <a:cs typeface="Times New Roman" panose="02020603050405020304" pitchFamily="18" charset="0"/>
              </a:rPr>
              <a:t> под управлением файловой системы </a:t>
            </a:r>
            <a:r>
              <a:rPr lang="en-US" sz="1400" b="1" dirty="0" err="1">
                <a:solidFill>
                  <a:srgbClr val="C00000"/>
                </a:solidFill>
                <a:latin typeface="Calibri" panose="020F0502020204030204" pitchFamily="34" charset="0"/>
                <a:cs typeface="Calibri" panose="020F0502020204030204" pitchFamily="34" charset="0"/>
              </a:rPr>
              <a:t>Lustre</a:t>
            </a:r>
            <a:r>
              <a:rPr lang="ru-RU" spc="-1" dirty="0">
                <a:solidFill>
                  <a:srgbClr val="000000"/>
                </a:solidFill>
                <a:latin typeface="Times New Roman" panose="02020603050405020304" pitchFamily="18" charset="0"/>
                <a:cs typeface="Times New Roman" panose="02020603050405020304" pitchFamily="18" charset="0"/>
              </a:rPr>
              <a:t>, затем передаются на теплые хранилища данных (</a:t>
            </a:r>
            <a:r>
              <a:rPr lang="en-US" sz="1400" b="1" dirty="0">
                <a:solidFill>
                  <a:srgbClr val="C00000"/>
                </a:solidFill>
                <a:latin typeface="Calibri" panose="020F0502020204030204" pitchFamily="34" charset="0"/>
                <a:cs typeface="Calibri" panose="020F0502020204030204" pitchFamily="34" charset="0"/>
              </a:rPr>
              <a:t>FS</a:t>
            </a:r>
            <a:r>
              <a:rPr lang="en-US" spc="-1" dirty="0">
                <a:solidFill>
                  <a:srgbClr val="000000"/>
                </a:solidFill>
                <a:latin typeface="Times New Roman" panose="02020603050405020304" pitchFamily="18" charset="0"/>
                <a:cs typeface="Times New Roman" panose="02020603050405020304" pitchFamily="18" charset="0"/>
              </a:rPr>
              <a:t> </a:t>
            </a:r>
            <a:r>
              <a:rPr lang="en-US" sz="1400" b="1" dirty="0">
                <a:solidFill>
                  <a:srgbClr val="C00000"/>
                </a:solidFill>
                <a:latin typeface="Calibri" panose="020F0502020204030204" pitchFamily="34" charset="0"/>
                <a:cs typeface="Calibri" panose="020F0502020204030204" pitchFamily="34" charset="0"/>
              </a:rPr>
              <a:t>ZFS, EOS</a:t>
            </a:r>
            <a:r>
              <a:rPr lang="ru-RU" spc="-1" dirty="0">
                <a:solidFill>
                  <a:srgbClr val="000000"/>
                </a:solidFill>
                <a:latin typeface="Times New Roman" panose="02020603050405020304" pitchFamily="18" charset="0"/>
                <a:cs typeface="Times New Roman" panose="02020603050405020304" pitchFamily="18" charset="0"/>
              </a:rPr>
              <a:t>)</a:t>
            </a:r>
            <a:r>
              <a:rPr lang="en-US" spc="-1" dirty="0">
                <a:solidFill>
                  <a:srgbClr val="000000"/>
                </a:solidFill>
                <a:latin typeface="Times New Roman" panose="02020603050405020304" pitchFamily="18" charset="0"/>
                <a:cs typeface="Times New Roman" panose="02020603050405020304" pitchFamily="18" charset="0"/>
              </a:rPr>
              <a:t> </a:t>
            </a:r>
            <a:r>
              <a:rPr lang="ru-RU" spc="-1" dirty="0">
                <a:solidFill>
                  <a:srgbClr val="000000"/>
                </a:solidFill>
                <a:latin typeface="Times New Roman" panose="02020603050405020304" pitchFamily="18" charset="0"/>
                <a:cs typeface="Times New Roman" panose="02020603050405020304" pitchFamily="18" charset="0"/>
              </a:rPr>
              <a:t>и на долгосрочное хранение на ленточную библиотеку. Используя иерархическую структуру работы с данными, для эксперимента</a:t>
            </a:r>
            <a:r>
              <a:rPr lang="ru-RU" spc="-1" dirty="0">
                <a:solidFill>
                  <a:srgbClr val="FF0000"/>
                </a:solidFill>
                <a:latin typeface="Times New Roman" panose="02020603050405020304" pitchFamily="18" charset="0"/>
                <a:cs typeface="Times New Roman" panose="02020603050405020304" pitchFamily="18" charset="0"/>
              </a:rPr>
              <a:t> </a:t>
            </a:r>
            <a:r>
              <a:rPr lang="en-US" spc="-1" dirty="0">
                <a:solidFill>
                  <a:srgbClr val="000000"/>
                </a:solidFill>
                <a:latin typeface="Times New Roman" panose="02020603050405020304" pitchFamily="18" charset="0"/>
                <a:cs typeface="Times New Roman" panose="02020603050405020304" pitchFamily="18" charset="0"/>
              </a:rPr>
              <a:t>MPD </a:t>
            </a:r>
            <a:r>
              <a:rPr lang="ru-RU" spc="-1" dirty="0">
                <a:solidFill>
                  <a:srgbClr val="000000"/>
                </a:solidFill>
                <a:latin typeface="Times New Roman" panose="02020603050405020304" pitchFamily="18" charset="0"/>
                <a:cs typeface="Times New Roman" panose="02020603050405020304" pitchFamily="18" charset="0"/>
              </a:rPr>
              <a:t>было сгенерировано</a:t>
            </a:r>
            <a:r>
              <a:rPr lang="en-US" spc="-1" dirty="0">
                <a:solidFill>
                  <a:srgbClr val="000000"/>
                </a:solidFill>
                <a:latin typeface="Times New Roman" panose="02020603050405020304" pitchFamily="18" charset="0"/>
                <a:cs typeface="Times New Roman" panose="02020603050405020304" pitchFamily="18" charset="0"/>
              </a:rPr>
              <a:t> </a:t>
            </a:r>
            <a:r>
              <a:rPr lang="ru-RU" spc="-1" dirty="0">
                <a:solidFill>
                  <a:srgbClr val="000000"/>
                </a:solidFill>
                <a:latin typeface="Times New Roman" panose="02020603050405020304" pitchFamily="18" charset="0"/>
                <a:cs typeface="Times New Roman" panose="02020603050405020304" pitchFamily="18" charset="0"/>
              </a:rPr>
              <a:t>около 2 миллионов событий. Ускорение расчетов на обновленном суперкомпьютере по отношению к предыдущей конфигурации составило </a:t>
            </a:r>
            <a:r>
              <a:rPr lang="ru-RU" sz="1400" b="1" dirty="0">
                <a:solidFill>
                  <a:srgbClr val="C00000"/>
                </a:solidFill>
                <a:latin typeface="Calibri" panose="020F0502020204030204" pitchFamily="34" charset="0"/>
                <a:cs typeface="Calibri" panose="020F0502020204030204" pitchFamily="34" charset="0"/>
              </a:rPr>
              <a:t>1.45</a:t>
            </a:r>
            <a:r>
              <a:rPr lang="ru-RU" spc="-1" dirty="0">
                <a:solidFill>
                  <a:srgbClr val="000000"/>
                </a:solidFill>
                <a:latin typeface="Times New Roman" panose="02020603050405020304" pitchFamily="18" charset="0"/>
                <a:cs typeface="Times New Roman" panose="02020603050405020304" pitchFamily="18" charset="0"/>
              </a:rPr>
              <a:t> раза.</a:t>
            </a:r>
            <a:endParaRPr lang="en-US" spc="-1" dirty="0">
              <a:solidFill>
                <a:srgbClr val="000000"/>
              </a:solidFill>
              <a:latin typeface="Times New Roman" panose="02020603050405020304" pitchFamily="18" charset="0"/>
              <a:cs typeface="Times New Roman" panose="02020603050405020304" pitchFamily="18" charset="0"/>
            </a:endParaRPr>
          </a:p>
          <a:p>
            <a:pPr defTabSz="916137" eaLnBrk="1" fontAlgn="auto" hangingPunct="1">
              <a:spcBef>
                <a:spcPts val="0"/>
              </a:spcBef>
              <a:spcAft>
                <a:spcPts val="0"/>
              </a:spcAft>
              <a:defRPr/>
            </a:pPr>
            <a:endParaRPr lang="en-US" spc="-1" dirty="0">
              <a:solidFill>
                <a:srgbClr val="000000"/>
              </a:solidFill>
              <a:latin typeface="Times New Roman" panose="02020603050405020304" pitchFamily="18" charset="0"/>
              <a:cs typeface="Times New Roman" panose="02020603050405020304" pitchFamily="18" charset="0"/>
            </a:endParaRPr>
          </a:p>
          <a:p>
            <a:pPr marL="0" marR="0" indent="0" algn="l" defTabSz="916137" rtl="0" eaLnBrk="1" fontAlgn="auto" latinLnBrk="0" hangingPunct="1">
              <a:lnSpc>
                <a:spcPct val="100000"/>
              </a:lnSpc>
              <a:spcBef>
                <a:spcPts val="0"/>
              </a:spcBef>
              <a:spcAft>
                <a:spcPts val="0"/>
              </a:spcAft>
              <a:buClrTx/>
              <a:buSzTx/>
              <a:buFontTx/>
              <a:buNone/>
              <a:tabLst/>
              <a:defRPr/>
            </a:pPr>
            <a:r>
              <a:rPr lang="en-US" dirty="0"/>
              <a:t>The “</a:t>
            </a:r>
            <a:r>
              <a:rPr lang="en-US" dirty="0" err="1"/>
              <a:t>Govorun</a:t>
            </a:r>
            <a:r>
              <a:rPr lang="en-US" dirty="0"/>
              <a:t>” supercomputer is a </a:t>
            </a:r>
            <a:r>
              <a:rPr lang="en-US" dirty="0" err="1"/>
              <a:t>hyperconverged</a:t>
            </a:r>
            <a:r>
              <a:rPr lang="en-US" dirty="0"/>
              <a:t> software-defined system that has unique properties for flexibility of customizing the user’s job, ensuring the most efficient use of computing resources of the supercomputer. To speed up the simulation and reconstruction of events for the MPD experiment, a hierarchical structure of working with data was implemented on the “</a:t>
            </a:r>
            <a:r>
              <a:rPr lang="en-US" dirty="0" err="1"/>
              <a:t>Govorun</a:t>
            </a:r>
            <a:r>
              <a:rPr lang="en-US" dirty="0"/>
              <a:t>” supercomputer. Events of the MPD experiment are simulated and reconstructed on the ultrafast data storage system under the </a:t>
            </a:r>
            <a:r>
              <a:rPr lang="en-US" b="1" dirty="0" err="1"/>
              <a:t>Lustre</a:t>
            </a:r>
            <a:r>
              <a:rPr lang="en-US" dirty="0"/>
              <a:t> file system management</a:t>
            </a:r>
            <a:r>
              <a:rPr lang="ru-RU" dirty="0"/>
              <a:t> </a:t>
            </a:r>
            <a:r>
              <a:rPr lang="en-GB" dirty="0"/>
              <a:t>with a subsequent transfer to semi-cold storages</a:t>
            </a:r>
            <a:r>
              <a:rPr lang="en-US" dirty="0"/>
              <a:t> (</a:t>
            </a:r>
            <a:r>
              <a:rPr lang="en-US" b="1" dirty="0"/>
              <a:t>FS ZFS, EOS</a:t>
            </a:r>
            <a:r>
              <a:rPr lang="en-US" dirty="0"/>
              <a:t>) and to the tape library for long-term storage. About 2 million events were generated for the MPD experiment using the hierarchical structure of working with data. The acceleration of calculations on the upgraded supercomputer in comparison with the previous configuration was </a:t>
            </a:r>
            <a:r>
              <a:rPr lang="en-US" b="1" dirty="0"/>
              <a:t>1.45</a:t>
            </a:r>
            <a:r>
              <a:rPr lang="en-US" dirty="0"/>
              <a:t> times. </a:t>
            </a:r>
          </a:p>
          <a:p>
            <a:pPr defTabSz="916137" eaLnBrk="1" fontAlgn="auto" hangingPunct="1">
              <a:spcBef>
                <a:spcPts val="0"/>
              </a:spcBef>
              <a:spcAft>
                <a:spcPts val="0"/>
              </a:spcAft>
              <a:defRPr/>
            </a:pPr>
            <a:endParaRPr lang="en-US" dirty="0"/>
          </a:p>
        </p:txBody>
      </p:sp>
      <p:sp>
        <p:nvSpPr>
          <p:cNvPr id="4" name="Номер слайда 3"/>
          <p:cNvSpPr>
            <a:spLocks noGrp="1"/>
          </p:cNvSpPr>
          <p:nvPr>
            <p:ph type="sldNum" sz="quarter" idx="5"/>
          </p:nvPr>
        </p:nvSpPr>
        <p:spPr/>
        <p:txBody>
          <a:bodyPr/>
          <a:lstStyle/>
          <a:p>
            <a:pPr>
              <a:defRPr/>
            </a:pPr>
            <a:fld id="{EDFB0D53-7B31-4C23-9764-662FB5786FC2}" type="slidenum">
              <a:rPr lang="en-US">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3551697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665186D-78B3-41D7-853C-759E3277444C}" type="slidenum">
              <a:rPr lang="ru-RU" smtClean="0"/>
              <a:t>14</a:t>
            </a:fld>
            <a:endParaRPr lang="ru-RU"/>
          </a:p>
        </p:txBody>
      </p:sp>
    </p:spTree>
    <p:extLst>
      <p:ext uri="{BB962C8B-B14F-4D97-AF65-F5344CB8AC3E}">
        <p14:creationId xmlns:p14="http://schemas.microsoft.com/office/powerpoint/2010/main" val="1937377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PlaceHolder 1"/>
          <p:cNvSpPr>
            <a:spLocks noGrp="1" noRot="1" noChangeAspect="1"/>
          </p:cNvSpPr>
          <p:nvPr>
            <p:ph type="sldImg"/>
          </p:nvPr>
        </p:nvSpPr>
        <p:spPr>
          <a:xfrm>
            <a:off x="2701925" y="511175"/>
            <a:ext cx="4541838" cy="2554288"/>
          </a:xfrm>
          <a:prstGeom prst="rect">
            <a:avLst/>
          </a:prstGeom>
        </p:spPr>
      </p:sp>
      <p:sp>
        <p:nvSpPr>
          <p:cNvPr id="459" name="PlaceHolder 2"/>
          <p:cNvSpPr>
            <a:spLocks noGrp="1"/>
          </p:cNvSpPr>
          <p:nvPr>
            <p:ph type="body"/>
          </p:nvPr>
        </p:nvSpPr>
        <p:spPr>
          <a:xfrm>
            <a:off x="993960" y="3235680"/>
            <a:ext cx="7957080" cy="3065040"/>
          </a:xfrm>
          <a:prstGeom prst="rect">
            <a:avLst/>
          </a:prstGeom>
        </p:spPr>
        <p:txBody>
          <a:bodyPr lIns="95760" tIns="47880" rIns="95760" bIns="47880">
            <a:normAutofit/>
          </a:bodyPr>
          <a:lstStyle/>
          <a:p>
            <a:endParaRPr lang="ru-RU" sz="2000" b="0" strike="noStrike" spc="-1">
              <a:latin typeface="Calibri"/>
            </a:endParaRPr>
          </a:p>
        </p:txBody>
      </p:sp>
      <p:sp>
        <p:nvSpPr>
          <p:cNvPr id="460" name="TextShape 3"/>
          <p:cNvSpPr txBox="1"/>
          <p:nvPr/>
        </p:nvSpPr>
        <p:spPr>
          <a:xfrm>
            <a:off x="5633640" y="6469920"/>
            <a:ext cx="4309920" cy="340200"/>
          </a:xfrm>
          <a:prstGeom prst="rect">
            <a:avLst/>
          </a:prstGeom>
          <a:noFill/>
          <a:ln>
            <a:noFill/>
          </a:ln>
        </p:spPr>
        <p:txBody>
          <a:bodyPr lIns="95760" tIns="47880" rIns="95760" bIns="47880" anchor="b">
            <a:noAutofit/>
          </a:bodyPr>
          <a:lstStyle/>
          <a:p>
            <a:pPr algn="r"/>
            <a:fld id="{6683A747-4CE0-4C33-8678-53ED21BF6804}" type="slidenum">
              <a:rPr lang="ru-RU" sz="1200" spc="-1">
                <a:solidFill>
                  <a:prstClr val="black"/>
                </a:solidFill>
                <a:latin typeface="Arial"/>
              </a:rPr>
              <a:pPr algn="r"/>
              <a:t>15</a:t>
            </a:fld>
            <a:endParaRPr lang="ru-RU" sz="1200" spc="-1">
              <a:solidFill>
                <a:prstClr val="black"/>
              </a:solidFill>
            </a:endParaRPr>
          </a:p>
        </p:txBody>
      </p:sp>
    </p:spTree>
    <p:extLst>
      <p:ext uri="{BB962C8B-B14F-4D97-AF65-F5344CB8AC3E}">
        <p14:creationId xmlns:p14="http://schemas.microsoft.com/office/powerpoint/2010/main" val="3616802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665186D-78B3-41D7-853C-759E3277444C}" type="slidenum">
              <a:rPr lang="ru-RU" smtClean="0">
                <a:solidFill>
                  <a:prstClr val="black"/>
                </a:solidFill>
              </a:rPr>
              <a:pPr/>
              <a:t>16</a:t>
            </a:fld>
            <a:endParaRPr lang="ru-RU">
              <a:solidFill>
                <a:prstClr val="black"/>
              </a:solidFill>
            </a:endParaRPr>
          </a:p>
        </p:txBody>
      </p:sp>
    </p:spTree>
    <p:extLst>
      <p:ext uri="{BB962C8B-B14F-4D97-AF65-F5344CB8AC3E}">
        <p14:creationId xmlns:p14="http://schemas.microsoft.com/office/powerpoint/2010/main" val="1596216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Quantum computing is one of the most rapidly developing areas of quantum end-to-end technologies.</a:t>
            </a:r>
          </a:p>
          <a:p>
            <a:r>
              <a:rPr lang="en-US" dirty="0"/>
              <a:t>Quantum modeling promises to find application in solving a number of problems of condensed matter physics, high energy physics, atomic physics, quantum chemistry, cosmology, machine learning, artificial intelligence. </a:t>
            </a:r>
          </a:p>
          <a:p>
            <a:r>
              <a:rPr lang="en-US" dirty="0"/>
              <a:t>The quantum computers currently available are called "noisy" intermediate-scale quantum computers.</a:t>
            </a:r>
            <a:r>
              <a:rPr lang="ru-RU" dirty="0"/>
              <a:t> </a:t>
            </a:r>
            <a:r>
              <a:rPr lang="en-US" dirty="0"/>
              <a:t>They implement, as a rule, from 50 to a little more than 100 qubits, </a:t>
            </a:r>
          </a:p>
          <a:p>
            <a:r>
              <a:rPr lang="en-US" dirty="0"/>
              <a:t>errors occur due to the presence of noise during calculations, and there is no possibility of their correction. </a:t>
            </a:r>
          </a:p>
          <a:p>
            <a:endParaRPr lang="en-US" dirty="0"/>
          </a:p>
          <a:p>
            <a:r>
              <a:rPr lang="en-US" dirty="0"/>
              <a:t>(</a:t>
            </a:r>
            <a:r>
              <a:rPr lang="en-US" b="1" i="1" dirty="0"/>
              <a:t>In November 2022, IBM released the currently most powerful Osprey computer in 433 qubits</a:t>
            </a:r>
            <a:r>
              <a:rPr lang="en-US" dirty="0"/>
              <a:t>)</a:t>
            </a:r>
          </a:p>
          <a:p>
            <a:endParaRPr lang="en-US" dirty="0"/>
          </a:p>
          <a:p>
            <a:r>
              <a:rPr lang="en-US" dirty="0"/>
              <a:t>Due to these limitations, according to experts, the use of universal quantum computers for solving practically significant tasks is likely to become effective no earlier than in 10 or even 20 years.</a:t>
            </a:r>
          </a:p>
          <a:p>
            <a:endParaRPr lang="en-US" dirty="0"/>
          </a:p>
          <a:p>
            <a:r>
              <a:rPr lang="en-US" dirty="0"/>
              <a:t>Therefore, the direction associated with software quantum simulators for computing on computers of classical architecture using CPU and GPU is of particular interest at this stage of the development of quantum computing.</a:t>
            </a:r>
          </a:p>
          <a:p>
            <a:endParaRPr lang="en-US" dirty="0"/>
          </a:p>
          <a:p>
            <a:r>
              <a:rPr lang="en-US" dirty="0"/>
              <a:t>The following quantum simulators were selected and implemented in the information computing environment:</a:t>
            </a:r>
            <a:r>
              <a:rPr lang="ru-RU" dirty="0"/>
              <a:t> </a:t>
            </a:r>
          </a:p>
          <a:p>
            <a:r>
              <a:rPr lang="en-US" dirty="0" err="1"/>
              <a:t>QuEST</a:t>
            </a:r>
            <a:r>
              <a:rPr lang="en-US" dirty="0"/>
              <a:t> is one of the first simulators using multithreading, distributed computing and GPU accelerators</a:t>
            </a:r>
            <a:r>
              <a:rPr lang="ru-RU" dirty="0"/>
              <a:t>.</a:t>
            </a:r>
          </a:p>
          <a:p>
            <a:r>
              <a:rPr lang="en-US" dirty="0" err="1"/>
              <a:t>Qiskit</a:t>
            </a:r>
            <a:r>
              <a:rPr lang="en-US" dirty="0"/>
              <a:t> is the most popular quantum simulator at the moment. It allows you to run simulations on the CPU and GPU, and recently it became possible to use OpenMP and </a:t>
            </a:r>
            <a:r>
              <a:rPr lang="en-US" dirty="0" err="1"/>
              <a:t>CUDAcuQuantum</a:t>
            </a:r>
            <a:r>
              <a:rPr lang="en-US" dirty="0"/>
              <a:t> from NVIDIA (this is an SDK of optimized libraries and tools for accelerating quantum computing workflows, suitable for performing calculations on multiple GPUs), integrated into </a:t>
            </a:r>
            <a:r>
              <a:rPr lang="en-US" dirty="0" err="1"/>
              <a:t>Qsim</a:t>
            </a:r>
            <a:r>
              <a:rPr lang="en-US" dirty="0"/>
              <a:t> to implement multi GPU</a:t>
            </a:r>
            <a:r>
              <a:rPr lang="ru-RU" dirty="0"/>
              <a:t>.</a:t>
            </a:r>
          </a:p>
          <a:p>
            <a:r>
              <a:rPr lang="en-US" dirty="0"/>
              <a:t>Key quantum algorithms such as the quantum Fourier transform, quantum phase estimation, Grover's algorithm and others can be efficiently modeled using simulators of classical architecture.</a:t>
            </a:r>
            <a:r>
              <a:rPr lang="ru-RU" dirty="0"/>
              <a:t> </a:t>
            </a:r>
          </a:p>
          <a:p>
            <a:r>
              <a:rPr lang="en-US" dirty="0"/>
              <a:t>Quantum algorithms were implemented:</a:t>
            </a:r>
            <a:endParaRPr lang="ru-RU" dirty="0"/>
          </a:p>
          <a:p>
            <a:pPr marL="171450" indent="-171450">
              <a:buFont typeface="Arial" panose="020B0604020202020204" pitchFamily="34" charset="0"/>
              <a:buChar char="•"/>
            </a:pPr>
            <a:r>
              <a:rPr lang="en-US" dirty="0"/>
              <a:t>quantum Fourier transform,</a:t>
            </a:r>
            <a:endParaRPr lang="ru-RU" dirty="0"/>
          </a:p>
          <a:p>
            <a:pPr marL="171450" indent="-171450">
              <a:buFont typeface="Arial" panose="020B0604020202020204" pitchFamily="34" charset="0"/>
              <a:buChar char="•"/>
            </a:pPr>
            <a:r>
              <a:rPr lang="en-US" dirty="0"/>
              <a:t>quantum phase estimation,</a:t>
            </a:r>
            <a:endParaRPr lang="ru-RU" dirty="0"/>
          </a:p>
          <a:p>
            <a:pPr marL="171450" indent="-171450">
              <a:buFont typeface="Arial" panose="020B0604020202020204" pitchFamily="34" charset="0"/>
              <a:buChar char="•"/>
            </a:pPr>
            <a:r>
              <a:rPr lang="en-US" dirty="0"/>
              <a:t>Grover's algorithm,</a:t>
            </a:r>
            <a:endParaRPr lang="ru-RU" dirty="0"/>
          </a:p>
          <a:p>
            <a:pPr marL="171450" indent="-171450">
              <a:buFont typeface="Arial" panose="020B0604020202020204" pitchFamily="34" charset="0"/>
              <a:buChar char="•"/>
            </a:pPr>
            <a:r>
              <a:rPr lang="en-US" dirty="0"/>
              <a:t>a test algorithm (a simplified version of Google's algorithm, on which they demonstrated quantum superiority),</a:t>
            </a:r>
            <a:endParaRPr lang="ru-RU" dirty="0"/>
          </a:p>
          <a:p>
            <a:pPr marL="171450" indent="-171450">
              <a:buFont typeface="Arial" panose="020B0604020202020204" pitchFamily="34" charset="0"/>
              <a:buChar char="•"/>
            </a:pPr>
            <a:r>
              <a:rPr lang="en-US" dirty="0"/>
              <a:t>a study of hybrid algorithms has begun, in particular the Variational quantum </a:t>
            </a:r>
            <a:r>
              <a:rPr lang="en-US" dirty="0" err="1"/>
              <a:t>eigensolver</a:t>
            </a:r>
            <a:r>
              <a:rPr lang="en-US" dirty="0"/>
              <a:t> (VQE) – a variational quantum proprietary solver.</a:t>
            </a:r>
            <a:endParaRPr lang="ru-RU" dirty="0"/>
          </a:p>
          <a:p>
            <a:pPr marL="171450" indent="-171450">
              <a:buFont typeface="Arial" panose="020B0604020202020204" pitchFamily="34" charset="0"/>
              <a:buChar char="•"/>
            </a:pPr>
            <a:endParaRPr lang="ru-RU" dirty="0"/>
          </a:p>
          <a:p>
            <a:r>
              <a:rPr lang="en-US" dirty="0"/>
              <a:t>The conducted experiments demonstrated:</a:t>
            </a:r>
            <a:r>
              <a:rPr lang="ru-RU" dirty="0"/>
              <a:t> </a:t>
            </a:r>
          </a:p>
          <a:p>
            <a:pPr marL="171450" indent="-171450">
              <a:buFont typeface="Arial" panose="020B0604020202020204" pitchFamily="34" charset="0"/>
              <a:buChar char="•"/>
            </a:pPr>
            <a:r>
              <a:rPr lang="en-US" dirty="0"/>
              <a:t>When modeling on the GPU, you can achieve greater acceleration compared to calculations on the CPU</a:t>
            </a:r>
            <a:r>
              <a:rPr lang="ru-RU" dirty="0"/>
              <a:t> </a:t>
            </a:r>
            <a:r>
              <a:rPr lang="en-US" dirty="0" err="1"/>
              <a:t>Qiskit</a:t>
            </a:r>
            <a:r>
              <a:rPr lang="en-US" dirty="0"/>
              <a:t> is noticeably faster than </a:t>
            </a:r>
            <a:r>
              <a:rPr lang="en-US" dirty="0" err="1"/>
              <a:t>QuEST</a:t>
            </a:r>
            <a:r>
              <a:rPr lang="en-US" dirty="0"/>
              <a:t> on the CPU with all possible parallelization</a:t>
            </a:r>
            <a:r>
              <a:rPr lang="ru-RU" dirty="0"/>
              <a:t>.</a:t>
            </a:r>
          </a:p>
          <a:p>
            <a:pPr marL="171450" indent="-171450">
              <a:buFont typeface="Arial" panose="020B0604020202020204" pitchFamily="34" charset="0"/>
              <a:buChar char="•"/>
            </a:pPr>
            <a:r>
              <a:rPr lang="en-US" dirty="0"/>
              <a:t>The execution time on 4 GPUs (V100) compared to one GPU (V100) is 1.5 times faster (at 25 qubits) and 3.75 times faster at 31 qubits.</a:t>
            </a:r>
            <a:endParaRPr lang="ru-RU" dirty="0"/>
          </a:p>
          <a:p>
            <a:pPr marL="171450" indent="-171450">
              <a:buFont typeface="Arial" panose="020B0604020202020204" pitchFamily="34" charset="0"/>
              <a:buChar char="•"/>
            </a:pPr>
            <a:r>
              <a:rPr lang="en-US" dirty="0"/>
              <a:t>The execution time on a single GPU V100 compared to T4 is approximately 3 times faster (at 25-27 qubits) and 7.5 times faster at 28-29 qubits.</a:t>
            </a:r>
            <a:endParaRPr lang="ru-RU" dirty="0"/>
          </a:p>
          <a:p>
            <a:pPr marL="171450" indent="-171450">
              <a:buFont typeface="Arial" panose="020B0604020202020204" pitchFamily="34" charset="0"/>
              <a:buChar char="•"/>
            </a:pPr>
            <a:r>
              <a:rPr lang="en-US" dirty="0"/>
              <a:t>The execution time on 1 GPU on </a:t>
            </a:r>
            <a:r>
              <a:rPr lang="en-US" dirty="0" err="1"/>
              <a:t>CuQuantum</a:t>
            </a:r>
            <a:r>
              <a:rPr lang="en-US" dirty="0"/>
              <a:t> and on </a:t>
            </a:r>
            <a:r>
              <a:rPr lang="en-US" dirty="0" err="1"/>
              <a:t>Qiskit</a:t>
            </a:r>
            <a:r>
              <a:rPr lang="en-US" dirty="0"/>
              <a:t> is practically the same, on </a:t>
            </a:r>
            <a:r>
              <a:rPr lang="en-US" dirty="0" err="1"/>
              <a:t>QuEST</a:t>
            </a:r>
            <a:r>
              <a:rPr lang="en-US" dirty="0"/>
              <a:t> the time needs up to 2.5 times more (on 29 qubits).</a:t>
            </a:r>
            <a:endParaRPr lang="ru-RU" dirty="0"/>
          </a:p>
          <a:p>
            <a:pPr marL="171450" indent="-171450">
              <a:buFont typeface="Arial" panose="020B0604020202020204" pitchFamily="34" charset="0"/>
              <a:buChar char="•"/>
            </a:pPr>
            <a:r>
              <a:rPr lang="en-US" dirty="0"/>
              <a:t>The dimension of the state vector grows exponentially with the increase in the number of qubits, therefore, due to memory limitations, the quantum circuit is limited to 38 qubits on the CPU and 31 qubits on 1 GPU and 34 qubits on 8 GPU.</a:t>
            </a:r>
            <a:endParaRPr lang="ru-RU" dirty="0"/>
          </a:p>
          <a:p>
            <a:pPr marL="171450" indent="-171450">
              <a:buFont typeface="Arial" panose="020B0604020202020204" pitchFamily="34" charset="0"/>
              <a:buChar char="•"/>
            </a:pPr>
            <a:r>
              <a:rPr lang="en-US" dirty="0"/>
              <a:t>However, despite the CPU's ability to simulate a larger number of qubits on the existing infrastructure, the simulation speed on the GPU on all simulators is several times higher than the simulation speed on the CPU</a:t>
            </a:r>
            <a:r>
              <a:rPr lang="ru-RU" dirty="0"/>
              <a:t>.</a:t>
            </a:r>
          </a:p>
          <a:p>
            <a:pPr marL="171450" indent="-171450">
              <a:buFont typeface="Arial" panose="020B0604020202020204" pitchFamily="34" charset="0"/>
              <a:buChar char="•"/>
            </a:pPr>
            <a:r>
              <a:rPr lang="en-US" dirty="0"/>
              <a:t>The tasks were run on a supercomputer using one, two and four Tesla V100 GPUs and one T4</a:t>
            </a:r>
            <a:r>
              <a:rPr lang="ru-RU" dirty="0"/>
              <a:t>.</a:t>
            </a:r>
          </a:p>
          <a:p>
            <a:endParaRPr lang="ru-RU" dirty="0"/>
          </a:p>
          <a:p>
            <a:r>
              <a:rPr lang="en-US" b="1" dirty="0"/>
              <a:t>Activity </a:t>
            </a:r>
            <a:r>
              <a:rPr lang="en-US" dirty="0"/>
              <a:t>under topic 1119, approved in April 2023</a:t>
            </a:r>
            <a:r>
              <a:rPr lang="ru-RU" dirty="0"/>
              <a:t> </a:t>
            </a:r>
            <a:r>
              <a:rPr lang="en-US" b="1" dirty="0"/>
              <a:t>Intelligent control of technological processes and physical installations in JINR and quantum computing in quantum chemistry and physics</a:t>
            </a:r>
            <a:r>
              <a:rPr lang="ru-RU" dirty="0"/>
              <a:t>.</a:t>
            </a:r>
          </a:p>
          <a:p>
            <a:r>
              <a:rPr lang="en-US" dirty="0"/>
              <a:t>As part of this activity, the effectiveness of quantum algorithms in solving problems of quantum chemistry and physics of new functional materials will be investigated. </a:t>
            </a:r>
            <a:endParaRPr lang="ru-RU" dirty="0"/>
          </a:p>
          <a:p>
            <a:r>
              <a:rPr lang="en-US" dirty="0"/>
              <a:t>The application of well-known quantum algorithms and their development will be carried out on simulators with classical computing architecture.</a:t>
            </a:r>
            <a:endParaRPr lang="ru-RU" dirty="0"/>
          </a:p>
          <a:p>
            <a:endParaRPr lang="ru-RU" dirty="0"/>
          </a:p>
          <a:p>
            <a:r>
              <a:rPr lang="en-US" b="1" i="1" dirty="0"/>
              <a:t>The main tasks within the activity related to quantum computing in quantum chemistry and physics:</a:t>
            </a:r>
            <a:endParaRPr lang="ru-RU" b="1" i="1" dirty="0"/>
          </a:p>
          <a:p>
            <a:pPr marL="171450" indent="-171450">
              <a:buFont typeface="Arial" panose="020B0604020202020204" pitchFamily="34" charset="0"/>
              <a:buChar char="•"/>
            </a:pPr>
            <a:r>
              <a:rPr lang="en-US" dirty="0"/>
              <a:t>Selection and modification of quantum algorithms taking into account the specifics of computational tasks in the study of electronic and magnetic structures of molecular complexes and crystal fragments of new functional materials with strong electronic correlations.</a:t>
            </a:r>
            <a:endParaRPr lang="ru-RU" dirty="0"/>
          </a:p>
          <a:p>
            <a:pPr marL="171450" indent="-171450">
              <a:buFont typeface="Arial" panose="020B0604020202020204" pitchFamily="34" charset="0"/>
              <a:buChar char="•"/>
            </a:pPr>
            <a:r>
              <a:rPr lang="en-US" dirty="0"/>
              <a:t>Performing calculations for </a:t>
            </a:r>
            <a:r>
              <a:rPr lang="en-US" dirty="0" err="1"/>
              <a:t>physico</a:t>
            </a:r>
            <a:r>
              <a:rPr lang="en-US" dirty="0"/>
              <a:t>-chemical systems using quantum simulators.</a:t>
            </a:r>
            <a:r>
              <a:rPr lang="ru-RU" dirty="0"/>
              <a:t> </a:t>
            </a:r>
          </a:p>
          <a:p>
            <a:pPr marL="0" indent="0">
              <a:buFont typeface="Arial" panose="020B0604020202020204" pitchFamily="34" charset="0"/>
              <a:buNone/>
            </a:pPr>
            <a:r>
              <a:rPr lang="en-US" b="1" i="1" dirty="0"/>
              <a:t>Expected result for 2024</a:t>
            </a:r>
            <a:endParaRPr lang="ru-RU" b="1" i="1" dirty="0"/>
          </a:p>
          <a:p>
            <a:pPr marL="0" indent="0">
              <a:buFont typeface="Arial" panose="020B0604020202020204" pitchFamily="34" charset="0"/>
              <a:buNone/>
            </a:pPr>
            <a:r>
              <a:rPr lang="en-US" dirty="0"/>
              <a:t>Verification of the effectiveness of variational-type quantum algorithms implemented on quantum simulators of classical architecture by applying them to the quantitative description of the dissociation of simple molecules, as well as the electron and spin structure of the ground state of typical lattice models of quantum theory.</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AC363-D011-4795-A163-406BADD32E87}"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995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dirty="0">
                <a:latin typeface="Times New Roman" panose="02020603050405020304" pitchFamily="18" charset="0"/>
                <a:cs typeface="Times New Roman" panose="02020603050405020304" pitchFamily="18" charset="0"/>
              </a:rPr>
              <a:t>Ресурсы СК «Говорун» используются научными группами из всех лабораторий Института в рамках </a:t>
            </a:r>
            <a:r>
              <a:rPr lang="ru-RU" dirty="0">
                <a:solidFill>
                  <a:srgbClr val="C00000"/>
                </a:solidFill>
                <a:latin typeface="Times New Roman" panose="02020603050405020304" pitchFamily="18" charset="0"/>
                <a:cs typeface="Times New Roman" panose="02020603050405020304" pitchFamily="18" charset="0"/>
              </a:rPr>
              <a:t>25 тем Проблемно-тематического плана ОИЯИ </a:t>
            </a:r>
            <a:r>
              <a:rPr lang="ru-RU" dirty="0">
                <a:latin typeface="Times New Roman" panose="02020603050405020304" pitchFamily="18" charset="0"/>
                <a:cs typeface="Times New Roman" panose="02020603050405020304" pitchFamily="18" charset="0"/>
              </a:rPr>
              <a:t>для решения широкого круга задач как в области теоретической физики, так и для моделирования и обработки экспериментальных данных.</a:t>
            </a:r>
            <a:r>
              <a:rPr lang="en-US" dirty="0">
                <a:latin typeface="Times New Roman" panose="02020603050405020304" pitchFamily="18" charset="0"/>
                <a:cs typeface="Times New Roman" panose="02020603050405020304" pitchFamily="18" charset="0"/>
              </a:rPr>
              <a:t> </a:t>
            </a:r>
            <a:r>
              <a:rPr lang="ru-RU" dirty="0"/>
              <a:t>Результаты исследований, полученные с использованием ресурсов суперкомпьютера в 2020 году, представлены в </a:t>
            </a:r>
            <a:r>
              <a:rPr lang="ru-RU" dirty="0">
                <a:solidFill>
                  <a:srgbClr val="FF0000"/>
                </a:solidFill>
              </a:rPr>
              <a:t>65</a:t>
            </a:r>
            <a:r>
              <a:rPr lang="ru-RU" dirty="0"/>
              <a:t> публикациях,</a:t>
            </a:r>
            <a:r>
              <a:rPr lang="ru-RU" baseline="0" dirty="0"/>
              <a:t> из них 6 в </a:t>
            </a:r>
            <a:r>
              <a:rPr lang="en-US" baseline="0" dirty="0"/>
              <a:t>Q1</a:t>
            </a:r>
            <a:r>
              <a:rPr lang="ru-RU" baseline="0" dirty="0"/>
              <a:t>, 7 в </a:t>
            </a:r>
            <a:r>
              <a:rPr lang="en-US" baseline="0" dirty="0"/>
              <a:t>Q2</a:t>
            </a:r>
            <a:r>
              <a:rPr lang="ru-RU" baseline="0" dirty="0"/>
              <a:t>.</a:t>
            </a:r>
            <a:endParaRPr lang="ru-RU" spc="-1" dirty="0">
              <a:solidFill>
                <a:srgbClr val="002060"/>
              </a:solidFill>
              <a:latin typeface="Times New Roman" panose="02020603050405020304" pitchFamily="18" charset="0"/>
              <a:cs typeface="Times New Roman" panose="02020603050405020304" pitchFamily="18" charset="0"/>
            </a:endParaRPr>
          </a:p>
          <a:p>
            <a:pPr defTabSz="916137" eaLnBrk="1" fontAlgn="auto" hangingPunct="1">
              <a:spcBef>
                <a:spcPts val="0"/>
              </a:spcBef>
              <a:spcAft>
                <a:spcPts val="0"/>
              </a:spcAft>
              <a:defRPr/>
            </a:pPr>
            <a:endParaRPr lang="en-US" spc="-1" dirty="0">
              <a:solidFill>
                <a:srgbClr val="000000"/>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The resources of the “</a:t>
            </a:r>
            <a:r>
              <a:rPr lang="en-US" dirty="0" err="1">
                <a:latin typeface="Times New Roman" panose="02020603050405020304" pitchFamily="18" charset="0"/>
                <a:cs typeface="Times New Roman" panose="02020603050405020304" pitchFamily="18" charset="0"/>
              </a:rPr>
              <a:t>Govorun</a:t>
            </a:r>
            <a:r>
              <a:rPr lang="en-US" dirty="0">
                <a:latin typeface="Times New Roman" panose="02020603050405020304" pitchFamily="18" charset="0"/>
                <a:cs typeface="Times New Roman" panose="02020603050405020304" pitchFamily="18" charset="0"/>
              </a:rPr>
              <a:t>” supercomputer are used by scientific groups from all the Laboratories of the Institute within 25 themes of the JINR Topical Plan for solving a wide range of tasks in the field of theoretical physics, as well as for the modeling and processing of experimental data. Research results obtained using the supercomputer resources in 2020 are presented in 65 publications, 6 of them in Q1, 7 in Q2.</a:t>
            </a:r>
          </a:p>
          <a:p>
            <a:pPr marL="0" marR="0" indent="0" algn="just" defTabSz="914400" rtl="0" eaLnBrk="1" fontAlgn="auto" latinLnBrk="0" hangingPunct="1">
              <a:lnSpc>
                <a:spcPct val="100000"/>
              </a:lnSpc>
              <a:spcBef>
                <a:spcPts val="0"/>
              </a:spcBef>
              <a:spcAft>
                <a:spcPts val="0"/>
              </a:spcAft>
              <a:buClrTx/>
              <a:buSzTx/>
              <a:buFontTx/>
              <a:buNone/>
              <a:tabLst/>
              <a:defRPr/>
            </a:pPr>
            <a:endParaRPr lang="en-US" dirty="0">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en-US" dirty="0">
              <a:latin typeface="Times New Roman" panose="02020603050405020304" pitchFamily="18" charset="0"/>
              <a:cs typeface="Times New Roman" panose="02020603050405020304" pitchFamily="18" charset="0"/>
            </a:endParaRPr>
          </a:p>
          <a:p>
            <a:pPr algn="just"/>
            <a:endParaRPr lang="ru-RU" spc="-1" dirty="0">
              <a:solidFill>
                <a:srgbClr val="002060"/>
              </a:solidFill>
              <a:latin typeface="Times New Roman" panose="02020603050405020304" pitchFamily="18" charset="0"/>
              <a:cs typeface="Times New Roman" panose="02020603050405020304" pitchFamily="18" charset="0"/>
            </a:endParaRPr>
          </a:p>
          <a:p>
            <a:pPr defTabSz="916137" eaLnBrk="1" fontAlgn="auto" hangingPunct="1">
              <a:spcBef>
                <a:spcPts val="0"/>
              </a:spcBef>
              <a:spcAft>
                <a:spcPts val="0"/>
              </a:spcAft>
              <a:defRPr/>
            </a:pPr>
            <a:endParaRPr lang="en-US" dirty="0"/>
          </a:p>
        </p:txBody>
      </p:sp>
      <p:sp>
        <p:nvSpPr>
          <p:cNvPr id="4" name="Номер слайда 3"/>
          <p:cNvSpPr>
            <a:spLocks noGrp="1"/>
          </p:cNvSpPr>
          <p:nvPr>
            <p:ph type="sldNum" sz="quarter" idx="5"/>
          </p:nvPr>
        </p:nvSpPr>
        <p:spPr/>
        <p:txBody>
          <a:bodyPr/>
          <a:lstStyle/>
          <a:p>
            <a:pPr>
              <a:defRPr/>
            </a:pPr>
            <a:fld id="{EDFB0D53-7B31-4C23-9764-662FB5786FC2}"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672948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Arial" panose="020B0604020202020204" pitchFamily="34" charset="0"/>
              </a:rPr>
              <a:t>Another area of research, in which the resources of the “</a:t>
            </a:r>
            <a:r>
              <a:rPr lang="en-US" sz="1800" dirty="0" err="1">
                <a:effectLst/>
                <a:latin typeface="Times New Roman" panose="02020603050405020304" pitchFamily="18" charset="0"/>
                <a:ea typeface="Arial" panose="020B0604020202020204" pitchFamily="34" charset="0"/>
              </a:rPr>
              <a:t>Govorun</a:t>
            </a:r>
            <a:r>
              <a:rPr lang="en-US" sz="1800" dirty="0">
                <a:effectLst/>
                <a:latin typeface="Times New Roman" panose="02020603050405020304" pitchFamily="18" charset="0"/>
                <a:ea typeface="Arial" panose="020B0604020202020204" pitchFamily="34" charset="0"/>
              </a:rPr>
              <a:t>” supercomputer are involved, is the creation of a unified scalable research supercomputer infrastructure based on the National Research Computer Network of Russia (NIKS). At present, in addition to the “</a:t>
            </a:r>
            <a:r>
              <a:rPr lang="en-US" sz="1800" dirty="0" err="1">
                <a:effectLst/>
                <a:latin typeface="Times New Roman" panose="02020603050405020304" pitchFamily="18" charset="0"/>
                <a:ea typeface="Arial" panose="020B0604020202020204" pitchFamily="34" charset="0"/>
              </a:rPr>
              <a:t>Govorun</a:t>
            </a:r>
            <a:r>
              <a:rPr lang="en-US" sz="1800" dirty="0">
                <a:effectLst/>
                <a:latin typeface="Times New Roman" panose="02020603050405020304" pitchFamily="18" charset="0"/>
                <a:ea typeface="Arial" panose="020B0604020202020204" pitchFamily="34" charset="0"/>
              </a:rPr>
              <a:t>” supercomputer, this infrastructure combines the supercomputers of the Interdepartmental Supercomputer Center of the Russian Academy of Sciences and Peter the Great St. Petersburg Polytechnic University. </a:t>
            </a:r>
            <a:r>
              <a:rPr lang="en-US" spc="50" dirty="0">
                <a:solidFill>
                  <a:srgbClr val="000066"/>
                </a:solidFill>
                <a:latin typeface="Arial" panose="020B0604020202020204" pitchFamily="34" charset="0"/>
                <a:cs typeface="Arial" panose="020B0604020202020204" pitchFamily="34" charset="0"/>
              </a:rPr>
              <a:t>Such an infrastructure is in demand </a:t>
            </a:r>
            <a:r>
              <a:rPr lang="en-US" spc="50" dirty="0">
                <a:solidFill>
                  <a:srgbClr val="0000FF"/>
                </a:solidFill>
                <a:latin typeface="Arial" panose="020B0604020202020204" pitchFamily="34" charset="0"/>
                <a:cs typeface="Arial" panose="020B0604020202020204" pitchFamily="34" charset="0"/>
              </a:rPr>
              <a:t>for the tasks of the NICA megaproject</a:t>
            </a:r>
            <a:r>
              <a:rPr lang="en-US" dirty="0">
                <a:solidFill>
                  <a:srgbClr val="000066"/>
                </a:solidFill>
                <a:latin typeface="Arial" panose="020B0604020202020204" pitchFamily="34" charset="0"/>
                <a:cs typeface="Arial" panose="020B0604020202020204" pitchFamily="34" charset="0"/>
              </a:rPr>
              <a:t>.</a:t>
            </a:r>
          </a:p>
          <a:p>
            <a:r>
              <a:rPr lang="en-GB" dirty="0"/>
              <a:t>On the slide you can see </a:t>
            </a:r>
            <a:r>
              <a:rPr lang="en-US" dirty="0">
                <a:latin typeface="Rockwell (Основной текст)"/>
                <a:ea typeface="Calibri" panose="020F0502020204030204" pitchFamily="34" charset="0"/>
                <a:cs typeface="Arial" panose="020B0604020202020204" pitchFamily="34" charset="0"/>
              </a:rPr>
              <a:t>the first successful joint experiment on the use of the unified supercomputer infrastructure for the tasks of the NICA </a:t>
            </a:r>
            <a:r>
              <a:rPr lang="en-US" dirty="0" err="1">
                <a:latin typeface="Rockwell (Основной текст)"/>
                <a:ea typeface="Calibri" panose="020F0502020204030204" pitchFamily="34" charset="0"/>
                <a:cs typeface="Arial" panose="020B0604020202020204" pitchFamily="34" charset="0"/>
              </a:rPr>
              <a:t>megascience</a:t>
            </a:r>
            <a:r>
              <a:rPr lang="en-US" dirty="0">
                <a:latin typeface="Rockwell (Основной текст)"/>
                <a:ea typeface="Calibri" panose="020F0502020204030204" pitchFamily="34" charset="0"/>
                <a:cs typeface="Arial" panose="020B0604020202020204" pitchFamily="34" charset="0"/>
              </a:rPr>
              <a:t> project in 2022.</a:t>
            </a:r>
            <a:endParaRPr lang="ru-RU" dirty="0"/>
          </a:p>
        </p:txBody>
      </p:sp>
      <p:sp>
        <p:nvSpPr>
          <p:cNvPr id="4" name="Номер слайда 3"/>
          <p:cNvSpPr>
            <a:spLocks noGrp="1"/>
          </p:cNvSpPr>
          <p:nvPr>
            <p:ph type="sldNum" sz="quarter" idx="5"/>
          </p:nvPr>
        </p:nvSpPr>
        <p:spPr/>
        <p:txBody>
          <a:bodyPr/>
          <a:lstStyle/>
          <a:p>
            <a:fld id="{9B622FD7-FCA5-4611-9534-33D718D70FA8}" type="slidenum">
              <a:rPr lang="ru-RU" smtClean="0"/>
              <a:t>19</a:t>
            </a:fld>
            <a:endParaRPr lang="ru-RU"/>
          </a:p>
        </p:txBody>
      </p:sp>
    </p:spTree>
    <p:extLst>
      <p:ext uri="{BB962C8B-B14F-4D97-AF65-F5344CB8AC3E}">
        <p14:creationId xmlns:p14="http://schemas.microsoft.com/office/powerpoint/2010/main" val="3329957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PlaceHolder 1"/>
          <p:cNvSpPr>
            <a:spLocks noGrp="1" noRot="1" noChangeAspect="1"/>
          </p:cNvSpPr>
          <p:nvPr>
            <p:ph type="sldImg"/>
          </p:nvPr>
        </p:nvSpPr>
        <p:spPr>
          <a:xfrm>
            <a:off x="2701925" y="511175"/>
            <a:ext cx="4541838" cy="2554288"/>
          </a:xfrm>
          <a:prstGeom prst="rect">
            <a:avLst/>
          </a:prstGeom>
        </p:spPr>
      </p:sp>
      <p:sp>
        <p:nvSpPr>
          <p:cNvPr id="432" name="PlaceHolder 2"/>
          <p:cNvSpPr>
            <a:spLocks noGrp="1"/>
          </p:cNvSpPr>
          <p:nvPr>
            <p:ph type="body"/>
          </p:nvPr>
        </p:nvSpPr>
        <p:spPr>
          <a:xfrm>
            <a:off x="993960" y="3235680"/>
            <a:ext cx="7957080" cy="3065040"/>
          </a:xfrm>
          <a:prstGeom prst="rect">
            <a:avLst/>
          </a:prstGeom>
        </p:spPr>
        <p:txBody>
          <a:bodyPr lIns="95760" tIns="47880" rIns="95760" bIns="47880">
            <a:normAutofit/>
          </a:bodyPr>
          <a:lstStyle/>
          <a:p>
            <a:endParaRPr lang="ru-RU" sz="2000" b="0" strike="noStrike" spc="-1">
              <a:latin typeface="Calibri"/>
            </a:endParaRPr>
          </a:p>
        </p:txBody>
      </p:sp>
      <p:sp>
        <p:nvSpPr>
          <p:cNvPr id="433" name="TextShape 3"/>
          <p:cNvSpPr txBox="1"/>
          <p:nvPr/>
        </p:nvSpPr>
        <p:spPr>
          <a:xfrm>
            <a:off x="5633640" y="6469920"/>
            <a:ext cx="4309920" cy="340200"/>
          </a:xfrm>
          <a:prstGeom prst="rect">
            <a:avLst/>
          </a:prstGeom>
          <a:noFill/>
          <a:ln>
            <a:noFill/>
          </a:ln>
        </p:spPr>
        <p:txBody>
          <a:bodyPr lIns="95760" tIns="47880" rIns="95760" bIns="47880" anchor="b">
            <a:noAutofit/>
          </a:bodyPr>
          <a:lstStyle/>
          <a:p>
            <a:pPr algn="r"/>
            <a:fld id="{9486494F-65CC-4A84-8AEB-FC1C1FB6A96E}" type="slidenum">
              <a:rPr lang="ru-RU" sz="1200" spc="-1">
                <a:solidFill>
                  <a:prstClr val="black"/>
                </a:solidFill>
                <a:latin typeface="Arial"/>
              </a:rPr>
              <a:pPr algn="r"/>
              <a:t>20</a:t>
            </a:fld>
            <a:endParaRPr lang="ru-RU" sz="1200" spc="-1">
              <a:solidFill>
                <a:prstClr val="black"/>
              </a:solidFill>
            </a:endParaRPr>
          </a:p>
        </p:txBody>
      </p:sp>
    </p:spTree>
    <p:extLst>
      <p:ext uri="{BB962C8B-B14F-4D97-AF65-F5344CB8AC3E}">
        <p14:creationId xmlns:p14="http://schemas.microsoft.com/office/powerpoint/2010/main" val="773092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PlaceHolder 1"/>
          <p:cNvSpPr>
            <a:spLocks noGrp="1" noRot="1" noChangeAspect="1"/>
          </p:cNvSpPr>
          <p:nvPr>
            <p:ph type="sldImg"/>
          </p:nvPr>
        </p:nvSpPr>
        <p:spPr>
          <a:xfrm>
            <a:off x="687388" y="1143000"/>
            <a:ext cx="5481637" cy="3084513"/>
          </a:xfrm>
          <a:prstGeom prst="rect">
            <a:avLst/>
          </a:prstGeom>
          <a:ln w="0">
            <a:noFill/>
          </a:ln>
        </p:spPr>
      </p:sp>
      <p:sp>
        <p:nvSpPr>
          <p:cNvPr id="139" name="PlaceHolder 2"/>
          <p:cNvSpPr>
            <a:spLocks noGrp="1"/>
          </p:cNvSpPr>
          <p:nvPr>
            <p:ph type="body"/>
          </p:nvPr>
        </p:nvSpPr>
        <p:spPr>
          <a:xfrm>
            <a:off x="685800" y="4400640"/>
            <a:ext cx="5483520" cy="3597480"/>
          </a:xfrm>
          <a:prstGeom prst="rect">
            <a:avLst/>
          </a:prstGeom>
          <a:noFill/>
          <a:ln w="0">
            <a:noFill/>
          </a:ln>
        </p:spPr>
        <p:txBody>
          <a:bodyPr lIns="0" tIns="0" rIns="0" bIns="0" anchor="t">
            <a:noAutofit/>
          </a:bodyPr>
          <a:lstStyle/>
          <a:p>
            <a:pPr marL="21600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Calibri" panose="020F0502020204030204" pitchFamily="34" charset="0"/>
              </a:rPr>
              <a:t>The concept of the development of information technology, scientific computing and Data Science in the JINR Seven-Year Plan provides for the creation of a scientific IT ecosystem that combines many different technological solutions, trends and methods. The IT ecosystem implies the coordinated development of interconnected IT technologies and computational methods aimed at maximizing the number of JINR strategic tasks to be solved that require intensive data calculations. Particular attention will be paid not only to increasing the performance of the computing systems and resources of the MICC storage systems, including the “</a:t>
            </a:r>
            <a:r>
              <a:rPr lang="en-US" sz="1800" dirty="0" err="1">
                <a:effectLst/>
                <a:latin typeface="Times New Roman" panose="02020603050405020304" pitchFamily="18" charset="0"/>
                <a:ea typeface="Calibri" panose="020F0502020204030204" pitchFamily="34" charset="0"/>
                <a:cs typeface="Calibri" panose="020F0502020204030204" pitchFamily="34" charset="0"/>
              </a:rPr>
              <a:t>Govorun</a:t>
            </a:r>
            <a:r>
              <a:rPr lang="en-US" sz="1800" dirty="0">
                <a:effectLst/>
                <a:latin typeface="Times New Roman" panose="02020603050405020304" pitchFamily="18" charset="0"/>
                <a:ea typeface="Calibri" panose="020F0502020204030204" pitchFamily="34" charset="0"/>
                <a:cs typeface="Calibri" panose="020F0502020204030204" pitchFamily="34" charset="0"/>
              </a:rPr>
              <a:t>” supercomputer, but also to the further development of the JINR network infrastructure. The most important tasks are the development of new data processing and analysis algorithms based on deep and machine learning, including artificial intelligence, and the development of modern Big Data methods and algorithms for solving applied problems. Research in the field of quantum computing will be aimed at developing algorithms for the intelligent control of JINR physical experimental facilities and at optimizing the solution of resource-intensive problems. The development of the digital platform “JINR Digital Ecosystem”, which integrates existing and future services to support scientific, administrative and social activities, as well as </a:t>
            </a:r>
            <a:r>
              <a:rPr lang="en-US" sz="1800" dirty="0">
                <a:effectLst/>
                <a:highlight>
                  <a:srgbClr val="FFFF00"/>
                </a:highlight>
                <a:latin typeface="Times New Roman" panose="02020603050405020304" pitchFamily="18" charset="0"/>
                <a:ea typeface="Calibri" panose="020F0502020204030204" pitchFamily="34" charset="0"/>
                <a:cs typeface="Calibri" panose="020F0502020204030204" pitchFamily="34" charset="0"/>
              </a:rPr>
              <a:t>the</a:t>
            </a:r>
            <a:r>
              <a:rPr lang="en-US" sz="1800" dirty="0">
                <a:effectLst/>
                <a:latin typeface="Times New Roman" panose="02020603050405020304" pitchFamily="18" charset="0"/>
                <a:ea typeface="Calibri" panose="020F0502020204030204" pitchFamily="34" charset="0"/>
                <a:cs typeface="Calibri" panose="020F0502020204030204" pitchFamily="34" charset="0"/>
              </a:rPr>
              <a:t> maintenance of the engineering and IT infrastructures of the Institute, will provide reliable and secure access to various types of data and will enable a comprehensive analysis of information using modern Big Data technologies and artificial intelligence.</a:t>
            </a:r>
            <a:endParaRPr lang="ru-RU" sz="1800" dirty="0">
              <a:effectLst/>
              <a:latin typeface="Calibri" panose="020F0502020204030204" pitchFamily="34" charset="0"/>
              <a:ea typeface="Calibri" panose="020F0502020204030204" pitchFamily="34" charset="0"/>
              <a:cs typeface="Calibri" panose="020F0502020204030204" pitchFamily="34" charset="0"/>
            </a:endParaRPr>
          </a:p>
          <a:p>
            <a:pPr marL="216000" indent="0">
              <a:buNone/>
            </a:pPr>
            <a:endParaRPr lang="en-US" sz="2640" b="0" strike="noStrike" spc="-1" dirty="0">
              <a:latin typeface="Arial"/>
            </a:endParaRPr>
          </a:p>
        </p:txBody>
      </p:sp>
      <p:sp>
        <p:nvSpPr>
          <p:cNvPr id="140" name="PlaceHolder 3"/>
          <p:cNvSpPr>
            <a:spLocks noGrp="1"/>
          </p:cNvSpPr>
          <p:nvPr>
            <p:ph type="sldNum" idx="7"/>
          </p:nvPr>
        </p:nvSpPr>
        <p:spPr>
          <a:xfrm>
            <a:off x="3884760" y="8685360"/>
            <a:ext cx="2968920" cy="455760"/>
          </a:xfrm>
          <a:prstGeom prst="rect">
            <a:avLst/>
          </a:prstGeom>
          <a:noFill/>
          <a:ln w="0">
            <a:noFill/>
          </a:ln>
        </p:spPr>
        <p:txBody>
          <a:bodyPr lIns="0" tIns="0" rIns="0" bIns="0" anchor="b">
            <a:noAutofit/>
          </a:bodyPr>
          <a:lstStyle>
            <a:lvl1pPr indent="0" algn="r">
              <a:lnSpc>
                <a:spcPct val="100000"/>
              </a:lnSpc>
              <a:buNone/>
              <a:tabLst>
                <a:tab pos="0" algn="l"/>
              </a:tabLst>
              <a:defRPr lang="ru-RU" sz="1200" b="0" strike="noStrike" spc="-1">
                <a:solidFill>
                  <a:srgbClr val="000000"/>
                </a:solidFill>
                <a:latin typeface="Times New Roman"/>
                <a:ea typeface="+mn-ea"/>
              </a:defRPr>
            </a:lvl1pPr>
          </a:lstStyle>
          <a:p>
            <a:pPr indent="0" algn="r">
              <a:lnSpc>
                <a:spcPct val="100000"/>
              </a:lnSpc>
              <a:buNone/>
              <a:tabLst>
                <a:tab pos="0" algn="l"/>
              </a:tabLst>
            </a:pPr>
            <a:fld id="{46137FFD-1124-432C-AAE1-355D8ED1003B}" type="slidenum">
              <a:rPr lang="ru-RU" sz="1200" b="0" strike="noStrike" spc="-1">
                <a:solidFill>
                  <a:srgbClr val="000000"/>
                </a:solidFill>
                <a:latin typeface="Times New Roman"/>
                <a:ea typeface="+mn-ea"/>
              </a:rPr>
              <a:t>2</a:t>
            </a:fld>
            <a:endParaRPr lang="en-US" sz="1200" b="0" strike="noStrike" spc="-1">
              <a:latin typeface="Times New Roman"/>
            </a:endParaRPr>
          </a:p>
        </p:txBody>
      </p:sp>
    </p:spTree>
    <p:extLst>
      <p:ext uri="{BB962C8B-B14F-4D97-AF65-F5344CB8AC3E}">
        <p14:creationId xmlns:p14="http://schemas.microsoft.com/office/powerpoint/2010/main" val="3541576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Для стабильной работы комплекса необходимо отслеживать состояние всех узлов и сервисов - от системы питания до роботизированной ленточной библиотеки. </a:t>
            </a:r>
          </a:p>
        </p:txBody>
      </p:sp>
      <p:sp>
        <p:nvSpPr>
          <p:cNvPr id="4" name="Номер слайда 3"/>
          <p:cNvSpPr>
            <a:spLocks noGrp="1"/>
          </p:cNvSpPr>
          <p:nvPr>
            <p:ph type="sldNum" sz="quarter" idx="10"/>
          </p:nvPr>
        </p:nvSpPr>
        <p:spPr/>
        <p:txBody>
          <a:bodyPr/>
          <a:lstStyle/>
          <a:p>
            <a:fld id="{946A5344-2681-4114-B520-566B13976F6A}" type="slidenum">
              <a:rPr lang="ru-RU" smtClean="0"/>
              <a:t>21</a:t>
            </a:fld>
            <a:endParaRPr lang="ru-RU"/>
          </a:p>
        </p:txBody>
      </p:sp>
    </p:spTree>
    <p:extLst>
      <p:ext uri="{BB962C8B-B14F-4D97-AF65-F5344CB8AC3E}">
        <p14:creationId xmlns:p14="http://schemas.microsoft.com/office/powerpoint/2010/main" val="28041071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up to this point, we have only talked about one area of lit. </a:t>
            </a:r>
            <a:endParaRPr lang="ru-RU" dirty="0"/>
          </a:p>
        </p:txBody>
      </p:sp>
      <p:sp>
        <p:nvSpPr>
          <p:cNvPr id="4" name="Номер слайда 3"/>
          <p:cNvSpPr>
            <a:spLocks noGrp="1"/>
          </p:cNvSpPr>
          <p:nvPr>
            <p:ph type="sldNum" sz="quarter" idx="5"/>
          </p:nvPr>
        </p:nvSpPr>
        <p:spPr/>
        <p:txBody>
          <a:bodyPr/>
          <a:lstStyle/>
          <a:p>
            <a:fld id="{946A5344-2681-4114-B520-566B13976F6A}" type="slidenum">
              <a:rPr lang="ru-RU" smtClean="0"/>
              <a:t>22</a:t>
            </a:fld>
            <a:endParaRPr lang="ru-RU"/>
          </a:p>
        </p:txBody>
      </p:sp>
    </p:spTree>
    <p:extLst>
      <p:ext uri="{BB962C8B-B14F-4D97-AF65-F5344CB8AC3E}">
        <p14:creationId xmlns:p14="http://schemas.microsoft.com/office/powerpoint/2010/main" val="3287373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spcAft>
                <a:spcPts val="400"/>
              </a:spcAft>
            </a:pPr>
            <a:r>
              <a:rPr lang="en-US" b="1" u="sng"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Aims:</a:t>
            </a:r>
            <a:endParaRPr lang="ru-RU" b="1" u="sng"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spcAft>
                <a:spcPts val="400"/>
              </a:spcAft>
              <a:buFont typeface="Wingdings" panose="05000000000000000000" pitchFamily="2" charset="2"/>
              <a:buChar char="q"/>
            </a:pPr>
            <a:r>
              <a:rPr lang="ru-RU" dirty="0">
                <a:latin typeface="Arial" panose="020B0604020202020204" pitchFamily="34" charset="0"/>
                <a:cs typeface="Arial" panose="020B0604020202020204" pitchFamily="34" charset="0"/>
              </a:rPr>
              <a:t>Development </a:t>
            </a:r>
            <a:r>
              <a:rPr lang="ru-RU" dirty="0" err="1">
                <a:latin typeface="Arial" panose="020B0604020202020204" pitchFamily="34" charset="0"/>
                <a:cs typeface="Arial" panose="020B0604020202020204" pitchFamily="34" charset="0"/>
              </a:rPr>
              <a:t>and</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use</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of</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mathematical</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and</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computational</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methods</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for</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modeling</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complex</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physical</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systems</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studied</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within</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the</a:t>
            </a:r>
            <a:r>
              <a:rPr lang="ru-RU" dirty="0">
                <a:latin typeface="Arial" panose="020B0604020202020204" pitchFamily="34" charset="0"/>
                <a:cs typeface="Arial" panose="020B0604020202020204" pitchFamily="34" charset="0"/>
              </a:rPr>
              <a:t> JINR </a:t>
            </a:r>
            <a:r>
              <a:rPr lang="en-US" dirty="0">
                <a:latin typeface="Arial" panose="020B0604020202020204" pitchFamily="34" charset="0"/>
                <a:cs typeface="Arial" panose="020B0604020202020204" pitchFamily="34" charset="0"/>
              </a:rPr>
              <a:t>Topical Plan</a:t>
            </a:r>
            <a:r>
              <a:rPr lang="ru-RU" dirty="0">
                <a:latin typeface="Arial" panose="020B0604020202020204" pitchFamily="34" charset="0"/>
                <a:cs typeface="Arial" panose="020B0604020202020204" pitchFamily="34" charset="0"/>
              </a:rPr>
              <a:t>. Development </a:t>
            </a:r>
            <a:r>
              <a:rPr lang="ru-RU" dirty="0" err="1">
                <a:latin typeface="Arial" panose="020B0604020202020204" pitchFamily="34" charset="0"/>
                <a:cs typeface="Arial" panose="020B0604020202020204" pitchFamily="34" charset="0"/>
              </a:rPr>
              <a:t>of</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approaches</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to</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effectively</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account</a:t>
            </a:r>
            <a:r>
              <a:rPr lang="ru-RU"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for</a:t>
            </a:r>
            <a:r>
              <a:rPr lang="ru-RU"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 </a:t>
            </a:r>
            <a:r>
              <a:rPr lang="ru-RU" dirty="0" err="1">
                <a:latin typeface="Arial" panose="020B0604020202020204" pitchFamily="34" charset="0"/>
                <a:cs typeface="Arial" panose="020B0604020202020204" pitchFamily="34" charset="0"/>
              </a:rPr>
              <a:t>features</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of</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physical</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processes</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and</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their</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mathematical</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models</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described</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as</a:t>
            </a:r>
            <a:r>
              <a:rPr lang="ru-RU" dirty="0">
                <a:latin typeface="Arial" panose="020B0604020202020204" pitchFamily="34" charset="0"/>
                <a:cs typeface="Arial" panose="020B0604020202020204" pitchFamily="34" charset="0"/>
              </a:rPr>
              <a:t> a </a:t>
            </a:r>
            <a:r>
              <a:rPr lang="ru-RU" dirty="0" err="1">
                <a:latin typeface="Arial" panose="020B0604020202020204" pitchFamily="34" charset="0"/>
                <a:cs typeface="Arial" panose="020B0604020202020204" pitchFamily="34" charset="0"/>
              </a:rPr>
              <a:t>rule</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by</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systems</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of</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nonlinear</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spatially</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multidimensional</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partial</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differential</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equations</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with</a:t>
            </a:r>
            <a:r>
              <a:rPr lang="ru-RU" dirty="0">
                <a:latin typeface="Arial" panose="020B0604020202020204" pitchFamily="34" charset="0"/>
                <a:cs typeface="Arial" panose="020B0604020202020204" pitchFamily="34" charset="0"/>
              </a:rPr>
              <a:t> a </a:t>
            </a:r>
            <a:r>
              <a:rPr lang="ru-RU" dirty="0" err="1">
                <a:latin typeface="Arial" panose="020B0604020202020204" pitchFamily="34" charset="0"/>
                <a:cs typeface="Arial" panose="020B0604020202020204" pitchFamily="34" charset="0"/>
              </a:rPr>
              <a:t>large</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number</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of</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parameters</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the</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presence</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of</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critical</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modes</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and</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phase</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transitions</a:t>
            </a:r>
            <a:r>
              <a:rPr lang="ru-RU" dirty="0">
                <a:latin typeface="Arial" panose="020B0604020202020204" pitchFamily="34" charset="0"/>
                <a:cs typeface="Arial" panose="020B0604020202020204" pitchFamily="34" charset="0"/>
              </a:rPr>
              <a:t>.</a:t>
            </a:r>
          </a:p>
          <a:p>
            <a:pPr marL="285750" indent="-285750">
              <a:spcAft>
                <a:spcPts val="400"/>
              </a:spcAft>
              <a:buFont typeface="Wingdings" panose="05000000000000000000" pitchFamily="2" charset="2"/>
              <a:buChar char="q"/>
            </a:pPr>
            <a:r>
              <a:rPr lang="ru-RU" dirty="0">
                <a:latin typeface="Arial" panose="020B0604020202020204" pitchFamily="34" charset="0"/>
                <a:cs typeface="Arial" panose="020B0604020202020204" pitchFamily="34" charset="0"/>
              </a:rPr>
              <a:t>Development </a:t>
            </a:r>
            <a:r>
              <a:rPr lang="ru-RU" dirty="0" err="1">
                <a:latin typeface="Arial" panose="020B0604020202020204" pitchFamily="34" charset="0"/>
                <a:cs typeface="Arial" panose="020B0604020202020204" pitchFamily="34" charset="0"/>
              </a:rPr>
              <a:t>of</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parallel</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algorithms</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and</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their</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implementation</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in</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software</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packages</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for</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high-performance</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simulation</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on</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modern</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computing</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architectures</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including</a:t>
            </a:r>
            <a:r>
              <a:rPr lang="ru-RU"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 </a:t>
            </a:r>
            <a:r>
              <a:rPr lang="ru-RU" dirty="0">
                <a:latin typeface="Arial" panose="020B0604020202020204" pitchFamily="34" charset="0"/>
                <a:cs typeface="Arial" panose="020B0604020202020204" pitchFamily="34" charset="0"/>
              </a:rPr>
              <a:t>MI</a:t>
            </a:r>
            <a:r>
              <a:rPr lang="en-US" dirty="0">
                <a:latin typeface="Arial" panose="020B0604020202020204" pitchFamily="34" charset="0"/>
                <a:cs typeface="Arial" panose="020B0604020202020204" pitchFamily="34" charset="0"/>
              </a:rPr>
              <a:t>C</a:t>
            </a:r>
            <a:r>
              <a:rPr lang="ru-RU" dirty="0">
                <a:latin typeface="Arial" panose="020B0604020202020204" pitchFamily="34" charset="0"/>
                <a:cs typeface="Arial" panose="020B0604020202020204" pitchFamily="34" charset="0"/>
              </a:rPr>
              <a:t>C </a:t>
            </a:r>
            <a:r>
              <a:rPr lang="ru-RU" dirty="0" err="1">
                <a:latin typeface="Arial" panose="020B0604020202020204" pitchFamily="34" charset="0"/>
                <a:cs typeface="Arial" panose="020B0604020202020204" pitchFamily="34" charset="0"/>
              </a:rPr>
              <a:t>resources</a:t>
            </a:r>
            <a:r>
              <a:rPr lang="ru-RU" dirty="0">
                <a:latin typeface="Arial" panose="020B0604020202020204" pitchFamily="34" charset="0"/>
                <a:cs typeface="Arial" panose="020B0604020202020204" pitchFamily="34" charset="0"/>
              </a:rPr>
              <a:t>.</a:t>
            </a:r>
          </a:p>
          <a:p>
            <a:pPr marL="285750" indent="-285750">
              <a:spcAft>
                <a:spcPts val="400"/>
              </a:spcAft>
              <a:buFont typeface="Wingdings" panose="05000000000000000000" pitchFamily="2" charset="2"/>
              <a:buChar char="q"/>
            </a:pPr>
            <a:r>
              <a:rPr lang="ru-RU" dirty="0" err="1">
                <a:latin typeface="Arial" panose="020B0604020202020204" pitchFamily="34" charset="0"/>
                <a:cs typeface="Arial" panose="020B0604020202020204" pitchFamily="34" charset="0"/>
              </a:rPr>
              <a:t>Carrying</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out</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using</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the</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developed</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methods</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and</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software</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packages</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computer</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simulation</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to</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obtain</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new</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fundamental</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information</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about</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the</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objects</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under</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study</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necessary</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for</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the</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further</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development</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of</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theoretical</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approaches</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and</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planning</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of</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experimental</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projects</a:t>
            </a:r>
            <a:r>
              <a:rPr lang="ru-RU" dirty="0">
                <a:latin typeface="Arial" panose="020B0604020202020204" pitchFamily="34" charset="0"/>
                <a:cs typeface="Arial" panose="020B0604020202020204" pitchFamily="34" charset="0"/>
              </a:rPr>
              <a:t>.</a:t>
            </a:r>
          </a:p>
          <a:p>
            <a:pPr algn="just"/>
            <a:endParaRPr lang="ru-RU" dirty="0"/>
          </a:p>
        </p:txBody>
      </p:sp>
      <p:sp>
        <p:nvSpPr>
          <p:cNvPr id="4" name="Номер слайда 3"/>
          <p:cNvSpPr>
            <a:spLocks noGrp="1"/>
          </p:cNvSpPr>
          <p:nvPr>
            <p:ph type="sldNum" sz="quarter" idx="10"/>
          </p:nvPr>
        </p:nvSpPr>
        <p:spPr/>
        <p:txBody>
          <a:bodyPr/>
          <a:lstStyle/>
          <a:p>
            <a:fld id="{B665186D-78B3-41D7-853C-759E3277444C}" type="slidenum">
              <a:rPr lang="ru-RU" smtClean="0"/>
              <a:t>23</a:t>
            </a:fld>
            <a:endParaRPr lang="ru-RU"/>
          </a:p>
        </p:txBody>
      </p:sp>
    </p:spTree>
    <p:extLst>
      <p:ext uri="{BB962C8B-B14F-4D97-AF65-F5344CB8AC3E}">
        <p14:creationId xmlns:p14="http://schemas.microsoft.com/office/powerpoint/2010/main" val="40954333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665186D-78B3-41D7-853C-759E3277444C}" type="slidenum">
              <a:rPr lang="ru-RU" smtClean="0"/>
              <a:t>24</a:t>
            </a:fld>
            <a:endParaRPr lang="ru-RU"/>
          </a:p>
        </p:txBody>
      </p:sp>
    </p:spTree>
    <p:extLst>
      <p:ext uri="{BB962C8B-B14F-4D97-AF65-F5344CB8AC3E}">
        <p14:creationId xmlns:p14="http://schemas.microsoft.com/office/powerpoint/2010/main" val="10248578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533400" y="763588"/>
            <a:ext cx="6705600" cy="3771900"/>
          </a:xfrm>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One of the major tasks is the creation of </a:t>
            </a: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Calibri" panose="020F0502020204030204" pitchFamily="34" charset="0"/>
              </a:rPr>
              <a:t>a</a:t>
            </a:r>
            <a:r>
              <a:rPr lang="en-US"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corporate platform</a:t>
            </a: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Calibri" panose="020F0502020204030204" pitchFamily="34" charset="0"/>
              </a:rPr>
              <a:t> “JINR Digital Ecosystem”,</a:t>
            </a:r>
            <a:r>
              <a:rPr lang="en-US"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which integrates existing and prospective services maintaining scientific, administrative and social activities, as well as </a:t>
            </a: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Calibri" panose="020F0502020204030204" pitchFamily="34" charset="0"/>
              </a:rPr>
              <a:t>the</a:t>
            </a:r>
            <a:r>
              <a:rPr lang="en-US"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engineering and IT support infrastructures of the Institute. The platform should provide reliable and secure access to various types of data produced by the Institute, from public to confidential. It should allow for </a:t>
            </a: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Calibri" panose="020F0502020204030204" pitchFamily="34" charset="0"/>
              </a:rPr>
              <a:t>a</a:t>
            </a:r>
            <a:r>
              <a:rPr lang="en-US"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comprehensive analysis of information using modern technologies of Big Data and artificial intelligence. </a:t>
            </a:r>
            <a:endParaRPr lang="ru-RU" sz="1800" dirty="0">
              <a:effectLst/>
              <a:latin typeface="Calibri" panose="020F0502020204030204" pitchFamily="34" charset="0"/>
              <a:ea typeface="Calibri" panose="020F0502020204030204" pitchFamily="34" charset="0"/>
              <a:cs typeface="Calibri" panose="020F0502020204030204" pitchFamily="34" charset="0"/>
            </a:endParaRPr>
          </a:p>
          <a:p>
            <a:endParaRPr lang="ru-RU" dirty="0"/>
          </a:p>
        </p:txBody>
      </p:sp>
      <p:sp>
        <p:nvSpPr>
          <p:cNvPr id="4" name="Номер слайда 3"/>
          <p:cNvSpPr>
            <a:spLocks noGrp="1"/>
          </p:cNvSpPr>
          <p:nvPr>
            <p:ph type="sldNum" idx="6"/>
          </p:nvPr>
        </p:nvSpPr>
        <p:spPr/>
        <p:txBody>
          <a:bodyPr/>
          <a:lstStyle/>
          <a:p>
            <a:pPr indent="0" algn="r">
              <a:buNone/>
            </a:pPr>
            <a:fld id="{4A38924F-0645-4485-BDD0-9FDFF7236E13}" type="slidenum">
              <a:rPr lang="en-US" sz="1400" b="0" strike="noStrike" spc="-1" smtClean="0">
                <a:latin typeface="Times New Roman"/>
              </a:rPr>
              <a:t>27</a:t>
            </a:fld>
            <a:endParaRPr lang="en-US" sz="1400" b="0" strike="noStrike" spc="-1">
              <a:latin typeface="Times New Roman"/>
            </a:endParaRPr>
          </a:p>
        </p:txBody>
      </p:sp>
    </p:spTree>
    <p:extLst>
      <p:ext uri="{BB962C8B-B14F-4D97-AF65-F5344CB8AC3E}">
        <p14:creationId xmlns:p14="http://schemas.microsoft.com/office/powerpoint/2010/main" val="33998423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46A5344-2681-4114-B520-566B13976F6A}" type="slidenum">
              <a:rPr lang="ru-RU" smtClean="0"/>
              <a:t>28</a:t>
            </a:fld>
            <a:endParaRPr lang="ru-RU"/>
          </a:p>
        </p:txBody>
      </p:sp>
    </p:spTree>
    <p:extLst>
      <p:ext uri="{BB962C8B-B14F-4D97-AF65-F5344CB8AC3E}">
        <p14:creationId xmlns:p14="http://schemas.microsoft.com/office/powerpoint/2010/main" val="30943150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a:t>student schools are traditionally held on the basis of conferences </a:t>
            </a:r>
            <a:endParaRPr lang="ru-RU"/>
          </a:p>
        </p:txBody>
      </p:sp>
      <p:sp>
        <p:nvSpPr>
          <p:cNvPr id="4" name="Номер слайда 3"/>
          <p:cNvSpPr>
            <a:spLocks noGrp="1"/>
          </p:cNvSpPr>
          <p:nvPr>
            <p:ph type="sldNum" sz="quarter" idx="5"/>
          </p:nvPr>
        </p:nvSpPr>
        <p:spPr/>
        <p:txBody>
          <a:bodyPr/>
          <a:lstStyle/>
          <a:p>
            <a:fld id="{946A5344-2681-4114-B520-566B13976F6A}" type="slidenum">
              <a:rPr lang="ru-RU" smtClean="0"/>
              <a:t>30</a:t>
            </a:fld>
            <a:endParaRPr lang="ru-RU"/>
          </a:p>
        </p:txBody>
      </p:sp>
    </p:spTree>
    <p:extLst>
      <p:ext uri="{BB962C8B-B14F-4D97-AF65-F5344CB8AC3E}">
        <p14:creationId xmlns:p14="http://schemas.microsoft.com/office/powerpoint/2010/main" val="2755599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93C42A7-5DF3-4ED4-ADB5-9DA0C227085F}" type="slidenum">
              <a:rPr lang="ru-RU" smtClean="0"/>
              <a:t>3</a:t>
            </a:fld>
            <a:endParaRPr lang="ru-RU"/>
          </a:p>
        </p:txBody>
      </p:sp>
    </p:spTree>
    <p:extLst>
      <p:ext uri="{BB962C8B-B14F-4D97-AF65-F5344CB8AC3E}">
        <p14:creationId xmlns:p14="http://schemas.microsoft.com/office/powerpoint/2010/main" val="135979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altLang="ru-RU" dirty="0">
                <a:latin typeface="Book Antiqua" pitchFamily="18" charset="0"/>
              </a:rPr>
              <a:t>One of the most important components of JINR and MICC</a:t>
            </a:r>
            <a:r>
              <a:rPr lang="ru-RU" altLang="ru-RU" dirty="0">
                <a:latin typeface="Book Antiqua" pitchFamily="18" charset="0"/>
              </a:rPr>
              <a:t> </a:t>
            </a:r>
            <a:r>
              <a:rPr lang="en-US" altLang="ru-RU" dirty="0">
                <a:latin typeface="Book Antiqua" pitchFamily="18" charset="0"/>
              </a:rPr>
              <a:t>providing access to resources and  the possibility</a:t>
            </a:r>
            <a:r>
              <a:rPr lang="ru-RU" altLang="ru-RU" dirty="0">
                <a:latin typeface="Book Antiqua" pitchFamily="18" charset="0"/>
              </a:rPr>
              <a:t> </a:t>
            </a:r>
            <a:r>
              <a:rPr lang="en-US" altLang="ru-RU" dirty="0">
                <a:latin typeface="Book Antiqua" pitchFamily="18" charset="0"/>
              </a:rPr>
              <a:t>to work with the big data is a network</a:t>
            </a:r>
            <a:r>
              <a:rPr lang="ru-RU" altLang="ru-RU" dirty="0">
                <a:latin typeface="Book Antiqua" pitchFamily="18" charset="0"/>
              </a:rPr>
              <a:t> </a:t>
            </a:r>
            <a:r>
              <a:rPr lang="en-US" altLang="ru-RU" dirty="0">
                <a:latin typeface="Book Antiqua" pitchFamily="18" charset="0"/>
              </a:rPr>
              <a:t>infrastructure.</a:t>
            </a:r>
          </a:p>
          <a:p>
            <a:endParaRPr lang="en-US" dirty="0"/>
          </a:p>
          <a:p>
            <a:r>
              <a:rPr lang="ru-RU" dirty="0"/>
              <a:t>Обеспечена надежная работа высокоскоростного канала связи Дубна-Москва. Внешний канал ОИЯИ построен по технологии DWDM и использует один канал 3x100 Гбит / с.</a:t>
            </a:r>
            <a:br>
              <a:rPr lang="ru-RU" dirty="0"/>
            </a:br>
            <a:r>
              <a:rPr lang="ru-RU" dirty="0"/>
              <a:t>Таким образом, внешняя распределенная сеть ОИЯИ будет представлена прямым каналом ОИЯИ-CERN и резервным каналом, проходящим через MMTS-9 в Москве и Амстердаме, обеспечивающим работу LHCOPN (JINR-CERN) для соединения между Tier0 (CERN) и Tier1 (ОИЯИ) и внешней наложенной сети LHCONE, предназначенной для центра Tier2 ОИЯИ, прямых каналов для подключения с использованием технологии RU-VRF при сотрудничестве исследовательских центров RUHEP и сетей </a:t>
            </a:r>
            <a:r>
              <a:rPr lang="ru-RU" dirty="0" err="1"/>
              <a:t>Runnet</a:t>
            </a:r>
            <a:r>
              <a:rPr lang="ru-RU" dirty="0"/>
              <a:t>, </a:t>
            </a:r>
            <a:r>
              <a:rPr lang="ru-RU" dirty="0" err="1"/>
              <a:t>RASnet</a:t>
            </a:r>
            <a:r>
              <a:rPr lang="ru-RU" dirty="0"/>
              <a:t>.</a:t>
            </a:r>
          </a:p>
          <a:p>
            <a:endParaRPr lang="ru-RU" dirty="0"/>
          </a:p>
          <a:p>
            <a:r>
              <a:rPr lang="en-US" dirty="0"/>
              <a:t>Reliable operation of the high-speed communication channel </a:t>
            </a:r>
            <a:r>
              <a:rPr lang="en-US" dirty="0" err="1"/>
              <a:t>Dubna</a:t>
            </a:r>
            <a:r>
              <a:rPr lang="en-US" dirty="0"/>
              <a:t>-Moscow is ensured</a:t>
            </a:r>
            <a:r>
              <a:rPr lang="ru-RU" dirty="0"/>
              <a:t>. </a:t>
            </a:r>
            <a:r>
              <a:rPr lang="en-US" dirty="0"/>
              <a:t>JINR's external distributed network will be represented by a direct JINR-CERN channel and a backup channel passing through MMTS-9 in Moscow and Amsterdam </a:t>
            </a:r>
            <a:endParaRPr lang="ru-RU" dirty="0"/>
          </a:p>
          <a:p>
            <a:endParaRPr lang="ru-RU" dirty="0"/>
          </a:p>
        </p:txBody>
      </p:sp>
      <p:sp>
        <p:nvSpPr>
          <p:cNvPr id="4" name="Номер слайда 3"/>
          <p:cNvSpPr>
            <a:spLocks noGrp="1"/>
          </p:cNvSpPr>
          <p:nvPr>
            <p:ph type="sldNum" sz="quarter" idx="10"/>
          </p:nvPr>
        </p:nvSpPr>
        <p:spPr/>
        <p:txBody>
          <a:bodyPr/>
          <a:lstStyle/>
          <a:p>
            <a:fld id="{946A5344-2681-4114-B520-566B13976F6A}" type="slidenum">
              <a:rPr lang="ru-RU" smtClean="0"/>
              <a:t>4</a:t>
            </a:fld>
            <a:endParaRPr lang="ru-RU"/>
          </a:p>
        </p:txBody>
      </p:sp>
    </p:spTree>
    <p:extLst>
      <p:ext uri="{BB962C8B-B14F-4D97-AF65-F5344CB8AC3E}">
        <p14:creationId xmlns:p14="http://schemas.microsoft.com/office/powerpoint/2010/main" val="2183079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The Multifunctional Information and Computing Complex (MICC) of MLIT JINR is a key component of the JINR network and information and computing infrastructure. The MICC is regarded as JINR’s unique basic facility and plays a defining role in scientific research, which entails modern computing power and storage systems. The MICC uniqueness is ensured by the consolidation of all state-of-the-art information technologies, including the network infrastructure and the distributed data processing and storage system based on grid technologies and cloud computing, the hyper-converged computing infrastructure with liquid cooling for supercomputer applications. </a:t>
            </a:r>
            <a:r>
              <a:rPr lang="en-US" sz="1800" dirty="0">
                <a:solidFill>
                  <a:srgbClr val="000000"/>
                </a:solidFill>
                <a:effectLst/>
                <a:latin typeface="Times New Roman" panose="02020603050405020304" pitchFamily="18" charset="0"/>
                <a:ea typeface="Calibri" panose="020F0502020204030204" pitchFamily="34" charset="0"/>
              </a:rPr>
              <a:t>Multifunctionality, high reliability and availability in a </a:t>
            </a:r>
            <a:r>
              <a:rPr lang="en-US" sz="1800" dirty="0">
                <a:effectLst/>
                <a:latin typeface="Times New Roman" panose="02020603050405020304" pitchFamily="18" charset="0"/>
                <a:ea typeface="Calibri" panose="020F0502020204030204" pitchFamily="34" charset="0"/>
              </a:rPr>
              <a:t>24</a:t>
            </a:r>
            <a:r>
              <a:rPr lang="ru-RU" sz="1800" dirty="0">
                <a:effectLst/>
                <a:latin typeface="Times New Roman" panose="02020603050405020304" pitchFamily="18" charset="0"/>
                <a:ea typeface="Calibri" panose="020F0502020204030204" pitchFamily="34" charset="0"/>
              </a:rPr>
              <a:t>х</a:t>
            </a:r>
            <a:r>
              <a:rPr lang="en-US" sz="1800" dirty="0">
                <a:effectLst/>
                <a:latin typeface="Times New Roman" panose="02020603050405020304" pitchFamily="18" charset="0"/>
                <a:ea typeface="Calibri" panose="020F0502020204030204" pitchFamily="34" charset="0"/>
              </a:rPr>
              <a:t>7x365</a:t>
            </a:r>
            <a:r>
              <a:rPr lang="en-US" sz="1800" dirty="0">
                <a:solidFill>
                  <a:srgbClr val="000000"/>
                </a:solidFill>
                <a:effectLst/>
                <a:latin typeface="Times New Roman" panose="02020603050405020304" pitchFamily="18" charset="0"/>
                <a:ea typeface="Calibri" panose="020F0502020204030204" pitchFamily="34" charset="0"/>
              </a:rPr>
              <a:t> mode, scalability and high performance, a reliable data storage system, information security and an advanced software environment are the main requirements that the MICC meets. </a:t>
            </a:r>
            <a:endParaRPr lang="ru-RU" dirty="0"/>
          </a:p>
        </p:txBody>
      </p:sp>
      <p:sp>
        <p:nvSpPr>
          <p:cNvPr id="4" name="Номер слайда 3"/>
          <p:cNvSpPr>
            <a:spLocks noGrp="1"/>
          </p:cNvSpPr>
          <p:nvPr>
            <p:ph type="sldNum" sz="quarter" idx="5"/>
          </p:nvPr>
        </p:nvSpPr>
        <p:spPr/>
        <p:txBody>
          <a:bodyPr/>
          <a:lstStyle/>
          <a:p>
            <a:fld id="{946A5344-2681-4114-B520-566B13976F6A}" type="slidenum">
              <a:rPr lang="ru-RU" smtClean="0"/>
              <a:t>5</a:t>
            </a:fld>
            <a:endParaRPr lang="ru-RU"/>
          </a:p>
        </p:txBody>
      </p:sp>
    </p:spTree>
    <p:extLst>
      <p:ext uri="{BB962C8B-B14F-4D97-AF65-F5344CB8AC3E}">
        <p14:creationId xmlns:p14="http://schemas.microsoft.com/office/powerpoint/2010/main" val="2673910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46A5344-2681-4114-B520-566B13976F6A}" type="slidenum">
              <a:rPr lang="ru-RU" smtClean="0"/>
              <a:t>6</a:t>
            </a:fld>
            <a:endParaRPr lang="ru-RU"/>
          </a:p>
        </p:txBody>
      </p:sp>
    </p:spTree>
    <p:extLst>
      <p:ext uri="{BB962C8B-B14F-4D97-AF65-F5344CB8AC3E}">
        <p14:creationId xmlns:p14="http://schemas.microsoft.com/office/powerpoint/2010/main" val="3384235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46A5344-2681-4114-B520-566B13976F6A}" type="slidenum">
              <a:rPr lang="ru-RU" smtClean="0"/>
              <a:t>7</a:t>
            </a:fld>
            <a:endParaRPr lang="ru-RU"/>
          </a:p>
        </p:txBody>
      </p:sp>
    </p:spTree>
    <p:extLst>
      <p:ext uri="{BB962C8B-B14F-4D97-AF65-F5344CB8AC3E}">
        <p14:creationId xmlns:p14="http://schemas.microsoft.com/office/powerpoint/2010/main" val="2863541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66"/>
                </a:solidFill>
                <a:latin typeface="Arial" panose="020B0604020202020204" pitchFamily="34" charset="0"/>
                <a:cs typeface="Arial" panose="020B0604020202020204" pitchFamily="34" charset="0"/>
              </a:rPr>
              <a:t>A universal computing resource that supports individual scientists and provides a variety of common services, ranging from simple websites to complex multi-user computational systems. The main tasks are  provision of Computational resources and support of users for the neutrino experiments and creation of distributed information and computing environment that integrates the JINR Member State organizations’ clouds.</a:t>
            </a:r>
            <a:endParaRPr lang="en-US" sz="1200" kern="1200" dirty="0">
              <a:solidFill>
                <a:schemeClr val="tx1"/>
              </a:solidFill>
              <a:effectLst/>
              <a:latin typeface="+mn-lt"/>
              <a:ea typeface="+mn-ea"/>
              <a:cs typeface="+mn-cs"/>
            </a:endParaRPr>
          </a:p>
          <a:p>
            <a:br>
              <a:rPr lang="ru-RU" altLang="ru-RU" dirty="0"/>
            </a:br>
            <a:endParaRPr lang="ru-RU" altLang="ru-RU" dirty="0"/>
          </a:p>
          <a:p>
            <a:endParaRPr lang="ru-RU" dirty="0"/>
          </a:p>
        </p:txBody>
      </p:sp>
      <p:sp>
        <p:nvSpPr>
          <p:cNvPr id="4" name="Номер слайда 3"/>
          <p:cNvSpPr>
            <a:spLocks noGrp="1"/>
          </p:cNvSpPr>
          <p:nvPr>
            <p:ph type="sldNum" sz="quarter" idx="10"/>
          </p:nvPr>
        </p:nvSpPr>
        <p:spPr/>
        <p:txBody>
          <a:bodyPr/>
          <a:lstStyle/>
          <a:p>
            <a:fld id="{946A5344-2681-4114-B520-566B13976F6A}" type="slidenum">
              <a:rPr lang="ru-RU" smtClean="0"/>
              <a:t>8</a:t>
            </a:fld>
            <a:endParaRPr lang="ru-RU"/>
          </a:p>
        </p:txBody>
      </p:sp>
    </p:spTree>
    <p:extLst>
      <p:ext uri="{BB962C8B-B14F-4D97-AF65-F5344CB8AC3E}">
        <p14:creationId xmlns:p14="http://schemas.microsoft.com/office/powerpoint/2010/main" val="1754672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46A5344-2681-4114-B520-566B13976F6A}" type="slidenum">
              <a:rPr lang="ru-RU" smtClean="0"/>
              <a:t>9</a:t>
            </a:fld>
            <a:endParaRPr lang="ru-RU"/>
          </a:p>
        </p:txBody>
      </p:sp>
    </p:spTree>
    <p:extLst>
      <p:ext uri="{BB962C8B-B14F-4D97-AF65-F5344CB8AC3E}">
        <p14:creationId xmlns:p14="http://schemas.microsoft.com/office/powerpoint/2010/main" val="1614138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9F61FAF-8D71-9E79-34F5-7DBC6E7BBF41}"/>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BB824D00-A3DB-6807-6C9C-DCB1DAAD21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C9488ED9-86F9-C1F1-0963-85FB1E92D6C7}"/>
              </a:ext>
            </a:extLst>
          </p:cNvPr>
          <p:cNvSpPr>
            <a:spLocks noGrp="1"/>
          </p:cNvSpPr>
          <p:nvPr>
            <p:ph type="dt" sz="half" idx="10"/>
          </p:nvPr>
        </p:nvSpPr>
        <p:spPr/>
        <p:txBody>
          <a:bodyPr/>
          <a:lstStyle/>
          <a:p>
            <a:fld id="{FA4AFD55-5AB3-4E1D-8374-FCE254D06A94}" type="datetimeFigureOut">
              <a:rPr lang="ru-RU" smtClean="0"/>
              <a:t>23.04.2023</a:t>
            </a:fld>
            <a:endParaRPr lang="ru-RU"/>
          </a:p>
        </p:txBody>
      </p:sp>
      <p:sp>
        <p:nvSpPr>
          <p:cNvPr id="5" name="Нижний колонтитул 4">
            <a:extLst>
              <a:ext uri="{FF2B5EF4-FFF2-40B4-BE49-F238E27FC236}">
                <a16:creationId xmlns:a16="http://schemas.microsoft.com/office/drawing/2014/main" id="{24183D2D-428B-63C2-0602-5E4BFDEC182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B9E41EF-69CF-D51C-5E8E-1F1E7609716A}"/>
              </a:ext>
            </a:extLst>
          </p:cNvPr>
          <p:cNvSpPr>
            <a:spLocks noGrp="1"/>
          </p:cNvSpPr>
          <p:nvPr>
            <p:ph type="sldNum" sz="quarter" idx="12"/>
          </p:nvPr>
        </p:nvSpPr>
        <p:spPr/>
        <p:txBody>
          <a:bodyPr/>
          <a:lstStyle/>
          <a:p>
            <a:fld id="{7EC7EE8A-BA35-4772-A237-E23F94F01E5A}" type="slidenum">
              <a:rPr lang="ru-RU" smtClean="0"/>
              <a:t>‹#›</a:t>
            </a:fld>
            <a:endParaRPr lang="ru-RU"/>
          </a:p>
        </p:txBody>
      </p:sp>
    </p:spTree>
    <p:extLst>
      <p:ext uri="{BB962C8B-B14F-4D97-AF65-F5344CB8AC3E}">
        <p14:creationId xmlns:p14="http://schemas.microsoft.com/office/powerpoint/2010/main" val="55233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D69D3DC-AED3-1C25-F52D-8D014FF9033D}"/>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45A86583-747F-BC97-581B-BBFBD8A086B1}"/>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CF54A8D-1719-3ADC-7490-E10BEF2C715E}"/>
              </a:ext>
            </a:extLst>
          </p:cNvPr>
          <p:cNvSpPr>
            <a:spLocks noGrp="1"/>
          </p:cNvSpPr>
          <p:nvPr>
            <p:ph type="dt" sz="half" idx="10"/>
          </p:nvPr>
        </p:nvSpPr>
        <p:spPr/>
        <p:txBody>
          <a:bodyPr/>
          <a:lstStyle/>
          <a:p>
            <a:fld id="{FA4AFD55-5AB3-4E1D-8374-FCE254D06A94}" type="datetimeFigureOut">
              <a:rPr lang="ru-RU" smtClean="0"/>
              <a:t>23.04.2023</a:t>
            </a:fld>
            <a:endParaRPr lang="ru-RU"/>
          </a:p>
        </p:txBody>
      </p:sp>
      <p:sp>
        <p:nvSpPr>
          <p:cNvPr id="5" name="Нижний колонтитул 4">
            <a:extLst>
              <a:ext uri="{FF2B5EF4-FFF2-40B4-BE49-F238E27FC236}">
                <a16:creationId xmlns:a16="http://schemas.microsoft.com/office/drawing/2014/main" id="{E870ABEC-9BB4-A3AF-57C5-A5B40AF63B3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27B6DB1-A04B-F72F-1B08-3609AE11823B}"/>
              </a:ext>
            </a:extLst>
          </p:cNvPr>
          <p:cNvSpPr>
            <a:spLocks noGrp="1"/>
          </p:cNvSpPr>
          <p:nvPr>
            <p:ph type="sldNum" sz="quarter" idx="12"/>
          </p:nvPr>
        </p:nvSpPr>
        <p:spPr/>
        <p:txBody>
          <a:bodyPr/>
          <a:lstStyle/>
          <a:p>
            <a:fld id="{7EC7EE8A-BA35-4772-A237-E23F94F01E5A}" type="slidenum">
              <a:rPr lang="ru-RU" smtClean="0"/>
              <a:t>‹#›</a:t>
            </a:fld>
            <a:endParaRPr lang="ru-RU"/>
          </a:p>
        </p:txBody>
      </p:sp>
    </p:spTree>
    <p:extLst>
      <p:ext uri="{BB962C8B-B14F-4D97-AF65-F5344CB8AC3E}">
        <p14:creationId xmlns:p14="http://schemas.microsoft.com/office/powerpoint/2010/main" val="2978239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174B9882-B021-2EC0-0C30-4AC6C6A0CE7C}"/>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A8FAF119-0D7B-B75A-010B-36394D255A53}"/>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5B833F2-B86E-3A7B-0C0E-F866C023BFB9}"/>
              </a:ext>
            </a:extLst>
          </p:cNvPr>
          <p:cNvSpPr>
            <a:spLocks noGrp="1"/>
          </p:cNvSpPr>
          <p:nvPr>
            <p:ph type="dt" sz="half" idx="10"/>
          </p:nvPr>
        </p:nvSpPr>
        <p:spPr/>
        <p:txBody>
          <a:bodyPr/>
          <a:lstStyle/>
          <a:p>
            <a:fld id="{FA4AFD55-5AB3-4E1D-8374-FCE254D06A94}" type="datetimeFigureOut">
              <a:rPr lang="ru-RU" smtClean="0"/>
              <a:t>23.04.2023</a:t>
            </a:fld>
            <a:endParaRPr lang="ru-RU"/>
          </a:p>
        </p:txBody>
      </p:sp>
      <p:sp>
        <p:nvSpPr>
          <p:cNvPr id="5" name="Нижний колонтитул 4">
            <a:extLst>
              <a:ext uri="{FF2B5EF4-FFF2-40B4-BE49-F238E27FC236}">
                <a16:creationId xmlns:a16="http://schemas.microsoft.com/office/drawing/2014/main" id="{D03B5C7B-7B41-AA3B-FF5B-7774A602519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35E5D64-BA42-0327-6826-F604382958C7}"/>
              </a:ext>
            </a:extLst>
          </p:cNvPr>
          <p:cNvSpPr>
            <a:spLocks noGrp="1"/>
          </p:cNvSpPr>
          <p:nvPr>
            <p:ph type="sldNum" sz="quarter" idx="12"/>
          </p:nvPr>
        </p:nvSpPr>
        <p:spPr/>
        <p:txBody>
          <a:bodyPr/>
          <a:lstStyle/>
          <a:p>
            <a:fld id="{7EC7EE8A-BA35-4772-A237-E23F94F01E5A}" type="slidenum">
              <a:rPr lang="ru-RU" smtClean="0"/>
              <a:t>‹#›</a:t>
            </a:fld>
            <a:endParaRPr lang="ru-RU"/>
          </a:p>
        </p:txBody>
      </p:sp>
    </p:spTree>
    <p:extLst>
      <p:ext uri="{BB962C8B-B14F-4D97-AF65-F5344CB8AC3E}">
        <p14:creationId xmlns:p14="http://schemas.microsoft.com/office/powerpoint/2010/main" val="3491182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81" name="PlaceHolder 1"/>
          <p:cNvSpPr>
            <a:spLocks noGrp="1"/>
          </p:cNvSpPr>
          <p:nvPr>
            <p:ph type="title"/>
          </p:nvPr>
        </p:nvSpPr>
        <p:spPr>
          <a:xfrm>
            <a:off x="609511" y="273487"/>
            <a:ext cx="10972642" cy="1144969"/>
          </a:xfrm>
          <a:prstGeom prst="rect">
            <a:avLst/>
          </a:prstGeom>
          <a:noFill/>
          <a:ln w="0">
            <a:noFill/>
          </a:ln>
        </p:spPr>
        <p:txBody>
          <a:bodyPr lIns="0" tIns="0" rIns="0" bIns="0" anchor="ctr">
            <a:noAutofit/>
          </a:bodyPr>
          <a:lstStyle>
            <a:lvl1pPr indent="0" algn="ctr">
              <a:buNone/>
              <a:defRPr/>
            </a:lvl1pPr>
          </a:lstStyle>
          <a:p>
            <a:pPr indent="0" algn="ctr">
              <a:buNone/>
            </a:pPr>
            <a:endParaRPr lang="en-US" sz="4242" b="0" strike="noStrike" spc="-1">
              <a:latin typeface="Arial"/>
            </a:endParaRPr>
          </a:p>
        </p:txBody>
      </p:sp>
      <p:sp>
        <p:nvSpPr>
          <p:cNvPr id="82" name="PlaceHolder 2"/>
          <p:cNvSpPr>
            <a:spLocks noGrp="1"/>
          </p:cNvSpPr>
          <p:nvPr>
            <p:ph type="subTitle"/>
          </p:nvPr>
        </p:nvSpPr>
        <p:spPr>
          <a:xfrm>
            <a:off x="609511" y="1604483"/>
            <a:ext cx="10972642" cy="3977369"/>
          </a:xfrm>
          <a:prstGeom prst="rect">
            <a:avLst/>
          </a:prstGeom>
          <a:noFill/>
          <a:ln w="0">
            <a:noFill/>
          </a:ln>
        </p:spPr>
        <p:txBody>
          <a:bodyPr lIns="0" tIns="0" rIns="0" bIns="0" anchor="ctr">
            <a:noAutofit/>
          </a:bodyPr>
          <a:lstStyle>
            <a:lvl1pPr indent="0" algn="ctr">
              <a:buNone/>
              <a:defRPr/>
            </a:lvl1pPr>
          </a:lstStyle>
          <a:p>
            <a:pPr indent="0" algn="ctr">
              <a:buNone/>
            </a:pPr>
            <a:endParaRPr lang="en-US" sz="3085" b="0" strike="noStrike" spc="-1">
              <a:latin typeface="Arial"/>
            </a:endParaRPr>
          </a:p>
        </p:txBody>
      </p:sp>
    </p:spTree>
    <p:extLst>
      <p:ext uri="{BB962C8B-B14F-4D97-AF65-F5344CB8AC3E}">
        <p14:creationId xmlns:p14="http://schemas.microsoft.com/office/powerpoint/2010/main" val="4209919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Титульный слайд">
    <p:spTree>
      <p:nvGrpSpPr>
        <p:cNvPr id="1" name=""/>
        <p:cNvGrpSpPr/>
        <p:nvPr/>
      </p:nvGrpSpPr>
      <p:grpSpPr>
        <a:xfrm>
          <a:off x="0" y="0"/>
          <a:ext cx="0" cy="0"/>
          <a:chOff x="0" y="0"/>
          <a:chExt cx="0" cy="0"/>
        </a:xfrm>
      </p:grpSpPr>
      <p:sp>
        <p:nvSpPr>
          <p:cNvPr id="7" name="Прямоугольник 6"/>
          <p:cNvSpPr/>
          <p:nvPr userDrawn="1"/>
        </p:nvSpPr>
        <p:spPr>
          <a:xfrm flipH="1">
            <a:off x="6350" y="0"/>
            <a:ext cx="12172950" cy="720725"/>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pic>
        <p:nvPicPr>
          <p:cNvPr id="8" name="Рисунок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041063" y="3175"/>
            <a:ext cx="104933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4902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A38D062-C611-CB02-F878-2AF34AD19FB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284EC428-3F9C-ACA0-2484-2BA0A518A758}"/>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550ACB8-2EA0-5856-F35B-FA41DA9FD76A}"/>
              </a:ext>
            </a:extLst>
          </p:cNvPr>
          <p:cNvSpPr>
            <a:spLocks noGrp="1"/>
          </p:cNvSpPr>
          <p:nvPr>
            <p:ph type="dt" sz="half" idx="10"/>
          </p:nvPr>
        </p:nvSpPr>
        <p:spPr/>
        <p:txBody>
          <a:bodyPr/>
          <a:lstStyle/>
          <a:p>
            <a:fld id="{FA4AFD55-5AB3-4E1D-8374-FCE254D06A94}" type="datetimeFigureOut">
              <a:rPr lang="ru-RU" smtClean="0"/>
              <a:t>23.04.2023</a:t>
            </a:fld>
            <a:endParaRPr lang="ru-RU"/>
          </a:p>
        </p:txBody>
      </p:sp>
      <p:sp>
        <p:nvSpPr>
          <p:cNvPr id="5" name="Нижний колонтитул 4">
            <a:extLst>
              <a:ext uri="{FF2B5EF4-FFF2-40B4-BE49-F238E27FC236}">
                <a16:creationId xmlns:a16="http://schemas.microsoft.com/office/drawing/2014/main" id="{56ACDA2C-7D76-5A57-4E48-26C10DD7145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FC0E265-3AA4-12EA-C2F7-85FD211F93A7}"/>
              </a:ext>
            </a:extLst>
          </p:cNvPr>
          <p:cNvSpPr>
            <a:spLocks noGrp="1"/>
          </p:cNvSpPr>
          <p:nvPr>
            <p:ph type="sldNum" sz="quarter" idx="12"/>
          </p:nvPr>
        </p:nvSpPr>
        <p:spPr/>
        <p:txBody>
          <a:bodyPr/>
          <a:lstStyle/>
          <a:p>
            <a:fld id="{7EC7EE8A-BA35-4772-A237-E23F94F01E5A}" type="slidenum">
              <a:rPr lang="ru-RU" smtClean="0"/>
              <a:t>‹#›</a:t>
            </a:fld>
            <a:endParaRPr lang="ru-RU"/>
          </a:p>
        </p:txBody>
      </p:sp>
    </p:spTree>
    <p:extLst>
      <p:ext uri="{BB962C8B-B14F-4D97-AF65-F5344CB8AC3E}">
        <p14:creationId xmlns:p14="http://schemas.microsoft.com/office/powerpoint/2010/main" val="2475259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770CF0-FAA9-CF96-36F9-04C1C47F69FF}"/>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5BD8FB97-E558-B86D-7E14-FAA7C905C8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5098A703-00F2-B085-195F-785CF430A097}"/>
              </a:ext>
            </a:extLst>
          </p:cNvPr>
          <p:cNvSpPr>
            <a:spLocks noGrp="1"/>
          </p:cNvSpPr>
          <p:nvPr>
            <p:ph type="dt" sz="half" idx="10"/>
          </p:nvPr>
        </p:nvSpPr>
        <p:spPr/>
        <p:txBody>
          <a:bodyPr/>
          <a:lstStyle/>
          <a:p>
            <a:fld id="{FA4AFD55-5AB3-4E1D-8374-FCE254D06A94}" type="datetimeFigureOut">
              <a:rPr lang="ru-RU" smtClean="0"/>
              <a:t>23.04.2023</a:t>
            </a:fld>
            <a:endParaRPr lang="ru-RU"/>
          </a:p>
        </p:txBody>
      </p:sp>
      <p:sp>
        <p:nvSpPr>
          <p:cNvPr id="5" name="Нижний колонтитул 4">
            <a:extLst>
              <a:ext uri="{FF2B5EF4-FFF2-40B4-BE49-F238E27FC236}">
                <a16:creationId xmlns:a16="http://schemas.microsoft.com/office/drawing/2014/main" id="{9906E685-B7F0-53A9-F2AF-2DA0ECEE886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76950E3-301A-200B-A92F-C462AB796A74}"/>
              </a:ext>
            </a:extLst>
          </p:cNvPr>
          <p:cNvSpPr>
            <a:spLocks noGrp="1"/>
          </p:cNvSpPr>
          <p:nvPr>
            <p:ph type="sldNum" sz="quarter" idx="12"/>
          </p:nvPr>
        </p:nvSpPr>
        <p:spPr/>
        <p:txBody>
          <a:bodyPr/>
          <a:lstStyle/>
          <a:p>
            <a:fld id="{7EC7EE8A-BA35-4772-A237-E23F94F01E5A}" type="slidenum">
              <a:rPr lang="ru-RU" smtClean="0"/>
              <a:t>‹#›</a:t>
            </a:fld>
            <a:endParaRPr lang="ru-RU"/>
          </a:p>
        </p:txBody>
      </p:sp>
    </p:spTree>
    <p:extLst>
      <p:ext uri="{BB962C8B-B14F-4D97-AF65-F5344CB8AC3E}">
        <p14:creationId xmlns:p14="http://schemas.microsoft.com/office/powerpoint/2010/main" val="1234636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E29B982-C46B-90DB-9F74-ADE5956940F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00F9EE6E-73D8-D286-B9F5-379EE295C7E3}"/>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58E9D272-9E2B-EB48-E049-A2B401111733}"/>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797500B0-4EA7-CE62-D365-32D39987A62B}"/>
              </a:ext>
            </a:extLst>
          </p:cNvPr>
          <p:cNvSpPr>
            <a:spLocks noGrp="1"/>
          </p:cNvSpPr>
          <p:nvPr>
            <p:ph type="dt" sz="half" idx="10"/>
          </p:nvPr>
        </p:nvSpPr>
        <p:spPr/>
        <p:txBody>
          <a:bodyPr/>
          <a:lstStyle/>
          <a:p>
            <a:fld id="{FA4AFD55-5AB3-4E1D-8374-FCE254D06A94}" type="datetimeFigureOut">
              <a:rPr lang="ru-RU" smtClean="0"/>
              <a:t>23.04.2023</a:t>
            </a:fld>
            <a:endParaRPr lang="ru-RU"/>
          </a:p>
        </p:txBody>
      </p:sp>
      <p:sp>
        <p:nvSpPr>
          <p:cNvPr id="6" name="Нижний колонтитул 5">
            <a:extLst>
              <a:ext uri="{FF2B5EF4-FFF2-40B4-BE49-F238E27FC236}">
                <a16:creationId xmlns:a16="http://schemas.microsoft.com/office/drawing/2014/main" id="{3157E89E-B28C-7E76-6FCF-57E17A43A25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61879CCB-D7F4-0DBA-04DE-C7EECEC78964}"/>
              </a:ext>
            </a:extLst>
          </p:cNvPr>
          <p:cNvSpPr>
            <a:spLocks noGrp="1"/>
          </p:cNvSpPr>
          <p:nvPr>
            <p:ph type="sldNum" sz="quarter" idx="12"/>
          </p:nvPr>
        </p:nvSpPr>
        <p:spPr/>
        <p:txBody>
          <a:bodyPr/>
          <a:lstStyle/>
          <a:p>
            <a:fld id="{7EC7EE8A-BA35-4772-A237-E23F94F01E5A}" type="slidenum">
              <a:rPr lang="ru-RU" smtClean="0"/>
              <a:t>‹#›</a:t>
            </a:fld>
            <a:endParaRPr lang="ru-RU"/>
          </a:p>
        </p:txBody>
      </p:sp>
    </p:spTree>
    <p:extLst>
      <p:ext uri="{BB962C8B-B14F-4D97-AF65-F5344CB8AC3E}">
        <p14:creationId xmlns:p14="http://schemas.microsoft.com/office/powerpoint/2010/main" val="2904186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4F5CB80-D05F-F7AB-9B35-37BFC5FFD365}"/>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A17E6E67-C9E7-5A1E-200D-E09624CB67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49467F9D-8BBD-8FCA-EACF-AE9D525B98FD}"/>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FFC228EA-0CAE-7BFD-7827-2BA2B21EBC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FCE5F307-3FB6-185B-1A0F-4E6A7BCF8859}"/>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D16CAEBC-64BA-274F-2042-25A33DB3692D}"/>
              </a:ext>
            </a:extLst>
          </p:cNvPr>
          <p:cNvSpPr>
            <a:spLocks noGrp="1"/>
          </p:cNvSpPr>
          <p:nvPr>
            <p:ph type="dt" sz="half" idx="10"/>
          </p:nvPr>
        </p:nvSpPr>
        <p:spPr/>
        <p:txBody>
          <a:bodyPr/>
          <a:lstStyle/>
          <a:p>
            <a:fld id="{FA4AFD55-5AB3-4E1D-8374-FCE254D06A94}" type="datetimeFigureOut">
              <a:rPr lang="ru-RU" smtClean="0"/>
              <a:t>23.04.2023</a:t>
            </a:fld>
            <a:endParaRPr lang="ru-RU"/>
          </a:p>
        </p:txBody>
      </p:sp>
      <p:sp>
        <p:nvSpPr>
          <p:cNvPr id="8" name="Нижний колонтитул 7">
            <a:extLst>
              <a:ext uri="{FF2B5EF4-FFF2-40B4-BE49-F238E27FC236}">
                <a16:creationId xmlns:a16="http://schemas.microsoft.com/office/drawing/2014/main" id="{BC7C33B1-B037-A4D1-9F5E-4A4B5EEEA4BD}"/>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4758B3E5-6D09-7489-B262-DDB1C5ABDD9A}"/>
              </a:ext>
            </a:extLst>
          </p:cNvPr>
          <p:cNvSpPr>
            <a:spLocks noGrp="1"/>
          </p:cNvSpPr>
          <p:nvPr>
            <p:ph type="sldNum" sz="quarter" idx="12"/>
          </p:nvPr>
        </p:nvSpPr>
        <p:spPr/>
        <p:txBody>
          <a:bodyPr/>
          <a:lstStyle/>
          <a:p>
            <a:fld id="{7EC7EE8A-BA35-4772-A237-E23F94F01E5A}" type="slidenum">
              <a:rPr lang="ru-RU" smtClean="0"/>
              <a:t>‹#›</a:t>
            </a:fld>
            <a:endParaRPr lang="ru-RU"/>
          </a:p>
        </p:txBody>
      </p:sp>
    </p:spTree>
    <p:extLst>
      <p:ext uri="{BB962C8B-B14F-4D97-AF65-F5344CB8AC3E}">
        <p14:creationId xmlns:p14="http://schemas.microsoft.com/office/powerpoint/2010/main" val="1654114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8F03573-E346-7D5C-76AD-0253AF41EF27}"/>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468E433E-54A1-6502-2302-186184019BC5}"/>
              </a:ext>
            </a:extLst>
          </p:cNvPr>
          <p:cNvSpPr>
            <a:spLocks noGrp="1"/>
          </p:cNvSpPr>
          <p:nvPr>
            <p:ph type="dt" sz="half" idx="10"/>
          </p:nvPr>
        </p:nvSpPr>
        <p:spPr/>
        <p:txBody>
          <a:bodyPr/>
          <a:lstStyle/>
          <a:p>
            <a:fld id="{FA4AFD55-5AB3-4E1D-8374-FCE254D06A94}" type="datetimeFigureOut">
              <a:rPr lang="ru-RU" smtClean="0"/>
              <a:t>23.04.2023</a:t>
            </a:fld>
            <a:endParaRPr lang="ru-RU"/>
          </a:p>
        </p:txBody>
      </p:sp>
      <p:sp>
        <p:nvSpPr>
          <p:cNvPr id="4" name="Нижний колонтитул 3">
            <a:extLst>
              <a:ext uri="{FF2B5EF4-FFF2-40B4-BE49-F238E27FC236}">
                <a16:creationId xmlns:a16="http://schemas.microsoft.com/office/drawing/2014/main" id="{AC97DD72-50C8-C2CC-ED1A-AF7E1E8105E4}"/>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1404324F-9909-85B8-FE41-384B3586A02C}"/>
              </a:ext>
            </a:extLst>
          </p:cNvPr>
          <p:cNvSpPr>
            <a:spLocks noGrp="1"/>
          </p:cNvSpPr>
          <p:nvPr>
            <p:ph type="sldNum" sz="quarter" idx="12"/>
          </p:nvPr>
        </p:nvSpPr>
        <p:spPr/>
        <p:txBody>
          <a:bodyPr/>
          <a:lstStyle/>
          <a:p>
            <a:fld id="{7EC7EE8A-BA35-4772-A237-E23F94F01E5A}" type="slidenum">
              <a:rPr lang="ru-RU" smtClean="0"/>
              <a:t>‹#›</a:t>
            </a:fld>
            <a:endParaRPr lang="ru-RU"/>
          </a:p>
        </p:txBody>
      </p:sp>
    </p:spTree>
    <p:extLst>
      <p:ext uri="{BB962C8B-B14F-4D97-AF65-F5344CB8AC3E}">
        <p14:creationId xmlns:p14="http://schemas.microsoft.com/office/powerpoint/2010/main" val="205471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325B7471-D428-C663-1777-87BE6BF39C47}"/>
              </a:ext>
            </a:extLst>
          </p:cNvPr>
          <p:cNvSpPr>
            <a:spLocks noGrp="1"/>
          </p:cNvSpPr>
          <p:nvPr>
            <p:ph type="dt" sz="half" idx="10"/>
          </p:nvPr>
        </p:nvSpPr>
        <p:spPr/>
        <p:txBody>
          <a:bodyPr/>
          <a:lstStyle/>
          <a:p>
            <a:fld id="{FA4AFD55-5AB3-4E1D-8374-FCE254D06A94}" type="datetimeFigureOut">
              <a:rPr lang="ru-RU" smtClean="0"/>
              <a:t>23.04.2023</a:t>
            </a:fld>
            <a:endParaRPr lang="ru-RU"/>
          </a:p>
        </p:txBody>
      </p:sp>
      <p:sp>
        <p:nvSpPr>
          <p:cNvPr id="3" name="Нижний колонтитул 2">
            <a:extLst>
              <a:ext uri="{FF2B5EF4-FFF2-40B4-BE49-F238E27FC236}">
                <a16:creationId xmlns:a16="http://schemas.microsoft.com/office/drawing/2014/main" id="{6576EF83-F9D3-302D-DD2C-683C4606C154}"/>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CE86682D-F549-D091-F0F6-75729F4A1773}"/>
              </a:ext>
            </a:extLst>
          </p:cNvPr>
          <p:cNvSpPr>
            <a:spLocks noGrp="1"/>
          </p:cNvSpPr>
          <p:nvPr>
            <p:ph type="sldNum" sz="quarter" idx="12"/>
          </p:nvPr>
        </p:nvSpPr>
        <p:spPr/>
        <p:txBody>
          <a:bodyPr/>
          <a:lstStyle/>
          <a:p>
            <a:fld id="{7EC7EE8A-BA35-4772-A237-E23F94F01E5A}" type="slidenum">
              <a:rPr lang="ru-RU" smtClean="0"/>
              <a:t>‹#›</a:t>
            </a:fld>
            <a:endParaRPr lang="ru-RU"/>
          </a:p>
        </p:txBody>
      </p:sp>
    </p:spTree>
    <p:extLst>
      <p:ext uri="{BB962C8B-B14F-4D97-AF65-F5344CB8AC3E}">
        <p14:creationId xmlns:p14="http://schemas.microsoft.com/office/powerpoint/2010/main" val="2731317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C5A393B-3ACC-9D58-2988-0ECC901204C1}"/>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93FA4B73-4C6F-730E-0461-49B44D625C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2BFEA9DD-3E3E-43D4-B43D-EBBEBFA8FC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71F9F288-EB93-919A-7394-F3E331D86075}"/>
              </a:ext>
            </a:extLst>
          </p:cNvPr>
          <p:cNvSpPr>
            <a:spLocks noGrp="1"/>
          </p:cNvSpPr>
          <p:nvPr>
            <p:ph type="dt" sz="half" idx="10"/>
          </p:nvPr>
        </p:nvSpPr>
        <p:spPr/>
        <p:txBody>
          <a:bodyPr/>
          <a:lstStyle/>
          <a:p>
            <a:fld id="{FA4AFD55-5AB3-4E1D-8374-FCE254D06A94}" type="datetimeFigureOut">
              <a:rPr lang="ru-RU" smtClean="0"/>
              <a:t>23.04.2023</a:t>
            </a:fld>
            <a:endParaRPr lang="ru-RU"/>
          </a:p>
        </p:txBody>
      </p:sp>
      <p:sp>
        <p:nvSpPr>
          <p:cNvPr id="6" name="Нижний колонтитул 5">
            <a:extLst>
              <a:ext uri="{FF2B5EF4-FFF2-40B4-BE49-F238E27FC236}">
                <a16:creationId xmlns:a16="http://schemas.microsoft.com/office/drawing/2014/main" id="{1ECA557C-2078-806E-9D0C-DB4581ACAF9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1AFFB175-E761-27DA-14E3-249ABAA9F683}"/>
              </a:ext>
            </a:extLst>
          </p:cNvPr>
          <p:cNvSpPr>
            <a:spLocks noGrp="1"/>
          </p:cNvSpPr>
          <p:nvPr>
            <p:ph type="sldNum" sz="quarter" idx="12"/>
          </p:nvPr>
        </p:nvSpPr>
        <p:spPr/>
        <p:txBody>
          <a:bodyPr/>
          <a:lstStyle/>
          <a:p>
            <a:fld id="{7EC7EE8A-BA35-4772-A237-E23F94F01E5A}" type="slidenum">
              <a:rPr lang="ru-RU" smtClean="0"/>
              <a:t>‹#›</a:t>
            </a:fld>
            <a:endParaRPr lang="ru-RU"/>
          </a:p>
        </p:txBody>
      </p:sp>
    </p:spTree>
    <p:extLst>
      <p:ext uri="{BB962C8B-B14F-4D97-AF65-F5344CB8AC3E}">
        <p14:creationId xmlns:p14="http://schemas.microsoft.com/office/powerpoint/2010/main" val="799414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E43242B-35BA-F157-9244-A71037181D0C}"/>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037F5617-9CCF-DFB2-D626-BC49DE496E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2C56837B-6215-BB8C-FFB1-F0A1C6EFB0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EBD4E0E7-4F52-D6E4-FDCE-EBEF8FA5C41F}"/>
              </a:ext>
            </a:extLst>
          </p:cNvPr>
          <p:cNvSpPr>
            <a:spLocks noGrp="1"/>
          </p:cNvSpPr>
          <p:nvPr>
            <p:ph type="dt" sz="half" idx="10"/>
          </p:nvPr>
        </p:nvSpPr>
        <p:spPr/>
        <p:txBody>
          <a:bodyPr/>
          <a:lstStyle/>
          <a:p>
            <a:fld id="{FA4AFD55-5AB3-4E1D-8374-FCE254D06A94}" type="datetimeFigureOut">
              <a:rPr lang="ru-RU" smtClean="0"/>
              <a:t>23.04.2023</a:t>
            </a:fld>
            <a:endParaRPr lang="ru-RU"/>
          </a:p>
        </p:txBody>
      </p:sp>
      <p:sp>
        <p:nvSpPr>
          <p:cNvPr id="6" name="Нижний колонтитул 5">
            <a:extLst>
              <a:ext uri="{FF2B5EF4-FFF2-40B4-BE49-F238E27FC236}">
                <a16:creationId xmlns:a16="http://schemas.microsoft.com/office/drawing/2014/main" id="{9CB74BE1-6891-4E3A-B1E3-F0707F30CE2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35641AFB-314A-3DAA-DFAE-ACD7736CE917}"/>
              </a:ext>
            </a:extLst>
          </p:cNvPr>
          <p:cNvSpPr>
            <a:spLocks noGrp="1"/>
          </p:cNvSpPr>
          <p:nvPr>
            <p:ph type="sldNum" sz="quarter" idx="12"/>
          </p:nvPr>
        </p:nvSpPr>
        <p:spPr/>
        <p:txBody>
          <a:bodyPr/>
          <a:lstStyle/>
          <a:p>
            <a:fld id="{7EC7EE8A-BA35-4772-A237-E23F94F01E5A}" type="slidenum">
              <a:rPr lang="ru-RU" smtClean="0"/>
              <a:t>‹#›</a:t>
            </a:fld>
            <a:endParaRPr lang="ru-RU"/>
          </a:p>
        </p:txBody>
      </p:sp>
    </p:spTree>
    <p:extLst>
      <p:ext uri="{BB962C8B-B14F-4D97-AF65-F5344CB8AC3E}">
        <p14:creationId xmlns:p14="http://schemas.microsoft.com/office/powerpoint/2010/main" val="1515427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75DF82A-E2E6-DBE5-ED89-951C049C39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10631C44-574B-29E7-E8EA-32F1C82F21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4CF1758-2D72-7FA5-2415-991C1B140C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AFD55-5AB3-4E1D-8374-FCE254D06A94}" type="datetimeFigureOut">
              <a:rPr lang="ru-RU" smtClean="0"/>
              <a:t>23.04.2023</a:t>
            </a:fld>
            <a:endParaRPr lang="ru-RU"/>
          </a:p>
        </p:txBody>
      </p:sp>
      <p:sp>
        <p:nvSpPr>
          <p:cNvPr id="5" name="Нижний колонтитул 4">
            <a:extLst>
              <a:ext uri="{FF2B5EF4-FFF2-40B4-BE49-F238E27FC236}">
                <a16:creationId xmlns:a16="http://schemas.microsoft.com/office/drawing/2014/main" id="{E3BA7566-0D52-51D0-9051-8F67FD4D22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595C3666-B3FD-6989-F110-E25B5CFA4B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7EE8A-BA35-4772-A237-E23F94F01E5A}" type="slidenum">
              <a:rPr lang="ru-RU" smtClean="0"/>
              <a:t>‹#›</a:t>
            </a:fld>
            <a:endParaRPr lang="ru-RU"/>
          </a:p>
        </p:txBody>
      </p:sp>
    </p:spTree>
    <p:extLst>
      <p:ext uri="{BB962C8B-B14F-4D97-AF65-F5344CB8AC3E}">
        <p14:creationId xmlns:p14="http://schemas.microsoft.com/office/powerpoint/2010/main" val="41089194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jpe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3.jpeg"/><Relationship Id="rId7"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12"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diagramColors" Target="../diagrams/colors1.xml"/><Relationship Id="rId5" Type="http://schemas.openxmlformats.org/officeDocument/2006/relationships/image" Target="../media/image59.png"/><Relationship Id="rId15" Type="http://schemas.openxmlformats.org/officeDocument/2006/relationships/image" Target="../media/image49.png"/><Relationship Id="rId10" Type="http://schemas.openxmlformats.org/officeDocument/2006/relationships/diagramQuickStyle" Target="../diagrams/quickStyle1.xml"/><Relationship Id="rId4" Type="http://schemas.openxmlformats.org/officeDocument/2006/relationships/image" Target="../media/image58.png"/><Relationship Id="rId9" Type="http://schemas.openxmlformats.org/officeDocument/2006/relationships/diagramLayout" Target="../diagrams/layout1.xml"/><Relationship Id="rId14" Type="http://schemas.openxmlformats.org/officeDocument/2006/relationships/image" Target="../media/image63.png"/></Relationships>
</file>

<file path=ppt/slides/_rels/slide18.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jpe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s>
</file>

<file path=ppt/slides/_rels/slide1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slideLayout" Target="../slideLayouts/slideLayout2.xml"/><Relationship Id="rId7" Type="http://schemas.openxmlformats.org/officeDocument/2006/relationships/image" Target="../media/image7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6.jpeg"/><Relationship Id="rId5" Type="http://schemas.openxmlformats.org/officeDocument/2006/relationships/image" Target="../media/image9.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1.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3" Type="http://schemas.openxmlformats.org/officeDocument/2006/relationships/image" Target="../media/image83.png"/><Relationship Id="rId7" Type="http://schemas.openxmlformats.org/officeDocument/2006/relationships/image" Target="../media/image87.jpeg"/><Relationship Id="rId12" Type="http://schemas.openxmlformats.org/officeDocument/2006/relationships/image" Target="../media/image92.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jpeg"/><Relationship Id="rId9" Type="http://schemas.openxmlformats.org/officeDocument/2006/relationships/image" Target="../media/image89.png"/><Relationship Id="rId14"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9.png"/><Relationship Id="rId3" Type="http://schemas.openxmlformats.org/officeDocument/2006/relationships/image" Target="../media/image94.png"/><Relationship Id="rId7" Type="http://schemas.openxmlformats.org/officeDocument/2006/relationships/image" Target="../media/image98.jpeg"/><Relationship Id="rId12" Type="http://schemas.openxmlformats.org/officeDocument/2006/relationships/image" Target="../media/image103.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97.jpg"/><Relationship Id="rId11" Type="http://schemas.openxmlformats.org/officeDocument/2006/relationships/image" Target="../media/image102.png"/><Relationship Id="rId5" Type="http://schemas.openxmlformats.org/officeDocument/2006/relationships/image" Target="../media/image96.emf"/><Relationship Id="rId15" Type="http://schemas.openxmlformats.org/officeDocument/2006/relationships/image" Target="../media/image105.png"/><Relationship Id="rId10" Type="http://schemas.openxmlformats.org/officeDocument/2006/relationships/image" Target="../media/image101.emf"/><Relationship Id="rId4" Type="http://schemas.openxmlformats.org/officeDocument/2006/relationships/image" Target="../media/image95.png"/><Relationship Id="rId9" Type="http://schemas.openxmlformats.org/officeDocument/2006/relationships/image" Target="../media/image100.jpeg"/><Relationship Id="rId14" Type="http://schemas.openxmlformats.org/officeDocument/2006/relationships/image" Target="../media/image104.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jpeg"/></Relationships>
</file>

<file path=ppt/slides/_rels/slide24.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9.png"/><Relationship Id="rId7" Type="http://schemas.openxmlformats.org/officeDocument/2006/relationships/image" Target="../media/image11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2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2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27.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8.png"/><Relationship Id="rId7" Type="http://schemas.openxmlformats.org/officeDocument/2006/relationships/image" Target="../media/image121.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9.png"/><Relationship Id="rId7" Type="http://schemas.openxmlformats.org/officeDocument/2006/relationships/image" Target="../media/image126.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29.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8.png"/><Relationship Id="rId18" Type="http://schemas.openxmlformats.org/officeDocument/2006/relationships/image" Target="../media/image143.jpeg"/><Relationship Id="rId3" Type="http://schemas.openxmlformats.org/officeDocument/2006/relationships/image" Target="../media/image129.jpeg"/><Relationship Id="rId21" Type="http://schemas.openxmlformats.org/officeDocument/2006/relationships/image" Target="../media/image146.png"/><Relationship Id="rId7" Type="http://schemas.openxmlformats.org/officeDocument/2006/relationships/image" Target="../media/image132.png"/><Relationship Id="rId12" Type="http://schemas.openxmlformats.org/officeDocument/2006/relationships/image" Target="../media/image137.png"/><Relationship Id="rId17" Type="http://schemas.openxmlformats.org/officeDocument/2006/relationships/image" Target="../media/image142.png"/><Relationship Id="rId25" Type="http://schemas.openxmlformats.org/officeDocument/2006/relationships/image" Target="../media/image150.png"/><Relationship Id="rId2" Type="http://schemas.openxmlformats.org/officeDocument/2006/relationships/image" Target="../media/image128.jpeg"/><Relationship Id="rId16" Type="http://schemas.openxmlformats.org/officeDocument/2006/relationships/image" Target="../media/image141.png"/><Relationship Id="rId20" Type="http://schemas.openxmlformats.org/officeDocument/2006/relationships/image" Target="../media/image145.jpeg"/><Relationship Id="rId1" Type="http://schemas.openxmlformats.org/officeDocument/2006/relationships/slideLayout" Target="../slideLayouts/slideLayout1.xml"/><Relationship Id="rId6" Type="http://schemas.openxmlformats.org/officeDocument/2006/relationships/image" Target="../media/image131.png"/><Relationship Id="rId11" Type="http://schemas.openxmlformats.org/officeDocument/2006/relationships/image" Target="../media/image136.png"/><Relationship Id="rId24" Type="http://schemas.openxmlformats.org/officeDocument/2006/relationships/image" Target="../media/image149.png"/><Relationship Id="rId5" Type="http://schemas.openxmlformats.org/officeDocument/2006/relationships/image" Target="../media/image9.png"/><Relationship Id="rId15" Type="http://schemas.openxmlformats.org/officeDocument/2006/relationships/image" Target="../media/image140.jpeg"/><Relationship Id="rId23" Type="http://schemas.openxmlformats.org/officeDocument/2006/relationships/image" Target="../media/image148.png"/><Relationship Id="rId10" Type="http://schemas.openxmlformats.org/officeDocument/2006/relationships/image" Target="../media/image135.png"/><Relationship Id="rId19" Type="http://schemas.openxmlformats.org/officeDocument/2006/relationships/image" Target="../media/image144.png"/><Relationship Id="rId4" Type="http://schemas.openxmlformats.org/officeDocument/2006/relationships/image" Target="../media/image130.png"/><Relationship Id="rId9" Type="http://schemas.openxmlformats.org/officeDocument/2006/relationships/image" Target="../media/image134.png"/><Relationship Id="rId14" Type="http://schemas.openxmlformats.org/officeDocument/2006/relationships/image" Target="../media/image139.png"/><Relationship Id="rId22" Type="http://schemas.openxmlformats.org/officeDocument/2006/relationships/image" Target="../media/image14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1.jpeg"/><Relationship Id="rId7" Type="http://schemas.openxmlformats.org/officeDocument/2006/relationships/image" Target="../media/image155.png"/><Relationship Id="rId12" Type="http://schemas.openxmlformats.org/officeDocument/2006/relationships/image" Target="../media/image160.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54.jpeg"/><Relationship Id="rId11" Type="http://schemas.openxmlformats.org/officeDocument/2006/relationships/image" Target="../media/image159.png"/><Relationship Id="rId5" Type="http://schemas.openxmlformats.org/officeDocument/2006/relationships/image" Target="../media/image153.png"/><Relationship Id="rId10" Type="http://schemas.openxmlformats.org/officeDocument/2006/relationships/image" Target="../media/image158.emf"/><Relationship Id="rId4" Type="http://schemas.openxmlformats.org/officeDocument/2006/relationships/image" Target="../media/image152.jpeg"/><Relationship Id="rId9" Type="http://schemas.openxmlformats.org/officeDocument/2006/relationships/image" Target="../media/image157.png"/></Relationships>
</file>

<file path=ppt/slides/_rels/slide4.xml.rels><?xml version="1.0" encoding="UTF-8" standalone="yes"?>
<Relationships xmlns="http://schemas.openxmlformats.org/package/2006/relationships"><Relationship Id="rId8" Type="http://schemas.openxmlformats.org/officeDocument/2006/relationships/image" Target="../media/image17.tiff"/><Relationship Id="rId3" Type="http://schemas.openxmlformats.org/officeDocument/2006/relationships/image" Target="../media/image13.jpe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jpe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21.jpe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0.jpe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5">
            <a:extLst>
              <a:ext uri="{FF2B5EF4-FFF2-40B4-BE49-F238E27FC236}">
                <a16:creationId xmlns:a16="http://schemas.microsoft.com/office/drawing/2014/main" id="{C35BF3CC-E66D-4BA5-B3E4-61FB1A67166B}"/>
              </a:ext>
            </a:extLst>
          </p:cNvPr>
          <p:cNvGrpSpPr/>
          <p:nvPr/>
        </p:nvGrpSpPr>
        <p:grpSpPr>
          <a:xfrm>
            <a:off x="298775" y="3491792"/>
            <a:ext cx="3557928" cy="3200257"/>
            <a:chOff x="1703512" y="836712"/>
            <a:chExt cx="3672408" cy="3200257"/>
          </a:xfrm>
        </p:grpSpPr>
        <p:pic>
          <p:nvPicPr>
            <p:cNvPr id="21" name="Picture 15"/>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p:blipFill>
          <p:spPr bwMode="auto">
            <a:xfrm>
              <a:off x="1703512" y="836712"/>
              <a:ext cx="3308565" cy="113063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5"/>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p:blipFill>
          <p:spPr bwMode="auto">
            <a:xfrm>
              <a:off x="1794473" y="1354119"/>
              <a:ext cx="3308565" cy="113063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5"/>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p:blipFill>
          <p:spPr bwMode="auto">
            <a:xfrm>
              <a:off x="1885434" y="1871526"/>
              <a:ext cx="3308565" cy="113063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5"/>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p:blipFill>
          <p:spPr bwMode="auto">
            <a:xfrm>
              <a:off x="1976395" y="2388933"/>
              <a:ext cx="3308565" cy="113063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5"/>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p:blipFill>
          <p:spPr bwMode="auto">
            <a:xfrm>
              <a:off x="2067355" y="2906339"/>
              <a:ext cx="3308565" cy="113063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2"/>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3087376" y="10421"/>
            <a:ext cx="4392255" cy="3276900"/>
          </a:xfrm>
          <a:prstGeom prst="rect">
            <a:avLst/>
          </a:prstGeom>
          <a:noFill/>
          <a:effectLst>
            <a:softEdge rad="698500"/>
          </a:effectLst>
          <a:extLst>
            <a:ext uri="{909E8E84-426E-40DD-AFC4-6F175D3DCCD1}">
              <a14:hiddenFill xmlns:a14="http://schemas.microsoft.com/office/drawing/2010/main">
                <a:solidFill>
                  <a:srgbClr val="FFFFFF"/>
                </a:solidFill>
              </a14:hiddenFill>
            </a:ext>
          </a:extLst>
        </p:spPr>
      </p:pic>
      <p:pic>
        <p:nvPicPr>
          <p:cNvPr id="14" name="Рисунок 1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51845" y="4082856"/>
            <a:ext cx="6908851" cy="2730520"/>
          </a:xfrm>
          <a:prstGeom prst="rect">
            <a:avLst/>
          </a:prstGeom>
          <a:ln>
            <a:noFill/>
          </a:ln>
          <a:effectLst>
            <a:softEdge rad="939800"/>
          </a:effectLst>
        </p:spPr>
      </p:pic>
      <p:sp>
        <p:nvSpPr>
          <p:cNvPr id="15" name="Прямоугольник 14"/>
          <p:cNvSpPr/>
          <p:nvPr/>
        </p:nvSpPr>
        <p:spPr>
          <a:xfrm>
            <a:off x="298775" y="-116081"/>
            <a:ext cx="3070800" cy="4600800"/>
          </a:xfrm>
          <a:prstGeom prst="rect">
            <a:avLst/>
          </a:prstGeom>
          <a:blipFill dpi="0" rotWithShape="1">
            <a:blip r:embed="rId6" cstate="print">
              <a:lum bright="70000" contrast="-70000"/>
              <a:extLst>
                <a:ext uri="{28A0092B-C50C-407E-A947-70E740481C1C}">
                  <a14:useLocalDpi xmlns:a14="http://schemas.microsoft.com/office/drawing/2010/main"/>
                </a:ext>
              </a:extLst>
            </a:blip>
            <a:srcRect/>
            <a:stretch>
              <a:fillRect/>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ru-RU">
              <a:solidFill>
                <a:prstClr val="white"/>
              </a:solidFill>
            </a:endParaRPr>
          </a:p>
        </p:txBody>
      </p:sp>
      <p:sp>
        <p:nvSpPr>
          <p:cNvPr id="16" name="Rectangle 4"/>
          <p:cNvSpPr>
            <a:spLocks noChangeArrowheads="1"/>
          </p:cNvSpPr>
          <p:nvPr/>
        </p:nvSpPr>
        <p:spPr bwMode="auto">
          <a:xfrm>
            <a:off x="386900" y="3034691"/>
            <a:ext cx="11710345" cy="584775"/>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nchor="ctr">
            <a:spAutoFit/>
          </a:bodyPr>
          <a:lstStyle/>
          <a:p>
            <a:pPr algn="ctr" fontAlgn="base">
              <a:spcBef>
                <a:spcPct val="0"/>
              </a:spcBef>
              <a:spcAft>
                <a:spcPct val="0"/>
              </a:spcAft>
            </a:pPr>
            <a:r>
              <a:rPr lang="en-US" sz="3200" b="1" dirty="0"/>
              <a:t>Supercomputer GOVORUN</a:t>
            </a:r>
            <a:endParaRPr lang="ru-RU" sz="3200" b="1" dirty="0">
              <a:solidFill>
                <a:srgbClr val="002060"/>
              </a:solidFill>
              <a:effectLst>
                <a:outerShdw blurRad="38100" dist="38100" dir="2700000" algn="tl">
                  <a:srgbClr val="C0C0C0"/>
                </a:outerShdw>
              </a:effectLst>
              <a:latin typeface="Calibri" panose="020F0502020204030204" pitchFamily="34" charset="0"/>
              <a:cs typeface="Calibri" panose="020F0502020204030204" pitchFamily="34" charset="0"/>
            </a:endParaRPr>
          </a:p>
        </p:txBody>
      </p:sp>
      <p:pic>
        <p:nvPicPr>
          <p:cNvPr id="17" name="Рисунок 16"/>
          <p:cNvPicPr>
            <a:picLocks noChangeAspect="1"/>
          </p:cNvPicPr>
          <p:nvPr/>
        </p:nvPicPr>
        <p:blipFill rotWithShape="1">
          <a:blip r:embed="rId7">
            <a:extLst>
              <a:ext uri="{BEBA8EAE-BF5A-486C-A8C5-ECC9F3942E4B}">
                <a14:imgProps xmlns:a14="http://schemas.microsoft.com/office/drawing/2010/main">
                  <a14:imgLayer r:embed="rId8">
                    <a14:imgEffect>
                      <a14:sharpenSoften amount="-3000"/>
                    </a14:imgEffect>
                    <a14:imgEffect>
                      <a14:colorTemperature colorTemp="6600"/>
                    </a14:imgEffect>
                  </a14:imgLayer>
                </a14:imgProps>
              </a:ext>
              <a:ext uri="{28A0092B-C50C-407E-A947-70E740481C1C}">
                <a14:useLocalDpi xmlns:a14="http://schemas.microsoft.com/office/drawing/2010/main"/>
              </a:ext>
            </a:extLst>
          </a:blip>
          <a:srcRect/>
          <a:stretch/>
        </p:blipFill>
        <p:spPr>
          <a:xfrm>
            <a:off x="6979417" y="-149663"/>
            <a:ext cx="5282617" cy="3398125"/>
          </a:xfrm>
          <a:prstGeom prst="rect">
            <a:avLst/>
          </a:prstGeom>
          <a:ln>
            <a:noFill/>
          </a:ln>
          <a:effectLst>
            <a:softEdge rad="1270000"/>
          </a:effectLst>
        </p:spPr>
      </p:pic>
      <p:sp>
        <p:nvSpPr>
          <p:cNvPr id="18" name="TextBox 17"/>
          <p:cNvSpPr txBox="1"/>
          <p:nvPr/>
        </p:nvSpPr>
        <p:spPr>
          <a:xfrm>
            <a:off x="76861" y="5821708"/>
            <a:ext cx="11953328" cy="810478"/>
          </a:xfrm>
          <a:prstGeom prst="rect">
            <a:avLst/>
          </a:prstGeom>
          <a:noFill/>
        </p:spPr>
        <p:txBody>
          <a:bodyPr wrap="square" rtlCol="0">
            <a:spAutoFit/>
          </a:bodyPr>
          <a:lstStyle/>
          <a:p>
            <a:pPr algn="ctr">
              <a:lnSpc>
                <a:spcPts val="2800"/>
              </a:lnSpc>
            </a:pPr>
            <a:r>
              <a:rPr lang="en-US" sz="2400" b="1" dirty="0">
                <a:solidFill>
                  <a:srgbClr val="002060"/>
                </a:solidFill>
                <a:effectLst>
                  <a:outerShdw blurRad="38100" dist="38100" dir="2700000" algn="tl">
                    <a:srgbClr val="C0C0C0"/>
                  </a:outerShdw>
                </a:effectLst>
                <a:latin typeface="Calibri" panose="020F0502020204030204" pitchFamily="34" charset="0"/>
                <a:cs typeface="Calibri" panose="020F0502020204030204" pitchFamily="34" charset="0"/>
              </a:rPr>
              <a:t>IUPAP Conference "Heaviest nuclei and atoms“</a:t>
            </a:r>
          </a:p>
          <a:p>
            <a:pPr algn="ctr">
              <a:lnSpc>
                <a:spcPts val="2800"/>
              </a:lnSpc>
            </a:pPr>
            <a:r>
              <a:rPr lang="en-US" sz="2400" b="1" dirty="0">
                <a:solidFill>
                  <a:srgbClr val="002060"/>
                </a:solidFill>
                <a:effectLst>
                  <a:outerShdw blurRad="38100" dist="38100" dir="2700000" algn="tl">
                    <a:srgbClr val="C0C0C0"/>
                  </a:outerShdw>
                </a:effectLst>
                <a:latin typeface="Calibri" panose="020F0502020204030204" pitchFamily="34" charset="0"/>
                <a:cs typeface="Calibri" panose="020F0502020204030204" pitchFamily="34" charset="0"/>
              </a:rPr>
              <a:t>Yerevan, 29.04.202</a:t>
            </a:r>
            <a:r>
              <a:rPr lang="ru-RU" sz="2400" b="1" dirty="0">
                <a:solidFill>
                  <a:srgbClr val="002060"/>
                </a:solidFill>
                <a:effectLst>
                  <a:outerShdw blurRad="38100" dist="38100" dir="2700000" algn="tl">
                    <a:srgbClr val="C0C0C0"/>
                  </a:outerShdw>
                </a:effectLst>
                <a:latin typeface="Calibri" panose="020F0502020204030204" pitchFamily="34" charset="0"/>
                <a:cs typeface="Calibri" panose="020F0502020204030204" pitchFamily="34" charset="0"/>
              </a:rPr>
              <a:t>3</a:t>
            </a:r>
            <a:endParaRPr lang="en-US" sz="2400" b="1" dirty="0">
              <a:solidFill>
                <a:srgbClr val="002060"/>
              </a:solidFill>
              <a:effectLst>
                <a:outerShdw blurRad="38100" dist="38100" dir="2700000" algn="tl">
                  <a:srgbClr val="C0C0C0"/>
                </a:outerShdw>
              </a:effectLst>
              <a:latin typeface="Calibri" panose="020F0502020204030204" pitchFamily="34" charset="0"/>
              <a:cs typeface="Calibri" panose="020F0502020204030204" pitchFamily="34" charset="0"/>
            </a:endParaRPr>
          </a:p>
        </p:txBody>
      </p:sp>
      <p:pic>
        <p:nvPicPr>
          <p:cNvPr id="20" name="Рисунок 1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798629" y="0"/>
            <a:ext cx="1393371" cy="970818"/>
          </a:xfrm>
          <a:prstGeom prst="rect">
            <a:avLst/>
          </a:prstGeom>
        </p:spPr>
      </p:pic>
      <p:sp>
        <p:nvSpPr>
          <p:cNvPr id="2" name="Прямоугольник 1"/>
          <p:cNvSpPr/>
          <p:nvPr/>
        </p:nvSpPr>
        <p:spPr>
          <a:xfrm>
            <a:off x="344330" y="3967923"/>
            <a:ext cx="11795484" cy="809773"/>
          </a:xfrm>
          <a:prstGeom prst="rect">
            <a:avLst/>
          </a:prstGeom>
        </p:spPr>
        <p:txBody>
          <a:bodyPr wrap="square">
            <a:spAutoFit/>
          </a:bodyPr>
          <a:lstStyle/>
          <a:p>
            <a:pPr algn="ctr">
              <a:lnSpc>
                <a:spcPct val="115000"/>
              </a:lnSpc>
              <a:spcAft>
                <a:spcPts val="0"/>
              </a:spcAft>
            </a:pPr>
            <a:r>
              <a:rPr lang="en-US" sz="2400" b="1" dirty="0">
                <a:latin typeface="Times New Roman" panose="02020603050405020304" pitchFamily="18" charset="0"/>
                <a:ea typeface="Arial" panose="020B0604020202020204" pitchFamily="34" charset="0"/>
              </a:rPr>
              <a:t>Vladimir </a:t>
            </a:r>
            <a:r>
              <a:rPr lang="en-US" sz="2400" b="1" dirty="0" err="1">
                <a:latin typeface="Times New Roman" panose="02020603050405020304" pitchFamily="18" charset="0"/>
                <a:ea typeface="Arial" panose="020B0604020202020204" pitchFamily="34" charset="0"/>
              </a:rPr>
              <a:t>Korenkov</a:t>
            </a:r>
            <a:r>
              <a:rPr lang="en-US" sz="2400" b="1" dirty="0">
                <a:latin typeface="Times New Roman" panose="02020603050405020304" pitchFamily="18" charset="0"/>
                <a:ea typeface="Arial" panose="020B0604020202020204" pitchFamily="34" charset="0"/>
              </a:rPr>
              <a:t> (MLIT, JINR)</a:t>
            </a:r>
            <a:endParaRPr lang="ru-RU" sz="2400" dirty="0">
              <a:latin typeface="Arial" panose="020B0604020202020204" pitchFamily="34" charset="0"/>
              <a:ea typeface="Arial" panose="020B0604020202020204" pitchFamily="34" charset="0"/>
            </a:endParaRPr>
          </a:p>
          <a:p>
            <a:pPr algn="just">
              <a:lnSpc>
                <a:spcPct val="115000"/>
              </a:lnSpc>
              <a:spcAft>
                <a:spcPts val="0"/>
              </a:spcAft>
            </a:pPr>
            <a:r>
              <a:rPr lang="ru-RU" dirty="0">
                <a:latin typeface="Times New Roman" panose="02020603050405020304" pitchFamily="18" charset="0"/>
                <a:ea typeface="Arial" panose="020B0604020202020204" pitchFamily="34" charset="0"/>
              </a:rPr>
              <a:t> </a:t>
            </a:r>
            <a:endParaRPr lang="ru-RU" sz="1600" dirty="0">
              <a:latin typeface="Arial" panose="020B0604020202020204" pitchFamily="34" charset="0"/>
              <a:ea typeface="Arial" panose="020B0604020202020204" pitchFamily="34" charset="0"/>
            </a:endParaRPr>
          </a:p>
        </p:txBody>
      </p:sp>
      <p:pic>
        <p:nvPicPr>
          <p:cNvPr id="26" name="Рисунок 25">
            <a:extLst>
              <a:ext uri="{FF2B5EF4-FFF2-40B4-BE49-F238E27FC236}">
                <a16:creationId xmlns:a16="http://schemas.microsoft.com/office/drawing/2014/main" id="{8A5C0A39-9018-4253-B399-528BC5A6BC2A}"/>
              </a:ext>
            </a:extLst>
          </p:cNvPr>
          <p:cNvPicPr>
            <a:picLocks noChangeAspect="1"/>
          </p:cNvPicPr>
          <p:nvPr/>
        </p:nvPicPr>
        <p:blipFill>
          <a:blip r:embed="rId10"/>
          <a:stretch>
            <a:fillRect/>
          </a:stretch>
        </p:blipFill>
        <p:spPr>
          <a:xfrm>
            <a:off x="-28950" y="-25471"/>
            <a:ext cx="1766088" cy="1226235"/>
          </a:xfrm>
          <a:prstGeom prst="rect">
            <a:avLst/>
          </a:prstGeom>
        </p:spPr>
      </p:pic>
    </p:spTree>
    <p:extLst>
      <p:ext uri="{BB962C8B-B14F-4D97-AF65-F5344CB8AC3E}">
        <p14:creationId xmlns:p14="http://schemas.microsoft.com/office/powerpoint/2010/main" val="3982186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a:extLst>
              <a:ext uri="{FF2B5EF4-FFF2-40B4-BE49-F238E27FC236}">
                <a16:creationId xmlns:a16="http://schemas.microsoft.com/office/drawing/2014/main" id="{9FD0EAF8-C73D-48F5-A9FC-1F6379D78F80}"/>
              </a:ext>
            </a:extLst>
          </p:cNvPr>
          <p:cNvSpPr/>
          <p:nvPr/>
        </p:nvSpPr>
        <p:spPr>
          <a:xfrm flipH="1">
            <a:off x="0" y="1"/>
            <a:ext cx="12192000" cy="703711"/>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en-US" sz="2800" b="1" dirty="0">
              <a:solidFill>
                <a:prstClr val="white"/>
              </a:solidFill>
            </a:endParaRPr>
          </a:p>
        </p:txBody>
      </p:sp>
      <p:pic>
        <p:nvPicPr>
          <p:cNvPr id="53" name="Рисунок 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7576" y="28441"/>
            <a:ext cx="969189" cy="675272"/>
          </a:xfrm>
          <a:prstGeom prst="rect">
            <a:avLst/>
          </a:prstGeom>
        </p:spPr>
      </p:pic>
      <p:sp>
        <p:nvSpPr>
          <p:cNvPr id="7" name="Прямоугольник 6"/>
          <p:cNvSpPr/>
          <p:nvPr/>
        </p:nvSpPr>
        <p:spPr>
          <a:xfrm>
            <a:off x="3911229" y="81093"/>
            <a:ext cx="4171399" cy="480131"/>
          </a:xfrm>
          <a:prstGeom prst="rect">
            <a:avLst/>
          </a:prstGeom>
          <a:effectLst>
            <a:outerShdw blurRad="50800" dist="38100" dir="2700000" algn="tl" rotWithShape="0">
              <a:prstClr val="black"/>
            </a:outerShdw>
          </a:effectLst>
        </p:spPr>
        <p:txBody>
          <a:bodyPr wrap="none">
            <a:spAutoFit/>
          </a:bodyPr>
          <a:lstStyle/>
          <a:p>
            <a:pPr algn="ctr" defTabSz="404131">
              <a:lnSpc>
                <a:spcPct val="90000"/>
              </a:lnSpc>
              <a:buClr>
                <a:srgbClr val="000000"/>
              </a:buClr>
              <a:buSzPct val="100000"/>
              <a:defRPr/>
            </a:pPr>
            <a:r>
              <a:rPr lang="en-US" sz="2800" b="1" dirty="0">
                <a:solidFill>
                  <a:prstClr val="white"/>
                </a:solidFill>
                <a:effectLst>
                  <a:outerShdw blurRad="38100" dist="38100" dir="2700000" algn="tl">
                    <a:srgbClr val="000000">
                      <a:alpha val="43137"/>
                    </a:srgbClr>
                  </a:outerShdw>
                </a:effectLst>
              </a:rPr>
              <a:t>“</a:t>
            </a:r>
            <a:r>
              <a:rPr lang="en-US" sz="2800" b="1" dirty="0" err="1">
                <a:solidFill>
                  <a:prstClr val="white"/>
                </a:solidFill>
                <a:effectLst>
                  <a:outerShdw blurRad="38100" dist="38100" dir="2700000" algn="tl">
                    <a:srgbClr val="000000">
                      <a:alpha val="43137"/>
                    </a:srgbClr>
                  </a:outerShdw>
                </a:effectLst>
              </a:rPr>
              <a:t>Govorun</a:t>
            </a:r>
            <a:r>
              <a:rPr lang="en-US" sz="2800" b="1" dirty="0">
                <a:solidFill>
                  <a:prstClr val="white"/>
                </a:solidFill>
                <a:effectLst>
                  <a:outerShdw blurRad="38100" dist="38100" dir="2700000" algn="tl">
                    <a:srgbClr val="000000">
                      <a:alpha val="43137"/>
                    </a:srgbClr>
                  </a:outerShdw>
                </a:effectLst>
              </a:rPr>
              <a:t>” Supercomputer</a:t>
            </a:r>
          </a:p>
        </p:txBody>
      </p:sp>
      <p:pic>
        <p:nvPicPr>
          <p:cNvPr id="2" name="Рисунок 1">
            <a:extLst>
              <a:ext uri="{FF2B5EF4-FFF2-40B4-BE49-F238E27FC236}">
                <a16:creationId xmlns:a16="http://schemas.microsoft.com/office/drawing/2014/main" id="{5B6CBD12-B524-0888-095D-AFA5A6262D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4751" y="3558209"/>
            <a:ext cx="5007391" cy="3115185"/>
          </a:xfrm>
          <a:prstGeom prst="rect">
            <a:avLst/>
          </a:prstGeom>
        </p:spPr>
      </p:pic>
      <p:pic>
        <p:nvPicPr>
          <p:cNvPr id="3" name="Рисунок 2">
            <a:extLst>
              <a:ext uri="{FF2B5EF4-FFF2-40B4-BE49-F238E27FC236}">
                <a16:creationId xmlns:a16="http://schemas.microsoft.com/office/drawing/2014/main" id="{49D1DC27-F50C-F5C3-0A6B-CE01F998A8B9}"/>
              </a:ext>
            </a:extLst>
          </p:cNvPr>
          <p:cNvPicPr>
            <a:picLocks noChangeAspect="1"/>
          </p:cNvPicPr>
          <p:nvPr/>
        </p:nvPicPr>
        <p:blipFill>
          <a:blip r:embed="rId5"/>
          <a:stretch>
            <a:fillRect/>
          </a:stretch>
        </p:blipFill>
        <p:spPr>
          <a:xfrm>
            <a:off x="9706688" y="4526883"/>
            <a:ext cx="2400077" cy="2168117"/>
          </a:xfrm>
          <a:prstGeom prst="rect">
            <a:avLst/>
          </a:prstGeom>
        </p:spPr>
      </p:pic>
      <p:sp>
        <p:nvSpPr>
          <p:cNvPr id="4" name="TextBox 3">
            <a:extLst>
              <a:ext uri="{FF2B5EF4-FFF2-40B4-BE49-F238E27FC236}">
                <a16:creationId xmlns:a16="http://schemas.microsoft.com/office/drawing/2014/main" id="{59C7D08D-A90B-6BF4-159A-ECBDA30BC5FB}"/>
              </a:ext>
            </a:extLst>
          </p:cNvPr>
          <p:cNvSpPr txBox="1"/>
          <p:nvPr/>
        </p:nvSpPr>
        <p:spPr>
          <a:xfrm>
            <a:off x="85235" y="858817"/>
            <a:ext cx="5200153" cy="2544286"/>
          </a:xfrm>
          <a:prstGeom prst="rect">
            <a:avLst/>
          </a:prstGeom>
          <a:solidFill>
            <a:schemeClr val="bg1"/>
          </a:solidFill>
          <a:ln>
            <a:solidFill>
              <a:schemeClr val="bg1">
                <a:lumMod val="50000"/>
              </a:schemeClr>
            </a:solidFill>
          </a:ln>
          <a:effectLst/>
        </p:spPr>
        <p:txBody>
          <a:bodyPr wrap="square">
            <a:spAutoFit/>
          </a:bodyPr>
          <a:lstStyle/>
          <a:p>
            <a:pPr marL="87313" indent="-87313">
              <a:spcAft>
                <a:spcPts val="400"/>
              </a:spcAft>
              <a:buFont typeface="Arial" panose="020B0604020202020204" pitchFamily="34" charset="0"/>
              <a:buChar char="•"/>
              <a:defRPr/>
            </a:pPr>
            <a:r>
              <a:rPr lang="en-US" sz="1700" dirty="0">
                <a:solidFill>
                  <a:srgbClr val="000066"/>
                </a:solidFill>
                <a:latin typeface="Arial" panose="020B0604020202020204" pitchFamily="34" charset="0"/>
                <a:cs typeface="Arial" panose="020B0604020202020204" pitchFamily="34" charset="0"/>
              </a:rPr>
              <a:t> Hyper-converged software-defined system</a:t>
            </a:r>
          </a:p>
          <a:p>
            <a:pPr marL="87313" indent="-87313">
              <a:spcAft>
                <a:spcPts val="400"/>
              </a:spcAft>
              <a:buFont typeface="Arial" panose="020B0604020202020204" pitchFamily="34" charset="0"/>
              <a:buChar char="•"/>
              <a:defRPr/>
            </a:pPr>
            <a:r>
              <a:rPr lang="en-US" sz="1700" dirty="0">
                <a:solidFill>
                  <a:srgbClr val="000066"/>
                </a:solidFill>
                <a:latin typeface="Arial" panose="020B0604020202020204" pitchFamily="34" charset="0"/>
                <a:cs typeface="Arial" panose="020B0604020202020204" pitchFamily="34" charset="0"/>
              </a:rPr>
              <a:t> Hierarchical data processing and storage system </a:t>
            </a:r>
            <a:endParaRPr lang="ru-RU" sz="1700" dirty="0">
              <a:solidFill>
                <a:srgbClr val="000066"/>
              </a:solidFill>
              <a:latin typeface="Arial" panose="020B0604020202020204" pitchFamily="34" charset="0"/>
              <a:cs typeface="Arial" panose="020B0604020202020204" pitchFamily="34" charset="0"/>
            </a:endParaRPr>
          </a:p>
          <a:p>
            <a:pPr marL="87313" indent="-87313">
              <a:spcAft>
                <a:spcPts val="400"/>
              </a:spcAft>
              <a:buFont typeface="Arial" panose="020B0604020202020204" pitchFamily="34" charset="0"/>
              <a:buChar char="•"/>
              <a:defRPr/>
            </a:pPr>
            <a:r>
              <a:rPr lang="en-US" sz="1700" dirty="0">
                <a:solidFill>
                  <a:srgbClr val="000066"/>
                </a:solidFill>
                <a:latin typeface="Arial" panose="020B0604020202020204" pitchFamily="34" charset="0"/>
                <a:cs typeface="Arial" panose="020B0604020202020204" pitchFamily="34" charset="0"/>
              </a:rPr>
              <a:t> Scalable solution Storage-on-demand</a:t>
            </a:r>
          </a:p>
          <a:p>
            <a:pPr marL="87313" indent="-87313">
              <a:spcAft>
                <a:spcPts val="400"/>
              </a:spcAft>
              <a:buFont typeface="Arial" panose="020B0604020202020204" pitchFamily="34" charset="0"/>
              <a:buChar char="•"/>
              <a:defRPr/>
            </a:pPr>
            <a:r>
              <a:rPr lang="en-US" sz="1700" dirty="0">
                <a:solidFill>
                  <a:srgbClr val="000066"/>
                </a:solidFill>
                <a:latin typeface="Arial" panose="020B0604020202020204" pitchFamily="34" charset="0"/>
                <a:cs typeface="Arial" panose="020B0604020202020204" pitchFamily="34" charset="0"/>
              </a:rPr>
              <a:t> Total peak performance: </a:t>
            </a:r>
            <a:r>
              <a:rPr lang="ru-RU" sz="1700" dirty="0">
                <a:solidFill>
                  <a:srgbClr val="000066"/>
                </a:solidFill>
                <a:latin typeface="Arial" panose="020B0604020202020204" pitchFamily="34" charset="0"/>
                <a:cs typeface="Arial" panose="020B0604020202020204" pitchFamily="34" charset="0"/>
              </a:rPr>
              <a:t>1.1</a:t>
            </a:r>
            <a:r>
              <a:rPr lang="en-US" sz="1700" dirty="0">
                <a:solidFill>
                  <a:srgbClr val="000066"/>
                </a:solidFill>
                <a:latin typeface="Arial" panose="020B0604020202020204" pitchFamily="34" charset="0"/>
                <a:cs typeface="Arial" panose="020B0604020202020204" pitchFamily="34" charset="0"/>
              </a:rPr>
              <a:t> </a:t>
            </a:r>
            <a:r>
              <a:rPr lang="en-US" sz="1700" dirty="0" err="1">
                <a:solidFill>
                  <a:srgbClr val="000066"/>
                </a:solidFill>
                <a:latin typeface="Arial" panose="020B0604020202020204" pitchFamily="34" charset="0"/>
                <a:cs typeface="Arial" panose="020B0604020202020204" pitchFamily="34" charset="0"/>
              </a:rPr>
              <a:t>PFlops</a:t>
            </a:r>
            <a:r>
              <a:rPr lang="en-US" sz="1700" dirty="0">
                <a:solidFill>
                  <a:srgbClr val="000066"/>
                </a:solidFill>
                <a:latin typeface="Arial" panose="020B0604020202020204" pitchFamily="34" charset="0"/>
                <a:cs typeface="Arial" panose="020B0604020202020204" pitchFamily="34" charset="0"/>
              </a:rPr>
              <a:t> DP</a:t>
            </a:r>
          </a:p>
          <a:p>
            <a:pPr marL="87313" indent="-87313">
              <a:spcAft>
                <a:spcPts val="400"/>
              </a:spcAft>
              <a:buFont typeface="Arial" panose="020B0604020202020204" pitchFamily="34" charset="0"/>
              <a:buChar char="•"/>
              <a:defRPr/>
            </a:pPr>
            <a:r>
              <a:rPr lang="en-US" sz="1700" dirty="0">
                <a:solidFill>
                  <a:srgbClr val="000066"/>
                </a:solidFill>
                <a:latin typeface="Arial" panose="020B0604020202020204" pitchFamily="34" charset="0"/>
                <a:cs typeface="Arial" panose="020B0604020202020204" pitchFamily="34" charset="0"/>
              </a:rPr>
              <a:t> GPU component based on NVIDIA</a:t>
            </a:r>
          </a:p>
          <a:p>
            <a:pPr marL="87313" indent="-87313">
              <a:spcAft>
                <a:spcPts val="400"/>
              </a:spcAft>
              <a:buFont typeface="Arial" panose="020B0604020202020204" pitchFamily="34" charset="0"/>
              <a:buChar char="•"/>
              <a:defRPr/>
            </a:pPr>
            <a:r>
              <a:rPr lang="en-US" sz="1700" dirty="0">
                <a:solidFill>
                  <a:srgbClr val="000066"/>
                </a:solidFill>
                <a:latin typeface="Arial" panose="020B0604020202020204" pitchFamily="34" charset="0"/>
                <a:cs typeface="Arial" panose="020B0604020202020204" pitchFamily="34" charset="0"/>
              </a:rPr>
              <a:t> CPU component based on liquid cooling solutions</a:t>
            </a:r>
          </a:p>
          <a:p>
            <a:pPr marL="87313" indent="-87313">
              <a:spcAft>
                <a:spcPts val="400"/>
              </a:spcAft>
              <a:buFont typeface="Arial" charset="0"/>
              <a:buChar char="•"/>
              <a:defRPr/>
            </a:pPr>
            <a:r>
              <a:rPr lang="en-US" sz="1700" dirty="0">
                <a:solidFill>
                  <a:srgbClr val="000066"/>
                </a:solidFill>
                <a:latin typeface="Arial" panose="020B0604020202020204" pitchFamily="34" charset="0"/>
                <a:cs typeface="Arial" panose="020B0604020202020204" pitchFamily="34" charset="0"/>
              </a:rPr>
              <a:t> The most energy-efficient center (PUE = 1.06)</a:t>
            </a:r>
          </a:p>
          <a:p>
            <a:pPr marL="87313" indent="-87313">
              <a:spcAft>
                <a:spcPts val="400"/>
              </a:spcAft>
              <a:buFont typeface="Arial" charset="0"/>
              <a:buChar char="•"/>
              <a:defRPr/>
            </a:pPr>
            <a:r>
              <a:rPr lang="en-US" sz="1700" dirty="0">
                <a:solidFill>
                  <a:srgbClr val="000066"/>
                </a:solidFill>
                <a:latin typeface="Arial" panose="020B0604020202020204" pitchFamily="34" charset="0"/>
                <a:cs typeface="Arial" panose="020B0604020202020204" pitchFamily="34" charset="0"/>
              </a:rPr>
              <a:t> Storage performance &gt;</a:t>
            </a:r>
            <a:r>
              <a:rPr lang="ru-RU" sz="1700" dirty="0">
                <a:solidFill>
                  <a:srgbClr val="000066"/>
                </a:solidFill>
                <a:latin typeface="Arial" panose="020B0604020202020204" pitchFamily="34" charset="0"/>
                <a:cs typeface="Arial" panose="020B0604020202020204" pitchFamily="34" charset="0"/>
              </a:rPr>
              <a:t>3</a:t>
            </a:r>
            <a:r>
              <a:rPr lang="en-US" sz="1700" dirty="0">
                <a:solidFill>
                  <a:srgbClr val="000066"/>
                </a:solidFill>
                <a:latin typeface="Arial" panose="020B0604020202020204" pitchFamily="34" charset="0"/>
                <a:cs typeface="Arial" panose="020B0604020202020204" pitchFamily="34" charset="0"/>
              </a:rPr>
              <a:t>00 GB/s</a:t>
            </a:r>
            <a:r>
              <a:rPr lang="ru-RU" sz="1700" dirty="0">
                <a:solidFill>
                  <a:srgbClr val="000066"/>
                </a:solidFill>
                <a:latin typeface="Arial" panose="020B0604020202020204" pitchFamily="34" charset="0"/>
                <a:cs typeface="Arial" panose="020B0604020202020204" pitchFamily="34" charset="0"/>
              </a:rPr>
              <a:t> </a:t>
            </a:r>
            <a:endParaRPr lang="en-US" sz="1700" dirty="0">
              <a:solidFill>
                <a:srgbClr val="000066"/>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4808F05-3110-53C1-0177-6EDF214EFBC3}"/>
              </a:ext>
            </a:extLst>
          </p:cNvPr>
          <p:cNvSpPr txBox="1"/>
          <p:nvPr/>
        </p:nvSpPr>
        <p:spPr>
          <a:xfrm>
            <a:off x="295735" y="3534667"/>
            <a:ext cx="4479016" cy="3067506"/>
          </a:xfrm>
          <a:prstGeom prst="rect">
            <a:avLst/>
          </a:prstGeom>
          <a:noFill/>
        </p:spPr>
        <p:txBody>
          <a:bodyPr wrap="square">
            <a:spAutoFit/>
          </a:bodyPr>
          <a:lstStyle/>
          <a:p>
            <a:pPr algn="just">
              <a:spcAft>
                <a:spcPts val="600"/>
              </a:spcAft>
            </a:pPr>
            <a:r>
              <a:rPr lang="en-US" sz="1700" dirty="0">
                <a:solidFill>
                  <a:srgbClr val="0000FF"/>
                </a:solidFill>
                <a:latin typeface="Arial" panose="020B0604020202020204" pitchFamily="34" charset="0"/>
                <a:cs typeface="Arial" panose="020B0604020202020204" pitchFamily="34" charset="0"/>
              </a:rPr>
              <a:t>Key projects that use the resources of the </a:t>
            </a:r>
          </a:p>
          <a:p>
            <a:pPr algn="just">
              <a:spcAft>
                <a:spcPts val="600"/>
              </a:spcAft>
            </a:pPr>
            <a:r>
              <a:rPr lang="en-US" sz="1700" dirty="0">
                <a:solidFill>
                  <a:srgbClr val="0000FF"/>
                </a:solidFill>
                <a:latin typeface="Arial" panose="020B0604020202020204" pitchFamily="34" charset="0"/>
                <a:cs typeface="Arial" panose="020B0604020202020204" pitchFamily="34" charset="0"/>
              </a:rPr>
              <a:t>SC “</a:t>
            </a:r>
            <a:r>
              <a:rPr lang="en-US" sz="1700" dirty="0" err="1">
                <a:solidFill>
                  <a:srgbClr val="0000FF"/>
                </a:solidFill>
                <a:latin typeface="Arial" panose="020B0604020202020204" pitchFamily="34" charset="0"/>
                <a:cs typeface="Arial" panose="020B0604020202020204" pitchFamily="34" charset="0"/>
              </a:rPr>
              <a:t>Govorun</a:t>
            </a:r>
            <a:r>
              <a:rPr lang="en-US" sz="1700" dirty="0">
                <a:solidFill>
                  <a:srgbClr val="0000FF"/>
                </a:solidFill>
                <a:latin typeface="Arial" panose="020B0604020202020204" pitchFamily="34" charset="0"/>
                <a:cs typeface="Arial" panose="020B0604020202020204" pitchFamily="34" charset="0"/>
              </a:rPr>
              <a:t>”: </a:t>
            </a:r>
          </a:p>
          <a:p>
            <a:pPr marL="285750" indent="-285750">
              <a:spcAft>
                <a:spcPts val="400"/>
              </a:spcAft>
              <a:buFont typeface="Wingdings" panose="05000000000000000000" pitchFamily="2" charset="2"/>
              <a:buChar char="Ø"/>
            </a:pPr>
            <a:r>
              <a:rPr lang="en-US" sz="1700" dirty="0">
                <a:solidFill>
                  <a:srgbClr val="000066"/>
                </a:solidFill>
                <a:latin typeface="Arial" panose="020B0604020202020204" pitchFamily="34" charset="0"/>
                <a:cs typeface="Arial" panose="020B0604020202020204" pitchFamily="34" charset="0"/>
              </a:rPr>
              <a:t>NICA megaproject, </a:t>
            </a:r>
          </a:p>
          <a:p>
            <a:pPr marL="285750" indent="-285750">
              <a:spcAft>
                <a:spcPts val="400"/>
              </a:spcAft>
              <a:buFont typeface="Wingdings" panose="05000000000000000000" pitchFamily="2" charset="2"/>
              <a:buChar char="Ø"/>
            </a:pPr>
            <a:r>
              <a:rPr lang="en-US" sz="1700" dirty="0">
                <a:solidFill>
                  <a:srgbClr val="000066"/>
                </a:solidFill>
                <a:latin typeface="Arial" panose="020B0604020202020204" pitchFamily="34" charset="0"/>
                <a:cs typeface="Arial" panose="020B0604020202020204" pitchFamily="34" charset="0"/>
              </a:rPr>
              <a:t>calculations of lattice quantum</a:t>
            </a:r>
            <a:r>
              <a:rPr lang="ru-RU" sz="1700" dirty="0">
                <a:solidFill>
                  <a:srgbClr val="000066"/>
                </a:solidFill>
                <a:latin typeface="Arial" panose="020B0604020202020204" pitchFamily="34" charset="0"/>
                <a:cs typeface="Arial" panose="020B0604020202020204" pitchFamily="34" charset="0"/>
              </a:rPr>
              <a:t> </a:t>
            </a:r>
            <a:r>
              <a:rPr lang="en-US" sz="1700" dirty="0">
                <a:solidFill>
                  <a:srgbClr val="000066"/>
                </a:solidFill>
                <a:latin typeface="Arial" panose="020B0604020202020204" pitchFamily="34" charset="0"/>
                <a:cs typeface="Arial" panose="020B0604020202020204" pitchFamily="34" charset="0"/>
              </a:rPr>
              <a:t>chromodynamics,</a:t>
            </a:r>
          </a:p>
          <a:p>
            <a:pPr marL="285750" indent="-285750">
              <a:spcAft>
                <a:spcPts val="400"/>
              </a:spcAft>
              <a:buFont typeface="Wingdings" panose="05000000000000000000" pitchFamily="2" charset="2"/>
              <a:buChar char="Ø"/>
            </a:pPr>
            <a:r>
              <a:rPr lang="en-US" sz="1700" dirty="0">
                <a:solidFill>
                  <a:srgbClr val="000066"/>
                </a:solidFill>
                <a:latin typeface="Arial" panose="020B0604020202020204" pitchFamily="34" charset="0"/>
                <a:cs typeface="Arial" panose="020B0604020202020204" pitchFamily="34" charset="0"/>
              </a:rPr>
              <a:t>computations of the properties of atoms of superheavy elements, </a:t>
            </a:r>
          </a:p>
          <a:p>
            <a:pPr marL="285750" indent="-285750">
              <a:spcAft>
                <a:spcPts val="400"/>
              </a:spcAft>
              <a:buFont typeface="Wingdings" panose="05000000000000000000" pitchFamily="2" charset="2"/>
              <a:buChar char="Ø"/>
            </a:pPr>
            <a:r>
              <a:rPr lang="en-US" sz="1700" dirty="0">
                <a:solidFill>
                  <a:srgbClr val="000066"/>
                </a:solidFill>
                <a:latin typeface="Arial" panose="020B0604020202020204" pitchFamily="34" charset="0"/>
                <a:cs typeface="Arial" panose="020B0604020202020204" pitchFamily="34" charset="0"/>
              </a:rPr>
              <a:t>studies in the field of radiation biology,</a:t>
            </a:r>
          </a:p>
          <a:p>
            <a:pPr marL="285750" indent="-285750">
              <a:spcAft>
                <a:spcPts val="400"/>
              </a:spcAft>
              <a:buFont typeface="Wingdings" panose="05000000000000000000" pitchFamily="2" charset="2"/>
              <a:buChar char="Ø"/>
            </a:pPr>
            <a:r>
              <a:rPr lang="en-US" sz="1700" dirty="0">
                <a:solidFill>
                  <a:srgbClr val="000066"/>
                </a:solidFill>
                <a:latin typeface="Arial" panose="020B0604020202020204" pitchFamily="34" charset="0"/>
                <a:cs typeface="Arial" panose="020B0604020202020204" pitchFamily="34" charset="0"/>
              </a:rPr>
              <a:t>calculations of the radiation safety of JINR’s facilities.</a:t>
            </a:r>
            <a:endParaRPr lang="en-GB" sz="1700" dirty="0">
              <a:solidFill>
                <a:srgbClr val="000066"/>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BBC99D2-74CD-639F-A799-D52CE0AED285}"/>
              </a:ext>
            </a:extLst>
          </p:cNvPr>
          <p:cNvSpPr txBox="1"/>
          <p:nvPr/>
        </p:nvSpPr>
        <p:spPr>
          <a:xfrm>
            <a:off x="5406612" y="860971"/>
            <a:ext cx="6700153" cy="2585323"/>
          </a:xfrm>
          <a:prstGeom prst="rect">
            <a:avLst/>
          </a:prstGeom>
          <a:noFill/>
          <a:ln w="19050">
            <a:solidFill>
              <a:srgbClr val="92D050"/>
            </a:solidFill>
          </a:ln>
        </p:spPr>
        <p:txBody>
          <a:bodyPr wrap="square">
            <a:spAutoFit/>
          </a:bodyPr>
          <a:lstStyle/>
          <a:p>
            <a:r>
              <a:rPr lang="en-US" dirty="0">
                <a:solidFill>
                  <a:prstClr val="black"/>
                </a:solidFill>
                <a:latin typeface="Times New Roman" panose="02020603050405020304" pitchFamily="18" charset="0"/>
                <a:cs typeface="Times New Roman" panose="02020603050405020304" pitchFamily="18" charset="0"/>
              </a:rPr>
              <a:t>The expansion of the “</a:t>
            </a:r>
            <a:r>
              <a:rPr lang="en-US" dirty="0" err="1">
                <a:solidFill>
                  <a:prstClr val="black"/>
                </a:solidFill>
                <a:latin typeface="Times New Roman" panose="02020603050405020304" pitchFamily="18" charset="0"/>
                <a:cs typeface="Times New Roman" panose="02020603050405020304" pitchFamily="18" charset="0"/>
              </a:rPr>
              <a:t>Govorun</a:t>
            </a:r>
            <a:r>
              <a:rPr lang="en-US" dirty="0">
                <a:solidFill>
                  <a:prstClr val="black"/>
                </a:solidFill>
                <a:latin typeface="Times New Roman" panose="02020603050405020304" pitchFamily="18" charset="0"/>
                <a:cs typeface="Times New Roman" panose="02020603050405020304" pitchFamily="18" charset="0"/>
              </a:rPr>
              <a:t>” supercomputer by 32 hyperconverged compute nodes and 8 distributed storage nodes made it possible to:</a:t>
            </a:r>
          </a:p>
          <a:p>
            <a:pPr marL="285750" indent="-285750">
              <a:buFont typeface="Wingdings" panose="05000000000000000000" pitchFamily="2" charset="2"/>
              <a:buChar char="§"/>
            </a:pPr>
            <a:r>
              <a:rPr lang="en-US" dirty="0">
                <a:solidFill>
                  <a:prstClr val="black"/>
                </a:solidFill>
                <a:latin typeface="Times New Roman" panose="02020603050405020304" pitchFamily="18" charset="0"/>
                <a:cs typeface="Times New Roman" panose="02020603050405020304" pitchFamily="18" charset="0"/>
              </a:rPr>
              <a:t>enhance its performance by 239 </a:t>
            </a:r>
            <a:r>
              <a:rPr lang="en-US" dirty="0" err="1">
                <a:solidFill>
                  <a:prstClr val="black"/>
                </a:solidFill>
                <a:latin typeface="Times New Roman" panose="02020603050405020304" pitchFamily="18" charset="0"/>
                <a:cs typeface="Times New Roman" panose="02020603050405020304" pitchFamily="18" charset="0"/>
              </a:rPr>
              <a:t>Tflops</a:t>
            </a:r>
            <a:r>
              <a:rPr lang="en-US" dirty="0">
                <a:solidFill>
                  <a:prstClr val="black"/>
                </a:solidFill>
                <a:latin typeface="Times New Roman" panose="02020603050405020304" pitchFamily="18" charset="0"/>
                <a:cs typeface="Times New Roman" panose="02020603050405020304" pitchFamily="18" charset="0"/>
              </a:rPr>
              <a:t> (</a:t>
            </a:r>
            <a:r>
              <a:rPr lang="en-US" dirty="0">
                <a:solidFill>
                  <a:srgbClr val="C00000"/>
                </a:solidFill>
                <a:latin typeface="Times New Roman" panose="02020603050405020304" pitchFamily="18" charset="0"/>
                <a:cs typeface="Times New Roman" panose="02020603050405020304" pitchFamily="18" charset="0"/>
              </a:rPr>
              <a:t>Total peak performance: </a:t>
            </a:r>
            <a:r>
              <a:rPr lang="ru-RU" dirty="0">
                <a:solidFill>
                  <a:srgbClr val="C00000"/>
                </a:solidFill>
                <a:latin typeface="Times New Roman" panose="02020603050405020304" pitchFamily="18" charset="0"/>
                <a:cs typeface="Times New Roman" panose="02020603050405020304" pitchFamily="18" charset="0"/>
              </a:rPr>
              <a:t>1.1</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PFlops</a:t>
            </a:r>
            <a:r>
              <a:rPr lang="en-US" dirty="0">
                <a:solidFill>
                  <a:srgbClr val="C00000"/>
                </a:solidFill>
                <a:latin typeface="Times New Roman" panose="02020603050405020304" pitchFamily="18" charset="0"/>
                <a:cs typeface="Times New Roman" panose="02020603050405020304" pitchFamily="18" charset="0"/>
              </a:rPr>
              <a:t> DP</a:t>
            </a:r>
            <a:r>
              <a:rPr lang="en-US" dirty="0">
                <a:solidFill>
                  <a:prstClr val="black"/>
                </a:solidFill>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
            </a:pPr>
            <a:r>
              <a:rPr lang="en-US" dirty="0">
                <a:solidFill>
                  <a:prstClr val="black"/>
                </a:solidFill>
                <a:latin typeface="Times New Roman" panose="02020603050405020304" pitchFamily="18" charset="0"/>
                <a:cs typeface="Times New Roman" panose="02020603050405020304" pitchFamily="18" charset="0"/>
              </a:rPr>
              <a:t>increase the DAOS data processing and storage subsystem to 1.6 PB;</a:t>
            </a:r>
          </a:p>
          <a:p>
            <a:pPr marL="285750" indent="-285750">
              <a:buFont typeface="Wingdings" panose="05000000000000000000" pitchFamily="2" charset="2"/>
              <a:buChar char="§"/>
            </a:pPr>
            <a:r>
              <a:rPr lang="en-US" dirty="0">
                <a:solidFill>
                  <a:prstClr val="black"/>
                </a:solidFill>
                <a:latin typeface="Times New Roman" panose="02020603050405020304" pitchFamily="18" charset="0"/>
                <a:cs typeface="Times New Roman" panose="02020603050405020304" pitchFamily="18" charset="0"/>
              </a:rPr>
              <a:t>enlarge the volume of the "warm data" storage subsystem by 8 PB with support for the creation of dynamic storage systems such as Luster, DAOS, EOS, </a:t>
            </a:r>
            <a:r>
              <a:rPr lang="en-US" dirty="0" err="1">
                <a:solidFill>
                  <a:prstClr val="black"/>
                </a:solidFill>
                <a:latin typeface="Times New Roman" panose="02020603050405020304" pitchFamily="18" charset="0"/>
                <a:cs typeface="Times New Roman" panose="02020603050405020304" pitchFamily="18" charset="0"/>
              </a:rPr>
              <a:t>dCache</a:t>
            </a:r>
            <a:r>
              <a:rPr lang="en-US" dirty="0">
                <a:solidFill>
                  <a:prstClr val="black"/>
                </a:solidFill>
                <a:latin typeface="Times New Roman" panose="02020603050405020304" pitchFamily="18" charset="0"/>
                <a:cs typeface="Times New Roman" panose="02020603050405020304" pitchFamily="18" charset="0"/>
              </a:rPr>
              <a:t>, NFS.</a:t>
            </a:r>
            <a:endParaRPr lang="ru-RU"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2523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Прямоугольник 21">
            <a:extLst>
              <a:ext uri="{FF2B5EF4-FFF2-40B4-BE49-F238E27FC236}">
                <a16:creationId xmlns:a16="http://schemas.microsoft.com/office/drawing/2014/main" id="{1075265C-D056-4779-B77B-AA4FA7B17CC5}"/>
              </a:ext>
            </a:extLst>
          </p:cNvPr>
          <p:cNvSpPr/>
          <p:nvPr/>
        </p:nvSpPr>
        <p:spPr>
          <a:xfrm flipH="1">
            <a:off x="68894" y="-255782"/>
            <a:ext cx="12172950" cy="785091"/>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a:lnSpc>
                <a:spcPct val="90000"/>
              </a:lnSpc>
              <a:buClr>
                <a:srgbClr val="000000"/>
              </a:buClr>
              <a:buSzPct val="100000"/>
              <a:defRPr/>
            </a:pPr>
            <a:r>
              <a:rPr lang="en-US" sz="2400" b="1" dirty="0">
                <a:solidFill>
                  <a:prstClr val="white"/>
                </a:solidFill>
              </a:rPr>
              <a:t>Orchestration and </a:t>
            </a:r>
            <a:r>
              <a:rPr lang="en-US" sz="2400" b="1" dirty="0" err="1">
                <a:solidFill>
                  <a:prstClr val="white"/>
                </a:solidFill>
              </a:rPr>
              <a:t>hyperconvergence</a:t>
            </a:r>
            <a:r>
              <a:rPr lang="en-US" sz="2400" b="1" dirty="0">
                <a:solidFill>
                  <a:prstClr val="white"/>
                </a:solidFill>
              </a:rPr>
              <a:t> on the “</a:t>
            </a:r>
            <a:r>
              <a:rPr lang="en-US" sz="2400" b="1" dirty="0" err="1">
                <a:solidFill>
                  <a:prstClr val="white"/>
                </a:solidFill>
              </a:rPr>
              <a:t>Govorun</a:t>
            </a:r>
            <a:r>
              <a:rPr lang="en-US" sz="2400" b="1" dirty="0">
                <a:solidFill>
                  <a:prstClr val="white"/>
                </a:solidFill>
              </a:rPr>
              <a:t>” supercomputer</a:t>
            </a:r>
          </a:p>
        </p:txBody>
      </p:sp>
      <p:sp>
        <p:nvSpPr>
          <p:cNvPr id="34" name="Прямоугольник 33"/>
          <p:cNvSpPr/>
          <p:nvPr/>
        </p:nvSpPr>
        <p:spPr>
          <a:xfrm>
            <a:off x="9151305" y="1427018"/>
            <a:ext cx="2959045" cy="4108817"/>
          </a:xfrm>
          <a:prstGeom prst="rect">
            <a:avLst/>
          </a:prstGeom>
        </p:spPr>
        <p:txBody>
          <a:bodyPr wrap="square">
            <a:spAutoFit/>
          </a:bodyPr>
          <a:lstStyle/>
          <a:p>
            <a:pPr algn="just"/>
            <a:r>
              <a:rPr lang="en-US" sz="1700" dirty="0">
                <a:solidFill>
                  <a:prstClr val="black"/>
                </a:solidFill>
                <a:cs typeface="Arial" charset="0"/>
              </a:rPr>
              <a:t>The “</a:t>
            </a:r>
            <a:r>
              <a:rPr lang="en-US" sz="1700" dirty="0" err="1">
                <a:solidFill>
                  <a:prstClr val="black"/>
                </a:solidFill>
                <a:cs typeface="Arial" charset="0"/>
              </a:rPr>
              <a:t>Govorun</a:t>
            </a:r>
            <a:r>
              <a:rPr lang="en-US" sz="1700" dirty="0">
                <a:solidFill>
                  <a:prstClr val="black"/>
                </a:solidFill>
                <a:cs typeface="Arial" charset="0"/>
              </a:rPr>
              <a:t>” supercomputer has unique properties for the flexibility of customizing the user’s job. </a:t>
            </a:r>
            <a:endParaRPr lang="ru-RU" sz="1700" dirty="0">
              <a:solidFill>
                <a:prstClr val="black"/>
              </a:solidFill>
              <a:cs typeface="Arial" charset="0"/>
            </a:endParaRPr>
          </a:p>
          <a:p>
            <a:pPr algn="just"/>
            <a:r>
              <a:rPr lang="ru-RU" sz="1700" dirty="0">
                <a:solidFill>
                  <a:prstClr val="black"/>
                </a:solidFill>
                <a:cs typeface="Arial" charset="0"/>
              </a:rPr>
              <a:t>  </a:t>
            </a:r>
            <a:r>
              <a:rPr lang="en-US" sz="1700" dirty="0">
                <a:solidFill>
                  <a:prstClr val="black"/>
                </a:solidFill>
                <a:cs typeface="Arial" charset="0"/>
              </a:rPr>
              <a:t>For his job the user can allocate the required number and type of computing nodes and the required volume and type of data storage systems. </a:t>
            </a:r>
            <a:endParaRPr lang="ru-RU" sz="1700" dirty="0">
              <a:solidFill>
                <a:prstClr val="black"/>
              </a:solidFill>
              <a:cs typeface="Arial" charset="0"/>
            </a:endParaRPr>
          </a:p>
          <a:p>
            <a:pPr algn="just"/>
            <a:r>
              <a:rPr lang="en-US" dirty="0">
                <a:solidFill>
                  <a:srgbClr val="C00000"/>
                </a:solidFill>
                <a:cs typeface="Arial" charset="0"/>
              </a:rPr>
              <a:t>This property enables the effective solution of different tasks, which makes the “</a:t>
            </a:r>
            <a:r>
              <a:rPr lang="en-US" dirty="0" err="1">
                <a:solidFill>
                  <a:srgbClr val="C00000"/>
                </a:solidFill>
                <a:cs typeface="Arial" charset="0"/>
              </a:rPr>
              <a:t>Govorun</a:t>
            </a:r>
            <a:r>
              <a:rPr lang="en-US" dirty="0">
                <a:solidFill>
                  <a:srgbClr val="C00000"/>
                </a:solidFill>
                <a:cs typeface="Arial" charset="0"/>
              </a:rPr>
              <a:t>” supercomputer a unique tool for research underway at JINR. </a:t>
            </a:r>
          </a:p>
        </p:txBody>
      </p:sp>
      <p:sp>
        <p:nvSpPr>
          <p:cNvPr id="40" name="Прямоугольник: скругленные углы 12">
            <a:extLst>
              <a:ext uri="{FF2B5EF4-FFF2-40B4-BE49-F238E27FC236}">
                <a16:creationId xmlns:a16="http://schemas.microsoft.com/office/drawing/2014/main" id="{FABF84CE-5717-4816-87AF-6EF856349A41}"/>
              </a:ext>
            </a:extLst>
          </p:cNvPr>
          <p:cNvSpPr/>
          <p:nvPr/>
        </p:nvSpPr>
        <p:spPr>
          <a:xfrm>
            <a:off x="3734153" y="764332"/>
            <a:ext cx="697679" cy="5976664"/>
          </a:xfrm>
          <a:prstGeom prst="roundRect">
            <a:avLst/>
          </a:prstGeom>
        </p:spPr>
        <p:style>
          <a:lnRef idx="2">
            <a:schemeClr val="accent5"/>
          </a:lnRef>
          <a:fillRef idx="1">
            <a:schemeClr val="lt1"/>
          </a:fillRef>
          <a:effectRef idx="0">
            <a:schemeClr val="accent5"/>
          </a:effectRef>
          <a:fontRef idx="minor">
            <a:schemeClr val="dk1"/>
          </a:fontRef>
        </p:style>
        <p:txBody>
          <a:bodyPr vert="vert270" rtlCol="0" anchor="ctr"/>
          <a:lstStyle/>
          <a:p>
            <a:pPr algn="ctr" fontAlgn="base">
              <a:spcBef>
                <a:spcPct val="0"/>
              </a:spcBef>
              <a:spcAft>
                <a:spcPct val="0"/>
              </a:spcAft>
              <a:defRPr/>
            </a:pPr>
            <a:r>
              <a:rPr lang="en-US" sz="2800" dirty="0">
                <a:solidFill>
                  <a:prstClr val="black"/>
                </a:solidFill>
                <a:latin typeface="Book Antiqua" panose="02040602050305030304" pitchFamily="18" charset="0"/>
              </a:rPr>
              <a:t>Resource management software</a:t>
            </a:r>
            <a:endParaRPr lang="ru-RU" sz="2800" dirty="0">
              <a:solidFill>
                <a:prstClr val="black"/>
              </a:solidFill>
              <a:latin typeface="Book Antiqua" panose="02040602050305030304" pitchFamily="18" charset="0"/>
            </a:endParaRPr>
          </a:p>
        </p:txBody>
      </p:sp>
      <p:sp>
        <p:nvSpPr>
          <p:cNvPr id="41" name="Стрелка: пятиугольник 13">
            <a:extLst>
              <a:ext uri="{FF2B5EF4-FFF2-40B4-BE49-F238E27FC236}">
                <a16:creationId xmlns:a16="http://schemas.microsoft.com/office/drawing/2014/main" id="{B7F640DD-C9A9-4DC4-B9CF-F4F56A5395F9}"/>
              </a:ext>
            </a:extLst>
          </p:cNvPr>
          <p:cNvSpPr/>
          <p:nvPr/>
        </p:nvSpPr>
        <p:spPr>
          <a:xfrm>
            <a:off x="0" y="1700675"/>
            <a:ext cx="1360689" cy="1229237"/>
          </a:xfrm>
          <a:prstGeom prst="homePlate">
            <a:avLst>
              <a:gd name="adj" fmla="val 26135"/>
            </a:avLst>
          </a:prstGeom>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defRPr/>
            </a:pPr>
            <a:r>
              <a:rPr lang="en-US" sz="2000" b="1" dirty="0">
                <a:solidFill>
                  <a:srgbClr val="002060"/>
                </a:solidFill>
                <a:latin typeface="Gill Sans MT"/>
              </a:rPr>
              <a:t>User-I</a:t>
            </a:r>
          </a:p>
          <a:p>
            <a:pPr algn="ctr" fontAlgn="base">
              <a:spcBef>
                <a:spcPct val="0"/>
              </a:spcBef>
              <a:spcAft>
                <a:spcPct val="0"/>
              </a:spcAft>
              <a:defRPr/>
            </a:pPr>
            <a:r>
              <a:rPr lang="en-US" sz="2000" b="1" dirty="0">
                <a:solidFill>
                  <a:srgbClr val="002060"/>
                </a:solidFill>
                <a:latin typeface="Gill Sans MT"/>
              </a:rPr>
              <a:t>jobs</a:t>
            </a:r>
            <a:endParaRPr lang="ru-RU" sz="2000" b="1" dirty="0">
              <a:solidFill>
                <a:srgbClr val="002060"/>
              </a:solidFill>
              <a:latin typeface="Corbel" panose="020B0503020204020204" pitchFamily="34" charset="0"/>
            </a:endParaRPr>
          </a:p>
        </p:txBody>
      </p:sp>
      <p:grpSp>
        <p:nvGrpSpPr>
          <p:cNvPr id="54" name="Группа 53">
            <a:extLst>
              <a:ext uri="{FF2B5EF4-FFF2-40B4-BE49-F238E27FC236}">
                <a16:creationId xmlns:a16="http://schemas.microsoft.com/office/drawing/2014/main" id="{0CEA85E4-FCBB-4347-90A5-7833C63B3467}"/>
              </a:ext>
            </a:extLst>
          </p:cNvPr>
          <p:cNvGrpSpPr/>
          <p:nvPr/>
        </p:nvGrpSpPr>
        <p:grpSpPr>
          <a:xfrm>
            <a:off x="1483976" y="1241988"/>
            <a:ext cx="1904068" cy="2275880"/>
            <a:chOff x="2567286" y="1289226"/>
            <a:chExt cx="1904068" cy="2275880"/>
          </a:xfrm>
        </p:grpSpPr>
        <p:sp>
          <p:nvSpPr>
            <p:cNvPr id="102" name="Блок-схема: магнитный диск 101">
              <a:extLst>
                <a:ext uri="{FF2B5EF4-FFF2-40B4-BE49-F238E27FC236}">
                  <a16:creationId xmlns:a16="http://schemas.microsoft.com/office/drawing/2014/main" id="{B9FFCE0C-0888-4EF9-9F37-70D485CDA959}"/>
                </a:ext>
              </a:extLst>
            </p:cNvPr>
            <p:cNvSpPr/>
            <p:nvPr/>
          </p:nvSpPr>
          <p:spPr>
            <a:xfrm>
              <a:off x="2685991" y="2276258"/>
              <a:ext cx="551190" cy="337459"/>
            </a:xfrm>
            <a:prstGeom prst="flowChartMagneticDisk">
              <a:avLst/>
            </a:prstGeom>
            <a:gradFill>
              <a:gsLst>
                <a:gs pos="0">
                  <a:schemeClr val="accent6">
                    <a:tint val="35000"/>
                    <a:satMod val="253000"/>
                    <a:alpha val="99000"/>
                  </a:schemeClr>
                </a:gs>
                <a:gs pos="50000">
                  <a:schemeClr val="accent6">
                    <a:tint val="42000"/>
                    <a:satMod val="255000"/>
                  </a:schemeClr>
                </a:gs>
                <a:gs pos="97000">
                  <a:schemeClr val="accent6">
                    <a:tint val="53000"/>
                    <a:satMod val="260000"/>
                  </a:schemeClr>
                </a:gs>
                <a:gs pos="100000">
                  <a:schemeClr val="accent6">
                    <a:tint val="56000"/>
                    <a:satMod val="275000"/>
                  </a:schemeClr>
                </a:gs>
              </a:gsLst>
            </a:gradFill>
            <a:scene3d>
              <a:camera prst="orthographicFront"/>
              <a:lightRig rig="threePt" dir="t"/>
            </a:scene3d>
            <a:sp3d>
              <a:bevelT w="139700" h="139700" prst="divot"/>
            </a:sp3d>
          </p:spPr>
          <p:style>
            <a:lnRef idx="1">
              <a:schemeClr val="accent6"/>
            </a:lnRef>
            <a:fillRef idx="2">
              <a:schemeClr val="accent6"/>
            </a:fillRef>
            <a:effectRef idx="1">
              <a:schemeClr val="accent6"/>
            </a:effectRef>
            <a:fontRef idx="minor">
              <a:schemeClr val="dk1"/>
            </a:fontRef>
          </p:style>
          <p:txBody>
            <a:bodyPr rtlCol="0" anchor="ctr"/>
            <a:lstStyle/>
            <a:p>
              <a:pPr lvl="0" algn="ctr" fontAlgn="base">
                <a:spcBef>
                  <a:spcPct val="0"/>
                </a:spcBef>
                <a:spcAft>
                  <a:spcPct val="0"/>
                </a:spcAft>
                <a:defRPr/>
              </a:pPr>
              <a:r>
                <a:rPr lang="en-US" sz="1050" b="1" dirty="0">
                  <a:solidFill>
                    <a:prstClr val="black"/>
                  </a:solidFill>
                  <a:latin typeface="Corbel" panose="020B0503020204020204" pitchFamily="34" charset="0"/>
                </a:rPr>
                <a:t>SSD</a:t>
              </a:r>
              <a:endParaRPr lang="ru-RU" sz="1050" b="1" dirty="0">
                <a:solidFill>
                  <a:prstClr val="black"/>
                </a:solidFill>
                <a:latin typeface="Corbel" panose="020B0503020204020204" pitchFamily="34" charset="0"/>
              </a:endParaRPr>
            </a:p>
          </p:txBody>
        </p:sp>
        <p:sp>
          <p:nvSpPr>
            <p:cNvPr id="103" name="Блок-схема: магнитный диск 102">
              <a:extLst>
                <a:ext uri="{FF2B5EF4-FFF2-40B4-BE49-F238E27FC236}">
                  <a16:creationId xmlns:a16="http://schemas.microsoft.com/office/drawing/2014/main" id="{12D9FC71-B101-4D63-8B77-E2688B331F0B}"/>
                </a:ext>
              </a:extLst>
            </p:cNvPr>
            <p:cNvSpPr/>
            <p:nvPr/>
          </p:nvSpPr>
          <p:spPr>
            <a:xfrm>
              <a:off x="3529976" y="2258688"/>
              <a:ext cx="551190" cy="337459"/>
            </a:xfrm>
            <a:prstGeom prst="flowChartMagneticDisk">
              <a:avLst/>
            </a:prstGeom>
            <a:gradFill>
              <a:gsLst>
                <a:gs pos="0">
                  <a:schemeClr val="accent6">
                    <a:tint val="35000"/>
                    <a:satMod val="253000"/>
                    <a:alpha val="99000"/>
                  </a:schemeClr>
                </a:gs>
                <a:gs pos="50000">
                  <a:schemeClr val="accent6">
                    <a:tint val="42000"/>
                    <a:satMod val="255000"/>
                  </a:schemeClr>
                </a:gs>
                <a:gs pos="97000">
                  <a:schemeClr val="accent6">
                    <a:tint val="53000"/>
                    <a:satMod val="260000"/>
                  </a:schemeClr>
                </a:gs>
                <a:gs pos="100000">
                  <a:schemeClr val="accent6">
                    <a:tint val="56000"/>
                    <a:satMod val="275000"/>
                  </a:schemeClr>
                </a:gs>
              </a:gsLst>
            </a:gradFill>
            <a:scene3d>
              <a:camera prst="orthographicFront"/>
              <a:lightRig rig="threePt" dir="t"/>
            </a:scene3d>
            <a:sp3d>
              <a:bevelT w="139700" h="139700" prst="divot"/>
            </a:sp3d>
          </p:spPr>
          <p:style>
            <a:lnRef idx="1">
              <a:schemeClr val="accent6"/>
            </a:lnRef>
            <a:fillRef idx="2">
              <a:schemeClr val="accent6"/>
            </a:fillRef>
            <a:effectRef idx="1">
              <a:schemeClr val="accent6"/>
            </a:effectRef>
            <a:fontRef idx="minor">
              <a:schemeClr val="dk1"/>
            </a:fontRef>
          </p:style>
          <p:txBody>
            <a:bodyPr rtlCol="0" anchor="ctr"/>
            <a:lstStyle/>
            <a:p>
              <a:pPr lvl="0" algn="ctr" fontAlgn="base">
                <a:spcBef>
                  <a:spcPct val="0"/>
                </a:spcBef>
                <a:spcAft>
                  <a:spcPct val="0"/>
                </a:spcAft>
                <a:defRPr/>
              </a:pPr>
              <a:r>
                <a:rPr lang="en-US" sz="1050" b="1" dirty="0">
                  <a:solidFill>
                    <a:prstClr val="black"/>
                  </a:solidFill>
                  <a:latin typeface="Corbel" panose="020B0503020204020204" pitchFamily="34" charset="0"/>
                </a:rPr>
                <a:t>SSD</a:t>
              </a:r>
              <a:endParaRPr lang="ru-RU" sz="1050" b="1" dirty="0">
                <a:solidFill>
                  <a:prstClr val="black"/>
                </a:solidFill>
                <a:latin typeface="Corbel" panose="020B0503020204020204" pitchFamily="34" charset="0"/>
              </a:endParaRPr>
            </a:p>
          </p:txBody>
        </p:sp>
        <p:sp>
          <p:nvSpPr>
            <p:cNvPr id="104" name="Прямоугольник 103">
              <a:extLst>
                <a:ext uri="{FF2B5EF4-FFF2-40B4-BE49-F238E27FC236}">
                  <a16:creationId xmlns:a16="http://schemas.microsoft.com/office/drawing/2014/main" id="{8EA84CCD-608D-421E-A7DA-BA1D18423039}"/>
                </a:ext>
              </a:extLst>
            </p:cNvPr>
            <p:cNvSpPr/>
            <p:nvPr/>
          </p:nvSpPr>
          <p:spPr>
            <a:xfrm>
              <a:off x="2682748" y="1694778"/>
              <a:ext cx="426384" cy="397642"/>
            </a:xfrm>
            <a:prstGeom prst="rect">
              <a:avLst/>
            </a:prstGeom>
            <a:solidFill>
              <a:srgbClr val="1C5BB8"/>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900" b="1" dirty="0">
                  <a:solidFill>
                    <a:prstClr val="white"/>
                  </a:solidFill>
                  <a:latin typeface="Corbel" panose="020B0503020204020204" pitchFamily="34" charset="0"/>
                </a:rPr>
                <a:t>CPU</a:t>
              </a:r>
              <a:endParaRPr lang="ru-RU" dirty="0">
                <a:solidFill>
                  <a:prstClr val="white"/>
                </a:solidFill>
                <a:latin typeface="Corbel" panose="020B0503020204020204" pitchFamily="34" charset="0"/>
              </a:endParaRPr>
            </a:p>
          </p:txBody>
        </p:sp>
        <p:sp>
          <p:nvSpPr>
            <p:cNvPr id="105" name="Прямоугольник 104">
              <a:extLst>
                <a:ext uri="{FF2B5EF4-FFF2-40B4-BE49-F238E27FC236}">
                  <a16:creationId xmlns:a16="http://schemas.microsoft.com/office/drawing/2014/main" id="{31C17F21-4297-4F5F-9446-D1F9B7AB19BE}"/>
                </a:ext>
              </a:extLst>
            </p:cNvPr>
            <p:cNvSpPr/>
            <p:nvPr/>
          </p:nvSpPr>
          <p:spPr>
            <a:xfrm>
              <a:off x="3298172" y="1695978"/>
              <a:ext cx="426384" cy="397642"/>
            </a:xfrm>
            <a:prstGeom prst="rect">
              <a:avLst/>
            </a:prstGeom>
            <a:solidFill>
              <a:srgbClr val="1C5BB8"/>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900" b="1" dirty="0">
                  <a:solidFill>
                    <a:prstClr val="white"/>
                  </a:solidFill>
                  <a:latin typeface="Corbel" panose="020B0503020204020204" pitchFamily="34" charset="0"/>
                </a:rPr>
                <a:t>CPU</a:t>
              </a:r>
              <a:endParaRPr lang="ru-RU" dirty="0">
                <a:solidFill>
                  <a:prstClr val="white"/>
                </a:solidFill>
                <a:latin typeface="Corbel" panose="020B0503020204020204" pitchFamily="34" charset="0"/>
              </a:endParaRPr>
            </a:p>
          </p:txBody>
        </p:sp>
        <p:sp>
          <p:nvSpPr>
            <p:cNvPr id="106" name="Прямоугольник 105">
              <a:extLst>
                <a:ext uri="{FF2B5EF4-FFF2-40B4-BE49-F238E27FC236}">
                  <a16:creationId xmlns:a16="http://schemas.microsoft.com/office/drawing/2014/main" id="{E4E18FDD-1CCB-4E09-B625-5A5C8F4A0709}"/>
                </a:ext>
              </a:extLst>
            </p:cNvPr>
            <p:cNvSpPr/>
            <p:nvPr/>
          </p:nvSpPr>
          <p:spPr>
            <a:xfrm>
              <a:off x="3980270" y="1694778"/>
              <a:ext cx="426384" cy="397642"/>
            </a:xfrm>
            <a:prstGeom prst="rect">
              <a:avLst/>
            </a:prstGeom>
            <a:solidFill>
              <a:srgbClr val="1C5BB8"/>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900" b="1" dirty="0">
                  <a:solidFill>
                    <a:prstClr val="white"/>
                  </a:solidFill>
                  <a:latin typeface="Corbel" panose="020B0503020204020204" pitchFamily="34" charset="0"/>
                </a:rPr>
                <a:t>CPU</a:t>
              </a:r>
              <a:endParaRPr lang="ru-RU" dirty="0">
                <a:solidFill>
                  <a:prstClr val="white"/>
                </a:solidFill>
                <a:latin typeface="Corbel" panose="020B0503020204020204" pitchFamily="34" charset="0"/>
              </a:endParaRPr>
            </a:p>
          </p:txBody>
        </p:sp>
        <p:sp>
          <p:nvSpPr>
            <p:cNvPr id="107" name="Блок-схема: магнитный диск 106">
              <a:extLst>
                <a:ext uri="{FF2B5EF4-FFF2-40B4-BE49-F238E27FC236}">
                  <a16:creationId xmlns:a16="http://schemas.microsoft.com/office/drawing/2014/main" id="{8A61FF3C-7D8A-46EB-9633-793201C0AF2A}"/>
                </a:ext>
              </a:extLst>
            </p:cNvPr>
            <p:cNvSpPr/>
            <p:nvPr/>
          </p:nvSpPr>
          <p:spPr>
            <a:xfrm>
              <a:off x="2685991" y="2850820"/>
              <a:ext cx="551190" cy="337459"/>
            </a:xfrm>
            <a:prstGeom prst="flowChartMagneticDisk">
              <a:avLst/>
            </a:prstGeom>
            <a:scene3d>
              <a:camera prst="orthographicFront"/>
              <a:lightRig rig="threePt" dir="t"/>
            </a:scene3d>
            <a:sp3d>
              <a:bevelT w="139700" h="139700" prst="divot"/>
            </a:sp3d>
          </p:spPr>
          <p:style>
            <a:lnRef idx="1">
              <a:schemeClr val="accent4"/>
            </a:lnRef>
            <a:fillRef idx="2">
              <a:schemeClr val="accent4"/>
            </a:fillRef>
            <a:effectRef idx="1">
              <a:schemeClr val="accent4"/>
            </a:effectRef>
            <a:fontRef idx="minor">
              <a:schemeClr val="dk1"/>
            </a:fontRef>
          </p:style>
          <p:txBody>
            <a:bodyPr rtlCol="0" anchor="ctr"/>
            <a:lstStyle/>
            <a:p>
              <a:pPr lvl="0" algn="ctr" fontAlgn="base">
                <a:spcBef>
                  <a:spcPct val="0"/>
                </a:spcBef>
                <a:spcAft>
                  <a:spcPct val="0"/>
                </a:spcAft>
                <a:defRPr/>
              </a:pPr>
              <a:r>
                <a:rPr lang="en-US" sz="1050" b="1" dirty="0">
                  <a:solidFill>
                    <a:prstClr val="black"/>
                  </a:solidFill>
                  <a:latin typeface="Corbel" panose="020B0503020204020204" pitchFamily="34" charset="0"/>
                </a:rPr>
                <a:t>SSD</a:t>
              </a:r>
              <a:endParaRPr lang="ru-RU" sz="1050" b="1" dirty="0">
                <a:solidFill>
                  <a:prstClr val="black"/>
                </a:solidFill>
                <a:latin typeface="Corbel" panose="020B0503020204020204" pitchFamily="34" charset="0"/>
              </a:endParaRPr>
            </a:p>
          </p:txBody>
        </p:sp>
        <p:sp>
          <p:nvSpPr>
            <p:cNvPr id="108" name="Скругленный прямоугольник 7">
              <a:extLst>
                <a:ext uri="{FF2B5EF4-FFF2-40B4-BE49-F238E27FC236}">
                  <a16:creationId xmlns:a16="http://schemas.microsoft.com/office/drawing/2014/main" id="{15017EFF-C320-4EF3-8728-4E5C9C4F6E9B}"/>
                </a:ext>
              </a:extLst>
            </p:cNvPr>
            <p:cNvSpPr/>
            <p:nvPr/>
          </p:nvSpPr>
          <p:spPr>
            <a:xfrm>
              <a:off x="2567286" y="1289226"/>
              <a:ext cx="1904068" cy="2275880"/>
            </a:xfrm>
            <a:prstGeom prst="roundRect">
              <a:avLst/>
            </a:prstGeom>
            <a:noFill/>
            <a:ln w="38100" cap="flat" cmpd="sng" algn="ctr">
              <a:solidFill>
                <a:srgbClr val="C00000"/>
              </a:solidFill>
              <a:prstDash val="dash"/>
            </a:ln>
            <a:effectLst/>
          </p:spPr>
          <p:txBody>
            <a:bodyPr lIns="68580" tIns="34290" rIns="68580" bIns="34290" rtlCol="0" anchor="ctr"/>
            <a:lstStyle/>
            <a:p>
              <a:pPr algn="ctr" eaLnBrk="0" hangingPunct="0">
                <a:defRPr/>
              </a:pPr>
              <a:endParaRPr lang="ru-RU" kern="0">
                <a:solidFill>
                  <a:prstClr val="black"/>
                </a:solidFill>
                <a:cs typeface="Arial" charset="0"/>
              </a:endParaRPr>
            </a:p>
          </p:txBody>
        </p:sp>
      </p:grpSp>
      <p:grpSp>
        <p:nvGrpSpPr>
          <p:cNvPr id="58" name="Группа 57">
            <a:extLst>
              <a:ext uri="{FF2B5EF4-FFF2-40B4-BE49-F238E27FC236}">
                <a16:creationId xmlns:a16="http://schemas.microsoft.com/office/drawing/2014/main" id="{D7D22125-537B-4517-8643-F29419D45659}"/>
              </a:ext>
            </a:extLst>
          </p:cNvPr>
          <p:cNvGrpSpPr/>
          <p:nvPr/>
        </p:nvGrpSpPr>
        <p:grpSpPr>
          <a:xfrm>
            <a:off x="1496442" y="3774593"/>
            <a:ext cx="1856648" cy="2698504"/>
            <a:chOff x="2567286" y="1289226"/>
            <a:chExt cx="1904068" cy="2275880"/>
          </a:xfrm>
        </p:grpSpPr>
        <p:sp>
          <p:nvSpPr>
            <p:cNvPr id="70" name="Прямоугольник 69">
              <a:extLst>
                <a:ext uri="{FF2B5EF4-FFF2-40B4-BE49-F238E27FC236}">
                  <a16:creationId xmlns:a16="http://schemas.microsoft.com/office/drawing/2014/main" id="{C70D1D91-702A-45A4-B993-E3F130390ED0}"/>
                </a:ext>
              </a:extLst>
            </p:cNvPr>
            <p:cNvSpPr/>
            <p:nvPr/>
          </p:nvSpPr>
          <p:spPr>
            <a:xfrm>
              <a:off x="2662853" y="1509588"/>
              <a:ext cx="426384" cy="378684"/>
            </a:xfrm>
            <a:prstGeom prst="rect">
              <a:avLst/>
            </a:prstGeom>
            <a:solidFill>
              <a:srgbClr val="1C5BB8"/>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900" b="1" dirty="0">
                  <a:solidFill>
                    <a:prstClr val="white"/>
                  </a:solidFill>
                  <a:latin typeface="Corbel" panose="020B0503020204020204" pitchFamily="34" charset="0"/>
                </a:rPr>
                <a:t>CPU</a:t>
              </a:r>
              <a:endParaRPr lang="ru-RU" dirty="0">
                <a:solidFill>
                  <a:prstClr val="white"/>
                </a:solidFill>
                <a:latin typeface="Corbel" panose="020B0503020204020204" pitchFamily="34" charset="0"/>
              </a:endParaRPr>
            </a:p>
          </p:txBody>
        </p:sp>
        <p:sp>
          <p:nvSpPr>
            <p:cNvPr id="71" name="Прямоугольник 70">
              <a:extLst>
                <a:ext uri="{FF2B5EF4-FFF2-40B4-BE49-F238E27FC236}">
                  <a16:creationId xmlns:a16="http://schemas.microsoft.com/office/drawing/2014/main" id="{4C15496F-84EE-4021-9251-FFF9A33A4A82}"/>
                </a:ext>
              </a:extLst>
            </p:cNvPr>
            <p:cNvSpPr/>
            <p:nvPr/>
          </p:nvSpPr>
          <p:spPr>
            <a:xfrm>
              <a:off x="3296068" y="1509588"/>
              <a:ext cx="426384" cy="384010"/>
            </a:xfrm>
            <a:prstGeom prst="rect">
              <a:avLst/>
            </a:prstGeom>
            <a:solidFill>
              <a:srgbClr val="1C5BB8"/>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900" b="1" dirty="0">
                  <a:solidFill>
                    <a:prstClr val="white"/>
                  </a:solidFill>
                  <a:latin typeface="Corbel" panose="020B0503020204020204" pitchFamily="34" charset="0"/>
                </a:rPr>
                <a:t>CPU</a:t>
              </a:r>
              <a:endParaRPr lang="ru-RU" dirty="0">
                <a:solidFill>
                  <a:prstClr val="white"/>
                </a:solidFill>
                <a:latin typeface="Corbel" panose="020B0503020204020204" pitchFamily="34" charset="0"/>
              </a:endParaRPr>
            </a:p>
          </p:txBody>
        </p:sp>
        <p:sp>
          <p:nvSpPr>
            <p:cNvPr id="101" name="Скругленный прямоугольник 7">
              <a:extLst>
                <a:ext uri="{FF2B5EF4-FFF2-40B4-BE49-F238E27FC236}">
                  <a16:creationId xmlns:a16="http://schemas.microsoft.com/office/drawing/2014/main" id="{F37E1493-0AEE-4F8B-AB9D-8B99629027D6}"/>
                </a:ext>
              </a:extLst>
            </p:cNvPr>
            <p:cNvSpPr/>
            <p:nvPr/>
          </p:nvSpPr>
          <p:spPr>
            <a:xfrm>
              <a:off x="2567286" y="1289226"/>
              <a:ext cx="1904068" cy="2275880"/>
            </a:xfrm>
            <a:prstGeom prst="roundRect">
              <a:avLst/>
            </a:prstGeom>
            <a:noFill/>
            <a:ln w="38100" cap="flat" cmpd="sng" algn="ctr">
              <a:solidFill>
                <a:srgbClr val="00B050"/>
              </a:solidFill>
              <a:prstDash val="dash"/>
            </a:ln>
            <a:effectLst/>
          </p:spPr>
          <p:txBody>
            <a:bodyPr lIns="68580" tIns="34290" rIns="68580" bIns="34290" rtlCol="0" anchor="ctr"/>
            <a:lstStyle/>
            <a:p>
              <a:pPr algn="ctr" eaLnBrk="0" hangingPunct="0">
                <a:defRPr/>
              </a:pPr>
              <a:endParaRPr lang="ru-RU" kern="0">
                <a:solidFill>
                  <a:prstClr val="black"/>
                </a:solidFill>
                <a:cs typeface="Arial" charset="0"/>
              </a:endParaRPr>
            </a:p>
          </p:txBody>
        </p:sp>
      </p:grpSp>
      <p:sp>
        <p:nvSpPr>
          <p:cNvPr id="60" name="Прямоугольник 59">
            <a:extLst>
              <a:ext uri="{FF2B5EF4-FFF2-40B4-BE49-F238E27FC236}">
                <a16:creationId xmlns:a16="http://schemas.microsoft.com/office/drawing/2014/main" id="{44844E97-E564-44A5-BEEE-C289396748F9}"/>
              </a:ext>
            </a:extLst>
          </p:cNvPr>
          <p:cNvSpPr/>
          <p:nvPr/>
        </p:nvSpPr>
        <p:spPr>
          <a:xfrm>
            <a:off x="2732125" y="4035877"/>
            <a:ext cx="415765" cy="449004"/>
          </a:xfrm>
          <a:prstGeom prst="rect">
            <a:avLst/>
          </a:prstGeom>
          <a:solidFill>
            <a:srgbClr val="00B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900" dirty="0">
                <a:solidFill>
                  <a:schemeClr val="tx1"/>
                </a:solidFill>
                <a:latin typeface="Corbel" panose="020B0503020204020204" pitchFamily="34" charset="0"/>
              </a:rPr>
              <a:t>GPU</a:t>
            </a:r>
            <a:endParaRPr lang="ru-RU" sz="900" dirty="0">
              <a:solidFill>
                <a:schemeClr val="tx1"/>
              </a:solidFill>
              <a:latin typeface="Corbel" panose="020B0503020204020204" pitchFamily="34" charset="0"/>
            </a:endParaRPr>
          </a:p>
        </p:txBody>
      </p:sp>
      <p:grpSp>
        <p:nvGrpSpPr>
          <p:cNvPr id="61" name="Группа 60">
            <a:extLst>
              <a:ext uri="{FF2B5EF4-FFF2-40B4-BE49-F238E27FC236}">
                <a16:creationId xmlns:a16="http://schemas.microsoft.com/office/drawing/2014/main" id="{D080C356-7E5E-4541-BFDE-17878B68B34E}"/>
              </a:ext>
            </a:extLst>
          </p:cNvPr>
          <p:cNvGrpSpPr/>
          <p:nvPr/>
        </p:nvGrpSpPr>
        <p:grpSpPr>
          <a:xfrm>
            <a:off x="2090557" y="4760116"/>
            <a:ext cx="554698" cy="1368588"/>
            <a:chOff x="8439013" y="4710954"/>
            <a:chExt cx="554698" cy="1368588"/>
          </a:xfrm>
        </p:grpSpPr>
        <p:grpSp>
          <p:nvGrpSpPr>
            <p:cNvPr id="66" name="Группа 65">
              <a:extLst>
                <a:ext uri="{FF2B5EF4-FFF2-40B4-BE49-F238E27FC236}">
                  <a16:creationId xmlns:a16="http://schemas.microsoft.com/office/drawing/2014/main" id="{15A33C13-C856-43C6-89D7-CCCF998717F7}"/>
                </a:ext>
              </a:extLst>
            </p:cNvPr>
            <p:cNvGrpSpPr/>
            <p:nvPr/>
          </p:nvGrpSpPr>
          <p:grpSpPr>
            <a:xfrm>
              <a:off x="8441653" y="4710954"/>
              <a:ext cx="552058" cy="1368588"/>
              <a:chOff x="7559024" y="4704037"/>
              <a:chExt cx="552058" cy="1368588"/>
            </a:xfrm>
          </p:grpSpPr>
          <p:sp>
            <p:nvSpPr>
              <p:cNvPr id="68" name="Блок-схема: магнитный диск 67">
                <a:extLst>
                  <a:ext uri="{FF2B5EF4-FFF2-40B4-BE49-F238E27FC236}">
                    <a16:creationId xmlns:a16="http://schemas.microsoft.com/office/drawing/2014/main" id="{48D64D0D-8634-4EAE-A009-14DA78F4FD59}"/>
                  </a:ext>
                </a:extLst>
              </p:cNvPr>
              <p:cNvSpPr/>
              <p:nvPr/>
            </p:nvSpPr>
            <p:spPr>
              <a:xfrm>
                <a:off x="7559024" y="4704037"/>
                <a:ext cx="551190" cy="337459"/>
              </a:xfrm>
              <a:prstGeom prst="flowChartMagneticDisk">
                <a:avLst/>
              </a:prstGeom>
              <a:gradFill>
                <a:gsLst>
                  <a:gs pos="0">
                    <a:schemeClr val="accent6">
                      <a:tint val="35000"/>
                      <a:satMod val="253000"/>
                      <a:alpha val="99000"/>
                    </a:schemeClr>
                  </a:gs>
                  <a:gs pos="50000">
                    <a:schemeClr val="accent6">
                      <a:tint val="42000"/>
                      <a:satMod val="255000"/>
                    </a:schemeClr>
                  </a:gs>
                  <a:gs pos="97000">
                    <a:schemeClr val="accent6">
                      <a:tint val="53000"/>
                      <a:satMod val="260000"/>
                    </a:schemeClr>
                  </a:gs>
                  <a:gs pos="100000">
                    <a:schemeClr val="accent6">
                      <a:tint val="56000"/>
                      <a:satMod val="275000"/>
                    </a:schemeClr>
                  </a:gs>
                </a:gsLst>
              </a:gradFill>
              <a:scene3d>
                <a:camera prst="orthographicFront"/>
                <a:lightRig rig="threePt" dir="t"/>
              </a:scene3d>
              <a:sp3d>
                <a:bevelT w="139700" h="139700" prst="divot"/>
              </a:sp3d>
            </p:spPr>
            <p:style>
              <a:lnRef idx="1">
                <a:schemeClr val="accent6"/>
              </a:lnRef>
              <a:fillRef idx="2">
                <a:schemeClr val="accent6"/>
              </a:fillRef>
              <a:effectRef idx="1">
                <a:schemeClr val="accent6"/>
              </a:effectRef>
              <a:fontRef idx="minor">
                <a:schemeClr val="dk1"/>
              </a:fontRef>
            </p:style>
            <p:txBody>
              <a:bodyPr rtlCol="0" anchor="ctr"/>
              <a:lstStyle/>
              <a:p>
                <a:pPr algn="ctr" fontAlgn="base">
                  <a:spcBef>
                    <a:spcPct val="0"/>
                  </a:spcBef>
                  <a:spcAft>
                    <a:spcPct val="0"/>
                  </a:spcAft>
                  <a:defRPr/>
                </a:pPr>
                <a:r>
                  <a:rPr lang="en-US" sz="1050" b="1" dirty="0">
                    <a:solidFill>
                      <a:prstClr val="black"/>
                    </a:solidFill>
                    <a:latin typeface="Corbel" panose="020B0503020204020204" pitchFamily="34" charset="0"/>
                  </a:rPr>
                  <a:t>SSD</a:t>
                </a:r>
                <a:endParaRPr lang="ru-RU" sz="1050" b="1" dirty="0">
                  <a:solidFill>
                    <a:prstClr val="black"/>
                  </a:solidFill>
                  <a:latin typeface="Corbel" panose="020B0503020204020204" pitchFamily="34" charset="0"/>
                </a:endParaRPr>
              </a:p>
            </p:txBody>
          </p:sp>
          <p:sp>
            <p:nvSpPr>
              <p:cNvPr id="69" name="Блок-схема: магнитный диск 68">
                <a:extLst>
                  <a:ext uri="{FF2B5EF4-FFF2-40B4-BE49-F238E27FC236}">
                    <a16:creationId xmlns:a16="http://schemas.microsoft.com/office/drawing/2014/main" id="{9BF447BD-C1BF-4646-9921-C2D83E6C99CE}"/>
                  </a:ext>
                </a:extLst>
              </p:cNvPr>
              <p:cNvSpPr/>
              <p:nvPr/>
            </p:nvSpPr>
            <p:spPr>
              <a:xfrm>
                <a:off x="7559892" y="5735166"/>
                <a:ext cx="551190" cy="337459"/>
              </a:xfrm>
              <a:prstGeom prst="flowChartMagneticDisk">
                <a:avLst/>
              </a:prstGeom>
              <a:scene3d>
                <a:camera prst="orthographicFront"/>
                <a:lightRig rig="threePt" dir="t"/>
              </a:scene3d>
              <a:sp3d>
                <a:bevelT w="139700" h="139700" prst="divot"/>
              </a:sp3d>
            </p:spPr>
            <p:style>
              <a:lnRef idx="1">
                <a:schemeClr val="accent3"/>
              </a:lnRef>
              <a:fillRef idx="2">
                <a:schemeClr val="accent3"/>
              </a:fillRef>
              <a:effectRef idx="1">
                <a:schemeClr val="accent3"/>
              </a:effectRef>
              <a:fontRef idx="minor">
                <a:schemeClr val="dk1"/>
              </a:fontRef>
            </p:style>
            <p:txBody>
              <a:bodyPr rtlCol="0" anchor="ctr"/>
              <a:lstStyle/>
              <a:p>
                <a:pPr algn="ctr" fontAlgn="base">
                  <a:spcBef>
                    <a:spcPct val="0"/>
                  </a:spcBef>
                  <a:spcAft>
                    <a:spcPct val="0"/>
                  </a:spcAft>
                  <a:defRPr/>
                </a:pPr>
                <a:r>
                  <a:rPr lang="en-US" sz="1050" b="1" dirty="0">
                    <a:solidFill>
                      <a:prstClr val="black"/>
                    </a:solidFill>
                    <a:latin typeface="Corbel" panose="020B0503020204020204" pitchFamily="34" charset="0"/>
                  </a:rPr>
                  <a:t>HDD</a:t>
                </a:r>
                <a:endParaRPr lang="ru-RU" sz="1050" b="1" dirty="0">
                  <a:solidFill>
                    <a:prstClr val="black"/>
                  </a:solidFill>
                  <a:latin typeface="Corbel" panose="020B0503020204020204" pitchFamily="34" charset="0"/>
                </a:endParaRPr>
              </a:p>
            </p:txBody>
          </p:sp>
        </p:grpSp>
        <p:sp>
          <p:nvSpPr>
            <p:cNvPr id="67" name="Блок-схема: магнитный диск 66">
              <a:extLst>
                <a:ext uri="{FF2B5EF4-FFF2-40B4-BE49-F238E27FC236}">
                  <a16:creationId xmlns:a16="http://schemas.microsoft.com/office/drawing/2014/main" id="{812BB015-0642-40CC-BCD6-A4D2AD75872C}"/>
                </a:ext>
              </a:extLst>
            </p:cNvPr>
            <p:cNvSpPr/>
            <p:nvPr/>
          </p:nvSpPr>
          <p:spPr>
            <a:xfrm>
              <a:off x="8439013" y="5216611"/>
              <a:ext cx="551190" cy="337459"/>
            </a:xfrm>
            <a:prstGeom prst="flowChartMagneticDisk">
              <a:avLst/>
            </a:prstGeom>
            <a:scene3d>
              <a:camera prst="orthographicFront"/>
              <a:lightRig rig="threePt" dir="t"/>
            </a:scene3d>
            <a:sp3d>
              <a:bevelT w="139700" h="139700" prst="divot"/>
            </a:sp3d>
          </p:spPr>
          <p:style>
            <a:lnRef idx="1">
              <a:schemeClr val="accent4"/>
            </a:lnRef>
            <a:fillRef idx="2">
              <a:schemeClr val="accent4"/>
            </a:fillRef>
            <a:effectRef idx="1">
              <a:schemeClr val="accent4"/>
            </a:effectRef>
            <a:fontRef idx="minor">
              <a:schemeClr val="dk1"/>
            </a:fontRef>
          </p:style>
          <p:txBody>
            <a:bodyPr rtlCol="0" anchor="ctr"/>
            <a:lstStyle/>
            <a:p>
              <a:pPr lvl="0" algn="ctr" fontAlgn="base">
                <a:spcBef>
                  <a:spcPct val="0"/>
                </a:spcBef>
                <a:spcAft>
                  <a:spcPct val="0"/>
                </a:spcAft>
                <a:defRPr/>
              </a:pPr>
              <a:r>
                <a:rPr lang="en-US" sz="1050" b="1" dirty="0">
                  <a:solidFill>
                    <a:prstClr val="black"/>
                  </a:solidFill>
                  <a:latin typeface="Corbel" panose="020B0503020204020204" pitchFamily="34" charset="0"/>
                </a:rPr>
                <a:t>SSD</a:t>
              </a:r>
              <a:endParaRPr lang="ru-RU" sz="1050" b="1" dirty="0">
                <a:solidFill>
                  <a:prstClr val="black"/>
                </a:solidFill>
                <a:latin typeface="Corbel" panose="020B0503020204020204" pitchFamily="34" charset="0"/>
              </a:endParaRPr>
            </a:p>
          </p:txBody>
        </p:sp>
      </p:grpSp>
      <p:grpSp>
        <p:nvGrpSpPr>
          <p:cNvPr id="2" name="Группа 1"/>
          <p:cNvGrpSpPr/>
          <p:nvPr/>
        </p:nvGrpSpPr>
        <p:grpSpPr>
          <a:xfrm>
            <a:off x="4837441" y="544997"/>
            <a:ext cx="4708943" cy="3063227"/>
            <a:chOff x="5948794" y="542534"/>
            <a:chExt cx="4708943" cy="3063227"/>
          </a:xfrm>
        </p:grpSpPr>
        <p:sp>
          <p:nvSpPr>
            <p:cNvPr id="36" name="Скругленный прямоугольник 7">
              <a:extLst>
                <a:ext uri="{FF2B5EF4-FFF2-40B4-BE49-F238E27FC236}">
                  <a16:creationId xmlns:a16="http://schemas.microsoft.com/office/drawing/2014/main" id="{1446E0D2-A005-423C-8D45-72D4B2A955E1}"/>
                </a:ext>
              </a:extLst>
            </p:cNvPr>
            <p:cNvSpPr/>
            <p:nvPr/>
          </p:nvSpPr>
          <p:spPr>
            <a:xfrm>
              <a:off x="5948794" y="602569"/>
              <a:ext cx="4212614" cy="3003192"/>
            </a:xfrm>
            <a:prstGeom prst="roundRect">
              <a:avLst/>
            </a:prstGeom>
            <a:noFill/>
            <a:ln w="25400" cap="flat" cmpd="sng" algn="ctr">
              <a:solidFill>
                <a:srgbClr val="4F81BD"/>
              </a:solidFill>
              <a:prstDash val="dash"/>
            </a:ln>
            <a:effectLst/>
          </p:spPr>
          <p:txBody>
            <a:bodyPr lIns="68580" tIns="34290" rIns="68580" bIns="34290" rtlCol="0" anchor="ctr"/>
            <a:lstStyle/>
            <a:p>
              <a:pPr algn="ctr" eaLnBrk="0" hangingPunct="0">
                <a:defRPr/>
              </a:pPr>
              <a:endParaRPr lang="ru-RU" kern="0">
                <a:solidFill>
                  <a:prstClr val="black"/>
                </a:solidFill>
                <a:cs typeface="Arial" charset="0"/>
              </a:endParaRPr>
            </a:p>
          </p:txBody>
        </p:sp>
        <p:sp>
          <p:nvSpPr>
            <p:cNvPr id="37" name="TextBox 36">
              <a:extLst>
                <a:ext uri="{FF2B5EF4-FFF2-40B4-BE49-F238E27FC236}">
                  <a16:creationId xmlns:a16="http://schemas.microsoft.com/office/drawing/2014/main" id="{0518FAE6-78EA-4EA4-9FCB-C93691C0E006}"/>
                </a:ext>
              </a:extLst>
            </p:cNvPr>
            <p:cNvSpPr txBox="1"/>
            <p:nvPr/>
          </p:nvSpPr>
          <p:spPr>
            <a:xfrm>
              <a:off x="6811644" y="542534"/>
              <a:ext cx="3846093" cy="438582"/>
            </a:xfrm>
            <a:prstGeom prst="rect">
              <a:avLst/>
            </a:prstGeom>
            <a:noFill/>
          </p:spPr>
          <p:txBody>
            <a:bodyPr wrap="square" lIns="68580" tIns="34290" rIns="68580" bIns="34290" rtlCol="0">
              <a:spAutoFit/>
            </a:bodyPr>
            <a:lstStyle/>
            <a:p>
              <a:pPr eaLnBrk="0" fontAlgn="base" hangingPunct="0">
                <a:spcBef>
                  <a:spcPct val="0"/>
                </a:spcBef>
                <a:spcAft>
                  <a:spcPct val="0"/>
                </a:spcAft>
                <a:defRPr/>
              </a:pPr>
              <a:r>
                <a:rPr lang="en-US" sz="2400" b="1" dirty="0">
                  <a:solidFill>
                    <a:srgbClr val="C00000"/>
                  </a:solidFill>
                  <a:cs typeface="Arial" charset="0"/>
                </a:rPr>
                <a:t>Computational field</a:t>
              </a:r>
              <a:endParaRPr lang="ru-RU" sz="2400" b="1" dirty="0">
                <a:solidFill>
                  <a:srgbClr val="C00000"/>
                </a:solidFill>
                <a:cs typeface="Arial" charset="0"/>
              </a:endParaRPr>
            </a:p>
          </p:txBody>
        </p:sp>
        <p:grpSp>
          <p:nvGrpSpPr>
            <p:cNvPr id="44" name="Группа 43">
              <a:extLst>
                <a:ext uri="{FF2B5EF4-FFF2-40B4-BE49-F238E27FC236}">
                  <a16:creationId xmlns:a16="http://schemas.microsoft.com/office/drawing/2014/main" id="{8E64700D-42BE-414F-AB7B-994F923705A5}"/>
                </a:ext>
              </a:extLst>
            </p:cNvPr>
            <p:cNvGrpSpPr/>
            <p:nvPr/>
          </p:nvGrpSpPr>
          <p:grpSpPr>
            <a:xfrm>
              <a:off x="6328872" y="1163555"/>
              <a:ext cx="3663722" cy="555901"/>
              <a:chOff x="7412182" y="1210793"/>
              <a:chExt cx="3663722" cy="555901"/>
            </a:xfrm>
          </p:grpSpPr>
          <p:sp>
            <p:nvSpPr>
              <p:cNvPr id="144" name="Прямоугольник: скругленные углы 20">
                <a:extLst>
                  <a:ext uri="{FF2B5EF4-FFF2-40B4-BE49-F238E27FC236}">
                    <a16:creationId xmlns:a16="http://schemas.microsoft.com/office/drawing/2014/main" id="{5E192F81-9AD9-41B4-A33C-98BF3DD82A92}"/>
                  </a:ext>
                </a:extLst>
              </p:cNvPr>
              <p:cNvSpPr/>
              <p:nvPr/>
            </p:nvSpPr>
            <p:spPr>
              <a:xfrm>
                <a:off x="7412182" y="1210793"/>
                <a:ext cx="3663722" cy="555901"/>
              </a:xfrm>
              <a:prstGeom prst="roundRect">
                <a:avLst/>
              </a:prstGeom>
              <a:solidFill>
                <a:schemeClr val="accent6">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ctr" fontAlgn="base">
                  <a:spcBef>
                    <a:spcPct val="0"/>
                  </a:spcBef>
                  <a:spcAft>
                    <a:spcPct val="0"/>
                  </a:spcAft>
                  <a:defRPr/>
                </a:pPr>
                <a:endParaRPr lang="ru-RU">
                  <a:solidFill>
                    <a:prstClr val="black"/>
                  </a:solidFill>
                  <a:latin typeface="Corbel" panose="020B0503020204020204" pitchFamily="34" charset="0"/>
                </a:endParaRPr>
              </a:p>
            </p:txBody>
          </p:sp>
          <p:grpSp>
            <p:nvGrpSpPr>
              <p:cNvPr id="145" name="Группа 144">
                <a:extLst>
                  <a:ext uri="{FF2B5EF4-FFF2-40B4-BE49-F238E27FC236}">
                    <a16:creationId xmlns:a16="http://schemas.microsoft.com/office/drawing/2014/main" id="{14B78F2C-6F65-4995-ABFB-74A35AF27D2F}"/>
                  </a:ext>
                </a:extLst>
              </p:cNvPr>
              <p:cNvGrpSpPr/>
              <p:nvPr/>
            </p:nvGrpSpPr>
            <p:grpSpPr>
              <a:xfrm>
                <a:off x="7598123" y="1293516"/>
                <a:ext cx="3097898" cy="401262"/>
                <a:chOff x="7578945" y="1293516"/>
                <a:chExt cx="3097898" cy="401262"/>
              </a:xfrm>
            </p:grpSpPr>
            <p:sp>
              <p:nvSpPr>
                <p:cNvPr id="146" name="Прямоугольник 145">
                  <a:extLst>
                    <a:ext uri="{FF2B5EF4-FFF2-40B4-BE49-F238E27FC236}">
                      <a16:creationId xmlns:a16="http://schemas.microsoft.com/office/drawing/2014/main" id="{F73F29DA-2EE3-4E98-8319-1F884DDC0254}"/>
                    </a:ext>
                  </a:extLst>
                </p:cNvPr>
                <p:cNvSpPr/>
                <p:nvPr/>
              </p:nvSpPr>
              <p:spPr>
                <a:xfrm>
                  <a:off x="7578945" y="1293516"/>
                  <a:ext cx="426384" cy="397642"/>
                </a:xfrm>
                <a:prstGeom prst="rect">
                  <a:avLst/>
                </a:prstGeom>
                <a:solidFill>
                  <a:srgbClr val="1C5BB8"/>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900" b="1" dirty="0">
                      <a:solidFill>
                        <a:prstClr val="white"/>
                      </a:solidFill>
                      <a:latin typeface="Corbel" panose="020B0503020204020204" pitchFamily="34" charset="0"/>
                    </a:rPr>
                    <a:t>CPU</a:t>
                  </a:r>
                  <a:endParaRPr lang="ru-RU" dirty="0">
                    <a:solidFill>
                      <a:prstClr val="white"/>
                    </a:solidFill>
                    <a:latin typeface="Corbel" panose="020B0503020204020204" pitchFamily="34" charset="0"/>
                  </a:endParaRPr>
                </a:p>
              </p:txBody>
            </p:sp>
            <p:sp>
              <p:nvSpPr>
                <p:cNvPr id="147" name="Прямоугольник 146">
                  <a:extLst>
                    <a:ext uri="{FF2B5EF4-FFF2-40B4-BE49-F238E27FC236}">
                      <a16:creationId xmlns:a16="http://schemas.microsoft.com/office/drawing/2014/main" id="{693B80FA-35E4-4258-863E-A8BB1A6B52DA}"/>
                    </a:ext>
                  </a:extLst>
                </p:cNvPr>
                <p:cNvSpPr/>
                <p:nvPr/>
              </p:nvSpPr>
              <p:spPr>
                <a:xfrm>
                  <a:off x="8236705" y="1293516"/>
                  <a:ext cx="426384" cy="397642"/>
                </a:xfrm>
                <a:prstGeom prst="rect">
                  <a:avLst/>
                </a:prstGeom>
                <a:solidFill>
                  <a:srgbClr val="1C5BB8"/>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900" b="1" dirty="0">
                      <a:solidFill>
                        <a:prstClr val="white"/>
                      </a:solidFill>
                      <a:latin typeface="Corbel" panose="020B0503020204020204" pitchFamily="34" charset="0"/>
                    </a:rPr>
                    <a:t>CPU</a:t>
                  </a:r>
                  <a:endParaRPr lang="ru-RU" dirty="0">
                    <a:solidFill>
                      <a:prstClr val="white"/>
                    </a:solidFill>
                    <a:latin typeface="Corbel" panose="020B0503020204020204" pitchFamily="34" charset="0"/>
                  </a:endParaRPr>
                </a:p>
              </p:txBody>
            </p:sp>
            <p:sp>
              <p:nvSpPr>
                <p:cNvPr id="148" name="Прямоугольник 147">
                  <a:extLst>
                    <a:ext uri="{FF2B5EF4-FFF2-40B4-BE49-F238E27FC236}">
                      <a16:creationId xmlns:a16="http://schemas.microsoft.com/office/drawing/2014/main" id="{B2CF4FB7-7E17-4874-AD3F-55A9FF85B549}"/>
                    </a:ext>
                  </a:extLst>
                </p:cNvPr>
                <p:cNvSpPr/>
                <p:nvPr/>
              </p:nvSpPr>
              <p:spPr>
                <a:xfrm>
                  <a:off x="8910388" y="1293516"/>
                  <a:ext cx="426384" cy="397642"/>
                </a:xfrm>
                <a:prstGeom prst="rect">
                  <a:avLst/>
                </a:prstGeom>
                <a:solidFill>
                  <a:srgbClr val="1C5BB8"/>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900" b="1" dirty="0">
                      <a:solidFill>
                        <a:prstClr val="white"/>
                      </a:solidFill>
                      <a:latin typeface="Corbel" panose="020B0503020204020204" pitchFamily="34" charset="0"/>
                    </a:rPr>
                    <a:t>CPU</a:t>
                  </a:r>
                  <a:endParaRPr lang="ru-RU" dirty="0">
                    <a:solidFill>
                      <a:prstClr val="white"/>
                    </a:solidFill>
                    <a:latin typeface="Corbel" panose="020B0503020204020204" pitchFamily="34" charset="0"/>
                  </a:endParaRPr>
                </a:p>
              </p:txBody>
            </p:sp>
            <p:sp>
              <p:nvSpPr>
                <p:cNvPr id="149" name="Прямоугольник 148">
                  <a:extLst>
                    <a:ext uri="{FF2B5EF4-FFF2-40B4-BE49-F238E27FC236}">
                      <a16:creationId xmlns:a16="http://schemas.microsoft.com/office/drawing/2014/main" id="{9F80D01B-7362-41CC-9CBA-C812975BB628}"/>
                    </a:ext>
                  </a:extLst>
                </p:cNvPr>
                <p:cNvSpPr/>
                <p:nvPr/>
              </p:nvSpPr>
              <p:spPr>
                <a:xfrm>
                  <a:off x="9560829" y="1297136"/>
                  <a:ext cx="426384" cy="397642"/>
                </a:xfrm>
                <a:prstGeom prst="rect">
                  <a:avLst/>
                </a:prstGeom>
                <a:solidFill>
                  <a:srgbClr val="1C5BB8"/>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900" b="1" dirty="0">
                      <a:solidFill>
                        <a:prstClr val="white"/>
                      </a:solidFill>
                      <a:latin typeface="Corbel" panose="020B0503020204020204" pitchFamily="34" charset="0"/>
                    </a:rPr>
                    <a:t>CPU</a:t>
                  </a:r>
                  <a:endParaRPr lang="ru-RU" dirty="0">
                    <a:solidFill>
                      <a:prstClr val="white"/>
                    </a:solidFill>
                    <a:latin typeface="Corbel" panose="020B0503020204020204" pitchFamily="34" charset="0"/>
                  </a:endParaRPr>
                </a:p>
              </p:txBody>
            </p:sp>
            <p:sp>
              <p:nvSpPr>
                <p:cNvPr id="150" name="Прямоугольник 149">
                  <a:extLst>
                    <a:ext uri="{FF2B5EF4-FFF2-40B4-BE49-F238E27FC236}">
                      <a16:creationId xmlns:a16="http://schemas.microsoft.com/office/drawing/2014/main" id="{A4265BB0-E163-472A-B8CF-713159A6DAC6}"/>
                    </a:ext>
                  </a:extLst>
                </p:cNvPr>
                <p:cNvSpPr/>
                <p:nvPr/>
              </p:nvSpPr>
              <p:spPr>
                <a:xfrm>
                  <a:off x="10250459" y="1297136"/>
                  <a:ext cx="426384" cy="397642"/>
                </a:xfrm>
                <a:prstGeom prst="rect">
                  <a:avLst/>
                </a:prstGeom>
                <a:solidFill>
                  <a:srgbClr val="1C5BB8"/>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900" b="1" dirty="0">
                      <a:solidFill>
                        <a:prstClr val="white"/>
                      </a:solidFill>
                      <a:latin typeface="Corbel" panose="020B0503020204020204" pitchFamily="34" charset="0"/>
                    </a:rPr>
                    <a:t>CPU</a:t>
                  </a:r>
                  <a:endParaRPr lang="ru-RU" dirty="0">
                    <a:solidFill>
                      <a:prstClr val="white"/>
                    </a:solidFill>
                    <a:latin typeface="Corbel" panose="020B0503020204020204" pitchFamily="34" charset="0"/>
                  </a:endParaRPr>
                </a:p>
              </p:txBody>
            </p:sp>
          </p:grpSp>
        </p:grpSp>
        <p:grpSp>
          <p:nvGrpSpPr>
            <p:cNvPr id="45" name="Группа 44">
              <a:extLst>
                <a:ext uri="{FF2B5EF4-FFF2-40B4-BE49-F238E27FC236}">
                  <a16:creationId xmlns:a16="http://schemas.microsoft.com/office/drawing/2014/main" id="{C068D5FF-B617-417C-B5D1-52EC0C93FCD9}"/>
                </a:ext>
              </a:extLst>
            </p:cNvPr>
            <p:cNvGrpSpPr/>
            <p:nvPr/>
          </p:nvGrpSpPr>
          <p:grpSpPr>
            <a:xfrm>
              <a:off x="6417700" y="1922591"/>
              <a:ext cx="3574894" cy="555901"/>
              <a:chOff x="7511813" y="1210792"/>
              <a:chExt cx="3574894" cy="555901"/>
            </a:xfrm>
          </p:grpSpPr>
          <p:sp>
            <p:nvSpPr>
              <p:cNvPr id="136" name="Прямоугольник: скругленные углы 87">
                <a:extLst>
                  <a:ext uri="{FF2B5EF4-FFF2-40B4-BE49-F238E27FC236}">
                    <a16:creationId xmlns:a16="http://schemas.microsoft.com/office/drawing/2014/main" id="{8CCA9E66-DBF1-4FC4-9890-9B9F1B8F536C}"/>
                  </a:ext>
                </a:extLst>
              </p:cNvPr>
              <p:cNvSpPr/>
              <p:nvPr/>
            </p:nvSpPr>
            <p:spPr>
              <a:xfrm>
                <a:off x="7511813" y="1210792"/>
                <a:ext cx="3574894" cy="555901"/>
              </a:xfrm>
              <a:prstGeom prst="roundRect">
                <a:avLst/>
              </a:prstGeom>
              <a:solidFill>
                <a:schemeClr val="accent6">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ctr" fontAlgn="base">
                  <a:spcBef>
                    <a:spcPct val="0"/>
                  </a:spcBef>
                  <a:spcAft>
                    <a:spcPct val="0"/>
                  </a:spcAft>
                  <a:defRPr/>
                </a:pPr>
                <a:endParaRPr lang="ru-RU">
                  <a:solidFill>
                    <a:prstClr val="black"/>
                  </a:solidFill>
                  <a:latin typeface="Corbel" panose="020B0503020204020204" pitchFamily="34" charset="0"/>
                </a:endParaRPr>
              </a:p>
            </p:txBody>
          </p:sp>
          <p:grpSp>
            <p:nvGrpSpPr>
              <p:cNvPr id="137" name="Группа 136">
                <a:extLst>
                  <a:ext uri="{FF2B5EF4-FFF2-40B4-BE49-F238E27FC236}">
                    <a16:creationId xmlns:a16="http://schemas.microsoft.com/office/drawing/2014/main" id="{FB9F8C7C-9C2B-4356-B622-636A7FAC87B8}"/>
                  </a:ext>
                </a:extLst>
              </p:cNvPr>
              <p:cNvGrpSpPr/>
              <p:nvPr/>
            </p:nvGrpSpPr>
            <p:grpSpPr>
              <a:xfrm>
                <a:off x="7598123" y="1293516"/>
                <a:ext cx="3097898" cy="401262"/>
                <a:chOff x="7578945" y="1293516"/>
                <a:chExt cx="3097898" cy="401262"/>
              </a:xfrm>
            </p:grpSpPr>
            <p:sp>
              <p:nvSpPr>
                <p:cNvPr id="138" name="Прямоугольник 137">
                  <a:extLst>
                    <a:ext uri="{FF2B5EF4-FFF2-40B4-BE49-F238E27FC236}">
                      <a16:creationId xmlns:a16="http://schemas.microsoft.com/office/drawing/2014/main" id="{79BF19C9-E742-4B94-8CB9-1FFDCBBFA759}"/>
                    </a:ext>
                  </a:extLst>
                </p:cNvPr>
                <p:cNvSpPr/>
                <p:nvPr/>
              </p:nvSpPr>
              <p:spPr>
                <a:xfrm>
                  <a:off x="7578945" y="1293516"/>
                  <a:ext cx="426384" cy="397642"/>
                </a:xfrm>
                <a:prstGeom prst="rect">
                  <a:avLst/>
                </a:prstGeom>
                <a:solidFill>
                  <a:srgbClr val="1C5BB8"/>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900" b="1" dirty="0">
                      <a:solidFill>
                        <a:prstClr val="white"/>
                      </a:solidFill>
                      <a:latin typeface="Corbel" panose="020B0503020204020204" pitchFamily="34" charset="0"/>
                    </a:rPr>
                    <a:t>CPU</a:t>
                  </a:r>
                  <a:endParaRPr lang="ru-RU" sz="900" b="1" dirty="0">
                    <a:solidFill>
                      <a:prstClr val="white"/>
                    </a:solidFill>
                    <a:latin typeface="Corbel" panose="020B0503020204020204" pitchFamily="34" charset="0"/>
                  </a:endParaRPr>
                </a:p>
              </p:txBody>
            </p:sp>
            <p:sp>
              <p:nvSpPr>
                <p:cNvPr id="139" name="Прямоугольник 138">
                  <a:extLst>
                    <a:ext uri="{FF2B5EF4-FFF2-40B4-BE49-F238E27FC236}">
                      <a16:creationId xmlns:a16="http://schemas.microsoft.com/office/drawing/2014/main" id="{873CC278-2FC0-41E3-A9FB-4E16429F6A94}"/>
                    </a:ext>
                  </a:extLst>
                </p:cNvPr>
                <p:cNvSpPr/>
                <p:nvPr/>
              </p:nvSpPr>
              <p:spPr>
                <a:xfrm>
                  <a:off x="8236705" y="1293516"/>
                  <a:ext cx="426384" cy="397642"/>
                </a:xfrm>
                <a:prstGeom prst="rect">
                  <a:avLst/>
                </a:prstGeom>
                <a:solidFill>
                  <a:srgbClr val="1C5BB8"/>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900" b="1" dirty="0">
                      <a:solidFill>
                        <a:prstClr val="white"/>
                      </a:solidFill>
                      <a:latin typeface="Corbel" panose="020B0503020204020204" pitchFamily="34" charset="0"/>
                    </a:rPr>
                    <a:t>CPU</a:t>
                  </a:r>
                  <a:endParaRPr lang="ru-RU" dirty="0">
                    <a:solidFill>
                      <a:prstClr val="white"/>
                    </a:solidFill>
                    <a:latin typeface="Corbel" panose="020B0503020204020204" pitchFamily="34" charset="0"/>
                  </a:endParaRPr>
                </a:p>
              </p:txBody>
            </p:sp>
            <p:sp>
              <p:nvSpPr>
                <p:cNvPr id="140" name="Прямоугольник 139">
                  <a:extLst>
                    <a:ext uri="{FF2B5EF4-FFF2-40B4-BE49-F238E27FC236}">
                      <a16:creationId xmlns:a16="http://schemas.microsoft.com/office/drawing/2014/main" id="{D187F328-CF62-4138-AED1-20EACCB600D9}"/>
                    </a:ext>
                  </a:extLst>
                </p:cNvPr>
                <p:cNvSpPr/>
                <p:nvPr/>
              </p:nvSpPr>
              <p:spPr>
                <a:xfrm>
                  <a:off x="8910388" y="1293516"/>
                  <a:ext cx="426384" cy="397642"/>
                </a:xfrm>
                <a:prstGeom prst="rect">
                  <a:avLst/>
                </a:prstGeom>
                <a:solidFill>
                  <a:srgbClr val="1C5BB8"/>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900" b="1" dirty="0">
                      <a:solidFill>
                        <a:prstClr val="white"/>
                      </a:solidFill>
                      <a:latin typeface="Corbel" panose="020B0503020204020204" pitchFamily="34" charset="0"/>
                    </a:rPr>
                    <a:t>CPU</a:t>
                  </a:r>
                  <a:endParaRPr lang="ru-RU" dirty="0">
                    <a:solidFill>
                      <a:prstClr val="white"/>
                    </a:solidFill>
                    <a:latin typeface="Corbel" panose="020B0503020204020204" pitchFamily="34" charset="0"/>
                  </a:endParaRPr>
                </a:p>
              </p:txBody>
            </p:sp>
            <p:sp>
              <p:nvSpPr>
                <p:cNvPr id="141" name="Прямоугольник 140">
                  <a:extLst>
                    <a:ext uri="{FF2B5EF4-FFF2-40B4-BE49-F238E27FC236}">
                      <a16:creationId xmlns:a16="http://schemas.microsoft.com/office/drawing/2014/main" id="{A2F8F4D8-5883-4186-8E7A-995EF989621B}"/>
                    </a:ext>
                  </a:extLst>
                </p:cNvPr>
                <p:cNvSpPr/>
                <p:nvPr/>
              </p:nvSpPr>
              <p:spPr>
                <a:xfrm>
                  <a:off x="9560829" y="1297136"/>
                  <a:ext cx="426384" cy="397642"/>
                </a:xfrm>
                <a:prstGeom prst="rect">
                  <a:avLst/>
                </a:prstGeom>
                <a:solidFill>
                  <a:srgbClr val="1C5BB8"/>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900" b="1" dirty="0">
                      <a:solidFill>
                        <a:prstClr val="white"/>
                      </a:solidFill>
                      <a:latin typeface="Corbel" panose="020B0503020204020204" pitchFamily="34" charset="0"/>
                    </a:rPr>
                    <a:t>CPU</a:t>
                  </a:r>
                  <a:endParaRPr lang="ru-RU" dirty="0">
                    <a:solidFill>
                      <a:prstClr val="white"/>
                    </a:solidFill>
                    <a:latin typeface="Corbel" panose="020B0503020204020204" pitchFamily="34" charset="0"/>
                  </a:endParaRPr>
                </a:p>
              </p:txBody>
            </p:sp>
            <p:sp>
              <p:nvSpPr>
                <p:cNvPr id="142" name="Прямоугольник 141">
                  <a:extLst>
                    <a:ext uri="{FF2B5EF4-FFF2-40B4-BE49-F238E27FC236}">
                      <a16:creationId xmlns:a16="http://schemas.microsoft.com/office/drawing/2014/main" id="{02411A19-E6DA-4FD1-A364-AE075CEFA445}"/>
                    </a:ext>
                  </a:extLst>
                </p:cNvPr>
                <p:cNvSpPr/>
                <p:nvPr/>
              </p:nvSpPr>
              <p:spPr>
                <a:xfrm>
                  <a:off x="10250459" y="1297136"/>
                  <a:ext cx="426384" cy="397642"/>
                </a:xfrm>
                <a:prstGeom prst="rect">
                  <a:avLst/>
                </a:prstGeom>
                <a:solidFill>
                  <a:srgbClr val="1C5BB8"/>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900" b="1" dirty="0">
                      <a:solidFill>
                        <a:prstClr val="white"/>
                      </a:solidFill>
                      <a:latin typeface="Corbel" panose="020B0503020204020204" pitchFamily="34" charset="0"/>
                    </a:rPr>
                    <a:t>CPU</a:t>
                  </a:r>
                  <a:endParaRPr lang="ru-RU" dirty="0">
                    <a:solidFill>
                      <a:prstClr val="white"/>
                    </a:solidFill>
                    <a:latin typeface="Corbel" panose="020B0503020204020204" pitchFamily="34" charset="0"/>
                  </a:endParaRPr>
                </a:p>
              </p:txBody>
            </p:sp>
          </p:grpSp>
        </p:grpSp>
        <p:grpSp>
          <p:nvGrpSpPr>
            <p:cNvPr id="46" name="Группа 45">
              <a:extLst>
                <a:ext uri="{FF2B5EF4-FFF2-40B4-BE49-F238E27FC236}">
                  <a16:creationId xmlns:a16="http://schemas.microsoft.com/office/drawing/2014/main" id="{EE0AED75-3D17-4539-85E0-A602955B012E}"/>
                </a:ext>
              </a:extLst>
            </p:cNvPr>
            <p:cNvGrpSpPr/>
            <p:nvPr/>
          </p:nvGrpSpPr>
          <p:grpSpPr>
            <a:xfrm>
              <a:off x="6328872" y="2718292"/>
              <a:ext cx="3663722" cy="555901"/>
              <a:chOff x="7426179" y="2786143"/>
              <a:chExt cx="3663722" cy="555901"/>
            </a:xfrm>
          </p:grpSpPr>
          <p:sp>
            <p:nvSpPr>
              <p:cNvPr id="129" name="Прямоугольник: скругленные углы 22">
                <a:extLst>
                  <a:ext uri="{FF2B5EF4-FFF2-40B4-BE49-F238E27FC236}">
                    <a16:creationId xmlns:a16="http://schemas.microsoft.com/office/drawing/2014/main" id="{8C342916-4EEC-4674-B7CD-3B789BD3D2E3}"/>
                  </a:ext>
                </a:extLst>
              </p:cNvPr>
              <p:cNvSpPr/>
              <p:nvPr/>
            </p:nvSpPr>
            <p:spPr>
              <a:xfrm>
                <a:off x="7426179" y="2786143"/>
                <a:ext cx="3663722" cy="555901"/>
              </a:xfrm>
              <a:prstGeom prst="roundRect">
                <a:avLst/>
              </a:prstGeom>
              <a:solidFill>
                <a:schemeClr val="accent4">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ctr" fontAlgn="base">
                  <a:spcBef>
                    <a:spcPct val="0"/>
                  </a:spcBef>
                  <a:spcAft>
                    <a:spcPct val="0"/>
                  </a:spcAft>
                  <a:defRPr/>
                </a:pPr>
                <a:endParaRPr lang="ru-RU">
                  <a:solidFill>
                    <a:prstClr val="black"/>
                  </a:solidFill>
                  <a:latin typeface="Corbel" panose="020B0503020204020204" pitchFamily="34" charset="0"/>
                </a:endParaRPr>
              </a:p>
            </p:txBody>
          </p:sp>
          <p:sp>
            <p:nvSpPr>
              <p:cNvPr id="130" name="Прямоугольник 129">
                <a:extLst>
                  <a:ext uri="{FF2B5EF4-FFF2-40B4-BE49-F238E27FC236}">
                    <a16:creationId xmlns:a16="http://schemas.microsoft.com/office/drawing/2014/main" id="{87C2C15D-B820-4BB6-A3DB-07078ED714B6}"/>
                  </a:ext>
                </a:extLst>
              </p:cNvPr>
              <p:cNvSpPr/>
              <p:nvPr/>
            </p:nvSpPr>
            <p:spPr>
              <a:xfrm>
                <a:off x="7578884" y="2865272"/>
                <a:ext cx="426384" cy="397642"/>
              </a:xfrm>
              <a:prstGeom prst="rect">
                <a:avLst/>
              </a:prstGeom>
              <a:solidFill>
                <a:srgbClr val="00B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900" b="1" dirty="0">
                    <a:solidFill>
                      <a:schemeClr val="tx1"/>
                    </a:solidFill>
                    <a:latin typeface="Corbel" panose="020B0503020204020204" pitchFamily="34" charset="0"/>
                  </a:rPr>
                  <a:t>GPU</a:t>
                </a:r>
                <a:endParaRPr lang="ru-RU" sz="900" b="1" dirty="0">
                  <a:solidFill>
                    <a:schemeClr val="tx1"/>
                  </a:solidFill>
                  <a:latin typeface="Corbel" panose="020B0503020204020204" pitchFamily="34" charset="0"/>
                </a:endParaRPr>
              </a:p>
            </p:txBody>
          </p:sp>
          <p:sp>
            <p:nvSpPr>
              <p:cNvPr id="131" name="Прямоугольник 130">
                <a:extLst>
                  <a:ext uri="{FF2B5EF4-FFF2-40B4-BE49-F238E27FC236}">
                    <a16:creationId xmlns:a16="http://schemas.microsoft.com/office/drawing/2014/main" id="{A9B39823-13C0-412E-BAB3-C5D2FD1644B6}"/>
                  </a:ext>
                </a:extLst>
              </p:cNvPr>
              <p:cNvSpPr/>
              <p:nvPr/>
            </p:nvSpPr>
            <p:spPr>
              <a:xfrm>
                <a:off x="8205770" y="2862672"/>
                <a:ext cx="426384" cy="397642"/>
              </a:xfrm>
              <a:prstGeom prst="rect">
                <a:avLst/>
              </a:prstGeom>
              <a:solidFill>
                <a:srgbClr val="00B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defRPr/>
                </a:pPr>
                <a:r>
                  <a:rPr lang="en-US" sz="900" b="1" dirty="0">
                    <a:solidFill>
                      <a:prstClr val="black"/>
                    </a:solidFill>
                    <a:latin typeface="Corbel" panose="020B0503020204020204" pitchFamily="34" charset="0"/>
                  </a:rPr>
                  <a:t>GPU</a:t>
                </a:r>
                <a:endParaRPr lang="ru-RU" sz="900" b="1" dirty="0">
                  <a:solidFill>
                    <a:prstClr val="black"/>
                  </a:solidFill>
                  <a:latin typeface="Corbel" panose="020B0503020204020204" pitchFamily="34" charset="0"/>
                </a:endParaRPr>
              </a:p>
            </p:txBody>
          </p:sp>
          <p:sp>
            <p:nvSpPr>
              <p:cNvPr id="132" name="Прямоугольник 131">
                <a:extLst>
                  <a:ext uri="{FF2B5EF4-FFF2-40B4-BE49-F238E27FC236}">
                    <a16:creationId xmlns:a16="http://schemas.microsoft.com/office/drawing/2014/main" id="{ABF8BABE-119E-484D-A78F-561302F39402}"/>
                  </a:ext>
                </a:extLst>
              </p:cNvPr>
              <p:cNvSpPr/>
              <p:nvPr/>
            </p:nvSpPr>
            <p:spPr>
              <a:xfrm>
                <a:off x="8872718" y="2871433"/>
                <a:ext cx="426384" cy="397642"/>
              </a:xfrm>
              <a:prstGeom prst="rect">
                <a:avLst/>
              </a:prstGeom>
              <a:solidFill>
                <a:srgbClr val="00B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defRPr/>
                </a:pPr>
                <a:r>
                  <a:rPr lang="en-US" sz="900" b="1" dirty="0">
                    <a:solidFill>
                      <a:prstClr val="black"/>
                    </a:solidFill>
                    <a:latin typeface="Corbel" panose="020B0503020204020204" pitchFamily="34" charset="0"/>
                  </a:rPr>
                  <a:t>GPU</a:t>
                </a:r>
                <a:endParaRPr lang="ru-RU" sz="900" b="1" dirty="0">
                  <a:solidFill>
                    <a:prstClr val="black"/>
                  </a:solidFill>
                  <a:latin typeface="Corbel" panose="020B0503020204020204" pitchFamily="34" charset="0"/>
                </a:endParaRPr>
              </a:p>
            </p:txBody>
          </p:sp>
          <p:sp>
            <p:nvSpPr>
              <p:cNvPr id="133" name="Прямоугольник 132">
                <a:extLst>
                  <a:ext uri="{FF2B5EF4-FFF2-40B4-BE49-F238E27FC236}">
                    <a16:creationId xmlns:a16="http://schemas.microsoft.com/office/drawing/2014/main" id="{B327087A-357F-417B-8043-638F5323FDC7}"/>
                  </a:ext>
                </a:extLst>
              </p:cNvPr>
              <p:cNvSpPr/>
              <p:nvPr/>
            </p:nvSpPr>
            <p:spPr>
              <a:xfrm>
                <a:off x="9552833" y="2871433"/>
                <a:ext cx="426384" cy="397642"/>
              </a:xfrm>
              <a:prstGeom prst="rect">
                <a:avLst/>
              </a:prstGeom>
              <a:solidFill>
                <a:srgbClr val="00B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defRPr/>
                </a:pPr>
                <a:r>
                  <a:rPr lang="en-US" sz="900" b="1" dirty="0">
                    <a:solidFill>
                      <a:prstClr val="black"/>
                    </a:solidFill>
                    <a:latin typeface="Corbel" panose="020B0503020204020204" pitchFamily="34" charset="0"/>
                  </a:rPr>
                  <a:t>GPU</a:t>
                </a:r>
                <a:endParaRPr lang="ru-RU" sz="900" b="1" dirty="0">
                  <a:solidFill>
                    <a:prstClr val="black"/>
                  </a:solidFill>
                  <a:latin typeface="Corbel" panose="020B0503020204020204" pitchFamily="34" charset="0"/>
                </a:endParaRPr>
              </a:p>
            </p:txBody>
          </p:sp>
          <p:sp>
            <p:nvSpPr>
              <p:cNvPr id="134" name="Прямоугольник 133">
                <a:extLst>
                  <a:ext uri="{FF2B5EF4-FFF2-40B4-BE49-F238E27FC236}">
                    <a16:creationId xmlns:a16="http://schemas.microsoft.com/office/drawing/2014/main" id="{838DCC38-BB44-42D4-BC3A-3BD164D06AEB}"/>
                  </a:ext>
                </a:extLst>
              </p:cNvPr>
              <p:cNvSpPr/>
              <p:nvPr/>
            </p:nvSpPr>
            <p:spPr>
              <a:xfrm>
                <a:off x="10231592" y="2854104"/>
                <a:ext cx="426384" cy="397642"/>
              </a:xfrm>
              <a:prstGeom prst="rect">
                <a:avLst/>
              </a:prstGeom>
              <a:solidFill>
                <a:srgbClr val="00B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defRPr/>
                </a:pPr>
                <a:r>
                  <a:rPr lang="en-US" sz="900" b="1" dirty="0">
                    <a:solidFill>
                      <a:prstClr val="black"/>
                    </a:solidFill>
                    <a:latin typeface="Corbel" panose="020B0503020204020204" pitchFamily="34" charset="0"/>
                  </a:rPr>
                  <a:t>GPU</a:t>
                </a:r>
                <a:endParaRPr lang="ru-RU" sz="900" b="1" dirty="0">
                  <a:solidFill>
                    <a:prstClr val="black"/>
                  </a:solidFill>
                  <a:latin typeface="Corbel" panose="020B0503020204020204" pitchFamily="34" charset="0"/>
                </a:endParaRPr>
              </a:p>
            </p:txBody>
          </p:sp>
        </p:grpSp>
        <p:sp>
          <p:nvSpPr>
            <p:cNvPr id="55" name="Скругленный прямоугольник 7">
              <a:extLst>
                <a:ext uri="{FF2B5EF4-FFF2-40B4-BE49-F238E27FC236}">
                  <a16:creationId xmlns:a16="http://schemas.microsoft.com/office/drawing/2014/main" id="{9E23AA8E-7F15-4370-8322-A38A17D804C3}"/>
                </a:ext>
              </a:extLst>
            </p:cNvPr>
            <p:cNvSpPr/>
            <p:nvPr/>
          </p:nvSpPr>
          <p:spPr>
            <a:xfrm>
              <a:off x="6439591" y="1001520"/>
              <a:ext cx="1904068" cy="848102"/>
            </a:xfrm>
            <a:prstGeom prst="roundRect">
              <a:avLst>
                <a:gd name="adj" fmla="val 260"/>
              </a:avLst>
            </a:prstGeom>
            <a:noFill/>
            <a:ln w="38100" cap="flat" cmpd="sng" algn="ctr">
              <a:solidFill>
                <a:srgbClr val="C00000"/>
              </a:solidFill>
              <a:prstDash val="dash"/>
            </a:ln>
            <a:effectLst/>
          </p:spPr>
          <p:txBody>
            <a:bodyPr lIns="68580" tIns="34290" rIns="68580" bIns="34290" rtlCol="0" anchor="ctr"/>
            <a:lstStyle/>
            <a:p>
              <a:pPr algn="ctr" eaLnBrk="0" hangingPunct="0">
                <a:defRPr/>
              </a:pPr>
              <a:endParaRPr lang="ru-RU" kern="0">
                <a:solidFill>
                  <a:prstClr val="black"/>
                </a:solidFill>
                <a:cs typeface="Arial" charset="0"/>
              </a:endParaRPr>
            </a:p>
          </p:txBody>
        </p:sp>
        <p:sp>
          <p:nvSpPr>
            <p:cNvPr id="62" name="Скругленный прямоугольник 7">
              <a:extLst>
                <a:ext uri="{FF2B5EF4-FFF2-40B4-BE49-F238E27FC236}">
                  <a16:creationId xmlns:a16="http://schemas.microsoft.com/office/drawing/2014/main" id="{640398A1-3A46-4FAD-A224-CCB45B5B6721}"/>
                </a:ext>
              </a:extLst>
            </p:cNvPr>
            <p:cNvSpPr/>
            <p:nvPr/>
          </p:nvSpPr>
          <p:spPr>
            <a:xfrm>
              <a:off x="8426757" y="993056"/>
              <a:ext cx="1331184" cy="875166"/>
            </a:xfrm>
            <a:prstGeom prst="roundRect">
              <a:avLst>
                <a:gd name="adj" fmla="val 3228"/>
              </a:avLst>
            </a:prstGeom>
            <a:noFill/>
            <a:ln w="38100" cap="flat" cmpd="sng" algn="ctr">
              <a:solidFill>
                <a:srgbClr val="00B050"/>
              </a:solidFill>
              <a:prstDash val="dash"/>
            </a:ln>
            <a:effectLst/>
          </p:spPr>
          <p:txBody>
            <a:bodyPr lIns="68580" tIns="34290" rIns="68580" bIns="34290" rtlCol="0" anchor="ctr"/>
            <a:lstStyle/>
            <a:p>
              <a:pPr algn="ctr" eaLnBrk="0" hangingPunct="0">
                <a:defRPr/>
              </a:pPr>
              <a:endParaRPr lang="ru-RU" kern="0">
                <a:solidFill>
                  <a:prstClr val="black"/>
                </a:solidFill>
                <a:cs typeface="Arial" charset="0"/>
              </a:endParaRPr>
            </a:p>
          </p:txBody>
        </p:sp>
        <p:sp>
          <p:nvSpPr>
            <p:cNvPr id="63" name="Скругленный прямоугольник 7">
              <a:extLst>
                <a:ext uri="{FF2B5EF4-FFF2-40B4-BE49-F238E27FC236}">
                  <a16:creationId xmlns:a16="http://schemas.microsoft.com/office/drawing/2014/main" id="{9FCD6C31-9B6A-4F68-B0E5-61B2A6AC5531}"/>
                </a:ext>
              </a:extLst>
            </p:cNvPr>
            <p:cNvSpPr/>
            <p:nvPr/>
          </p:nvSpPr>
          <p:spPr>
            <a:xfrm>
              <a:off x="6254188" y="2633210"/>
              <a:ext cx="791779" cy="743897"/>
            </a:xfrm>
            <a:prstGeom prst="roundRect">
              <a:avLst>
                <a:gd name="adj" fmla="val 3228"/>
              </a:avLst>
            </a:prstGeom>
            <a:noFill/>
            <a:ln w="38100" cap="flat" cmpd="sng" algn="ctr">
              <a:solidFill>
                <a:srgbClr val="00B050"/>
              </a:solidFill>
              <a:prstDash val="dash"/>
            </a:ln>
            <a:effectLst/>
          </p:spPr>
          <p:txBody>
            <a:bodyPr lIns="68580" tIns="34290" rIns="68580" bIns="34290" rtlCol="0" anchor="ctr"/>
            <a:lstStyle/>
            <a:p>
              <a:pPr algn="ctr" eaLnBrk="0" hangingPunct="0">
                <a:defRPr/>
              </a:pPr>
              <a:endParaRPr lang="ru-RU" kern="0">
                <a:solidFill>
                  <a:prstClr val="black"/>
                </a:solidFill>
                <a:cs typeface="Arial" charset="0"/>
              </a:endParaRPr>
            </a:p>
          </p:txBody>
        </p:sp>
      </p:grpSp>
      <p:sp>
        <p:nvSpPr>
          <p:cNvPr id="65" name="Стрелка: пятиугольник 196">
            <a:extLst>
              <a:ext uri="{FF2B5EF4-FFF2-40B4-BE49-F238E27FC236}">
                <a16:creationId xmlns:a16="http://schemas.microsoft.com/office/drawing/2014/main" id="{6597C37C-51CA-46E3-9667-D8F51F489C30}"/>
              </a:ext>
            </a:extLst>
          </p:cNvPr>
          <p:cNvSpPr/>
          <p:nvPr/>
        </p:nvSpPr>
        <p:spPr>
          <a:xfrm>
            <a:off x="44138" y="4402503"/>
            <a:ext cx="1257213" cy="1229237"/>
          </a:xfrm>
          <a:prstGeom prst="homePlate">
            <a:avLst>
              <a:gd name="adj" fmla="val 26135"/>
            </a:avLst>
          </a:prstGeom>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defRPr/>
            </a:pPr>
            <a:r>
              <a:rPr lang="en-US" sz="2000" b="1" dirty="0">
                <a:solidFill>
                  <a:srgbClr val="002060"/>
                </a:solidFill>
                <a:latin typeface="Gill Sans MT"/>
              </a:rPr>
              <a:t>User-I1</a:t>
            </a:r>
          </a:p>
          <a:p>
            <a:pPr algn="ctr" fontAlgn="base">
              <a:spcBef>
                <a:spcPct val="0"/>
              </a:spcBef>
              <a:spcAft>
                <a:spcPct val="0"/>
              </a:spcAft>
              <a:defRPr/>
            </a:pPr>
            <a:r>
              <a:rPr lang="en-US" sz="2000" b="1" dirty="0">
                <a:solidFill>
                  <a:srgbClr val="002060"/>
                </a:solidFill>
                <a:latin typeface="Gill Sans MT"/>
              </a:rPr>
              <a:t>jobs</a:t>
            </a:r>
            <a:endParaRPr lang="ru-RU" sz="2000" b="1" dirty="0">
              <a:solidFill>
                <a:srgbClr val="002060"/>
              </a:solidFill>
              <a:latin typeface="Corbel" panose="020B0503020204020204" pitchFamily="34" charset="0"/>
            </a:endParaRPr>
          </a:p>
        </p:txBody>
      </p:sp>
      <p:sp>
        <p:nvSpPr>
          <p:cNvPr id="4" name="TextBox 3"/>
          <p:cNvSpPr txBox="1"/>
          <p:nvPr/>
        </p:nvSpPr>
        <p:spPr>
          <a:xfrm>
            <a:off x="1216455" y="763544"/>
            <a:ext cx="2393382"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dirty="0">
                <a:solidFill>
                  <a:prstClr val="black"/>
                </a:solidFill>
              </a:rPr>
              <a:t>Requirements for jobs</a:t>
            </a:r>
            <a:endParaRPr lang="ru-RU" dirty="0">
              <a:solidFill>
                <a:prstClr val="black"/>
              </a:solidFill>
            </a:endParaRPr>
          </a:p>
        </p:txBody>
      </p:sp>
      <p:grpSp>
        <p:nvGrpSpPr>
          <p:cNvPr id="3" name="Группа 2"/>
          <p:cNvGrpSpPr/>
          <p:nvPr/>
        </p:nvGrpSpPr>
        <p:grpSpPr>
          <a:xfrm>
            <a:off x="4770076" y="3661280"/>
            <a:ext cx="4279979" cy="3021356"/>
            <a:chOff x="6001832" y="3666738"/>
            <a:chExt cx="4279979" cy="3021356"/>
          </a:xfrm>
        </p:grpSpPr>
        <p:sp>
          <p:nvSpPr>
            <p:cNvPr id="38" name="Скругленный прямоугольник 37">
              <a:extLst>
                <a:ext uri="{FF2B5EF4-FFF2-40B4-BE49-F238E27FC236}">
                  <a16:creationId xmlns:a16="http://schemas.microsoft.com/office/drawing/2014/main" id="{F47EF86A-23E9-478E-BD6D-52D15785A809}"/>
                </a:ext>
              </a:extLst>
            </p:cNvPr>
            <p:cNvSpPr/>
            <p:nvPr/>
          </p:nvSpPr>
          <p:spPr>
            <a:xfrm>
              <a:off x="6001832" y="3694944"/>
              <a:ext cx="4279979" cy="2993150"/>
            </a:xfrm>
            <a:prstGeom prst="roundRect">
              <a:avLst/>
            </a:prstGeom>
            <a:gradFill flip="none" rotWithShape="1">
              <a:gsLst>
                <a:gs pos="0">
                  <a:schemeClr val="accent3">
                    <a:lumMod val="20000"/>
                    <a:lumOff val="80000"/>
                  </a:schemeClr>
                </a:gs>
                <a:gs pos="45000">
                  <a:schemeClr val="accent4">
                    <a:lumMod val="20000"/>
                    <a:lumOff val="80000"/>
                  </a:schemeClr>
                </a:gs>
                <a:gs pos="95000">
                  <a:schemeClr val="accent6">
                    <a:lumMod val="20000"/>
                    <a:lumOff val="80000"/>
                  </a:schemeClr>
                </a:gs>
              </a:gsLst>
              <a:lin ang="16200000" scaled="1"/>
              <a:tileRect/>
            </a:gradFill>
            <a:ln w="25400" cap="flat" cmpd="sng" algn="ctr">
              <a:solidFill>
                <a:schemeClr val="accent5">
                  <a:lumMod val="60000"/>
                  <a:lumOff val="40000"/>
                </a:schemeClr>
              </a:solidFill>
              <a:prstDash val="dash"/>
            </a:ln>
            <a:effectLst>
              <a:softEdge rad="31750"/>
            </a:effectLst>
          </p:spPr>
          <p:txBody>
            <a:bodyPr lIns="68580" tIns="34290" rIns="68580" bIns="34290" rtlCol="0" anchor="ctr"/>
            <a:lstStyle/>
            <a:p>
              <a:pPr algn="ctr" eaLnBrk="0" hangingPunct="0">
                <a:defRPr/>
              </a:pPr>
              <a:endParaRPr lang="ru-RU" kern="0">
                <a:solidFill>
                  <a:prstClr val="black"/>
                </a:solidFill>
                <a:cs typeface="Arial" charset="0"/>
              </a:endParaRPr>
            </a:p>
          </p:txBody>
        </p:sp>
        <p:sp>
          <p:nvSpPr>
            <p:cNvPr id="39" name="TextBox 38">
              <a:extLst>
                <a:ext uri="{FF2B5EF4-FFF2-40B4-BE49-F238E27FC236}">
                  <a16:creationId xmlns:a16="http://schemas.microsoft.com/office/drawing/2014/main" id="{D153C19D-5F2A-45D2-A951-AF1F9EAA092E}"/>
                </a:ext>
              </a:extLst>
            </p:cNvPr>
            <p:cNvSpPr txBox="1"/>
            <p:nvPr/>
          </p:nvSpPr>
          <p:spPr>
            <a:xfrm>
              <a:off x="6077699" y="3666738"/>
              <a:ext cx="4185447" cy="807913"/>
            </a:xfrm>
            <a:prstGeom prst="rect">
              <a:avLst/>
            </a:prstGeom>
            <a:noFill/>
          </p:spPr>
          <p:txBody>
            <a:bodyPr wrap="square" lIns="68580" tIns="34290" rIns="68580" bIns="34290" rtlCol="0">
              <a:spAutoFit/>
            </a:bodyPr>
            <a:lstStyle/>
            <a:p>
              <a:pPr algn="ctr" eaLnBrk="0" fontAlgn="base" hangingPunct="0">
                <a:spcBef>
                  <a:spcPct val="0"/>
                </a:spcBef>
                <a:spcAft>
                  <a:spcPct val="0"/>
                </a:spcAft>
                <a:defRPr/>
              </a:pPr>
              <a:r>
                <a:rPr lang="en-US" sz="2400" b="1" dirty="0">
                  <a:solidFill>
                    <a:srgbClr val="C00000"/>
                  </a:solidFill>
                  <a:cs typeface="Arial" charset="0"/>
                </a:rPr>
                <a:t>Multi-layered data storage system</a:t>
              </a:r>
              <a:endParaRPr lang="ru-RU" sz="2400" b="1" dirty="0">
                <a:solidFill>
                  <a:srgbClr val="C00000"/>
                </a:solidFill>
                <a:cs typeface="Arial" charset="0"/>
              </a:endParaRPr>
            </a:p>
          </p:txBody>
        </p:sp>
        <p:grpSp>
          <p:nvGrpSpPr>
            <p:cNvPr id="42" name="Группа 41">
              <a:extLst>
                <a:ext uri="{FF2B5EF4-FFF2-40B4-BE49-F238E27FC236}">
                  <a16:creationId xmlns:a16="http://schemas.microsoft.com/office/drawing/2014/main" id="{975C25DA-8F83-4C47-B055-E0923A41D6DA}"/>
                </a:ext>
              </a:extLst>
            </p:cNvPr>
            <p:cNvGrpSpPr/>
            <p:nvPr/>
          </p:nvGrpSpPr>
          <p:grpSpPr>
            <a:xfrm>
              <a:off x="6475714" y="4656799"/>
              <a:ext cx="570253" cy="1798892"/>
              <a:chOff x="7559024" y="4704037"/>
              <a:chExt cx="570253" cy="1798892"/>
            </a:xfrm>
          </p:grpSpPr>
          <p:sp>
            <p:nvSpPr>
              <p:cNvPr id="152" name="Блок-схема: магнитный диск 151">
                <a:extLst>
                  <a:ext uri="{FF2B5EF4-FFF2-40B4-BE49-F238E27FC236}">
                    <a16:creationId xmlns:a16="http://schemas.microsoft.com/office/drawing/2014/main" id="{933277AF-EC67-468C-BE89-CAEC1F6B9684}"/>
                  </a:ext>
                </a:extLst>
              </p:cNvPr>
              <p:cNvSpPr/>
              <p:nvPr/>
            </p:nvSpPr>
            <p:spPr>
              <a:xfrm>
                <a:off x="7559024" y="4704037"/>
                <a:ext cx="551190" cy="337459"/>
              </a:xfrm>
              <a:prstGeom prst="flowChartMagneticDisk">
                <a:avLst/>
              </a:prstGeom>
              <a:gradFill>
                <a:gsLst>
                  <a:gs pos="0">
                    <a:schemeClr val="accent6">
                      <a:tint val="35000"/>
                      <a:satMod val="253000"/>
                      <a:alpha val="99000"/>
                    </a:schemeClr>
                  </a:gs>
                  <a:gs pos="50000">
                    <a:schemeClr val="accent6">
                      <a:tint val="42000"/>
                      <a:satMod val="255000"/>
                    </a:schemeClr>
                  </a:gs>
                  <a:gs pos="97000">
                    <a:schemeClr val="accent6">
                      <a:tint val="53000"/>
                      <a:satMod val="260000"/>
                    </a:schemeClr>
                  </a:gs>
                  <a:gs pos="100000">
                    <a:schemeClr val="accent6">
                      <a:tint val="56000"/>
                      <a:satMod val="275000"/>
                    </a:schemeClr>
                  </a:gs>
                </a:gsLst>
              </a:gradFill>
              <a:scene3d>
                <a:camera prst="orthographicFront"/>
                <a:lightRig rig="threePt" dir="t"/>
              </a:scene3d>
              <a:sp3d>
                <a:bevelT w="139700" h="139700" prst="divot"/>
              </a:sp3d>
            </p:spPr>
            <p:style>
              <a:lnRef idx="1">
                <a:schemeClr val="accent6"/>
              </a:lnRef>
              <a:fillRef idx="2">
                <a:schemeClr val="accent6"/>
              </a:fillRef>
              <a:effectRef idx="1">
                <a:schemeClr val="accent6"/>
              </a:effectRef>
              <a:fontRef idx="minor">
                <a:schemeClr val="dk1"/>
              </a:fontRef>
            </p:style>
            <p:txBody>
              <a:bodyPr rtlCol="0" anchor="ctr"/>
              <a:lstStyle/>
              <a:p>
                <a:pPr lvl="0" algn="ctr" fontAlgn="base">
                  <a:spcBef>
                    <a:spcPct val="0"/>
                  </a:spcBef>
                  <a:spcAft>
                    <a:spcPct val="0"/>
                  </a:spcAft>
                  <a:defRPr/>
                </a:pPr>
                <a:r>
                  <a:rPr lang="en-US" sz="1050" b="1" dirty="0">
                    <a:solidFill>
                      <a:prstClr val="black"/>
                    </a:solidFill>
                    <a:latin typeface="Corbel" panose="020B0503020204020204" pitchFamily="34" charset="0"/>
                  </a:rPr>
                  <a:t>SSD</a:t>
                </a:r>
                <a:endParaRPr lang="ru-RU" sz="1050" b="1" dirty="0">
                  <a:solidFill>
                    <a:prstClr val="black"/>
                  </a:solidFill>
                  <a:latin typeface="Corbel" panose="020B0503020204020204" pitchFamily="34" charset="0"/>
                </a:endParaRPr>
              </a:p>
            </p:txBody>
          </p:sp>
          <p:sp>
            <p:nvSpPr>
              <p:cNvPr id="153" name="Блок-схема: магнитный диск 152">
                <a:extLst>
                  <a:ext uri="{FF2B5EF4-FFF2-40B4-BE49-F238E27FC236}">
                    <a16:creationId xmlns:a16="http://schemas.microsoft.com/office/drawing/2014/main" id="{3D7738EF-82C8-40DF-893A-E0A435CD181F}"/>
                  </a:ext>
                </a:extLst>
              </p:cNvPr>
              <p:cNvSpPr/>
              <p:nvPr/>
            </p:nvSpPr>
            <p:spPr>
              <a:xfrm>
                <a:off x="7578087" y="6165470"/>
                <a:ext cx="551190" cy="337459"/>
              </a:xfrm>
              <a:prstGeom prst="flowChartMagneticDisk">
                <a:avLst/>
              </a:prstGeom>
              <a:scene3d>
                <a:camera prst="orthographicFront"/>
                <a:lightRig rig="threePt" dir="t"/>
              </a:scene3d>
              <a:sp3d>
                <a:bevelT w="139700" h="139700" prst="divot"/>
              </a:sp3d>
            </p:spPr>
            <p:style>
              <a:lnRef idx="1">
                <a:schemeClr val="accent3"/>
              </a:lnRef>
              <a:fillRef idx="2">
                <a:schemeClr val="accent3"/>
              </a:fillRef>
              <a:effectRef idx="1">
                <a:schemeClr val="accent3"/>
              </a:effectRef>
              <a:fontRef idx="minor">
                <a:schemeClr val="dk1"/>
              </a:fontRef>
            </p:style>
            <p:txBody>
              <a:bodyPr rtlCol="0" anchor="ctr"/>
              <a:lstStyle/>
              <a:p>
                <a:pPr algn="ctr" fontAlgn="base">
                  <a:spcBef>
                    <a:spcPct val="0"/>
                  </a:spcBef>
                  <a:spcAft>
                    <a:spcPct val="0"/>
                  </a:spcAft>
                  <a:defRPr/>
                </a:pPr>
                <a:r>
                  <a:rPr lang="en-US" sz="1050" b="1" dirty="0">
                    <a:solidFill>
                      <a:prstClr val="black"/>
                    </a:solidFill>
                    <a:latin typeface="Corbel" panose="020B0503020204020204" pitchFamily="34" charset="0"/>
                  </a:rPr>
                  <a:t>HDD</a:t>
                </a:r>
                <a:endParaRPr lang="ru-RU" dirty="0">
                  <a:solidFill>
                    <a:prstClr val="black"/>
                  </a:solidFill>
                  <a:latin typeface="Corbel" panose="020B0503020204020204" pitchFamily="34" charset="0"/>
                </a:endParaRPr>
              </a:p>
            </p:txBody>
          </p:sp>
        </p:grpSp>
        <p:sp>
          <p:nvSpPr>
            <p:cNvPr id="43" name="Блок-схема: магнитный диск 42">
              <a:extLst>
                <a:ext uri="{FF2B5EF4-FFF2-40B4-BE49-F238E27FC236}">
                  <a16:creationId xmlns:a16="http://schemas.microsoft.com/office/drawing/2014/main" id="{AE6EFCDA-7F0B-44AB-8276-B46BCEDFBE85}"/>
                </a:ext>
              </a:extLst>
            </p:cNvPr>
            <p:cNvSpPr/>
            <p:nvPr/>
          </p:nvSpPr>
          <p:spPr>
            <a:xfrm>
              <a:off x="6494777" y="5396827"/>
              <a:ext cx="551190" cy="337459"/>
            </a:xfrm>
            <a:prstGeom prst="flowChartMagneticDisk">
              <a:avLst/>
            </a:prstGeom>
            <a:scene3d>
              <a:camera prst="orthographicFront"/>
              <a:lightRig rig="threePt" dir="t"/>
            </a:scene3d>
            <a:sp3d>
              <a:bevelT w="139700" h="139700" prst="divot"/>
            </a:sp3d>
          </p:spPr>
          <p:style>
            <a:lnRef idx="1">
              <a:schemeClr val="accent4"/>
            </a:lnRef>
            <a:fillRef idx="2">
              <a:schemeClr val="accent4"/>
            </a:fillRef>
            <a:effectRef idx="1">
              <a:schemeClr val="accent4"/>
            </a:effectRef>
            <a:fontRef idx="minor">
              <a:schemeClr val="dk1"/>
            </a:fontRef>
          </p:style>
          <p:txBody>
            <a:bodyPr rtlCol="0" anchor="ctr"/>
            <a:lstStyle/>
            <a:p>
              <a:pPr lvl="0" algn="ctr" fontAlgn="base">
                <a:spcBef>
                  <a:spcPct val="0"/>
                </a:spcBef>
                <a:spcAft>
                  <a:spcPct val="0"/>
                </a:spcAft>
                <a:defRPr/>
              </a:pPr>
              <a:r>
                <a:rPr lang="en-US" sz="1050" b="1" dirty="0">
                  <a:solidFill>
                    <a:prstClr val="black"/>
                  </a:solidFill>
                  <a:latin typeface="Corbel" panose="020B0503020204020204" pitchFamily="34" charset="0"/>
                </a:rPr>
                <a:t>SSD</a:t>
              </a:r>
              <a:endParaRPr lang="ru-RU" sz="1050" b="1" dirty="0">
                <a:solidFill>
                  <a:prstClr val="black"/>
                </a:solidFill>
                <a:latin typeface="Corbel" panose="020B0503020204020204" pitchFamily="34" charset="0"/>
              </a:endParaRPr>
            </a:p>
          </p:txBody>
        </p:sp>
        <p:grpSp>
          <p:nvGrpSpPr>
            <p:cNvPr id="47" name="Группа 46">
              <a:extLst>
                <a:ext uri="{FF2B5EF4-FFF2-40B4-BE49-F238E27FC236}">
                  <a16:creationId xmlns:a16="http://schemas.microsoft.com/office/drawing/2014/main" id="{D6823434-7B94-4271-A5CE-C17EC0FF5E11}"/>
                </a:ext>
              </a:extLst>
            </p:cNvPr>
            <p:cNvGrpSpPr/>
            <p:nvPr/>
          </p:nvGrpSpPr>
          <p:grpSpPr>
            <a:xfrm>
              <a:off x="7358343" y="4663716"/>
              <a:ext cx="570253" cy="1798892"/>
              <a:chOff x="8441653" y="4710954"/>
              <a:chExt cx="570253" cy="1798892"/>
            </a:xfrm>
          </p:grpSpPr>
          <p:grpSp>
            <p:nvGrpSpPr>
              <p:cNvPr id="125" name="Группа 124">
                <a:extLst>
                  <a:ext uri="{FF2B5EF4-FFF2-40B4-BE49-F238E27FC236}">
                    <a16:creationId xmlns:a16="http://schemas.microsoft.com/office/drawing/2014/main" id="{58F4DB84-E359-414E-B733-3508E7458111}"/>
                  </a:ext>
                </a:extLst>
              </p:cNvPr>
              <p:cNvGrpSpPr/>
              <p:nvPr/>
            </p:nvGrpSpPr>
            <p:grpSpPr>
              <a:xfrm>
                <a:off x="8441653" y="4710954"/>
                <a:ext cx="570253" cy="1798892"/>
                <a:chOff x="7559024" y="4704037"/>
                <a:chExt cx="570253" cy="1798892"/>
              </a:xfrm>
            </p:grpSpPr>
            <p:sp>
              <p:nvSpPr>
                <p:cNvPr id="127" name="Блок-схема: магнитный диск 126">
                  <a:extLst>
                    <a:ext uri="{FF2B5EF4-FFF2-40B4-BE49-F238E27FC236}">
                      <a16:creationId xmlns:a16="http://schemas.microsoft.com/office/drawing/2014/main" id="{BF487C50-360A-4AD3-9801-7EC272ED21DF}"/>
                    </a:ext>
                  </a:extLst>
                </p:cNvPr>
                <p:cNvSpPr/>
                <p:nvPr/>
              </p:nvSpPr>
              <p:spPr>
                <a:xfrm>
                  <a:off x="7559024" y="4704037"/>
                  <a:ext cx="551190" cy="337459"/>
                </a:xfrm>
                <a:prstGeom prst="flowChartMagneticDisk">
                  <a:avLst/>
                </a:prstGeom>
                <a:gradFill>
                  <a:gsLst>
                    <a:gs pos="0">
                      <a:schemeClr val="accent6">
                        <a:tint val="35000"/>
                        <a:satMod val="253000"/>
                        <a:alpha val="99000"/>
                      </a:schemeClr>
                    </a:gs>
                    <a:gs pos="50000">
                      <a:schemeClr val="accent6">
                        <a:tint val="42000"/>
                        <a:satMod val="255000"/>
                      </a:schemeClr>
                    </a:gs>
                    <a:gs pos="97000">
                      <a:schemeClr val="accent6">
                        <a:tint val="53000"/>
                        <a:satMod val="260000"/>
                      </a:schemeClr>
                    </a:gs>
                    <a:gs pos="100000">
                      <a:schemeClr val="accent6">
                        <a:tint val="56000"/>
                        <a:satMod val="275000"/>
                      </a:schemeClr>
                    </a:gs>
                  </a:gsLst>
                </a:gradFill>
                <a:scene3d>
                  <a:camera prst="orthographicFront"/>
                  <a:lightRig rig="threePt" dir="t"/>
                </a:scene3d>
                <a:sp3d>
                  <a:bevelT w="139700" h="139700" prst="divot"/>
                </a:sp3d>
              </p:spPr>
              <p:style>
                <a:lnRef idx="1">
                  <a:schemeClr val="accent6"/>
                </a:lnRef>
                <a:fillRef idx="2">
                  <a:schemeClr val="accent6"/>
                </a:fillRef>
                <a:effectRef idx="1">
                  <a:schemeClr val="accent6"/>
                </a:effectRef>
                <a:fontRef idx="minor">
                  <a:schemeClr val="dk1"/>
                </a:fontRef>
              </p:style>
              <p:txBody>
                <a:bodyPr rtlCol="0" anchor="ctr"/>
                <a:lstStyle/>
                <a:p>
                  <a:pPr lvl="0" algn="ctr" fontAlgn="base">
                    <a:spcBef>
                      <a:spcPct val="0"/>
                    </a:spcBef>
                    <a:spcAft>
                      <a:spcPct val="0"/>
                    </a:spcAft>
                    <a:defRPr/>
                  </a:pPr>
                  <a:r>
                    <a:rPr lang="en-US" sz="1050" b="1" dirty="0">
                      <a:solidFill>
                        <a:prstClr val="black"/>
                      </a:solidFill>
                      <a:latin typeface="Corbel" panose="020B0503020204020204" pitchFamily="34" charset="0"/>
                    </a:rPr>
                    <a:t>SSD</a:t>
                  </a:r>
                  <a:endParaRPr lang="ru-RU" sz="1050" b="1" dirty="0">
                    <a:solidFill>
                      <a:prstClr val="black"/>
                    </a:solidFill>
                    <a:latin typeface="Corbel" panose="020B0503020204020204" pitchFamily="34" charset="0"/>
                  </a:endParaRPr>
                </a:p>
              </p:txBody>
            </p:sp>
            <p:sp>
              <p:nvSpPr>
                <p:cNvPr id="128" name="Блок-схема: магнитный диск 127">
                  <a:extLst>
                    <a:ext uri="{FF2B5EF4-FFF2-40B4-BE49-F238E27FC236}">
                      <a16:creationId xmlns:a16="http://schemas.microsoft.com/office/drawing/2014/main" id="{27E82917-65CE-4F5A-806B-D0B69D2C8343}"/>
                    </a:ext>
                  </a:extLst>
                </p:cNvPr>
                <p:cNvSpPr/>
                <p:nvPr/>
              </p:nvSpPr>
              <p:spPr>
                <a:xfrm>
                  <a:off x="7578087" y="6165470"/>
                  <a:ext cx="551190" cy="337459"/>
                </a:xfrm>
                <a:prstGeom prst="flowChartMagneticDisk">
                  <a:avLst/>
                </a:prstGeom>
                <a:scene3d>
                  <a:camera prst="orthographicFront"/>
                  <a:lightRig rig="threePt" dir="t"/>
                </a:scene3d>
                <a:sp3d>
                  <a:bevelT w="139700" h="139700" prst="divot"/>
                </a:sp3d>
              </p:spPr>
              <p:style>
                <a:lnRef idx="1">
                  <a:schemeClr val="accent3"/>
                </a:lnRef>
                <a:fillRef idx="2">
                  <a:schemeClr val="accent3"/>
                </a:fillRef>
                <a:effectRef idx="1">
                  <a:schemeClr val="accent3"/>
                </a:effectRef>
                <a:fontRef idx="minor">
                  <a:schemeClr val="dk1"/>
                </a:fontRef>
              </p:style>
              <p:txBody>
                <a:bodyPr rtlCol="0" anchor="ctr"/>
                <a:lstStyle/>
                <a:p>
                  <a:pPr algn="ctr" fontAlgn="base">
                    <a:spcBef>
                      <a:spcPct val="0"/>
                    </a:spcBef>
                    <a:spcAft>
                      <a:spcPct val="0"/>
                    </a:spcAft>
                    <a:defRPr/>
                  </a:pPr>
                  <a:r>
                    <a:rPr lang="en-US" sz="1050" b="1" dirty="0">
                      <a:solidFill>
                        <a:prstClr val="black"/>
                      </a:solidFill>
                      <a:latin typeface="Corbel" panose="020B0503020204020204" pitchFamily="34" charset="0"/>
                    </a:rPr>
                    <a:t>HDD</a:t>
                  </a:r>
                  <a:endParaRPr lang="ru-RU" dirty="0">
                    <a:solidFill>
                      <a:prstClr val="black"/>
                    </a:solidFill>
                    <a:latin typeface="Corbel" panose="020B0503020204020204" pitchFamily="34" charset="0"/>
                  </a:endParaRPr>
                </a:p>
              </p:txBody>
            </p:sp>
          </p:grpSp>
          <p:sp>
            <p:nvSpPr>
              <p:cNvPr id="126" name="Блок-схема: магнитный диск 125">
                <a:extLst>
                  <a:ext uri="{FF2B5EF4-FFF2-40B4-BE49-F238E27FC236}">
                    <a16:creationId xmlns:a16="http://schemas.microsoft.com/office/drawing/2014/main" id="{A06A5C54-9C6F-4D7D-8964-DE62D78709E1}"/>
                  </a:ext>
                </a:extLst>
              </p:cNvPr>
              <p:cNvSpPr/>
              <p:nvPr/>
            </p:nvSpPr>
            <p:spPr>
              <a:xfrm>
                <a:off x="8449603" y="5435977"/>
                <a:ext cx="551190" cy="337459"/>
              </a:xfrm>
              <a:prstGeom prst="flowChartMagneticDisk">
                <a:avLst/>
              </a:prstGeom>
              <a:scene3d>
                <a:camera prst="orthographicFront"/>
                <a:lightRig rig="threePt" dir="t"/>
              </a:scene3d>
              <a:sp3d>
                <a:bevelT w="139700" h="139700" prst="divot"/>
              </a:sp3d>
            </p:spPr>
            <p:style>
              <a:lnRef idx="1">
                <a:schemeClr val="accent4"/>
              </a:lnRef>
              <a:fillRef idx="2">
                <a:schemeClr val="accent4"/>
              </a:fillRef>
              <a:effectRef idx="1">
                <a:schemeClr val="accent4"/>
              </a:effectRef>
              <a:fontRef idx="minor">
                <a:schemeClr val="dk1"/>
              </a:fontRef>
            </p:style>
            <p:txBody>
              <a:bodyPr rtlCol="0" anchor="ctr"/>
              <a:lstStyle/>
              <a:p>
                <a:pPr lvl="0" algn="ctr" fontAlgn="base">
                  <a:spcBef>
                    <a:spcPct val="0"/>
                  </a:spcBef>
                  <a:spcAft>
                    <a:spcPct val="0"/>
                  </a:spcAft>
                  <a:defRPr/>
                </a:pPr>
                <a:r>
                  <a:rPr lang="en-US" sz="1050" b="1" dirty="0">
                    <a:solidFill>
                      <a:prstClr val="black"/>
                    </a:solidFill>
                    <a:latin typeface="Corbel" panose="020B0503020204020204" pitchFamily="34" charset="0"/>
                  </a:rPr>
                  <a:t>SSD</a:t>
                </a:r>
                <a:endParaRPr lang="ru-RU" sz="1050" b="1" dirty="0">
                  <a:solidFill>
                    <a:prstClr val="black"/>
                  </a:solidFill>
                  <a:latin typeface="Corbel" panose="020B0503020204020204" pitchFamily="34" charset="0"/>
                </a:endParaRPr>
              </a:p>
            </p:txBody>
          </p:sp>
        </p:grpSp>
        <p:grpSp>
          <p:nvGrpSpPr>
            <p:cNvPr id="48" name="Группа 47">
              <a:extLst>
                <a:ext uri="{FF2B5EF4-FFF2-40B4-BE49-F238E27FC236}">
                  <a16:creationId xmlns:a16="http://schemas.microsoft.com/office/drawing/2014/main" id="{CAC2314E-FB84-43AC-9230-E0A7C1A19035}"/>
                </a:ext>
              </a:extLst>
            </p:cNvPr>
            <p:cNvGrpSpPr/>
            <p:nvPr/>
          </p:nvGrpSpPr>
          <p:grpSpPr>
            <a:xfrm>
              <a:off x="9106603" y="4672729"/>
              <a:ext cx="585831" cy="1798892"/>
              <a:chOff x="8441653" y="4710954"/>
              <a:chExt cx="585831" cy="1798892"/>
            </a:xfrm>
          </p:grpSpPr>
          <p:grpSp>
            <p:nvGrpSpPr>
              <p:cNvPr id="121" name="Группа 120">
                <a:extLst>
                  <a:ext uri="{FF2B5EF4-FFF2-40B4-BE49-F238E27FC236}">
                    <a16:creationId xmlns:a16="http://schemas.microsoft.com/office/drawing/2014/main" id="{18937B6C-69FF-48A2-AB21-13F5159DF90B}"/>
                  </a:ext>
                </a:extLst>
              </p:cNvPr>
              <p:cNvGrpSpPr/>
              <p:nvPr/>
            </p:nvGrpSpPr>
            <p:grpSpPr>
              <a:xfrm>
                <a:off x="8441653" y="4710954"/>
                <a:ext cx="570253" cy="1798892"/>
                <a:chOff x="7559024" y="4704037"/>
                <a:chExt cx="570253" cy="1798892"/>
              </a:xfrm>
            </p:grpSpPr>
            <p:sp>
              <p:nvSpPr>
                <p:cNvPr id="123" name="Блок-схема: магнитный диск 122">
                  <a:extLst>
                    <a:ext uri="{FF2B5EF4-FFF2-40B4-BE49-F238E27FC236}">
                      <a16:creationId xmlns:a16="http://schemas.microsoft.com/office/drawing/2014/main" id="{C056CAB5-0568-4521-AA55-06B1BC3CBAA5}"/>
                    </a:ext>
                  </a:extLst>
                </p:cNvPr>
                <p:cNvSpPr/>
                <p:nvPr/>
              </p:nvSpPr>
              <p:spPr>
                <a:xfrm>
                  <a:off x="7559024" y="4704037"/>
                  <a:ext cx="551190" cy="337459"/>
                </a:xfrm>
                <a:prstGeom prst="flowChartMagneticDisk">
                  <a:avLst/>
                </a:prstGeom>
                <a:gradFill>
                  <a:gsLst>
                    <a:gs pos="0">
                      <a:schemeClr val="accent6">
                        <a:tint val="35000"/>
                        <a:satMod val="253000"/>
                        <a:alpha val="99000"/>
                      </a:schemeClr>
                    </a:gs>
                    <a:gs pos="50000">
                      <a:schemeClr val="accent6">
                        <a:tint val="42000"/>
                        <a:satMod val="255000"/>
                      </a:schemeClr>
                    </a:gs>
                    <a:gs pos="97000">
                      <a:schemeClr val="accent6">
                        <a:tint val="53000"/>
                        <a:satMod val="260000"/>
                      </a:schemeClr>
                    </a:gs>
                    <a:gs pos="100000">
                      <a:schemeClr val="accent6">
                        <a:tint val="56000"/>
                        <a:satMod val="275000"/>
                      </a:schemeClr>
                    </a:gs>
                  </a:gsLst>
                </a:gradFill>
                <a:scene3d>
                  <a:camera prst="orthographicFront"/>
                  <a:lightRig rig="threePt" dir="t"/>
                </a:scene3d>
                <a:sp3d>
                  <a:bevelT w="139700" h="139700" prst="divot"/>
                </a:sp3d>
              </p:spPr>
              <p:style>
                <a:lnRef idx="1">
                  <a:schemeClr val="accent6"/>
                </a:lnRef>
                <a:fillRef idx="2">
                  <a:schemeClr val="accent6"/>
                </a:fillRef>
                <a:effectRef idx="1">
                  <a:schemeClr val="accent6"/>
                </a:effectRef>
                <a:fontRef idx="minor">
                  <a:schemeClr val="dk1"/>
                </a:fontRef>
              </p:style>
              <p:txBody>
                <a:bodyPr rtlCol="0" anchor="ctr"/>
                <a:lstStyle/>
                <a:p>
                  <a:pPr lvl="0" algn="ctr" fontAlgn="base">
                    <a:spcBef>
                      <a:spcPct val="0"/>
                    </a:spcBef>
                    <a:spcAft>
                      <a:spcPct val="0"/>
                    </a:spcAft>
                    <a:defRPr/>
                  </a:pPr>
                  <a:r>
                    <a:rPr lang="en-US" sz="1050" b="1" dirty="0">
                      <a:solidFill>
                        <a:prstClr val="black"/>
                      </a:solidFill>
                      <a:latin typeface="Corbel" panose="020B0503020204020204" pitchFamily="34" charset="0"/>
                    </a:rPr>
                    <a:t>SSD</a:t>
                  </a:r>
                  <a:endParaRPr lang="ru-RU" sz="1050" b="1" dirty="0">
                    <a:solidFill>
                      <a:prstClr val="black"/>
                    </a:solidFill>
                    <a:latin typeface="Corbel" panose="020B0503020204020204" pitchFamily="34" charset="0"/>
                  </a:endParaRPr>
                </a:p>
              </p:txBody>
            </p:sp>
            <p:sp>
              <p:nvSpPr>
                <p:cNvPr id="124" name="Блок-схема: магнитный диск 123">
                  <a:extLst>
                    <a:ext uri="{FF2B5EF4-FFF2-40B4-BE49-F238E27FC236}">
                      <a16:creationId xmlns:a16="http://schemas.microsoft.com/office/drawing/2014/main" id="{E593BBB9-A945-4ED3-9463-E25511EDE5AB}"/>
                    </a:ext>
                  </a:extLst>
                </p:cNvPr>
                <p:cNvSpPr/>
                <p:nvPr/>
              </p:nvSpPr>
              <p:spPr>
                <a:xfrm>
                  <a:off x="7578087" y="6165470"/>
                  <a:ext cx="551190" cy="337459"/>
                </a:xfrm>
                <a:prstGeom prst="flowChartMagneticDisk">
                  <a:avLst/>
                </a:prstGeom>
                <a:scene3d>
                  <a:camera prst="orthographicFront"/>
                  <a:lightRig rig="threePt" dir="t"/>
                </a:scene3d>
                <a:sp3d>
                  <a:bevelT w="139700" h="139700" prst="divot"/>
                </a:sp3d>
              </p:spPr>
              <p:style>
                <a:lnRef idx="1">
                  <a:schemeClr val="accent3"/>
                </a:lnRef>
                <a:fillRef idx="2">
                  <a:schemeClr val="accent3"/>
                </a:fillRef>
                <a:effectRef idx="1">
                  <a:schemeClr val="accent3"/>
                </a:effectRef>
                <a:fontRef idx="minor">
                  <a:schemeClr val="dk1"/>
                </a:fontRef>
              </p:style>
              <p:txBody>
                <a:bodyPr rtlCol="0" anchor="ctr"/>
                <a:lstStyle/>
                <a:p>
                  <a:pPr algn="ctr" fontAlgn="base">
                    <a:spcBef>
                      <a:spcPct val="0"/>
                    </a:spcBef>
                    <a:spcAft>
                      <a:spcPct val="0"/>
                    </a:spcAft>
                    <a:defRPr/>
                  </a:pPr>
                  <a:r>
                    <a:rPr lang="en-US" sz="1050" b="1" dirty="0">
                      <a:solidFill>
                        <a:prstClr val="black"/>
                      </a:solidFill>
                      <a:latin typeface="Corbel" panose="020B0503020204020204" pitchFamily="34" charset="0"/>
                    </a:rPr>
                    <a:t>HDD</a:t>
                  </a:r>
                  <a:endParaRPr lang="ru-RU" dirty="0">
                    <a:solidFill>
                      <a:prstClr val="black"/>
                    </a:solidFill>
                    <a:latin typeface="Corbel" panose="020B0503020204020204" pitchFamily="34" charset="0"/>
                  </a:endParaRPr>
                </a:p>
              </p:txBody>
            </p:sp>
          </p:grpSp>
          <p:sp>
            <p:nvSpPr>
              <p:cNvPr id="122" name="Блок-схема: магнитный диск 121">
                <a:extLst>
                  <a:ext uri="{FF2B5EF4-FFF2-40B4-BE49-F238E27FC236}">
                    <a16:creationId xmlns:a16="http://schemas.microsoft.com/office/drawing/2014/main" id="{90C056F9-A41B-4DF4-8A69-26E0759B6395}"/>
                  </a:ext>
                </a:extLst>
              </p:cNvPr>
              <p:cNvSpPr/>
              <p:nvPr/>
            </p:nvSpPr>
            <p:spPr>
              <a:xfrm>
                <a:off x="8476294" y="5415795"/>
                <a:ext cx="551190" cy="337459"/>
              </a:xfrm>
              <a:prstGeom prst="flowChartMagneticDisk">
                <a:avLst/>
              </a:prstGeom>
              <a:scene3d>
                <a:camera prst="orthographicFront"/>
                <a:lightRig rig="threePt" dir="t"/>
              </a:scene3d>
              <a:sp3d>
                <a:bevelT w="139700" h="139700" prst="divot"/>
              </a:sp3d>
            </p:spPr>
            <p:style>
              <a:lnRef idx="1">
                <a:schemeClr val="accent4"/>
              </a:lnRef>
              <a:fillRef idx="2">
                <a:schemeClr val="accent4"/>
              </a:fillRef>
              <a:effectRef idx="1">
                <a:schemeClr val="accent4"/>
              </a:effectRef>
              <a:fontRef idx="minor">
                <a:schemeClr val="dk1"/>
              </a:fontRef>
            </p:style>
            <p:txBody>
              <a:bodyPr rtlCol="0" anchor="ctr"/>
              <a:lstStyle/>
              <a:p>
                <a:pPr lvl="0" algn="ctr" fontAlgn="base">
                  <a:spcBef>
                    <a:spcPct val="0"/>
                  </a:spcBef>
                  <a:spcAft>
                    <a:spcPct val="0"/>
                  </a:spcAft>
                  <a:defRPr/>
                </a:pPr>
                <a:r>
                  <a:rPr lang="en-US" sz="1050" b="1" dirty="0">
                    <a:solidFill>
                      <a:prstClr val="black"/>
                    </a:solidFill>
                    <a:latin typeface="Corbel" panose="020B0503020204020204" pitchFamily="34" charset="0"/>
                  </a:rPr>
                  <a:t>SSD</a:t>
                </a:r>
                <a:endParaRPr lang="ru-RU" sz="1050" b="1" dirty="0">
                  <a:solidFill>
                    <a:prstClr val="black"/>
                  </a:solidFill>
                  <a:latin typeface="Corbel" panose="020B0503020204020204" pitchFamily="34" charset="0"/>
                </a:endParaRPr>
              </a:p>
            </p:txBody>
          </p:sp>
        </p:grpSp>
        <p:grpSp>
          <p:nvGrpSpPr>
            <p:cNvPr id="49" name="Группа 48">
              <a:extLst>
                <a:ext uri="{FF2B5EF4-FFF2-40B4-BE49-F238E27FC236}">
                  <a16:creationId xmlns:a16="http://schemas.microsoft.com/office/drawing/2014/main" id="{81E421E0-3A45-4565-B67F-78C4A78AD1FB}"/>
                </a:ext>
              </a:extLst>
            </p:cNvPr>
            <p:cNvGrpSpPr/>
            <p:nvPr/>
          </p:nvGrpSpPr>
          <p:grpSpPr>
            <a:xfrm>
              <a:off x="8225394" y="4667723"/>
              <a:ext cx="585831" cy="1798892"/>
              <a:chOff x="8441653" y="4710954"/>
              <a:chExt cx="585831" cy="1798892"/>
            </a:xfrm>
          </p:grpSpPr>
          <p:grpSp>
            <p:nvGrpSpPr>
              <p:cNvPr id="117" name="Группа 116">
                <a:extLst>
                  <a:ext uri="{FF2B5EF4-FFF2-40B4-BE49-F238E27FC236}">
                    <a16:creationId xmlns:a16="http://schemas.microsoft.com/office/drawing/2014/main" id="{2CC04720-71FE-44AC-B6A2-1F99818A892C}"/>
                  </a:ext>
                </a:extLst>
              </p:cNvPr>
              <p:cNvGrpSpPr/>
              <p:nvPr/>
            </p:nvGrpSpPr>
            <p:grpSpPr>
              <a:xfrm>
                <a:off x="8441653" y="4710954"/>
                <a:ext cx="570253" cy="1798892"/>
                <a:chOff x="7559024" y="4704037"/>
                <a:chExt cx="570253" cy="1798892"/>
              </a:xfrm>
            </p:grpSpPr>
            <p:sp>
              <p:nvSpPr>
                <p:cNvPr id="119" name="Блок-схема: магнитный диск 118">
                  <a:extLst>
                    <a:ext uri="{FF2B5EF4-FFF2-40B4-BE49-F238E27FC236}">
                      <a16:creationId xmlns:a16="http://schemas.microsoft.com/office/drawing/2014/main" id="{AF88F05D-BEC7-4E94-A619-CCCA00E7CBDE}"/>
                    </a:ext>
                  </a:extLst>
                </p:cNvPr>
                <p:cNvSpPr/>
                <p:nvPr/>
              </p:nvSpPr>
              <p:spPr>
                <a:xfrm>
                  <a:off x="7559024" y="4704037"/>
                  <a:ext cx="551190" cy="337459"/>
                </a:xfrm>
                <a:prstGeom prst="flowChartMagneticDisk">
                  <a:avLst/>
                </a:prstGeom>
                <a:gradFill>
                  <a:gsLst>
                    <a:gs pos="0">
                      <a:schemeClr val="accent6">
                        <a:tint val="35000"/>
                        <a:satMod val="253000"/>
                        <a:alpha val="99000"/>
                      </a:schemeClr>
                    </a:gs>
                    <a:gs pos="50000">
                      <a:schemeClr val="accent6">
                        <a:tint val="42000"/>
                        <a:satMod val="255000"/>
                      </a:schemeClr>
                    </a:gs>
                    <a:gs pos="97000">
                      <a:schemeClr val="accent6">
                        <a:tint val="53000"/>
                        <a:satMod val="260000"/>
                      </a:schemeClr>
                    </a:gs>
                    <a:gs pos="100000">
                      <a:schemeClr val="accent6">
                        <a:tint val="56000"/>
                        <a:satMod val="275000"/>
                      </a:schemeClr>
                    </a:gs>
                  </a:gsLst>
                </a:gradFill>
                <a:scene3d>
                  <a:camera prst="orthographicFront"/>
                  <a:lightRig rig="threePt" dir="t"/>
                </a:scene3d>
                <a:sp3d>
                  <a:bevelT w="139700" h="139700" prst="divot"/>
                </a:sp3d>
              </p:spPr>
              <p:style>
                <a:lnRef idx="1">
                  <a:schemeClr val="accent6"/>
                </a:lnRef>
                <a:fillRef idx="2">
                  <a:schemeClr val="accent6"/>
                </a:fillRef>
                <a:effectRef idx="1">
                  <a:schemeClr val="accent6"/>
                </a:effectRef>
                <a:fontRef idx="minor">
                  <a:schemeClr val="dk1"/>
                </a:fontRef>
              </p:style>
              <p:txBody>
                <a:bodyPr rtlCol="0" anchor="ctr"/>
                <a:lstStyle/>
                <a:p>
                  <a:pPr algn="ctr" fontAlgn="base">
                    <a:spcBef>
                      <a:spcPct val="0"/>
                    </a:spcBef>
                    <a:spcAft>
                      <a:spcPct val="0"/>
                    </a:spcAft>
                    <a:defRPr/>
                  </a:pPr>
                  <a:endParaRPr lang="ru-RU">
                    <a:solidFill>
                      <a:prstClr val="black"/>
                    </a:solidFill>
                    <a:latin typeface="Corbel" panose="020B0503020204020204" pitchFamily="34" charset="0"/>
                  </a:endParaRPr>
                </a:p>
              </p:txBody>
            </p:sp>
            <p:sp>
              <p:nvSpPr>
                <p:cNvPr id="120" name="Блок-схема: магнитный диск 119">
                  <a:extLst>
                    <a:ext uri="{FF2B5EF4-FFF2-40B4-BE49-F238E27FC236}">
                      <a16:creationId xmlns:a16="http://schemas.microsoft.com/office/drawing/2014/main" id="{16CAE595-FCAC-42C0-B2D7-97E5DAAFA780}"/>
                    </a:ext>
                  </a:extLst>
                </p:cNvPr>
                <p:cNvSpPr/>
                <p:nvPr/>
              </p:nvSpPr>
              <p:spPr>
                <a:xfrm>
                  <a:off x="7578087" y="6165470"/>
                  <a:ext cx="551190" cy="337459"/>
                </a:xfrm>
                <a:prstGeom prst="flowChartMagneticDisk">
                  <a:avLst/>
                </a:prstGeom>
                <a:scene3d>
                  <a:camera prst="orthographicFront"/>
                  <a:lightRig rig="threePt" dir="t"/>
                </a:scene3d>
                <a:sp3d>
                  <a:bevelT w="139700" h="139700" prst="divot"/>
                </a:sp3d>
              </p:spPr>
              <p:style>
                <a:lnRef idx="1">
                  <a:schemeClr val="accent3"/>
                </a:lnRef>
                <a:fillRef idx="2">
                  <a:schemeClr val="accent3"/>
                </a:fillRef>
                <a:effectRef idx="1">
                  <a:schemeClr val="accent3"/>
                </a:effectRef>
                <a:fontRef idx="minor">
                  <a:schemeClr val="dk1"/>
                </a:fontRef>
              </p:style>
              <p:txBody>
                <a:bodyPr rtlCol="0" anchor="ctr"/>
                <a:lstStyle/>
                <a:p>
                  <a:pPr algn="ctr" fontAlgn="base">
                    <a:spcBef>
                      <a:spcPct val="0"/>
                    </a:spcBef>
                    <a:spcAft>
                      <a:spcPct val="0"/>
                    </a:spcAft>
                    <a:defRPr/>
                  </a:pPr>
                  <a:endParaRPr lang="ru-RU" dirty="0">
                    <a:solidFill>
                      <a:prstClr val="black"/>
                    </a:solidFill>
                    <a:latin typeface="Corbel" panose="020B0503020204020204" pitchFamily="34" charset="0"/>
                  </a:endParaRPr>
                </a:p>
              </p:txBody>
            </p:sp>
          </p:grpSp>
          <p:sp>
            <p:nvSpPr>
              <p:cNvPr id="118" name="Блок-схема: магнитный диск 117">
                <a:extLst>
                  <a:ext uri="{FF2B5EF4-FFF2-40B4-BE49-F238E27FC236}">
                    <a16:creationId xmlns:a16="http://schemas.microsoft.com/office/drawing/2014/main" id="{0110EF1C-6082-4F4E-AAE8-48FDBA12B23B}"/>
                  </a:ext>
                </a:extLst>
              </p:cNvPr>
              <p:cNvSpPr/>
              <p:nvPr/>
            </p:nvSpPr>
            <p:spPr>
              <a:xfrm>
                <a:off x="8476294" y="5415795"/>
                <a:ext cx="551190" cy="337459"/>
              </a:xfrm>
              <a:prstGeom prst="flowChartMagneticDisk">
                <a:avLst/>
              </a:prstGeom>
              <a:scene3d>
                <a:camera prst="orthographicFront"/>
                <a:lightRig rig="threePt" dir="t"/>
              </a:scene3d>
              <a:sp3d>
                <a:bevelT w="139700" h="139700" prst="divot"/>
              </a:sp3d>
            </p:spPr>
            <p:style>
              <a:lnRef idx="1">
                <a:schemeClr val="accent4"/>
              </a:lnRef>
              <a:fillRef idx="2">
                <a:schemeClr val="accent4"/>
              </a:fillRef>
              <a:effectRef idx="1">
                <a:schemeClr val="accent4"/>
              </a:effectRef>
              <a:fontRef idx="minor">
                <a:schemeClr val="dk1"/>
              </a:fontRef>
            </p:style>
            <p:txBody>
              <a:bodyPr rtlCol="0" anchor="ctr"/>
              <a:lstStyle/>
              <a:p>
                <a:pPr algn="ctr" fontAlgn="base">
                  <a:spcBef>
                    <a:spcPct val="0"/>
                  </a:spcBef>
                  <a:spcAft>
                    <a:spcPct val="0"/>
                  </a:spcAft>
                  <a:defRPr/>
                </a:pPr>
                <a:endParaRPr lang="ru-RU">
                  <a:solidFill>
                    <a:prstClr val="black"/>
                  </a:solidFill>
                  <a:latin typeface="Corbel" panose="020B0503020204020204" pitchFamily="34" charset="0"/>
                </a:endParaRPr>
              </a:p>
            </p:txBody>
          </p:sp>
        </p:grpSp>
        <p:grpSp>
          <p:nvGrpSpPr>
            <p:cNvPr id="50" name="Группа 49">
              <a:extLst>
                <a:ext uri="{FF2B5EF4-FFF2-40B4-BE49-F238E27FC236}">
                  <a16:creationId xmlns:a16="http://schemas.microsoft.com/office/drawing/2014/main" id="{42D53CF1-BD82-49BA-9F4C-515E9DAED695}"/>
                </a:ext>
              </a:extLst>
            </p:cNvPr>
            <p:cNvGrpSpPr/>
            <p:nvPr/>
          </p:nvGrpSpPr>
          <p:grpSpPr>
            <a:xfrm>
              <a:off x="8268759" y="4679663"/>
              <a:ext cx="585831" cy="1798892"/>
              <a:chOff x="8441653" y="4710954"/>
              <a:chExt cx="585831" cy="1798892"/>
            </a:xfrm>
          </p:grpSpPr>
          <p:grpSp>
            <p:nvGrpSpPr>
              <p:cNvPr id="113" name="Группа 112">
                <a:extLst>
                  <a:ext uri="{FF2B5EF4-FFF2-40B4-BE49-F238E27FC236}">
                    <a16:creationId xmlns:a16="http://schemas.microsoft.com/office/drawing/2014/main" id="{B3D12444-F009-401A-BC6F-AC76E25C31A2}"/>
                  </a:ext>
                </a:extLst>
              </p:cNvPr>
              <p:cNvGrpSpPr/>
              <p:nvPr/>
            </p:nvGrpSpPr>
            <p:grpSpPr>
              <a:xfrm>
                <a:off x="8441653" y="4710954"/>
                <a:ext cx="570253" cy="1798892"/>
                <a:chOff x="7559024" y="4704037"/>
                <a:chExt cx="570253" cy="1798892"/>
              </a:xfrm>
            </p:grpSpPr>
            <p:sp>
              <p:nvSpPr>
                <p:cNvPr id="115" name="Блок-схема: магнитный диск 114">
                  <a:extLst>
                    <a:ext uri="{FF2B5EF4-FFF2-40B4-BE49-F238E27FC236}">
                      <a16:creationId xmlns:a16="http://schemas.microsoft.com/office/drawing/2014/main" id="{1A18C5DB-476C-4431-B570-8F97326D1D26}"/>
                    </a:ext>
                  </a:extLst>
                </p:cNvPr>
                <p:cNvSpPr/>
                <p:nvPr/>
              </p:nvSpPr>
              <p:spPr>
                <a:xfrm>
                  <a:off x="7559024" y="4704037"/>
                  <a:ext cx="551190" cy="337459"/>
                </a:xfrm>
                <a:prstGeom prst="flowChartMagneticDisk">
                  <a:avLst/>
                </a:prstGeom>
                <a:gradFill>
                  <a:gsLst>
                    <a:gs pos="0">
                      <a:schemeClr val="accent6">
                        <a:tint val="35000"/>
                        <a:satMod val="253000"/>
                        <a:alpha val="99000"/>
                      </a:schemeClr>
                    </a:gs>
                    <a:gs pos="50000">
                      <a:schemeClr val="accent6">
                        <a:tint val="42000"/>
                        <a:satMod val="255000"/>
                      </a:schemeClr>
                    </a:gs>
                    <a:gs pos="97000">
                      <a:schemeClr val="accent6">
                        <a:tint val="53000"/>
                        <a:satMod val="260000"/>
                      </a:schemeClr>
                    </a:gs>
                    <a:gs pos="100000">
                      <a:schemeClr val="accent6">
                        <a:tint val="56000"/>
                        <a:satMod val="275000"/>
                      </a:schemeClr>
                    </a:gs>
                  </a:gsLst>
                </a:gradFill>
                <a:scene3d>
                  <a:camera prst="orthographicFront"/>
                  <a:lightRig rig="threePt" dir="t"/>
                </a:scene3d>
                <a:sp3d>
                  <a:bevelT w="139700" h="139700" prst="divot"/>
                </a:sp3d>
              </p:spPr>
              <p:style>
                <a:lnRef idx="1">
                  <a:schemeClr val="accent6"/>
                </a:lnRef>
                <a:fillRef idx="2">
                  <a:schemeClr val="accent6"/>
                </a:fillRef>
                <a:effectRef idx="1">
                  <a:schemeClr val="accent6"/>
                </a:effectRef>
                <a:fontRef idx="minor">
                  <a:schemeClr val="dk1"/>
                </a:fontRef>
              </p:style>
              <p:txBody>
                <a:bodyPr rtlCol="0" anchor="ctr"/>
                <a:lstStyle/>
                <a:p>
                  <a:pPr lvl="0" algn="ctr" fontAlgn="base">
                    <a:spcBef>
                      <a:spcPct val="0"/>
                    </a:spcBef>
                    <a:spcAft>
                      <a:spcPct val="0"/>
                    </a:spcAft>
                    <a:defRPr/>
                  </a:pPr>
                  <a:r>
                    <a:rPr lang="en-US" sz="1050" b="1" dirty="0">
                      <a:solidFill>
                        <a:prstClr val="black"/>
                      </a:solidFill>
                      <a:latin typeface="Corbel" panose="020B0503020204020204" pitchFamily="34" charset="0"/>
                    </a:rPr>
                    <a:t>SSD</a:t>
                  </a:r>
                  <a:endParaRPr lang="ru-RU" sz="1050" b="1" dirty="0">
                    <a:solidFill>
                      <a:prstClr val="black"/>
                    </a:solidFill>
                    <a:latin typeface="Corbel" panose="020B0503020204020204" pitchFamily="34" charset="0"/>
                  </a:endParaRPr>
                </a:p>
              </p:txBody>
            </p:sp>
            <p:sp>
              <p:nvSpPr>
                <p:cNvPr id="116" name="Блок-схема: магнитный диск 115">
                  <a:extLst>
                    <a:ext uri="{FF2B5EF4-FFF2-40B4-BE49-F238E27FC236}">
                      <a16:creationId xmlns:a16="http://schemas.microsoft.com/office/drawing/2014/main" id="{C1EF008E-BAD5-4106-967F-8097272F8DB0}"/>
                    </a:ext>
                  </a:extLst>
                </p:cNvPr>
                <p:cNvSpPr/>
                <p:nvPr/>
              </p:nvSpPr>
              <p:spPr>
                <a:xfrm>
                  <a:off x="7578087" y="6165470"/>
                  <a:ext cx="551190" cy="337459"/>
                </a:xfrm>
                <a:prstGeom prst="flowChartMagneticDisk">
                  <a:avLst/>
                </a:prstGeom>
                <a:scene3d>
                  <a:camera prst="orthographicFront"/>
                  <a:lightRig rig="threePt" dir="t"/>
                </a:scene3d>
                <a:sp3d>
                  <a:bevelT w="139700" h="139700" prst="divot"/>
                </a:sp3d>
              </p:spPr>
              <p:style>
                <a:lnRef idx="1">
                  <a:schemeClr val="accent3"/>
                </a:lnRef>
                <a:fillRef idx="2">
                  <a:schemeClr val="accent3"/>
                </a:fillRef>
                <a:effectRef idx="1">
                  <a:schemeClr val="accent3"/>
                </a:effectRef>
                <a:fontRef idx="minor">
                  <a:schemeClr val="dk1"/>
                </a:fontRef>
              </p:style>
              <p:txBody>
                <a:bodyPr rtlCol="0" anchor="ctr"/>
                <a:lstStyle/>
                <a:p>
                  <a:pPr algn="ctr" fontAlgn="base">
                    <a:spcBef>
                      <a:spcPct val="0"/>
                    </a:spcBef>
                    <a:spcAft>
                      <a:spcPct val="0"/>
                    </a:spcAft>
                    <a:defRPr/>
                  </a:pPr>
                  <a:r>
                    <a:rPr lang="en-US" sz="1050" b="1" dirty="0">
                      <a:solidFill>
                        <a:prstClr val="black"/>
                      </a:solidFill>
                      <a:latin typeface="Corbel" panose="020B0503020204020204" pitchFamily="34" charset="0"/>
                    </a:rPr>
                    <a:t>HDD</a:t>
                  </a:r>
                  <a:endParaRPr lang="ru-RU" dirty="0">
                    <a:solidFill>
                      <a:prstClr val="black"/>
                    </a:solidFill>
                    <a:latin typeface="Corbel" panose="020B0503020204020204" pitchFamily="34" charset="0"/>
                  </a:endParaRPr>
                </a:p>
              </p:txBody>
            </p:sp>
          </p:grpSp>
          <p:sp>
            <p:nvSpPr>
              <p:cNvPr id="114" name="Блок-схема: магнитный диск 113">
                <a:extLst>
                  <a:ext uri="{FF2B5EF4-FFF2-40B4-BE49-F238E27FC236}">
                    <a16:creationId xmlns:a16="http://schemas.microsoft.com/office/drawing/2014/main" id="{E533C931-87F0-4507-90C6-21A956F7C0A3}"/>
                  </a:ext>
                </a:extLst>
              </p:cNvPr>
              <p:cNvSpPr/>
              <p:nvPr/>
            </p:nvSpPr>
            <p:spPr>
              <a:xfrm>
                <a:off x="8476294" y="5415795"/>
                <a:ext cx="551190" cy="337459"/>
              </a:xfrm>
              <a:prstGeom prst="flowChartMagneticDisk">
                <a:avLst/>
              </a:prstGeom>
              <a:scene3d>
                <a:camera prst="orthographicFront"/>
                <a:lightRig rig="threePt" dir="t"/>
              </a:scene3d>
              <a:sp3d>
                <a:bevelT w="139700" h="139700" prst="divot"/>
              </a:sp3d>
            </p:spPr>
            <p:style>
              <a:lnRef idx="1">
                <a:schemeClr val="accent4"/>
              </a:lnRef>
              <a:fillRef idx="2">
                <a:schemeClr val="accent4"/>
              </a:fillRef>
              <a:effectRef idx="1">
                <a:schemeClr val="accent4"/>
              </a:effectRef>
              <a:fontRef idx="minor">
                <a:schemeClr val="dk1"/>
              </a:fontRef>
            </p:style>
            <p:txBody>
              <a:bodyPr rtlCol="0" anchor="ctr"/>
              <a:lstStyle/>
              <a:p>
                <a:pPr lvl="0" algn="ctr" fontAlgn="base">
                  <a:spcBef>
                    <a:spcPct val="0"/>
                  </a:spcBef>
                  <a:spcAft>
                    <a:spcPct val="0"/>
                  </a:spcAft>
                  <a:defRPr/>
                </a:pPr>
                <a:r>
                  <a:rPr lang="en-US" sz="1050" b="1" dirty="0">
                    <a:solidFill>
                      <a:prstClr val="black"/>
                    </a:solidFill>
                    <a:latin typeface="Corbel" panose="020B0503020204020204" pitchFamily="34" charset="0"/>
                  </a:rPr>
                  <a:t>SSD</a:t>
                </a:r>
                <a:endParaRPr lang="ru-RU" sz="1050" b="1" dirty="0">
                  <a:solidFill>
                    <a:prstClr val="black"/>
                  </a:solidFill>
                  <a:latin typeface="Corbel" panose="020B0503020204020204" pitchFamily="34" charset="0"/>
                </a:endParaRPr>
              </a:p>
            </p:txBody>
          </p:sp>
        </p:grpSp>
        <p:sp>
          <p:nvSpPr>
            <p:cNvPr id="56" name="Скругленный прямоугольник 7">
              <a:extLst>
                <a:ext uri="{FF2B5EF4-FFF2-40B4-BE49-F238E27FC236}">
                  <a16:creationId xmlns:a16="http://schemas.microsoft.com/office/drawing/2014/main" id="{EE13798A-4C8B-4CB9-9407-3071876529DA}"/>
                </a:ext>
              </a:extLst>
            </p:cNvPr>
            <p:cNvSpPr/>
            <p:nvPr/>
          </p:nvSpPr>
          <p:spPr>
            <a:xfrm>
              <a:off x="6134356" y="4570024"/>
              <a:ext cx="1904068" cy="542173"/>
            </a:xfrm>
            <a:prstGeom prst="roundRect">
              <a:avLst/>
            </a:prstGeom>
            <a:noFill/>
            <a:ln w="38100" cap="flat" cmpd="sng" algn="ctr">
              <a:solidFill>
                <a:srgbClr val="C00000"/>
              </a:solidFill>
              <a:prstDash val="dash"/>
            </a:ln>
            <a:effectLst/>
          </p:spPr>
          <p:txBody>
            <a:bodyPr lIns="68580" tIns="34290" rIns="68580" bIns="34290" rtlCol="0" anchor="ctr"/>
            <a:lstStyle/>
            <a:p>
              <a:pPr algn="ctr" eaLnBrk="0" hangingPunct="0">
                <a:defRPr/>
              </a:pPr>
              <a:endParaRPr lang="ru-RU" kern="0">
                <a:solidFill>
                  <a:prstClr val="black"/>
                </a:solidFill>
                <a:cs typeface="Arial" charset="0"/>
              </a:endParaRPr>
            </a:p>
          </p:txBody>
        </p:sp>
        <p:sp>
          <p:nvSpPr>
            <p:cNvPr id="57" name="Скругленный прямоугольник 7">
              <a:extLst>
                <a:ext uri="{FF2B5EF4-FFF2-40B4-BE49-F238E27FC236}">
                  <a16:creationId xmlns:a16="http://schemas.microsoft.com/office/drawing/2014/main" id="{C30E84C2-6D7A-4192-A08A-2F5C2DF8BD73}"/>
                </a:ext>
              </a:extLst>
            </p:cNvPr>
            <p:cNvSpPr/>
            <p:nvPr/>
          </p:nvSpPr>
          <p:spPr>
            <a:xfrm>
              <a:off x="6141815" y="5294469"/>
              <a:ext cx="1081060" cy="542173"/>
            </a:xfrm>
            <a:prstGeom prst="roundRect">
              <a:avLst>
                <a:gd name="adj" fmla="val 24247"/>
              </a:avLst>
            </a:prstGeom>
            <a:noFill/>
            <a:ln w="38100" cap="flat" cmpd="sng" algn="ctr">
              <a:solidFill>
                <a:srgbClr val="C00000"/>
              </a:solidFill>
              <a:prstDash val="dash"/>
            </a:ln>
            <a:effectLst/>
          </p:spPr>
          <p:txBody>
            <a:bodyPr lIns="68580" tIns="34290" rIns="68580" bIns="34290" rtlCol="0" anchor="ctr"/>
            <a:lstStyle/>
            <a:p>
              <a:pPr algn="ctr" eaLnBrk="0" hangingPunct="0">
                <a:defRPr/>
              </a:pPr>
              <a:endParaRPr lang="ru-RU" kern="0">
                <a:solidFill>
                  <a:prstClr val="black"/>
                </a:solidFill>
                <a:cs typeface="Arial" charset="0"/>
              </a:endParaRPr>
            </a:p>
          </p:txBody>
        </p:sp>
        <p:sp>
          <p:nvSpPr>
            <p:cNvPr id="64" name="Скругленный прямоугольник 7">
              <a:extLst>
                <a:ext uri="{FF2B5EF4-FFF2-40B4-BE49-F238E27FC236}">
                  <a16:creationId xmlns:a16="http://schemas.microsoft.com/office/drawing/2014/main" id="{E48F0EC0-1498-451A-8B9F-DCCF88EB6F42}"/>
                </a:ext>
              </a:extLst>
            </p:cNvPr>
            <p:cNvSpPr/>
            <p:nvPr/>
          </p:nvSpPr>
          <p:spPr>
            <a:xfrm>
              <a:off x="8120499" y="4490339"/>
              <a:ext cx="791779" cy="2113641"/>
            </a:xfrm>
            <a:prstGeom prst="roundRect">
              <a:avLst>
                <a:gd name="adj" fmla="val 3228"/>
              </a:avLst>
            </a:prstGeom>
            <a:noFill/>
            <a:ln w="38100" cap="flat" cmpd="sng" algn="ctr">
              <a:solidFill>
                <a:srgbClr val="00B050"/>
              </a:solidFill>
              <a:prstDash val="dash"/>
            </a:ln>
            <a:effectLst/>
          </p:spPr>
          <p:txBody>
            <a:bodyPr lIns="68580" tIns="34290" rIns="68580" bIns="34290" rtlCol="0" anchor="ctr"/>
            <a:lstStyle/>
            <a:p>
              <a:pPr algn="ctr" eaLnBrk="0" hangingPunct="0">
                <a:defRPr/>
              </a:pPr>
              <a:endParaRPr lang="ru-RU" kern="0">
                <a:solidFill>
                  <a:prstClr val="black"/>
                </a:solidFill>
                <a:cs typeface="Arial" charset="0"/>
              </a:endParaRPr>
            </a:p>
          </p:txBody>
        </p:sp>
      </p:grpSp>
      <p:sp>
        <p:nvSpPr>
          <p:cNvPr id="5" name="Стрелка вправо 4"/>
          <p:cNvSpPr/>
          <p:nvPr/>
        </p:nvSpPr>
        <p:spPr>
          <a:xfrm>
            <a:off x="3513201" y="2229020"/>
            <a:ext cx="155136" cy="2519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54" name="Стрелка вправо 153"/>
          <p:cNvSpPr/>
          <p:nvPr/>
        </p:nvSpPr>
        <p:spPr>
          <a:xfrm>
            <a:off x="3478039" y="4897308"/>
            <a:ext cx="155136" cy="2519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55" name="Стрелка вправо 154"/>
          <p:cNvSpPr/>
          <p:nvPr/>
        </p:nvSpPr>
        <p:spPr>
          <a:xfrm>
            <a:off x="4449545" y="2911743"/>
            <a:ext cx="441145" cy="15549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90" name="Рисунок 8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98408" y="-75610"/>
            <a:ext cx="725400" cy="505415"/>
          </a:xfrm>
          <a:prstGeom prst="rect">
            <a:avLst/>
          </a:prstGeom>
        </p:spPr>
      </p:pic>
    </p:spTree>
    <p:extLst>
      <p:ext uri="{BB962C8B-B14F-4D97-AF65-F5344CB8AC3E}">
        <p14:creationId xmlns:p14="http://schemas.microsoft.com/office/powerpoint/2010/main" val="1625573915"/>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Прямоугольник 35"/>
          <p:cNvSpPr/>
          <p:nvPr/>
        </p:nvSpPr>
        <p:spPr>
          <a:xfrm>
            <a:off x="5663184" y="2422655"/>
            <a:ext cx="6144768" cy="2078736"/>
          </a:xfrm>
          <a:prstGeom prst="rect">
            <a:avLst/>
          </a:prstGeom>
          <a:solidFill>
            <a:srgbClr val="D1F3FF"/>
          </a:solid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Прямоугольник 10">
            <a:extLst>
              <a:ext uri="{FF2B5EF4-FFF2-40B4-BE49-F238E27FC236}">
                <a16:creationId xmlns:a16="http://schemas.microsoft.com/office/drawing/2014/main" id="{9FD0EAF8-C73D-48F5-A9FC-1F6379D78F80}"/>
              </a:ext>
            </a:extLst>
          </p:cNvPr>
          <p:cNvSpPr/>
          <p:nvPr/>
        </p:nvSpPr>
        <p:spPr>
          <a:xfrm flipH="1">
            <a:off x="0" y="1"/>
            <a:ext cx="12192000" cy="859502"/>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r>
              <a:rPr lang="en-US" sz="3600" b="1" dirty="0">
                <a:solidFill>
                  <a:prstClr val="white"/>
                </a:solidFill>
              </a:rPr>
              <a:t>HEP experiments data flow</a:t>
            </a:r>
          </a:p>
        </p:txBody>
      </p:sp>
      <p:pic>
        <p:nvPicPr>
          <p:cNvPr id="27"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952" y="155102"/>
            <a:ext cx="1086168" cy="568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a:extLst>
              <a:ext uri="{FF2B5EF4-FFF2-40B4-BE49-F238E27FC236}">
                <a16:creationId xmlns:a16="http://schemas.microsoft.com/office/drawing/2014/main" id="{6F7F699E-5E43-401E-B47E-CDA65AA936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849" y="977398"/>
            <a:ext cx="4649706" cy="2700000"/>
          </a:xfrm>
          <a:prstGeom prst="rect">
            <a:avLst/>
          </a:prstGeom>
        </p:spPr>
      </p:pic>
      <p:pic>
        <p:nvPicPr>
          <p:cNvPr id="5" name="Рисунок 4">
            <a:extLst>
              <a:ext uri="{FF2B5EF4-FFF2-40B4-BE49-F238E27FC236}">
                <a16:creationId xmlns:a16="http://schemas.microsoft.com/office/drawing/2014/main" id="{C5BB1228-DE50-4758-A149-D48ED8CFEB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0650" y="3901650"/>
            <a:ext cx="4143536" cy="2700000"/>
          </a:xfrm>
          <a:prstGeom prst="rect">
            <a:avLst/>
          </a:prstGeom>
        </p:spPr>
      </p:pic>
      <p:sp>
        <p:nvSpPr>
          <p:cNvPr id="2" name="Овал 1"/>
          <p:cNvSpPr/>
          <p:nvPr/>
        </p:nvSpPr>
        <p:spPr>
          <a:xfrm>
            <a:off x="7620000" y="1249662"/>
            <a:ext cx="1801866" cy="94489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solidFill>
                <a:prstClr val="white"/>
              </a:solidFill>
            </a:endParaRPr>
          </a:p>
        </p:txBody>
      </p:sp>
      <p:sp>
        <p:nvSpPr>
          <p:cNvPr id="8" name="Овал 7"/>
          <p:cNvSpPr/>
          <p:nvPr/>
        </p:nvSpPr>
        <p:spPr>
          <a:xfrm>
            <a:off x="5733766" y="3343656"/>
            <a:ext cx="1736085" cy="9418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solidFill>
                <a:prstClr val="white"/>
              </a:solidFill>
            </a:endParaRPr>
          </a:p>
        </p:txBody>
      </p:sp>
      <p:sp>
        <p:nvSpPr>
          <p:cNvPr id="9" name="Овал 8"/>
          <p:cNvSpPr/>
          <p:nvPr/>
        </p:nvSpPr>
        <p:spPr>
          <a:xfrm>
            <a:off x="9875520" y="3343656"/>
            <a:ext cx="1761744" cy="9418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solidFill>
                <a:prstClr val="white"/>
              </a:solidFill>
            </a:endParaRPr>
          </a:p>
        </p:txBody>
      </p:sp>
      <p:sp>
        <p:nvSpPr>
          <p:cNvPr id="10" name="Овал 9"/>
          <p:cNvSpPr/>
          <p:nvPr/>
        </p:nvSpPr>
        <p:spPr>
          <a:xfrm>
            <a:off x="7943087" y="2535936"/>
            <a:ext cx="1353313" cy="1072896"/>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solidFill>
                <a:prstClr val="white"/>
              </a:solidFill>
            </a:endParaRPr>
          </a:p>
        </p:txBody>
      </p:sp>
      <p:sp>
        <p:nvSpPr>
          <p:cNvPr id="12" name="TextBox 11"/>
          <p:cNvSpPr txBox="1"/>
          <p:nvPr/>
        </p:nvSpPr>
        <p:spPr>
          <a:xfrm>
            <a:off x="7620000" y="1221815"/>
            <a:ext cx="1801866" cy="830996"/>
          </a:xfrm>
          <a:prstGeom prst="rect">
            <a:avLst/>
          </a:prstGeom>
          <a:noFill/>
          <a:ln>
            <a:noFill/>
          </a:ln>
        </p:spPr>
        <p:txBody>
          <a:bodyPr wrap="square" rtlCol="0">
            <a:spAutoFit/>
          </a:bodyPr>
          <a:lstStyle/>
          <a:p>
            <a:pPr algn="ctr"/>
            <a:r>
              <a:rPr lang="en-US" sz="2400" b="1" dirty="0">
                <a:solidFill>
                  <a:prstClr val="black"/>
                </a:solidFill>
                <a:latin typeface="Segoe UI" panose="020B0502040204020203" pitchFamily="34" charset="0"/>
                <a:ea typeface="Segoe UI" panose="020B0502040204020203" pitchFamily="34" charset="0"/>
                <a:cs typeface="Segoe UI" panose="020B0502040204020203" pitchFamily="34" charset="0"/>
              </a:rPr>
              <a:t>Data </a:t>
            </a:r>
          </a:p>
          <a:p>
            <a:pPr algn="ctr"/>
            <a:r>
              <a:rPr lang="en-US" sz="2400" b="1" dirty="0">
                <a:solidFill>
                  <a:prstClr val="black"/>
                </a:solidFill>
                <a:latin typeface="Segoe UI" panose="020B0502040204020203" pitchFamily="34" charset="0"/>
                <a:ea typeface="Segoe UI" panose="020B0502040204020203" pitchFamily="34" charset="0"/>
                <a:cs typeface="Segoe UI" panose="020B0502040204020203" pitchFamily="34" charset="0"/>
              </a:rPr>
              <a:t>acquisition</a:t>
            </a:r>
            <a:endParaRPr lang="ru-RU" sz="2400" b="1" dirty="0">
              <a:solidFill>
                <a:prstClr val="black"/>
              </a:solidFill>
              <a:latin typeface="Segoe UI" panose="020B0502040204020203" pitchFamily="34" charset="0"/>
              <a:ea typeface="Segoe UI" panose="020B0502040204020203" pitchFamily="34" charset="0"/>
              <a:cs typeface="Segoe UI" panose="020B0502040204020203" pitchFamily="34" charset="0"/>
            </a:endParaRPr>
          </a:p>
        </p:txBody>
      </p:sp>
      <p:sp>
        <p:nvSpPr>
          <p:cNvPr id="13" name="TextBox 12"/>
          <p:cNvSpPr txBox="1"/>
          <p:nvPr/>
        </p:nvSpPr>
        <p:spPr>
          <a:xfrm>
            <a:off x="5733766" y="3263139"/>
            <a:ext cx="1736085" cy="828517"/>
          </a:xfrm>
          <a:prstGeom prst="rect">
            <a:avLst/>
          </a:prstGeom>
          <a:noFill/>
          <a:ln>
            <a:noFill/>
          </a:ln>
        </p:spPr>
        <p:txBody>
          <a:bodyPr wrap="square" rtlCol="0">
            <a:spAutoFit/>
          </a:bodyPr>
          <a:lstStyle/>
          <a:p>
            <a:pPr algn="ctr"/>
            <a:r>
              <a:rPr lang="en-US" sz="2400" b="1" dirty="0">
                <a:solidFill>
                  <a:prstClr val="black"/>
                </a:solidFill>
                <a:latin typeface="Segoe UI" panose="020B0502040204020203" pitchFamily="34" charset="0"/>
                <a:ea typeface="Segoe UI" panose="020B0502040204020203" pitchFamily="34" charset="0"/>
                <a:cs typeface="Segoe UI" panose="020B0502040204020203" pitchFamily="34" charset="0"/>
              </a:rPr>
              <a:t>Data </a:t>
            </a:r>
          </a:p>
          <a:p>
            <a:pPr algn="ctr"/>
            <a:r>
              <a:rPr lang="en-US" sz="2400" b="1" dirty="0">
                <a:solidFill>
                  <a:prstClr val="black"/>
                </a:solidFill>
                <a:latin typeface="Segoe UI" panose="020B0502040204020203" pitchFamily="34" charset="0"/>
                <a:ea typeface="Segoe UI" panose="020B0502040204020203" pitchFamily="34" charset="0"/>
                <a:cs typeface="Segoe UI" panose="020B0502040204020203" pitchFamily="34" charset="0"/>
              </a:rPr>
              <a:t>processing</a:t>
            </a:r>
            <a:endParaRPr lang="ru-RU" sz="2400" b="1" dirty="0">
              <a:solidFill>
                <a:prstClr val="black"/>
              </a:solidFill>
              <a:latin typeface="Segoe UI" panose="020B0502040204020203" pitchFamily="34" charset="0"/>
              <a:ea typeface="Segoe UI" panose="020B0502040204020203" pitchFamily="34" charset="0"/>
              <a:cs typeface="Segoe UI" panose="020B0502040204020203" pitchFamily="34" charset="0"/>
            </a:endParaRPr>
          </a:p>
        </p:txBody>
      </p:sp>
      <p:sp>
        <p:nvSpPr>
          <p:cNvPr id="14" name="TextBox 13"/>
          <p:cNvSpPr txBox="1"/>
          <p:nvPr/>
        </p:nvSpPr>
        <p:spPr>
          <a:xfrm>
            <a:off x="10070592" y="3389377"/>
            <a:ext cx="1457042" cy="830997"/>
          </a:xfrm>
          <a:prstGeom prst="rect">
            <a:avLst/>
          </a:prstGeom>
          <a:noFill/>
          <a:ln>
            <a:noFill/>
          </a:ln>
        </p:spPr>
        <p:txBody>
          <a:bodyPr wrap="square" rtlCol="0">
            <a:spAutoFit/>
          </a:bodyPr>
          <a:lstStyle/>
          <a:p>
            <a:pPr algn="ctr"/>
            <a:r>
              <a:rPr lang="en-US" sz="2400" b="1" dirty="0">
                <a:solidFill>
                  <a:prstClr val="black"/>
                </a:solidFill>
                <a:latin typeface="Segoe UI" panose="020B0502040204020203" pitchFamily="34" charset="0"/>
                <a:ea typeface="Segoe UI" panose="020B0502040204020203" pitchFamily="34" charset="0"/>
                <a:cs typeface="Segoe UI" panose="020B0502040204020203" pitchFamily="34" charset="0"/>
              </a:rPr>
              <a:t>Physical </a:t>
            </a:r>
          </a:p>
          <a:p>
            <a:pPr algn="ctr"/>
            <a:r>
              <a:rPr lang="en-US" sz="2400" b="1" dirty="0">
                <a:solidFill>
                  <a:prstClr val="black"/>
                </a:solidFill>
                <a:latin typeface="Segoe UI" panose="020B0502040204020203" pitchFamily="34" charset="0"/>
                <a:ea typeface="Segoe UI" panose="020B0502040204020203" pitchFamily="34" charset="0"/>
                <a:cs typeface="Segoe UI" panose="020B0502040204020203" pitchFamily="34" charset="0"/>
              </a:rPr>
              <a:t>analysis</a:t>
            </a:r>
            <a:endParaRPr lang="ru-RU" sz="2400" b="1" dirty="0">
              <a:solidFill>
                <a:prstClr val="black"/>
              </a:solidFill>
              <a:latin typeface="Segoe UI" panose="020B0502040204020203" pitchFamily="34" charset="0"/>
              <a:ea typeface="Segoe UI" panose="020B0502040204020203" pitchFamily="34" charset="0"/>
              <a:cs typeface="Segoe UI" panose="020B0502040204020203" pitchFamily="34" charset="0"/>
            </a:endParaRPr>
          </a:p>
        </p:txBody>
      </p:sp>
      <p:sp>
        <p:nvSpPr>
          <p:cNvPr id="15" name="TextBox 14"/>
          <p:cNvSpPr txBox="1"/>
          <p:nvPr/>
        </p:nvSpPr>
        <p:spPr>
          <a:xfrm>
            <a:off x="8084909" y="2841551"/>
            <a:ext cx="1112042" cy="461665"/>
          </a:xfrm>
          <a:prstGeom prst="rect">
            <a:avLst/>
          </a:prstGeom>
          <a:noFill/>
          <a:ln>
            <a:noFill/>
          </a:ln>
        </p:spPr>
        <p:txBody>
          <a:bodyPr wrap="square" rtlCol="0">
            <a:spAutoFit/>
          </a:bodyPr>
          <a:lstStyle/>
          <a:p>
            <a:pPr algn="ctr"/>
            <a:r>
              <a:rPr lang="en-US" sz="2400" b="1" dirty="0">
                <a:solidFill>
                  <a:prstClr val="black"/>
                </a:solidFill>
                <a:latin typeface="Segoe UI" panose="020B0502040204020203" pitchFamily="34" charset="0"/>
                <a:ea typeface="Segoe UI" panose="020B0502040204020203" pitchFamily="34" charset="0"/>
                <a:cs typeface="Segoe UI" panose="020B0502040204020203" pitchFamily="34" charset="0"/>
              </a:rPr>
              <a:t>DAOS</a:t>
            </a:r>
          </a:p>
        </p:txBody>
      </p:sp>
      <p:cxnSp>
        <p:nvCxnSpPr>
          <p:cNvPr id="6" name="Прямая со стрелкой 5"/>
          <p:cNvCxnSpPr>
            <a:stCxn id="2" idx="4"/>
          </p:cNvCxnSpPr>
          <p:nvPr/>
        </p:nvCxnSpPr>
        <p:spPr>
          <a:xfrm>
            <a:off x="8520933" y="2194560"/>
            <a:ext cx="0" cy="34137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6" name="Прямая со стрелкой 15"/>
          <p:cNvCxnSpPr/>
          <p:nvPr/>
        </p:nvCxnSpPr>
        <p:spPr>
          <a:xfrm flipV="1">
            <a:off x="7380333" y="3302871"/>
            <a:ext cx="546389" cy="28802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Прямая со стрелкой 18"/>
          <p:cNvCxnSpPr/>
          <p:nvPr/>
        </p:nvCxnSpPr>
        <p:spPr>
          <a:xfrm rot="10800000" flipV="1">
            <a:off x="7469851" y="3383388"/>
            <a:ext cx="546389" cy="28802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Прямая со стрелкой 19"/>
          <p:cNvCxnSpPr/>
          <p:nvPr/>
        </p:nvCxnSpPr>
        <p:spPr>
          <a:xfrm>
            <a:off x="9310196" y="3263139"/>
            <a:ext cx="650766" cy="32775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1" name="Прямая со стрелкой 20"/>
          <p:cNvCxnSpPr/>
          <p:nvPr/>
        </p:nvCxnSpPr>
        <p:spPr>
          <a:xfrm flipH="1" flipV="1">
            <a:off x="9225530" y="3343656"/>
            <a:ext cx="636194" cy="32775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5" name="Прямая соединительная линия 24"/>
          <p:cNvCxnSpPr/>
          <p:nvPr/>
        </p:nvCxnSpPr>
        <p:spPr>
          <a:xfrm flipH="1">
            <a:off x="6643522" y="1969045"/>
            <a:ext cx="1051718" cy="1336803"/>
          </a:xfrm>
          <a:prstGeom prst="line">
            <a:avLst/>
          </a:prstGeom>
        </p:spPr>
        <p:style>
          <a:lnRef idx="2">
            <a:schemeClr val="dk1"/>
          </a:lnRef>
          <a:fillRef idx="0">
            <a:schemeClr val="dk1"/>
          </a:fillRef>
          <a:effectRef idx="1">
            <a:schemeClr val="dk1"/>
          </a:effectRef>
          <a:fontRef idx="minor">
            <a:schemeClr val="tx1"/>
          </a:fontRef>
        </p:style>
      </p:cxnSp>
      <p:cxnSp>
        <p:nvCxnSpPr>
          <p:cNvPr id="29" name="Прямая соединительная линия 28"/>
          <p:cNvCxnSpPr/>
          <p:nvPr/>
        </p:nvCxnSpPr>
        <p:spPr>
          <a:xfrm flipH="1" flipV="1">
            <a:off x="9346627" y="1978040"/>
            <a:ext cx="1357949" cy="1300502"/>
          </a:xfrm>
          <a:prstGeom prst="line">
            <a:avLst/>
          </a:prstGeom>
        </p:spPr>
        <p:style>
          <a:lnRef idx="2">
            <a:schemeClr val="dk1"/>
          </a:lnRef>
          <a:fillRef idx="0">
            <a:schemeClr val="dk1"/>
          </a:fillRef>
          <a:effectRef idx="1">
            <a:schemeClr val="dk1"/>
          </a:effectRef>
          <a:fontRef idx="minor">
            <a:schemeClr val="tx1"/>
          </a:fontRef>
        </p:style>
      </p:cxnSp>
      <p:cxnSp>
        <p:nvCxnSpPr>
          <p:cNvPr id="31" name="Прямая соединительная линия 30"/>
          <p:cNvCxnSpPr/>
          <p:nvPr/>
        </p:nvCxnSpPr>
        <p:spPr>
          <a:xfrm>
            <a:off x="7469851" y="3901650"/>
            <a:ext cx="2391873" cy="0"/>
          </a:xfrm>
          <a:prstGeom prst="line">
            <a:avLst/>
          </a:prstGeom>
        </p:spPr>
        <p:style>
          <a:lnRef idx="2">
            <a:schemeClr val="dk1"/>
          </a:lnRef>
          <a:fillRef idx="0">
            <a:schemeClr val="dk1"/>
          </a:fillRef>
          <a:effectRef idx="1">
            <a:schemeClr val="dk1"/>
          </a:effectRef>
          <a:fontRef idx="minor">
            <a:schemeClr val="tx1"/>
          </a:fontRef>
        </p:style>
      </p:cxnSp>
      <p:sp>
        <p:nvSpPr>
          <p:cNvPr id="37" name="TextBox 36"/>
          <p:cNvSpPr txBox="1"/>
          <p:nvPr/>
        </p:nvSpPr>
        <p:spPr>
          <a:xfrm>
            <a:off x="10620845" y="2459035"/>
            <a:ext cx="1112042" cy="461665"/>
          </a:xfrm>
          <a:prstGeom prst="rect">
            <a:avLst/>
          </a:prstGeom>
          <a:noFill/>
          <a:ln>
            <a:noFill/>
          </a:ln>
        </p:spPr>
        <p:txBody>
          <a:bodyPr wrap="square" rtlCol="0">
            <a:spAutoFit/>
          </a:bodyPr>
          <a:lstStyle/>
          <a:p>
            <a:pPr algn="ctr"/>
            <a:r>
              <a:rPr lang="en-US" sz="2400" b="1" dirty="0">
                <a:solidFill>
                  <a:prstClr val="black"/>
                </a:solidFill>
                <a:latin typeface="Segoe UI" panose="020B0502040204020203" pitchFamily="34" charset="0"/>
                <a:ea typeface="Segoe UI" panose="020B0502040204020203" pitchFamily="34" charset="0"/>
                <a:cs typeface="Segoe UI" panose="020B0502040204020203" pitchFamily="34" charset="0"/>
              </a:rPr>
              <a:t>ROOT</a:t>
            </a:r>
          </a:p>
        </p:txBody>
      </p:sp>
      <p:sp>
        <p:nvSpPr>
          <p:cNvPr id="38" name="Трапеция 37"/>
          <p:cNvSpPr/>
          <p:nvPr/>
        </p:nvSpPr>
        <p:spPr>
          <a:xfrm>
            <a:off x="7357483" y="4655634"/>
            <a:ext cx="2624924" cy="585720"/>
          </a:xfrm>
          <a:prstGeom prst="trapezoid">
            <a:avLst>
              <a:gd name="adj" fmla="val 59692"/>
            </a:avLst>
          </a:prstGeom>
          <a:gradFill flip="none" rotWithShape="1">
            <a:gsLst>
              <a:gs pos="45000">
                <a:srgbClr val="FFC000"/>
              </a:gs>
              <a:gs pos="1000">
                <a:srgbClr val="FFFF00"/>
              </a:gs>
              <a:gs pos="100000">
                <a:srgbClr val="FF7D7D"/>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39" name="Трапеция 38"/>
          <p:cNvSpPr/>
          <p:nvPr/>
        </p:nvSpPr>
        <p:spPr>
          <a:xfrm>
            <a:off x="6985025" y="5325186"/>
            <a:ext cx="3352405" cy="585720"/>
          </a:xfrm>
          <a:prstGeom prst="trapezoid">
            <a:avLst>
              <a:gd name="adj" fmla="val 59692"/>
            </a:avLst>
          </a:prstGeom>
          <a:gradFill>
            <a:gsLst>
              <a:gs pos="53000">
                <a:srgbClr val="FFFF3B"/>
              </a:gs>
              <a:gs pos="1000">
                <a:srgbClr val="00B0F0"/>
              </a:gs>
              <a:gs pos="100000">
                <a:srgbClr val="FFFF00"/>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0" name="Трапеция 39"/>
          <p:cNvSpPr/>
          <p:nvPr/>
        </p:nvSpPr>
        <p:spPr>
          <a:xfrm>
            <a:off x="6556727" y="6009604"/>
            <a:ext cx="4162363" cy="585720"/>
          </a:xfrm>
          <a:prstGeom prst="trapezoid">
            <a:avLst>
              <a:gd name="adj" fmla="val 6217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1" name="TextBox 40"/>
          <p:cNvSpPr txBox="1"/>
          <p:nvPr/>
        </p:nvSpPr>
        <p:spPr>
          <a:xfrm>
            <a:off x="7687973" y="4624180"/>
            <a:ext cx="1863540" cy="677108"/>
          </a:xfrm>
          <a:prstGeom prst="rect">
            <a:avLst/>
          </a:prstGeom>
          <a:noFill/>
          <a:ln>
            <a:noFill/>
          </a:ln>
        </p:spPr>
        <p:txBody>
          <a:bodyPr wrap="square" rtlCol="0">
            <a:spAutoFit/>
          </a:bodyPr>
          <a:lstStyle/>
          <a:p>
            <a:pPr algn="ctr"/>
            <a:r>
              <a:rPr lang="en-US" sz="2000" b="1" dirty="0">
                <a:solidFill>
                  <a:prstClr val="black"/>
                </a:solidFill>
                <a:latin typeface="Segoe UI" panose="020B0502040204020203" pitchFamily="34" charset="0"/>
                <a:ea typeface="Segoe UI" panose="020B0502040204020203" pitchFamily="34" charset="0"/>
                <a:cs typeface="Segoe UI" panose="020B0502040204020203" pitchFamily="34" charset="0"/>
              </a:rPr>
              <a:t>LUSTRE</a:t>
            </a:r>
          </a:p>
          <a:p>
            <a:pPr algn="ctr"/>
            <a:r>
              <a:rPr lang="en-US" b="1" dirty="0">
                <a:solidFill>
                  <a:prstClr val="black"/>
                </a:solidFill>
                <a:latin typeface="Segoe UI" panose="020B0502040204020203" pitchFamily="34" charset="0"/>
                <a:ea typeface="Segoe UI" panose="020B0502040204020203" pitchFamily="34" charset="0"/>
                <a:cs typeface="Segoe UI" panose="020B0502040204020203" pitchFamily="34" charset="0"/>
              </a:rPr>
              <a:t>Warm Tier</a:t>
            </a:r>
          </a:p>
        </p:txBody>
      </p:sp>
      <p:sp>
        <p:nvSpPr>
          <p:cNvPr id="42" name="TextBox 41"/>
          <p:cNvSpPr txBox="1"/>
          <p:nvPr/>
        </p:nvSpPr>
        <p:spPr>
          <a:xfrm>
            <a:off x="7904453" y="5333583"/>
            <a:ext cx="1450977" cy="400110"/>
          </a:xfrm>
          <a:prstGeom prst="rect">
            <a:avLst/>
          </a:prstGeom>
          <a:noFill/>
          <a:ln>
            <a:noFill/>
          </a:ln>
        </p:spPr>
        <p:txBody>
          <a:bodyPr wrap="square" rtlCol="0">
            <a:spAutoFit/>
          </a:bodyPr>
          <a:lstStyle/>
          <a:p>
            <a:pPr algn="ctr"/>
            <a:r>
              <a:rPr lang="en-US" sz="2000" b="1" dirty="0">
                <a:solidFill>
                  <a:prstClr val="black"/>
                </a:solidFill>
                <a:latin typeface="Segoe UI" panose="020B0502040204020203" pitchFamily="34" charset="0"/>
                <a:ea typeface="Segoe UI" panose="020B0502040204020203" pitchFamily="34" charset="0"/>
                <a:cs typeface="Segoe UI" panose="020B0502040204020203" pitchFamily="34" charset="0"/>
              </a:rPr>
              <a:t>EOS</a:t>
            </a:r>
          </a:p>
        </p:txBody>
      </p:sp>
      <p:sp>
        <p:nvSpPr>
          <p:cNvPr id="44" name="Стрелка: вправо 8">
            <a:extLst>
              <a:ext uri="{FF2B5EF4-FFF2-40B4-BE49-F238E27FC236}">
                <a16:creationId xmlns:a16="http://schemas.microsoft.com/office/drawing/2014/main" id="{A17B45C0-BC95-4228-B506-C62764A16688}"/>
              </a:ext>
            </a:extLst>
          </p:cNvPr>
          <p:cNvSpPr/>
          <p:nvPr/>
        </p:nvSpPr>
        <p:spPr>
          <a:xfrm rot="18026440">
            <a:off x="5498739" y="4935524"/>
            <a:ext cx="3450189" cy="320947"/>
          </a:xfrm>
          <a:prstGeom prst="rightArrow">
            <a:avLst/>
          </a:prstGeom>
          <a:gradFill flip="none" rotWithShape="1">
            <a:gsLst>
              <a:gs pos="0">
                <a:schemeClr val="accent1"/>
              </a:gs>
              <a:gs pos="43000">
                <a:schemeClr val="accent1">
                  <a:lumMod val="45000"/>
                  <a:lumOff val="55000"/>
                </a:schemeClr>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5" name="Прямоугольник 44"/>
          <p:cNvSpPr/>
          <p:nvPr/>
        </p:nvSpPr>
        <p:spPr>
          <a:xfrm>
            <a:off x="5403418" y="4845108"/>
            <a:ext cx="1715214" cy="528350"/>
          </a:xfrm>
          <a:prstGeom prst="rect">
            <a:avLst/>
          </a:prstGeom>
        </p:spPr>
        <p:txBody>
          <a:bodyPr wrap="none">
            <a:spAutoFit/>
          </a:bodyPr>
          <a:lstStyle/>
          <a:p>
            <a:pPr algn="ctr">
              <a:lnSpc>
                <a:spcPts val="1700"/>
              </a:lnSpc>
            </a:pPr>
            <a:r>
              <a:rPr lang="en-US" b="1" dirty="0">
                <a:solidFill>
                  <a:srgbClr val="002060"/>
                </a:solidFill>
                <a:latin typeface="Times New Roman" panose="02020603050405020304" pitchFamily="18" charset="0"/>
                <a:cs typeface="Times New Roman" panose="02020603050405020304" pitchFamily="18" charset="0"/>
              </a:rPr>
              <a:t>Velocity of data</a:t>
            </a:r>
          </a:p>
          <a:p>
            <a:pPr algn="ctr">
              <a:lnSpc>
                <a:spcPts val="1700"/>
              </a:lnSpc>
            </a:pPr>
            <a:r>
              <a:rPr lang="en-US" b="1" dirty="0">
                <a:solidFill>
                  <a:srgbClr val="002060"/>
                </a:solidFill>
                <a:latin typeface="Times New Roman" panose="02020603050405020304" pitchFamily="18" charset="0"/>
                <a:cs typeface="Times New Roman" panose="02020603050405020304" pitchFamily="18" charset="0"/>
              </a:rPr>
              <a:t>processing</a:t>
            </a:r>
            <a:endParaRPr lang="ru-RU" b="1" dirty="0">
              <a:solidFill>
                <a:srgbClr val="002060"/>
              </a:solidFill>
              <a:latin typeface="Times New Roman" panose="02020603050405020304" pitchFamily="18" charset="0"/>
              <a:cs typeface="Times New Roman" panose="02020603050405020304" pitchFamily="18" charset="0"/>
            </a:endParaRPr>
          </a:p>
        </p:txBody>
      </p:sp>
      <p:sp>
        <p:nvSpPr>
          <p:cNvPr id="50" name="Стрелка: вправо 20">
            <a:extLst>
              <a:ext uri="{FF2B5EF4-FFF2-40B4-BE49-F238E27FC236}">
                <a16:creationId xmlns:a16="http://schemas.microsoft.com/office/drawing/2014/main" id="{0C1A92F3-0279-42BF-978A-C3D8FC1F1712}"/>
              </a:ext>
            </a:extLst>
          </p:cNvPr>
          <p:cNvSpPr/>
          <p:nvPr/>
        </p:nvSpPr>
        <p:spPr>
          <a:xfrm rot="3546125" flipV="1">
            <a:off x="8411675" y="4906902"/>
            <a:ext cx="3397724" cy="330958"/>
          </a:xfrm>
          <a:prstGeom prst="rightArrow">
            <a:avLst/>
          </a:prstGeom>
          <a:gradFill flip="none" rotWithShape="1">
            <a:gsLst>
              <a:gs pos="0">
                <a:schemeClr val="accent1"/>
              </a:gs>
              <a:gs pos="43000">
                <a:schemeClr val="accent1">
                  <a:lumMod val="45000"/>
                  <a:lumOff val="55000"/>
                </a:schemeClr>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51" name="Прямоугольник 50"/>
          <p:cNvSpPr/>
          <p:nvPr/>
        </p:nvSpPr>
        <p:spPr>
          <a:xfrm>
            <a:off x="10467150" y="4841694"/>
            <a:ext cx="1396537" cy="528350"/>
          </a:xfrm>
          <a:prstGeom prst="rect">
            <a:avLst/>
          </a:prstGeom>
        </p:spPr>
        <p:txBody>
          <a:bodyPr wrap="none">
            <a:spAutoFit/>
          </a:bodyPr>
          <a:lstStyle/>
          <a:p>
            <a:pPr algn="ctr">
              <a:lnSpc>
                <a:spcPts val="1700"/>
              </a:lnSpc>
            </a:pPr>
            <a:r>
              <a:rPr lang="en-US" b="1" dirty="0">
                <a:solidFill>
                  <a:srgbClr val="002060"/>
                </a:solidFill>
                <a:latin typeface="Times New Roman" panose="02020603050405020304" pitchFamily="18" charset="0"/>
                <a:cs typeface="Times New Roman" panose="02020603050405020304" pitchFamily="18" charset="0"/>
              </a:rPr>
              <a:t>Volume of</a:t>
            </a:r>
          </a:p>
          <a:p>
            <a:pPr algn="ctr">
              <a:lnSpc>
                <a:spcPts val="1700"/>
              </a:lnSpc>
            </a:pPr>
            <a:r>
              <a:rPr lang="en-US" b="1" dirty="0">
                <a:solidFill>
                  <a:srgbClr val="002060"/>
                </a:solidFill>
                <a:latin typeface="Times New Roman" panose="02020603050405020304" pitchFamily="18" charset="0"/>
                <a:cs typeface="Times New Roman" panose="02020603050405020304" pitchFamily="18" charset="0"/>
              </a:rPr>
              <a:t>data storage</a:t>
            </a:r>
            <a:endParaRPr lang="ru-RU" b="1" dirty="0">
              <a:solidFill>
                <a:srgbClr val="002060"/>
              </a:solidFill>
              <a:latin typeface="Times New Roman" panose="02020603050405020304" pitchFamily="18" charset="0"/>
              <a:cs typeface="Times New Roman" panose="02020603050405020304" pitchFamily="18" charset="0"/>
            </a:endParaRPr>
          </a:p>
        </p:txBody>
      </p:sp>
      <p:sp>
        <p:nvSpPr>
          <p:cNvPr id="52" name="TextBox 51"/>
          <p:cNvSpPr txBox="1"/>
          <p:nvPr/>
        </p:nvSpPr>
        <p:spPr>
          <a:xfrm>
            <a:off x="7670331" y="5987363"/>
            <a:ext cx="1863540" cy="677108"/>
          </a:xfrm>
          <a:prstGeom prst="rect">
            <a:avLst/>
          </a:prstGeom>
          <a:noFill/>
          <a:ln>
            <a:noFill/>
          </a:ln>
        </p:spPr>
        <p:txBody>
          <a:bodyPr wrap="square" rtlCol="0">
            <a:spAutoFit/>
          </a:bodyPr>
          <a:lstStyle/>
          <a:p>
            <a:pPr algn="ctr"/>
            <a:r>
              <a:rPr lang="en-US" sz="2000" b="1" dirty="0">
                <a:solidFill>
                  <a:prstClr val="black"/>
                </a:solidFill>
                <a:latin typeface="Segoe UI" panose="020B0502040204020203" pitchFamily="34" charset="0"/>
                <a:ea typeface="Segoe UI" panose="020B0502040204020203" pitchFamily="34" charset="0"/>
                <a:cs typeface="Segoe UI" panose="020B0502040204020203" pitchFamily="34" charset="0"/>
              </a:rPr>
              <a:t>TAPE</a:t>
            </a:r>
          </a:p>
          <a:p>
            <a:pPr algn="ctr"/>
            <a:r>
              <a:rPr lang="en-US" b="1" dirty="0">
                <a:solidFill>
                  <a:prstClr val="black"/>
                </a:solidFill>
                <a:latin typeface="Segoe UI" panose="020B0502040204020203" pitchFamily="34" charset="0"/>
                <a:ea typeface="Segoe UI" panose="020B0502040204020203" pitchFamily="34" charset="0"/>
                <a:cs typeface="Segoe UI" panose="020B0502040204020203" pitchFamily="34" charset="0"/>
              </a:rPr>
              <a:t>Cold Tier</a:t>
            </a:r>
          </a:p>
        </p:txBody>
      </p:sp>
      <p:pic>
        <p:nvPicPr>
          <p:cNvPr id="53" name="Рисунок 5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09086" y="28440"/>
            <a:ext cx="1097680" cy="764797"/>
          </a:xfrm>
          <a:prstGeom prst="rect">
            <a:avLst/>
          </a:prstGeom>
        </p:spPr>
      </p:pic>
    </p:spTree>
    <p:extLst>
      <p:ext uri="{BB962C8B-B14F-4D97-AF65-F5344CB8AC3E}">
        <p14:creationId xmlns:p14="http://schemas.microsoft.com/office/powerpoint/2010/main" val="1663256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Прямоугольник 19">
            <a:extLst>
              <a:ext uri="{FF2B5EF4-FFF2-40B4-BE49-F238E27FC236}">
                <a16:creationId xmlns:a16="http://schemas.microsoft.com/office/drawing/2014/main" id="{A68E99AD-0F36-4C46-A4E2-E8710D6E40E1}"/>
              </a:ext>
            </a:extLst>
          </p:cNvPr>
          <p:cNvSpPr/>
          <p:nvPr/>
        </p:nvSpPr>
        <p:spPr>
          <a:xfrm flipH="1">
            <a:off x="0" y="0"/>
            <a:ext cx="12192000" cy="985467"/>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r>
              <a:rPr lang="en-US" sz="2880" b="1" dirty="0">
                <a:solidFill>
                  <a:prstClr val="white"/>
                </a:solidFill>
                <a:effectLst>
                  <a:outerShdw blurRad="38100" dist="38100" dir="2700000" algn="tl">
                    <a:srgbClr val="000000">
                      <a:alpha val="43137"/>
                    </a:srgbClr>
                  </a:outerShdw>
                </a:effectLst>
              </a:rPr>
              <a:t>DAOS: Promising technology for HPC, Big Data, AI</a:t>
            </a:r>
            <a:endParaRPr lang="en-US" sz="2600" b="1" dirty="0">
              <a:solidFill>
                <a:prstClr val="white"/>
              </a:solidFill>
              <a:effectLst>
                <a:outerShdw blurRad="38100" dist="38100" dir="2700000" algn="tl">
                  <a:srgbClr val="000000">
                    <a:alpha val="43137"/>
                  </a:srgbClr>
                </a:outerShdw>
              </a:effectLst>
            </a:endParaRPr>
          </a:p>
        </p:txBody>
      </p:sp>
      <p:pic>
        <p:nvPicPr>
          <p:cNvPr id="24" name="Рисунок 23">
            <a:extLst>
              <a:ext uri="{FF2B5EF4-FFF2-40B4-BE49-F238E27FC236}">
                <a16:creationId xmlns:a16="http://schemas.microsoft.com/office/drawing/2014/main" id="{EED7F9AD-8A6E-41E5-90C1-7A3F01602168}"/>
              </a:ext>
            </a:extLst>
          </p:cNvPr>
          <p:cNvPicPr/>
          <p:nvPr/>
        </p:nvPicPr>
        <p:blipFill>
          <a:blip r:embed="rId2" cstate="print">
            <a:extLst>
              <a:ext uri="{28A0092B-C50C-407E-A947-70E740481C1C}">
                <a14:useLocalDpi xmlns:a14="http://schemas.microsoft.com/office/drawing/2010/main" val="0"/>
              </a:ext>
            </a:extLst>
          </a:blip>
          <a:srcRect/>
          <a:stretch/>
        </p:blipFill>
        <p:spPr>
          <a:xfrm>
            <a:off x="10927192" y="70586"/>
            <a:ext cx="1211777" cy="844293"/>
          </a:xfrm>
          <a:prstGeom prst="rect">
            <a:avLst/>
          </a:prstGeom>
        </p:spPr>
      </p:pic>
      <p:sp>
        <p:nvSpPr>
          <p:cNvPr id="12" name="Прямоугольник 11"/>
          <p:cNvSpPr/>
          <p:nvPr/>
        </p:nvSpPr>
        <p:spPr>
          <a:xfrm>
            <a:off x="540592" y="1056053"/>
            <a:ext cx="10933186" cy="523220"/>
          </a:xfrm>
          <a:prstGeom prst="rect">
            <a:avLst/>
          </a:prstGeom>
        </p:spPr>
        <p:txBody>
          <a:bodyPr wrap="none">
            <a:spAutoFit/>
          </a:bodyPr>
          <a:lstStyle/>
          <a:p>
            <a:r>
              <a:rPr lang="en-US" altLang="en-US" sz="2800" b="1" dirty="0">
                <a:solidFill>
                  <a:srgbClr val="002060"/>
                </a:solidFill>
              </a:rPr>
              <a:t>DAOS </a:t>
            </a:r>
            <a:r>
              <a:rPr lang="en-US" altLang="en-US" sz="2800" dirty="0">
                <a:solidFill>
                  <a:prstClr val="black"/>
                </a:solidFill>
              </a:rPr>
              <a:t>(</a:t>
            </a:r>
            <a:r>
              <a:rPr lang="en-US" sz="2800" b="1" dirty="0">
                <a:solidFill>
                  <a:srgbClr val="002060"/>
                </a:solidFill>
                <a:latin typeface="-apple-system"/>
              </a:rPr>
              <a:t>D</a:t>
            </a:r>
            <a:r>
              <a:rPr lang="en-US" sz="2800" dirty="0">
                <a:solidFill>
                  <a:srgbClr val="212529"/>
                </a:solidFill>
                <a:latin typeface="-apple-system"/>
              </a:rPr>
              <a:t>istributed </a:t>
            </a:r>
            <a:r>
              <a:rPr lang="en-US" sz="2800" b="1" dirty="0">
                <a:solidFill>
                  <a:srgbClr val="002060"/>
                </a:solidFill>
                <a:latin typeface="-apple-system"/>
              </a:rPr>
              <a:t>A</a:t>
            </a:r>
            <a:r>
              <a:rPr lang="en-US" sz="2800" dirty="0">
                <a:solidFill>
                  <a:srgbClr val="212529"/>
                </a:solidFill>
                <a:latin typeface="-apple-system"/>
              </a:rPr>
              <a:t>synchronous </a:t>
            </a:r>
            <a:r>
              <a:rPr lang="en-US" sz="2800" b="1" dirty="0">
                <a:solidFill>
                  <a:srgbClr val="002060"/>
                </a:solidFill>
                <a:latin typeface="-apple-system"/>
              </a:rPr>
              <a:t>O</a:t>
            </a:r>
            <a:r>
              <a:rPr lang="en-US" sz="2800" dirty="0">
                <a:solidFill>
                  <a:srgbClr val="212529"/>
                </a:solidFill>
                <a:latin typeface="-apple-system"/>
              </a:rPr>
              <a:t>bject </a:t>
            </a:r>
            <a:r>
              <a:rPr lang="en-US" sz="2800" b="1" dirty="0">
                <a:solidFill>
                  <a:srgbClr val="002060"/>
                </a:solidFill>
                <a:latin typeface="-apple-system"/>
              </a:rPr>
              <a:t>S</a:t>
            </a:r>
            <a:r>
              <a:rPr lang="en-US" sz="2800" dirty="0">
                <a:solidFill>
                  <a:srgbClr val="212529"/>
                </a:solidFill>
                <a:latin typeface="-apple-system"/>
              </a:rPr>
              <a:t>torage</a:t>
            </a:r>
            <a:r>
              <a:rPr lang="en-US" altLang="en-US" sz="2800" dirty="0">
                <a:solidFill>
                  <a:prstClr val="black"/>
                </a:solidFill>
              </a:rPr>
              <a:t>) Software Ecosystem</a:t>
            </a:r>
            <a:endParaRPr lang="ru-RU" sz="2800" dirty="0">
              <a:solidFill>
                <a:prstClr val="black"/>
              </a:solidFill>
            </a:endParaRPr>
          </a:p>
        </p:txBody>
      </p:sp>
      <p:pic>
        <p:nvPicPr>
          <p:cNvPr id="199" name="Рисунок 198"/>
          <p:cNvPicPr>
            <a:picLocks noChangeAspect="1"/>
          </p:cNvPicPr>
          <p:nvPr/>
        </p:nvPicPr>
        <p:blipFill>
          <a:blip r:embed="rId3"/>
          <a:stretch>
            <a:fillRect/>
          </a:stretch>
        </p:blipFill>
        <p:spPr>
          <a:xfrm>
            <a:off x="77821" y="1877518"/>
            <a:ext cx="8007590" cy="3798584"/>
          </a:xfrm>
          <a:prstGeom prst="rect">
            <a:avLst/>
          </a:prstGeom>
        </p:spPr>
      </p:pic>
      <p:sp>
        <p:nvSpPr>
          <p:cNvPr id="200" name="TextBox 199">
            <a:extLst>
              <a:ext uri="{FF2B5EF4-FFF2-40B4-BE49-F238E27FC236}">
                <a16:creationId xmlns:a16="http://schemas.microsoft.com/office/drawing/2014/main" id="{E46D5FD8-031C-7247-A279-FEF29CE3F8E3}"/>
              </a:ext>
            </a:extLst>
          </p:cNvPr>
          <p:cNvSpPr txBox="1"/>
          <p:nvPr/>
        </p:nvSpPr>
        <p:spPr>
          <a:xfrm>
            <a:off x="8229599" y="1877518"/>
            <a:ext cx="3826213" cy="38779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342900" indent="-342900" defTabSz="2438338" hangingPunct="0">
              <a:buFont typeface="Arial" panose="020B0604020202020204" pitchFamily="34" charset="0"/>
              <a:buChar char="•"/>
              <a:defRPr/>
            </a:pPr>
            <a:r>
              <a:rPr lang="en-US" sz="1400" kern="0" dirty="0">
                <a:solidFill>
                  <a:srgbClr val="004A86"/>
                </a:solidFill>
                <a:latin typeface="IntelOne Display Regular"/>
                <a:ea typeface="Helvetica Neue"/>
                <a:cs typeface="Helvetica Neue"/>
                <a:sym typeface="Helvetica Neue"/>
              </a:rPr>
              <a:t>Complex approach to build a hierarchical storage system</a:t>
            </a:r>
          </a:p>
          <a:p>
            <a:pPr marL="342900" indent="-342900" defTabSz="2438338" hangingPunct="0">
              <a:buFont typeface="Arial" panose="020B0604020202020204" pitchFamily="34" charset="0"/>
              <a:buChar char="•"/>
              <a:defRPr/>
            </a:pPr>
            <a:endParaRPr lang="en-US" sz="1400" kern="0" dirty="0">
              <a:solidFill>
                <a:srgbClr val="004A86"/>
              </a:solidFill>
              <a:latin typeface="IntelOne Display Regular"/>
              <a:ea typeface="Helvetica Neue"/>
              <a:cs typeface="Helvetica Neue"/>
              <a:sym typeface="Helvetica Neue"/>
            </a:endParaRPr>
          </a:p>
          <a:p>
            <a:pPr marL="342900" indent="-342900" defTabSz="2438338" hangingPunct="0">
              <a:buFont typeface="Arial" panose="020B0604020202020204" pitchFamily="34" charset="0"/>
              <a:buChar char="•"/>
              <a:defRPr/>
            </a:pPr>
            <a:r>
              <a:rPr lang="en-US" sz="1400" kern="0" dirty="0">
                <a:solidFill>
                  <a:srgbClr val="004A86"/>
                </a:solidFill>
                <a:latin typeface="IntelOne Display Regular"/>
                <a:ea typeface="Helvetica Neue"/>
                <a:cs typeface="Helvetica Neue"/>
                <a:sym typeface="Helvetica Neue"/>
              </a:rPr>
              <a:t>DAOS is significant part of data acquisition and processing </a:t>
            </a:r>
          </a:p>
          <a:p>
            <a:pPr marL="342900" indent="-342900" defTabSz="2438338" hangingPunct="0">
              <a:buFont typeface="Arial" panose="020B0604020202020204" pitchFamily="34" charset="0"/>
              <a:buChar char="•"/>
              <a:defRPr/>
            </a:pPr>
            <a:endParaRPr lang="en-US" sz="1400" kern="0" dirty="0">
              <a:solidFill>
                <a:srgbClr val="004A86"/>
              </a:solidFill>
              <a:latin typeface="IntelOne Display Regular"/>
              <a:ea typeface="Helvetica Neue"/>
              <a:cs typeface="Helvetica Neue"/>
              <a:sym typeface="Helvetica Neue"/>
            </a:endParaRPr>
          </a:p>
          <a:p>
            <a:pPr marL="342900" indent="-342900" defTabSz="2438338" hangingPunct="0">
              <a:buFont typeface="Arial" panose="020B0604020202020204" pitchFamily="34" charset="0"/>
              <a:buChar char="•"/>
              <a:defRPr/>
            </a:pPr>
            <a:r>
              <a:rPr lang="en-US" sz="1400" kern="0" dirty="0">
                <a:solidFill>
                  <a:srgbClr val="004A86"/>
                </a:solidFill>
                <a:latin typeface="IntelOne Display Regular"/>
                <a:ea typeface="Helvetica Neue"/>
                <a:cs typeface="Helvetica Neue"/>
                <a:sym typeface="Helvetica Neue"/>
              </a:rPr>
              <a:t>Different types of containers are used for different data processing stages</a:t>
            </a:r>
          </a:p>
          <a:p>
            <a:pPr marL="342900" indent="-342900" defTabSz="2438338" hangingPunct="0">
              <a:buFont typeface="Arial" panose="020B0604020202020204" pitchFamily="34" charset="0"/>
              <a:buChar char="•"/>
              <a:defRPr/>
            </a:pPr>
            <a:endParaRPr lang="en-US" sz="1400" kern="0" dirty="0">
              <a:solidFill>
                <a:srgbClr val="004A86"/>
              </a:solidFill>
              <a:latin typeface="IntelOne Display Regular"/>
              <a:ea typeface="Helvetica Neue"/>
              <a:cs typeface="Helvetica Neue"/>
              <a:sym typeface="Helvetica Neue"/>
            </a:endParaRPr>
          </a:p>
          <a:p>
            <a:pPr marL="342900" indent="-342900" defTabSz="2438338" hangingPunct="0">
              <a:buFont typeface="Arial" panose="020B0604020202020204" pitchFamily="34" charset="0"/>
              <a:buChar char="•"/>
              <a:defRPr/>
            </a:pPr>
            <a:r>
              <a:rPr lang="en-US" sz="1400" kern="0" dirty="0">
                <a:solidFill>
                  <a:srgbClr val="004A86"/>
                </a:solidFill>
                <a:latin typeface="IntelOne Display Regular"/>
                <a:ea typeface="Helvetica Neue"/>
                <a:cs typeface="Helvetica Neue"/>
                <a:sym typeface="Helvetica Neue"/>
              </a:rPr>
              <a:t>No need of POSIX file system for most data operations</a:t>
            </a:r>
          </a:p>
          <a:p>
            <a:pPr marL="342900" indent="-342900" defTabSz="2438338" hangingPunct="0">
              <a:buFont typeface="Arial" panose="020B0604020202020204" pitchFamily="34" charset="0"/>
              <a:buChar char="•"/>
              <a:defRPr/>
            </a:pPr>
            <a:endParaRPr lang="en-US" sz="1400" kern="0" dirty="0">
              <a:solidFill>
                <a:srgbClr val="004A86"/>
              </a:solidFill>
              <a:latin typeface="IntelOne Display Regular"/>
              <a:ea typeface="Helvetica Neue"/>
              <a:cs typeface="Helvetica Neue"/>
              <a:sym typeface="Helvetica Neue"/>
            </a:endParaRPr>
          </a:p>
          <a:p>
            <a:pPr marL="342900" indent="-342900" defTabSz="2438338" hangingPunct="0">
              <a:buFont typeface="Arial" panose="020B0604020202020204" pitchFamily="34" charset="0"/>
              <a:buChar char="•"/>
              <a:defRPr/>
            </a:pPr>
            <a:r>
              <a:rPr lang="en-US" sz="1400" kern="0" dirty="0">
                <a:solidFill>
                  <a:srgbClr val="004A86"/>
                </a:solidFill>
                <a:latin typeface="IntelOne Display Regular"/>
                <a:ea typeface="Helvetica Neue"/>
                <a:cs typeface="Helvetica Neue"/>
                <a:sym typeface="Helvetica Neue"/>
              </a:rPr>
              <a:t>Great system performance even for a few DAOS clients</a:t>
            </a:r>
          </a:p>
          <a:p>
            <a:pPr marL="342900" indent="-342900" defTabSz="2438338" hangingPunct="0">
              <a:buFont typeface="Arial" panose="020B0604020202020204" pitchFamily="34" charset="0"/>
              <a:buChar char="•"/>
              <a:defRPr/>
            </a:pPr>
            <a:endParaRPr lang="ru-RU" sz="1400" kern="0" dirty="0">
              <a:solidFill>
                <a:srgbClr val="004A86"/>
              </a:solidFill>
              <a:ea typeface="Helvetica Neue"/>
              <a:cs typeface="Helvetica Neue"/>
              <a:sym typeface="Helvetica Neue"/>
            </a:endParaRPr>
          </a:p>
          <a:p>
            <a:pPr marL="342900" indent="-342900" defTabSz="2438338" hangingPunct="0">
              <a:buFont typeface="Arial" panose="020B0604020202020204" pitchFamily="34" charset="0"/>
              <a:buChar char="•"/>
              <a:defRPr/>
            </a:pPr>
            <a:r>
              <a:rPr lang="en-US" sz="1400" kern="0" dirty="0">
                <a:solidFill>
                  <a:srgbClr val="004A86"/>
                </a:solidFill>
                <a:latin typeface="IntelOne Display Regular"/>
                <a:ea typeface="Helvetica Neue"/>
                <a:cs typeface="Helvetica Neue"/>
                <a:sym typeface="Helvetica Neue"/>
              </a:rPr>
              <a:t>RSC Storage on-Demand software offers unique flexibility, speed,</a:t>
            </a:r>
            <a:r>
              <a:rPr lang="ru-RU" sz="1400" kern="0" dirty="0">
                <a:solidFill>
                  <a:srgbClr val="004A86"/>
                </a:solidFill>
                <a:ea typeface="Helvetica Neue"/>
                <a:cs typeface="Helvetica Neue"/>
                <a:sym typeface="Helvetica Neue"/>
              </a:rPr>
              <a:t> </a:t>
            </a:r>
            <a:r>
              <a:rPr lang="en-US" sz="1400" kern="0" dirty="0">
                <a:solidFill>
                  <a:srgbClr val="004A86"/>
                </a:solidFill>
                <a:latin typeface="IntelOne Display Regular"/>
                <a:ea typeface="Helvetica Neue"/>
                <a:cs typeface="Helvetica Neue"/>
                <a:sym typeface="Helvetica Neue"/>
              </a:rPr>
              <a:t>and convenience for DAOS users</a:t>
            </a:r>
          </a:p>
        </p:txBody>
      </p:sp>
      <p:sp>
        <p:nvSpPr>
          <p:cNvPr id="13" name="Прямоугольник 12"/>
          <p:cNvSpPr/>
          <p:nvPr/>
        </p:nvSpPr>
        <p:spPr>
          <a:xfrm>
            <a:off x="0" y="5891620"/>
            <a:ext cx="12192000" cy="101258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lnSpc>
                <a:spcPct val="115000"/>
              </a:lnSpc>
            </a:pPr>
            <a:r>
              <a:rPr lang="en-US" sz="2400" dirty="0">
                <a:solidFill>
                  <a:prstClr val="black"/>
                </a:solidFill>
              </a:rPr>
              <a:t>The DAOS polygon on the supercomputer “</a:t>
            </a:r>
            <a:r>
              <a:rPr lang="en-US" sz="2400" dirty="0" err="1">
                <a:solidFill>
                  <a:prstClr val="black"/>
                </a:solidFill>
              </a:rPr>
              <a:t>Govorun</a:t>
            </a:r>
            <a:r>
              <a:rPr lang="en-US" sz="2400" dirty="0">
                <a:solidFill>
                  <a:prstClr val="black"/>
                </a:solidFill>
              </a:rPr>
              <a:t>” take the </a:t>
            </a:r>
            <a:r>
              <a:rPr lang="en-US" sz="2800" dirty="0">
                <a:solidFill>
                  <a:srgbClr val="C00000"/>
                </a:solidFill>
                <a:latin typeface="Corbel" panose="020B0503020204020204" pitchFamily="34" charset="0"/>
              </a:rPr>
              <a:t>1</a:t>
            </a:r>
            <a:r>
              <a:rPr lang="en-US" sz="2800" baseline="30000" dirty="0">
                <a:solidFill>
                  <a:srgbClr val="C00000"/>
                </a:solidFill>
                <a:latin typeface="Corbel" panose="020B0503020204020204" pitchFamily="34" charset="0"/>
              </a:rPr>
              <a:t>st</a:t>
            </a:r>
            <a:r>
              <a:rPr lang="en-US" sz="2400" dirty="0">
                <a:solidFill>
                  <a:prstClr val="black"/>
                </a:solidFill>
              </a:rPr>
              <a:t> place among Russian supercomputers in the current </a:t>
            </a:r>
            <a:r>
              <a:rPr lang="ru-RU" sz="2400" dirty="0">
                <a:solidFill>
                  <a:prstClr val="black"/>
                </a:solidFill>
              </a:rPr>
              <a:t> </a:t>
            </a:r>
            <a:r>
              <a:rPr lang="en-US" sz="2400" dirty="0">
                <a:solidFill>
                  <a:srgbClr val="C00000"/>
                </a:solidFill>
              </a:rPr>
              <a:t>IO500</a:t>
            </a:r>
            <a:r>
              <a:rPr lang="en-US" sz="2400" dirty="0">
                <a:solidFill>
                  <a:prstClr val="black"/>
                </a:solidFill>
              </a:rPr>
              <a:t> list</a:t>
            </a:r>
            <a:endParaRPr lang="ru-RU" sz="2400" dirty="0">
              <a:solidFill>
                <a:prstClr val="black"/>
              </a:solidFill>
            </a:endParaRPr>
          </a:p>
        </p:txBody>
      </p:sp>
    </p:spTree>
    <p:extLst>
      <p:ext uri="{BB962C8B-B14F-4D97-AF65-F5344CB8AC3E}">
        <p14:creationId xmlns:p14="http://schemas.microsoft.com/office/powerpoint/2010/main" val="824145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p:cNvGrpSpPr/>
          <p:nvPr/>
        </p:nvGrpSpPr>
        <p:grpSpPr>
          <a:xfrm>
            <a:off x="107089" y="1585609"/>
            <a:ext cx="5735114" cy="4642901"/>
            <a:chOff x="-522971" y="-58863"/>
            <a:chExt cx="7308085" cy="5650981"/>
          </a:xfrm>
        </p:grpSpPr>
        <p:sp>
          <p:nvSpPr>
            <p:cNvPr id="4" name="Стрелка: вправо 3">
              <a:extLst>
                <a:ext uri="{FF2B5EF4-FFF2-40B4-BE49-F238E27FC236}">
                  <a16:creationId xmlns:a16="http://schemas.microsoft.com/office/drawing/2014/main" id="{1DB5DBD1-2B7F-4CC7-B153-D9E7B278778B}"/>
                </a:ext>
              </a:extLst>
            </p:cNvPr>
            <p:cNvSpPr/>
            <p:nvPr/>
          </p:nvSpPr>
          <p:spPr>
            <a:xfrm>
              <a:off x="2068828" y="183814"/>
              <a:ext cx="4650471" cy="1631644"/>
            </a:xfrm>
            <a:prstGeom prst="rightArrow">
              <a:avLst>
                <a:gd name="adj1" fmla="val 50000"/>
                <a:gd name="adj2" fmla="val 48755"/>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0" indent="-3492500" algn="ctr" defTabSz="1008063"/>
              <a:r>
                <a:rPr lang="en-US" b="1" dirty="0">
                  <a:solidFill>
                    <a:schemeClr val="bg1"/>
                  </a:solidFill>
                  <a:latin typeface="Times New Roman" panose="02020603050405020304" pitchFamily="18" charset="0"/>
                  <a:cs typeface="Times New Roman" panose="02020603050405020304" pitchFamily="18" charset="0"/>
                </a:rPr>
                <a:t>Ecosystem for</a:t>
              </a:r>
            </a:p>
            <a:p>
              <a:pPr marL="2598738" indent="-2598738" algn="ctr"/>
              <a:r>
                <a:rPr lang="en-US" b="1" dirty="0">
                  <a:solidFill>
                    <a:schemeClr val="bg1"/>
                  </a:solidFill>
                  <a:latin typeface="Times New Roman" panose="02020603050405020304" pitchFamily="18" charset="0"/>
                  <a:cs typeface="Times New Roman" panose="02020603050405020304" pitchFamily="18" charset="0"/>
                </a:rPr>
                <a:t>Supercomputer Modeling</a:t>
              </a:r>
              <a:endParaRPr lang="ru-RU" b="1" dirty="0">
                <a:solidFill>
                  <a:schemeClr val="bg1"/>
                </a:solidFill>
                <a:latin typeface="Times New Roman" panose="02020603050405020304" pitchFamily="18" charset="0"/>
                <a:cs typeface="Times New Roman" panose="02020603050405020304" pitchFamily="18" charset="0"/>
              </a:endParaRPr>
            </a:p>
          </p:txBody>
        </p:sp>
        <p:pic>
          <p:nvPicPr>
            <p:cNvPr id="5" name="Picture 2" descr="http://www.rscgroup.ru/sites/default/files/images/img_892.jpg">
              <a:extLst>
                <a:ext uri="{FF2B5EF4-FFF2-40B4-BE49-F238E27FC236}">
                  <a16:creationId xmlns:a16="http://schemas.microsoft.com/office/drawing/2014/main" id="{B140D235-8A21-47F9-8A4D-5133D42DBAF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8633" y="-58863"/>
              <a:ext cx="2419593" cy="1945139"/>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Стрелка: вправо 7">
              <a:extLst>
                <a:ext uri="{FF2B5EF4-FFF2-40B4-BE49-F238E27FC236}">
                  <a16:creationId xmlns:a16="http://schemas.microsoft.com/office/drawing/2014/main" id="{90C6F0FC-74F6-4036-ABFC-E8780CCAE50D}"/>
                </a:ext>
              </a:extLst>
            </p:cNvPr>
            <p:cNvSpPr/>
            <p:nvPr/>
          </p:nvSpPr>
          <p:spPr>
            <a:xfrm>
              <a:off x="2445273" y="1918634"/>
              <a:ext cx="4291580" cy="1634351"/>
            </a:xfrm>
            <a:prstGeom prst="rightArrow">
              <a:avLst>
                <a:gd name="adj1" fmla="val 50000"/>
                <a:gd name="adj2" fmla="val 45926"/>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8738" indent="-2598738" defTabSz="1008063"/>
              <a:r>
                <a:rPr lang="ru-RU" sz="2400" dirty="0">
                  <a:solidFill>
                    <a:srgbClr val="0070C0"/>
                  </a:solidFill>
                  <a:latin typeface="Arial Black" panose="020B0A04020102020204" pitchFamily="34" charset="0"/>
                </a:rPr>
                <a:t>           </a:t>
              </a:r>
              <a:endParaRPr lang="ru-RU" b="1" dirty="0">
                <a:solidFill>
                  <a:srgbClr val="000066"/>
                </a:solidFill>
                <a:latin typeface="Times New Roman" panose="02020603050405020304" pitchFamily="18" charset="0"/>
                <a:cs typeface="Times New Roman" panose="02020603050405020304" pitchFamily="18" charset="0"/>
              </a:endParaRPr>
            </a:p>
          </p:txBody>
        </p:sp>
        <p:pic>
          <p:nvPicPr>
            <p:cNvPr id="2" name="Рисунок 1">
              <a:extLst>
                <a:ext uri="{FF2B5EF4-FFF2-40B4-BE49-F238E27FC236}">
                  <a16:creationId xmlns:a16="http://schemas.microsoft.com/office/drawing/2014/main" id="{6A6ED712-9880-4C63-811C-E9391DFFF52D}"/>
                </a:ext>
              </a:extLst>
            </p:cNvPr>
            <p:cNvPicPr>
              <a:picLocks noChangeAspect="1"/>
            </p:cNvPicPr>
            <p:nvPr/>
          </p:nvPicPr>
          <p:blipFill>
            <a:blip r:embed="rId4"/>
            <a:stretch>
              <a:fillRect/>
            </a:stretch>
          </p:blipFill>
          <p:spPr>
            <a:xfrm>
              <a:off x="-522971" y="2031997"/>
              <a:ext cx="2977026" cy="1589357"/>
            </a:xfrm>
            <a:prstGeom prst="rect">
              <a:avLst/>
            </a:prstGeom>
          </p:spPr>
        </p:pic>
        <p:sp>
          <p:nvSpPr>
            <p:cNvPr id="11" name="Стрелка: вправо 10">
              <a:extLst>
                <a:ext uri="{FF2B5EF4-FFF2-40B4-BE49-F238E27FC236}">
                  <a16:creationId xmlns:a16="http://schemas.microsoft.com/office/drawing/2014/main" id="{00B74D29-9014-432D-9BFC-2C0E8EBCE788}"/>
                </a:ext>
              </a:extLst>
            </p:cNvPr>
            <p:cNvSpPr/>
            <p:nvPr/>
          </p:nvSpPr>
          <p:spPr>
            <a:xfrm>
              <a:off x="2454055" y="3601013"/>
              <a:ext cx="4331059" cy="1642083"/>
            </a:xfrm>
            <a:prstGeom prst="rightArrow">
              <a:avLst>
                <a:gd name="adj1" fmla="val 50000"/>
                <a:gd name="adj2" fmla="val 47738"/>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0" indent="-3492500" algn="ctr" defTabSz="1008063"/>
              <a:r>
                <a:rPr lang="ru-RU" sz="2400" dirty="0">
                  <a:solidFill>
                    <a:srgbClr val="0070C0"/>
                  </a:solidFill>
                  <a:latin typeface="Arial Black" panose="020B0A04020102020204" pitchFamily="34" charset="0"/>
                </a:rPr>
                <a:t>    </a:t>
              </a:r>
              <a:r>
                <a:rPr lang="en-US" sz="2400" dirty="0">
                  <a:solidFill>
                    <a:srgbClr val="0070C0"/>
                  </a:solidFill>
                  <a:latin typeface="Arial Black" panose="020B0A04020102020204" pitchFamily="34" charset="0"/>
                </a:rPr>
                <a:t>     </a:t>
              </a:r>
              <a:endParaRPr lang="ru-RU" b="1" dirty="0">
                <a:solidFill>
                  <a:srgbClr val="000066"/>
                </a:solidFill>
                <a:latin typeface="Times New Roman" panose="02020603050405020304" pitchFamily="18" charset="0"/>
                <a:cs typeface="Times New Roman" panose="02020603050405020304" pitchFamily="18" charset="0"/>
              </a:endParaRPr>
            </a:p>
          </p:txBody>
        </p:sp>
        <p:pic>
          <p:nvPicPr>
            <p:cNvPr id="20" name="Рисунок 19">
              <a:extLst>
                <a:ext uri="{FF2B5EF4-FFF2-40B4-BE49-F238E27FC236}">
                  <a16:creationId xmlns:a16="http://schemas.microsoft.com/office/drawing/2014/main" id="{B1D38C23-9E02-4F47-987D-2345B29E5255}"/>
                </a:ext>
              </a:extLst>
            </p:cNvPr>
            <p:cNvPicPr>
              <a:picLocks noChangeAspect="1"/>
            </p:cNvPicPr>
            <p:nvPr/>
          </p:nvPicPr>
          <p:blipFill>
            <a:blip r:embed="rId5"/>
            <a:stretch>
              <a:fillRect/>
            </a:stretch>
          </p:blipFill>
          <p:spPr>
            <a:xfrm>
              <a:off x="-489693" y="3698707"/>
              <a:ext cx="2943746" cy="1893411"/>
            </a:xfrm>
            <a:prstGeom prst="rect">
              <a:avLst/>
            </a:prstGeom>
          </p:spPr>
        </p:pic>
      </p:grpSp>
      <p:pic>
        <p:nvPicPr>
          <p:cNvPr id="18" name="Рисунок 17">
            <a:extLst>
              <a:ext uri="{FF2B5EF4-FFF2-40B4-BE49-F238E27FC236}">
                <a16:creationId xmlns:a16="http://schemas.microsoft.com/office/drawing/2014/main" id="{C5CB77A0-2889-45C4-89AB-418D6B4EC7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59612" y="41223"/>
            <a:ext cx="1000808" cy="697302"/>
          </a:xfrm>
          <a:prstGeom prst="rect">
            <a:avLst/>
          </a:prstGeom>
        </p:spPr>
      </p:pic>
      <p:grpSp>
        <p:nvGrpSpPr>
          <p:cNvPr id="6" name="Группа 5"/>
          <p:cNvGrpSpPr/>
          <p:nvPr/>
        </p:nvGrpSpPr>
        <p:grpSpPr>
          <a:xfrm>
            <a:off x="5842203" y="1129852"/>
            <a:ext cx="6195174" cy="5644231"/>
            <a:chOff x="7482016" y="1331201"/>
            <a:chExt cx="4015323" cy="5241534"/>
          </a:xfrm>
          <a:solidFill>
            <a:schemeClr val="bg2">
              <a:lumMod val="40000"/>
              <a:lumOff val="60000"/>
            </a:schemeClr>
          </a:solidFill>
        </p:grpSpPr>
        <p:sp>
          <p:nvSpPr>
            <p:cNvPr id="21" name="Прямоугольник: скругленные углы 20">
              <a:extLst>
                <a:ext uri="{FF2B5EF4-FFF2-40B4-BE49-F238E27FC236}">
                  <a16:creationId xmlns:a16="http://schemas.microsoft.com/office/drawing/2014/main" id="{1FF095B5-DD7C-4E41-815F-D036579C8DA8}"/>
                </a:ext>
              </a:extLst>
            </p:cNvPr>
            <p:cNvSpPr/>
            <p:nvPr/>
          </p:nvSpPr>
          <p:spPr>
            <a:xfrm>
              <a:off x="7482016" y="1331201"/>
              <a:ext cx="4015323" cy="5241534"/>
            </a:xfrm>
            <a:prstGeom prst="roundRect">
              <a:avLst/>
            </a:prstGeom>
            <a:grp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dirty="0">
                <a:solidFill>
                  <a:prstClr val="white"/>
                </a:solidFill>
                <a:latin typeface="Arial Black" panose="020B0A04020102020204" pitchFamily="34" charset="0"/>
              </a:endParaRPr>
            </a:p>
            <a:p>
              <a:pPr algn="ctr"/>
              <a:endParaRPr lang="ru-RU" sz="2000" dirty="0">
                <a:solidFill>
                  <a:prstClr val="white"/>
                </a:solidFill>
                <a:latin typeface="Arial Black" panose="020B0A04020102020204" pitchFamily="34" charset="0"/>
              </a:endParaRPr>
            </a:p>
            <a:p>
              <a:pPr algn="ctr"/>
              <a:endParaRPr lang="ru-RU" sz="2000" dirty="0">
                <a:solidFill>
                  <a:prstClr val="white"/>
                </a:solidFill>
                <a:latin typeface="Arial Black" panose="020B0A04020102020204" pitchFamily="34" charset="0"/>
              </a:endParaRPr>
            </a:p>
            <a:p>
              <a:pPr algn="ctr"/>
              <a:endParaRPr lang="ru-RU" sz="2000" dirty="0">
                <a:solidFill>
                  <a:prstClr val="white"/>
                </a:solidFill>
                <a:latin typeface="Arial Black" panose="020B0A04020102020204" pitchFamily="34" charset="0"/>
              </a:endParaRPr>
            </a:p>
            <a:p>
              <a:pPr algn="ctr"/>
              <a:endParaRPr lang="ru-RU" sz="2000" dirty="0">
                <a:solidFill>
                  <a:prstClr val="white"/>
                </a:solidFill>
                <a:latin typeface="Arial Black" panose="020B0A04020102020204" pitchFamily="34" charset="0"/>
              </a:endParaRPr>
            </a:p>
            <a:p>
              <a:pPr algn="ctr"/>
              <a:endParaRPr lang="ru-RU" sz="2000" dirty="0">
                <a:solidFill>
                  <a:prstClr val="white"/>
                </a:solidFill>
                <a:latin typeface="Arial Black" panose="020B0A04020102020204" pitchFamily="34" charset="0"/>
              </a:endParaRPr>
            </a:p>
            <a:p>
              <a:pPr algn="ctr"/>
              <a:endParaRPr lang="en-US" dirty="0">
                <a:solidFill>
                  <a:prstClr val="white"/>
                </a:solidFill>
                <a:latin typeface="Times New Roman" panose="02020603050405020304" pitchFamily="18" charset="0"/>
                <a:cs typeface="Times New Roman" panose="02020603050405020304" pitchFamily="18" charset="0"/>
              </a:endParaRPr>
            </a:p>
            <a:p>
              <a:pPr algn="ctr"/>
              <a:endParaRPr lang="en-US" sz="2000" dirty="0">
                <a:solidFill>
                  <a:prstClr val="white"/>
                </a:solidFill>
                <a:latin typeface="Arial Black" panose="020B0A04020102020204" pitchFamily="34" charset="0"/>
              </a:endParaRPr>
            </a:p>
            <a:p>
              <a:pPr algn="ctr"/>
              <a:endParaRPr lang="ru-RU" sz="2400" dirty="0">
                <a:solidFill>
                  <a:prstClr val="white"/>
                </a:solidFill>
                <a:latin typeface="Arial Black" panose="020B0A04020102020204" pitchFamily="34" charset="0"/>
              </a:endParaRPr>
            </a:p>
          </p:txBody>
        </p:sp>
        <p:pic>
          <p:nvPicPr>
            <p:cNvPr id="24" name="Рисунок 23">
              <a:extLst>
                <a:ext uri="{FF2B5EF4-FFF2-40B4-BE49-F238E27FC236}">
                  <a16:creationId xmlns:a16="http://schemas.microsoft.com/office/drawing/2014/main" id="{F3B057BB-B6CD-4C5D-80DC-8A8F0F7108DC}"/>
                </a:ext>
              </a:extLst>
            </p:cNvPr>
            <p:cNvPicPr>
              <a:picLocks noChangeAspect="1"/>
            </p:cNvPicPr>
            <p:nvPr/>
          </p:nvPicPr>
          <p:blipFill>
            <a:blip r:embed="rId7"/>
            <a:stretch>
              <a:fillRect/>
            </a:stretch>
          </p:blipFill>
          <p:spPr>
            <a:xfrm>
              <a:off x="8870498" y="1564376"/>
              <a:ext cx="1505240" cy="1156477"/>
            </a:xfrm>
            <a:prstGeom prst="rect">
              <a:avLst/>
            </a:prstGeom>
            <a:grpFill/>
            <a:ln>
              <a:solidFill>
                <a:schemeClr val="tx2">
                  <a:lumMod val="10000"/>
                </a:schemeClr>
              </a:solidFill>
            </a:ln>
            <a:effectLst>
              <a:softEdge rad="127000"/>
            </a:effectLst>
          </p:spPr>
        </p:pic>
        <p:pic>
          <p:nvPicPr>
            <p:cNvPr id="22" name="Рисунок 21">
              <a:extLst>
                <a:ext uri="{FF2B5EF4-FFF2-40B4-BE49-F238E27FC236}">
                  <a16:creationId xmlns:a16="http://schemas.microsoft.com/office/drawing/2014/main" id="{194AEEFE-BF5F-4108-8878-1B32086D82B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65573" y="1875835"/>
              <a:ext cx="1313337" cy="636010"/>
            </a:xfrm>
            <a:prstGeom prst="rect">
              <a:avLst/>
            </a:prstGeom>
            <a:grpFill/>
            <a:ln w="38100" cap="sq">
              <a:solidFill>
                <a:schemeClr val="tx2">
                  <a:lumMod val="10000"/>
                </a:schemeClr>
              </a:solidFill>
              <a:prstDash val="solid"/>
              <a:miter lim="800000"/>
            </a:ln>
            <a:effectLst>
              <a:outerShdw blurRad="50800" dist="38100" dir="2700000" algn="tl" rotWithShape="0">
                <a:srgbClr val="000000">
                  <a:alpha val="43000"/>
                </a:srgbClr>
              </a:outerShdw>
              <a:softEdge rad="127000"/>
            </a:effectLst>
          </p:spPr>
        </p:pic>
      </p:grpSp>
      <p:pic>
        <p:nvPicPr>
          <p:cNvPr id="28" name="Рисунок 27"/>
          <p:cNvPicPr/>
          <p:nvPr/>
        </p:nvPicPr>
        <p:blipFill>
          <a:blip r:embed="rId9" cstate="print">
            <a:extLst>
              <a:ext uri="{28A0092B-C50C-407E-A947-70E740481C1C}">
                <a14:useLocalDpi xmlns:a14="http://schemas.microsoft.com/office/drawing/2010/main" val="0"/>
              </a:ext>
            </a:extLst>
          </a:blip>
          <a:stretch>
            <a:fillRect/>
          </a:stretch>
        </p:blipFill>
        <p:spPr>
          <a:xfrm>
            <a:off x="10294379" y="1322759"/>
            <a:ext cx="1445652" cy="1361693"/>
          </a:xfrm>
          <a:prstGeom prst="rect">
            <a:avLst/>
          </a:prstGeom>
          <a:effectLst>
            <a:softEdge rad="127000"/>
          </a:effectLst>
        </p:spPr>
      </p:pic>
      <p:sp>
        <p:nvSpPr>
          <p:cNvPr id="7" name="Прямоугольник 6"/>
          <p:cNvSpPr/>
          <p:nvPr/>
        </p:nvSpPr>
        <p:spPr>
          <a:xfrm>
            <a:off x="5891790" y="2971037"/>
            <a:ext cx="6096000" cy="646331"/>
          </a:xfrm>
          <a:prstGeom prst="rect">
            <a:avLst/>
          </a:prstGeom>
        </p:spPr>
        <p:txBody>
          <a:bodyPr>
            <a:spAutoFit/>
          </a:bodyPr>
          <a:lstStyle/>
          <a:p>
            <a:pPr algn="ctr"/>
            <a:r>
              <a:rPr lang="en-US" b="1" dirty="0">
                <a:solidFill>
                  <a:srgbClr val="002060"/>
                </a:solidFill>
                <a:latin typeface="Times New Roman" panose="02020603050405020304" pitchFamily="18" charset="0"/>
                <a:cs typeface="Times New Roman" panose="02020603050405020304" pitchFamily="18" charset="0"/>
              </a:rPr>
              <a:t>RESEARCH ENVIRONMENT FOR SOLVING RESOURCE-INTENSIVE TASKS OF JINR</a:t>
            </a:r>
            <a:r>
              <a:rPr lang="ru-RU" b="1" dirty="0">
                <a:solidFill>
                  <a:srgbClr val="002060"/>
                </a:solidFill>
                <a:latin typeface="Times New Roman" panose="02020603050405020304" pitchFamily="18" charset="0"/>
                <a:cs typeface="Times New Roman" panose="02020603050405020304" pitchFamily="18" charset="0"/>
              </a:rPr>
              <a:t>:</a:t>
            </a:r>
          </a:p>
        </p:txBody>
      </p:sp>
      <p:sp>
        <p:nvSpPr>
          <p:cNvPr id="9" name="Прямоугольник 8"/>
          <p:cNvSpPr/>
          <p:nvPr/>
        </p:nvSpPr>
        <p:spPr>
          <a:xfrm>
            <a:off x="7167716" y="3701970"/>
            <a:ext cx="6096000" cy="2031325"/>
          </a:xfrm>
          <a:prstGeom prst="rect">
            <a:avLst/>
          </a:prstGeom>
        </p:spPr>
        <p:txBody>
          <a:bodyPr>
            <a:spAutoFit/>
          </a:bodyPr>
          <a:lstStyle/>
          <a:p>
            <a:pPr marL="285750" indent="-285750" algn="just">
              <a:buFont typeface="Arial" panose="020B0604020202020204" pitchFamily="34" charset="0"/>
              <a:buChar char="•"/>
            </a:pPr>
            <a:r>
              <a:rPr lang="en-US" dirty="0">
                <a:solidFill>
                  <a:srgbClr val="002060"/>
                </a:solidFill>
                <a:latin typeface="Times New Roman" panose="02020603050405020304" pitchFamily="18" charset="0"/>
                <a:cs typeface="Times New Roman" panose="02020603050405020304" pitchFamily="18" charset="0"/>
              </a:rPr>
              <a:t>Parallel computing</a:t>
            </a:r>
            <a:endParaRPr lang="ru-RU" dirty="0">
              <a:solidFill>
                <a:srgbClr val="002060"/>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dirty="0">
                <a:solidFill>
                  <a:srgbClr val="002060"/>
                </a:solidFill>
                <a:latin typeface="Times New Roman" panose="02020603050405020304" pitchFamily="18" charset="0"/>
                <a:cs typeface="Times New Roman" panose="02020603050405020304" pitchFamily="18" charset="0"/>
              </a:rPr>
              <a:t>ML/DL/AI tasks</a:t>
            </a:r>
            <a:endParaRPr lang="ru-RU" dirty="0">
              <a:solidFill>
                <a:srgbClr val="002060"/>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dirty="0">
                <a:solidFill>
                  <a:srgbClr val="002060"/>
                </a:solidFill>
                <a:latin typeface="Times New Roman" panose="02020603050405020304" pitchFamily="18" charset="0"/>
                <a:cs typeface="Times New Roman" panose="02020603050405020304" pitchFamily="18" charset="0"/>
              </a:rPr>
              <a:t>Quantum computing</a:t>
            </a:r>
          </a:p>
          <a:p>
            <a:pPr marL="285750" indent="-285750" algn="just">
              <a:buFont typeface="Arial" panose="020B0604020202020204" pitchFamily="34" charset="0"/>
              <a:buChar char="•"/>
            </a:pPr>
            <a:r>
              <a:rPr lang="en-US" dirty="0">
                <a:solidFill>
                  <a:srgbClr val="002060"/>
                </a:solidFill>
                <a:latin typeface="Times New Roman" panose="02020603050405020304" pitchFamily="18" charset="0"/>
                <a:cs typeface="Times New Roman" panose="02020603050405020304" pitchFamily="18" charset="0"/>
              </a:rPr>
              <a:t>Tools for data analysis and visualization</a:t>
            </a:r>
            <a:endParaRPr lang="ru-RU" dirty="0">
              <a:solidFill>
                <a:srgbClr val="002060"/>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dirty="0">
                <a:solidFill>
                  <a:srgbClr val="002060"/>
                </a:solidFill>
                <a:latin typeface="Times New Roman" panose="02020603050405020304" pitchFamily="18" charset="0"/>
                <a:cs typeface="Times New Roman" panose="02020603050405020304" pitchFamily="18" charset="0"/>
              </a:rPr>
              <a:t>Calculations on application packages</a:t>
            </a:r>
            <a:endParaRPr lang="ru-RU" dirty="0">
              <a:solidFill>
                <a:srgbClr val="002060"/>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dirty="0">
                <a:solidFill>
                  <a:srgbClr val="002060"/>
                </a:solidFill>
                <a:latin typeface="Times New Roman" panose="02020603050405020304" pitchFamily="18" charset="0"/>
                <a:cs typeface="Times New Roman" panose="02020603050405020304" pitchFamily="18" charset="0"/>
              </a:rPr>
              <a:t>Web services for application programs</a:t>
            </a:r>
            <a:endParaRPr lang="ru-RU" dirty="0">
              <a:solidFill>
                <a:srgbClr val="002060"/>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dirty="0">
                <a:solidFill>
                  <a:srgbClr val="002060"/>
                </a:solidFill>
                <a:latin typeface="Times New Roman" panose="02020603050405020304" pitchFamily="18" charset="0"/>
                <a:cs typeface="Times New Roman" panose="02020603050405020304" pitchFamily="18" charset="0"/>
              </a:rPr>
              <a:t>Training courses</a:t>
            </a:r>
            <a:endParaRPr lang="ru-RU" dirty="0">
              <a:solidFill>
                <a:srgbClr val="002060"/>
              </a:solidFill>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2518454" y="3467750"/>
            <a:ext cx="2598559" cy="646331"/>
          </a:xfrm>
          <a:prstGeom prst="rect">
            <a:avLst/>
          </a:prstGeom>
        </p:spPr>
        <p:txBody>
          <a:bodyPr wrap="square">
            <a:spAutoFit/>
          </a:bodyPr>
          <a:lstStyle/>
          <a:p>
            <a:pPr marL="2598738" indent="-2598738" algn="ctr" defTabSz="1008063"/>
            <a:r>
              <a:rPr lang="en-US" b="1" dirty="0">
                <a:solidFill>
                  <a:schemeClr val="bg1"/>
                </a:solidFill>
                <a:latin typeface="Times New Roman" panose="02020603050405020304" pitchFamily="18" charset="0"/>
                <a:cs typeface="Times New Roman" panose="02020603050405020304" pitchFamily="18" charset="0"/>
              </a:rPr>
              <a:t>Ecosystem for</a:t>
            </a:r>
          </a:p>
          <a:p>
            <a:pPr marL="2598738" indent="-2598738" algn="ctr" defTabSz="1008063"/>
            <a:r>
              <a:rPr lang="en-US" b="1" dirty="0">
                <a:solidFill>
                  <a:schemeClr val="bg1"/>
                </a:solidFill>
                <a:latin typeface="Times New Roman" panose="02020603050405020304" pitchFamily="18" charset="0"/>
                <a:cs typeface="Times New Roman" panose="02020603050405020304" pitchFamily="18" charset="0"/>
              </a:rPr>
              <a:t>Machine/Deep Learning</a:t>
            </a:r>
            <a:endParaRPr lang="ru-RU" b="1" dirty="0">
              <a:solidFill>
                <a:schemeClr val="bg1"/>
              </a:solidFill>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2141037" y="4861648"/>
            <a:ext cx="3505503" cy="646331"/>
          </a:xfrm>
          <a:prstGeom prst="rect">
            <a:avLst/>
          </a:prstGeom>
        </p:spPr>
        <p:txBody>
          <a:bodyPr wrap="square">
            <a:spAutoFit/>
          </a:bodyPr>
          <a:lstStyle/>
          <a:p>
            <a:pPr marL="3492500" indent="-3492500" algn="ctr" defTabSz="1008063"/>
            <a:r>
              <a:rPr lang="en-US" b="1" dirty="0">
                <a:solidFill>
                  <a:schemeClr val="bg1"/>
                </a:solidFill>
                <a:latin typeface="Times New Roman" panose="02020603050405020304" pitchFamily="18" charset="0"/>
                <a:cs typeface="Times New Roman" panose="02020603050405020304" pitchFamily="18" charset="0"/>
              </a:rPr>
              <a:t>Ecosystem for</a:t>
            </a:r>
          </a:p>
          <a:p>
            <a:pPr marL="3492500" indent="-3492500" algn="ctr" defTabSz="1008063"/>
            <a:r>
              <a:rPr lang="en-US" b="1" dirty="0">
                <a:solidFill>
                  <a:schemeClr val="bg1"/>
                </a:solidFill>
                <a:latin typeface="Times New Roman" panose="02020603050405020304" pitchFamily="18" charset="0"/>
                <a:cs typeface="Times New Roman" panose="02020603050405020304" pitchFamily="18" charset="0"/>
              </a:rPr>
              <a:t>Applied Computations</a:t>
            </a:r>
            <a:endParaRPr lang="ru-RU" b="1" dirty="0">
              <a:solidFill>
                <a:schemeClr val="bg1"/>
              </a:solidFill>
              <a:latin typeface="Times New Roman" panose="02020603050405020304" pitchFamily="18" charset="0"/>
              <a:cs typeface="Times New Roman" panose="02020603050405020304" pitchFamily="18" charset="0"/>
            </a:endParaRPr>
          </a:p>
        </p:txBody>
      </p:sp>
      <p:sp>
        <p:nvSpPr>
          <p:cNvPr id="23" name="Прямоугольник 22">
            <a:extLst>
              <a:ext uri="{FF2B5EF4-FFF2-40B4-BE49-F238E27FC236}">
                <a16:creationId xmlns:a16="http://schemas.microsoft.com/office/drawing/2014/main" id="{02F6C9E2-DDBC-476A-8DAF-416E6418DC6E}"/>
              </a:ext>
            </a:extLst>
          </p:cNvPr>
          <p:cNvSpPr/>
          <p:nvPr/>
        </p:nvSpPr>
        <p:spPr>
          <a:xfrm flipH="1">
            <a:off x="-32107" y="11439"/>
            <a:ext cx="12192000" cy="859502"/>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r>
              <a:rPr lang="en-US" sz="3600" b="1" dirty="0">
                <a:solidFill>
                  <a:prstClr val="white"/>
                </a:solidFill>
              </a:rPr>
              <a:t>Development of tools and services for users </a:t>
            </a:r>
          </a:p>
          <a:p>
            <a:pPr algn="ctr" defTabSz="404131">
              <a:lnSpc>
                <a:spcPct val="90000"/>
              </a:lnSpc>
              <a:buClr>
                <a:srgbClr val="000000"/>
              </a:buClr>
              <a:buSzPct val="100000"/>
              <a:defRPr/>
            </a:pPr>
            <a:r>
              <a:rPr lang="en-US" sz="3600" b="1" dirty="0">
                <a:solidFill>
                  <a:prstClr val="white"/>
                </a:solidFill>
              </a:rPr>
              <a:t>of the “</a:t>
            </a:r>
            <a:r>
              <a:rPr lang="en-US" sz="3600" b="1" dirty="0" err="1">
                <a:solidFill>
                  <a:prstClr val="white"/>
                </a:solidFill>
              </a:rPr>
              <a:t>Govorun</a:t>
            </a:r>
            <a:r>
              <a:rPr lang="en-US" sz="3600" b="1" dirty="0">
                <a:solidFill>
                  <a:prstClr val="white"/>
                </a:solidFill>
              </a:rPr>
              <a:t>” supercomputer</a:t>
            </a:r>
          </a:p>
        </p:txBody>
      </p:sp>
      <p:pic>
        <p:nvPicPr>
          <p:cNvPr id="13" name="Рисунок 12">
            <a:extLst>
              <a:ext uri="{FF2B5EF4-FFF2-40B4-BE49-F238E27FC236}">
                <a16:creationId xmlns:a16="http://schemas.microsoft.com/office/drawing/2014/main" id="{A774F21E-1E19-446F-8DB7-CC1B2874510F}"/>
              </a:ext>
            </a:extLst>
          </p:cNvPr>
          <p:cNvPicPr>
            <a:picLocks noChangeAspect="1"/>
          </p:cNvPicPr>
          <p:nvPr/>
        </p:nvPicPr>
        <p:blipFill>
          <a:blip r:embed="rId10"/>
          <a:stretch>
            <a:fillRect/>
          </a:stretch>
        </p:blipFill>
        <p:spPr>
          <a:xfrm>
            <a:off x="11094625" y="36368"/>
            <a:ext cx="1097375" cy="762066"/>
          </a:xfrm>
          <a:prstGeom prst="rect">
            <a:avLst/>
          </a:prstGeom>
        </p:spPr>
      </p:pic>
    </p:spTree>
    <p:extLst>
      <p:ext uri="{BB962C8B-B14F-4D97-AF65-F5344CB8AC3E}">
        <p14:creationId xmlns:p14="http://schemas.microsoft.com/office/powerpoint/2010/main" val="4181020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a:extLst>
              <a:ext uri="{FF2B5EF4-FFF2-40B4-BE49-F238E27FC236}">
                <a16:creationId xmlns:a16="http://schemas.microsoft.com/office/drawing/2014/main" id="{C3833F5C-EDE2-4E6E-80F2-F8DBFABA50CF}"/>
              </a:ext>
            </a:extLst>
          </p:cNvPr>
          <p:cNvSpPr/>
          <p:nvPr/>
        </p:nvSpPr>
        <p:spPr>
          <a:xfrm flipH="1">
            <a:off x="-240" y="10669"/>
            <a:ext cx="12192000" cy="772669"/>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ru-RU" sz="2400" b="1" dirty="0">
              <a:solidFill>
                <a:prstClr val="white"/>
              </a:solidFill>
            </a:endParaRPr>
          </a:p>
        </p:txBody>
      </p:sp>
      <p:sp>
        <p:nvSpPr>
          <p:cNvPr id="344" name="CustomShape 1"/>
          <p:cNvSpPr/>
          <p:nvPr/>
        </p:nvSpPr>
        <p:spPr>
          <a:xfrm>
            <a:off x="814680" y="102240"/>
            <a:ext cx="11377080" cy="522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ts val="3399"/>
              </a:lnSpc>
            </a:pPr>
            <a:r>
              <a:rPr lang="en-US" sz="2400" b="1" spc="-1" dirty="0">
                <a:solidFill>
                  <a:srgbClr val="FFFFFF"/>
                </a:solidFill>
                <a:latin typeface="Calibri"/>
              </a:rPr>
              <a:t>Using of the “</a:t>
            </a:r>
            <a:r>
              <a:rPr lang="en-US" sz="2400" b="1" spc="-1" dirty="0" err="1">
                <a:solidFill>
                  <a:srgbClr val="FFFFFF"/>
                </a:solidFill>
                <a:latin typeface="Calibri"/>
              </a:rPr>
              <a:t>Govorun</a:t>
            </a:r>
            <a:r>
              <a:rPr lang="en-US" sz="2400" b="1" spc="-1" dirty="0">
                <a:solidFill>
                  <a:srgbClr val="FFFFFF"/>
                </a:solidFill>
                <a:latin typeface="Calibri"/>
              </a:rPr>
              <a:t>” Supercomputer in 2022</a:t>
            </a:r>
            <a:endParaRPr lang="ru-RU" sz="2400" spc="-1" dirty="0">
              <a:solidFill>
                <a:prstClr val="black"/>
              </a:solidFill>
              <a:latin typeface="Calibri"/>
            </a:endParaRPr>
          </a:p>
        </p:txBody>
      </p:sp>
      <p:pic>
        <p:nvPicPr>
          <p:cNvPr id="345" name="Рисунок 8"/>
          <p:cNvPicPr/>
          <p:nvPr/>
        </p:nvPicPr>
        <p:blipFill>
          <a:blip r:embed="rId3"/>
          <a:stretch/>
        </p:blipFill>
        <p:spPr>
          <a:xfrm>
            <a:off x="106920" y="2937600"/>
            <a:ext cx="7396920" cy="3879720"/>
          </a:xfrm>
          <a:prstGeom prst="rect">
            <a:avLst/>
          </a:prstGeom>
          <a:ln>
            <a:noFill/>
          </a:ln>
        </p:spPr>
      </p:pic>
      <p:sp>
        <p:nvSpPr>
          <p:cNvPr id="346" name="CustomShape 2"/>
          <p:cNvSpPr/>
          <p:nvPr/>
        </p:nvSpPr>
        <p:spPr>
          <a:xfrm>
            <a:off x="64440" y="955800"/>
            <a:ext cx="8335440" cy="263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spcAft>
                <a:spcPts val="601"/>
              </a:spcAft>
            </a:pPr>
            <a:r>
              <a:rPr lang="en-US" spc="-1" dirty="0">
                <a:solidFill>
                  <a:srgbClr val="000000"/>
                </a:solidFill>
                <a:latin typeface="Calibri Light"/>
              </a:rPr>
              <a:t>The resources of the “</a:t>
            </a:r>
            <a:r>
              <a:rPr lang="en-US" spc="-1" dirty="0" err="1">
                <a:solidFill>
                  <a:srgbClr val="000000"/>
                </a:solidFill>
                <a:latin typeface="Calibri Light"/>
              </a:rPr>
              <a:t>Govorun</a:t>
            </a:r>
            <a:r>
              <a:rPr lang="en-US" spc="-1" dirty="0">
                <a:solidFill>
                  <a:srgbClr val="000000"/>
                </a:solidFill>
                <a:latin typeface="Calibri Light"/>
              </a:rPr>
              <a:t>” SC are used by scientific groups from all the Laboratories of the Institute within </a:t>
            </a:r>
            <a:r>
              <a:rPr lang="en-US" b="1" spc="-1" dirty="0">
                <a:solidFill>
                  <a:srgbClr val="C00000"/>
                </a:solidFill>
                <a:latin typeface="Calibri Light"/>
              </a:rPr>
              <a:t>25 themes </a:t>
            </a:r>
            <a:r>
              <a:rPr lang="en-US" spc="-1" dirty="0">
                <a:solidFill>
                  <a:srgbClr val="000000"/>
                </a:solidFill>
                <a:latin typeface="Calibri Light"/>
              </a:rPr>
              <a:t>of the JINR Topical Plan.</a:t>
            </a:r>
            <a:endParaRPr lang="ru-RU" spc="-1" dirty="0">
              <a:solidFill>
                <a:prstClr val="black"/>
              </a:solidFill>
              <a:latin typeface="Calibri"/>
            </a:endParaRPr>
          </a:p>
          <a:p>
            <a:pPr algn="just"/>
            <a:r>
              <a:rPr lang="en-US" b="1" spc="-1" dirty="0">
                <a:solidFill>
                  <a:srgbClr val="000066"/>
                </a:solidFill>
                <a:latin typeface="Calibri Light"/>
              </a:rPr>
              <a:t>The projects that mostly intensive use the CPU resources of the “</a:t>
            </a:r>
            <a:r>
              <a:rPr lang="en-US" b="1" spc="-1" dirty="0" err="1">
                <a:solidFill>
                  <a:srgbClr val="000066"/>
                </a:solidFill>
                <a:latin typeface="Calibri Light"/>
              </a:rPr>
              <a:t>Govorun</a:t>
            </a:r>
            <a:r>
              <a:rPr lang="en-US" b="1" spc="-1" dirty="0">
                <a:solidFill>
                  <a:srgbClr val="000066"/>
                </a:solidFill>
                <a:latin typeface="Calibri Light"/>
              </a:rPr>
              <a:t>” SC:</a:t>
            </a:r>
            <a:r>
              <a:rPr lang="en-US" spc="-1" dirty="0">
                <a:solidFill>
                  <a:srgbClr val="000066"/>
                </a:solidFill>
                <a:latin typeface="Calibri Light"/>
              </a:rPr>
              <a:t> </a:t>
            </a:r>
            <a:endParaRPr lang="ru-RU" spc="-1" dirty="0">
              <a:solidFill>
                <a:prstClr val="black"/>
              </a:solidFill>
              <a:latin typeface="Calibri"/>
            </a:endParaRPr>
          </a:p>
          <a:p>
            <a:pPr marL="285840" indent="-285480" algn="just">
              <a:buClr>
                <a:srgbClr val="000000"/>
              </a:buClr>
              <a:buFont typeface="Wingdings" charset="2"/>
              <a:buChar char=""/>
            </a:pPr>
            <a:r>
              <a:rPr lang="en-US" spc="-1" dirty="0">
                <a:solidFill>
                  <a:srgbClr val="000000"/>
                </a:solidFill>
                <a:latin typeface="Calibri Light"/>
              </a:rPr>
              <a:t>NICA megaproject, </a:t>
            </a:r>
            <a:endParaRPr lang="ru-RU" spc="-1" dirty="0">
              <a:solidFill>
                <a:prstClr val="black"/>
              </a:solidFill>
              <a:latin typeface="Calibri"/>
            </a:endParaRPr>
          </a:p>
          <a:p>
            <a:pPr marL="285840" indent="-285480" algn="just">
              <a:buClr>
                <a:srgbClr val="000000"/>
              </a:buClr>
              <a:buFont typeface="Wingdings" charset="2"/>
              <a:buChar char=""/>
            </a:pPr>
            <a:r>
              <a:rPr lang="en-US" spc="-1" dirty="0">
                <a:solidFill>
                  <a:srgbClr val="000000"/>
                </a:solidFill>
                <a:latin typeface="Calibri Light"/>
              </a:rPr>
              <a:t>simulation of complex physical systems</a:t>
            </a:r>
            <a:r>
              <a:rPr lang="ru-RU" spc="-1" dirty="0">
                <a:solidFill>
                  <a:srgbClr val="000000"/>
                </a:solidFill>
                <a:latin typeface="Calibri Light"/>
              </a:rPr>
              <a:t>,</a:t>
            </a:r>
            <a:endParaRPr lang="ru-RU" spc="-1" dirty="0">
              <a:solidFill>
                <a:prstClr val="black"/>
              </a:solidFill>
              <a:latin typeface="Calibri"/>
            </a:endParaRPr>
          </a:p>
          <a:p>
            <a:pPr marL="285840" indent="-285480" algn="just">
              <a:buClr>
                <a:srgbClr val="000000"/>
              </a:buClr>
              <a:buFont typeface="Wingdings" charset="2"/>
              <a:buChar char=""/>
            </a:pPr>
            <a:r>
              <a:rPr lang="en-US" spc="-1" dirty="0">
                <a:solidFill>
                  <a:srgbClr val="000000"/>
                </a:solidFill>
                <a:latin typeface="Calibri Light"/>
              </a:rPr>
              <a:t>computations of the properties of atoms of </a:t>
            </a:r>
            <a:r>
              <a:rPr lang="en-US" spc="-1" dirty="0" err="1">
                <a:solidFill>
                  <a:srgbClr val="000000"/>
                </a:solidFill>
                <a:latin typeface="Calibri Light"/>
              </a:rPr>
              <a:t>superheavy</a:t>
            </a:r>
            <a:r>
              <a:rPr lang="en-US" spc="-1" dirty="0">
                <a:solidFill>
                  <a:srgbClr val="000000"/>
                </a:solidFill>
                <a:latin typeface="Calibri Light"/>
              </a:rPr>
              <a:t> elements, </a:t>
            </a:r>
            <a:endParaRPr lang="ru-RU" spc="-1" dirty="0">
              <a:solidFill>
                <a:prstClr val="black"/>
              </a:solidFill>
              <a:latin typeface="Calibri"/>
            </a:endParaRPr>
          </a:p>
          <a:p>
            <a:pPr marL="285840" indent="-285480" algn="just">
              <a:buClr>
                <a:srgbClr val="000000"/>
              </a:buClr>
              <a:buFont typeface="Wingdings" charset="2"/>
              <a:buChar char=""/>
            </a:pPr>
            <a:r>
              <a:rPr lang="en-US" spc="-1" dirty="0">
                <a:solidFill>
                  <a:srgbClr val="000000"/>
                </a:solidFill>
                <a:latin typeface="Calibri Light"/>
              </a:rPr>
              <a:t>calculations of lattice quantum chromodynamics.</a:t>
            </a:r>
            <a:endParaRPr lang="ru-RU" spc="-1" dirty="0">
              <a:solidFill>
                <a:prstClr val="black"/>
              </a:solidFill>
              <a:latin typeface="Calibri"/>
            </a:endParaRPr>
          </a:p>
        </p:txBody>
      </p:sp>
      <p:sp>
        <p:nvSpPr>
          <p:cNvPr id="347" name="CustomShape 3"/>
          <p:cNvSpPr/>
          <p:nvPr/>
        </p:nvSpPr>
        <p:spPr>
          <a:xfrm>
            <a:off x="8040240" y="4640760"/>
            <a:ext cx="4069440" cy="1614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r>
              <a:rPr lang="en-US" sz="2000" spc="-1">
                <a:solidFill>
                  <a:srgbClr val="000000"/>
                </a:solidFill>
                <a:latin typeface="Calibri Light"/>
              </a:rPr>
              <a:t>During 2022, </a:t>
            </a:r>
            <a:r>
              <a:rPr lang="en-US" sz="2000" b="1" spc="-1">
                <a:solidFill>
                  <a:srgbClr val="C00000"/>
                </a:solidFill>
                <a:latin typeface="Calibri Light"/>
              </a:rPr>
              <a:t>890,911 </a:t>
            </a:r>
            <a:r>
              <a:rPr lang="en-US" sz="2000" spc="-1">
                <a:solidFill>
                  <a:srgbClr val="000000"/>
                </a:solidFill>
                <a:latin typeface="Calibri Light"/>
              </a:rPr>
              <a:t>jobs were performed on the </a:t>
            </a:r>
            <a:r>
              <a:rPr lang="en-US" sz="2000" b="1" spc="-1">
                <a:solidFill>
                  <a:srgbClr val="C00000"/>
                </a:solidFill>
                <a:latin typeface="Calibri Light"/>
              </a:rPr>
              <a:t>CPU</a:t>
            </a:r>
            <a:r>
              <a:rPr lang="en-US" sz="2000" spc="-1">
                <a:solidFill>
                  <a:srgbClr val="000000"/>
                </a:solidFill>
                <a:latin typeface="Calibri Light"/>
              </a:rPr>
              <a:t> component of the “Govorun” SC, which corresponds to </a:t>
            </a:r>
            <a:r>
              <a:rPr lang="en-US" sz="2000" b="1" spc="-1">
                <a:solidFill>
                  <a:srgbClr val="C00000"/>
                </a:solidFill>
                <a:latin typeface="Calibri Light"/>
              </a:rPr>
              <a:t>18,543,076 </a:t>
            </a:r>
            <a:r>
              <a:rPr lang="en-US" sz="2000" spc="-1">
                <a:solidFill>
                  <a:srgbClr val="000000"/>
                </a:solidFill>
                <a:latin typeface="Calibri Light"/>
              </a:rPr>
              <a:t>core hours. </a:t>
            </a:r>
            <a:endParaRPr lang="ru-RU" sz="2000" spc="-1">
              <a:solidFill>
                <a:prstClr val="black"/>
              </a:solidFill>
              <a:latin typeface="Calibri"/>
            </a:endParaRPr>
          </a:p>
        </p:txBody>
      </p:sp>
      <p:pic>
        <p:nvPicPr>
          <p:cNvPr id="348" name="Рисунок 15"/>
          <p:cNvPicPr/>
          <p:nvPr/>
        </p:nvPicPr>
        <p:blipFill>
          <a:blip r:embed="rId4"/>
          <a:stretch/>
        </p:blipFill>
        <p:spPr>
          <a:xfrm>
            <a:off x="8135640" y="1155600"/>
            <a:ext cx="3677760" cy="3259440"/>
          </a:xfrm>
          <a:prstGeom prst="rect">
            <a:avLst/>
          </a:prstGeom>
          <a:ln>
            <a:noFill/>
          </a:ln>
        </p:spPr>
      </p:pic>
      <p:sp>
        <p:nvSpPr>
          <p:cNvPr id="349" name="CustomShape 4"/>
          <p:cNvSpPr/>
          <p:nvPr/>
        </p:nvSpPr>
        <p:spPr>
          <a:xfrm>
            <a:off x="1396440" y="3381840"/>
            <a:ext cx="3458880" cy="912600"/>
          </a:xfrm>
          <a:prstGeom prst="rect">
            <a:avLst/>
          </a:prstGeom>
          <a:noFill/>
          <a:ln w="19080">
            <a:solidFill>
              <a:srgbClr val="92D05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r>
              <a:rPr lang="en-US" spc="-1">
                <a:solidFill>
                  <a:srgbClr val="000000"/>
                </a:solidFill>
                <a:latin typeface="Calibri Light"/>
              </a:rPr>
              <a:t>Selected statistics of the most </a:t>
            </a:r>
            <a:endParaRPr lang="ru-RU" spc="-1">
              <a:solidFill>
                <a:prstClr val="black"/>
              </a:solidFill>
              <a:latin typeface="Calibri"/>
            </a:endParaRPr>
          </a:p>
          <a:p>
            <a:pPr algn="ctr"/>
            <a:r>
              <a:rPr lang="en-US" spc="-1">
                <a:solidFill>
                  <a:srgbClr val="000000"/>
                </a:solidFill>
                <a:latin typeface="Calibri Light"/>
              </a:rPr>
              <a:t>resource</a:t>
            </a:r>
            <a:r>
              <a:rPr lang="ru-RU" spc="-1">
                <a:solidFill>
                  <a:srgbClr val="000000"/>
                </a:solidFill>
                <a:latin typeface="Calibri Light"/>
              </a:rPr>
              <a:t> </a:t>
            </a:r>
            <a:r>
              <a:rPr lang="en-US" spc="-1">
                <a:solidFill>
                  <a:srgbClr val="000000"/>
                </a:solidFill>
                <a:latin typeface="Calibri Light"/>
              </a:rPr>
              <a:t>intensive projects</a:t>
            </a:r>
            <a:endParaRPr lang="ru-RU" spc="-1">
              <a:solidFill>
                <a:prstClr val="black"/>
              </a:solidFill>
              <a:latin typeface="Calibri"/>
            </a:endParaRPr>
          </a:p>
        </p:txBody>
      </p:sp>
      <p:pic>
        <p:nvPicPr>
          <p:cNvPr id="9" name="Рисунок 8">
            <a:extLst>
              <a:ext uri="{FF2B5EF4-FFF2-40B4-BE49-F238E27FC236}">
                <a16:creationId xmlns:a16="http://schemas.microsoft.com/office/drawing/2014/main" id="{721DDCE8-F254-493D-958C-F0FB1B0F964B}"/>
              </a:ext>
            </a:extLst>
          </p:cNvPr>
          <p:cNvPicPr>
            <a:picLocks noChangeAspect="1"/>
          </p:cNvPicPr>
          <p:nvPr/>
        </p:nvPicPr>
        <p:blipFill>
          <a:blip r:embed="rId5"/>
          <a:stretch>
            <a:fillRect/>
          </a:stretch>
        </p:blipFill>
        <p:spPr>
          <a:xfrm>
            <a:off x="11094625" y="36368"/>
            <a:ext cx="1097375" cy="762066"/>
          </a:xfrm>
          <a:prstGeom prst="rect">
            <a:avLst/>
          </a:prstGeom>
        </p:spPr>
      </p:pic>
    </p:spTree>
    <p:extLst>
      <p:ext uri="{BB962C8B-B14F-4D97-AF65-F5344CB8AC3E}">
        <p14:creationId xmlns:p14="http://schemas.microsoft.com/office/powerpoint/2010/main" val="699459790"/>
      </p:ext>
    </p:extLst>
  </p:cSld>
  <p:clrMapOvr>
    <a:masterClrMapping/>
  </p:clrMapOvr>
  <mc:AlternateContent xmlns:mc="http://schemas.openxmlformats.org/markup-compatibility/2006" xmlns:p14="http://schemas.microsoft.com/office/powerpoint/2010/main">
    <mc:Choice Requires="p14">
      <p:transition p14:dur="10"/>
    </mc:Choice>
    <mc:Fallback xmlns="" xmlns:p15="http://schemas.microsoft.com/office/powerpoint/2012/main">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rscgroup.ru/sites/default/files/images/img_892.jpg">
            <a:extLst>
              <a:ext uri="{FF2B5EF4-FFF2-40B4-BE49-F238E27FC236}">
                <a16:creationId xmlns:a16="http://schemas.microsoft.com/office/drawing/2014/main" id="{B140D235-8A21-47F9-8A4D-5133D42DBAF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2192" y="3429734"/>
            <a:ext cx="1790440" cy="1506937"/>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Стрелка: вправо 7">
            <a:extLst>
              <a:ext uri="{FF2B5EF4-FFF2-40B4-BE49-F238E27FC236}">
                <a16:creationId xmlns:a16="http://schemas.microsoft.com/office/drawing/2014/main" id="{90C6F0FC-74F6-4036-ABFC-E8780CCAE50D}"/>
              </a:ext>
            </a:extLst>
          </p:cNvPr>
          <p:cNvSpPr/>
          <p:nvPr/>
        </p:nvSpPr>
        <p:spPr>
          <a:xfrm>
            <a:off x="1979258" y="2756378"/>
            <a:ext cx="2785602" cy="1927505"/>
          </a:xfrm>
          <a:prstGeom prst="rightArrow">
            <a:avLst>
              <a:gd name="adj1" fmla="val 50000"/>
              <a:gd name="adj2" fmla="val 45926"/>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8738" indent="-2598738" defTabSz="1008063"/>
            <a:r>
              <a:rPr lang="ru-RU" sz="2400" dirty="0">
                <a:solidFill>
                  <a:srgbClr val="0070C0"/>
                </a:solidFill>
                <a:latin typeface="Arial Black" panose="020B0A04020102020204" pitchFamily="34" charset="0"/>
              </a:rPr>
              <a:t>           </a:t>
            </a:r>
            <a:endParaRPr lang="ru-RU" b="1" dirty="0">
              <a:solidFill>
                <a:srgbClr val="000066"/>
              </a:solidFill>
              <a:latin typeface="Times New Roman" panose="02020603050405020304" pitchFamily="18" charset="0"/>
              <a:cs typeface="Times New Roman" panose="02020603050405020304" pitchFamily="18" charset="0"/>
            </a:endParaRPr>
          </a:p>
        </p:txBody>
      </p:sp>
      <p:sp>
        <p:nvSpPr>
          <p:cNvPr id="21" name="Прямоугольник: скругленные углы 20">
            <a:extLst>
              <a:ext uri="{FF2B5EF4-FFF2-40B4-BE49-F238E27FC236}">
                <a16:creationId xmlns:a16="http://schemas.microsoft.com/office/drawing/2014/main" id="{1FF095B5-DD7C-4E41-815F-D036579C8DA8}"/>
              </a:ext>
            </a:extLst>
          </p:cNvPr>
          <p:cNvSpPr/>
          <p:nvPr/>
        </p:nvSpPr>
        <p:spPr>
          <a:xfrm>
            <a:off x="4811487" y="1054277"/>
            <a:ext cx="7266452" cy="5762234"/>
          </a:xfrm>
          <a:prstGeom prst="roundRect">
            <a:avLst>
              <a:gd name="adj" fmla="val 5502"/>
            </a:avLst>
          </a:prstGeom>
          <a:solidFill>
            <a:schemeClr val="accent1">
              <a:lumMod val="40000"/>
              <a:lumOff val="60000"/>
            </a:schemeClr>
          </a:solid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ru-RU" sz="2000" dirty="0">
              <a:solidFill>
                <a:prstClr val="white"/>
              </a:solidFill>
              <a:latin typeface="Arial Black" panose="020B0A04020102020204" pitchFamily="34" charset="0"/>
            </a:endParaRPr>
          </a:p>
          <a:p>
            <a:pPr algn="ctr" defTabSz="457200"/>
            <a:endParaRPr lang="ru-RU" sz="2000" dirty="0">
              <a:solidFill>
                <a:prstClr val="white"/>
              </a:solidFill>
              <a:latin typeface="Arial Black" panose="020B0A04020102020204" pitchFamily="34" charset="0"/>
            </a:endParaRPr>
          </a:p>
          <a:p>
            <a:pPr algn="ctr" defTabSz="457200"/>
            <a:endParaRPr lang="ru-RU" sz="2000" dirty="0">
              <a:solidFill>
                <a:prstClr val="white"/>
              </a:solidFill>
              <a:latin typeface="Arial Black" panose="020B0A04020102020204" pitchFamily="34" charset="0"/>
            </a:endParaRPr>
          </a:p>
          <a:p>
            <a:pPr algn="ctr" defTabSz="457200"/>
            <a:endParaRPr lang="ru-RU" sz="2000" dirty="0">
              <a:solidFill>
                <a:prstClr val="white"/>
              </a:solidFill>
              <a:latin typeface="Arial Black" panose="020B0A04020102020204" pitchFamily="34" charset="0"/>
            </a:endParaRPr>
          </a:p>
          <a:p>
            <a:pPr algn="ctr" defTabSz="457200"/>
            <a:endParaRPr lang="ru-RU" sz="2000" dirty="0">
              <a:solidFill>
                <a:prstClr val="white"/>
              </a:solidFill>
              <a:latin typeface="Arial Black" panose="020B0A04020102020204" pitchFamily="34" charset="0"/>
            </a:endParaRPr>
          </a:p>
          <a:p>
            <a:pPr algn="ctr" defTabSz="457200"/>
            <a:endParaRPr lang="ru-RU" sz="2000" dirty="0">
              <a:solidFill>
                <a:prstClr val="white"/>
              </a:solidFill>
              <a:latin typeface="Arial Black" panose="020B0A04020102020204" pitchFamily="34" charset="0"/>
            </a:endParaRPr>
          </a:p>
          <a:p>
            <a:pPr algn="ctr" defTabSz="457200"/>
            <a:endParaRPr lang="en-US" dirty="0">
              <a:solidFill>
                <a:prstClr val="white"/>
              </a:solidFill>
              <a:latin typeface="Times New Roman" panose="02020603050405020304" pitchFamily="18" charset="0"/>
              <a:cs typeface="Times New Roman" panose="02020603050405020304" pitchFamily="18" charset="0"/>
            </a:endParaRPr>
          </a:p>
          <a:p>
            <a:pPr algn="ctr" defTabSz="457200"/>
            <a:endParaRPr lang="en-US" sz="2000" dirty="0">
              <a:solidFill>
                <a:prstClr val="white"/>
              </a:solidFill>
              <a:latin typeface="Arial Black" panose="020B0A04020102020204" pitchFamily="34" charset="0"/>
            </a:endParaRPr>
          </a:p>
          <a:p>
            <a:pPr algn="ctr" defTabSz="457200"/>
            <a:endParaRPr lang="ru-RU" sz="2400" dirty="0">
              <a:solidFill>
                <a:prstClr val="white"/>
              </a:solidFill>
              <a:latin typeface="Arial Black" panose="020B0A04020102020204" pitchFamily="34" charset="0"/>
            </a:endParaRPr>
          </a:p>
        </p:txBody>
      </p:sp>
      <p:sp>
        <p:nvSpPr>
          <p:cNvPr id="9" name="Прямоугольник 8"/>
          <p:cNvSpPr/>
          <p:nvPr/>
        </p:nvSpPr>
        <p:spPr>
          <a:xfrm>
            <a:off x="4909457" y="3905834"/>
            <a:ext cx="7086599" cy="3123932"/>
          </a:xfrm>
          <a:prstGeom prst="rect">
            <a:avLst/>
          </a:prstGeom>
        </p:spPr>
        <p:txBody>
          <a:bodyPr wrap="square">
            <a:spAutoFit/>
          </a:bodyPr>
          <a:lstStyle/>
          <a:p>
            <a:pPr algn="just"/>
            <a:r>
              <a:rPr lang="en-US" sz="2000" dirty="0">
                <a:solidFill>
                  <a:srgbClr val="000066"/>
                </a:solidFill>
                <a:latin typeface="Times New Roman" panose="02020603050405020304" pitchFamily="18" charset="0"/>
                <a:cs typeface="Times New Roman" panose="02020603050405020304" pitchFamily="18" charset="0"/>
              </a:rPr>
              <a:t>For the tasks solved within the framework of the Project, an on-demand computing system was created containing 380 physical cores (760 logical cores) and a file storage with a capacity of 80 TB managed by the NFS file system. Intensive calculations were carried out on this system using the software </a:t>
            </a:r>
            <a:r>
              <a:rPr lang="en-US" sz="2000" b="1" dirty="0">
                <a:solidFill>
                  <a:srgbClr val="000066"/>
                </a:solidFill>
                <a:latin typeface="Times New Roman" panose="02020603050405020304" pitchFamily="18" charset="0"/>
                <a:cs typeface="Times New Roman" panose="02020603050405020304" pitchFamily="18" charset="0"/>
              </a:rPr>
              <a:t>AMS, DIRAC, </a:t>
            </a:r>
            <a:r>
              <a:rPr lang="en-US" sz="2000" b="1" dirty="0" err="1">
                <a:solidFill>
                  <a:srgbClr val="000066"/>
                </a:solidFill>
                <a:latin typeface="Times New Roman" panose="02020603050405020304" pitchFamily="18" charset="0"/>
                <a:cs typeface="Times New Roman" panose="02020603050405020304" pitchFamily="18" charset="0"/>
              </a:rPr>
              <a:t>QuEST</a:t>
            </a:r>
            <a:r>
              <a:rPr lang="en-US" sz="2000" b="1" dirty="0">
                <a:solidFill>
                  <a:srgbClr val="000066"/>
                </a:solidFill>
                <a:latin typeface="Times New Roman" panose="02020603050405020304" pitchFamily="18" charset="0"/>
                <a:cs typeface="Times New Roman" panose="02020603050405020304" pitchFamily="18" charset="0"/>
              </a:rPr>
              <a:t>,</a:t>
            </a:r>
            <a:r>
              <a:rPr lang="ru-RU" sz="2000" b="1" dirty="0">
                <a:solidFill>
                  <a:srgbClr val="000066"/>
                </a:solidFill>
                <a:latin typeface="Times New Roman" panose="02020603050405020304" pitchFamily="18" charset="0"/>
                <a:cs typeface="Times New Roman" panose="02020603050405020304" pitchFamily="18" charset="0"/>
              </a:rPr>
              <a:t> </a:t>
            </a:r>
            <a:r>
              <a:rPr lang="en-US" sz="2000" b="1" dirty="0">
                <a:solidFill>
                  <a:srgbClr val="000066"/>
                </a:solidFill>
                <a:latin typeface="Times New Roman" panose="02020603050405020304" pitchFamily="18" charset="0"/>
                <a:cs typeface="Times New Roman" panose="02020603050405020304" pitchFamily="18" charset="0"/>
              </a:rPr>
              <a:t>KANTBP</a:t>
            </a:r>
            <a:r>
              <a:rPr lang="en-US" sz="2000" dirty="0">
                <a:solidFill>
                  <a:srgbClr val="000066"/>
                </a:solidFill>
                <a:latin typeface="Times New Roman" panose="02020603050405020304" pitchFamily="18" charset="0"/>
                <a:cs typeface="Times New Roman" panose="02020603050405020304" pitchFamily="18" charset="0"/>
              </a:rPr>
              <a:t>, etc. to calculate the electronic properties of </a:t>
            </a:r>
            <a:r>
              <a:rPr lang="en-US" sz="2000" dirty="0" err="1">
                <a:solidFill>
                  <a:srgbClr val="000066"/>
                </a:solidFill>
                <a:latin typeface="Times New Roman" panose="02020603050405020304" pitchFamily="18" charset="0"/>
                <a:cs typeface="Times New Roman" panose="02020603050405020304" pitchFamily="18" charset="0"/>
              </a:rPr>
              <a:t>superheavy</a:t>
            </a:r>
            <a:r>
              <a:rPr lang="en-US" sz="2000" dirty="0">
                <a:solidFill>
                  <a:srgbClr val="000066"/>
                </a:solidFill>
                <a:latin typeface="Times New Roman" panose="02020603050405020304" pitchFamily="18" charset="0"/>
                <a:cs typeface="Times New Roman" panose="02020603050405020304" pitchFamily="18" charset="0"/>
              </a:rPr>
              <a:t> elements.</a:t>
            </a:r>
          </a:p>
          <a:p>
            <a:pPr algn="just"/>
            <a:r>
              <a:rPr lang="en-US" sz="2000" dirty="0">
                <a:solidFill>
                  <a:srgbClr val="000066"/>
                </a:solidFill>
                <a:latin typeface="Times New Roman" panose="02020603050405020304" pitchFamily="18" charset="0"/>
                <a:cs typeface="Times New Roman" panose="02020603050405020304" pitchFamily="18" charset="0"/>
              </a:rPr>
              <a:t>Over the course of the project, over </a:t>
            </a:r>
            <a:r>
              <a:rPr lang="en-US" sz="2000" b="1" dirty="0">
                <a:solidFill>
                  <a:srgbClr val="000066"/>
                </a:solidFill>
                <a:latin typeface="Times New Roman" panose="02020603050405020304" pitchFamily="18" charset="0"/>
                <a:cs typeface="Times New Roman" panose="02020603050405020304" pitchFamily="18" charset="0"/>
              </a:rPr>
              <a:t>11,800 tasks </a:t>
            </a:r>
            <a:r>
              <a:rPr lang="en-US" sz="2000" dirty="0">
                <a:solidFill>
                  <a:srgbClr val="000066"/>
                </a:solidFill>
                <a:latin typeface="Times New Roman" panose="02020603050405020304" pitchFamily="18" charset="0"/>
                <a:cs typeface="Times New Roman" panose="02020603050405020304" pitchFamily="18" charset="0"/>
              </a:rPr>
              <a:t>were solved, on which more than </a:t>
            </a:r>
            <a:r>
              <a:rPr lang="en-US" sz="2000" b="1" dirty="0">
                <a:solidFill>
                  <a:srgbClr val="000066"/>
                </a:solidFill>
                <a:latin typeface="Times New Roman" panose="02020603050405020304" pitchFamily="18" charset="0"/>
                <a:cs typeface="Times New Roman" panose="02020603050405020304" pitchFamily="18" charset="0"/>
              </a:rPr>
              <a:t>3,800,000 </a:t>
            </a:r>
            <a:r>
              <a:rPr lang="en-US" sz="2000" dirty="0">
                <a:solidFill>
                  <a:srgbClr val="000066"/>
                </a:solidFill>
                <a:latin typeface="Times New Roman" panose="02020603050405020304" pitchFamily="18" charset="0"/>
                <a:cs typeface="Times New Roman" panose="02020603050405020304" pitchFamily="18" charset="0"/>
              </a:rPr>
              <a:t>core-hours were spent.</a:t>
            </a:r>
          </a:p>
          <a:p>
            <a:pPr algn="just"/>
            <a:endParaRPr lang="en-US" sz="1700" dirty="0">
              <a:solidFill>
                <a:srgbClr val="000066"/>
              </a:solidFill>
              <a:latin typeface="Times New Roman" panose="02020603050405020304" pitchFamily="18" charset="0"/>
              <a:cs typeface="Times New Roman" panose="02020603050405020304" pitchFamily="18" charset="0"/>
            </a:endParaRPr>
          </a:p>
        </p:txBody>
      </p:sp>
      <p:pic>
        <p:nvPicPr>
          <p:cNvPr id="23" name="Рисунок 22"/>
          <p:cNvPicPr/>
          <p:nvPr/>
        </p:nvPicPr>
        <p:blipFill>
          <a:blip r:embed="rId4" cstate="print">
            <a:extLst>
              <a:ext uri="{28A0092B-C50C-407E-A947-70E740481C1C}">
                <a14:useLocalDpi xmlns:a14="http://schemas.microsoft.com/office/drawing/2010/main" val="0"/>
              </a:ext>
            </a:extLst>
          </a:blip>
          <a:stretch>
            <a:fillRect/>
          </a:stretch>
        </p:blipFill>
        <p:spPr bwMode="auto">
          <a:xfrm>
            <a:off x="89046" y="1054276"/>
            <a:ext cx="2711754" cy="2293723"/>
          </a:xfrm>
          <a:prstGeom prst="rect">
            <a:avLst/>
          </a:prstGeom>
        </p:spPr>
      </p:pic>
      <p:pic>
        <p:nvPicPr>
          <p:cNvPr id="26" name="Рисунок 25">
            <a:extLst>
              <a:ext uri="{FF2B5EF4-FFF2-40B4-BE49-F238E27FC236}">
                <a16:creationId xmlns:a16="http://schemas.microsoft.com/office/drawing/2014/main" id="{F6591B55-0115-404C-8290-884CB91F4637}"/>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966135" y="1107738"/>
            <a:ext cx="3177504" cy="994544"/>
          </a:xfrm>
          <a:prstGeom prst="rect">
            <a:avLst/>
          </a:prstGeom>
        </p:spPr>
      </p:pic>
      <p:pic>
        <p:nvPicPr>
          <p:cNvPr id="27" name="Рисунок 26"/>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7186" y="1235529"/>
            <a:ext cx="3542622" cy="2304725"/>
          </a:xfrm>
          <a:prstGeom prst="rect">
            <a:avLst/>
          </a:prstGeom>
          <a:noFill/>
        </p:spPr>
      </p:pic>
      <p:pic>
        <p:nvPicPr>
          <p:cNvPr id="29" name="Рисунок 28"/>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66135" y="2183283"/>
            <a:ext cx="3443325" cy="1722551"/>
          </a:xfrm>
          <a:prstGeom prst="rect">
            <a:avLst/>
          </a:prstGeom>
          <a:noFill/>
        </p:spPr>
      </p:pic>
      <p:sp>
        <p:nvSpPr>
          <p:cNvPr id="2" name="TextBox 1">
            <a:extLst>
              <a:ext uri="{FF2B5EF4-FFF2-40B4-BE49-F238E27FC236}">
                <a16:creationId xmlns:a16="http://schemas.microsoft.com/office/drawing/2014/main" id="{C4FA110E-D519-64E4-26B8-35A6434E2EB7}"/>
              </a:ext>
            </a:extLst>
          </p:cNvPr>
          <p:cNvSpPr txBox="1"/>
          <p:nvPr/>
        </p:nvSpPr>
        <p:spPr>
          <a:xfrm>
            <a:off x="1970558" y="3429000"/>
            <a:ext cx="3087044" cy="677108"/>
          </a:xfrm>
          <a:prstGeom prst="rect">
            <a:avLst/>
          </a:prstGeom>
          <a:noFill/>
        </p:spPr>
        <p:txBody>
          <a:bodyPr wrap="square" rtlCol="0">
            <a:spAutoFit/>
          </a:bodyPr>
          <a:lstStyle/>
          <a:p>
            <a:r>
              <a:rPr lang="en-US" sz="1900" b="1" dirty="0">
                <a:latin typeface="Times New Roman" panose="02020603050405020304" pitchFamily="18" charset="0"/>
                <a:cs typeface="Times New Roman" panose="02020603050405020304" pitchFamily="18" charset="0"/>
              </a:rPr>
              <a:t>AMS, DIRAC, </a:t>
            </a:r>
            <a:r>
              <a:rPr lang="en-US" sz="1900" b="1" dirty="0" err="1">
                <a:latin typeface="Times New Roman" panose="02020603050405020304" pitchFamily="18" charset="0"/>
                <a:cs typeface="Times New Roman" panose="02020603050405020304" pitchFamily="18" charset="0"/>
              </a:rPr>
              <a:t>QuEST</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Qiskit</a:t>
            </a:r>
            <a:r>
              <a:rPr lang="en-US" sz="1900" b="1" dirty="0">
                <a:latin typeface="Times New Roman" panose="02020603050405020304" pitchFamily="18" charset="0"/>
                <a:cs typeface="Times New Roman" panose="02020603050405020304" pitchFamily="18" charset="0"/>
              </a:rPr>
              <a:t>, KANTBP, </a:t>
            </a:r>
            <a:r>
              <a:rPr lang="en-US" sz="1900" b="1" dirty="0" err="1">
                <a:latin typeface="Times New Roman" panose="02020603050405020304" pitchFamily="18" charset="0"/>
                <a:cs typeface="Times New Roman" panose="02020603050405020304" pitchFamily="18" charset="0"/>
              </a:rPr>
              <a:t>Cirq</a:t>
            </a:r>
            <a:endParaRPr lang="ru-RU" sz="1900" b="1" dirty="0">
              <a:latin typeface="Times New Roman" panose="02020603050405020304" pitchFamily="18" charset="0"/>
              <a:cs typeface="Times New Roman" panose="02020603050405020304" pitchFamily="18" charset="0"/>
            </a:endParaRPr>
          </a:p>
        </p:txBody>
      </p:sp>
      <p:sp>
        <p:nvSpPr>
          <p:cNvPr id="14" name="Прямоугольник 13">
            <a:extLst>
              <a:ext uri="{FF2B5EF4-FFF2-40B4-BE49-F238E27FC236}">
                <a16:creationId xmlns:a16="http://schemas.microsoft.com/office/drawing/2014/main" id="{BE25D3C8-6FC0-1430-C3FC-BB595EEB2764}"/>
              </a:ext>
            </a:extLst>
          </p:cNvPr>
          <p:cNvSpPr/>
          <p:nvPr/>
        </p:nvSpPr>
        <p:spPr>
          <a:xfrm flipH="1">
            <a:off x="0" y="-31439"/>
            <a:ext cx="12172950" cy="930532"/>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pic>
        <p:nvPicPr>
          <p:cNvPr id="15" name="Рисунок 14">
            <a:extLst>
              <a:ext uri="{FF2B5EF4-FFF2-40B4-BE49-F238E27FC236}">
                <a16:creationId xmlns:a16="http://schemas.microsoft.com/office/drawing/2014/main" id="{F5B5BDA2-813D-0B27-7F94-1E340AC8F9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09567" y="112854"/>
            <a:ext cx="912753" cy="575843"/>
          </a:xfrm>
          <a:prstGeom prst="rect">
            <a:avLst/>
          </a:prstGeom>
        </p:spPr>
      </p:pic>
      <p:sp>
        <p:nvSpPr>
          <p:cNvPr id="17" name="Прямоугольник 16">
            <a:extLst>
              <a:ext uri="{FF2B5EF4-FFF2-40B4-BE49-F238E27FC236}">
                <a16:creationId xmlns:a16="http://schemas.microsoft.com/office/drawing/2014/main" id="{6E812930-0B38-45F9-A2DA-92954FCE1D4A}"/>
              </a:ext>
            </a:extLst>
          </p:cNvPr>
          <p:cNvSpPr/>
          <p:nvPr/>
        </p:nvSpPr>
        <p:spPr>
          <a:xfrm>
            <a:off x="31580" y="6541"/>
            <a:ext cx="11410777" cy="892552"/>
          </a:xfrm>
          <a:prstGeom prst="rect">
            <a:avLst/>
          </a:prstGeom>
          <a:effectLst>
            <a:outerShdw blurRad="50800" dist="38100" dir="2700000" algn="tl" rotWithShape="0">
              <a:prstClr val="black">
                <a:alpha val="40000"/>
              </a:prstClr>
            </a:outerShdw>
          </a:effectLst>
        </p:spPr>
        <p:txBody>
          <a:bodyPr wrap="square">
            <a:spAutoFit/>
          </a:bodyPr>
          <a:lstStyle/>
          <a:p>
            <a:pPr algn="ctr" defTabSz="457200"/>
            <a:r>
              <a:rPr lang="en-US" sz="2600" b="1" dirty="0">
                <a:solidFill>
                  <a:schemeClr val="bg1"/>
                </a:solidFill>
                <a:effectLst>
                  <a:outerShdw blurRad="38100" dist="38100" dir="2700000" algn="tl">
                    <a:srgbClr val="000000">
                      <a:alpha val="43137"/>
                    </a:srgbClr>
                  </a:outerShdw>
                </a:effectLst>
              </a:rPr>
              <a:t>Development of tools and services for modeling the properties of </a:t>
            </a:r>
            <a:r>
              <a:rPr lang="en-US" sz="2600" b="1" dirty="0" err="1">
                <a:solidFill>
                  <a:schemeClr val="bg1"/>
                </a:solidFill>
                <a:effectLst>
                  <a:outerShdw blurRad="38100" dist="38100" dir="2700000" algn="tl">
                    <a:srgbClr val="000000">
                      <a:alpha val="43137"/>
                    </a:srgbClr>
                  </a:outerShdw>
                </a:effectLst>
              </a:rPr>
              <a:t>superheavy</a:t>
            </a:r>
            <a:r>
              <a:rPr lang="en-US" sz="2600" b="1" dirty="0">
                <a:solidFill>
                  <a:schemeClr val="bg1"/>
                </a:solidFill>
                <a:effectLst>
                  <a:outerShdw blurRad="38100" dist="38100" dir="2700000" algn="tl">
                    <a:srgbClr val="000000">
                      <a:alpha val="43137"/>
                    </a:srgbClr>
                  </a:outerShdw>
                </a:effectLst>
              </a:rPr>
              <a:t> elements on the </a:t>
            </a:r>
            <a:r>
              <a:rPr lang="en-US" sz="2600" b="1" dirty="0" err="1">
                <a:solidFill>
                  <a:schemeClr val="bg1"/>
                </a:solidFill>
                <a:effectLst>
                  <a:outerShdw blurRad="38100" dist="38100" dir="2700000" algn="tl">
                    <a:srgbClr val="000000">
                      <a:alpha val="43137"/>
                    </a:srgbClr>
                  </a:outerShdw>
                </a:effectLst>
              </a:rPr>
              <a:t>Govorun</a:t>
            </a:r>
            <a:r>
              <a:rPr lang="en-US" sz="2600" b="1" dirty="0">
                <a:solidFill>
                  <a:schemeClr val="bg1"/>
                </a:solidFill>
                <a:effectLst>
                  <a:outerShdw blurRad="38100" dist="38100" dir="2700000" algn="tl">
                    <a:srgbClr val="000000">
                      <a:alpha val="43137"/>
                    </a:srgbClr>
                  </a:outerShdw>
                </a:effectLst>
              </a:rPr>
              <a:t> supercomputer</a:t>
            </a:r>
            <a:endParaRPr lang="ru-RU" sz="2600" b="1" dirty="0">
              <a:solidFill>
                <a:schemeClr val="bg1"/>
              </a:solidFill>
              <a:effectLst>
                <a:outerShdw blurRad="38100" dist="38100" dir="2700000" algn="tl">
                  <a:srgbClr val="000000">
                    <a:alpha val="43137"/>
                  </a:srgbClr>
                </a:outerShdw>
              </a:effectLst>
            </a:endParaRPr>
          </a:p>
        </p:txBody>
      </p:sp>
      <p:pic>
        <p:nvPicPr>
          <p:cNvPr id="3" name="Рисунок 2">
            <a:extLst>
              <a:ext uri="{FF2B5EF4-FFF2-40B4-BE49-F238E27FC236}">
                <a16:creationId xmlns:a16="http://schemas.microsoft.com/office/drawing/2014/main" id="{0832374A-874F-4245-8950-BFDA5BA14011}"/>
              </a:ext>
            </a:extLst>
          </p:cNvPr>
          <p:cNvPicPr>
            <a:picLocks noChangeAspect="1"/>
          </p:cNvPicPr>
          <p:nvPr/>
        </p:nvPicPr>
        <p:blipFill>
          <a:blip r:embed="rId9"/>
          <a:stretch>
            <a:fillRect/>
          </a:stretch>
        </p:blipFill>
        <p:spPr>
          <a:xfrm>
            <a:off x="1444923" y="4687636"/>
            <a:ext cx="2402032" cy="2170364"/>
          </a:xfrm>
          <a:prstGeom prst="rect">
            <a:avLst/>
          </a:prstGeom>
        </p:spPr>
      </p:pic>
    </p:spTree>
    <p:extLst>
      <p:ext uri="{BB962C8B-B14F-4D97-AF65-F5344CB8AC3E}">
        <p14:creationId xmlns:p14="http://schemas.microsoft.com/office/powerpoint/2010/main" val="178057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Группа 9">
            <a:extLst>
              <a:ext uri="{FF2B5EF4-FFF2-40B4-BE49-F238E27FC236}">
                <a16:creationId xmlns:a16="http://schemas.microsoft.com/office/drawing/2014/main" id="{CA22C87B-A1BC-4534-B1C1-AC05426DC15E}"/>
              </a:ext>
            </a:extLst>
          </p:cNvPr>
          <p:cNvGrpSpPr/>
          <p:nvPr/>
        </p:nvGrpSpPr>
        <p:grpSpPr>
          <a:xfrm>
            <a:off x="-3942854" y="364701"/>
            <a:ext cx="12671008" cy="6963974"/>
            <a:chOff x="-3902801" y="215351"/>
            <a:chExt cx="12671008" cy="6963974"/>
          </a:xfrm>
        </p:grpSpPr>
        <p:sp>
          <p:nvSpPr>
            <p:cNvPr id="30" name="Полилиния: фигура 29">
              <a:extLst>
                <a:ext uri="{FF2B5EF4-FFF2-40B4-BE49-F238E27FC236}">
                  <a16:creationId xmlns:a16="http://schemas.microsoft.com/office/drawing/2014/main" id="{961DDE74-BC3B-4C2F-92A3-E68D3313EDB3}"/>
                </a:ext>
              </a:extLst>
            </p:cNvPr>
            <p:cNvSpPr/>
            <p:nvPr/>
          </p:nvSpPr>
          <p:spPr>
            <a:xfrm>
              <a:off x="3076444" y="3469536"/>
              <a:ext cx="5541977" cy="1229386"/>
            </a:xfrm>
            <a:custGeom>
              <a:avLst/>
              <a:gdLst>
                <a:gd name="connsiteX0" fmla="*/ 0 w 5353311"/>
                <a:gd name="connsiteY0" fmla="*/ 0 h 971640"/>
                <a:gd name="connsiteX1" fmla="*/ 5353311 w 5353311"/>
                <a:gd name="connsiteY1" fmla="*/ 0 h 971640"/>
                <a:gd name="connsiteX2" fmla="*/ 5353311 w 5353311"/>
                <a:gd name="connsiteY2" fmla="*/ 971640 h 971640"/>
                <a:gd name="connsiteX3" fmla="*/ 0 w 5353311"/>
                <a:gd name="connsiteY3" fmla="*/ 971640 h 971640"/>
                <a:gd name="connsiteX4" fmla="*/ 0 w 5353311"/>
                <a:gd name="connsiteY4" fmla="*/ 0 h 971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3311" h="971640">
                  <a:moveTo>
                    <a:pt x="0" y="0"/>
                  </a:moveTo>
                  <a:lnTo>
                    <a:pt x="5353311" y="0"/>
                  </a:lnTo>
                  <a:lnTo>
                    <a:pt x="5353311" y="971640"/>
                  </a:lnTo>
                  <a:lnTo>
                    <a:pt x="0" y="97164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13472" tIns="40640" rIns="40640" bIns="4064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Selection and modification of QA taking into account the specifics of computational tasks in the study of electronic and magnetic structures of molecular complexes and crystal fragments of new functional materials with strong electronic correlations.</a:t>
              </a:r>
              <a:endParaRPr kumimoji="0" lang="ru-RU" sz="1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Арка 10">
              <a:extLst>
                <a:ext uri="{FF2B5EF4-FFF2-40B4-BE49-F238E27FC236}">
                  <a16:creationId xmlns:a16="http://schemas.microsoft.com/office/drawing/2014/main" id="{CC60634E-B413-4804-B01E-A25A61109E63}"/>
                </a:ext>
              </a:extLst>
            </p:cNvPr>
            <p:cNvSpPr/>
            <p:nvPr/>
          </p:nvSpPr>
          <p:spPr>
            <a:xfrm>
              <a:off x="-3902801" y="215351"/>
              <a:ext cx="6963974" cy="6963974"/>
            </a:xfrm>
            <a:prstGeom prst="blockArc">
              <a:avLst>
                <a:gd name="adj1" fmla="val 18900000"/>
                <a:gd name="adj2" fmla="val 2700000"/>
                <a:gd name="adj3" fmla="val 310"/>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5" name="Полилиния: фигура 14">
              <a:extLst>
                <a:ext uri="{FF2B5EF4-FFF2-40B4-BE49-F238E27FC236}">
                  <a16:creationId xmlns:a16="http://schemas.microsoft.com/office/drawing/2014/main" id="{99F7EE73-1639-4D30-AC8B-AD12908E48DF}"/>
                </a:ext>
              </a:extLst>
            </p:cNvPr>
            <p:cNvSpPr/>
            <p:nvPr/>
          </p:nvSpPr>
          <p:spPr>
            <a:xfrm>
              <a:off x="2493899" y="1166492"/>
              <a:ext cx="6089969" cy="684524"/>
            </a:xfrm>
            <a:custGeom>
              <a:avLst/>
              <a:gdLst>
                <a:gd name="connsiteX0" fmla="*/ 0 w 5953452"/>
                <a:gd name="connsiteY0" fmla="*/ 0 h 765579"/>
                <a:gd name="connsiteX1" fmla="*/ 5953452 w 5953452"/>
                <a:gd name="connsiteY1" fmla="*/ 0 h 765579"/>
                <a:gd name="connsiteX2" fmla="*/ 5953452 w 5953452"/>
                <a:gd name="connsiteY2" fmla="*/ 765579 h 765579"/>
                <a:gd name="connsiteX3" fmla="*/ 0 w 5953452"/>
                <a:gd name="connsiteY3" fmla="*/ 765579 h 765579"/>
                <a:gd name="connsiteX4" fmla="*/ 0 w 5953452"/>
                <a:gd name="connsiteY4" fmla="*/ 0 h 765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452" h="765579">
                  <a:moveTo>
                    <a:pt x="0" y="0"/>
                  </a:moveTo>
                  <a:lnTo>
                    <a:pt x="5953452" y="0"/>
                  </a:lnTo>
                  <a:lnTo>
                    <a:pt x="5953452" y="765579"/>
                  </a:lnTo>
                  <a:lnTo>
                    <a:pt x="0" y="765579"/>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13472" tIns="40640" rIns="40640" bIns="4064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Formation of a list of QA necessary for solving problems within the framework of the studied physical models</a:t>
              </a:r>
              <a:r>
                <a:rPr kumimoji="0" lang="ru-RU"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17" name="Овал 16">
              <a:extLst>
                <a:ext uri="{FF2B5EF4-FFF2-40B4-BE49-F238E27FC236}">
                  <a16:creationId xmlns:a16="http://schemas.microsoft.com/office/drawing/2014/main" id="{335B5D89-1C17-4AB8-8F37-4111EC36E68C}"/>
                </a:ext>
              </a:extLst>
            </p:cNvPr>
            <p:cNvSpPr/>
            <p:nvPr/>
          </p:nvSpPr>
          <p:spPr>
            <a:xfrm>
              <a:off x="2171335" y="1465318"/>
              <a:ext cx="424774" cy="398276"/>
            </a:xfrm>
            <a:prstGeom prst="ellipse">
              <a:avLst/>
            </a:prstGeom>
            <a:blipFill rotWithShape="0">
              <a:blip r:embed="rId3"/>
              <a:srcRect/>
              <a:stretch>
                <a:fillRect l="-2000" r="-2000"/>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9" name="Полилиния: фигура 18">
              <a:extLst>
                <a:ext uri="{FF2B5EF4-FFF2-40B4-BE49-F238E27FC236}">
                  <a16:creationId xmlns:a16="http://schemas.microsoft.com/office/drawing/2014/main" id="{36E4000D-4D9B-433A-9964-159ECF2F016B}"/>
                </a:ext>
              </a:extLst>
            </p:cNvPr>
            <p:cNvSpPr/>
            <p:nvPr/>
          </p:nvSpPr>
          <p:spPr>
            <a:xfrm>
              <a:off x="2782195" y="1837827"/>
              <a:ext cx="5801674" cy="709580"/>
            </a:xfrm>
            <a:custGeom>
              <a:avLst/>
              <a:gdLst>
                <a:gd name="connsiteX0" fmla="*/ 0 w 5684202"/>
                <a:gd name="connsiteY0" fmla="*/ 0 h 780114"/>
                <a:gd name="connsiteX1" fmla="*/ 5684202 w 5684202"/>
                <a:gd name="connsiteY1" fmla="*/ 0 h 780114"/>
                <a:gd name="connsiteX2" fmla="*/ 5684202 w 5684202"/>
                <a:gd name="connsiteY2" fmla="*/ 780114 h 780114"/>
                <a:gd name="connsiteX3" fmla="*/ 0 w 5684202"/>
                <a:gd name="connsiteY3" fmla="*/ 780114 h 780114"/>
                <a:gd name="connsiteX4" fmla="*/ 0 w 5684202"/>
                <a:gd name="connsiteY4" fmla="*/ 0 h 780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4202" h="780114">
                  <a:moveTo>
                    <a:pt x="0" y="0"/>
                  </a:moveTo>
                  <a:lnTo>
                    <a:pt x="5684202" y="0"/>
                  </a:lnTo>
                  <a:lnTo>
                    <a:pt x="5684202" y="780114"/>
                  </a:lnTo>
                  <a:lnTo>
                    <a:pt x="0" y="780114"/>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13472" tIns="40640" rIns="40640" bIns="4064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Choosing the type of quantum simulator for simulation on computers of classical architecture</a:t>
              </a:r>
              <a:r>
                <a:rPr kumimoji="0" lang="ru-RU"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20" name="Овал 19">
              <a:extLst>
                <a:ext uri="{FF2B5EF4-FFF2-40B4-BE49-F238E27FC236}">
                  <a16:creationId xmlns:a16="http://schemas.microsoft.com/office/drawing/2014/main" id="{6B0316D9-3192-4985-8B4E-475A2A3FED58}"/>
                </a:ext>
              </a:extLst>
            </p:cNvPr>
            <p:cNvSpPr/>
            <p:nvPr/>
          </p:nvSpPr>
          <p:spPr>
            <a:xfrm>
              <a:off x="2664722" y="2324527"/>
              <a:ext cx="446275" cy="481224"/>
            </a:xfrm>
            <a:prstGeom prst="ellipse">
              <a:avLst/>
            </a:prstGeom>
            <a:blipFill rotWithShape="0">
              <a:blip r:embed="rId3"/>
              <a:srcRect/>
              <a:stretch>
                <a:fillRect l="-7000" r="-7000"/>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1" name="Полилиния: фигура 20">
              <a:extLst>
                <a:ext uri="{FF2B5EF4-FFF2-40B4-BE49-F238E27FC236}">
                  <a16:creationId xmlns:a16="http://schemas.microsoft.com/office/drawing/2014/main" id="{E12FD309-A79B-4E04-AED5-13FD97765BBB}"/>
                </a:ext>
              </a:extLst>
            </p:cNvPr>
            <p:cNvSpPr/>
            <p:nvPr/>
          </p:nvSpPr>
          <p:spPr>
            <a:xfrm>
              <a:off x="3084782" y="2537127"/>
              <a:ext cx="5525303" cy="988742"/>
            </a:xfrm>
            <a:custGeom>
              <a:avLst/>
              <a:gdLst>
                <a:gd name="connsiteX0" fmla="*/ 0 w 5379672"/>
                <a:gd name="connsiteY0" fmla="*/ 0 h 1078164"/>
                <a:gd name="connsiteX1" fmla="*/ 5379672 w 5379672"/>
                <a:gd name="connsiteY1" fmla="*/ 0 h 1078164"/>
                <a:gd name="connsiteX2" fmla="*/ 5379672 w 5379672"/>
                <a:gd name="connsiteY2" fmla="*/ 1078164 h 1078164"/>
                <a:gd name="connsiteX3" fmla="*/ 0 w 5379672"/>
                <a:gd name="connsiteY3" fmla="*/ 1078164 h 1078164"/>
                <a:gd name="connsiteX4" fmla="*/ 0 w 5379672"/>
                <a:gd name="connsiteY4" fmla="*/ 0 h 107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9672" h="1078164">
                  <a:moveTo>
                    <a:pt x="0" y="0"/>
                  </a:moveTo>
                  <a:lnTo>
                    <a:pt x="5379672" y="0"/>
                  </a:lnTo>
                  <a:lnTo>
                    <a:pt x="5379672" y="1078164"/>
                  </a:lnTo>
                  <a:lnTo>
                    <a:pt x="0" y="1078164"/>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13472" tIns="40640" rIns="40640" bIns="4064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Determination of the maximum capabilities of available computing resources for selected quantum simulators (number of qubits and calculation time).</a:t>
              </a:r>
              <a:endParaRPr kumimoji="0" lang="ru-RU"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2" name="Овал 21">
              <a:extLst>
                <a:ext uri="{FF2B5EF4-FFF2-40B4-BE49-F238E27FC236}">
                  <a16:creationId xmlns:a16="http://schemas.microsoft.com/office/drawing/2014/main" id="{7E601D40-9280-4BBA-85E6-E4554478CABB}"/>
                </a:ext>
              </a:extLst>
            </p:cNvPr>
            <p:cNvSpPr/>
            <p:nvPr/>
          </p:nvSpPr>
          <p:spPr>
            <a:xfrm>
              <a:off x="2863188" y="3147967"/>
              <a:ext cx="445523" cy="444973"/>
            </a:xfrm>
            <a:prstGeom prst="ellipse">
              <a:avLst/>
            </a:prstGeom>
            <a:blipFill rotWithShape="0">
              <a:blip r:embed="rId3"/>
              <a:srcRect/>
              <a:stretch>
                <a:fillRect l="-8000" r="-8000"/>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4" name="Полилиния: фигура 23">
              <a:extLst>
                <a:ext uri="{FF2B5EF4-FFF2-40B4-BE49-F238E27FC236}">
                  <a16:creationId xmlns:a16="http://schemas.microsoft.com/office/drawing/2014/main" id="{6908E44C-B48D-40C1-85CC-B4D05635625E}"/>
                </a:ext>
              </a:extLst>
            </p:cNvPr>
            <p:cNvSpPr/>
            <p:nvPr/>
          </p:nvSpPr>
          <p:spPr>
            <a:xfrm>
              <a:off x="2782243" y="4656147"/>
              <a:ext cx="5985964" cy="1310226"/>
            </a:xfrm>
            <a:custGeom>
              <a:avLst/>
              <a:gdLst>
                <a:gd name="connsiteX0" fmla="*/ 0 w 6287089"/>
                <a:gd name="connsiteY0" fmla="*/ 0 h 1378834"/>
                <a:gd name="connsiteX1" fmla="*/ 6287089 w 6287089"/>
                <a:gd name="connsiteY1" fmla="*/ 0 h 1378834"/>
                <a:gd name="connsiteX2" fmla="*/ 6287089 w 6287089"/>
                <a:gd name="connsiteY2" fmla="*/ 1378834 h 1378834"/>
                <a:gd name="connsiteX3" fmla="*/ 0 w 6287089"/>
                <a:gd name="connsiteY3" fmla="*/ 1378834 h 1378834"/>
                <a:gd name="connsiteX4" fmla="*/ 0 w 6287089"/>
                <a:gd name="connsiteY4" fmla="*/ 0 h 1378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7089" h="1378834">
                  <a:moveTo>
                    <a:pt x="0" y="0"/>
                  </a:moveTo>
                  <a:lnTo>
                    <a:pt x="6287089" y="0"/>
                  </a:lnTo>
                  <a:lnTo>
                    <a:pt x="6287089" y="1378834"/>
                  </a:lnTo>
                  <a:lnTo>
                    <a:pt x="0" y="1378834"/>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13472" tIns="40640" rIns="40640" bIns="4064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Investigation of the effectiveness of QA  for calculations of complex atomic-molecular systems, taking into account the limiting capabilities of available computing resources in solving problems of quantum chemistry and physics of new functional materials (in the future – the study of chemical properties of heavy elements).</a:t>
              </a:r>
              <a:endParaRPr kumimoji="0" lang="ru-RU" sz="1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9" name="Овал 28">
              <a:extLst>
                <a:ext uri="{FF2B5EF4-FFF2-40B4-BE49-F238E27FC236}">
                  <a16:creationId xmlns:a16="http://schemas.microsoft.com/office/drawing/2014/main" id="{0D6E36D3-DAED-41CA-9AED-B5AE9289BD5B}"/>
                </a:ext>
              </a:extLst>
            </p:cNvPr>
            <p:cNvSpPr/>
            <p:nvPr/>
          </p:nvSpPr>
          <p:spPr>
            <a:xfrm>
              <a:off x="2838506" y="4216648"/>
              <a:ext cx="413955" cy="401470"/>
            </a:xfrm>
            <a:prstGeom prst="ellipse">
              <a:avLst/>
            </a:prstGeom>
            <a:blipFill rotWithShape="0">
              <a:blip r:embed="rId3"/>
              <a:srcRect/>
              <a:stretch>
                <a:fillRect l="-7000" r="-7000"/>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31" name="Овал 30">
              <a:extLst>
                <a:ext uri="{FF2B5EF4-FFF2-40B4-BE49-F238E27FC236}">
                  <a16:creationId xmlns:a16="http://schemas.microsoft.com/office/drawing/2014/main" id="{F1CEA9DB-0ECE-47A5-A492-DE551ADAF661}"/>
                </a:ext>
              </a:extLst>
            </p:cNvPr>
            <p:cNvSpPr/>
            <p:nvPr/>
          </p:nvSpPr>
          <p:spPr>
            <a:xfrm>
              <a:off x="2350160" y="5340879"/>
              <a:ext cx="412556" cy="451539"/>
            </a:xfrm>
            <a:prstGeom prst="ellipse">
              <a:avLst/>
            </a:prstGeom>
            <a:blipFill dpi="0" rotWithShape="0">
              <a:blip r:embed="rId4">
                <a:extLst>
                  <a:ext uri="{28A0092B-C50C-407E-A947-70E740481C1C}">
                    <a14:useLocalDpi xmlns:a14="http://schemas.microsoft.com/office/drawing/2010/main" val="0"/>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pic>
        <p:nvPicPr>
          <p:cNvPr id="27" name="Рисунок 26">
            <a:extLst>
              <a:ext uri="{FF2B5EF4-FFF2-40B4-BE49-F238E27FC236}">
                <a16:creationId xmlns:a16="http://schemas.microsoft.com/office/drawing/2014/main" id="{807B3F7F-DC59-481D-8F00-5003205EF5F4}"/>
              </a:ext>
            </a:extLst>
          </p:cNvPr>
          <p:cNvPicPr>
            <a:picLocks noChangeAspect="1"/>
          </p:cNvPicPr>
          <p:nvPr/>
        </p:nvPicPr>
        <p:blipFill>
          <a:blip r:embed="rId5"/>
          <a:stretch>
            <a:fillRect/>
          </a:stretch>
        </p:blipFill>
        <p:spPr>
          <a:xfrm>
            <a:off x="8728154" y="3806520"/>
            <a:ext cx="3499529" cy="1118956"/>
          </a:xfrm>
          <a:prstGeom prst="rect">
            <a:avLst/>
          </a:prstGeom>
        </p:spPr>
      </p:pic>
      <p:sp>
        <p:nvSpPr>
          <p:cNvPr id="14" name="TextBox 13"/>
          <p:cNvSpPr txBox="1"/>
          <p:nvPr/>
        </p:nvSpPr>
        <p:spPr>
          <a:xfrm>
            <a:off x="224852" y="636261"/>
            <a:ext cx="9317388" cy="877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Objective: </a:t>
            </a:r>
            <a:r>
              <a:rPr kumimoji="0" lang="en-US" sz="17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development of quantum algorithms </a:t>
            </a:r>
            <a:r>
              <a:rPr kumimoji="0" lang="ru-RU" sz="17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r>
              <a:rPr kumimoji="0" lang="en-US" sz="17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QA) for calculations of complex atomic and molecular systems</a:t>
            </a:r>
            <a:r>
              <a:rPr kumimoji="0" lang="ru-RU" sz="17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7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taking into account the limitations of available computing resources</a:t>
            </a:r>
            <a:endParaRPr kumimoji="0" lang="ru-RU" sz="17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17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16" name="Рисунок 15"/>
          <p:cNvPicPr>
            <a:picLocks noChangeAspect="1"/>
          </p:cNvPicPr>
          <p:nvPr/>
        </p:nvPicPr>
        <p:blipFill rotWithShape="1">
          <a:blip r:embed="rId6"/>
          <a:srcRect t="-1" b="1638"/>
          <a:stretch/>
        </p:blipFill>
        <p:spPr>
          <a:xfrm>
            <a:off x="222042" y="3471582"/>
            <a:ext cx="1862764" cy="1632952"/>
          </a:xfrm>
          <a:prstGeom prst="rect">
            <a:avLst/>
          </a:prstGeom>
        </p:spPr>
      </p:pic>
      <p:pic>
        <p:nvPicPr>
          <p:cNvPr id="3" name="Рисунок 2">
            <a:extLst>
              <a:ext uri="{FF2B5EF4-FFF2-40B4-BE49-F238E27FC236}">
                <a16:creationId xmlns:a16="http://schemas.microsoft.com/office/drawing/2014/main" id="{C73B5F89-C697-4767-94B6-8BB8D962456D}"/>
              </a:ext>
            </a:extLst>
          </p:cNvPr>
          <p:cNvPicPr>
            <a:picLocks noChangeAspect="1"/>
          </p:cNvPicPr>
          <p:nvPr/>
        </p:nvPicPr>
        <p:blipFill>
          <a:blip r:embed="rId7"/>
          <a:stretch>
            <a:fillRect/>
          </a:stretch>
        </p:blipFill>
        <p:spPr>
          <a:xfrm>
            <a:off x="369356" y="1873402"/>
            <a:ext cx="1333303" cy="1601213"/>
          </a:xfrm>
          <a:prstGeom prst="rect">
            <a:avLst/>
          </a:prstGeom>
        </p:spPr>
      </p:pic>
      <p:sp>
        <p:nvSpPr>
          <p:cNvPr id="13" name="TextBox 12">
            <a:extLst>
              <a:ext uri="{FF2B5EF4-FFF2-40B4-BE49-F238E27FC236}">
                <a16:creationId xmlns:a16="http://schemas.microsoft.com/office/drawing/2014/main" id="{F71C7D51-2B39-4BD0-A606-14074D025AD5}"/>
              </a:ext>
            </a:extLst>
          </p:cNvPr>
          <p:cNvSpPr txBox="1"/>
          <p:nvPr/>
        </p:nvSpPr>
        <p:spPr>
          <a:xfrm>
            <a:off x="79319" y="1410986"/>
            <a:ext cx="19685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Supercomputer</a:t>
            </a:r>
            <a:r>
              <a:rPr kumimoji="0" lang="ru-RU"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Govorun</a:t>
            </a:r>
            <a:r>
              <a:rPr kumimoji="0" lang="ru-RU"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p:txBody>
      </p:sp>
      <p:sp>
        <p:nvSpPr>
          <p:cNvPr id="7" name="TextBox 6">
            <a:extLst>
              <a:ext uri="{FF2B5EF4-FFF2-40B4-BE49-F238E27FC236}">
                <a16:creationId xmlns:a16="http://schemas.microsoft.com/office/drawing/2014/main" id="{DA64398A-B520-4DD0-8376-D1EAF9C30677}"/>
              </a:ext>
            </a:extLst>
          </p:cNvPr>
          <p:cNvSpPr txBox="1"/>
          <p:nvPr/>
        </p:nvSpPr>
        <p:spPr>
          <a:xfrm>
            <a:off x="2250363" y="2829796"/>
            <a:ext cx="344905"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TASKS</a:t>
            </a:r>
            <a:endPar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5" name="Объект 3">
            <a:extLst>
              <a:ext uri="{FF2B5EF4-FFF2-40B4-BE49-F238E27FC236}">
                <a16:creationId xmlns:a16="http://schemas.microsoft.com/office/drawing/2014/main" id="{90840CD7-C8BF-42AC-964F-1D6970632026}"/>
              </a:ext>
            </a:extLst>
          </p:cNvPr>
          <p:cNvGraphicFramePr>
            <a:graphicFrameLocks/>
          </p:cNvGraphicFramePr>
          <p:nvPr>
            <p:extLst>
              <p:ext uri="{D42A27DB-BD31-4B8C-83A1-F6EECF244321}">
                <p14:modId xmlns:p14="http://schemas.microsoft.com/office/powerpoint/2010/main" val="2429923382"/>
              </p:ext>
            </p:extLst>
          </p:nvPr>
        </p:nvGraphicFramePr>
        <p:xfrm>
          <a:off x="287468" y="5212390"/>
          <a:ext cx="1693947" cy="13102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6" name="Рисунок 25">
            <a:extLst>
              <a:ext uri="{FF2B5EF4-FFF2-40B4-BE49-F238E27FC236}">
                <a16:creationId xmlns:a16="http://schemas.microsoft.com/office/drawing/2014/main" id="{7A5F22AB-0D67-4B0A-A4C8-516E2645F757}"/>
              </a:ext>
            </a:extLst>
          </p:cNvPr>
          <p:cNvPicPr>
            <a:picLocks noChangeAspect="1"/>
          </p:cNvPicPr>
          <p:nvPr/>
        </p:nvPicPr>
        <p:blipFill>
          <a:blip r:embed="rId13"/>
          <a:stretch>
            <a:fillRect/>
          </a:stretch>
        </p:blipFill>
        <p:spPr>
          <a:xfrm>
            <a:off x="8808335" y="2408969"/>
            <a:ext cx="3076698" cy="1136618"/>
          </a:xfrm>
          <a:prstGeom prst="rect">
            <a:avLst/>
          </a:prstGeom>
        </p:spPr>
      </p:pic>
      <p:pic>
        <p:nvPicPr>
          <p:cNvPr id="28" name="Рисунок 27">
            <a:extLst>
              <a:ext uri="{FF2B5EF4-FFF2-40B4-BE49-F238E27FC236}">
                <a16:creationId xmlns:a16="http://schemas.microsoft.com/office/drawing/2014/main" id="{6C2F7CD1-F380-4E06-BFAF-3CDAEFB633E4}"/>
              </a:ext>
            </a:extLst>
          </p:cNvPr>
          <p:cNvPicPr>
            <a:picLocks noChangeAspect="1"/>
          </p:cNvPicPr>
          <p:nvPr/>
        </p:nvPicPr>
        <p:blipFill>
          <a:blip r:embed="rId14"/>
          <a:stretch>
            <a:fillRect/>
          </a:stretch>
        </p:blipFill>
        <p:spPr>
          <a:xfrm>
            <a:off x="9033259" y="1218722"/>
            <a:ext cx="2737975" cy="1104934"/>
          </a:xfrm>
          <a:prstGeom prst="rect">
            <a:avLst/>
          </a:prstGeom>
        </p:spPr>
      </p:pic>
      <p:sp>
        <p:nvSpPr>
          <p:cNvPr id="5" name="Прямоугольник 4">
            <a:extLst>
              <a:ext uri="{FF2B5EF4-FFF2-40B4-BE49-F238E27FC236}">
                <a16:creationId xmlns:a16="http://schemas.microsoft.com/office/drawing/2014/main" id="{F11DEB00-3E87-4142-B4E6-0CA89625DCA9}"/>
              </a:ext>
            </a:extLst>
          </p:cNvPr>
          <p:cNvSpPr/>
          <p:nvPr/>
        </p:nvSpPr>
        <p:spPr>
          <a:xfrm>
            <a:off x="72197" y="6120357"/>
            <a:ext cx="854184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Zrelov</a:t>
            </a:r>
            <a:r>
              <a:rPr kumimoji="0" lang="en-US" sz="1200" b="0"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P.V., </a:t>
            </a:r>
            <a:r>
              <a:rPr kumimoji="0" lang="en-US" sz="1200" b="0"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Ivancova</a:t>
            </a:r>
            <a:r>
              <a:rPr kumimoji="0" lang="en-US" sz="1200" b="0"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O.V., </a:t>
            </a:r>
            <a:r>
              <a:rPr kumimoji="0" lang="en-US" sz="1200" b="0"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Korenkov</a:t>
            </a:r>
            <a:r>
              <a:rPr kumimoji="0" lang="en-US" sz="1200" b="0"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V.V., </a:t>
            </a:r>
            <a:r>
              <a:rPr kumimoji="0" lang="en-US" sz="1200" b="0"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Ryabov</a:t>
            </a:r>
            <a:r>
              <a:rPr kumimoji="0" lang="en-US" sz="1200" b="0"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N.V., Ulyanov S.V. Evaluation of the capabilities of classical computers in the implementation of simulators of quantum algorithms // Software products and systems. 2022. Vol. 35. No. 4. pp. 618-630. DOI: 10.15827/0236-235X.140.618- 630</a:t>
            </a:r>
            <a:endParaRPr kumimoji="0" lang="ru-RU" sz="1200" b="0"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endParaRPr>
          </a:p>
        </p:txBody>
      </p:sp>
      <p:sp>
        <p:nvSpPr>
          <p:cNvPr id="32" name="Прямоугольник 31">
            <a:extLst>
              <a:ext uri="{FF2B5EF4-FFF2-40B4-BE49-F238E27FC236}">
                <a16:creationId xmlns:a16="http://schemas.microsoft.com/office/drawing/2014/main" id="{3CD8857E-E4AF-469A-BFDA-22E4C24218B9}"/>
              </a:ext>
            </a:extLst>
          </p:cNvPr>
          <p:cNvSpPr/>
          <p:nvPr/>
        </p:nvSpPr>
        <p:spPr>
          <a:xfrm flipH="1">
            <a:off x="19050" y="-28703"/>
            <a:ext cx="12172950" cy="675909"/>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a:lnSpc>
                <a:spcPct val="90000"/>
              </a:lnSpc>
              <a:buClr>
                <a:srgbClr val="000000"/>
              </a:buClr>
              <a:buSzPct val="100000"/>
              <a:defRPr/>
            </a:pPr>
            <a:r>
              <a:rPr lang="en-US" sz="2400" b="1"/>
              <a:t>Quantum computing and quantum algorithms in JINR projects</a:t>
            </a:r>
            <a:endParaRPr lang="en-US" sz="2400" b="1" dirty="0"/>
          </a:p>
        </p:txBody>
      </p:sp>
      <p:pic>
        <p:nvPicPr>
          <p:cNvPr id="33" name="Рисунок 32">
            <a:extLst>
              <a:ext uri="{FF2B5EF4-FFF2-40B4-BE49-F238E27FC236}">
                <a16:creationId xmlns:a16="http://schemas.microsoft.com/office/drawing/2014/main" id="{A8B46F3D-318B-46DC-9137-C3FEEFAFEE80}"/>
              </a:ext>
            </a:extLst>
          </p:cNvPr>
          <p:cNvPicPr>
            <a:picLocks noChangeAspect="1"/>
          </p:cNvPicPr>
          <p:nvPr/>
        </p:nvPicPr>
        <p:blipFill>
          <a:blip r:embed="rId15"/>
          <a:stretch>
            <a:fillRect/>
          </a:stretch>
        </p:blipFill>
        <p:spPr>
          <a:xfrm>
            <a:off x="11145523" y="36368"/>
            <a:ext cx="1046477" cy="726720"/>
          </a:xfrm>
          <a:prstGeom prst="rect">
            <a:avLst/>
          </a:prstGeom>
        </p:spPr>
      </p:pic>
    </p:spTree>
    <p:extLst>
      <p:ext uri="{BB962C8B-B14F-4D97-AF65-F5344CB8AC3E}">
        <p14:creationId xmlns:p14="http://schemas.microsoft.com/office/powerpoint/2010/main" val="222917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a:extLst>
              <a:ext uri="{FF2B5EF4-FFF2-40B4-BE49-F238E27FC236}">
                <a16:creationId xmlns:a16="http://schemas.microsoft.com/office/drawing/2014/main" id="{9FD0EAF8-C73D-48F5-A9FC-1F6379D78F80}"/>
              </a:ext>
            </a:extLst>
          </p:cNvPr>
          <p:cNvSpPr/>
          <p:nvPr/>
        </p:nvSpPr>
        <p:spPr>
          <a:xfrm flipH="1">
            <a:off x="0" y="-2654"/>
            <a:ext cx="12192000" cy="859502"/>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en-US" sz="2800" b="1" dirty="0">
              <a:solidFill>
                <a:prstClr val="white"/>
              </a:solidFill>
              <a:effectLst>
                <a:outerShdw blurRad="38100" dist="38100" dir="2700000" algn="tl">
                  <a:srgbClr val="000000">
                    <a:alpha val="43137"/>
                  </a:srgbClr>
                </a:outerShdw>
              </a:effectLst>
            </a:endParaRPr>
          </a:p>
        </p:txBody>
      </p:sp>
      <p:sp>
        <p:nvSpPr>
          <p:cNvPr id="20" name="Прямоугольник 19"/>
          <p:cNvSpPr/>
          <p:nvPr/>
        </p:nvSpPr>
        <p:spPr>
          <a:xfrm>
            <a:off x="5522880" y="1047538"/>
            <a:ext cx="6441746" cy="1477328"/>
          </a:xfrm>
          <a:prstGeom prst="rect">
            <a:avLst/>
          </a:prstGeom>
        </p:spPr>
        <p:txBody>
          <a:bodyPr wrap="square">
            <a:spAutoFit/>
          </a:bodyPr>
          <a:lstStyle/>
          <a:p>
            <a:pPr algn="just"/>
            <a:r>
              <a:rPr lang="en-US" dirty="0">
                <a:solidFill>
                  <a:prstClr val="black"/>
                </a:solidFill>
                <a:latin typeface="Times New Roman" panose="02020603050405020304" pitchFamily="18" charset="0"/>
                <a:cs typeface="Times New Roman" panose="02020603050405020304" pitchFamily="18" charset="0"/>
              </a:rPr>
              <a:t>The resources of the “</a:t>
            </a:r>
            <a:r>
              <a:rPr lang="en-US" dirty="0" err="1">
                <a:solidFill>
                  <a:prstClr val="black"/>
                </a:solidFill>
                <a:latin typeface="Times New Roman" panose="02020603050405020304" pitchFamily="18" charset="0"/>
                <a:cs typeface="Times New Roman" panose="02020603050405020304" pitchFamily="18" charset="0"/>
              </a:rPr>
              <a:t>Govorun</a:t>
            </a:r>
            <a:r>
              <a:rPr lang="en-US" dirty="0">
                <a:solidFill>
                  <a:prstClr val="black"/>
                </a:solidFill>
                <a:latin typeface="Times New Roman" panose="02020603050405020304" pitchFamily="18" charset="0"/>
                <a:cs typeface="Times New Roman" panose="02020603050405020304" pitchFamily="18" charset="0"/>
              </a:rPr>
              <a:t>” supercomputer are used by scientific groups from all the Laboratories of the Institute within </a:t>
            </a:r>
            <a:r>
              <a:rPr lang="en-US" dirty="0">
                <a:solidFill>
                  <a:srgbClr val="C00000"/>
                </a:solidFill>
                <a:latin typeface="Times New Roman" panose="02020603050405020304" pitchFamily="18" charset="0"/>
                <a:cs typeface="Times New Roman" panose="02020603050405020304" pitchFamily="18" charset="0"/>
              </a:rPr>
              <a:t>25 themes of the JINR Topical Plan </a:t>
            </a:r>
            <a:r>
              <a:rPr lang="en-US" dirty="0">
                <a:solidFill>
                  <a:prstClr val="black"/>
                </a:solidFill>
                <a:latin typeface="Times New Roman" panose="02020603050405020304" pitchFamily="18" charset="0"/>
                <a:cs typeface="Times New Roman" panose="02020603050405020304" pitchFamily="18" charset="0"/>
              </a:rPr>
              <a:t>for solving a wide range of tasks in the field of theoretical physics, as well as for the modeling and processing of experimental data. </a:t>
            </a:r>
            <a:endParaRPr lang="ru-RU" spc="-1" dirty="0">
              <a:solidFill>
                <a:srgbClr val="002060"/>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a:stretch>
            <a:fillRect/>
          </a:stretch>
        </p:blipFill>
        <p:spPr>
          <a:xfrm>
            <a:off x="116951" y="963782"/>
            <a:ext cx="2508030" cy="2807573"/>
          </a:xfrm>
          <a:prstGeom prst="rect">
            <a:avLst/>
          </a:prstGeom>
        </p:spPr>
      </p:pic>
      <p:pic>
        <p:nvPicPr>
          <p:cNvPr id="21" name="Picture 12">
            <a:extLst>
              <a:ext uri="{FF2B5EF4-FFF2-40B4-BE49-F238E27FC236}">
                <a16:creationId xmlns:a16="http://schemas.microsoft.com/office/drawing/2014/main" id="{A7A9A6DC-5436-2749-A100-6567AE4C35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830" y="3110850"/>
            <a:ext cx="1948922" cy="2963612"/>
          </a:xfrm>
          <a:prstGeom prst="rect">
            <a:avLst/>
          </a:prstGeom>
        </p:spPr>
      </p:pic>
      <p:grpSp>
        <p:nvGrpSpPr>
          <p:cNvPr id="26" name="Группа 25"/>
          <p:cNvGrpSpPr/>
          <p:nvPr/>
        </p:nvGrpSpPr>
        <p:grpSpPr>
          <a:xfrm>
            <a:off x="2520596" y="987668"/>
            <a:ext cx="2718901" cy="1972730"/>
            <a:chOff x="7504697" y="930972"/>
            <a:chExt cx="2718901" cy="1972730"/>
          </a:xfrm>
        </p:grpSpPr>
        <p:pic>
          <p:nvPicPr>
            <p:cNvPr id="23" name="Рисунок 22"/>
            <p:cNvPicPr>
              <a:picLocks noChangeAspect="1"/>
            </p:cNvPicPr>
            <p:nvPr/>
          </p:nvPicPr>
          <p:blipFill>
            <a:blip r:embed="rId5"/>
            <a:stretch>
              <a:fillRect/>
            </a:stretch>
          </p:blipFill>
          <p:spPr>
            <a:xfrm>
              <a:off x="7592471" y="930972"/>
              <a:ext cx="2631127" cy="576574"/>
            </a:xfrm>
            <a:prstGeom prst="rect">
              <a:avLst/>
            </a:prstGeom>
          </p:spPr>
        </p:pic>
        <p:pic>
          <p:nvPicPr>
            <p:cNvPr id="25" name="Рисунок 24">
              <a:extLst>
                <a:ext uri="{FF2B5EF4-FFF2-40B4-BE49-F238E27FC236}">
                  <a16:creationId xmlns:a16="http://schemas.microsoft.com/office/drawing/2014/main" id="{B378E67C-AF44-4F31-9D92-364E591D22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4697" y="1525864"/>
              <a:ext cx="2713512" cy="1377838"/>
            </a:xfrm>
            <a:prstGeom prst="rect">
              <a:avLst/>
            </a:prstGeom>
          </p:spPr>
        </p:pic>
      </p:grpSp>
      <p:grpSp>
        <p:nvGrpSpPr>
          <p:cNvPr id="32" name="Группа 31"/>
          <p:cNvGrpSpPr/>
          <p:nvPr/>
        </p:nvGrpSpPr>
        <p:grpSpPr>
          <a:xfrm>
            <a:off x="4086836" y="5074030"/>
            <a:ext cx="2481051" cy="1783970"/>
            <a:chOff x="2333383" y="4568215"/>
            <a:chExt cx="2481051" cy="1783970"/>
          </a:xfrm>
        </p:grpSpPr>
        <p:pic>
          <p:nvPicPr>
            <p:cNvPr id="28" name="Рисунок 27"/>
            <p:cNvPicPr>
              <a:picLocks noChangeAspect="1"/>
            </p:cNvPicPr>
            <p:nvPr/>
          </p:nvPicPr>
          <p:blipFill>
            <a:blip r:embed="rId7"/>
            <a:stretch>
              <a:fillRect/>
            </a:stretch>
          </p:blipFill>
          <p:spPr>
            <a:xfrm>
              <a:off x="2333383" y="4568215"/>
              <a:ext cx="2465670" cy="851712"/>
            </a:xfrm>
            <a:prstGeom prst="rect">
              <a:avLst/>
            </a:prstGeom>
          </p:spPr>
        </p:pic>
        <p:grpSp>
          <p:nvGrpSpPr>
            <p:cNvPr id="29" name="Группа 28"/>
            <p:cNvGrpSpPr/>
            <p:nvPr/>
          </p:nvGrpSpPr>
          <p:grpSpPr>
            <a:xfrm>
              <a:off x="2333383" y="5427623"/>
              <a:ext cx="2481051" cy="924562"/>
              <a:chOff x="158496" y="2999300"/>
              <a:chExt cx="5292598" cy="1795780"/>
            </a:xfrm>
          </p:grpSpPr>
          <p:pic>
            <p:nvPicPr>
              <p:cNvPr id="30" name="Рисунок 29"/>
              <p:cNvPicPr/>
              <p:nvPr/>
            </p:nvPicPr>
            <p:blipFill>
              <a:blip r:embed="rId8" cstate="hqprint">
                <a:extLst>
                  <a:ext uri="{28A0092B-C50C-407E-A947-70E740481C1C}">
                    <a14:useLocalDpi xmlns:a14="http://schemas.microsoft.com/office/drawing/2010/main" val="0"/>
                  </a:ext>
                </a:extLst>
              </a:blip>
              <a:stretch>
                <a:fillRect/>
              </a:stretch>
            </p:blipFill>
            <p:spPr>
              <a:xfrm>
                <a:off x="158496" y="2999300"/>
                <a:ext cx="2623820" cy="1795780"/>
              </a:xfrm>
              <a:prstGeom prst="rect">
                <a:avLst/>
              </a:prstGeom>
            </p:spPr>
          </p:pic>
          <p:pic>
            <p:nvPicPr>
              <p:cNvPr id="31" name="Рисунок 30"/>
              <p:cNvPicPr/>
              <p:nvPr/>
            </p:nvPicPr>
            <p:blipFill>
              <a:blip r:embed="rId9" cstate="hqprint">
                <a:extLst>
                  <a:ext uri="{28A0092B-C50C-407E-A947-70E740481C1C}">
                    <a14:useLocalDpi xmlns:a14="http://schemas.microsoft.com/office/drawing/2010/main" val="0"/>
                  </a:ext>
                </a:extLst>
              </a:blip>
              <a:stretch>
                <a:fillRect/>
              </a:stretch>
            </p:blipFill>
            <p:spPr>
              <a:xfrm>
                <a:off x="2827274" y="2999300"/>
                <a:ext cx="2623820" cy="1795780"/>
              </a:xfrm>
              <a:prstGeom prst="rect">
                <a:avLst/>
              </a:prstGeom>
            </p:spPr>
          </p:pic>
        </p:grpSp>
      </p:grpSp>
      <p:grpSp>
        <p:nvGrpSpPr>
          <p:cNvPr id="35" name="Группа 34"/>
          <p:cNvGrpSpPr/>
          <p:nvPr/>
        </p:nvGrpSpPr>
        <p:grpSpPr>
          <a:xfrm>
            <a:off x="4334000" y="2609493"/>
            <a:ext cx="2163300" cy="2323723"/>
            <a:chOff x="-1580431" y="3914652"/>
            <a:chExt cx="2163300" cy="2323723"/>
          </a:xfrm>
        </p:grpSpPr>
        <p:pic>
          <p:nvPicPr>
            <p:cNvPr id="33" name="Рисунок 32"/>
            <p:cNvPicPr>
              <a:picLocks noChangeAspect="1"/>
            </p:cNvPicPr>
            <p:nvPr/>
          </p:nvPicPr>
          <p:blipFill>
            <a:blip r:embed="rId10"/>
            <a:stretch>
              <a:fillRect/>
            </a:stretch>
          </p:blipFill>
          <p:spPr>
            <a:xfrm>
              <a:off x="-1580431" y="3914652"/>
              <a:ext cx="2099377" cy="911240"/>
            </a:xfrm>
            <a:prstGeom prst="rect">
              <a:avLst/>
            </a:prstGeom>
          </p:spPr>
        </p:pic>
        <p:pic>
          <p:nvPicPr>
            <p:cNvPr id="34" name="Picture 2"/>
            <p:cNvPicPr>
              <a:picLocks noChangeAspect="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1564370" y="4825892"/>
              <a:ext cx="2147239" cy="1412483"/>
            </a:xfrm>
            <a:prstGeom prst="rect">
              <a:avLst/>
            </a:prstGeom>
            <a:noFill/>
            <a:ln>
              <a:noFill/>
            </a:ln>
          </p:spPr>
        </p:pic>
      </p:grpSp>
      <p:grpSp>
        <p:nvGrpSpPr>
          <p:cNvPr id="27" name="Группа 26"/>
          <p:cNvGrpSpPr/>
          <p:nvPr/>
        </p:nvGrpSpPr>
        <p:grpSpPr>
          <a:xfrm>
            <a:off x="108695" y="4114549"/>
            <a:ext cx="2489572" cy="2059077"/>
            <a:chOff x="5038333" y="932831"/>
            <a:chExt cx="2489572" cy="2059077"/>
          </a:xfrm>
        </p:grpSpPr>
        <p:pic>
          <p:nvPicPr>
            <p:cNvPr id="22" name="Рисунок 21"/>
            <p:cNvPicPr>
              <a:picLocks noChangeAspect="1"/>
            </p:cNvPicPr>
            <p:nvPr/>
          </p:nvPicPr>
          <p:blipFill>
            <a:blip r:embed="rId12"/>
            <a:stretch>
              <a:fillRect/>
            </a:stretch>
          </p:blipFill>
          <p:spPr>
            <a:xfrm>
              <a:off x="5091307" y="1420689"/>
              <a:ext cx="2436598" cy="1571219"/>
            </a:xfrm>
            <a:prstGeom prst="rect">
              <a:avLst/>
            </a:prstGeom>
          </p:spPr>
        </p:pic>
        <p:pic>
          <p:nvPicPr>
            <p:cNvPr id="24" name="Рисунок 23"/>
            <p:cNvPicPr>
              <a:picLocks noChangeAspect="1"/>
            </p:cNvPicPr>
            <p:nvPr/>
          </p:nvPicPr>
          <p:blipFill>
            <a:blip r:embed="rId13"/>
            <a:stretch>
              <a:fillRect/>
            </a:stretch>
          </p:blipFill>
          <p:spPr>
            <a:xfrm>
              <a:off x="5038333" y="932831"/>
              <a:ext cx="2489572" cy="444823"/>
            </a:xfrm>
            <a:prstGeom prst="rect">
              <a:avLst/>
            </a:prstGeom>
          </p:spPr>
        </p:pic>
      </p:grpSp>
      <p:sp>
        <p:nvSpPr>
          <p:cNvPr id="38" name="Прямоугольник 37"/>
          <p:cNvSpPr/>
          <p:nvPr/>
        </p:nvSpPr>
        <p:spPr>
          <a:xfrm>
            <a:off x="6716397" y="2784637"/>
            <a:ext cx="4920272" cy="646331"/>
          </a:xfrm>
          <a:prstGeom prst="rect">
            <a:avLst/>
          </a:prstGeom>
        </p:spPr>
        <p:txBody>
          <a:bodyPr wrap="square">
            <a:spAutoFit/>
          </a:bodyPr>
          <a:lstStyle/>
          <a:p>
            <a:pPr algn="just">
              <a:defRPr/>
            </a:pPr>
            <a:r>
              <a:rPr lang="en-US" dirty="0">
                <a:solidFill>
                  <a:prstClr val="black"/>
                </a:solidFill>
                <a:latin typeface="Times New Roman" panose="02020603050405020304" pitchFamily="18" charset="0"/>
                <a:cs typeface="Times New Roman" panose="02020603050405020304" pitchFamily="18" charset="0"/>
              </a:rPr>
              <a:t>Research results obtained using the supercomputer resources are presented in </a:t>
            </a:r>
            <a:r>
              <a:rPr lang="ru-RU" dirty="0">
                <a:solidFill>
                  <a:srgbClr val="FF0000"/>
                </a:solidFill>
                <a:latin typeface="Times New Roman" panose="02020603050405020304" pitchFamily="18" charset="0"/>
                <a:cs typeface="Times New Roman" panose="02020603050405020304" pitchFamily="18" charset="0"/>
              </a:rPr>
              <a:t>2</a:t>
            </a:r>
            <a:r>
              <a:rPr lang="en-US" dirty="0">
                <a:solidFill>
                  <a:srgbClr val="FF0000"/>
                </a:solidFill>
                <a:latin typeface="Times New Roman" panose="02020603050405020304" pitchFamily="18" charset="0"/>
                <a:cs typeface="Times New Roman" panose="02020603050405020304" pitchFamily="18" charset="0"/>
              </a:rPr>
              <a:t>60</a:t>
            </a:r>
            <a:r>
              <a:rPr lang="en-US" dirty="0">
                <a:solidFill>
                  <a:prstClr val="black"/>
                </a:solidFill>
                <a:latin typeface="Times New Roman" panose="02020603050405020304" pitchFamily="18" charset="0"/>
                <a:cs typeface="Times New Roman" panose="02020603050405020304" pitchFamily="18" charset="0"/>
              </a:rPr>
              <a:t> publications.</a:t>
            </a:r>
          </a:p>
        </p:txBody>
      </p:sp>
      <p:pic>
        <p:nvPicPr>
          <p:cNvPr id="36" name="Рисунок 3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117990" y="23894"/>
            <a:ext cx="1048490" cy="730525"/>
          </a:xfrm>
          <a:prstGeom prst="rect">
            <a:avLst/>
          </a:prstGeom>
        </p:spPr>
      </p:pic>
      <p:sp>
        <p:nvSpPr>
          <p:cNvPr id="2" name="Прямоугольник 1"/>
          <p:cNvSpPr/>
          <p:nvPr/>
        </p:nvSpPr>
        <p:spPr>
          <a:xfrm>
            <a:off x="3007642" y="280126"/>
            <a:ext cx="5361468" cy="424732"/>
          </a:xfrm>
          <a:prstGeom prst="rect">
            <a:avLst/>
          </a:prstGeom>
          <a:effectLst>
            <a:outerShdw blurRad="50800" dist="50800" dir="5400000" algn="ctr" rotWithShape="0">
              <a:schemeClr val="tx1"/>
            </a:outerShdw>
          </a:effectLst>
        </p:spPr>
        <p:txBody>
          <a:bodyPr wrap="none">
            <a:spAutoFit/>
          </a:bodyPr>
          <a:lstStyle/>
          <a:p>
            <a:pPr algn="ctr" defTabSz="404131">
              <a:lnSpc>
                <a:spcPct val="90000"/>
              </a:lnSpc>
              <a:buClr>
                <a:srgbClr val="000000"/>
              </a:buClr>
              <a:buSzPct val="100000"/>
              <a:defRPr/>
            </a:pPr>
            <a:r>
              <a:rPr lang="en-US" sz="2400" b="1" dirty="0">
                <a:solidFill>
                  <a:prstClr val="white"/>
                </a:solidFill>
                <a:effectLst>
                  <a:outerShdw blurRad="38100" dist="38100" dir="2700000" algn="tl">
                    <a:srgbClr val="000000">
                      <a:alpha val="43137"/>
                    </a:srgbClr>
                  </a:outerShdw>
                </a:effectLst>
              </a:rPr>
              <a:t>“</a:t>
            </a:r>
            <a:r>
              <a:rPr lang="en-US" sz="2400" b="1" dirty="0" err="1">
                <a:solidFill>
                  <a:prstClr val="white"/>
                </a:solidFill>
                <a:effectLst>
                  <a:outerShdw blurRad="38100" dist="38100" dir="2700000" algn="tl">
                    <a:srgbClr val="000000">
                      <a:alpha val="43137"/>
                    </a:srgbClr>
                  </a:outerShdw>
                </a:effectLst>
              </a:rPr>
              <a:t>Govorun</a:t>
            </a:r>
            <a:r>
              <a:rPr lang="en-US" sz="2400" b="1" dirty="0">
                <a:solidFill>
                  <a:prstClr val="white"/>
                </a:solidFill>
                <a:effectLst>
                  <a:outerShdw blurRad="38100" dist="38100" dir="2700000" algn="tl">
                    <a:srgbClr val="000000">
                      <a:alpha val="43137"/>
                    </a:srgbClr>
                  </a:outerShdw>
                </a:effectLst>
              </a:rPr>
              <a:t>” Supercomputer for JINR Tasks</a:t>
            </a:r>
          </a:p>
        </p:txBody>
      </p:sp>
      <p:sp>
        <p:nvSpPr>
          <p:cNvPr id="3" name="Прямоугольник 2"/>
          <p:cNvSpPr/>
          <p:nvPr/>
        </p:nvSpPr>
        <p:spPr>
          <a:xfrm>
            <a:off x="6588962" y="3533397"/>
            <a:ext cx="5724771" cy="2862322"/>
          </a:xfrm>
          <a:prstGeom prst="rect">
            <a:avLst/>
          </a:prstGeom>
        </p:spPr>
        <p:txBody>
          <a:bodyPr wrap="square">
            <a:spAutoFit/>
          </a:bodyPr>
          <a:lstStyle/>
          <a:p>
            <a:r>
              <a:rPr lang="en-US" dirty="0">
                <a:solidFill>
                  <a:prstClr val="black"/>
                </a:solidFill>
              </a:rPr>
              <a:t>Using the results obtained at the </a:t>
            </a:r>
            <a:r>
              <a:rPr lang="en-US" dirty="0" err="1">
                <a:solidFill>
                  <a:prstClr val="black"/>
                </a:solidFill>
              </a:rPr>
              <a:t>Govorun</a:t>
            </a:r>
            <a:r>
              <a:rPr lang="en-US" dirty="0">
                <a:solidFill>
                  <a:prstClr val="black"/>
                </a:solidFill>
              </a:rPr>
              <a:t> SC, 2 publications were prepared in Nature Physics:</a:t>
            </a:r>
            <a:endParaRPr lang="ru-RU" dirty="0">
              <a:solidFill>
                <a:prstClr val="black"/>
              </a:solidFill>
            </a:endParaRPr>
          </a:p>
          <a:p>
            <a:endParaRPr lang="en-US" dirty="0">
              <a:solidFill>
                <a:prstClr val="black"/>
              </a:solidFill>
            </a:endParaRPr>
          </a:p>
          <a:p>
            <a:pPr marL="285750" indent="-285750">
              <a:buFontTx/>
              <a:buChar char="-"/>
            </a:pPr>
            <a:r>
              <a:rPr lang="en-US" dirty="0">
                <a:solidFill>
                  <a:prstClr val="black"/>
                </a:solidFill>
              </a:rPr>
              <a:t>M. </a:t>
            </a:r>
            <a:r>
              <a:rPr lang="en-US" dirty="0" err="1">
                <a:solidFill>
                  <a:prstClr val="black"/>
                </a:solidFill>
              </a:rPr>
              <a:t>Kircher</a:t>
            </a:r>
            <a:r>
              <a:rPr lang="en-US" dirty="0">
                <a:solidFill>
                  <a:prstClr val="black"/>
                </a:solidFill>
              </a:rPr>
              <a:t> … , </a:t>
            </a:r>
            <a:r>
              <a:rPr lang="en-US" b="1" dirty="0">
                <a:solidFill>
                  <a:prstClr val="black"/>
                </a:solidFill>
              </a:rPr>
              <a:t>O. </a:t>
            </a:r>
            <a:r>
              <a:rPr lang="en-US" b="1" dirty="0" err="1">
                <a:solidFill>
                  <a:prstClr val="black"/>
                </a:solidFill>
              </a:rPr>
              <a:t>Chuluunbaatar</a:t>
            </a:r>
            <a:r>
              <a:rPr lang="en-US" dirty="0">
                <a:solidFill>
                  <a:prstClr val="black"/>
                </a:solidFill>
              </a:rPr>
              <a:t> et al. </a:t>
            </a:r>
            <a:r>
              <a:rPr lang="en-US" dirty="0" err="1">
                <a:solidFill>
                  <a:prstClr val="black"/>
                </a:solidFill>
              </a:rPr>
              <a:t>Kinematically</a:t>
            </a:r>
            <a:r>
              <a:rPr lang="en-US" dirty="0">
                <a:solidFill>
                  <a:prstClr val="black"/>
                </a:solidFill>
              </a:rPr>
              <a:t> complete experimental study of Compton scattering at helium atoms near the threshold. Vol. 16. </a:t>
            </a:r>
            <a:r>
              <a:rPr lang="ru-RU" dirty="0">
                <a:solidFill>
                  <a:prstClr val="black"/>
                </a:solidFill>
              </a:rPr>
              <a:t>№</a:t>
            </a:r>
            <a:r>
              <a:rPr lang="en-US" dirty="0">
                <a:solidFill>
                  <a:prstClr val="black"/>
                </a:solidFill>
              </a:rPr>
              <a:t> 4. Pp. 756-760</a:t>
            </a:r>
          </a:p>
          <a:p>
            <a:pPr marL="285750" indent="-285750">
              <a:buFontTx/>
              <a:buChar char="-"/>
            </a:pPr>
            <a:r>
              <a:rPr lang="en-US" dirty="0">
                <a:solidFill>
                  <a:prstClr val="black"/>
                </a:solidFill>
              </a:rPr>
              <a:t>BM@N Collaboration. Unperturbed inverse kinematics nucleon knockout measurements with a 48 GeV/c carbon beam. Vol. </a:t>
            </a:r>
            <a:r>
              <a:rPr lang="ru-RU" dirty="0">
                <a:solidFill>
                  <a:prstClr val="black"/>
                </a:solidFill>
              </a:rPr>
              <a:t>17. </a:t>
            </a:r>
            <a:r>
              <a:rPr lang="en-US" dirty="0">
                <a:solidFill>
                  <a:prstClr val="black"/>
                </a:solidFill>
              </a:rPr>
              <a:t>Pp. </a:t>
            </a:r>
            <a:r>
              <a:rPr lang="ru-RU" dirty="0">
                <a:solidFill>
                  <a:prstClr val="black"/>
                </a:solidFill>
              </a:rPr>
              <a:t>693-699</a:t>
            </a:r>
          </a:p>
        </p:txBody>
      </p:sp>
    </p:spTree>
    <p:extLst>
      <p:ext uri="{BB962C8B-B14F-4D97-AF65-F5344CB8AC3E}">
        <p14:creationId xmlns:p14="http://schemas.microsoft.com/office/powerpoint/2010/main" val="3013286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0D891175-A362-5874-A1BC-640708204A19}"/>
              </a:ext>
            </a:extLst>
          </p:cNvPr>
          <p:cNvSpPr/>
          <p:nvPr/>
        </p:nvSpPr>
        <p:spPr>
          <a:xfrm flipH="1">
            <a:off x="0" y="1"/>
            <a:ext cx="12192000" cy="703711"/>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en-US" sz="2800" b="1" dirty="0">
              <a:solidFill>
                <a:prstClr val="white"/>
              </a:solidFill>
            </a:endParaRPr>
          </a:p>
        </p:txBody>
      </p:sp>
      <p:pic>
        <p:nvPicPr>
          <p:cNvPr id="5" name="Рисунок 4">
            <a:extLst>
              <a:ext uri="{FF2B5EF4-FFF2-40B4-BE49-F238E27FC236}">
                <a16:creationId xmlns:a16="http://schemas.microsoft.com/office/drawing/2014/main" id="{258615CD-ABED-94A4-3469-0AF5E0BAF5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37576" y="28441"/>
            <a:ext cx="969189" cy="675272"/>
          </a:xfrm>
          <a:prstGeom prst="rect">
            <a:avLst/>
          </a:prstGeom>
        </p:spPr>
      </p:pic>
      <p:sp>
        <p:nvSpPr>
          <p:cNvPr id="6" name="Прямоугольник 5">
            <a:extLst>
              <a:ext uri="{FF2B5EF4-FFF2-40B4-BE49-F238E27FC236}">
                <a16:creationId xmlns:a16="http://schemas.microsoft.com/office/drawing/2014/main" id="{528202D4-4625-9DDF-A8C6-12ED49B6DD43}"/>
              </a:ext>
            </a:extLst>
          </p:cNvPr>
          <p:cNvSpPr/>
          <p:nvPr/>
        </p:nvSpPr>
        <p:spPr>
          <a:xfrm>
            <a:off x="1791680" y="90246"/>
            <a:ext cx="8608639" cy="523220"/>
          </a:xfrm>
          <a:prstGeom prst="rect">
            <a:avLst/>
          </a:prstGeom>
          <a:effectLst>
            <a:outerShdw blurRad="50800" dist="38100" dir="2700000" algn="tl" rotWithShape="0">
              <a:prstClr val="black"/>
            </a:outerShdw>
          </a:effectLst>
        </p:spPr>
        <p:txBody>
          <a:bodyPr wrap="none">
            <a:spAutoFit/>
          </a:bodyPr>
          <a:lstStyle/>
          <a:p>
            <a:r>
              <a:rPr lang="en-US" sz="2800" b="1" dirty="0">
                <a:solidFill>
                  <a:schemeClr val="bg1"/>
                </a:solidFill>
                <a:effectLst>
                  <a:outerShdw blurRad="38100" dist="38100" dir="2700000" algn="tl">
                    <a:srgbClr val="000000">
                      <a:alpha val="43137"/>
                    </a:srgbClr>
                  </a:outerShdw>
                </a:effectLst>
              </a:rPr>
              <a:t>Unified Scalable Supercomputer Research Infrastructure </a:t>
            </a:r>
            <a:endParaRPr lang="ru-RU" sz="2800" b="1" dirty="0">
              <a:solidFill>
                <a:schemeClr val="bg1"/>
              </a:solidFill>
              <a:effectLst>
                <a:outerShdw blurRad="38100" dist="38100" dir="2700000" algn="tl">
                  <a:srgbClr val="000000">
                    <a:alpha val="43137"/>
                  </a:srgbClr>
                </a:outerShdw>
              </a:effectLst>
            </a:endParaRPr>
          </a:p>
        </p:txBody>
      </p:sp>
      <p:sp>
        <p:nvSpPr>
          <p:cNvPr id="8" name="Прямоугольник 7">
            <a:extLst>
              <a:ext uri="{FF2B5EF4-FFF2-40B4-BE49-F238E27FC236}">
                <a16:creationId xmlns:a16="http://schemas.microsoft.com/office/drawing/2014/main" id="{3361027E-9A01-BED2-C248-278237CAB150}"/>
              </a:ext>
            </a:extLst>
          </p:cNvPr>
          <p:cNvSpPr/>
          <p:nvPr/>
        </p:nvSpPr>
        <p:spPr>
          <a:xfrm>
            <a:off x="5589356" y="915454"/>
            <a:ext cx="6411817" cy="2585323"/>
          </a:xfrm>
          <a:prstGeom prst="rect">
            <a:avLst/>
          </a:prstGeom>
        </p:spPr>
        <p:txBody>
          <a:bodyPr wrap="square">
            <a:spAutoFit/>
          </a:bodyPr>
          <a:lstStyle/>
          <a:p>
            <a:r>
              <a:rPr lang="en-US" spc="50" dirty="0">
                <a:solidFill>
                  <a:srgbClr val="000066"/>
                </a:solidFill>
                <a:latin typeface="Arial" panose="020B0604020202020204" pitchFamily="34" charset="0"/>
                <a:cs typeface="Arial" panose="020B0604020202020204" pitchFamily="34" charset="0"/>
              </a:rPr>
              <a:t>Based on the integration of the supercomputers of JINR, of the Interdepartmental Supercomputer Center of the Russian Academy of Sciences and of Peter the Great St. Petersburg Polytechnic University, a </a:t>
            </a:r>
            <a:r>
              <a:rPr lang="en-US" spc="50" dirty="0">
                <a:solidFill>
                  <a:srgbClr val="0000FF"/>
                </a:solidFill>
                <a:latin typeface="Arial" panose="020B0604020202020204" pitchFamily="34" charset="0"/>
                <a:cs typeface="Arial" panose="020B0604020202020204" pitchFamily="34" charset="0"/>
              </a:rPr>
              <a:t>unified scalable supercomputer research infrastructure </a:t>
            </a:r>
            <a:r>
              <a:rPr lang="en-US" spc="50" dirty="0">
                <a:solidFill>
                  <a:srgbClr val="000066"/>
                </a:solidFill>
                <a:latin typeface="Arial" panose="020B0604020202020204" pitchFamily="34" charset="0"/>
                <a:cs typeface="Arial" panose="020B0604020202020204" pitchFamily="34" charset="0"/>
              </a:rPr>
              <a:t>based on the National Research Computer Network of Russia (NIKS) was created. Such an infrastructure is in demand </a:t>
            </a:r>
            <a:r>
              <a:rPr lang="en-US" spc="50" dirty="0">
                <a:solidFill>
                  <a:srgbClr val="0000FF"/>
                </a:solidFill>
                <a:latin typeface="Arial" panose="020B0604020202020204" pitchFamily="34" charset="0"/>
                <a:cs typeface="Arial" panose="020B0604020202020204" pitchFamily="34" charset="0"/>
              </a:rPr>
              <a:t>for the tasks of the NICA megaproject</a:t>
            </a:r>
            <a:r>
              <a:rPr lang="en-US" dirty="0">
                <a:solidFill>
                  <a:srgbClr val="000066"/>
                </a:solidFill>
                <a:latin typeface="Arial" panose="020B0604020202020204" pitchFamily="34" charset="0"/>
                <a:cs typeface="Arial" panose="020B0604020202020204" pitchFamily="34" charset="0"/>
              </a:rPr>
              <a:t>.</a:t>
            </a:r>
          </a:p>
          <a:p>
            <a:endParaRPr lang="ru-RU" dirty="0">
              <a:latin typeface="Arial" panose="020B0604020202020204" pitchFamily="34" charset="0"/>
              <a:cs typeface="Arial" panose="020B0604020202020204" pitchFamily="34" charset="0"/>
            </a:endParaRPr>
          </a:p>
        </p:txBody>
      </p:sp>
      <p:pic>
        <p:nvPicPr>
          <p:cNvPr id="9" name="Рисунок 8">
            <a:extLst>
              <a:ext uri="{FF2B5EF4-FFF2-40B4-BE49-F238E27FC236}">
                <a16:creationId xmlns:a16="http://schemas.microsoft.com/office/drawing/2014/main" id="{07C4E3C0-7312-713E-8D1A-B24D0ADC57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9049"/>
          <a:stretch/>
        </p:blipFill>
        <p:spPr>
          <a:xfrm>
            <a:off x="85235" y="703712"/>
            <a:ext cx="5313295" cy="2867451"/>
          </a:xfrm>
          <a:prstGeom prst="rect">
            <a:avLst/>
          </a:prstGeom>
          <a:ln>
            <a:noFill/>
          </a:ln>
          <a:effectLst>
            <a:softEdge rad="112500"/>
          </a:effectLst>
        </p:spPr>
      </p:pic>
      <p:pic>
        <p:nvPicPr>
          <p:cNvPr id="10" name="scc_union_mpd (online-video-cutter.com)">
            <a:hlinkClick r:id="" action="ppaction://media"/>
            <a:extLst>
              <a:ext uri="{FF2B5EF4-FFF2-40B4-BE49-F238E27FC236}">
                <a16:creationId xmlns:a16="http://schemas.microsoft.com/office/drawing/2014/main" id="{2CE55502-DAAF-ACE7-9C53-7011AB5A94A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04780" y="3634223"/>
            <a:ext cx="5284576" cy="2972574"/>
          </a:xfrm>
          <a:prstGeom prst="rect">
            <a:avLst/>
          </a:prstGeom>
        </p:spPr>
      </p:pic>
      <p:pic>
        <p:nvPicPr>
          <p:cNvPr id="20" name="Рисунок 19">
            <a:extLst>
              <a:ext uri="{FF2B5EF4-FFF2-40B4-BE49-F238E27FC236}">
                <a16:creationId xmlns:a16="http://schemas.microsoft.com/office/drawing/2014/main" id="{821975B3-46D4-CE66-8E99-23885433252D}"/>
              </a:ext>
            </a:extLst>
          </p:cNvPr>
          <p:cNvPicPr>
            <a:picLocks noChangeAspect="1"/>
          </p:cNvPicPr>
          <p:nvPr/>
        </p:nvPicPr>
        <p:blipFill>
          <a:blip r:embed="rId8"/>
          <a:stretch>
            <a:fillRect/>
          </a:stretch>
        </p:blipFill>
        <p:spPr>
          <a:xfrm>
            <a:off x="6286817" y="3240472"/>
            <a:ext cx="5163760" cy="3267739"/>
          </a:xfrm>
          <a:prstGeom prst="rect">
            <a:avLst/>
          </a:prstGeom>
        </p:spPr>
      </p:pic>
    </p:spTree>
    <p:extLst>
      <p:ext uri="{BB962C8B-B14F-4D97-AF65-F5344CB8AC3E}">
        <p14:creationId xmlns:p14="http://schemas.microsoft.com/office/powerpoint/2010/main" val="332762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4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C485B1C0-34E3-B7F9-F8D7-D36EA284660A}"/>
              </a:ext>
            </a:extLst>
          </p:cNvPr>
          <p:cNvSpPr/>
          <p:nvPr/>
        </p:nvSpPr>
        <p:spPr>
          <a:xfrm flipH="1">
            <a:off x="0" y="2745"/>
            <a:ext cx="12192000" cy="1006825"/>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pic>
        <p:nvPicPr>
          <p:cNvPr id="4" name="Рисунок 3">
            <a:extLst>
              <a:ext uri="{FF2B5EF4-FFF2-40B4-BE49-F238E27FC236}">
                <a16:creationId xmlns:a16="http://schemas.microsoft.com/office/drawing/2014/main" id="{100FDE27-E015-B9F0-0146-4DFB235BD8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6530" y="11829"/>
            <a:ext cx="1255924" cy="889049"/>
          </a:xfrm>
          <a:prstGeom prst="rect">
            <a:avLst/>
          </a:prstGeom>
        </p:spPr>
      </p:pic>
      <p:sp>
        <p:nvSpPr>
          <p:cNvPr id="127" name="Прямоугольник 6"/>
          <p:cNvSpPr/>
          <p:nvPr/>
        </p:nvSpPr>
        <p:spPr>
          <a:xfrm>
            <a:off x="2025802" y="31463"/>
            <a:ext cx="8133477" cy="949388"/>
          </a:xfrm>
          <a:prstGeom prst="rect">
            <a:avLst/>
          </a:prstGeom>
          <a:noFill/>
          <a:ln w="0">
            <a:noFill/>
          </a:ln>
          <a:effectLst>
            <a:outerShdw blurRad="50800" dist="38100" dir="2700000" algn="tl" rotWithShape="0">
              <a:prstClr val="black"/>
            </a:outerShdw>
          </a:effectLst>
        </p:spPr>
        <p:style>
          <a:lnRef idx="0">
            <a:scrgbClr r="0" g="0" b="0"/>
          </a:lnRef>
          <a:fillRef idx="0">
            <a:scrgbClr r="0" g="0" b="0"/>
          </a:fillRef>
          <a:effectRef idx="0">
            <a:scrgbClr r="0" g="0" b="0"/>
          </a:effectRef>
          <a:fontRef idx="minor"/>
        </p:style>
        <p:txBody>
          <a:bodyPr lIns="86766" tIns="43383" rIns="86766" bIns="43383" anchor="t">
            <a:spAutoFit/>
          </a:bodyPr>
          <a:lstStyle/>
          <a:p>
            <a:pPr algn="ctr">
              <a:lnSpc>
                <a:spcPct val="100000"/>
              </a:lnSpc>
            </a:pPr>
            <a:r>
              <a:rPr lang="en-US" sz="2800" b="1" dirty="0">
                <a:solidFill>
                  <a:schemeClr val="bg1"/>
                </a:solidFill>
                <a:effectLst>
                  <a:outerShdw blurRad="38100" dist="38100" dir="2700000" algn="tl">
                    <a:srgbClr val="000000">
                      <a:alpha val="43137"/>
                    </a:srgbClr>
                  </a:outerShdw>
                </a:effectLst>
                <a:cs typeface="Arial" panose="020B0604020202020204" pitchFamily="34" charset="0"/>
              </a:rPr>
              <a:t>Strategy for Information Technology and </a:t>
            </a:r>
            <a:endParaRPr lang="ru-RU" sz="2800" b="1" dirty="0">
              <a:solidFill>
                <a:schemeClr val="bg1"/>
              </a:solidFill>
              <a:effectLst>
                <a:outerShdw blurRad="38100" dist="38100" dir="2700000" algn="tl">
                  <a:srgbClr val="000000">
                    <a:alpha val="43137"/>
                  </a:srgbClr>
                </a:outerShdw>
              </a:effectLst>
              <a:cs typeface="Arial" panose="020B0604020202020204" pitchFamily="34" charset="0"/>
            </a:endParaRPr>
          </a:p>
          <a:p>
            <a:pPr algn="ctr">
              <a:lnSpc>
                <a:spcPct val="100000"/>
              </a:lnSpc>
            </a:pPr>
            <a:r>
              <a:rPr lang="en-US" sz="2800" b="1" dirty="0">
                <a:solidFill>
                  <a:schemeClr val="bg1"/>
                </a:solidFill>
                <a:effectLst>
                  <a:outerShdw blurRad="38100" dist="38100" dir="2700000" algn="tl">
                    <a:srgbClr val="000000">
                      <a:alpha val="43137"/>
                    </a:srgbClr>
                  </a:outerShdw>
                </a:effectLst>
                <a:cs typeface="Arial" panose="020B0604020202020204" pitchFamily="34" charset="0"/>
              </a:rPr>
              <a:t>Scientific Computing at JINR</a:t>
            </a:r>
          </a:p>
        </p:txBody>
      </p:sp>
      <p:sp>
        <p:nvSpPr>
          <p:cNvPr id="128" name="Rectangle 1"/>
          <p:cNvSpPr/>
          <p:nvPr/>
        </p:nvSpPr>
        <p:spPr>
          <a:xfrm>
            <a:off x="6712589" y="1314850"/>
            <a:ext cx="5281064" cy="2490579"/>
          </a:xfrm>
          <a:prstGeom prst="rect">
            <a:avLst/>
          </a:prstGeom>
          <a:noFill/>
          <a:ln w="0">
            <a:noFill/>
          </a:ln>
        </p:spPr>
        <p:style>
          <a:lnRef idx="0">
            <a:scrgbClr r="0" g="0" b="0"/>
          </a:lnRef>
          <a:fillRef idx="0">
            <a:scrgbClr r="0" g="0" b="0"/>
          </a:fillRef>
          <a:effectRef idx="0">
            <a:scrgbClr r="0" g="0" b="0"/>
          </a:effectRef>
          <a:fontRef idx="minor"/>
        </p:style>
        <p:txBody>
          <a:bodyPr wrap="square" lIns="86766" tIns="43383" rIns="86766" bIns="43383" anchor="t">
            <a:spAutoFit/>
          </a:bodyPr>
          <a:lstStyle/>
          <a:p>
            <a:pPr>
              <a:tabLst>
                <a:tab pos="0" algn="l"/>
              </a:tabLst>
            </a:pPr>
            <a:r>
              <a:rPr lang="en-US" sz="1735" spc="-1" dirty="0">
                <a:solidFill>
                  <a:srgbClr val="002060"/>
                </a:solidFill>
                <a:latin typeface="Arial"/>
                <a:ea typeface="DejaVu Sans"/>
              </a:rPr>
              <a:t>It will be a </a:t>
            </a:r>
            <a:r>
              <a:rPr lang="en-US" sz="1735" b="1" spc="-1" dirty="0">
                <a:solidFill>
                  <a:srgbClr val="002060"/>
                </a:solidFill>
                <a:latin typeface="Arial"/>
                <a:ea typeface="DejaVu Sans"/>
              </a:rPr>
              <a:t>steady implementation/upgrades</a:t>
            </a:r>
            <a:r>
              <a:rPr lang="en-US" sz="1735" spc="-1" dirty="0">
                <a:solidFill>
                  <a:srgbClr val="002060"/>
                </a:solidFill>
                <a:latin typeface="Arial"/>
                <a:ea typeface="DejaVu Sans"/>
              </a:rPr>
              <a:t> of</a:t>
            </a:r>
          </a:p>
          <a:p>
            <a:pPr marL="330590" indent="-330590">
              <a:buFont typeface="Arial" panose="020B0604020202020204" pitchFamily="34" charset="0"/>
              <a:buChar char="•"/>
              <a:tabLst>
                <a:tab pos="0" algn="l"/>
              </a:tabLst>
            </a:pPr>
            <a:r>
              <a:rPr lang="en-US" sz="1735" spc="-1" dirty="0">
                <a:solidFill>
                  <a:srgbClr val="002060"/>
                </a:solidFill>
                <a:effectLst>
                  <a:outerShdw blurRad="38100" dist="38100" dir="2700000" algn="tl">
                    <a:srgbClr val="000000">
                      <a:alpha val="43137"/>
                    </a:srgbClr>
                  </a:outerShdw>
                </a:effectLst>
                <a:latin typeface="Arial"/>
                <a:ea typeface="DejaVu Sans"/>
              </a:rPr>
              <a:t>Networking</a:t>
            </a:r>
            <a:r>
              <a:rPr lang="en-US" sz="1735" spc="-1" dirty="0">
                <a:solidFill>
                  <a:srgbClr val="002060"/>
                </a:solidFill>
                <a:latin typeface="Arial"/>
                <a:ea typeface="DejaVu Sans"/>
              </a:rPr>
              <a:t> (</a:t>
            </a:r>
            <a:r>
              <a:rPr lang="en-US" sz="1735" b="1" spc="-1" dirty="0">
                <a:solidFill>
                  <a:srgbClr val="FF0000"/>
                </a:solidFill>
                <a:latin typeface="Arial"/>
                <a:ea typeface="DejaVu Sans"/>
              </a:rPr>
              <a:t>Tb/s</a:t>
            </a:r>
            <a:r>
              <a:rPr lang="en-US" sz="1735" spc="-1" dirty="0">
                <a:solidFill>
                  <a:srgbClr val="002060"/>
                </a:solidFill>
                <a:latin typeface="Arial"/>
                <a:ea typeface="DejaVu Sans"/>
              </a:rPr>
              <a:t> range), </a:t>
            </a:r>
          </a:p>
          <a:p>
            <a:pPr marL="330590" indent="-330590">
              <a:buFont typeface="Arial" panose="020B0604020202020204" pitchFamily="34" charset="0"/>
              <a:buChar char="•"/>
              <a:tabLst>
                <a:tab pos="0" algn="l"/>
              </a:tabLst>
            </a:pPr>
            <a:r>
              <a:rPr lang="en-US" sz="1735" spc="-1" dirty="0">
                <a:solidFill>
                  <a:srgbClr val="002060"/>
                </a:solidFill>
                <a:latin typeface="Arial"/>
              </a:rPr>
              <a:t>Computing </a:t>
            </a:r>
            <a:r>
              <a:rPr lang="en-US" sz="1735" spc="-1" dirty="0">
                <a:solidFill>
                  <a:srgbClr val="002060"/>
                </a:solidFill>
                <a:latin typeface="Arial"/>
                <a:ea typeface="DejaVu Sans"/>
              </a:rPr>
              <a:t>infrastructure within the </a:t>
            </a:r>
            <a:r>
              <a:rPr lang="en-US" sz="1735" spc="-1" dirty="0">
                <a:solidFill>
                  <a:srgbClr val="FF0000"/>
                </a:solidFill>
                <a:effectLst>
                  <a:outerShdw blurRad="38100" dist="38100" dir="2700000" algn="tl">
                    <a:srgbClr val="000000">
                      <a:alpha val="43137"/>
                    </a:srgbClr>
                  </a:outerShdw>
                </a:effectLst>
                <a:latin typeface="Arial"/>
                <a:ea typeface="DejaVu Sans"/>
              </a:rPr>
              <a:t>M</a:t>
            </a:r>
            <a:r>
              <a:rPr lang="en-US" sz="1735" spc="-1" dirty="0">
                <a:solidFill>
                  <a:srgbClr val="002060"/>
                </a:solidFill>
                <a:effectLst>
                  <a:outerShdw blurRad="38100" dist="38100" dir="2700000" algn="tl">
                    <a:srgbClr val="000000">
                      <a:alpha val="43137"/>
                    </a:srgbClr>
                  </a:outerShdw>
                </a:effectLst>
                <a:latin typeface="Arial"/>
                <a:ea typeface="DejaVu Sans"/>
              </a:rPr>
              <a:t>ultifunctional </a:t>
            </a:r>
            <a:r>
              <a:rPr lang="en-US" sz="1735" spc="-1" dirty="0">
                <a:solidFill>
                  <a:srgbClr val="FF0000"/>
                </a:solidFill>
                <a:effectLst>
                  <a:outerShdw blurRad="38100" dist="38100" dir="2700000" algn="tl">
                    <a:srgbClr val="000000">
                      <a:alpha val="43137"/>
                    </a:srgbClr>
                  </a:outerShdw>
                </a:effectLst>
                <a:latin typeface="Arial"/>
                <a:ea typeface="DejaVu Sans"/>
              </a:rPr>
              <a:t>I</a:t>
            </a:r>
            <a:r>
              <a:rPr lang="en-US" sz="1735" spc="-1" dirty="0">
                <a:solidFill>
                  <a:srgbClr val="002060"/>
                </a:solidFill>
                <a:effectLst>
                  <a:outerShdw blurRad="38100" dist="38100" dir="2700000" algn="tl">
                    <a:srgbClr val="000000">
                      <a:alpha val="43137"/>
                    </a:srgbClr>
                  </a:outerShdw>
                </a:effectLst>
                <a:latin typeface="Arial"/>
                <a:ea typeface="DejaVu Sans"/>
              </a:rPr>
              <a:t>nformation &amp; </a:t>
            </a:r>
            <a:r>
              <a:rPr lang="en-US" sz="1735" spc="-1" dirty="0">
                <a:solidFill>
                  <a:srgbClr val="FF0000"/>
                </a:solidFill>
                <a:effectLst>
                  <a:outerShdw blurRad="38100" dist="38100" dir="2700000" algn="tl">
                    <a:srgbClr val="000000">
                      <a:alpha val="43137"/>
                    </a:srgbClr>
                  </a:outerShdw>
                </a:effectLst>
                <a:latin typeface="Arial"/>
                <a:ea typeface="DejaVu Sans"/>
              </a:rPr>
              <a:t>C</a:t>
            </a:r>
            <a:r>
              <a:rPr lang="en-US" sz="1735" spc="-1" dirty="0">
                <a:solidFill>
                  <a:srgbClr val="002060"/>
                </a:solidFill>
                <a:effectLst>
                  <a:outerShdw blurRad="38100" dist="38100" dir="2700000" algn="tl">
                    <a:srgbClr val="000000">
                      <a:alpha val="43137"/>
                    </a:srgbClr>
                  </a:outerShdw>
                </a:effectLst>
                <a:latin typeface="Arial"/>
                <a:ea typeface="DejaVu Sans"/>
              </a:rPr>
              <a:t>omputing </a:t>
            </a:r>
            <a:r>
              <a:rPr lang="en-US" sz="1735" spc="-1" dirty="0">
                <a:solidFill>
                  <a:srgbClr val="FF0000"/>
                </a:solidFill>
                <a:effectLst>
                  <a:outerShdw blurRad="38100" dist="38100" dir="2700000" algn="tl">
                    <a:srgbClr val="000000">
                      <a:alpha val="43137"/>
                    </a:srgbClr>
                  </a:outerShdw>
                </a:effectLst>
                <a:latin typeface="Arial"/>
                <a:ea typeface="DejaVu Sans"/>
              </a:rPr>
              <a:t>C</a:t>
            </a:r>
            <a:r>
              <a:rPr lang="en-US" sz="1735" spc="-1" dirty="0">
                <a:solidFill>
                  <a:srgbClr val="002060"/>
                </a:solidFill>
                <a:effectLst>
                  <a:outerShdw blurRad="38100" dist="38100" dir="2700000" algn="tl">
                    <a:srgbClr val="000000">
                      <a:alpha val="43137"/>
                    </a:srgbClr>
                  </a:outerShdw>
                </a:effectLst>
                <a:latin typeface="Arial"/>
                <a:ea typeface="DejaVu Sans"/>
              </a:rPr>
              <a:t>omplex (</a:t>
            </a:r>
            <a:r>
              <a:rPr lang="en-US" sz="1735" spc="-1" dirty="0">
                <a:solidFill>
                  <a:srgbClr val="FF0000"/>
                </a:solidFill>
                <a:effectLst>
                  <a:outerShdw blurRad="38100" dist="38100" dir="2700000" algn="tl">
                    <a:srgbClr val="000000">
                      <a:alpha val="43137"/>
                    </a:srgbClr>
                  </a:outerShdw>
                </a:effectLst>
                <a:latin typeface="Arial"/>
                <a:ea typeface="DejaVu Sans"/>
              </a:rPr>
              <a:t>MICC</a:t>
            </a:r>
            <a:r>
              <a:rPr lang="en-US" sz="1735" spc="-1" dirty="0">
                <a:solidFill>
                  <a:srgbClr val="002060"/>
                </a:solidFill>
                <a:effectLst>
                  <a:outerShdw blurRad="38100" dist="38100" dir="2700000" algn="tl">
                    <a:srgbClr val="000000">
                      <a:alpha val="43137"/>
                    </a:srgbClr>
                  </a:outerShdw>
                </a:effectLst>
                <a:latin typeface="Arial"/>
                <a:ea typeface="DejaVu Sans"/>
              </a:rPr>
              <a:t>) </a:t>
            </a:r>
            <a:r>
              <a:rPr lang="en-US" sz="1735" spc="-1" dirty="0">
                <a:solidFill>
                  <a:srgbClr val="002060"/>
                </a:solidFill>
                <a:latin typeface="Arial"/>
                <a:ea typeface="DejaVu Sans"/>
              </a:rPr>
              <a:t>and </a:t>
            </a:r>
          </a:p>
          <a:p>
            <a:pPr marL="330590" indent="-330590">
              <a:buFont typeface="Arial" panose="020B0604020202020204" pitchFamily="34" charset="0"/>
              <a:buChar char="•"/>
              <a:tabLst>
                <a:tab pos="0" algn="l"/>
              </a:tabLst>
            </a:pPr>
            <a:r>
              <a:rPr lang="en-US" sz="1735" spc="-1" dirty="0">
                <a:solidFill>
                  <a:srgbClr val="002060"/>
                </a:solidFill>
                <a:effectLst>
                  <a:outerShdw blurRad="38100" dist="38100" dir="2700000" algn="tl">
                    <a:srgbClr val="000000">
                      <a:alpha val="43137"/>
                    </a:srgbClr>
                  </a:outerShdw>
                </a:effectLst>
                <a:latin typeface="Arial"/>
                <a:ea typeface="DejaVu Sans"/>
              </a:rPr>
              <a:t>“</a:t>
            </a:r>
            <a:r>
              <a:rPr lang="en-US" sz="1735" spc="-1" dirty="0" err="1">
                <a:solidFill>
                  <a:srgbClr val="002060"/>
                </a:solidFill>
                <a:effectLst>
                  <a:outerShdw blurRad="38100" dist="38100" dir="2700000" algn="tl">
                    <a:srgbClr val="000000">
                      <a:alpha val="43137"/>
                    </a:srgbClr>
                  </a:outerShdw>
                </a:effectLst>
                <a:latin typeface="Arial"/>
                <a:ea typeface="DejaVu Sans"/>
              </a:rPr>
              <a:t>Govorun</a:t>
            </a:r>
            <a:r>
              <a:rPr lang="en-US" sz="1735" spc="-1" dirty="0">
                <a:solidFill>
                  <a:srgbClr val="002060"/>
                </a:solidFill>
                <a:effectLst>
                  <a:outerShdw blurRad="38100" dist="38100" dir="2700000" algn="tl">
                    <a:srgbClr val="000000">
                      <a:alpha val="43137"/>
                    </a:srgbClr>
                  </a:outerShdw>
                </a:effectLst>
                <a:latin typeface="Arial"/>
                <a:ea typeface="DejaVu Sans"/>
              </a:rPr>
              <a:t>” Supercomputer</a:t>
            </a:r>
            <a:r>
              <a:rPr lang="en-US" sz="1735" spc="-1" dirty="0">
                <a:solidFill>
                  <a:srgbClr val="002060"/>
                </a:solidFill>
                <a:latin typeface="Arial"/>
                <a:ea typeface="DejaVu Sans"/>
              </a:rPr>
              <a:t>,</a:t>
            </a:r>
          </a:p>
          <a:p>
            <a:pPr marL="330590" indent="-330590">
              <a:buFont typeface="Arial" panose="020B0604020202020204" pitchFamily="34" charset="0"/>
              <a:buChar char="•"/>
              <a:tabLst>
                <a:tab pos="0" algn="l"/>
              </a:tabLst>
            </a:pPr>
            <a:r>
              <a:rPr lang="en-US" sz="1735" spc="-1" dirty="0">
                <a:solidFill>
                  <a:srgbClr val="002060"/>
                </a:solidFill>
                <a:effectLst>
                  <a:outerShdw blurRad="38100" dist="38100" dir="2700000" algn="tl">
                    <a:srgbClr val="000000">
                      <a:alpha val="43137"/>
                    </a:srgbClr>
                  </a:outerShdw>
                </a:effectLst>
                <a:latin typeface="Arial"/>
                <a:ea typeface="DejaVu Sans"/>
              </a:rPr>
              <a:t>Data center </a:t>
            </a:r>
            <a:r>
              <a:rPr lang="en-US" sz="1735" spc="-1" dirty="0">
                <a:solidFill>
                  <a:srgbClr val="002060"/>
                </a:solidFill>
                <a:latin typeface="Arial"/>
                <a:ea typeface="DejaVu Sans"/>
              </a:rPr>
              <a:t>infrastructure,</a:t>
            </a:r>
          </a:p>
          <a:p>
            <a:pPr marL="330590" indent="-330590">
              <a:buFont typeface="Arial" panose="020B0604020202020204" pitchFamily="34" charset="0"/>
              <a:buChar char="•"/>
              <a:tabLst>
                <a:tab pos="0" algn="l"/>
              </a:tabLst>
            </a:pPr>
            <a:r>
              <a:rPr lang="en-US" sz="1735" spc="-1" dirty="0">
                <a:solidFill>
                  <a:srgbClr val="002060"/>
                </a:solidFill>
                <a:effectLst>
                  <a:outerShdw blurRad="38100" dist="38100" dir="2700000" algn="tl">
                    <a:srgbClr val="000000">
                      <a:alpha val="43137"/>
                    </a:srgbClr>
                  </a:outerShdw>
                </a:effectLst>
                <a:latin typeface="Arial"/>
                <a:ea typeface="DejaVu Sans"/>
              </a:rPr>
              <a:t>Data Lake &amp; long-term storage </a:t>
            </a:r>
          </a:p>
          <a:p>
            <a:pPr>
              <a:tabLst>
                <a:tab pos="0" algn="l"/>
              </a:tabLst>
            </a:pPr>
            <a:r>
              <a:rPr lang="en-US" sz="1735" spc="-1" dirty="0">
                <a:solidFill>
                  <a:srgbClr val="002060"/>
                </a:solidFill>
                <a:latin typeface="Arial"/>
                <a:ea typeface="DejaVu Sans"/>
              </a:rPr>
              <a:t>for all experiments.</a:t>
            </a:r>
            <a:endParaRPr lang="en-US" sz="1735" spc="-1" dirty="0">
              <a:latin typeface="Arial"/>
            </a:endParaRPr>
          </a:p>
        </p:txBody>
      </p:sp>
      <p:sp>
        <p:nvSpPr>
          <p:cNvPr id="129" name="Rectangle 2"/>
          <p:cNvSpPr/>
          <p:nvPr/>
        </p:nvSpPr>
        <p:spPr>
          <a:xfrm>
            <a:off x="6712589" y="5766374"/>
            <a:ext cx="5766976" cy="621606"/>
          </a:xfrm>
          <a:prstGeom prst="rect">
            <a:avLst/>
          </a:prstGeom>
          <a:noFill/>
          <a:ln w="0">
            <a:noFill/>
          </a:ln>
        </p:spPr>
        <p:style>
          <a:lnRef idx="0">
            <a:scrgbClr r="0" g="0" b="0"/>
          </a:lnRef>
          <a:fillRef idx="0">
            <a:scrgbClr r="0" g="0" b="0"/>
          </a:fillRef>
          <a:effectRef idx="0">
            <a:scrgbClr r="0" g="0" b="0"/>
          </a:effectRef>
          <a:fontRef idx="minor"/>
        </p:style>
        <p:txBody>
          <a:bodyPr wrap="square" lIns="86766" tIns="43383" rIns="86766" bIns="43383" anchor="t">
            <a:spAutoFit/>
          </a:bodyPr>
          <a:lstStyle/>
          <a:p>
            <a:pPr>
              <a:lnSpc>
                <a:spcPct val="100000"/>
              </a:lnSpc>
            </a:pPr>
            <a:r>
              <a:rPr lang="en-US" sz="1735" spc="-1" dirty="0">
                <a:solidFill>
                  <a:srgbClr val="002060"/>
                </a:solidFill>
                <a:latin typeface="Arial"/>
                <a:ea typeface="DejaVu Sans"/>
              </a:rPr>
              <a:t>A variety of means will be used for </a:t>
            </a:r>
            <a:r>
              <a:rPr lang="en-US" sz="1735" spc="-1" dirty="0">
                <a:solidFill>
                  <a:srgbClr val="002060"/>
                </a:solidFill>
                <a:effectLst>
                  <a:outerShdw blurRad="38100" dist="38100" dir="2700000" algn="tl">
                    <a:srgbClr val="000000">
                      <a:alpha val="43137"/>
                    </a:srgbClr>
                  </a:outerShdw>
                </a:effectLst>
                <a:latin typeface="Arial"/>
                <a:ea typeface="DejaVu Sans"/>
              </a:rPr>
              <a:t>IT specialists’ upskilling. </a:t>
            </a:r>
            <a:endParaRPr lang="en-US" sz="1735" spc="-1" dirty="0">
              <a:effectLst>
                <a:outerShdw blurRad="38100" dist="38100" dir="2700000" algn="tl">
                  <a:srgbClr val="000000">
                    <a:alpha val="43137"/>
                  </a:srgbClr>
                </a:outerShdw>
              </a:effectLst>
              <a:latin typeface="Arial"/>
            </a:endParaRPr>
          </a:p>
        </p:txBody>
      </p:sp>
      <p:sp>
        <p:nvSpPr>
          <p:cNvPr id="8" name="TextBox 7">
            <a:extLst>
              <a:ext uri="{FF2B5EF4-FFF2-40B4-BE49-F238E27FC236}">
                <a16:creationId xmlns:a16="http://schemas.microsoft.com/office/drawing/2014/main" id="{37FCEC69-30BC-2F77-1855-F5C0116C0C39}"/>
              </a:ext>
            </a:extLst>
          </p:cNvPr>
          <p:cNvSpPr txBox="1"/>
          <p:nvPr/>
        </p:nvSpPr>
        <p:spPr>
          <a:xfrm>
            <a:off x="1771057" y="1060079"/>
            <a:ext cx="3330889" cy="385734"/>
          </a:xfrm>
          <a:prstGeom prst="rect">
            <a:avLst/>
          </a:prstGeom>
          <a:noFill/>
        </p:spPr>
        <p:txBody>
          <a:bodyPr wrap="square">
            <a:spAutoFit/>
          </a:bodyPr>
          <a:lstStyle/>
          <a:p>
            <a:r>
              <a:rPr lang="en-US" sz="1928" b="1" spc="-1" dirty="0">
                <a:solidFill>
                  <a:srgbClr val="FF0000"/>
                </a:solidFill>
                <a:latin typeface="Arial"/>
              </a:rPr>
              <a:t>Scientific IT ecosystem:</a:t>
            </a:r>
            <a:endParaRPr lang="ru-RU" sz="1928" b="1" spc="-1" dirty="0">
              <a:solidFill>
                <a:srgbClr val="002060"/>
              </a:solidFill>
              <a:latin typeface="Arial"/>
            </a:endParaRPr>
          </a:p>
        </p:txBody>
      </p:sp>
      <p:sp>
        <p:nvSpPr>
          <p:cNvPr id="9" name="Левая фигурная скобка 8">
            <a:extLst>
              <a:ext uri="{FF2B5EF4-FFF2-40B4-BE49-F238E27FC236}">
                <a16:creationId xmlns:a16="http://schemas.microsoft.com/office/drawing/2014/main" id="{334B849B-62B7-2219-ACF4-173494D50F36}"/>
              </a:ext>
            </a:extLst>
          </p:cNvPr>
          <p:cNvSpPr/>
          <p:nvPr/>
        </p:nvSpPr>
        <p:spPr>
          <a:xfrm rot="5400000">
            <a:off x="3054283" y="-1072641"/>
            <a:ext cx="522695" cy="5427354"/>
          </a:xfrm>
          <a:prstGeom prst="leftBrace">
            <a:avLst/>
          </a:prstGeom>
          <a:ln w="28575">
            <a:solidFill>
              <a:srgbClr val="0000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1735">
              <a:solidFill>
                <a:srgbClr val="000066"/>
              </a:solidFill>
            </a:endParaRPr>
          </a:p>
        </p:txBody>
      </p:sp>
      <p:sp>
        <p:nvSpPr>
          <p:cNvPr id="11" name="TextBox 10">
            <a:extLst>
              <a:ext uri="{FF2B5EF4-FFF2-40B4-BE49-F238E27FC236}">
                <a16:creationId xmlns:a16="http://schemas.microsoft.com/office/drawing/2014/main" id="{BCE01BBF-E982-BDC1-906A-15EEAD21959D}"/>
              </a:ext>
            </a:extLst>
          </p:cNvPr>
          <p:cNvSpPr txBox="1"/>
          <p:nvPr/>
        </p:nvSpPr>
        <p:spPr>
          <a:xfrm>
            <a:off x="410441" y="6046754"/>
            <a:ext cx="5427354" cy="682452"/>
          </a:xfrm>
          <a:prstGeom prst="rect">
            <a:avLst/>
          </a:prstGeom>
          <a:noFill/>
        </p:spPr>
        <p:txBody>
          <a:bodyPr wrap="square">
            <a:spAutoFit/>
          </a:bodyPr>
          <a:lstStyle/>
          <a:p>
            <a:pPr algn="ctr"/>
            <a:r>
              <a:rPr lang="en-US" sz="1928" dirty="0">
                <a:solidFill>
                  <a:srgbClr val="000066"/>
                </a:solidFill>
                <a:latin typeface="Arial" panose="020B0604020202020204" pitchFamily="34" charset="0"/>
                <a:ea typeface="Calibri" panose="020F0502020204030204" pitchFamily="34" charset="0"/>
                <a:cs typeface="Arial" panose="020B0604020202020204" pitchFamily="34" charset="0"/>
              </a:rPr>
              <a:t>Coordinated development of interconnected </a:t>
            </a:r>
            <a:r>
              <a:rPr lang="en-US" sz="1928" dirty="0">
                <a:solidFill>
                  <a:srgbClr val="000066"/>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IT technologies </a:t>
            </a:r>
            <a:r>
              <a:rPr lang="en-US" sz="1928" dirty="0">
                <a:solidFill>
                  <a:srgbClr val="000066"/>
                </a:solidFill>
                <a:latin typeface="Arial" panose="020B0604020202020204" pitchFamily="34" charset="0"/>
                <a:ea typeface="Calibri" panose="020F0502020204030204" pitchFamily="34" charset="0"/>
                <a:cs typeface="Arial" panose="020B0604020202020204" pitchFamily="34" charset="0"/>
              </a:rPr>
              <a:t>and </a:t>
            </a:r>
            <a:r>
              <a:rPr lang="en-US" sz="1928" dirty="0">
                <a:solidFill>
                  <a:srgbClr val="000066"/>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computational methods</a:t>
            </a:r>
            <a:endParaRPr lang="ru-RU" sz="1928" dirty="0">
              <a:solidFill>
                <a:srgbClr val="00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5AEA022-F2C6-0186-4097-8B5F7613152D}"/>
              </a:ext>
            </a:extLst>
          </p:cNvPr>
          <p:cNvSpPr txBox="1"/>
          <p:nvPr/>
        </p:nvSpPr>
        <p:spPr>
          <a:xfrm>
            <a:off x="6712589" y="3940481"/>
            <a:ext cx="5520284" cy="1691294"/>
          </a:xfrm>
          <a:prstGeom prst="rect">
            <a:avLst/>
          </a:prstGeom>
          <a:noFill/>
        </p:spPr>
        <p:txBody>
          <a:bodyPr wrap="square">
            <a:spAutoFit/>
          </a:bodyPr>
          <a:lstStyle/>
          <a:p>
            <a:r>
              <a:rPr lang="en-US" sz="1735" spc="-1" dirty="0">
                <a:solidFill>
                  <a:srgbClr val="002060"/>
                </a:solidFill>
                <a:latin typeface="Arial"/>
              </a:rPr>
              <a:t>The </a:t>
            </a:r>
            <a:r>
              <a:rPr lang="en-US" sz="1735" b="1" spc="-1" dirty="0">
                <a:solidFill>
                  <a:srgbClr val="002060"/>
                </a:solidFill>
                <a:latin typeface="Arial"/>
              </a:rPr>
              <a:t>development of new data processing and analysis algorithms </a:t>
            </a:r>
            <a:r>
              <a:rPr lang="en-US" sz="1735" spc="-1" dirty="0">
                <a:solidFill>
                  <a:srgbClr val="002060"/>
                </a:solidFill>
                <a:latin typeface="Arial"/>
              </a:rPr>
              <a:t>based on </a:t>
            </a:r>
          </a:p>
          <a:p>
            <a:pPr marL="330590" indent="-330590">
              <a:buFont typeface="Arial" panose="020B0604020202020204" pitchFamily="34" charset="0"/>
              <a:buChar char="•"/>
            </a:pPr>
            <a:r>
              <a:rPr lang="en-US" sz="1735" spc="-1" dirty="0">
                <a:solidFill>
                  <a:srgbClr val="002060"/>
                </a:solidFill>
                <a:effectLst>
                  <a:outerShdw blurRad="38100" dist="38100" dir="2700000" algn="tl">
                    <a:srgbClr val="000000">
                      <a:alpha val="43137"/>
                    </a:srgbClr>
                  </a:outerShdw>
                </a:effectLst>
                <a:latin typeface="Arial"/>
              </a:rPr>
              <a:t>ML/DL</a:t>
            </a:r>
            <a:r>
              <a:rPr lang="en-US" sz="1735" spc="-1" dirty="0">
                <a:solidFill>
                  <a:srgbClr val="002060"/>
                </a:solidFill>
                <a:latin typeface="Arial"/>
              </a:rPr>
              <a:t>, </a:t>
            </a:r>
          </a:p>
          <a:p>
            <a:pPr marL="330590" indent="-330590">
              <a:buFont typeface="Arial" panose="020B0604020202020204" pitchFamily="34" charset="0"/>
              <a:buChar char="•"/>
            </a:pPr>
            <a:r>
              <a:rPr lang="en-US" sz="1735" spc="-1" dirty="0">
                <a:solidFill>
                  <a:srgbClr val="002060"/>
                </a:solidFill>
                <a:effectLst>
                  <a:outerShdw blurRad="38100" dist="38100" dir="2700000" algn="tl">
                    <a:srgbClr val="000000">
                      <a:alpha val="43137"/>
                    </a:srgbClr>
                  </a:outerShdw>
                </a:effectLst>
                <a:latin typeface="Arial"/>
              </a:rPr>
              <a:t>Artificial intelligence</a:t>
            </a:r>
            <a:r>
              <a:rPr lang="en-US" sz="1735" spc="-1" dirty="0">
                <a:solidFill>
                  <a:srgbClr val="002060"/>
                </a:solidFill>
                <a:latin typeface="Arial"/>
              </a:rPr>
              <a:t>, </a:t>
            </a:r>
          </a:p>
          <a:p>
            <a:pPr marL="330590" indent="-330590">
              <a:buFont typeface="Arial" panose="020B0604020202020204" pitchFamily="34" charset="0"/>
              <a:buChar char="•"/>
            </a:pPr>
            <a:r>
              <a:rPr lang="en-US" sz="1735" spc="-1" dirty="0">
                <a:solidFill>
                  <a:srgbClr val="002060"/>
                </a:solidFill>
                <a:effectLst>
                  <a:outerShdw blurRad="38100" dist="38100" dir="2700000" algn="tl">
                    <a:srgbClr val="000000">
                      <a:alpha val="43137"/>
                    </a:srgbClr>
                  </a:outerShdw>
                </a:effectLst>
                <a:latin typeface="Arial"/>
              </a:rPr>
              <a:t>Big Data </a:t>
            </a:r>
          </a:p>
          <a:p>
            <a:pPr marL="330590" indent="-330590">
              <a:buFont typeface="Arial" panose="020B0604020202020204" pitchFamily="34" charset="0"/>
              <a:buChar char="•"/>
            </a:pPr>
            <a:r>
              <a:rPr lang="en-US" sz="1735" spc="-1" dirty="0">
                <a:solidFill>
                  <a:srgbClr val="002060"/>
                </a:solidFill>
                <a:effectLst>
                  <a:outerShdw blurRad="38100" dist="38100" dir="2700000" algn="tl">
                    <a:srgbClr val="000000">
                      <a:alpha val="43137"/>
                    </a:srgbClr>
                  </a:outerShdw>
                </a:effectLst>
                <a:latin typeface="Arial"/>
              </a:rPr>
              <a:t>Quantum technologies</a:t>
            </a:r>
            <a:r>
              <a:rPr lang="en-US" sz="1735" spc="-1" dirty="0">
                <a:solidFill>
                  <a:srgbClr val="002060"/>
                </a:solidFill>
                <a:latin typeface="Arial"/>
              </a:rPr>
              <a:t>.</a:t>
            </a:r>
            <a:endParaRPr lang="ru-RU" sz="1735" spc="-1" dirty="0">
              <a:solidFill>
                <a:srgbClr val="002060"/>
              </a:solidFill>
              <a:latin typeface="Arial"/>
            </a:endParaRPr>
          </a:p>
        </p:txBody>
      </p:sp>
      <p:pic>
        <p:nvPicPr>
          <p:cNvPr id="2" name="Рисунок 1">
            <a:extLst>
              <a:ext uri="{FF2B5EF4-FFF2-40B4-BE49-F238E27FC236}">
                <a16:creationId xmlns:a16="http://schemas.microsoft.com/office/drawing/2014/main" id="{7584BAC3-B0F4-58C4-5030-EF96AB40EB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187" y="1551894"/>
            <a:ext cx="5427354" cy="452528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CustomShape 1"/>
          <p:cNvSpPr/>
          <p:nvPr/>
        </p:nvSpPr>
        <p:spPr>
          <a:xfrm>
            <a:off x="0" y="13680"/>
            <a:ext cx="12191760" cy="953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ts val="3399"/>
              </a:lnSpc>
            </a:pPr>
            <a:r>
              <a:rPr lang="en-US" sz="3300" b="1" spc="-1">
                <a:solidFill>
                  <a:srgbClr val="FFFFFF"/>
                </a:solidFill>
                <a:latin typeface="Calibri"/>
              </a:rPr>
              <a:t>DIRAC-based distributed heterogeneous</a:t>
            </a:r>
            <a:endParaRPr lang="ru-RU" sz="3300" spc="-1">
              <a:solidFill>
                <a:prstClr val="black"/>
              </a:solidFill>
              <a:latin typeface="Calibri"/>
            </a:endParaRPr>
          </a:p>
          <a:p>
            <a:pPr algn="ctr">
              <a:lnSpc>
                <a:spcPts val="3399"/>
              </a:lnSpc>
            </a:pPr>
            <a:r>
              <a:rPr lang="en-US" sz="3300" b="1" spc="-1">
                <a:solidFill>
                  <a:srgbClr val="FFFFFF"/>
                </a:solidFill>
                <a:latin typeface="Calibri"/>
              </a:rPr>
              <a:t>environment for MPD tasks</a:t>
            </a:r>
            <a:endParaRPr lang="ru-RU" sz="3300" spc="-1">
              <a:solidFill>
                <a:prstClr val="black"/>
              </a:solidFill>
              <a:latin typeface="Calibri"/>
            </a:endParaRPr>
          </a:p>
        </p:txBody>
      </p:sp>
      <p:sp>
        <p:nvSpPr>
          <p:cNvPr id="243" name="CustomShape 2"/>
          <p:cNvSpPr/>
          <p:nvPr/>
        </p:nvSpPr>
        <p:spPr>
          <a:xfrm>
            <a:off x="135360" y="4412160"/>
            <a:ext cx="3885840" cy="2423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r>
              <a:rPr lang="en-US" sz="1700" spc="-21">
                <a:solidFill>
                  <a:srgbClr val="000000"/>
                </a:solidFill>
                <a:latin typeface="Calibri"/>
                <a:ea typeface="Calibri"/>
              </a:rPr>
              <a:t>The computing cluster of the Institute of Mathematics and Digital Technologies of the Mongolian Academy of Sciences (</a:t>
            </a:r>
            <a:r>
              <a:rPr lang="en-US" sz="1700" spc="-21">
                <a:solidFill>
                  <a:srgbClr val="C00000"/>
                </a:solidFill>
                <a:latin typeface="Calibri"/>
                <a:ea typeface="Calibri"/>
              </a:rPr>
              <a:t>IMDT MAS</a:t>
            </a:r>
            <a:r>
              <a:rPr lang="en-US" sz="1700" spc="-21">
                <a:solidFill>
                  <a:srgbClr val="000000"/>
                </a:solidFill>
                <a:latin typeface="Calibri"/>
                <a:ea typeface="Calibri"/>
              </a:rPr>
              <a:t>)</a:t>
            </a:r>
            <a:r>
              <a:rPr lang="ru-RU" sz="1700" spc="-21">
                <a:solidFill>
                  <a:srgbClr val="000000"/>
                </a:solidFill>
                <a:latin typeface="Calibri"/>
                <a:ea typeface="Calibri"/>
              </a:rPr>
              <a:t> </a:t>
            </a:r>
            <a:r>
              <a:rPr lang="en-US" sz="1700" spc="-21">
                <a:solidFill>
                  <a:srgbClr val="000000"/>
                </a:solidFill>
                <a:latin typeface="Calibri"/>
                <a:ea typeface="Calibri"/>
              </a:rPr>
              <a:t>and </a:t>
            </a:r>
            <a:r>
              <a:rPr lang="en-US" sz="1700" spc="-21">
                <a:solidFill>
                  <a:srgbClr val="C00000"/>
                </a:solidFill>
                <a:latin typeface="Calibri"/>
                <a:ea typeface="Calibri"/>
              </a:rPr>
              <a:t>NIKS</a:t>
            </a:r>
            <a:r>
              <a:rPr lang="en-US" sz="1700" spc="-21">
                <a:solidFill>
                  <a:srgbClr val="0000FF"/>
                </a:solidFill>
                <a:latin typeface="Calibri"/>
                <a:ea typeface="Calibri"/>
              </a:rPr>
              <a:t> </a:t>
            </a:r>
            <a:r>
              <a:rPr lang="en-US" sz="1700" spc="-21">
                <a:solidFill>
                  <a:srgbClr val="000000"/>
                </a:solidFill>
                <a:latin typeface="Calibri"/>
                <a:ea typeface="Calibri"/>
              </a:rPr>
              <a:t>(National</a:t>
            </a:r>
            <a:r>
              <a:rPr lang="ru-RU" sz="1700" spc="-21">
                <a:solidFill>
                  <a:srgbClr val="000000"/>
                </a:solidFill>
                <a:latin typeface="Calibri"/>
                <a:ea typeface="Calibri"/>
              </a:rPr>
              <a:t> </a:t>
            </a:r>
            <a:r>
              <a:rPr lang="en-US" sz="1700" spc="-1">
                <a:solidFill>
                  <a:srgbClr val="000000"/>
                </a:solidFill>
                <a:latin typeface="Calibri"/>
                <a:ea typeface="Calibri"/>
              </a:rPr>
              <a:t>Research Computer Network, the Russia's largest research and education network)</a:t>
            </a:r>
            <a:r>
              <a:rPr lang="en-US" sz="1700" spc="-21">
                <a:solidFill>
                  <a:srgbClr val="000000"/>
                </a:solidFill>
                <a:latin typeface="Calibri"/>
                <a:ea typeface="Calibri"/>
              </a:rPr>
              <a:t> </a:t>
            </a:r>
            <a:r>
              <a:rPr lang="en-US" sz="1700" spc="-21">
                <a:solidFill>
                  <a:srgbClr val="C00000"/>
                </a:solidFill>
                <a:latin typeface="Calibri"/>
                <a:ea typeface="Calibri"/>
              </a:rPr>
              <a:t>were integrated into the heterogeneous distributed environment based on the DIRAC platform.</a:t>
            </a:r>
            <a:endParaRPr lang="ru-RU" sz="1700" spc="-1">
              <a:solidFill>
                <a:prstClr val="black"/>
              </a:solidFill>
              <a:latin typeface="Calibri"/>
            </a:endParaRPr>
          </a:p>
        </p:txBody>
      </p:sp>
      <p:pic>
        <p:nvPicPr>
          <p:cNvPr id="244" name="Рисунок 2"/>
          <p:cNvPicPr/>
          <p:nvPr/>
        </p:nvPicPr>
        <p:blipFill>
          <a:blip r:embed="rId3"/>
          <a:srcRect l="20502" r="21860"/>
          <a:stretch/>
        </p:blipFill>
        <p:spPr>
          <a:xfrm>
            <a:off x="6457320" y="1084680"/>
            <a:ext cx="2115360" cy="2198160"/>
          </a:xfrm>
          <a:prstGeom prst="rect">
            <a:avLst/>
          </a:prstGeom>
          <a:ln>
            <a:noFill/>
          </a:ln>
        </p:spPr>
      </p:pic>
      <p:pic>
        <p:nvPicPr>
          <p:cNvPr id="245" name="Рисунок 3"/>
          <p:cNvPicPr/>
          <p:nvPr/>
        </p:nvPicPr>
        <p:blipFill>
          <a:blip r:embed="rId4"/>
          <a:stretch/>
        </p:blipFill>
        <p:spPr>
          <a:xfrm>
            <a:off x="8501760" y="3081600"/>
            <a:ext cx="3655800" cy="2197440"/>
          </a:xfrm>
          <a:prstGeom prst="rect">
            <a:avLst/>
          </a:prstGeom>
          <a:ln>
            <a:noFill/>
          </a:ln>
        </p:spPr>
      </p:pic>
      <p:sp>
        <p:nvSpPr>
          <p:cNvPr id="246" name="CustomShape 3"/>
          <p:cNvSpPr/>
          <p:nvPr/>
        </p:nvSpPr>
        <p:spPr>
          <a:xfrm>
            <a:off x="6331320" y="3295800"/>
            <a:ext cx="2301840" cy="1736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r>
              <a:rPr lang="en-US" spc="-1">
                <a:solidFill>
                  <a:srgbClr val="000000"/>
                </a:solidFill>
                <a:latin typeface="Calibri"/>
                <a:ea typeface="Calibri"/>
              </a:rPr>
              <a:t>Increase in the share of the MICC computing resources on the DIRAC platform in normalized CPU HEP-SPEC06 days</a:t>
            </a:r>
            <a:endParaRPr lang="ru-RU" spc="-1">
              <a:solidFill>
                <a:prstClr val="black"/>
              </a:solidFill>
              <a:latin typeface="Calibri"/>
            </a:endParaRPr>
          </a:p>
        </p:txBody>
      </p:sp>
      <p:sp>
        <p:nvSpPr>
          <p:cNvPr id="247" name="CustomShape 4"/>
          <p:cNvSpPr/>
          <p:nvPr/>
        </p:nvSpPr>
        <p:spPr>
          <a:xfrm>
            <a:off x="8790120" y="1180440"/>
            <a:ext cx="3184200" cy="1736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r>
              <a:rPr lang="en-US" spc="-1">
                <a:solidFill>
                  <a:srgbClr val="000000"/>
                </a:solidFill>
                <a:latin typeface="Calibri"/>
                <a:ea typeface="Calibri"/>
              </a:rPr>
              <a:t>Share of the use of different MICC components for MPD tasks in 2022: t</a:t>
            </a:r>
            <a:r>
              <a:rPr lang="en-US" spc="-1">
                <a:solidFill>
                  <a:srgbClr val="000000"/>
                </a:solidFill>
                <a:latin typeface="Calibri"/>
                <a:ea typeface="Times New Roman"/>
              </a:rPr>
              <a:t>he </a:t>
            </a:r>
            <a:r>
              <a:rPr lang="en-US" spc="-1">
                <a:solidFill>
                  <a:srgbClr val="C00000"/>
                </a:solidFill>
                <a:latin typeface="Calibri"/>
                <a:ea typeface="Times New Roman"/>
              </a:rPr>
              <a:t>SC “Govorun”</a:t>
            </a:r>
            <a:r>
              <a:rPr lang="en-US" spc="-1">
                <a:solidFill>
                  <a:srgbClr val="000000"/>
                </a:solidFill>
                <a:latin typeface="Calibri"/>
                <a:ea typeface="Times New Roman"/>
              </a:rPr>
              <a:t> resources are the </a:t>
            </a:r>
            <a:r>
              <a:rPr lang="en-US" spc="-1">
                <a:solidFill>
                  <a:srgbClr val="C00000"/>
                </a:solidFill>
                <a:latin typeface="Calibri"/>
                <a:ea typeface="Times New Roman"/>
              </a:rPr>
              <a:t>most efficient</a:t>
            </a:r>
            <a:r>
              <a:rPr lang="en-US" spc="-1">
                <a:solidFill>
                  <a:srgbClr val="0000FF"/>
                </a:solidFill>
                <a:latin typeface="Calibri"/>
                <a:ea typeface="Times New Roman"/>
              </a:rPr>
              <a:t> </a:t>
            </a:r>
            <a:r>
              <a:rPr lang="en-US" spc="-1">
                <a:solidFill>
                  <a:srgbClr val="000000"/>
                </a:solidFill>
                <a:latin typeface="Calibri"/>
                <a:ea typeface="Times New Roman"/>
              </a:rPr>
              <a:t>for MPD tasks.</a:t>
            </a:r>
            <a:endParaRPr lang="ru-RU" spc="-1">
              <a:solidFill>
                <a:prstClr val="black"/>
              </a:solidFill>
              <a:latin typeface="Calibri"/>
            </a:endParaRPr>
          </a:p>
          <a:p>
            <a:endParaRPr lang="ru-RU" spc="-1">
              <a:solidFill>
                <a:prstClr val="black"/>
              </a:solidFill>
              <a:latin typeface="Calibri"/>
            </a:endParaRPr>
          </a:p>
        </p:txBody>
      </p:sp>
      <p:sp>
        <p:nvSpPr>
          <p:cNvPr id="248" name="CustomShape 5"/>
          <p:cNvSpPr/>
          <p:nvPr/>
        </p:nvSpPr>
        <p:spPr>
          <a:xfrm>
            <a:off x="4169520" y="5438160"/>
            <a:ext cx="77774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r>
              <a:rPr lang="en-US" spc="-1">
                <a:solidFill>
                  <a:srgbClr val="000000"/>
                </a:solidFill>
                <a:latin typeface="Calibri"/>
                <a:ea typeface="Calibri"/>
              </a:rPr>
              <a:t>Summary statistics of using the DIRAC platform for MPD tasks in 2019-2022</a:t>
            </a:r>
            <a:endParaRPr lang="ru-RU" spc="-1">
              <a:solidFill>
                <a:prstClr val="black"/>
              </a:solidFill>
              <a:latin typeface="Calibri"/>
            </a:endParaRPr>
          </a:p>
        </p:txBody>
      </p:sp>
      <p:pic>
        <p:nvPicPr>
          <p:cNvPr id="249" name="Рисунок 10"/>
          <p:cNvPicPr/>
          <p:nvPr/>
        </p:nvPicPr>
        <p:blipFill>
          <a:blip r:embed="rId5"/>
          <a:stretch/>
        </p:blipFill>
        <p:spPr>
          <a:xfrm>
            <a:off x="169560" y="960120"/>
            <a:ext cx="6161400" cy="4412520"/>
          </a:xfrm>
          <a:prstGeom prst="rect">
            <a:avLst/>
          </a:prstGeom>
          <a:ln>
            <a:noFill/>
          </a:ln>
        </p:spPr>
      </p:pic>
      <p:pic>
        <p:nvPicPr>
          <p:cNvPr id="250" name="Рисунок 11"/>
          <p:cNvPicPr/>
          <p:nvPr/>
        </p:nvPicPr>
        <p:blipFill>
          <a:blip r:embed="rId6"/>
          <a:srcRect r="1344"/>
          <a:stretch/>
        </p:blipFill>
        <p:spPr>
          <a:xfrm>
            <a:off x="4079880" y="5747400"/>
            <a:ext cx="7956720" cy="849600"/>
          </a:xfrm>
          <a:prstGeom prst="rect">
            <a:avLst/>
          </a:prstGeom>
          <a:ln>
            <a:noFill/>
          </a:ln>
        </p:spPr>
      </p:pic>
      <p:sp>
        <p:nvSpPr>
          <p:cNvPr id="14" name="Прямоугольник 13">
            <a:extLst>
              <a:ext uri="{FF2B5EF4-FFF2-40B4-BE49-F238E27FC236}">
                <a16:creationId xmlns:a16="http://schemas.microsoft.com/office/drawing/2014/main" id="{9FD0EAF8-C73D-48F5-A9FC-1F6379D78F80}"/>
              </a:ext>
            </a:extLst>
          </p:cNvPr>
          <p:cNvSpPr/>
          <p:nvPr/>
        </p:nvSpPr>
        <p:spPr>
          <a:xfrm flipH="1">
            <a:off x="0" y="0"/>
            <a:ext cx="12192000" cy="859502"/>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en-US" sz="2400" b="1" dirty="0">
              <a:solidFill>
                <a:prstClr val="white"/>
              </a:solidFill>
            </a:endParaRPr>
          </a:p>
        </p:txBody>
      </p:sp>
      <p:sp>
        <p:nvSpPr>
          <p:cNvPr id="15" name="Прямоугольник 14"/>
          <p:cNvSpPr/>
          <p:nvPr/>
        </p:nvSpPr>
        <p:spPr>
          <a:xfrm>
            <a:off x="2192148" y="151828"/>
            <a:ext cx="7820346" cy="523220"/>
          </a:xfrm>
          <a:prstGeom prst="rect">
            <a:avLst/>
          </a:prstGeom>
          <a:effectLst>
            <a:outerShdw blurRad="50800" dist="38100" dir="2700000" algn="tl" rotWithShape="0">
              <a:schemeClr val="tx1">
                <a:alpha val="40000"/>
              </a:schemeClr>
            </a:outerShdw>
          </a:effectLst>
        </p:spPr>
        <p:txBody>
          <a:bodyPr wrap="none">
            <a:spAutoFit/>
          </a:bodyPr>
          <a:lstStyle/>
          <a:p>
            <a:r>
              <a:rPr lang="en-US" sz="2800" b="1" kern="50" dirty="0">
                <a:solidFill>
                  <a:prstClr val="white"/>
                </a:solidFill>
                <a:effectLst>
                  <a:outerShdw blurRad="38100" dist="38100" dir="2700000" algn="tl">
                    <a:srgbClr val="000000">
                      <a:alpha val="43137"/>
                    </a:srgbClr>
                  </a:outerShdw>
                </a:effectLst>
                <a:ea typeface="Times New Roman" panose="02020603050405020304" pitchFamily="18" charset="0"/>
                <a:cs typeface="Liberation Serif"/>
              </a:rPr>
              <a:t>Heterogeneous </a:t>
            </a:r>
            <a:r>
              <a:rPr lang="en-US" sz="2800" b="1" dirty="0">
                <a:solidFill>
                  <a:prstClr val="white"/>
                </a:solidFill>
                <a:effectLst>
                  <a:outerShdw blurRad="38100" dist="38100" dir="2700000" algn="tl">
                    <a:srgbClr val="000000">
                      <a:alpha val="43137"/>
                    </a:srgbClr>
                  </a:outerShdw>
                </a:effectLst>
              </a:rPr>
              <a:t>distributed</a:t>
            </a:r>
            <a:r>
              <a:rPr lang="ru-RU" sz="2800" b="1" dirty="0">
                <a:solidFill>
                  <a:prstClr val="white"/>
                </a:solidFill>
                <a:effectLst>
                  <a:outerShdw blurRad="38100" dist="38100" dir="2700000" algn="tl">
                    <a:srgbClr val="000000">
                      <a:alpha val="43137"/>
                    </a:srgbClr>
                  </a:outerShdw>
                </a:effectLst>
              </a:rPr>
              <a:t> </a:t>
            </a:r>
            <a:r>
              <a:rPr lang="en-US" sz="2800" b="1" kern="50" dirty="0">
                <a:solidFill>
                  <a:prstClr val="white"/>
                </a:solidFill>
                <a:effectLst>
                  <a:outerShdw blurRad="38100" dist="38100" dir="2700000" algn="tl">
                    <a:srgbClr val="000000">
                      <a:alpha val="43137"/>
                    </a:srgbClr>
                  </a:outerShdw>
                </a:effectLst>
                <a:ea typeface="Times New Roman" panose="02020603050405020304" pitchFamily="18" charset="0"/>
                <a:cs typeface="Liberation Serif"/>
              </a:rPr>
              <a:t>computing environment</a:t>
            </a:r>
            <a:endParaRPr lang="ru-RU" sz="2800" b="1" dirty="0">
              <a:solidFill>
                <a:prstClr val="white"/>
              </a:solidFill>
              <a:effectLst>
                <a:outerShdw blurRad="38100" dist="38100" dir="2700000" algn="tl">
                  <a:srgbClr val="000000">
                    <a:alpha val="43137"/>
                  </a:srgbClr>
                </a:outerShdw>
              </a:effectLst>
            </a:endParaRPr>
          </a:p>
        </p:txBody>
      </p:sp>
      <p:pic>
        <p:nvPicPr>
          <p:cNvPr id="16" name="Рисунок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57526" y="93271"/>
            <a:ext cx="971768" cy="677069"/>
          </a:xfrm>
          <a:prstGeom prst="rect">
            <a:avLst/>
          </a:prstGeom>
        </p:spPr>
      </p:pic>
    </p:spTree>
    <p:extLst>
      <p:ext uri="{BB962C8B-B14F-4D97-AF65-F5344CB8AC3E}">
        <p14:creationId xmlns:p14="http://schemas.microsoft.com/office/powerpoint/2010/main" val="2714633782"/>
      </p:ext>
    </p:extLst>
  </p:cSld>
  <p:clrMapOvr>
    <a:masterClrMapping/>
  </p:clrMapOvr>
  <mc:AlternateContent xmlns:mc="http://schemas.openxmlformats.org/markup-compatibility/2006" xmlns:p14="http://schemas.microsoft.com/office/powerpoint/2010/main">
    <mc:Choice Requires="p14">
      <p:transition p14:dur="10"/>
    </mc:Choice>
    <mc:Fallback xmlns="" xmlns:p15="http://schemas.microsoft.com/office/powerpoint/2012/main">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0" y="44450"/>
            <a:ext cx="184150" cy="368300"/>
          </a:xfrm>
          <a:prstGeom prst="rect">
            <a:avLst/>
          </a:prstGeom>
          <a:noFill/>
          <a:ln w="9525">
            <a:noFill/>
            <a:miter lim="800000"/>
            <a:headEnd/>
            <a:tailEnd/>
          </a:ln>
        </p:spPr>
        <p:txBody>
          <a:bodyPr wrap="none" anchor="ctr">
            <a:spAutoFit/>
          </a:bodyPr>
          <a:lstStyle/>
          <a:p>
            <a:endParaRPr lang="ru-RU"/>
          </a:p>
        </p:txBody>
      </p:sp>
      <p:grpSp>
        <p:nvGrpSpPr>
          <p:cNvPr id="4" name="Группа 3"/>
          <p:cNvGrpSpPr/>
          <p:nvPr/>
        </p:nvGrpSpPr>
        <p:grpSpPr>
          <a:xfrm>
            <a:off x="184150" y="966952"/>
            <a:ext cx="5712153" cy="5695475"/>
            <a:chOff x="1000418" y="1277627"/>
            <a:chExt cx="5156389" cy="5451861"/>
          </a:xfrm>
          <a:effectLst>
            <a:outerShdw blurRad="50800" dist="38100" dir="8100000" algn="tr" rotWithShape="0">
              <a:prstClr val="black">
                <a:alpha val="40000"/>
              </a:prstClr>
            </a:outerShdw>
          </a:effectLst>
        </p:grpSpPr>
        <p:sp>
          <p:nvSpPr>
            <p:cNvPr id="5" name="Шестиугольник 4"/>
            <p:cNvSpPr/>
            <p:nvPr/>
          </p:nvSpPr>
          <p:spPr>
            <a:xfrm>
              <a:off x="1141300" y="3045216"/>
              <a:ext cx="1844271" cy="1536165"/>
            </a:xfrm>
            <a:prstGeom prst="hexagon">
              <a:avLst>
                <a:gd name="adj" fmla="val 25000"/>
                <a:gd name="vf" fmla="val 115470"/>
              </a:avLst>
            </a:prstGeom>
            <a:blipFill>
              <a:blip r:embed="rId3"/>
              <a:srcRect/>
              <a:stretch>
                <a:fillRect/>
              </a:stretch>
            </a:blipFill>
            <a:effectLst>
              <a:glow rad="228600">
                <a:schemeClr val="accent5">
                  <a:satMod val="175000"/>
                  <a:alpha val="40000"/>
                </a:schemeClr>
              </a:glow>
              <a:innerShdw blurRad="114300">
                <a:prstClr val="black"/>
              </a:innerShdw>
            </a:effectLst>
            <a:scene3d>
              <a:camera prst="orthographicFront"/>
              <a:lightRig rig="threePt" dir="t"/>
            </a:scene3d>
            <a:sp3d>
              <a:bevelT w="165100" prst="coolSlant"/>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Шестиугольник 5"/>
            <p:cNvSpPr/>
            <p:nvPr/>
          </p:nvSpPr>
          <p:spPr>
            <a:xfrm>
              <a:off x="2686895" y="3945318"/>
              <a:ext cx="1859590" cy="1543746"/>
            </a:xfrm>
            <a:prstGeom prst="hexagon">
              <a:avLst>
                <a:gd name="adj" fmla="val 25000"/>
                <a:gd name="vf" fmla="val 115470"/>
              </a:avLst>
            </a:prstGeom>
            <a:blipFill>
              <a:blip r:embed="rId4"/>
              <a:srcRect/>
              <a:stretch>
                <a:fillRect/>
              </a:stretch>
            </a:blipFill>
            <a:effectLst>
              <a:glow rad="228600">
                <a:schemeClr val="accent5">
                  <a:satMod val="175000"/>
                  <a:alpha val="40000"/>
                </a:schemeClr>
              </a:glow>
              <a:innerShdw blurRad="114300">
                <a:prstClr val="black"/>
              </a:innerShdw>
            </a:effectLst>
            <a:scene3d>
              <a:camera prst="orthographicFront"/>
              <a:lightRig rig="threePt" dir="t"/>
            </a:scene3d>
            <a:sp3d>
              <a:bevelT w="165100" prst="coolSlant"/>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Шестиугольник 6"/>
            <p:cNvSpPr/>
            <p:nvPr/>
          </p:nvSpPr>
          <p:spPr>
            <a:xfrm>
              <a:off x="4280173" y="4801718"/>
              <a:ext cx="1844271" cy="1517421"/>
            </a:xfrm>
            <a:prstGeom prst="hexagon">
              <a:avLst>
                <a:gd name="adj" fmla="val 25000"/>
                <a:gd name="vf" fmla="val 115470"/>
              </a:avLst>
            </a:prstGeom>
            <a:blipFill>
              <a:blip r:embed="rId5"/>
              <a:srcRect/>
              <a:stretch>
                <a:fillRect/>
              </a:stretch>
            </a:blipFill>
            <a:effectLst>
              <a:glow rad="228600">
                <a:schemeClr val="accent5">
                  <a:satMod val="175000"/>
                  <a:alpha val="40000"/>
                </a:schemeClr>
              </a:glow>
              <a:innerShdw blurRad="114300">
                <a:prstClr val="black"/>
              </a:innerShdw>
            </a:effectLst>
            <a:scene3d>
              <a:camera prst="orthographicFront"/>
              <a:lightRig rig="threePt" dir="t"/>
            </a:scene3d>
            <a:sp3d>
              <a:bevelT w="165100" prst="coolSlant"/>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Шестиугольник 24"/>
            <p:cNvSpPr/>
            <p:nvPr/>
          </p:nvSpPr>
          <p:spPr>
            <a:xfrm rot="10800000">
              <a:off x="2632286" y="5631791"/>
              <a:ext cx="1914199" cy="1097697"/>
            </a:xfrm>
            <a:prstGeom prst="flowChartManualOperation">
              <a:avLst/>
            </a:prstGeom>
            <a:blipFill>
              <a:blip r:embed="rId6"/>
              <a:srcRect/>
              <a:stretch>
                <a:fillRect/>
              </a:stretch>
            </a:blipFill>
            <a:effectLst>
              <a:glow rad="228600">
                <a:schemeClr val="accent5">
                  <a:satMod val="175000"/>
                  <a:alpha val="40000"/>
                </a:schemeClr>
              </a:glow>
              <a:innerShdw blurRad="114300">
                <a:prstClr val="black"/>
              </a:innerShdw>
            </a:effectLst>
            <a:scene3d>
              <a:camera prst="orthographicFront"/>
              <a:lightRig rig="threePt" dir="t"/>
            </a:scene3d>
            <a:sp3d>
              <a:bevelT w="165100" prst="coolSlant"/>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Шестиугольник 8"/>
            <p:cNvSpPr/>
            <p:nvPr/>
          </p:nvSpPr>
          <p:spPr>
            <a:xfrm>
              <a:off x="1108936" y="4741485"/>
              <a:ext cx="1860709" cy="1545392"/>
            </a:xfrm>
            <a:prstGeom prst="hexagon">
              <a:avLst>
                <a:gd name="adj" fmla="val 25000"/>
                <a:gd name="vf" fmla="val 115470"/>
              </a:avLst>
            </a:prstGeom>
            <a:blipFill>
              <a:blip r:embed="rId7"/>
              <a:srcRect/>
              <a:stretch>
                <a:fillRect/>
              </a:stretch>
            </a:blipFill>
            <a:effectLst>
              <a:glow rad="228600">
                <a:schemeClr val="accent5">
                  <a:satMod val="175000"/>
                  <a:alpha val="40000"/>
                </a:schemeClr>
              </a:glow>
              <a:innerShdw blurRad="114300">
                <a:prstClr val="black"/>
              </a:innerShdw>
            </a:effectLst>
            <a:scene3d>
              <a:camera prst="orthographicFront"/>
              <a:lightRig rig="threePt" dir="t"/>
            </a:scene3d>
            <a:sp3d>
              <a:bevelT w="165100" prst="coolSlant"/>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Шестиугольник 9"/>
            <p:cNvSpPr/>
            <p:nvPr/>
          </p:nvSpPr>
          <p:spPr>
            <a:xfrm>
              <a:off x="1000418" y="1303445"/>
              <a:ext cx="1969227" cy="1697479"/>
            </a:xfrm>
            <a:prstGeom prst="hexagon">
              <a:avLst>
                <a:gd name="adj" fmla="val 25000"/>
                <a:gd name="vf" fmla="val 115470"/>
              </a:avLst>
            </a:prstGeom>
            <a:blipFill>
              <a:blip r:embed="rId8"/>
              <a:srcRect/>
              <a:stretch>
                <a:fillRect/>
              </a:stretch>
            </a:blipFill>
            <a:effectLst>
              <a:glow rad="228600">
                <a:schemeClr val="accent5">
                  <a:satMod val="175000"/>
                  <a:alpha val="40000"/>
                </a:schemeClr>
              </a:glow>
              <a:innerShdw blurRad="114300">
                <a:prstClr val="black"/>
              </a:innerShdw>
            </a:effectLst>
            <a:scene3d>
              <a:camera prst="orthographicFront"/>
              <a:lightRig rig="threePt" dir="t"/>
            </a:scene3d>
            <a:sp3d>
              <a:bevelT w="165100" prst="coolSlant"/>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Шестиугольник 10"/>
            <p:cNvSpPr/>
            <p:nvPr/>
          </p:nvSpPr>
          <p:spPr>
            <a:xfrm>
              <a:off x="4247809" y="1277627"/>
              <a:ext cx="1908998" cy="1645562"/>
            </a:xfrm>
            <a:prstGeom prst="hexagon">
              <a:avLst>
                <a:gd name="adj" fmla="val 25000"/>
                <a:gd name="vf" fmla="val 115470"/>
              </a:avLst>
            </a:prstGeom>
            <a:blipFill rotWithShape="1">
              <a:blip r:embed="rId9" cstate="print"/>
              <a:srcRect/>
              <a:stretch>
                <a:fillRect/>
              </a:stretch>
            </a:blipFill>
            <a:effectLst>
              <a:glow rad="228600">
                <a:schemeClr val="accent5">
                  <a:satMod val="175000"/>
                  <a:alpha val="40000"/>
                </a:schemeClr>
              </a:glow>
              <a:innerShdw blurRad="114300">
                <a:prstClr val="black"/>
              </a:innerShdw>
            </a:effectLst>
            <a:scene3d>
              <a:camera prst="orthographicFront"/>
              <a:lightRig rig="threePt" dir="t"/>
            </a:scene3d>
            <a:sp3d>
              <a:bevelT w="165100" prst="coolSlant"/>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Шестиугольник 11"/>
            <p:cNvSpPr/>
            <p:nvPr/>
          </p:nvSpPr>
          <p:spPr>
            <a:xfrm>
              <a:off x="4247809" y="3005514"/>
              <a:ext cx="1908998" cy="1640032"/>
            </a:xfrm>
            <a:prstGeom prst="hexagon">
              <a:avLst>
                <a:gd name="adj" fmla="val 25000"/>
                <a:gd name="vf" fmla="val 115470"/>
              </a:avLst>
            </a:prstGeom>
            <a:blipFill>
              <a:blip r:embed="rId10"/>
              <a:srcRect/>
              <a:stretch>
                <a:fillRect/>
              </a:stretch>
            </a:blipFill>
            <a:effectLst>
              <a:glow rad="228600">
                <a:schemeClr val="accent5">
                  <a:satMod val="175000"/>
                  <a:alpha val="40000"/>
                </a:schemeClr>
              </a:glow>
              <a:innerShdw blurRad="114300">
                <a:prstClr val="black"/>
              </a:innerShdw>
            </a:effectLst>
            <a:scene3d>
              <a:camera prst="orthographicFront"/>
              <a:lightRig rig="threePt" dir="t"/>
            </a:scene3d>
            <a:sp3d>
              <a:bevelT w="165100" prst="coolSlant"/>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Шестиугольник 46"/>
            <p:cNvSpPr/>
            <p:nvPr/>
          </p:nvSpPr>
          <p:spPr>
            <a:xfrm>
              <a:off x="2653706" y="1278430"/>
              <a:ext cx="1908998" cy="826076"/>
            </a:xfrm>
            <a:prstGeom prst="flowChartManualOperation">
              <a:avLst/>
            </a:prstGeom>
            <a:blipFill rotWithShape="1">
              <a:blip r:embed="rId11" cstate="print"/>
              <a:srcRect/>
              <a:stretch>
                <a:fillRect/>
              </a:stretch>
            </a:blipFill>
            <a:effectLst>
              <a:glow rad="228600">
                <a:schemeClr val="accent5">
                  <a:satMod val="175000"/>
                  <a:alpha val="40000"/>
                </a:schemeClr>
              </a:glow>
              <a:innerShdw blurRad="114300">
                <a:prstClr val="black"/>
              </a:innerShdw>
            </a:effectLst>
            <a:scene3d>
              <a:camera prst="orthographicFront"/>
              <a:lightRig rig="threePt" dir="t"/>
            </a:scene3d>
            <a:sp3d>
              <a:bevelT w="165100" prst="coolSlant"/>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Шестиугольник 13"/>
            <p:cNvSpPr/>
            <p:nvPr/>
          </p:nvSpPr>
          <p:spPr>
            <a:xfrm>
              <a:off x="2678324" y="2198379"/>
              <a:ext cx="1876731" cy="1605091"/>
            </a:xfrm>
            <a:prstGeom prst="hexagon">
              <a:avLst>
                <a:gd name="adj" fmla="val 25000"/>
                <a:gd name="vf" fmla="val 115470"/>
              </a:avLst>
            </a:prstGeom>
            <a:blipFill>
              <a:blip r:embed="rId12"/>
              <a:srcRect/>
              <a:stretch>
                <a:fillRect/>
              </a:stretch>
            </a:blipFill>
            <a:effectLst>
              <a:glow rad="228600">
                <a:schemeClr val="accent5">
                  <a:satMod val="175000"/>
                  <a:alpha val="40000"/>
                </a:schemeClr>
              </a:glow>
              <a:innerShdw blurRad="114300">
                <a:prstClr val="black"/>
              </a:innerShdw>
            </a:effectLst>
            <a:scene3d>
              <a:camera prst="orthographicFront"/>
              <a:lightRig rig="threePt" dir="t"/>
            </a:scene3d>
            <a:sp3d>
              <a:bevelT w="165100" prst="coolSlant"/>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grpSp>
        <p:nvGrpSpPr>
          <p:cNvPr id="26" name="Группа 12"/>
          <p:cNvGrpSpPr>
            <a:grpSpLocks/>
          </p:cNvGrpSpPr>
          <p:nvPr/>
        </p:nvGrpSpPr>
        <p:grpSpPr bwMode="auto">
          <a:xfrm>
            <a:off x="6019800" y="3747326"/>
            <a:ext cx="5919788" cy="2998957"/>
            <a:chOff x="6785509" y="4618738"/>
            <a:chExt cx="3568700" cy="2051584"/>
          </a:xfrm>
        </p:grpSpPr>
        <p:pic>
          <p:nvPicPr>
            <p:cNvPr id="27" name="Picture 3"/>
            <p:cNvPicPr>
              <a:picLocks noChangeAspect="1" noChangeArrowheads="1"/>
            </p:cNvPicPr>
            <p:nvPr/>
          </p:nvPicPr>
          <p:blipFill rotWithShape="1">
            <a:blip r:embed="rId13"/>
            <a:srcRect l="-603"/>
            <a:stretch/>
          </p:blipFill>
          <p:spPr bwMode="auto">
            <a:xfrm>
              <a:off x="6785509" y="4618738"/>
              <a:ext cx="3568700" cy="1988116"/>
            </a:xfrm>
            <a:prstGeom prst="rect">
              <a:avLst/>
            </a:prstGeom>
            <a:ln>
              <a:noFill/>
            </a:ln>
            <a:effectLst>
              <a:outerShdw blurRad="292100" dist="139700" dir="2700000" algn="tl" rotWithShape="0">
                <a:srgbClr val="333333">
                  <a:alpha val="65000"/>
                </a:srgbClr>
              </a:outerShdw>
            </a:effectLst>
          </p:spPr>
        </p:pic>
        <p:sp>
          <p:nvSpPr>
            <p:cNvPr id="28" name="Прямоугольник 11"/>
            <p:cNvSpPr>
              <a:spLocks noChangeArrowheads="1"/>
            </p:cNvSpPr>
            <p:nvPr/>
          </p:nvSpPr>
          <p:spPr bwMode="auto">
            <a:xfrm>
              <a:off x="6932411" y="6300990"/>
              <a:ext cx="2892138" cy="369332"/>
            </a:xfrm>
            <a:prstGeom prst="rect">
              <a:avLst/>
            </a:prstGeom>
            <a:noFill/>
            <a:ln w="9525">
              <a:noFill/>
              <a:miter lim="800000"/>
              <a:headEnd/>
              <a:tailEnd/>
            </a:ln>
          </p:spPr>
          <p:txBody>
            <a:bodyPr wrap="none">
              <a:spAutoFit/>
            </a:bodyPr>
            <a:lstStyle/>
            <a:p>
              <a:r>
                <a:rPr lang="en-US">
                  <a:solidFill>
                    <a:schemeClr val="bg1"/>
                  </a:solidFill>
                  <a:latin typeface="Book Antiqua" pitchFamily="18" charset="0"/>
                </a:rPr>
                <a:t>MICC Operational Center </a:t>
              </a:r>
              <a:endParaRPr lang="ru-RU">
                <a:solidFill>
                  <a:schemeClr val="bg1"/>
                </a:solidFill>
              </a:endParaRPr>
            </a:p>
          </p:txBody>
        </p:sp>
      </p:grpSp>
      <p:sp>
        <p:nvSpPr>
          <p:cNvPr id="29" name="Прямоугольник 2"/>
          <p:cNvSpPr>
            <a:spLocks noChangeArrowheads="1"/>
          </p:cNvSpPr>
          <p:nvPr/>
        </p:nvSpPr>
        <p:spPr bwMode="auto">
          <a:xfrm>
            <a:off x="6019800" y="823117"/>
            <a:ext cx="5845885" cy="923330"/>
          </a:xfrm>
          <a:prstGeom prst="rect">
            <a:avLst/>
          </a:prstGeom>
          <a:noFill/>
          <a:ln w="9525">
            <a:noFill/>
            <a:miter lim="800000"/>
            <a:headEnd/>
            <a:tailEnd/>
          </a:ln>
        </p:spPr>
        <p:txBody>
          <a:bodyPr wrap="square">
            <a:spAutoFit/>
          </a:bodyPr>
          <a:lstStyle/>
          <a:p>
            <a:r>
              <a:rPr lang="en-US" dirty="0">
                <a:solidFill>
                  <a:srgbClr val="002060"/>
                </a:solidFill>
                <a:latin typeface="Times New Roman" panose="02020603050405020304" pitchFamily="18" charset="0"/>
                <a:cs typeface="Times New Roman" panose="02020603050405020304" pitchFamily="18" charset="0"/>
              </a:rPr>
              <a:t>For a robust performance of the complex it is necessary to monitor the state of all nodes and services - from the supply system to the robotized tape library.</a:t>
            </a:r>
            <a:r>
              <a:rPr lang="ru-RU" altLang="ru-RU" dirty="0">
                <a:solidFill>
                  <a:srgbClr val="002060"/>
                </a:solidFill>
                <a:latin typeface="Times New Roman" panose="02020603050405020304" pitchFamily="18" charset="0"/>
                <a:cs typeface="Times New Roman" panose="02020603050405020304" pitchFamily="18" charset="0"/>
              </a:rPr>
              <a:t> </a:t>
            </a:r>
          </a:p>
        </p:txBody>
      </p:sp>
      <p:sp>
        <p:nvSpPr>
          <p:cNvPr id="31" name="Прямоугольник 2"/>
          <p:cNvSpPr>
            <a:spLocks noChangeArrowheads="1"/>
          </p:cNvSpPr>
          <p:nvPr/>
        </p:nvSpPr>
        <p:spPr bwMode="auto">
          <a:xfrm>
            <a:off x="6263482" y="1960686"/>
            <a:ext cx="5455383" cy="147732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1436" tIns="45718" rIns="91436" bIns="45718">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285750" indent="-285750" eaLnBrk="1" hangingPunct="1">
              <a:buFont typeface="Arial" panose="020B0604020202020204" pitchFamily="34" charset="0"/>
              <a:buChar char="•"/>
              <a:defRPr/>
            </a:pPr>
            <a:r>
              <a:rPr lang="en-US" altLang="ru-RU" dirty="0">
                <a:solidFill>
                  <a:srgbClr val="002060"/>
                </a:solidFill>
                <a:cs typeface="Times New Roman" panose="02020603050405020304" pitchFamily="18" charset="0"/>
              </a:rPr>
              <a:t>Global </a:t>
            </a:r>
            <a:r>
              <a:rPr lang="en-US" altLang="ru-RU" dirty="0">
                <a:solidFill>
                  <a:srgbClr val="C00000"/>
                </a:solidFill>
                <a:effectLst>
                  <a:outerShdw blurRad="38100" dist="38100" dir="2700000" algn="tl">
                    <a:srgbClr val="000000">
                      <a:alpha val="43137"/>
                    </a:srgbClr>
                  </a:outerShdw>
                </a:effectLst>
                <a:cs typeface="Times New Roman" panose="02020603050405020304" pitchFamily="18" charset="0"/>
              </a:rPr>
              <a:t>real time 24x7 </a:t>
            </a:r>
            <a:r>
              <a:rPr lang="en-US" altLang="ru-RU" dirty="0">
                <a:solidFill>
                  <a:srgbClr val="002060"/>
                </a:solidFill>
                <a:cs typeface="Times New Roman" panose="02020603050405020304" pitchFamily="18" charset="0"/>
              </a:rPr>
              <a:t>survey of the state of the whole computing complex</a:t>
            </a:r>
          </a:p>
          <a:p>
            <a:pPr marL="285750" indent="-285750" eaLnBrk="1" hangingPunct="1">
              <a:buFont typeface="Arial" panose="020B0604020202020204" pitchFamily="34" charset="0"/>
              <a:buChar char="•"/>
              <a:defRPr/>
            </a:pPr>
            <a:r>
              <a:rPr lang="en-US" altLang="ru-RU" dirty="0">
                <a:solidFill>
                  <a:srgbClr val="002060"/>
                </a:solidFill>
                <a:cs typeface="Times New Roman" panose="02020603050405020304" pitchFamily="18" charset="0"/>
              </a:rPr>
              <a:t>In case of emergency, alerts are sent to users via e-mail, SMS, etc.  </a:t>
            </a:r>
          </a:p>
          <a:p>
            <a:pPr marL="285750" indent="-285750" eaLnBrk="1" hangingPunct="1">
              <a:buFont typeface="Arial" panose="020B0604020202020204" pitchFamily="34" charset="0"/>
              <a:buChar char="•"/>
              <a:defRPr/>
            </a:pPr>
            <a:r>
              <a:rPr lang="en-US" dirty="0">
                <a:solidFill>
                  <a:srgbClr val="C00000"/>
                </a:solidFill>
                <a:effectLst>
                  <a:outerShdw blurRad="38100" dist="38100" dir="2700000" algn="tl">
                    <a:srgbClr val="000000">
                      <a:alpha val="43137"/>
                    </a:srgbClr>
                  </a:outerShdw>
                </a:effectLst>
                <a:cs typeface="Times New Roman" panose="02020603050405020304" pitchFamily="18" charset="0"/>
              </a:rPr>
              <a:t>~ 900 elements</a:t>
            </a:r>
            <a:r>
              <a:rPr lang="en-US" dirty="0"/>
              <a:t> </a:t>
            </a:r>
            <a:r>
              <a:rPr lang="en-US" dirty="0">
                <a:solidFill>
                  <a:srgbClr val="C00000"/>
                </a:solidFill>
                <a:effectLst>
                  <a:outerShdw blurRad="38100" dist="38100" dir="2700000" algn="tl">
                    <a:srgbClr val="000000">
                      <a:alpha val="43137"/>
                    </a:srgbClr>
                  </a:outerShdw>
                </a:effectLst>
                <a:cs typeface="Times New Roman" panose="02020603050405020304" pitchFamily="18" charset="0"/>
              </a:rPr>
              <a:t>are under observation</a:t>
            </a:r>
          </a:p>
        </p:txBody>
      </p:sp>
      <p:sp>
        <p:nvSpPr>
          <p:cNvPr id="20" name="Прямоугольник 19"/>
          <p:cNvSpPr/>
          <p:nvPr/>
        </p:nvSpPr>
        <p:spPr>
          <a:xfrm flipH="1">
            <a:off x="0" y="-31439"/>
            <a:ext cx="1217295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sp>
        <p:nvSpPr>
          <p:cNvPr id="16" name="TextBox 15"/>
          <p:cNvSpPr txBox="1"/>
          <p:nvPr/>
        </p:nvSpPr>
        <p:spPr>
          <a:xfrm>
            <a:off x="4650835" y="100547"/>
            <a:ext cx="2737929" cy="523220"/>
          </a:xfrm>
          <a:prstGeom prst="rect">
            <a:avLst/>
          </a:prstGeom>
          <a:noFill/>
          <a:effectLst>
            <a:outerShdw blurRad="50800" dist="50800" dir="5400000" algn="ctr" rotWithShape="0">
              <a:schemeClr val="tx1"/>
            </a:outerShdw>
          </a:effectLst>
        </p:spPr>
        <p:txBody>
          <a:bodyPr wrap="none">
            <a:spAutoFit/>
          </a:bodyPr>
          <a:lstStyle/>
          <a:p>
            <a:pPr algn="ctr">
              <a:defRPr/>
            </a:pPr>
            <a:r>
              <a:rPr lang="en-US" sz="2800" b="1" dirty="0">
                <a:solidFill>
                  <a:schemeClr val="bg1"/>
                </a:solidFill>
                <a:effectLst>
                  <a:outerShdw blurRad="38100" dist="38100" dir="2700000" algn="tl">
                    <a:srgbClr val="000000">
                      <a:alpha val="43137"/>
                    </a:srgbClr>
                  </a:outerShdw>
                </a:effectLst>
                <a:ea typeface="DejaVu Sans"/>
                <a:cs typeface="DejaVu Sans"/>
              </a:rPr>
              <a:t>MICC Monitoring</a:t>
            </a:r>
            <a:endParaRPr lang="ru-RU" sz="2800" b="1" dirty="0">
              <a:solidFill>
                <a:schemeClr val="bg1"/>
              </a:solidFill>
              <a:effectLst>
                <a:outerShdw blurRad="38100" dist="38100" dir="2700000" algn="tl">
                  <a:srgbClr val="000000">
                    <a:alpha val="43137"/>
                  </a:srgbClr>
                </a:outerShdw>
              </a:effectLst>
            </a:endParaRPr>
          </a:p>
        </p:txBody>
      </p:sp>
      <p:pic>
        <p:nvPicPr>
          <p:cNvPr id="22" name="Рисунок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spTree>
    <p:extLst>
      <p:ext uri="{BB962C8B-B14F-4D97-AF65-F5344CB8AC3E}">
        <p14:creationId xmlns:p14="http://schemas.microsoft.com/office/powerpoint/2010/main" val="2563850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9FD0EAF8-C73D-48F5-A9FC-1F6379D78F80}"/>
              </a:ext>
            </a:extLst>
          </p:cNvPr>
          <p:cNvSpPr/>
          <p:nvPr/>
        </p:nvSpPr>
        <p:spPr>
          <a:xfrm flipH="1">
            <a:off x="14513" y="11246"/>
            <a:ext cx="12192000" cy="859502"/>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en-US" sz="2400" b="1" dirty="0">
              <a:solidFill>
                <a:prstClr val="white"/>
              </a:solidFill>
            </a:endParaRPr>
          </a:p>
        </p:txBody>
      </p:sp>
      <p:sp>
        <p:nvSpPr>
          <p:cNvPr id="2" name="Text Box 8"/>
          <p:cNvSpPr txBox="1">
            <a:spLocks noChangeArrowheads="1"/>
          </p:cNvSpPr>
          <p:nvPr/>
        </p:nvSpPr>
        <p:spPr bwMode="auto">
          <a:xfrm>
            <a:off x="1442564" y="144424"/>
            <a:ext cx="8785225" cy="523220"/>
          </a:xfrm>
          <a:prstGeom prst="rect">
            <a:avLst/>
          </a:prstGeom>
          <a:noFill/>
          <a:ln>
            <a:headEnd/>
            <a:tailEnd/>
          </a:ln>
          <a:effectLst>
            <a:outerShdw blurRad="50800" dist="50800" dir="5400000" algn="ctr" rotWithShape="0">
              <a:schemeClr val="tx1"/>
            </a:outerShdw>
          </a:effectLst>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fontAlgn="auto" hangingPunct="1">
              <a:spcBef>
                <a:spcPts val="0"/>
              </a:spcBef>
              <a:spcAft>
                <a:spcPts val="0"/>
              </a:spcAft>
              <a:defRPr/>
            </a:pPr>
            <a:r>
              <a:rPr lang="en-US" altLang="en-US" sz="2800" b="1" dirty="0">
                <a:effectLst>
                  <a:outerShdw blurRad="38100" dist="38100" dir="2700000" algn="tl">
                    <a:srgbClr val="000000">
                      <a:alpha val="43137"/>
                    </a:srgbClr>
                  </a:outerShdw>
                </a:effectLst>
                <a:latin typeface="+mn-lt"/>
              </a:rPr>
              <a:t>Methods, Algorithms and Software</a:t>
            </a:r>
            <a:endParaRPr lang="ru-RU" altLang="en-US" sz="2800" b="1" dirty="0">
              <a:effectLst>
                <a:outerShdw blurRad="38100" dist="38100" dir="2700000" algn="tl">
                  <a:srgbClr val="000000">
                    <a:alpha val="43137"/>
                  </a:srgbClr>
                </a:outerShdw>
              </a:effectLst>
              <a:latin typeface="+mn-lt"/>
            </a:endParaRPr>
          </a:p>
        </p:txBody>
      </p:sp>
      <p:pic>
        <p:nvPicPr>
          <p:cNvPr id="10" name="Рисунок 9"/>
          <p:cNvPicPr>
            <a:picLocks noChangeAspect="1"/>
          </p:cNvPicPr>
          <p:nvPr/>
        </p:nvPicPr>
        <p:blipFill rotWithShape="1">
          <a:blip r:embed="rId3"/>
          <a:srcRect t="25594"/>
          <a:stretch/>
        </p:blipFill>
        <p:spPr>
          <a:xfrm>
            <a:off x="4377836" y="4724706"/>
            <a:ext cx="4099073" cy="2064787"/>
          </a:xfrm>
          <a:prstGeom prst="rect">
            <a:avLst/>
          </a:prstGeom>
          <a:ln>
            <a:noFill/>
          </a:ln>
          <a:effectLst>
            <a:softEdge rad="112500"/>
          </a:effectLst>
        </p:spPr>
      </p:pic>
      <p:pic>
        <p:nvPicPr>
          <p:cNvPr id="13" name="Рисунок 12"/>
          <p:cNvPicPr/>
          <p:nvPr/>
        </p:nvPicPr>
        <p:blipFill>
          <a:blip r:embed="rId4" cstate="print">
            <a:extLst>
              <a:ext uri="{28A0092B-C50C-407E-A947-70E740481C1C}">
                <a14:useLocalDpi xmlns:a14="http://schemas.microsoft.com/office/drawing/2010/main" val="0"/>
              </a:ext>
            </a:extLst>
          </a:blip>
          <a:stretch>
            <a:fillRect/>
          </a:stretch>
        </p:blipFill>
        <p:spPr>
          <a:xfrm>
            <a:off x="69865" y="5253890"/>
            <a:ext cx="3724950" cy="1592864"/>
          </a:xfrm>
          <a:prstGeom prst="rect">
            <a:avLst/>
          </a:prstGeom>
          <a:ln>
            <a:noFill/>
          </a:ln>
          <a:effectLst>
            <a:softEdge rad="112500"/>
          </a:effectLst>
        </p:spPr>
      </p:pic>
      <p:pic>
        <p:nvPicPr>
          <p:cNvPr id="14" name="Picture 4"/>
          <p:cNvPicPr/>
          <p:nvPr/>
        </p:nvPicPr>
        <p:blipFill>
          <a:blip r:embed="rId5" cstate="print">
            <a:extLst>
              <a:ext uri="{28A0092B-C50C-407E-A947-70E740481C1C}">
                <a14:useLocalDpi xmlns:a14="http://schemas.microsoft.com/office/drawing/2010/main" val="0"/>
              </a:ext>
            </a:extLst>
          </a:blip>
          <a:stretch>
            <a:fillRect/>
          </a:stretch>
        </p:blipFill>
        <p:spPr>
          <a:xfrm>
            <a:off x="161206" y="971542"/>
            <a:ext cx="2833076" cy="2185386"/>
          </a:xfrm>
          <a:prstGeom prst="rect">
            <a:avLst/>
          </a:prstGeom>
        </p:spPr>
      </p:pic>
      <p:pic>
        <p:nvPicPr>
          <p:cNvPr id="15" name="Рисунок 14"/>
          <p:cNvPicPr/>
          <p:nvPr/>
        </p:nvPicPr>
        <p:blipFill>
          <a:blip r:embed="rId6">
            <a:extLst>
              <a:ext uri="{28A0092B-C50C-407E-A947-70E740481C1C}">
                <a14:useLocalDpi xmlns:a14="http://schemas.microsoft.com/office/drawing/2010/main" val="0"/>
              </a:ext>
            </a:extLst>
          </a:blip>
          <a:stretch>
            <a:fillRect/>
          </a:stretch>
        </p:blipFill>
        <p:spPr>
          <a:xfrm>
            <a:off x="2571139" y="4817698"/>
            <a:ext cx="3565994" cy="2323812"/>
          </a:xfrm>
          <a:prstGeom prst="rect">
            <a:avLst/>
          </a:prstGeom>
          <a:ln>
            <a:noFill/>
          </a:ln>
          <a:effectLst>
            <a:softEdge rad="112500"/>
          </a:effectLst>
        </p:spPr>
      </p:pic>
      <p:pic>
        <p:nvPicPr>
          <p:cNvPr id="1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31573" y="1013234"/>
            <a:ext cx="3578709" cy="33797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0282" y="971542"/>
            <a:ext cx="2788005" cy="20499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Pages from PhysRevLett.116.073201т"/>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865" y="3364790"/>
            <a:ext cx="3987962" cy="21398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Content Placeholder 4">
            <a:extLst>
              <a:ext uri="{FF2B5EF4-FFF2-40B4-BE49-F238E27FC236}">
                <a16:creationId xmlns:a16="http://schemas.microsoft.com/office/drawing/2014/main" id="{0307766F-DFB1-DF4A-BD90-713EAC7EFBC0}"/>
              </a:ext>
            </a:extLst>
          </p:cNvPr>
          <p:cNvPicPr/>
          <p:nvPr/>
        </p:nvPicPr>
        <p:blipFill>
          <a:blip r:embed="rId10"/>
          <a:stretch>
            <a:fillRect/>
          </a:stretch>
        </p:blipFill>
        <p:spPr>
          <a:xfrm>
            <a:off x="3658401" y="2264469"/>
            <a:ext cx="2829159" cy="1956933"/>
          </a:xfrm>
          <a:prstGeom prst="rect">
            <a:avLst/>
          </a:prstGeom>
          <a:ln>
            <a:noFill/>
          </a:ln>
          <a:effectLst>
            <a:softEdge rad="112500"/>
          </a:effectLst>
        </p:spPr>
      </p:pic>
      <p:pic>
        <p:nvPicPr>
          <p:cNvPr id="20" name="Рисунок 19"/>
          <p:cNvPicPr/>
          <p:nvPr/>
        </p:nvPicPr>
        <p:blipFill>
          <a:blip r:embed="rId11" cstate="print">
            <a:extLst>
              <a:ext uri="{28A0092B-C50C-407E-A947-70E740481C1C}">
                <a14:useLocalDpi xmlns:a14="http://schemas.microsoft.com/office/drawing/2010/main" val="0"/>
              </a:ext>
            </a:extLst>
          </a:blip>
          <a:stretch>
            <a:fillRect/>
          </a:stretch>
        </p:blipFill>
        <p:spPr>
          <a:xfrm>
            <a:off x="38413" y="3089206"/>
            <a:ext cx="2355378" cy="1270210"/>
          </a:xfrm>
          <a:prstGeom prst="rect">
            <a:avLst/>
          </a:prstGeom>
          <a:ln>
            <a:noFill/>
          </a:ln>
          <a:effectLst>
            <a:softEdge rad="112500"/>
          </a:effectLst>
        </p:spPr>
      </p:pic>
      <p:pic>
        <p:nvPicPr>
          <p:cNvPr id="21" name="Рисунок 20"/>
          <p:cNvPicPr>
            <a:picLocks noChangeAspect="1"/>
          </p:cNvPicPr>
          <p:nvPr/>
        </p:nvPicPr>
        <p:blipFill>
          <a:blip r:embed="rId12"/>
          <a:stretch>
            <a:fillRect/>
          </a:stretch>
        </p:blipFill>
        <p:spPr>
          <a:xfrm>
            <a:off x="3576609" y="3628569"/>
            <a:ext cx="3695268" cy="2201292"/>
          </a:xfrm>
          <a:prstGeom prst="rect">
            <a:avLst/>
          </a:prstGeom>
          <a:ln>
            <a:noFill/>
          </a:ln>
          <a:effectLst>
            <a:softEdge rad="112500"/>
          </a:effectLst>
        </p:spPr>
      </p:pic>
      <p:pic>
        <p:nvPicPr>
          <p:cNvPr id="22" name="Рисунок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pic>
        <p:nvPicPr>
          <p:cNvPr id="4" name="Рисунок 3">
            <a:extLst>
              <a:ext uri="{FF2B5EF4-FFF2-40B4-BE49-F238E27FC236}">
                <a16:creationId xmlns:a16="http://schemas.microsoft.com/office/drawing/2014/main" id="{401D2FCA-489A-881B-BF71-C7B6C765407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23022" y="870748"/>
            <a:ext cx="4274810" cy="5950537"/>
          </a:xfrm>
          <a:prstGeom prst="rect">
            <a:avLst/>
          </a:prstGeom>
        </p:spPr>
      </p:pic>
      <p:pic>
        <p:nvPicPr>
          <p:cNvPr id="12" name="Picture 7" descr="Рис"/>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41093" y="2792715"/>
            <a:ext cx="2557715" cy="20771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2591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C3833F5C-EDE2-4E6E-80F2-F8DBFABA50CF}"/>
              </a:ext>
            </a:extLst>
          </p:cNvPr>
          <p:cNvSpPr/>
          <p:nvPr/>
        </p:nvSpPr>
        <p:spPr>
          <a:xfrm flipH="1">
            <a:off x="0" y="7917"/>
            <a:ext cx="12192000" cy="87288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ru-RU" sz="2400" b="1" dirty="0">
              <a:solidFill>
                <a:prstClr val="white"/>
              </a:solidFill>
            </a:endParaRPr>
          </a:p>
        </p:txBody>
      </p:sp>
      <p:sp>
        <p:nvSpPr>
          <p:cNvPr id="5" name="Прямоугольник 4"/>
          <p:cNvSpPr/>
          <p:nvPr/>
        </p:nvSpPr>
        <p:spPr>
          <a:xfrm>
            <a:off x="118333" y="71313"/>
            <a:ext cx="10918083" cy="781752"/>
          </a:xfrm>
          <a:prstGeom prst="rect">
            <a:avLst/>
          </a:prstGeom>
          <a:effectLst>
            <a:outerShdw blurRad="50800" dist="50800" dir="5400000" algn="ctr" rotWithShape="0">
              <a:schemeClr val="bg2">
                <a:lumMod val="10000"/>
              </a:schemeClr>
            </a:outerShdw>
          </a:effectLst>
        </p:spPr>
        <p:txBody>
          <a:bodyPr wrap="square">
            <a:spAutoFit/>
          </a:bodyPr>
          <a:lstStyle/>
          <a:p>
            <a:pPr algn="ctr">
              <a:lnSpc>
                <a:spcPct val="80000"/>
              </a:lnSpc>
            </a:pPr>
            <a:r>
              <a:rPr lang="en-US" sz="2800" b="1" dirty="0">
                <a:solidFill>
                  <a:schemeClr val="bg1"/>
                </a:solidFill>
              </a:rPr>
              <a:t>Methods of Mathematical Modeling, Computational Physics, and </a:t>
            </a:r>
          </a:p>
          <a:p>
            <a:pPr algn="ctr">
              <a:lnSpc>
                <a:spcPct val="80000"/>
              </a:lnSpc>
            </a:pPr>
            <a:r>
              <a:rPr lang="en-US" sz="2800" b="1" dirty="0">
                <a:solidFill>
                  <a:schemeClr val="bg1"/>
                </a:solidFill>
              </a:rPr>
              <a:t>High-Performance Computing for Complex System Studies at JINR</a:t>
            </a:r>
            <a:endParaRPr lang="ru-RU" sz="2800" b="1" dirty="0">
              <a:solidFill>
                <a:schemeClr val="bg1"/>
              </a:solidFill>
            </a:endParaRPr>
          </a:p>
        </p:txBody>
      </p:sp>
      <p:pic>
        <p:nvPicPr>
          <p:cNvPr id="12" name="Рисунок 11">
            <a:extLst>
              <a:ext uri="{FF2B5EF4-FFF2-40B4-BE49-F238E27FC236}">
                <a16:creationId xmlns:a16="http://schemas.microsoft.com/office/drawing/2014/main" id="{5F94D410-BF06-4A3E-8CCF-AE86421A80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3997" y="52366"/>
            <a:ext cx="1000808" cy="697302"/>
          </a:xfrm>
          <a:prstGeom prst="rect">
            <a:avLst/>
          </a:prstGeom>
        </p:spPr>
      </p:pic>
      <p:sp>
        <p:nvSpPr>
          <p:cNvPr id="4" name="Прямоугольник 3">
            <a:extLst>
              <a:ext uri="{FF2B5EF4-FFF2-40B4-BE49-F238E27FC236}">
                <a16:creationId xmlns:a16="http://schemas.microsoft.com/office/drawing/2014/main" id="{8F1BEA51-5D05-47B8-B5F9-285213A48789}"/>
              </a:ext>
            </a:extLst>
          </p:cNvPr>
          <p:cNvSpPr/>
          <p:nvPr/>
        </p:nvSpPr>
        <p:spPr>
          <a:xfrm>
            <a:off x="5302102" y="5103674"/>
            <a:ext cx="6889898" cy="1754326"/>
          </a:xfrm>
          <a:prstGeom prst="rect">
            <a:avLst/>
          </a:prstGeom>
        </p:spPr>
        <p:txBody>
          <a:bodyPr wrap="square">
            <a:spAutoFit/>
          </a:bodyPr>
          <a:lstStyle/>
          <a:p>
            <a:pPr algn="ctr">
              <a:spcAft>
                <a:spcPts val="600"/>
              </a:spcAft>
            </a:pPr>
            <a:r>
              <a:rPr lang="en-US" dirty="0">
                <a:latin typeface="Arial" panose="020B0604020202020204" pitchFamily="34" charset="0"/>
                <a:cs typeface="Arial" panose="020B0604020202020204" pitchFamily="34" charset="0"/>
              </a:rPr>
              <a:t>In 2020-2022, more than 150 publications in peer-reviewed scientific publications have been prepared in cooperation with colleagues from the other Laboratories and the JINR Member States; 4 problem-oriented software packages in the JINRLIB electronic program library; 2 computer programs are designed for the international library of computer programs CPC.</a:t>
            </a:r>
          </a:p>
        </p:txBody>
      </p:sp>
      <p:sp>
        <p:nvSpPr>
          <p:cNvPr id="6" name="TextBox 5">
            <a:extLst>
              <a:ext uri="{FF2B5EF4-FFF2-40B4-BE49-F238E27FC236}">
                <a16:creationId xmlns:a16="http://schemas.microsoft.com/office/drawing/2014/main" id="{353DC2D2-1E90-D387-B0DA-B8CDF6A76AE2}"/>
              </a:ext>
            </a:extLst>
          </p:cNvPr>
          <p:cNvSpPr txBox="1"/>
          <p:nvPr/>
        </p:nvSpPr>
        <p:spPr>
          <a:xfrm>
            <a:off x="118334" y="981159"/>
            <a:ext cx="5183768" cy="5816977"/>
          </a:xfrm>
          <a:prstGeom prst="rect">
            <a:avLst/>
          </a:prstGeom>
          <a:noFill/>
        </p:spPr>
        <p:txBody>
          <a:bodyPr wrap="square">
            <a:spAutoFit/>
          </a:bodyPr>
          <a:lstStyle/>
          <a:p>
            <a:pPr marL="285750" lvl="0" indent="-285750">
              <a:spcAft>
                <a:spcPts val="600"/>
              </a:spcAft>
              <a:buFont typeface="Wingdings" panose="05000000000000000000" pitchFamily="2" charset="2"/>
              <a:buChar char="Ø"/>
            </a:pPr>
            <a:r>
              <a:rPr lang="en-US" b="1" dirty="0">
                <a:solidFill>
                  <a:srgbClr val="000099"/>
                </a:solidFill>
                <a:latin typeface="Arial" panose="020B0604020202020204" pitchFamily="34" charset="0"/>
                <a:cs typeface="Arial" panose="020B0604020202020204" pitchFamily="34" charset="0"/>
              </a:rPr>
              <a:t>Simulating interactions of various types in nuclear-physical systems</a:t>
            </a:r>
            <a:r>
              <a:rPr lang="en-US"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including calculations of cross sections for sub-barrier fusion/fission reactions of heavy nuclei within the channel coupling method.</a:t>
            </a:r>
          </a:p>
          <a:p>
            <a:pPr marL="285750" lvl="0" indent="-285750">
              <a:spcAft>
                <a:spcPts val="600"/>
              </a:spcAft>
              <a:buFont typeface="Wingdings" panose="05000000000000000000" pitchFamily="2" charset="2"/>
              <a:buChar char="Ø"/>
            </a:pPr>
            <a:r>
              <a:rPr lang="en-US" b="1" dirty="0">
                <a:solidFill>
                  <a:srgbClr val="000099"/>
                </a:solidFill>
                <a:latin typeface="Arial" panose="020B0604020202020204" pitchFamily="34" charset="0"/>
                <a:cs typeface="Arial" panose="020B0604020202020204" pitchFamily="34" charset="0"/>
              </a:rPr>
              <a:t>Studying multifactorial processes in models of complex systems with external influences</a:t>
            </a:r>
            <a:r>
              <a:rPr lang="en-US"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including the modeling of structural changes in materials under irradiation with charged particles and the superconducting processes study in Josephson structures.</a:t>
            </a:r>
          </a:p>
          <a:p>
            <a:pPr marL="285750" lvl="0" indent="-285750">
              <a:spcAft>
                <a:spcPts val="600"/>
              </a:spcAft>
              <a:buFont typeface="Wingdings" panose="05000000000000000000" pitchFamily="2" charset="2"/>
              <a:buChar char="Ø"/>
            </a:pPr>
            <a:r>
              <a:rPr lang="en-US" b="1" dirty="0">
                <a:solidFill>
                  <a:srgbClr val="000099"/>
                </a:solidFill>
                <a:latin typeface="Arial" panose="020B0604020202020204" pitchFamily="34" charset="0"/>
                <a:cs typeface="Arial" panose="020B0604020202020204" pitchFamily="34" charset="0"/>
              </a:rPr>
              <a:t>Solving problems arising in the design and optimization of the operation of large experimental facilities</a:t>
            </a:r>
            <a:r>
              <a:rPr lang="en-US"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including problems related to the simulation of magnetic fields. </a:t>
            </a:r>
          </a:p>
          <a:p>
            <a:pPr marL="285750" lvl="0" indent="-285750">
              <a:spcAft>
                <a:spcPts val="600"/>
              </a:spcAft>
              <a:buFont typeface="Wingdings" panose="05000000000000000000" pitchFamily="2" charset="2"/>
              <a:buChar char="Ø"/>
            </a:pPr>
            <a:r>
              <a:rPr lang="en-US" b="1" dirty="0">
                <a:solidFill>
                  <a:srgbClr val="000099"/>
                </a:solidFill>
                <a:latin typeface="Arial" panose="020B0604020202020204" pitchFamily="34" charset="0"/>
                <a:cs typeface="Arial" panose="020B0604020202020204" pitchFamily="34" charset="0"/>
              </a:rPr>
              <a:t>Modeling physical phenomena based on the state equation of dense nuclear matter</a:t>
            </a:r>
            <a:r>
              <a:rPr lang="en-US"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including complex astrophysical systems and heavy ion collision processes in the NICA energy range.</a:t>
            </a:r>
          </a:p>
        </p:txBody>
      </p:sp>
      <p:pic>
        <p:nvPicPr>
          <p:cNvPr id="3" name="Рисунок 2">
            <a:extLst>
              <a:ext uri="{FF2B5EF4-FFF2-40B4-BE49-F238E27FC236}">
                <a16:creationId xmlns:a16="http://schemas.microsoft.com/office/drawing/2014/main" id="{781D0349-342E-86FE-6F7A-8772B8ED4862}"/>
              </a:ext>
            </a:extLst>
          </p:cNvPr>
          <p:cNvPicPr/>
          <p:nvPr/>
        </p:nvPicPr>
        <p:blipFill>
          <a:blip r:embed="rId4" cstate="print">
            <a:extLst>
              <a:ext uri="{28A0092B-C50C-407E-A947-70E740481C1C}">
                <a14:useLocalDpi xmlns:a14="http://schemas.microsoft.com/office/drawing/2010/main" val="0"/>
              </a:ext>
            </a:extLst>
          </a:blip>
          <a:srcRect r="-354" b="7950"/>
          <a:stretch>
            <a:fillRect/>
          </a:stretch>
        </p:blipFill>
        <p:spPr bwMode="auto">
          <a:xfrm>
            <a:off x="5546782" y="1010504"/>
            <a:ext cx="2336752" cy="2247849"/>
          </a:xfrm>
          <a:prstGeom prst="rect">
            <a:avLst/>
          </a:prstGeom>
          <a:noFill/>
          <a:ln>
            <a:noFill/>
          </a:ln>
        </p:spPr>
      </p:pic>
      <p:sp>
        <p:nvSpPr>
          <p:cNvPr id="7" name="Прямоугольник 6">
            <a:extLst>
              <a:ext uri="{FF2B5EF4-FFF2-40B4-BE49-F238E27FC236}">
                <a16:creationId xmlns:a16="http://schemas.microsoft.com/office/drawing/2014/main" id="{BFDB22B9-FFD2-15D9-4CE9-DC24E9A1C054}"/>
              </a:ext>
            </a:extLst>
          </p:cNvPr>
          <p:cNvSpPr/>
          <p:nvPr/>
        </p:nvSpPr>
        <p:spPr>
          <a:xfrm>
            <a:off x="5546782" y="3290706"/>
            <a:ext cx="2134172" cy="784830"/>
          </a:xfrm>
          <a:prstGeom prst="rect">
            <a:avLst/>
          </a:prstGeom>
        </p:spPr>
        <p:txBody>
          <a:bodyPr wrap="square">
            <a:spAutoFit/>
          </a:bodyPr>
          <a:lstStyle/>
          <a:p>
            <a:r>
              <a:rPr lang="en-US" sz="1500" spc="-110" dirty="0">
                <a:latin typeface="Arial" panose="020B0604020202020204" pitchFamily="34" charset="0"/>
                <a:cs typeface="Arial" panose="020B0604020202020204" pitchFamily="34" charset="0"/>
              </a:rPr>
              <a:t>Scheme of ionization by Compton scattering at </a:t>
            </a:r>
            <a:r>
              <a:rPr lang="en-US" sz="1500" spc="-110" dirty="0" err="1">
                <a:latin typeface="Arial" panose="020B0604020202020204" pitchFamily="34" charset="0"/>
                <a:cs typeface="Arial" panose="020B0604020202020204" pitchFamily="34" charset="0"/>
              </a:rPr>
              <a:t>hν</a:t>
            </a:r>
            <a:r>
              <a:rPr lang="en-US" sz="1500" spc="-110" dirty="0">
                <a:latin typeface="Arial" panose="020B0604020202020204" pitchFamily="34" charset="0"/>
                <a:cs typeface="Arial" panose="020B0604020202020204" pitchFamily="34" charset="0"/>
              </a:rPr>
              <a:t>= 2.1 keV</a:t>
            </a:r>
            <a:endParaRPr lang="ru-RU" sz="1500" spc="-110" dirty="0">
              <a:latin typeface="Arial" panose="020B0604020202020204" pitchFamily="34" charset="0"/>
              <a:cs typeface="Arial" panose="020B0604020202020204" pitchFamily="34" charset="0"/>
            </a:endParaRPr>
          </a:p>
        </p:txBody>
      </p:sp>
      <p:sp>
        <p:nvSpPr>
          <p:cNvPr id="8" name="Прямоугольник 7">
            <a:extLst>
              <a:ext uri="{FF2B5EF4-FFF2-40B4-BE49-F238E27FC236}">
                <a16:creationId xmlns:a16="http://schemas.microsoft.com/office/drawing/2014/main" id="{C9CAC6DE-0009-0F44-C0E7-E288F20981D7}"/>
              </a:ext>
            </a:extLst>
          </p:cNvPr>
          <p:cNvSpPr/>
          <p:nvPr/>
        </p:nvSpPr>
        <p:spPr>
          <a:xfrm>
            <a:off x="118333" y="944196"/>
            <a:ext cx="5124983" cy="58424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Рисунок 8">
            <a:extLst>
              <a:ext uri="{FF2B5EF4-FFF2-40B4-BE49-F238E27FC236}">
                <a16:creationId xmlns:a16="http://schemas.microsoft.com/office/drawing/2014/main" id="{6C5CA3D1-EECF-1ACB-62A2-8231588A786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400230" y="3290706"/>
            <a:ext cx="3030692" cy="1894942"/>
          </a:xfrm>
          <a:prstGeom prst="rect">
            <a:avLst/>
          </a:prstGeom>
        </p:spPr>
      </p:pic>
      <p:sp>
        <p:nvSpPr>
          <p:cNvPr id="11" name="TextBox 10">
            <a:extLst>
              <a:ext uri="{FF2B5EF4-FFF2-40B4-BE49-F238E27FC236}">
                <a16:creationId xmlns:a16="http://schemas.microsoft.com/office/drawing/2014/main" id="{390AB3E7-1E0A-83B5-408F-FB849A03E331}"/>
              </a:ext>
            </a:extLst>
          </p:cNvPr>
          <p:cNvSpPr txBox="1"/>
          <p:nvPr/>
        </p:nvSpPr>
        <p:spPr>
          <a:xfrm>
            <a:off x="10489708" y="3735525"/>
            <a:ext cx="1574007" cy="923330"/>
          </a:xfrm>
          <a:prstGeom prst="rect">
            <a:avLst/>
          </a:prstGeom>
          <a:noFill/>
        </p:spPr>
        <p:txBody>
          <a:bodyPr wrap="square">
            <a:spAutoFit/>
          </a:bodyPr>
          <a:lstStyle/>
          <a:p>
            <a:pPr>
              <a:lnSpc>
                <a:spcPct val="90000"/>
              </a:lnSpc>
            </a:pPr>
            <a:r>
              <a:rPr lang="en-US" sz="1500" spc="-110" dirty="0">
                <a:latin typeface="Arial" panose="020B0604020202020204" pitchFamily="34" charset="0"/>
                <a:cs typeface="Arial" panose="020B0604020202020204" pitchFamily="34" charset="0"/>
              </a:rPr>
              <a:t>Sub-barrier fusion and fission reactions  of  heavy nuclei</a:t>
            </a:r>
          </a:p>
        </p:txBody>
      </p:sp>
      <p:pic>
        <p:nvPicPr>
          <p:cNvPr id="14" name="Рисунок 13">
            <a:extLst>
              <a:ext uri="{FF2B5EF4-FFF2-40B4-BE49-F238E27FC236}">
                <a16:creationId xmlns:a16="http://schemas.microsoft.com/office/drawing/2014/main" id="{25D068B5-37E8-7FA6-4414-D6CD32CFA67F}"/>
              </a:ext>
            </a:extLst>
          </p:cNvPr>
          <p:cNvPicPr>
            <a:picLocks noChangeAspect="1"/>
          </p:cNvPicPr>
          <p:nvPr/>
        </p:nvPicPr>
        <p:blipFill>
          <a:blip r:embed="rId6"/>
          <a:stretch>
            <a:fillRect/>
          </a:stretch>
        </p:blipFill>
        <p:spPr>
          <a:xfrm>
            <a:off x="8006363" y="944196"/>
            <a:ext cx="4116138" cy="2346510"/>
          </a:xfrm>
          <a:prstGeom prst="rect">
            <a:avLst/>
          </a:prstGeom>
        </p:spPr>
      </p:pic>
    </p:spTree>
    <p:extLst>
      <p:ext uri="{BB962C8B-B14F-4D97-AF65-F5344CB8AC3E}">
        <p14:creationId xmlns:p14="http://schemas.microsoft.com/office/powerpoint/2010/main" val="3141911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C3833F5C-EDE2-4E6E-80F2-F8DBFABA50CF}"/>
              </a:ext>
            </a:extLst>
          </p:cNvPr>
          <p:cNvSpPr/>
          <p:nvPr/>
        </p:nvSpPr>
        <p:spPr>
          <a:xfrm flipH="1">
            <a:off x="0" y="7917"/>
            <a:ext cx="12192000" cy="966342"/>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ru-RU" sz="2400" b="1" dirty="0">
              <a:solidFill>
                <a:prstClr val="white"/>
              </a:solidFill>
            </a:endParaRPr>
          </a:p>
        </p:txBody>
      </p:sp>
      <p:sp>
        <p:nvSpPr>
          <p:cNvPr id="5" name="Прямоугольник 4"/>
          <p:cNvSpPr/>
          <p:nvPr/>
        </p:nvSpPr>
        <p:spPr>
          <a:xfrm>
            <a:off x="865765" y="-472"/>
            <a:ext cx="10015877" cy="954107"/>
          </a:xfrm>
          <a:prstGeom prst="rect">
            <a:avLst/>
          </a:prstGeom>
          <a:effectLst>
            <a:outerShdw blurRad="50800" dist="38100" dir="2700000" algn="tl" rotWithShape="0">
              <a:prstClr val="black"/>
            </a:outerShdw>
          </a:effectLst>
        </p:spPr>
        <p:txBody>
          <a:bodyPr wrap="square">
            <a:spAutoFit/>
          </a:bodyPr>
          <a:lstStyle/>
          <a:p>
            <a:pPr algn="ctr"/>
            <a:r>
              <a:rPr lang="en-US" sz="2800" b="1" dirty="0">
                <a:solidFill>
                  <a:schemeClr val="bg1"/>
                </a:solidFill>
              </a:rPr>
              <a:t>Implementation of ML/DL Methods in Data Processing and Analysis at the NICA Experiments: BM@N, MPD and SPD</a:t>
            </a:r>
            <a:endParaRPr lang="ru-RU" sz="2800" b="1" dirty="0">
              <a:solidFill>
                <a:schemeClr val="bg1"/>
              </a:solidFill>
            </a:endParaRPr>
          </a:p>
        </p:txBody>
      </p:sp>
      <p:pic>
        <p:nvPicPr>
          <p:cNvPr id="12" name="Рисунок 11">
            <a:extLst>
              <a:ext uri="{FF2B5EF4-FFF2-40B4-BE49-F238E27FC236}">
                <a16:creationId xmlns:a16="http://schemas.microsoft.com/office/drawing/2014/main" id="{5F94D410-BF06-4A3E-8CCF-AE86421A80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36417" y="52366"/>
            <a:ext cx="1000808" cy="697302"/>
          </a:xfrm>
          <a:prstGeom prst="rect">
            <a:avLst/>
          </a:prstGeom>
        </p:spPr>
      </p:pic>
      <p:pic>
        <p:nvPicPr>
          <p:cNvPr id="11" name="image4.png">
            <a:extLst>
              <a:ext uri="{FF2B5EF4-FFF2-40B4-BE49-F238E27FC236}">
                <a16:creationId xmlns:a16="http://schemas.microsoft.com/office/drawing/2014/main" id="{4D159AD6-66BA-3C41-A926-BF014F90E81C}"/>
              </a:ext>
            </a:extLst>
          </p:cNvPr>
          <p:cNvPicPr>
            <a:picLocks noChangeAspect="1"/>
          </p:cNvPicPr>
          <p:nvPr/>
        </p:nvPicPr>
        <p:blipFill rotWithShape="1">
          <a:blip r:embed="rId4"/>
          <a:srcRect t="8013"/>
          <a:stretch/>
        </p:blipFill>
        <p:spPr>
          <a:xfrm>
            <a:off x="6930726" y="1168876"/>
            <a:ext cx="2568800" cy="1926116"/>
          </a:xfrm>
          <a:prstGeom prst="rect">
            <a:avLst/>
          </a:prstGeom>
          <a:ln/>
        </p:spPr>
      </p:pic>
      <p:sp>
        <p:nvSpPr>
          <p:cNvPr id="6" name="Rectangle 5">
            <a:extLst>
              <a:ext uri="{FF2B5EF4-FFF2-40B4-BE49-F238E27FC236}">
                <a16:creationId xmlns:a16="http://schemas.microsoft.com/office/drawing/2014/main" id="{CB33AA03-52B7-1E4F-A3F9-1D3960DA6E51}"/>
              </a:ext>
            </a:extLst>
          </p:cNvPr>
          <p:cNvSpPr/>
          <p:nvPr/>
        </p:nvSpPr>
        <p:spPr>
          <a:xfrm>
            <a:off x="7167438" y="3095344"/>
            <a:ext cx="2119696" cy="507831"/>
          </a:xfrm>
          <a:prstGeom prst="rect">
            <a:avLst/>
          </a:prstGeom>
        </p:spPr>
        <p:txBody>
          <a:bodyPr wrap="square">
            <a:spAutoFit/>
          </a:bodyPr>
          <a:lstStyle/>
          <a:p>
            <a:pPr algn="ctr">
              <a:lnSpc>
                <a:spcPct val="90000"/>
              </a:lnSpc>
            </a:pPr>
            <a:r>
              <a:rPr lang="en-US" sz="1500" spc="-110" dirty="0">
                <a:latin typeface="Arial" panose="020B0604020202020204" pitchFamily="34" charset="0"/>
                <a:cs typeface="Arial" panose="020B0604020202020204" pitchFamily="34" charset="0"/>
              </a:rPr>
              <a:t>Gradient-boosted decision trees for PID in MPD</a:t>
            </a:r>
            <a:endParaRPr lang="ru-RU" sz="1500" spc="-110" dirty="0">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BBD6017B-D859-6142-A358-B92CD6B7D669}"/>
              </a:ext>
            </a:extLst>
          </p:cNvPr>
          <p:cNvSpPr/>
          <p:nvPr/>
        </p:nvSpPr>
        <p:spPr>
          <a:xfrm>
            <a:off x="7192214" y="5872392"/>
            <a:ext cx="4585538" cy="840230"/>
          </a:xfrm>
          <a:prstGeom prst="rect">
            <a:avLst/>
          </a:prstGeom>
        </p:spPr>
        <p:txBody>
          <a:bodyPr wrap="square">
            <a:spAutoFit/>
          </a:bodyPr>
          <a:lstStyle/>
          <a:p>
            <a:pPr>
              <a:lnSpc>
                <a:spcPct val="90000"/>
              </a:lnSpc>
            </a:pPr>
            <a:r>
              <a:rPr lang="en-US" dirty="0">
                <a:latin typeface="Arial" panose="020B0604020202020204" pitchFamily="34" charset="0"/>
                <a:cs typeface="Arial" panose="020B0604020202020204" pitchFamily="34" charset="0"/>
              </a:rPr>
              <a:t>The participants are presented by members of all targeted international collaborations: BM@N, MPD, SPD.</a:t>
            </a:r>
            <a:endParaRPr lang="ru-RU"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AAC943A-84AB-A5BC-1603-9DF83CAC3C4A}"/>
              </a:ext>
            </a:extLst>
          </p:cNvPr>
          <p:cNvSpPr txBox="1"/>
          <p:nvPr/>
        </p:nvSpPr>
        <p:spPr>
          <a:xfrm>
            <a:off x="195082" y="2817640"/>
            <a:ext cx="6394994" cy="1754326"/>
          </a:xfrm>
          <a:prstGeom prst="rect">
            <a:avLst/>
          </a:prstGeom>
          <a:noFill/>
        </p:spPr>
        <p:txBody>
          <a:bodyPr wrap="square">
            <a:spAutoFit/>
          </a:bodyPr>
          <a:lstStyle/>
          <a:p>
            <a:pPr lvl="0" algn="just"/>
            <a:r>
              <a:rPr lang="en-US" b="1" dirty="0">
                <a:solidFill>
                  <a:srgbClr val="000099"/>
                </a:solidFill>
                <a:latin typeface="Arial" panose="020B0604020202020204" pitchFamily="34" charset="0"/>
                <a:cs typeface="Arial" panose="020B0604020202020204" pitchFamily="34" charset="0"/>
              </a:rPr>
              <a:t>Possible areas for ML/DL application:</a:t>
            </a:r>
            <a:r>
              <a:rPr lang="en-US" dirty="0">
                <a:latin typeface="Arial" panose="020B0604020202020204" pitchFamily="34" charset="0"/>
                <a:cs typeface="Arial" panose="020B0604020202020204" pitchFamily="34" charset="0"/>
              </a:rPr>
              <a:t> hit finding, tracking, particle identification, decay reconstruction, global tracking.</a:t>
            </a:r>
          </a:p>
          <a:p>
            <a:pPr lvl="0" algn="just"/>
            <a:endParaRPr lang="en-US" b="1" dirty="0">
              <a:solidFill>
                <a:srgbClr val="000099"/>
              </a:solidFill>
              <a:latin typeface="Arial" panose="020B0604020202020204" pitchFamily="34" charset="0"/>
              <a:cs typeface="Arial" panose="020B0604020202020204" pitchFamily="34" charset="0"/>
            </a:endParaRPr>
          </a:p>
          <a:p>
            <a:pPr lvl="0" algn="just"/>
            <a:r>
              <a:rPr lang="en-US" b="1" dirty="0">
                <a:solidFill>
                  <a:srgbClr val="000099"/>
                </a:solidFill>
                <a:latin typeface="Arial" panose="020B0604020202020204" pitchFamily="34" charset="0"/>
                <a:cs typeface="Arial" panose="020B0604020202020204" pitchFamily="34" charset="0"/>
              </a:rPr>
              <a:t>The main ML/DL methods:</a:t>
            </a:r>
            <a:r>
              <a:rPr lang="en-US" dirty="0">
                <a:latin typeface="Arial" panose="020B0604020202020204" pitchFamily="34" charset="0"/>
                <a:cs typeface="Arial" panose="020B0604020202020204" pitchFamily="34" charset="0"/>
              </a:rPr>
              <a:t> Recurrent Neural Networks, Graph Neural Networks, Convolutional Neural Networks, Decision Trees, Gradient Boosting, etc.</a:t>
            </a:r>
          </a:p>
        </p:txBody>
      </p:sp>
      <p:sp>
        <p:nvSpPr>
          <p:cNvPr id="19" name="TextBox 18">
            <a:extLst>
              <a:ext uri="{FF2B5EF4-FFF2-40B4-BE49-F238E27FC236}">
                <a16:creationId xmlns:a16="http://schemas.microsoft.com/office/drawing/2014/main" id="{7CFE73AF-378D-8666-05D4-B38E179FF4FF}"/>
              </a:ext>
            </a:extLst>
          </p:cNvPr>
          <p:cNvSpPr txBox="1"/>
          <p:nvPr/>
        </p:nvSpPr>
        <p:spPr>
          <a:xfrm>
            <a:off x="9523846" y="3054395"/>
            <a:ext cx="2648324" cy="553998"/>
          </a:xfrm>
          <a:prstGeom prst="rect">
            <a:avLst/>
          </a:prstGeom>
          <a:noFill/>
        </p:spPr>
        <p:txBody>
          <a:bodyPr wrap="square">
            <a:spAutoFit/>
          </a:bodyPr>
          <a:lstStyle/>
          <a:p>
            <a:r>
              <a:rPr lang="en-US" sz="1500" spc="-110" dirty="0">
                <a:latin typeface="Arial" panose="020B0604020202020204" pitchFamily="34" charset="0"/>
                <a:cs typeface="Arial" panose="020B0604020202020204" pitchFamily="34" charset="0"/>
              </a:rPr>
              <a:t>Deep GNNs for solving tracking problems in BM@N, BESIII, SPD</a:t>
            </a:r>
            <a:endParaRPr lang="ru-RU" sz="1500" spc="-110"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A51C52AF-846E-2045-952B-99C1A720B0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682" y="4639112"/>
            <a:ext cx="6307394" cy="1653395"/>
          </a:xfrm>
          <a:prstGeom prst="rect">
            <a:avLst/>
          </a:prstGeom>
        </p:spPr>
      </p:pic>
      <p:sp>
        <p:nvSpPr>
          <p:cNvPr id="18" name="Rectangle 17">
            <a:extLst>
              <a:ext uri="{FF2B5EF4-FFF2-40B4-BE49-F238E27FC236}">
                <a16:creationId xmlns:a16="http://schemas.microsoft.com/office/drawing/2014/main" id="{EE28439D-01CD-F84B-A8A0-19AB27CF7EBF}"/>
              </a:ext>
            </a:extLst>
          </p:cNvPr>
          <p:cNvSpPr/>
          <p:nvPr/>
        </p:nvSpPr>
        <p:spPr>
          <a:xfrm>
            <a:off x="195082" y="1180241"/>
            <a:ext cx="6331553" cy="1477328"/>
          </a:xfrm>
          <a:prstGeom prst="rect">
            <a:avLst/>
          </a:prstGeom>
        </p:spPr>
        <p:txBody>
          <a:bodyPr wrap="square">
            <a:spAutoFit/>
          </a:bodyPr>
          <a:lstStyle/>
          <a:p>
            <a:pPr algn="just"/>
            <a:r>
              <a:rPr lang="ru-RU" dirty="0">
                <a:latin typeface="Arial" panose="020B0604020202020204" pitchFamily="34" charset="0"/>
                <a:cs typeface="Arial" panose="020B0604020202020204" pitchFamily="34" charset="0"/>
              </a:rPr>
              <a:t>Scientific </a:t>
            </a:r>
            <a:r>
              <a:rPr lang="ru-RU" dirty="0" err="1">
                <a:latin typeface="Arial" panose="020B0604020202020204" pitchFamily="34" charset="0"/>
                <a:cs typeface="Arial" panose="020B0604020202020204" pitchFamily="34" charset="0"/>
              </a:rPr>
              <a:t>and</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practical</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significance</a:t>
            </a:r>
            <a:r>
              <a:rPr lang="en-US" dirty="0">
                <a:latin typeface="Arial" panose="020B0604020202020204" pitchFamily="34" charset="0"/>
                <a:cs typeface="Arial" panose="020B0604020202020204" pitchFamily="34" charset="0"/>
              </a:rPr>
              <a:t>:</a:t>
            </a:r>
            <a:r>
              <a:rPr lang="ru-RU" dirty="0">
                <a:latin typeface="Arial" panose="020B0604020202020204" pitchFamily="34" charset="0"/>
                <a:cs typeface="Arial" panose="020B0604020202020204" pitchFamily="34" charset="0"/>
              </a:rPr>
              <a:t> </a:t>
            </a:r>
            <a:r>
              <a:rPr lang="en-US" b="1" dirty="0">
                <a:solidFill>
                  <a:srgbClr val="000099"/>
                </a:solidFill>
                <a:latin typeface="Arial" panose="020B0604020202020204" pitchFamily="34" charset="0"/>
                <a:cs typeface="Arial" panose="020B0604020202020204" pitchFamily="34" charset="0"/>
              </a:rPr>
              <a:t>e</a:t>
            </a:r>
            <a:r>
              <a:rPr lang="ru-RU" b="1" dirty="0" err="1">
                <a:solidFill>
                  <a:srgbClr val="000099"/>
                </a:solidFill>
                <a:latin typeface="Arial" panose="020B0604020202020204" pitchFamily="34" charset="0"/>
                <a:cs typeface="Arial" panose="020B0604020202020204" pitchFamily="34" charset="0"/>
              </a:rPr>
              <a:t>xpanding</a:t>
            </a:r>
            <a:r>
              <a:rPr lang="ru-RU" b="1" dirty="0">
                <a:solidFill>
                  <a:srgbClr val="000099"/>
                </a:solidFill>
                <a:latin typeface="Arial" panose="020B0604020202020204" pitchFamily="34" charset="0"/>
                <a:cs typeface="Arial" panose="020B0604020202020204" pitchFamily="34" charset="0"/>
              </a:rPr>
              <a:t> </a:t>
            </a:r>
            <a:r>
              <a:rPr lang="ru-RU" b="1" dirty="0" err="1">
                <a:solidFill>
                  <a:srgbClr val="000099"/>
                </a:solidFill>
                <a:latin typeface="Arial" panose="020B0604020202020204" pitchFamily="34" charset="0"/>
                <a:cs typeface="Arial" panose="020B0604020202020204" pitchFamily="34" charset="0"/>
              </a:rPr>
              <a:t>the</a:t>
            </a:r>
            <a:r>
              <a:rPr lang="ru-RU" b="1" dirty="0">
                <a:solidFill>
                  <a:srgbClr val="000099"/>
                </a:solidFill>
                <a:latin typeface="Arial" panose="020B0604020202020204" pitchFamily="34" charset="0"/>
                <a:cs typeface="Arial" panose="020B0604020202020204" pitchFamily="34" charset="0"/>
              </a:rPr>
              <a:t> </a:t>
            </a:r>
            <a:r>
              <a:rPr lang="ru-RU" b="1" dirty="0" err="1">
                <a:solidFill>
                  <a:srgbClr val="000099"/>
                </a:solidFill>
                <a:latin typeface="Arial" panose="020B0604020202020204" pitchFamily="34" charset="0"/>
                <a:cs typeface="Arial" panose="020B0604020202020204" pitchFamily="34" charset="0"/>
              </a:rPr>
              <a:t>scope</a:t>
            </a:r>
            <a:r>
              <a:rPr lang="ru-RU" b="1" dirty="0">
                <a:solidFill>
                  <a:srgbClr val="000099"/>
                </a:solidFill>
                <a:latin typeface="Arial" panose="020B0604020202020204" pitchFamily="34" charset="0"/>
                <a:cs typeface="Arial" panose="020B0604020202020204" pitchFamily="34" charset="0"/>
              </a:rPr>
              <a:t> </a:t>
            </a:r>
            <a:r>
              <a:rPr lang="ru-RU" b="1" dirty="0" err="1">
                <a:solidFill>
                  <a:srgbClr val="000099"/>
                </a:solidFill>
                <a:latin typeface="Arial" panose="020B0604020202020204" pitchFamily="34" charset="0"/>
                <a:cs typeface="Arial" panose="020B0604020202020204" pitchFamily="34" charset="0"/>
              </a:rPr>
              <a:t>of</a:t>
            </a:r>
            <a:r>
              <a:rPr lang="ru-RU" b="1" dirty="0">
                <a:solidFill>
                  <a:srgbClr val="000099"/>
                </a:solidFill>
                <a:latin typeface="Arial" panose="020B0604020202020204" pitchFamily="34" charset="0"/>
                <a:cs typeface="Arial" panose="020B0604020202020204" pitchFamily="34" charset="0"/>
              </a:rPr>
              <a:t> </a:t>
            </a:r>
            <a:r>
              <a:rPr lang="ru-RU" b="1" dirty="0" err="1">
                <a:solidFill>
                  <a:srgbClr val="000099"/>
                </a:solidFill>
                <a:latin typeface="Arial" panose="020B0604020202020204" pitchFamily="34" charset="0"/>
                <a:cs typeface="Arial" panose="020B0604020202020204" pitchFamily="34" charset="0"/>
              </a:rPr>
              <a:t>machine</a:t>
            </a:r>
            <a:r>
              <a:rPr lang="ru-RU" b="1" dirty="0">
                <a:solidFill>
                  <a:srgbClr val="000099"/>
                </a:solidFill>
                <a:latin typeface="Arial" panose="020B0604020202020204" pitchFamily="34" charset="0"/>
                <a:cs typeface="Arial" panose="020B0604020202020204" pitchFamily="34" charset="0"/>
              </a:rPr>
              <a:t> </a:t>
            </a:r>
            <a:r>
              <a:rPr lang="ru-RU" b="1" dirty="0" err="1">
                <a:solidFill>
                  <a:srgbClr val="000099"/>
                </a:solidFill>
                <a:latin typeface="Arial" panose="020B0604020202020204" pitchFamily="34" charset="0"/>
                <a:cs typeface="Arial" panose="020B0604020202020204" pitchFamily="34" charset="0"/>
              </a:rPr>
              <a:t>learning</a:t>
            </a:r>
            <a:r>
              <a:rPr lang="ru-RU" b="1" dirty="0">
                <a:solidFill>
                  <a:srgbClr val="000099"/>
                </a:solidFill>
                <a:latin typeface="Arial" panose="020B0604020202020204" pitchFamily="34" charset="0"/>
                <a:cs typeface="Arial" panose="020B0604020202020204" pitchFamily="34" charset="0"/>
              </a:rPr>
              <a:t> </a:t>
            </a:r>
            <a:r>
              <a:rPr lang="ru-RU" b="1" dirty="0" err="1">
                <a:solidFill>
                  <a:srgbClr val="000099"/>
                </a:solidFill>
                <a:latin typeface="Arial" panose="020B0604020202020204" pitchFamily="34" charset="0"/>
                <a:cs typeface="Arial" panose="020B0604020202020204" pitchFamily="34" charset="0"/>
              </a:rPr>
              <a:t>methods</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in</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particular</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in</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high</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energy</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physics</a:t>
            </a:r>
            <a:r>
              <a:rPr lang="en-US" dirty="0">
                <a:latin typeface="Arial" panose="020B0604020202020204" pitchFamily="34" charset="0"/>
                <a:cs typeface="Arial" panose="020B0604020202020204" pitchFamily="34" charset="0"/>
              </a:rPr>
              <a:t>; </a:t>
            </a:r>
            <a:r>
              <a:rPr lang="en-US" b="1" dirty="0">
                <a:solidFill>
                  <a:srgbClr val="000099"/>
                </a:solidFill>
                <a:latin typeface="Arial" panose="020B0604020202020204" pitchFamily="34" charset="0"/>
                <a:cs typeface="Arial" panose="020B0604020202020204" pitchFamily="34" charset="0"/>
              </a:rPr>
              <a:t>s</a:t>
            </a:r>
            <a:r>
              <a:rPr lang="ru-RU" b="1" dirty="0" err="1">
                <a:solidFill>
                  <a:srgbClr val="000099"/>
                </a:solidFill>
                <a:latin typeface="Arial" panose="020B0604020202020204" pitchFamily="34" charset="0"/>
                <a:cs typeface="Arial" panose="020B0604020202020204" pitchFamily="34" charset="0"/>
              </a:rPr>
              <a:t>oftware</a:t>
            </a:r>
            <a:r>
              <a:rPr lang="ru-RU" b="1" dirty="0">
                <a:solidFill>
                  <a:srgbClr val="000099"/>
                </a:solidFill>
                <a:latin typeface="Arial" panose="020B0604020202020204" pitchFamily="34" charset="0"/>
                <a:cs typeface="Arial" panose="020B0604020202020204" pitchFamily="34" charset="0"/>
              </a:rPr>
              <a:t> </a:t>
            </a:r>
            <a:r>
              <a:rPr lang="ru-RU" b="1" dirty="0" err="1">
                <a:solidFill>
                  <a:srgbClr val="000099"/>
                </a:solidFill>
                <a:latin typeface="Arial" panose="020B0604020202020204" pitchFamily="34" charset="0"/>
                <a:cs typeface="Arial" panose="020B0604020202020204" pitchFamily="34" charset="0"/>
              </a:rPr>
              <a:t>for</a:t>
            </a:r>
            <a:r>
              <a:rPr lang="ru-RU" b="1" dirty="0">
                <a:solidFill>
                  <a:srgbClr val="000099"/>
                </a:solidFill>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experimental</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data</a:t>
            </a:r>
            <a:r>
              <a:rPr lang="ru-RU" dirty="0">
                <a:latin typeface="Arial" panose="020B0604020202020204" pitchFamily="34" charset="0"/>
                <a:cs typeface="Arial" panose="020B0604020202020204" pitchFamily="34" charset="0"/>
              </a:rPr>
              <a:t> </a:t>
            </a:r>
            <a:r>
              <a:rPr lang="ru-RU" b="1" dirty="0" err="1">
                <a:solidFill>
                  <a:srgbClr val="000099"/>
                </a:solidFill>
                <a:latin typeface="Arial" panose="020B0604020202020204" pitchFamily="34" charset="0"/>
                <a:cs typeface="Arial" panose="020B0604020202020204" pitchFamily="34" charset="0"/>
              </a:rPr>
              <a:t>processing</a:t>
            </a:r>
            <a:r>
              <a:rPr lang="ru-RU" b="1" dirty="0">
                <a:solidFill>
                  <a:srgbClr val="000099"/>
                </a:solidFill>
                <a:latin typeface="Arial" panose="020B0604020202020204" pitchFamily="34" charset="0"/>
                <a:cs typeface="Arial" panose="020B0604020202020204" pitchFamily="34" charset="0"/>
              </a:rPr>
              <a:t> </a:t>
            </a:r>
            <a:r>
              <a:rPr lang="ru-RU" b="1" dirty="0" err="1">
                <a:solidFill>
                  <a:srgbClr val="000099"/>
                </a:solidFill>
                <a:latin typeface="Arial" panose="020B0604020202020204" pitchFamily="34" charset="0"/>
                <a:cs typeface="Arial" panose="020B0604020202020204" pitchFamily="34" charset="0"/>
              </a:rPr>
              <a:t>and</a:t>
            </a:r>
            <a:r>
              <a:rPr lang="ru-RU" b="1" dirty="0">
                <a:solidFill>
                  <a:srgbClr val="000099"/>
                </a:solidFill>
                <a:latin typeface="Arial" panose="020B0604020202020204" pitchFamily="34" charset="0"/>
                <a:cs typeface="Arial" panose="020B0604020202020204" pitchFamily="34" charset="0"/>
              </a:rPr>
              <a:t> </a:t>
            </a:r>
            <a:r>
              <a:rPr lang="ru-RU" b="1" dirty="0" err="1">
                <a:solidFill>
                  <a:srgbClr val="000099"/>
                </a:solidFill>
                <a:latin typeface="Arial" panose="020B0604020202020204" pitchFamily="34" charset="0"/>
                <a:cs typeface="Arial" panose="020B0604020202020204" pitchFamily="34" charset="0"/>
              </a:rPr>
              <a:t>analysis</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at</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the</a:t>
            </a:r>
            <a:r>
              <a:rPr lang="ru-RU" dirty="0">
                <a:latin typeface="Arial" panose="020B0604020202020204" pitchFamily="34" charset="0"/>
                <a:cs typeface="Arial" panose="020B0604020202020204" pitchFamily="34" charset="0"/>
              </a:rPr>
              <a:t> NICA </a:t>
            </a:r>
            <a:r>
              <a:rPr lang="ru-RU" dirty="0" err="1">
                <a:latin typeface="Arial" panose="020B0604020202020204" pitchFamily="34" charset="0"/>
                <a:cs typeface="Arial" panose="020B0604020202020204" pitchFamily="34" charset="0"/>
              </a:rPr>
              <a:t>accelerator</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complex</a:t>
            </a:r>
            <a:r>
              <a:rPr lang="en-US" dirty="0">
                <a:latin typeface="Arial" panose="020B0604020202020204" pitchFamily="34" charset="0"/>
                <a:cs typeface="Arial" panose="020B0604020202020204" pitchFamily="34" charset="0"/>
              </a:rPr>
              <a:t>; corresponding development of root-frameworks.</a:t>
            </a:r>
            <a:endParaRPr lang="ru-RU" dirty="0">
              <a:latin typeface="Arial" panose="020B0604020202020204" pitchFamily="34" charset="0"/>
              <a:cs typeface="Arial" panose="020B0604020202020204" pitchFamily="34" charset="0"/>
            </a:endParaRPr>
          </a:p>
        </p:txBody>
      </p:sp>
      <p:pic>
        <p:nvPicPr>
          <p:cNvPr id="28" name="Picture 27">
            <a:extLst>
              <a:ext uri="{FF2B5EF4-FFF2-40B4-BE49-F238E27FC236}">
                <a16:creationId xmlns:a16="http://schemas.microsoft.com/office/drawing/2014/main" id="{4490C62A-D0B7-B34D-BD13-4C13E1DF059B}"/>
              </a:ext>
            </a:extLst>
          </p:cNvPr>
          <p:cNvPicPr>
            <a:picLocks noChangeAspect="1"/>
          </p:cNvPicPr>
          <p:nvPr/>
        </p:nvPicPr>
        <p:blipFill>
          <a:blip r:embed="rId6"/>
          <a:stretch>
            <a:fillRect/>
          </a:stretch>
        </p:blipFill>
        <p:spPr>
          <a:xfrm>
            <a:off x="9484983" y="1143309"/>
            <a:ext cx="2697473" cy="1727092"/>
          </a:xfrm>
          <a:prstGeom prst="rect">
            <a:avLst/>
          </a:prstGeom>
        </p:spPr>
      </p:pic>
      <p:pic>
        <p:nvPicPr>
          <p:cNvPr id="29" name="Picture 28">
            <a:extLst>
              <a:ext uri="{FF2B5EF4-FFF2-40B4-BE49-F238E27FC236}">
                <a16:creationId xmlns:a16="http://schemas.microsoft.com/office/drawing/2014/main" id="{4D5A2030-21F9-6045-BAB0-E8153F963B48}"/>
              </a:ext>
            </a:extLst>
          </p:cNvPr>
          <p:cNvPicPr>
            <a:picLocks noChangeAspect="1"/>
          </p:cNvPicPr>
          <p:nvPr/>
        </p:nvPicPr>
        <p:blipFill>
          <a:blip r:embed="rId7"/>
          <a:stretch>
            <a:fillRect/>
          </a:stretch>
        </p:blipFill>
        <p:spPr>
          <a:xfrm>
            <a:off x="7167438" y="3679291"/>
            <a:ext cx="1882764" cy="2060434"/>
          </a:xfrm>
          <a:prstGeom prst="rect">
            <a:avLst/>
          </a:prstGeom>
        </p:spPr>
      </p:pic>
      <p:pic>
        <p:nvPicPr>
          <p:cNvPr id="33" name="Picture 32">
            <a:extLst>
              <a:ext uri="{FF2B5EF4-FFF2-40B4-BE49-F238E27FC236}">
                <a16:creationId xmlns:a16="http://schemas.microsoft.com/office/drawing/2014/main" id="{B20D4B49-D7C9-774F-9530-07F1F45F2F3C}"/>
              </a:ext>
            </a:extLst>
          </p:cNvPr>
          <p:cNvPicPr>
            <a:picLocks noChangeAspect="1"/>
          </p:cNvPicPr>
          <p:nvPr/>
        </p:nvPicPr>
        <p:blipFill>
          <a:blip r:embed="rId8"/>
          <a:stretch>
            <a:fillRect/>
          </a:stretch>
        </p:blipFill>
        <p:spPr>
          <a:xfrm>
            <a:off x="9050201" y="3674647"/>
            <a:ext cx="1806059" cy="2018353"/>
          </a:xfrm>
          <a:prstGeom prst="rect">
            <a:avLst/>
          </a:prstGeom>
        </p:spPr>
      </p:pic>
      <p:sp>
        <p:nvSpPr>
          <p:cNvPr id="35" name="TextBox 34">
            <a:extLst>
              <a:ext uri="{FF2B5EF4-FFF2-40B4-BE49-F238E27FC236}">
                <a16:creationId xmlns:a16="http://schemas.microsoft.com/office/drawing/2014/main" id="{87EE9A56-FC7A-5242-9C01-4D3E2924326A}"/>
              </a:ext>
            </a:extLst>
          </p:cNvPr>
          <p:cNvSpPr txBox="1"/>
          <p:nvPr/>
        </p:nvSpPr>
        <p:spPr>
          <a:xfrm>
            <a:off x="10957594" y="4129727"/>
            <a:ext cx="1039324" cy="1015663"/>
          </a:xfrm>
          <a:prstGeom prst="rect">
            <a:avLst/>
          </a:prstGeom>
          <a:noFill/>
        </p:spPr>
        <p:txBody>
          <a:bodyPr wrap="square">
            <a:spAutoFit/>
          </a:bodyPr>
          <a:lstStyle/>
          <a:p>
            <a:r>
              <a:rPr lang="en-US" sz="1500" spc="-110" dirty="0">
                <a:latin typeface="Arial" panose="020B0604020202020204" pitchFamily="34" charset="0"/>
                <a:cs typeface="Arial" panose="020B0604020202020204" pitchFamily="34" charset="0"/>
              </a:rPr>
              <a:t>Graph Neural Networks for Tracking</a:t>
            </a:r>
            <a:endParaRPr lang="ru-RU" sz="1500" spc="-11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49384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BC3E4345-A6E3-51DE-EC35-A9B6E1783BC6}"/>
              </a:ext>
            </a:extLst>
          </p:cNvPr>
          <p:cNvSpPr/>
          <p:nvPr/>
        </p:nvSpPr>
        <p:spPr>
          <a:xfrm flipH="1">
            <a:off x="14513" y="11246"/>
            <a:ext cx="12192000" cy="859502"/>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en-US" sz="2400" b="1" dirty="0">
              <a:solidFill>
                <a:prstClr val="white"/>
              </a:solidFill>
            </a:endParaRPr>
          </a:p>
        </p:txBody>
      </p:sp>
      <p:pic>
        <p:nvPicPr>
          <p:cNvPr id="4" name="Рисунок 3">
            <a:extLst>
              <a:ext uri="{FF2B5EF4-FFF2-40B4-BE49-F238E27FC236}">
                <a16:creationId xmlns:a16="http://schemas.microsoft.com/office/drawing/2014/main" id="{481E25FD-0F67-7ADC-8A47-5BF8B9981D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sp>
        <p:nvSpPr>
          <p:cNvPr id="5" name="Прямоугольник 4">
            <a:extLst>
              <a:ext uri="{FF2B5EF4-FFF2-40B4-BE49-F238E27FC236}">
                <a16:creationId xmlns:a16="http://schemas.microsoft.com/office/drawing/2014/main" id="{39CF2959-9093-FD2E-B23C-6A795EE6AEE2}"/>
              </a:ext>
            </a:extLst>
          </p:cNvPr>
          <p:cNvSpPr/>
          <p:nvPr/>
        </p:nvSpPr>
        <p:spPr>
          <a:xfrm>
            <a:off x="6060775" y="1392144"/>
            <a:ext cx="5783789" cy="2201628"/>
          </a:xfrm>
          <a:prstGeom prst="rect">
            <a:avLst/>
          </a:prstGeom>
        </p:spPr>
        <p:txBody>
          <a:bodyPr wrap="square">
            <a:spAutoFit/>
          </a:bodyPr>
          <a:lstStyle/>
          <a:p>
            <a:pPr algn="just">
              <a:lnSpc>
                <a:spcPct val="110000"/>
              </a:lnSpc>
              <a:defRPr/>
            </a:pPr>
            <a:r>
              <a:rPr lang="en-US" dirty="0">
                <a:solidFill>
                  <a:srgbClr val="000066"/>
                </a:solidFill>
                <a:latin typeface="Arial" panose="020B0604020202020204" pitchFamily="34" charset="0"/>
                <a:cs typeface="Arial" panose="020B0604020202020204" pitchFamily="34" charset="0"/>
                <a:sym typeface="Calibri"/>
              </a:rPr>
              <a:t>The information system allows one to </a:t>
            </a:r>
            <a:r>
              <a:rPr lang="en-US" dirty="0">
                <a:solidFill>
                  <a:srgbClr val="0000FF"/>
                </a:solidFill>
                <a:latin typeface="Arial" panose="020B0604020202020204" pitchFamily="34" charset="0"/>
                <a:cs typeface="Arial" panose="020B0604020202020204" pitchFamily="34" charset="0"/>
                <a:sym typeface="Calibri"/>
              </a:rPr>
              <a:t>store, quickly access and process data </a:t>
            </a:r>
            <a:r>
              <a:rPr lang="en-US" dirty="0">
                <a:solidFill>
                  <a:srgbClr val="0000FF"/>
                </a:solidFill>
                <a:latin typeface="Arial" panose="020B0604020202020204" pitchFamily="34" charset="0"/>
                <a:cs typeface="Arial" panose="020B0604020202020204" pitchFamily="34" charset="0"/>
              </a:rPr>
              <a:t>from experiments at LRB </a:t>
            </a:r>
            <a:r>
              <a:rPr lang="en-US" dirty="0">
                <a:solidFill>
                  <a:srgbClr val="000066"/>
                </a:solidFill>
                <a:latin typeface="Arial" panose="020B0604020202020204" pitchFamily="34" charset="0"/>
                <a:cs typeface="Arial" panose="020B0604020202020204" pitchFamily="34" charset="0"/>
                <a:sym typeface="Calibri"/>
              </a:rPr>
              <a:t>using a stack of </a:t>
            </a:r>
            <a:r>
              <a:rPr lang="en-US" dirty="0">
                <a:solidFill>
                  <a:srgbClr val="0000FF"/>
                </a:solidFill>
                <a:latin typeface="Arial" panose="020B0604020202020204" pitchFamily="34" charset="0"/>
                <a:cs typeface="Arial" panose="020B0604020202020204" pitchFamily="34" charset="0"/>
                <a:sym typeface="Calibri"/>
              </a:rPr>
              <a:t>neural network and classical algorithms of computer vision</a:t>
            </a:r>
            <a:r>
              <a:rPr lang="en-US" dirty="0">
                <a:solidFill>
                  <a:srgbClr val="000066"/>
                </a:solidFill>
                <a:latin typeface="Arial" panose="020B0604020202020204" pitchFamily="34" charset="0"/>
                <a:cs typeface="Arial" panose="020B0604020202020204" pitchFamily="34" charset="0"/>
                <a:sym typeface="Calibri"/>
              </a:rPr>
              <a:t>, providing a wide range of possibilities for automating routine tasks. It gives an increase in productivity, quality and speed of obtaining results</a:t>
            </a:r>
            <a:endParaRPr lang="ru-RU" dirty="0">
              <a:solidFill>
                <a:srgbClr val="000066"/>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D3545B1-DB40-7344-86D2-106FDA2A47EF}"/>
              </a:ext>
            </a:extLst>
          </p:cNvPr>
          <p:cNvSpPr txBox="1"/>
          <p:nvPr/>
        </p:nvSpPr>
        <p:spPr>
          <a:xfrm>
            <a:off x="1479691" y="173865"/>
            <a:ext cx="9261644" cy="480131"/>
          </a:xfrm>
          <a:prstGeom prst="rect">
            <a:avLst/>
          </a:prstGeom>
          <a:noFill/>
          <a:effectLst>
            <a:outerShdw blurRad="50800" dist="38100" dir="2700000" algn="tl" rotWithShape="0">
              <a:prstClr val="black"/>
            </a:outerShdw>
          </a:effectLst>
        </p:spPr>
        <p:txBody>
          <a:bodyPr wrap="square">
            <a:spAutoFit/>
          </a:bodyPr>
          <a:lstStyle/>
          <a:p>
            <a:pPr algn="ctr" defTabSz="404131">
              <a:lnSpc>
                <a:spcPct val="90000"/>
              </a:lnSpc>
              <a:buClr>
                <a:srgbClr val="000000"/>
              </a:buClr>
              <a:buSzPct val="100000"/>
              <a:defRPr/>
            </a:pPr>
            <a:r>
              <a:rPr lang="en-US" sz="2800" b="1" dirty="0">
                <a:solidFill>
                  <a:schemeClr val="bg1"/>
                </a:solidFill>
                <a:effectLst>
                  <a:outerShdw blurRad="38100" dist="38100" dir="2700000" algn="tl">
                    <a:srgbClr val="000000">
                      <a:alpha val="43137"/>
                    </a:srgbClr>
                  </a:outerShdw>
                </a:effectLst>
              </a:rPr>
              <a:t>Information System for Radiation Biology Tasks</a:t>
            </a:r>
          </a:p>
        </p:txBody>
      </p:sp>
      <p:pic>
        <p:nvPicPr>
          <p:cNvPr id="7" name="Рисунок 6">
            <a:extLst>
              <a:ext uri="{FF2B5EF4-FFF2-40B4-BE49-F238E27FC236}">
                <a16:creationId xmlns:a16="http://schemas.microsoft.com/office/drawing/2014/main" id="{F53E85CA-8A85-BC13-8657-2DBA99F6EC39}"/>
              </a:ext>
            </a:extLst>
          </p:cNvPr>
          <p:cNvPicPr>
            <a:picLocks noChangeAspect="1"/>
          </p:cNvPicPr>
          <p:nvPr/>
        </p:nvPicPr>
        <p:blipFill rotWithShape="1">
          <a:blip r:embed="rId3">
            <a:extLst>
              <a:ext uri="{28A0092B-C50C-407E-A947-70E740481C1C}">
                <a14:useLocalDpi xmlns:a14="http://schemas.microsoft.com/office/drawing/2010/main" val="0"/>
              </a:ext>
            </a:extLst>
          </a:blip>
          <a:srcRect r="27949"/>
          <a:stretch/>
        </p:blipFill>
        <p:spPr>
          <a:xfrm>
            <a:off x="190653" y="1838791"/>
            <a:ext cx="5783789" cy="3834099"/>
          </a:xfrm>
          <a:prstGeom prst="rect">
            <a:avLst/>
          </a:prstGeom>
        </p:spPr>
      </p:pic>
      <p:pic>
        <p:nvPicPr>
          <p:cNvPr id="10" name="Рисунок 9">
            <a:extLst>
              <a:ext uri="{FF2B5EF4-FFF2-40B4-BE49-F238E27FC236}">
                <a16:creationId xmlns:a16="http://schemas.microsoft.com/office/drawing/2014/main" id="{539B3731-99FE-EB46-35E0-E9A3F08FD9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258"/>
          <a:stretch/>
        </p:blipFill>
        <p:spPr>
          <a:xfrm>
            <a:off x="5974442" y="3810471"/>
            <a:ext cx="5991679" cy="2322305"/>
          </a:xfrm>
          <a:prstGeom prst="rect">
            <a:avLst/>
          </a:prstGeom>
        </p:spPr>
      </p:pic>
      <p:sp>
        <p:nvSpPr>
          <p:cNvPr id="11" name="TextBox 10">
            <a:extLst>
              <a:ext uri="{FF2B5EF4-FFF2-40B4-BE49-F238E27FC236}">
                <a16:creationId xmlns:a16="http://schemas.microsoft.com/office/drawing/2014/main" id="{8537EC6B-104F-11FA-EF7D-9CDDA46B9541}"/>
              </a:ext>
            </a:extLst>
          </p:cNvPr>
          <p:cNvSpPr txBox="1"/>
          <p:nvPr/>
        </p:nvSpPr>
        <p:spPr>
          <a:xfrm>
            <a:off x="7614667" y="6299894"/>
            <a:ext cx="3466019" cy="353943"/>
          </a:xfrm>
          <a:prstGeom prst="rect">
            <a:avLst/>
          </a:prstGeom>
          <a:noFill/>
        </p:spPr>
        <p:txBody>
          <a:bodyPr wrap="square">
            <a:spAutoFit/>
          </a:bodyPr>
          <a:lstStyle/>
          <a:p>
            <a:pPr algn="ctr">
              <a:defRPr sz="1800" b="1" i="0" u="none" strike="noStrike" kern="1200" baseline="0">
                <a:solidFill>
                  <a:sysClr val="windowText" lastClr="000000">
                    <a:lumMod val="65000"/>
                    <a:lumOff val="35000"/>
                  </a:sysClr>
                </a:solidFill>
                <a:latin typeface="+mn-lt"/>
                <a:ea typeface="+mn-ea"/>
                <a:cs typeface="+mn-cs"/>
              </a:defRPr>
            </a:pPr>
            <a:r>
              <a:rPr lang="en-US" sz="1700" dirty="0">
                <a:solidFill>
                  <a:schemeClr val="tx1">
                    <a:lumMod val="95000"/>
                    <a:lumOff val="5000"/>
                  </a:schemeClr>
                </a:solidFill>
              </a:rPr>
              <a:t>Conceptual scheme of the service</a:t>
            </a:r>
          </a:p>
        </p:txBody>
      </p:sp>
      <p:sp>
        <p:nvSpPr>
          <p:cNvPr id="13" name="TextBox 12">
            <a:extLst>
              <a:ext uri="{FF2B5EF4-FFF2-40B4-BE49-F238E27FC236}">
                <a16:creationId xmlns:a16="http://schemas.microsoft.com/office/drawing/2014/main" id="{8E247E3F-8CA4-F9AE-3853-F5D2945E7592}"/>
              </a:ext>
            </a:extLst>
          </p:cNvPr>
          <p:cNvSpPr txBox="1"/>
          <p:nvPr/>
        </p:nvSpPr>
        <p:spPr>
          <a:xfrm>
            <a:off x="282394" y="1088719"/>
            <a:ext cx="11683727" cy="369332"/>
          </a:xfrm>
          <a:prstGeom prst="rect">
            <a:avLst/>
          </a:prstGeom>
          <a:noFill/>
        </p:spPr>
        <p:txBody>
          <a:bodyPr wrap="square">
            <a:spAutoFit/>
          </a:bodyPr>
          <a:lstStyle/>
          <a:p>
            <a:r>
              <a:rPr lang="en-US" dirty="0">
                <a:solidFill>
                  <a:srgbClr val="000066"/>
                </a:solidFill>
                <a:latin typeface="Arial" panose="020B0604020202020204" pitchFamily="34" charset="0"/>
                <a:cs typeface="Arial" panose="020B0604020202020204" pitchFamily="34" charset="0"/>
              </a:rPr>
              <a:t>The joint project of MLIT and LRB is focused on creating an </a:t>
            </a:r>
            <a:r>
              <a:rPr lang="en-US" dirty="0">
                <a:solidFill>
                  <a:srgbClr val="0000FF"/>
                </a:solidFill>
                <a:latin typeface="Arial" panose="020B0604020202020204" pitchFamily="34" charset="0"/>
                <a:cs typeface="Arial" panose="020B0604020202020204" pitchFamily="34" charset="0"/>
              </a:rPr>
              <a:t>Information</a:t>
            </a:r>
            <a:r>
              <a:rPr lang="ru-RU" dirty="0">
                <a:solidFill>
                  <a:srgbClr val="0000FF"/>
                </a:solidFill>
                <a:latin typeface="Arial" panose="020B0604020202020204" pitchFamily="34" charset="0"/>
                <a:cs typeface="Arial" panose="020B0604020202020204" pitchFamily="34" charset="0"/>
              </a:rPr>
              <a:t> </a:t>
            </a:r>
            <a:r>
              <a:rPr lang="en-US" dirty="0">
                <a:solidFill>
                  <a:srgbClr val="0000FF"/>
                </a:solidFill>
                <a:latin typeface="Arial" panose="020B0604020202020204" pitchFamily="34" charset="0"/>
                <a:cs typeface="Arial" panose="020B0604020202020204" pitchFamily="34" charset="0"/>
              </a:rPr>
              <a:t> System </a:t>
            </a:r>
            <a:r>
              <a:rPr lang="en-US" dirty="0">
                <a:solidFill>
                  <a:srgbClr val="000066"/>
                </a:solidFill>
                <a:latin typeface="Arial" panose="020B0604020202020204" pitchFamily="34" charset="0"/>
                <a:cs typeface="Arial" panose="020B0604020202020204" pitchFamily="34" charset="0"/>
              </a:rPr>
              <a:t>(IS) as a set of IT solutions. </a:t>
            </a:r>
            <a:endParaRPr lang="ru-RU" dirty="0"/>
          </a:p>
        </p:txBody>
      </p:sp>
    </p:spTree>
    <p:extLst>
      <p:ext uri="{BB962C8B-B14F-4D97-AF65-F5344CB8AC3E}">
        <p14:creationId xmlns:p14="http://schemas.microsoft.com/office/powerpoint/2010/main" val="2387631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BC3E4345-A6E3-51DE-EC35-A9B6E1783BC6}"/>
              </a:ext>
            </a:extLst>
          </p:cNvPr>
          <p:cNvSpPr/>
          <p:nvPr/>
        </p:nvSpPr>
        <p:spPr>
          <a:xfrm flipH="1">
            <a:off x="14513" y="11246"/>
            <a:ext cx="12192000" cy="859502"/>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en-US" sz="2400" b="1" dirty="0">
              <a:solidFill>
                <a:prstClr val="white"/>
              </a:solidFill>
            </a:endParaRPr>
          </a:p>
        </p:txBody>
      </p:sp>
      <p:pic>
        <p:nvPicPr>
          <p:cNvPr id="4" name="Рисунок 3">
            <a:extLst>
              <a:ext uri="{FF2B5EF4-FFF2-40B4-BE49-F238E27FC236}">
                <a16:creationId xmlns:a16="http://schemas.microsoft.com/office/drawing/2014/main" id="{481E25FD-0F67-7ADC-8A47-5BF8B9981D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sp>
        <p:nvSpPr>
          <p:cNvPr id="5" name="TextBox 4">
            <a:extLst>
              <a:ext uri="{FF2B5EF4-FFF2-40B4-BE49-F238E27FC236}">
                <a16:creationId xmlns:a16="http://schemas.microsoft.com/office/drawing/2014/main" id="{1D9298C1-55DC-1A4D-C92B-0C028D45FD67}"/>
              </a:ext>
            </a:extLst>
          </p:cNvPr>
          <p:cNvSpPr txBox="1"/>
          <p:nvPr/>
        </p:nvSpPr>
        <p:spPr>
          <a:xfrm>
            <a:off x="2203753" y="208767"/>
            <a:ext cx="8876933" cy="480131"/>
          </a:xfrm>
          <a:prstGeom prst="rect">
            <a:avLst/>
          </a:prstGeom>
          <a:noFill/>
          <a:effectLst>
            <a:outerShdw blurRad="50800" dist="38100" dir="2700000" algn="tl" rotWithShape="0">
              <a:prstClr val="black"/>
            </a:outerShdw>
          </a:effectLst>
        </p:spPr>
        <p:txBody>
          <a:bodyPr wrap="square">
            <a:spAutoFit/>
          </a:bodyPr>
          <a:lstStyle/>
          <a:p>
            <a:pPr defTabSz="404131">
              <a:lnSpc>
                <a:spcPct val="90000"/>
              </a:lnSpc>
              <a:buClr>
                <a:srgbClr val="000000"/>
              </a:buClr>
              <a:buSzPct val="100000"/>
              <a:defRPr/>
            </a:pPr>
            <a:r>
              <a:rPr lang="en-US" sz="2800" b="1" dirty="0">
                <a:solidFill>
                  <a:schemeClr val="bg1"/>
                </a:solidFill>
                <a:effectLst>
                  <a:outerShdw blurRad="38100" dist="38100" dir="2700000" algn="tl">
                    <a:srgbClr val="000000">
                      <a:alpha val="43137"/>
                    </a:srgbClr>
                  </a:outerShdw>
                </a:effectLst>
              </a:rPr>
              <a:t>Intelligent Environmental Monitoring Platform</a:t>
            </a:r>
          </a:p>
        </p:txBody>
      </p:sp>
      <p:sp>
        <p:nvSpPr>
          <p:cNvPr id="6" name="Прямоугольник 5">
            <a:extLst>
              <a:ext uri="{FF2B5EF4-FFF2-40B4-BE49-F238E27FC236}">
                <a16:creationId xmlns:a16="http://schemas.microsoft.com/office/drawing/2014/main" id="{F4171131-C20E-2D09-8722-7A79DDBD216C}"/>
              </a:ext>
            </a:extLst>
          </p:cNvPr>
          <p:cNvSpPr/>
          <p:nvPr/>
        </p:nvSpPr>
        <p:spPr>
          <a:xfrm>
            <a:off x="8394853" y="1067686"/>
            <a:ext cx="3518053" cy="5248616"/>
          </a:xfrm>
          <a:prstGeom prst="rect">
            <a:avLst/>
          </a:prstGeom>
        </p:spPr>
        <p:txBody>
          <a:bodyPr wrap="square">
            <a:spAutoFit/>
          </a:bodyPr>
          <a:lstStyle/>
          <a:p>
            <a:pPr algn="just">
              <a:lnSpc>
                <a:spcPct val="110000"/>
              </a:lnSpc>
              <a:defRPr/>
            </a:pPr>
            <a:r>
              <a:rPr lang="en-US" dirty="0">
                <a:solidFill>
                  <a:srgbClr val="000066"/>
                </a:solidFill>
                <a:latin typeface="Arial" panose="020B0604020202020204" pitchFamily="34" charset="0"/>
                <a:cs typeface="Arial" panose="020B0604020202020204" pitchFamily="34" charset="0"/>
              </a:rPr>
              <a:t>Within the framework of cooperation between MLIT and FLNP, the work on the </a:t>
            </a:r>
            <a:r>
              <a:rPr lang="en-US" dirty="0">
                <a:solidFill>
                  <a:srgbClr val="0000FF"/>
                </a:solidFill>
                <a:latin typeface="Arial" panose="020B0604020202020204" pitchFamily="34" charset="0"/>
                <a:cs typeface="Arial" panose="020B0604020202020204" pitchFamily="34" charset="0"/>
              </a:rPr>
              <a:t>prediction of air pollution by heavy metals </a:t>
            </a:r>
            <a:r>
              <a:rPr lang="en-US" dirty="0">
                <a:solidFill>
                  <a:srgbClr val="000066"/>
                </a:solidFill>
                <a:latin typeface="Arial" panose="020B0604020202020204" pitchFamily="34" charset="0"/>
                <a:cs typeface="Arial" panose="020B0604020202020204" pitchFamily="34" charset="0"/>
              </a:rPr>
              <a:t>using </a:t>
            </a:r>
            <a:r>
              <a:rPr lang="en-US" dirty="0">
                <a:solidFill>
                  <a:srgbClr val="0000FF"/>
                </a:solidFill>
                <a:latin typeface="Arial" panose="020B0604020202020204" pitchFamily="34" charset="0"/>
                <a:cs typeface="Arial" panose="020B0604020202020204" pitchFamily="34" charset="0"/>
              </a:rPr>
              <a:t>biomonitoring data, satellite imagery </a:t>
            </a:r>
            <a:r>
              <a:rPr lang="en-US" dirty="0">
                <a:solidFill>
                  <a:srgbClr val="000066"/>
                </a:solidFill>
                <a:latin typeface="Arial" panose="020B0604020202020204" pitchFamily="34" charset="0"/>
                <a:cs typeface="Arial" panose="020B0604020202020204" pitchFamily="34" charset="0"/>
              </a:rPr>
              <a:t>and different technologies of </a:t>
            </a:r>
            <a:r>
              <a:rPr lang="en-US" dirty="0">
                <a:solidFill>
                  <a:srgbClr val="0000FF"/>
                </a:solidFill>
                <a:latin typeface="Arial" panose="020B0604020202020204" pitchFamily="34" charset="0"/>
                <a:cs typeface="Arial" panose="020B0604020202020204" pitchFamily="34" charset="0"/>
              </a:rPr>
              <a:t>machine and deep learning </a:t>
            </a:r>
            <a:r>
              <a:rPr lang="en-US" dirty="0">
                <a:solidFill>
                  <a:srgbClr val="000066"/>
                </a:solidFill>
                <a:latin typeface="Arial" panose="020B0604020202020204" pitchFamily="34" charset="0"/>
                <a:cs typeface="Arial" panose="020B0604020202020204" pitchFamily="34" charset="0"/>
              </a:rPr>
              <a:t>is in progress. On the MLIT cloud platform, the Data Management System (DMS) of the UNECE ICP Vegetation was created</a:t>
            </a:r>
            <a:r>
              <a:rPr lang="ru-RU" dirty="0">
                <a:solidFill>
                  <a:srgbClr val="000066"/>
                </a:solidFill>
                <a:latin typeface="Arial" panose="020B0604020202020204" pitchFamily="34" charset="0"/>
                <a:cs typeface="Arial" panose="020B0604020202020204" pitchFamily="34" charset="0"/>
              </a:rPr>
              <a:t> </a:t>
            </a:r>
            <a:r>
              <a:rPr lang="en-US" dirty="0">
                <a:solidFill>
                  <a:srgbClr val="000066"/>
                </a:solidFill>
                <a:latin typeface="Arial" panose="020B0604020202020204" pitchFamily="34" charset="0"/>
                <a:cs typeface="Arial" panose="020B0604020202020204" pitchFamily="34" charset="0"/>
              </a:rPr>
              <a:t>to provide its participants with a modern unified system of collecting, analyzing and processing biological monitoring data. </a:t>
            </a:r>
            <a:endParaRPr lang="ru-RU" dirty="0">
              <a:solidFill>
                <a:srgbClr val="000066"/>
              </a:solidFill>
              <a:latin typeface="Arial" panose="020B0604020202020204" pitchFamily="34" charset="0"/>
              <a:cs typeface="Arial" panose="020B0604020202020204" pitchFamily="34" charset="0"/>
            </a:endParaRPr>
          </a:p>
        </p:txBody>
      </p:sp>
      <p:pic>
        <p:nvPicPr>
          <p:cNvPr id="7" name="Рисунок 6">
            <a:extLst>
              <a:ext uri="{FF2B5EF4-FFF2-40B4-BE49-F238E27FC236}">
                <a16:creationId xmlns:a16="http://schemas.microsoft.com/office/drawing/2014/main" id="{E125F612-233A-97E4-2B36-EF091C21FC2F}"/>
              </a:ext>
            </a:extLst>
          </p:cNvPr>
          <p:cNvPicPr>
            <a:picLocks noChangeAspect="1"/>
          </p:cNvPicPr>
          <p:nvPr/>
        </p:nvPicPr>
        <p:blipFill>
          <a:blip r:embed="rId3"/>
          <a:stretch>
            <a:fillRect/>
          </a:stretch>
        </p:blipFill>
        <p:spPr>
          <a:xfrm>
            <a:off x="0" y="1226954"/>
            <a:ext cx="8005561" cy="4780619"/>
          </a:xfrm>
          <a:prstGeom prst="rect">
            <a:avLst/>
          </a:prstGeom>
          <a:ln>
            <a:solidFill>
              <a:schemeClr val="bg1">
                <a:lumMod val="50000"/>
              </a:schemeClr>
            </a:solidFill>
          </a:ln>
        </p:spPr>
      </p:pic>
      <p:sp>
        <p:nvSpPr>
          <p:cNvPr id="8" name="Прямоугольник 7">
            <a:extLst>
              <a:ext uri="{FF2B5EF4-FFF2-40B4-BE49-F238E27FC236}">
                <a16:creationId xmlns:a16="http://schemas.microsoft.com/office/drawing/2014/main" id="{C143BDDF-5C29-1D8E-9C12-D644F4E02DFC}"/>
              </a:ext>
            </a:extLst>
          </p:cNvPr>
          <p:cNvSpPr/>
          <p:nvPr/>
        </p:nvSpPr>
        <p:spPr>
          <a:xfrm>
            <a:off x="1797402" y="6316302"/>
            <a:ext cx="5914405" cy="338554"/>
          </a:xfrm>
          <a:prstGeom prst="rect">
            <a:avLst/>
          </a:prstGeom>
          <a:solidFill>
            <a:schemeClr val="bg1"/>
          </a:solidFill>
        </p:spPr>
        <p:txBody>
          <a:bodyPr wrap="square">
            <a:spAutoFit/>
          </a:bodyPr>
          <a:lstStyle/>
          <a:p>
            <a:pPr algn="ctr"/>
            <a:r>
              <a:rPr lang="en-US" sz="1600" i="1" dirty="0">
                <a:solidFill>
                  <a:prstClr val="black"/>
                </a:solidFill>
                <a:latin typeface="Arial" panose="020B0604020202020204" pitchFamily="34" charset="0"/>
                <a:cs typeface="Arial" panose="020B0604020202020204" pitchFamily="34" charset="0"/>
              </a:rPr>
              <a:t>The studies are carried out using the </a:t>
            </a:r>
            <a:r>
              <a:rPr lang="ru-RU" sz="1600" i="1" dirty="0" err="1">
                <a:solidFill>
                  <a:prstClr val="black"/>
                </a:solidFill>
                <a:latin typeface="Arial" panose="020B0604020202020204" pitchFamily="34" charset="0"/>
                <a:cs typeface="Arial" panose="020B0604020202020204" pitchFamily="34" charset="0"/>
              </a:rPr>
              <a:t>HybriLIT</a:t>
            </a:r>
            <a:r>
              <a:rPr lang="en-US" sz="1600" i="1" dirty="0">
                <a:solidFill>
                  <a:prstClr val="black"/>
                </a:solidFill>
                <a:latin typeface="Arial" panose="020B0604020202020204" pitchFamily="34" charset="0"/>
                <a:cs typeface="Arial" panose="020B0604020202020204" pitchFamily="34" charset="0"/>
              </a:rPr>
              <a:t> platform.</a:t>
            </a:r>
            <a:endParaRPr lang="ru-RU" sz="1600" i="1" dirty="0">
              <a:solidFill>
                <a:prstClr val="black"/>
              </a:solidFill>
              <a:latin typeface="Arial" panose="020B0604020202020204" pitchFamily="34" charset="0"/>
              <a:cs typeface="Arial" panose="020B0604020202020204" pitchFamily="34" charset="0"/>
            </a:endParaRPr>
          </a:p>
        </p:txBody>
      </p:sp>
      <p:pic>
        <p:nvPicPr>
          <p:cNvPr id="9" name="Рисунок 8">
            <a:extLst>
              <a:ext uri="{FF2B5EF4-FFF2-40B4-BE49-F238E27FC236}">
                <a16:creationId xmlns:a16="http://schemas.microsoft.com/office/drawing/2014/main" id="{1EDC2758-6491-82BA-EA20-622F99AC8AF6}"/>
              </a:ext>
            </a:extLst>
          </p:cNvPr>
          <p:cNvPicPr>
            <a:picLocks noChangeAspect="1"/>
          </p:cNvPicPr>
          <p:nvPr/>
        </p:nvPicPr>
        <p:blipFill>
          <a:blip r:embed="rId4" cstate="print"/>
          <a:stretch>
            <a:fillRect/>
          </a:stretch>
        </p:blipFill>
        <p:spPr>
          <a:xfrm>
            <a:off x="189370" y="6269148"/>
            <a:ext cx="1849971" cy="385708"/>
          </a:xfrm>
          <a:prstGeom prst="rect">
            <a:avLst/>
          </a:prstGeom>
        </p:spPr>
      </p:pic>
    </p:spTree>
    <p:extLst>
      <p:ext uri="{BB962C8B-B14F-4D97-AF65-F5344CB8AC3E}">
        <p14:creationId xmlns:p14="http://schemas.microsoft.com/office/powerpoint/2010/main" val="15738486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793831BD-38B2-C9AF-83D5-371761F767F7}"/>
              </a:ext>
            </a:extLst>
          </p:cNvPr>
          <p:cNvPicPr>
            <a:picLocks noChangeAspect="1"/>
          </p:cNvPicPr>
          <p:nvPr/>
        </p:nvPicPr>
        <p:blipFill rotWithShape="1">
          <a:blip r:embed="rId3">
            <a:extLst>
              <a:ext uri="{28A0092B-C50C-407E-A947-70E740481C1C}">
                <a14:useLocalDpi xmlns:a14="http://schemas.microsoft.com/office/drawing/2010/main" val="0"/>
              </a:ext>
            </a:extLst>
          </a:blip>
          <a:srcRect l="14635" t="32487" r="18468" b="3268"/>
          <a:stretch/>
        </p:blipFill>
        <p:spPr>
          <a:xfrm>
            <a:off x="5406700" y="2505668"/>
            <a:ext cx="6453076" cy="4262895"/>
          </a:xfrm>
          <a:prstGeom prst="rect">
            <a:avLst/>
          </a:prstGeom>
        </p:spPr>
      </p:pic>
      <p:sp>
        <p:nvSpPr>
          <p:cNvPr id="7" name="Прямоугольник 7">
            <a:extLst>
              <a:ext uri="{FF2B5EF4-FFF2-40B4-BE49-F238E27FC236}">
                <a16:creationId xmlns:a16="http://schemas.microsoft.com/office/drawing/2014/main" id="{5A6425CE-0933-B8D7-B299-12FFD437BCFA}"/>
              </a:ext>
            </a:extLst>
          </p:cNvPr>
          <p:cNvSpPr/>
          <p:nvPr/>
        </p:nvSpPr>
        <p:spPr>
          <a:xfrm flipH="1">
            <a:off x="0" y="-12296"/>
            <a:ext cx="12192000" cy="808487"/>
          </a:xfrm>
          <a:prstGeom prst="rect">
            <a:avLst/>
          </a:prstGeom>
          <a:gradFill rotWithShape="0">
            <a:gsLst>
              <a:gs pos="82000">
                <a:srgbClr val="005582"/>
              </a:gs>
              <a:gs pos="100000">
                <a:srgbClr val="F2F2F2"/>
              </a:gs>
            </a:gsLst>
            <a:lin ang="0"/>
          </a:gradFill>
          <a:ln>
            <a:noFill/>
          </a:ln>
        </p:spPr>
        <p:style>
          <a:lnRef idx="2">
            <a:schemeClr val="accent1">
              <a:shade val="50000"/>
            </a:schemeClr>
          </a:lnRef>
          <a:fillRef idx="1">
            <a:schemeClr val="accent1"/>
          </a:fillRef>
          <a:effectRef idx="0">
            <a:schemeClr val="accent1"/>
          </a:effectRef>
          <a:fontRef idx="minor"/>
        </p:style>
      </p:sp>
      <p:pic>
        <p:nvPicPr>
          <p:cNvPr id="9" name="Рисунок 4">
            <a:extLst>
              <a:ext uri="{FF2B5EF4-FFF2-40B4-BE49-F238E27FC236}">
                <a16:creationId xmlns:a16="http://schemas.microsoft.com/office/drawing/2014/main" id="{506A6A41-39A5-8757-8C9D-07C63BD55EC8}"/>
              </a:ext>
            </a:extLst>
          </p:cNvPr>
          <p:cNvPicPr/>
          <p:nvPr/>
        </p:nvPicPr>
        <p:blipFill>
          <a:blip r:embed="rId4"/>
          <a:stretch/>
        </p:blipFill>
        <p:spPr>
          <a:xfrm>
            <a:off x="11169599" y="72682"/>
            <a:ext cx="960330" cy="694478"/>
          </a:xfrm>
          <a:prstGeom prst="rect">
            <a:avLst/>
          </a:prstGeom>
          <a:ln w="0">
            <a:noFill/>
          </a:ln>
        </p:spPr>
      </p:pic>
      <p:sp>
        <p:nvSpPr>
          <p:cNvPr id="12" name="TextBox 11">
            <a:extLst>
              <a:ext uri="{FF2B5EF4-FFF2-40B4-BE49-F238E27FC236}">
                <a16:creationId xmlns:a16="http://schemas.microsoft.com/office/drawing/2014/main" id="{B3A6F4A0-6A0A-A803-0050-AAEC3173891A}"/>
              </a:ext>
            </a:extLst>
          </p:cNvPr>
          <p:cNvSpPr txBox="1"/>
          <p:nvPr/>
        </p:nvSpPr>
        <p:spPr>
          <a:xfrm>
            <a:off x="3967827" y="89437"/>
            <a:ext cx="5735361" cy="523220"/>
          </a:xfrm>
          <a:prstGeom prst="rect">
            <a:avLst/>
          </a:prstGeom>
          <a:noFill/>
          <a:effectLst>
            <a:outerShdw blurRad="50800" dist="38100" dir="2700000" algn="tl" rotWithShape="0">
              <a:prstClr val="black"/>
            </a:outerShdw>
          </a:effectLst>
        </p:spPr>
        <p:txBody>
          <a:bodyPr wrap="square">
            <a:spAutoFit/>
          </a:bodyPr>
          <a:lstStyle/>
          <a:p>
            <a:r>
              <a:rPr lang="en-US" sz="2800" b="1" dirty="0">
                <a:solidFill>
                  <a:prstClr val="white"/>
                </a:solidFill>
                <a:effectLst>
                  <a:outerShdw blurRad="38100" dist="38100" dir="2700000" algn="tl">
                    <a:srgbClr val="000000">
                      <a:alpha val="43137"/>
                    </a:srgbClr>
                  </a:outerShdw>
                </a:effectLst>
                <a:cs typeface="Calibri" panose="020F0502020204030204" pitchFamily="34" charset="0"/>
              </a:rPr>
              <a:t>JINR Digital </a:t>
            </a:r>
            <a:r>
              <a:rPr lang="en-US" sz="2800" b="1" dirty="0" err="1">
                <a:solidFill>
                  <a:prstClr val="white"/>
                </a:solidFill>
                <a:effectLst>
                  <a:outerShdw blurRad="38100" dist="38100" dir="2700000" algn="tl">
                    <a:srgbClr val="000000">
                      <a:alpha val="43137"/>
                    </a:srgbClr>
                  </a:outerShdw>
                </a:effectLst>
                <a:cs typeface="Calibri" panose="020F0502020204030204" pitchFamily="34" charset="0"/>
              </a:rPr>
              <a:t>EcoSystem</a:t>
            </a:r>
            <a:r>
              <a:rPr lang="en-US" sz="2800" b="1" dirty="0">
                <a:solidFill>
                  <a:prstClr val="white"/>
                </a:solidFill>
                <a:effectLst>
                  <a:outerShdw blurRad="38100" dist="38100" dir="2700000" algn="tl">
                    <a:srgbClr val="000000">
                      <a:alpha val="43137"/>
                    </a:srgbClr>
                  </a:outerShdw>
                </a:effectLst>
                <a:cs typeface="Calibri" panose="020F0502020204030204" pitchFamily="34" charset="0"/>
              </a:rPr>
              <a:t>  </a:t>
            </a:r>
            <a:endParaRPr lang="ru-RU" sz="2800" b="1" dirty="0">
              <a:solidFill>
                <a:prstClr val="white"/>
              </a:solidFill>
              <a:effectLst>
                <a:outerShdw blurRad="38100" dist="38100" dir="2700000" algn="tl">
                  <a:srgbClr val="000000">
                    <a:alpha val="43137"/>
                  </a:srgbClr>
                </a:outerShdw>
              </a:effectLst>
              <a:cs typeface="Calibri" panose="020F0502020204030204" pitchFamily="34" charset="0"/>
            </a:endParaRPr>
          </a:p>
        </p:txBody>
      </p:sp>
      <p:sp>
        <p:nvSpPr>
          <p:cNvPr id="17" name="TextBox 16">
            <a:extLst>
              <a:ext uri="{FF2B5EF4-FFF2-40B4-BE49-F238E27FC236}">
                <a16:creationId xmlns:a16="http://schemas.microsoft.com/office/drawing/2014/main" id="{888F36FE-6A6B-1DC5-56E0-6C80CAA9D11D}"/>
              </a:ext>
            </a:extLst>
          </p:cNvPr>
          <p:cNvSpPr txBox="1"/>
          <p:nvPr/>
        </p:nvSpPr>
        <p:spPr>
          <a:xfrm>
            <a:off x="519751" y="906860"/>
            <a:ext cx="9954543" cy="646331"/>
          </a:xfrm>
          <a:prstGeom prst="rect">
            <a:avLst/>
          </a:prstGeom>
          <a:noFill/>
        </p:spPr>
        <p:txBody>
          <a:bodyPr wrap="square">
            <a:spAutoFit/>
          </a:bodyPr>
          <a:lstStyle/>
          <a:p>
            <a:r>
              <a:rPr lang="en-US" dirty="0">
                <a:latin typeface="Times New Roman" panose="02020603050405020304" pitchFamily="18" charset="0"/>
                <a:ea typeface="Calibri" panose="020F0502020204030204" pitchFamily="34" charset="0"/>
                <a:cs typeface="Times New Roman" panose="02020603050405020304" pitchFamily="18" charset="0"/>
              </a:rPr>
              <a:t>The digital platform </a:t>
            </a:r>
            <a:r>
              <a:rPr lang="en-US"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“JINR Digital </a:t>
            </a:r>
            <a:r>
              <a:rPr lang="en-US"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EcoSystem</a:t>
            </a:r>
            <a:r>
              <a:rPr lang="en-US"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dirty="0">
                <a:latin typeface="Times New Roman" panose="02020603050405020304" pitchFamily="18" charset="0"/>
                <a:ea typeface="Calibri" panose="020F0502020204030204" pitchFamily="34" charset="0"/>
                <a:cs typeface="Times New Roman" panose="02020603050405020304" pitchFamily="18" charset="0"/>
              </a:rPr>
              <a:t>integrates existing and future services </a:t>
            </a:r>
          </a:p>
          <a:p>
            <a:endParaRPr lang="ru-RU" dirty="0">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id="{B89DF7E8-27E5-C5F5-27A8-C56F563F2867}"/>
              </a:ext>
            </a:extLst>
          </p:cNvPr>
          <p:cNvPicPr>
            <a:picLocks noChangeAspect="1"/>
          </p:cNvPicPr>
          <p:nvPr/>
        </p:nvPicPr>
        <p:blipFill rotWithShape="1">
          <a:blip r:embed="rId5">
            <a:extLst>
              <a:ext uri="{28A0092B-C50C-407E-A947-70E740481C1C}">
                <a14:useLocalDpi xmlns:a14="http://schemas.microsoft.com/office/drawing/2010/main" val="0"/>
              </a:ext>
            </a:extLst>
          </a:blip>
          <a:srcRect l="55710" t="97" r="34610" b="85090"/>
          <a:stretch/>
        </p:blipFill>
        <p:spPr>
          <a:xfrm>
            <a:off x="10474294" y="2202577"/>
            <a:ext cx="709046" cy="748859"/>
          </a:xfrm>
          <a:prstGeom prst="rect">
            <a:avLst/>
          </a:prstGeom>
        </p:spPr>
      </p:pic>
      <p:pic>
        <p:nvPicPr>
          <p:cNvPr id="15" name="Рисунок 14">
            <a:extLst>
              <a:ext uri="{FF2B5EF4-FFF2-40B4-BE49-F238E27FC236}">
                <a16:creationId xmlns:a16="http://schemas.microsoft.com/office/drawing/2014/main" id="{BD07C58A-6B1D-D9C7-9876-49B5AE31AD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83392" y="4491597"/>
            <a:ext cx="1776384" cy="1502199"/>
          </a:xfrm>
          <a:prstGeom prst="rect">
            <a:avLst/>
          </a:prstGeom>
        </p:spPr>
      </p:pic>
      <p:sp>
        <p:nvSpPr>
          <p:cNvPr id="18" name="TextBox 17">
            <a:extLst>
              <a:ext uri="{FF2B5EF4-FFF2-40B4-BE49-F238E27FC236}">
                <a16:creationId xmlns:a16="http://schemas.microsoft.com/office/drawing/2014/main" id="{A895B44F-BD60-0F51-A583-B32DE086C7CE}"/>
              </a:ext>
            </a:extLst>
          </p:cNvPr>
          <p:cNvSpPr txBox="1"/>
          <p:nvPr/>
        </p:nvSpPr>
        <p:spPr>
          <a:xfrm>
            <a:off x="1469341" y="1230025"/>
            <a:ext cx="5884054" cy="2862322"/>
          </a:xfrm>
          <a:prstGeom prst="rect">
            <a:avLst/>
          </a:prstGeom>
          <a:noFill/>
        </p:spPr>
        <p:txBody>
          <a:bodyPr wrap="square">
            <a:spAutoFit/>
          </a:bodyPr>
          <a:lstStyle/>
          <a:p>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to support </a:t>
            </a:r>
          </a:p>
          <a:p>
            <a:pPr lvl="1"/>
            <a:r>
              <a:rPr lang="en-US" dirty="0">
                <a:latin typeface="Times New Roman" panose="02020603050405020304" pitchFamily="18" charset="0"/>
                <a:ea typeface="Calibri" panose="020F0502020204030204" pitchFamily="34" charset="0"/>
                <a:cs typeface="Times New Roman" panose="02020603050405020304" pitchFamily="18" charset="0"/>
              </a:rPr>
              <a:t>scientific, </a:t>
            </a:r>
          </a:p>
          <a:p>
            <a:pPr lvl="1"/>
            <a:r>
              <a:rPr lang="en-US" dirty="0">
                <a:latin typeface="Times New Roman" panose="02020603050405020304" pitchFamily="18" charset="0"/>
                <a:ea typeface="Calibri" panose="020F0502020204030204" pitchFamily="34" charset="0"/>
                <a:cs typeface="Times New Roman" panose="02020603050405020304" pitchFamily="18" charset="0"/>
              </a:rPr>
              <a:t>administrative and social activities, </a:t>
            </a:r>
          </a:p>
          <a:p>
            <a:pPr lvl="1"/>
            <a:r>
              <a:rPr lang="en-US" dirty="0">
                <a:latin typeface="Times New Roman" panose="02020603050405020304" pitchFamily="18" charset="0"/>
                <a:ea typeface="Calibri" panose="020F0502020204030204" pitchFamily="34" charset="0"/>
                <a:cs typeface="Times New Roman" panose="02020603050405020304" pitchFamily="18" charset="0"/>
              </a:rPr>
              <a:t>maintenance of the engineering and IT infrastructures</a:t>
            </a:r>
          </a:p>
          <a:p>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to provide </a:t>
            </a:r>
          </a:p>
          <a:p>
            <a:pPr lvl="1"/>
            <a:r>
              <a:rPr lang="en-US" dirty="0">
                <a:latin typeface="Times New Roman" panose="02020603050405020304" pitchFamily="18" charset="0"/>
                <a:ea typeface="Calibri" panose="020F0502020204030204" pitchFamily="34" charset="0"/>
                <a:cs typeface="Times New Roman" panose="02020603050405020304" pitchFamily="18" charset="0"/>
              </a:rPr>
              <a:t>reliable and secure access to various types of data </a:t>
            </a:r>
          </a:p>
          <a:p>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to enable </a:t>
            </a:r>
          </a:p>
          <a:p>
            <a:pPr lvl="1"/>
            <a:r>
              <a:rPr lang="en-US" dirty="0">
                <a:latin typeface="Times New Roman" panose="02020603050405020304" pitchFamily="18" charset="0"/>
                <a:ea typeface="Calibri" panose="020F0502020204030204" pitchFamily="34" charset="0"/>
                <a:cs typeface="Times New Roman" panose="02020603050405020304" pitchFamily="18" charset="0"/>
              </a:rPr>
              <a:t>a comprehensive analysis of information </a:t>
            </a:r>
          </a:p>
          <a:p>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using </a:t>
            </a:r>
          </a:p>
          <a:p>
            <a:pPr lvl="1"/>
            <a:r>
              <a:rPr lang="en-US" dirty="0">
                <a:latin typeface="Times New Roman" panose="02020603050405020304" pitchFamily="18" charset="0"/>
                <a:ea typeface="Calibri" panose="020F0502020204030204" pitchFamily="34" charset="0"/>
                <a:cs typeface="Times New Roman" panose="02020603050405020304" pitchFamily="18" charset="0"/>
              </a:rPr>
              <a:t>modern </a:t>
            </a:r>
            <a:r>
              <a:rPr lang="en-US" dirty="0">
                <a:solidFill>
                  <a:srgbClr val="0000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Big Data technologies and artificial intelligence</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1876819-CE33-DE8E-BB84-435017C1AF22}"/>
              </a:ext>
            </a:extLst>
          </p:cNvPr>
          <p:cNvSpPr txBox="1"/>
          <p:nvPr/>
        </p:nvSpPr>
        <p:spPr>
          <a:xfrm>
            <a:off x="9471311" y="6032833"/>
            <a:ext cx="2490951" cy="623109"/>
          </a:xfrm>
          <a:prstGeom prst="rect">
            <a:avLst/>
          </a:prstGeom>
          <a:noFill/>
        </p:spPr>
        <p:txBody>
          <a:bodyPr wrap="square">
            <a:spAutoFit/>
          </a:bodyPr>
          <a:lstStyle/>
          <a:p>
            <a:pPr algn="ctr"/>
            <a:r>
              <a:rPr lang="en-US" sz="1735" b="1" dirty="0">
                <a:solidFill>
                  <a:srgbClr val="000066"/>
                </a:solidFill>
              </a:rPr>
              <a:t>Single access point to all services</a:t>
            </a:r>
            <a:endParaRPr lang="ru-RU" sz="1735" dirty="0">
              <a:solidFill>
                <a:srgbClr val="000066"/>
              </a:solidFill>
            </a:endParaRPr>
          </a:p>
        </p:txBody>
      </p:sp>
      <p:pic>
        <p:nvPicPr>
          <p:cNvPr id="2" name="Рисунок 1">
            <a:extLst>
              <a:ext uri="{FF2B5EF4-FFF2-40B4-BE49-F238E27FC236}">
                <a16:creationId xmlns:a16="http://schemas.microsoft.com/office/drawing/2014/main" id="{4F999BED-29BD-85D6-5063-CC6485FE4A8D}"/>
              </a:ext>
            </a:extLst>
          </p:cNvPr>
          <p:cNvPicPr>
            <a:picLocks noChangeAspect="1"/>
          </p:cNvPicPr>
          <p:nvPr/>
        </p:nvPicPr>
        <p:blipFill>
          <a:blip r:embed="rId7"/>
          <a:stretch>
            <a:fillRect/>
          </a:stretch>
        </p:blipFill>
        <p:spPr>
          <a:xfrm>
            <a:off x="279912" y="4193665"/>
            <a:ext cx="5816088" cy="1560711"/>
          </a:xfrm>
          <a:prstGeom prst="rect">
            <a:avLst/>
          </a:prstGeom>
        </p:spPr>
      </p:pic>
      <p:pic>
        <p:nvPicPr>
          <p:cNvPr id="8" name="Рисунок 7">
            <a:extLst>
              <a:ext uri="{FF2B5EF4-FFF2-40B4-BE49-F238E27FC236}">
                <a16:creationId xmlns:a16="http://schemas.microsoft.com/office/drawing/2014/main" id="{46AD417A-A972-D29E-B778-28C018CD79B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47254" y="1522493"/>
            <a:ext cx="1906406" cy="803681"/>
          </a:xfrm>
          <a:prstGeom prst="rect">
            <a:avLst/>
          </a:prstGeom>
        </p:spPr>
      </p:pic>
    </p:spTree>
    <p:extLst>
      <p:ext uri="{BB962C8B-B14F-4D97-AF65-F5344CB8AC3E}">
        <p14:creationId xmlns:p14="http://schemas.microsoft.com/office/powerpoint/2010/main" val="2782361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7">
            <a:extLst>
              <a:ext uri="{FF2B5EF4-FFF2-40B4-BE49-F238E27FC236}">
                <a16:creationId xmlns:a16="http://schemas.microsoft.com/office/drawing/2014/main" id="{A152601D-0AC1-846D-9AB0-34689614EBE4}"/>
              </a:ext>
            </a:extLst>
          </p:cNvPr>
          <p:cNvSpPr/>
          <p:nvPr/>
        </p:nvSpPr>
        <p:spPr>
          <a:xfrm flipH="1">
            <a:off x="0" y="-12296"/>
            <a:ext cx="12192000" cy="808487"/>
          </a:xfrm>
          <a:prstGeom prst="rect">
            <a:avLst/>
          </a:prstGeom>
          <a:gradFill rotWithShape="0">
            <a:gsLst>
              <a:gs pos="82000">
                <a:srgbClr val="005582"/>
              </a:gs>
              <a:gs pos="100000">
                <a:srgbClr val="F2F2F2"/>
              </a:gs>
            </a:gsLst>
            <a:lin ang="0"/>
          </a:gradFill>
          <a:ln>
            <a:noFill/>
          </a:ln>
        </p:spPr>
        <p:style>
          <a:lnRef idx="2">
            <a:schemeClr val="accent1">
              <a:shade val="50000"/>
            </a:schemeClr>
          </a:lnRef>
          <a:fillRef idx="1">
            <a:schemeClr val="accent1"/>
          </a:fillRef>
          <a:effectRef idx="0">
            <a:schemeClr val="accent1"/>
          </a:effectRef>
          <a:fontRef idx="minor"/>
        </p:style>
      </p:sp>
      <p:pic>
        <p:nvPicPr>
          <p:cNvPr id="7" name="Рисунок 4">
            <a:extLst>
              <a:ext uri="{FF2B5EF4-FFF2-40B4-BE49-F238E27FC236}">
                <a16:creationId xmlns:a16="http://schemas.microsoft.com/office/drawing/2014/main" id="{8AA596EA-16CB-7205-2CD4-6F258CC4393C}"/>
              </a:ext>
            </a:extLst>
          </p:cNvPr>
          <p:cNvPicPr/>
          <p:nvPr/>
        </p:nvPicPr>
        <p:blipFill>
          <a:blip r:embed="rId3"/>
          <a:stretch/>
        </p:blipFill>
        <p:spPr>
          <a:xfrm>
            <a:off x="11169599" y="72682"/>
            <a:ext cx="960330" cy="694478"/>
          </a:xfrm>
          <a:prstGeom prst="rect">
            <a:avLst/>
          </a:prstGeom>
          <a:ln w="0">
            <a:noFill/>
          </a:ln>
        </p:spPr>
      </p:pic>
      <p:pic>
        <p:nvPicPr>
          <p:cNvPr id="5" name="Рисунок 4">
            <a:extLst>
              <a:ext uri="{FF2B5EF4-FFF2-40B4-BE49-F238E27FC236}">
                <a16:creationId xmlns:a16="http://schemas.microsoft.com/office/drawing/2014/main" id="{BC17AE7C-5970-F42B-AC56-EE4FC82E33A2}"/>
              </a:ext>
            </a:extLst>
          </p:cNvPr>
          <p:cNvPicPr>
            <a:picLocks noChangeAspect="1"/>
          </p:cNvPicPr>
          <p:nvPr/>
        </p:nvPicPr>
        <p:blipFill>
          <a:blip r:embed="rId4"/>
          <a:stretch>
            <a:fillRect/>
          </a:stretch>
        </p:blipFill>
        <p:spPr>
          <a:xfrm>
            <a:off x="160313" y="72682"/>
            <a:ext cx="4849995" cy="3849774"/>
          </a:xfrm>
          <a:prstGeom prst="rect">
            <a:avLst/>
          </a:prstGeom>
        </p:spPr>
      </p:pic>
      <p:sp>
        <p:nvSpPr>
          <p:cNvPr id="16" name="TextBox 15">
            <a:extLst>
              <a:ext uri="{FF2B5EF4-FFF2-40B4-BE49-F238E27FC236}">
                <a16:creationId xmlns:a16="http://schemas.microsoft.com/office/drawing/2014/main" id="{F2BE7D50-A409-74A8-9C45-F09738195FC1}"/>
              </a:ext>
            </a:extLst>
          </p:cNvPr>
          <p:cNvSpPr txBox="1"/>
          <p:nvPr/>
        </p:nvSpPr>
        <p:spPr>
          <a:xfrm>
            <a:off x="160313" y="4159863"/>
            <a:ext cx="4849995" cy="2158348"/>
          </a:xfrm>
          <a:prstGeom prst="rect">
            <a:avLst/>
          </a:prstGeom>
          <a:noFill/>
        </p:spPr>
        <p:txBody>
          <a:bodyPr wrap="square">
            <a:spAutoFit/>
          </a:bodyPr>
          <a:lstStyle/>
          <a:p>
            <a:pPr marL="285750" indent="-285750">
              <a:lnSpc>
                <a:spcPct val="107000"/>
              </a:lnSpc>
              <a:spcAft>
                <a:spcPts val="800"/>
              </a:spcAft>
              <a:buFont typeface="Wingdings" panose="05000000000000000000" pitchFamily="2" charset="2"/>
              <a:buChar char="ü"/>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Personal account of a JINR employee</a:t>
            </a:r>
          </a:p>
          <a:p>
            <a:pPr marL="285750" indent="-285750">
              <a:lnSpc>
                <a:spcPct val="107000"/>
              </a:lnSpc>
              <a:spcAft>
                <a:spcPts val="800"/>
              </a:spcAft>
              <a:buFont typeface="Wingdings" panose="05000000000000000000" pitchFamily="2" charset="2"/>
              <a:buChar char="ü"/>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Notifications in a personal account</a:t>
            </a:r>
          </a:p>
          <a:p>
            <a:pPr marL="285750" indent="-285750">
              <a:lnSpc>
                <a:spcPct val="107000"/>
              </a:lnSpc>
              <a:spcAft>
                <a:spcPts val="800"/>
              </a:spcAft>
              <a:buFont typeface="Wingdings" panose="05000000000000000000" pitchFamily="2" charset="2"/>
              <a:buChar char="ü"/>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Responsive interface, customizable by the user</a:t>
            </a:r>
          </a:p>
          <a:p>
            <a:pPr marL="285750" indent="-285750">
              <a:lnSpc>
                <a:spcPct val="107000"/>
              </a:lnSpc>
              <a:spcAft>
                <a:spcPts val="800"/>
              </a:spcAft>
              <a:buFont typeface="Wingdings" panose="05000000000000000000" pitchFamily="2" charset="2"/>
              <a:buChar char="ü"/>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Easy access, convenient navigation and search for information on a large-scale network of a wide variety of JINR services</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Рисунок 16">
            <a:extLst>
              <a:ext uri="{FF2B5EF4-FFF2-40B4-BE49-F238E27FC236}">
                <a16:creationId xmlns:a16="http://schemas.microsoft.com/office/drawing/2014/main" id="{BBE02603-B4D8-CC35-FA64-5A402D769C9E}"/>
              </a:ext>
            </a:extLst>
          </p:cNvPr>
          <p:cNvPicPr>
            <a:picLocks noChangeAspect="1"/>
          </p:cNvPicPr>
          <p:nvPr/>
        </p:nvPicPr>
        <p:blipFill>
          <a:blip r:embed="rId5"/>
          <a:stretch>
            <a:fillRect/>
          </a:stretch>
        </p:blipFill>
        <p:spPr>
          <a:xfrm>
            <a:off x="5087185" y="77524"/>
            <a:ext cx="6005536" cy="4307557"/>
          </a:xfrm>
          <a:prstGeom prst="rect">
            <a:avLst/>
          </a:prstGeom>
          <a:ln>
            <a:solidFill>
              <a:schemeClr val="accent1">
                <a:lumMod val="60000"/>
                <a:lumOff val="40000"/>
              </a:schemeClr>
            </a:solidFill>
          </a:ln>
          <a:effectLst>
            <a:outerShdw blurRad="292100" dist="139700" dir="2700000" algn="tl" rotWithShape="0">
              <a:srgbClr val="333333">
                <a:alpha val="65000"/>
              </a:srgbClr>
            </a:outerShdw>
          </a:effectLst>
        </p:spPr>
      </p:pic>
      <p:pic>
        <p:nvPicPr>
          <p:cNvPr id="18" name="Рисунок 17">
            <a:extLst>
              <a:ext uri="{FF2B5EF4-FFF2-40B4-BE49-F238E27FC236}">
                <a16:creationId xmlns:a16="http://schemas.microsoft.com/office/drawing/2014/main" id="{749851A5-1C35-8A84-D1E0-D43C1CFF7785}"/>
              </a:ext>
            </a:extLst>
          </p:cNvPr>
          <p:cNvPicPr>
            <a:picLocks noChangeAspect="1"/>
          </p:cNvPicPr>
          <p:nvPr/>
        </p:nvPicPr>
        <p:blipFill>
          <a:blip r:embed="rId6"/>
          <a:stretch>
            <a:fillRect/>
          </a:stretch>
        </p:blipFill>
        <p:spPr>
          <a:xfrm>
            <a:off x="6412403" y="1142459"/>
            <a:ext cx="5779597" cy="3017404"/>
          </a:xfrm>
          <a:prstGeom prst="rect">
            <a:avLst/>
          </a:prstGeom>
          <a:ln>
            <a:solidFill>
              <a:schemeClr val="accent1">
                <a:lumMod val="60000"/>
                <a:lumOff val="40000"/>
              </a:schemeClr>
            </a:solidFill>
          </a:ln>
          <a:effectLst>
            <a:outerShdw blurRad="292100" dist="139700" dir="2700000" algn="tl" rotWithShape="0">
              <a:srgbClr val="333333">
                <a:alpha val="65000"/>
              </a:srgbClr>
            </a:outerShdw>
          </a:effectLst>
        </p:spPr>
      </p:pic>
      <p:pic>
        <p:nvPicPr>
          <p:cNvPr id="22" name="Рисунок 21">
            <a:extLst>
              <a:ext uri="{FF2B5EF4-FFF2-40B4-BE49-F238E27FC236}">
                <a16:creationId xmlns:a16="http://schemas.microsoft.com/office/drawing/2014/main" id="{8B6DA330-1C9E-0B4D-E794-FFF6F9422E27}"/>
              </a:ext>
            </a:extLst>
          </p:cNvPr>
          <p:cNvPicPr>
            <a:picLocks noChangeAspect="1"/>
          </p:cNvPicPr>
          <p:nvPr/>
        </p:nvPicPr>
        <p:blipFill>
          <a:blip r:embed="rId7"/>
          <a:stretch>
            <a:fillRect/>
          </a:stretch>
        </p:blipFill>
        <p:spPr>
          <a:xfrm>
            <a:off x="7113502" y="2851863"/>
            <a:ext cx="5016427" cy="2472918"/>
          </a:xfrm>
          <a:prstGeom prst="rect">
            <a:avLst/>
          </a:prstGeom>
          <a:ln>
            <a:solidFill>
              <a:schemeClr val="accent1">
                <a:lumMod val="60000"/>
                <a:lumOff val="40000"/>
              </a:schemeClr>
            </a:solidFill>
          </a:ln>
          <a:effectLst>
            <a:outerShdw blurRad="292100" dist="139700" dir="2700000" algn="tl" rotWithShape="0">
              <a:srgbClr val="333333">
                <a:alpha val="65000"/>
              </a:srgbClr>
            </a:outerShdw>
          </a:effectLst>
        </p:spPr>
      </p:pic>
      <p:pic>
        <p:nvPicPr>
          <p:cNvPr id="19" name="Рисунок 18">
            <a:extLst>
              <a:ext uri="{FF2B5EF4-FFF2-40B4-BE49-F238E27FC236}">
                <a16:creationId xmlns:a16="http://schemas.microsoft.com/office/drawing/2014/main" id="{A86EEDD7-DFFD-9B1C-9BBE-D9F281699E02}"/>
              </a:ext>
            </a:extLst>
          </p:cNvPr>
          <p:cNvPicPr>
            <a:picLocks noChangeAspect="1"/>
          </p:cNvPicPr>
          <p:nvPr/>
        </p:nvPicPr>
        <p:blipFill rotWithShape="1">
          <a:blip r:embed="rId8"/>
          <a:srcRect b="7671"/>
          <a:stretch/>
        </p:blipFill>
        <p:spPr>
          <a:xfrm>
            <a:off x="5120101" y="4307557"/>
            <a:ext cx="6049497" cy="2472919"/>
          </a:xfrm>
          <a:prstGeom prst="rect">
            <a:avLst/>
          </a:prstGeom>
          <a:ln>
            <a:solidFill>
              <a:schemeClr val="accent1">
                <a:lumMod val="60000"/>
                <a:lumOff val="40000"/>
              </a:schemeClr>
            </a:solidFill>
          </a:ln>
          <a:effectLst>
            <a:outerShdw blurRad="292100" dist="139700" dir="2700000" algn="tl" rotWithShape="0">
              <a:srgbClr val="333333">
                <a:alpha val="65000"/>
              </a:srgbClr>
            </a:outerShdw>
          </a:effectLst>
        </p:spPr>
      </p:pic>
      <p:sp>
        <p:nvSpPr>
          <p:cNvPr id="8" name="Прямоугольник 7">
            <a:extLst>
              <a:ext uri="{FF2B5EF4-FFF2-40B4-BE49-F238E27FC236}">
                <a16:creationId xmlns:a16="http://schemas.microsoft.com/office/drawing/2014/main" id="{09C72158-1F68-100D-E3BD-099AB967D293}"/>
              </a:ext>
            </a:extLst>
          </p:cNvPr>
          <p:cNvSpPr/>
          <p:nvPr/>
        </p:nvSpPr>
        <p:spPr>
          <a:xfrm>
            <a:off x="10564721" y="1257286"/>
            <a:ext cx="604877" cy="803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BC050DF1-0A07-814D-65EC-E61D014B1E22}"/>
              </a:ext>
            </a:extLst>
          </p:cNvPr>
          <p:cNvSpPr/>
          <p:nvPr/>
        </p:nvSpPr>
        <p:spPr>
          <a:xfrm>
            <a:off x="10859602" y="2917352"/>
            <a:ext cx="604877" cy="1693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a:extLst>
              <a:ext uri="{FF2B5EF4-FFF2-40B4-BE49-F238E27FC236}">
                <a16:creationId xmlns:a16="http://schemas.microsoft.com/office/drawing/2014/main" id="{B75099BA-09A4-3705-665C-8181F1A52D97}"/>
              </a:ext>
            </a:extLst>
          </p:cNvPr>
          <p:cNvSpPr/>
          <p:nvPr/>
        </p:nvSpPr>
        <p:spPr>
          <a:xfrm>
            <a:off x="9470212" y="167297"/>
            <a:ext cx="671315" cy="1425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a:extLst>
              <a:ext uri="{FF2B5EF4-FFF2-40B4-BE49-F238E27FC236}">
                <a16:creationId xmlns:a16="http://schemas.microsoft.com/office/drawing/2014/main" id="{C621B721-7852-AB21-F8F8-47336540ED20}"/>
              </a:ext>
            </a:extLst>
          </p:cNvPr>
          <p:cNvSpPr/>
          <p:nvPr/>
        </p:nvSpPr>
        <p:spPr>
          <a:xfrm flipV="1">
            <a:off x="9470212" y="4385081"/>
            <a:ext cx="671315" cy="1339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a:extLst>
              <a:ext uri="{FF2B5EF4-FFF2-40B4-BE49-F238E27FC236}">
                <a16:creationId xmlns:a16="http://schemas.microsoft.com/office/drawing/2014/main" id="{4BC224CE-D49E-AA91-58A7-03A6B630B233}"/>
              </a:ext>
            </a:extLst>
          </p:cNvPr>
          <p:cNvSpPr txBox="1"/>
          <p:nvPr/>
        </p:nvSpPr>
        <p:spPr>
          <a:xfrm>
            <a:off x="9389729" y="125172"/>
            <a:ext cx="832279" cy="184666"/>
          </a:xfrm>
          <a:prstGeom prst="rect">
            <a:avLst/>
          </a:prstGeom>
          <a:noFill/>
        </p:spPr>
        <p:txBody>
          <a:bodyPr wrap="none" rtlCol="0">
            <a:spAutoFit/>
          </a:bodyPr>
          <a:lstStyle/>
          <a:p>
            <a:r>
              <a:rPr lang="en-US" sz="600" dirty="0" err="1">
                <a:solidFill>
                  <a:schemeClr val="bg2">
                    <a:lumMod val="75000"/>
                  </a:schemeClr>
                </a:solidFill>
                <a:latin typeface="Times New Roman" panose="02020603050405020304" pitchFamily="18" charset="0"/>
                <a:cs typeface="Times New Roman" panose="02020603050405020304" pitchFamily="18" charset="0"/>
              </a:rPr>
              <a:t>O.Yu</a:t>
            </a:r>
            <a:r>
              <a:rPr lang="en-US" sz="600" dirty="0">
                <a:solidFill>
                  <a:schemeClr val="bg2">
                    <a:lumMod val="75000"/>
                  </a:schemeClr>
                </a:solidFill>
                <a:latin typeface="Times New Roman" panose="02020603050405020304" pitchFamily="18" charset="0"/>
                <a:cs typeface="Times New Roman" panose="02020603050405020304" pitchFamily="18" charset="0"/>
              </a:rPr>
              <a:t>. Derenovskaya</a:t>
            </a:r>
            <a:endParaRPr lang="ru-RU" sz="600" dirty="0">
              <a:solidFill>
                <a:schemeClr val="bg2">
                  <a:lumMod val="75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882AA6E-82CE-CC2A-D8D9-8DCF80A710E6}"/>
              </a:ext>
            </a:extLst>
          </p:cNvPr>
          <p:cNvSpPr txBox="1"/>
          <p:nvPr/>
        </p:nvSpPr>
        <p:spPr>
          <a:xfrm>
            <a:off x="10451019" y="1192627"/>
            <a:ext cx="832279" cy="184666"/>
          </a:xfrm>
          <a:prstGeom prst="rect">
            <a:avLst/>
          </a:prstGeom>
          <a:noFill/>
        </p:spPr>
        <p:txBody>
          <a:bodyPr wrap="none" rtlCol="0">
            <a:spAutoFit/>
          </a:bodyPr>
          <a:lstStyle/>
          <a:p>
            <a:r>
              <a:rPr lang="en-US" sz="600" dirty="0" err="1">
                <a:solidFill>
                  <a:schemeClr val="bg2">
                    <a:lumMod val="75000"/>
                  </a:schemeClr>
                </a:solidFill>
                <a:latin typeface="Times New Roman" panose="02020603050405020304" pitchFamily="18" charset="0"/>
                <a:cs typeface="Times New Roman" panose="02020603050405020304" pitchFamily="18" charset="0"/>
              </a:rPr>
              <a:t>O.Yu</a:t>
            </a:r>
            <a:r>
              <a:rPr lang="en-US" sz="600" dirty="0">
                <a:solidFill>
                  <a:schemeClr val="bg2">
                    <a:lumMod val="75000"/>
                  </a:schemeClr>
                </a:solidFill>
                <a:latin typeface="Times New Roman" panose="02020603050405020304" pitchFamily="18" charset="0"/>
                <a:cs typeface="Times New Roman" panose="02020603050405020304" pitchFamily="18" charset="0"/>
              </a:rPr>
              <a:t>. Derenovskaya</a:t>
            </a:r>
            <a:endParaRPr lang="ru-RU" sz="600" dirty="0">
              <a:solidFill>
                <a:schemeClr val="bg2">
                  <a:lumMod val="75000"/>
                </a:schemeClr>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977A4CA-2478-A940-FE75-41FBF44D04FF}"/>
              </a:ext>
            </a:extLst>
          </p:cNvPr>
          <p:cNvSpPr txBox="1"/>
          <p:nvPr/>
        </p:nvSpPr>
        <p:spPr>
          <a:xfrm>
            <a:off x="10742096" y="2862331"/>
            <a:ext cx="832279" cy="184666"/>
          </a:xfrm>
          <a:prstGeom prst="rect">
            <a:avLst/>
          </a:prstGeom>
          <a:noFill/>
        </p:spPr>
        <p:txBody>
          <a:bodyPr wrap="none" rtlCol="0">
            <a:spAutoFit/>
          </a:bodyPr>
          <a:lstStyle/>
          <a:p>
            <a:r>
              <a:rPr lang="en-US" sz="600" dirty="0" err="1">
                <a:solidFill>
                  <a:schemeClr val="bg2">
                    <a:lumMod val="75000"/>
                  </a:schemeClr>
                </a:solidFill>
                <a:latin typeface="Times New Roman" panose="02020603050405020304" pitchFamily="18" charset="0"/>
                <a:cs typeface="Times New Roman" panose="02020603050405020304" pitchFamily="18" charset="0"/>
              </a:rPr>
              <a:t>O.Yu</a:t>
            </a:r>
            <a:r>
              <a:rPr lang="en-US" sz="600" dirty="0">
                <a:solidFill>
                  <a:schemeClr val="bg2">
                    <a:lumMod val="75000"/>
                  </a:schemeClr>
                </a:solidFill>
                <a:latin typeface="Times New Roman" panose="02020603050405020304" pitchFamily="18" charset="0"/>
                <a:cs typeface="Times New Roman" panose="02020603050405020304" pitchFamily="18" charset="0"/>
              </a:rPr>
              <a:t>. Derenovskaya</a:t>
            </a:r>
            <a:endParaRPr lang="ru-RU" sz="600" dirty="0">
              <a:solidFill>
                <a:schemeClr val="bg2">
                  <a:lumMod val="75000"/>
                </a:schemeClr>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98A642CF-18AA-C37F-D966-7DF58756E2CB}"/>
              </a:ext>
            </a:extLst>
          </p:cNvPr>
          <p:cNvSpPr txBox="1"/>
          <p:nvPr/>
        </p:nvSpPr>
        <p:spPr>
          <a:xfrm>
            <a:off x="9389728" y="4382568"/>
            <a:ext cx="832279" cy="184666"/>
          </a:xfrm>
          <a:prstGeom prst="rect">
            <a:avLst/>
          </a:prstGeom>
          <a:noFill/>
        </p:spPr>
        <p:txBody>
          <a:bodyPr wrap="none" rtlCol="0">
            <a:spAutoFit/>
          </a:bodyPr>
          <a:lstStyle/>
          <a:p>
            <a:r>
              <a:rPr lang="en-US" sz="600" dirty="0" err="1">
                <a:solidFill>
                  <a:schemeClr val="bg2">
                    <a:lumMod val="75000"/>
                  </a:schemeClr>
                </a:solidFill>
                <a:latin typeface="Times New Roman" panose="02020603050405020304" pitchFamily="18" charset="0"/>
                <a:cs typeface="Times New Roman" panose="02020603050405020304" pitchFamily="18" charset="0"/>
              </a:rPr>
              <a:t>O.Yu</a:t>
            </a:r>
            <a:r>
              <a:rPr lang="en-US" sz="600" dirty="0">
                <a:solidFill>
                  <a:schemeClr val="bg2">
                    <a:lumMod val="75000"/>
                  </a:schemeClr>
                </a:solidFill>
                <a:latin typeface="Times New Roman" panose="02020603050405020304" pitchFamily="18" charset="0"/>
                <a:cs typeface="Times New Roman" panose="02020603050405020304" pitchFamily="18" charset="0"/>
              </a:rPr>
              <a:t>. Derenovskaya</a:t>
            </a:r>
            <a:endParaRPr lang="ru-RU" sz="600" dirty="0">
              <a:solidFill>
                <a:schemeClr val="bg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91162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12" descr="https://am3pap001files.storage.live.com/y4m5ZsphrtRapYi5DRGWFW8VKLgRoERwaOiPbEXZa7P_UhWWPkfYXY6d32g2ifhr4FDf_R_w10b4I447dTCytzN1Rauo9SKz6vRTc-ekIl_wPtW5WNgqYg-8fI7mVriSuAjxHub7NEIQmg4h7IJG0qBVWR1LVZILc2dFr0WINeRcxadAVxFXBb_R9YU9-sZ-ytpeCuh0wxp9Ku66iybHcMboA/it-s-2019-26.jpg?psid=1&amp;width=1731&amp;height=115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63749" y="860009"/>
            <a:ext cx="4592027" cy="2565778"/>
          </a:xfrm>
          <a:prstGeom prst="rect">
            <a:avLst/>
          </a:prstGeom>
          <a:ln>
            <a:noFill/>
          </a:ln>
          <a:effectLst>
            <a:softEdge rad="558800"/>
          </a:effectLst>
          <a:extLst>
            <a:ext uri="{909E8E84-426E-40DD-AFC4-6F175D3DCCD1}">
              <a14:hiddenFill xmlns:a14="http://schemas.microsoft.com/office/drawing/2010/main">
                <a:solidFill>
                  <a:srgbClr val="FFFFFF"/>
                </a:solidFill>
              </a14:hiddenFill>
            </a:ext>
          </a:extLst>
        </p:spPr>
      </p:pic>
      <p:pic>
        <p:nvPicPr>
          <p:cNvPr id="41" name="Picture 10" descr="https://am3pap001files.storage.live.com/y4mHaW1rst_5ME0JwSY11oi-vsLsujnfUvPVqO3nYF9dsQOtvBSn4f4plVYW5vyTfxoXvzm1assftVNfy6AZqK_V58tbXJs7zmmY32UdLoRaNx_fX5PrvUuGxsNs-OKZmLdxadLEMXDsjARcTJl3qKtXX6ilFolVliGIcb19w914MSXFtPPl_Ytojl4MNhd_gtPEAxkTZtC29xQagkKcnIvFQ/it-s-2019-23.jpg?psid=1&amp;width=1731&amp;height=115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1610" y="763448"/>
            <a:ext cx="3913975" cy="2442867"/>
          </a:xfrm>
          <a:prstGeom prst="rect">
            <a:avLst/>
          </a:prstGeom>
          <a:ln>
            <a:noFill/>
          </a:ln>
          <a:effectLst>
            <a:softEdge rad="266700"/>
          </a:effectLst>
          <a:extLst>
            <a:ext uri="{909E8E84-426E-40DD-AFC4-6F175D3DCCD1}">
              <a14:hiddenFill xmlns:a14="http://schemas.microsoft.com/office/drawing/2010/main">
                <a:solidFill>
                  <a:srgbClr val="FFFFFF"/>
                </a:solidFill>
              </a14:hiddenFill>
            </a:ext>
          </a:extLst>
        </p:spPr>
      </p:pic>
      <p:pic>
        <p:nvPicPr>
          <p:cNvPr id="40" name="Picture 10">
            <a:extLst>
              <a:ext uri="{FF2B5EF4-FFF2-40B4-BE49-F238E27FC236}">
                <a16:creationId xmlns:a16="http://schemas.microsoft.com/office/drawing/2014/main" id="{962EC53E-1BEB-4E13-A129-08ACFD33DB92}"/>
              </a:ext>
            </a:extLst>
          </p:cNvPr>
          <p:cNvPicPr>
            <a:picLocks noChangeAspect="1" noChangeArrowheads="1"/>
          </p:cNvPicPr>
          <p:nvPr/>
        </p:nvPicPr>
        <p:blipFill rotWithShape="1">
          <a:blip r:embed="rId4"/>
          <a:srcRect l="5773"/>
          <a:stretch/>
        </p:blipFill>
        <p:spPr bwMode="auto">
          <a:xfrm>
            <a:off x="-373626" y="750222"/>
            <a:ext cx="6199644" cy="2508522"/>
          </a:xfrm>
          <a:prstGeom prst="rect">
            <a:avLst/>
          </a:prstGeom>
          <a:ln>
            <a:noFill/>
          </a:ln>
          <a:effectLst>
            <a:softEdge rad="558800"/>
          </a:effectLst>
        </p:spPr>
      </p:pic>
      <p:sp>
        <p:nvSpPr>
          <p:cNvPr id="4" name="Прямоугольник 3"/>
          <p:cNvSpPr/>
          <p:nvPr/>
        </p:nvSpPr>
        <p:spPr>
          <a:xfrm flipH="1">
            <a:off x="0" y="2745"/>
            <a:ext cx="12192000" cy="983560"/>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01350" y="10962"/>
            <a:ext cx="1317779" cy="918148"/>
          </a:xfrm>
          <a:prstGeom prst="rect">
            <a:avLst/>
          </a:prstGeom>
        </p:spPr>
      </p:pic>
      <p:sp>
        <p:nvSpPr>
          <p:cNvPr id="2" name="Прямоугольник 1"/>
          <p:cNvSpPr/>
          <p:nvPr/>
        </p:nvSpPr>
        <p:spPr>
          <a:xfrm>
            <a:off x="771525" y="116580"/>
            <a:ext cx="11420475" cy="812530"/>
          </a:xfrm>
          <a:prstGeom prst="rect">
            <a:avLst/>
          </a:prstGeom>
          <a:effectLst>
            <a:outerShdw blurRad="50800" dist="50800" dir="5400000" algn="ctr" rotWithShape="0">
              <a:schemeClr val="bg2">
                <a:lumMod val="10000"/>
              </a:schemeClr>
            </a:outerShdw>
          </a:effectLst>
        </p:spPr>
        <p:txBody>
          <a:bodyPr wrap="square">
            <a:spAutoFit/>
          </a:bodyPr>
          <a:lstStyle/>
          <a:p>
            <a:pPr algn="ctr">
              <a:lnSpc>
                <a:spcPct val="90000"/>
              </a:lnSpc>
            </a:pPr>
            <a:r>
              <a:rPr lang="en-US" sz="2600" b="1" dirty="0">
                <a:solidFill>
                  <a:schemeClr val="bg1"/>
                </a:solidFill>
                <a:effectLst>
                  <a:outerShdw blurRad="38100" dist="38100" dir="2700000" algn="tl">
                    <a:srgbClr val="000000">
                      <a:alpha val="43137"/>
                    </a:srgbClr>
                  </a:outerShdw>
                </a:effectLst>
                <a:latin typeface="Calibri (Основной текст)"/>
              </a:rPr>
              <a:t>Development of the system for training and </a:t>
            </a:r>
          </a:p>
          <a:p>
            <a:pPr algn="ctr">
              <a:lnSpc>
                <a:spcPct val="90000"/>
              </a:lnSpc>
            </a:pPr>
            <a:r>
              <a:rPr lang="en-US" sz="2600" b="1" dirty="0">
                <a:solidFill>
                  <a:schemeClr val="bg1"/>
                </a:solidFill>
                <a:effectLst>
                  <a:outerShdw blurRad="38100" dist="38100" dir="2700000" algn="tl">
                    <a:srgbClr val="000000">
                      <a:alpha val="43137"/>
                    </a:srgbClr>
                  </a:outerShdw>
                </a:effectLst>
                <a:latin typeface="Calibri (Основной текст)"/>
              </a:rPr>
              <a:t>retraining IT specialists </a:t>
            </a:r>
          </a:p>
        </p:txBody>
      </p:sp>
      <p:grpSp>
        <p:nvGrpSpPr>
          <p:cNvPr id="6" name="Группа 5"/>
          <p:cNvGrpSpPr/>
          <p:nvPr/>
        </p:nvGrpSpPr>
        <p:grpSpPr>
          <a:xfrm>
            <a:off x="301210" y="2922505"/>
            <a:ext cx="11375889" cy="3762426"/>
            <a:chOff x="371608" y="2175100"/>
            <a:chExt cx="8665008" cy="3762426"/>
          </a:xfrm>
        </p:grpSpPr>
        <p:grpSp>
          <p:nvGrpSpPr>
            <p:cNvPr id="7" name="Группа 6"/>
            <p:cNvGrpSpPr/>
            <p:nvPr/>
          </p:nvGrpSpPr>
          <p:grpSpPr>
            <a:xfrm>
              <a:off x="371609" y="3093181"/>
              <a:ext cx="6680615" cy="2844345"/>
              <a:chOff x="55440" y="2800634"/>
              <a:chExt cx="6680615" cy="2844345"/>
            </a:xfrm>
          </p:grpSpPr>
          <p:grpSp>
            <p:nvGrpSpPr>
              <p:cNvPr id="18" name="Группа 17"/>
              <p:cNvGrpSpPr/>
              <p:nvPr/>
            </p:nvGrpSpPr>
            <p:grpSpPr>
              <a:xfrm>
                <a:off x="55440" y="2800634"/>
                <a:ext cx="1953176" cy="2844345"/>
                <a:chOff x="623280" y="1252714"/>
                <a:chExt cx="1971146" cy="2844345"/>
              </a:xfrm>
            </p:grpSpPr>
            <p:sp>
              <p:nvSpPr>
                <p:cNvPr id="32" name="Скругленный прямоугольник 31"/>
                <p:cNvSpPr/>
                <p:nvPr/>
              </p:nvSpPr>
              <p:spPr>
                <a:xfrm>
                  <a:off x="623280" y="1252714"/>
                  <a:ext cx="1971146" cy="2844345"/>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a:solidFill>
                        <a:srgbClr val="002060"/>
                      </a:solidFill>
                      <a:latin typeface="Corbel" panose="020B0503020204020204" pitchFamily="34" charset="0"/>
                    </a:rPr>
                    <a:t>Parallel programming technologies</a:t>
                  </a:r>
                  <a:endParaRPr lang="ru-RU"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p:txBody>
            </p:sp>
            <p:pic>
              <p:nvPicPr>
                <p:cNvPr id="33" name="Рисунок 32" descr="logo_m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52099" y="2942404"/>
                  <a:ext cx="1241288" cy="333150"/>
                </a:xfrm>
                <a:prstGeom prst="rect">
                  <a:avLst/>
                </a:prstGeom>
                <a:noFill/>
                <a:ln>
                  <a:noFill/>
                </a:ln>
              </p:spPr>
            </p:pic>
            <p:pic>
              <p:nvPicPr>
                <p:cNvPr id="34" name="Рисунок 33" descr="logo_openmp"/>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8967" y="2524177"/>
                  <a:ext cx="1237156" cy="329051"/>
                </a:xfrm>
                <a:prstGeom prst="rect">
                  <a:avLst/>
                </a:prstGeom>
                <a:noFill/>
                <a:ln>
                  <a:noFill/>
                </a:ln>
              </p:spPr>
            </p:pic>
            <p:pic>
              <p:nvPicPr>
                <p:cNvPr id="35" name="Рисунок 34" descr="logo_cuda"/>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9112" y="3419382"/>
                  <a:ext cx="964274" cy="474715"/>
                </a:xfrm>
                <a:prstGeom prst="rect">
                  <a:avLst/>
                </a:prstGeom>
                <a:noFill/>
                <a:ln>
                  <a:noFill/>
                </a:ln>
              </p:spPr>
            </p:pic>
            <p:pic>
              <p:nvPicPr>
                <p:cNvPr id="36" name="Рисунок 35" descr="logo_opencl"/>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7728" y="3308938"/>
                  <a:ext cx="610344" cy="589863"/>
                </a:xfrm>
                <a:prstGeom prst="rect">
                  <a:avLst/>
                </a:prstGeom>
                <a:noFill/>
                <a:ln>
                  <a:noFill/>
                </a:ln>
              </p:spPr>
            </p:pic>
          </p:grpSp>
          <p:grpSp>
            <p:nvGrpSpPr>
              <p:cNvPr id="19" name="Группа 18"/>
              <p:cNvGrpSpPr/>
              <p:nvPr/>
            </p:nvGrpSpPr>
            <p:grpSpPr>
              <a:xfrm>
                <a:off x="2105186" y="2821290"/>
                <a:ext cx="2491120" cy="1113817"/>
                <a:chOff x="2101015" y="1322602"/>
                <a:chExt cx="2360854" cy="1113817"/>
              </a:xfrm>
            </p:grpSpPr>
            <p:sp>
              <p:nvSpPr>
                <p:cNvPr id="30" name="Скругленный прямоугольник 29"/>
                <p:cNvSpPr/>
                <p:nvPr/>
              </p:nvSpPr>
              <p:spPr>
                <a:xfrm>
                  <a:off x="2101015" y="1322602"/>
                  <a:ext cx="2360854" cy="1113817"/>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spcBef>
                      <a:spcPts val="1200"/>
                    </a:spcBef>
                  </a:pPr>
                  <a:r>
                    <a:rPr lang="en-US" sz="1600" b="1" dirty="0">
                      <a:solidFill>
                        <a:srgbClr val="002060"/>
                      </a:solidFill>
                      <a:latin typeface="Corbel" panose="020B0503020204020204" pitchFamily="34" charset="0"/>
                    </a:rPr>
                    <a:t>Tools for debugging and </a:t>
                  </a:r>
                  <a:br>
                    <a:rPr lang="en-US" sz="1600" b="1" dirty="0">
                      <a:solidFill>
                        <a:srgbClr val="002060"/>
                      </a:solidFill>
                      <a:latin typeface="Corbel" panose="020B0503020204020204" pitchFamily="34" charset="0"/>
                    </a:rPr>
                  </a:br>
                  <a:r>
                    <a:rPr lang="en-US" sz="1600" b="1" dirty="0">
                      <a:solidFill>
                        <a:srgbClr val="002060"/>
                      </a:solidFill>
                      <a:latin typeface="Corbel" panose="020B0503020204020204" pitchFamily="34" charset="0"/>
                    </a:rPr>
                    <a:t>profiling parallel </a:t>
                  </a:r>
                  <a:br>
                    <a:rPr lang="en-US" sz="1600" b="1" dirty="0">
                      <a:solidFill>
                        <a:srgbClr val="002060"/>
                      </a:solidFill>
                      <a:latin typeface="Corbel" panose="020B0503020204020204" pitchFamily="34" charset="0"/>
                    </a:rPr>
                  </a:br>
                  <a:r>
                    <a:rPr lang="en-US" sz="1600" b="1" dirty="0">
                      <a:solidFill>
                        <a:srgbClr val="002060"/>
                      </a:solidFill>
                      <a:latin typeface="Corbel" panose="020B0503020204020204" pitchFamily="34" charset="0"/>
                    </a:rPr>
                    <a:t>applications</a:t>
                  </a: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p:txBody>
            </p:sp>
            <p:pic>
              <p:nvPicPr>
                <p:cNvPr id="31" name="Рисунок 30" descr="logo_IntelClusterStudio"/>
                <p:cNvPicPr/>
                <p:nvPr/>
              </p:nvPicPr>
              <p:blipFill rotWithShape="1">
                <a:blip r:embed="rId10" cstate="print">
                  <a:extLst>
                    <a:ext uri="{28A0092B-C50C-407E-A947-70E740481C1C}">
                      <a14:useLocalDpi xmlns:a14="http://schemas.microsoft.com/office/drawing/2010/main" val="0"/>
                    </a:ext>
                  </a:extLst>
                </a:blip>
                <a:srcRect l="13935" r="11916"/>
                <a:stretch/>
              </p:blipFill>
              <p:spPr bwMode="auto">
                <a:xfrm>
                  <a:off x="3685582" y="1700738"/>
                  <a:ext cx="625045" cy="713881"/>
                </a:xfrm>
                <a:prstGeom prst="rect">
                  <a:avLst/>
                </a:prstGeom>
                <a:ln>
                  <a:noFill/>
                </a:ln>
              </p:spPr>
              <p:style>
                <a:lnRef idx="2">
                  <a:schemeClr val="accent3"/>
                </a:lnRef>
                <a:fillRef idx="1">
                  <a:schemeClr val="lt1"/>
                </a:fillRef>
                <a:effectRef idx="0">
                  <a:schemeClr val="accent3"/>
                </a:effectRef>
                <a:fontRef idx="minor">
                  <a:schemeClr val="dk1"/>
                </a:fontRef>
              </p:style>
            </p:pic>
          </p:grpSp>
          <p:grpSp>
            <p:nvGrpSpPr>
              <p:cNvPr id="20" name="Группа 19"/>
              <p:cNvGrpSpPr/>
              <p:nvPr/>
            </p:nvGrpSpPr>
            <p:grpSpPr>
              <a:xfrm>
                <a:off x="4745945" y="2805889"/>
                <a:ext cx="1990110" cy="2839090"/>
                <a:chOff x="4035089" y="2400231"/>
                <a:chExt cx="2100379" cy="2839090"/>
              </a:xfrm>
            </p:grpSpPr>
            <p:sp>
              <p:nvSpPr>
                <p:cNvPr id="21" name="Скругленный прямоугольник 20"/>
                <p:cNvSpPr/>
                <p:nvPr/>
              </p:nvSpPr>
              <p:spPr>
                <a:xfrm>
                  <a:off x="4035089" y="2400231"/>
                  <a:ext cx="2100379" cy="28390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002060"/>
                      </a:solidFill>
                      <a:latin typeface="Corbel" panose="020B0503020204020204" pitchFamily="34" charset="0"/>
                    </a:rPr>
                    <a:t>Frameworks and tools for ML/DL tasks</a:t>
                  </a:r>
                </a:p>
                <a:p>
                  <a:pPr algn="ctr"/>
                  <a:endParaRPr lang="ru-RU"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p:txBody>
            </p:sp>
            <p:grpSp>
              <p:nvGrpSpPr>
                <p:cNvPr id="22" name="Группа 21"/>
                <p:cNvGrpSpPr/>
                <p:nvPr/>
              </p:nvGrpSpPr>
              <p:grpSpPr>
                <a:xfrm>
                  <a:off x="4156188" y="3506657"/>
                  <a:ext cx="1795114" cy="1688457"/>
                  <a:chOff x="4156188" y="3506657"/>
                  <a:chExt cx="1795114" cy="1688457"/>
                </a:xfrm>
              </p:grpSpPr>
              <p:pic>
                <p:nvPicPr>
                  <p:cNvPr id="23" name="Picture 33"/>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3728" t="16199" r="13363" b="12325"/>
                  <a:stretch/>
                </p:blipFill>
                <p:spPr bwMode="auto">
                  <a:xfrm>
                    <a:off x="4201864" y="4025533"/>
                    <a:ext cx="654356" cy="359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13" descr="Log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95292" y="4417816"/>
                    <a:ext cx="668797" cy="2424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scipy"/>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20397" y="4751422"/>
                    <a:ext cx="443693" cy="44369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matplotlib"/>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56188" y="4722251"/>
                    <a:ext cx="420511" cy="42050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1" descr="pandas badg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59057" y="4722251"/>
                    <a:ext cx="432885" cy="43288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567611" y="3506657"/>
                    <a:ext cx="852064" cy="496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3" descr="NumPy"/>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264090" y="4125794"/>
                    <a:ext cx="687212" cy="232889"/>
                  </a:xfrm>
                  <a:prstGeom prst="rect">
                    <a:avLst/>
                  </a:prstGeom>
                  <a:noFill/>
                  <a:extLst>
                    <a:ext uri="{909E8E84-426E-40DD-AFC4-6F175D3DCCD1}">
                      <a14:hiddenFill xmlns:a14="http://schemas.microsoft.com/office/drawing/2010/main">
                        <a:solidFill>
                          <a:srgbClr val="FFFFFF"/>
                        </a:solidFill>
                      </a14:hiddenFill>
                    </a:ext>
                  </a:extLst>
                </p:spPr>
              </p:pic>
            </p:grpSp>
          </p:grpSp>
        </p:grpSp>
        <p:sp>
          <p:nvSpPr>
            <p:cNvPr id="8" name="Скругленный прямоугольник 7"/>
            <p:cNvSpPr/>
            <p:nvPr/>
          </p:nvSpPr>
          <p:spPr>
            <a:xfrm>
              <a:off x="371608" y="2175100"/>
              <a:ext cx="4461068" cy="777587"/>
            </a:xfrm>
            <a:prstGeom prst="roundRect">
              <a:avLst/>
            </a:prstGeom>
            <a:solidFill>
              <a:schemeClr val="accent1">
                <a:lumMod val="40000"/>
                <a:lumOff val="6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solidFill>
                    <a:prstClr val="black"/>
                  </a:solidFill>
                  <a:latin typeface="Times New Roman" panose="02020603050405020304" pitchFamily="18" charset="0"/>
                  <a:cs typeface="Times New Roman" panose="02020603050405020304" pitchFamily="18" charset="0"/>
                </a:rPr>
                <a:t>MLIT staff</a:t>
              </a:r>
              <a:r>
                <a:rPr lang="ru-RU" b="1" dirty="0">
                  <a:solidFill>
                    <a:prstClr val="black"/>
                  </a:solidFill>
                  <a:latin typeface="Times New Roman" panose="02020603050405020304" pitchFamily="18" charset="0"/>
                  <a:cs typeface="Times New Roman" panose="02020603050405020304" pitchFamily="18" charset="0"/>
                </a:rPr>
                <a:t> </a:t>
              </a:r>
              <a:r>
                <a:rPr lang="en-US" b="1" dirty="0">
                  <a:solidFill>
                    <a:prstClr val="black"/>
                  </a:solidFill>
                  <a:latin typeface="Times New Roman" panose="02020603050405020304" pitchFamily="18" charset="0"/>
                  <a:cs typeface="Times New Roman" panose="02020603050405020304" pitchFamily="18" charset="0"/>
                </a:rPr>
                <a:t>and</a:t>
              </a:r>
              <a:endParaRPr lang="ru-RU" b="1" dirty="0">
                <a:solidFill>
                  <a:prstClr val="black"/>
                </a:solidFill>
                <a:latin typeface="Times New Roman" panose="02020603050405020304" pitchFamily="18" charset="0"/>
                <a:cs typeface="Times New Roman" panose="02020603050405020304" pitchFamily="18" charset="0"/>
              </a:endParaRPr>
            </a:p>
            <a:p>
              <a:pPr algn="ctr"/>
              <a:r>
                <a:rPr lang="en-US" b="1" dirty="0">
                  <a:solidFill>
                    <a:prstClr val="black"/>
                  </a:solidFill>
                  <a:latin typeface="Times New Roman" panose="02020603050405020304" pitchFamily="18" charset="0"/>
                  <a:cs typeface="Times New Roman" panose="02020603050405020304" pitchFamily="18" charset="0"/>
                </a:rPr>
                <a:t>leading scientists from JINR and its Member States</a:t>
              </a:r>
              <a:endParaRPr lang="ru-RU" b="1" dirty="0">
                <a:solidFill>
                  <a:prstClr val="black"/>
                </a:solidFill>
                <a:latin typeface="Times New Roman" panose="02020603050405020304" pitchFamily="18" charset="0"/>
                <a:cs typeface="Times New Roman" panose="02020603050405020304" pitchFamily="18" charset="0"/>
              </a:endParaRPr>
            </a:p>
          </p:txBody>
        </p:sp>
        <p:sp>
          <p:nvSpPr>
            <p:cNvPr id="9" name="Скругленный прямоугольник 8"/>
            <p:cNvSpPr/>
            <p:nvPr/>
          </p:nvSpPr>
          <p:spPr>
            <a:xfrm>
              <a:off x="4912475" y="2175100"/>
              <a:ext cx="4124141" cy="7775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Times New Roman" panose="02020603050405020304" pitchFamily="18" charset="0"/>
                  <a:cs typeface="Times New Roman" panose="02020603050405020304" pitchFamily="18" charset="0"/>
                </a:rPr>
                <a:t>Leading manufacturers of modern computing architectures and software</a:t>
              </a:r>
              <a:endParaRPr lang="ru-RU" b="1" dirty="0">
                <a:solidFill>
                  <a:prstClr val="white"/>
                </a:solidFill>
                <a:latin typeface="Times New Roman" panose="02020603050405020304" pitchFamily="18" charset="0"/>
                <a:cs typeface="Times New Roman" panose="02020603050405020304" pitchFamily="18" charset="0"/>
              </a:endParaRPr>
            </a:p>
          </p:txBody>
        </p:sp>
        <p:sp>
          <p:nvSpPr>
            <p:cNvPr id="10" name="Скругленный прямоугольник 9"/>
            <p:cNvSpPr/>
            <p:nvPr/>
          </p:nvSpPr>
          <p:spPr>
            <a:xfrm>
              <a:off x="2428287" y="4337012"/>
              <a:ext cx="2511336" cy="160051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r>
                <a:rPr lang="en-US" sz="1600" b="1" dirty="0">
                  <a:solidFill>
                    <a:srgbClr val="002060"/>
                  </a:solidFill>
                  <a:latin typeface="Corbel" panose="020B0503020204020204" pitchFamily="34" charset="0"/>
                </a:rPr>
                <a:t>Work with applied software packages</a:t>
              </a:r>
              <a:endParaRPr lang="ru-RU" sz="1600" b="1" dirty="0">
                <a:solidFill>
                  <a:srgbClr val="002060"/>
                </a:solidFill>
                <a:latin typeface="Corbel" panose="020B0503020204020204" pitchFamily="34" charset="0"/>
              </a:endParaRPr>
            </a:p>
            <a:p>
              <a:pPr algn="ctr"/>
              <a:endParaRPr lang="ru-RU" sz="1600" b="1" dirty="0">
                <a:solidFill>
                  <a:srgbClr val="002060"/>
                </a:solidFill>
                <a:latin typeface="Corbel" panose="020B0503020204020204" pitchFamily="34" charset="0"/>
              </a:endParaRPr>
            </a:p>
            <a:p>
              <a:pPr algn="ctr"/>
              <a:endParaRPr lang="ru-RU" sz="16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p:txBody>
        </p:sp>
        <p:grpSp>
          <p:nvGrpSpPr>
            <p:cNvPr id="11" name="Группа 10"/>
            <p:cNvGrpSpPr/>
            <p:nvPr/>
          </p:nvGrpSpPr>
          <p:grpSpPr>
            <a:xfrm>
              <a:off x="2454168" y="4976851"/>
              <a:ext cx="2378508" cy="864114"/>
              <a:chOff x="2340650" y="4299648"/>
              <a:chExt cx="2554484" cy="941812"/>
            </a:xfrm>
          </p:grpSpPr>
          <p:pic>
            <p:nvPicPr>
              <p:cNvPr id="14" name="Picture 4" descr="http://hlit.jinr.ru/wp-content/uploads/2018/07/Maple_2015_logo-1.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600240" y="4957200"/>
                <a:ext cx="891301" cy="2842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hlit.jinr.ru/wp-content/uploads/2016/12/Matlab.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397796" y="4529659"/>
                <a:ext cx="497338" cy="47373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hlit.jinr.ru/wp-content/uploads/2018/07/COMSOL-1.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340650" y="4299648"/>
                <a:ext cx="1205875" cy="2854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http://hlit.jinr.ru/wp-content/uploads/2018/07/Wolfram-web-banner-1.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512901" y="4377449"/>
                <a:ext cx="1217681" cy="3044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http://hlit.jinr.ru/wp-content/uploads/2018/07/generic-logo-color-plustext-512-e1532076981908.pn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01659" y="4653584"/>
                <a:ext cx="952500" cy="2667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2" descr="http://hlit.jinr.ru/wp-content/uploads/2018/07/43-Geant4-bannerV9-e1532077005464.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629865" y="5550245"/>
              <a:ext cx="819120" cy="245736"/>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Рисунок 36">
            <a:extLst>
              <a:ext uri="{FF2B5EF4-FFF2-40B4-BE49-F238E27FC236}">
                <a16:creationId xmlns:a16="http://schemas.microsoft.com/office/drawing/2014/main" id="{D7B328A8-EF8A-4C1B-B327-BC0973EFDA9B}"/>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19623" t="7946" r="13625"/>
          <a:stretch/>
        </p:blipFill>
        <p:spPr>
          <a:xfrm>
            <a:off x="0" y="2745"/>
            <a:ext cx="1008743" cy="983560"/>
          </a:xfrm>
          <a:prstGeom prst="rect">
            <a:avLst/>
          </a:prstGeom>
          <a:solidFill>
            <a:schemeClr val="bg1"/>
          </a:solidFill>
          <a:ln>
            <a:solidFill>
              <a:schemeClr val="accent1">
                <a:lumMod val="50000"/>
              </a:schemeClr>
            </a:solidFill>
          </a:ln>
        </p:spPr>
      </p:pic>
      <p:sp>
        <p:nvSpPr>
          <p:cNvPr id="39" name="Прямоугольник 38"/>
          <p:cNvSpPr/>
          <p:nvPr/>
        </p:nvSpPr>
        <p:spPr>
          <a:xfrm>
            <a:off x="3142644" y="2364236"/>
            <a:ext cx="5816655" cy="461665"/>
          </a:xfrm>
          <a:prstGeom prst="rect">
            <a:avLst/>
          </a:prstGeom>
          <a:solidFill>
            <a:schemeClr val="bg1"/>
          </a:solidFill>
        </p:spPr>
        <p:txBody>
          <a:bodyPr wrap="square">
            <a:spAutoFit/>
          </a:bodyPr>
          <a:lstStyle/>
          <a:p>
            <a:r>
              <a:rPr lang="en-US" sz="2400" b="1" dirty="0">
                <a:solidFill>
                  <a:srgbClr val="000066"/>
                </a:solidFill>
              </a:rPr>
              <a:t>Training courses, master classes and lectures</a:t>
            </a:r>
            <a:endParaRPr lang="ru-RU" sz="2400" dirty="0">
              <a:solidFill>
                <a:srgbClr val="000066"/>
              </a:solidFill>
            </a:endParaRPr>
          </a:p>
        </p:txBody>
      </p:sp>
      <p:sp>
        <p:nvSpPr>
          <p:cNvPr id="44" name="Скругленный прямоугольник 43"/>
          <p:cNvSpPr/>
          <p:nvPr/>
        </p:nvSpPr>
        <p:spPr>
          <a:xfrm>
            <a:off x="9257232" y="3840639"/>
            <a:ext cx="2419867" cy="28390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002060"/>
                </a:solidFill>
                <a:latin typeface="Corbel" panose="020B0503020204020204" pitchFamily="34" charset="0"/>
              </a:rPr>
              <a:t>Quantum algorithms, </a:t>
            </a:r>
          </a:p>
          <a:p>
            <a:pPr algn="ctr"/>
            <a:r>
              <a:rPr lang="en-US" b="1" dirty="0">
                <a:solidFill>
                  <a:srgbClr val="002060"/>
                </a:solidFill>
                <a:latin typeface="Corbel" panose="020B0503020204020204" pitchFamily="34" charset="0"/>
              </a:rPr>
              <a:t>quantum programming and quantum control</a:t>
            </a:r>
            <a:endParaRPr lang="en-US" sz="2000" b="1" dirty="0">
              <a:solidFill>
                <a:srgbClr val="002060"/>
              </a:solidFill>
              <a:latin typeface="Corbel" panose="020B0503020204020204" pitchFamily="34" charset="0"/>
            </a:endParaRPr>
          </a:p>
          <a:p>
            <a:pPr algn="ctr"/>
            <a:endParaRPr lang="en-US" sz="2000" b="1" dirty="0">
              <a:solidFill>
                <a:srgbClr val="002060"/>
              </a:solidFill>
              <a:latin typeface="Corbel" panose="020B0503020204020204" pitchFamily="34" charset="0"/>
            </a:endParaRPr>
          </a:p>
          <a:p>
            <a:pPr algn="ctr"/>
            <a:endParaRPr lang="en-US" sz="2000" b="1" dirty="0">
              <a:solidFill>
                <a:srgbClr val="002060"/>
              </a:solidFill>
              <a:latin typeface="Corbel" panose="020B0503020204020204" pitchFamily="34" charset="0"/>
            </a:endParaRPr>
          </a:p>
          <a:p>
            <a:pPr algn="ctr"/>
            <a:endParaRPr lang="en-US" sz="2000" b="1" dirty="0">
              <a:solidFill>
                <a:srgbClr val="002060"/>
              </a:solidFill>
              <a:latin typeface="Corbel" panose="020B0503020204020204" pitchFamily="34" charset="0"/>
            </a:endParaRPr>
          </a:p>
          <a:p>
            <a:pPr algn="ctr"/>
            <a:endParaRPr lang="ru-RU" b="1" dirty="0">
              <a:solidFill>
                <a:srgbClr val="002060"/>
              </a:solidFill>
              <a:latin typeface="Corbel" panose="020B0503020204020204" pitchFamily="34" charset="0"/>
            </a:endParaRPr>
          </a:p>
        </p:txBody>
      </p:sp>
      <p:pic>
        <p:nvPicPr>
          <p:cNvPr id="45" name="Рисунок 44">
            <a:extLst>
              <a:ext uri="{FF2B5EF4-FFF2-40B4-BE49-F238E27FC236}">
                <a16:creationId xmlns:a16="http://schemas.microsoft.com/office/drawing/2014/main" id="{F45E70BE-86F7-447E-B700-FFFD537FFF62}"/>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375025" y="5984698"/>
            <a:ext cx="2200258" cy="507317"/>
          </a:xfrm>
          <a:prstGeom prst="rect">
            <a:avLst/>
          </a:prstGeom>
        </p:spPr>
      </p:pic>
    </p:spTree>
    <p:extLst>
      <p:ext uri="{BB962C8B-B14F-4D97-AF65-F5344CB8AC3E}">
        <p14:creationId xmlns:p14="http://schemas.microsoft.com/office/powerpoint/2010/main" val="2212341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p:cNvSpPr txBox="1">
            <a:spLocks noChangeArrowheads="1"/>
          </p:cNvSpPr>
          <p:nvPr/>
        </p:nvSpPr>
        <p:spPr bwMode="auto">
          <a:xfrm>
            <a:off x="196850" y="788637"/>
            <a:ext cx="11903995" cy="615553"/>
          </a:xfrm>
          <a:prstGeom prst="rect">
            <a:avLst/>
          </a:prstGeom>
          <a:noFill/>
          <a:ln w="9525">
            <a:noFill/>
            <a:miter lim="800000"/>
            <a:headEnd/>
            <a:tailEnd/>
          </a:ln>
        </p:spPr>
        <p:txBody>
          <a:bodyPr wrap="square">
            <a:spAutoFit/>
          </a:bodyPr>
          <a:lstStyle/>
          <a:p>
            <a:pPr algn="just" defTabSz="457200"/>
            <a:r>
              <a:rPr lang="en-GB" altLang="ru-RU" sz="1700" b="1" dirty="0">
                <a:solidFill>
                  <a:srgbClr val="C00000"/>
                </a:solidFill>
                <a:latin typeface="Book Antiqua" pitchFamily="18" charset="0"/>
                <a:ea typeface="MS PGothic" pitchFamily="34" charset="-128"/>
                <a:cs typeface="Arial Black" pitchFamily="34" charset="0"/>
              </a:rPr>
              <a:t>WLCG: </a:t>
            </a:r>
            <a:r>
              <a:rPr lang="en-GB" altLang="ru-RU" sz="1700" b="1" dirty="0">
                <a:latin typeface="Book Antiqua" pitchFamily="18" charset="0"/>
                <a:ea typeface="MS PGothic" pitchFamily="34" charset="-128"/>
                <a:cs typeface="Arial Black" pitchFamily="34" charset="0"/>
              </a:rPr>
              <a:t>a</a:t>
            </a:r>
            <a:r>
              <a:rPr lang="en-GB" altLang="ru-RU" sz="1700" dirty="0">
                <a:solidFill>
                  <a:srgbClr val="000000"/>
                </a:solidFill>
                <a:latin typeface="Book Antiqua" pitchFamily="18" charset="0"/>
                <a:ea typeface="MS PGothic" pitchFamily="34" charset="-128"/>
                <a:cs typeface="Arial Black" pitchFamily="34" charset="0"/>
              </a:rPr>
              <a:t>n International collaboration to distribute and analyse LHC data. Integrates computer centres worldwide that provide computing and storage resource into a single infrastructure accessible by all LHC physicists</a:t>
            </a:r>
          </a:p>
        </p:txBody>
      </p:sp>
      <p:sp>
        <p:nvSpPr>
          <p:cNvPr id="3" name="Прямоугольник 7"/>
          <p:cNvSpPr>
            <a:spLocks noChangeArrowheads="1"/>
          </p:cNvSpPr>
          <p:nvPr/>
        </p:nvSpPr>
        <p:spPr bwMode="auto">
          <a:xfrm>
            <a:off x="7542471" y="6283488"/>
            <a:ext cx="4000500" cy="368300"/>
          </a:xfrm>
          <a:prstGeom prst="rect">
            <a:avLst/>
          </a:prstGeom>
          <a:noFill/>
          <a:ln w="9525">
            <a:noFill/>
            <a:miter lim="800000"/>
            <a:headEnd/>
            <a:tailEnd/>
          </a:ln>
        </p:spPr>
        <p:txBody>
          <a:bodyPr wrap="none">
            <a:spAutoFit/>
          </a:bodyPr>
          <a:lstStyle/>
          <a:p>
            <a:r>
              <a:rPr lang="en-US" i="1" dirty="0">
                <a:solidFill>
                  <a:srgbClr val="000000"/>
                </a:solidFill>
                <a:latin typeface="Book Antiqua" pitchFamily="18" charset="0"/>
              </a:rPr>
              <a:t>Worldwide LHC Computing Grid - 2019</a:t>
            </a:r>
            <a:endParaRPr lang="ru-RU" i="1" dirty="0">
              <a:solidFill>
                <a:srgbClr val="000000"/>
              </a:solidFill>
              <a:latin typeface="Book Antiqua" pitchFamily="18" charset="0"/>
            </a:endParaRPr>
          </a:p>
        </p:txBody>
      </p:sp>
      <p:pic>
        <p:nvPicPr>
          <p:cNvPr id="5" name="Рисунок 4"/>
          <p:cNvPicPr>
            <a:picLocks noChangeAspect="1"/>
          </p:cNvPicPr>
          <p:nvPr/>
        </p:nvPicPr>
        <p:blipFill>
          <a:blip r:embed="rId3"/>
          <a:srcRect/>
          <a:stretch>
            <a:fillRect/>
          </a:stretch>
        </p:blipFill>
        <p:spPr bwMode="auto">
          <a:xfrm>
            <a:off x="243991" y="1440026"/>
            <a:ext cx="4231457" cy="3958231"/>
          </a:xfrm>
          <a:prstGeom prst="rect">
            <a:avLst/>
          </a:prstGeom>
          <a:noFill/>
          <a:ln w="9525">
            <a:noFill/>
            <a:miter lim="800000"/>
            <a:headEnd/>
            <a:tailEnd/>
          </a:ln>
        </p:spPr>
      </p:pic>
      <p:pic>
        <p:nvPicPr>
          <p:cNvPr id="6" name="Рисунок 6"/>
          <p:cNvPicPr>
            <a:picLocks noChangeAspect="1"/>
          </p:cNvPicPr>
          <p:nvPr/>
        </p:nvPicPr>
        <p:blipFill>
          <a:blip r:embed="rId4"/>
          <a:srcRect/>
          <a:stretch>
            <a:fillRect/>
          </a:stretch>
        </p:blipFill>
        <p:spPr bwMode="auto">
          <a:xfrm>
            <a:off x="7086600" y="3228975"/>
            <a:ext cx="4674476" cy="3052314"/>
          </a:xfrm>
          <a:prstGeom prst="rect">
            <a:avLst/>
          </a:prstGeom>
          <a:noFill/>
          <a:ln w="9525">
            <a:noFill/>
            <a:miter lim="800000"/>
            <a:headEnd/>
            <a:tailEnd/>
          </a:ln>
        </p:spPr>
      </p:pic>
      <p:sp>
        <p:nvSpPr>
          <p:cNvPr id="7" name="Прямоугольник 8"/>
          <p:cNvSpPr>
            <a:spLocks noChangeArrowheads="1"/>
          </p:cNvSpPr>
          <p:nvPr/>
        </p:nvSpPr>
        <p:spPr bwMode="auto">
          <a:xfrm>
            <a:off x="4578572" y="1438687"/>
            <a:ext cx="7522273" cy="923330"/>
          </a:xfrm>
          <a:prstGeom prst="rect">
            <a:avLst/>
          </a:prstGeom>
          <a:noFill/>
          <a:ln w="9525">
            <a:noFill/>
            <a:miter lim="800000"/>
            <a:headEnd/>
            <a:tailEnd/>
          </a:ln>
        </p:spPr>
        <p:txBody>
          <a:bodyPr wrap="square">
            <a:spAutoFit/>
          </a:bodyPr>
          <a:lstStyle/>
          <a:p>
            <a:pPr algn="just"/>
            <a:r>
              <a:rPr lang="en-US" dirty="0">
                <a:solidFill>
                  <a:srgbClr val="000000"/>
                </a:solidFill>
                <a:latin typeface="Book Antiqua" pitchFamily="18" charset="0"/>
              </a:rPr>
              <a:t>The mission of the WLCG project is to provide global computing resources to store, distribute and analyze the </a:t>
            </a:r>
            <a:r>
              <a:rPr lang="en-US" dirty="0">
                <a:solidFill>
                  <a:srgbClr val="C00000"/>
                </a:solidFill>
                <a:latin typeface="Book Antiqua" pitchFamily="18" charset="0"/>
              </a:rPr>
              <a:t>~50-70 Petabytes </a:t>
            </a:r>
            <a:r>
              <a:rPr lang="en-US" dirty="0">
                <a:solidFill>
                  <a:srgbClr val="000000"/>
                </a:solidFill>
                <a:latin typeface="Book Antiqua" pitchFamily="18" charset="0"/>
              </a:rPr>
              <a:t>of data expected every year of operations from the </a:t>
            </a:r>
            <a:r>
              <a:rPr lang="en-US" dirty="0">
                <a:latin typeface="Book Antiqua" pitchFamily="18" charset="0"/>
              </a:rPr>
              <a:t>Large Hadron Collider</a:t>
            </a:r>
            <a:r>
              <a:rPr lang="ru-RU" dirty="0">
                <a:latin typeface="Book Antiqua" pitchFamily="18" charset="0"/>
              </a:rPr>
              <a:t>.</a:t>
            </a:r>
          </a:p>
        </p:txBody>
      </p:sp>
      <p:sp>
        <p:nvSpPr>
          <p:cNvPr id="8" name="Прямоугольник 9"/>
          <p:cNvSpPr>
            <a:spLocks noChangeArrowheads="1"/>
          </p:cNvSpPr>
          <p:nvPr/>
        </p:nvSpPr>
        <p:spPr bwMode="auto">
          <a:xfrm>
            <a:off x="4608513" y="2396514"/>
            <a:ext cx="6096000" cy="646112"/>
          </a:xfrm>
          <a:prstGeom prst="rect">
            <a:avLst/>
          </a:prstGeom>
          <a:noFill/>
          <a:ln w="9525">
            <a:noFill/>
            <a:miter lim="800000"/>
            <a:headEnd/>
            <a:tailEnd/>
          </a:ln>
        </p:spPr>
        <p:txBody>
          <a:bodyPr>
            <a:spAutoFit/>
          </a:bodyPr>
          <a:lstStyle/>
          <a:p>
            <a:r>
              <a:rPr lang="en-US" b="1" dirty="0">
                <a:solidFill>
                  <a:srgbClr val="C00000"/>
                </a:solidFill>
                <a:latin typeface="Book Antiqua" pitchFamily="18" charset="0"/>
              </a:rPr>
              <a:t>WLCG computing enabled physicists to announce the discovery of the Higgs Boson.</a:t>
            </a:r>
            <a:endParaRPr lang="ru-RU" b="1" dirty="0">
              <a:solidFill>
                <a:srgbClr val="C00000"/>
              </a:solidFill>
              <a:latin typeface="Book Antiqua" pitchFamily="18" charset="0"/>
            </a:endParaRPr>
          </a:p>
        </p:txBody>
      </p:sp>
      <p:graphicFrame>
        <p:nvGraphicFramePr>
          <p:cNvPr id="9" name="Таблица 8"/>
          <p:cNvGraphicFramePr>
            <a:graphicFrameLocks noGrp="1"/>
          </p:cNvGraphicFramePr>
          <p:nvPr/>
        </p:nvGraphicFramePr>
        <p:xfrm>
          <a:off x="196850" y="5394960"/>
          <a:ext cx="5096828" cy="1463040"/>
        </p:xfrm>
        <a:graphic>
          <a:graphicData uri="http://schemas.openxmlformats.org/drawingml/2006/table">
            <a:tbl>
              <a:tblPr firstRow="1" bandRow="1">
                <a:tableStyleId>{5940675A-B579-460E-94D1-54222C63F5DA}</a:tableStyleId>
              </a:tblPr>
              <a:tblGrid>
                <a:gridCol w="1937068">
                  <a:extLst>
                    <a:ext uri="{9D8B030D-6E8A-4147-A177-3AD203B41FA5}">
                      <a16:colId xmlns:a16="http://schemas.microsoft.com/office/drawing/2014/main" val="20000"/>
                    </a:ext>
                  </a:extLst>
                </a:gridCol>
                <a:gridCol w="1694180">
                  <a:extLst>
                    <a:ext uri="{9D8B030D-6E8A-4147-A177-3AD203B41FA5}">
                      <a16:colId xmlns:a16="http://schemas.microsoft.com/office/drawing/2014/main" val="20001"/>
                    </a:ext>
                  </a:extLst>
                </a:gridCol>
                <a:gridCol w="1465580">
                  <a:extLst>
                    <a:ext uri="{9D8B030D-6E8A-4147-A177-3AD203B41FA5}">
                      <a16:colId xmlns:a16="http://schemas.microsoft.com/office/drawing/2014/main" val="20002"/>
                    </a:ext>
                  </a:extLst>
                </a:gridCol>
              </a:tblGrid>
              <a:tr h="1463040">
                <a:tc>
                  <a:txBody>
                    <a:bodyPr/>
                    <a:lstStyle/>
                    <a:p>
                      <a:r>
                        <a:rPr lang="en-US" altLang="ru-RU" sz="1800" b="1" dirty="0">
                          <a:solidFill>
                            <a:srgbClr val="C00000"/>
                          </a:solidFill>
                          <a:latin typeface="Book Antiqua" panose="02040602050305030304" pitchFamily="18" charset="0"/>
                          <a:ea typeface="ＭＳ Ｐゴシック" charset="-128"/>
                        </a:rPr>
                        <a:t>Tier0 (CERN)</a:t>
                      </a:r>
                      <a:r>
                        <a:rPr lang="en-US" altLang="ru-RU" sz="1800" b="1" dirty="0">
                          <a:solidFill>
                            <a:srgbClr val="000000"/>
                          </a:solidFill>
                          <a:latin typeface="Book Antiqua" panose="02040602050305030304" pitchFamily="18" charset="0"/>
                          <a:ea typeface="ＭＳ Ｐゴシック" charset="-128"/>
                        </a:rPr>
                        <a:t>: </a:t>
                      </a:r>
                    </a:p>
                    <a:p>
                      <a:r>
                        <a:rPr lang="en-US" altLang="ru-RU" sz="1800" b="1" dirty="0">
                          <a:solidFill>
                            <a:srgbClr val="000000"/>
                          </a:solidFill>
                          <a:latin typeface="Book Antiqua" panose="02040602050305030304" pitchFamily="18" charset="0"/>
                          <a:ea typeface="ＭＳ Ｐゴシック" charset="-128"/>
                        </a:rPr>
                        <a:t>data recording,</a:t>
                      </a:r>
                    </a:p>
                    <a:p>
                      <a:r>
                        <a:rPr lang="en-US" altLang="ru-RU" sz="1800" b="1" dirty="0">
                          <a:solidFill>
                            <a:srgbClr val="000000"/>
                          </a:solidFill>
                          <a:latin typeface="Book Antiqua" panose="02040602050305030304" pitchFamily="18" charset="0"/>
                          <a:ea typeface="ＭＳ Ｐゴシック" charset="-128"/>
                        </a:rPr>
                        <a:t>reconstruction</a:t>
                      </a:r>
                    </a:p>
                    <a:p>
                      <a:r>
                        <a:rPr lang="en-US" altLang="ru-RU" sz="1800" b="1" dirty="0">
                          <a:solidFill>
                            <a:srgbClr val="000000"/>
                          </a:solidFill>
                          <a:latin typeface="Book Antiqua" panose="02040602050305030304" pitchFamily="18" charset="0"/>
                          <a:ea typeface="ＭＳ Ｐゴシック" charset="-128"/>
                        </a:rPr>
                        <a:t>and distribution</a:t>
                      </a:r>
                      <a:endParaRPr lang="ru-RU" sz="1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ru-RU" sz="1800" b="1" dirty="0">
                          <a:solidFill>
                            <a:srgbClr val="C00000"/>
                          </a:solidFill>
                          <a:latin typeface="Book Antiqua" panose="02040602050305030304" pitchFamily="18" charset="0"/>
                          <a:ea typeface="ＭＳ Ｐゴシック" charset="-128"/>
                        </a:rPr>
                        <a:t>Tier1</a:t>
                      </a:r>
                      <a:r>
                        <a:rPr lang="en-US" altLang="ru-RU" sz="1800" b="1" dirty="0">
                          <a:solidFill>
                            <a:schemeClr val="tx1"/>
                          </a:solidFill>
                          <a:latin typeface="Book Antiqua" panose="02040602050305030304" pitchFamily="18" charset="0"/>
                          <a:ea typeface="ＭＳ Ｐゴシック" charset="-128"/>
                        </a:rPr>
                        <a:t>:</a:t>
                      </a:r>
                      <a:r>
                        <a:rPr lang="en-US" altLang="ru-RU" sz="1800" b="1" dirty="0">
                          <a:solidFill>
                            <a:srgbClr val="C00000"/>
                          </a:solidFill>
                          <a:latin typeface="Book Antiqua" panose="02040602050305030304" pitchFamily="18" charset="0"/>
                          <a:ea typeface="ＭＳ Ｐゴシック" charset="-128"/>
                        </a:rPr>
                        <a:t> </a:t>
                      </a:r>
                      <a:br>
                        <a:rPr lang="en-US" altLang="ru-RU" sz="1800" b="1" dirty="0">
                          <a:solidFill>
                            <a:srgbClr val="000000"/>
                          </a:solidFill>
                          <a:latin typeface="Book Antiqua" panose="02040602050305030304" pitchFamily="18" charset="0"/>
                          <a:ea typeface="ＭＳ Ｐゴシック" charset="-128"/>
                        </a:rPr>
                      </a:br>
                      <a:r>
                        <a:rPr lang="en-US" altLang="ru-RU" sz="1800" b="1" dirty="0">
                          <a:solidFill>
                            <a:srgbClr val="000000"/>
                          </a:solidFill>
                          <a:latin typeface="Book Antiqua" panose="02040602050305030304" pitchFamily="18" charset="0"/>
                          <a:ea typeface="ＭＳ Ｐゴシック" charset="-128"/>
                        </a:rPr>
                        <a:t>permanent</a:t>
                      </a:r>
                    </a:p>
                    <a:p>
                      <a:r>
                        <a:rPr lang="en-US" altLang="ru-RU" sz="1800" b="1" dirty="0">
                          <a:solidFill>
                            <a:srgbClr val="000000"/>
                          </a:solidFill>
                          <a:latin typeface="Book Antiqua" panose="02040602050305030304" pitchFamily="18" charset="0"/>
                          <a:ea typeface="ＭＳ Ｐゴシック" charset="-128"/>
                        </a:rPr>
                        <a:t>storage,</a:t>
                      </a:r>
                    </a:p>
                    <a:p>
                      <a:r>
                        <a:rPr lang="en-US" altLang="ru-RU" sz="1800" b="1" dirty="0">
                          <a:solidFill>
                            <a:srgbClr val="000000"/>
                          </a:solidFill>
                          <a:latin typeface="Book Antiqua" panose="02040602050305030304" pitchFamily="18" charset="0"/>
                          <a:ea typeface="ＭＳ Ｐゴシック" charset="-128"/>
                        </a:rPr>
                        <a:t>re-processing,</a:t>
                      </a:r>
                      <a:endParaRPr lang="en-US" altLang="ru-RU" sz="1800" b="1" baseline="0" dirty="0">
                        <a:solidFill>
                          <a:srgbClr val="000000"/>
                        </a:solidFill>
                        <a:latin typeface="Book Antiqua" panose="02040602050305030304" pitchFamily="18" charset="0"/>
                        <a:ea typeface="ＭＳ Ｐゴシック" charset="-128"/>
                      </a:endParaRPr>
                    </a:p>
                    <a:p>
                      <a:r>
                        <a:rPr lang="en-US" altLang="ru-RU" sz="1800" b="1" dirty="0">
                          <a:solidFill>
                            <a:srgbClr val="000000"/>
                          </a:solidFill>
                          <a:latin typeface="Book Antiqua" panose="02040602050305030304" pitchFamily="18" charset="0"/>
                          <a:ea typeface="ＭＳ Ｐゴシック" charset="-128"/>
                        </a:rPr>
                        <a:t>analysis</a:t>
                      </a:r>
                      <a:endParaRPr lang="ru-RU" sz="1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ru-RU" sz="1800" b="1" dirty="0">
                          <a:solidFill>
                            <a:srgbClr val="C00000"/>
                          </a:solidFill>
                          <a:latin typeface="Book Antiqua" panose="02040602050305030304" pitchFamily="18" charset="0"/>
                          <a:ea typeface="ＭＳ Ｐゴシック" charset="-128"/>
                        </a:rPr>
                        <a:t>Tier2</a:t>
                      </a:r>
                      <a:r>
                        <a:rPr lang="en-US" altLang="ru-RU" sz="1800" b="1" dirty="0">
                          <a:solidFill>
                            <a:schemeClr val="tx1"/>
                          </a:solidFill>
                          <a:latin typeface="Book Antiqua" panose="02040602050305030304" pitchFamily="18" charset="0"/>
                          <a:ea typeface="ＭＳ Ｐゴシック" charset="-128"/>
                        </a:rPr>
                        <a:t>:</a:t>
                      </a:r>
                      <a:br>
                        <a:rPr lang="en-US" altLang="ru-RU" sz="1800" b="1" dirty="0">
                          <a:solidFill>
                            <a:srgbClr val="C00000"/>
                          </a:solidFill>
                          <a:latin typeface="Book Antiqua" panose="02040602050305030304" pitchFamily="18" charset="0"/>
                          <a:ea typeface="ＭＳ Ｐゴシック" charset="-128"/>
                        </a:rPr>
                      </a:br>
                      <a:r>
                        <a:rPr lang="en-US" altLang="ru-RU" sz="1800" b="1" dirty="0">
                          <a:solidFill>
                            <a:srgbClr val="000000"/>
                          </a:solidFill>
                          <a:latin typeface="Book Antiqua" panose="02040602050305030304" pitchFamily="18" charset="0"/>
                          <a:ea typeface="ＭＳ Ｐゴシック" charset="-128"/>
                        </a:rPr>
                        <a:t>Simulation,</a:t>
                      </a:r>
                    </a:p>
                    <a:p>
                      <a:r>
                        <a:rPr lang="en-US" altLang="ru-RU" sz="1800" b="1" dirty="0">
                          <a:solidFill>
                            <a:srgbClr val="000000"/>
                          </a:solidFill>
                          <a:latin typeface="Book Antiqua" panose="02040602050305030304" pitchFamily="18" charset="0"/>
                          <a:ea typeface="ＭＳ Ｐゴシック" charset="-128"/>
                        </a:rPr>
                        <a:t>end-user</a:t>
                      </a:r>
                    </a:p>
                    <a:p>
                      <a:r>
                        <a:rPr lang="en-US" altLang="ru-RU" sz="1800" b="1" dirty="0">
                          <a:solidFill>
                            <a:srgbClr val="000000"/>
                          </a:solidFill>
                          <a:latin typeface="Book Antiqua" panose="02040602050305030304" pitchFamily="18" charset="0"/>
                          <a:ea typeface="ＭＳ Ｐゴシック" charset="-128"/>
                        </a:rPr>
                        <a:t>analysis</a:t>
                      </a:r>
                      <a:endParaRPr lang="ru-RU" sz="1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11" name="Прямоугольник 10"/>
          <p:cNvSpPr/>
          <p:nvPr/>
        </p:nvSpPr>
        <p:spPr>
          <a:xfrm flipH="1">
            <a:off x="0" y="-31439"/>
            <a:ext cx="1217295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sp>
        <p:nvSpPr>
          <p:cNvPr id="10" name="TextBox 9"/>
          <p:cNvSpPr txBox="1"/>
          <p:nvPr/>
        </p:nvSpPr>
        <p:spPr>
          <a:xfrm>
            <a:off x="3895436" y="43926"/>
            <a:ext cx="4774833" cy="461665"/>
          </a:xfrm>
          <a:prstGeom prst="rect">
            <a:avLst/>
          </a:prstGeom>
          <a:noFill/>
          <a:effectLst>
            <a:outerShdw blurRad="50800" dist="50800" dir="5400000" algn="ctr" rotWithShape="0">
              <a:schemeClr val="tx1"/>
            </a:outerShdw>
          </a:effectLst>
        </p:spPr>
        <p:txBody>
          <a:bodyPr wrap="none">
            <a:spAutoFit/>
          </a:bodyPr>
          <a:lstStyle/>
          <a:p>
            <a:pPr algn="ctr">
              <a:defRPr/>
            </a:pPr>
            <a:r>
              <a:rPr lang="en-US" sz="2400" b="1" dirty="0">
                <a:solidFill>
                  <a:schemeClr val="bg1"/>
                </a:solidFill>
              </a:rPr>
              <a:t>The Worldwide LHC Computing Grid</a:t>
            </a:r>
            <a:endParaRPr lang="ru-RU" sz="2400" b="1" dirty="0">
              <a:solidFill>
                <a:schemeClr val="bg1"/>
              </a:solidFill>
            </a:endParaRPr>
          </a:p>
        </p:txBody>
      </p:sp>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sp>
        <p:nvSpPr>
          <p:cNvPr id="14" name="Овал 13"/>
          <p:cNvSpPr/>
          <p:nvPr/>
        </p:nvSpPr>
        <p:spPr>
          <a:xfrm>
            <a:off x="9586023" y="4175392"/>
            <a:ext cx="318141" cy="3435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0">
            <a:extLst>
              <a:ext uri="{FF2B5EF4-FFF2-40B4-BE49-F238E27FC236}">
                <a16:creationId xmlns:a16="http://schemas.microsoft.com/office/drawing/2014/main" id="{AE71D254-9A19-FD1F-8BFD-DF52D160EF82}"/>
              </a:ext>
            </a:extLst>
          </p:cNvPr>
          <p:cNvSpPr txBox="1">
            <a:spLocks noChangeArrowheads="1"/>
          </p:cNvSpPr>
          <p:nvPr/>
        </p:nvSpPr>
        <p:spPr bwMode="auto">
          <a:xfrm>
            <a:off x="4737207" y="2992852"/>
            <a:ext cx="2369634" cy="1077218"/>
          </a:xfrm>
          <a:prstGeom prst="rect">
            <a:avLst/>
          </a:prstGeom>
          <a:noFill/>
          <a:ln w="9525">
            <a:noFill/>
            <a:miter lim="800000"/>
            <a:headEnd/>
            <a:tailEnd/>
          </a:ln>
        </p:spPr>
        <p:txBody>
          <a:bodyPr wrap="square">
            <a:spAutoFit/>
          </a:bodyPr>
          <a:lstStyle/>
          <a:p>
            <a:pPr>
              <a:spcAft>
                <a:spcPts val="600"/>
              </a:spcAft>
            </a:pPr>
            <a:r>
              <a:rPr lang="en-US" altLang="ru-RU" b="1" dirty="0">
                <a:solidFill>
                  <a:srgbClr val="C00000"/>
                </a:solidFill>
                <a:latin typeface="Times New Roman" panose="02020603050405020304" pitchFamily="18" charset="0"/>
                <a:ea typeface="MS PGothic" pitchFamily="34" charset="-128"/>
                <a:cs typeface="Times New Roman" panose="02020603050405020304" pitchFamily="18" charset="0"/>
              </a:rPr>
              <a:t>170 </a:t>
            </a:r>
            <a:r>
              <a:rPr lang="en-US" altLang="ru-RU" b="1" dirty="0">
                <a:solidFill>
                  <a:srgbClr val="000000"/>
                </a:solidFill>
                <a:latin typeface="Times New Roman" panose="02020603050405020304" pitchFamily="18" charset="0"/>
                <a:ea typeface="MS PGothic" pitchFamily="34" charset="-128"/>
                <a:cs typeface="Times New Roman" panose="02020603050405020304" pitchFamily="18" charset="0"/>
              </a:rPr>
              <a:t>sites</a:t>
            </a:r>
            <a:endParaRPr lang="ru-RU" altLang="ru-RU" b="1" dirty="0">
              <a:solidFill>
                <a:srgbClr val="000000"/>
              </a:solidFill>
              <a:latin typeface="Times New Roman" panose="02020603050405020304" pitchFamily="18" charset="0"/>
              <a:ea typeface="MS PGothic" pitchFamily="34" charset="-128"/>
              <a:cs typeface="Times New Roman" panose="02020603050405020304" pitchFamily="18" charset="0"/>
            </a:endParaRPr>
          </a:p>
          <a:p>
            <a:pPr>
              <a:spcAft>
                <a:spcPts val="600"/>
              </a:spcAft>
            </a:pPr>
            <a:r>
              <a:rPr lang="en-US" altLang="ru-RU" b="1" dirty="0">
                <a:solidFill>
                  <a:srgbClr val="C00000"/>
                </a:solidFill>
                <a:latin typeface="Times New Roman" panose="02020603050405020304" pitchFamily="18" charset="0"/>
                <a:ea typeface="MS PGothic" pitchFamily="34" charset="-128"/>
                <a:cs typeface="Times New Roman" panose="02020603050405020304" pitchFamily="18" charset="0"/>
              </a:rPr>
              <a:t>42 </a:t>
            </a:r>
            <a:r>
              <a:rPr lang="en-US" altLang="ru-RU" b="1" dirty="0">
                <a:solidFill>
                  <a:srgbClr val="000000"/>
                </a:solidFill>
                <a:latin typeface="Times New Roman" panose="02020603050405020304" pitchFamily="18" charset="0"/>
                <a:ea typeface="MS PGothic" pitchFamily="34" charset="-128"/>
                <a:cs typeface="Times New Roman" panose="02020603050405020304" pitchFamily="18" charset="0"/>
              </a:rPr>
              <a:t>countries</a:t>
            </a:r>
          </a:p>
          <a:p>
            <a:pPr>
              <a:spcAft>
                <a:spcPts val="600"/>
              </a:spcAft>
            </a:pPr>
            <a:r>
              <a:rPr lang="en-US" altLang="ru-RU" b="1" dirty="0">
                <a:solidFill>
                  <a:srgbClr val="C00000"/>
                </a:solidFill>
                <a:latin typeface="Times New Roman" panose="02020603050405020304" pitchFamily="18" charset="0"/>
                <a:ea typeface="MS PGothic" pitchFamily="34" charset="-128"/>
                <a:cs typeface="Times New Roman" panose="02020603050405020304" pitchFamily="18" charset="0"/>
              </a:rPr>
              <a:t>&gt; 12k </a:t>
            </a:r>
            <a:r>
              <a:rPr lang="en-US" b="1" dirty="0">
                <a:solidFill>
                  <a:srgbClr val="000000"/>
                </a:solidFill>
                <a:latin typeface="Times New Roman" panose="02020603050405020304" pitchFamily="18" charset="0"/>
                <a:ea typeface="MS PGothic" pitchFamily="34" charset="-128"/>
                <a:cs typeface="Times New Roman" panose="02020603050405020304" pitchFamily="18" charset="0"/>
              </a:rPr>
              <a:t>physicists </a:t>
            </a:r>
          </a:p>
        </p:txBody>
      </p:sp>
      <p:sp>
        <p:nvSpPr>
          <p:cNvPr id="15" name="TextBox 14">
            <a:extLst>
              <a:ext uri="{FF2B5EF4-FFF2-40B4-BE49-F238E27FC236}">
                <a16:creationId xmlns:a16="http://schemas.microsoft.com/office/drawing/2014/main" id="{A07CAC91-00E3-617B-FFFF-97AF4CE7429C}"/>
              </a:ext>
            </a:extLst>
          </p:cNvPr>
          <p:cNvSpPr txBox="1"/>
          <p:nvPr/>
        </p:nvSpPr>
        <p:spPr>
          <a:xfrm>
            <a:off x="4737207" y="4020296"/>
            <a:ext cx="2273081" cy="1431161"/>
          </a:xfrm>
          <a:prstGeom prst="rect">
            <a:avLst/>
          </a:prstGeom>
          <a:noFill/>
        </p:spPr>
        <p:txBody>
          <a:bodyPr wrap="square">
            <a:spAutoFit/>
          </a:bodyPr>
          <a:lstStyle/>
          <a:p>
            <a:pPr>
              <a:spcAft>
                <a:spcPts val="600"/>
              </a:spcAft>
            </a:pPr>
            <a:r>
              <a:rPr lang="en-US" altLang="ru-RU" b="1" dirty="0">
                <a:solidFill>
                  <a:srgbClr val="C00000"/>
                </a:solidFill>
                <a:latin typeface="Times New Roman" panose="02020603050405020304" pitchFamily="18" charset="0"/>
                <a:ea typeface="MS PGothic" pitchFamily="34" charset="-128"/>
                <a:cs typeface="Times New Roman" panose="02020603050405020304" pitchFamily="18" charset="0"/>
              </a:rPr>
              <a:t>~1.4 M </a:t>
            </a:r>
            <a:r>
              <a:rPr lang="en-US" altLang="ru-RU" b="1" dirty="0">
                <a:solidFill>
                  <a:srgbClr val="000000"/>
                </a:solidFill>
                <a:latin typeface="Times New Roman" panose="02020603050405020304" pitchFamily="18" charset="0"/>
                <a:ea typeface="MS PGothic" pitchFamily="34" charset="-128"/>
                <a:cs typeface="Times New Roman" panose="02020603050405020304" pitchFamily="18" charset="0"/>
              </a:rPr>
              <a:t>CPU</a:t>
            </a:r>
            <a:r>
              <a:rPr lang="ru-RU" altLang="ru-RU" b="1" dirty="0">
                <a:solidFill>
                  <a:srgbClr val="000000"/>
                </a:solidFill>
                <a:latin typeface="Times New Roman" panose="02020603050405020304" pitchFamily="18" charset="0"/>
                <a:ea typeface="MS PGothic" pitchFamily="34" charset="-128"/>
                <a:cs typeface="Times New Roman" panose="02020603050405020304" pitchFamily="18" charset="0"/>
              </a:rPr>
              <a:t> </a:t>
            </a:r>
            <a:r>
              <a:rPr lang="en-US" altLang="ru-RU" b="1" dirty="0">
                <a:solidFill>
                  <a:srgbClr val="000000"/>
                </a:solidFill>
                <a:latin typeface="Times New Roman" panose="02020603050405020304" pitchFamily="18" charset="0"/>
                <a:ea typeface="MS PGothic" pitchFamily="34" charset="-128"/>
                <a:cs typeface="Times New Roman" panose="02020603050405020304" pitchFamily="18" charset="0"/>
              </a:rPr>
              <a:t>cores</a:t>
            </a:r>
          </a:p>
          <a:p>
            <a:pPr>
              <a:spcAft>
                <a:spcPts val="600"/>
              </a:spcAft>
            </a:pPr>
            <a:r>
              <a:rPr lang="en-US" altLang="ru-RU" b="1" dirty="0">
                <a:solidFill>
                  <a:srgbClr val="C00000"/>
                </a:solidFill>
                <a:latin typeface="Times New Roman" panose="02020603050405020304" pitchFamily="18" charset="0"/>
                <a:ea typeface="MS PGothic" pitchFamily="34" charset="-128"/>
                <a:cs typeface="Times New Roman" panose="02020603050405020304" pitchFamily="18" charset="0"/>
              </a:rPr>
              <a:t>1.5</a:t>
            </a:r>
            <a:r>
              <a:rPr lang="en-US" altLang="ru-RU" b="1" dirty="0">
                <a:solidFill>
                  <a:srgbClr val="000000"/>
                </a:solidFill>
                <a:latin typeface="Times New Roman" panose="02020603050405020304" pitchFamily="18" charset="0"/>
                <a:ea typeface="MS PGothic" pitchFamily="34" charset="-128"/>
                <a:cs typeface="Times New Roman" panose="02020603050405020304" pitchFamily="18" charset="0"/>
              </a:rPr>
              <a:t> </a:t>
            </a:r>
            <a:r>
              <a:rPr lang="en-US" altLang="ru-RU" b="1" dirty="0">
                <a:solidFill>
                  <a:srgbClr val="C00000"/>
                </a:solidFill>
                <a:latin typeface="Times New Roman" panose="02020603050405020304" pitchFamily="18" charset="0"/>
                <a:ea typeface="MS PGothic" pitchFamily="34" charset="-128"/>
                <a:cs typeface="Times New Roman" panose="02020603050405020304" pitchFamily="18" charset="0"/>
              </a:rPr>
              <a:t>EB</a:t>
            </a:r>
            <a:r>
              <a:rPr lang="en-US" altLang="ru-RU" b="1" dirty="0">
                <a:solidFill>
                  <a:srgbClr val="000000"/>
                </a:solidFill>
                <a:latin typeface="Times New Roman" panose="02020603050405020304" pitchFamily="18" charset="0"/>
                <a:ea typeface="MS PGothic" pitchFamily="34" charset="-128"/>
                <a:cs typeface="Times New Roman" panose="02020603050405020304" pitchFamily="18" charset="0"/>
              </a:rPr>
              <a:t> of storage</a:t>
            </a:r>
          </a:p>
          <a:p>
            <a:pPr>
              <a:spcAft>
                <a:spcPts val="600"/>
              </a:spcAft>
            </a:pPr>
            <a:r>
              <a:rPr lang="en-US" altLang="ru-RU" sz="1600" b="1" dirty="0">
                <a:solidFill>
                  <a:srgbClr val="000000"/>
                </a:solidFill>
                <a:latin typeface="Times New Roman" panose="02020603050405020304" pitchFamily="18" charset="0"/>
                <a:ea typeface="MS PGothic" pitchFamily="34" charset="-128"/>
                <a:cs typeface="Times New Roman" panose="02020603050405020304" pitchFamily="18" charset="0"/>
              </a:rPr>
              <a:t>&gt; </a:t>
            </a:r>
            <a:r>
              <a:rPr lang="en-US" altLang="ru-RU" sz="1600" b="1" dirty="0">
                <a:solidFill>
                  <a:srgbClr val="C00000"/>
                </a:solidFill>
                <a:latin typeface="Times New Roman" panose="02020603050405020304" pitchFamily="18" charset="0"/>
                <a:ea typeface="MS PGothic" pitchFamily="34" charset="-128"/>
                <a:cs typeface="Times New Roman" panose="02020603050405020304" pitchFamily="18" charset="0"/>
              </a:rPr>
              <a:t>2</a:t>
            </a:r>
            <a:r>
              <a:rPr lang="en-US" altLang="ru-RU" b="1" dirty="0">
                <a:solidFill>
                  <a:srgbClr val="000000"/>
                </a:solidFill>
                <a:latin typeface="Times New Roman" panose="02020603050405020304" pitchFamily="18" charset="0"/>
                <a:ea typeface="MS PGothic" pitchFamily="34" charset="-128"/>
                <a:cs typeface="Times New Roman" panose="02020603050405020304" pitchFamily="18" charset="0"/>
              </a:rPr>
              <a:t> million jobs/day</a:t>
            </a:r>
          </a:p>
          <a:p>
            <a:pPr>
              <a:spcAft>
                <a:spcPts val="600"/>
              </a:spcAft>
            </a:pPr>
            <a:r>
              <a:rPr lang="en-US" altLang="ru-RU" b="1" dirty="0">
                <a:solidFill>
                  <a:srgbClr val="C00000"/>
                </a:solidFill>
                <a:latin typeface="Times New Roman" panose="02020603050405020304" pitchFamily="18" charset="0"/>
                <a:ea typeface="MS PGothic" pitchFamily="34" charset="-128"/>
                <a:cs typeface="Times New Roman" panose="02020603050405020304" pitchFamily="18" charset="0"/>
              </a:rPr>
              <a:t>100-250</a:t>
            </a:r>
            <a:r>
              <a:rPr lang="en-US" altLang="ru-RU" b="1" dirty="0">
                <a:solidFill>
                  <a:srgbClr val="000000"/>
                </a:solidFill>
                <a:latin typeface="Times New Roman" panose="02020603050405020304" pitchFamily="18" charset="0"/>
                <a:ea typeface="MS PGothic" pitchFamily="34" charset="-128"/>
                <a:cs typeface="Times New Roman" panose="02020603050405020304" pitchFamily="18" charset="0"/>
              </a:rPr>
              <a:t> Gb/s links</a:t>
            </a:r>
          </a:p>
        </p:txBody>
      </p:sp>
    </p:spTree>
    <p:extLst>
      <p:ext uri="{BB962C8B-B14F-4D97-AF65-F5344CB8AC3E}">
        <p14:creationId xmlns:p14="http://schemas.microsoft.com/office/powerpoint/2010/main" val="2243932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6085446" y="3543525"/>
            <a:ext cx="6078775" cy="3258947"/>
          </a:xfrm>
          <a:prstGeom prst="rect">
            <a:avLst/>
          </a:prstGeom>
          <a:solidFill>
            <a:schemeClr val="accent2">
              <a:lumMod val="40000"/>
              <a:lumOff val="60000"/>
              <a:alpha val="9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3" name="Рисунок 10"/>
          <p:cNvPicPr>
            <a:picLocks noChangeAspect="1"/>
          </p:cNvPicPr>
          <p:nvPr/>
        </p:nvPicPr>
        <p:blipFill rotWithShape="1">
          <a:blip r:embed="rId3" cstate="print">
            <a:extLst>
              <a:ext uri="{28A0092B-C50C-407E-A947-70E740481C1C}">
                <a14:useLocalDpi xmlns:a14="http://schemas.microsoft.com/office/drawing/2010/main" val="0"/>
              </a:ext>
            </a:extLst>
          </a:blip>
          <a:srcRect l="6064" t="32276" b="29533"/>
          <a:stretch/>
        </p:blipFill>
        <p:spPr bwMode="auto">
          <a:xfrm>
            <a:off x="6085446" y="3838772"/>
            <a:ext cx="5134151" cy="15647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Прямоугольник 14"/>
          <p:cNvSpPr/>
          <p:nvPr/>
        </p:nvSpPr>
        <p:spPr>
          <a:xfrm>
            <a:off x="5949120" y="0"/>
            <a:ext cx="6215102" cy="3491373"/>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6672" y="3266073"/>
            <a:ext cx="6005244" cy="3502590"/>
          </a:xfrm>
          <a:prstGeom prst="rect">
            <a:avLst/>
          </a:prstGeom>
          <a:solidFill>
            <a:schemeClr val="accent1">
              <a:lumMod val="20000"/>
              <a:lumOff val="80000"/>
              <a:alpha val="9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9206" y="0"/>
            <a:ext cx="5908118" cy="321257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Picture 9" descr="C:\Users\kerenkov\Documents\grid2016\photos\IMG_8622gr.jpg">
            <a:extLst>
              <a:ext uri="{FF2B5EF4-FFF2-40B4-BE49-F238E27FC236}">
                <a16:creationId xmlns:a16="http://schemas.microsoft.com/office/drawing/2014/main" id="{5B6998AB-A183-4E79-B1BD-5553F190B819}"/>
              </a:ext>
            </a:extLst>
          </p:cNvPr>
          <p:cNvPicPr>
            <a:picLocks noChangeAspect="1" noChangeArrowheads="1"/>
          </p:cNvPicPr>
          <p:nvPr/>
        </p:nvPicPr>
        <p:blipFill>
          <a:blip r:embed="rId4"/>
          <a:srcRect/>
          <a:stretch>
            <a:fillRect/>
          </a:stretch>
        </p:blipFill>
        <p:spPr bwMode="auto">
          <a:xfrm>
            <a:off x="48712" y="1398316"/>
            <a:ext cx="3692971" cy="1782862"/>
          </a:xfrm>
          <a:prstGeom prst="rect">
            <a:avLst/>
          </a:prstGeom>
          <a:noFill/>
          <a:ln w="9525">
            <a:noFill/>
            <a:miter lim="800000"/>
            <a:headEnd/>
            <a:tailEnd/>
          </a:ln>
        </p:spPr>
      </p:pic>
      <p:pic>
        <p:nvPicPr>
          <p:cNvPr id="5" name="Рисунок 4"/>
          <p:cNvPicPr>
            <a:picLocks noChangeAspect="1"/>
          </p:cNvPicPr>
          <p:nvPr/>
        </p:nvPicPr>
        <p:blipFill rotWithShape="1">
          <a:blip r:embed="rId5"/>
          <a:srcRect b="25804"/>
          <a:stretch/>
        </p:blipFill>
        <p:spPr>
          <a:xfrm>
            <a:off x="0" y="42040"/>
            <a:ext cx="3741683" cy="935422"/>
          </a:xfrm>
          <a:prstGeom prst="rect">
            <a:avLst/>
          </a:prstGeom>
        </p:spPr>
      </p:pic>
      <p:sp>
        <p:nvSpPr>
          <p:cNvPr id="6" name="Rectangle 1"/>
          <p:cNvSpPr>
            <a:spLocks noChangeArrowheads="1"/>
          </p:cNvSpPr>
          <p:nvPr/>
        </p:nvSpPr>
        <p:spPr bwMode="auto">
          <a:xfrm>
            <a:off x="3773479" y="194181"/>
            <a:ext cx="2229229" cy="287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lang="ru-RU" altLang="ru-RU" sz="1300" dirty="0" err="1">
                <a:solidFill>
                  <a:srgbClr val="002060"/>
                </a:solidFill>
                <a:latin typeface="Cambria" panose="02040503050406030204" pitchFamily="18" charset="0"/>
              </a:rPr>
              <a:t>Distributed</a:t>
            </a:r>
            <a:r>
              <a:rPr lang="ru-RU" altLang="ru-RU" sz="1300" dirty="0">
                <a:solidFill>
                  <a:srgbClr val="002060"/>
                </a:solidFill>
                <a:latin typeface="Cambria" panose="02040503050406030204" pitchFamily="18" charset="0"/>
              </a:rPr>
              <a:t> </a:t>
            </a:r>
            <a:r>
              <a:rPr lang="ru-RU" altLang="ru-RU" sz="1300" dirty="0" err="1">
                <a:solidFill>
                  <a:srgbClr val="002060"/>
                </a:solidFill>
                <a:latin typeface="Cambria" panose="02040503050406030204" pitchFamily="18" charset="0"/>
              </a:rPr>
              <a:t>computing</a:t>
            </a:r>
            <a:r>
              <a:rPr lang="ru-RU" altLang="ru-RU" sz="1300" dirty="0">
                <a:solidFill>
                  <a:srgbClr val="002060"/>
                </a:solidFill>
                <a:latin typeface="Cambria" panose="02040503050406030204" pitchFamily="18" charset="0"/>
              </a:rPr>
              <a:t> </a:t>
            </a:r>
            <a:r>
              <a:rPr lang="ru-RU" altLang="ru-RU" sz="1300" dirty="0" err="1">
                <a:solidFill>
                  <a:srgbClr val="002060"/>
                </a:solidFill>
                <a:latin typeface="Cambria" panose="02040503050406030204" pitchFamily="18" charset="0"/>
              </a:rPr>
              <a:t>systems</a:t>
            </a:r>
            <a:r>
              <a:rPr lang="ru-RU" altLang="ru-RU" sz="1300" dirty="0">
                <a:solidFill>
                  <a:srgbClr val="002060"/>
                </a:solidFill>
                <a:latin typeface="Cambria" panose="02040503050406030204" pitchFamily="18" charset="0"/>
              </a:rPr>
              <a:t> </a:t>
            </a:r>
            <a:endParaRPr lang="en-US" altLang="ru-RU" sz="1300" dirty="0">
              <a:solidFill>
                <a:srgbClr val="002060"/>
              </a:solidFill>
              <a:latin typeface="Cambria" panose="020405030504060302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lang="ru-RU" altLang="ru-RU" sz="1300" dirty="0" err="1">
                <a:solidFill>
                  <a:srgbClr val="002060"/>
                </a:solidFill>
                <a:latin typeface="Cambria" panose="02040503050406030204" pitchFamily="18" charset="0"/>
              </a:rPr>
              <a:t>Computing</a:t>
            </a:r>
            <a:r>
              <a:rPr lang="ru-RU" altLang="ru-RU" sz="1300" dirty="0">
                <a:solidFill>
                  <a:srgbClr val="002060"/>
                </a:solidFill>
                <a:latin typeface="Cambria" panose="02040503050406030204" pitchFamily="18" charset="0"/>
              </a:rPr>
              <a:t> </a:t>
            </a:r>
            <a:r>
              <a:rPr lang="ru-RU" altLang="ru-RU" sz="1300" dirty="0" err="1">
                <a:solidFill>
                  <a:srgbClr val="002060"/>
                </a:solidFill>
                <a:latin typeface="Cambria" panose="02040503050406030204" pitchFamily="18" charset="0"/>
              </a:rPr>
              <a:t>for</a:t>
            </a:r>
            <a:r>
              <a:rPr lang="ru-RU" altLang="ru-RU" sz="1300" dirty="0">
                <a:solidFill>
                  <a:srgbClr val="002060"/>
                </a:solidFill>
                <a:latin typeface="Cambria" panose="02040503050406030204" pitchFamily="18" charset="0"/>
              </a:rPr>
              <a:t> </a:t>
            </a:r>
            <a:r>
              <a:rPr lang="ru-RU" altLang="ru-RU" sz="1300" dirty="0" err="1">
                <a:solidFill>
                  <a:srgbClr val="002060"/>
                </a:solidFill>
                <a:latin typeface="Cambria" panose="02040503050406030204" pitchFamily="18" charset="0"/>
              </a:rPr>
              <a:t>MegaScience</a:t>
            </a:r>
            <a:r>
              <a:rPr lang="ru-RU" altLang="ru-RU" sz="1300" dirty="0">
                <a:solidFill>
                  <a:srgbClr val="002060"/>
                </a:solidFill>
                <a:latin typeface="Cambria" panose="02040503050406030204" pitchFamily="18" charset="0"/>
              </a:rPr>
              <a:t> </a:t>
            </a:r>
            <a:r>
              <a:rPr lang="ru-RU" altLang="ru-RU" sz="1300" dirty="0" err="1">
                <a:solidFill>
                  <a:srgbClr val="002060"/>
                </a:solidFill>
                <a:latin typeface="Cambria" panose="02040503050406030204" pitchFamily="18" charset="0"/>
              </a:rPr>
              <a:t>Projects</a:t>
            </a:r>
            <a:r>
              <a:rPr lang="ru-RU" altLang="ru-RU" sz="1300" dirty="0">
                <a:solidFill>
                  <a:srgbClr val="002060"/>
                </a:solidFill>
                <a:latin typeface="Cambria" panose="02040503050406030204" pitchFamily="18" charset="0"/>
              </a:rPr>
              <a:t> </a:t>
            </a:r>
            <a:endParaRPr lang="en-US" altLang="ru-RU" sz="1300" dirty="0">
              <a:solidFill>
                <a:srgbClr val="002060"/>
              </a:solidFill>
              <a:latin typeface="Cambria" panose="020405030504060302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lang="ru-RU" altLang="ru-RU" sz="1300" dirty="0" err="1">
                <a:solidFill>
                  <a:srgbClr val="002060"/>
                </a:solidFill>
                <a:latin typeface="Cambria" panose="02040503050406030204" pitchFamily="18" charset="0"/>
              </a:rPr>
              <a:t>Distributed</a:t>
            </a:r>
            <a:r>
              <a:rPr lang="ru-RU" altLang="ru-RU" sz="1300" dirty="0">
                <a:solidFill>
                  <a:srgbClr val="002060"/>
                </a:solidFill>
                <a:latin typeface="Cambria" panose="02040503050406030204" pitchFamily="18" charset="0"/>
              </a:rPr>
              <a:t> </a:t>
            </a:r>
            <a:r>
              <a:rPr lang="ru-RU" altLang="ru-RU" sz="1300" dirty="0" err="1">
                <a:solidFill>
                  <a:srgbClr val="002060"/>
                </a:solidFill>
                <a:latin typeface="Cambria" panose="02040503050406030204" pitchFamily="18" charset="0"/>
              </a:rPr>
              <a:t>computing</a:t>
            </a:r>
            <a:r>
              <a:rPr lang="ru-RU" altLang="ru-RU" sz="1300" dirty="0">
                <a:solidFill>
                  <a:srgbClr val="002060"/>
                </a:solidFill>
                <a:latin typeface="Cambria" panose="02040503050406030204" pitchFamily="18" charset="0"/>
              </a:rPr>
              <a:t> </a:t>
            </a:r>
            <a:r>
              <a:rPr lang="ru-RU" altLang="ru-RU" sz="1300" dirty="0" err="1">
                <a:solidFill>
                  <a:srgbClr val="002060"/>
                </a:solidFill>
                <a:latin typeface="Cambria" panose="02040503050406030204" pitchFamily="18" charset="0"/>
              </a:rPr>
              <a:t>applications</a:t>
            </a:r>
            <a:r>
              <a:rPr lang="ru-RU" altLang="ru-RU" sz="1300" dirty="0">
                <a:solidFill>
                  <a:srgbClr val="002060"/>
                </a:solidFill>
                <a:latin typeface="Cambria" panose="02040503050406030204" pitchFamily="18" charset="0"/>
              </a:rPr>
              <a:t> </a:t>
            </a:r>
            <a:endParaRPr lang="en-US" altLang="ru-RU" sz="1300" dirty="0">
              <a:solidFill>
                <a:srgbClr val="002060"/>
              </a:solidFill>
              <a:latin typeface="Cambria" panose="020405030504060302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lang="ru-RU" altLang="ru-RU" sz="1300" dirty="0" err="1">
                <a:solidFill>
                  <a:srgbClr val="002060"/>
                </a:solidFill>
                <a:latin typeface="Cambria" panose="02040503050406030204" pitchFamily="18" charset="0"/>
              </a:rPr>
              <a:t>Data</a:t>
            </a:r>
            <a:r>
              <a:rPr lang="ru-RU" altLang="ru-RU" sz="1300" dirty="0">
                <a:solidFill>
                  <a:srgbClr val="002060"/>
                </a:solidFill>
                <a:latin typeface="Cambria" panose="02040503050406030204" pitchFamily="18" charset="0"/>
              </a:rPr>
              <a:t> </a:t>
            </a:r>
            <a:r>
              <a:rPr lang="ru-RU" altLang="ru-RU" sz="1300" dirty="0" err="1">
                <a:solidFill>
                  <a:srgbClr val="002060"/>
                </a:solidFill>
                <a:latin typeface="Cambria" panose="02040503050406030204" pitchFamily="18" charset="0"/>
              </a:rPr>
              <a:t>Management</a:t>
            </a:r>
            <a:r>
              <a:rPr lang="ru-RU" altLang="ru-RU" sz="1300" dirty="0">
                <a:solidFill>
                  <a:srgbClr val="002060"/>
                </a:solidFill>
                <a:latin typeface="Cambria" panose="02040503050406030204" pitchFamily="18" charset="0"/>
              </a:rPr>
              <a:t>, </a:t>
            </a:r>
            <a:r>
              <a:rPr lang="ru-RU" altLang="ru-RU" sz="1300" dirty="0" err="1">
                <a:solidFill>
                  <a:srgbClr val="002060"/>
                </a:solidFill>
                <a:latin typeface="Cambria" panose="02040503050406030204" pitchFamily="18" charset="0"/>
              </a:rPr>
              <a:t>Organisation</a:t>
            </a:r>
            <a:r>
              <a:rPr lang="ru-RU" altLang="ru-RU" sz="1300" dirty="0">
                <a:solidFill>
                  <a:srgbClr val="002060"/>
                </a:solidFill>
                <a:latin typeface="Cambria" panose="02040503050406030204" pitchFamily="18" charset="0"/>
              </a:rPr>
              <a:t> and</a:t>
            </a:r>
            <a:r>
              <a:rPr lang="en-US" altLang="ru-RU" sz="1300" dirty="0">
                <a:solidFill>
                  <a:srgbClr val="002060"/>
                </a:solidFill>
                <a:latin typeface="Cambria" panose="02040503050406030204" pitchFamily="18" charset="0"/>
              </a:rPr>
              <a:t> </a:t>
            </a:r>
            <a:r>
              <a:rPr lang="ru-RU" altLang="ru-RU" sz="1300" dirty="0" err="1">
                <a:solidFill>
                  <a:srgbClr val="002060"/>
                </a:solidFill>
                <a:latin typeface="Cambria" panose="02040503050406030204" pitchFamily="18" charset="0"/>
              </a:rPr>
              <a:t>Access</a:t>
            </a:r>
            <a:endParaRPr lang="en-US" altLang="ru-RU" sz="1300" dirty="0">
              <a:solidFill>
                <a:srgbClr val="002060"/>
              </a:solidFill>
              <a:latin typeface="Cambria" panose="02040503050406030204" pitchFamily="18" charset="0"/>
            </a:endParaRPr>
          </a:p>
          <a:p>
            <a:pPr marL="171450" lvl="0" indent="-171450" defTabSz="914400" eaLnBrk="0" fontAlgn="base" hangingPunct="0">
              <a:spcBef>
                <a:spcPct val="0"/>
              </a:spcBef>
              <a:spcAft>
                <a:spcPct val="0"/>
              </a:spcAft>
              <a:buFont typeface="Wingdings" panose="05000000000000000000" pitchFamily="2" charset="2"/>
              <a:buChar char="§"/>
            </a:pPr>
            <a:r>
              <a:rPr lang="en-US" altLang="ru-RU" sz="1300" dirty="0">
                <a:solidFill>
                  <a:srgbClr val="002060"/>
                </a:solidFill>
                <a:latin typeface="Cambria" panose="02040503050406030204" pitchFamily="18" charset="0"/>
              </a:rPr>
              <a:t>HPC</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lang="ru-RU" altLang="ru-RU" sz="1300" dirty="0" err="1">
                <a:solidFill>
                  <a:srgbClr val="002060"/>
                </a:solidFill>
                <a:latin typeface="Cambria" panose="02040503050406030204" pitchFamily="18" charset="0"/>
              </a:rPr>
              <a:t>Virtualization</a:t>
            </a:r>
            <a:r>
              <a:rPr lang="ru-RU" altLang="ru-RU" sz="1300" dirty="0">
                <a:solidFill>
                  <a:srgbClr val="002060"/>
                </a:solidFill>
                <a:latin typeface="Cambria" panose="02040503050406030204" pitchFamily="18" charset="0"/>
              </a:rPr>
              <a:t> </a:t>
            </a:r>
            <a:endParaRPr lang="en-US" altLang="ru-RU" sz="1300" dirty="0">
              <a:solidFill>
                <a:srgbClr val="002060"/>
              </a:solidFill>
              <a:latin typeface="Cambria" panose="020405030504060302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lang="ru-RU" altLang="ru-RU" sz="1300" dirty="0" err="1">
                <a:solidFill>
                  <a:srgbClr val="002060"/>
                </a:solidFill>
                <a:latin typeface="Cambria" panose="02040503050406030204" pitchFamily="18" charset="0"/>
              </a:rPr>
              <a:t>Big</a:t>
            </a:r>
            <a:r>
              <a:rPr lang="ru-RU" altLang="ru-RU" sz="1300" dirty="0">
                <a:solidFill>
                  <a:srgbClr val="002060"/>
                </a:solidFill>
                <a:latin typeface="Cambria" panose="02040503050406030204" pitchFamily="18" charset="0"/>
              </a:rPr>
              <a:t> </a:t>
            </a:r>
            <a:r>
              <a:rPr lang="ru-RU" altLang="ru-RU" sz="1300" dirty="0" err="1">
                <a:solidFill>
                  <a:srgbClr val="002060"/>
                </a:solidFill>
                <a:latin typeface="Cambria" panose="02040503050406030204" pitchFamily="18" charset="0"/>
              </a:rPr>
              <a:t>data</a:t>
            </a:r>
            <a:r>
              <a:rPr lang="ru-RU" altLang="ru-RU" sz="1300" dirty="0">
                <a:solidFill>
                  <a:srgbClr val="002060"/>
                </a:solidFill>
                <a:latin typeface="Cambria" panose="02040503050406030204" pitchFamily="18" charset="0"/>
              </a:rPr>
              <a:t> </a:t>
            </a:r>
            <a:r>
              <a:rPr lang="ru-RU" altLang="ru-RU" sz="1300" dirty="0" err="1">
                <a:solidFill>
                  <a:srgbClr val="002060"/>
                </a:solidFill>
                <a:latin typeface="Cambria" panose="02040503050406030204" pitchFamily="18" charset="0"/>
              </a:rPr>
              <a:t>Analytics</a:t>
            </a:r>
            <a:r>
              <a:rPr lang="ru-RU" altLang="ru-RU" sz="1300" dirty="0">
                <a:solidFill>
                  <a:srgbClr val="002060"/>
                </a:solidFill>
                <a:latin typeface="Cambria" panose="02040503050406030204" pitchFamily="18" charset="0"/>
              </a:rPr>
              <a:t> and </a:t>
            </a:r>
            <a:r>
              <a:rPr lang="ru-RU" altLang="ru-RU" sz="1300" dirty="0" err="1">
                <a:solidFill>
                  <a:srgbClr val="002060"/>
                </a:solidFill>
                <a:latin typeface="Cambria" panose="02040503050406030204" pitchFamily="18" charset="0"/>
              </a:rPr>
              <a:t>Machine</a:t>
            </a:r>
            <a:r>
              <a:rPr lang="ru-RU" altLang="ru-RU" sz="1300" dirty="0">
                <a:solidFill>
                  <a:srgbClr val="002060"/>
                </a:solidFill>
                <a:latin typeface="Cambria" panose="02040503050406030204" pitchFamily="18" charset="0"/>
              </a:rPr>
              <a:t> </a:t>
            </a:r>
            <a:r>
              <a:rPr lang="ru-RU" altLang="ru-RU" sz="1300" dirty="0" err="1">
                <a:solidFill>
                  <a:srgbClr val="002060"/>
                </a:solidFill>
                <a:latin typeface="Cambria" panose="02040503050406030204" pitchFamily="18" charset="0"/>
              </a:rPr>
              <a:t>learning</a:t>
            </a:r>
            <a:r>
              <a:rPr lang="ru-RU" altLang="ru-RU" sz="1300" dirty="0">
                <a:solidFill>
                  <a:srgbClr val="002060"/>
                </a:solidFill>
                <a:latin typeface="Cambria" panose="02040503050406030204" pitchFamily="18" charset="0"/>
              </a:rPr>
              <a:t> </a:t>
            </a:r>
            <a:endParaRPr lang="en-US" altLang="ru-RU" sz="1300" dirty="0">
              <a:solidFill>
                <a:srgbClr val="002060"/>
              </a:solidFill>
              <a:latin typeface="Cambria" panose="02040503050406030204" pitchFamily="18" charset="0"/>
            </a:endParaRPr>
          </a:p>
          <a:p>
            <a:pPr marL="171450" indent="-171450" defTabSz="914400" eaLnBrk="0" fontAlgn="base" hangingPunct="0">
              <a:spcBef>
                <a:spcPct val="0"/>
              </a:spcBef>
              <a:spcAft>
                <a:spcPct val="0"/>
              </a:spcAft>
              <a:buFont typeface="Wingdings" panose="05000000000000000000" pitchFamily="2" charset="2"/>
              <a:buChar char="§"/>
            </a:pPr>
            <a:r>
              <a:rPr lang="ru-RU" altLang="ru-RU" sz="1300" dirty="0" err="1">
                <a:solidFill>
                  <a:srgbClr val="002060"/>
                </a:solidFill>
                <a:latin typeface="Cambria" panose="02040503050406030204" pitchFamily="18" charset="0"/>
              </a:rPr>
              <a:t>Research</a:t>
            </a:r>
            <a:r>
              <a:rPr lang="ru-RU" altLang="ru-RU" sz="1300" dirty="0">
                <a:solidFill>
                  <a:srgbClr val="002060"/>
                </a:solidFill>
                <a:latin typeface="Cambria" panose="02040503050406030204" pitchFamily="18" charset="0"/>
              </a:rPr>
              <a:t> </a:t>
            </a:r>
            <a:r>
              <a:rPr lang="ru-RU" altLang="ru-RU" sz="1300" dirty="0" err="1">
                <a:solidFill>
                  <a:srgbClr val="002060"/>
                </a:solidFill>
                <a:latin typeface="Cambria" panose="02040503050406030204" pitchFamily="18" charset="0"/>
              </a:rPr>
              <a:t>infrastructure</a:t>
            </a:r>
            <a:r>
              <a:rPr lang="ru-RU" altLang="ru-RU" sz="1300" dirty="0">
                <a:solidFill>
                  <a:srgbClr val="002060"/>
                </a:solidFill>
                <a:latin typeface="Cambria" panose="02040503050406030204" pitchFamily="18" charset="0"/>
              </a:rPr>
              <a:t> </a:t>
            </a:r>
            <a:endParaRPr lang="en-US" altLang="ru-RU" sz="1300" dirty="0">
              <a:solidFill>
                <a:srgbClr val="002060"/>
              </a:solidFill>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tabLst/>
            </a:pPr>
            <a:endParaRPr lang="en-US" altLang="ru-RU" sz="1200" dirty="0">
              <a:solidFill>
                <a:srgbClr val="002060"/>
              </a:solidFill>
              <a:latin typeface="Cambria" panose="02040503050406030204" pitchFamily="18" charset="0"/>
            </a:endParaRPr>
          </a:p>
        </p:txBody>
      </p:sp>
      <p:pic>
        <p:nvPicPr>
          <p:cNvPr id="8" name="Picture 4">
            <a:extLst>
              <a:ext uri="{FF2B5EF4-FFF2-40B4-BE49-F238E27FC236}">
                <a16:creationId xmlns:a16="http://schemas.microsoft.com/office/drawing/2014/main" id="{0A5C723C-A9F7-8E45-9104-490C5032504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3301" t="6892" r="5103"/>
          <a:stretch/>
        </p:blipFill>
        <p:spPr>
          <a:xfrm>
            <a:off x="119061" y="4429507"/>
            <a:ext cx="3499945" cy="1917400"/>
          </a:xfrm>
          <a:prstGeom prst="rect">
            <a:avLst/>
          </a:prstGeom>
        </p:spPr>
      </p:pic>
      <p:pic>
        <p:nvPicPr>
          <p:cNvPr id="9" name="Рисунок 8"/>
          <p:cNvPicPr>
            <a:picLocks noChangeAspect="1"/>
          </p:cNvPicPr>
          <p:nvPr/>
        </p:nvPicPr>
        <p:blipFill>
          <a:blip r:embed="rId7"/>
          <a:stretch>
            <a:fillRect/>
          </a:stretch>
        </p:blipFill>
        <p:spPr>
          <a:xfrm>
            <a:off x="126123" y="3361337"/>
            <a:ext cx="3427015" cy="1029739"/>
          </a:xfrm>
          <a:prstGeom prst="rect">
            <a:avLst/>
          </a:prstGeom>
        </p:spPr>
      </p:pic>
      <p:sp>
        <p:nvSpPr>
          <p:cNvPr id="10" name="Прямоугольник 9"/>
          <p:cNvSpPr/>
          <p:nvPr/>
        </p:nvSpPr>
        <p:spPr>
          <a:xfrm>
            <a:off x="3626069" y="3309208"/>
            <a:ext cx="2385847" cy="3493264"/>
          </a:xfrm>
          <a:prstGeom prst="rect">
            <a:avLst/>
          </a:prstGeom>
        </p:spPr>
        <p:txBody>
          <a:bodyPr wrap="square">
            <a:spAutoFit/>
          </a:bodyPr>
          <a:lstStyle/>
          <a:p>
            <a:pPr marL="84138" indent="-84138">
              <a:buFont typeface="Wingdings" panose="05000000000000000000" pitchFamily="2" charset="2"/>
              <a:buChar char="q"/>
            </a:pPr>
            <a:r>
              <a:rPr lang="en-US" sz="1300" dirty="0">
                <a:solidFill>
                  <a:srgbClr val="002060"/>
                </a:solidFill>
                <a:latin typeface="Cambria" panose="02040503050406030204" pitchFamily="18" charset="0"/>
              </a:rPr>
              <a:t>methods, software and program packages for data processing  and analysis; </a:t>
            </a:r>
          </a:p>
          <a:p>
            <a:pPr marL="84138" indent="-84138">
              <a:buFont typeface="Wingdings" panose="05000000000000000000" pitchFamily="2" charset="2"/>
              <a:buChar char="q"/>
            </a:pPr>
            <a:r>
              <a:rPr lang="en-US" sz="1300" dirty="0">
                <a:solidFill>
                  <a:srgbClr val="002060"/>
                </a:solidFill>
                <a:latin typeface="Cambria" panose="02040503050406030204" pitchFamily="18" charset="0"/>
              </a:rPr>
              <a:t>mathematical methods and tools for  modeling complex physical and technical systems, computational biochemistry and bioinformatics;</a:t>
            </a:r>
          </a:p>
          <a:p>
            <a:pPr marL="84138" indent="-84138">
              <a:buFont typeface="Wingdings" panose="05000000000000000000" pitchFamily="2" charset="2"/>
              <a:buChar char="q"/>
            </a:pPr>
            <a:r>
              <a:rPr lang="en-US" sz="1300" dirty="0">
                <a:solidFill>
                  <a:srgbClr val="002060"/>
                </a:solidFill>
                <a:latin typeface="Cambria" panose="02040503050406030204" pitchFamily="18" charset="0"/>
              </a:rPr>
              <a:t>methods of computer algebra, quantum computing and quantum information processing;</a:t>
            </a:r>
          </a:p>
          <a:p>
            <a:pPr marL="84138" indent="-84138">
              <a:buFont typeface="Wingdings" panose="05000000000000000000" pitchFamily="2" charset="2"/>
              <a:buChar char="q"/>
            </a:pPr>
            <a:r>
              <a:rPr lang="en-US" sz="1300" dirty="0">
                <a:solidFill>
                  <a:srgbClr val="002060"/>
                </a:solidFill>
                <a:latin typeface="Cambria" panose="02040503050406030204" pitchFamily="18" charset="0"/>
              </a:rPr>
              <a:t> machine learning and big data analytics;</a:t>
            </a:r>
          </a:p>
          <a:p>
            <a:pPr marL="84138" indent="-84138">
              <a:buFont typeface="Wingdings" panose="05000000000000000000" pitchFamily="2" charset="2"/>
              <a:buChar char="q"/>
            </a:pPr>
            <a:r>
              <a:rPr lang="en-US" sz="1300" dirty="0">
                <a:solidFill>
                  <a:srgbClr val="002060"/>
                </a:solidFill>
                <a:latin typeface="Cambria" panose="02040503050406030204" pitchFamily="18" charset="0"/>
              </a:rPr>
              <a:t> algorithms for parallel and hybrid calculations.</a:t>
            </a:r>
          </a:p>
        </p:txBody>
      </p:sp>
      <p:pic>
        <p:nvPicPr>
          <p:cNvPr id="13" name="Рисунок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002708" y="565185"/>
            <a:ext cx="6182795" cy="1582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Прямоугольник 13"/>
          <p:cNvSpPr/>
          <p:nvPr/>
        </p:nvSpPr>
        <p:spPr>
          <a:xfrm>
            <a:off x="5949120" y="2106378"/>
            <a:ext cx="6170878" cy="1384995"/>
          </a:xfrm>
          <a:prstGeom prst="rect">
            <a:avLst/>
          </a:prstGeom>
        </p:spPr>
        <p:txBody>
          <a:bodyPr wrap="square" numCol="2">
            <a:spAutoFit/>
          </a:bodyPr>
          <a:lstStyle/>
          <a:p>
            <a:pPr marL="179388" indent="-179388">
              <a:buClr>
                <a:srgbClr val="000000"/>
              </a:buClr>
              <a:buFont typeface="Wingdings" panose="05000000000000000000" pitchFamily="2" charset="2"/>
              <a:buChar char="§"/>
              <a:defRPr/>
            </a:pPr>
            <a:r>
              <a:rPr lang="ru-RU" sz="1200" dirty="0" err="1">
                <a:solidFill>
                  <a:srgbClr val="002060"/>
                </a:solidFill>
                <a:latin typeface="Cambria" panose="02040503050406030204" pitchFamily="18" charset="0"/>
              </a:rPr>
              <a:t>Detector</a:t>
            </a:r>
            <a:r>
              <a:rPr lang="ru-RU" sz="1200" dirty="0">
                <a:solidFill>
                  <a:srgbClr val="002060"/>
                </a:solidFill>
                <a:latin typeface="Cambria" panose="02040503050406030204" pitchFamily="18" charset="0"/>
              </a:rPr>
              <a:t> &amp; </a:t>
            </a:r>
            <a:r>
              <a:rPr lang="ru-RU" sz="1200" dirty="0" err="1">
                <a:solidFill>
                  <a:srgbClr val="002060"/>
                </a:solidFill>
                <a:latin typeface="Cambria" panose="02040503050406030204" pitchFamily="18" charset="0"/>
              </a:rPr>
              <a:t>Nuclear</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Electronics</a:t>
            </a:r>
            <a:endParaRPr lang="en-US" sz="1200" dirty="0">
              <a:solidFill>
                <a:srgbClr val="002060"/>
              </a:solidFill>
              <a:latin typeface="Cambria" panose="02040503050406030204" pitchFamily="18" charset="0"/>
            </a:endParaRPr>
          </a:p>
          <a:p>
            <a:pPr marL="179388" indent="-179388">
              <a:buClr>
                <a:srgbClr val="000000"/>
              </a:buClr>
              <a:buFont typeface="Wingdings" panose="05000000000000000000" pitchFamily="2" charset="2"/>
              <a:buChar char="§"/>
              <a:defRPr/>
            </a:pPr>
            <a:r>
              <a:rPr lang="ru-RU" sz="1200" dirty="0" err="1">
                <a:solidFill>
                  <a:srgbClr val="002060"/>
                </a:solidFill>
                <a:latin typeface="Cambria" panose="02040503050406030204" pitchFamily="18" charset="0"/>
              </a:rPr>
              <a:t>Triggering</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Data</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Acquisition</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Control</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Systems</a:t>
            </a:r>
            <a:endParaRPr lang="en-US" sz="1200" dirty="0">
              <a:solidFill>
                <a:srgbClr val="002060"/>
              </a:solidFill>
              <a:latin typeface="Cambria" panose="02040503050406030204" pitchFamily="18" charset="0"/>
            </a:endParaRPr>
          </a:p>
          <a:p>
            <a:pPr marL="179388" indent="-179388">
              <a:buClr>
                <a:srgbClr val="000000"/>
              </a:buClr>
              <a:buFont typeface="Wingdings" panose="05000000000000000000" pitchFamily="2" charset="2"/>
              <a:buChar char="§"/>
              <a:defRPr/>
            </a:pPr>
            <a:r>
              <a:rPr lang="ru-RU" sz="1200" dirty="0" err="1">
                <a:solidFill>
                  <a:srgbClr val="002060"/>
                </a:solidFill>
                <a:latin typeface="Cambria" panose="02040503050406030204" pitchFamily="18" charset="0"/>
              </a:rPr>
              <a:t>Distributed</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Computing</a:t>
            </a:r>
            <a:r>
              <a:rPr lang="en-US" sz="1200" dirty="0">
                <a:solidFill>
                  <a:srgbClr val="002060"/>
                </a:solidFill>
                <a:latin typeface="Cambria" panose="02040503050406030204" pitchFamily="18" charset="0"/>
              </a:rPr>
              <a:t>,</a:t>
            </a:r>
            <a:r>
              <a:rPr lang="ru-RU" sz="1200" dirty="0">
                <a:solidFill>
                  <a:srgbClr val="002060"/>
                </a:solidFill>
                <a:latin typeface="Cambria" panose="02040503050406030204" pitchFamily="18" charset="0"/>
              </a:rPr>
              <a:t> GRID </a:t>
            </a:r>
            <a:r>
              <a:rPr lang="en-US" sz="1200" dirty="0">
                <a:solidFill>
                  <a:srgbClr val="002060"/>
                </a:solidFill>
                <a:latin typeface="Cambria" panose="02040503050406030204" pitchFamily="18" charset="0"/>
              </a:rPr>
              <a:t>and</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Cloud</a:t>
            </a:r>
            <a:r>
              <a:rPr lang="ru-RU" sz="1200" dirty="0">
                <a:solidFill>
                  <a:srgbClr val="002060"/>
                </a:solidFill>
                <a:latin typeface="Cambria" panose="02040503050406030204" pitchFamily="18" charset="0"/>
              </a:rPr>
              <a:t> </a:t>
            </a:r>
            <a:r>
              <a:rPr lang="en-US" sz="1200" dirty="0">
                <a:solidFill>
                  <a:srgbClr val="002060"/>
                </a:solidFill>
                <a:latin typeface="Cambria" panose="02040503050406030204" pitchFamily="18" charset="0"/>
              </a:rPr>
              <a:t>C</a:t>
            </a:r>
            <a:r>
              <a:rPr lang="ru-RU" sz="1200" dirty="0" err="1">
                <a:solidFill>
                  <a:srgbClr val="002060"/>
                </a:solidFill>
                <a:latin typeface="Cambria" panose="02040503050406030204" pitchFamily="18" charset="0"/>
              </a:rPr>
              <a:t>omputing</a:t>
            </a:r>
            <a:endParaRPr lang="en-US" sz="1200" dirty="0">
              <a:solidFill>
                <a:srgbClr val="002060"/>
              </a:solidFill>
              <a:latin typeface="Cambria" panose="02040503050406030204" pitchFamily="18" charset="0"/>
            </a:endParaRPr>
          </a:p>
          <a:p>
            <a:pPr marL="179388" indent="-179388">
              <a:buClr>
                <a:srgbClr val="000000"/>
              </a:buClr>
              <a:buFont typeface="Wingdings" panose="05000000000000000000" pitchFamily="2" charset="2"/>
              <a:buChar char="§"/>
              <a:defRPr/>
            </a:pPr>
            <a:r>
              <a:rPr lang="ru-RU" sz="1200" dirty="0" err="1">
                <a:solidFill>
                  <a:srgbClr val="002060"/>
                </a:solidFill>
                <a:latin typeface="Cambria" panose="02040503050406030204" pitchFamily="18" charset="0"/>
              </a:rPr>
              <a:t>Machine</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Learning</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Algorithms</a:t>
            </a:r>
            <a:r>
              <a:rPr lang="ru-RU" sz="1200" dirty="0">
                <a:solidFill>
                  <a:srgbClr val="002060"/>
                </a:solidFill>
                <a:latin typeface="Cambria" panose="02040503050406030204" pitchFamily="18" charset="0"/>
              </a:rPr>
              <a:t> and </a:t>
            </a:r>
            <a:r>
              <a:rPr lang="ru-RU" sz="1200" dirty="0" err="1">
                <a:solidFill>
                  <a:srgbClr val="002060"/>
                </a:solidFill>
                <a:latin typeface="Cambria" panose="02040503050406030204" pitchFamily="18" charset="0"/>
              </a:rPr>
              <a:t>Big</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Data</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Analytics</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new</a:t>
            </a:r>
            <a:r>
              <a:rPr lang="ru-RU" sz="1200" dirty="0">
                <a:solidFill>
                  <a:srgbClr val="002060"/>
                </a:solidFill>
                <a:latin typeface="Cambria" panose="02040503050406030204" pitchFamily="18" charset="0"/>
              </a:rPr>
              <a:t>!</a:t>
            </a:r>
            <a:endParaRPr lang="en-US" sz="1200" dirty="0">
              <a:solidFill>
                <a:srgbClr val="002060"/>
              </a:solidFill>
              <a:latin typeface="Cambria" panose="02040503050406030204" pitchFamily="18" charset="0"/>
            </a:endParaRPr>
          </a:p>
          <a:p>
            <a:pPr marL="179388" indent="-179388">
              <a:buClr>
                <a:srgbClr val="000000"/>
              </a:buClr>
              <a:buFont typeface="Wingdings" panose="05000000000000000000" pitchFamily="2" charset="2"/>
              <a:buChar char="§"/>
              <a:defRPr/>
            </a:pPr>
            <a:r>
              <a:rPr lang="ru-RU" sz="1200" dirty="0" err="1">
                <a:solidFill>
                  <a:srgbClr val="002060"/>
                </a:solidFill>
                <a:latin typeface="Cambria" panose="02040503050406030204" pitchFamily="18" charset="0"/>
              </a:rPr>
              <a:t>Research</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Data</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Infrastructures</a:t>
            </a:r>
            <a:endParaRPr lang="en-US" sz="1200" dirty="0">
              <a:solidFill>
                <a:srgbClr val="002060"/>
              </a:solidFill>
              <a:latin typeface="Cambria" panose="02040503050406030204" pitchFamily="18" charset="0"/>
            </a:endParaRPr>
          </a:p>
          <a:p>
            <a:pPr marL="179388" indent="-179388">
              <a:buClr>
                <a:srgbClr val="000000"/>
              </a:buClr>
              <a:buFont typeface="Wingdings" panose="05000000000000000000" pitchFamily="2" charset="2"/>
              <a:buChar char="§"/>
              <a:defRPr/>
            </a:pPr>
            <a:r>
              <a:rPr lang="ru-RU" sz="1200" dirty="0" err="1">
                <a:solidFill>
                  <a:srgbClr val="002060"/>
                </a:solidFill>
                <a:latin typeface="Cambria" panose="02040503050406030204" pitchFamily="18" charset="0"/>
              </a:rPr>
              <a:t>Computations</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with</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Hybrid</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Systems</a:t>
            </a:r>
            <a:r>
              <a:rPr lang="ru-RU" sz="1200" dirty="0">
                <a:solidFill>
                  <a:srgbClr val="002060"/>
                </a:solidFill>
                <a:latin typeface="Cambria" panose="02040503050406030204" pitchFamily="18" charset="0"/>
              </a:rPr>
              <a:t> (CPU, GPU, </a:t>
            </a:r>
            <a:r>
              <a:rPr lang="ru-RU" sz="1200" dirty="0" err="1">
                <a:solidFill>
                  <a:srgbClr val="002060"/>
                </a:solidFill>
                <a:latin typeface="Cambria" panose="02040503050406030204" pitchFamily="18" charset="0"/>
              </a:rPr>
              <a:t>coprocessors</a:t>
            </a:r>
            <a:r>
              <a:rPr lang="ru-RU" sz="1200" dirty="0">
                <a:solidFill>
                  <a:srgbClr val="002060"/>
                </a:solidFill>
                <a:latin typeface="Cambria" panose="02040503050406030204" pitchFamily="18" charset="0"/>
              </a:rPr>
              <a:t>)</a:t>
            </a:r>
            <a:endParaRPr lang="en-US" sz="1200" dirty="0">
              <a:solidFill>
                <a:srgbClr val="002060"/>
              </a:solidFill>
              <a:latin typeface="Cambria" panose="02040503050406030204" pitchFamily="18" charset="0"/>
            </a:endParaRPr>
          </a:p>
          <a:p>
            <a:pPr marL="179388" indent="-179388">
              <a:buClr>
                <a:srgbClr val="000000"/>
              </a:buClr>
              <a:buFont typeface="Wingdings" panose="05000000000000000000" pitchFamily="2" charset="2"/>
              <a:buChar char="§"/>
              <a:defRPr/>
            </a:pPr>
            <a:r>
              <a:rPr lang="ru-RU" sz="1200" dirty="0" err="1">
                <a:solidFill>
                  <a:srgbClr val="002060"/>
                </a:solidFill>
                <a:latin typeface="Cambria" panose="02040503050406030204" pitchFamily="18" charset="0"/>
              </a:rPr>
              <a:t>Computing</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for</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Large</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Scale</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Facilities</a:t>
            </a:r>
            <a:r>
              <a:rPr lang="ru-RU" sz="1200" dirty="0">
                <a:solidFill>
                  <a:srgbClr val="002060"/>
                </a:solidFill>
                <a:latin typeface="Cambria" panose="02040503050406030204" pitchFamily="18" charset="0"/>
              </a:rPr>
              <a:t> (LHC, FAIR, NICA, </a:t>
            </a:r>
            <a:endParaRPr lang="en-US" sz="1200" dirty="0">
              <a:solidFill>
                <a:srgbClr val="002060"/>
              </a:solidFill>
              <a:latin typeface="Cambria" panose="02040503050406030204" pitchFamily="18" charset="0"/>
            </a:endParaRPr>
          </a:p>
          <a:p>
            <a:pPr>
              <a:buClr>
                <a:srgbClr val="000000"/>
              </a:buClr>
              <a:defRPr/>
            </a:pPr>
            <a:r>
              <a:rPr lang="en-US" sz="1200" dirty="0">
                <a:solidFill>
                  <a:srgbClr val="002060"/>
                </a:solidFill>
                <a:latin typeface="Cambria" panose="02040503050406030204" pitchFamily="18" charset="0"/>
              </a:rPr>
              <a:t>      </a:t>
            </a:r>
            <a:r>
              <a:rPr lang="ru-RU" sz="1200" dirty="0">
                <a:solidFill>
                  <a:srgbClr val="002060"/>
                </a:solidFill>
                <a:latin typeface="Cambria" panose="02040503050406030204" pitchFamily="18" charset="0"/>
              </a:rPr>
              <a:t>SKA, </a:t>
            </a:r>
            <a:r>
              <a:rPr lang="en-US" sz="1200" dirty="0">
                <a:solidFill>
                  <a:srgbClr val="002060"/>
                </a:solidFill>
                <a:latin typeface="Cambria" panose="02040503050406030204" pitchFamily="18" charset="0"/>
              </a:rPr>
              <a:t>PIC, XFEL, ELI, </a:t>
            </a:r>
            <a:r>
              <a:rPr lang="ru-RU" sz="1200" dirty="0" err="1">
                <a:solidFill>
                  <a:srgbClr val="002060"/>
                </a:solidFill>
                <a:latin typeface="Cambria" panose="02040503050406030204" pitchFamily="18" charset="0"/>
              </a:rPr>
              <a:t>etc</a:t>
            </a:r>
            <a:r>
              <a:rPr lang="ru-RU" sz="1200" dirty="0">
                <a:solidFill>
                  <a:srgbClr val="002060"/>
                </a:solidFill>
                <a:latin typeface="Cambria" panose="02040503050406030204" pitchFamily="18" charset="0"/>
              </a:rPr>
              <a:t>.)</a:t>
            </a:r>
            <a:endParaRPr lang="en-US" sz="1200" dirty="0">
              <a:solidFill>
                <a:srgbClr val="002060"/>
              </a:solidFill>
              <a:latin typeface="Cambria" panose="02040503050406030204" pitchFamily="18" charset="0"/>
            </a:endParaRPr>
          </a:p>
          <a:p>
            <a:pPr marL="179388" indent="-179388">
              <a:buClr>
                <a:srgbClr val="000000"/>
              </a:buClr>
              <a:buFont typeface="Wingdings" panose="05000000000000000000" pitchFamily="2" charset="2"/>
              <a:buChar char="§"/>
              <a:defRPr/>
            </a:pPr>
            <a:r>
              <a:rPr lang="ru-RU" sz="1200" dirty="0" err="1">
                <a:solidFill>
                  <a:srgbClr val="002060"/>
                </a:solidFill>
                <a:latin typeface="Cambria" panose="02040503050406030204" pitchFamily="18" charset="0"/>
              </a:rPr>
              <a:t>Innovative</a:t>
            </a:r>
            <a:r>
              <a:rPr lang="ru-RU" sz="1200" dirty="0">
                <a:solidFill>
                  <a:srgbClr val="002060"/>
                </a:solidFill>
                <a:latin typeface="Cambria" panose="02040503050406030204" pitchFamily="18" charset="0"/>
              </a:rPr>
              <a:t> IT </a:t>
            </a:r>
            <a:r>
              <a:rPr lang="ru-RU" sz="1200" dirty="0" err="1">
                <a:solidFill>
                  <a:srgbClr val="002060"/>
                </a:solidFill>
                <a:latin typeface="Cambria" panose="02040503050406030204" pitchFamily="18" charset="0"/>
              </a:rPr>
              <a:t>Education</a:t>
            </a:r>
            <a:endParaRPr lang="en-US" sz="1200" dirty="0">
              <a:solidFill>
                <a:srgbClr val="002060"/>
              </a:solidFill>
              <a:latin typeface="Cambria" panose="02040503050406030204" pitchFamily="18" charset="0"/>
            </a:endParaRPr>
          </a:p>
        </p:txBody>
      </p:sp>
      <p:pic>
        <p:nvPicPr>
          <p:cNvPr id="12" name="Рисунок 5"/>
          <p:cNvPicPr>
            <a:picLocks noChangeAspect="1"/>
          </p:cNvPicPr>
          <p:nvPr/>
        </p:nvPicPr>
        <p:blipFill>
          <a:blip r:embed="rId9"/>
          <a:stretch/>
        </p:blipFill>
        <p:spPr>
          <a:xfrm>
            <a:off x="6011916" y="17191"/>
            <a:ext cx="2508511" cy="948755"/>
          </a:xfrm>
          <a:prstGeom prst="rect">
            <a:avLst/>
          </a:prstGeom>
          <a:ln>
            <a:noFill/>
          </a:ln>
          <a:effectLst>
            <a:reflection blurRad="12700" endPos="0" dist="5000" dir="5400000" sy="-100000" algn="bl" rotWithShape="0"/>
          </a:effectLst>
        </p:spPr>
      </p:pic>
      <p:sp>
        <p:nvSpPr>
          <p:cNvPr id="16" name="Прямоугольник 15"/>
          <p:cNvSpPr/>
          <p:nvPr/>
        </p:nvSpPr>
        <p:spPr>
          <a:xfrm>
            <a:off x="8520427" y="-10187"/>
            <a:ext cx="3643795" cy="523220"/>
          </a:xfrm>
          <a:prstGeom prst="rect">
            <a:avLst/>
          </a:prstGeom>
        </p:spPr>
        <p:txBody>
          <a:bodyPr wrap="square">
            <a:spAutoFit/>
          </a:bodyPr>
          <a:lstStyle/>
          <a:p>
            <a:pPr algn="ctr"/>
            <a:r>
              <a:rPr lang="en-US" sz="1400" b="1" dirty="0">
                <a:solidFill>
                  <a:srgbClr val="C00000"/>
                </a:solidFill>
              </a:rPr>
              <a:t>The International Symposium Nuclear Electronics and Computing</a:t>
            </a:r>
          </a:p>
        </p:txBody>
      </p:sp>
      <p:sp>
        <p:nvSpPr>
          <p:cNvPr id="17" name="Прямоугольник 16"/>
          <p:cNvSpPr/>
          <p:nvPr/>
        </p:nvSpPr>
        <p:spPr>
          <a:xfrm>
            <a:off x="-52823" y="926279"/>
            <a:ext cx="3899608" cy="492443"/>
          </a:xfrm>
          <a:prstGeom prst="rect">
            <a:avLst/>
          </a:prstGeom>
        </p:spPr>
        <p:txBody>
          <a:bodyPr wrap="square">
            <a:spAutoFit/>
          </a:bodyPr>
          <a:lstStyle/>
          <a:p>
            <a:pPr algn="ctr"/>
            <a:r>
              <a:rPr lang="en-US" sz="1300" b="1" dirty="0">
                <a:solidFill>
                  <a:srgbClr val="003300"/>
                </a:solidFill>
              </a:rPr>
              <a:t>The International Conference "Distributed Computing and Grid Technologies in Science and Education"</a:t>
            </a:r>
          </a:p>
        </p:txBody>
      </p:sp>
      <p:pic>
        <p:nvPicPr>
          <p:cNvPr id="18" name="Рисунок 17"/>
          <p:cNvPicPr>
            <a:picLocks noChangeAspect="1"/>
          </p:cNvPicPr>
          <p:nvPr/>
        </p:nvPicPr>
        <p:blipFill>
          <a:blip r:embed="rId10"/>
          <a:stretch>
            <a:fillRect/>
          </a:stretch>
        </p:blipFill>
        <p:spPr>
          <a:xfrm>
            <a:off x="8806022" y="3571355"/>
            <a:ext cx="3313976" cy="2120899"/>
          </a:xfrm>
          <a:prstGeom prst="rect">
            <a:avLst/>
          </a:prstGeom>
          <a:ln>
            <a:noFill/>
          </a:ln>
          <a:effectLst>
            <a:softEdge rad="112500"/>
          </a:effectLst>
        </p:spPr>
      </p:pic>
      <p:pic>
        <p:nvPicPr>
          <p:cNvPr id="20" name="Рисунок 19"/>
          <p:cNvPicPr>
            <a:picLocks noChangeAspect="1"/>
          </p:cNvPicPr>
          <p:nvPr/>
        </p:nvPicPr>
        <p:blipFill rotWithShape="1">
          <a:blip r:embed="rId11"/>
          <a:srcRect t="34256"/>
          <a:stretch/>
        </p:blipFill>
        <p:spPr>
          <a:xfrm>
            <a:off x="9094105" y="5337810"/>
            <a:ext cx="3104385" cy="1480118"/>
          </a:xfrm>
          <a:prstGeom prst="rect">
            <a:avLst/>
          </a:prstGeom>
          <a:ln>
            <a:noFill/>
          </a:ln>
          <a:effectLst>
            <a:softEdge rad="112500"/>
          </a:effectLst>
        </p:spPr>
      </p:pic>
      <p:pic>
        <p:nvPicPr>
          <p:cNvPr id="21" name="Picture 13">
            <a:extLst>
              <a:ext uri="{FF2B5EF4-FFF2-40B4-BE49-F238E27FC236}">
                <a16:creationId xmlns:a16="http://schemas.microsoft.com/office/drawing/2014/main" id="{4855B981-DFB8-4EE0-82C1-14FBE7ACC7D5}"/>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6099572" y="5217942"/>
            <a:ext cx="3421618" cy="1550721"/>
          </a:xfrm>
          <a:prstGeom prst="rect">
            <a:avLst/>
          </a:prstGeom>
          <a:ln>
            <a:noFill/>
          </a:ln>
          <a:effectLst>
            <a:softEdge rad="112500"/>
          </a:effectLst>
        </p:spPr>
      </p:pic>
      <p:sp>
        <p:nvSpPr>
          <p:cNvPr id="22" name="Прямоугольник 21"/>
          <p:cNvSpPr/>
          <p:nvPr/>
        </p:nvSpPr>
        <p:spPr>
          <a:xfrm>
            <a:off x="6131368" y="3543525"/>
            <a:ext cx="1469962" cy="369332"/>
          </a:xfrm>
          <a:prstGeom prst="rect">
            <a:avLst/>
          </a:prstGeom>
        </p:spPr>
        <p:txBody>
          <a:bodyPr wrap="square">
            <a:spAutoFit/>
          </a:bodyPr>
          <a:lstStyle/>
          <a:p>
            <a:pPr algn="ctr"/>
            <a:r>
              <a:rPr lang="en-US" b="1" dirty="0">
                <a:solidFill>
                  <a:srgbClr val="000066"/>
                </a:solidFill>
              </a:rPr>
              <a:t>MLIT Schools</a:t>
            </a:r>
          </a:p>
        </p:txBody>
      </p:sp>
    </p:spTree>
    <p:extLst>
      <p:ext uri="{BB962C8B-B14F-4D97-AF65-F5344CB8AC3E}">
        <p14:creationId xmlns:p14="http://schemas.microsoft.com/office/powerpoint/2010/main" val="3373343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273" y="3775657"/>
            <a:ext cx="5240722" cy="2947906"/>
          </a:xfrm>
          <a:prstGeom prst="rect">
            <a:avLst/>
          </a:prstGeom>
          <a:effectLst>
            <a:softEdge rad="558800"/>
          </a:effectLst>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9424" y="4809104"/>
            <a:ext cx="4009907" cy="2255573"/>
          </a:xfrm>
          <a:prstGeom prst="rect">
            <a:avLst/>
          </a:prstGeom>
          <a:effectLst>
            <a:softEdge rad="457200"/>
          </a:effectLst>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888" y="5249610"/>
            <a:ext cx="4478337" cy="2519065"/>
          </a:xfrm>
          <a:prstGeom prst="rect">
            <a:avLst/>
          </a:prstGeom>
          <a:effectLst>
            <a:softEdge rad="596900"/>
          </a:effectLst>
        </p:spPr>
      </p:pic>
      <p:sp>
        <p:nvSpPr>
          <p:cNvPr id="7" name="Прямоугольник 6"/>
          <p:cNvSpPr/>
          <p:nvPr/>
        </p:nvSpPr>
        <p:spPr>
          <a:xfrm>
            <a:off x="3102429" y="827278"/>
            <a:ext cx="9089571" cy="1985159"/>
          </a:xfrm>
          <a:prstGeom prst="rect">
            <a:avLst/>
          </a:prstGeom>
        </p:spPr>
        <p:txBody>
          <a:bodyPr wrap="square">
            <a:spAutoFit/>
          </a:bodyPr>
          <a:lstStyle/>
          <a:p>
            <a:pPr marL="285750" indent="-285750">
              <a:spcAft>
                <a:spcPts val="600"/>
              </a:spcAft>
              <a:buFont typeface="Wingdings" panose="05000000000000000000" pitchFamily="2" charset="2"/>
              <a:buChar char="Ø"/>
              <a:defRPr/>
            </a:pPr>
            <a:r>
              <a:rPr lang="en-US" dirty="0">
                <a:latin typeface="Times New Roman" panose="02020603050405020304" pitchFamily="18" charset="0"/>
                <a:cs typeface="Times New Roman" panose="02020603050405020304" pitchFamily="18" charset="0"/>
              </a:rPr>
              <a:t>JINR-Moscow </a:t>
            </a:r>
            <a:r>
              <a:rPr lang="en-US"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3x100 Gbit/s </a:t>
            </a:r>
          </a:p>
          <a:p>
            <a:pPr marL="285750" indent="-285750">
              <a:spcAft>
                <a:spcPts val="600"/>
              </a:spcAft>
              <a:buFont typeface="Wingdings" panose="05000000000000000000" pitchFamily="2" charset="2"/>
              <a:buChar char="Ø"/>
              <a:defRPr/>
            </a:pPr>
            <a:r>
              <a:rPr lang="en-US" dirty="0">
                <a:latin typeface="Times New Roman" panose="02020603050405020304" pitchFamily="18" charset="0"/>
                <a:cs typeface="Times New Roman" panose="02020603050405020304" pitchFamily="18" charset="0"/>
              </a:rPr>
              <a:t>JINR-CERN - </a:t>
            </a:r>
            <a:r>
              <a:rPr lang="en-US"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100 Gbit/s</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and JINR-Amsterdam </a:t>
            </a:r>
            <a:r>
              <a:rPr lang="en-US"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100 Gbit/s</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for LHCOPN, LHCONE, GEANT networks </a:t>
            </a:r>
            <a:endParaRPr lang="ru-RU" dirty="0">
              <a:latin typeface="Times New Roman" panose="02020603050405020304" pitchFamily="18" charset="0"/>
              <a:cs typeface="Times New Roman" panose="02020603050405020304" pitchFamily="18" charset="0"/>
            </a:endParaRPr>
          </a:p>
          <a:p>
            <a:pPr marL="285750" indent="-285750">
              <a:spcAft>
                <a:spcPts val="600"/>
              </a:spcAft>
              <a:buFont typeface="Wingdings" panose="05000000000000000000" pitchFamily="2" charset="2"/>
              <a:buChar char="Ø"/>
              <a:defRPr/>
            </a:pPr>
            <a:r>
              <a:rPr lang="en-US" dirty="0">
                <a:latin typeface="Times New Roman" panose="02020603050405020304" pitchFamily="18" charset="0"/>
                <a:cs typeface="Times New Roman" panose="02020603050405020304" pitchFamily="18" charset="0"/>
              </a:rPr>
              <a:t>Direct channels up to 100 Gbit/s for communication using RU-VRF technology with the collaboration of RUHEP research centers and with </a:t>
            </a:r>
            <a:r>
              <a:rPr lang="en-US" dirty="0" err="1">
                <a:latin typeface="Times New Roman" panose="02020603050405020304" pitchFamily="18" charset="0"/>
                <a:cs typeface="Times New Roman" panose="02020603050405020304" pitchFamily="18" charset="0"/>
              </a:rPr>
              <a:t>Runnet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ReTN</a:t>
            </a:r>
            <a:r>
              <a:rPr lang="en-US" dirty="0">
                <a:latin typeface="Times New Roman" panose="02020603050405020304" pitchFamily="18" charset="0"/>
                <a:cs typeface="Times New Roman" panose="02020603050405020304" pitchFamily="18" charset="0"/>
              </a:rPr>
              <a:t> networks</a:t>
            </a:r>
          </a:p>
          <a:p>
            <a:pPr marL="285750" indent="-285750">
              <a:spcAft>
                <a:spcPts val="600"/>
              </a:spcAft>
              <a:buFont typeface="Wingdings" panose="05000000000000000000" pitchFamily="2" charset="2"/>
              <a:buChar char="Ø"/>
              <a:defRPr/>
            </a:pPr>
            <a:r>
              <a:rPr lang="en-US" dirty="0">
                <a:latin typeface="Times New Roman" panose="02020603050405020304" pitchFamily="18" charset="0"/>
                <a:cs typeface="Times New Roman" panose="02020603050405020304" pitchFamily="18" charset="0"/>
              </a:rPr>
              <a:t>The multi-site cluster network with a bandwidth </a:t>
            </a:r>
            <a:r>
              <a:rPr lang="en-US"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4x100 Gb</a:t>
            </a:r>
            <a:r>
              <a:rPr lang="en-GB"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it</a:t>
            </a:r>
            <a:r>
              <a:rPr lang="en-US"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between VBLHEP and </a:t>
            </a:r>
            <a:r>
              <a:rPr lang="en-GB"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LIT</a:t>
            </a:r>
            <a:endParaRPr lang="ru-RU" dirty="0">
              <a:latin typeface="Times New Roman" panose="02020603050405020304" pitchFamily="18" charset="0"/>
              <a:cs typeface="Times New Roman" panose="02020603050405020304" pitchFamily="18" charset="0"/>
            </a:endParaRPr>
          </a:p>
        </p:txBody>
      </p:sp>
      <p:sp>
        <p:nvSpPr>
          <p:cNvPr id="8" name="Прямоугольник 7"/>
          <p:cNvSpPr/>
          <p:nvPr/>
        </p:nvSpPr>
        <p:spPr>
          <a:xfrm flipH="1">
            <a:off x="0" y="-31439"/>
            <a:ext cx="1217295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sp>
        <p:nvSpPr>
          <p:cNvPr id="3" name="TextBox 2"/>
          <p:cNvSpPr txBox="1"/>
          <p:nvPr/>
        </p:nvSpPr>
        <p:spPr>
          <a:xfrm>
            <a:off x="4905671" y="72987"/>
            <a:ext cx="1934569" cy="523220"/>
          </a:xfrm>
          <a:prstGeom prst="rect">
            <a:avLst/>
          </a:prstGeom>
          <a:noFill/>
          <a:effectLst>
            <a:outerShdw blurRad="50800" dist="50800" dir="5400000" algn="ctr" rotWithShape="0">
              <a:schemeClr val="tx1"/>
            </a:outerShdw>
          </a:effectLst>
        </p:spPr>
        <p:txBody>
          <a:bodyPr wrap="none">
            <a:spAutoFit/>
          </a:bodyPr>
          <a:lstStyle/>
          <a:p>
            <a:pPr algn="ctr">
              <a:defRPr/>
            </a:pPr>
            <a:r>
              <a:rPr lang="en-US" sz="2800" b="1" dirty="0">
                <a:solidFill>
                  <a:schemeClr val="bg1"/>
                </a:solidFill>
                <a:effectLst>
                  <a:outerShdw blurRad="38100" dist="38100" dir="2700000" algn="tl">
                    <a:srgbClr val="000000">
                      <a:alpha val="43137"/>
                    </a:srgbClr>
                  </a:outerShdw>
                </a:effectLst>
              </a:rPr>
              <a:t>Networking</a:t>
            </a:r>
            <a:endParaRPr lang="ru-RU" sz="2800" b="1" dirty="0">
              <a:solidFill>
                <a:schemeClr val="bg1"/>
              </a:solidFill>
              <a:effectLst>
                <a:outerShdw blurRad="38100" dist="38100" dir="2700000" algn="tl">
                  <a:srgbClr val="000000">
                    <a:alpha val="43137"/>
                  </a:srgbClr>
                </a:outerShdw>
              </a:effectLst>
            </a:endParaRPr>
          </a:p>
        </p:txBody>
      </p:sp>
      <p:pic>
        <p:nvPicPr>
          <p:cNvPr id="17" name="Рисунок 16"/>
          <p:cNvPicPr>
            <a:picLocks noChangeAspect="1"/>
          </p:cNvPicPr>
          <p:nvPr/>
        </p:nvPicPr>
        <p:blipFill>
          <a:blip r:embed="rId6" cstate="print"/>
          <a:stretch>
            <a:fillRect/>
          </a:stretch>
        </p:blipFill>
        <p:spPr>
          <a:xfrm>
            <a:off x="6572885" y="2783487"/>
            <a:ext cx="5600065" cy="4012144"/>
          </a:xfrm>
          <a:prstGeom prst="rect">
            <a:avLst/>
          </a:prstGeom>
          <a:ln>
            <a:noFill/>
          </a:ln>
          <a:effectLst>
            <a:softEdge rad="112500"/>
          </a:effectLst>
        </p:spPr>
      </p:pic>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pic>
        <p:nvPicPr>
          <p:cNvPr id="14" name="Рисунок 13">
            <a:extLst>
              <a:ext uri="{FF2B5EF4-FFF2-40B4-BE49-F238E27FC236}">
                <a16:creationId xmlns:a16="http://schemas.microsoft.com/office/drawing/2014/main" id="{A2E5A59D-20E6-46C5-AF29-4B74EF03DEC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877" b="4531"/>
          <a:stretch/>
        </p:blipFill>
        <p:spPr>
          <a:xfrm>
            <a:off x="253723" y="867970"/>
            <a:ext cx="2695209" cy="3495345"/>
          </a:xfrm>
          <a:prstGeom prst="round2DiagRect">
            <a:avLst/>
          </a:prstGeom>
          <a:ln>
            <a:solidFill>
              <a:schemeClr val="bg2"/>
            </a:solidFill>
          </a:ln>
          <a:effectLst>
            <a:outerShdw blurRad="50800" dist="76200" dir="5400000" algn="ctr" rotWithShape="0">
              <a:schemeClr val="bg1"/>
            </a:outerShdw>
          </a:effectLst>
        </p:spPr>
      </p:pic>
      <p:sp>
        <p:nvSpPr>
          <p:cNvPr id="2" name="Прямоугольник 1">
            <a:extLst>
              <a:ext uri="{FF2B5EF4-FFF2-40B4-BE49-F238E27FC236}">
                <a16:creationId xmlns:a16="http://schemas.microsoft.com/office/drawing/2014/main" id="{B1E83DE9-3651-3280-0FF7-4672257D9785}"/>
              </a:ext>
            </a:extLst>
          </p:cNvPr>
          <p:cNvSpPr/>
          <p:nvPr/>
        </p:nvSpPr>
        <p:spPr>
          <a:xfrm>
            <a:off x="3484406" y="3429834"/>
            <a:ext cx="2494055" cy="2554545"/>
          </a:xfrm>
          <a:prstGeom prst="rect">
            <a:avLst/>
          </a:prstGeom>
          <a:solidFill>
            <a:schemeClr val="bg1"/>
          </a:solidFill>
        </p:spPr>
        <p:txBody>
          <a:bodyPr wrap="square" numCol="1">
            <a:spAutoFit/>
          </a:bodyPr>
          <a:lstStyle/>
          <a:p>
            <a:pPr marL="176213">
              <a:defRPr/>
            </a:pPr>
            <a:r>
              <a:rPr lang="ru-RU"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9291</a:t>
            </a:r>
            <a:r>
              <a:rPr lang="en-US" sz="1600" b="1" dirty="0">
                <a:solidFill>
                  <a:srgbClr val="C00000"/>
                </a:solidFill>
                <a:latin typeface="Arial" panose="020B0604020202020204" pitchFamily="34" charset="0"/>
                <a:cs typeface="Arial" panose="020B0604020202020204" pitchFamily="34" charset="0"/>
              </a:rPr>
              <a:t> </a:t>
            </a:r>
            <a:r>
              <a:rPr lang="en-US" sz="1600" dirty="0">
                <a:solidFill>
                  <a:srgbClr val="000066"/>
                </a:solidFill>
                <a:latin typeface="Arial" panose="020B0604020202020204" pitchFamily="34" charset="0"/>
                <a:cs typeface="Arial" panose="020B0604020202020204" pitchFamily="34" charset="0"/>
              </a:rPr>
              <a:t>network elements</a:t>
            </a:r>
          </a:p>
          <a:p>
            <a:pPr marL="176213">
              <a:defRPr/>
            </a:pPr>
            <a:r>
              <a:rPr lang="en-US"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r>
              <a:rPr lang="ru-RU"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8044</a:t>
            </a:r>
            <a:r>
              <a:rPr lang="en-US"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600" dirty="0">
                <a:solidFill>
                  <a:srgbClr val="002060"/>
                </a:solidFill>
                <a:latin typeface="Arial" panose="020B0604020202020204" pitchFamily="34" charset="0"/>
                <a:cs typeface="Arial" panose="020B0604020202020204" pitchFamily="34" charset="0"/>
              </a:rPr>
              <a:t>IP-addresses</a:t>
            </a:r>
          </a:p>
          <a:p>
            <a:pPr marL="176213">
              <a:defRPr/>
            </a:pPr>
            <a:r>
              <a:rPr lang="en-US"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63</a:t>
            </a:r>
            <a:r>
              <a:rPr lang="ru-RU"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55</a:t>
            </a:r>
            <a:r>
              <a:rPr lang="en-US"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600" dirty="0">
                <a:solidFill>
                  <a:srgbClr val="002060"/>
                </a:solidFill>
                <a:latin typeface="Arial" panose="020B0604020202020204" pitchFamily="34" charset="0"/>
                <a:cs typeface="Arial" panose="020B0604020202020204" pitchFamily="34" charset="0"/>
              </a:rPr>
              <a:t>users registered within the network</a:t>
            </a:r>
            <a:endParaRPr lang="ru-RU" sz="1600" b="1" dirty="0">
              <a:solidFill>
                <a:srgbClr val="C00000"/>
              </a:solidFill>
              <a:latin typeface="Arial" panose="020B0604020202020204" pitchFamily="34" charset="0"/>
              <a:cs typeface="Arial" panose="020B0604020202020204" pitchFamily="34" charset="0"/>
            </a:endParaRPr>
          </a:p>
          <a:p>
            <a:pPr marL="176213">
              <a:defRPr/>
            </a:pPr>
            <a:r>
              <a:rPr lang="ru-RU"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447</a:t>
            </a:r>
            <a:r>
              <a:rPr lang="ru-RU" sz="1600" b="1" dirty="0">
                <a:solidFill>
                  <a:srgbClr val="C00000"/>
                </a:solidFill>
                <a:latin typeface="Arial" panose="020B0604020202020204" pitchFamily="34" charset="0"/>
                <a:cs typeface="Arial" panose="020B0604020202020204" pitchFamily="34" charset="0"/>
              </a:rPr>
              <a:t>7</a:t>
            </a:r>
            <a:r>
              <a:rPr lang="en-US" sz="1600" b="1" dirty="0">
                <a:solidFill>
                  <a:srgbClr val="C00000"/>
                </a:solidFill>
                <a:latin typeface="Arial" panose="020B0604020202020204" pitchFamily="34" charset="0"/>
                <a:cs typeface="Arial" panose="020B0604020202020204" pitchFamily="34" charset="0"/>
              </a:rPr>
              <a:t>  </a:t>
            </a:r>
            <a:r>
              <a:rPr lang="en-US" sz="1600" dirty="0">
                <a:solidFill>
                  <a:srgbClr val="002060"/>
                </a:solidFill>
                <a:latin typeface="Arial" panose="020B0604020202020204" pitchFamily="34" charset="0"/>
                <a:cs typeface="Arial" panose="020B0604020202020204" pitchFamily="34" charset="0"/>
              </a:rPr>
              <a:t>*.jinr.ru service users</a:t>
            </a:r>
          </a:p>
          <a:p>
            <a:pPr marL="176213">
              <a:defRPr/>
            </a:pPr>
            <a:r>
              <a:rPr lang="en-US"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14</a:t>
            </a:r>
            <a:r>
              <a:rPr lang="ru-RU"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55</a:t>
            </a:r>
            <a:r>
              <a:rPr lang="en-US"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600" dirty="0">
                <a:solidFill>
                  <a:srgbClr val="002060"/>
                </a:solidFill>
                <a:latin typeface="Arial" panose="020B0604020202020204" pitchFamily="34" charset="0"/>
                <a:cs typeface="Arial" panose="020B0604020202020204" pitchFamily="34" charset="0"/>
              </a:rPr>
              <a:t>digital library users</a:t>
            </a:r>
          </a:p>
          <a:p>
            <a:pPr marL="176213">
              <a:defRPr/>
            </a:pPr>
            <a:r>
              <a:rPr lang="ru-RU"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837</a:t>
            </a:r>
            <a:r>
              <a:rPr lang="en-US" sz="1600" b="1" dirty="0">
                <a:solidFill>
                  <a:srgbClr val="C00000"/>
                </a:solidFill>
                <a:latin typeface="Arial" panose="020B0604020202020204" pitchFamily="34" charset="0"/>
                <a:cs typeface="Arial" panose="020B0604020202020204" pitchFamily="34" charset="0"/>
              </a:rPr>
              <a:t> </a:t>
            </a:r>
            <a:r>
              <a:rPr lang="en-US" sz="1600" dirty="0">
                <a:solidFill>
                  <a:srgbClr val="002060"/>
                </a:solidFill>
                <a:latin typeface="Arial" panose="020B0604020202020204" pitchFamily="34" charset="0"/>
                <a:cs typeface="Arial" panose="020B0604020202020204" pitchFamily="34" charset="0"/>
              </a:rPr>
              <a:t>remote VPN </a:t>
            </a:r>
            <a:endParaRPr lang="ru-RU" sz="1600" dirty="0">
              <a:solidFill>
                <a:srgbClr val="002060"/>
              </a:solidFill>
              <a:latin typeface="Arial" panose="020B0604020202020204" pitchFamily="34" charset="0"/>
              <a:cs typeface="Arial" panose="020B0604020202020204" pitchFamily="34" charset="0"/>
            </a:endParaRPr>
          </a:p>
          <a:p>
            <a:pPr marL="176213">
              <a:defRPr/>
            </a:pPr>
            <a:r>
              <a:rPr lang="ru-RU"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111</a:t>
            </a:r>
            <a:r>
              <a:rPr lang="ru-RU" sz="1600" dirty="0">
                <a:solidFill>
                  <a:srgbClr val="002060"/>
                </a:solidFill>
                <a:latin typeface="Arial" panose="020B0604020202020204" pitchFamily="34" charset="0"/>
                <a:cs typeface="Arial" panose="020B0604020202020204" pitchFamily="34" charset="0"/>
              </a:rPr>
              <a:t> </a:t>
            </a:r>
            <a:r>
              <a:rPr lang="en-US" sz="1600" dirty="0">
                <a:solidFill>
                  <a:srgbClr val="002060"/>
                </a:solidFill>
                <a:latin typeface="Arial" panose="020B0604020202020204" pitchFamily="34" charset="0"/>
                <a:cs typeface="Arial" panose="020B0604020202020204" pitchFamily="34" charset="0"/>
              </a:rPr>
              <a:t>EDUROAM</a:t>
            </a:r>
            <a:r>
              <a:rPr lang="ru-RU" sz="1600" dirty="0">
                <a:solidFill>
                  <a:srgbClr val="002060"/>
                </a:solidFill>
                <a:latin typeface="Arial" panose="020B0604020202020204" pitchFamily="34" charset="0"/>
                <a:cs typeface="Arial" panose="020B0604020202020204" pitchFamily="34" charset="0"/>
              </a:rPr>
              <a:t> </a:t>
            </a:r>
            <a:r>
              <a:rPr lang="en-US" sz="1600" dirty="0">
                <a:solidFill>
                  <a:srgbClr val="002060"/>
                </a:solidFill>
                <a:latin typeface="Arial" panose="020B0604020202020204" pitchFamily="34" charset="0"/>
                <a:cs typeface="Arial" panose="020B0604020202020204" pitchFamily="34" charset="0"/>
              </a:rPr>
              <a:t> users</a:t>
            </a:r>
          </a:p>
        </p:txBody>
      </p:sp>
      <p:sp>
        <p:nvSpPr>
          <p:cNvPr id="4" name="TextBox 3">
            <a:extLst>
              <a:ext uri="{FF2B5EF4-FFF2-40B4-BE49-F238E27FC236}">
                <a16:creationId xmlns:a16="http://schemas.microsoft.com/office/drawing/2014/main" id="{7A543FA5-A594-10C0-2B68-ABEEB5AE93FA}"/>
              </a:ext>
            </a:extLst>
          </p:cNvPr>
          <p:cNvSpPr txBox="1"/>
          <p:nvPr/>
        </p:nvSpPr>
        <p:spPr>
          <a:xfrm>
            <a:off x="3485636" y="5892566"/>
            <a:ext cx="2551775" cy="830997"/>
          </a:xfrm>
          <a:prstGeom prst="rect">
            <a:avLst/>
          </a:prstGeom>
          <a:solidFill>
            <a:schemeClr val="bg1"/>
          </a:solidFill>
        </p:spPr>
        <p:txBody>
          <a:bodyPr wrap="square">
            <a:spAutoFit/>
          </a:bodyPr>
          <a:lstStyle/>
          <a:p>
            <a:pPr marL="132109" algn="just" defTabSz="685511">
              <a:defRPr/>
            </a:pPr>
            <a:r>
              <a:rPr lang="en-US" sz="1600" b="1" dirty="0">
                <a:solidFill>
                  <a:srgbClr val="003366"/>
                </a:solidFill>
                <a:latin typeface="Arial" panose="020B0604020202020204" pitchFamily="34" charset="0"/>
                <a:cs typeface="Arial" panose="020B0604020202020204" pitchFamily="34" charset="0"/>
              </a:rPr>
              <a:t>network traffic in </a:t>
            </a:r>
            <a:r>
              <a:rPr lang="ru-RU" sz="1600" b="1" dirty="0">
                <a:solidFill>
                  <a:srgbClr val="003366"/>
                </a:solidFill>
                <a:latin typeface="Arial" panose="020B0604020202020204" pitchFamily="34" charset="0"/>
                <a:cs typeface="Arial" panose="020B0604020202020204" pitchFamily="34" charset="0"/>
              </a:rPr>
              <a:t>2022</a:t>
            </a:r>
            <a:endParaRPr lang="en-US" sz="1600" b="1" dirty="0">
              <a:solidFill>
                <a:srgbClr val="003366"/>
              </a:solidFill>
              <a:latin typeface="Arial" panose="020B0604020202020204" pitchFamily="34" charset="0"/>
              <a:cs typeface="Arial" panose="020B0604020202020204" pitchFamily="34" charset="0"/>
            </a:endParaRPr>
          </a:p>
          <a:p>
            <a:pPr marL="332049" indent="-199940" algn="just" defTabSz="685511">
              <a:buFont typeface="Arial" panose="020B0604020202020204" pitchFamily="34" charset="0"/>
              <a:buChar char="•"/>
              <a:defRPr/>
            </a:pPr>
            <a:r>
              <a:rPr lang="ru-RU"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29</a:t>
            </a:r>
            <a:r>
              <a:rPr lang="en-US"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ru-RU"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56</a:t>
            </a:r>
            <a:r>
              <a:rPr lang="en-US"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PB - input</a:t>
            </a:r>
          </a:p>
          <a:p>
            <a:pPr marL="332049" indent="-199940" algn="just" defTabSz="685511">
              <a:buFont typeface="Arial" panose="020B0604020202020204" pitchFamily="34" charset="0"/>
              <a:buChar char="•"/>
              <a:defRPr/>
            </a:pPr>
            <a:r>
              <a:rPr lang="ru-RU"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34</a:t>
            </a:r>
            <a:r>
              <a:rPr lang="en-US"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ru-RU"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19</a:t>
            </a:r>
            <a:r>
              <a:rPr lang="en-US"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PB - output</a:t>
            </a:r>
            <a:endParaRPr lang="ru-RU"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AC5219E-5D60-1C5C-2B7C-84240A9EE5F5}"/>
              </a:ext>
            </a:extLst>
          </p:cNvPr>
          <p:cNvSpPr txBox="1"/>
          <p:nvPr/>
        </p:nvSpPr>
        <p:spPr>
          <a:xfrm>
            <a:off x="3484406" y="2875315"/>
            <a:ext cx="1938528" cy="646331"/>
          </a:xfrm>
          <a:prstGeom prst="rect">
            <a:avLst/>
          </a:prstGeom>
          <a:solidFill>
            <a:schemeClr val="bg1"/>
          </a:solidFill>
        </p:spPr>
        <p:txBody>
          <a:bodyPr wrap="square">
            <a:spAutoFit/>
          </a:bodyPr>
          <a:lstStyle/>
          <a:p>
            <a:pPr marL="176213">
              <a:defRPr/>
            </a:pPr>
            <a:r>
              <a:rPr lang="en-US" sz="1800" b="1" dirty="0">
                <a:solidFill>
                  <a:srgbClr val="002060"/>
                </a:solidFill>
                <a:latin typeface="Arial" panose="020B0604020202020204" pitchFamily="34" charset="0"/>
                <a:cs typeface="Arial" panose="020B0604020202020204" pitchFamily="34" charset="0"/>
              </a:rPr>
              <a:t>The JINR LAN comprises:</a:t>
            </a:r>
            <a:endParaRPr lang="ru-RU" sz="18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3610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flipH="1">
            <a:off x="0" y="2745"/>
            <a:ext cx="1219200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sp>
        <p:nvSpPr>
          <p:cNvPr id="6" name="TextBox 5"/>
          <p:cNvSpPr txBox="1"/>
          <p:nvPr/>
        </p:nvSpPr>
        <p:spPr>
          <a:xfrm>
            <a:off x="1484224" y="88753"/>
            <a:ext cx="9223551" cy="523220"/>
          </a:xfrm>
          <a:prstGeom prst="rect">
            <a:avLst/>
          </a:prstGeom>
          <a:noFill/>
          <a:effectLst>
            <a:outerShdw blurRad="50800" dist="50800" dir="5400000" algn="ctr" rotWithShape="0">
              <a:schemeClr val="tx1"/>
            </a:outerShdw>
          </a:effectLst>
        </p:spPr>
        <p:txBody>
          <a:bodyPr wrap="none">
            <a:spAutoFit/>
          </a:bodyPr>
          <a:lstStyle/>
          <a:p>
            <a:pPr algn="ctr">
              <a:defRPr/>
            </a:pPr>
            <a:r>
              <a:rPr lang="en-US" sz="2800" b="1" dirty="0">
                <a:solidFill>
                  <a:schemeClr val="bg1"/>
                </a:solidFill>
                <a:effectLst>
                  <a:outerShdw blurRad="38100" dist="38100" dir="2700000" algn="tl">
                    <a:srgbClr val="000000">
                      <a:alpha val="43137"/>
                    </a:srgbClr>
                  </a:outerShdw>
                </a:effectLst>
                <a:cs typeface="Arial" panose="020B0604020202020204" pitchFamily="34" charset="0"/>
              </a:rPr>
              <a:t>Multifunctional Information and Computing Complex at JINR</a:t>
            </a:r>
            <a:endParaRPr lang="ru-RU" sz="2800" b="1" dirty="0">
              <a:solidFill>
                <a:schemeClr val="bg1"/>
              </a:solidFill>
              <a:effectLst>
                <a:outerShdw blurRad="38100" dist="38100" dir="2700000" algn="tl">
                  <a:srgbClr val="000000">
                    <a:alpha val="43137"/>
                  </a:srgbClr>
                </a:outerShdw>
              </a:effectLst>
              <a:cs typeface="Arial" panose="020B0604020202020204" pitchFamily="34" charset="0"/>
            </a:endParaRPr>
          </a:p>
        </p:txBody>
      </p:sp>
      <p:sp>
        <p:nvSpPr>
          <p:cNvPr id="8" name="Прямоугольник 7"/>
          <p:cNvSpPr/>
          <p:nvPr/>
        </p:nvSpPr>
        <p:spPr>
          <a:xfrm>
            <a:off x="6962766" y="1078056"/>
            <a:ext cx="5146008" cy="341632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fontAlgn="auto">
              <a:spcBef>
                <a:spcPts val="0"/>
              </a:spcBef>
              <a:spcAft>
                <a:spcPts val="0"/>
              </a:spcAft>
              <a:defRPr/>
            </a:pPr>
            <a:r>
              <a:rPr lang="en-US" dirty="0">
                <a:solidFill>
                  <a:srgbClr val="000066"/>
                </a:solidFill>
                <a:latin typeface="Arial" panose="020B0604020202020204" pitchFamily="34" charset="0"/>
                <a:cs typeface="Arial" panose="020B0604020202020204" pitchFamily="34" charset="0"/>
              </a:rPr>
              <a:t>The</a:t>
            </a:r>
            <a:r>
              <a:rPr lang="en-US" b="1" dirty="0">
                <a:solidFill>
                  <a:srgbClr val="000066"/>
                </a:solidFill>
                <a:latin typeface="Arial" panose="020B0604020202020204" pitchFamily="34" charset="0"/>
                <a:cs typeface="Arial" panose="020B0604020202020204" pitchFamily="34" charset="0"/>
              </a:rPr>
              <a:t> MICC</a:t>
            </a:r>
            <a:r>
              <a:rPr lang="en-US" dirty="0">
                <a:solidFill>
                  <a:srgbClr val="000066"/>
                </a:solidFill>
                <a:latin typeface="Arial" panose="020B0604020202020204" pitchFamily="34" charset="0"/>
                <a:cs typeface="Arial" panose="020B0604020202020204" pitchFamily="34" charset="0"/>
              </a:rPr>
              <a:t> meets the requirements for a modern highly performant scientific computing complex: </a:t>
            </a:r>
            <a:endParaRPr lang="ru-RU" dirty="0">
              <a:solidFill>
                <a:srgbClr val="000066"/>
              </a:solidFill>
              <a:latin typeface="Arial" panose="020B0604020202020204" pitchFamily="34" charset="0"/>
              <a:cs typeface="Arial" panose="020B0604020202020204" pitchFamily="34" charset="0"/>
            </a:endParaRPr>
          </a:p>
          <a:p>
            <a:pPr marL="680400" indent="-285750" fontAlgn="auto">
              <a:spcBef>
                <a:spcPts val="0"/>
              </a:spcBef>
              <a:spcAft>
                <a:spcPts val="0"/>
              </a:spcAft>
              <a:buFont typeface="Arial" panose="020B0604020202020204" pitchFamily="34" charset="0"/>
              <a:buChar char="•"/>
              <a:defRPr/>
            </a:pPr>
            <a:r>
              <a:rPr lang="en-US" dirty="0">
                <a:solidFill>
                  <a:srgbClr val="000066"/>
                </a:solidFill>
                <a:latin typeface="Arial" panose="020B0604020202020204" pitchFamily="34" charset="0"/>
                <a:cs typeface="Arial" panose="020B0604020202020204" pitchFamily="34" charset="0"/>
              </a:rPr>
              <a:t>multi-functionality, </a:t>
            </a:r>
          </a:p>
          <a:p>
            <a:pPr marL="680400" indent="-285750" fontAlgn="auto">
              <a:spcBef>
                <a:spcPts val="0"/>
              </a:spcBef>
              <a:spcAft>
                <a:spcPts val="0"/>
              </a:spcAft>
              <a:buFont typeface="Arial" panose="020B0604020202020204" pitchFamily="34" charset="0"/>
              <a:buChar char="•"/>
              <a:defRPr/>
            </a:pPr>
            <a:r>
              <a:rPr lang="en-US" dirty="0">
                <a:solidFill>
                  <a:srgbClr val="000066"/>
                </a:solidFill>
                <a:latin typeface="Arial" panose="020B0604020202020204" pitchFamily="34" charset="0"/>
                <a:cs typeface="Arial" panose="020B0604020202020204" pitchFamily="34" charset="0"/>
              </a:rPr>
              <a:t>high performance, </a:t>
            </a:r>
          </a:p>
          <a:p>
            <a:pPr marL="680400" indent="-285750" fontAlgn="auto">
              <a:spcBef>
                <a:spcPts val="0"/>
              </a:spcBef>
              <a:spcAft>
                <a:spcPts val="0"/>
              </a:spcAft>
              <a:buFont typeface="Arial" panose="020B0604020202020204" pitchFamily="34" charset="0"/>
              <a:buChar char="•"/>
              <a:defRPr/>
            </a:pPr>
            <a:r>
              <a:rPr lang="en-US" dirty="0">
                <a:solidFill>
                  <a:srgbClr val="000066"/>
                </a:solidFill>
                <a:latin typeface="Arial" panose="020B0604020202020204" pitchFamily="34" charset="0"/>
                <a:cs typeface="Arial" panose="020B0604020202020204" pitchFamily="34" charset="0"/>
              </a:rPr>
              <a:t>task</a:t>
            </a:r>
            <a:r>
              <a:rPr lang="ru-RU" dirty="0">
                <a:solidFill>
                  <a:srgbClr val="000066"/>
                </a:solidFill>
                <a:latin typeface="Arial" panose="020B0604020202020204" pitchFamily="34" charset="0"/>
                <a:cs typeface="Arial" panose="020B0604020202020204" pitchFamily="34" charset="0"/>
              </a:rPr>
              <a:t>-</a:t>
            </a:r>
            <a:r>
              <a:rPr lang="en-US" dirty="0">
                <a:solidFill>
                  <a:srgbClr val="000066"/>
                </a:solidFill>
                <a:latin typeface="Arial" panose="020B0604020202020204" pitchFamily="34" charset="0"/>
                <a:cs typeface="Arial" panose="020B0604020202020204" pitchFamily="34" charset="0"/>
              </a:rPr>
              <a:t>adapted data storage system, </a:t>
            </a:r>
          </a:p>
          <a:p>
            <a:pPr marL="680400" indent="-285750" fontAlgn="auto">
              <a:spcBef>
                <a:spcPts val="0"/>
              </a:spcBef>
              <a:spcAft>
                <a:spcPts val="0"/>
              </a:spcAft>
              <a:buFont typeface="Arial" panose="020B0604020202020204" pitchFamily="34" charset="0"/>
              <a:buChar char="•"/>
              <a:defRPr/>
            </a:pPr>
            <a:r>
              <a:rPr lang="en-US" dirty="0">
                <a:solidFill>
                  <a:srgbClr val="000066"/>
                </a:solidFill>
                <a:latin typeface="Arial" panose="020B0604020202020204" pitchFamily="34" charset="0"/>
                <a:cs typeface="Arial" panose="020B0604020202020204" pitchFamily="34" charset="0"/>
              </a:rPr>
              <a:t>high reliability and availability, </a:t>
            </a:r>
          </a:p>
          <a:p>
            <a:pPr marL="680400" indent="-285750" fontAlgn="auto">
              <a:spcBef>
                <a:spcPts val="0"/>
              </a:spcBef>
              <a:spcAft>
                <a:spcPts val="0"/>
              </a:spcAft>
              <a:buFont typeface="Arial" panose="020B0604020202020204" pitchFamily="34" charset="0"/>
              <a:buChar char="•"/>
              <a:defRPr/>
            </a:pPr>
            <a:r>
              <a:rPr lang="en-US" dirty="0">
                <a:solidFill>
                  <a:srgbClr val="000066"/>
                </a:solidFill>
                <a:latin typeface="Arial" panose="020B0604020202020204" pitchFamily="34" charset="0"/>
                <a:cs typeface="Arial" panose="020B0604020202020204" pitchFamily="34" charset="0"/>
              </a:rPr>
              <a:t>information security,</a:t>
            </a:r>
          </a:p>
          <a:p>
            <a:pPr marL="680400" indent="-285750" fontAlgn="auto">
              <a:spcBef>
                <a:spcPts val="0"/>
              </a:spcBef>
              <a:spcAft>
                <a:spcPts val="0"/>
              </a:spcAft>
              <a:buFont typeface="Arial" panose="020B0604020202020204" pitchFamily="34" charset="0"/>
              <a:buChar char="•"/>
              <a:defRPr/>
            </a:pPr>
            <a:r>
              <a:rPr lang="en-US" dirty="0">
                <a:solidFill>
                  <a:srgbClr val="000066"/>
                </a:solidFill>
                <a:latin typeface="Arial" panose="020B0604020202020204" pitchFamily="34" charset="0"/>
                <a:cs typeface="Arial" panose="020B0604020202020204" pitchFamily="34" charset="0"/>
              </a:rPr>
              <a:t>scalability, </a:t>
            </a:r>
          </a:p>
          <a:p>
            <a:pPr marL="680400" indent="-285750" fontAlgn="auto">
              <a:spcBef>
                <a:spcPts val="0"/>
              </a:spcBef>
              <a:spcAft>
                <a:spcPts val="0"/>
              </a:spcAft>
              <a:buFont typeface="Arial" panose="020B0604020202020204" pitchFamily="34" charset="0"/>
              <a:buChar char="•"/>
              <a:defRPr/>
            </a:pPr>
            <a:r>
              <a:rPr lang="en-US" dirty="0">
                <a:solidFill>
                  <a:srgbClr val="000066"/>
                </a:solidFill>
                <a:latin typeface="Arial" panose="020B0604020202020204" pitchFamily="34" charset="0"/>
                <a:cs typeface="Arial" panose="020B0604020202020204" pitchFamily="34" charset="0"/>
              </a:rPr>
              <a:t>customized software environment for different user groups, </a:t>
            </a:r>
          </a:p>
          <a:p>
            <a:pPr marL="680400" indent="-285750" fontAlgn="auto">
              <a:spcBef>
                <a:spcPts val="0"/>
              </a:spcBef>
              <a:spcAft>
                <a:spcPts val="0"/>
              </a:spcAft>
              <a:buFont typeface="Arial" panose="020B0604020202020204" pitchFamily="34" charset="0"/>
              <a:buChar char="•"/>
              <a:defRPr/>
            </a:pPr>
            <a:r>
              <a:rPr lang="en-US" dirty="0">
                <a:solidFill>
                  <a:srgbClr val="000066"/>
                </a:solidFill>
                <a:latin typeface="Arial" panose="020B0604020202020204" pitchFamily="34" charset="0"/>
                <a:cs typeface="Arial" panose="020B0604020202020204" pitchFamily="34" charset="0"/>
              </a:rPr>
              <a:t>high-performance telecommunications and modern local network. </a:t>
            </a:r>
            <a:endParaRPr lang="ru-RU" dirty="0">
              <a:solidFill>
                <a:srgbClr val="000066"/>
              </a:solidFill>
              <a:latin typeface="Arial" panose="020B0604020202020204" pitchFamily="34" charset="0"/>
              <a:cs typeface="Arial" panose="020B0604020202020204" pitchFamily="34" charset="0"/>
            </a:endParaRPr>
          </a:p>
        </p:txBody>
      </p:sp>
      <p:sp>
        <p:nvSpPr>
          <p:cNvPr id="9" name="Прямоугольник 8">
            <a:extLst>
              <a:ext uri="{FF2B5EF4-FFF2-40B4-BE49-F238E27FC236}">
                <a16:creationId xmlns:a16="http://schemas.microsoft.com/office/drawing/2014/main" id="{70D63918-FD23-4DFE-BF6F-5B8AA2CE734C}"/>
              </a:ext>
            </a:extLst>
          </p:cNvPr>
          <p:cNvSpPr/>
          <p:nvPr/>
        </p:nvSpPr>
        <p:spPr>
          <a:xfrm>
            <a:off x="6962766" y="5113456"/>
            <a:ext cx="5208959" cy="830997"/>
          </a:xfrm>
          <a:prstGeom prst="rect">
            <a:avLst/>
          </a:prstGeom>
        </p:spPr>
        <p:txBody>
          <a:bodyPr wrap="square">
            <a:spAutoFit/>
          </a:bodyPr>
          <a:lstStyle/>
          <a:p>
            <a:pPr algn="ctr"/>
            <a:r>
              <a:rPr lang="en-US" altLang="ru-RU" sz="2400" b="1" dirty="0">
                <a:solidFill>
                  <a:srgbClr val="000066"/>
                </a:solidFill>
                <a:latin typeface="Times New Roman" panose="02020603050405020304" pitchFamily="18" charset="0"/>
                <a:cs typeface="Times New Roman" panose="02020603050405020304" pitchFamily="18" charset="0"/>
              </a:rPr>
              <a:t>The</a:t>
            </a:r>
            <a:r>
              <a:rPr lang="ru-RU" altLang="ru-RU" sz="2400" b="1" dirty="0">
                <a:solidFill>
                  <a:srgbClr val="000066"/>
                </a:solidFill>
                <a:latin typeface="Times New Roman" panose="02020603050405020304" pitchFamily="18" charset="0"/>
                <a:cs typeface="Times New Roman" panose="02020603050405020304" pitchFamily="18" charset="0"/>
              </a:rPr>
              <a:t> </a:t>
            </a:r>
            <a:r>
              <a:rPr lang="en-GB" altLang="ru-RU" sz="2400" b="1" dirty="0">
                <a:solidFill>
                  <a:srgbClr val="C00000"/>
                </a:solidFill>
                <a:latin typeface="Times New Roman" panose="02020603050405020304" pitchFamily="18" charset="0"/>
                <a:cs typeface="Times New Roman" panose="02020603050405020304" pitchFamily="18" charset="0"/>
              </a:rPr>
              <a:t>MICC</a:t>
            </a:r>
            <a:r>
              <a:rPr lang="en-GB" altLang="ru-RU" sz="2400" b="1" dirty="0">
                <a:solidFill>
                  <a:srgbClr val="000066"/>
                </a:solidFill>
                <a:latin typeface="Times New Roman" panose="02020603050405020304" pitchFamily="18" charset="0"/>
                <a:cs typeface="Times New Roman" panose="02020603050405020304" pitchFamily="18" charset="0"/>
              </a:rPr>
              <a:t> should be considered as a </a:t>
            </a:r>
            <a:r>
              <a:rPr lang="en-US" altLang="ru-RU" sz="2400" b="1" dirty="0">
                <a:solidFill>
                  <a:srgbClr val="C00000"/>
                </a:solidFill>
                <a:latin typeface="Times New Roman" panose="02020603050405020304" pitchFamily="18" charset="0"/>
                <a:cs typeface="Times New Roman" panose="02020603050405020304" pitchFamily="18" charset="0"/>
              </a:rPr>
              <a:t>b</a:t>
            </a:r>
            <a:r>
              <a:rPr lang="en-US" sz="2400" b="1" dirty="0">
                <a:solidFill>
                  <a:srgbClr val="C00000"/>
                </a:solidFill>
                <a:latin typeface="Times New Roman" panose="02020603050405020304" pitchFamily="18" charset="0"/>
                <a:cs typeface="Times New Roman" panose="02020603050405020304" pitchFamily="18" charset="0"/>
              </a:rPr>
              <a:t>asic scientific infrastructure project</a:t>
            </a:r>
            <a:r>
              <a:rPr lang="en-US" altLang="ru-RU" sz="2400" b="1" dirty="0">
                <a:solidFill>
                  <a:srgbClr val="C00000"/>
                </a:solidFill>
                <a:latin typeface="Times New Roman" panose="02020603050405020304" pitchFamily="18" charset="0"/>
                <a:cs typeface="Times New Roman" panose="02020603050405020304" pitchFamily="18" charset="0"/>
              </a:rPr>
              <a:t>.</a:t>
            </a:r>
            <a:endParaRPr lang="ru-RU" altLang="ru-RU" sz="2400" b="1" dirty="0">
              <a:solidFill>
                <a:srgbClr val="C00000"/>
              </a:solidFill>
              <a:latin typeface="Times New Roman" panose="02020603050405020304" pitchFamily="18" charset="0"/>
              <a:cs typeface="Times New Roman" panose="02020603050405020304" pitchFamily="18" charset="0"/>
            </a:endParaRPr>
          </a:p>
        </p:txBody>
      </p:sp>
      <p:pic>
        <p:nvPicPr>
          <p:cNvPr id="3" name="Рисунок 2">
            <a:extLst>
              <a:ext uri="{FF2B5EF4-FFF2-40B4-BE49-F238E27FC236}">
                <a16:creationId xmlns:a16="http://schemas.microsoft.com/office/drawing/2014/main" id="{7A683B82-164A-20B8-D259-454405333F36}"/>
              </a:ext>
            </a:extLst>
          </p:cNvPr>
          <p:cNvPicPr>
            <a:picLocks noChangeAspect="1"/>
          </p:cNvPicPr>
          <p:nvPr/>
        </p:nvPicPr>
        <p:blipFill>
          <a:blip r:embed="rId4"/>
          <a:stretch>
            <a:fillRect/>
          </a:stretch>
        </p:blipFill>
        <p:spPr>
          <a:xfrm>
            <a:off x="202497" y="885264"/>
            <a:ext cx="6387601" cy="5727795"/>
          </a:xfrm>
          <a:prstGeom prst="rect">
            <a:avLst/>
          </a:prstGeom>
        </p:spPr>
      </p:pic>
    </p:spTree>
    <p:extLst>
      <p:ext uri="{BB962C8B-B14F-4D97-AF65-F5344CB8AC3E}">
        <p14:creationId xmlns:p14="http://schemas.microsoft.com/office/powerpoint/2010/main" val="789828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7837870" y="1044003"/>
            <a:ext cx="4094608" cy="2616101"/>
          </a:xfrm>
          <a:prstGeom prst="rect">
            <a:avLst/>
          </a:prstGeom>
          <a:noFill/>
          <a:ln w="9525">
            <a:noFill/>
            <a:miter lim="800000"/>
            <a:headEnd/>
            <a:tailEnd/>
          </a:ln>
        </p:spPr>
        <p:txBody>
          <a:bodyPr wrap="square" anchor="ctr">
            <a:spAutoFit/>
          </a:bodyPr>
          <a:lstStyle/>
          <a:p>
            <a:pPr marL="285750" indent="-285750" algn="just">
              <a:spcBef>
                <a:spcPts val="600"/>
              </a:spcBef>
              <a:spcAft>
                <a:spcPts val="600"/>
              </a:spcAft>
              <a:buFont typeface="Wingdings" panose="05000000000000000000" pitchFamily="2" charset="2"/>
              <a:buChar char="Ø"/>
            </a:pPr>
            <a:r>
              <a:rPr lang="en-US" dirty="0">
                <a:solidFill>
                  <a:srgbClr val="002060"/>
                </a:solidFill>
                <a:latin typeface="Arial" panose="020B0604020202020204" pitchFamily="34" charset="0"/>
                <a:cs typeface="Arial" panose="020B0604020202020204" pitchFamily="34" charset="0"/>
              </a:rPr>
              <a:t>The JINR Tier1 center has demonstrated stable work not only for </a:t>
            </a:r>
            <a:r>
              <a:rPr lang="en-US" dirty="0">
                <a:solidFill>
                  <a:srgbClr val="C00000"/>
                </a:solidFill>
                <a:latin typeface="Arial" panose="020B0604020202020204" pitchFamily="34" charset="0"/>
                <a:cs typeface="Arial" panose="020B0604020202020204" pitchFamily="34" charset="0"/>
              </a:rPr>
              <a:t>CMS</a:t>
            </a:r>
            <a:r>
              <a:rPr lang="en-US" dirty="0">
                <a:latin typeface="Arial" panose="020B0604020202020204" pitchFamily="34" charset="0"/>
                <a:cs typeface="Arial" panose="020B0604020202020204" pitchFamily="34" charset="0"/>
              </a:rPr>
              <a:t> </a:t>
            </a:r>
            <a:r>
              <a:rPr lang="en-US" dirty="0">
                <a:solidFill>
                  <a:srgbClr val="000066"/>
                </a:solidFill>
                <a:latin typeface="Arial" panose="020B0604020202020204" pitchFamily="34" charset="0"/>
                <a:cs typeface="Arial" panose="020B0604020202020204" pitchFamily="34" charset="0"/>
              </a:rPr>
              <a:t>(LHC), but also for </a:t>
            </a:r>
            <a:r>
              <a:rPr lang="en-US" dirty="0">
                <a:solidFill>
                  <a:srgbClr val="C00000"/>
                </a:solidFill>
                <a:latin typeface="Arial" panose="020B0604020202020204" pitchFamily="34" charset="0"/>
                <a:cs typeface="Arial" panose="020B0604020202020204" pitchFamily="34" charset="0"/>
              </a:rPr>
              <a:t>MPD</a:t>
            </a:r>
            <a:r>
              <a:rPr lang="en-US" dirty="0">
                <a:solidFill>
                  <a:srgbClr val="FF0000"/>
                </a:solidFill>
                <a:latin typeface="Arial" panose="020B0604020202020204" pitchFamily="34" charset="0"/>
                <a:cs typeface="Arial" panose="020B0604020202020204" pitchFamily="34" charset="0"/>
              </a:rPr>
              <a:t> </a:t>
            </a:r>
            <a:r>
              <a:rPr lang="en-US" dirty="0">
                <a:solidFill>
                  <a:srgbClr val="000066"/>
                </a:solidFill>
                <a:latin typeface="Arial" panose="020B0604020202020204" pitchFamily="34" charset="0"/>
                <a:cs typeface="Arial" panose="020B0604020202020204" pitchFamily="34" charset="0"/>
              </a:rPr>
              <a:t>(NICA)</a:t>
            </a:r>
            <a:r>
              <a:rPr lang="en-US" dirty="0">
                <a:latin typeface="Arial" panose="020B0604020202020204" pitchFamily="34" charset="0"/>
                <a:cs typeface="Arial" panose="020B0604020202020204" pitchFamily="34" charset="0"/>
              </a:rPr>
              <a:t>. </a:t>
            </a:r>
          </a:p>
          <a:p>
            <a:pPr marL="285750" indent="-285750" algn="just">
              <a:spcBef>
                <a:spcPts val="600"/>
              </a:spcBef>
              <a:spcAft>
                <a:spcPts val="600"/>
              </a:spcAft>
              <a:buFont typeface="Wingdings" panose="05000000000000000000" pitchFamily="2" charset="2"/>
              <a:buChar char="Ø"/>
            </a:pPr>
            <a:r>
              <a:rPr lang="en-US" dirty="0">
                <a:solidFill>
                  <a:srgbClr val="000066"/>
                </a:solidFill>
                <a:latin typeface="Arial" panose="020B0604020202020204" pitchFamily="34" charset="0"/>
                <a:cs typeface="Arial" panose="020B0604020202020204" pitchFamily="34" charset="0"/>
              </a:rPr>
              <a:t>The </a:t>
            </a:r>
            <a:r>
              <a:rPr lang="en-US" dirty="0">
                <a:solidFill>
                  <a:srgbClr val="C00000"/>
                </a:solidFill>
                <a:latin typeface="Arial" panose="020B0604020202020204" pitchFamily="34" charset="0"/>
                <a:cs typeface="Arial" panose="020B0604020202020204" pitchFamily="34" charset="0"/>
              </a:rPr>
              <a:t>Tier1 site for CMS </a:t>
            </a:r>
            <a:r>
              <a:rPr lang="en-US" dirty="0">
                <a:solidFill>
                  <a:srgbClr val="000066"/>
                </a:solidFill>
                <a:latin typeface="Arial" panose="020B0604020202020204" pitchFamily="34" charset="0"/>
                <a:cs typeface="Arial" panose="020B0604020202020204" pitchFamily="34" charset="0"/>
              </a:rPr>
              <a:t>is ranked </a:t>
            </a:r>
            <a:r>
              <a:rPr lang="en-US" dirty="0">
                <a:solidFill>
                  <a:srgbClr val="C00000"/>
                </a:solidFill>
                <a:latin typeface="Arial" panose="020B0604020202020204" pitchFamily="34" charset="0"/>
                <a:cs typeface="Arial" panose="020B0604020202020204" pitchFamily="34" charset="0"/>
              </a:rPr>
              <a:t>first</a:t>
            </a:r>
            <a:r>
              <a:rPr lang="en-US" dirty="0">
                <a:solidFill>
                  <a:srgbClr val="002060"/>
                </a:solidFill>
                <a:latin typeface="Arial" panose="020B0604020202020204" pitchFamily="34" charset="0"/>
                <a:cs typeface="Arial" panose="020B0604020202020204" pitchFamily="34" charset="0"/>
              </a:rPr>
              <a:t> </a:t>
            </a:r>
            <a:r>
              <a:rPr lang="en-US" dirty="0">
                <a:solidFill>
                  <a:srgbClr val="000066"/>
                </a:solidFill>
                <a:latin typeface="Arial" panose="020B0604020202020204" pitchFamily="34" charset="0"/>
                <a:cs typeface="Arial" panose="020B0604020202020204" pitchFamily="34" charset="0"/>
              </a:rPr>
              <a:t>among world centers for CMS.</a:t>
            </a:r>
          </a:p>
          <a:p>
            <a:pPr marL="285750" indent="-285750">
              <a:spcBef>
                <a:spcPts val="600"/>
              </a:spcBef>
              <a:spcAft>
                <a:spcPts val="600"/>
              </a:spcAft>
              <a:buFont typeface="Wingdings" panose="05000000000000000000" pitchFamily="2" charset="2"/>
              <a:buChar char="Ø"/>
            </a:pPr>
            <a:r>
              <a:rPr lang="en-US" dirty="0">
                <a:solidFill>
                  <a:srgbClr val="C00000"/>
                </a:solidFill>
                <a:latin typeface="Arial" panose="020B0604020202020204" pitchFamily="34" charset="0"/>
                <a:cs typeface="Arial" panose="020B0604020202020204" pitchFamily="34" charset="0"/>
              </a:rPr>
              <a:t>30%</a:t>
            </a:r>
            <a:r>
              <a:rPr lang="en-US" dirty="0">
                <a:latin typeface="Arial" panose="020B0604020202020204" pitchFamily="34" charset="0"/>
                <a:cs typeface="Arial" panose="020B0604020202020204" pitchFamily="34" charset="0"/>
              </a:rPr>
              <a:t> </a:t>
            </a:r>
            <a:r>
              <a:rPr lang="en-US" dirty="0">
                <a:solidFill>
                  <a:srgbClr val="000066"/>
                </a:solidFill>
                <a:latin typeface="Arial" panose="020B0604020202020204" pitchFamily="34" charset="0"/>
                <a:cs typeface="Arial" panose="020B0604020202020204" pitchFamily="34" charset="0"/>
              </a:rPr>
              <a:t>of all jobs executed at Tier1 JINR are </a:t>
            </a:r>
            <a:r>
              <a:rPr lang="en-US" dirty="0">
                <a:solidFill>
                  <a:srgbClr val="C00000"/>
                </a:solidFill>
                <a:latin typeface="Arial" panose="020B0604020202020204" pitchFamily="34" charset="0"/>
                <a:cs typeface="Arial" panose="020B0604020202020204" pitchFamily="34" charset="0"/>
              </a:rPr>
              <a:t>NICA</a:t>
            </a:r>
            <a:r>
              <a:rPr lang="en-US" dirty="0">
                <a:solidFill>
                  <a:srgbClr val="000066"/>
                </a:solidFill>
                <a:latin typeface="Arial" panose="020B0604020202020204" pitchFamily="34" charset="0"/>
                <a:cs typeface="Arial" panose="020B0604020202020204" pitchFamily="34" charset="0"/>
              </a:rPr>
              <a:t> jobs</a:t>
            </a:r>
            <a:endParaRPr lang="ru-RU" dirty="0">
              <a:solidFill>
                <a:srgbClr val="000066"/>
              </a:solidFill>
              <a:latin typeface="Arial" panose="020B0604020202020204" pitchFamily="34" charset="0"/>
              <a:cs typeface="Arial" panose="020B0604020202020204" pitchFamily="34" charset="0"/>
            </a:endParaRPr>
          </a:p>
        </p:txBody>
      </p:sp>
      <p:sp>
        <p:nvSpPr>
          <p:cNvPr id="3" name="Rectangle 9"/>
          <p:cNvSpPr>
            <a:spLocks noChangeArrowheads="1"/>
          </p:cNvSpPr>
          <p:nvPr/>
        </p:nvSpPr>
        <p:spPr bwMode="auto">
          <a:xfrm>
            <a:off x="94039" y="4815302"/>
            <a:ext cx="2943037" cy="1938992"/>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wrap="square">
            <a:spAutoFit/>
          </a:bodyPr>
          <a:lstStyle/>
          <a:p>
            <a:pPr marL="442913" lvl="1" indent="-266700">
              <a:buFont typeface="Arial" panose="020B0604020202020204" pitchFamily="34" charset="0"/>
              <a:buChar char="•"/>
              <a:defRPr/>
            </a:pPr>
            <a:r>
              <a:rPr lang="en-US" altLang="ru-RU" sz="2000" dirty="0">
                <a:solidFill>
                  <a:srgbClr val="C00000"/>
                </a:solidFill>
                <a:latin typeface="Times New Roman" panose="02020603050405020304" pitchFamily="18" charset="0"/>
                <a:cs typeface="Times New Roman" panose="02020603050405020304" pitchFamily="18" charset="0"/>
              </a:rPr>
              <a:t>20096</a:t>
            </a:r>
            <a:r>
              <a:rPr lang="ru-RU" altLang="ru-RU" sz="2000" dirty="0">
                <a:solidFill>
                  <a:srgbClr val="C00000"/>
                </a:solidFill>
                <a:latin typeface="Times New Roman" panose="02020603050405020304" pitchFamily="18" charset="0"/>
                <a:cs typeface="Times New Roman" panose="02020603050405020304" pitchFamily="18" charset="0"/>
              </a:rPr>
              <a:t> </a:t>
            </a:r>
            <a:r>
              <a:rPr lang="en-US" altLang="ru-RU" dirty="0">
                <a:solidFill>
                  <a:srgbClr val="000066"/>
                </a:solidFill>
                <a:latin typeface="Arial" panose="020B0604020202020204" pitchFamily="34" charset="0"/>
                <a:cs typeface="Arial" panose="020B0604020202020204" pitchFamily="34" charset="0"/>
              </a:rPr>
              <a:t>cores</a:t>
            </a:r>
            <a:endParaRPr lang="ru-RU" altLang="ru-RU" dirty="0">
              <a:solidFill>
                <a:srgbClr val="000066"/>
              </a:solidFill>
              <a:latin typeface="Arial" panose="020B0604020202020204" pitchFamily="34" charset="0"/>
              <a:cs typeface="Arial" panose="020B0604020202020204" pitchFamily="34" charset="0"/>
            </a:endParaRPr>
          </a:p>
          <a:p>
            <a:pPr marL="442913" lvl="1" indent="-266700">
              <a:buFont typeface="Arial" panose="020B0604020202020204" pitchFamily="34" charset="0"/>
              <a:buChar char="•"/>
              <a:defRPr/>
            </a:pPr>
            <a:r>
              <a:rPr lang="en-US" altLang="ru-RU" sz="2000" dirty="0">
                <a:solidFill>
                  <a:srgbClr val="C00000"/>
                </a:solidFill>
                <a:latin typeface="Times New Roman" panose="02020603050405020304" pitchFamily="18" charset="0"/>
                <a:cs typeface="Times New Roman" panose="02020603050405020304" pitchFamily="18" charset="0"/>
              </a:rPr>
              <a:t>3</a:t>
            </a:r>
            <a:r>
              <a:rPr lang="ru-RU" altLang="ru-RU" sz="2000" dirty="0">
                <a:solidFill>
                  <a:srgbClr val="C00000"/>
                </a:solidFill>
                <a:latin typeface="Times New Roman" panose="02020603050405020304" pitchFamily="18" charset="0"/>
                <a:cs typeface="Times New Roman" panose="02020603050405020304" pitchFamily="18" charset="0"/>
              </a:rPr>
              <a:t>60 </a:t>
            </a:r>
            <a:r>
              <a:rPr lang="en-US" altLang="ru-RU" dirty="0">
                <a:solidFill>
                  <a:srgbClr val="000066"/>
                </a:solidFill>
                <a:latin typeface="Arial" panose="020B0604020202020204" pitchFamily="34" charset="0"/>
                <a:cs typeface="Arial" panose="020B0604020202020204" pitchFamily="34" charset="0"/>
              </a:rPr>
              <a:t>kHS06</a:t>
            </a:r>
          </a:p>
          <a:p>
            <a:pPr marL="442913" lvl="1" indent="-266700">
              <a:buFont typeface="Arial" panose="020B0604020202020204" pitchFamily="34" charset="0"/>
              <a:buChar char="•"/>
              <a:defRPr/>
            </a:pPr>
            <a:r>
              <a:rPr lang="en-US" altLang="ru-RU" sz="2000" dirty="0">
                <a:solidFill>
                  <a:srgbClr val="C00000"/>
                </a:solidFill>
                <a:latin typeface="Times New Roman" panose="02020603050405020304" pitchFamily="18" charset="0"/>
                <a:cs typeface="Times New Roman" panose="02020603050405020304" pitchFamily="18" charset="0"/>
              </a:rPr>
              <a:t>14 PB </a:t>
            </a:r>
            <a:r>
              <a:rPr lang="en-US" altLang="ru-RU" dirty="0">
                <a:solidFill>
                  <a:srgbClr val="000066"/>
                </a:solidFill>
                <a:latin typeface="Arial" panose="020B0604020202020204" pitchFamily="34" charset="0"/>
                <a:cs typeface="Arial" panose="020B0604020202020204" pitchFamily="34" charset="0"/>
              </a:rPr>
              <a:t>disks</a:t>
            </a:r>
          </a:p>
          <a:p>
            <a:pPr marL="442913" lvl="1" indent="-266700">
              <a:buFont typeface="Arial" panose="020B0604020202020204" pitchFamily="34" charset="0"/>
              <a:buChar char="•"/>
              <a:defRPr/>
            </a:pPr>
            <a:r>
              <a:rPr lang="en-US" altLang="ru-RU" sz="2000" dirty="0">
                <a:solidFill>
                  <a:srgbClr val="C00000"/>
                </a:solidFill>
                <a:latin typeface="Times New Roman" panose="02020603050405020304" pitchFamily="18" charset="0"/>
                <a:cs typeface="Times New Roman" panose="02020603050405020304" pitchFamily="18" charset="0"/>
              </a:rPr>
              <a:t>50.</a:t>
            </a:r>
            <a:r>
              <a:rPr lang="ru-RU" altLang="ru-RU" sz="2000" dirty="0">
                <a:solidFill>
                  <a:srgbClr val="C00000"/>
                </a:solidFill>
                <a:latin typeface="Times New Roman" panose="02020603050405020304" pitchFamily="18" charset="0"/>
                <a:cs typeface="Times New Roman" panose="02020603050405020304" pitchFamily="18" charset="0"/>
              </a:rPr>
              <a:t>6</a:t>
            </a:r>
            <a:r>
              <a:rPr lang="en-US" altLang="ru-RU" sz="2000" dirty="0">
                <a:solidFill>
                  <a:srgbClr val="C00000"/>
                </a:solidFill>
                <a:latin typeface="Times New Roman" panose="02020603050405020304" pitchFamily="18" charset="0"/>
                <a:cs typeface="Times New Roman" panose="02020603050405020304" pitchFamily="18" charset="0"/>
              </a:rPr>
              <a:t> PB </a:t>
            </a:r>
            <a:r>
              <a:rPr lang="en-US" altLang="ru-RU" dirty="0">
                <a:solidFill>
                  <a:srgbClr val="000066"/>
                </a:solidFill>
                <a:latin typeface="Arial" panose="020B0604020202020204" pitchFamily="34" charset="0"/>
                <a:cs typeface="Arial" panose="020B0604020202020204" pitchFamily="34" charset="0"/>
              </a:rPr>
              <a:t>tapes</a:t>
            </a:r>
          </a:p>
          <a:p>
            <a:pPr marL="442913" lvl="1" indent="-266700">
              <a:buFont typeface="Arial" panose="020B0604020202020204" pitchFamily="34" charset="0"/>
              <a:buChar char="•"/>
              <a:defRPr/>
            </a:pPr>
            <a:r>
              <a:rPr lang="en-US" altLang="ru-RU" sz="2000" dirty="0">
                <a:solidFill>
                  <a:srgbClr val="C00000"/>
                </a:solidFill>
                <a:latin typeface="Times New Roman" panose="02020603050405020304" pitchFamily="18" charset="0"/>
                <a:cs typeface="Times New Roman" panose="02020603050405020304" pitchFamily="18" charset="0"/>
              </a:rPr>
              <a:t>100% </a:t>
            </a:r>
            <a:r>
              <a:rPr lang="en-US" altLang="ru-RU" dirty="0">
                <a:solidFill>
                  <a:srgbClr val="000066"/>
                </a:solidFill>
                <a:latin typeface="Arial" panose="020B0604020202020204" pitchFamily="34" charset="0"/>
                <a:cs typeface="Arial" panose="020B0604020202020204" pitchFamily="34" charset="0"/>
              </a:rPr>
              <a:t>reliability and availability</a:t>
            </a:r>
            <a:endParaRPr lang="ru-RU" altLang="ru-RU" dirty="0">
              <a:solidFill>
                <a:srgbClr val="000066"/>
              </a:solidFill>
              <a:latin typeface="Arial" panose="020B0604020202020204" pitchFamily="34" charset="0"/>
              <a:cs typeface="Arial" panose="020B0604020202020204" pitchFamily="34" charset="0"/>
            </a:endParaRPr>
          </a:p>
        </p:txBody>
      </p:sp>
      <p:pic>
        <p:nvPicPr>
          <p:cNvPr id="4" name="Рисунок 1"/>
          <p:cNvPicPr>
            <a:picLocks noChangeAspect="1"/>
          </p:cNvPicPr>
          <p:nvPr/>
        </p:nvPicPr>
        <p:blipFill rotWithShape="1">
          <a:blip r:embed="rId3" cstate="print"/>
          <a:srcRect r="26429"/>
          <a:stretch/>
        </p:blipFill>
        <p:spPr bwMode="auto">
          <a:xfrm>
            <a:off x="3145976" y="4060679"/>
            <a:ext cx="3421809" cy="2629808"/>
          </a:xfrm>
          <a:prstGeom prst="rect">
            <a:avLst/>
          </a:prstGeom>
          <a:solidFill>
            <a:srgbClr val="FFFFFF">
              <a:shade val="85000"/>
            </a:srgbClr>
          </a:solidFill>
          <a:ln w="4762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4"/>
          <p:cNvPicPr>
            <a:picLocks noChangeAspect="1" noChangeArrowheads="1"/>
          </p:cNvPicPr>
          <p:nvPr/>
        </p:nvPicPr>
        <p:blipFill>
          <a:blip r:embed="rId4" cstate="print"/>
          <a:srcRect/>
          <a:stretch>
            <a:fillRect/>
          </a:stretch>
        </p:blipFill>
        <p:spPr bwMode="auto">
          <a:xfrm>
            <a:off x="259522" y="2362466"/>
            <a:ext cx="2547639" cy="1910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2"/>
          <p:cNvPicPr>
            <a:picLocks noChangeAspect="1"/>
          </p:cNvPicPr>
          <p:nvPr/>
        </p:nvPicPr>
        <p:blipFill>
          <a:blip r:embed="rId5"/>
          <a:srcRect/>
          <a:stretch>
            <a:fillRect/>
          </a:stretch>
        </p:blipFill>
        <p:spPr bwMode="auto">
          <a:xfrm>
            <a:off x="157514" y="815669"/>
            <a:ext cx="2841521" cy="3935238"/>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Прямоугольник 12"/>
          <p:cNvSpPr/>
          <p:nvPr/>
        </p:nvSpPr>
        <p:spPr>
          <a:xfrm flipH="1">
            <a:off x="0" y="-31439"/>
            <a:ext cx="1217295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sp>
        <p:nvSpPr>
          <p:cNvPr id="11" name="Rectangle 2"/>
          <p:cNvSpPr txBox="1">
            <a:spLocks noChangeArrowheads="1"/>
          </p:cNvSpPr>
          <p:nvPr/>
        </p:nvSpPr>
        <p:spPr bwMode="auto">
          <a:xfrm>
            <a:off x="4066276" y="88486"/>
            <a:ext cx="3471135" cy="431832"/>
          </a:xfrm>
          <a:prstGeom prst="rect">
            <a:avLst/>
          </a:prstGeom>
          <a:noFill/>
          <a:ln>
            <a:noFill/>
          </a:ln>
          <a:effectLst>
            <a:outerShdw blurRad="50800" dist="50800" dir="54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algn="ctr">
              <a:lnSpc>
                <a:spcPct val="120000"/>
              </a:lnSpc>
              <a:spcBef>
                <a:spcPct val="0"/>
              </a:spcBef>
              <a:buClrTx/>
              <a:buSzTx/>
              <a:buNone/>
            </a:pPr>
            <a:r>
              <a:rPr lang="en-US" altLang="ru-RU" sz="2800" b="1" dirty="0">
                <a:solidFill>
                  <a:schemeClr val="bg1"/>
                </a:solidFill>
                <a:effectLst>
                  <a:outerShdw blurRad="38100" dist="38100" dir="2700000" algn="tl">
                    <a:srgbClr val="000000">
                      <a:alpha val="43137"/>
                    </a:srgbClr>
                  </a:outerShdw>
                </a:effectLst>
                <a:latin typeface="+mn-lt"/>
              </a:rPr>
              <a:t>Tier1 at JINR </a:t>
            </a:r>
            <a:endParaRPr lang="ru-RU" altLang="ru-RU" sz="2800" b="1" dirty="0">
              <a:solidFill>
                <a:schemeClr val="bg1"/>
              </a:solidFill>
              <a:effectLst>
                <a:outerShdw blurRad="38100" dist="38100" dir="2700000" algn="tl">
                  <a:srgbClr val="000000">
                    <a:alpha val="43137"/>
                  </a:srgbClr>
                </a:outerShdw>
              </a:effectLst>
              <a:latin typeface="+mn-lt"/>
            </a:endParaRPr>
          </a:p>
        </p:txBody>
      </p:sp>
      <p:pic>
        <p:nvPicPr>
          <p:cNvPr id="18" name="Рисунок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pic>
        <p:nvPicPr>
          <p:cNvPr id="8" name="Рисунок 7">
            <a:extLst>
              <a:ext uri="{FF2B5EF4-FFF2-40B4-BE49-F238E27FC236}">
                <a16:creationId xmlns:a16="http://schemas.microsoft.com/office/drawing/2014/main" id="{C3B4E8D1-1EC6-83D6-0BE1-5E9FC5B770A9}"/>
              </a:ext>
            </a:extLst>
          </p:cNvPr>
          <p:cNvPicPr>
            <a:picLocks noChangeAspect="1"/>
          </p:cNvPicPr>
          <p:nvPr/>
        </p:nvPicPr>
        <p:blipFill>
          <a:blip r:embed="rId7"/>
          <a:stretch>
            <a:fillRect/>
          </a:stretch>
        </p:blipFill>
        <p:spPr>
          <a:xfrm>
            <a:off x="6714726" y="3907229"/>
            <a:ext cx="5383235" cy="2755631"/>
          </a:xfrm>
          <a:prstGeom prst="rect">
            <a:avLst/>
          </a:prstGeom>
        </p:spPr>
      </p:pic>
      <p:pic>
        <p:nvPicPr>
          <p:cNvPr id="9" name="Рисунок 8">
            <a:extLst>
              <a:ext uri="{FF2B5EF4-FFF2-40B4-BE49-F238E27FC236}">
                <a16:creationId xmlns:a16="http://schemas.microsoft.com/office/drawing/2014/main" id="{916D1827-7885-1C79-F068-DF10E5090292}"/>
              </a:ext>
            </a:extLst>
          </p:cNvPr>
          <p:cNvPicPr>
            <a:picLocks noChangeAspect="1"/>
          </p:cNvPicPr>
          <p:nvPr/>
        </p:nvPicPr>
        <p:blipFill rotWithShape="1">
          <a:blip r:embed="rId8"/>
          <a:srcRect l="15477" r="12509"/>
          <a:stretch/>
        </p:blipFill>
        <p:spPr>
          <a:xfrm>
            <a:off x="3371148" y="855249"/>
            <a:ext cx="4094609" cy="3110349"/>
          </a:xfrm>
          <a:prstGeom prst="rect">
            <a:avLst/>
          </a:prstGeom>
        </p:spPr>
      </p:pic>
    </p:spTree>
    <p:extLst>
      <p:ext uri="{BB962C8B-B14F-4D97-AF65-F5344CB8AC3E}">
        <p14:creationId xmlns:p14="http://schemas.microsoft.com/office/powerpoint/2010/main" val="1753979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a:srcRect l="10858" r="10218"/>
          <a:stretch/>
        </p:blipFill>
        <p:spPr bwMode="auto">
          <a:xfrm>
            <a:off x="139982" y="2508014"/>
            <a:ext cx="4663373" cy="3966072"/>
          </a:xfrm>
          <a:prstGeom prst="rect">
            <a:avLst/>
          </a:prstGeom>
          <a:noFill/>
          <a:ln w="9525">
            <a:noFill/>
            <a:miter lim="800000"/>
            <a:headEnd/>
            <a:tailEnd/>
          </a:ln>
        </p:spPr>
      </p:pic>
      <p:sp>
        <p:nvSpPr>
          <p:cNvPr id="7" name="Прямоугольник 6"/>
          <p:cNvSpPr/>
          <p:nvPr/>
        </p:nvSpPr>
        <p:spPr>
          <a:xfrm flipH="1">
            <a:off x="0" y="-31439"/>
            <a:ext cx="1217295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sp>
        <p:nvSpPr>
          <p:cNvPr id="4" name="TextBox 3"/>
          <p:cNvSpPr txBox="1"/>
          <p:nvPr/>
        </p:nvSpPr>
        <p:spPr>
          <a:xfrm>
            <a:off x="4636037" y="95115"/>
            <a:ext cx="2060051" cy="523220"/>
          </a:xfrm>
          <a:prstGeom prst="rect">
            <a:avLst/>
          </a:prstGeom>
          <a:noFill/>
          <a:effectLst>
            <a:outerShdw blurRad="50800" dist="50800" dir="5400000" algn="ctr" rotWithShape="0">
              <a:schemeClr val="tx1"/>
            </a:outerShdw>
          </a:effectLst>
        </p:spPr>
        <p:txBody>
          <a:bodyPr wrap="none">
            <a:spAutoFit/>
          </a:bodyPr>
          <a:lstStyle/>
          <a:p>
            <a:pPr algn="ctr">
              <a:defRPr/>
            </a:pPr>
            <a:r>
              <a:rPr lang="en-US" sz="2800" b="1" dirty="0">
                <a:solidFill>
                  <a:schemeClr val="bg1"/>
                </a:solidFill>
                <a:effectLst>
                  <a:outerShdw blurRad="38100" dist="38100" dir="2700000" algn="tl">
                    <a:srgbClr val="000000">
                      <a:alpha val="43137"/>
                    </a:srgbClr>
                  </a:outerShdw>
                </a:effectLst>
              </a:rPr>
              <a:t>Tier2 </a:t>
            </a:r>
            <a:r>
              <a:rPr lang="en-GB" sz="2800" b="1" dirty="0">
                <a:solidFill>
                  <a:schemeClr val="bg1"/>
                </a:solidFill>
                <a:effectLst>
                  <a:outerShdw blurRad="38100" dist="38100" dir="2700000" algn="tl">
                    <a:srgbClr val="000000">
                      <a:alpha val="43137"/>
                    </a:srgbClr>
                  </a:outerShdw>
                </a:effectLst>
              </a:rPr>
              <a:t>at JINR</a:t>
            </a:r>
            <a:endParaRPr lang="ru-RU" sz="2800" b="1" dirty="0">
              <a:solidFill>
                <a:schemeClr val="bg1"/>
              </a:solidFill>
              <a:effectLst>
                <a:outerShdw blurRad="38100" dist="38100" dir="2700000" algn="tl">
                  <a:srgbClr val="000000">
                    <a:alpha val="43137"/>
                  </a:srgbClr>
                </a:outerShdw>
              </a:effectLst>
            </a:endParaRPr>
          </a:p>
        </p:txBody>
      </p:sp>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sp>
        <p:nvSpPr>
          <p:cNvPr id="3" name="Прямоугольник 2"/>
          <p:cNvSpPr/>
          <p:nvPr/>
        </p:nvSpPr>
        <p:spPr>
          <a:xfrm>
            <a:off x="148047" y="805887"/>
            <a:ext cx="4655308" cy="1477328"/>
          </a:xfrm>
          <a:prstGeom prst="rect">
            <a:avLst/>
          </a:prstGeom>
        </p:spPr>
        <p:txBody>
          <a:bodyPr wrap="square">
            <a:spAutoFit/>
          </a:bodyPr>
          <a:lstStyle/>
          <a:p>
            <a:pPr algn="just"/>
            <a:r>
              <a:rPr lang="en-US" dirty="0">
                <a:solidFill>
                  <a:srgbClr val="002060"/>
                </a:solidFill>
                <a:latin typeface="Times New Roman" panose="02020603050405020304" pitchFamily="18" charset="0"/>
                <a:cs typeface="Arial" panose="020B0604020202020204" pitchFamily="34" charset="0"/>
              </a:rPr>
              <a:t>Tier2 at JINR provides computing power and data storage and access systems for the majority of JINR users and user groups, as well as for users of virtual organizations (VOs) of the grid environment (LHC, NICA, FAIR, etc.).</a:t>
            </a:r>
          </a:p>
        </p:txBody>
      </p:sp>
      <p:sp>
        <p:nvSpPr>
          <p:cNvPr id="10" name="Прямоугольник 9">
            <a:extLst>
              <a:ext uri="{FF2B5EF4-FFF2-40B4-BE49-F238E27FC236}">
                <a16:creationId xmlns:a16="http://schemas.microsoft.com/office/drawing/2014/main" id="{F8C9F61F-E507-1349-D002-C642E19ACC39}"/>
              </a:ext>
            </a:extLst>
          </p:cNvPr>
          <p:cNvSpPr/>
          <p:nvPr/>
        </p:nvSpPr>
        <p:spPr>
          <a:xfrm>
            <a:off x="5615675" y="4257655"/>
            <a:ext cx="2341391" cy="954107"/>
          </a:xfrm>
          <a:prstGeom prst="rect">
            <a:avLst/>
          </a:prstGeom>
        </p:spPr>
        <p:txBody>
          <a:bodyPr wrap="square">
            <a:spAutoFit/>
          </a:bodyPr>
          <a:lstStyle/>
          <a:p>
            <a:pPr algn="ctr"/>
            <a:r>
              <a:rPr lang="en-US" sz="1400" spc="-20" dirty="0">
                <a:solidFill>
                  <a:srgbClr val="002060"/>
                </a:solidFill>
                <a:latin typeface="Times New Roman" panose="02020603050405020304" pitchFamily="18" charset="0"/>
                <a:ea typeface="Times New Roman" panose="02020603050405020304" pitchFamily="18" charset="0"/>
              </a:rPr>
              <a:t>RDIG: distribution by the number of jobs by websites of organizations</a:t>
            </a:r>
          </a:p>
          <a:p>
            <a:pPr algn="ctr"/>
            <a:r>
              <a:rPr lang="en-US" sz="1400" spc="-20" dirty="0">
                <a:solidFill>
                  <a:srgbClr val="002060"/>
                </a:solidFill>
                <a:latin typeface="Times New Roman" panose="02020603050405020304" pitchFamily="18" charset="0"/>
              </a:rPr>
              <a:t>(year 2022)</a:t>
            </a:r>
            <a:endParaRPr lang="ru-RU" sz="1400" dirty="0">
              <a:solidFill>
                <a:srgbClr val="002060"/>
              </a:solidFill>
            </a:endParaRPr>
          </a:p>
        </p:txBody>
      </p:sp>
      <p:pic>
        <p:nvPicPr>
          <p:cNvPr id="14" name="Рисунок 13">
            <a:extLst>
              <a:ext uri="{FF2B5EF4-FFF2-40B4-BE49-F238E27FC236}">
                <a16:creationId xmlns:a16="http://schemas.microsoft.com/office/drawing/2014/main" id="{607A7D15-2FF9-CA08-22F7-3DD8468A16A4}"/>
              </a:ext>
            </a:extLst>
          </p:cNvPr>
          <p:cNvPicPr>
            <a:picLocks noChangeAspect="1"/>
          </p:cNvPicPr>
          <p:nvPr/>
        </p:nvPicPr>
        <p:blipFill rotWithShape="1">
          <a:blip r:embed="rId5"/>
          <a:srcRect l="13578" t="16958" r="27568" b="13155"/>
          <a:stretch/>
        </p:blipFill>
        <p:spPr>
          <a:xfrm>
            <a:off x="4961671" y="763790"/>
            <a:ext cx="3785549" cy="3522331"/>
          </a:xfrm>
          <a:prstGeom prst="rect">
            <a:avLst/>
          </a:prstGeom>
        </p:spPr>
      </p:pic>
      <p:sp>
        <p:nvSpPr>
          <p:cNvPr id="5" name="Прямоугольник 4"/>
          <p:cNvSpPr/>
          <p:nvPr/>
        </p:nvSpPr>
        <p:spPr>
          <a:xfrm>
            <a:off x="9353320" y="1254206"/>
            <a:ext cx="2642277" cy="1200329"/>
          </a:xfrm>
          <a:prstGeom prst="rect">
            <a:avLst/>
          </a:prstGeom>
        </p:spPr>
        <p:txBody>
          <a:bodyPr wrap="square">
            <a:spAutoFit/>
          </a:bodyPr>
          <a:lstStyle/>
          <a:p>
            <a:r>
              <a:rPr lang="en-US" sz="1800" dirty="0">
                <a:solidFill>
                  <a:srgbClr val="0000CC"/>
                </a:solidFill>
                <a:latin typeface="Cambria" panose="02040503050406030204" pitchFamily="18" charset="0"/>
                <a:cs typeface="Times New Roman" panose="02020603050405020304" pitchFamily="18" charset="0"/>
              </a:rPr>
              <a:t>JINR Tier2 </a:t>
            </a:r>
            <a:r>
              <a:rPr lang="en-US" sz="1800" dirty="0">
                <a:solidFill>
                  <a:srgbClr val="000066"/>
                </a:solidFill>
                <a:latin typeface="Cambria" panose="02040503050406030204" pitchFamily="18" charset="0"/>
              </a:rPr>
              <a:t>is </a:t>
            </a:r>
            <a:r>
              <a:rPr lang="en-US" sz="1800" dirty="0">
                <a:solidFill>
                  <a:srgbClr val="0000CC"/>
                </a:solidFill>
                <a:latin typeface="Cambria" panose="02040503050406030204" pitchFamily="18" charset="0"/>
                <a:cs typeface="Times New Roman" panose="02020603050405020304" pitchFamily="18" charset="0"/>
              </a:rPr>
              <a:t>the most productive</a:t>
            </a:r>
            <a:r>
              <a:rPr lang="ru-RU" sz="1800" dirty="0">
                <a:solidFill>
                  <a:srgbClr val="0000CC"/>
                </a:solidFill>
                <a:latin typeface="Cambria" panose="02040503050406030204" pitchFamily="18" charset="0"/>
                <a:cs typeface="Times New Roman" panose="02020603050405020304" pitchFamily="18" charset="0"/>
              </a:rPr>
              <a:t> </a:t>
            </a:r>
            <a:r>
              <a:rPr lang="en-US" sz="1800" dirty="0">
                <a:solidFill>
                  <a:srgbClr val="0000CC"/>
                </a:solidFill>
                <a:latin typeface="Cambria" panose="02040503050406030204" pitchFamily="18" charset="0"/>
                <a:cs typeface="Times New Roman" panose="02020603050405020304" pitchFamily="18" charset="0"/>
              </a:rPr>
              <a:t>in the Russian Data Intensive Grid </a:t>
            </a:r>
            <a:r>
              <a:rPr lang="en-US" sz="1800" dirty="0">
                <a:solidFill>
                  <a:srgbClr val="000066"/>
                </a:solidFill>
                <a:latin typeface="Cambria" panose="02040503050406030204" pitchFamily="18" charset="0"/>
              </a:rPr>
              <a:t>(RDIG) Federation.</a:t>
            </a:r>
            <a:endParaRPr lang="ru-RU" sz="1800" dirty="0">
              <a:solidFill>
                <a:srgbClr val="000066"/>
              </a:solidFill>
              <a:latin typeface="Cambria" panose="02040503050406030204" pitchFamily="18" charset="0"/>
            </a:endParaRPr>
          </a:p>
        </p:txBody>
      </p:sp>
      <p:pic>
        <p:nvPicPr>
          <p:cNvPr id="12" name="Рисунок 11">
            <a:extLst>
              <a:ext uri="{FF2B5EF4-FFF2-40B4-BE49-F238E27FC236}">
                <a16:creationId xmlns:a16="http://schemas.microsoft.com/office/drawing/2014/main" id="{BFE60182-778E-5F0A-B57E-BF7A5E3295AB}"/>
              </a:ext>
            </a:extLst>
          </p:cNvPr>
          <p:cNvPicPr>
            <a:picLocks noChangeAspect="1"/>
          </p:cNvPicPr>
          <p:nvPr/>
        </p:nvPicPr>
        <p:blipFill rotWithShape="1">
          <a:blip r:embed="rId6"/>
          <a:srcRect l="-259" t="-53" r="3075" b="399"/>
          <a:stretch/>
        </p:blipFill>
        <p:spPr>
          <a:xfrm>
            <a:off x="8141120" y="2891928"/>
            <a:ext cx="4050880" cy="3966072"/>
          </a:xfrm>
          <a:prstGeom prst="ellipse">
            <a:avLst/>
          </a:prstGeom>
        </p:spPr>
      </p:pic>
      <p:sp>
        <p:nvSpPr>
          <p:cNvPr id="8" name="Прямоугольник 7"/>
          <p:cNvSpPr/>
          <p:nvPr/>
        </p:nvSpPr>
        <p:spPr>
          <a:xfrm>
            <a:off x="8043045" y="5744833"/>
            <a:ext cx="1203697" cy="1169551"/>
          </a:xfrm>
          <a:prstGeom prst="rect">
            <a:avLst/>
          </a:prstGeom>
        </p:spPr>
        <p:txBody>
          <a:bodyPr wrap="square">
            <a:spAutoFit/>
          </a:bodyPr>
          <a:lstStyle/>
          <a:p>
            <a:r>
              <a:rPr lang="en-US" sz="1400" dirty="0">
                <a:solidFill>
                  <a:srgbClr val="002060"/>
                </a:solidFill>
                <a:latin typeface="Times New Roman" panose="02020603050405020304" pitchFamily="18" charset="0"/>
                <a:cs typeface="Times New Roman" panose="02020603050405020304" pitchFamily="18" charset="0"/>
              </a:rPr>
              <a:t>JINR</a:t>
            </a:r>
            <a:r>
              <a:rPr lang="ru-RU" sz="1400" dirty="0">
                <a:solidFill>
                  <a:srgbClr val="002060"/>
                </a:solidFill>
                <a:latin typeface="Times New Roman" panose="02020603050405020304" pitchFamily="18" charset="0"/>
                <a:cs typeface="Times New Roman" panose="02020603050405020304" pitchFamily="18" charset="0"/>
              </a:rPr>
              <a:t> </a:t>
            </a:r>
            <a:r>
              <a:rPr lang="en-US" sz="1400" dirty="0">
                <a:solidFill>
                  <a:srgbClr val="002060"/>
                </a:solidFill>
                <a:latin typeface="Times New Roman" panose="02020603050405020304" pitchFamily="18" charset="0"/>
                <a:cs typeface="Times New Roman" panose="02020603050405020304" pitchFamily="18" charset="0"/>
              </a:rPr>
              <a:t>Tier2: </a:t>
            </a:r>
            <a:r>
              <a:rPr lang="en-US" sz="1400" dirty="0">
                <a:solidFill>
                  <a:srgbClr val="002060"/>
                </a:solidFill>
                <a:latin typeface="Times New Roman" panose="02020603050405020304" pitchFamily="18" charset="0"/>
                <a:ea typeface="Times New Roman" panose="02020603050405020304" pitchFamily="18" charset="0"/>
              </a:rPr>
              <a:t>Sum CPU work (HS06 hours) by VO</a:t>
            </a:r>
            <a:r>
              <a:rPr lang="ru-RU" sz="1400" dirty="0">
                <a:solidFill>
                  <a:srgbClr val="002060"/>
                </a:solidFill>
                <a:latin typeface="Times New Roman" panose="02020603050405020304" pitchFamily="18" charset="0"/>
                <a:ea typeface="Times New Roman" panose="02020603050405020304" pitchFamily="18" charset="0"/>
              </a:rPr>
              <a:t> (</a:t>
            </a:r>
            <a:r>
              <a:rPr lang="en-GB" sz="1400" dirty="0">
                <a:solidFill>
                  <a:srgbClr val="002060"/>
                </a:solidFill>
                <a:latin typeface="Times New Roman" panose="02020603050405020304" pitchFamily="18" charset="0"/>
                <a:ea typeface="Times New Roman" panose="02020603050405020304" pitchFamily="18" charset="0"/>
              </a:rPr>
              <a:t>year</a:t>
            </a:r>
            <a:r>
              <a:rPr lang="ru-RU" sz="1400" dirty="0">
                <a:solidFill>
                  <a:srgbClr val="002060"/>
                </a:solidFill>
                <a:latin typeface="Times New Roman" panose="02020603050405020304" pitchFamily="18" charset="0"/>
                <a:ea typeface="Times New Roman" panose="02020603050405020304" pitchFamily="18" charset="0"/>
              </a:rPr>
              <a:t> 2022)</a:t>
            </a:r>
            <a:r>
              <a:rPr lang="en-US" sz="1400" dirty="0">
                <a:solidFill>
                  <a:srgbClr val="002060"/>
                </a:solidFill>
                <a:latin typeface="Times New Roman" panose="02020603050405020304" pitchFamily="18" charset="0"/>
                <a:ea typeface="Times New Roman" panose="02020603050405020304" pitchFamily="18" charset="0"/>
              </a:rPr>
              <a:t> </a:t>
            </a:r>
            <a:endParaRPr lang="ru-RU" sz="1400" dirty="0">
              <a:solidFill>
                <a:srgbClr val="002060"/>
              </a:solidFill>
            </a:endParaRPr>
          </a:p>
        </p:txBody>
      </p:sp>
      <p:sp>
        <p:nvSpPr>
          <p:cNvPr id="15" name="Прямоугольник 14">
            <a:extLst>
              <a:ext uri="{FF2B5EF4-FFF2-40B4-BE49-F238E27FC236}">
                <a16:creationId xmlns:a16="http://schemas.microsoft.com/office/drawing/2014/main" id="{9DEE130E-7A3F-5C82-F929-3B1CD3B44812}"/>
              </a:ext>
            </a:extLst>
          </p:cNvPr>
          <p:cNvSpPr/>
          <p:nvPr/>
        </p:nvSpPr>
        <p:spPr>
          <a:xfrm>
            <a:off x="9353320" y="2765234"/>
            <a:ext cx="1786473" cy="572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198808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flipH="1">
            <a:off x="0" y="-31439"/>
            <a:ext cx="1217295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sp>
        <p:nvSpPr>
          <p:cNvPr id="47" name="TextBox 46"/>
          <p:cNvSpPr txBox="1"/>
          <p:nvPr/>
        </p:nvSpPr>
        <p:spPr>
          <a:xfrm>
            <a:off x="4531097" y="57267"/>
            <a:ext cx="3170804" cy="523220"/>
          </a:xfrm>
          <a:prstGeom prst="rect">
            <a:avLst/>
          </a:prstGeom>
          <a:noFill/>
          <a:effectLst>
            <a:outerShdw blurRad="50800" dist="50800" dir="5400000" algn="ctr" rotWithShape="0">
              <a:schemeClr val="tx1"/>
            </a:outerShdw>
          </a:effectLst>
        </p:spPr>
        <p:txBody>
          <a:bodyPr wrap="none">
            <a:spAutoFit/>
          </a:bodyPr>
          <a:lstStyle/>
          <a:p>
            <a:pPr algn="ctr">
              <a:defRPr/>
            </a:pPr>
            <a:r>
              <a:rPr lang="ru-RU" sz="2800" b="1" dirty="0" err="1">
                <a:solidFill>
                  <a:schemeClr val="bg1"/>
                </a:solidFill>
                <a:effectLst>
                  <a:outerShdw blurRad="38100" dist="38100" dir="2700000" algn="tl">
                    <a:srgbClr val="000000">
                      <a:alpha val="43137"/>
                    </a:srgbClr>
                  </a:outerShdw>
                </a:effectLst>
              </a:rPr>
              <a:t>Cloud</a:t>
            </a:r>
            <a:r>
              <a:rPr lang="ru-RU" sz="2800" b="1" dirty="0">
                <a:solidFill>
                  <a:schemeClr val="bg1"/>
                </a:solidFill>
                <a:effectLst>
                  <a:outerShdw blurRad="38100" dist="38100" dir="2700000" algn="tl">
                    <a:srgbClr val="000000">
                      <a:alpha val="43137"/>
                    </a:srgbClr>
                  </a:outerShdw>
                </a:effectLst>
              </a:rPr>
              <a:t> </a:t>
            </a:r>
            <a:r>
              <a:rPr lang="en-US" sz="2800" b="1" dirty="0">
                <a:solidFill>
                  <a:schemeClr val="bg1"/>
                </a:solidFill>
                <a:effectLst>
                  <a:outerShdw blurRad="38100" dist="38100" dir="2700000" algn="tl">
                    <a:srgbClr val="000000">
                      <a:alpha val="43137"/>
                    </a:srgbClr>
                  </a:outerShdw>
                </a:effectLst>
              </a:rPr>
              <a:t>I</a:t>
            </a:r>
            <a:r>
              <a:rPr lang="ru-RU" sz="2800" b="1" dirty="0" err="1">
                <a:solidFill>
                  <a:schemeClr val="bg1"/>
                </a:solidFill>
                <a:effectLst>
                  <a:outerShdw blurRad="38100" dist="38100" dir="2700000" algn="tl">
                    <a:srgbClr val="000000">
                      <a:alpha val="43137"/>
                    </a:srgbClr>
                  </a:outerShdw>
                </a:effectLst>
              </a:rPr>
              <a:t>nfrastructure</a:t>
            </a:r>
            <a:endParaRPr lang="ru-RU" sz="2800" b="1" dirty="0">
              <a:solidFill>
                <a:schemeClr val="bg1"/>
              </a:solidFill>
              <a:effectLst>
                <a:outerShdw blurRad="38100" dist="38100" dir="2700000" algn="tl">
                  <a:srgbClr val="000000">
                    <a:alpha val="43137"/>
                  </a:srgbClr>
                </a:outerShdw>
              </a:effectLst>
            </a:endParaRPr>
          </a:p>
        </p:txBody>
      </p:sp>
      <p:pic>
        <p:nvPicPr>
          <p:cNvPr id="15" name="Рисунок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sp>
        <p:nvSpPr>
          <p:cNvPr id="18" name="TextBox 17">
            <a:extLst>
              <a:ext uri="{FF2B5EF4-FFF2-40B4-BE49-F238E27FC236}">
                <a16:creationId xmlns:a16="http://schemas.microsoft.com/office/drawing/2014/main" id="{0722676E-6E9E-53B7-87E8-FA89E811DA32}"/>
              </a:ext>
            </a:extLst>
          </p:cNvPr>
          <p:cNvSpPr txBox="1"/>
          <p:nvPr/>
        </p:nvSpPr>
        <p:spPr>
          <a:xfrm>
            <a:off x="57825" y="735324"/>
            <a:ext cx="4029594" cy="1661993"/>
          </a:xfrm>
          <a:prstGeom prst="rect">
            <a:avLst/>
          </a:prstGeom>
          <a:noFill/>
        </p:spPr>
        <p:txBody>
          <a:bodyPr wrap="square" rtlCol="0">
            <a:spAutoFit/>
          </a:bodyPr>
          <a:lstStyle/>
          <a:p>
            <a:pPr marL="177800" indent="-177800">
              <a:buFont typeface="Arial" panose="020B0604020202020204" pitchFamily="34" charset="0"/>
              <a:buChar char="•"/>
            </a:pPr>
            <a:r>
              <a:rPr lang="en-US" sz="1700" dirty="0">
                <a:solidFill>
                  <a:srgbClr val="002060"/>
                </a:solidFill>
                <a:latin typeface="Arial" panose="020B0604020202020204" pitchFamily="34" charset="0"/>
                <a:cs typeface="Arial" panose="020B0604020202020204" pitchFamily="34" charset="0"/>
              </a:rPr>
              <a:t>Cloud Platform  -   </a:t>
            </a:r>
            <a:r>
              <a:rPr lang="en-US" sz="1700" dirty="0" err="1">
                <a:solidFill>
                  <a:srgbClr val="002060"/>
                </a:solidFill>
                <a:latin typeface="Arial" panose="020B0604020202020204" pitchFamily="34" charset="0"/>
                <a:cs typeface="Arial" panose="020B0604020202020204" pitchFamily="34" charset="0"/>
              </a:rPr>
              <a:t>OpenNebula</a:t>
            </a:r>
            <a:endParaRPr lang="en-US" sz="1700" dirty="0">
              <a:solidFill>
                <a:srgbClr val="002060"/>
              </a:solidFill>
              <a:latin typeface="Arial" panose="020B0604020202020204" pitchFamily="34" charset="0"/>
              <a:cs typeface="Arial" panose="020B0604020202020204" pitchFamily="34" charset="0"/>
            </a:endParaRPr>
          </a:p>
          <a:p>
            <a:pPr marL="177800" indent="-177800">
              <a:buFont typeface="Arial" panose="020B0604020202020204" pitchFamily="34" charset="0"/>
              <a:buChar char="•"/>
            </a:pPr>
            <a:r>
              <a:rPr lang="en-US" sz="1700" dirty="0">
                <a:solidFill>
                  <a:srgbClr val="002060"/>
                </a:solidFill>
                <a:latin typeface="Arial" panose="020B0604020202020204" pitchFamily="34" charset="0"/>
                <a:cs typeface="Arial" panose="020B0604020202020204" pitchFamily="34" charset="0"/>
              </a:rPr>
              <a:t>Virtualization  - KVM </a:t>
            </a:r>
          </a:p>
          <a:p>
            <a:pPr marL="177800" indent="-177800">
              <a:buFont typeface="Arial" panose="020B0604020202020204" pitchFamily="34" charset="0"/>
              <a:buChar char="•"/>
            </a:pPr>
            <a:r>
              <a:rPr lang="en-US" sz="1700" dirty="0">
                <a:solidFill>
                  <a:srgbClr val="002060"/>
                </a:solidFill>
                <a:latin typeface="Arial" panose="020B0604020202020204" pitchFamily="34" charset="0"/>
                <a:cs typeface="Arial" panose="020B0604020202020204" pitchFamily="34" charset="0"/>
              </a:rPr>
              <a:t>Storage (Local disks, </a:t>
            </a:r>
            <a:r>
              <a:rPr lang="en-US" sz="1700" dirty="0" err="1">
                <a:solidFill>
                  <a:srgbClr val="002060"/>
                </a:solidFill>
                <a:latin typeface="Arial" panose="020B0604020202020204" pitchFamily="34" charset="0"/>
                <a:cs typeface="Arial" panose="020B0604020202020204" pitchFamily="34" charset="0"/>
              </a:rPr>
              <a:t>Ceph</a:t>
            </a:r>
            <a:r>
              <a:rPr lang="en-US" sz="1700" dirty="0">
                <a:solidFill>
                  <a:srgbClr val="002060"/>
                </a:solidFill>
                <a:latin typeface="Arial" panose="020B0604020202020204" pitchFamily="34" charset="0"/>
                <a:cs typeface="Arial" panose="020B0604020202020204" pitchFamily="34" charset="0"/>
              </a:rPr>
              <a:t>)</a:t>
            </a:r>
          </a:p>
          <a:p>
            <a:pPr marL="177800" indent="-177800">
              <a:buFont typeface="Arial" panose="020B0604020202020204" pitchFamily="34" charset="0"/>
              <a:buChar char="•"/>
            </a:pPr>
            <a:r>
              <a:rPr lang="en-US" sz="1700" dirty="0">
                <a:solidFill>
                  <a:srgbClr val="002060"/>
                </a:solidFill>
                <a:latin typeface="Arial" panose="020B0604020202020204" pitchFamily="34" charset="0"/>
                <a:cs typeface="Arial" panose="020B0604020202020204" pitchFamily="34" charset="0"/>
              </a:rPr>
              <a:t>Total Resources</a:t>
            </a:r>
            <a:endParaRPr lang="ru-RU" sz="1700" dirty="0">
              <a:solidFill>
                <a:srgbClr val="002060"/>
              </a:solidFill>
              <a:latin typeface="Arial" panose="020B0604020202020204" pitchFamily="34" charset="0"/>
              <a:cs typeface="Arial" panose="020B0604020202020204" pitchFamily="34" charset="0"/>
            </a:endParaRPr>
          </a:p>
          <a:p>
            <a:pPr marL="176213"/>
            <a:r>
              <a:rPr lang="en-US" sz="1700" dirty="0">
                <a:solidFill>
                  <a:srgbClr val="002060"/>
                </a:solidFill>
                <a:latin typeface="Arial" panose="020B0604020202020204" pitchFamily="34" charset="0"/>
                <a:cs typeface="Arial" panose="020B0604020202020204" pitchFamily="34" charset="0"/>
              </a:rPr>
              <a:t>~ </a:t>
            </a:r>
            <a:r>
              <a:rPr lang="en-US" sz="1700" dirty="0">
                <a:solidFill>
                  <a:srgbClr val="C00000"/>
                </a:solidFill>
                <a:latin typeface="Arial" panose="020B0604020202020204" pitchFamily="34" charset="0"/>
                <a:cs typeface="Arial" panose="020B0604020202020204" pitchFamily="34" charset="0"/>
              </a:rPr>
              <a:t>5,000</a:t>
            </a:r>
            <a:r>
              <a:rPr lang="en-US" sz="1700" dirty="0">
                <a:solidFill>
                  <a:srgbClr val="002060"/>
                </a:solidFill>
                <a:latin typeface="Arial" panose="020B0604020202020204" pitchFamily="34" charset="0"/>
                <a:cs typeface="Arial" panose="020B0604020202020204" pitchFamily="34" charset="0"/>
              </a:rPr>
              <a:t> CPU cores; 60</a:t>
            </a:r>
            <a:r>
              <a:rPr lang="ru-RU" sz="1700" dirty="0">
                <a:solidFill>
                  <a:srgbClr val="002060"/>
                </a:solidFill>
                <a:latin typeface="Arial" panose="020B0604020202020204" pitchFamily="34" charset="0"/>
                <a:cs typeface="Arial" panose="020B0604020202020204" pitchFamily="34" charset="0"/>
              </a:rPr>
              <a:t> </a:t>
            </a:r>
            <a:r>
              <a:rPr lang="en-US" sz="1700" dirty="0">
                <a:solidFill>
                  <a:srgbClr val="002060"/>
                </a:solidFill>
                <a:latin typeface="Arial" panose="020B0604020202020204" pitchFamily="34" charset="0"/>
                <a:cs typeface="Arial" panose="020B0604020202020204" pitchFamily="34" charset="0"/>
              </a:rPr>
              <a:t>TB RAM; </a:t>
            </a:r>
          </a:p>
          <a:p>
            <a:pPr marL="176213"/>
            <a:r>
              <a:rPr lang="en-US" sz="1700" dirty="0">
                <a:solidFill>
                  <a:srgbClr val="002060"/>
                </a:solidFill>
                <a:latin typeface="Arial" panose="020B0604020202020204" pitchFamily="34" charset="0"/>
                <a:cs typeface="Arial" panose="020B0604020202020204" pitchFamily="34" charset="0"/>
              </a:rPr>
              <a:t>   </a:t>
            </a:r>
            <a:r>
              <a:rPr lang="en-US" sz="1700" dirty="0">
                <a:solidFill>
                  <a:srgbClr val="C00000"/>
                </a:solidFill>
                <a:latin typeface="Arial" panose="020B0604020202020204" pitchFamily="34" charset="0"/>
                <a:cs typeface="Arial" panose="020B0604020202020204" pitchFamily="34" charset="0"/>
              </a:rPr>
              <a:t>3.</a:t>
            </a:r>
            <a:r>
              <a:rPr lang="ru-RU" sz="1700" dirty="0">
                <a:solidFill>
                  <a:srgbClr val="C00000"/>
                </a:solidFill>
                <a:latin typeface="Arial" panose="020B0604020202020204" pitchFamily="34" charset="0"/>
                <a:cs typeface="Arial" panose="020B0604020202020204" pitchFamily="34" charset="0"/>
              </a:rPr>
              <a:t>5</a:t>
            </a:r>
            <a:r>
              <a:rPr lang="en-US" sz="1700" dirty="0">
                <a:solidFill>
                  <a:srgbClr val="C00000"/>
                </a:solidFill>
                <a:latin typeface="Arial" panose="020B0604020202020204" pitchFamily="34" charset="0"/>
                <a:cs typeface="Arial" panose="020B0604020202020204" pitchFamily="34" charset="0"/>
              </a:rPr>
              <a:t> PB </a:t>
            </a:r>
            <a:r>
              <a:rPr lang="en-US" sz="1700" dirty="0">
                <a:solidFill>
                  <a:srgbClr val="002060"/>
                </a:solidFill>
                <a:latin typeface="Arial" panose="020B0604020202020204" pitchFamily="34" charset="0"/>
                <a:cs typeface="Arial" panose="020B0604020202020204" pitchFamily="34" charset="0"/>
              </a:rPr>
              <a:t>of raw </a:t>
            </a:r>
            <a:r>
              <a:rPr lang="en-US" sz="1700" dirty="0" err="1">
                <a:solidFill>
                  <a:srgbClr val="002060"/>
                </a:solidFill>
                <a:latin typeface="Arial" panose="020B0604020202020204" pitchFamily="34" charset="0"/>
                <a:cs typeface="Arial" panose="020B0604020202020204" pitchFamily="34" charset="0"/>
              </a:rPr>
              <a:t>ceph</a:t>
            </a:r>
            <a:r>
              <a:rPr lang="en-US" sz="1700" dirty="0">
                <a:solidFill>
                  <a:srgbClr val="002060"/>
                </a:solidFill>
                <a:latin typeface="Arial" panose="020B0604020202020204" pitchFamily="34" charset="0"/>
                <a:cs typeface="Arial" panose="020B0604020202020204" pitchFamily="34" charset="0"/>
              </a:rPr>
              <a:t>-based storage </a:t>
            </a:r>
          </a:p>
        </p:txBody>
      </p:sp>
      <p:sp>
        <p:nvSpPr>
          <p:cNvPr id="19" name="Rectangle 7">
            <a:extLst>
              <a:ext uri="{FF2B5EF4-FFF2-40B4-BE49-F238E27FC236}">
                <a16:creationId xmlns:a16="http://schemas.microsoft.com/office/drawing/2014/main" id="{06926E4F-9AE0-71C1-8554-A41BF3D46766}"/>
              </a:ext>
            </a:extLst>
          </p:cNvPr>
          <p:cNvSpPr>
            <a:spLocks noChangeArrowheads="1"/>
          </p:cNvSpPr>
          <p:nvPr/>
        </p:nvSpPr>
        <p:spPr bwMode="auto">
          <a:xfrm>
            <a:off x="6844824" y="2386577"/>
            <a:ext cx="5328126" cy="4316566"/>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numCol="1">
            <a:spAutoFit/>
          </a:bodyPr>
          <a:lstStyle/>
          <a:p>
            <a:pPr marL="169863" lvl="1" defTabSz="914305">
              <a:spcBef>
                <a:spcPts val="0"/>
              </a:spcBef>
              <a:buSzPct val="75000"/>
              <a:buFont typeface="Symbol" charset="2"/>
              <a:buChar char=""/>
              <a:tabLst>
                <a:tab pos="406400" algn="l"/>
                <a:tab pos="893763" algn="l"/>
                <a:tab pos="1222375" algn="l"/>
                <a:tab pos="1628775" algn="l"/>
                <a:tab pos="2036763" algn="l"/>
                <a:tab pos="2444750" algn="l"/>
                <a:tab pos="2851150" algn="l"/>
                <a:tab pos="3259138" algn="l"/>
                <a:tab pos="3667125" algn="l"/>
              </a:tabLst>
              <a:defRPr/>
            </a:pPr>
            <a:endParaRPr lang="en-US" altLang="ru-RU" dirty="0">
              <a:solidFill>
                <a:srgbClr val="0000FF"/>
              </a:solidFill>
              <a:latin typeface="Arial" panose="020B0604020202020204" pitchFamily="34" charset="0"/>
              <a:cs typeface="Arial" panose="020B0604020202020204" pitchFamily="34" charset="0"/>
            </a:endParaRPr>
          </a:p>
          <a:p>
            <a:pPr marL="169863" lvl="1" defTabSz="914305">
              <a:spcBef>
                <a:spcPts val="0"/>
              </a:spcBef>
              <a:buSzPct val="75000"/>
              <a:buFont typeface="Symbol" charset="2"/>
              <a:buChar char=""/>
              <a:tabLst>
                <a:tab pos="406400" algn="l"/>
                <a:tab pos="893763" algn="l"/>
                <a:tab pos="1222375" algn="l"/>
                <a:tab pos="1628775" algn="l"/>
                <a:tab pos="2036763" algn="l"/>
                <a:tab pos="2444750" algn="l"/>
                <a:tab pos="2851150" algn="l"/>
                <a:tab pos="3259138" algn="l"/>
                <a:tab pos="3667125" algn="l"/>
              </a:tabLst>
              <a:defRPr/>
            </a:pPr>
            <a:endParaRPr lang="en-US" altLang="ru-RU" dirty="0">
              <a:solidFill>
                <a:srgbClr val="0000FF"/>
              </a:solidFill>
              <a:latin typeface="Arial" panose="020B0604020202020204" pitchFamily="34" charset="0"/>
              <a:cs typeface="Arial" panose="020B0604020202020204" pitchFamily="34" charset="0"/>
            </a:endParaRPr>
          </a:p>
          <a:p>
            <a:pPr marL="169863" lvl="1" defTabSz="914305">
              <a:spcBef>
                <a:spcPts val="0"/>
              </a:spcBef>
              <a:buSzPct val="75000"/>
              <a:tabLst>
                <a:tab pos="406400" algn="l"/>
                <a:tab pos="893763" algn="l"/>
                <a:tab pos="1222375" algn="l"/>
                <a:tab pos="1628775" algn="l"/>
                <a:tab pos="2036763" algn="l"/>
                <a:tab pos="2444750" algn="l"/>
                <a:tab pos="2851150" algn="l"/>
                <a:tab pos="3259138" algn="l"/>
                <a:tab pos="3667125" algn="l"/>
              </a:tabLst>
              <a:defRPr/>
            </a:pPr>
            <a:endParaRPr lang="en-US" altLang="ru-RU" dirty="0">
              <a:solidFill>
                <a:srgbClr val="0000FF"/>
              </a:solidFill>
              <a:latin typeface="Arial" panose="020B0604020202020204" pitchFamily="34" charset="0"/>
              <a:cs typeface="Arial" panose="020B0604020202020204" pitchFamily="34" charset="0"/>
            </a:endParaRPr>
          </a:p>
          <a:p>
            <a:pPr marL="169863" lvl="1" defTabSz="914305">
              <a:spcBef>
                <a:spcPts val="0"/>
              </a:spcBef>
              <a:spcAft>
                <a:spcPts val="300"/>
              </a:spcAft>
              <a:buSzPct val="75000"/>
              <a:buFont typeface="Symbol" charset="2"/>
              <a:buChar char=""/>
              <a:tabLst>
                <a:tab pos="406400" algn="l"/>
                <a:tab pos="893763" algn="l"/>
                <a:tab pos="1222375" algn="l"/>
                <a:tab pos="1628775" algn="l"/>
                <a:tab pos="2036763" algn="l"/>
                <a:tab pos="2444750" algn="l"/>
                <a:tab pos="2851150" algn="l"/>
                <a:tab pos="3259138" algn="l"/>
                <a:tab pos="3667125" algn="l"/>
              </a:tabLst>
              <a:defRPr/>
            </a:pPr>
            <a:endParaRPr lang="en-US" altLang="ru-RU" dirty="0">
              <a:solidFill>
                <a:srgbClr val="0000FF"/>
              </a:solidFill>
              <a:latin typeface="Arial" panose="020B0604020202020204" pitchFamily="34" charset="0"/>
              <a:cs typeface="Arial" panose="020B0604020202020204" pitchFamily="34" charset="0"/>
            </a:endParaRPr>
          </a:p>
          <a:p>
            <a:pPr marL="169863" lvl="1" defTabSz="914305">
              <a:spcBef>
                <a:spcPts val="0"/>
              </a:spcBef>
              <a:spcAft>
                <a:spcPts val="300"/>
              </a:spcAft>
              <a:buSzPct val="75000"/>
              <a:buFont typeface="Symbol" charset="2"/>
              <a:buChar char=""/>
              <a:tabLst>
                <a:tab pos="406400" algn="l"/>
                <a:tab pos="893763" algn="l"/>
                <a:tab pos="1222375" algn="l"/>
                <a:tab pos="1628775" algn="l"/>
                <a:tab pos="2036763" algn="l"/>
                <a:tab pos="2444750" algn="l"/>
                <a:tab pos="2851150" algn="l"/>
                <a:tab pos="3259138" algn="l"/>
                <a:tab pos="3667125" algn="l"/>
              </a:tabLst>
              <a:defRPr/>
            </a:pPr>
            <a:endParaRPr lang="en-US" altLang="ru-RU" dirty="0">
              <a:solidFill>
                <a:srgbClr val="0000FF"/>
              </a:solidFill>
              <a:latin typeface="Arial" panose="020B0604020202020204" pitchFamily="34" charset="0"/>
              <a:cs typeface="Arial" panose="020B0604020202020204" pitchFamily="34" charset="0"/>
            </a:endParaRPr>
          </a:p>
          <a:p>
            <a:pPr marL="169863" lvl="1" defTabSz="914305">
              <a:spcBef>
                <a:spcPts val="0"/>
              </a:spcBef>
              <a:spcAft>
                <a:spcPts val="300"/>
              </a:spcAft>
              <a:buSzPct val="75000"/>
              <a:buFont typeface="Symbol" charset="2"/>
              <a:buChar char=""/>
              <a:tabLst>
                <a:tab pos="406400" algn="l"/>
                <a:tab pos="893763" algn="l"/>
                <a:tab pos="1222375" algn="l"/>
                <a:tab pos="1628775" algn="l"/>
                <a:tab pos="2036763" algn="l"/>
                <a:tab pos="2444750" algn="l"/>
                <a:tab pos="2851150" algn="l"/>
                <a:tab pos="3259138" algn="l"/>
                <a:tab pos="3667125" algn="l"/>
              </a:tabLst>
              <a:defRPr/>
            </a:pPr>
            <a:endParaRPr lang="en-US" altLang="ru-RU" dirty="0">
              <a:solidFill>
                <a:srgbClr val="0000FF"/>
              </a:solidFill>
              <a:latin typeface="Arial" panose="020B0604020202020204" pitchFamily="34" charset="0"/>
              <a:cs typeface="Arial" panose="020B0604020202020204" pitchFamily="34" charset="0"/>
            </a:endParaRPr>
          </a:p>
          <a:p>
            <a:pPr marL="169863" lvl="1" defTabSz="914305">
              <a:spcBef>
                <a:spcPts val="0"/>
              </a:spcBef>
              <a:spcAft>
                <a:spcPts val="300"/>
              </a:spcAft>
              <a:buSzPct val="75000"/>
              <a:buFont typeface="Symbol" charset="2"/>
              <a:buChar char=""/>
              <a:tabLst>
                <a:tab pos="406400" algn="l"/>
                <a:tab pos="893763" algn="l"/>
                <a:tab pos="1222375" algn="l"/>
                <a:tab pos="1628775" algn="l"/>
                <a:tab pos="2036763" algn="l"/>
                <a:tab pos="2444750" algn="l"/>
                <a:tab pos="2851150" algn="l"/>
                <a:tab pos="3259138" algn="l"/>
                <a:tab pos="3667125" algn="l"/>
              </a:tabLst>
              <a:defRPr/>
            </a:pPr>
            <a:endParaRPr lang="ru-RU" altLang="ru-RU" dirty="0">
              <a:solidFill>
                <a:srgbClr val="0000FF"/>
              </a:solidFill>
              <a:latin typeface="Arial" panose="020B0604020202020204" pitchFamily="34" charset="0"/>
              <a:cs typeface="Arial" panose="020B0604020202020204" pitchFamily="34" charset="0"/>
            </a:endParaRPr>
          </a:p>
          <a:p>
            <a:pPr marL="169863" lvl="1" defTabSz="914305">
              <a:spcBef>
                <a:spcPts val="0"/>
              </a:spcBef>
              <a:spcAft>
                <a:spcPts val="300"/>
              </a:spcAft>
              <a:buSzPct val="75000"/>
              <a:buFont typeface="Symbol" charset="2"/>
              <a:buChar char=""/>
              <a:tabLst>
                <a:tab pos="406400" algn="l"/>
                <a:tab pos="893763" algn="l"/>
                <a:tab pos="1222375" algn="l"/>
                <a:tab pos="1628775" algn="l"/>
                <a:tab pos="2036763" algn="l"/>
                <a:tab pos="2444750" algn="l"/>
                <a:tab pos="2851150" algn="l"/>
                <a:tab pos="3259138" algn="l"/>
                <a:tab pos="3667125" algn="l"/>
              </a:tabLst>
              <a:defRPr/>
            </a:pPr>
            <a:r>
              <a:rPr lang="en-US" altLang="ru-RU" dirty="0">
                <a:solidFill>
                  <a:srgbClr val="000066"/>
                </a:solidFill>
                <a:latin typeface="Arial" panose="020B0604020202020204" pitchFamily="34" charset="0"/>
                <a:cs typeface="Arial" panose="020B0604020202020204" pitchFamily="34" charset="0"/>
              </a:rPr>
              <a:t> </a:t>
            </a:r>
            <a:r>
              <a:rPr lang="ru-RU" altLang="ru-RU" dirty="0" err="1">
                <a:solidFill>
                  <a:srgbClr val="000066"/>
                </a:solidFill>
                <a:latin typeface="Arial" panose="020B0604020202020204" pitchFamily="34" charset="0"/>
                <a:cs typeface="Arial" panose="020B0604020202020204" pitchFamily="34" charset="0"/>
              </a:rPr>
              <a:t>Testbeds</a:t>
            </a:r>
            <a:r>
              <a:rPr lang="ru-RU" altLang="ru-RU" dirty="0">
                <a:solidFill>
                  <a:srgbClr val="000066"/>
                </a:solidFill>
                <a:latin typeface="Arial" panose="020B0604020202020204" pitchFamily="34" charset="0"/>
                <a:cs typeface="Arial" panose="020B0604020202020204" pitchFamily="34" charset="0"/>
              </a:rPr>
              <a:t> </a:t>
            </a:r>
            <a:r>
              <a:rPr lang="ru-RU" altLang="ru-RU" dirty="0" err="1">
                <a:solidFill>
                  <a:srgbClr val="000066"/>
                </a:solidFill>
                <a:latin typeface="Arial" panose="020B0604020202020204" pitchFamily="34" charset="0"/>
                <a:cs typeface="Arial" panose="020B0604020202020204" pitchFamily="34" charset="0"/>
              </a:rPr>
              <a:t>for</a:t>
            </a:r>
            <a:r>
              <a:rPr lang="ru-RU" altLang="ru-RU" dirty="0">
                <a:solidFill>
                  <a:srgbClr val="000066"/>
                </a:solidFill>
                <a:latin typeface="Arial" panose="020B0604020202020204" pitchFamily="34" charset="0"/>
                <a:cs typeface="Arial" panose="020B0604020202020204" pitchFamily="34" charset="0"/>
              </a:rPr>
              <a:t> </a:t>
            </a:r>
            <a:r>
              <a:rPr lang="en-US" altLang="ru-RU" dirty="0">
                <a:solidFill>
                  <a:srgbClr val="000066"/>
                </a:solidFill>
                <a:latin typeface="Arial" panose="020B0604020202020204" pitchFamily="34" charset="0"/>
                <a:cs typeface="Arial" panose="020B0604020202020204" pitchFamily="34" charset="0"/>
              </a:rPr>
              <a:t>research and development </a:t>
            </a:r>
            <a:r>
              <a:rPr lang="ru-RU" altLang="ru-RU" dirty="0" err="1">
                <a:solidFill>
                  <a:srgbClr val="000066"/>
                </a:solidFill>
                <a:latin typeface="Arial" panose="020B0604020202020204" pitchFamily="34" charset="0"/>
                <a:cs typeface="Arial" panose="020B0604020202020204" pitchFamily="34" charset="0"/>
              </a:rPr>
              <a:t>in</a:t>
            </a:r>
            <a:r>
              <a:rPr lang="ru-RU" altLang="ru-RU" dirty="0">
                <a:solidFill>
                  <a:srgbClr val="000066"/>
                </a:solidFill>
                <a:latin typeface="Arial" panose="020B0604020202020204" pitchFamily="34" charset="0"/>
                <a:cs typeface="Arial" panose="020B0604020202020204" pitchFamily="34" charset="0"/>
              </a:rPr>
              <a:t> IT</a:t>
            </a:r>
            <a:endParaRPr lang="en-US" altLang="ru-RU" dirty="0">
              <a:solidFill>
                <a:srgbClr val="000066"/>
              </a:solidFill>
              <a:latin typeface="Arial" panose="020B0604020202020204" pitchFamily="34" charset="0"/>
              <a:cs typeface="Arial" panose="020B0604020202020204" pitchFamily="34" charset="0"/>
            </a:endParaRPr>
          </a:p>
          <a:p>
            <a:pPr marL="169863" lvl="1" defTabSz="914305">
              <a:spcBef>
                <a:spcPts val="0"/>
              </a:spcBef>
              <a:spcAft>
                <a:spcPts val="300"/>
              </a:spcAft>
              <a:buSzPct val="75000"/>
              <a:buFont typeface="Symbol" charset="2"/>
              <a:buChar char=""/>
              <a:tabLst>
                <a:tab pos="406400" algn="l"/>
                <a:tab pos="893763" algn="l"/>
                <a:tab pos="1222375" algn="l"/>
                <a:tab pos="1628775" algn="l"/>
                <a:tab pos="2036763" algn="l"/>
                <a:tab pos="2444750" algn="l"/>
                <a:tab pos="2851150" algn="l"/>
                <a:tab pos="3259138" algn="l"/>
                <a:tab pos="3667125" algn="l"/>
              </a:tabLst>
              <a:defRPr/>
            </a:pPr>
            <a:r>
              <a:rPr lang="en-US" dirty="0">
                <a:solidFill>
                  <a:srgbClr val="000066"/>
                </a:solidFill>
                <a:latin typeface="Arial" panose="020B0604020202020204" pitchFamily="34" charset="0"/>
                <a:cs typeface="Arial" panose="020B0604020202020204" pitchFamily="34" charset="0"/>
              </a:rPr>
              <a:t> COMPASS production system services</a:t>
            </a:r>
          </a:p>
          <a:p>
            <a:pPr marL="169863" lvl="1" defTabSz="914305">
              <a:spcBef>
                <a:spcPts val="0"/>
              </a:spcBef>
              <a:spcAft>
                <a:spcPts val="300"/>
              </a:spcAft>
              <a:buSzPct val="75000"/>
              <a:buFont typeface="Symbol" charset="2"/>
              <a:buChar char=""/>
              <a:tabLst>
                <a:tab pos="406400" algn="l"/>
                <a:tab pos="893763" algn="l"/>
                <a:tab pos="1222375" algn="l"/>
                <a:tab pos="1628775" algn="l"/>
                <a:tab pos="2036763" algn="l"/>
                <a:tab pos="2444750" algn="l"/>
                <a:tab pos="2851150" algn="l"/>
                <a:tab pos="3259138" algn="l"/>
                <a:tab pos="3667125" algn="l"/>
              </a:tabLst>
              <a:defRPr/>
            </a:pPr>
            <a:r>
              <a:rPr lang="en-US" dirty="0">
                <a:solidFill>
                  <a:srgbClr val="000066"/>
                </a:solidFill>
                <a:latin typeface="Arial" panose="020B0604020202020204" pitchFamily="34" charset="0"/>
                <a:cs typeface="Arial" panose="020B0604020202020204" pitchFamily="34" charset="0"/>
              </a:rPr>
              <a:t> Data management system of the UNECE ICP Vegetation </a:t>
            </a:r>
          </a:p>
          <a:p>
            <a:pPr marL="169863" lvl="1" defTabSz="914305">
              <a:spcBef>
                <a:spcPts val="0"/>
              </a:spcBef>
              <a:spcAft>
                <a:spcPts val="300"/>
              </a:spcAft>
              <a:buSzPct val="75000"/>
              <a:buFont typeface="Symbol" charset="2"/>
              <a:buChar char=""/>
              <a:tabLst>
                <a:tab pos="406400" algn="l"/>
                <a:tab pos="893763" algn="l"/>
                <a:tab pos="1222375" algn="l"/>
                <a:tab pos="1628775" algn="l"/>
                <a:tab pos="2036763" algn="l"/>
                <a:tab pos="2444750" algn="l"/>
                <a:tab pos="2851150" algn="l"/>
                <a:tab pos="3259138" algn="l"/>
                <a:tab pos="3667125" algn="l"/>
              </a:tabLst>
              <a:defRPr/>
            </a:pPr>
            <a:r>
              <a:rPr lang="en-US" dirty="0">
                <a:solidFill>
                  <a:srgbClr val="000066"/>
                </a:solidFill>
                <a:latin typeface="Arial" panose="020B0604020202020204" pitchFamily="34" charset="0"/>
                <a:cs typeface="Arial" panose="020B0604020202020204" pitchFamily="34" charset="0"/>
              </a:rPr>
              <a:t> Scientific and engineering computing</a:t>
            </a:r>
          </a:p>
          <a:p>
            <a:pPr marL="169863" lvl="1" defTabSz="914305">
              <a:spcBef>
                <a:spcPts val="0"/>
              </a:spcBef>
              <a:spcAft>
                <a:spcPts val="300"/>
              </a:spcAft>
              <a:buSzPct val="75000"/>
              <a:buFont typeface="Symbol" charset="2"/>
              <a:buChar char=""/>
              <a:tabLst>
                <a:tab pos="406400" algn="l"/>
                <a:tab pos="893763" algn="l"/>
                <a:tab pos="1222375" algn="l"/>
                <a:tab pos="1628775" algn="l"/>
                <a:tab pos="2036763" algn="l"/>
                <a:tab pos="2444750" algn="l"/>
                <a:tab pos="2851150" algn="l"/>
                <a:tab pos="3259138" algn="l"/>
                <a:tab pos="3667125" algn="l"/>
              </a:tabLst>
              <a:defRPr/>
            </a:pPr>
            <a:r>
              <a:rPr lang="en-US" dirty="0">
                <a:solidFill>
                  <a:srgbClr val="000066"/>
                </a:solidFill>
                <a:latin typeface="Arial" panose="020B0604020202020204" pitchFamily="34" charset="0"/>
                <a:cs typeface="Arial" panose="020B0604020202020204" pitchFamily="34" charset="0"/>
              </a:rPr>
              <a:t> Service for data visualization</a:t>
            </a:r>
          </a:p>
          <a:p>
            <a:pPr marL="169863" lvl="1" defTabSz="914305">
              <a:spcBef>
                <a:spcPts val="0"/>
              </a:spcBef>
              <a:spcAft>
                <a:spcPts val="300"/>
              </a:spcAft>
              <a:buSzPct val="75000"/>
              <a:buFont typeface="Symbol" charset="2"/>
              <a:buChar char=""/>
              <a:tabLst>
                <a:tab pos="406400" algn="l"/>
                <a:tab pos="893763" algn="l"/>
                <a:tab pos="1222375" algn="l"/>
                <a:tab pos="1628775" algn="l"/>
                <a:tab pos="2036763" algn="l"/>
                <a:tab pos="2444750" algn="l"/>
                <a:tab pos="2851150" algn="l"/>
                <a:tab pos="3259138" algn="l"/>
                <a:tab pos="3667125" algn="l"/>
              </a:tabLst>
              <a:defRPr/>
            </a:pPr>
            <a:r>
              <a:rPr lang="en-US" dirty="0">
                <a:solidFill>
                  <a:srgbClr val="000066"/>
                </a:solidFill>
                <a:latin typeface="Arial" panose="020B0604020202020204" pitchFamily="34" charset="0"/>
                <a:cs typeface="Arial" panose="020B0604020202020204" pitchFamily="34" charset="0"/>
              </a:rPr>
              <a:t> Gitlab and some others </a:t>
            </a:r>
            <a:endParaRPr lang="ru-RU" dirty="0">
              <a:solidFill>
                <a:srgbClr val="000066"/>
              </a:solidFill>
              <a:latin typeface="Arial" panose="020B0604020202020204" pitchFamily="34" charset="0"/>
              <a:cs typeface="Arial" panose="020B0604020202020204" pitchFamily="34" charset="0"/>
            </a:endParaRPr>
          </a:p>
        </p:txBody>
      </p:sp>
      <p:sp>
        <p:nvSpPr>
          <p:cNvPr id="12" name="Прямоугольник 11">
            <a:extLst>
              <a:ext uri="{FF2B5EF4-FFF2-40B4-BE49-F238E27FC236}">
                <a16:creationId xmlns:a16="http://schemas.microsoft.com/office/drawing/2014/main" id="{98769239-73E3-B0B9-E401-7DF2033B9657}"/>
              </a:ext>
            </a:extLst>
          </p:cNvPr>
          <p:cNvSpPr/>
          <p:nvPr/>
        </p:nvSpPr>
        <p:spPr>
          <a:xfrm>
            <a:off x="117913" y="6000159"/>
            <a:ext cx="5851708" cy="877163"/>
          </a:xfrm>
          <a:prstGeom prst="rect">
            <a:avLst/>
          </a:prstGeom>
        </p:spPr>
        <p:txBody>
          <a:bodyPr wrap="square">
            <a:spAutoFit/>
          </a:bodyPr>
          <a:lstStyle/>
          <a:p>
            <a:pPr algn="ctr"/>
            <a:r>
              <a:rPr lang="en-US" sz="1700" dirty="0">
                <a:solidFill>
                  <a:srgbClr val="0000FF"/>
                </a:solidFill>
                <a:latin typeface="Arial" panose="020B0604020202020204" pitchFamily="34" charset="0"/>
                <a:cs typeface="Arial" panose="020B0604020202020204" pitchFamily="34" charset="0"/>
              </a:rPr>
              <a:t>DIRAC-based distributed information and computing environment </a:t>
            </a:r>
            <a:r>
              <a:rPr lang="ru-RU" sz="1700" dirty="0">
                <a:solidFill>
                  <a:srgbClr val="0000FF"/>
                </a:solidFill>
                <a:latin typeface="Arial" panose="020B0604020202020204" pitchFamily="34" charset="0"/>
                <a:cs typeface="Arial" panose="020B0604020202020204" pitchFamily="34" charset="0"/>
              </a:rPr>
              <a:t>(</a:t>
            </a:r>
            <a:r>
              <a:rPr lang="en-US" sz="1700" dirty="0">
                <a:solidFill>
                  <a:srgbClr val="0000FF"/>
                </a:solidFill>
                <a:latin typeface="Arial" panose="020B0604020202020204" pitchFamily="34" charset="0"/>
                <a:cs typeface="Arial" panose="020B0604020202020204" pitchFamily="34" charset="0"/>
              </a:rPr>
              <a:t>DICE</a:t>
            </a:r>
            <a:r>
              <a:rPr lang="ru-RU" sz="1700" dirty="0">
                <a:solidFill>
                  <a:srgbClr val="0000FF"/>
                </a:solidFill>
                <a:latin typeface="Arial" panose="020B0604020202020204" pitchFamily="34" charset="0"/>
                <a:cs typeface="Arial" panose="020B0604020202020204" pitchFamily="34" charset="0"/>
              </a:rPr>
              <a:t>)</a:t>
            </a:r>
            <a:r>
              <a:rPr lang="en-US" sz="1700" dirty="0">
                <a:solidFill>
                  <a:srgbClr val="0000FF"/>
                </a:solidFill>
                <a:latin typeface="Arial" panose="020B0604020202020204" pitchFamily="34" charset="0"/>
                <a:cs typeface="Arial" panose="020B0604020202020204" pitchFamily="34" charset="0"/>
              </a:rPr>
              <a:t> that integrates the JINR Member State organizations’ clouds</a:t>
            </a:r>
          </a:p>
        </p:txBody>
      </p:sp>
      <p:pic>
        <p:nvPicPr>
          <p:cNvPr id="5" name="Рисунок 4">
            <a:extLst>
              <a:ext uri="{FF2B5EF4-FFF2-40B4-BE49-F238E27FC236}">
                <a16:creationId xmlns:a16="http://schemas.microsoft.com/office/drawing/2014/main" id="{83F4ECDF-AFB9-AFB6-FC29-76859CB548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912" y="2399176"/>
            <a:ext cx="5998587" cy="3506375"/>
          </a:xfrm>
          <a:prstGeom prst="rect">
            <a:avLst/>
          </a:prstGeom>
        </p:spPr>
      </p:pic>
      <p:pic>
        <p:nvPicPr>
          <p:cNvPr id="6" name="Рисунок 10"/>
          <p:cNvPicPr>
            <a:picLocks noChangeAspect="1"/>
          </p:cNvPicPr>
          <p:nvPr/>
        </p:nvPicPr>
        <p:blipFill>
          <a:blip r:embed="rId5"/>
          <a:srcRect/>
          <a:stretch>
            <a:fillRect/>
          </a:stretch>
        </p:blipFill>
        <p:spPr bwMode="auto">
          <a:xfrm>
            <a:off x="4145244" y="669193"/>
            <a:ext cx="3521248" cy="2024792"/>
          </a:xfrm>
          <a:prstGeom prst="rect">
            <a:avLst/>
          </a:prstGeom>
          <a:noFill/>
          <a:ln w="9525">
            <a:noFill/>
            <a:miter lim="800000"/>
            <a:headEnd/>
            <a:tailEnd/>
          </a:ln>
        </p:spPr>
      </p:pic>
      <p:pic>
        <p:nvPicPr>
          <p:cNvPr id="3" name="Рисунок 2">
            <a:extLst>
              <a:ext uri="{FF2B5EF4-FFF2-40B4-BE49-F238E27FC236}">
                <a16:creationId xmlns:a16="http://schemas.microsoft.com/office/drawing/2014/main" id="{299FE99B-9B85-1B08-B665-9412E3FEB4AB}"/>
              </a:ext>
            </a:extLst>
          </p:cNvPr>
          <p:cNvPicPr>
            <a:picLocks noChangeAspect="1"/>
          </p:cNvPicPr>
          <p:nvPr/>
        </p:nvPicPr>
        <p:blipFill>
          <a:blip r:embed="rId6"/>
          <a:stretch>
            <a:fillRect/>
          </a:stretch>
        </p:blipFill>
        <p:spPr>
          <a:xfrm>
            <a:off x="7416094" y="2732570"/>
            <a:ext cx="4150476" cy="1710758"/>
          </a:xfrm>
          <a:prstGeom prst="rect">
            <a:avLst/>
          </a:prstGeom>
        </p:spPr>
      </p:pic>
      <p:sp>
        <p:nvSpPr>
          <p:cNvPr id="7" name="TextBox 6">
            <a:extLst>
              <a:ext uri="{FF2B5EF4-FFF2-40B4-BE49-F238E27FC236}">
                <a16:creationId xmlns:a16="http://schemas.microsoft.com/office/drawing/2014/main" id="{093C228B-C93F-330C-A3FE-A0D0056448D5}"/>
              </a:ext>
            </a:extLst>
          </p:cNvPr>
          <p:cNvSpPr txBox="1"/>
          <p:nvPr/>
        </p:nvSpPr>
        <p:spPr>
          <a:xfrm>
            <a:off x="7321666" y="1935652"/>
            <a:ext cx="5093357" cy="923330"/>
          </a:xfrm>
          <a:prstGeom prst="rect">
            <a:avLst/>
          </a:prstGeom>
          <a:noFill/>
        </p:spPr>
        <p:txBody>
          <a:bodyPr wrap="square">
            <a:spAutoFit/>
          </a:bodyPr>
          <a:lstStyle/>
          <a:p>
            <a:pPr marL="285750" indent="-285750">
              <a:buFont typeface="Arial" panose="020B0604020202020204" pitchFamily="34" charset="0"/>
              <a:buChar char="–"/>
            </a:pPr>
            <a:r>
              <a:rPr lang="ru-RU" altLang="ru-RU" dirty="0" err="1">
                <a:solidFill>
                  <a:srgbClr val="000066"/>
                </a:solidFill>
                <a:latin typeface="Arial" panose="020B0604020202020204" pitchFamily="34" charset="0"/>
                <a:cs typeface="Arial" panose="020B0604020202020204" pitchFamily="34" charset="0"/>
              </a:rPr>
              <a:t>VMs</a:t>
            </a:r>
            <a:r>
              <a:rPr lang="ru-RU" altLang="ru-RU" dirty="0">
                <a:solidFill>
                  <a:srgbClr val="000066"/>
                </a:solidFill>
                <a:latin typeface="Arial" panose="020B0604020202020204" pitchFamily="34" charset="0"/>
                <a:cs typeface="Arial" panose="020B0604020202020204" pitchFamily="34" charset="0"/>
              </a:rPr>
              <a:t> </a:t>
            </a:r>
            <a:r>
              <a:rPr lang="ru-RU" altLang="ru-RU" dirty="0" err="1">
                <a:solidFill>
                  <a:srgbClr val="000066"/>
                </a:solidFill>
                <a:latin typeface="Arial" panose="020B0604020202020204" pitchFamily="34" charset="0"/>
                <a:cs typeface="Arial" panose="020B0604020202020204" pitchFamily="34" charset="0"/>
              </a:rPr>
              <a:t>for</a:t>
            </a:r>
            <a:r>
              <a:rPr lang="ru-RU" altLang="ru-RU" dirty="0">
                <a:solidFill>
                  <a:srgbClr val="000066"/>
                </a:solidFill>
                <a:latin typeface="Arial" panose="020B0604020202020204" pitchFamily="34" charset="0"/>
                <a:cs typeface="Arial" panose="020B0604020202020204" pitchFamily="34" charset="0"/>
              </a:rPr>
              <a:t> JINR </a:t>
            </a:r>
            <a:r>
              <a:rPr lang="ru-RU" altLang="ru-RU" dirty="0" err="1">
                <a:solidFill>
                  <a:srgbClr val="000066"/>
                </a:solidFill>
                <a:latin typeface="Arial" panose="020B0604020202020204" pitchFamily="34" charset="0"/>
                <a:cs typeface="Arial" panose="020B0604020202020204" pitchFamily="34" charset="0"/>
              </a:rPr>
              <a:t>users</a:t>
            </a:r>
            <a:endParaRPr lang="en-US" altLang="ru-RU" dirty="0">
              <a:solidFill>
                <a:srgbClr val="000066"/>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altLang="ru-RU" dirty="0" err="1">
                <a:solidFill>
                  <a:srgbClr val="0000FF"/>
                </a:solidFill>
                <a:latin typeface="Arial" panose="020B0604020202020204" pitchFamily="34" charset="0"/>
                <a:cs typeface="Arial" panose="020B0604020202020204" pitchFamily="34" charset="0"/>
              </a:rPr>
              <a:t>Computational</a:t>
            </a:r>
            <a:r>
              <a:rPr lang="ru-RU" altLang="ru-RU" dirty="0">
                <a:solidFill>
                  <a:srgbClr val="0000FF"/>
                </a:solidFill>
                <a:latin typeface="Arial" panose="020B0604020202020204" pitchFamily="34" charset="0"/>
                <a:cs typeface="Arial" panose="020B0604020202020204" pitchFamily="34" charset="0"/>
              </a:rPr>
              <a:t> </a:t>
            </a:r>
            <a:r>
              <a:rPr lang="ru-RU" altLang="ru-RU" dirty="0" err="1">
                <a:solidFill>
                  <a:srgbClr val="0000FF"/>
                </a:solidFill>
                <a:latin typeface="Arial" panose="020B0604020202020204" pitchFamily="34" charset="0"/>
                <a:cs typeface="Arial" panose="020B0604020202020204" pitchFamily="34" charset="0"/>
              </a:rPr>
              <a:t>resources</a:t>
            </a:r>
            <a:r>
              <a:rPr lang="ru-RU" altLang="ru-RU" dirty="0">
                <a:solidFill>
                  <a:srgbClr val="0000FF"/>
                </a:solidFill>
                <a:latin typeface="Arial" panose="020B0604020202020204" pitchFamily="34" charset="0"/>
                <a:cs typeface="Arial" panose="020B0604020202020204" pitchFamily="34" charset="0"/>
              </a:rPr>
              <a:t> </a:t>
            </a:r>
            <a:r>
              <a:rPr lang="ru-RU" altLang="ru-RU" dirty="0" err="1">
                <a:solidFill>
                  <a:srgbClr val="0000FF"/>
                </a:solidFill>
                <a:latin typeface="Arial" panose="020B0604020202020204" pitchFamily="34" charset="0"/>
                <a:cs typeface="Arial" panose="020B0604020202020204" pitchFamily="34" charset="0"/>
              </a:rPr>
              <a:t>for</a:t>
            </a:r>
            <a:r>
              <a:rPr lang="en-US" altLang="ru-RU" dirty="0">
                <a:solidFill>
                  <a:srgbClr val="0000FF"/>
                </a:solidFill>
                <a:latin typeface="Arial" panose="020B0604020202020204" pitchFamily="34" charset="0"/>
                <a:cs typeface="Arial" panose="020B0604020202020204" pitchFamily="34" charset="0"/>
              </a:rPr>
              <a:t> neutrino</a:t>
            </a:r>
            <a:r>
              <a:rPr lang="ru-RU" altLang="ru-RU" dirty="0">
                <a:solidFill>
                  <a:srgbClr val="0000FF"/>
                </a:solidFill>
                <a:latin typeface="Arial" panose="020B0604020202020204" pitchFamily="34" charset="0"/>
                <a:cs typeface="Arial" panose="020B0604020202020204" pitchFamily="34" charset="0"/>
              </a:rPr>
              <a:t> </a:t>
            </a:r>
            <a:r>
              <a:rPr lang="ru-RU" altLang="ru-RU" dirty="0" err="1">
                <a:solidFill>
                  <a:srgbClr val="0000FF"/>
                </a:solidFill>
                <a:latin typeface="Arial" panose="020B0604020202020204" pitchFamily="34" charset="0"/>
                <a:cs typeface="Arial" panose="020B0604020202020204" pitchFamily="34" charset="0"/>
              </a:rPr>
              <a:t>experiments</a:t>
            </a:r>
            <a:endParaRPr lang="ru-RU" dirty="0"/>
          </a:p>
        </p:txBody>
      </p:sp>
    </p:spTree>
    <p:extLst>
      <p:ext uri="{BB962C8B-B14F-4D97-AF65-F5344CB8AC3E}">
        <p14:creationId xmlns:p14="http://schemas.microsoft.com/office/powerpoint/2010/main" val="3825549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Прямоугольник 20">
            <a:extLst>
              <a:ext uri="{FF2B5EF4-FFF2-40B4-BE49-F238E27FC236}">
                <a16:creationId xmlns:a16="http://schemas.microsoft.com/office/drawing/2014/main" id="{9FD0EAF8-C73D-48F5-A9FC-1F6379D78F80}"/>
              </a:ext>
            </a:extLst>
          </p:cNvPr>
          <p:cNvSpPr/>
          <p:nvPr/>
        </p:nvSpPr>
        <p:spPr>
          <a:xfrm flipH="1">
            <a:off x="0" y="1"/>
            <a:ext cx="12192000" cy="784830"/>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en-US" sz="2400" b="1" dirty="0">
              <a:solidFill>
                <a:prstClr val="white"/>
              </a:solidFill>
            </a:endParaRPr>
          </a:p>
        </p:txBody>
      </p:sp>
      <p:sp>
        <p:nvSpPr>
          <p:cNvPr id="15" name="Содержимое 2">
            <a:extLst>
              <a:ext uri="{FF2B5EF4-FFF2-40B4-BE49-F238E27FC236}">
                <a16:creationId xmlns:a16="http://schemas.microsoft.com/office/drawing/2014/main" id="{6C56DDC8-0505-41A1-A75D-C56382460A08}"/>
              </a:ext>
            </a:extLst>
          </p:cNvPr>
          <p:cNvSpPr txBox="1">
            <a:spLocks/>
          </p:cNvSpPr>
          <p:nvPr/>
        </p:nvSpPr>
        <p:spPr bwMode="auto">
          <a:xfrm>
            <a:off x="770360" y="8106"/>
            <a:ext cx="10751842" cy="864096"/>
          </a:xfrm>
          <a:prstGeom prst="rect">
            <a:avLst/>
          </a:prstGeom>
          <a:noFill/>
          <a:ln w="9525">
            <a:noFill/>
            <a:miter lim="800000"/>
            <a:headEnd/>
            <a:tailEnd/>
          </a:ln>
          <a:effectLst>
            <a:outerShdw blurRad="50800" dist="38100" dir="2700000" algn="tl" rotWithShape="0">
              <a:prstClr val="black"/>
            </a:outerShdw>
          </a:effectLst>
        </p:spPr>
        <p:txBody>
          <a:bodyPr vert="horz" wrap="square" lIns="0" tIns="0" rIns="0" bIns="0" numCol="1" anchor="t" anchorCtr="0" compatLnSpc="1">
            <a:prstTxWarp prst="textNoShape">
              <a:avLst/>
            </a:prstTxWarp>
          </a:bodyPr>
          <a:lstStyle/>
          <a:p>
            <a:pPr algn="ctr" eaLnBrk="0" fontAlgn="base" hangingPunct="0">
              <a:lnSpc>
                <a:spcPct val="150000"/>
              </a:lnSpc>
              <a:spcBef>
                <a:spcPct val="20000"/>
              </a:spcBef>
              <a:spcAft>
                <a:spcPct val="0"/>
              </a:spcAft>
              <a:buClr>
                <a:srgbClr val="0860A8">
                  <a:lumMod val="75000"/>
                </a:srgbClr>
              </a:buClr>
              <a:defRP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Development of the heterogeneous </a:t>
            </a:r>
            <a:r>
              <a:rPr lang="en-US" sz="28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HybriLIT</a:t>
            </a:r>
            <a:r>
              <a:rPr lang="ru-RU"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platform</a:t>
            </a:r>
            <a:endParaRPr lang="ru-RU"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14" name="Группа 13"/>
          <p:cNvGrpSpPr/>
          <p:nvPr/>
        </p:nvGrpSpPr>
        <p:grpSpPr>
          <a:xfrm>
            <a:off x="3726036" y="1107714"/>
            <a:ext cx="7876145" cy="4003326"/>
            <a:chOff x="5860655" y="4589754"/>
            <a:chExt cx="6092850" cy="2653530"/>
          </a:xfrm>
        </p:grpSpPr>
        <p:pic>
          <p:nvPicPr>
            <p:cNvPr id="4" name="Picture 2" descr="C:\RSC\Events\Dubna_27-28 March 2018\Photos\ОИЯИ_2\2018.03.27 ЛИТ презентация Суперкомпьютера  имени Н.Н. Говоруна\Small\IGOR2602j_s.jpg">
              <a:extLst>
                <a:ext uri="{FF2B5EF4-FFF2-40B4-BE49-F238E27FC236}">
                  <a16:creationId xmlns:a16="http://schemas.microsoft.com/office/drawing/2014/main" id="{A4729FD2-D35B-4EE7-9CD4-DDA7C3AE60B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7235"/>
            <a:stretch/>
          </p:blipFill>
          <p:spPr bwMode="auto">
            <a:xfrm>
              <a:off x="9137449" y="4589754"/>
              <a:ext cx="2816056" cy="265353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5" name="Группа 4"/>
            <p:cNvGrpSpPr/>
            <p:nvPr/>
          </p:nvGrpSpPr>
          <p:grpSpPr>
            <a:xfrm>
              <a:off x="5860655" y="4639527"/>
              <a:ext cx="2609628" cy="2226432"/>
              <a:chOff x="8309334" y="19894501"/>
              <a:chExt cx="2874216" cy="2556233"/>
            </a:xfrm>
          </p:grpSpPr>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39"/>
              <a:stretch/>
            </p:blipFill>
            <p:spPr bwMode="auto">
              <a:xfrm>
                <a:off x="8309334" y="19898078"/>
                <a:ext cx="1782752" cy="2552656"/>
              </a:xfrm>
              <a:prstGeom prst="rect">
                <a:avLst/>
              </a:prstGeom>
              <a:ln>
                <a:solidFill>
                  <a:schemeClr val="tx1"/>
                </a:solidFill>
              </a:ln>
              <a:effectLst>
                <a:outerShdw blurRad="292100" dist="139700" dir="2700000" algn="tl" rotWithShape="0">
                  <a:srgbClr val="333333">
                    <a:alpha val="65000"/>
                  </a:srgbClr>
                </a:outerShdw>
              </a:effectLst>
            </p:spPr>
          </p:pic>
          <p:pic>
            <p:nvPicPr>
              <p:cNvPr id="7" name="Picture 8"/>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0106782" y="19894501"/>
                <a:ext cx="1076768" cy="2552655"/>
              </a:xfrm>
              <a:prstGeom prst="rect">
                <a:avLst/>
              </a:prstGeom>
              <a:ln>
                <a:solidFill>
                  <a:schemeClr val="tx1"/>
                </a:solidFill>
              </a:ln>
              <a:effectLst>
                <a:outerShdw blurRad="292100" dist="139700" dir="2700000" algn="tl" rotWithShape="0">
                  <a:srgbClr val="333333">
                    <a:alpha val="65000"/>
                  </a:srgbClr>
                </a:outerShdw>
              </a:effectLst>
            </p:spPr>
          </p:pic>
        </p:grpSp>
      </p:grpSp>
      <p:pic>
        <p:nvPicPr>
          <p:cNvPr id="1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7026" y="1177983"/>
            <a:ext cx="2836077" cy="3696413"/>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8" name="Стрелка вправо 28">
            <a:extLst>
              <a:ext uri="{FF2B5EF4-FFF2-40B4-BE49-F238E27FC236}">
                <a16:creationId xmlns:a16="http://schemas.microsoft.com/office/drawing/2014/main" id="{4A590C10-A024-43AC-8E04-CB4ACC6BE61A}"/>
              </a:ext>
            </a:extLst>
          </p:cNvPr>
          <p:cNvSpPr/>
          <p:nvPr/>
        </p:nvSpPr>
        <p:spPr>
          <a:xfrm>
            <a:off x="2905388" y="2466039"/>
            <a:ext cx="1216750" cy="661442"/>
          </a:xfrm>
          <a:prstGeom prst="rightArrow">
            <a:avLst/>
          </a:prstGeom>
          <a:solidFill>
            <a:schemeClr val="bg1"/>
          </a:solidFill>
          <a:ln>
            <a:solidFill>
              <a:schemeClr val="accent1">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solidFill>
                <a:prstClr val="black"/>
              </a:solidFill>
            </a:endParaRPr>
          </a:p>
        </p:txBody>
      </p:sp>
      <p:sp>
        <p:nvSpPr>
          <p:cNvPr id="19" name="Скругленный прямоугольник 18"/>
          <p:cNvSpPr/>
          <p:nvPr/>
        </p:nvSpPr>
        <p:spPr>
          <a:xfrm>
            <a:off x="290169" y="4081743"/>
            <a:ext cx="2862934" cy="1284564"/>
          </a:xfrm>
          <a:prstGeom prst="roundRect">
            <a:avLst/>
          </a:prstGeom>
          <a:ln>
            <a:solidFill>
              <a:schemeClr val="accent6">
                <a:lumMod val="75000"/>
              </a:schemeClr>
            </a:solidFill>
          </a:ln>
        </p:spPr>
        <p:style>
          <a:lnRef idx="2">
            <a:schemeClr val="accent3"/>
          </a:lnRef>
          <a:fillRef idx="1">
            <a:schemeClr val="lt1"/>
          </a:fillRef>
          <a:effectRef idx="0">
            <a:schemeClr val="accent3"/>
          </a:effectRef>
          <a:fontRef idx="minor">
            <a:schemeClr val="dk1"/>
          </a:fontRef>
        </p:style>
        <p:txBody>
          <a:bodyPr rtlCol="0" anchor="ctr"/>
          <a:lstStyle/>
          <a:p>
            <a:r>
              <a:rPr lang="en-US" sz="1600" b="1" dirty="0">
                <a:solidFill>
                  <a:prstClr val="black"/>
                </a:solidFill>
              </a:rPr>
              <a:t>Cluster</a:t>
            </a:r>
            <a:r>
              <a:rPr lang="ru-RU" sz="1600" b="1" dirty="0">
                <a:solidFill>
                  <a:prstClr val="black"/>
                </a:solidFill>
              </a:rPr>
              <a:t> </a:t>
            </a:r>
            <a:r>
              <a:rPr lang="en-US" sz="1600" b="1" dirty="0" err="1">
                <a:solidFill>
                  <a:prstClr val="black"/>
                </a:solidFill>
              </a:rPr>
              <a:t>HybriLIT</a:t>
            </a:r>
            <a:r>
              <a:rPr lang="ru-RU" sz="1600" b="1" dirty="0">
                <a:solidFill>
                  <a:prstClr val="black"/>
                </a:solidFill>
              </a:rPr>
              <a:t> </a:t>
            </a:r>
            <a:r>
              <a:rPr lang="ru-RU" sz="1600" b="1" dirty="0">
                <a:solidFill>
                  <a:srgbClr val="C00000"/>
                </a:solidFill>
              </a:rPr>
              <a:t>201</a:t>
            </a:r>
            <a:r>
              <a:rPr lang="en-US" sz="1600" b="1" dirty="0">
                <a:solidFill>
                  <a:srgbClr val="C00000"/>
                </a:solidFill>
              </a:rPr>
              <a:t>4</a:t>
            </a:r>
            <a:r>
              <a:rPr lang="ru-RU" sz="1600" b="1" dirty="0">
                <a:solidFill>
                  <a:srgbClr val="C00000"/>
                </a:solidFill>
              </a:rPr>
              <a:t>:</a:t>
            </a:r>
          </a:p>
          <a:p>
            <a:r>
              <a:rPr lang="en-US" sz="1600" b="1" dirty="0">
                <a:solidFill>
                  <a:prstClr val="black"/>
                </a:solidFill>
              </a:rPr>
              <a:t>Full peak performance</a:t>
            </a:r>
            <a:r>
              <a:rPr lang="ru-RU" sz="1600" b="1" dirty="0">
                <a:solidFill>
                  <a:prstClr val="black"/>
                </a:solidFill>
              </a:rPr>
              <a:t>:</a:t>
            </a:r>
            <a:endParaRPr lang="en-US" sz="1600" b="1" dirty="0">
              <a:solidFill>
                <a:prstClr val="black"/>
              </a:solidFill>
            </a:endParaRPr>
          </a:p>
          <a:p>
            <a:r>
              <a:rPr lang="en-US" sz="1600" b="1" dirty="0">
                <a:solidFill>
                  <a:srgbClr val="C00000"/>
                </a:solidFill>
              </a:rPr>
              <a:t>50</a:t>
            </a:r>
            <a:r>
              <a:rPr lang="en-US" sz="1600" b="1" dirty="0">
                <a:solidFill>
                  <a:prstClr val="black"/>
                </a:solidFill>
              </a:rPr>
              <a:t> </a:t>
            </a:r>
            <a:r>
              <a:rPr lang="en-US" sz="1600" b="1" dirty="0" err="1">
                <a:solidFill>
                  <a:prstClr val="black"/>
                </a:solidFill>
              </a:rPr>
              <a:t>TFlops</a:t>
            </a:r>
            <a:r>
              <a:rPr lang="en-US" sz="1600" b="1" dirty="0">
                <a:solidFill>
                  <a:prstClr val="black"/>
                </a:solidFill>
              </a:rPr>
              <a:t> for double precision</a:t>
            </a:r>
            <a:endParaRPr lang="ru-RU" sz="1600" b="1" dirty="0">
              <a:solidFill>
                <a:prstClr val="black"/>
              </a:solidFill>
            </a:endParaRPr>
          </a:p>
        </p:txBody>
      </p:sp>
      <p:sp>
        <p:nvSpPr>
          <p:cNvPr id="3" name="Прямоугольник 2"/>
          <p:cNvSpPr/>
          <p:nvPr/>
        </p:nvSpPr>
        <p:spPr>
          <a:xfrm>
            <a:off x="9127770" y="5808119"/>
            <a:ext cx="2698531" cy="784830"/>
          </a:xfrm>
          <a:prstGeom prst="rect">
            <a:avLst/>
          </a:prstGeom>
        </p:spPr>
        <p:txBody>
          <a:bodyPr wrap="square">
            <a:spAutoFit/>
          </a:bodyPr>
          <a:lstStyle/>
          <a:p>
            <a:r>
              <a:rPr lang="en-US" sz="1500" b="1" dirty="0">
                <a:solidFill>
                  <a:srgbClr val="C00000"/>
                </a:solidFill>
                <a:cs typeface="Calibri" panose="020F0502020204030204" pitchFamily="34" charset="0"/>
              </a:rPr>
              <a:t>Russian DC Awards 2020 in “The Best IT Solution for Data Centers” </a:t>
            </a:r>
            <a:endParaRPr lang="ru-RU" sz="1500" b="1" dirty="0">
              <a:solidFill>
                <a:srgbClr val="C00000"/>
              </a:solidFill>
              <a:cs typeface="Calibri" panose="020F0502020204030204" pitchFamily="34" charset="0"/>
            </a:endParaRPr>
          </a:p>
        </p:txBody>
      </p:sp>
      <p:pic>
        <p:nvPicPr>
          <p:cNvPr id="11" name="Рисунок 10">
            <a:extLst>
              <a:ext uri="{FF2B5EF4-FFF2-40B4-BE49-F238E27FC236}">
                <a16:creationId xmlns:a16="http://schemas.microsoft.com/office/drawing/2014/main" id="{A67A557C-2F80-9EB9-52CE-2D5FAA0649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98387" y="67125"/>
            <a:ext cx="971768" cy="677069"/>
          </a:xfrm>
          <a:prstGeom prst="rect">
            <a:avLst/>
          </a:prstGeom>
        </p:spPr>
      </p:pic>
      <p:sp>
        <p:nvSpPr>
          <p:cNvPr id="12" name="Скругленный прямоугольник 18">
            <a:extLst>
              <a:ext uri="{FF2B5EF4-FFF2-40B4-BE49-F238E27FC236}">
                <a16:creationId xmlns:a16="http://schemas.microsoft.com/office/drawing/2014/main" id="{518DB555-1F87-2354-47CE-8B320C4463B8}"/>
              </a:ext>
            </a:extLst>
          </p:cNvPr>
          <p:cNvSpPr/>
          <p:nvPr/>
        </p:nvSpPr>
        <p:spPr>
          <a:xfrm>
            <a:off x="3883815" y="3922031"/>
            <a:ext cx="3478682" cy="1959809"/>
          </a:xfrm>
          <a:prstGeom prst="roundRect">
            <a:avLst/>
          </a:prstGeom>
          <a:ln>
            <a:solidFill>
              <a:schemeClr val="accent6">
                <a:lumMod val="75000"/>
              </a:schemeClr>
            </a:solidFill>
          </a:ln>
        </p:spPr>
        <p:style>
          <a:lnRef idx="2">
            <a:schemeClr val="accent3"/>
          </a:lnRef>
          <a:fillRef idx="1">
            <a:schemeClr val="lt1"/>
          </a:fillRef>
          <a:effectRef idx="0">
            <a:schemeClr val="accent3"/>
          </a:effectRef>
          <a:fontRef idx="minor">
            <a:schemeClr val="dk1"/>
          </a:fontRef>
        </p:style>
        <p:txBody>
          <a:bodyPr rtlCol="0" anchor="ctr"/>
          <a:lstStyle/>
          <a:p>
            <a:r>
              <a:rPr lang="en-US" sz="1600" b="1" dirty="0">
                <a:solidFill>
                  <a:prstClr val="black"/>
                </a:solidFill>
                <a:cs typeface="Calibri" panose="020F0502020204030204" pitchFamily="34" charset="0"/>
              </a:rPr>
              <a:t>“</a:t>
            </a:r>
            <a:r>
              <a:rPr lang="en-US" sz="1600" b="1" dirty="0" err="1">
                <a:solidFill>
                  <a:prstClr val="black"/>
                </a:solidFill>
                <a:cs typeface="Calibri" panose="020F0502020204030204" pitchFamily="34" charset="0"/>
              </a:rPr>
              <a:t>Govorun</a:t>
            </a:r>
            <a:r>
              <a:rPr lang="en-US" sz="1600" b="1" dirty="0">
                <a:solidFill>
                  <a:prstClr val="black"/>
                </a:solidFill>
                <a:cs typeface="Calibri" panose="020F0502020204030204" pitchFamily="34" charset="0"/>
              </a:rPr>
              <a:t>” supercomputer</a:t>
            </a:r>
          </a:p>
          <a:p>
            <a:r>
              <a:rPr lang="en-US" sz="1600" b="1" dirty="0">
                <a:solidFill>
                  <a:prstClr val="black"/>
                </a:solidFill>
                <a:cs typeface="Calibri" panose="020F0502020204030204" pitchFamily="34" charset="0"/>
              </a:rPr>
              <a:t>First stage </a:t>
            </a:r>
            <a:r>
              <a:rPr lang="en-US" sz="1600" b="1" dirty="0">
                <a:solidFill>
                  <a:srgbClr val="C00000"/>
                </a:solidFill>
                <a:cs typeface="Calibri" panose="020F0502020204030204" pitchFamily="34" charset="0"/>
              </a:rPr>
              <a:t>2018</a:t>
            </a:r>
            <a:r>
              <a:rPr lang="en-US" sz="1600" b="1" dirty="0">
                <a:solidFill>
                  <a:prstClr val="black"/>
                </a:solidFill>
                <a:cs typeface="Calibri" panose="020F0502020204030204" pitchFamily="34" charset="0"/>
              </a:rPr>
              <a:t>:</a:t>
            </a:r>
            <a:endParaRPr lang="ru-RU" sz="1600" b="1" dirty="0">
              <a:solidFill>
                <a:prstClr val="black"/>
              </a:solidFill>
              <a:cs typeface="Calibri" panose="020F0502020204030204" pitchFamily="34" charset="0"/>
            </a:endParaRPr>
          </a:p>
          <a:p>
            <a:r>
              <a:rPr lang="en-US" sz="1600" b="1" dirty="0">
                <a:solidFill>
                  <a:prstClr val="black"/>
                </a:solidFill>
              </a:rPr>
              <a:t>Full peak performance </a:t>
            </a:r>
            <a:r>
              <a:rPr lang="ru-RU" sz="1600" b="1" dirty="0">
                <a:solidFill>
                  <a:prstClr val="black"/>
                </a:solidFill>
                <a:cs typeface="Calibri" panose="020F0502020204030204" pitchFamily="34" charset="0"/>
              </a:rPr>
              <a:t>:</a:t>
            </a:r>
            <a:endParaRPr lang="en-US" sz="1600" b="1" dirty="0">
              <a:solidFill>
                <a:prstClr val="black"/>
              </a:solidFill>
              <a:cs typeface="Calibri" panose="020F0502020204030204" pitchFamily="34" charset="0"/>
            </a:endParaRPr>
          </a:p>
          <a:p>
            <a:r>
              <a:rPr lang="en-US" sz="1600" b="1" dirty="0">
                <a:solidFill>
                  <a:srgbClr val="C00000"/>
                </a:solidFill>
                <a:cs typeface="Calibri" panose="020F0502020204030204" pitchFamily="34" charset="0"/>
              </a:rPr>
              <a:t>500</a:t>
            </a:r>
            <a:r>
              <a:rPr lang="en-US" sz="1600" b="1" dirty="0">
                <a:solidFill>
                  <a:prstClr val="black"/>
                </a:solidFill>
                <a:cs typeface="Calibri" panose="020F0502020204030204" pitchFamily="34" charset="0"/>
              </a:rPr>
              <a:t> </a:t>
            </a:r>
            <a:r>
              <a:rPr lang="en-US" sz="1600" b="1" dirty="0" err="1">
                <a:solidFill>
                  <a:prstClr val="black"/>
                </a:solidFill>
                <a:cs typeface="Calibri" panose="020F0502020204030204" pitchFamily="34" charset="0"/>
              </a:rPr>
              <a:t>TFlops</a:t>
            </a:r>
            <a:r>
              <a:rPr lang="en-US" sz="1600" b="1" dirty="0">
                <a:solidFill>
                  <a:prstClr val="black"/>
                </a:solidFill>
                <a:cs typeface="Calibri" panose="020F0502020204030204" pitchFamily="34" charset="0"/>
              </a:rPr>
              <a:t> for double precision</a:t>
            </a:r>
            <a:endParaRPr lang="ru-RU" sz="1600" b="1" dirty="0">
              <a:solidFill>
                <a:prstClr val="black"/>
              </a:solidFill>
              <a:cs typeface="Calibri" panose="020F0502020204030204" pitchFamily="34" charset="0"/>
            </a:endParaRPr>
          </a:p>
          <a:p>
            <a:r>
              <a:rPr lang="en-US" sz="1500" b="1" dirty="0">
                <a:solidFill>
                  <a:srgbClr val="C00000"/>
                </a:solidFill>
                <a:cs typeface="Calibri" panose="020F0502020204030204" pitchFamily="34" charset="0"/>
              </a:rPr>
              <a:t>9th</a:t>
            </a:r>
            <a:r>
              <a:rPr lang="en-US" sz="1500" b="1" dirty="0">
                <a:solidFill>
                  <a:prstClr val="black"/>
                </a:solidFill>
                <a:cs typeface="Calibri" panose="020F0502020204030204" pitchFamily="34" charset="0"/>
              </a:rPr>
              <a:t> in the current edition of the </a:t>
            </a:r>
            <a:r>
              <a:rPr lang="en-US" sz="1500" b="1" dirty="0">
                <a:solidFill>
                  <a:srgbClr val="C00000"/>
                </a:solidFill>
                <a:cs typeface="Calibri" panose="020F0502020204030204" pitchFamily="34" charset="0"/>
              </a:rPr>
              <a:t>IO500</a:t>
            </a:r>
            <a:r>
              <a:rPr lang="en-US" sz="1600" dirty="0">
                <a:solidFill>
                  <a:prstClr val="black"/>
                </a:solidFill>
                <a:latin typeface="Times New Roman" panose="02020603050405020304" pitchFamily="18" charset="0"/>
                <a:cs typeface="Times New Roman" panose="02020603050405020304" pitchFamily="18" charset="0"/>
              </a:rPr>
              <a:t> </a:t>
            </a:r>
            <a:r>
              <a:rPr lang="en-US" sz="1500" b="1" dirty="0">
                <a:solidFill>
                  <a:prstClr val="black"/>
                </a:solidFill>
                <a:cs typeface="Calibri" panose="020F0502020204030204" pitchFamily="34" charset="0"/>
              </a:rPr>
              <a:t>list (July 2018)</a:t>
            </a:r>
            <a:endParaRPr lang="ru-RU" sz="1500" b="1" dirty="0">
              <a:solidFill>
                <a:prstClr val="black"/>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4984A64E-DF3C-5B50-FA6A-449573E18ABE}"/>
              </a:ext>
            </a:extLst>
          </p:cNvPr>
          <p:cNvSpPr txBox="1"/>
          <p:nvPr/>
        </p:nvSpPr>
        <p:spPr>
          <a:xfrm>
            <a:off x="5869774" y="3910913"/>
            <a:ext cx="1417470" cy="369332"/>
          </a:xfrm>
          <a:prstGeom prst="rect">
            <a:avLst/>
          </a:prstGeom>
          <a:noFill/>
        </p:spPr>
        <p:txBody>
          <a:bodyPr wrap="square">
            <a:spAutoFit/>
          </a:bodyPr>
          <a:lstStyle/>
          <a:p>
            <a:pPr>
              <a:spcAft>
                <a:spcPts val="600"/>
              </a:spcAft>
            </a:pPr>
            <a:r>
              <a:rPr lang="en-US" sz="1800" b="1" dirty="0">
                <a:solidFill>
                  <a:srgbClr val="C00000"/>
                </a:solidFill>
                <a:latin typeface="Calibri" panose="020F0502020204030204" pitchFamily="34" charset="0"/>
                <a:cs typeface="Calibri" panose="020F0502020204030204" pitchFamily="34" charset="0"/>
              </a:rPr>
              <a:t>#18 </a:t>
            </a:r>
            <a:r>
              <a:rPr lang="ru-RU" sz="1800" b="1" dirty="0">
                <a:solidFill>
                  <a:srgbClr val="C00000"/>
                </a:solidFill>
                <a:latin typeface="Calibri" panose="020F0502020204030204" pitchFamily="34" charset="0"/>
                <a:cs typeface="Calibri" panose="020F0502020204030204" pitchFamily="34" charset="0"/>
              </a:rPr>
              <a:t>в </a:t>
            </a:r>
            <a:r>
              <a:rPr lang="en-US" sz="1800" b="1" dirty="0">
                <a:solidFill>
                  <a:srgbClr val="C00000"/>
                </a:solidFill>
                <a:latin typeface="Calibri" panose="020F0502020204030204" pitchFamily="34" charset="0"/>
                <a:cs typeface="Calibri" panose="020F0502020204030204" pitchFamily="34" charset="0"/>
              </a:rPr>
              <a:t>Top50</a:t>
            </a:r>
          </a:p>
        </p:txBody>
      </p:sp>
      <p:sp>
        <p:nvSpPr>
          <p:cNvPr id="25" name="Скругленный прямоугольник 18">
            <a:extLst>
              <a:ext uri="{FF2B5EF4-FFF2-40B4-BE49-F238E27FC236}">
                <a16:creationId xmlns:a16="http://schemas.microsoft.com/office/drawing/2014/main" id="{F6293B86-0A8B-736D-2A9B-ED6769C2E3AD}"/>
              </a:ext>
            </a:extLst>
          </p:cNvPr>
          <p:cNvSpPr/>
          <p:nvPr/>
        </p:nvSpPr>
        <p:spPr>
          <a:xfrm>
            <a:off x="7961903" y="3632216"/>
            <a:ext cx="3640277" cy="2093913"/>
          </a:xfrm>
          <a:prstGeom prst="roundRect">
            <a:avLst/>
          </a:prstGeom>
          <a:ln>
            <a:solidFill>
              <a:schemeClr val="accent6">
                <a:lumMod val="75000"/>
              </a:schemeClr>
            </a:solidFill>
          </a:ln>
        </p:spPr>
        <p:style>
          <a:lnRef idx="2">
            <a:schemeClr val="accent3"/>
          </a:lnRef>
          <a:fillRef idx="1">
            <a:schemeClr val="lt1"/>
          </a:fillRef>
          <a:effectRef idx="0">
            <a:schemeClr val="accent3"/>
          </a:effectRef>
          <a:fontRef idx="minor">
            <a:schemeClr val="dk1"/>
          </a:fontRef>
        </p:style>
        <p:txBody>
          <a:bodyPr rtlCol="0" anchor="ctr"/>
          <a:lstStyle/>
          <a:p>
            <a:r>
              <a:rPr lang="en-US" sz="1500" b="1" dirty="0">
                <a:solidFill>
                  <a:prstClr val="black"/>
                </a:solidFill>
                <a:cs typeface="Calibri" panose="020F0502020204030204" pitchFamily="34" charset="0"/>
              </a:rPr>
              <a:t>“</a:t>
            </a:r>
            <a:r>
              <a:rPr lang="en-US" sz="1500" b="1" dirty="0" err="1">
                <a:solidFill>
                  <a:prstClr val="black"/>
                </a:solidFill>
                <a:cs typeface="Calibri" panose="020F0502020204030204" pitchFamily="34" charset="0"/>
              </a:rPr>
              <a:t>Govorun</a:t>
            </a:r>
            <a:r>
              <a:rPr lang="en-US" sz="1500" b="1" dirty="0">
                <a:solidFill>
                  <a:prstClr val="black"/>
                </a:solidFill>
                <a:cs typeface="Calibri" panose="020F0502020204030204" pitchFamily="34" charset="0"/>
              </a:rPr>
              <a:t>” supercomputer</a:t>
            </a:r>
          </a:p>
          <a:p>
            <a:r>
              <a:rPr lang="en-US" sz="1500" b="1" dirty="0">
                <a:solidFill>
                  <a:prstClr val="black"/>
                </a:solidFill>
                <a:cs typeface="Calibri" panose="020F0502020204030204" pitchFamily="34" charset="0"/>
              </a:rPr>
              <a:t>Second stage </a:t>
            </a:r>
            <a:r>
              <a:rPr lang="en-US" sz="1500" b="1" dirty="0">
                <a:solidFill>
                  <a:srgbClr val="C00000"/>
                </a:solidFill>
                <a:cs typeface="Calibri" panose="020F0502020204030204" pitchFamily="34" charset="0"/>
              </a:rPr>
              <a:t>201</a:t>
            </a:r>
            <a:r>
              <a:rPr lang="ru-RU" sz="1500" b="1" dirty="0">
                <a:solidFill>
                  <a:srgbClr val="C00000"/>
                </a:solidFill>
                <a:cs typeface="Calibri" panose="020F0502020204030204" pitchFamily="34" charset="0"/>
              </a:rPr>
              <a:t>9</a:t>
            </a:r>
            <a:r>
              <a:rPr lang="en-US" sz="1500" b="1" dirty="0">
                <a:solidFill>
                  <a:prstClr val="black"/>
                </a:solidFill>
                <a:cs typeface="Calibri" panose="020F0502020204030204" pitchFamily="34" charset="0"/>
              </a:rPr>
              <a:t>:</a:t>
            </a:r>
            <a:endParaRPr lang="ru-RU" sz="1500" b="1" dirty="0">
              <a:solidFill>
                <a:prstClr val="black"/>
              </a:solidFill>
              <a:cs typeface="Calibri" panose="020F0502020204030204" pitchFamily="34" charset="0"/>
            </a:endParaRPr>
          </a:p>
          <a:p>
            <a:r>
              <a:rPr lang="en-US" sz="1500" b="1" dirty="0">
                <a:solidFill>
                  <a:prstClr val="black"/>
                </a:solidFill>
              </a:rPr>
              <a:t>Full peak performance </a:t>
            </a:r>
            <a:r>
              <a:rPr lang="ru-RU" sz="1500" b="1" dirty="0">
                <a:solidFill>
                  <a:prstClr val="black"/>
                </a:solidFill>
                <a:cs typeface="Calibri" panose="020F0502020204030204" pitchFamily="34" charset="0"/>
              </a:rPr>
              <a:t>:</a:t>
            </a:r>
            <a:endParaRPr lang="en-US" sz="1500" b="1" dirty="0">
              <a:solidFill>
                <a:prstClr val="black"/>
              </a:solidFill>
              <a:cs typeface="Calibri" panose="020F0502020204030204" pitchFamily="34" charset="0"/>
            </a:endParaRPr>
          </a:p>
          <a:p>
            <a:r>
              <a:rPr lang="en-US" sz="1500" b="1" dirty="0">
                <a:solidFill>
                  <a:srgbClr val="C00000"/>
                </a:solidFill>
                <a:cs typeface="Calibri" panose="020F0502020204030204" pitchFamily="34" charset="0"/>
              </a:rPr>
              <a:t>860</a:t>
            </a:r>
            <a:r>
              <a:rPr lang="en-US" sz="1500" b="1" dirty="0">
                <a:solidFill>
                  <a:prstClr val="black"/>
                </a:solidFill>
                <a:cs typeface="Calibri" panose="020F0502020204030204" pitchFamily="34" charset="0"/>
              </a:rPr>
              <a:t> </a:t>
            </a:r>
            <a:r>
              <a:rPr lang="en-US" sz="1500" b="1" dirty="0" err="1">
                <a:solidFill>
                  <a:prstClr val="black"/>
                </a:solidFill>
                <a:cs typeface="Calibri" panose="020F0502020204030204" pitchFamily="34" charset="0"/>
              </a:rPr>
              <a:t>TFlops</a:t>
            </a:r>
            <a:r>
              <a:rPr lang="en-US" sz="1500" b="1" dirty="0">
                <a:solidFill>
                  <a:prstClr val="black"/>
                </a:solidFill>
                <a:cs typeface="Calibri" panose="020F0502020204030204" pitchFamily="34" charset="0"/>
              </a:rPr>
              <a:t> for double precision</a:t>
            </a:r>
            <a:endParaRPr lang="ru-RU" sz="1500" b="1" dirty="0">
              <a:solidFill>
                <a:prstClr val="black"/>
              </a:solidFill>
              <a:cs typeface="Calibri" panose="020F0502020204030204" pitchFamily="34" charset="0"/>
            </a:endParaRPr>
          </a:p>
          <a:p>
            <a:r>
              <a:rPr lang="ru-RU" sz="1500" b="1" dirty="0">
                <a:solidFill>
                  <a:srgbClr val="C00000"/>
                </a:solidFill>
                <a:cs typeface="Calibri" panose="020F0502020204030204" pitchFamily="34" charset="0"/>
              </a:rPr>
              <a:t>288</a:t>
            </a:r>
            <a:r>
              <a:rPr lang="ru-RU" sz="1500" dirty="0">
                <a:solidFill>
                  <a:prstClr val="black"/>
                </a:solidFill>
              </a:rPr>
              <a:t> </a:t>
            </a:r>
            <a:r>
              <a:rPr lang="en-US" sz="1500" b="1" dirty="0">
                <a:solidFill>
                  <a:prstClr val="black"/>
                </a:solidFill>
              </a:rPr>
              <a:t>TB</a:t>
            </a:r>
            <a:r>
              <a:rPr lang="ru-RU" sz="1500" b="1" dirty="0">
                <a:solidFill>
                  <a:prstClr val="black"/>
                </a:solidFill>
                <a:cs typeface="Calibri" panose="020F0502020204030204" pitchFamily="34" charset="0"/>
              </a:rPr>
              <a:t> ССХД </a:t>
            </a:r>
            <a:r>
              <a:rPr lang="en-US" sz="1500" b="1" dirty="0">
                <a:solidFill>
                  <a:prstClr val="black"/>
                </a:solidFill>
                <a:cs typeface="Calibri" panose="020F0502020204030204" pitchFamily="34" charset="0"/>
              </a:rPr>
              <a:t>with I/O speed &gt;</a:t>
            </a:r>
            <a:r>
              <a:rPr lang="ru-RU" sz="1500" b="1" dirty="0">
                <a:solidFill>
                  <a:srgbClr val="C00000"/>
                </a:solidFill>
                <a:cs typeface="Calibri" panose="020F0502020204030204" pitchFamily="34" charset="0"/>
              </a:rPr>
              <a:t>300</a:t>
            </a:r>
            <a:r>
              <a:rPr lang="ru-RU" sz="1500" b="1" dirty="0">
                <a:solidFill>
                  <a:prstClr val="black"/>
                </a:solidFill>
                <a:cs typeface="Calibri" panose="020F0502020204030204" pitchFamily="34" charset="0"/>
              </a:rPr>
              <a:t> </a:t>
            </a:r>
            <a:r>
              <a:rPr lang="en-US" sz="1500" b="1" dirty="0">
                <a:solidFill>
                  <a:prstClr val="black"/>
                </a:solidFill>
                <a:cs typeface="Calibri" panose="020F0502020204030204" pitchFamily="34" charset="0"/>
              </a:rPr>
              <a:t>Gb/s</a:t>
            </a:r>
          </a:p>
          <a:p>
            <a:r>
              <a:rPr lang="en-US" sz="1500" b="1" dirty="0">
                <a:solidFill>
                  <a:srgbClr val="C00000"/>
                </a:solidFill>
                <a:cs typeface="Calibri" panose="020F0502020204030204" pitchFamily="34" charset="0"/>
              </a:rPr>
              <a:t>17th</a:t>
            </a:r>
            <a:r>
              <a:rPr lang="en-US" sz="1500" b="1" dirty="0">
                <a:solidFill>
                  <a:prstClr val="black"/>
                </a:solidFill>
                <a:cs typeface="Calibri" panose="020F0502020204030204" pitchFamily="34" charset="0"/>
              </a:rPr>
              <a:t> in the current edition of the </a:t>
            </a:r>
            <a:r>
              <a:rPr lang="en-US" sz="1500" b="1" dirty="0">
                <a:solidFill>
                  <a:srgbClr val="C00000"/>
                </a:solidFill>
                <a:cs typeface="Calibri" panose="020F0502020204030204" pitchFamily="34" charset="0"/>
              </a:rPr>
              <a:t>IO500</a:t>
            </a:r>
            <a:r>
              <a:rPr lang="en-US" sz="1500" dirty="0">
                <a:solidFill>
                  <a:prstClr val="black"/>
                </a:solidFill>
                <a:latin typeface="Times New Roman" panose="02020603050405020304" pitchFamily="18" charset="0"/>
                <a:cs typeface="Times New Roman" panose="02020603050405020304" pitchFamily="18" charset="0"/>
              </a:rPr>
              <a:t> </a:t>
            </a:r>
            <a:r>
              <a:rPr lang="en-US" sz="1500" b="1" dirty="0">
                <a:solidFill>
                  <a:prstClr val="black"/>
                </a:solidFill>
                <a:cs typeface="Calibri" panose="020F0502020204030204" pitchFamily="34" charset="0"/>
              </a:rPr>
              <a:t>list (July 2020)</a:t>
            </a:r>
            <a:endParaRPr lang="ru-RU" sz="1500" b="1" dirty="0">
              <a:solidFill>
                <a:prstClr val="black"/>
              </a:solidFill>
              <a:cs typeface="Calibri" panose="020F0502020204030204" pitchFamily="34" charset="0"/>
            </a:endParaRPr>
          </a:p>
        </p:txBody>
      </p:sp>
      <p:sp>
        <p:nvSpPr>
          <p:cNvPr id="27" name="TextBox 26">
            <a:extLst>
              <a:ext uri="{FF2B5EF4-FFF2-40B4-BE49-F238E27FC236}">
                <a16:creationId xmlns:a16="http://schemas.microsoft.com/office/drawing/2014/main" id="{64403519-EF4F-E5E7-F606-B211D19ADF08}"/>
              </a:ext>
            </a:extLst>
          </p:cNvPr>
          <p:cNvSpPr txBox="1"/>
          <p:nvPr/>
        </p:nvSpPr>
        <p:spPr>
          <a:xfrm>
            <a:off x="10155678" y="3632216"/>
            <a:ext cx="1366524" cy="369332"/>
          </a:xfrm>
          <a:prstGeom prst="rect">
            <a:avLst/>
          </a:prstGeom>
          <a:noFill/>
        </p:spPr>
        <p:txBody>
          <a:bodyPr wrap="square">
            <a:spAutoFit/>
          </a:bodyPr>
          <a:lstStyle/>
          <a:p>
            <a:pPr>
              <a:spcAft>
                <a:spcPts val="600"/>
              </a:spcAft>
            </a:pPr>
            <a:r>
              <a:rPr lang="en-US" sz="1800" b="1" dirty="0">
                <a:solidFill>
                  <a:srgbClr val="C00000"/>
                </a:solidFill>
                <a:latin typeface="Calibri" panose="020F0502020204030204" pitchFamily="34" charset="0"/>
                <a:cs typeface="Calibri" panose="020F0502020204030204" pitchFamily="34" charset="0"/>
              </a:rPr>
              <a:t>#10 </a:t>
            </a:r>
            <a:r>
              <a:rPr lang="ru-RU" sz="1800" b="1" dirty="0">
                <a:solidFill>
                  <a:srgbClr val="C00000"/>
                </a:solidFill>
                <a:latin typeface="Calibri" panose="020F0502020204030204" pitchFamily="34" charset="0"/>
                <a:cs typeface="Calibri" panose="020F0502020204030204" pitchFamily="34" charset="0"/>
              </a:rPr>
              <a:t>в </a:t>
            </a:r>
            <a:r>
              <a:rPr lang="en-US" sz="1800" b="1" dirty="0">
                <a:solidFill>
                  <a:srgbClr val="C00000"/>
                </a:solidFill>
                <a:latin typeface="Calibri" panose="020F0502020204030204" pitchFamily="34" charset="0"/>
                <a:cs typeface="Calibri" panose="020F0502020204030204" pitchFamily="34" charset="0"/>
              </a:rPr>
              <a:t>Top50</a:t>
            </a:r>
          </a:p>
        </p:txBody>
      </p:sp>
      <p:sp>
        <p:nvSpPr>
          <p:cNvPr id="28" name="Стрелка вправо 28">
            <a:extLst>
              <a:ext uri="{FF2B5EF4-FFF2-40B4-BE49-F238E27FC236}">
                <a16:creationId xmlns:a16="http://schemas.microsoft.com/office/drawing/2014/main" id="{1E5621FB-A3CF-8130-A99E-9A85E11C2BF7}"/>
              </a:ext>
            </a:extLst>
          </p:cNvPr>
          <p:cNvSpPr/>
          <p:nvPr/>
        </p:nvSpPr>
        <p:spPr>
          <a:xfrm>
            <a:off x="7033260" y="2496369"/>
            <a:ext cx="1216750" cy="661442"/>
          </a:xfrm>
          <a:prstGeom prst="rightArrow">
            <a:avLst/>
          </a:prstGeom>
          <a:solidFill>
            <a:schemeClr val="bg1"/>
          </a:solidFill>
          <a:ln>
            <a:solidFill>
              <a:schemeClr val="accent1">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solidFill>
                <a:prstClr val="black"/>
              </a:solidFill>
            </a:endParaRPr>
          </a:p>
        </p:txBody>
      </p:sp>
      <p:pic>
        <p:nvPicPr>
          <p:cNvPr id="22" name="Рисунок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81582" y="5534166"/>
            <a:ext cx="863248" cy="1201041"/>
          </a:xfrm>
          <a:prstGeom prst="rect">
            <a:avLst/>
          </a:prstGeom>
        </p:spPr>
      </p:pic>
    </p:spTree>
    <p:extLst>
      <p:ext uri="{BB962C8B-B14F-4D97-AF65-F5344CB8AC3E}">
        <p14:creationId xmlns:p14="http://schemas.microsoft.com/office/powerpoint/2010/main" val="118955429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21663</TotalTime>
  <Words>6143</Words>
  <Application>Microsoft Office PowerPoint</Application>
  <PresentationFormat>Широкоэкранный</PresentationFormat>
  <Paragraphs>518</Paragraphs>
  <Slides>30</Slides>
  <Notes>26</Notes>
  <HiddenSlides>0</HiddenSlides>
  <MMClips>1</MMClips>
  <ScaleCrop>false</ScaleCrop>
  <HeadingPairs>
    <vt:vector size="6" baseType="variant">
      <vt:variant>
        <vt:lpstr>Использованные шрифты</vt:lpstr>
      </vt:variant>
      <vt:variant>
        <vt:i4>22</vt:i4>
      </vt:variant>
      <vt:variant>
        <vt:lpstr>Тема</vt:lpstr>
      </vt:variant>
      <vt:variant>
        <vt:i4>1</vt:i4>
      </vt:variant>
      <vt:variant>
        <vt:lpstr>Заголовки слайдов</vt:lpstr>
      </vt:variant>
      <vt:variant>
        <vt:i4>30</vt:i4>
      </vt:variant>
    </vt:vector>
  </HeadingPairs>
  <TitlesOfParts>
    <vt:vector size="53" baseType="lpstr">
      <vt:lpstr>MS PGothic</vt:lpstr>
      <vt:lpstr>MS PGothic</vt:lpstr>
      <vt:lpstr>SimSun</vt:lpstr>
      <vt:lpstr>-apple-system</vt:lpstr>
      <vt:lpstr>Arial</vt:lpstr>
      <vt:lpstr>Arial Black</vt:lpstr>
      <vt:lpstr>Book Antiqua</vt:lpstr>
      <vt:lpstr>Calibri</vt:lpstr>
      <vt:lpstr>Calibri (Основной текст)</vt:lpstr>
      <vt:lpstr>Calibri Light</vt:lpstr>
      <vt:lpstr>Cambria</vt:lpstr>
      <vt:lpstr>Corbel</vt:lpstr>
      <vt:lpstr>DejaVu Sans</vt:lpstr>
      <vt:lpstr>Gill Sans MT</vt:lpstr>
      <vt:lpstr>Helvetica Neue</vt:lpstr>
      <vt:lpstr>IntelOne Display Regular</vt:lpstr>
      <vt:lpstr>Liberation Serif</vt:lpstr>
      <vt:lpstr>Rockwell (Основной текст)</vt:lpstr>
      <vt:lpstr>Segoe UI</vt:lpstr>
      <vt:lpstr>Symbol</vt:lpstr>
      <vt:lpstr>Times New Roman</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Olga Derenovskaya</dc:creator>
  <cp:lastModifiedBy>Владимир Кореньков</cp:lastModifiedBy>
  <cp:revision>123</cp:revision>
  <dcterms:created xsi:type="dcterms:W3CDTF">2022-11-10T06:32:22Z</dcterms:created>
  <dcterms:modified xsi:type="dcterms:W3CDTF">2023-04-29T03:47:47Z</dcterms:modified>
</cp:coreProperties>
</file>