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21.jpg" ContentType="image/jpeg"/>
  <Override PartName="/ppt/media/image22.jpg" ContentType="image/jpeg"/>
  <Override PartName="/ppt/notesSlides/notesSlide1.xml" ContentType="application/vnd.openxmlformats-officedocument.presentationml.notesSlide+xml"/>
  <Override PartName="/ppt/media/image38.jpg" ContentType="image/jpeg"/>
  <Override PartName="/ppt/notesSlides/notesSlide2.xml" ContentType="application/vnd.openxmlformats-officedocument.presentationml.notesSlide+xml"/>
  <Override PartName="/ppt/media/image50.jpg" ContentType="image/jpeg"/>
  <Override PartName="/ppt/notesSlides/notesSlide3.xml" ContentType="application/vnd.openxmlformats-officedocument.presentationml.notesSlide+xml"/>
  <Override PartName="/ppt/media/image56.jpg" ContentType="image/jpeg"/>
  <Override PartName="/ppt/media/image57.jpg" ContentType="image/jpeg"/>
  <Override PartName="/ppt/media/image58.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9.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94.jpg" ContentType="image/jpeg"/>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0" r:id="rId2"/>
    <p:sldMasterId id="2147483704" r:id="rId3"/>
  </p:sldMasterIdLst>
  <p:notesMasterIdLst>
    <p:notesMasterId r:id="rId25"/>
  </p:notesMasterIdLst>
  <p:sldIdLst>
    <p:sldId id="1707" r:id="rId4"/>
    <p:sldId id="1667" r:id="rId5"/>
    <p:sldId id="1723" r:id="rId6"/>
    <p:sldId id="1671" r:id="rId7"/>
    <p:sldId id="1687" r:id="rId8"/>
    <p:sldId id="1722" r:id="rId9"/>
    <p:sldId id="1725" r:id="rId10"/>
    <p:sldId id="1717" r:id="rId11"/>
    <p:sldId id="1716" r:id="rId12"/>
    <p:sldId id="1720" r:id="rId13"/>
    <p:sldId id="1686" r:id="rId14"/>
    <p:sldId id="1699" r:id="rId15"/>
    <p:sldId id="1724" r:id="rId16"/>
    <p:sldId id="483" r:id="rId17"/>
    <p:sldId id="1681" r:id="rId18"/>
    <p:sldId id="1702" r:id="rId19"/>
    <p:sldId id="1705" r:id="rId20"/>
    <p:sldId id="1683" r:id="rId21"/>
    <p:sldId id="1718" r:id="rId22"/>
    <p:sldId id="1719" r:id="rId23"/>
    <p:sldId id="1721"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2D7CDB"/>
    <a:srgbClr val="CC99FF"/>
    <a:srgbClr val="FF9966"/>
    <a:srgbClr val="99CCFF"/>
    <a:srgbClr val="10F821"/>
    <a:srgbClr val="00CC66"/>
    <a:srgbClr val="00FFFF"/>
    <a:srgbClr val="66FF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88" autoAdjust="0"/>
    <p:restoredTop sz="85553" autoAdjust="0"/>
  </p:normalViewPr>
  <p:slideViewPr>
    <p:cSldViewPr snapToGrid="0">
      <p:cViewPr varScale="1">
        <p:scale>
          <a:sx n="104" d="100"/>
          <a:sy n="104" d="100"/>
        </p:scale>
        <p:origin x="104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60A82-E267-41C4-B104-8F1773CD09A7}" type="datetimeFigureOut">
              <a:rPr lang="ru-RU" smtClean="0"/>
              <a:t>28.04.2023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FCDB4-5A6B-4C53-8AB9-F54BAB585093}" type="slidenum">
              <a:rPr lang="ru-RU" smtClean="0"/>
              <a:t>‹#›</a:t>
            </a:fld>
            <a:endParaRPr lang="ru-RU"/>
          </a:p>
        </p:txBody>
      </p:sp>
    </p:spTree>
    <p:extLst>
      <p:ext uri="{BB962C8B-B14F-4D97-AF65-F5344CB8AC3E}">
        <p14:creationId xmlns:p14="http://schemas.microsoft.com/office/powerpoint/2010/main" val="142832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b="0" i="0" u="none" strike="noStrike" dirty="0">
              <a:solidFill>
                <a:srgbClr val="000000"/>
              </a:solidFill>
              <a:effectLst/>
              <a:latin typeface="Roboto" panose="020F0502020204030204" pitchFamily="34" charset="0"/>
            </a:endParaRPr>
          </a:p>
        </p:txBody>
      </p:sp>
      <p:sp>
        <p:nvSpPr>
          <p:cNvPr id="4" name="Номер слайда 3"/>
          <p:cNvSpPr>
            <a:spLocks noGrp="1"/>
          </p:cNvSpPr>
          <p:nvPr>
            <p:ph type="sldNum" sz="quarter" idx="5"/>
          </p:nvPr>
        </p:nvSpPr>
        <p:spPr/>
        <p:txBody>
          <a:bodyPr/>
          <a:lstStyle/>
          <a:p>
            <a:fld id="{051FCDB4-5A6B-4C53-8AB9-F54BAB585093}" type="slidenum">
              <a:rPr lang="ru-RU" smtClean="0"/>
              <a:t>6</a:t>
            </a:fld>
            <a:endParaRPr lang="ru-RU"/>
          </a:p>
        </p:txBody>
      </p:sp>
    </p:spTree>
    <p:extLst>
      <p:ext uri="{BB962C8B-B14F-4D97-AF65-F5344CB8AC3E}">
        <p14:creationId xmlns:p14="http://schemas.microsoft.com/office/powerpoint/2010/main" val="2468662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b="0" i="0" u="none" strike="noStrike" dirty="0">
              <a:solidFill>
                <a:srgbClr val="000000"/>
              </a:solidFill>
              <a:effectLst/>
              <a:latin typeface="Roboto" panose="020F0502020204030204" pitchFamily="34" charset="0"/>
            </a:endParaRPr>
          </a:p>
        </p:txBody>
      </p:sp>
      <p:sp>
        <p:nvSpPr>
          <p:cNvPr id="4" name="Номер слайда 3"/>
          <p:cNvSpPr>
            <a:spLocks noGrp="1"/>
          </p:cNvSpPr>
          <p:nvPr>
            <p:ph type="sldNum" sz="quarter" idx="5"/>
          </p:nvPr>
        </p:nvSpPr>
        <p:spPr/>
        <p:txBody>
          <a:bodyPr/>
          <a:lstStyle/>
          <a:p>
            <a:fld id="{051FCDB4-5A6B-4C53-8AB9-F54BAB585093}" type="slidenum">
              <a:rPr lang="ru-RU" smtClean="0"/>
              <a:t>20</a:t>
            </a:fld>
            <a:endParaRPr lang="ru-RU"/>
          </a:p>
        </p:txBody>
      </p:sp>
    </p:spTree>
    <p:extLst>
      <p:ext uri="{BB962C8B-B14F-4D97-AF65-F5344CB8AC3E}">
        <p14:creationId xmlns:p14="http://schemas.microsoft.com/office/powerpoint/2010/main" val="316850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 sz="1600" dirty="0">
                <a:latin typeface="Arial" panose="020B0604020202020204" pitchFamily="34" charset="0"/>
                <a:cs typeface="Arial" panose="020B0604020202020204" pitchFamily="34" charset="0"/>
              </a:rPr>
              <a:t>Fabrication of nanopores in various 2D materials and, in particular, in a monolayer of molybdenum disulfide (ML-</a:t>
            </a:r>
            <a:r>
              <a:rPr lang="en" sz="1600" b="0" i="0" u="none" strike="noStrike" dirty="0">
                <a:effectLst/>
                <a:latin typeface="Arial" panose="020B0604020202020204" pitchFamily="34" charset="0"/>
                <a:cs typeface="Arial" panose="020B0604020202020204" pitchFamily="34" charset="0"/>
              </a:rPr>
              <a:t>MoS2MoS2</a:t>
            </a:r>
            <a:r>
              <a:rPr lang="en" sz="1600" dirty="0">
                <a:effectLst/>
                <a:latin typeface="Arial" panose="020B0604020202020204" pitchFamily="34" charset="0"/>
                <a:cs typeface="Arial" panose="020B0604020202020204" pitchFamily="34" charset="0"/>
              </a:rPr>
              <a:t>⁠</a:t>
            </a:r>
            <a:r>
              <a:rPr lang="en" sz="1600" dirty="0">
                <a:latin typeface="Arial" panose="020B0604020202020204" pitchFamily="34" charset="0"/>
                <a:cs typeface="Arial" panose="020B0604020202020204" pitchFamily="34" charset="0"/>
              </a:rPr>
              <a:t>) is of great importance due to promising practical applications in membrane separation technology,</a:t>
            </a:r>
            <a:r>
              <a:rPr lang="en" sz="1600" b="1" u="none" strike="noStrike" baseline="30000" dirty="0">
                <a:solidFill>
                  <a:srgbClr val="4E3774"/>
                </a:solidFill>
                <a:effectLst/>
                <a:latin typeface="Arial" panose="020B0604020202020204" pitchFamily="34" charset="0"/>
                <a:cs typeface="Arial" panose="020B0604020202020204" pitchFamily="34" charset="0"/>
              </a:rPr>
              <a:t>1,2</a:t>
            </a:r>
            <a:r>
              <a:rPr lang="en" sz="1600" dirty="0">
                <a:latin typeface="Arial" panose="020B0604020202020204" pitchFamily="34" charset="0"/>
                <a:cs typeface="Arial" panose="020B0604020202020204" pitchFamily="34" charset="0"/>
              </a:rPr>
              <a:t> such as water desalination,</a:t>
            </a:r>
            <a:r>
              <a:rPr lang="en" sz="1600" b="1" u="none" strike="noStrike" baseline="30000" dirty="0">
                <a:solidFill>
                  <a:srgbClr val="4E3774"/>
                </a:solidFill>
                <a:effectLst/>
                <a:latin typeface="Arial" panose="020B0604020202020204" pitchFamily="34" charset="0"/>
                <a:cs typeface="Arial" panose="020B0604020202020204" pitchFamily="34" charset="0"/>
              </a:rPr>
              <a:t>3–5</a:t>
            </a:r>
            <a:r>
              <a:rPr lang="en" sz="1600" dirty="0">
                <a:latin typeface="Arial" panose="020B0604020202020204" pitchFamily="34" charset="0"/>
                <a:cs typeface="Arial" panose="020B0604020202020204" pitchFamily="34" charset="0"/>
              </a:rPr>
              <a:t> DNA sequencing,</a:t>
            </a:r>
            <a:r>
              <a:rPr lang="en" sz="1600" b="1" u="none" strike="noStrike" baseline="30000" dirty="0">
                <a:solidFill>
                  <a:srgbClr val="4E3774"/>
                </a:solidFill>
                <a:effectLst/>
                <a:latin typeface="Arial" panose="020B0604020202020204" pitchFamily="34" charset="0"/>
                <a:cs typeface="Arial" panose="020B0604020202020204" pitchFamily="34" charset="0"/>
              </a:rPr>
              <a:t>6–8</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nanopower</a:t>
            </a:r>
            <a:r>
              <a:rPr lang="en" sz="1600" dirty="0">
                <a:latin typeface="Arial" panose="020B0604020202020204" pitchFamily="34" charset="0"/>
                <a:cs typeface="Arial" panose="020B0604020202020204" pitchFamily="34" charset="0"/>
              </a:rPr>
              <a:t> generators,</a:t>
            </a:r>
            <a:r>
              <a:rPr lang="en" sz="1600" b="1" u="none" strike="noStrike" baseline="30000" dirty="0">
                <a:solidFill>
                  <a:srgbClr val="4E3774"/>
                </a:solidFill>
                <a:effectLst/>
                <a:latin typeface="Arial" panose="020B0604020202020204" pitchFamily="34" charset="0"/>
                <a:cs typeface="Arial" panose="020B0604020202020204" pitchFamily="34" charset="0"/>
              </a:rPr>
              <a:t>9</a:t>
            </a:r>
            <a:r>
              <a:rPr lang="en" sz="1600" dirty="0">
                <a:latin typeface="Arial" panose="020B0604020202020204" pitchFamily="34" charset="0"/>
                <a:cs typeface="Arial" panose="020B0604020202020204" pitchFamily="34" charset="0"/>
              </a:rPr>
              <a:t>protein translocation,</a:t>
            </a:r>
            <a:r>
              <a:rPr lang="en" sz="1600" b="1" u="none" strike="noStrike" baseline="30000" dirty="0">
                <a:solidFill>
                  <a:srgbClr val="4E3774"/>
                </a:solidFill>
                <a:effectLst/>
                <a:latin typeface="Arial" panose="020B0604020202020204" pitchFamily="34" charset="0"/>
                <a:cs typeface="Arial" panose="020B0604020202020204" pitchFamily="34" charset="0"/>
              </a:rPr>
              <a:t>10</a:t>
            </a:r>
            <a:r>
              <a:rPr lang="en" sz="1600" dirty="0">
                <a:latin typeface="Arial" panose="020B0604020202020204" pitchFamily="34" charset="0"/>
                <a:cs typeface="Arial" panose="020B0604020202020204" pitchFamily="34" charset="0"/>
              </a:rPr>
              <a:t> and gas separation.</a:t>
            </a:r>
            <a:r>
              <a:rPr lang="en" sz="1600" b="1" u="none" strike="noStrike" baseline="30000" dirty="0">
                <a:solidFill>
                  <a:srgbClr val="4E3774"/>
                </a:solidFill>
                <a:effectLst/>
                <a:latin typeface="Arial" panose="020B0604020202020204" pitchFamily="34" charset="0"/>
                <a:cs typeface="Arial" panose="020B0604020202020204" pitchFamily="34" charset="0"/>
              </a:rPr>
              <a:t>11,12</a:t>
            </a:r>
            <a:r>
              <a:rPr lang="en" sz="1600" dirty="0">
                <a:latin typeface="Arial" panose="020B0604020202020204" pitchFamily="34" charset="0"/>
                <a:cs typeface="Arial" panose="020B0604020202020204" pitchFamily="34" charset="0"/>
              </a:rPr>
              <a:t> Interest in this material is also due to the fact that in some parameters, it surpasses the well-known </a:t>
            </a:r>
            <a:r>
              <a:rPr lang="en" sz="1600" dirty="0" err="1">
                <a:latin typeface="Arial" panose="020B0604020202020204" pitchFamily="34" charset="0"/>
                <a:cs typeface="Arial" panose="020B0604020202020204" pitchFamily="34" charset="0"/>
              </a:rPr>
              <a:t>nanoporous</a:t>
            </a:r>
            <a:r>
              <a:rPr lang="en" sz="1600" dirty="0">
                <a:latin typeface="Arial" panose="020B0604020202020204" pitchFamily="34" charset="0"/>
                <a:cs typeface="Arial" panose="020B0604020202020204" pitchFamily="34" charset="0"/>
              </a:rPr>
              <a:t> graphene. For example, DNA does not adhere to </a:t>
            </a:r>
            <a:r>
              <a:rPr lang="en" sz="1600" b="0" i="0" u="none" strike="noStrike" dirty="0">
                <a:effectLst/>
                <a:latin typeface="Arial" panose="020B0604020202020204" pitchFamily="34" charset="0"/>
                <a:cs typeface="Arial" panose="020B0604020202020204" pitchFamily="34" charset="0"/>
              </a:rPr>
              <a:t>MoS2MoS2</a:t>
            </a:r>
            <a:r>
              <a:rPr lang="en" sz="1600" dirty="0">
                <a:effectLst/>
                <a:latin typeface="Arial" panose="020B0604020202020204" pitchFamily="34" charset="0"/>
                <a:cs typeface="Arial" panose="020B0604020202020204" pitchFamily="34" charset="0"/>
              </a:rPr>
              <a:t>⁠</a:t>
            </a:r>
            <a:r>
              <a:rPr lang="en" sz="1600" dirty="0">
                <a:latin typeface="Arial" panose="020B0604020202020204" pitchFamily="34" charset="0"/>
                <a:cs typeface="Arial" panose="020B0604020202020204" pitchFamily="34" charset="0"/>
              </a:rPr>
              <a:t>, unlike to graphene. Moreover, </a:t>
            </a:r>
            <a:r>
              <a:rPr lang="en" sz="1600" b="0" i="0" u="none" strike="noStrike" dirty="0">
                <a:effectLst/>
                <a:latin typeface="Arial" panose="020B0604020202020204" pitchFamily="34" charset="0"/>
                <a:cs typeface="Arial" panose="020B0604020202020204" pitchFamily="34" charset="0"/>
              </a:rPr>
              <a:t>MoS2MoS2</a:t>
            </a:r>
            <a:r>
              <a:rPr lang="en" sz="1600" dirty="0">
                <a:effectLst/>
                <a:latin typeface="Arial" panose="020B0604020202020204" pitchFamily="34" charset="0"/>
                <a:cs typeface="Arial" panose="020B0604020202020204" pitchFamily="34" charset="0"/>
              </a:rPr>
              <a:t> is thicker than graphene and should capture the ionic current better because the ions are actually larger than the thickness of graphene membranes.</a:t>
            </a:r>
            <a:r>
              <a:rPr lang="en" sz="1600" b="1" u="none" strike="noStrike" baseline="30000" dirty="0">
                <a:solidFill>
                  <a:srgbClr val="4E3774"/>
                </a:solidFill>
                <a:effectLst/>
                <a:latin typeface="Arial" panose="020B0604020202020204" pitchFamily="34" charset="0"/>
                <a:cs typeface="Arial" panose="020B0604020202020204" pitchFamily="34" charset="0"/>
              </a:rPr>
              <a:t>7</a:t>
            </a:r>
            <a:r>
              <a:rPr lang="en" sz="1600" dirty="0">
                <a:effectLst/>
                <a:latin typeface="Arial" panose="020B0604020202020204" pitchFamily="34"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fld id="{051FCDB4-5A6B-4C53-8AB9-F54BAB585093}" type="slidenum">
              <a:rPr lang="ru-RU" smtClean="0"/>
              <a:t>21</a:t>
            </a:fld>
            <a:endParaRPr lang="ru-RU"/>
          </a:p>
        </p:txBody>
      </p:sp>
    </p:spTree>
    <p:extLst>
      <p:ext uri="{BB962C8B-B14F-4D97-AF65-F5344CB8AC3E}">
        <p14:creationId xmlns:p14="http://schemas.microsoft.com/office/powerpoint/2010/main" val="164833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b="0" i="0" u="none" strike="noStrike" dirty="0">
              <a:solidFill>
                <a:srgbClr val="000000"/>
              </a:solidFill>
              <a:effectLst/>
              <a:latin typeface="Roboto" panose="020F0502020204030204" pitchFamily="34" charset="0"/>
            </a:endParaRPr>
          </a:p>
        </p:txBody>
      </p:sp>
      <p:sp>
        <p:nvSpPr>
          <p:cNvPr id="4" name="Номер слайда 3"/>
          <p:cNvSpPr>
            <a:spLocks noGrp="1"/>
          </p:cNvSpPr>
          <p:nvPr>
            <p:ph type="sldNum" sz="quarter" idx="5"/>
          </p:nvPr>
        </p:nvSpPr>
        <p:spPr/>
        <p:txBody>
          <a:bodyPr/>
          <a:lstStyle/>
          <a:p>
            <a:fld id="{051FCDB4-5A6B-4C53-8AB9-F54BAB585093}" type="slidenum">
              <a:rPr lang="ru-RU" smtClean="0"/>
              <a:t>8</a:t>
            </a:fld>
            <a:endParaRPr lang="ru-RU"/>
          </a:p>
        </p:txBody>
      </p:sp>
    </p:spTree>
    <p:extLst>
      <p:ext uri="{BB962C8B-B14F-4D97-AF65-F5344CB8AC3E}">
        <p14:creationId xmlns:p14="http://schemas.microsoft.com/office/powerpoint/2010/main" val="657826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b="0" i="0" u="none" strike="noStrike" dirty="0">
              <a:solidFill>
                <a:srgbClr val="000000"/>
              </a:solidFill>
              <a:effectLst/>
              <a:latin typeface="Roboto" panose="020F0502020204030204" pitchFamily="34" charset="0"/>
            </a:endParaRPr>
          </a:p>
        </p:txBody>
      </p:sp>
      <p:sp>
        <p:nvSpPr>
          <p:cNvPr id="4" name="Номер слайда 3"/>
          <p:cNvSpPr>
            <a:spLocks noGrp="1"/>
          </p:cNvSpPr>
          <p:nvPr>
            <p:ph type="sldNum" sz="quarter" idx="5"/>
          </p:nvPr>
        </p:nvSpPr>
        <p:spPr/>
        <p:txBody>
          <a:bodyPr/>
          <a:lstStyle/>
          <a:p>
            <a:fld id="{051FCDB4-5A6B-4C53-8AB9-F54BAB585093}" type="slidenum">
              <a:rPr lang="ru-RU" smtClean="0"/>
              <a:t>9</a:t>
            </a:fld>
            <a:endParaRPr lang="ru-RU"/>
          </a:p>
        </p:txBody>
      </p:sp>
    </p:spTree>
    <p:extLst>
      <p:ext uri="{BB962C8B-B14F-4D97-AF65-F5344CB8AC3E}">
        <p14:creationId xmlns:p14="http://schemas.microsoft.com/office/powerpoint/2010/main" val="96570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b="0" i="0" u="none" strike="noStrike" dirty="0">
              <a:solidFill>
                <a:srgbClr val="000000"/>
              </a:solidFill>
              <a:effectLst/>
              <a:latin typeface="Roboto" panose="020F0502020204030204" pitchFamily="34" charset="0"/>
            </a:endParaRPr>
          </a:p>
        </p:txBody>
      </p:sp>
      <p:sp>
        <p:nvSpPr>
          <p:cNvPr id="4" name="Номер слайда 3"/>
          <p:cNvSpPr>
            <a:spLocks noGrp="1"/>
          </p:cNvSpPr>
          <p:nvPr>
            <p:ph type="sldNum" sz="quarter" idx="5"/>
          </p:nvPr>
        </p:nvSpPr>
        <p:spPr/>
        <p:txBody>
          <a:bodyPr/>
          <a:lstStyle/>
          <a:p>
            <a:fld id="{051FCDB4-5A6B-4C53-8AB9-F54BAB585093}" type="slidenum">
              <a:rPr lang="ru-RU" smtClean="0"/>
              <a:t>10</a:t>
            </a:fld>
            <a:endParaRPr lang="ru-RU"/>
          </a:p>
        </p:txBody>
      </p:sp>
    </p:spTree>
    <p:extLst>
      <p:ext uri="{BB962C8B-B14F-4D97-AF65-F5344CB8AC3E}">
        <p14:creationId xmlns:p14="http://schemas.microsoft.com/office/powerpoint/2010/main" val="208478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FCDB4-5A6B-4C53-8AB9-F54BAB585093}" type="slidenum">
              <a:rPr lang="ru-RU" smtClean="0"/>
              <a:t>11</a:t>
            </a:fld>
            <a:endParaRPr lang="ru-RU"/>
          </a:p>
        </p:txBody>
      </p:sp>
    </p:spTree>
    <p:extLst>
      <p:ext uri="{BB962C8B-B14F-4D97-AF65-F5344CB8AC3E}">
        <p14:creationId xmlns:p14="http://schemas.microsoft.com/office/powerpoint/2010/main" val="115716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baseline="0"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030A5-50F3-4F6B-99CD-AE634E57F30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146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C8D0E784-8C1D-41BE-A475-1E1524400ADE}" type="slidenum">
              <a:rPr lang="ru-RU" smtClean="0"/>
              <a:t>14</a:t>
            </a:fld>
            <a:endParaRPr lang="ru-RU"/>
          </a:p>
        </p:txBody>
      </p:sp>
    </p:spTree>
    <p:extLst>
      <p:ext uri="{BB962C8B-B14F-4D97-AF65-F5344CB8AC3E}">
        <p14:creationId xmlns:p14="http://schemas.microsoft.com/office/powerpoint/2010/main" val="697986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FCDB4-5A6B-4C53-8AB9-F54BAB585093}" type="slidenum">
              <a:rPr lang="ru-RU" smtClean="0"/>
              <a:t>15</a:t>
            </a:fld>
            <a:endParaRPr lang="ru-RU"/>
          </a:p>
        </p:txBody>
      </p:sp>
    </p:spTree>
    <p:extLst>
      <p:ext uri="{BB962C8B-B14F-4D97-AF65-F5344CB8AC3E}">
        <p14:creationId xmlns:p14="http://schemas.microsoft.com/office/powerpoint/2010/main" val="112780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b="0" i="0" u="none" strike="noStrike" dirty="0">
              <a:solidFill>
                <a:srgbClr val="000000"/>
              </a:solidFill>
              <a:effectLst/>
              <a:latin typeface="Roboto" panose="020F0502020204030204" pitchFamily="34" charset="0"/>
            </a:endParaRPr>
          </a:p>
        </p:txBody>
      </p:sp>
      <p:sp>
        <p:nvSpPr>
          <p:cNvPr id="4" name="Номер слайда 3"/>
          <p:cNvSpPr>
            <a:spLocks noGrp="1"/>
          </p:cNvSpPr>
          <p:nvPr>
            <p:ph type="sldNum" sz="quarter" idx="5"/>
          </p:nvPr>
        </p:nvSpPr>
        <p:spPr/>
        <p:txBody>
          <a:bodyPr/>
          <a:lstStyle/>
          <a:p>
            <a:fld id="{051FCDB4-5A6B-4C53-8AB9-F54BAB585093}" type="slidenum">
              <a:rPr lang="ru-RU" smtClean="0"/>
              <a:t>19</a:t>
            </a:fld>
            <a:endParaRPr lang="ru-RU"/>
          </a:p>
        </p:txBody>
      </p:sp>
    </p:spTree>
    <p:extLst>
      <p:ext uri="{BB962C8B-B14F-4D97-AF65-F5344CB8AC3E}">
        <p14:creationId xmlns:p14="http://schemas.microsoft.com/office/powerpoint/2010/main" val="201929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Master" Target="../slideMasters/slideMaster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51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14" name="PlaceHolder 2"/>
          <p:cNvSpPr>
            <a:spLocks noGrp="1"/>
          </p:cNvSpPr>
          <p:nvPr>
            <p:ph type="body"/>
          </p:nvPr>
        </p:nvSpPr>
        <p:spPr>
          <a:xfrm>
            <a:off x="609590" y="1604505"/>
            <a:ext cx="10972270" cy="1896865"/>
          </a:xfrm>
          <a:prstGeom prst="rect">
            <a:avLst/>
          </a:prstGeom>
        </p:spPr>
        <p:txBody>
          <a:bodyPr lIns="0" tIns="0" rIns="0" bIns="0">
            <a:normAutofit/>
          </a:bodyPr>
          <a:lstStyle/>
          <a:p>
            <a:endParaRPr lang="en-CA" sz="3086" b="0" strike="noStrike" spc="-1">
              <a:latin typeface="Arial"/>
            </a:endParaRPr>
          </a:p>
        </p:txBody>
      </p:sp>
      <p:sp>
        <p:nvSpPr>
          <p:cNvPr id="215" name="PlaceHolder 3"/>
          <p:cNvSpPr>
            <a:spLocks noGrp="1"/>
          </p:cNvSpPr>
          <p:nvPr>
            <p:ph type="body"/>
          </p:nvPr>
        </p:nvSpPr>
        <p:spPr>
          <a:xfrm>
            <a:off x="609590" y="3681924"/>
            <a:ext cx="10972270"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638527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17" name="PlaceHolder 2"/>
          <p:cNvSpPr>
            <a:spLocks noGrp="1"/>
          </p:cNvSpPr>
          <p:nvPr>
            <p:ph type="body"/>
          </p:nvPr>
        </p:nvSpPr>
        <p:spPr>
          <a:xfrm>
            <a:off x="609591" y="1604505"/>
            <a:ext cx="5354297" cy="1896865"/>
          </a:xfrm>
          <a:prstGeom prst="rect">
            <a:avLst/>
          </a:prstGeom>
        </p:spPr>
        <p:txBody>
          <a:bodyPr lIns="0" tIns="0" rIns="0" bIns="0">
            <a:normAutofit/>
          </a:bodyPr>
          <a:lstStyle/>
          <a:p>
            <a:endParaRPr lang="en-CA" sz="3086" b="0" strike="noStrike" spc="-1">
              <a:latin typeface="Arial"/>
            </a:endParaRPr>
          </a:p>
        </p:txBody>
      </p:sp>
      <p:sp>
        <p:nvSpPr>
          <p:cNvPr id="218" name="PlaceHolder 3"/>
          <p:cNvSpPr>
            <a:spLocks noGrp="1"/>
          </p:cNvSpPr>
          <p:nvPr>
            <p:ph type="body"/>
          </p:nvPr>
        </p:nvSpPr>
        <p:spPr>
          <a:xfrm>
            <a:off x="6231892" y="1604505"/>
            <a:ext cx="5354297" cy="1896865"/>
          </a:xfrm>
          <a:prstGeom prst="rect">
            <a:avLst/>
          </a:prstGeom>
        </p:spPr>
        <p:txBody>
          <a:bodyPr lIns="0" tIns="0" rIns="0" bIns="0">
            <a:normAutofit/>
          </a:bodyPr>
          <a:lstStyle/>
          <a:p>
            <a:endParaRPr lang="en-CA" sz="3086" b="0" strike="noStrike" spc="-1">
              <a:latin typeface="Arial"/>
            </a:endParaRPr>
          </a:p>
        </p:txBody>
      </p:sp>
      <p:sp>
        <p:nvSpPr>
          <p:cNvPr id="219" name="PlaceHolder 4"/>
          <p:cNvSpPr>
            <a:spLocks noGrp="1"/>
          </p:cNvSpPr>
          <p:nvPr>
            <p:ph type="body"/>
          </p:nvPr>
        </p:nvSpPr>
        <p:spPr>
          <a:xfrm>
            <a:off x="609591" y="3681924"/>
            <a:ext cx="5354297" cy="1896865"/>
          </a:xfrm>
          <a:prstGeom prst="rect">
            <a:avLst/>
          </a:prstGeom>
        </p:spPr>
        <p:txBody>
          <a:bodyPr lIns="0" tIns="0" rIns="0" bIns="0">
            <a:normAutofit/>
          </a:bodyPr>
          <a:lstStyle/>
          <a:p>
            <a:endParaRPr lang="en-CA" sz="3086" b="0" strike="noStrike" spc="-1">
              <a:latin typeface="Arial"/>
            </a:endParaRPr>
          </a:p>
        </p:txBody>
      </p:sp>
      <p:sp>
        <p:nvSpPr>
          <p:cNvPr id="220" name="PlaceHolder 5"/>
          <p:cNvSpPr>
            <a:spLocks noGrp="1"/>
          </p:cNvSpPr>
          <p:nvPr>
            <p:ph type="body"/>
          </p:nvPr>
        </p:nvSpPr>
        <p:spPr>
          <a:xfrm>
            <a:off x="6231892" y="3681924"/>
            <a:ext cx="5354297"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763066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22" name="PlaceHolder 2"/>
          <p:cNvSpPr>
            <a:spLocks noGrp="1"/>
          </p:cNvSpPr>
          <p:nvPr>
            <p:ph type="body"/>
          </p:nvPr>
        </p:nvSpPr>
        <p:spPr>
          <a:xfrm>
            <a:off x="609590" y="1604505"/>
            <a:ext cx="3532740" cy="1896865"/>
          </a:xfrm>
          <a:prstGeom prst="rect">
            <a:avLst/>
          </a:prstGeom>
        </p:spPr>
        <p:txBody>
          <a:bodyPr lIns="0" tIns="0" rIns="0" bIns="0">
            <a:normAutofit/>
          </a:bodyPr>
          <a:lstStyle/>
          <a:p>
            <a:endParaRPr lang="en-CA" sz="3086" b="0" strike="noStrike" spc="-1">
              <a:latin typeface="Arial"/>
            </a:endParaRPr>
          </a:p>
        </p:txBody>
      </p:sp>
      <p:sp>
        <p:nvSpPr>
          <p:cNvPr id="223" name="PlaceHolder 3"/>
          <p:cNvSpPr>
            <a:spLocks noGrp="1"/>
          </p:cNvSpPr>
          <p:nvPr>
            <p:ph type="body"/>
          </p:nvPr>
        </p:nvSpPr>
        <p:spPr>
          <a:xfrm>
            <a:off x="4319436" y="1604505"/>
            <a:ext cx="3532740" cy="1896865"/>
          </a:xfrm>
          <a:prstGeom prst="rect">
            <a:avLst/>
          </a:prstGeom>
        </p:spPr>
        <p:txBody>
          <a:bodyPr lIns="0" tIns="0" rIns="0" bIns="0">
            <a:normAutofit/>
          </a:bodyPr>
          <a:lstStyle/>
          <a:p>
            <a:endParaRPr lang="en-CA" sz="3086" b="0" strike="noStrike" spc="-1">
              <a:latin typeface="Arial"/>
            </a:endParaRPr>
          </a:p>
        </p:txBody>
      </p:sp>
      <p:sp>
        <p:nvSpPr>
          <p:cNvPr id="224" name="PlaceHolder 4"/>
          <p:cNvSpPr>
            <a:spLocks noGrp="1"/>
          </p:cNvSpPr>
          <p:nvPr>
            <p:ph type="body"/>
          </p:nvPr>
        </p:nvSpPr>
        <p:spPr>
          <a:xfrm>
            <a:off x="8029282" y="1604505"/>
            <a:ext cx="3532740" cy="1896865"/>
          </a:xfrm>
          <a:prstGeom prst="rect">
            <a:avLst/>
          </a:prstGeom>
        </p:spPr>
        <p:txBody>
          <a:bodyPr lIns="0" tIns="0" rIns="0" bIns="0">
            <a:normAutofit/>
          </a:bodyPr>
          <a:lstStyle/>
          <a:p>
            <a:endParaRPr lang="en-CA" sz="3086" b="0" strike="noStrike" spc="-1">
              <a:latin typeface="Arial"/>
            </a:endParaRPr>
          </a:p>
        </p:txBody>
      </p:sp>
      <p:sp>
        <p:nvSpPr>
          <p:cNvPr id="225" name="PlaceHolder 5"/>
          <p:cNvSpPr>
            <a:spLocks noGrp="1"/>
          </p:cNvSpPr>
          <p:nvPr>
            <p:ph type="body"/>
          </p:nvPr>
        </p:nvSpPr>
        <p:spPr>
          <a:xfrm>
            <a:off x="609590" y="3681924"/>
            <a:ext cx="3532740" cy="1896865"/>
          </a:xfrm>
          <a:prstGeom prst="rect">
            <a:avLst/>
          </a:prstGeom>
        </p:spPr>
        <p:txBody>
          <a:bodyPr lIns="0" tIns="0" rIns="0" bIns="0">
            <a:normAutofit/>
          </a:bodyPr>
          <a:lstStyle/>
          <a:p>
            <a:endParaRPr lang="en-CA" sz="3086" b="0" strike="noStrike" spc="-1">
              <a:latin typeface="Arial"/>
            </a:endParaRPr>
          </a:p>
        </p:txBody>
      </p:sp>
      <p:sp>
        <p:nvSpPr>
          <p:cNvPr id="226" name="PlaceHolder 6"/>
          <p:cNvSpPr>
            <a:spLocks noGrp="1"/>
          </p:cNvSpPr>
          <p:nvPr>
            <p:ph type="body"/>
          </p:nvPr>
        </p:nvSpPr>
        <p:spPr>
          <a:xfrm>
            <a:off x="4319436" y="3681924"/>
            <a:ext cx="3532740" cy="1896865"/>
          </a:xfrm>
          <a:prstGeom prst="rect">
            <a:avLst/>
          </a:prstGeom>
        </p:spPr>
        <p:txBody>
          <a:bodyPr lIns="0" tIns="0" rIns="0" bIns="0">
            <a:normAutofit/>
          </a:bodyPr>
          <a:lstStyle/>
          <a:p>
            <a:endParaRPr lang="en-CA" sz="3086" b="0" strike="noStrike" spc="-1">
              <a:latin typeface="Arial"/>
            </a:endParaRPr>
          </a:p>
        </p:txBody>
      </p:sp>
      <p:sp>
        <p:nvSpPr>
          <p:cNvPr id="227" name="PlaceHolder 7"/>
          <p:cNvSpPr>
            <a:spLocks noGrp="1"/>
          </p:cNvSpPr>
          <p:nvPr>
            <p:ph type="body"/>
          </p:nvPr>
        </p:nvSpPr>
        <p:spPr>
          <a:xfrm>
            <a:off x="8029282" y="3681924"/>
            <a:ext cx="3532740"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390847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147F28-0D98-49D6-8584-BB126AF8452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D2D4AEE-E98B-486F-A6D6-9B4E4E91BB8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692A104-ACE6-4183-AD31-AF7520A64920}"/>
              </a:ext>
            </a:extLst>
          </p:cNvPr>
          <p:cNvSpPr>
            <a:spLocks noGrp="1"/>
          </p:cNvSpPr>
          <p:nvPr>
            <p:ph type="dt" sz="half" idx="10"/>
          </p:nvPr>
        </p:nvSpPr>
        <p:spPr/>
        <p:txBody>
          <a:bodyPr/>
          <a:lstStyle/>
          <a:p>
            <a:fld id="{264F5DA1-9F82-4264-BD80-BFAED79FC31D}" type="datetimeFigureOut">
              <a:rPr lang="ru-RU" smtClean="0"/>
              <a:t>28.04.2023</a:t>
            </a:fld>
            <a:endParaRPr lang="ru-RU"/>
          </a:p>
        </p:txBody>
      </p:sp>
      <p:sp>
        <p:nvSpPr>
          <p:cNvPr id="5" name="Нижний колонтитул 4">
            <a:extLst>
              <a:ext uri="{FF2B5EF4-FFF2-40B4-BE49-F238E27FC236}">
                <a16:creationId xmlns:a16="http://schemas.microsoft.com/office/drawing/2014/main" id="{C32B35C2-185A-416B-AF53-4E602A74F9B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AB15471-192C-4C10-B932-022E2814C143}"/>
              </a:ext>
            </a:extLst>
          </p:cNvPr>
          <p:cNvSpPr>
            <a:spLocks noGrp="1"/>
          </p:cNvSpPr>
          <p:nvPr>
            <p:ph type="sldNum" sz="quarter" idx="12"/>
          </p:nvPr>
        </p:nvSpPr>
        <p:spPr/>
        <p:txBody>
          <a:bodyPr/>
          <a:lstStyle/>
          <a:p>
            <a:fld id="{9D3AAA1C-B673-4D17-982C-EFEF485F7FA0}" type="slidenum">
              <a:rPr lang="ru-RU" smtClean="0"/>
              <a:t>‹#›</a:t>
            </a:fld>
            <a:endParaRPr lang="ru-RU"/>
          </a:p>
        </p:txBody>
      </p:sp>
    </p:spTree>
    <p:extLst>
      <p:ext uri="{BB962C8B-B14F-4D97-AF65-F5344CB8AC3E}">
        <p14:creationId xmlns:p14="http://schemas.microsoft.com/office/powerpoint/2010/main" val="3461905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AEC8D1-5D0E-4E5C-8456-1B69F5AAD93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4312D27-48E1-4373-B512-ACF1C98FD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B4A31DF-07A6-4171-AD28-981AD29399FE}"/>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5" name="Нижний колонтитул 4">
            <a:extLst>
              <a:ext uri="{FF2B5EF4-FFF2-40B4-BE49-F238E27FC236}">
                <a16:creationId xmlns:a16="http://schemas.microsoft.com/office/drawing/2014/main" id="{10DE27DE-D209-4E73-B9A6-83902388B6B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CCC35B5-373F-4D85-841E-87971CA4C859}"/>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3162583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A6705C-5B93-4439-AFF2-03CEBAF52A6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9E0727E-1D57-4D20-AF19-BCD774036D6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0E89B6-F59E-4399-9839-B8EA5FB1C4D3}"/>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5" name="Нижний колонтитул 4">
            <a:extLst>
              <a:ext uri="{FF2B5EF4-FFF2-40B4-BE49-F238E27FC236}">
                <a16:creationId xmlns:a16="http://schemas.microsoft.com/office/drawing/2014/main" id="{49F1189F-8766-49C4-A8AF-F60CDC974BF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BC5CDC-0598-4552-BFDD-6DBCED5F49F9}"/>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4249103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5566F3-0891-4BE7-A6F0-FA38FA55F03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31A18DA7-DA0F-4DF9-99B1-29249E5C05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EA926D8-0785-44F9-BDA7-7CCEEC1D6984}"/>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5" name="Нижний колонтитул 4">
            <a:extLst>
              <a:ext uri="{FF2B5EF4-FFF2-40B4-BE49-F238E27FC236}">
                <a16:creationId xmlns:a16="http://schemas.microsoft.com/office/drawing/2014/main" id="{9C0EE8BE-0F56-4C7B-80B0-CFDEF795214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7681E3D-07CF-49FB-B317-730D2DA87AA2}"/>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2603247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E13EBE-336E-4E35-81D0-8143799C9DD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3AC64D9-22D0-43B5-AD62-3FA3B8B7195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1CFD880-9283-4C44-9DB2-AAA5C6613B5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8007837-75C5-4F6C-B3EB-77AF176AE760}"/>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6" name="Нижний колонтитул 5">
            <a:extLst>
              <a:ext uri="{FF2B5EF4-FFF2-40B4-BE49-F238E27FC236}">
                <a16:creationId xmlns:a16="http://schemas.microsoft.com/office/drawing/2014/main" id="{782109B5-C0F7-43AC-88D2-233C2F97205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E8278F3-B5C7-4853-A512-7E84C8EDEFBF}"/>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1150674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11DA13-FB55-40DF-8C33-9CF579C5DB8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60BB439-C275-410B-8E9F-7B2821A37C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2A63499-79B9-4F4D-A02B-36455E1481A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8371CEE-BF71-45AC-9337-51163F035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CDF028D-4332-4A78-BAB5-B05CBF4F540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7619DCD-DFF6-4792-A66D-16D23D8A7C73}"/>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8" name="Нижний колонтитул 7">
            <a:extLst>
              <a:ext uri="{FF2B5EF4-FFF2-40B4-BE49-F238E27FC236}">
                <a16:creationId xmlns:a16="http://schemas.microsoft.com/office/drawing/2014/main" id="{71DD61E0-3C0D-4911-9E1B-F70068DB13A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5BA77E0-B73C-4BB3-838A-1BA1C6AE9447}"/>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3193848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1DF829-EF89-45D9-B23B-6FC7C96E750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654B9AD-B7F0-4ACF-8C9D-309F64371AC2}"/>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4" name="Нижний колонтитул 3">
            <a:extLst>
              <a:ext uri="{FF2B5EF4-FFF2-40B4-BE49-F238E27FC236}">
                <a16:creationId xmlns:a16="http://schemas.microsoft.com/office/drawing/2014/main" id="{C0660615-D5C3-46D3-BF55-003538B2ED6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DA765E5-95B3-4386-81D0-D43B556E99FB}"/>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421633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93" name="PlaceHolder 2"/>
          <p:cNvSpPr>
            <a:spLocks noGrp="1"/>
          </p:cNvSpPr>
          <p:nvPr>
            <p:ph type="subTitle"/>
          </p:nvPr>
        </p:nvSpPr>
        <p:spPr>
          <a:xfrm>
            <a:off x="609590" y="1604505"/>
            <a:ext cx="10972270" cy="3977062"/>
          </a:xfrm>
          <a:prstGeom prst="rect">
            <a:avLst/>
          </a:prstGeom>
        </p:spPr>
        <p:txBody>
          <a:bodyPr lIns="0" tIns="0" rIns="0" bIns="0" anchor="ctr">
            <a:noAutofit/>
          </a:bodyPr>
          <a:lstStyle/>
          <a:p>
            <a:pPr algn="ctr"/>
            <a:endParaRPr lang="en-CA" sz="3086" b="0" strike="noStrike" spc="-1">
              <a:latin typeface="Arial"/>
            </a:endParaRPr>
          </a:p>
        </p:txBody>
      </p:sp>
    </p:spTree>
    <p:extLst>
      <p:ext uri="{BB962C8B-B14F-4D97-AF65-F5344CB8AC3E}">
        <p14:creationId xmlns:p14="http://schemas.microsoft.com/office/powerpoint/2010/main" val="3106622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658D59C-C41B-4DDC-AA8B-5F4CFD30FF5E}"/>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3" name="Нижний колонтитул 2">
            <a:extLst>
              <a:ext uri="{FF2B5EF4-FFF2-40B4-BE49-F238E27FC236}">
                <a16:creationId xmlns:a16="http://schemas.microsoft.com/office/drawing/2014/main" id="{6FC16D06-0D2E-4ADC-9093-12C6612C78B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A047792-11C2-4EB8-BD67-3BB014EA5AEE}"/>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1845389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3B25C4-CAF0-4FD1-9335-094FA812E31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221D8D2-FDC3-4BF5-B333-C3B0128C3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3FD4BCC6-859E-473F-B305-50055FD32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5C96C68-B85F-4065-BA02-94FFD1EC3314}"/>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6" name="Нижний колонтитул 5">
            <a:extLst>
              <a:ext uri="{FF2B5EF4-FFF2-40B4-BE49-F238E27FC236}">
                <a16:creationId xmlns:a16="http://schemas.microsoft.com/office/drawing/2014/main" id="{9ADB74CD-1DD8-426C-BC00-C09E0B494EF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468BAD0-6E8C-4C57-BC10-C8438AA769BD}"/>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805598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B91A8F-C9BB-41E0-A6C7-29BE5E275FD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DA93094-C25A-43B2-9238-170BC071A9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6ADD715-33F6-44CF-B1F2-1570C26C3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F246D50-88F2-42AC-96AF-39F2E74CD2C8}"/>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6" name="Нижний колонтитул 5">
            <a:extLst>
              <a:ext uri="{FF2B5EF4-FFF2-40B4-BE49-F238E27FC236}">
                <a16:creationId xmlns:a16="http://schemas.microsoft.com/office/drawing/2014/main" id="{7F65A4F1-FBEE-4ED4-A2B6-3001E24E215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6B38CA9-EFF0-4564-88D8-055572899894}"/>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1463742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291F7B-FE9E-488E-A89A-682EA791D9A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84456F0-248A-4E0E-B334-B0470DD06CE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3F3A24-BF5C-4E92-8E28-2C450A834ACD}"/>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5" name="Нижний колонтитул 4">
            <a:extLst>
              <a:ext uri="{FF2B5EF4-FFF2-40B4-BE49-F238E27FC236}">
                <a16:creationId xmlns:a16="http://schemas.microsoft.com/office/drawing/2014/main" id="{3300E784-04F5-4E22-BE46-687E72DF1BE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8735E5D-8305-4A67-A951-DD00E2398DF4}"/>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4158574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34D6F65-5F19-4AA4-A5E4-C5DE076B2C6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27B1020-E4EB-4DFD-91FA-497D2C1AE9E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78C2A5A-71B0-4562-AEE4-2B6275CD735A}"/>
              </a:ext>
            </a:extLst>
          </p:cNvPr>
          <p:cNvSpPr>
            <a:spLocks noGrp="1"/>
          </p:cNvSpPr>
          <p:nvPr>
            <p:ph type="dt" sz="half" idx="10"/>
          </p:nvPr>
        </p:nvSpPr>
        <p:spPr/>
        <p:txBody>
          <a:bodyPr/>
          <a:lstStyle/>
          <a:p>
            <a:fld id="{325900C2-C638-4791-9715-3CBF77E2020D}" type="datetimeFigureOut">
              <a:rPr lang="ru-RU" smtClean="0"/>
              <a:t>28.04.2023</a:t>
            </a:fld>
            <a:endParaRPr lang="ru-RU"/>
          </a:p>
        </p:txBody>
      </p:sp>
      <p:sp>
        <p:nvSpPr>
          <p:cNvPr id="5" name="Нижний колонтитул 4">
            <a:extLst>
              <a:ext uri="{FF2B5EF4-FFF2-40B4-BE49-F238E27FC236}">
                <a16:creationId xmlns:a16="http://schemas.microsoft.com/office/drawing/2014/main" id="{0FEB0C14-B928-49E5-8DFC-BBCF20CFDDC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243F775-BD94-46D6-9B53-91A477410978}"/>
              </a:ext>
            </a:extLst>
          </p:cNvPr>
          <p:cNvSpPr>
            <a:spLocks noGrp="1"/>
          </p:cNvSpPr>
          <p:nvPr>
            <p:ph type="sldNum" sz="quarter" idx="12"/>
          </p:nvPr>
        </p:nvSpPr>
        <p:spPr/>
        <p:txBody>
          <a:bodyPr/>
          <a:lstStyle/>
          <a:p>
            <a:fld id="{AE60DCBF-4DB4-464E-B43E-5C7DFAE7CB17}" type="slidenum">
              <a:rPr lang="ru-RU" smtClean="0"/>
              <a:t>‹#›</a:t>
            </a:fld>
            <a:endParaRPr lang="ru-RU"/>
          </a:p>
        </p:txBody>
      </p:sp>
    </p:spTree>
    <p:extLst>
      <p:ext uri="{BB962C8B-B14F-4D97-AF65-F5344CB8AC3E}">
        <p14:creationId xmlns:p14="http://schemas.microsoft.com/office/powerpoint/2010/main" val="2334401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3884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66CC"/>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25560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66CC"/>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40285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10101146" y="4965410"/>
            <a:ext cx="2091055" cy="1892935"/>
          </a:xfrm>
          <a:custGeom>
            <a:avLst/>
            <a:gdLst/>
            <a:ahLst/>
            <a:cxnLst/>
            <a:rect l="l" t="t" r="r" b="b"/>
            <a:pathLst>
              <a:path w="2091054" h="1892934">
                <a:moveTo>
                  <a:pt x="0" y="1892587"/>
                </a:moveTo>
                <a:lnTo>
                  <a:pt x="12693" y="1852528"/>
                </a:lnTo>
                <a:lnTo>
                  <a:pt x="28555" y="1805417"/>
                </a:lnTo>
                <a:lnTo>
                  <a:pt x="45218" y="1758709"/>
                </a:lnTo>
                <a:lnTo>
                  <a:pt x="62672" y="1712412"/>
                </a:lnTo>
                <a:lnTo>
                  <a:pt x="80909" y="1666533"/>
                </a:lnTo>
                <a:lnTo>
                  <a:pt x="99922" y="1621081"/>
                </a:lnTo>
                <a:lnTo>
                  <a:pt x="119701" y="1576062"/>
                </a:lnTo>
                <a:lnTo>
                  <a:pt x="140239" y="1531484"/>
                </a:lnTo>
                <a:lnTo>
                  <a:pt x="161526" y="1487355"/>
                </a:lnTo>
                <a:lnTo>
                  <a:pt x="183555" y="1443683"/>
                </a:lnTo>
                <a:lnTo>
                  <a:pt x="206317" y="1400474"/>
                </a:lnTo>
                <a:lnTo>
                  <a:pt x="229804" y="1357737"/>
                </a:lnTo>
                <a:lnTo>
                  <a:pt x="254008" y="1315479"/>
                </a:lnTo>
                <a:lnTo>
                  <a:pt x="278919" y="1273708"/>
                </a:lnTo>
                <a:lnTo>
                  <a:pt x="304531" y="1232431"/>
                </a:lnTo>
                <a:lnTo>
                  <a:pt x="330833" y="1191655"/>
                </a:lnTo>
                <a:lnTo>
                  <a:pt x="357819" y="1151390"/>
                </a:lnTo>
                <a:lnTo>
                  <a:pt x="385479" y="1111641"/>
                </a:lnTo>
                <a:lnTo>
                  <a:pt x="413805" y="1072417"/>
                </a:lnTo>
                <a:lnTo>
                  <a:pt x="442790" y="1033726"/>
                </a:lnTo>
                <a:lnTo>
                  <a:pt x="472423" y="995574"/>
                </a:lnTo>
                <a:lnTo>
                  <a:pt x="502698" y="957970"/>
                </a:lnTo>
                <a:lnTo>
                  <a:pt x="533606" y="920920"/>
                </a:lnTo>
                <a:lnTo>
                  <a:pt x="565138" y="884433"/>
                </a:lnTo>
                <a:lnTo>
                  <a:pt x="597286" y="848517"/>
                </a:lnTo>
                <a:lnTo>
                  <a:pt x="630042" y="813178"/>
                </a:lnTo>
                <a:lnTo>
                  <a:pt x="663397" y="778424"/>
                </a:lnTo>
                <a:lnTo>
                  <a:pt x="697343" y="744264"/>
                </a:lnTo>
                <a:lnTo>
                  <a:pt x="731871" y="710704"/>
                </a:lnTo>
                <a:lnTo>
                  <a:pt x="766974" y="677752"/>
                </a:lnTo>
                <a:lnTo>
                  <a:pt x="802642" y="645416"/>
                </a:lnTo>
                <a:lnTo>
                  <a:pt x="838868" y="613703"/>
                </a:lnTo>
                <a:lnTo>
                  <a:pt x="875643" y="582621"/>
                </a:lnTo>
                <a:lnTo>
                  <a:pt x="912959" y="552177"/>
                </a:lnTo>
                <a:lnTo>
                  <a:pt x="950807" y="522380"/>
                </a:lnTo>
                <a:lnTo>
                  <a:pt x="989179" y="493236"/>
                </a:lnTo>
                <a:lnTo>
                  <a:pt x="1028066" y="464754"/>
                </a:lnTo>
                <a:lnTo>
                  <a:pt x="1067461" y="436940"/>
                </a:lnTo>
                <a:lnTo>
                  <a:pt x="1107354" y="409803"/>
                </a:lnTo>
                <a:lnTo>
                  <a:pt x="1147738" y="383349"/>
                </a:lnTo>
                <a:lnTo>
                  <a:pt x="1188605" y="357588"/>
                </a:lnTo>
                <a:lnTo>
                  <a:pt x="1229945" y="332525"/>
                </a:lnTo>
                <a:lnTo>
                  <a:pt x="1271750" y="308169"/>
                </a:lnTo>
                <a:lnTo>
                  <a:pt x="1314012" y="284528"/>
                </a:lnTo>
                <a:lnTo>
                  <a:pt x="1356723" y="261608"/>
                </a:lnTo>
                <a:lnTo>
                  <a:pt x="1399874" y="239418"/>
                </a:lnTo>
                <a:lnTo>
                  <a:pt x="1443457" y="217966"/>
                </a:lnTo>
                <a:lnTo>
                  <a:pt x="1487464" y="197257"/>
                </a:lnTo>
                <a:lnTo>
                  <a:pt x="1531886" y="177302"/>
                </a:lnTo>
                <a:lnTo>
                  <a:pt x="1576714" y="158106"/>
                </a:lnTo>
                <a:lnTo>
                  <a:pt x="1621941" y="139677"/>
                </a:lnTo>
                <a:lnTo>
                  <a:pt x="1667558" y="122024"/>
                </a:lnTo>
                <a:lnTo>
                  <a:pt x="1713557" y="105153"/>
                </a:lnTo>
                <a:lnTo>
                  <a:pt x="1759929" y="89072"/>
                </a:lnTo>
                <a:lnTo>
                  <a:pt x="1806666" y="73790"/>
                </a:lnTo>
                <a:lnTo>
                  <a:pt x="1853759" y="59312"/>
                </a:lnTo>
                <a:lnTo>
                  <a:pt x="1901201" y="45648"/>
                </a:lnTo>
                <a:lnTo>
                  <a:pt x="1948983" y="32804"/>
                </a:lnTo>
                <a:lnTo>
                  <a:pt x="1997096" y="20789"/>
                </a:lnTo>
                <a:lnTo>
                  <a:pt x="2045532" y="9609"/>
                </a:lnTo>
                <a:lnTo>
                  <a:pt x="2090854" y="0"/>
                </a:lnTo>
              </a:path>
            </a:pathLst>
          </a:custGeom>
          <a:ln w="25908">
            <a:solidFill>
              <a:srgbClr val="A6A6A6"/>
            </a:solidFill>
          </a:ln>
        </p:spPr>
        <p:txBody>
          <a:bodyPr wrap="square" lIns="0" tIns="0" rIns="0" bIns="0" rtlCol="0"/>
          <a:lstStyle/>
          <a:p>
            <a:endParaRPr/>
          </a:p>
        </p:txBody>
      </p:sp>
      <p:sp>
        <p:nvSpPr>
          <p:cNvPr id="18" name="bg object 18"/>
          <p:cNvSpPr/>
          <p:nvPr/>
        </p:nvSpPr>
        <p:spPr>
          <a:xfrm>
            <a:off x="762" y="762"/>
            <a:ext cx="3192780" cy="4069079"/>
          </a:xfrm>
          <a:custGeom>
            <a:avLst/>
            <a:gdLst/>
            <a:ahLst/>
            <a:cxnLst/>
            <a:rect l="l" t="t" r="r" b="b"/>
            <a:pathLst>
              <a:path w="3192780" h="4069079">
                <a:moveTo>
                  <a:pt x="2316226" y="0"/>
                </a:moveTo>
                <a:lnTo>
                  <a:pt x="3192780" y="876173"/>
                </a:lnTo>
                <a:lnTo>
                  <a:pt x="0" y="4069080"/>
                </a:lnTo>
              </a:path>
            </a:pathLst>
          </a:custGeom>
          <a:ln w="25908">
            <a:solidFill>
              <a:srgbClr val="A6A6A6"/>
            </a:solidFill>
          </a:ln>
        </p:spPr>
        <p:txBody>
          <a:bodyPr wrap="square" lIns="0" tIns="0" rIns="0" bIns="0" rtlCol="0"/>
          <a:lstStyle/>
          <a:p>
            <a:endParaRPr/>
          </a:p>
        </p:txBody>
      </p:sp>
      <p:pic>
        <p:nvPicPr>
          <p:cNvPr id="19" name="bg object 19"/>
          <p:cNvPicPr/>
          <p:nvPr/>
        </p:nvPicPr>
        <p:blipFill>
          <a:blip r:embed="rId3" cstate="print"/>
          <a:stretch>
            <a:fillRect/>
          </a:stretch>
        </p:blipFill>
        <p:spPr>
          <a:xfrm>
            <a:off x="0" y="0"/>
            <a:ext cx="12192000" cy="6857998"/>
          </a:xfrm>
          <a:prstGeom prst="rect">
            <a:avLst/>
          </a:prstGeom>
        </p:spPr>
      </p:pic>
      <p:pic>
        <p:nvPicPr>
          <p:cNvPr id="20" name="bg object 20"/>
          <p:cNvPicPr/>
          <p:nvPr/>
        </p:nvPicPr>
        <p:blipFill>
          <a:blip r:embed="rId4" cstate="print"/>
          <a:stretch>
            <a:fillRect/>
          </a:stretch>
        </p:blipFill>
        <p:spPr>
          <a:xfrm>
            <a:off x="248411" y="4616196"/>
            <a:ext cx="7865364" cy="2034539"/>
          </a:xfrm>
          <a:prstGeom prst="rect">
            <a:avLst/>
          </a:prstGeom>
        </p:spPr>
      </p:pic>
      <p:sp>
        <p:nvSpPr>
          <p:cNvPr id="21" name="bg object 21"/>
          <p:cNvSpPr/>
          <p:nvPr/>
        </p:nvSpPr>
        <p:spPr>
          <a:xfrm>
            <a:off x="287273" y="4728210"/>
            <a:ext cx="7661275" cy="1888489"/>
          </a:xfrm>
          <a:custGeom>
            <a:avLst/>
            <a:gdLst/>
            <a:ahLst/>
            <a:cxnLst/>
            <a:rect l="l" t="t" r="r" b="b"/>
            <a:pathLst>
              <a:path w="7661275" h="1888490">
                <a:moveTo>
                  <a:pt x="7661148" y="0"/>
                </a:moveTo>
                <a:lnTo>
                  <a:pt x="326936" y="0"/>
                </a:lnTo>
                <a:lnTo>
                  <a:pt x="278622" y="3546"/>
                </a:lnTo>
                <a:lnTo>
                  <a:pt x="232510" y="13846"/>
                </a:lnTo>
                <a:lnTo>
                  <a:pt x="189105" y="30394"/>
                </a:lnTo>
                <a:lnTo>
                  <a:pt x="148912" y="52683"/>
                </a:lnTo>
                <a:lnTo>
                  <a:pt x="112439" y="80207"/>
                </a:lnTo>
                <a:lnTo>
                  <a:pt x="80189" y="112458"/>
                </a:lnTo>
                <a:lnTo>
                  <a:pt x="52669" y="148931"/>
                </a:lnTo>
                <a:lnTo>
                  <a:pt x="30385" y="189117"/>
                </a:lnTo>
                <a:lnTo>
                  <a:pt x="13841" y="232512"/>
                </a:lnTo>
                <a:lnTo>
                  <a:pt x="3544" y="278608"/>
                </a:lnTo>
                <a:lnTo>
                  <a:pt x="0" y="326897"/>
                </a:lnTo>
                <a:lnTo>
                  <a:pt x="0" y="1888235"/>
                </a:lnTo>
                <a:lnTo>
                  <a:pt x="7334250" y="1888235"/>
                </a:lnTo>
                <a:lnTo>
                  <a:pt x="7382539" y="1884691"/>
                </a:lnTo>
                <a:lnTo>
                  <a:pt x="7428635" y="1874394"/>
                </a:lnTo>
                <a:lnTo>
                  <a:pt x="7472030" y="1857850"/>
                </a:lnTo>
                <a:lnTo>
                  <a:pt x="7512216" y="1835566"/>
                </a:lnTo>
                <a:lnTo>
                  <a:pt x="7548689" y="1808046"/>
                </a:lnTo>
                <a:lnTo>
                  <a:pt x="7580940" y="1775796"/>
                </a:lnTo>
                <a:lnTo>
                  <a:pt x="7608464" y="1739323"/>
                </a:lnTo>
                <a:lnTo>
                  <a:pt x="7630753" y="1699130"/>
                </a:lnTo>
                <a:lnTo>
                  <a:pt x="7647301" y="1655725"/>
                </a:lnTo>
                <a:lnTo>
                  <a:pt x="7657601" y="1609613"/>
                </a:lnTo>
                <a:lnTo>
                  <a:pt x="7661148" y="1561299"/>
                </a:lnTo>
                <a:lnTo>
                  <a:pt x="7661148" y="0"/>
                </a:lnTo>
                <a:close/>
              </a:path>
            </a:pathLst>
          </a:custGeom>
          <a:solidFill>
            <a:srgbClr val="00236B">
              <a:alpha val="70979"/>
            </a:srgbClr>
          </a:solidFill>
        </p:spPr>
        <p:txBody>
          <a:bodyPr wrap="square" lIns="0" tIns="0" rIns="0" bIns="0" rtlCol="0"/>
          <a:lstStyle/>
          <a:p>
            <a:endParaRPr/>
          </a:p>
        </p:txBody>
      </p:sp>
      <p:sp>
        <p:nvSpPr>
          <p:cNvPr id="22" name="bg object 22"/>
          <p:cNvSpPr/>
          <p:nvPr/>
        </p:nvSpPr>
        <p:spPr>
          <a:xfrm>
            <a:off x="287273" y="4728210"/>
            <a:ext cx="7661275" cy="1888489"/>
          </a:xfrm>
          <a:custGeom>
            <a:avLst/>
            <a:gdLst/>
            <a:ahLst/>
            <a:cxnLst/>
            <a:rect l="l" t="t" r="r" b="b"/>
            <a:pathLst>
              <a:path w="7661275" h="1888490">
                <a:moveTo>
                  <a:pt x="326936" y="0"/>
                </a:moveTo>
                <a:lnTo>
                  <a:pt x="7661148" y="0"/>
                </a:lnTo>
                <a:lnTo>
                  <a:pt x="7661148" y="1561299"/>
                </a:lnTo>
                <a:lnTo>
                  <a:pt x="7657601" y="1609613"/>
                </a:lnTo>
                <a:lnTo>
                  <a:pt x="7647301" y="1655725"/>
                </a:lnTo>
                <a:lnTo>
                  <a:pt x="7630753" y="1699130"/>
                </a:lnTo>
                <a:lnTo>
                  <a:pt x="7608464" y="1739323"/>
                </a:lnTo>
                <a:lnTo>
                  <a:pt x="7580940" y="1775796"/>
                </a:lnTo>
                <a:lnTo>
                  <a:pt x="7548689" y="1808046"/>
                </a:lnTo>
                <a:lnTo>
                  <a:pt x="7512216" y="1835566"/>
                </a:lnTo>
                <a:lnTo>
                  <a:pt x="7472030" y="1857850"/>
                </a:lnTo>
                <a:lnTo>
                  <a:pt x="7428635" y="1874394"/>
                </a:lnTo>
                <a:lnTo>
                  <a:pt x="7382539" y="1884691"/>
                </a:lnTo>
                <a:lnTo>
                  <a:pt x="7334250" y="1888235"/>
                </a:lnTo>
                <a:lnTo>
                  <a:pt x="0" y="1888235"/>
                </a:lnTo>
                <a:lnTo>
                  <a:pt x="0" y="326897"/>
                </a:lnTo>
                <a:lnTo>
                  <a:pt x="3544" y="278608"/>
                </a:lnTo>
                <a:lnTo>
                  <a:pt x="13841" y="232512"/>
                </a:lnTo>
                <a:lnTo>
                  <a:pt x="30385" y="189117"/>
                </a:lnTo>
                <a:lnTo>
                  <a:pt x="52669" y="148931"/>
                </a:lnTo>
                <a:lnTo>
                  <a:pt x="80189" y="112458"/>
                </a:lnTo>
                <a:lnTo>
                  <a:pt x="112439" y="80207"/>
                </a:lnTo>
                <a:lnTo>
                  <a:pt x="148912" y="52683"/>
                </a:lnTo>
                <a:lnTo>
                  <a:pt x="189105" y="30394"/>
                </a:lnTo>
                <a:lnTo>
                  <a:pt x="232510" y="13846"/>
                </a:lnTo>
                <a:lnTo>
                  <a:pt x="278622" y="3546"/>
                </a:lnTo>
                <a:lnTo>
                  <a:pt x="326936" y="0"/>
                </a:lnTo>
                <a:close/>
              </a:path>
            </a:pathLst>
          </a:custGeom>
          <a:ln w="25908">
            <a:solidFill>
              <a:srgbClr val="385D8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0066CC"/>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7843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395716" y="4521708"/>
            <a:ext cx="3666744" cy="1911095"/>
          </a:xfrm>
          <a:prstGeom prst="rect">
            <a:avLst/>
          </a:prstGeom>
        </p:spPr>
      </p:pic>
      <p:pic>
        <p:nvPicPr>
          <p:cNvPr id="17" name="bg object 17"/>
          <p:cNvPicPr/>
          <p:nvPr/>
        </p:nvPicPr>
        <p:blipFill>
          <a:blip r:embed="rId3" cstate="print"/>
          <a:stretch>
            <a:fillRect/>
          </a:stretch>
        </p:blipFill>
        <p:spPr>
          <a:xfrm>
            <a:off x="4373879" y="4497323"/>
            <a:ext cx="3611879" cy="2113788"/>
          </a:xfrm>
          <a:prstGeom prst="rect">
            <a:avLst/>
          </a:prstGeom>
        </p:spPr>
      </p:pic>
      <p:pic>
        <p:nvPicPr>
          <p:cNvPr id="18" name="bg object 18"/>
          <p:cNvPicPr/>
          <p:nvPr/>
        </p:nvPicPr>
        <p:blipFill>
          <a:blip r:embed="rId4" cstate="print"/>
          <a:stretch>
            <a:fillRect/>
          </a:stretch>
        </p:blipFill>
        <p:spPr>
          <a:xfrm>
            <a:off x="155752" y="4486655"/>
            <a:ext cx="3599434" cy="2113788"/>
          </a:xfrm>
          <a:prstGeom prst="rect">
            <a:avLst/>
          </a:prstGeom>
        </p:spPr>
      </p:pic>
      <p:pic>
        <p:nvPicPr>
          <p:cNvPr id="19" name="bg object 19"/>
          <p:cNvPicPr/>
          <p:nvPr/>
        </p:nvPicPr>
        <p:blipFill>
          <a:blip r:embed="rId5" cstate="print"/>
          <a:stretch>
            <a:fillRect/>
          </a:stretch>
        </p:blipFill>
        <p:spPr>
          <a:xfrm>
            <a:off x="163068" y="150876"/>
            <a:ext cx="2747772" cy="1722120"/>
          </a:xfrm>
          <a:prstGeom prst="rect">
            <a:avLst/>
          </a:prstGeom>
        </p:spPr>
      </p:pic>
      <p:pic>
        <p:nvPicPr>
          <p:cNvPr id="20" name="bg object 20"/>
          <p:cNvPicPr/>
          <p:nvPr/>
        </p:nvPicPr>
        <p:blipFill>
          <a:blip r:embed="rId6" cstate="print"/>
          <a:stretch>
            <a:fillRect/>
          </a:stretch>
        </p:blipFill>
        <p:spPr>
          <a:xfrm>
            <a:off x="3096767" y="161544"/>
            <a:ext cx="2747772" cy="1912619"/>
          </a:xfrm>
          <a:prstGeom prst="rect">
            <a:avLst/>
          </a:prstGeom>
        </p:spPr>
      </p:pic>
      <p:pic>
        <p:nvPicPr>
          <p:cNvPr id="21" name="bg object 21"/>
          <p:cNvPicPr/>
          <p:nvPr/>
        </p:nvPicPr>
        <p:blipFill>
          <a:blip r:embed="rId7" cstate="print"/>
          <a:stretch>
            <a:fillRect/>
          </a:stretch>
        </p:blipFill>
        <p:spPr>
          <a:xfrm>
            <a:off x="6065520" y="155447"/>
            <a:ext cx="2747772" cy="2060448"/>
          </a:xfrm>
          <a:prstGeom prst="rect">
            <a:avLst/>
          </a:prstGeom>
        </p:spPr>
      </p:pic>
      <p:pic>
        <p:nvPicPr>
          <p:cNvPr id="22" name="bg object 22"/>
          <p:cNvPicPr/>
          <p:nvPr/>
        </p:nvPicPr>
        <p:blipFill>
          <a:blip r:embed="rId8" cstate="print"/>
          <a:stretch>
            <a:fillRect/>
          </a:stretch>
        </p:blipFill>
        <p:spPr>
          <a:xfrm>
            <a:off x="9022080" y="161544"/>
            <a:ext cx="3019044" cy="2110740"/>
          </a:xfrm>
          <a:prstGeom prst="rect">
            <a:avLst/>
          </a:prstGeom>
        </p:spPr>
      </p:pic>
      <p:sp>
        <p:nvSpPr>
          <p:cNvPr id="23" name="bg object 23"/>
          <p:cNvSpPr/>
          <p:nvPr/>
        </p:nvSpPr>
        <p:spPr>
          <a:xfrm>
            <a:off x="3061716" y="1860804"/>
            <a:ext cx="2859405" cy="524510"/>
          </a:xfrm>
          <a:custGeom>
            <a:avLst/>
            <a:gdLst/>
            <a:ahLst/>
            <a:cxnLst/>
            <a:rect l="l" t="t" r="r" b="b"/>
            <a:pathLst>
              <a:path w="2859404" h="524510">
                <a:moveTo>
                  <a:pt x="2859024" y="0"/>
                </a:moveTo>
                <a:lnTo>
                  <a:pt x="0" y="0"/>
                </a:lnTo>
                <a:lnTo>
                  <a:pt x="0" y="524256"/>
                </a:lnTo>
                <a:lnTo>
                  <a:pt x="2859024" y="524256"/>
                </a:lnTo>
                <a:lnTo>
                  <a:pt x="2859024" y="0"/>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020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95" name="PlaceHolder 2"/>
          <p:cNvSpPr>
            <a:spLocks noGrp="1"/>
          </p:cNvSpPr>
          <p:nvPr>
            <p:ph type="body"/>
          </p:nvPr>
        </p:nvSpPr>
        <p:spPr>
          <a:xfrm>
            <a:off x="609590" y="1604505"/>
            <a:ext cx="10972270" cy="3977062"/>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717165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93" name="PlaceHolder 2"/>
          <p:cNvSpPr>
            <a:spLocks noGrp="1"/>
          </p:cNvSpPr>
          <p:nvPr>
            <p:ph type="subTitle"/>
          </p:nvPr>
        </p:nvSpPr>
        <p:spPr>
          <a:xfrm>
            <a:off x="609590" y="1604505"/>
            <a:ext cx="10972270" cy="3977062"/>
          </a:xfrm>
          <a:prstGeom prst="rect">
            <a:avLst/>
          </a:prstGeom>
        </p:spPr>
        <p:txBody>
          <a:bodyPr lIns="0" tIns="0" rIns="0" bIns="0" anchor="ctr">
            <a:noAutofit/>
          </a:bodyPr>
          <a:lstStyle/>
          <a:p>
            <a:pPr algn="ctr"/>
            <a:endParaRPr lang="en-CA" sz="3086" b="0" strike="noStrike" spc="-1">
              <a:latin typeface="Arial"/>
            </a:endParaRPr>
          </a:p>
        </p:txBody>
      </p:sp>
    </p:spTree>
    <p:extLst>
      <p:ext uri="{BB962C8B-B14F-4D97-AF65-F5344CB8AC3E}">
        <p14:creationId xmlns:p14="http://schemas.microsoft.com/office/powerpoint/2010/main" val="2999405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7925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97" name="PlaceHolder 2"/>
          <p:cNvSpPr>
            <a:spLocks noGrp="1"/>
          </p:cNvSpPr>
          <p:nvPr>
            <p:ph type="body"/>
          </p:nvPr>
        </p:nvSpPr>
        <p:spPr>
          <a:xfrm>
            <a:off x="609591" y="1604505"/>
            <a:ext cx="5354297" cy="3977062"/>
          </a:xfrm>
          <a:prstGeom prst="rect">
            <a:avLst/>
          </a:prstGeom>
        </p:spPr>
        <p:txBody>
          <a:bodyPr lIns="0" tIns="0" rIns="0" bIns="0">
            <a:normAutofit/>
          </a:bodyPr>
          <a:lstStyle/>
          <a:p>
            <a:endParaRPr lang="en-CA" sz="3086" b="0" strike="noStrike" spc="-1">
              <a:latin typeface="Arial"/>
            </a:endParaRPr>
          </a:p>
        </p:txBody>
      </p:sp>
      <p:sp>
        <p:nvSpPr>
          <p:cNvPr id="198" name="PlaceHolder 3"/>
          <p:cNvSpPr>
            <a:spLocks noGrp="1"/>
          </p:cNvSpPr>
          <p:nvPr>
            <p:ph type="body"/>
          </p:nvPr>
        </p:nvSpPr>
        <p:spPr>
          <a:xfrm>
            <a:off x="6231892" y="1604505"/>
            <a:ext cx="5354297" cy="3977062"/>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62700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Tree>
    <p:extLst>
      <p:ext uri="{BB962C8B-B14F-4D97-AF65-F5344CB8AC3E}">
        <p14:creationId xmlns:p14="http://schemas.microsoft.com/office/powerpoint/2010/main" val="364399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609590" y="273610"/>
            <a:ext cx="10972270" cy="5307957"/>
          </a:xfrm>
          <a:prstGeom prst="rect">
            <a:avLst/>
          </a:prstGeom>
        </p:spPr>
        <p:txBody>
          <a:bodyPr lIns="0" tIns="0" rIns="0" bIns="0" anchor="ctr">
            <a:noAutofit/>
          </a:bodyPr>
          <a:lstStyle/>
          <a:p>
            <a:pPr algn="ctr"/>
            <a:endParaRPr lang="en-CA" sz="3086" b="0" strike="noStrike" spc="-1">
              <a:latin typeface="Arial"/>
            </a:endParaRPr>
          </a:p>
        </p:txBody>
      </p:sp>
    </p:spTree>
    <p:extLst>
      <p:ext uri="{BB962C8B-B14F-4D97-AF65-F5344CB8AC3E}">
        <p14:creationId xmlns:p14="http://schemas.microsoft.com/office/powerpoint/2010/main" val="120665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02" name="PlaceHolder 2"/>
          <p:cNvSpPr>
            <a:spLocks noGrp="1"/>
          </p:cNvSpPr>
          <p:nvPr>
            <p:ph type="body"/>
          </p:nvPr>
        </p:nvSpPr>
        <p:spPr>
          <a:xfrm>
            <a:off x="609591" y="1604505"/>
            <a:ext cx="5354297" cy="1896865"/>
          </a:xfrm>
          <a:prstGeom prst="rect">
            <a:avLst/>
          </a:prstGeom>
        </p:spPr>
        <p:txBody>
          <a:bodyPr lIns="0" tIns="0" rIns="0" bIns="0">
            <a:normAutofit/>
          </a:bodyPr>
          <a:lstStyle/>
          <a:p>
            <a:endParaRPr lang="en-CA" sz="3086" b="0" strike="noStrike" spc="-1">
              <a:latin typeface="Arial"/>
            </a:endParaRPr>
          </a:p>
        </p:txBody>
      </p:sp>
      <p:sp>
        <p:nvSpPr>
          <p:cNvPr id="203" name="PlaceHolder 3"/>
          <p:cNvSpPr>
            <a:spLocks noGrp="1"/>
          </p:cNvSpPr>
          <p:nvPr>
            <p:ph type="body"/>
          </p:nvPr>
        </p:nvSpPr>
        <p:spPr>
          <a:xfrm>
            <a:off x="6231892" y="1604505"/>
            <a:ext cx="5354297" cy="3977062"/>
          </a:xfrm>
          <a:prstGeom prst="rect">
            <a:avLst/>
          </a:prstGeom>
        </p:spPr>
        <p:txBody>
          <a:bodyPr lIns="0" tIns="0" rIns="0" bIns="0">
            <a:normAutofit/>
          </a:bodyPr>
          <a:lstStyle/>
          <a:p>
            <a:endParaRPr lang="en-CA" sz="3086" b="0" strike="noStrike" spc="-1">
              <a:latin typeface="Arial"/>
            </a:endParaRPr>
          </a:p>
        </p:txBody>
      </p:sp>
      <p:sp>
        <p:nvSpPr>
          <p:cNvPr id="204" name="PlaceHolder 4"/>
          <p:cNvSpPr>
            <a:spLocks noGrp="1"/>
          </p:cNvSpPr>
          <p:nvPr>
            <p:ph type="body"/>
          </p:nvPr>
        </p:nvSpPr>
        <p:spPr>
          <a:xfrm>
            <a:off x="609591" y="3681924"/>
            <a:ext cx="5354297"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355572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06" name="PlaceHolder 2"/>
          <p:cNvSpPr>
            <a:spLocks noGrp="1"/>
          </p:cNvSpPr>
          <p:nvPr>
            <p:ph type="body"/>
          </p:nvPr>
        </p:nvSpPr>
        <p:spPr>
          <a:xfrm>
            <a:off x="609591" y="1604505"/>
            <a:ext cx="5354297" cy="3977062"/>
          </a:xfrm>
          <a:prstGeom prst="rect">
            <a:avLst/>
          </a:prstGeom>
        </p:spPr>
        <p:txBody>
          <a:bodyPr lIns="0" tIns="0" rIns="0" bIns="0">
            <a:normAutofit/>
          </a:bodyPr>
          <a:lstStyle/>
          <a:p>
            <a:endParaRPr lang="en-CA" sz="3086" b="0" strike="noStrike" spc="-1">
              <a:latin typeface="Arial"/>
            </a:endParaRPr>
          </a:p>
        </p:txBody>
      </p:sp>
      <p:sp>
        <p:nvSpPr>
          <p:cNvPr id="207" name="PlaceHolder 3"/>
          <p:cNvSpPr>
            <a:spLocks noGrp="1"/>
          </p:cNvSpPr>
          <p:nvPr>
            <p:ph type="body"/>
          </p:nvPr>
        </p:nvSpPr>
        <p:spPr>
          <a:xfrm>
            <a:off x="6231892" y="1604505"/>
            <a:ext cx="5354297" cy="1896865"/>
          </a:xfrm>
          <a:prstGeom prst="rect">
            <a:avLst/>
          </a:prstGeom>
        </p:spPr>
        <p:txBody>
          <a:bodyPr lIns="0" tIns="0" rIns="0" bIns="0">
            <a:normAutofit/>
          </a:bodyPr>
          <a:lstStyle/>
          <a:p>
            <a:endParaRPr lang="en-CA" sz="3086" b="0" strike="noStrike" spc="-1">
              <a:latin typeface="Arial"/>
            </a:endParaRPr>
          </a:p>
        </p:txBody>
      </p:sp>
      <p:sp>
        <p:nvSpPr>
          <p:cNvPr id="208" name="PlaceHolder 4"/>
          <p:cNvSpPr>
            <a:spLocks noGrp="1"/>
          </p:cNvSpPr>
          <p:nvPr>
            <p:ph type="body"/>
          </p:nvPr>
        </p:nvSpPr>
        <p:spPr>
          <a:xfrm>
            <a:off x="6231892" y="3681924"/>
            <a:ext cx="5354297"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06678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10" name="PlaceHolder 2"/>
          <p:cNvSpPr>
            <a:spLocks noGrp="1"/>
          </p:cNvSpPr>
          <p:nvPr>
            <p:ph type="body"/>
          </p:nvPr>
        </p:nvSpPr>
        <p:spPr>
          <a:xfrm>
            <a:off x="609591" y="1604505"/>
            <a:ext cx="5354297" cy="1896865"/>
          </a:xfrm>
          <a:prstGeom prst="rect">
            <a:avLst/>
          </a:prstGeom>
        </p:spPr>
        <p:txBody>
          <a:bodyPr lIns="0" tIns="0" rIns="0" bIns="0">
            <a:normAutofit/>
          </a:bodyPr>
          <a:lstStyle/>
          <a:p>
            <a:endParaRPr lang="en-CA" sz="3086" b="0" strike="noStrike" spc="-1">
              <a:latin typeface="Arial"/>
            </a:endParaRPr>
          </a:p>
        </p:txBody>
      </p:sp>
      <p:sp>
        <p:nvSpPr>
          <p:cNvPr id="211" name="PlaceHolder 3"/>
          <p:cNvSpPr>
            <a:spLocks noGrp="1"/>
          </p:cNvSpPr>
          <p:nvPr>
            <p:ph type="body"/>
          </p:nvPr>
        </p:nvSpPr>
        <p:spPr>
          <a:xfrm>
            <a:off x="6231892" y="1604505"/>
            <a:ext cx="5354297" cy="1896865"/>
          </a:xfrm>
          <a:prstGeom prst="rect">
            <a:avLst/>
          </a:prstGeom>
        </p:spPr>
        <p:txBody>
          <a:bodyPr lIns="0" tIns="0" rIns="0" bIns="0">
            <a:normAutofit/>
          </a:bodyPr>
          <a:lstStyle/>
          <a:p>
            <a:endParaRPr lang="en-CA" sz="3086" b="0" strike="noStrike" spc="-1">
              <a:latin typeface="Arial"/>
            </a:endParaRPr>
          </a:p>
        </p:txBody>
      </p:sp>
      <p:sp>
        <p:nvSpPr>
          <p:cNvPr id="212" name="PlaceHolder 4"/>
          <p:cNvSpPr>
            <a:spLocks noGrp="1"/>
          </p:cNvSpPr>
          <p:nvPr>
            <p:ph type="body"/>
          </p:nvPr>
        </p:nvSpPr>
        <p:spPr>
          <a:xfrm>
            <a:off x="609590" y="3681924"/>
            <a:ext cx="10972270"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281383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609591" y="273610"/>
            <a:ext cx="10971909" cy="1144438"/>
          </a:xfrm>
          <a:prstGeom prst="rect">
            <a:avLst/>
          </a:prstGeom>
        </p:spPr>
        <p:txBody>
          <a:bodyPr lIns="0" tIns="0" rIns="0" bIns="0" anchor="ctr">
            <a:noAutofit/>
          </a:bodyPr>
          <a:lstStyle/>
          <a:p>
            <a:pPr algn="ctr"/>
            <a:r>
              <a:rPr lang="en-CA" sz="1736" b="0" strike="noStrike" spc="-1">
                <a:latin typeface="Arial"/>
              </a:rPr>
              <a:t>Click to edit the title text format</a:t>
            </a:r>
          </a:p>
        </p:txBody>
      </p:sp>
      <p:sp>
        <p:nvSpPr>
          <p:cNvPr id="191" name="PlaceHolder 2"/>
          <p:cNvSpPr>
            <a:spLocks noGrp="1"/>
          </p:cNvSpPr>
          <p:nvPr>
            <p:ph type="body"/>
          </p:nvPr>
        </p:nvSpPr>
        <p:spPr>
          <a:xfrm>
            <a:off x="609591" y="1604505"/>
            <a:ext cx="10971909" cy="3976715"/>
          </a:xfrm>
          <a:prstGeom prst="rect">
            <a:avLst/>
          </a:prstGeom>
        </p:spPr>
        <p:txBody>
          <a:bodyPr lIns="0" tIns="0" rIns="0" bIns="0">
            <a:normAutofit/>
          </a:bodyPr>
          <a:lstStyle/>
          <a:p>
            <a:pPr marL="432000" indent="-324000" algn="ctr">
              <a:spcBef>
                <a:spcPts val="1417"/>
              </a:spcBef>
              <a:buClr>
                <a:srgbClr val="000000"/>
              </a:buClr>
              <a:buSzPct val="45000"/>
              <a:buFont typeface="Wingdings" charset="2"/>
              <a:buChar char=""/>
            </a:pPr>
            <a:r>
              <a:rPr lang="en-CA" sz="1736" b="0" strike="noStrike" spc="-1">
                <a:latin typeface="Arial"/>
              </a:rPr>
              <a:t>Click to edit the outline text format</a:t>
            </a:r>
          </a:p>
          <a:p>
            <a:pPr marL="833328" lvl="1" indent="-312498" algn="ctr">
              <a:spcBef>
                <a:spcPts val="1094"/>
              </a:spcBef>
              <a:buClr>
                <a:srgbClr val="000000"/>
              </a:buClr>
              <a:buSzPct val="75000"/>
              <a:buFont typeface="Symbol" charset="2"/>
              <a:buChar char=""/>
            </a:pPr>
            <a:r>
              <a:rPr lang="en-CA" sz="1736" b="0" strike="noStrike" spc="-1">
                <a:latin typeface="Arial"/>
              </a:rPr>
              <a:t>Second Outline Level</a:t>
            </a:r>
          </a:p>
          <a:p>
            <a:pPr marL="1249992" lvl="2" indent="-277776" algn="ctr">
              <a:spcBef>
                <a:spcPts val="820"/>
              </a:spcBef>
              <a:buClr>
                <a:srgbClr val="000000"/>
              </a:buClr>
              <a:buSzPct val="45000"/>
              <a:buFont typeface="Wingdings" charset="2"/>
              <a:buChar char=""/>
            </a:pPr>
            <a:r>
              <a:rPr lang="en-CA" sz="1736" b="0" strike="noStrike" spc="-1">
                <a:latin typeface="Arial"/>
              </a:rPr>
              <a:t>Third Outline Level</a:t>
            </a:r>
          </a:p>
          <a:p>
            <a:pPr marL="1666656" lvl="3" indent="-208332" algn="ctr">
              <a:spcBef>
                <a:spcPts val="547"/>
              </a:spcBef>
              <a:buClr>
                <a:srgbClr val="000000"/>
              </a:buClr>
              <a:buSzPct val="75000"/>
              <a:buFont typeface="Symbol" charset="2"/>
              <a:buChar char=""/>
            </a:pPr>
            <a:r>
              <a:rPr lang="en-CA" sz="1736" b="0" strike="noStrike" spc="-1">
                <a:latin typeface="Arial"/>
              </a:rPr>
              <a:t>Fourth Outline Level</a:t>
            </a:r>
          </a:p>
          <a:p>
            <a:pPr marL="2083320" lvl="4" indent="-208332" algn="ctr">
              <a:spcBef>
                <a:spcPts val="273"/>
              </a:spcBef>
              <a:buClr>
                <a:srgbClr val="000000"/>
              </a:buClr>
              <a:buSzPct val="45000"/>
              <a:buFont typeface="Wingdings" charset="2"/>
              <a:buChar char=""/>
            </a:pPr>
            <a:r>
              <a:rPr lang="en-CA" sz="1736" b="0" strike="noStrike" spc="-1">
                <a:latin typeface="Arial"/>
              </a:rPr>
              <a:t>Fifth Outline Level</a:t>
            </a:r>
          </a:p>
          <a:p>
            <a:pPr marL="2499984" lvl="5" indent="-208332" algn="ctr">
              <a:spcBef>
                <a:spcPts val="273"/>
              </a:spcBef>
              <a:buClr>
                <a:srgbClr val="000000"/>
              </a:buClr>
              <a:buSzPct val="45000"/>
              <a:buFont typeface="Wingdings" charset="2"/>
              <a:buChar char=""/>
            </a:pPr>
            <a:r>
              <a:rPr lang="en-CA" sz="1736" b="0" strike="noStrike" spc="-1">
                <a:latin typeface="Arial"/>
              </a:rPr>
              <a:t>Sixth Outline Level</a:t>
            </a:r>
          </a:p>
          <a:p>
            <a:pPr marL="2916648" lvl="6" indent="-208332" algn="ctr">
              <a:spcBef>
                <a:spcPts val="273"/>
              </a:spcBef>
              <a:buClr>
                <a:srgbClr val="000000"/>
              </a:buClr>
              <a:buSzPct val="45000"/>
              <a:buFont typeface="Wingdings" charset="2"/>
              <a:buChar char=""/>
            </a:pPr>
            <a:r>
              <a:rPr lang="en-CA" sz="1736" b="0" strike="noStrike" spc="-1">
                <a:latin typeface="Arial"/>
              </a:rPr>
              <a:t>Seventh Outline Level</a:t>
            </a:r>
          </a:p>
        </p:txBody>
      </p:sp>
    </p:spTree>
    <p:extLst>
      <p:ext uri="{BB962C8B-B14F-4D97-AF65-F5344CB8AC3E}">
        <p14:creationId xmlns:p14="http://schemas.microsoft.com/office/powerpoint/2010/main" val="14588041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l" defTabSz="881939" rtl="0" eaLnBrk="1" latinLnBrk="0" hangingPunct="1">
        <a:lnSpc>
          <a:spcPct val="90000"/>
        </a:lnSpc>
        <a:spcBef>
          <a:spcPct val="0"/>
        </a:spcBef>
        <a:buNone/>
        <a:defRPr sz="4244" kern="1200">
          <a:solidFill>
            <a:schemeClr val="tx1"/>
          </a:solidFill>
          <a:latin typeface="+mj-lt"/>
          <a:ea typeface="+mj-ea"/>
          <a:cs typeface="+mj-cs"/>
        </a:defRPr>
      </a:lvl1pPr>
    </p:titleStyle>
    <p:bodyStyle>
      <a:lvl1pPr marL="416664" indent="-312498" algn="ctr" defTabSz="881939" rtl="0" eaLnBrk="1" latinLnBrk="0" hangingPunct="1">
        <a:lnSpc>
          <a:spcPct val="90000"/>
        </a:lnSpc>
        <a:spcBef>
          <a:spcPts val="1367"/>
        </a:spcBef>
        <a:buClr>
          <a:srgbClr val="000000"/>
        </a:buClr>
        <a:buSzPct val="45000"/>
        <a:buFont typeface="Wingdings" charset="2"/>
        <a:buChar char=""/>
        <a:defRPr sz="2701" kern="1200">
          <a:solidFill>
            <a:schemeClr val="tx1"/>
          </a:solidFill>
          <a:latin typeface="+mn-lt"/>
          <a:ea typeface="+mn-ea"/>
          <a:cs typeface="+mn-cs"/>
        </a:defRPr>
      </a:lvl1pPr>
      <a:lvl2pPr marL="661454" indent="-220485" algn="l" defTabSz="881939" rtl="0" eaLnBrk="1" latinLnBrk="0" hangingPunct="1">
        <a:lnSpc>
          <a:spcPct val="90000"/>
        </a:lnSpc>
        <a:spcBef>
          <a:spcPts val="482"/>
        </a:spcBef>
        <a:buFont typeface="Arial" panose="020B0604020202020204" pitchFamily="34" charset="0"/>
        <a:buChar char="•"/>
        <a:defRPr sz="2315" kern="1200">
          <a:solidFill>
            <a:schemeClr val="tx1"/>
          </a:solidFill>
          <a:latin typeface="+mn-lt"/>
          <a:ea typeface="+mn-ea"/>
          <a:cs typeface="+mn-cs"/>
        </a:defRPr>
      </a:lvl2pPr>
      <a:lvl3pPr marL="1102424" indent="-220485" algn="l" defTabSz="881939" rtl="0" eaLnBrk="1" latinLnBrk="0" hangingPunct="1">
        <a:lnSpc>
          <a:spcPct val="90000"/>
        </a:lnSpc>
        <a:spcBef>
          <a:spcPts val="482"/>
        </a:spcBef>
        <a:buFont typeface="Arial" panose="020B0604020202020204" pitchFamily="34" charset="0"/>
        <a:buChar char="•"/>
        <a:defRPr sz="1929" kern="1200">
          <a:solidFill>
            <a:schemeClr val="tx1"/>
          </a:solidFill>
          <a:latin typeface="+mn-lt"/>
          <a:ea typeface="+mn-ea"/>
          <a:cs typeface="+mn-cs"/>
        </a:defRPr>
      </a:lvl3pPr>
      <a:lvl4pPr marL="1543393"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4pPr>
      <a:lvl5pPr marL="1984362"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5pPr>
      <a:lvl6pPr marL="2425332"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6301"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7271"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8240"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p:bodyStyle>
    <p:otherStyle>
      <a:defPPr>
        <a:defRPr lang="ru-RU"/>
      </a:defPPr>
      <a:lvl1pPr marL="0" algn="l" defTabSz="881939" rtl="0" eaLnBrk="1" latinLnBrk="0" hangingPunct="1">
        <a:defRPr sz="1736" kern="1200">
          <a:solidFill>
            <a:schemeClr val="tx1"/>
          </a:solidFill>
          <a:latin typeface="+mn-lt"/>
          <a:ea typeface="+mn-ea"/>
          <a:cs typeface="+mn-cs"/>
        </a:defRPr>
      </a:lvl1pPr>
      <a:lvl2pPr marL="440969" algn="l" defTabSz="881939" rtl="0" eaLnBrk="1" latinLnBrk="0" hangingPunct="1">
        <a:defRPr sz="1736" kern="1200">
          <a:solidFill>
            <a:schemeClr val="tx1"/>
          </a:solidFill>
          <a:latin typeface="+mn-lt"/>
          <a:ea typeface="+mn-ea"/>
          <a:cs typeface="+mn-cs"/>
        </a:defRPr>
      </a:lvl2pPr>
      <a:lvl3pPr marL="881939" algn="l" defTabSz="881939" rtl="0" eaLnBrk="1" latinLnBrk="0" hangingPunct="1">
        <a:defRPr sz="1736" kern="1200">
          <a:solidFill>
            <a:schemeClr val="tx1"/>
          </a:solidFill>
          <a:latin typeface="+mn-lt"/>
          <a:ea typeface="+mn-ea"/>
          <a:cs typeface="+mn-cs"/>
        </a:defRPr>
      </a:lvl3pPr>
      <a:lvl4pPr marL="1322908" algn="l" defTabSz="881939" rtl="0" eaLnBrk="1" latinLnBrk="0" hangingPunct="1">
        <a:defRPr sz="1736" kern="1200">
          <a:solidFill>
            <a:schemeClr val="tx1"/>
          </a:solidFill>
          <a:latin typeface="+mn-lt"/>
          <a:ea typeface="+mn-ea"/>
          <a:cs typeface="+mn-cs"/>
        </a:defRPr>
      </a:lvl4pPr>
      <a:lvl5pPr marL="1763878" algn="l" defTabSz="881939" rtl="0" eaLnBrk="1" latinLnBrk="0" hangingPunct="1">
        <a:defRPr sz="1736" kern="1200">
          <a:solidFill>
            <a:schemeClr val="tx1"/>
          </a:solidFill>
          <a:latin typeface="+mn-lt"/>
          <a:ea typeface="+mn-ea"/>
          <a:cs typeface="+mn-cs"/>
        </a:defRPr>
      </a:lvl5pPr>
      <a:lvl6pPr marL="2204847" algn="l" defTabSz="881939" rtl="0" eaLnBrk="1" latinLnBrk="0" hangingPunct="1">
        <a:defRPr sz="1736" kern="1200">
          <a:solidFill>
            <a:schemeClr val="tx1"/>
          </a:solidFill>
          <a:latin typeface="+mn-lt"/>
          <a:ea typeface="+mn-ea"/>
          <a:cs typeface="+mn-cs"/>
        </a:defRPr>
      </a:lvl6pPr>
      <a:lvl7pPr marL="2645816" algn="l" defTabSz="881939" rtl="0" eaLnBrk="1" latinLnBrk="0" hangingPunct="1">
        <a:defRPr sz="1736" kern="1200">
          <a:solidFill>
            <a:schemeClr val="tx1"/>
          </a:solidFill>
          <a:latin typeface="+mn-lt"/>
          <a:ea typeface="+mn-ea"/>
          <a:cs typeface="+mn-cs"/>
        </a:defRPr>
      </a:lvl7pPr>
      <a:lvl8pPr marL="3086786" algn="l" defTabSz="881939" rtl="0" eaLnBrk="1" latinLnBrk="0" hangingPunct="1">
        <a:defRPr sz="1736" kern="1200">
          <a:solidFill>
            <a:schemeClr val="tx1"/>
          </a:solidFill>
          <a:latin typeface="+mn-lt"/>
          <a:ea typeface="+mn-ea"/>
          <a:cs typeface="+mn-cs"/>
        </a:defRPr>
      </a:lvl8pPr>
      <a:lvl9pPr marL="3527755" algn="l" defTabSz="881939" rtl="0" eaLnBrk="1" latinLnBrk="0" hangingPunct="1">
        <a:defRPr sz="17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FD3405-37C8-4784-9595-105601199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4824B55-BF26-4BBB-B655-AA9F464A8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2114B45-DB77-4F8D-8315-F98C6871B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5900C2-C638-4791-9715-3CBF77E2020D}" type="datetimeFigureOut">
              <a:rPr lang="ru-RU" smtClean="0"/>
              <a:t>28.04.2023</a:t>
            </a:fld>
            <a:endParaRPr lang="ru-RU"/>
          </a:p>
        </p:txBody>
      </p:sp>
      <p:sp>
        <p:nvSpPr>
          <p:cNvPr id="5" name="Нижний колонтитул 4">
            <a:extLst>
              <a:ext uri="{FF2B5EF4-FFF2-40B4-BE49-F238E27FC236}">
                <a16:creationId xmlns:a16="http://schemas.microsoft.com/office/drawing/2014/main" id="{7E97D3A2-F35E-4817-9F14-855768D68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E5A45B5-3E02-40CD-8320-378C2B024E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0DCBF-4DB4-464E-B43E-5C7DFAE7CB17}" type="slidenum">
              <a:rPr lang="ru-RU" smtClean="0"/>
              <a:t>‹#›</a:t>
            </a:fld>
            <a:endParaRPr lang="ru-RU"/>
          </a:p>
        </p:txBody>
      </p:sp>
    </p:spTree>
    <p:extLst>
      <p:ext uri="{BB962C8B-B14F-4D97-AF65-F5344CB8AC3E}">
        <p14:creationId xmlns:p14="http://schemas.microsoft.com/office/powerpoint/2010/main" val="188396473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0" y="0"/>
            <a:ext cx="12192000" cy="6858000"/>
          </a:xfrm>
          <a:prstGeom prst="rect">
            <a:avLst/>
          </a:prstGeom>
        </p:spPr>
      </p:pic>
      <p:sp>
        <p:nvSpPr>
          <p:cNvPr id="2" name="Holder 2"/>
          <p:cNvSpPr>
            <a:spLocks noGrp="1"/>
          </p:cNvSpPr>
          <p:nvPr>
            <p:ph type="title"/>
          </p:nvPr>
        </p:nvSpPr>
        <p:spPr>
          <a:xfrm>
            <a:off x="2366263" y="102532"/>
            <a:ext cx="7459472" cy="1351280"/>
          </a:xfrm>
          <a:prstGeom prst="rect">
            <a:avLst/>
          </a:prstGeom>
        </p:spPr>
        <p:txBody>
          <a:bodyPr wrap="square" lIns="0" tIns="0" rIns="0" bIns="0">
            <a:spAutoFit/>
          </a:bodyPr>
          <a:lstStyle>
            <a:lvl1pPr>
              <a:defRPr sz="3200" b="0" i="0">
                <a:solidFill>
                  <a:srgbClr val="0066CC"/>
                </a:solidFill>
                <a:latin typeface="Calibri"/>
                <a:cs typeface="Calibri"/>
              </a:defRPr>
            </a:lvl1pPr>
          </a:lstStyle>
          <a:p>
            <a:endParaRPr/>
          </a:p>
        </p:txBody>
      </p:sp>
      <p:sp>
        <p:nvSpPr>
          <p:cNvPr id="3" name="Holder 3"/>
          <p:cNvSpPr>
            <a:spLocks noGrp="1"/>
          </p:cNvSpPr>
          <p:nvPr>
            <p:ph type="body" idx="1"/>
          </p:nvPr>
        </p:nvSpPr>
        <p:spPr>
          <a:xfrm>
            <a:off x="2133600" y="1298206"/>
            <a:ext cx="9715500" cy="471995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4/28/23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396367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microsoft.com/office/2007/relationships/hdphoto" Target="../media/hdphoto4.wdp"/><Relationship Id="rId11" Type="http://schemas.openxmlformats.org/officeDocument/2006/relationships/image" Target="../media/image59.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45.png"/><Relationship Id="rId9"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74.jpe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0.xml"/><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83.jpeg"/><Relationship Id="rId11" Type="http://schemas.openxmlformats.org/officeDocument/2006/relationships/image" Target="../media/image88.tif"/><Relationship Id="rId5" Type="http://schemas.openxmlformats.org/officeDocument/2006/relationships/image" Target="../media/image82.png"/><Relationship Id="rId10" Type="http://schemas.openxmlformats.org/officeDocument/2006/relationships/image" Target="../media/image87.tif"/><Relationship Id="rId4" Type="http://schemas.openxmlformats.org/officeDocument/2006/relationships/image" Target="../media/image81.jpeg"/><Relationship Id="rId9"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92.png"/><Relationship Id="rId4" Type="http://schemas.openxmlformats.org/officeDocument/2006/relationships/image" Target="../media/image91.gif"/></Relationships>
</file>

<file path=ppt/slides/_rels/slide15.xml.rels><?xml version="1.0" encoding="UTF-8" standalone="yes"?>
<Relationships xmlns="http://schemas.openxmlformats.org/package/2006/relationships"><Relationship Id="rId3" Type="http://schemas.openxmlformats.org/officeDocument/2006/relationships/hyperlink" Target="https://eng.mephi.r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mathnet.ru/php/organisation.phtml?option_lang=eng&amp;orgid=3437" TargetMode="External"/><Relationship Id="rId4" Type="http://schemas.openxmlformats.org/officeDocument/2006/relationships/hyperlink" Target="https://eng.nosu.r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jpg"/><Relationship Id="rId7"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45.pn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5.png"/><Relationship Id="rId7"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1.xml"/><Relationship Id="rId4" Type="http://schemas.openxmlformats.org/officeDocument/2006/relationships/image" Target="../media/image104.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7.wmf"/><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jpg"/><Relationship Id="rId4" Type="http://schemas.microsoft.com/office/2007/relationships/hdphoto" Target="../media/hdphoto2.wdp"/><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26.xml"/><Relationship Id="rId5" Type="http://schemas.openxmlformats.org/officeDocument/2006/relationships/image" Target="../media/image25.jpeg"/><Relationship Id="rId4" Type="http://schemas.openxmlformats.org/officeDocument/2006/relationships/image" Target="../media/image43.tiff"/></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4.png"/><Relationship Id="rId7" Type="http://schemas.microsoft.com/office/2007/relationships/hdphoto" Target="../media/hdphoto3.wdp"/><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jpeg"/><Relationship Id="rId10" Type="http://schemas.openxmlformats.org/officeDocument/2006/relationships/image" Target="../media/image50.jpg"/><Relationship Id="rId4" Type="http://schemas.openxmlformats.org/officeDocument/2006/relationships/image" Target="../media/image45.png"/><Relationship Id="rId9" Type="http://schemas.openxmlformats.org/officeDocument/2006/relationships/image" Target="../media/image49.jpeg"/><Relationship Id="rId14" Type="http://schemas.openxmlformats.org/officeDocument/2006/relationships/image" Target="../media/image54.jpe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5.png"/><Relationship Id="rId7"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57.jpg"/><Relationship Id="rId11" Type="http://schemas.openxmlformats.org/officeDocument/2006/relationships/image" Target="../media/image62.png"/><Relationship Id="rId5" Type="http://schemas.openxmlformats.org/officeDocument/2006/relationships/image" Target="../media/image56.jp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3DF840-620D-B34E-9380-001F09D1A4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57"/>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F8547752-19F3-D145-BC62-0F846306961D}"/>
              </a:ext>
            </a:extLst>
          </p:cNvPr>
          <p:cNvSpPr/>
          <p:nvPr/>
        </p:nvSpPr>
        <p:spPr>
          <a:xfrm>
            <a:off x="3373821" y="3957148"/>
            <a:ext cx="5407572" cy="1560678"/>
          </a:xfrm>
          <a:prstGeom prst="rect">
            <a:avLst/>
          </a:prstGeom>
          <a:solidFill>
            <a:schemeClr val="bg1">
              <a:alpha val="841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Rectangle 81">
            <a:extLst>
              <a:ext uri="{FF2B5EF4-FFF2-40B4-BE49-F238E27FC236}">
                <a16:creationId xmlns:a16="http://schemas.microsoft.com/office/drawing/2014/main" id="{757FD4A5-569C-CC41-AD6B-437B1198AFD5}"/>
              </a:ext>
            </a:extLst>
          </p:cNvPr>
          <p:cNvSpPr>
            <a:spLocks noChangeArrowheads="1"/>
          </p:cNvSpPr>
          <p:nvPr/>
        </p:nvSpPr>
        <p:spPr bwMode="auto">
          <a:xfrm>
            <a:off x="3121572" y="3962423"/>
            <a:ext cx="577018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ru-RU" sz="2800" b="1" dirty="0">
                <a:solidFill>
                  <a:schemeClr val="tx2">
                    <a:lumMod val="75000"/>
                  </a:schemeClr>
                </a:solidFill>
                <a:cs typeface="Calibri" panose="020F0502020204030204" pitchFamily="34" charset="0"/>
              </a:rPr>
              <a:t>Oleg </a:t>
            </a:r>
            <a:r>
              <a:rPr lang="en-US" altLang="ru-RU" sz="2800" b="1" dirty="0" err="1">
                <a:solidFill>
                  <a:schemeClr val="tx2">
                    <a:lumMod val="75000"/>
                  </a:schemeClr>
                </a:solidFill>
                <a:cs typeface="Calibri" panose="020F0502020204030204" pitchFamily="34" charset="0"/>
              </a:rPr>
              <a:t>Belov</a:t>
            </a:r>
            <a:endParaRPr lang="en-US" altLang="ru-RU" sz="2800" b="1" dirty="0">
              <a:solidFill>
                <a:schemeClr val="tx2">
                  <a:lumMod val="75000"/>
                </a:schemeClr>
              </a:solidFill>
              <a:cs typeface="Calibri" panose="020F0502020204030204" pitchFamily="34" charset="0"/>
            </a:endParaRPr>
          </a:p>
          <a:p>
            <a:pPr algn="ctr" eaLnBrk="0" fontAlgn="base" hangingPunct="0">
              <a:spcBef>
                <a:spcPct val="0"/>
              </a:spcBef>
              <a:spcAft>
                <a:spcPct val="0"/>
              </a:spcAft>
              <a:buFontTx/>
              <a:buNone/>
            </a:pPr>
            <a:r>
              <a:rPr lang="en-US" altLang="ru-RU" sz="1800" b="1" dirty="0">
                <a:solidFill>
                  <a:schemeClr val="tx2">
                    <a:lumMod val="75000"/>
                  </a:schemeClr>
                </a:solidFill>
                <a:cs typeface="Calibri" panose="020F0502020204030204" pitchFamily="34" charset="0"/>
              </a:rPr>
              <a:t>(on behalf of the ARIADNA team)</a:t>
            </a:r>
          </a:p>
          <a:p>
            <a:pPr algn="ctr" eaLnBrk="0" fontAlgn="base" hangingPunct="0">
              <a:spcBef>
                <a:spcPts val="1200"/>
              </a:spcBef>
              <a:spcAft>
                <a:spcPct val="0"/>
              </a:spcAft>
              <a:buFontTx/>
              <a:buNone/>
            </a:pPr>
            <a:r>
              <a:rPr lang="en-US" altLang="ru-RU" sz="1800" b="1" i="1" dirty="0" err="1">
                <a:solidFill>
                  <a:schemeClr val="tx2">
                    <a:lumMod val="75000"/>
                  </a:schemeClr>
                </a:solidFill>
                <a:ea typeface="Calibri" panose="020F0502020204030204" pitchFamily="34" charset="0"/>
                <a:cs typeface="Calibri" panose="020F0502020204030204" pitchFamily="34" charset="0"/>
              </a:rPr>
              <a:t>Veksler</a:t>
            </a:r>
            <a:r>
              <a:rPr lang="ru-RU" altLang="ru-RU" sz="1800" b="1" i="1" dirty="0">
                <a:solidFill>
                  <a:schemeClr val="tx2">
                    <a:lumMod val="75000"/>
                  </a:schemeClr>
                </a:solidFill>
                <a:ea typeface="Calibri" panose="020F0502020204030204" pitchFamily="34" charset="0"/>
                <a:cs typeface="Calibri" panose="020F0502020204030204" pitchFamily="34" charset="0"/>
              </a:rPr>
              <a:t> </a:t>
            </a:r>
            <a:r>
              <a:rPr lang="en-US" altLang="ru-RU" sz="1800" b="1" i="1" dirty="0">
                <a:solidFill>
                  <a:schemeClr val="tx2">
                    <a:lumMod val="75000"/>
                  </a:schemeClr>
                </a:solidFill>
                <a:ea typeface="Calibri" panose="020F0502020204030204" pitchFamily="34" charset="0"/>
                <a:cs typeface="Calibri" panose="020F0502020204030204" pitchFamily="34" charset="0"/>
              </a:rPr>
              <a:t>and </a:t>
            </a:r>
            <a:r>
              <a:rPr lang="en-US" altLang="ru-RU" sz="1800" b="1" i="1" dirty="0" err="1">
                <a:solidFill>
                  <a:schemeClr val="tx2">
                    <a:lumMod val="75000"/>
                  </a:schemeClr>
                </a:solidFill>
                <a:ea typeface="Calibri" panose="020F0502020204030204" pitchFamily="34" charset="0"/>
                <a:cs typeface="Calibri" panose="020F0502020204030204" pitchFamily="34" charset="0"/>
              </a:rPr>
              <a:t>Baldin</a:t>
            </a:r>
            <a:r>
              <a:rPr lang="en-US" altLang="ru-RU" sz="1800" b="1" i="1" dirty="0">
                <a:solidFill>
                  <a:schemeClr val="tx2">
                    <a:lumMod val="75000"/>
                  </a:schemeClr>
                </a:solidFill>
                <a:ea typeface="Calibri" panose="020F0502020204030204" pitchFamily="34" charset="0"/>
                <a:cs typeface="Calibri" panose="020F0502020204030204" pitchFamily="34" charset="0"/>
              </a:rPr>
              <a:t> Laboratory of High Energy Physics</a:t>
            </a:r>
          </a:p>
          <a:p>
            <a:pPr algn="ctr" eaLnBrk="0" fontAlgn="base" hangingPunct="0">
              <a:spcBef>
                <a:spcPct val="0"/>
              </a:spcBef>
              <a:spcAft>
                <a:spcPct val="0"/>
              </a:spcAft>
              <a:buFontTx/>
              <a:buNone/>
            </a:pPr>
            <a:r>
              <a:rPr lang="en-US" altLang="ru-RU" sz="1800" b="1" i="1" dirty="0">
                <a:solidFill>
                  <a:schemeClr val="tx2">
                    <a:lumMod val="75000"/>
                  </a:schemeClr>
                </a:solidFill>
                <a:ea typeface="Calibri" panose="020F0502020204030204" pitchFamily="34" charset="0"/>
                <a:cs typeface="Calibri" panose="020F0502020204030204" pitchFamily="34" charset="0"/>
              </a:rPr>
              <a:t>Joint Institute for Nuclear Research</a:t>
            </a:r>
          </a:p>
        </p:txBody>
      </p:sp>
      <p:sp>
        <p:nvSpPr>
          <p:cNvPr id="8" name="Прямоугольник 7">
            <a:extLst>
              <a:ext uri="{FF2B5EF4-FFF2-40B4-BE49-F238E27FC236}">
                <a16:creationId xmlns:a16="http://schemas.microsoft.com/office/drawing/2014/main" id="{2C96C6AB-7AB2-BD49-B6FE-541CD05EFD49}"/>
              </a:ext>
            </a:extLst>
          </p:cNvPr>
          <p:cNvSpPr/>
          <p:nvPr/>
        </p:nvSpPr>
        <p:spPr>
          <a:xfrm>
            <a:off x="0" y="6368494"/>
            <a:ext cx="12191999" cy="489506"/>
          </a:xfrm>
          <a:prstGeom prst="rect">
            <a:avLst/>
          </a:prstGeom>
          <a:solidFill>
            <a:schemeClr val="bg1">
              <a:alpha val="841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828EE6B7-4498-324E-86E8-D988E5C4F67A}"/>
              </a:ext>
            </a:extLst>
          </p:cNvPr>
          <p:cNvSpPr txBox="1"/>
          <p:nvPr/>
        </p:nvSpPr>
        <p:spPr>
          <a:xfrm>
            <a:off x="599958" y="6415792"/>
            <a:ext cx="10851264" cy="369332"/>
          </a:xfrm>
          <a:prstGeom prst="rect">
            <a:avLst/>
          </a:prstGeom>
          <a:noFill/>
        </p:spPr>
        <p:txBody>
          <a:bodyPr wrap="square">
            <a:spAutoFit/>
          </a:bodyPr>
          <a:lstStyle/>
          <a:p>
            <a:pPr algn="ctr"/>
            <a:r>
              <a:rPr lang="en" sz="1800" b="0" dirty="0">
                <a:solidFill>
                  <a:srgbClr val="002060"/>
                </a:solidFill>
                <a:effectLst/>
                <a:latin typeface="Roboto" panose="02000000000000000000" pitchFamily="2" charset="0"/>
              </a:rPr>
              <a:t>IUPAP Conference "Heaviest nuclei and atoms”, 25-30 April 2023, Yerevan, Armenia</a:t>
            </a:r>
            <a:endParaRPr lang="ru-RU" dirty="0">
              <a:solidFill>
                <a:srgbClr val="002060"/>
              </a:solidFill>
            </a:endParaRPr>
          </a:p>
        </p:txBody>
      </p:sp>
      <p:sp>
        <p:nvSpPr>
          <p:cNvPr id="9" name="Прямоугольник 8">
            <a:extLst>
              <a:ext uri="{FF2B5EF4-FFF2-40B4-BE49-F238E27FC236}">
                <a16:creationId xmlns:a16="http://schemas.microsoft.com/office/drawing/2014/main" id="{5B75D146-D38D-BC48-9BC3-06DBD62F8C7A}"/>
              </a:ext>
            </a:extLst>
          </p:cNvPr>
          <p:cNvSpPr/>
          <p:nvPr/>
        </p:nvSpPr>
        <p:spPr>
          <a:xfrm>
            <a:off x="1781503" y="2761330"/>
            <a:ext cx="8403021" cy="101258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Rectangle 81">
            <a:extLst>
              <a:ext uri="{FF2B5EF4-FFF2-40B4-BE49-F238E27FC236}">
                <a16:creationId xmlns:a16="http://schemas.microsoft.com/office/drawing/2014/main" id="{F36E0C8E-C248-D14E-B68F-6876673DD196}"/>
              </a:ext>
            </a:extLst>
          </p:cNvPr>
          <p:cNvSpPr>
            <a:spLocks noChangeArrowheads="1"/>
          </p:cNvSpPr>
          <p:nvPr/>
        </p:nvSpPr>
        <p:spPr bwMode="auto">
          <a:xfrm>
            <a:off x="1623848" y="2840160"/>
            <a:ext cx="8403021" cy="769441"/>
          </a:xfrm>
          <a:prstGeom prst="rect">
            <a:avLst/>
          </a:prstGeom>
          <a:noFill/>
          <a:ln>
            <a:noFill/>
          </a:ln>
        </p:spPr>
        <p:txBody>
          <a:bodyPr wrap="square">
            <a:spAutoFit/>
          </a:bodyPr>
          <a:lstStyle>
            <a:lvl1pPr marL="1793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ru-RU" sz="4400" b="1" dirty="0">
                <a:solidFill>
                  <a:schemeClr val="tx2">
                    <a:lumMod val="75000"/>
                  </a:schemeClr>
                </a:solidFill>
                <a:cs typeface="Calibri" panose="020F0502020204030204" pitchFamily="34" charset="0"/>
              </a:rPr>
              <a:t>Applied research at NICA facility</a:t>
            </a:r>
          </a:p>
        </p:txBody>
      </p:sp>
      <p:sp>
        <p:nvSpPr>
          <p:cNvPr id="11" name="TextBox 10">
            <a:extLst>
              <a:ext uri="{FF2B5EF4-FFF2-40B4-BE49-F238E27FC236}">
                <a16:creationId xmlns:a16="http://schemas.microsoft.com/office/drawing/2014/main" id="{B5A6DCD6-73E8-9742-84C2-570D327CAFCC}"/>
              </a:ext>
            </a:extLst>
          </p:cNvPr>
          <p:cNvSpPr txBox="1"/>
          <p:nvPr/>
        </p:nvSpPr>
        <p:spPr>
          <a:xfrm>
            <a:off x="149715" y="1988042"/>
            <a:ext cx="3263575" cy="584775"/>
          </a:xfrm>
          <a:prstGeom prst="rect">
            <a:avLst/>
          </a:prstGeom>
          <a:solidFill>
            <a:schemeClr val="bg1">
              <a:alpha val="90000"/>
            </a:schemeClr>
          </a:solidFill>
        </p:spPr>
        <p:txBody>
          <a:bodyPr wrap="square">
            <a:spAutoFit/>
          </a:bodyPr>
          <a:lstStyle/>
          <a:p>
            <a:r>
              <a:rPr lang="en" sz="1600" i="1" dirty="0">
                <a:solidFill>
                  <a:schemeClr val="tx2">
                    <a:lumMod val="75000"/>
                  </a:schemeClr>
                </a:solidFill>
                <a:latin typeface="Calibri" panose="020F0502020204030204" pitchFamily="34" charset="0"/>
                <a:cs typeface="Calibri" panose="020F0502020204030204" pitchFamily="34" charset="0"/>
              </a:rPr>
              <a:t>Dedicated to the 90th anniversary of Academician Yuri </a:t>
            </a:r>
            <a:r>
              <a:rPr lang="en" sz="1600" i="1" dirty="0" err="1">
                <a:solidFill>
                  <a:schemeClr val="tx2">
                    <a:lumMod val="75000"/>
                  </a:schemeClr>
                </a:solidFill>
                <a:latin typeface="Calibri" panose="020F0502020204030204" pitchFamily="34" charset="0"/>
                <a:cs typeface="Calibri" panose="020F0502020204030204" pitchFamily="34" charset="0"/>
              </a:rPr>
              <a:t>Oganessian</a:t>
            </a:r>
            <a:endParaRPr lang="ru-RU" sz="1600" i="1" dirty="0">
              <a:solidFill>
                <a:schemeClr val="tx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6393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2C67ADBB-DBFB-4177-A315-6F0719C1E078}"/>
              </a:ext>
            </a:extLst>
          </p:cNvPr>
          <p:cNvPicPr/>
          <p:nvPr/>
        </p:nvPicPr>
        <p:blipFill rotWithShape="1">
          <a:blip r:embed="rId3"/>
          <a:srcRect l="436" t="4019" r="2669" b="3910"/>
          <a:stretch/>
        </p:blipFill>
        <p:spPr>
          <a:xfrm>
            <a:off x="8473057" y="4936088"/>
            <a:ext cx="3555786" cy="1619494"/>
          </a:xfrm>
          <a:prstGeom prst="rect">
            <a:avLst/>
          </a:prstGeom>
        </p:spPr>
      </p:pic>
      <p:pic>
        <p:nvPicPr>
          <p:cNvPr id="42" name="Рисунок 41">
            <a:extLst>
              <a:ext uri="{FF2B5EF4-FFF2-40B4-BE49-F238E27FC236}">
                <a16:creationId xmlns:a16="http://schemas.microsoft.com/office/drawing/2014/main" id="{F5A62990-F875-4086-B095-607E9400E7BE}"/>
              </a:ext>
            </a:extLst>
          </p:cNvPr>
          <p:cNvPicPr>
            <a:picLocks noChangeAspect="1"/>
          </p:cNvPicPr>
          <p:nvPr/>
        </p:nvPicPr>
        <p:blipFill>
          <a:blip r:embed="rId4"/>
          <a:stretch>
            <a:fillRect/>
          </a:stretch>
        </p:blipFill>
        <p:spPr>
          <a:xfrm>
            <a:off x="10934054" y="292142"/>
            <a:ext cx="1192302" cy="500871"/>
          </a:xfrm>
          <a:prstGeom prst="rect">
            <a:avLst/>
          </a:prstGeom>
        </p:spPr>
      </p:pic>
      <p:sp>
        <p:nvSpPr>
          <p:cNvPr id="2" name="Прямоугольник 1"/>
          <p:cNvSpPr/>
          <p:nvPr/>
        </p:nvSpPr>
        <p:spPr>
          <a:xfrm>
            <a:off x="452420" y="1419911"/>
            <a:ext cx="7505783" cy="1938992"/>
          </a:xfrm>
          <a:prstGeom prst="rect">
            <a:avLst/>
          </a:prstGeom>
        </p:spPr>
        <p:txBody>
          <a:bodyPr wrap="square">
            <a:spAutoFit/>
          </a:bodyPr>
          <a:lstStyle/>
          <a:p>
            <a:pPr algn="just"/>
            <a:r>
              <a:rPr lang="en" sz="2000" dirty="0"/>
              <a:t>Study of structural modifications and the state of matter as a result of the accelerated ion beam exposure of on sapphires (Al</a:t>
            </a:r>
            <a:r>
              <a:rPr lang="en" sz="2000" baseline="-25000" dirty="0"/>
              <a:t>2</a:t>
            </a:r>
            <a:r>
              <a:rPr lang="en" sz="2000" dirty="0"/>
              <a:t>O</a:t>
            </a:r>
            <a:r>
              <a:rPr lang="en" sz="2000" baseline="-25000" dirty="0"/>
              <a:t>3</a:t>
            </a:r>
            <a:r>
              <a:rPr lang="en" sz="2000" dirty="0"/>
              <a:t>).</a:t>
            </a:r>
          </a:p>
          <a:p>
            <a:pPr algn="just"/>
            <a:endParaRPr lang="en" sz="2000" dirty="0"/>
          </a:p>
          <a:p>
            <a:pPr algn="just"/>
            <a:r>
              <a:rPr lang="en" sz="2000" dirty="0"/>
              <a:t>Improvement of the "silicon on sapphire" technology in topics assuming the impact of relatively high-energy ions (deep space, radiation-resistant electronics for charged particle accelerators, etc.).</a:t>
            </a:r>
            <a:endParaRPr lang="ru-RU" sz="2000" dirty="0"/>
          </a:p>
        </p:txBody>
      </p:sp>
      <p:sp>
        <p:nvSpPr>
          <p:cNvPr id="5" name="Прямоугольник 4"/>
          <p:cNvSpPr/>
          <p:nvPr/>
        </p:nvSpPr>
        <p:spPr>
          <a:xfrm>
            <a:off x="3322637" y="3692960"/>
            <a:ext cx="4978347" cy="1323439"/>
          </a:xfrm>
          <a:prstGeom prst="rect">
            <a:avLst/>
          </a:prstGeom>
        </p:spPr>
        <p:txBody>
          <a:bodyPr wrap="square">
            <a:spAutoFit/>
          </a:bodyPr>
          <a:lstStyle/>
          <a:p>
            <a:r>
              <a:rPr lang="en" sz="1600" b="1" dirty="0"/>
              <a:t>Research methods used:</a:t>
            </a:r>
          </a:p>
          <a:p>
            <a:r>
              <a:rPr lang="en" sz="1600" dirty="0"/>
              <a:t>atomic force microscopy; scanning electron microscopy; electron spectroscopy for chemical analysis; X-ray fluorescence analysis; mass spectrometry; thermal analysis.</a:t>
            </a:r>
            <a:endParaRPr lang="ru-RU" sz="1600" dirty="0"/>
          </a:p>
        </p:txBody>
      </p:sp>
      <p:pic>
        <p:nvPicPr>
          <p:cNvPr id="7" name="Рисунок 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val="0"/>
              </a:ext>
            </a:extLst>
          </a:blip>
          <a:srcRect l="494" t="13454" r="44725" b="24890"/>
          <a:stretch/>
        </p:blipFill>
        <p:spPr>
          <a:xfrm rot="60000">
            <a:off x="8114957" y="1291233"/>
            <a:ext cx="1816932" cy="2844676"/>
          </a:xfrm>
          <a:prstGeom prst="rect">
            <a:avLst/>
          </a:prstGeom>
        </p:spPr>
      </p:pic>
      <p:pic>
        <p:nvPicPr>
          <p:cNvPr id="8" name="Рисунок 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8000"/>
                    </a14:imgEffect>
                  </a14:imgLayer>
                </a14:imgProps>
              </a:ext>
              <a:ext uri="{28A0092B-C50C-407E-A947-70E740481C1C}">
                <a14:useLocalDpi xmlns:a14="http://schemas.microsoft.com/office/drawing/2010/main" val="0"/>
              </a:ext>
            </a:extLst>
          </a:blip>
          <a:srcRect l="30722" t="10790" r="22278" b="22437"/>
          <a:stretch/>
        </p:blipFill>
        <p:spPr>
          <a:xfrm rot="60000">
            <a:off x="10345166" y="1637377"/>
            <a:ext cx="1410201" cy="2514089"/>
          </a:xfrm>
          <a:prstGeom prst="rect">
            <a:avLst/>
          </a:prstGeom>
        </p:spPr>
      </p:pic>
      <p:sp>
        <p:nvSpPr>
          <p:cNvPr id="67" name="Прямоугольник 66">
            <a:extLst>
              <a:ext uri="{FF2B5EF4-FFF2-40B4-BE49-F238E27FC236}">
                <a16:creationId xmlns:a16="http://schemas.microsoft.com/office/drawing/2014/main" id="{EF82CFC0-D1B9-42B2-8953-6E8E8270E2A7}"/>
              </a:ext>
            </a:extLst>
          </p:cNvPr>
          <p:cNvSpPr/>
          <p:nvPr/>
        </p:nvSpPr>
        <p:spPr>
          <a:xfrm>
            <a:off x="830385" y="236998"/>
            <a:ext cx="9726804" cy="954107"/>
          </a:xfrm>
          <a:prstGeom prst="rect">
            <a:avLst/>
          </a:prstGeom>
          <a:noFill/>
        </p:spPr>
        <p:txBody>
          <a:bodyPr wrap="square">
            <a:spAutoFit/>
          </a:bodyPr>
          <a:lstStyle/>
          <a:p>
            <a:pPr algn="ctr">
              <a:spcAft>
                <a:spcPts val="600"/>
              </a:spcAft>
              <a:defRPr/>
            </a:pPr>
            <a:r>
              <a:rPr lang="en-US" sz="2800" b="1" cap="small" dirty="0">
                <a:solidFill>
                  <a:srgbClr val="194798"/>
                </a:solidFill>
                <a:latin typeface="Calibri" panose="020F0502020204030204" pitchFamily="34" charset="0"/>
                <a:cs typeface="Calibri" panose="020F0502020204030204" pitchFamily="34" charset="0"/>
              </a:rPr>
              <a:t>Study of radiation modifications in sapphires </a:t>
            </a:r>
            <a:r>
              <a:rPr lang="ru-RU" sz="2800" b="1" cap="small" dirty="0">
                <a:solidFill>
                  <a:srgbClr val="194798"/>
                </a:solidFill>
                <a:latin typeface="Calibri" panose="020F0502020204030204" pitchFamily="34" charset="0"/>
                <a:cs typeface="Calibri" panose="020F0502020204030204" pitchFamily="34" charset="0"/>
              </a:rPr>
              <a:t>(Al</a:t>
            </a:r>
            <a:r>
              <a:rPr lang="ru-RU" sz="2800" b="1" cap="small" baseline="-25000" dirty="0">
                <a:solidFill>
                  <a:srgbClr val="194798"/>
                </a:solidFill>
                <a:latin typeface="Calibri" panose="020F0502020204030204" pitchFamily="34" charset="0"/>
                <a:cs typeface="Calibri" panose="020F0502020204030204" pitchFamily="34" charset="0"/>
              </a:rPr>
              <a:t>2</a:t>
            </a:r>
            <a:r>
              <a:rPr lang="ru-RU" sz="2800" b="1" cap="small" dirty="0">
                <a:solidFill>
                  <a:srgbClr val="194798"/>
                </a:solidFill>
                <a:latin typeface="Calibri" panose="020F0502020204030204" pitchFamily="34" charset="0"/>
                <a:cs typeface="Calibri" panose="020F0502020204030204" pitchFamily="34" charset="0"/>
              </a:rPr>
              <a:t>O</a:t>
            </a:r>
            <a:r>
              <a:rPr lang="ru-RU" sz="2800" b="1" cap="small" baseline="-25000" dirty="0">
                <a:solidFill>
                  <a:srgbClr val="194798"/>
                </a:solidFill>
                <a:latin typeface="Calibri" panose="020F0502020204030204" pitchFamily="34" charset="0"/>
                <a:cs typeface="Calibri" panose="020F0502020204030204" pitchFamily="34" charset="0"/>
              </a:rPr>
              <a:t>3</a:t>
            </a:r>
            <a:r>
              <a:rPr lang="ru-RU" sz="2800" b="1" cap="small" dirty="0">
                <a:solidFill>
                  <a:srgbClr val="194798"/>
                </a:solidFill>
                <a:latin typeface="Calibri" panose="020F0502020204030204" pitchFamily="34" charset="0"/>
                <a:cs typeface="Calibri" panose="020F0502020204030204" pitchFamily="34" charset="0"/>
              </a:rPr>
              <a:t>)</a:t>
            </a:r>
            <a:br>
              <a:rPr lang="ru-RU" sz="2800" b="1" cap="small" dirty="0">
                <a:solidFill>
                  <a:srgbClr val="194798"/>
                </a:solidFill>
                <a:latin typeface="Calibri" panose="020F0502020204030204" pitchFamily="34" charset="0"/>
                <a:cs typeface="Calibri" panose="020F0502020204030204" pitchFamily="34" charset="0"/>
              </a:rPr>
            </a:br>
            <a:r>
              <a:rPr lang="ru-RU" sz="2800" b="1" cap="small" dirty="0">
                <a:solidFill>
                  <a:srgbClr val="194798"/>
                </a:solidFill>
                <a:latin typeface="Calibri" panose="020F0502020204030204" pitchFamily="34" charset="0"/>
                <a:cs typeface="Calibri" panose="020F0502020204030204" pitchFamily="34" charset="0"/>
              </a:rPr>
              <a:t> </a:t>
            </a:r>
            <a:r>
              <a:rPr lang="en-US" sz="2800" b="1" cap="small" dirty="0">
                <a:solidFill>
                  <a:srgbClr val="194798"/>
                </a:solidFill>
                <a:latin typeface="Calibri" panose="020F0502020204030204" pitchFamily="34" charset="0"/>
                <a:cs typeface="Calibri" panose="020F0502020204030204" pitchFamily="34" charset="0"/>
              </a:rPr>
              <a:t>as a result of the long-term heavy ion exposure</a:t>
            </a:r>
            <a:endParaRPr kumimoji="0" lang="en-US" sz="28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endParaRPr>
          </a:p>
        </p:txBody>
      </p:sp>
      <p:pic>
        <p:nvPicPr>
          <p:cNvPr id="13" name="Рисунок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914" y="3745508"/>
            <a:ext cx="2875494" cy="2875494"/>
          </a:xfrm>
          <a:prstGeom prst="rect">
            <a:avLst/>
          </a:prstGeom>
          <a:ln w="3175">
            <a:solidFill>
              <a:schemeClr val="bg1">
                <a:lumMod val="50000"/>
              </a:schemeClr>
            </a:solidFill>
          </a:ln>
        </p:spPr>
      </p:pic>
      <p:sp>
        <p:nvSpPr>
          <p:cNvPr id="14" name="Прямоугольник 13"/>
          <p:cNvSpPr/>
          <p:nvPr/>
        </p:nvSpPr>
        <p:spPr>
          <a:xfrm>
            <a:off x="8661694" y="1261439"/>
            <a:ext cx="1846596" cy="307777"/>
          </a:xfrm>
          <a:prstGeom prst="rect">
            <a:avLst/>
          </a:prstGeom>
        </p:spPr>
        <p:txBody>
          <a:bodyPr wrap="none">
            <a:spAutoFit/>
          </a:bodyPr>
          <a:lstStyle/>
          <a:p>
            <a:pPr algn="just"/>
            <a:r>
              <a:rPr lang="en" sz="1400" b="1" dirty="0"/>
              <a:t>Samples of sapphires*</a:t>
            </a:r>
            <a:endParaRPr lang="ru-RU" sz="1400" b="1" dirty="0"/>
          </a:p>
        </p:txBody>
      </p:sp>
      <p:sp>
        <p:nvSpPr>
          <p:cNvPr id="15" name="Прямоугольник 14"/>
          <p:cNvSpPr/>
          <p:nvPr/>
        </p:nvSpPr>
        <p:spPr>
          <a:xfrm>
            <a:off x="8304660" y="4177536"/>
            <a:ext cx="4039740" cy="461665"/>
          </a:xfrm>
          <a:prstGeom prst="rect">
            <a:avLst/>
          </a:prstGeom>
        </p:spPr>
        <p:txBody>
          <a:bodyPr wrap="square">
            <a:spAutoFit/>
          </a:bodyPr>
          <a:lstStyle/>
          <a:p>
            <a:r>
              <a:rPr lang="en" sz="1200" dirty="0"/>
              <a:t>*Transparent wedge-shaped samples of crystalline alumina (sapphire) produced by the </a:t>
            </a:r>
            <a:r>
              <a:rPr lang="en" sz="1200" dirty="0" err="1"/>
              <a:t>Vernel</a:t>
            </a:r>
            <a:r>
              <a:rPr lang="en" sz="1200" dirty="0"/>
              <a:t> method.</a:t>
            </a:r>
            <a:endParaRPr lang="ru-RU" sz="1200" dirty="0"/>
          </a:p>
        </p:txBody>
      </p:sp>
      <p:pic>
        <p:nvPicPr>
          <p:cNvPr id="19" name="Рисунок 18"/>
          <p:cNvPicPr>
            <a:picLocks noChangeAspect="1"/>
          </p:cNvPicPr>
          <p:nvPr/>
        </p:nvPicPr>
        <p:blipFill rotWithShape="1">
          <a:blip r:embed="rId10">
            <a:extLst>
              <a:ext uri="{28A0092B-C50C-407E-A947-70E740481C1C}">
                <a14:useLocalDpi xmlns:a14="http://schemas.microsoft.com/office/drawing/2010/main" val="0"/>
              </a:ext>
            </a:extLst>
          </a:blip>
          <a:srcRect l="3742" r="1904"/>
          <a:stretch/>
        </p:blipFill>
        <p:spPr>
          <a:xfrm>
            <a:off x="3423488" y="5431052"/>
            <a:ext cx="4611271" cy="1221488"/>
          </a:xfrm>
          <a:prstGeom prst="rect">
            <a:avLst/>
          </a:prstGeom>
        </p:spPr>
      </p:pic>
      <p:pic>
        <p:nvPicPr>
          <p:cNvPr id="22" name="Рисунок 21">
            <a:extLst>
              <a:ext uri="{FF2B5EF4-FFF2-40B4-BE49-F238E27FC236}">
                <a16:creationId xmlns:a16="http://schemas.microsoft.com/office/drawing/2014/main" id="{D2E37F82-BD19-4F2F-951F-D635BE1A8B29}"/>
              </a:ext>
            </a:extLst>
          </p:cNvPr>
          <p:cNvPicPr>
            <a:picLocks noChangeAspect="1"/>
          </p:cNvPicPr>
          <p:nvPr/>
        </p:nvPicPr>
        <p:blipFill>
          <a:blip r:embed="rId11"/>
          <a:stretch>
            <a:fillRect/>
          </a:stretch>
        </p:blipFill>
        <p:spPr>
          <a:xfrm>
            <a:off x="11060521" y="1029730"/>
            <a:ext cx="913862" cy="387047"/>
          </a:xfrm>
          <a:prstGeom prst="rect">
            <a:avLst/>
          </a:prstGeom>
        </p:spPr>
      </p:pic>
      <p:pic>
        <p:nvPicPr>
          <p:cNvPr id="23" name="Рисунок 22">
            <a:extLst>
              <a:ext uri="{FF2B5EF4-FFF2-40B4-BE49-F238E27FC236}">
                <a16:creationId xmlns:a16="http://schemas.microsoft.com/office/drawing/2014/main" id="{C51C7249-23EE-4782-926F-0C630D6EFA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29494" y="1542477"/>
            <a:ext cx="974588" cy="548206"/>
          </a:xfrm>
          <a:prstGeom prst="rect">
            <a:avLst/>
          </a:prstGeom>
        </p:spPr>
      </p:pic>
      <p:sp>
        <p:nvSpPr>
          <p:cNvPr id="28" name="Прямоугольник 27"/>
          <p:cNvSpPr/>
          <p:nvPr/>
        </p:nvSpPr>
        <p:spPr>
          <a:xfrm>
            <a:off x="10176182" y="4879813"/>
            <a:ext cx="1748168" cy="553998"/>
          </a:xfrm>
          <a:prstGeom prst="rect">
            <a:avLst/>
          </a:prstGeom>
        </p:spPr>
        <p:txBody>
          <a:bodyPr wrap="square">
            <a:spAutoFit/>
          </a:bodyPr>
          <a:lstStyle/>
          <a:p>
            <a:r>
              <a:rPr lang="en-US" sz="1000" b="1" dirty="0"/>
              <a:t>Gamma spectrum of sapphire sample exposed to ions of </a:t>
            </a:r>
            <a:r>
              <a:rPr lang="en-US" sz="1000" b="1" baseline="30000" dirty="0"/>
              <a:t>124</a:t>
            </a:r>
            <a:r>
              <a:rPr lang="en-US" sz="1000" b="1" dirty="0"/>
              <a:t>Xe</a:t>
            </a:r>
            <a:r>
              <a:rPr lang="en-US" sz="1000" b="1" baseline="30000" dirty="0"/>
              <a:t>54+</a:t>
            </a:r>
            <a:r>
              <a:rPr lang="en-US" sz="1000" b="1" dirty="0"/>
              <a:t>, 3.8 GeV/nucleon  </a:t>
            </a:r>
            <a:endParaRPr lang="ru-RU" sz="1000" b="1" dirty="0"/>
          </a:p>
        </p:txBody>
      </p:sp>
      <p:sp>
        <p:nvSpPr>
          <p:cNvPr id="24" name="Прямоугольник 23"/>
          <p:cNvSpPr/>
          <p:nvPr/>
        </p:nvSpPr>
        <p:spPr>
          <a:xfrm>
            <a:off x="3956393" y="5181179"/>
            <a:ext cx="3471400" cy="338554"/>
          </a:xfrm>
          <a:prstGeom prst="rect">
            <a:avLst/>
          </a:prstGeom>
        </p:spPr>
        <p:txBody>
          <a:bodyPr wrap="none">
            <a:spAutoFit/>
          </a:bodyPr>
          <a:lstStyle/>
          <a:p>
            <a:r>
              <a:rPr lang="en" sz="1600" b="1" dirty="0"/>
              <a:t>”Silicon on sapphire" (SOS) technology</a:t>
            </a:r>
            <a:endParaRPr lang="ru-RU" sz="1400" b="1" dirty="0"/>
          </a:p>
        </p:txBody>
      </p:sp>
      <p:sp>
        <p:nvSpPr>
          <p:cNvPr id="18" name="TextBox 17">
            <a:extLst>
              <a:ext uri="{FF2B5EF4-FFF2-40B4-BE49-F238E27FC236}">
                <a16:creationId xmlns:a16="http://schemas.microsoft.com/office/drawing/2014/main" id="{F03129C3-628E-4D64-9E5C-0215FEFA1308}"/>
              </a:ext>
            </a:extLst>
          </p:cNvPr>
          <p:cNvSpPr txBox="1"/>
          <p:nvPr/>
        </p:nvSpPr>
        <p:spPr>
          <a:xfrm>
            <a:off x="10056210" y="6622072"/>
            <a:ext cx="805029" cy="215444"/>
          </a:xfrm>
          <a:prstGeom prst="rect">
            <a:avLst/>
          </a:prstGeom>
          <a:noFill/>
        </p:spPr>
        <p:txBody>
          <a:bodyPr wrap="square" rtlCol="0">
            <a:spAutoFit/>
          </a:bodyPr>
          <a:lstStyle/>
          <a:p>
            <a:r>
              <a:rPr lang="en-US" sz="800" dirty="0"/>
              <a:t>Energy</a:t>
            </a:r>
            <a:r>
              <a:rPr lang="ru-RU" sz="800" dirty="0"/>
              <a:t>, </a:t>
            </a:r>
            <a:r>
              <a:rPr lang="en-US" sz="800" dirty="0"/>
              <a:t>keV</a:t>
            </a:r>
            <a:endParaRPr lang="ru-RU" sz="800" dirty="0"/>
          </a:p>
        </p:txBody>
      </p:sp>
      <p:sp>
        <p:nvSpPr>
          <p:cNvPr id="20" name="TextBox 19">
            <a:extLst>
              <a:ext uri="{FF2B5EF4-FFF2-40B4-BE49-F238E27FC236}">
                <a16:creationId xmlns:a16="http://schemas.microsoft.com/office/drawing/2014/main" id="{4822BA20-EBBB-4BD4-B9E7-9563097D9385}"/>
              </a:ext>
            </a:extLst>
          </p:cNvPr>
          <p:cNvSpPr txBox="1"/>
          <p:nvPr/>
        </p:nvSpPr>
        <p:spPr>
          <a:xfrm>
            <a:off x="8211449" y="6375075"/>
            <a:ext cx="317716" cy="200055"/>
          </a:xfrm>
          <a:prstGeom prst="rect">
            <a:avLst/>
          </a:prstGeom>
          <a:noFill/>
        </p:spPr>
        <p:txBody>
          <a:bodyPr wrap="square" rtlCol="0">
            <a:spAutoFit/>
          </a:bodyPr>
          <a:lstStyle/>
          <a:p>
            <a:r>
              <a:rPr lang="ru-RU" sz="700" dirty="0"/>
              <a:t>10</a:t>
            </a:r>
            <a:r>
              <a:rPr lang="ru-RU" sz="700" baseline="30000" dirty="0"/>
              <a:t>1</a:t>
            </a:r>
          </a:p>
        </p:txBody>
      </p:sp>
      <p:sp>
        <p:nvSpPr>
          <p:cNvPr id="21" name="TextBox 20">
            <a:extLst>
              <a:ext uri="{FF2B5EF4-FFF2-40B4-BE49-F238E27FC236}">
                <a16:creationId xmlns:a16="http://schemas.microsoft.com/office/drawing/2014/main" id="{EABCFB04-0D91-4CCF-87A7-281E0FABEEFA}"/>
              </a:ext>
            </a:extLst>
          </p:cNvPr>
          <p:cNvSpPr txBox="1"/>
          <p:nvPr/>
        </p:nvSpPr>
        <p:spPr>
          <a:xfrm>
            <a:off x="8215375" y="6148586"/>
            <a:ext cx="317716" cy="200055"/>
          </a:xfrm>
          <a:prstGeom prst="rect">
            <a:avLst/>
          </a:prstGeom>
          <a:noFill/>
        </p:spPr>
        <p:txBody>
          <a:bodyPr wrap="square" rtlCol="0">
            <a:spAutoFit/>
          </a:bodyPr>
          <a:lstStyle/>
          <a:p>
            <a:r>
              <a:rPr lang="ru-RU" sz="700" dirty="0"/>
              <a:t>10</a:t>
            </a:r>
            <a:r>
              <a:rPr lang="ru-RU" sz="700" baseline="30000" dirty="0"/>
              <a:t>2</a:t>
            </a:r>
          </a:p>
        </p:txBody>
      </p:sp>
      <p:sp>
        <p:nvSpPr>
          <p:cNvPr id="25" name="TextBox 24">
            <a:extLst>
              <a:ext uri="{FF2B5EF4-FFF2-40B4-BE49-F238E27FC236}">
                <a16:creationId xmlns:a16="http://schemas.microsoft.com/office/drawing/2014/main" id="{04FEEB3D-0C39-4703-80DD-ECEA4BABFB0F}"/>
              </a:ext>
            </a:extLst>
          </p:cNvPr>
          <p:cNvSpPr txBox="1"/>
          <p:nvPr/>
        </p:nvSpPr>
        <p:spPr>
          <a:xfrm>
            <a:off x="8997343" y="6513615"/>
            <a:ext cx="333746" cy="200055"/>
          </a:xfrm>
          <a:prstGeom prst="rect">
            <a:avLst/>
          </a:prstGeom>
          <a:noFill/>
        </p:spPr>
        <p:txBody>
          <a:bodyPr wrap="square" rtlCol="0">
            <a:spAutoFit/>
          </a:bodyPr>
          <a:lstStyle/>
          <a:p>
            <a:r>
              <a:rPr lang="ru-RU" sz="700" dirty="0"/>
              <a:t>500</a:t>
            </a:r>
            <a:endParaRPr lang="ru-RU" sz="700" baseline="30000" dirty="0"/>
          </a:p>
        </p:txBody>
      </p:sp>
      <p:sp>
        <p:nvSpPr>
          <p:cNvPr id="27" name="TextBox 26">
            <a:extLst>
              <a:ext uri="{FF2B5EF4-FFF2-40B4-BE49-F238E27FC236}">
                <a16:creationId xmlns:a16="http://schemas.microsoft.com/office/drawing/2014/main" id="{40444FFE-752B-42B4-BE2C-1190EE647EB6}"/>
              </a:ext>
            </a:extLst>
          </p:cNvPr>
          <p:cNvSpPr txBox="1"/>
          <p:nvPr/>
        </p:nvSpPr>
        <p:spPr>
          <a:xfrm>
            <a:off x="10154752" y="6513615"/>
            <a:ext cx="383438" cy="200055"/>
          </a:xfrm>
          <a:prstGeom prst="rect">
            <a:avLst/>
          </a:prstGeom>
          <a:noFill/>
        </p:spPr>
        <p:txBody>
          <a:bodyPr wrap="square" rtlCol="0">
            <a:spAutoFit/>
          </a:bodyPr>
          <a:lstStyle/>
          <a:p>
            <a:r>
              <a:rPr lang="ru-RU" sz="700" dirty="0"/>
              <a:t>1500</a:t>
            </a:r>
            <a:endParaRPr lang="ru-RU" sz="700" baseline="30000" dirty="0"/>
          </a:p>
        </p:txBody>
      </p:sp>
      <p:sp>
        <p:nvSpPr>
          <p:cNvPr id="29" name="TextBox 28">
            <a:extLst>
              <a:ext uri="{FF2B5EF4-FFF2-40B4-BE49-F238E27FC236}">
                <a16:creationId xmlns:a16="http://schemas.microsoft.com/office/drawing/2014/main" id="{BF969DC2-6881-45A7-AD89-09C47BAF7EFE}"/>
              </a:ext>
            </a:extLst>
          </p:cNvPr>
          <p:cNvSpPr txBox="1"/>
          <p:nvPr/>
        </p:nvSpPr>
        <p:spPr>
          <a:xfrm rot="16200000">
            <a:off x="7576573" y="5635938"/>
            <a:ext cx="1192955" cy="215444"/>
          </a:xfrm>
          <a:prstGeom prst="rect">
            <a:avLst/>
          </a:prstGeom>
          <a:noFill/>
        </p:spPr>
        <p:txBody>
          <a:bodyPr wrap="square" rtlCol="0">
            <a:spAutoFit/>
          </a:bodyPr>
          <a:lstStyle/>
          <a:p>
            <a:pPr algn="ctr"/>
            <a:r>
              <a:rPr lang="en-US" sz="800" dirty="0"/>
              <a:t>Number of counts</a:t>
            </a:r>
          </a:p>
        </p:txBody>
      </p:sp>
      <p:sp>
        <p:nvSpPr>
          <p:cNvPr id="30" name="TextBox 29">
            <a:extLst>
              <a:ext uri="{FF2B5EF4-FFF2-40B4-BE49-F238E27FC236}">
                <a16:creationId xmlns:a16="http://schemas.microsoft.com/office/drawing/2014/main" id="{1749AF6C-6591-4A04-AB8B-981246FC3284}"/>
              </a:ext>
            </a:extLst>
          </p:cNvPr>
          <p:cNvSpPr txBox="1"/>
          <p:nvPr/>
        </p:nvSpPr>
        <p:spPr>
          <a:xfrm>
            <a:off x="8219177" y="5929985"/>
            <a:ext cx="317716" cy="200055"/>
          </a:xfrm>
          <a:prstGeom prst="rect">
            <a:avLst/>
          </a:prstGeom>
          <a:noFill/>
        </p:spPr>
        <p:txBody>
          <a:bodyPr wrap="square" rtlCol="0">
            <a:spAutoFit/>
          </a:bodyPr>
          <a:lstStyle/>
          <a:p>
            <a:r>
              <a:rPr lang="ru-RU" sz="700" dirty="0"/>
              <a:t>10</a:t>
            </a:r>
            <a:r>
              <a:rPr lang="ru-RU" sz="700" baseline="30000" dirty="0"/>
              <a:t>3</a:t>
            </a:r>
          </a:p>
        </p:txBody>
      </p:sp>
      <p:sp>
        <p:nvSpPr>
          <p:cNvPr id="31" name="TextBox 30">
            <a:extLst>
              <a:ext uri="{FF2B5EF4-FFF2-40B4-BE49-F238E27FC236}">
                <a16:creationId xmlns:a16="http://schemas.microsoft.com/office/drawing/2014/main" id="{35D794E9-A965-4CD5-BA25-D17F2C6C703B}"/>
              </a:ext>
            </a:extLst>
          </p:cNvPr>
          <p:cNvSpPr txBox="1"/>
          <p:nvPr/>
        </p:nvSpPr>
        <p:spPr>
          <a:xfrm>
            <a:off x="9560838" y="6514195"/>
            <a:ext cx="383438" cy="200055"/>
          </a:xfrm>
          <a:prstGeom prst="rect">
            <a:avLst/>
          </a:prstGeom>
          <a:noFill/>
        </p:spPr>
        <p:txBody>
          <a:bodyPr wrap="square" rtlCol="0">
            <a:spAutoFit/>
          </a:bodyPr>
          <a:lstStyle/>
          <a:p>
            <a:r>
              <a:rPr lang="ru-RU" sz="700" dirty="0"/>
              <a:t>1000</a:t>
            </a:r>
            <a:endParaRPr lang="ru-RU" sz="700" baseline="30000" dirty="0"/>
          </a:p>
        </p:txBody>
      </p:sp>
      <p:sp>
        <p:nvSpPr>
          <p:cNvPr id="32" name="TextBox 31">
            <a:extLst>
              <a:ext uri="{FF2B5EF4-FFF2-40B4-BE49-F238E27FC236}">
                <a16:creationId xmlns:a16="http://schemas.microsoft.com/office/drawing/2014/main" id="{FF3C7931-1799-469C-B5BE-692E8971F367}"/>
              </a:ext>
            </a:extLst>
          </p:cNvPr>
          <p:cNvSpPr txBox="1"/>
          <p:nvPr/>
        </p:nvSpPr>
        <p:spPr>
          <a:xfrm>
            <a:off x="10768446" y="6512447"/>
            <a:ext cx="383438" cy="200055"/>
          </a:xfrm>
          <a:prstGeom prst="rect">
            <a:avLst/>
          </a:prstGeom>
          <a:noFill/>
        </p:spPr>
        <p:txBody>
          <a:bodyPr wrap="square" rtlCol="0">
            <a:spAutoFit/>
          </a:bodyPr>
          <a:lstStyle/>
          <a:p>
            <a:r>
              <a:rPr lang="ru-RU" sz="700" dirty="0"/>
              <a:t>2000</a:t>
            </a:r>
            <a:endParaRPr lang="ru-RU" sz="700" baseline="30000" dirty="0"/>
          </a:p>
        </p:txBody>
      </p:sp>
      <p:sp>
        <p:nvSpPr>
          <p:cNvPr id="33" name="TextBox 32">
            <a:extLst>
              <a:ext uri="{FF2B5EF4-FFF2-40B4-BE49-F238E27FC236}">
                <a16:creationId xmlns:a16="http://schemas.microsoft.com/office/drawing/2014/main" id="{81825203-2CDB-4828-832B-48A20120A014}"/>
              </a:ext>
            </a:extLst>
          </p:cNvPr>
          <p:cNvSpPr txBox="1"/>
          <p:nvPr/>
        </p:nvSpPr>
        <p:spPr>
          <a:xfrm>
            <a:off x="11381345" y="6513003"/>
            <a:ext cx="383438" cy="200055"/>
          </a:xfrm>
          <a:prstGeom prst="rect">
            <a:avLst/>
          </a:prstGeom>
          <a:noFill/>
        </p:spPr>
        <p:txBody>
          <a:bodyPr wrap="square" rtlCol="0">
            <a:spAutoFit/>
          </a:bodyPr>
          <a:lstStyle/>
          <a:p>
            <a:r>
              <a:rPr lang="ru-RU" sz="700" dirty="0"/>
              <a:t>2500</a:t>
            </a:r>
            <a:endParaRPr lang="ru-RU" sz="700" baseline="30000" dirty="0"/>
          </a:p>
        </p:txBody>
      </p:sp>
      <p:sp>
        <p:nvSpPr>
          <p:cNvPr id="34" name="TextBox 33">
            <a:extLst>
              <a:ext uri="{FF2B5EF4-FFF2-40B4-BE49-F238E27FC236}">
                <a16:creationId xmlns:a16="http://schemas.microsoft.com/office/drawing/2014/main" id="{9C3946E2-2C65-4DF0-98F0-7813F2A701F0}"/>
              </a:ext>
            </a:extLst>
          </p:cNvPr>
          <p:cNvSpPr txBox="1"/>
          <p:nvPr/>
        </p:nvSpPr>
        <p:spPr>
          <a:xfrm>
            <a:off x="8210612" y="5710382"/>
            <a:ext cx="317716" cy="200055"/>
          </a:xfrm>
          <a:prstGeom prst="rect">
            <a:avLst/>
          </a:prstGeom>
          <a:noFill/>
        </p:spPr>
        <p:txBody>
          <a:bodyPr wrap="square" rtlCol="0">
            <a:spAutoFit/>
          </a:bodyPr>
          <a:lstStyle/>
          <a:p>
            <a:r>
              <a:rPr lang="ru-RU" sz="700" dirty="0"/>
              <a:t>10</a:t>
            </a:r>
            <a:r>
              <a:rPr lang="en-US" sz="700" baseline="30000" dirty="0"/>
              <a:t>4</a:t>
            </a:r>
            <a:endParaRPr lang="ru-RU" sz="700" baseline="30000" dirty="0"/>
          </a:p>
        </p:txBody>
      </p:sp>
      <p:sp>
        <p:nvSpPr>
          <p:cNvPr id="35" name="TextBox 34">
            <a:extLst>
              <a:ext uri="{FF2B5EF4-FFF2-40B4-BE49-F238E27FC236}">
                <a16:creationId xmlns:a16="http://schemas.microsoft.com/office/drawing/2014/main" id="{6E8EE351-BBFC-4B06-8FF2-463F76B02EBB}"/>
              </a:ext>
            </a:extLst>
          </p:cNvPr>
          <p:cNvSpPr txBox="1"/>
          <p:nvPr/>
        </p:nvSpPr>
        <p:spPr>
          <a:xfrm>
            <a:off x="8219301" y="5483893"/>
            <a:ext cx="317716" cy="200055"/>
          </a:xfrm>
          <a:prstGeom prst="rect">
            <a:avLst/>
          </a:prstGeom>
          <a:noFill/>
        </p:spPr>
        <p:txBody>
          <a:bodyPr wrap="square" rtlCol="0">
            <a:spAutoFit/>
          </a:bodyPr>
          <a:lstStyle/>
          <a:p>
            <a:r>
              <a:rPr lang="ru-RU" sz="700" dirty="0"/>
              <a:t>10</a:t>
            </a:r>
            <a:r>
              <a:rPr lang="en-US" sz="700" baseline="30000" dirty="0"/>
              <a:t>5</a:t>
            </a:r>
            <a:endParaRPr lang="ru-RU" sz="700" baseline="30000" dirty="0"/>
          </a:p>
        </p:txBody>
      </p:sp>
      <p:sp>
        <p:nvSpPr>
          <p:cNvPr id="36" name="TextBox 35">
            <a:extLst>
              <a:ext uri="{FF2B5EF4-FFF2-40B4-BE49-F238E27FC236}">
                <a16:creationId xmlns:a16="http://schemas.microsoft.com/office/drawing/2014/main" id="{D606A21E-8AFE-483A-8BA3-5830B355F23A}"/>
              </a:ext>
            </a:extLst>
          </p:cNvPr>
          <p:cNvSpPr txBox="1"/>
          <p:nvPr/>
        </p:nvSpPr>
        <p:spPr>
          <a:xfrm>
            <a:off x="8218340" y="5265292"/>
            <a:ext cx="317716" cy="200055"/>
          </a:xfrm>
          <a:prstGeom prst="rect">
            <a:avLst/>
          </a:prstGeom>
          <a:noFill/>
        </p:spPr>
        <p:txBody>
          <a:bodyPr wrap="square" rtlCol="0">
            <a:spAutoFit/>
          </a:bodyPr>
          <a:lstStyle/>
          <a:p>
            <a:r>
              <a:rPr lang="ru-RU" sz="700" dirty="0"/>
              <a:t>10</a:t>
            </a:r>
            <a:r>
              <a:rPr lang="en-US" sz="700" baseline="30000" dirty="0"/>
              <a:t>6</a:t>
            </a:r>
            <a:endParaRPr lang="ru-RU" sz="700" baseline="30000" dirty="0"/>
          </a:p>
        </p:txBody>
      </p:sp>
      <p:sp>
        <p:nvSpPr>
          <p:cNvPr id="37" name="TextBox 36">
            <a:extLst>
              <a:ext uri="{FF2B5EF4-FFF2-40B4-BE49-F238E27FC236}">
                <a16:creationId xmlns:a16="http://schemas.microsoft.com/office/drawing/2014/main" id="{6A9E7F3E-38D8-43D1-9D21-A9EFD4B0ED68}"/>
              </a:ext>
            </a:extLst>
          </p:cNvPr>
          <p:cNvSpPr txBox="1"/>
          <p:nvPr/>
        </p:nvSpPr>
        <p:spPr>
          <a:xfrm>
            <a:off x="8219177" y="5036434"/>
            <a:ext cx="317716" cy="200055"/>
          </a:xfrm>
          <a:prstGeom prst="rect">
            <a:avLst/>
          </a:prstGeom>
          <a:noFill/>
        </p:spPr>
        <p:txBody>
          <a:bodyPr wrap="square" rtlCol="0">
            <a:spAutoFit/>
          </a:bodyPr>
          <a:lstStyle/>
          <a:p>
            <a:r>
              <a:rPr lang="ru-RU" sz="700" dirty="0"/>
              <a:t>10</a:t>
            </a:r>
            <a:r>
              <a:rPr lang="en-US" sz="700" baseline="30000" dirty="0"/>
              <a:t>7</a:t>
            </a:r>
            <a:endParaRPr lang="ru-RU" sz="700" baseline="30000" dirty="0"/>
          </a:p>
        </p:txBody>
      </p:sp>
      <p:sp>
        <p:nvSpPr>
          <p:cNvPr id="39" name="TextBox 38">
            <a:extLst>
              <a:ext uri="{FF2B5EF4-FFF2-40B4-BE49-F238E27FC236}">
                <a16:creationId xmlns:a16="http://schemas.microsoft.com/office/drawing/2014/main" id="{E3FDCDE6-52B0-4C4A-8D12-944938A53FB5}"/>
              </a:ext>
            </a:extLst>
          </p:cNvPr>
          <p:cNvSpPr txBox="1"/>
          <p:nvPr/>
        </p:nvSpPr>
        <p:spPr>
          <a:xfrm>
            <a:off x="11410153" y="5818745"/>
            <a:ext cx="655153" cy="230832"/>
          </a:xfrm>
          <a:prstGeom prst="rect">
            <a:avLst/>
          </a:prstGeom>
          <a:noFill/>
        </p:spPr>
        <p:txBody>
          <a:bodyPr wrap="square" rtlCol="0">
            <a:spAutoFit/>
          </a:bodyPr>
          <a:lstStyle/>
          <a:p>
            <a:r>
              <a:rPr lang="en-US" sz="900" dirty="0"/>
              <a:t> </a:t>
            </a:r>
            <a:r>
              <a:rPr lang="en-US" sz="900" baseline="30000" dirty="0"/>
              <a:t>232</a:t>
            </a:r>
            <a:r>
              <a:rPr lang="en-US" sz="900" dirty="0"/>
              <a:t>Th</a:t>
            </a:r>
            <a:endParaRPr lang="ru-RU" sz="900" dirty="0"/>
          </a:p>
        </p:txBody>
      </p:sp>
      <p:sp>
        <p:nvSpPr>
          <p:cNvPr id="40" name="TextBox 39">
            <a:extLst>
              <a:ext uri="{FF2B5EF4-FFF2-40B4-BE49-F238E27FC236}">
                <a16:creationId xmlns:a16="http://schemas.microsoft.com/office/drawing/2014/main" id="{A329AF75-4266-417A-8079-AC53FA59B346}"/>
              </a:ext>
            </a:extLst>
          </p:cNvPr>
          <p:cNvSpPr txBox="1"/>
          <p:nvPr/>
        </p:nvSpPr>
        <p:spPr>
          <a:xfrm>
            <a:off x="10056210" y="5726965"/>
            <a:ext cx="546614" cy="230832"/>
          </a:xfrm>
          <a:prstGeom prst="rect">
            <a:avLst/>
          </a:prstGeom>
          <a:noFill/>
        </p:spPr>
        <p:txBody>
          <a:bodyPr wrap="square" rtlCol="0">
            <a:spAutoFit/>
          </a:bodyPr>
          <a:lstStyle/>
          <a:p>
            <a:r>
              <a:rPr lang="en-US" sz="900" dirty="0"/>
              <a:t> </a:t>
            </a:r>
            <a:r>
              <a:rPr lang="ru-RU" sz="900" baseline="30000" dirty="0"/>
              <a:t>40</a:t>
            </a:r>
            <a:r>
              <a:rPr lang="en-US" sz="900" dirty="0"/>
              <a:t>K</a:t>
            </a:r>
            <a:endParaRPr lang="ru-RU" sz="900" baseline="30000" dirty="0"/>
          </a:p>
        </p:txBody>
      </p:sp>
      <p:sp>
        <p:nvSpPr>
          <p:cNvPr id="41" name="TextBox 40">
            <a:extLst>
              <a:ext uri="{FF2B5EF4-FFF2-40B4-BE49-F238E27FC236}">
                <a16:creationId xmlns:a16="http://schemas.microsoft.com/office/drawing/2014/main" id="{0C3FAAA0-91A5-4033-B151-0860D8AFDB09}"/>
              </a:ext>
            </a:extLst>
          </p:cNvPr>
          <p:cNvSpPr txBox="1"/>
          <p:nvPr/>
        </p:nvSpPr>
        <p:spPr>
          <a:xfrm>
            <a:off x="8931745" y="4809846"/>
            <a:ext cx="520554" cy="230832"/>
          </a:xfrm>
          <a:prstGeom prst="rect">
            <a:avLst/>
          </a:prstGeom>
          <a:noFill/>
        </p:spPr>
        <p:txBody>
          <a:bodyPr wrap="square" rtlCol="0">
            <a:spAutoFit/>
          </a:bodyPr>
          <a:lstStyle/>
          <a:p>
            <a:r>
              <a:rPr lang="en-US" sz="900" baseline="30000" dirty="0">
                <a:solidFill>
                  <a:srgbClr val="C00000"/>
                </a:solidFill>
              </a:rPr>
              <a:t>7</a:t>
            </a:r>
            <a:r>
              <a:rPr lang="en-US" sz="900" dirty="0">
                <a:solidFill>
                  <a:srgbClr val="C00000"/>
                </a:solidFill>
              </a:rPr>
              <a:t>Be</a:t>
            </a:r>
            <a:endParaRPr lang="ru-RU" sz="900" dirty="0">
              <a:solidFill>
                <a:srgbClr val="C00000"/>
              </a:solidFill>
            </a:endParaRPr>
          </a:p>
        </p:txBody>
      </p:sp>
      <p:sp>
        <p:nvSpPr>
          <p:cNvPr id="43" name="Прямоугольник 42">
            <a:extLst>
              <a:ext uri="{FF2B5EF4-FFF2-40B4-BE49-F238E27FC236}">
                <a16:creationId xmlns:a16="http://schemas.microsoft.com/office/drawing/2014/main" id="{747D10F3-D84C-4AEF-A29E-9FFE992359D1}"/>
              </a:ext>
            </a:extLst>
          </p:cNvPr>
          <p:cNvSpPr/>
          <p:nvPr/>
        </p:nvSpPr>
        <p:spPr>
          <a:xfrm rot="16200000">
            <a:off x="8708256" y="5201865"/>
            <a:ext cx="639919" cy="215444"/>
          </a:xfrm>
          <a:prstGeom prst="rect">
            <a:avLst/>
          </a:prstGeom>
        </p:spPr>
        <p:txBody>
          <a:bodyPr wrap="square">
            <a:spAutoFit/>
          </a:bodyPr>
          <a:lstStyle/>
          <a:p>
            <a:r>
              <a:rPr lang="en-US" sz="800" dirty="0">
                <a:solidFill>
                  <a:srgbClr val="C00000"/>
                </a:solidFill>
              </a:rPr>
              <a:t>477,6 keV</a:t>
            </a:r>
            <a:endParaRPr lang="ru-RU" sz="800" dirty="0">
              <a:solidFill>
                <a:srgbClr val="C00000"/>
              </a:solidFill>
            </a:endParaRPr>
          </a:p>
        </p:txBody>
      </p:sp>
      <p:sp>
        <p:nvSpPr>
          <p:cNvPr id="44" name="Прямоугольник 43">
            <a:extLst>
              <a:ext uri="{FF2B5EF4-FFF2-40B4-BE49-F238E27FC236}">
                <a16:creationId xmlns:a16="http://schemas.microsoft.com/office/drawing/2014/main" id="{4C2ACBC2-1553-4510-99D7-0A5BF6AD9D8A}"/>
              </a:ext>
            </a:extLst>
          </p:cNvPr>
          <p:cNvSpPr/>
          <p:nvPr/>
        </p:nvSpPr>
        <p:spPr>
          <a:xfrm rot="16200000">
            <a:off x="9919537" y="6043591"/>
            <a:ext cx="611065" cy="215444"/>
          </a:xfrm>
          <a:prstGeom prst="rect">
            <a:avLst/>
          </a:prstGeom>
        </p:spPr>
        <p:txBody>
          <a:bodyPr wrap="square">
            <a:spAutoFit/>
          </a:bodyPr>
          <a:lstStyle/>
          <a:p>
            <a:r>
              <a:rPr lang="ru-RU" sz="800" dirty="0"/>
              <a:t>1460</a:t>
            </a:r>
            <a:r>
              <a:rPr lang="en-US" sz="800" dirty="0"/>
              <a:t> keV</a:t>
            </a:r>
            <a:endParaRPr lang="ru-RU" sz="800" dirty="0"/>
          </a:p>
        </p:txBody>
      </p:sp>
      <p:sp>
        <p:nvSpPr>
          <p:cNvPr id="45" name="Прямоугольник 44">
            <a:extLst>
              <a:ext uri="{FF2B5EF4-FFF2-40B4-BE49-F238E27FC236}">
                <a16:creationId xmlns:a16="http://schemas.microsoft.com/office/drawing/2014/main" id="{A672572D-53A8-4091-96CB-2D42CA37A9A9}"/>
              </a:ext>
            </a:extLst>
          </p:cNvPr>
          <p:cNvSpPr/>
          <p:nvPr/>
        </p:nvSpPr>
        <p:spPr>
          <a:xfrm rot="16200000">
            <a:off x="11334000" y="6123775"/>
            <a:ext cx="611065" cy="215444"/>
          </a:xfrm>
          <a:prstGeom prst="rect">
            <a:avLst/>
          </a:prstGeom>
        </p:spPr>
        <p:txBody>
          <a:bodyPr wrap="square">
            <a:spAutoFit/>
          </a:bodyPr>
          <a:lstStyle/>
          <a:p>
            <a:r>
              <a:rPr lang="ru-RU" sz="800" dirty="0"/>
              <a:t>2615 </a:t>
            </a:r>
            <a:r>
              <a:rPr lang="en-US" sz="800" dirty="0"/>
              <a:t>keV</a:t>
            </a:r>
            <a:endParaRPr lang="ru-RU" sz="800" dirty="0"/>
          </a:p>
        </p:txBody>
      </p:sp>
      <p:sp>
        <p:nvSpPr>
          <p:cNvPr id="38" name="TextBox 37">
            <a:extLst>
              <a:ext uri="{FF2B5EF4-FFF2-40B4-BE49-F238E27FC236}">
                <a16:creationId xmlns:a16="http://schemas.microsoft.com/office/drawing/2014/main" id="{B887DD75-7C46-1147-BE41-766159E7B2DF}"/>
              </a:ext>
            </a:extLst>
          </p:cNvPr>
          <p:cNvSpPr txBox="1"/>
          <p:nvPr/>
        </p:nvSpPr>
        <p:spPr>
          <a:xfrm>
            <a:off x="3547269" y="6193824"/>
            <a:ext cx="1316083" cy="338554"/>
          </a:xfrm>
          <a:prstGeom prst="rect">
            <a:avLst/>
          </a:prstGeom>
          <a:solidFill>
            <a:schemeClr val="bg1"/>
          </a:solidFill>
        </p:spPr>
        <p:txBody>
          <a:bodyPr wrap="square">
            <a:spAutoFit/>
          </a:bodyPr>
          <a:lstStyle/>
          <a:p>
            <a:r>
              <a:rPr lang="en" sz="1600" dirty="0"/>
              <a:t>Sapphire</a:t>
            </a:r>
            <a:endParaRPr lang="ru-RU" sz="1600" dirty="0"/>
          </a:p>
        </p:txBody>
      </p:sp>
    </p:spTree>
    <p:extLst>
      <p:ext uri="{BB962C8B-B14F-4D97-AF65-F5344CB8AC3E}">
        <p14:creationId xmlns:p14="http://schemas.microsoft.com/office/powerpoint/2010/main" val="88497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7DE93405-CD89-47E5-A347-14718BA4D826}"/>
              </a:ext>
            </a:extLst>
          </p:cNvPr>
          <p:cNvSpPr/>
          <p:nvPr/>
        </p:nvSpPr>
        <p:spPr>
          <a:xfrm>
            <a:off x="0" y="0"/>
            <a:ext cx="12192000" cy="103871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prstClr val="white"/>
              </a:solidFill>
            </a:endParaRPr>
          </a:p>
        </p:txBody>
      </p:sp>
      <p:grpSp>
        <p:nvGrpSpPr>
          <p:cNvPr id="7" name="Группа 1">
            <a:extLst>
              <a:ext uri="{FF2B5EF4-FFF2-40B4-BE49-F238E27FC236}">
                <a16:creationId xmlns:a16="http://schemas.microsoft.com/office/drawing/2014/main" id="{5F8E8EAF-B7E6-4C65-A54A-42EC5E1D2005}"/>
              </a:ext>
            </a:extLst>
          </p:cNvPr>
          <p:cNvGrpSpPr>
            <a:grpSpLocks/>
          </p:cNvGrpSpPr>
          <p:nvPr/>
        </p:nvGrpSpPr>
        <p:grpSpPr bwMode="auto">
          <a:xfrm>
            <a:off x="10435505" y="1038713"/>
            <a:ext cx="1390650" cy="1077913"/>
            <a:chOff x="7766050" y="835025"/>
            <a:chExt cx="1390650" cy="1078067"/>
          </a:xfrm>
        </p:grpSpPr>
        <p:pic>
          <p:nvPicPr>
            <p:cNvPr id="8" name="Picture 12">
              <a:extLst>
                <a:ext uri="{FF2B5EF4-FFF2-40B4-BE49-F238E27FC236}">
                  <a16:creationId xmlns:a16="http://schemas.microsoft.com/office/drawing/2014/main" id="{984D46B1-2A0E-4F18-A896-03C80C559BC1}"/>
                </a:ext>
              </a:extLst>
            </p:cNvPr>
            <p:cNvPicPr>
              <a:picLocks noChangeAspect="1" noChangeArrowheads="1"/>
            </p:cNvPicPr>
            <p:nvPr/>
          </p:nvPicPr>
          <p:blipFill>
            <a:blip r:embed="rId3" cstate="print"/>
            <a:srcRect/>
            <a:stretch>
              <a:fillRect/>
            </a:stretch>
          </p:blipFill>
          <p:spPr bwMode="auto">
            <a:xfrm>
              <a:off x="7766663" y="835025"/>
              <a:ext cx="1390037" cy="739019"/>
            </a:xfrm>
            <a:prstGeom prst="rect">
              <a:avLst/>
            </a:prstGeom>
            <a:noFill/>
            <a:ln w="9525">
              <a:noFill/>
              <a:miter lim="800000"/>
              <a:headEnd/>
              <a:tailEnd/>
            </a:ln>
            <a:effectLst>
              <a:outerShdw dist="107763" dir="2700000" sx="999" sy="999" algn="ctr" rotWithShape="0">
                <a:schemeClr val="bg2">
                  <a:alpha val="50000"/>
                </a:schemeClr>
              </a:outerShdw>
            </a:effectLst>
          </p:spPr>
        </p:pic>
        <p:pic>
          <p:nvPicPr>
            <p:cNvPr id="9" name="Picture 113">
              <a:extLst>
                <a:ext uri="{FF2B5EF4-FFF2-40B4-BE49-F238E27FC236}">
                  <a16:creationId xmlns:a16="http://schemas.microsoft.com/office/drawing/2014/main" id="{6446F831-34D9-438D-966E-86AB2373B336}"/>
                </a:ext>
              </a:extLst>
            </p:cNvPr>
            <p:cNvPicPr>
              <a:picLocks noChangeAspect="1" noChangeArrowheads="1"/>
            </p:cNvPicPr>
            <p:nvPr/>
          </p:nvPicPr>
          <p:blipFill>
            <a:blip r:embed="rId4" cstate="print"/>
            <a:srcRect t="18530" b="29633"/>
            <a:stretch>
              <a:fillRect/>
            </a:stretch>
          </p:blipFill>
          <p:spPr bwMode="auto">
            <a:xfrm>
              <a:off x="7766050" y="1371706"/>
              <a:ext cx="1390649" cy="541386"/>
            </a:xfrm>
            <a:prstGeom prst="rect">
              <a:avLst/>
            </a:prstGeom>
            <a:noFill/>
            <a:ln w="9525">
              <a:noFill/>
              <a:miter lim="800000"/>
              <a:headEnd/>
              <a:tailEnd/>
            </a:ln>
          </p:spPr>
        </p:pic>
      </p:grpSp>
      <p:grpSp>
        <p:nvGrpSpPr>
          <p:cNvPr id="10" name="Группа 2">
            <a:extLst>
              <a:ext uri="{FF2B5EF4-FFF2-40B4-BE49-F238E27FC236}">
                <a16:creationId xmlns:a16="http://schemas.microsoft.com/office/drawing/2014/main" id="{8A5AF0E0-D945-45D5-B983-5AAFC3301150}"/>
              </a:ext>
            </a:extLst>
          </p:cNvPr>
          <p:cNvGrpSpPr>
            <a:grpSpLocks/>
          </p:cNvGrpSpPr>
          <p:nvPr/>
        </p:nvGrpSpPr>
        <p:grpSpPr bwMode="auto">
          <a:xfrm>
            <a:off x="10429155" y="2175730"/>
            <a:ext cx="1392238" cy="1181100"/>
            <a:chOff x="7759700" y="2039938"/>
            <a:chExt cx="1392238" cy="1181100"/>
          </a:xfrm>
        </p:grpSpPr>
        <p:pic>
          <p:nvPicPr>
            <p:cNvPr id="11" name="Picture 5" descr="slit_3">
              <a:extLst>
                <a:ext uri="{FF2B5EF4-FFF2-40B4-BE49-F238E27FC236}">
                  <a16:creationId xmlns:a16="http://schemas.microsoft.com/office/drawing/2014/main" id="{749115B2-D0E2-4E31-8F24-E344183EA4CD}"/>
                </a:ext>
              </a:extLst>
            </p:cNvPr>
            <p:cNvPicPr>
              <a:picLocks noChangeAspect="1" noChangeArrowheads="1"/>
            </p:cNvPicPr>
            <p:nvPr/>
          </p:nvPicPr>
          <p:blipFill>
            <a:blip r:embed="rId5" cstate="print"/>
            <a:srcRect l="32481" r="34184"/>
            <a:stretch>
              <a:fillRect/>
            </a:stretch>
          </p:blipFill>
          <p:spPr bwMode="auto">
            <a:xfrm>
              <a:off x="7759700" y="2039938"/>
              <a:ext cx="1392238" cy="1181100"/>
            </a:xfrm>
            <a:prstGeom prst="rect">
              <a:avLst/>
            </a:prstGeom>
            <a:noFill/>
            <a:ln>
              <a:noFill/>
            </a:ln>
            <a:effectLst>
              <a:outerShdw dist="38100" dir="2700000" sx="1000" sy="1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a:extLst>
                <a:ext uri="{FF2B5EF4-FFF2-40B4-BE49-F238E27FC236}">
                  <a16:creationId xmlns:a16="http://schemas.microsoft.com/office/drawing/2014/main" id="{C277ACB0-E509-473A-AC04-66BA09E83CA4}"/>
                </a:ext>
              </a:extLst>
            </p:cNvPr>
            <p:cNvSpPr/>
            <p:nvPr/>
          </p:nvSpPr>
          <p:spPr bwMode="auto">
            <a:xfrm>
              <a:off x="7839075" y="2084388"/>
              <a:ext cx="153988" cy="1143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ru-RU">
                <a:solidFill>
                  <a:srgbClr val="FFFFFF"/>
                </a:solidFill>
              </a:endParaRPr>
            </a:p>
          </p:txBody>
        </p:sp>
      </p:grpSp>
      <p:pic>
        <p:nvPicPr>
          <p:cNvPr id="13" name="Picture 2">
            <a:extLst>
              <a:ext uri="{FF2B5EF4-FFF2-40B4-BE49-F238E27FC236}">
                <a16:creationId xmlns:a16="http://schemas.microsoft.com/office/drawing/2014/main" id="{A813B4A8-A2A9-4E00-AF7D-6338C77897BC}"/>
              </a:ext>
            </a:extLst>
          </p:cNvPr>
          <p:cNvPicPr>
            <a:picLocks noChangeAspect="1" noChangeArrowheads="1"/>
          </p:cNvPicPr>
          <p:nvPr/>
        </p:nvPicPr>
        <p:blipFill>
          <a:blip r:embed="rId6" cstate="print"/>
          <a:srcRect/>
          <a:stretch>
            <a:fillRect/>
          </a:stretch>
        </p:blipFill>
        <p:spPr bwMode="auto">
          <a:xfrm>
            <a:off x="11110193" y="1491151"/>
            <a:ext cx="711200" cy="623887"/>
          </a:xfrm>
          <a:prstGeom prst="rect">
            <a:avLst/>
          </a:prstGeom>
          <a:noFill/>
          <a:ln w="9525">
            <a:noFill/>
            <a:miter lim="800000"/>
            <a:headEnd/>
            <a:tailEnd/>
          </a:ln>
          <a:effectLst/>
        </p:spPr>
      </p:pic>
      <p:sp>
        <p:nvSpPr>
          <p:cNvPr id="14" name="Прямоугольник 1">
            <a:extLst>
              <a:ext uri="{FF2B5EF4-FFF2-40B4-BE49-F238E27FC236}">
                <a16:creationId xmlns:a16="http://schemas.microsoft.com/office/drawing/2014/main" id="{35CB765A-2599-49F7-AD9E-364864B1C9DB}"/>
              </a:ext>
            </a:extLst>
          </p:cNvPr>
          <p:cNvSpPr>
            <a:spLocks noChangeArrowheads="1"/>
          </p:cNvSpPr>
          <p:nvPr/>
        </p:nvSpPr>
        <p:spPr bwMode="auto">
          <a:xfrm>
            <a:off x="384174" y="1389205"/>
            <a:ext cx="9797055"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0850" indent="-450850" algn="l">
              <a:spcBef>
                <a:spcPts val="1200"/>
              </a:spcBef>
              <a:buFont typeface="Wingdings" pitchFamily="2" charset="2"/>
              <a:buChar char="Ø"/>
              <a:defRPr/>
            </a:pPr>
            <a:r>
              <a:rPr lang="en-US" sz="2400" b="0" dirty="0">
                <a:solidFill>
                  <a:srgbClr val="003399"/>
                </a:solidFill>
                <a:latin typeface="Calibri" panose="020F0502020204030204" pitchFamily="34" charset="0"/>
                <a:cs typeface="Calibri" panose="020F0502020204030204" pitchFamily="34" charset="0"/>
              </a:rPr>
              <a:t>Molecular biology research (DNA damage and repair)</a:t>
            </a:r>
            <a:endParaRPr lang="ru-RU" sz="1400" b="0" dirty="0">
              <a:solidFill>
                <a:srgbClr val="003399"/>
              </a:solidFill>
              <a:latin typeface="Calibri" panose="020F0502020204030204" pitchFamily="34" charset="0"/>
              <a:cs typeface="Calibri" panose="020F0502020204030204" pitchFamily="34" charset="0"/>
            </a:endParaRPr>
          </a:p>
          <a:p>
            <a:pPr marL="450850" indent="-450850" algn="l">
              <a:spcBef>
                <a:spcPts val="1200"/>
              </a:spcBef>
              <a:buFont typeface="Wingdings" pitchFamily="2" charset="2"/>
              <a:buChar char="Ø"/>
              <a:defRPr/>
            </a:pPr>
            <a:r>
              <a:rPr lang="en-US" sz="2400" b="0" dirty="0">
                <a:solidFill>
                  <a:srgbClr val="003399"/>
                </a:solidFill>
                <a:latin typeface="Calibri" panose="020F0502020204030204" pitchFamily="34" charset="0"/>
                <a:cs typeface="Calibri" panose="020F0502020204030204" pitchFamily="34" charset="0"/>
              </a:rPr>
              <a:t>Aspects </a:t>
            </a:r>
            <a:r>
              <a:rPr lang="en-US" sz="2400" dirty="0">
                <a:solidFill>
                  <a:srgbClr val="003399"/>
                </a:solidFill>
                <a:latin typeface="Calibri" panose="020F0502020204030204" pitchFamily="34" charset="0"/>
                <a:cs typeface="Calibri" panose="020F0502020204030204" pitchFamily="34" charset="0"/>
              </a:rPr>
              <a:t>of the c</a:t>
            </a:r>
            <a:r>
              <a:rPr lang="en-US" sz="2400" b="0" dirty="0">
                <a:solidFill>
                  <a:srgbClr val="003399"/>
                </a:solidFill>
                <a:latin typeface="Calibri" panose="020F0502020204030204" pitchFamily="34" charset="0"/>
                <a:cs typeface="Calibri" panose="020F0502020204030204" pitchFamily="34" charset="0"/>
              </a:rPr>
              <a:t>ell death </a:t>
            </a:r>
            <a:r>
              <a:rPr lang="ru-RU" sz="2400" b="0" dirty="0">
                <a:solidFill>
                  <a:srgbClr val="003399"/>
                </a:solidFill>
                <a:latin typeface="Calibri" panose="020F0502020204030204" pitchFamily="34" charset="0"/>
                <a:cs typeface="Calibri" panose="020F0502020204030204" pitchFamily="34" charset="0"/>
              </a:rPr>
              <a:t>(</a:t>
            </a:r>
            <a:r>
              <a:rPr lang="en-US" sz="2400" b="0" dirty="0">
                <a:solidFill>
                  <a:srgbClr val="003399"/>
                </a:solidFill>
                <a:latin typeface="Calibri" panose="020F0502020204030204" pitchFamily="34" charset="0"/>
                <a:cs typeface="Calibri" panose="020F0502020204030204" pitchFamily="34" charset="0"/>
              </a:rPr>
              <a:t>apoptosis, necrosis</a:t>
            </a:r>
            <a:r>
              <a:rPr lang="ru-RU" sz="2400" b="0" dirty="0">
                <a:solidFill>
                  <a:srgbClr val="003399"/>
                </a:solidFill>
                <a:latin typeface="Calibri" panose="020F0502020204030204" pitchFamily="34" charset="0"/>
                <a:cs typeface="Calibri" panose="020F0502020204030204" pitchFamily="34" charset="0"/>
              </a:rPr>
              <a:t>)</a:t>
            </a:r>
            <a:endParaRPr lang="ru-RU" sz="1400" b="0" dirty="0">
              <a:solidFill>
                <a:srgbClr val="003399"/>
              </a:solidFill>
              <a:latin typeface="Calibri" panose="020F0502020204030204" pitchFamily="34" charset="0"/>
              <a:cs typeface="Calibri" panose="020F0502020204030204" pitchFamily="34" charset="0"/>
            </a:endParaRPr>
          </a:p>
          <a:p>
            <a:pPr marL="450850" indent="-450850" algn="l">
              <a:spcBef>
                <a:spcPts val="1200"/>
              </a:spcBef>
              <a:buFont typeface="Wingdings" pitchFamily="2" charset="2"/>
              <a:buChar char="Ø"/>
              <a:defRPr/>
            </a:pPr>
            <a:r>
              <a:rPr lang="en-US" sz="2400" b="0" dirty="0">
                <a:solidFill>
                  <a:srgbClr val="003399"/>
                </a:solidFill>
                <a:latin typeface="Calibri" panose="020F0502020204030204" pitchFamily="34" charset="0"/>
                <a:cs typeface="Calibri" panose="020F0502020204030204" pitchFamily="34" charset="0"/>
              </a:rPr>
              <a:t>Formation of chromosomal aberrations</a:t>
            </a:r>
            <a:endParaRPr lang="ru-RU" sz="1400" b="0" dirty="0">
              <a:solidFill>
                <a:srgbClr val="003399"/>
              </a:solidFill>
              <a:latin typeface="Calibri" panose="020F0502020204030204" pitchFamily="34" charset="0"/>
              <a:cs typeface="Calibri" panose="020F0502020204030204" pitchFamily="34" charset="0"/>
            </a:endParaRPr>
          </a:p>
          <a:p>
            <a:pPr marL="450850" indent="-450850" algn="l">
              <a:spcBef>
                <a:spcPts val="1200"/>
              </a:spcBef>
              <a:buFont typeface="Wingdings" pitchFamily="2" charset="2"/>
              <a:buChar char="Ø"/>
              <a:defRPr/>
            </a:pPr>
            <a:r>
              <a:rPr lang="en-US" sz="2400" b="0" dirty="0">
                <a:solidFill>
                  <a:srgbClr val="003399"/>
                </a:solidFill>
                <a:latin typeface="Calibri" panose="020F0502020204030204" pitchFamily="34" charset="0"/>
                <a:cs typeface="Calibri" panose="020F0502020204030204" pitchFamily="34" charset="0"/>
              </a:rPr>
              <a:t>Mutagenic effect of radiation (gene and structural mutations)</a:t>
            </a:r>
            <a:endParaRPr lang="en-US" sz="2400" dirty="0">
              <a:solidFill>
                <a:srgbClr val="003399"/>
              </a:solidFill>
              <a:latin typeface="Calibri" panose="020F0502020204030204" pitchFamily="34" charset="0"/>
              <a:cs typeface="Calibri" panose="020F0502020204030204" pitchFamily="34" charset="0"/>
            </a:endParaRPr>
          </a:p>
          <a:p>
            <a:pPr marL="450850" indent="-450850" algn="l">
              <a:spcBef>
                <a:spcPts val="1200"/>
              </a:spcBef>
              <a:buFont typeface="Wingdings" pitchFamily="2" charset="2"/>
              <a:buChar char="Ø"/>
              <a:defRPr/>
            </a:pPr>
            <a:r>
              <a:rPr lang="en-US" sz="2400" dirty="0">
                <a:solidFill>
                  <a:srgbClr val="003399"/>
                </a:solidFill>
                <a:latin typeface="Calibri" panose="020F0502020204030204" pitchFamily="34" charset="0"/>
                <a:cs typeface="Calibri" panose="020F0502020204030204" pitchFamily="34" charset="0"/>
              </a:rPr>
              <a:t>Different aspects of </a:t>
            </a:r>
            <a:r>
              <a:rPr lang="en-US" sz="2400" dirty="0" err="1">
                <a:solidFill>
                  <a:srgbClr val="003399"/>
                </a:solidFill>
                <a:latin typeface="Calibri" panose="020F0502020204030204" pitchFamily="34" charset="0"/>
                <a:cs typeface="Calibri" panose="020F0502020204030204" pitchFamily="34" charset="0"/>
              </a:rPr>
              <a:t>c</a:t>
            </a:r>
            <a:r>
              <a:rPr lang="en-US" sz="2400" b="0" dirty="0" err="1">
                <a:solidFill>
                  <a:srgbClr val="003399"/>
                </a:solidFill>
                <a:latin typeface="Calibri" panose="020F0502020204030204" pitchFamily="34" charset="0"/>
                <a:cs typeface="Calibri" panose="020F0502020204030204" pitchFamily="34" charset="0"/>
              </a:rPr>
              <a:t>ancerogenesis</a:t>
            </a:r>
            <a:endParaRPr lang="ru-RU" sz="1400" b="0" dirty="0">
              <a:solidFill>
                <a:srgbClr val="003399"/>
              </a:solidFill>
              <a:latin typeface="Calibri" panose="020F0502020204030204" pitchFamily="34" charset="0"/>
              <a:cs typeface="Calibri" panose="020F0502020204030204" pitchFamily="34" charset="0"/>
            </a:endParaRPr>
          </a:p>
          <a:p>
            <a:pPr marL="450850" indent="-450850" algn="l">
              <a:spcBef>
                <a:spcPts val="1200"/>
              </a:spcBef>
              <a:buFont typeface="Wingdings" pitchFamily="2" charset="2"/>
              <a:buChar char="Ø"/>
              <a:defRPr/>
            </a:pPr>
            <a:r>
              <a:rPr lang="en-US" sz="2400" dirty="0">
                <a:solidFill>
                  <a:srgbClr val="003399"/>
                </a:solidFill>
                <a:latin typeface="Calibri" panose="020F0502020204030204" pitchFamily="34" charset="0"/>
                <a:cs typeface="Calibri" panose="020F0502020204030204" pitchFamily="34" charset="0"/>
              </a:rPr>
              <a:t>Central nervous system disorders</a:t>
            </a:r>
          </a:p>
          <a:p>
            <a:pPr marL="450850" indent="-450850" algn="l">
              <a:spcBef>
                <a:spcPts val="1200"/>
              </a:spcBef>
              <a:buFont typeface="Wingdings" pitchFamily="2" charset="2"/>
              <a:buChar char="Ø"/>
              <a:defRPr/>
            </a:pPr>
            <a:r>
              <a:rPr lang="en-US" sz="2400" dirty="0">
                <a:solidFill>
                  <a:srgbClr val="003399"/>
                </a:solidFill>
                <a:latin typeface="Calibri" panose="020F0502020204030204" pitchFamily="34" charset="0"/>
                <a:cs typeface="Calibri" panose="020F0502020204030204" pitchFamily="34" charset="0"/>
              </a:rPr>
              <a:t>Development of radiation protection measures</a:t>
            </a:r>
          </a:p>
          <a:p>
            <a:pPr marL="450850" indent="-450850" algn="l">
              <a:spcBef>
                <a:spcPts val="1200"/>
              </a:spcBef>
              <a:buFont typeface="Wingdings" pitchFamily="2" charset="2"/>
              <a:buChar char="Ø"/>
              <a:defRPr/>
            </a:pPr>
            <a:r>
              <a:rPr lang="en-US" sz="2400" dirty="0">
                <a:solidFill>
                  <a:srgbClr val="003399"/>
                </a:solidFill>
                <a:latin typeface="Calibri" panose="020F0502020204030204" pitchFamily="34" charset="0"/>
                <a:cs typeface="Calibri" panose="020F0502020204030204" pitchFamily="34" charset="0"/>
              </a:rPr>
              <a:t>Studies for treatment of radiation diseases</a:t>
            </a:r>
          </a:p>
          <a:p>
            <a:pPr marL="450850" indent="-450850" algn="l">
              <a:spcBef>
                <a:spcPts val="1200"/>
              </a:spcBef>
              <a:buFont typeface="Wingdings" pitchFamily="2" charset="2"/>
              <a:buChar char="Ø"/>
              <a:defRPr/>
            </a:pPr>
            <a:r>
              <a:rPr lang="en-US" sz="2400" dirty="0">
                <a:solidFill>
                  <a:srgbClr val="003399"/>
                </a:solidFill>
                <a:latin typeface="Calibri" panose="020F0502020204030204" pitchFamily="34" charset="0"/>
                <a:cs typeface="Calibri" panose="020F0502020204030204" pitchFamily="34" charset="0"/>
              </a:rPr>
              <a:t>Improvement of beam delivery and dosimetry methods for radiotherapy</a:t>
            </a:r>
          </a:p>
          <a:p>
            <a:pPr marL="450850" indent="-450850" algn="l">
              <a:spcBef>
                <a:spcPts val="1200"/>
              </a:spcBef>
              <a:buFont typeface="Wingdings" pitchFamily="2" charset="2"/>
              <a:buChar char="Ø"/>
              <a:defRPr/>
            </a:pPr>
            <a:r>
              <a:rPr lang="en-US" sz="2400" dirty="0">
                <a:solidFill>
                  <a:srgbClr val="003399"/>
                </a:solidFill>
                <a:latin typeface="Calibri" panose="020F0502020204030204" pitchFamily="34" charset="0"/>
                <a:cs typeface="Calibri" panose="020F0502020204030204" pitchFamily="34" charset="0"/>
              </a:rPr>
              <a:t> </a:t>
            </a:r>
            <a:r>
              <a:rPr lang="en-US" sz="3200" dirty="0">
                <a:solidFill>
                  <a:srgbClr val="003399"/>
                </a:solidFill>
                <a:latin typeface="Calibri" panose="020F0502020204030204" pitchFamily="34" charset="0"/>
                <a:cs typeface="Calibri" panose="020F0502020204030204" pitchFamily="34" charset="0"/>
              </a:rPr>
              <a:t>...</a:t>
            </a:r>
            <a:endParaRPr lang="en-US" sz="2400" dirty="0">
              <a:solidFill>
                <a:srgbClr val="003399"/>
              </a:solidFill>
              <a:latin typeface="Calibri" panose="020F0502020204030204" pitchFamily="34" charset="0"/>
              <a:cs typeface="Calibri" panose="020F0502020204030204" pitchFamily="34" charset="0"/>
            </a:endParaRPr>
          </a:p>
        </p:txBody>
      </p:sp>
      <p:pic>
        <p:nvPicPr>
          <p:cNvPr id="15" name="Picture 2" descr="http://www.ibgc.u-bordeaux2.fr/images/grm-isa1.jpg">
            <a:extLst>
              <a:ext uri="{FF2B5EF4-FFF2-40B4-BE49-F238E27FC236}">
                <a16:creationId xmlns:a16="http://schemas.microsoft.com/office/drawing/2014/main" id="{45027969-A50C-41D9-AE40-2C16784D33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9311"/>
          <a:stretch>
            <a:fillRect/>
          </a:stretch>
        </p:blipFill>
        <p:spPr bwMode="auto">
          <a:xfrm>
            <a:off x="10441855" y="3448308"/>
            <a:ext cx="1371600" cy="1034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https://encrypted-tbn3.gstatic.com/images?q=tbn:ANd9GcQcqHgTgBur1ODKRET2O9XjMnxU51mLalsk5mQN_oIlhC6KrgQ5eQ">
            <a:extLst>
              <a:ext uri="{FF2B5EF4-FFF2-40B4-BE49-F238E27FC236}">
                <a16:creationId xmlns:a16="http://schemas.microsoft.com/office/drawing/2014/main" id="{E2C9DBB3-9E9D-4726-961A-F3AD696A6D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8136" y="4582104"/>
            <a:ext cx="1382939" cy="10975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ig1">
            <a:extLst>
              <a:ext uri="{FF2B5EF4-FFF2-40B4-BE49-F238E27FC236}">
                <a16:creationId xmlns:a16="http://schemas.microsoft.com/office/drawing/2014/main" id="{D664B42F-8998-4FC5-BB9B-2D4A60C1BA62}"/>
              </a:ext>
            </a:extLst>
          </p:cNvPr>
          <p:cNvPicPr>
            <a:picLocks noChangeAspect="1" noChangeArrowheads="1"/>
          </p:cNvPicPr>
          <p:nvPr/>
        </p:nvPicPr>
        <p:blipFill rotWithShape="1">
          <a:blip r:embed="rId9" cstate="print"/>
          <a:srcRect t="2422" b="26098"/>
          <a:stretch/>
        </p:blipFill>
        <p:spPr bwMode="auto">
          <a:xfrm>
            <a:off x="10464885" y="5753100"/>
            <a:ext cx="1348570" cy="1104900"/>
          </a:xfrm>
          <a:prstGeom prst="rect">
            <a:avLst/>
          </a:prstGeom>
          <a:noFill/>
          <a:ln w="9525">
            <a:solidFill>
              <a:schemeClr val="tx1"/>
            </a:solidFill>
            <a:miter lim="800000"/>
            <a:headEnd/>
            <a:tailEnd/>
          </a:ln>
        </p:spPr>
      </p:pic>
      <p:sp>
        <p:nvSpPr>
          <p:cNvPr id="21" name="Прямоугольник 20">
            <a:extLst>
              <a:ext uri="{FF2B5EF4-FFF2-40B4-BE49-F238E27FC236}">
                <a16:creationId xmlns:a16="http://schemas.microsoft.com/office/drawing/2014/main" id="{20F00674-2895-5344-B4D2-C29D449EA212}"/>
              </a:ext>
            </a:extLst>
          </p:cNvPr>
          <p:cNvSpPr/>
          <p:nvPr/>
        </p:nvSpPr>
        <p:spPr>
          <a:xfrm>
            <a:off x="13650" y="250817"/>
            <a:ext cx="12192000" cy="597087"/>
          </a:xfrm>
          <a:prstGeom prst="rect">
            <a:avLst/>
          </a:prstGeom>
        </p:spPr>
        <p:txBody>
          <a:bodyPr wrap="square">
            <a:spAutoFit/>
          </a:bodyPr>
          <a:lstStyle/>
          <a:p>
            <a:pPr algn="ctr">
              <a:lnSpc>
                <a:spcPct val="80000"/>
              </a:lnSpc>
              <a:defRPr/>
            </a:pPr>
            <a:r>
              <a:rPr lang="en-US" sz="4000" b="1" cap="small" spc="-1" dirty="0">
                <a:solidFill>
                  <a:prstClr val="white"/>
                </a:solidFill>
                <a:latin typeface="Calibri"/>
              </a:rPr>
              <a:t>Sample activities of the Life Sciences working package</a:t>
            </a:r>
            <a:endParaRPr lang="ru-RU" sz="4000" b="1" cap="small" spc="-1" dirty="0">
              <a:solidFill>
                <a:prstClr val="white"/>
              </a:solidFill>
              <a:latin typeface="Calibri"/>
            </a:endParaRPr>
          </a:p>
        </p:txBody>
      </p:sp>
    </p:spTree>
    <p:extLst>
      <p:ext uri="{BB962C8B-B14F-4D97-AF65-F5344CB8AC3E}">
        <p14:creationId xmlns:p14="http://schemas.microsoft.com/office/powerpoint/2010/main" val="431253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DB730FA0-5B2C-49D1-835D-0A6A88E7D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485" y="810003"/>
            <a:ext cx="2879646" cy="19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a:extLst>
              <a:ext uri="{FF2B5EF4-FFF2-40B4-BE49-F238E27FC236}">
                <a16:creationId xmlns:a16="http://schemas.microsoft.com/office/drawing/2014/main" id="{96A590CD-6119-40E6-936D-E3DD2D2247B7}"/>
              </a:ext>
            </a:extLst>
          </p:cNvPr>
          <p:cNvSpPr/>
          <p:nvPr/>
        </p:nvSpPr>
        <p:spPr>
          <a:xfrm>
            <a:off x="0" y="2666"/>
            <a:ext cx="12192000" cy="708227"/>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ndParaRPr>
          </a:p>
        </p:txBody>
      </p:sp>
      <p:sp>
        <p:nvSpPr>
          <p:cNvPr id="8" name="Прямоугольник 7">
            <a:extLst>
              <a:ext uri="{FF2B5EF4-FFF2-40B4-BE49-F238E27FC236}">
                <a16:creationId xmlns:a16="http://schemas.microsoft.com/office/drawing/2014/main" id="{E23447FE-2C8E-48C2-889F-0F5B0D4C4350}"/>
              </a:ext>
            </a:extLst>
          </p:cNvPr>
          <p:cNvSpPr/>
          <p:nvPr/>
        </p:nvSpPr>
        <p:spPr>
          <a:xfrm>
            <a:off x="0" y="6313714"/>
            <a:ext cx="9144000" cy="54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3">
            <a:extLst>
              <a:ext uri="{FF2B5EF4-FFF2-40B4-BE49-F238E27FC236}">
                <a16:creationId xmlns:a16="http://schemas.microsoft.com/office/drawing/2014/main" id="{455D13EC-6B7F-4C55-820A-C51B6A97F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 y="1290864"/>
            <a:ext cx="7160225" cy="526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D9580A69-8D2F-42D5-AFCA-121C165B5F20}"/>
              </a:ext>
            </a:extLst>
          </p:cNvPr>
          <p:cNvSpPr txBox="1"/>
          <p:nvPr/>
        </p:nvSpPr>
        <p:spPr>
          <a:xfrm>
            <a:off x="623620" y="3705470"/>
            <a:ext cx="1037463" cy="584775"/>
          </a:xfrm>
          <a:prstGeom prst="rect">
            <a:avLst/>
          </a:prstGeom>
          <a:solidFill>
            <a:srgbClr val="FFFF00"/>
          </a:solidFill>
          <a:ln>
            <a:solidFill>
              <a:schemeClr val="tx1"/>
            </a:solidFill>
          </a:ln>
        </p:spPr>
        <p:txBody>
          <a:bodyPr wrap="none" rtlCol="0">
            <a:spAutoFit/>
          </a:bodyPr>
          <a:lstStyle/>
          <a:p>
            <a:r>
              <a:rPr lang="en-US" sz="3200" dirty="0">
                <a:solidFill>
                  <a:srgbClr val="FF0000"/>
                </a:solidFill>
              </a:rPr>
              <a:t>NHEJ</a:t>
            </a:r>
            <a:endParaRPr lang="ru-RU" sz="3200" dirty="0">
              <a:solidFill>
                <a:srgbClr val="FF0000"/>
              </a:solidFill>
            </a:endParaRPr>
          </a:p>
        </p:txBody>
      </p:sp>
      <p:sp>
        <p:nvSpPr>
          <p:cNvPr id="13" name="TextBox 12">
            <a:extLst>
              <a:ext uri="{FF2B5EF4-FFF2-40B4-BE49-F238E27FC236}">
                <a16:creationId xmlns:a16="http://schemas.microsoft.com/office/drawing/2014/main" id="{E96C1D8C-3E79-49E9-9104-4F2C5772A4DB}"/>
              </a:ext>
            </a:extLst>
          </p:cNvPr>
          <p:cNvSpPr txBox="1"/>
          <p:nvPr/>
        </p:nvSpPr>
        <p:spPr>
          <a:xfrm>
            <a:off x="2974757" y="3746839"/>
            <a:ext cx="663964" cy="584775"/>
          </a:xfrm>
          <a:prstGeom prst="rect">
            <a:avLst/>
          </a:prstGeom>
          <a:solidFill>
            <a:srgbClr val="FFFF00"/>
          </a:solidFill>
          <a:ln>
            <a:solidFill>
              <a:schemeClr val="tx1"/>
            </a:solidFill>
          </a:ln>
        </p:spPr>
        <p:txBody>
          <a:bodyPr wrap="none" rtlCol="0">
            <a:spAutoFit/>
          </a:bodyPr>
          <a:lstStyle>
            <a:defPPr>
              <a:defRPr lang="ru-RU"/>
            </a:defPPr>
            <a:lvl1pPr>
              <a:defRPr sz="3500">
                <a:solidFill>
                  <a:srgbClr val="FF0000"/>
                </a:solidFill>
              </a:defRPr>
            </a:lvl1pPr>
          </a:lstStyle>
          <a:p>
            <a:r>
              <a:rPr lang="en-US" sz="3200" dirty="0"/>
              <a:t>HR</a:t>
            </a:r>
            <a:endParaRPr lang="ru-RU" sz="3200" dirty="0"/>
          </a:p>
        </p:txBody>
      </p:sp>
      <p:sp>
        <p:nvSpPr>
          <p:cNvPr id="15" name="TextBox 14">
            <a:extLst>
              <a:ext uri="{FF2B5EF4-FFF2-40B4-BE49-F238E27FC236}">
                <a16:creationId xmlns:a16="http://schemas.microsoft.com/office/drawing/2014/main" id="{8533DB56-49A8-4E8E-BBB1-58544238E9D6}"/>
              </a:ext>
            </a:extLst>
          </p:cNvPr>
          <p:cNvSpPr txBox="1"/>
          <p:nvPr/>
        </p:nvSpPr>
        <p:spPr>
          <a:xfrm>
            <a:off x="4785744" y="4798174"/>
            <a:ext cx="1948061" cy="947375"/>
          </a:xfrm>
          <a:prstGeom prst="rect">
            <a:avLst/>
          </a:prstGeom>
          <a:solidFill>
            <a:srgbClr val="FFFF00"/>
          </a:solidFill>
          <a:ln>
            <a:solidFill>
              <a:schemeClr val="tx1"/>
            </a:solidFill>
          </a:ln>
        </p:spPr>
        <p:txBody>
          <a:bodyPr wrap="square" rtlCol="0">
            <a:spAutoFit/>
          </a:bodyPr>
          <a:lstStyle>
            <a:defPPr>
              <a:defRPr lang="ru-RU"/>
            </a:defPPr>
            <a:lvl1pPr>
              <a:defRPr sz="3500">
                <a:solidFill>
                  <a:srgbClr val="FF0000"/>
                </a:solidFill>
              </a:defRPr>
            </a:lvl1pPr>
          </a:lstStyle>
          <a:p>
            <a:pPr algn="ctr"/>
            <a:endParaRPr lang="ru-RU" sz="800" dirty="0"/>
          </a:p>
          <a:p>
            <a:pPr algn="ctr">
              <a:lnSpc>
                <a:spcPts val="1800"/>
              </a:lnSpc>
            </a:pPr>
            <a:r>
              <a:rPr lang="en-US" sz="2400" dirty="0"/>
              <a:t>SSA</a:t>
            </a:r>
          </a:p>
          <a:p>
            <a:pPr algn="ctr">
              <a:lnSpc>
                <a:spcPts val="1800"/>
              </a:lnSpc>
            </a:pPr>
            <a:r>
              <a:rPr lang="en-US" sz="2400" dirty="0"/>
              <a:t>+</a:t>
            </a:r>
          </a:p>
          <a:p>
            <a:pPr algn="ctr">
              <a:lnSpc>
                <a:spcPts val="1800"/>
              </a:lnSpc>
            </a:pPr>
            <a:r>
              <a:rPr lang="en-US" sz="2400" dirty="0"/>
              <a:t>micro SSA</a:t>
            </a:r>
            <a:endParaRPr lang="ru-RU" sz="2400" dirty="0"/>
          </a:p>
        </p:txBody>
      </p:sp>
      <p:sp>
        <p:nvSpPr>
          <p:cNvPr id="17" name="TextBox 16">
            <a:extLst>
              <a:ext uri="{FF2B5EF4-FFF2-40B4-BE49-F238E27FC236}">
                <a16:creationId xmlns:a16="http://schemas.microsoft.com/office/drawing/2014/main" id="{B38D61BE-554E-4E05-92A8-EC70313ECDFA}"/>
              </a:ext>
            </a:extLst>
          </p:cNvPr>
          <p:cNvSpPr txBox="1"/>
          <p:nvPr/>
        </p:nvSpPr>
        <p:spPr>
          <a:xfrm>
            <a:off x="5478098" y="2876330"/>
            <a:ext cx="1260410" cy="461665"/>
          </a:xfrm>
          <a:prstGeom prst="rect">
            <a:avLst/>
          </a:prstGeom>
          <a:solidFill>
            <a:srgbClr val="FFFF00"/>
          </a:solidFill>
          <a:ln>
            <a:solidFill>
              <a:schemeClr val="tx1"/>
            </a:solidFill>
          </a:ln>
        </p:spPr>
        <p:txBody>
          <a:bodyPr wrap="none" rtlCol="0">
            <a:spAutoFit/>
          </a:bodyPr>
          <a:lstStyle>
            <a:defPPr>
              <a:defRPr lang="ru-RU"/>
            </a:defPPr>
            <a:lvl1pPr>
              <a:defRPr sz="3500">
                <a:solidFill>
                  <a:srgbClr val="FF0000"/>
                </a:solidFill>
              </a:defRPr>
            </a:lvl1pPr>
          </a:lstStyle>
          <a:p>
            <a:r>
              <a:rPr lang="en-US" sz="2400" dirty="0"/>
              <a:t>Alt-NHEJ</a:t>
            </a:r>
            <a:endParaRPr lang="ru-RU" sz="2400" dirty="0"/>
          </a:p>
        </p:txBody>
      </p:sp>
      <p:sp>
        <p:nvSpPr>
          <p:cNvPr id="19" name="Прямоугольник 18">
            <a:extLst>
              <a:ext uri="{FF2B5EF4-FFF2-40B4-BE49-F238E27FC236}">
                <a16:creationId xmlns:a16="http://schemas.microsoft.com/office/drawing/2014/main" id="{1F454580-F0EC-497B-834E-94D3512906A4}"/>
              </a:ext>
            </a:extLst>
          </p:cNvPr>
          <p:cNvSpPr/>
          <p:nvPr/>
        </p:nvSpPr>
        <p:spPr>
          <a:xfrm>
            <a:off x="7115512" y="2681865"/>
            <a:ext cx="5046682" cy="769441"/>
          </a:xfrm>
          <a:prstGeom prst="rect">
            <a:avLst/>
          </a:prstGeom>
        </p:spPr>
        <p:txBody>
          <a:bodyPr wrap="square">
            <a:spAutoFit/>
          </a:bodyPr>
          <a:lstStyle/>
          <a:p>
            <a:r>
              <a:rPr lang="en" sz="1100" dirty="0"/>
              <a:t>Time-courses of </a:t>
            </a:r>
            <a:r>
              <a:rPr lang="el-GR" sz="1100" dirty="0"/>
              <a:t>γ-</a:t>
            </a:r>
            <a:r>
              <a:rPr lang="en" sz="1100" dirty="0"/>
              <a:t>H2AX remaining after exposure to 1 </a:t>
            </a:r>
            <a:r>
              <a:rPr lang="en" sz="1100" dirty="0" err="1"/>
              <a:t>Gy</a:t>
            </a:r>
            <a:r>
              <a:rPr lang="en" sz="1100" dirty="0"/>
              <a:t> of iron, silicon, oxygen particles and </a:t>
            </a:r>
            <a:r>
              <a:rPr lang="el-GR" sz="1100" dirty="0"/>
              <a:t>γ-</a:t>
            </a:r>
            <a:r>
              <a:rPr lang="en" sz="1100" dirty="0"/>
              <a:t>rays. The curves are the calculated results (</a:t>
            </a:r>
            <a:r>
              <a:rPr lang="en" sz="1100" dirty="0" err="1"/>
              <a:t>Belov</a:t>
            </a:r>
            <a:r>
              <a:rPr lang="en" sz="1100" dirty="0"/>
              <a:t> et al., 2015); symbols are the experimental data referred to irradiation of human skin ﬁbroblasts (HSF42) (</a:t>
            </a:r>
            <a:r>
              <a:rPr lang="en" sz="1100" dirty="0" err="1"/>
              <a:t>Asaithamby</a:t>
            </a:r>
            <a:r>
              <a:rPr lang="en" sz="1100" dirty="0"/>
              <a:t> et al., 2008). The error bars represent SEM.</a:t>
            </a:r>
          </a:p>
        </p:txBody>
      </p:sp>
      <p:grpSp>
        <p:nvGrpSpPr>
          <p:cNvPr id="26" name="Группа 25">
            <a:extLst>
              <a:ext uri="{FF2B5EF4-FFF2-40B4-BE49-F238E27FC236}">
                <a16:creationId xmlns:a16="http://schemas.microsoft.com/office/drawing/2014/main" id="{B84ABEA4-4899-4EE5-AEB8-500A0DF535C0}"/>
              </a:ext>
            </a:extLst>
          </p:cNvPr>
          <p:cNvGrpSpPr/>
          <p:nvPr/>
        </p:nvGrpSpPr>
        <p:grpSpPr>
          <a:xfrm>
            <a:off x="15875419" y="7372014"/>
            <a:ext cx="4289520" cy="2260814"/>
            <a:chOff x="7708062" y="4879174"/>
            <a:chExt cx="4157161" cy="2191054"/>
          </a:xfrm>
        </p:grpSpPr>
        <p:pic>
          <p:nvPicPr>
            <p:cNvPr id="20" name="Picture 2">
              <a:extLst>
                <a:ext uri="{FF2B5EF4-FFF2-40B4-BE49-F238E27FC236}">
                  <a16:creationId xmlns:a16="http://schemas.microsoft.com/office/drawing/2014/main" id="{1F4A623C-B458-461E-B841-F8CC5025054A}"/>
                </a:ext>
              </a:extLst>
            </p:cNvPr>
            <p:cNvPicPr>
              <a:picLocks noChangeAspect="1" noChangeArrowheads="1"/>
            </p:cNvPicPr>
            <p:nvPr/>
          </p:nvPicPr>
          <p:blipFill>
            <a:blip r:embed="rId4"/>
            <a:srcRect/>
            <a:stretch>
              <a:fillRect/>
            </a:stretch>
          </p:blipFill>
          <p:spPr bwMode="auto">
            <a:xfrm>
              <a:off x="8003474" y="4992336"/>
              <a:ext cx="2446269" cy="2010896"/>
            </a:xfrm>
            <a:prstGeom prst="rect">
              <a:avLst/>
            </a:prstGeom>
            <a:noFill/>
            <a:ln w="9525">
              <a:noFill/>
              <a:miter lim="800000"/>
              <a:headEnd/>
              <a:tailEnd/>
            </a:ln>
          </p:spPr>
        </p:pic>
        <p:sp>
          <p:nvSpPr>
            <p:cNvPr id="21" name="Прямоугольник 6">
              <a:extLst>
                <a:ext uri="{FF2B5EF4-FFF2-40B4-BE49-F238E27FC236}">
                  <a16:creationId xmlns:a16="http://schemas.microsoft.com/office/drawing/2014/main" id="{2C159225-5DD9-44C8-8198-BC844C264814}"/>
                </a:ext>
              </a:extLst>
            </p:cNvPr>
            <p:cNvSpPr>
              <a:spLocks noChangeArrowheads="1"/>
            </p:cNvSpPr>
            <p:nvPr/>
          </p:nvSpPr>
          <p:spPr bwMode="auto">
            <a:xfrm>
              <a:off x="9882489" y="6592980"/>
              <a:ext cx="1982734" cy="477248"/>
            </a:xfrm>
            <a:prstGeom prst="rect">
              <a:avLst/>
            </a:prstGeom>
            <a:noFill/>
            <a:ln w="9525">
              <a:noFill/>
              <a:miter lim="800000"/>
              <a:headEnd/>
              <a:tailEnd/>
            </a:ln>
          </p:spPr>
          <p:txBody>
            <a:bodyPr wrap="square">
              <a:spAutoFit/>
            </a:bodyPr>
            <a:lstStyle/>
            <a:p>
              <a:r>
                <a:rPr lang="en-US" sz="1400" dirty="0">
                  <a:latin typeface="Times New Roman" pitchFamily="18" charset="0"/>
                  <a:cs typeface="Times New Roman" pitchFamily="18" charset="0"/>
                </a:rPr>
                <a:t>Experimental data</a:t>
              </a:r>
              <a:endParaRPr lang="ru-RU" sz="1400" dirty="0">
                <a:latin typeface="Times New Roman" pitchFamily="18" charset="0"/>
                <a:cs typeface="Times New Roman" pitchFamily="18" charset="0"/>
              </a:endParaRPr>
            </a:p>
            <a:p>
              <a:r>
                <a:rPr lang="ru-RU" sz="1200" i="1" dirty="0">
                  <a:latin typeface="Times New Roman" pitchFamily="18" charset="0"/>
                  <a:cs typeface="Times New Roman" pitchFamily="18" charset="0"/>
                </a:rPr>
                <a:t>/</a:t>
              </a:r>
              <a:r>
                <a:rPr lang="en-AU" sz="1200" i="1" dirty="0" err="1">
                  <a:latin typeface="Times New Roman" pitchFamily="18" charset="0"/>
                  <a:cs typeface="Times New Roman" pitchFamily="18" charset="0"/>
                </a:rPr>
                <a:t>Asaithamby</a:t>
              </a:r>
              <a:r>
                <a:rPr lang="en-AU" sz="1200" i="1" dirty="0">
                  <a:latin typeface="Times New Roman" pitchFamily="18" charset="0"/>
                  <a:cs typeface="Times New Roman" pitchFamily="18" charset="0"/>
                </a:rPr>
                <a:t> et al</a:t>
              </a:r>
              <a:r>
                <a:rPr lang="en-US" sz="1200" i="1" dirty="0">
                  <a:latin typeface="Times New Roman" pitchFamily="18" charset="0"/>
                  <a:cs typeface="Times New Roman" pitchFamily="18" charset="0"/>
                </a:rPr>
                <a:t>.</a:t>
              </a:r>
              <a:r>
                <a:rPr lang="en-AU" sz="1200" i="1" dirty="0">
                  <a:latin typeface="Times New Roman" pitchFamily="18" charset="0"/>
                  <a:cs typeface="Times New Roman" pitchFamily="18" charset="0"/>
                </a:rPr>
                <a:t>, 2008</a:t>
              </a:r>
              <a:r>
                <a:rPr lang="ru-RU" sz="1200" i="1" dirty="0">
                  <a:latin typeface="Times New Roman" pitchFamily="18" charset="0"/>
                  <a:cs typeface="Times New Roman" pitchFamily="18" charset="0"/>
                </a:rPr>
                <a:t>/</a:t>
              </a:r>
              <a:endParaRPr lang="ru-RU" sz="1200" dirty="0"/>
            </a:p>
          </p:txBody>
        </p:sp>
        <p:sp>
          <p:nvSpPr>
            <p:cNvPr id="22" name="Прямоугольник 21">
              <a:extLst>
                <a:ext uri="{FF2B5EF4-FFF2-40B4-BE49-F238E27FC236}">
                  <a16:creationId xmlns:a16="http://schemas.microsoft.com/office/drawing/2014/main" id="{D257F8A9-E6DD-4018-99BA-442B14961244}"/>
                </a:ext>
              </a:extLst>
            </p:cNvPr>
            <p:cNvSpPr/>
            <p:nvPr/>
          </p:nvSpPr>
          <p:spPr bwMode="auto">
            <a:xfrm>
              <a:off x="8000015" y="4900840"/>
              <a:ext cx="336621" cy="2055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3" name="TextBox 5">
              <a:extLst>
                <a:ext uri="{FF2B5EF4-FFF2-40B4-BE49-F238E27FC236}">
                  <a16:creationId xmlns:a16="http://schemas.microsoft.com/office/drawing/2014/main" id="{47136C44-9B8D-45FA-8C44-65268A2353C7}"/>
                </a:ext>
              </a:extLst>
            </p:cNvPr>
            <p:cNvSpPr txBox="1">
              <a:spLocks noChangeArrowheads="1"/>
            </p:cNvSpPr>
            <p:nvPr/>
          </p:nvSpPr>
          <p:spPr bwMode="auto">
            <a:xfrm>
              <a:off x="7708062" y="5206859"/>
              <a:ext cx="599909" cy="1692771"/>
            </a:xfrm>
            <a:prstGeom prst="rect">
              <a:avLst/>
            </a:prstGeom>
            <a:noFill/>
            <a:ln w="9525">
              <a:noFill/>
              <a:miter lim="800000"/>
              <a:headEnd/>
              <a:tailEnd/>
            </a:ln>
          </p:spPr>
          <p:txBody>
            <a:bodyPr wrap="none">
              <a:spAutoFit/>
            </a:bodyPr>
            <a:lstStyle/>
            <a:p>
              <a:pPr algn="r"/>
              <a:r>
                <a:rPr lang="en-US" sz="1100" dirty="0"/>
                <a:t>Fe</a:t>
              </a:r>
              <a:endParaRPr lang="ru-RU" sz="1100" b="1" dirty="0"/>
            </a:p>
            <a:p>
              <a:pPr algn="r"/>
              <a:endParaRPr lang="ru-RU" sz="2000" b="1" dirty="0"/>
            </a:p>
            <a:p>
              <a:pPr algn="r"/>
              <a:r>
                <a:rPr lang="en-US" sz="1100" b="1" dirty="0"/>
                <a:t>Si</a:t>
              </a:r>
              <a:endParaRPr lang="ru-RU" sz="1100" b="1" dirty="0"/>
            </a:p>
            <a:p>
              <a:pPr algn="r"/>
              <a:endParaRPr lang="ru-RU" sz="1100" b="1" dirty="0"/>
            </a:p>
            <a:p>
              <a:pPr algn="r"/>
              <a:endParaRPr lang="ru-RU" sz="800" b="1" dirty="0"/>
            </a:p>
            <a:p>
              <a:pPr algn="r"/>
              <a:r>
                <a:rPr lang="en-US" sz="1100" b="1" dirty="0"/>
                <a:t>O</a:t>
              </a:r>
              <a:endParaRPr lang="ru-RU" sz="1100" b="1" dirty="0"/>
            </a:p>
            <a:p>
              <a:pPr algn="r"/>
              <a:endParaRPr lang="ru-RU" sz="1100" b="1" dirty="0"/>
            </a:p>
            <a:p>
              <a:pPr algn="r"/>
              <a:endParaRPr lang="ru-RU" sz="1000" b="1" dirty="0"/>
            </a:p>
            <a:p>
              <a:pPr algn="r"/>
              <a:r>
                <a:rPr lang="ru-RU" sz="1100" b="1" dirty="0"/>
                <a:t>γ-</a:t>
              </a:r>
              <a:r>
                <a:rPr lang="en-US" sz="1100" b="1" dirty="0"/>
                <a:t>rays</a:t>
              </a:r>
              <a:endParaRPr lang="ru-RU" sz="1100" b="1" dirty="0"/>
            </a:p>
          </p:txBody>
        </p:sp>
        <p:sp>
          <p:nvSpPr>
            <p:cNvPr id="24" name="Прямоугольник 23">
              <a:extLst>
                <a:ext uri="{FF2B5EF4-FFF2-40B4-BE49-F238E27FC236}">
                  <a16:creationId xmlns:a16="http://schemas.microsoft.com/office/drawing/2014/main" id="{A02C7D4C-4C91-46BD-A95C-C377547D2AA7}"/>
                </a:ext>
              </a:extLst>
            </p:cNvPr>
            <p:cNvSpPr/>
            <p:nvPr/>
          </p:nvSpPr>
          <p:spPr bwMode="auto">
            <a:xfrm>
              <a:off x="8276691" y="4963130"/>
              <a:ext cx="2164983" cy="15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5" name="TextBox 9">
              <a:extLst>
                <a:ext uri="{FF2B5EF4-FFF2-40B4-BE49-F238E27FC236}">
                  <a16:creationId xmlns:a16="http://schemas.microsoft.com/office/drawing/2014/main" id="{1913F894-0A96-4E3C-A897-7B100A17FCED}"/>
                </a:ext>
              </a:extLst>
            </p:cNvPr>
            <p:cNvSpPr txBox="1">
              <a:spLocks noChangeArrowheads="1"/>
            </p:cNvSpPr>
            <p:nvPr/>
          </p:nvSpPr>
          <p:spPr bwMode="auto">
            <a:xfrm>
              <a:off x="8232763" y="4879174"/>
              <a:ext cx="2271776" cy="261610"/>
            </a:xfrm>
            <a:prstGeom prst="rect">
              <a:avLst/>
            </a:prstGeom>
            <a:noFill/>
            <a:ln w="9525">
              <a:noFill/>
              <a:miter lim="800000"/>
              <a:headEnd/>
              <a:tailEnd/>
            </a:ln>
          </p:spPr>
          <p:txBody>
            <a:bodyPr wrap="none">
              <a:spAutoFit/>
            </a:bodyPr>
            <a:lstStyle/>
            <a:p>
              <a:r>
                <a:rPr lang="ru-RU" sz="1100" b="1" dirty="0"/>
                <a:t>30 </a:t>
              </a:r>
              <a:r>
                <a:rPr lang="en-US" sz="1100" dirty="0"/>
                <a:t>min</a:t>
              </a:r>
              <a:r>
                <a:rPr lang="ru-RU" sz="1100" b="1" dirty="0"/>
                <a:t>     2 </a:t>
              </a:r>
              <a:r>
                <a:rPr lang="en-US" sz="1100" dirty="0"/>
                <a:t>h</a:t>
              </a:r>
              <a:r>
                <a:rPr lang="ru-RU" sz="1100" b="1" dirty="0"/>
                <a:t>        24 </a:t>
              </a:r>
              <a:r>
                <a:rPr lang="en-US" sz="1100" b="1" dirty="0"/>
                <a:t>h</a:t>
              </a:r>
              <a:r>
                <a:rPr lang="ru-RU" sz="1100" b="1" dirty="0"/>
                <a:t>    </a:t>
              </a:r>
              <a:r>
                <a:rPr lang="en-US" sz="1100" b="1" dirty="0"/>
                <a:t>Control</a:t>
              </a:r>
              <a:endParaRPr lang="ru-RU" sz="1100" b="1" dirty="0"/>
            </a:p>
          </p:txBody>
        </p:sp>
      </p:grpSp>
      <p:pic>
        <p:nvPicPr>
          <p:cNvPr id="27" name="Picture 39">
            <a:extLst>
              <a:ext uri="{FF2B5EF4-FFF2-40B4-BE49-F238E27FC236}">
                <a16:creationId xmlns:a16="http://schemas.microsoft.com/office/drawing/2014/main" id="{70E48E1B-556B-4B79-BF7E-676FBEE568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7762" y="913118"/>
            <a:ext cx="789056" cy="1038714"/>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2" name="Группа 31">
            <a:extLst>
              <a:ext uri="{FF2B5EF4-FFF2-40B4-BE49-F238E27FC236}">
                <a16:creationId xmlns:a16="http://schemas.microsoft.com/office/drawing/2014/main" id="{ACF29CD5-7DF8-41EC-B1D1-7B84ECE0506D}"/>
              </a:ext>
            </a:extLst>
          </p:cNvPr>
          <p:cNvGrpSpPr/>
          <p:nvPr/>
        </p:nvGrpSpPr>
        <p:grpSpPr>
          <a:xfrm>
            <a:off x="10649359" y="1270144"/>
            <a:ext cx="771430" cy="1116343"/>
            <a:chOff x="12279775" y="3930766"/>
            <a:chExt cx="771430" cy="1116343"/>
          </a:xfrm>
        </p:grpSpPr>
        <p:sp>
          <p:nvSpPr>
            <p:cNvPr id="30" name="Прямоугольник 29">
              <a:extLst>
                <a:ext uri="{FF2B5EF4-FFF2-40B4-BE49-F238E27FC236}">
                  <a16:creationId xmlns:a16="http://schemas.microsoft.com/office/drawing/2014/main" id="{7B27109F-6BEC-4F89-AA96-3115669B8E4D}"/>
                </a:ext>
              </a:extLst>
            </p:cNvPr>
            <p:cNvSpPr/>
            <p:nvPr/>
          </p:nvSpPr>
          <p:spPr>
            <a:xfrm>
              <a:off x="12279775" y="3930766"/>
              <a:ext cx="771430" cy="1116343"/>
            </a:xfrm>
            <a:prstGeom prst="rect">
              <a:avLst/>
            </a:prstGeom>
            <a:solidFill>
              <a:srgbClr val="FFFFFF"/>
            </a:solidFill>
            <a:ln w="9525" algn="ctr">
              <a:solidFill>
                <a:schemeClr val="tx1"/>
              </a:solid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 name="Рисунок 28">
              <a:extLst>
                <a:ext uri="{FF2B5EF4-FFF2-40B4-BE49-F238E27FC236}">
                  <a16:creationId xmlns:a16="http://schemas.microsoft.com/office/drawing/2014/main" id="{CC960FFB-DCB1-498E-B543-EC9B185DF47B}"/>
                </a:ext>
              </a:extLst>
            </p:cNvPr>
            <p:cNvPicPr>
              <a:picLocks noChangeAspect="1"/>
            </p:cNvPicPr>
            <p:nvPr/>
          </p:nvPicPr>
          <p:blipFill rotWithShape="1">
            <a:blip r:embed="rId6">
              <a:extLst>
                <a:ext uri="{28A0092B-C50C-407E-A947-70E740481C1C}">
                  <a14:useLocalDpi xmlns:a14="http://schemas.microsoft.com/office/drawing/2010/main" val="0"/>
                </a:ext>
              </a:extLst>
            </a:blip>
            <a:srcRect l="5897" t="11615" r="7142"/>
            <a:stretch/>
          </p:blipFill>
          <p:spPr>
            <a:xfrm>
              <a:off x="12313228" y="4142798"/>
              <a:ext cx="705470" cy="468725"/>
            </a:xfrm>
            <a:prstGeom prst="rect">
              <a:avLst/>
            </a:prstGeom>
          </p:spPr>
        </p:pic>
      </p:grpSp>
      <p:sp>
        <p:nvSpPr>
          <p:cNvPr id="28" name="Прямоугольник 6">
            <a:extLst>
              <a:ext uri="{FF2B5EF4-FFF2-40B4-BE49-F238E27FC236}">
                <a16:creationId xmlns:a16="http://schemas.microsoft.com/office/drawing/2014/main" id="{ED7532C3-7C88-5E40-AA1C-957411535634}"/>
              </a:ext>
            </a:extLst>
          </p:cNvPr>
          <p:cNvSpPr>
            <a:spLocks noChangeArrowheads="1"/>
          </p:cNvSpPr>
          <p:nvPr/>
        </p:nvSpPr>
        <p:spPr bwMode="auto">
          <a:xfrm>
            <a:off x="10503871" y="2386487"/>
            <a:ext cx="2045862" cy="276999"/>
          </a:xfrm>
          <a:prstGeom prst="rect">
            <a:avLst/>
          </a:prstGeom>
          <a:noFill/>
          <a:ln w="9525">
            <a:noFill/>
            <a:miter lim="800000"/>
            <a:headEnd/>
            <a:tailEnd/>
          </a:ln>
        </p:spPr>
        <p:txBody>
          <a:bodyPr wrap="square">
            <a:spAutoFit/>
          </a:bodyPr>
          <a:lstStyle/>
          <a:p>
            <a:r>
              <a:rPr lang="ru-RU" sz="1200" i="1" dirty="0">
                <a:latin typeface="Times New Roman" pitchFamily="18" charset="0"/>
                <a:cs typeface="Times New Roman" pitchFamily="18" charset="0"/>
              </a:rPr>
              <a:t>/</a:t>
            </a:r>
            <a:r>
              <a:rPr lang="en-AU" sz="1200" i="1" dirty="0" err="1">
                <a:latin typeface="Times New Roman" pitchFamily="18" charset="0"/>
                <a:cs typeface="Times New Roman" pitchFamily="18" charset="0"/>
              </a:rPr>
              <a:t>Belov</a:t>
            </a:r>
            <a:r>
              <a:rPr lang="en-AU" sz="1200" i="1" dirty="0">
                <a:latin typeface="Times New Roman" pitchFamily="18" charset="0"/>
                <a:cs typeface="Times New Roman" pitchFamily="18" charset="0"/>
              </a:rPr>
              <a:t> et al., 2015-2023</a:t>
            </a:r>
            <a:r>
              <a:rPr lang="ru-RU" sz="1200" i="1" dirty="0">
                <a:latin typeface="Times New Roman" pitchFamily="18" charset="0"/>
                <a:cs typeface="Times New Roman" pitchFamily="18" charset="0"/>
              </a:rPr>
              <a:t>/</a:t>
            </a:r>
            <a:endParaRPr lang="ru-RU" sz="1200" dirty="0"/>
          </a:p>
        </p:txBody>
      </p:sp>
      <p:sp>
        <p:nvSpPr>
          <p:cNvPr id="34" name="Прямоугольник 33">
            <a:extLst>
              <a:ext uri="{FF2B5EF4-FFF2-40B4-BE49-F238E27FC236}">
                <a16:creationId xmlns:a16="http://schemas.microsoft.com/office/drawing/2014/main" id="{1CD16A0E-1205-024A-9629-B63AD41A5327}"/>
              </a:ext>
            </a:extLst>
          </p:cNvPr>
          <p:cNvSpPr/>
          <p:nvPr/>
        </p:nvSpPr>
        <p:spPr>
          <a:xfrm>
            <a:off x="2688455" y="912567"/>
            <a:ext cx="5225346" cy="445635"/>
          </a:xfrm>
          <a:prstGeom prst="rect">
            <a:avLst/>
          </a:prstGeom>
        </p:spPr>
        <p:txBody>
          <a:bodyPr wrap="square">
            <a:spAutoFit/>
          </a:bodyPr>
          <a:lstStyle/>
          <a:p>
            <a:pPr algn="ctr">
              <a:lnSpc>
                <a:spcPct val="80000"/>
              </a:lnSpc>
              <a:defRPr/>
            </a:pPr>
            <a:r>
              <a:rPr lang="en-US" sz="2800" b="1" cap="small" spc="-1" dirty="0">
                <a:solidFill>
                  <a:srgbClr val="002060"/>
                </a:solidFill>
                <a:latin typeface="Calibri"/>
              </a:rPr>
              <a:t>DNA damage and repair</a:t>
            </a:r>
            <a:endParaRPr lang="ru-RU" sz="2800" b="1" cap="small" spc="-1" dirty="0">
              <a:solidFill>
                <a:srgbClr val="002060"/>
              </a:solidFill>
              <a:latin typeface="Calibri"/>
            </a:endParaRPr>
          </a:p>
        </p:txBody>
      </p:sp>
      <p:sp>
        <p:nvSpPr>
          <p:cNvPr id="35" name="Прямоугольник 34">
            <a:extLst>
              <a:ext uri="{FF2B5EF4-FFF2-40B4-BE49-F238E27FC236}">
                <a16:creationId xmlns:a16="http://schemas.microsoft.com/office/drawing/2014/main" id="{7422FBDE-BF5E-E34D-ADD8-A187A8A2DC73}"/>
              </a:ext>
            </a:extLst>
          </p:cNvPr>
          <p:cNvSpPr/>
          <p:nvPr/>
        </p:nvSpPr>
        <p:spPr>
          <a:xfrm>
            <a:off x="13650" y="119761"/>
            <a:ext cx="12192000" cy="597087"/>
          </a:xfrm>
          <a:prstGeom prst="rect">
            <a:avLst/>
          </a:prstGeom>
        </p:spPr>
        <p:txBody>
          <a:bodyPr wrap="square">
            <a:spAutoFit/>
          </a:bodyPr>
          <a:lstStyle/>
          <a:p>
            <a:pPr algn="ctr">
              <a:lnSpc>
                <a:spcPct val="80000"/>
              </a:lnSpc>
              <a:defRPr/>
            </a:pPr>
            <a:r>
              <a:rPr lang="en-US" sz="4000" b="1" cap="small" spc="-1" dirty="0">
                <a:solidFill>
                  <a:prstClr val="white"/>
                </a:solidFill>
              </a:rPr>
              <a:t>Sample activities within the Life Sciences working package</a:t>
            </a:r>
            <a:endParaRPr lang="ru-RU" sz="4000" b="1" cap="small" spc="-1" dirty="0">
              <a:solidFill>
                <a:prstClr val="white"/>
              </a:solidFill>
            </a:endParaRPr>
          </a:p>
        </p:txBody>
      </p:sp>
      <p:sp>
        <p:nvSpPr>
          <p:cNvPr id="31" name="TextBox 30">
            <a:extLst>
              <a:ext uri="{FF2B5EF4-FFF2-40B4-BE49-F238E27FC236}">
                <a16:creationId xmlns:a16="http://schemas.microsoft.com/office/drawing/2014/main" id="{C9705173-A0FE-804C-8EE5-461EBCCBEB90}"/>
              </a:ext>
            </a:extLst>
          </p:cNvPr>
          <p:cNvSpPr txBox="1"/>
          <p:nvPr/>
        </p:nvSpPr>
        <p:spPr>
          <a:xfrm>
            <a:off x="7068656" y="3555620"/>
            <a:ext cx="5078548" cy="3170099"/>
          </a:xfrm>
          <a:prstGeom prst="rect">
            <a:avLst/>
          </a:prstGeom>
          <a:noFill/>
        </p:spPr>
        <p:txBody>
          <a:bodyPr wrap="square">
            <a:spAutoFit/>
          </a:bodyPr>
          <a:lstStyle/>
          <a:p>
            <a:r>
              <a:rPr lang="en-US" sz="1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Development of the global concept of the DNA repair process following the exposure to heavy ions of relatively high energies</a:t>
            </a:r>
            <a:endParaRPr lang="ru-RU"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US" sz="1200" dirty="0">
                <a:effectLst/>
                <a:latin typeface="Calibri" panose="020F0502020204030204" pitchFamily="34" charset="0"/>
                <a:ea typeface="Calibri" panose="020F0502020204030204" pitchFamily="34" charset="0"/>
                <a:cs typeface="Calibri" panose="020F0502020204030204" pitchFamily="34" charset="0"/>
              </a:rPr>
              <a:t>– How the clustered DNA damage are formed under the exposure to particle beams of relatively high energies?</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US" sz="1200" dirty="0">
                <a:effectLst/>
                <a:latin typeface="Calibri" panose="020F0502020204030204" pitchFamily="34" charset="0"/>
                <a:ea typeface="Calibri" panose="020F0502020204030204" pitchFamily="34" charset="0"/>
                <a:cs typeface="Calibri" panose="020F0502020204030204" pitchFamily="34" charset="0"/>
              </a:rPr>
              <a:t>­– What are the regularities in molecular mechanisms of this process in comparison with lower energy region?</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kern="150" dirty="0">
                <a:effectLst/>
                <a:latin typeface="Calibri" panose="020F0502020204030204" pitchFamily="34" charset="0"/>
                <a:ea typeface="AR PL SungtiL GB"/>
                <a:cs typeface="Calibri" panose="020F0502020204030204" pitchFamily="34" charset="0"/>
              </a:rPr>
              <a:t>What are the particular differences between radiation responses of normal and tumor cells (DNA repair, cell cycle control, cell death) to the exposure with HZE particles of different energies and Z?</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US" sz="1200" kern="150" dirty="0">
                <a:effectLst/>
                <a:latin typeface="Calibri" panose="020F0502020204030204" pitchFamily="34" charset="0"/>
                <a:ea typeface="AR PL SungtiL GB"/>
                <a:cs typeface="Calibri" panose="020F0502020204030204" pitchFamily="34" charset="0"/>
              </a:rPr>
              <a:t>– Study of the mechanisms of functioning of mitochondria and their genetic apparatus in normal and tumor cells of mammals under the influence of beams of heavy charged particles with different energies and Z.</a:t>
            </a:r>
          </a:p>
          <a:p>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Practical implication: Improvement of technologies for ion therapy treatment of malignant neoplasms, including competitive chemoradiotherapy (CRT).</a:t>
            </a:r>
            <a:endParaRPr lang="ru-RU"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5044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3AF49D5B-B66F-48B8-8ED0-9D13A20F0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525" y="5993360"/>
            <a:ext cx="548690" cy="770907"/>
          </a:xfrm>
          <a:prstGeom prst="rect">
            <a:avLst/>
          </a:prstGeom>
          <a:solidFill>
            <a:schemeClr val="accent3">
              <a:lumMod val="95000"/>
            </a:schemeClr>
          </a:solidFill>
          <a:ln w="6350" cap="flat" cmpd="sng" algn="ctr">
            <a:solidFill>
              <a:schemeClr val="bg1">
                <a:lumMod val="50000"/>
              </a:schemeClr>
            </a:solidFill>
            <a:prstDash val="solid"/>
            <a:round/>
            <a:headEnd type="none" w="med" len="med"/>
            <a:tailEnd type="none" w="med" len="med"/>
          </a:ln>
          <a:effectLst/>
        </p:spPr>
      </p:pic>
      <p:sp>
        <p:nvSpPr>
          <p:cNvPr id="10" name="Text Box 15"/>
          <p:cNvSpPr txBox="1">
            <a:spLocks noChangeArrowheads="1"/>
          </p:cNvSpPr>
          <p:nvPr/>
        </p:nvSpPr>
        <p:spPr bwMode="auto">
          <a:xfrm>
            <a:off x="3906832" y="6145445"/>
            <a:ext cx="561675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Aft>
                <a:spcPct val="0"/>
              </a:spcAft>
              <a:buClr>
                <a:srgbClr val="FF0000"/>
              </a:buClr>
              <a:buSzPct val="150000"/>
            </a:pPr>
            <a:r>
              <a:rPr lang="en-US" i="1" u="sng" dirty="0">
                <a:solidFill>
                  <a:srgbClr val="002060"/>
                </a:solidFill>
                <a:latin typeface="Times New Roman" pitchFamily="18" charset="0"/>
                <a:cs typeface="Times New Roman" pitchFamily="18" charset="0"/>
              </a:rPr>
              <a:t>Seeking for most radiosensitive brain structures</a:t>
            </a:r>
          </a:p>
        </p:txBody>
      </p:sp>
      <p:grpSp>
        <p:nvGrpSpPr>
          <p:cNvPr id="5" name="Группа 4"/>
          <p:cNvGrpSpPr/>
          <p:nvPr/>
        </p:nvGrpSpPr>
        <p:grpSpPr>
          <a:xfrm>
            <a:off x="4199494" y="1703922"/>
            <a:ext cx="3320971" cy="2087037"/>
            <a:chOff x="388507" y="3093409"/>
            <a:chExt cx="3534779" cy="2221406"/>
          </a:xfrm>
        </p:grpSpPr>
        <p:pic>
          <p:nvPicPr>
            <p:cNvPr id="11" name="Picture 62" descr="nrn2147-f1"/>
            <p:cNvPicPr>
              <a:picLocks noChangeAspect="1" noChangeArrowheads="1"/>
            </p:cNvPicPr>
            <p:nvPr/>
          </p:nvPicPr>
          <p:blipFill>
            <a:blip r:embed="rId4">
              <a:extLst>
                <a:ext uri="{28A0092B-C50C-407E-A947-70E740481C1C}">
                  <a14:useLocalDpi xmlns:a14="http://schemas.microsoft.com/office/drawing/2010/main" val="0"/>
                </a:ext>
              </a:extLst>
            </a:blip>
            <a:srcRect l="4105" r="56450" b="60526"/>
            <a:stretch>
              <a:fillRect/>
            </a:stretch>
          </p:blipFill>
          <p:spPr bwMode="auto">
            <a:xfrm>
              <a:off x="948643" y="3416635"/>
              <a:ext cx="2825750" cy="1550987"/>
            </a:xfrm>
            <a:prstGeom prst="rect">
              <a:avLst/>
            </a:prstGeom>
            <a:solidFill>
              <a:srgbClr val="FEA50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
            <p:cNvSpPr>
              <a:spLocks noChangeArrowheads="1"/>
            </p:cNvSpPr>
            <p:nvPr/>
          </p:nvSpPr>
          <p:spPr bwMode="auto">
            <a:xfrm>
              <a:off x="818468" y="3299160"/>
              <a:ext cx="419100" cy="290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p>
              <a:endParaRPr lang="ru-RU" sz="2000">
                <a:solidFill>
                  <a:srgbClr val="003399"/>
                </a:solidFill>
                <a:latin typeface="Arial"/>
              </a:endParaRPr>
            </a:p>
          </p:txBody>
        </p:sp>
        <p:sp>
          <p:nvSpPr>
            <p:cNvPr id="13" name="Овал 2"/>
            <p:cNvSpPr>
              <a:spLocks noChangeArrowheads="1"/>
            </p:cNvSpPr>
            <p:nvPr/>
          </p:nvSpPr>
          <p:spPr bwMode="auto">
            <a:xfrm rot="1657134">
              <a:off x="1528080" y="4259597"/>
              <a:ext cx="285750" cy="212725"/>
            </a:xfrm>
            <a:prstGeom prst="ellipse">
              <a:avLst/>
            </a:prstGeom>
            <a:solidFill>
              <a:srgbClr val="00FF00"/>
            </a:solidFill>
            <a:ln w="9525" algn="ctr">
              <a:solidFill>
                <a:schemeClr val="tx1"/>
              </a:solidFill>
              <a:round/>
              <a:headEnd/>
              <a:tailEnd/>
            </a:ln>
          </p:spPr>
          <p:txBody>
            <a:bodyPr wrap="none" lIns="90000" tIns="46800" rIns="90000" bIns="46800" anchor="ctr"/>
            <a:lstStyle/>
            <a:p>
              <a:endParaRPr lang="ru-RU" sz="2000">
                <a:solidFill>
                  <a:srgbClr val="003399"/>
                </a:solidFill>
                <a:latin typeface="Arial"/>
              </a:endParaRPr>
            </a:p>
          </p:txBody>
        </p:sp>
        <p:sp>
          <p:nvSpPr>
            <p:cNvPr id="14" name="Прямоугольник 11"/>
            <p:cNvSpPr>
              <a:spLocks noChangeArrowheads="1"/>
            </p:cNvSpPr>
            <p:nvPr/>
          </p:nvSpPr>
          <p:spPr bwMode="auto">
            <a:xfrm>
              <a:off x="576875" y="3093409"/>
              <a:ext cx="2232338" cy="32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FF0000"/>
                  </a:solidFill>
                  <a:latin typeface="Times New Roman" pitchFamily="18" charset="0"/>
                  <a:cs typeface="Times New Roman" pitchFamily="18" charset="0"/>
                </a:rPr>
                <a:t>Prefrontal cortex</a:t>
              </a:r>
            </a:p>
          </p:txBody>
        </p:sp>
        <p:cxnSp>
          <p:nvCxnSpPr>
            <p:cNvPr id="15" name="Прямая со стрелкой 4"/>
            <p:cNvCxnSpPr>
              <a:cxnSpLocks noChangeShapeType="1"/>
            </p:cNvCxnSpPr>
            <p:nvPr/>
          </p:nvCxnSpPr>
          <p:spPr bwMode="auto">
            <a:xfrm>
              <a:off x="1178350" y="3374153"/>
              <a:ext cx="40593" cy="313418"/>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6" name="Прямоугольник 11"/>
            <p:cNvSpPr>
              <a:spLocks noChangeArrowheads="1"/>
            </p:cNvSpPr>
            <p:nvPr/>
          </p:nvSpPr>
          <p:spPr bwMode="auto">
            <a:xfrm>
              <a:off x="388507" y="4757909"/>
              <a:ext cx="1406849" cy="55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dirty="0">
                  <a:solidFill>
                    <a:srgbClr val="FF0000"/>
                  </a:solidFill>
                  <a:latin typeface="Times New Roman" pitchFamily="18" charset="0"/>
                  <a:cs typeface="Times New Roman" pitchFamily="18" charset="0"/>
                </a:rPr>
                <a:t>Nucleus </a:t>
              </a:r>
              <a:r>
                <a:rPr lang="en-US" sz="1400" dirty="0" err="1">
                  <a:solidFill>
                    <a:srgbClr val="FF0000"/>
                  </a:solidFill>
                  <a:latin typeface="Times New Roman" pitchFamily="18" charset="0"/>
                  <a:cs typeface="Times New Roman" pitchFamily="18" charset="0"/>
                </a:rPr>
                <a:t>accumbens</a:t>
              </a:r>
              <a:endParaRPr lang="en-US" sz="1400" dirty="0">
                <a:solidFill>
                  <a:srgbClr val="FF0000"/>
                </a:solidFill>
                <a:latin typeface="Times New Roman" pitchFamily="18" charset="0"/>
                <a:cs typeface="Times New Roman" pitchFamily="18" charset="0"/>
              </a:endParaRPr>
            </a:p>
          </p:txBody>
        </p:sp>
        <p:sp>
          <p:nvSpPr>
            <p:cNvPr id="17" name="Полилиния 10"/>
            <p:cNvSpPr>
              <a:spLocks/>
            </p:cNvSpPr>
            <p:nvPr/>
          </p:nvSpPr>
          <p:spPr bwMode="auto">
            <a:xfrm>
              <a:off x="1135968" y="3667460"/>
              <a:ext cx="441325" cy="611187"/>
            </a:xfrm>
            <a:custGeom>
              <a:avLst/>
              <a:gdLst>
                <a:gd name="T0" fmla="*/ 40150 w 441003"/>
                <a:gd name="T1" fmla="*/ 67365 h 610843"/>
                <a:gd name="T2" fmla="*/ 8308 w 441003"/>
                <a:gd name="T3" fmla="*/ 150099 h 610843"/>
                <a:gd name="T4" fmla="*/ 1938 w 441003"/>
                <a:gd name="T5" fmla="*/ 248748 h 610843"/>
                <a:gd name="T6" fmla="*/ 36967 w 441003"/>
                <a:gd name="T7" fmla="*/ 366487 h 610843"/>
                <a:gd name="T8" fmla="*/ 135680 w 441003"/>
                <a:gd name="T9" fmla="*/ 481045 h 610843"/>
                <a:gd name="T10" fmla="*/ 269419 w 441003"/>
                <a:gd name="T11" fmla="*/ 592420 h 610843"/>
                <a:gd name="T12" fmla="*/ 355395 w 441003"/>
                <a:gd name="T13" fmla="*/ 608331 h 610843"/>
                <a:gd name="T14" fmla="*/ 428634 w 441003"/>
                <a:gd name="T15" fmla="*/ 547870 h 610843"/>
                <a:gd name="T16" fmla="*/ 441371 w 441003"/>
                <a:gd name="T17" fmla="*/ 458770 h 610843"/>
                <a:gd name="T18" fmla="*/ 415896 w 441003"/>
                <a:gd name="T19" fmla="*/ 376034 h 610843"/>
                <a:gd name="T20" fmla="*/ 380869 w 441003"/>
                <a:gd name="T21" fmla="*/ 315573 h 610843"/>
                <a:gd name="T22" fmla="*/ 358579 w 441003"/>
                <a:gd name="T23" fmla="*/ 232837 h 610843"/>
                <a:gd name="T24" fmla="*/ 243946 w 441003"/>
                <a:gd name="T25" fmla="*/ 64182 h 610843"/>
                <a:gd name="T26" fmla="*/ 167522 w 441003"/>
                <a:gd name="T27" fmla="*/ 538 h 610843"/>
                <a:gd name="T28" fmla="*/ 91098 w 441003"/>
                <a:gd name="T29" fmla="*/ 35543 h 610843"/>
                <a:gd name="T30" fmla="*/ 40150 w 441003"/>
                <a:gd name="T31" fmla="*/ 67365 h 6108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1003" h="610843">
                  <a:moveTo>
                    <a:pt x="40034" y="67213"/>
                  </a:moveTo>
                  <a:cubicBezTo>
                    <a:pt x="26276" y="86263"/>
                    <a:pt x="14634" y="119601"/>
                    <a:pt x="8284" y="149763"/>
                  </a:cubicBezTo>
                  <a:cubicBezTo>
                    <a:pt x="1934" y="179925"/>
                    <a:pt x="-2828" y="212205"/>
                    <a:pt x="1934" y="248188"/>
                  </a:cubicBezTo>
                  <a:cubicBezTo>
                    <a:pt x="6696" y="284171"/>
                    <a:pt x="14634" y="327034"/>
                    <a:pt x="36859" y="365663"/>
                  </a:cubicBezTo>
                  <a:cubicBezTo>
                    <a:pt x="59084" y="404292"/>
                    <a:pt x="96655" y="442392"/>
                    <a:pt x="135284" y="479963"/>
                  </a:cubicBezTo>
                  <a:cubicBezTo>
                    <a:pt x="173913" y="517534"/>
                    <a:pt x="232122" y="569921"/>
                    <a:pt x="268634" y="591088"/>
                  </a:cubicBezTo>
                  <a:cubicBezTo>
                    <a:pt x="305146" y="612255"/>
                    <a:pt x="327901" y="614371"/>
                    <a:pt x="354359" y="606963"/>
                  </a:cubicBezTo>
                  <a:cubicBezTo>
                    <a:pt x="380817" y="599555"/>
                    <a:pt x="413097" y="571509"/>
                    <a:pt x="427384" y="546638"/>
                  </a:cubicBezTo>
                  <a:cubicBezTo>
                    <a:pt x="441672" y="521767"/>
                    <a:pt x="442201" y="486313"/>
                    <a:pt x="440084" y="457738"/>
                  </a:cubicBezTo>
                  <a:cubicBezTo>
                    <a:pt x="437967" y="429163"/>
                    <a:pt x="424738" y="399000"/>
                    <a:pt x="414684" y="375188"/>
                  </a:cubicBezTo>
                  <a:cubicBezTo>
                    <a:pt x="404630" y="351376"/>
                    <a:pt x="389284" y="338676"/>
                    <a:pt x="379759" y="314863"/>
                  </a:cubicBezTo>
                  <a:cubicBezTo>
                    <a:pt x="370234" y="291051"/>
                    <a:pt x="380288" y="274117"/>
                    <a:pt x="357534" y="232313"/>
                  </a:cubicBezTo>
                  <a:cubicBezTo>
                    <a:pt x="334780" y="190509"/>
                    <a:pt x="274984" y="102667"/>
                    <a:pt x="243234" y="64038"/>
                  </a:cubicBezTo>
                  <a:cubicBezTo>
                    <a:pt x="211484" y="25409"/>
                    <a:pt x="192434" y="5300"/>
                    <a:pt x="167034" y="538"/>
                  </a:cubicBezTo>
                  <a:cubicBezTo>
                    <a:pt x="141634" y="-4224"/>
                    <a:pt x="104592" y="23821"/>
                    <a:pt x="90834" y="35463"/>
                  </a:cubicBezTo>
                  <a:cubicBezTo>
                    <a:pt x="77076" y="47105"/>
                    <a:pt x="53792" y="48163"/>
                    <a:pt x="40034" y="67213"/>
                  </a:cubicBezTo>
                  <a:close/>
                </a:path>
              </a:pathLst>
            </a:custGeom>
            <a:solidFill>
              <a:srgbClr val="FEA501"/>
            </a:solidFill>
            <a:ln w="9525">
              <a:solidFill>
                <a:schemeClr val="tx1"/>
              </a:solidFill>
              <a:round/>
              <a:headEnd/>
              <a:tailEnd/>
            </a:ln>
          </p:spPr>
          <p:txBody>
            <a:bodyPr wrap="none" lIns="90000" tIns="46800" rIns="90000" bIns="46800" anchor="ctr"/>
            <a:lstStyle/>
            <a:p>
              <a:endParaRPr lang="ru-RU">
                <a:solidFill>
                  <a:srgbClr val="003399"/>
                </a:solidFill>
                <a:latin typeface="Arial"/>
              </a:endParaRPr>
            </a:p>
          </p:txBody>
        </p:sp>
        <p:cxnSp>
          <p:nvCxnSpPr>
            <p:cNvPr id="18" name="Прямая со стрелкой 12"/>
            <p:cNvCxnSpPr>
              <a:cxnSpLocks noChangeShapeType="1"/>
            </p:cNvCxnSpPr>
            <p:nvPr/>
          </p:nvCxnSpPr>
          <p:spPr bwMode="auto">
            <a:xfrm flipV="1">
              <a:off x="1095818" y="4463755"/>
              <a:ext cx="507371" cy="382319"/>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9" name="Прямоугольник 11"/>
            <p:cNvSpPr>
              <a:spLocks noChangeArrowheads="1"/>
            </p:cNvSpPr>
            <p:nvPr/>
          </p:nvSpPr>
          <p:spPr bwMode="auto">
            <a:xfrm>
              <a:off x="2837404" y="4643895"/>
              <a:ext cx="1085882" cy="26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b="1" i="1" dirty="0">
                  <a:solidFill>
                    <a:srgbClr val="000000"/>
                  </a:solidFill>
                  <a:latin typeface="Arial"/>
                  <a:cs typeface="Times New Roman" pitchFamily="18" charset="0"/>
                </a:rPr>
                <a:t>Rat brain</a:t>
              </a:r>
            </a:p>
          </p:txBody>
        </p:sp>
      </p:grpSp>
      <p:pic>
        <p:nvPicPr>
          <p:cNvPr id="22" name="Picture 62" descr="nrn2147-f1"/>
          <p:cNvPicPr>
            <a:picLocks noChangeAspect="1" noChangeArrowheads="1"/>
          </p:cNvPicPr>
          <p:nvPr/>
        </p:nvPicPr>
        <p:blipFill rotWithShape="1">
          <a:blip r:embed="rId4">
            <a:extLst>
              <a:ext uri="{28A0092B-C50C-407E-A947-70E740481C1C}">
                <a14:useLocalDpi xmlns:a14="http://schemas.microsoft.com/office/drawing/2010/main" val="0"/>
              </a:ext>
            </a:extLst>
          </a:blip>
          <a:srcRect l="4105" r="57484" b="60526"/>
          <a:stretch/>
        </p:blipFill>
        <p:spPr bwMode="auto">
          <a:xfrm>
            <a:off x="7647416" y="2009078"/>
            <a:ext cx="2585212" cy="1457170"/>
          </a:xfrm>
          <a:prstGeom prst="rect">
            <a:avLst/>
          </a:prstGeom>
          <a:solidFill>
            <a:srgbClr val="FEA50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 name="Прямоугольник 11"/>
          <p:cNvSpPr>
            <a:spLocks noChangeArrowheads="1"/>
          </p:cNvSpPr>
          <p:nvPr/>
        </p:nvSpPr>
        <p:spPr bwMode="auto">
          <a:xfrm>
            <a:off x="7525115" y="1898710"/>
            <a:ext cx="393750" cy="27293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p>
            <a:endParaRPr lang="ru-RU" sz="2000">
              <a:solidFill>
                <a:srgbClr val="000000"/>
              </a:solidFill>
              <a:latin typeface="Arial"/>
            </a:endParaRPr>
          </a:p>
        </p:txBody>
      </p:sp>
      <p:sp>
        <p:nvSpPr>
          <p:cNvPr id="27" name="Прямоугольник 11"/>
          <p:cNvSpPr>
            <a:spLocks noChangeArrowheads="1"/>
          </p:cNvSpPr>
          <p:nvPr/>
        </p:nvSpPr>
        <p:spPr bwMode="auto">
          <a:xfrm>
            <a:off x="9289653" y="3165136"/>
            <a:ext cx="993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000" b="1" i="1" dirty="0">
                <a:solidFill>
                  <a:srgbClr val="000000"/>
                </a:solidFill>
                <a:latin typeface="Arial"/>
                <a:cs typeface="Times New Roman" pitchFamily="18" charset="0"/>
              </a:rPr>
              <a:t>Rat brain</a:t>
            </a:r>
          </a:p>
        </p:txBody>
      </p:sp>
      <p:sp>
        <p:nvSpPr>
          <p:cNvPr id="29" name="Полилиния 23"/>
          <p:cNvSpPr>
            <a:spLocks/>
          </p:cNvSpPr>
          <p:nvPr/>
        </p:nvSpPr>
        <p:spPr bwMode="auto">
          <a:xfrm>
            <a:off x="9065811" y="2372998"/>
            <a:ext cx="67117" cy="23864"/>
          </a:xfrm>
          <a:custGeom>
            <a:avLst/>
            <a:gdLst>
              <a:gd name="T0" fmla="*/ 71438 w 71438"/>
              <a:gd name="T1" fmla="*/ 0 h 26103"/>
              <a:gd name="T2" fmla="*/ 23813 w 71438"/>
              <a:gd name="T3" fmla="*/ 21349 h 26103"/>
              <a:gd name="T4" fmla="*/ 0 w 71438"/>
              <a:gd name="T5" fmla="*/ 21349 h 26103"/>
              <a:gd name="T6" fmla="*/ 0 60000 65536"/>
              <a:gd name="T7" fmla="*/ 0 60000 65536"/>
              <a:gd name="T8" fmla="*/ 0 60000 65536"/>
            </a:gdLst>
            <a:ahLst/>
            <a:cxnLst>
              <a:cxn ang="T6">
                <a:pos x="T0" y="T1"/>
              </a:cxn>
              <a:cxn ang="T7">
                <a:pos x="T2" y="T3"/>
              </a:cxn>
              <a:cxn ang="T8">
                <a:pos x="T4" y="T5"/>
              </a:cxn>
            </a:cxnLst>
            <a:rect l="0" t="0" r="r" b="b"/>
            <a:pathLst>
              <a:path w="71438" h="26103">
                <a:moveTo>
                  <a:pt x="71438" y="0"/>
                </a:moveTo>
                <a:cubicBezTo>
                  <a:pt x="53578" y="9921"/>
                  <a:pt x="35719" y="19843"/>
                  <a:pt x="23813" y="23812"/>
                </a:cubicBezTo>
                <a:cubicBezTo>
                  <a:pt x="11907" y="27781"/>
                  <a:pt x="5953" y="25796"/>
                  <a:pt x="0" y="23812"/>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ru-RU">
              <a:solidFill>
                <a:srgbClr val="000000"/>
              </a:solidFill>
              <a:latin typeface="Arial"/>
            </a:endParaRPr>
          </a:p>
        </p:txBody>
      </p:sp>
      <p:sp>
        <p:nvSpPr>
          <p:cNvPr id="2" name="Прямоугольник 1"/>
          <p:cNvSpPr/>
          <p:nvPr/>
        </p:nvSpPr>
        <p:spPr>
          <a:xfrm>
            <a:off x="4742662" y="931393"/>
            <a:ext cx="2339102" cy="677108"/>
          </a:xfrm>
          <a:prstGeom prst="rect">
            <a:avLst/>
          </a:prstGeom>
        </p:spPr>
        <p:txBody>
          <a:bodyPr wrap="none">
            <a:spAutoFit/>
          </a:bodyPr>
          <a:lstStyle/>
          <a:p>
            <a:pPr algn="ctr" fontAlgn="base">
              <a:spcAft>
                <a:spcPct val="0"/>
              </a:spcAft>
              <a:buClr>
                <a:srgbClr val="FF0000"/>
              </a:buClr>
              <a:buSzPct val="150000"/>
            </a:pPr>
            <a:r>
              <a:rPr lang="en-US" sz="2000" b="1" i="1" dirty="0">
                <a:solidFill>
                  <a:srgbClr val="002060"/>
                </a:solidFill>
                <a:latin typeface="Times New Roman" pitchFamily="18" charset="0"/>
                <a:cs typeface="Times New Roman" pitchFamily="18" charset="0"/>
              </a:rPr>
              <a:t>Ions</a:t>
            </a:r>
          </a:p>
          <a:p>
            <a:pPr algn="ctr" fontAlgn="base">
              <a:spcAft>
                <a:spcPct val="0"/>
              </a:spcAft>
              <a:buClr>
                <a:srgbClr val="FF0000"/>
              </a:buClr>
              <a:buSzPct val="150000"/>
            </a:pPr>
            <a:r>
              <a:rPr lang="en-US" i="1" dirty="0">
                <a:solidFill>
                  <a:srgbClr val="002060"/>
                </a:solidFill>
                <a:latin typeface="Times New Roman" pitchFamily="18" charset="0"/>
                <a:cs typeface="Times New Roman" pitchFamily="18" charset="0"/>
              </a:rPr>
              <a:t>(</a:t>
            </a:r>
            <a:r>
              <a:rPr lang="ru-RU" i="1" baseline="30000" dirty="0">
                <a:solidFill>
                  <a:srgbClr val="002060"/>
                </a:solidFill>
                <a:latin typeface="Times New Roman" pitchFamily="18" charset="0"/>
                <a:cs typeface="Times New Roman" pitchFamily="18" charset="0"/>
              </a:rPr>
              <a:t>12</a:t>
            </a:r>
            <a:r>
              <a:rPr lang="ru-RU" i="1" dirty="0">
                <a:solidFill>
                  <a:srgbClr val="002060"/>
                </a:solidFill>
                <a:latin typeface="Times New Roman" pitchFamily="18" charset="0"/>
                <a:cs typeface="Times New Roman" pitchFamily="18" charset="0"/>
              </a:rPr>
              <a:t>С, </a:t>
            </a:r>
            <a:r>
              <a:rPr lang="en-US" i="1" dirty="0">
                <a:solidFill>
                  <a:srgbClr val="002060"/>
                </a:solidFill>
                <a:latin typeface="Times New Roman" pitchFamily="18" charset="0"/>
                <a:cs typeface="Times New Roman" pitchFamily="18" charset="0"/>
              </a:rPr>
              <a:t>500 MeV</a:t>
            </a:r>
            <a:r>
              <a:rPr lang="ru-RU" i="1" dirty="0">
                <a:solidFill>
                  <a:srgbClr val="002060"/>
                </a:solidFill>
                <a:latin typeface="Times New Roman" pitchFamily="18" charset="0"/>
                <a:cs typeface="Times New Roman" pitchFamily="18" charset="0"/>
              </a:rPr>
              <a:t>/</a:t>
            </a:r>
            <a:r>
              <a:rPr lang="en-US" i="1" dirty="0">
                <a:solidFill>
                  <a:srgbClr val="002060"/>
                </a:solidFill>
                <a:latin typeface="Times New Roman" pitchFamily="18" charset="0"/>
                <a:cs typeface="Times New Roman" pitchFamily="18" charset="0"/>
              </a:rPr>
              <a:t>n</a:t>
            </a:r>
            <a:r>
              <a:rPr lang="ru-RU" i="1" dirty="0">
                <a:solidFill>
                  <a:srgbClr val="002060"/>
                </a:solidFill>
                <a:latin typeface="Times New Roman" pitchFamily="18" charset="0"/>
                <a:cs typeface="Times New Roman" pitchFamily="18" charset="0"/>
              </a:rPr>
              <a:t>, 1 </a:t>
            </a:r>
            <a:r>
              <a:rPr lang="en-US" i="1" dirty="0" err="1">
                <a:solidFill>
                  <a:srgbClr val="002060"/>
                </a:solidFill>
                <a:latin typeface="Times New Roman" pitchFamily="18" charset="0"/>
                <a:cs typeface="Times New Roman" pitchFamily="18" charset="0"/>
              </a:rPr>
              <a:t>Gy</a:t>
            </a:r>
            <a:r>
              <a:rPr lang="en-US" i="1" dirty="0">
                <a:solidFill>
                  <a:srgbClr val="002060"/>
                </a:solidFill>
                <a:latin typeface="Times New Roman" pitchFamily="18" charset="0"/>
                <a:cs typeface="Times New Roman" pitchFamily="18" charset="0"/>
              </a:rPr>
              <a:t>)</a:t>
            </a:r>
          </a:p>
        </p:txBody>
      </p:sp>
      <p:sp>
        <p:nvSpPr>
          <p:cNvPr id="21" name="Прямоугольник 20"/>
          <p:cNvSpPr/>
          <p:nvPr/>
        </p:nvSpPr>
        <p:spPr>
          <a:xfrm>
            <a:off x="8203990" y="889823"/>
            <a:ext cx="1319592" cy="677108"/>
          </a:xfrm>
          <a:prstGeom prst="rect">
            <a:avLst/>
          </a:prstGeom>
        </p:spPr>
        <p:txBody>
          <a:bodyPr wrap="none">
            <a:spAutoFit/>
          </a:bodyPr>
          <a:lstStyle/>
          <a:p>
            <a:pPr algn="ctr" fontAlgn="base">
              <a:spcAft>
                <a:spcPct val="0"/>
              </a:spcAft>
              <a:buClr>
                <a:srgbClr val="FF0000"/>
              </a:buClr>
              <a:buSzPct val="150000"/>
            </a:pPr>
            <a:r>
              <a:rPr lang="el-GR" sz="2000" b="1" i="1" dirty="0">
                <a:solidFill>
                  <a:srgbClr val="002060"/>
                </a:solidFill>
                <a:latin typeface="Times New Roman"/>
                <a:cs typeface="Times New Roman"/>
              </a:rPr>
              <a:t>γ</a:t>
            </a:r>
            <a:r>
              <a:rPr lang="ru-RU" sz="2000" b="1" i="1" dirty="0">
                <a:solidFill>
                  <a:srgbClr val="002060"/>
                </a:solidFill>
                <a:latin typeface="Times New Roman"/>
                <a:cs typeface="Times New Roman"/>
              </a:rPr>
              <a:t>-</a:t>
            </a:r>
            <a:r>
              <a:rPr lang="en-US" sz="2000" b="1" i="1" dirty="0">
                <a:solidFill>
                  <a:srgbClr val="002060"/>
                </a:solidFill>
                <a:latin typeface="Times New Roman"/>
                <a:cs typeface="Times New Roman"/>
              </a:rPr>
              <a:t>rays</a:t>
            </a:r>
            <a:endParaRPr lang="ru-RU" sz="2000" b="1" i="1" dirty="0">
              <a:solidFill>
                <a:srgbClr val="002060"/>
              </a:solidFill>
              <a:latin typeface="Times New Roman"/>
              <a:cs typeface="Times New Roman"/>
            </a:endParaRPr>
          </a:p>
          <a:p>
            <a:pPr algn="ctr" fontAlgn="base">
              <a:spcAft>
                <a:spcPct val="0"/>
              </a:spcAft>
              <a:buClr>
                <a:srgbClr val="FF0000"/>
              </a:buClr>
              <a:buSzPct val="150000"/>
            </a:pPr>
            <a:r>
              <a:rPr lang="en-US" i="1" dirty="0">
                <a:solidFill>
                  <a:srgbClr val="002060"/>
                </a:solidFill>
                <a:latin typeface="Times New Roman" pitchFamily="18" charset="0"/>
                <a:cs typeface="Times New Roman" pitchFamily="18" charset="0"/>
              </a:rPr>
              <a:t>(</a:t>
            </a:r>
            <a:r>
              <a:rPr lang="en-US" i="1" baseline="30000" dirty="0">
                <a:solidFill>
                  <a:srgbClr val="002060"/>
                </a:solidFill>
                <a:latin typeface="Times New Roman" pitchFamily="18" charset="0"/>
                <a:cs typeface="Times New Roman" pitchFamily="18" charset="0"/>
              </a:rPr>
              <a:t>60</a:t>
            </a:r>
            <a:r>
              <a:rPr lang="en-US" i="1" dirty="0">
                <a:solidFill>
                  <a:srgbClr val="002060"/>
                </a:solidFill>
                <a:latin typeface="Times New Roman" pitchFamily="18" charset="0"/>
                <a:cs typeface="Times New Roman" pitchFamily="18" charset="0"/>
              </a:rPr>
              <a:t>Co, </a:t>
            </a:r>
            <a:r>
              <a:rPr lang="ru-RU" i="1" dirty="0">
                <a:solidFill>
                  <a:srgbClr val="002060"/>
                </a:solidFill>
                <a:latin typeface="Times New Roman" pitchFamily="18" charset="0"/>
                <a:cs typeface="Times New Roman" pitchFamily="18" charset="0"/>
              </a:rPr>
              <a:t>1 </a:t>
            </a:r>
            <a:r>
              <a:rPr lang="en-US" i="1" dirty="0" err="1">
                <a:solidFill>
                  <a:srgbClr val="002060"/>
                </a:solidFill>
                <a:latin typeface="Times New Roman" pitchFamily="18" charset="0"/>
                <a:cs typeface="Times New Roman" pitchFamily="18" charset="0"/>
              </a:rPr>
              <a:t>Gy</a:t>
            </a:r>
            <a:r>
              <a:rPr lang="en-US" i="1" dirty="0">
                <a:solidFill>
                  <a:srgbClr val="002060"/>
                </a:solidFill>
                <a:latin typeface="Times New Roman" pitchFamily="18" charset="0"/>
                <a:cs typeface="Times New Roman" pitchFamily="18" charset="0"/>
              </a:rPr>
              <a:t>)</a:t>
            </a:r>
          </a:p>
        </p:txBody>
      </p:sp>
      <p:pic>
        <p:nvPicPr>
          <p:cNvPr id="327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2002" y="5990998"/>
            <a:ext cx="600991" cy="77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Полилиния 27"/>
          <p:cNvSpPr>
            <a:spLocks/>
          </p:cNvSpPr>
          <p:nvPr/>
        </p:nvSpPr>
        <p:spPr bwMode="auto">
          <a:xfrm>
            <a:off x="8445951" y="3062890"/>
            <a:ext cx="348306" cy="187936"/>
          </a:xfrm>
          <a:custGeom>
            <a:avLst/>
            <a:gdLst>
              <a:gd name="T0" fmla="*/ 345728 w 348309"/>
              <a:gd name="T1" fmla="*/ 184997 h 187932"/>
              <a:gd name="T2" fmla="*/ 340965 w 348309"/>
              <a:gd name="T3" fmla="*/ 134990 h 187932"/>
              <a:gd name="T4" fmla="*/ 348109 w 348309"/>
              <a:gd name="T5" fmla="*/ 96890 h 187932"/>
              <a:gd name="T6" fmla="*/ 331440 w 348309"/>
              <a:gd name="T7" fmla="*/ 61172 h 187932"/>
              <a:gd name="T8" fmla="*/ 300484 w 348309"/>
              <a:gd name="T9" fmla="*/ 30215 h 187932"/>
              <a:gd name="T10" fmla="*/ 248097 w 348309"/>
              <a:gd name="T11" fmla="*/ 23072 h 187932"/>
              <a:gd name="T12" fmla="*/ 179040 w 348309"/>
              <a:gd name="T13" fmla="*/ 15928 h 187932"/>
              <a:gd name="T14" fmla="*/ 129034 w 348309"/>
              <a:gd name="T15" fmla="*/ 13547 h 187932"/>
              <a:gd name="T16" fmla="*/ 90934 w 348309"/>
              <a:gd name="T17" fmla="*/ 13547 h 187932"/>
              <a:gd name="T18" fmla="*/ 40928 w 348309"/>
              <a:gd name="T19" fmla="*/ 1640 h 187932"/>
              <a:gd name="T20" fmla="*/ 5209 w 348309"/>
              <a:gd name="T21" fmla="*/ 1640 h 187932"/>
              <a:gd name="T22" fmla="*/ 447 w 348309"/>
              <a:gd name="T23" fmla="*/ 15928 h 187932"/>
              <a:gd name="T24" fmla="*/ 7590 w 348309"/>
              <a:gd name="T25" fmla="*/ 63553 h 187932"/>
              <a:gd name="T26" fmla="*/ 26640 w 348309"/>
              <a:gd name="T27" fmla="*/ 115940 h 187932"/>
              <a:gd name="T28" fmla="*/ 33784 w 348309"/>
              <a:gd name="T29" fmla="*/ 125465 h 187932"/>
              <a:gd name="T30" fmla="*/ 55215 w 348309"/>
              <a:gd name="T31" fmla="*/ 130228 h 187932"/>
              <a:gd name="T32" fmla="*/ 107603 w 348309"/>
              <a:gd name="T33" fmla="*/ 139753 h 187932"/>
              <a:gd name="T34" fmla="*/ 155228 w 348309"/>
              <a:gd name="T35" fmla="*/ 161184 h 187932"/>
              <a:gd name="T36" fmla="*/ 198090 w 348309"/>
              <a:gd name="T37" fmla="*/ 165947 h 187932"/>
              <a:gd name="T38" fmla="*/ 255240 w 348309"/>
              <a:gd name="T39" fmla="*/ 182615 h 187932"/>
              <a:gd name="T40" fmla="*/ 293340 w 348309"/>
              <a:gd name="T41" fmla="*/ 182615 h 187932"/>
              <a:gd name="T42" fmla="*/ 345728 w 348309"/>
              <a:gd name="T43" fmla="*/ 184997 h 187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8309" h="187932">
                <a:moveTo>
                  <a:pt x="345728" y="184997"/>
                </a:moveTo>
                <a:cubicBezTo>
                  <a:pt x="353665" y="177060"/>
                  <a:pt x="340568" y="149674"/>
                  <a:pt x="340965" y="134990"/>
                </a:cubicBezTo>
                <a:cubicBezTo>
                  <a:pt x="341362" y="120306"/>
                  <a:pt x="349696" y="109193"/>
                  <a:pt x="348109" y="96890"/>
                </a:cubicBezTo>
                <a:cubicBezTo>
                  <a:pt x="346522" y="84587"/>
                  <a:pt x="339377" y="72284"/>
                  <a:pt x="331440" y="61172"/>
                </a:cubicBezTo>
                <a:cubicBezTo>
                  <a:pt x="323502" y="50059"/>
                  <a:pt x="314375" y="36565"/>
                  <a:pt x="300484" y="30215"/>
                </a:cubicBezTo>
                <a:cubicBezTo>
                  <a:pt x="286593" y="23865"/>
                  <a:pt x="268338" y="25453"/>
                  <a:pt x="248097" y="23072"/>
                </a:cubicBezTo>
                <a:cubicBezTo>
                  <a:pt x="227856" y="20691"/>
                  <a:pt x="198884" y="17515"/>
                  <a:pt x="179040" y="15928"/>
                </a:cubicBezTo>
                <a:cubicBezTo>
                  <a:pt x="159196" y="14340"/>
                  <a:pt x="143718" y="13944"/>
                  <a:pt x="129034" y="13547"/>
                </a:cubicBezTo>
                <a:cubicBezTo>
                  <a:pt x="114350" y="13150"/>
                  <a:pt x="105618" y="15531"/>
                  <a:pt x="90934" y="13547"/>
                </a:cubicBezTo>
                <a:cubicBezTo>
                  <a:pt x="76250" y="11563"/>
                  <a:pt x="55215" y="3624"/>
                  <a:pt x="40928" y="1640"/>
                </a:cubicBezTo>
                <a:cubicBezTo>
                  <a:pt x="26641" y="-344"/>
                  <a:pt x="11956" y="-741"/>
                  <a:pt x="5209" y="1640"/>
                </a:cubicBezTo>
                <a:cubicBezTo>
                  <a:pt x="-1538" y="4021"/>
                  <a:pt x="50" y="5609"/>
                  <a:pt x="447" y="15928"/>
                </a:cubicBezTo>
                <a:cubicBezTo>
                  <a:pt x="844" y="26247"/>
                  <a:pt x="3224" y="46884"/>
                  <a:pt x="7590" y="63553"/>
                </a:cubicBezTo>
                <a:cubicBezTo>
                  <a:pt x="11956" y="80222"/>
                  <a:pt x="22274" y="105621"/>
                  <a:pt x="26640" y="115940"/>
                </a:cubicBezTo>
                <a:cubicBezTo>
                  <a:pt x="31006" y="126259"/>
                  <a:pt x="29022" y="123084"/>
                  <a:pt x="33784" y="125465"/>
                </a:cubicBezTo>
                <a:cubicBezTo>
                  <a:pt x="38546" y="127846"/>
                  <a:pt x="42912" y="127847"/>
                  <a:pt x="55215" y="130228"/>
                </a:cubicBezTo>
                <a:cubicBezTo>
                  <a:pt x="67518" y="132609"/>
                  <a:pt x="90934" y="134594"/>
                  <a:pt x="107603" y="139753"/>
                </a:cubicBezTo>
                <a:cubicBezTo>
                  <a:pt x="124272" y="144912"/>
                  <a:pt x="140147" y="156818"/>
                  <a:pt x="155228" y="161184"/>
                </a:cubicBezTo>
                <a:cubicBezTo>
                  <a:pt x="170309" y="165550"/>
                  <a:pt x="181421" y="162375"/>
                  <a:pt x="198090" y="165947"/>
                </a:cubicBezTo>
                <a:cubicBezTo>
                  <a:pt x="214759" y="169519"/>
                  <a:pt x="239365" y="179837"/>
                  <a:pt x="255240" y="182615"/>
                </a:cubicBezTo>
                <a:cubicBezTo>
                  <a:pt x="271115" y="185393"/>
                  <a:pt x="279053" y="183012"/>
                  <a:pt x="293340" y="182615"/>
                </a:cubicBezTo>
                <a:cubicBezTo>
                  <a:pt x="307627" y="182218"/>
                  <a:pt x="337791" y="192934"/>
                  <a:pt x="345728" y="184997"/>
                </a:cubicBezTo>
                <a:close/>
              </a:path>
            </a:pathLst>
          </a:custGeom>
          <a:solidFill>
            <a:srgbClr val="0066FF"/>
          </a:solidFill>
          <a:ln w="9525">
            <a:solidFill>
              <a:schemeClr val="tx1"/>
            </a:solidFill>
            <a:round/>
            <a:headEnd/>
            <a:tailEnd/>
          </a:ln>
        </p:spPr>
        <p:txBody>
          <a:bodyPr wrap="none" lIns="90000" tIns="46800" rIns="90000" bIns="46800" anchor="ctr"/>
          <a:lstStyle/>
          <a:p>
            <a:endParaRPr lang="ru-RU">
              <a:solidFill>
                <a:srgbClr val="000000"/>
              </a:solidFill>
              <a:latin typeface="Arial"/>
            </a:endParaRPr>
          </a:p>
        </p:txBody>
      </p:sp>
      <p:sp>
        <p:nvSpPr>
          <p:cNvPr id="42" name="Полилиния 27"/>
          <p:cNvSpPr>
            <a:spLocks/>
          </p:cNvSpPr>
          <p:nvPr/>
        </p:nvSpPr>
        <p:spPr bwMode="auto">
          <a:xfrm>
            <a:off x="5488982" y="3055633"/>
            <a:ext cx="348306" cy="187936"/>
          </a:xfrm>
          <a:custGeom>
            <a:avLst/>
            <a:gdLst>
              <a:gd name="T0" fmla="*/ 345728 w 348309"/>
              <a:gd name="T1" fmla="*/ 184997 h 187932"/>
              <a:gd name="T2" fmla="*/ 340965 w 348309"/>
              <a:gd name="T3" fmla="*/ 134990 h 187932"/>
              <a:gd name="T4" fmla="*/ 348109 w 348309"/>
              <a:gd name="T5" fmla="*/ 96890 h 187932"/>
              <a:gd name="T6" fmla="*/ 331440 w 348309"/>
              <a:gd name="T7" fmla="*/ 61172 h 187932"/>
              <a:gd name="T8" fmla="*/ 300484 w 348309"/>
              <a:gd name="T9" fmla="*/ 30215 h 187932"/>
              <a:gd name="T10" fmla="*/ 248097 w 348309"/>
              <a:gd name="T11" fmla="*/ 23072 h 187932"/>
              <a:gd name="T12" fmla="*/ 179040 w 348309"/>
              <a:gd name="T13" fmla="*/ 15928 h 187932"/>
              <a:gd name="T14" fmla="*/ 129034 w 348309"/>
              <a:gd name="T15" fmla="*/ 13547 h 187932"/>
              <a:gd name="T16" fmla="*/ 90934 w 348309"/>
              <a:gd name="T17" fmla="*/ 13547 h 187932"/>
              <a:gd name="T18" fmla="*/ 40928 w 348309"/>
              <a:gd name="T19" fmla="*/ 1640 h 187932"/>
              <a:gd name="T20" fmla="*/ 5209 w 348309"/>
              <a:gd name="T21" fmla="*/ 1640 h 187932"/>
              <a:gd name="T22" fmla="*/ 447 w 348309"/>
              <a:gd name="T23" fmla="*/ 15928 h 187932"/>
              <a:gd name="T24" fmla="*/ 7590 w 348309"/>
              <a:gd name="T25" fmla="*/ 63553 h 187932"/>
              <a:gd name="T26" fmla="*/ 26640 w 348309"/>
              <a:gd name="T27" fmla="*/ 115940 h 187932"/>
              <a:gd name="T28" fmla="*/ 33784 w 348309"/>
              <a:gd name="T29" fmla="*/ 125465 h 187932"/>
              <a:gd name="T30" fmla="*/ 55215 w 348309"/>
              <a:gd name="T31" fmla="*/ 130228 h 187932"/>
              <a:gd name="T32" fmla="*/ 107603 w 348309"/>
              <a:gd name="T33" fmla="*/ 139753 h 187932"/>
              <a:gd name="T34" fmla="*/ 155228 w 348309"/>
              <a:gd name="T35" fmla="*/ 161184 h 187932"/>
              <a:gd name="T36" fmla="*/ 198090 w 348309"/>
              <a:gd name="T37" fmla="*/ 165947 h 187932"/>
              <a:gd name="T38" fmla="*/ 255240 w 348309"/>
              <a:gd name="T39" fmla="*/ 182615 h 187932"/>
              <a:gd name="T40" fmla="*/ 293340 w 348309"/>
              <a:gd name="T41" fmla="*/ 182615 h 187932"/>
              <a:gd name="T42" fmla="*/ 345728 w 348309"/>
              <a:gd name="T43" fmla="*/ 184997 h 187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8309" h="187932">
                <a:moveTo>
                  <a:pt x="345728" y="184997"/>
                </a:moveTo>
                <a:cubicBezTo>
                  <a:pt x="353665" y="177060"/>
                  <a:pt x="340568" y="149674"/>
                  <a:pt x="340965" y="134990"/>
                </a:cubicBezTo>
                <a:cubicBezTo>
                  <a:pt x="341362" y="120306"/>
                  <a:pt x="349696" y="109193"/>
                  <a:pt x="348109" y="96890"/>
                </a:cubicBezTo>
                <a:cubicBezTo>
                  <a:pt x="346522" y="84587"/>
                  <a:pt x="339377" y="72284"/>
                  <a:pt x="331440" y="61172"/>
                </a:cubicBezTo>
                <a:cubicBezTo>
                  <a:pt x="323502" y="50059"/>
                  <a:pt x="314375" y="36565"/>
                  <a:pt x="300484" y="30215"/>
                </a:cubicBezTo>
                <a:cubicBezTo>
                  <a:pt x="286593" y="23865"/>
                  <a:pt x="268338" y="25453"/>
                  <a:pt x="248097" y="23072"/>
                </a:cubicBezTo>
                <a:cubicBezTo>
                  <a:pt x="227856" y="20691"/>
                  <a:pt x="198884" y="17515"/>
                  <a:pt x="179040" y="15928"/>
                </a:cubicBezTo>
                <a:cubicBezTo>
                  <a:pt x="159196" y="14340"/>
                  <a:pt x="143718" y="13944"/>
                  <a:pt x="129034" y="13547"/>
                </a:cubicBezTo>
                <a:cubicBezTo>
                  <a:pt x="114350" y="13150"/>
                  <a:pt x="105618" y="15531"/>
                  <a:pt x="90934" y="13547"/>
                </a:cubicBezTo>
                <a:cubicBezTo>
                  <a:pt x="76250" y="11563"/>
                  <a:pt x="55215" y="3624"/>
                  <a:pt x="40928" y="1640"/>
                </a:cubicBezTo>
                <a:cubicBezTo>
                  <a:pt x="26641" y="-344"/>
                  <a:pt x="11956" y="-741"/>
                  <a:pt x="5209" y="1640"/>
                </a:cubicBezTo>
                <a:cubicBezTo>
                  <a:pt x="-1538" y="4021"/>
                  <a:pt x="50" y="5609"/>
                  <a:pt x="447" y="15928"/>
                </a:cubicBezTo>
                <a:cubicBezTo>
                  <a:pt x="844" y="26247"/>
                  <a:pt x="3224" y="46884"/>
                  <a:pt x="7590" y="63553"/>
                </a:cubicBezTo>
                <a:cubicBezTo>
                  <a:pt x="11956" y="80222"/>
                  <a:pt x="22274" y="105621"/>
                  <a:pt x="26640" y="115940"/>
                </a:cubicBezTo>
                <a:cubicBezTo>
                  <a:pt x="31006" y="126259"/>
                  <a:pt x="29022" y="123084"/>
                  <a:pt x="33784" y="125465"/>
                </a:cubicBezTo>
                <a:cubicBezTo>
                  <a:pt x="38546" y="127846"/>
                  <a:pt x="42912" y="127847"/>
                  <a:pt x="55215" y="130228"/>
                </a:cubicBezTo>
                <a:cubicBezTo>
                  <a:pt x="67518" y="132609"/>
                  <a:pt x="90934" y="134594"/>
                  <a:pt x="107603" y="139753"/>
                </a:cubicBezTo>
                <a:cubicBezTo>
                  <a:pt x="124272" y="144912"/>
                  <a:pt x="140147" y="156818"/>
                  <a:pt x="155228" y="161184"/>
                </a:cubicBezTo>
                <a:cubicBezTo>
                  <a:pt x="170309" y="165550"/>
                  <a:pt x="181421" y="162375"/>
                  <a:pt x="198090" y="165947"/>
                </a:cubicBezTo>
                <a:cubicBezTo>
                  <a:pt x="214759" y="169519"/>
                  <a:pt x="239365" y="179837"/>
                  <a:pt x="255240" y="182615"/>
                </a:cubicBezTo>
                <a:cubicBezTo>
                  <a:pt x="271115" y="185393"/>
                  <a:pt x="279053" y="183012"/>
                  <a:pt x="293340" y="182615"/>
                </a:cubicBezTo>
                <a:cubicBezTo>
                  <a:pt x="307627" y="182218"/>
                  <a:pt x="337791" y="192934"/>
                  <a:pt x="345728" y="184997"/>
                </a:cubicBezTo>
                <a:close/>
              </a:path>
            </a:pathLst>
          </a:custGeom>
          <a:solidFill>
            <a:srgbClr val="0066FF"/>
          </a:solidFill>
          <a:ln w="9525">
            <a:solidFill>
              <a:schemeClr val="tx1"/>
            </a:solidFill>
            <a:round/>
            <a:headEnd/>
            <a:tailEnd/>
          </a:ln>
        </p:spPr>
        <p:txBody>
          <a:bodyPr wrap="none" lIns="90000" tIns="46800" rIns="90000" bIns="46800" anchor="ctr"/>
          <a:lstStyle/>
          <a:p>
            <a:endParaRPr lang="ru-RU">
              <a:solidFill>
                <a:srgbClr val="000000"/>
              </a:solidFill>
              <a:latin typeface="Arial"/>
            </a:endParaRPr>
          </a:p>
        </p:txBody>
      </p:sp>
      <p:cxnSp>
        <p:nvCxnSpPr>
          <p:cNvPr id="43" name="Прямая со стрелкой 12"/>
          <p:cNvCxnSpPr>
            <a:cxnSpLocks noChangeShapeType="1"/>
          </p:cNvCxnSpPr>
          <p:nvPr/>
        </p:nvCxnSpPr>
        <p:spPr bwMode="auto">
          <a:xfrm flipH="1" flipV="1">
            <a:off x="5780324" y="3291516"/>
            <a:ext cx="198120" cy="278130"/>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4" name="Прямоугольник 11"/>
          <p:cNvSpPr>
            <a:spLocks noChangeArrowheads="1"/>
          </p:cNvSpPr>
          <p:nvPr/>
        </p:nvSpPr>
        <p:spPr bwMode="auto">
          <a:xfrm>
            <a:off x="5379256" y="3502075"/>
            <a:ext cx="1338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dirty="0">
                <a:solidFill>
                  <a:srgbClr val="FF0000"/>
                </a:solidFill>
                <a:latin typeface="Times New Roman" pitchFamily="18" charset="0"/>
                <a:cs typeface="Times New Roman" pitchFamily="18" charset="0"/>
              </a:rPr>
              <a:t>Hypothalamus</a:t>
            </a:r>
          </a:p>
        </p:txBody>
      </p:sp>
      <p:sp>
        <p:nvSpPr>
          <p:cNvPr id="50" name="Полилиния 10"/>
          <p:cNvSpPr>
            <a:spLocks/>
          </p:cNvSpPr>
          <p:nvPr/>
        </p:nvSpPr>
        <p:spPr bwMode="auto">
          <a:xfrm>
            <a:off x="7809725" y="2230551"/>
            <a:ext cx="414630" cy="574217"/>
          </a:xfrm>
          <a:custGeom>
            <a:avLst/>
            <a:gdLst>
              <a:gd name="T0" fmla="*/ 40150 w 441003"/>
              <a:gd name="T1" fmla="*/ 67365 h 610843"/>
              <a:gd name="T2" fmla="*/ 8308 w 441003"/>
              <a:gd name="T3" fmla="*/ 150099 h 610843"/>
              <a:gd name="T4" fmla="*/ 1938 w 441003"/>
              <a:gd name="T5" fmla="*/ 248748 h 610843"/>
              <a:gd name="T6" fmla="*/ 36967 w 441003"/>
              <a:gd name="T7" fmla="*/ 366487 h 610843"/>
              <a:gd name="T8" fmla="*/ 135680 w 441003"/>
              <a:gd name="T9" fmla="*/ 481045 h 610843"/>
              <a:gd name="T10" fmla="*/ 269419 w 441003"/>
              <a:gd name="T11" fmla="*/ 592420 h 610843"/>
              <a:gd name="T12" fmla="*/ 355395 w 441003"/>
              <a:gd name="T13" fmla="*/ 608331 h 610843"/>
              <a:gd name="T14" fmla="*/ 428634 w 441003"/>
              <a:gd name="T15" fmla="*/ 547870 h 610843"/>
              <a:gd name="T16" fmla="*/ 441371 w 441003"/>
              <a:gd name="T17" fmla="*/ 458770 h 610843"/>
              <a:gd name="T18" fmla="*/ 415896 w 441003"/>
              <a:gd name="T19" fmla="*/ 376034 h 610843"/>
              <a:gd name="T20" fmla="*/ 380869 w 441003"/>
              <a:gd name="T21" fmla="*/ 315573 h 610843"/>
              <a:gd name="T22" fmla="*/ 358579 w 441003"/>
              <a:gd name="T23" fmla="*/ 232837 h 610843"/>
              <a:gd name="T24" fmla="*/ 243946 w 441003"/>
              <a:gd name="T25" fmla="*/ 64182 h 610843"/>
              <a:gd name="T26" fmla="*/ 167522 w 441003"/>
              <a:gd name="T27" fmla="*/ 538 h 610843"/>
              <a:gd name="T28" fmla="*/ 91098 w 441003"/>
              <a:gd name="T29" fmla="*/ 35543 h 610843"/>
              <a:gd name="T30" fmla="*/ 40150 w 441003"/>
              <a:gd name="T31" fmla="*/ 67365 h 6108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1003" h="610843">
                <a:moveTo>
                  <a:pt x="40034" y="67213"/>
                </a:moveTo>
                <a:cubicBezTo>
                  <a:pt x="26276" y="86263"/>
                  <a:pt x="14634" y="119601"/>
                  <a:pt x="8284" y="149763"/>
                </a:cubicBezTo>
                <a:cubicBezTo>
                  <a:pt x="1934" y="179925"/>
                  <a:pt x="-2828" y="212205"/>
                  <a:pt x="1934" y="248188"/>
                </a:cubicBezTo>
                <a:cubicBezTo>
                  <a:pt x="6696" y="284171"/>
                  <a:pt x="14634" y="327034"/>
                  <a:pt x="36859" y="365663"/>
                </a:cubicBezTo>
                <a:cubicBezTo>
                  <a:pt x="59084" y="404292"/>
                  <a:pt x="96655" y="442392"/>
                  <a:pt x="135284" y="479963"/>
                </a:cubicBezTo>
                <a:cubicBezTo>
                  <a:pt x="173913" y="517534"/>
                  <a:pt x="232122" y="569921"/>
                  <a:pt x="268634" y="591088"/>
                </a:cubicBezTo>
                <a:cubicBezTo>
                  <a:pt x="305146" y="612255"/>
                  <a:pt x="327901" y="614371"/>
                  <a:pt x="354359" y="606963"/>
                </a:cubicBezTo>
                <a:cubicBezTo>
                  <a:pt x="380817" y="599555"/>
                  <a:pt x="413097" y="571509"/>
                  <a:pt x="427384" y="546638"/>
                </a:cubicBezTo>
                <a:cubicBezTo>
                  <a:pt x="441672" y="521767"/>
                  <a:pt x="442201" y="486313"/>
                  <a:pt x="440084" y="457738"/>
                </a:cubicBezTo>
                <a:cubicBezTo>
                  <a:pt x="437967" y="429163"/>
                  <a:pt x="424738" y="399000"/>
                  <a:pt x="414684" y="375188"/>
                </a:cubicBezTo>
                <a:cubicBezTo>
                  <a:pt x="404630" y="351376"/>
                  <a:pt x="389284" y="338676"/>
                  <a:pt x="379759" y="314863"/>
                </a:cubicBezTo>
                <a:cubicBezTo>
                  <a:pt x="370234" y="291051"/>
                  <a:pt x="380288" y="274117"/>
                  <a:pt x="357534" y="232313"/>
                </a:cubicBezTo>
                <a:cubicBezTo>
                  <a:pt x="334780" y="190509"/>
                  <a:pt x="274984" y="102667"/>
                  <a:pt x="243234" y="64038"/>
                </a:cubicBezTo>
                <a:cubicBezTo>
                  <a:pt x="211484" y="25409"/>
                  <a:pt x="192434" y="5300"/>
                  <a:pt x="167034" y="538"/>
                </a:cubicBezTo>
                <a:cubicBezTo>
                  <a:pt x="141634" y="-4224"/>
                  <a:pt x="104592" y="23821"/>
                  <a:pt x="90834" y="35463"/>
                </a:cubicBezTo>
                <a:cubicBezTo>
                  <a:pt x="77076" y="47105"/>
                  <a:pt x="53792" y="48163"/>
                  <a:pt x="40034" y="67213"/>
                </a:cubicBezTo>
                <a:close/>
              </a:path>
            </a:pathLst>
          </a:custGeom>
          <a:solidFill>
            <a:srgbClr val="FEA501"/>
          </a:solidFill>
          <a:ln w="9525">
            <a:solidFill>
              <a:schemeClr val="tx1"/>
            </a:solidFill>
            <a:round/>
            <a:headEnd/>
            <a:tailEnd/>
          </a:ln>
        </p:spPr>
        <p:txBody>
          <a:bodyPr wrap="none" lIns="90000" tIns="46800" rIns="90000" bIns="46800" anchor="ctr"/>
          <a:lstStyle/>
          <a:p>
            <a:endParaRPr lang="ru-RU">
              <a:solidFill>
                <a:srgbClr val="003399"/>
              </a:solidFill>
              <a:latin typeface="Arial"/>
            </a:endParaRPr>
          </a:p>
        </p:txBody>
      </p:sp>
      <p:cxnSp>
        <p:nvCxnSpPr>
          <p:cNvPr id="51" name="Прямая со стрелкой 12"/>
          <p:cNvCxnSpPr>
            <a:cxnSpLocks noChangeShapeType="1"/>
          </p:cNvCxnSpPr>
          <p:nvPr/>
        </p:nvCxnSpPr>
        <p:spPr bwMode="auto">
          <a:xfrm flipH="1" flipV="1">
            <a:off x="8675608" y="3278816"/>
            <a:ext cx="198120" cy="278130"/>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2" name="Прямоугольник 11"/>
          <p:cNvSpPr>
            <a:spLocks noChangeArrowheads="1"/>
          </p:cNvSpPr>
          <p:nvPr/>
        </p:nvSpPr>
        <p:spPr bwMode="auto">
          <a:xfrm>
            <a:off x="8274540" y="3489375"/>
            <a:ext cx="1338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dirty="0">
                <a:solidFill>
                  <a:srgbClr val="FF0000"/>
                </a:solidFill>
                <a:latin typeface="Times New Roman" pitchFamily="18" charset="0"/>
                <a:cs typeface="Times New Roman" pitchFamily="18" charset="0"/>
              </a:rPr>
              <a:t>Hypothalamus</a:t>
            </a:r>
          </a:p>
        </p:txBody>
      </p:sp>
      <p:sp>
        <p:nvSpPr>
          <p:cNvPr id="53" name="Полилиния 20"/>
          <p:cNvSpPr>
            <a:spLocks/>
          </p:cNvSpPr>
          <p:nvPr/>
        </p:nvSpPr>
        <p:spPr bwMode="auto">
          <a:xfrm>
            <a:off x="8703296" y="2278920"/>
            <a:ext cx="447671" cy="290518"/>
          </a:xfrm>
          <a:custGeom>
            <a:avLst/>
            <a:gdLst>
              <a:gd name="T0" fmla="*/ 445247 w 448487"/>
              <a:gd name="T1" fmla="*/ 80910 h 290960"/>
              <a:gd name="T2" fmla="*/ 400332 w 448487"/>
              <a:gd name="T3" fmla="*/ 52511 h 290960"/>
              <a:gd name="T4" fmla="*/ 338865 w 448487"/>
              <a:gd name="T5" fmla="*/ 17012 h 290960"/>
              <a:gd name="T6" fmla="*/ 246668 w 448487"/>
              <a:gd name="T7" fmla="*/ 443 h 290960"/>
              <a:gd name="T8" fmla="*/ 175746 w 448487"/>
              <a:gd name="T9" fmla="*/ 33577 h 290960"/>
              <a:gd name="T10" fmla="*/ 88277 w 448487"/>
              <a:gd name="T11" fmla="*/ 83276 h 290960"/>
              <a:gd name="T12" fmla="*/ 40996 w 448487"/>
              <a:gd name="T13" fmla="*/ 116409 h 290960"/>
              <a:gd name="T14" fmla="*/ 14992 w 448487"/>
              <a:gd name="T15" fmla="*/ 144809 h 290960"/>
              <a:gd name="T16" fmla="*/ 808 w 448487"/>
              <a:gd name="T17" fmla="*/ 189773 h 290960"/>
              <a:gd name="T18" fmla="*/ 38632 w 448487"/>
              <a:gd name="T19" fmla="*/ 211074 h 290960"/>
              <a:gd name="T20" fmla="*/ 69364 w 448487"/>
              <a:gd name="T21" fmla="*/ 232374 h 290960"/>
              <a:gd name="T22" fmla="*/ 81184 w 448487"/>
              <a:gd name="T23" fmla="*/ 237106 h 290960"/>
              <a:gd name="T24" fmla="*/ 45724 w 448487"/>
              <a:gd name="T25" fmla="*/ 253673 h 290960"/>
              <a:gd name="T26" fmla="*/ 40996 w 448487"/>
              <a:gd name="T27" fmla="*/ 277339 h 290960"/>
              <a:gd name="T28" fmla="*/ 119009 w 448487"/>
              <a:gd name="T29" fmla="*/ 289172 h 290960"/>
              <a:gd name="T30" fmla="*/ 173383 w 448487"/>
              <a:gd name="T31" fmla="*/ 277339 h 290960"/>
              <a:gd name="T32" fmla="*/ 230120 w 448487"/>
              <a:gd name="T33" fmla="*/ 244206 h 290960"/>
              <a:gd name="T34" fmla="*/ 284492 w 448487"/>
              <a:gd name="T35" fmla="*/ 215807 h 290960"/>
              <a:gd name="T36" fmla="*/ 301041 w 448487"/>
              <a:gd name="T37" fmla="*/ 194508 h 290960"/>
              <a:gd name="T38" fmla="*/ 305768 w 448487"/>
              <a:gd name="T39" fmla="*/ 159008 h 290960"/>
              <a:gd name="T40" fmla="*/ 277401 w 448487"/>
              <a:gd name="T41" fmla="*/ 140075 h 290960"/>
              <a:gd name="T42" fmla="*/ 303406 w 448487"/>
              <a:gd name="T43" fmla="*/ 118776 h 290960"/>
              <a:gd name="T44" fmla="*/ 362506 w 448487"/>
              <a:gd name="T45" fmla="*/ 104575 h 290960"/>
              <a:gd name="T46" fmla="*/ 371963 w 448487"/>
              <a:gd name="T47" fmla="*/ 104575 h 290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48487" h="290960">
                <a:moveTo>
                  <a:pt x="448487" y="81410"/>
                </a:moveTo>
                <a:cubicBezTo>
                  <a:pt x="434795" y="72480"/>
                  <a:pt x="421103" y="63551"/>
                  <a:pt x="403244" y="52835"/>
                </a:cubicBezTo>
                <a:cubicBezTo>
                  <a:pt x="385385" y="42119"/>
                  <a:pt x="367128" y="25847"/>
                  <a:pt x="341331" y="17116"/>
                </a:cubicBezTo>
                <a:cubicBezTo>
                  <a:pt x="315534" y="8385"/>
                  <a:pt x="275846" y="-2331"/>
                  <a:pt x="248462" y="447"/>
                </a:cubicBezTo>
                <a:cubicBezTo>
                  <a:pt x="221078" y="3225"/>
                  <a:pt x="203615" y="19894"/>
                  <a:pt x="177025" y="33785"/>
                </a:cubicBezTo>
                <a:cubicBezTo>
                  <a:pt x="150435" y="47676"/>
                  <a:pt x="111541" y="69900"/>
                  <a:pt x="88919" y="83791"/>
                </a:cubicBezTo>
                <a:cubicBezTo>
                  <a:pt x="66297" y="97682"/>
                  <a:pt x="53597" y="106810"/>
                  <a:pt x="41294" y="117129"/>
                </a:cubicBezTo>
                <a:cubicBezTo>
                  <a:pt x="28991" y="127448"/>
                  <a:pt x="21847" y="133401"/>
                  <a:pt x="15100" y="145704"/>
                </a:cubicBezTo>
                <a:cubicBezTo>
                  <a:pt x="8353" y="158007"/>
                  <a:pt x="-3157" y="179835"/>
                  <a:pt x="812" y="190947"/>
                </a:cubicBezTo>
                <a:cubicBezTo>
                  <a:pt x="4781" y="202059"/>
                  <a:pt x="27402" y="205235"/>
                  <a:pt x="38912" y="212379"/>
                </a:cubicBezTo>
                <a:cubicBezTo>
                  <a:pt x="50422" y="219523"/>
                  <a:pt x="62725" y="229445"/>
                  <a:pt x="69869" y="233810"/>
                </a:cubicBezTo>
                <a:cubicBezTo>
                  <a:pt x="77013" y="238175"/>
                  <a:pt x="85744" y="235000"/>
                  <a:pt x="81775" y="238572"/>
                </a:cubicBezTo>
                <a:cubicBezTo>
                  <a:pt x="77806" y="242144"/>
                  <a:pt x="52803" y="248494"/>
                  <a:pt x="46056" y="255241"/>
                </a:cubicBezTo>
                <a:cubicBezTo>
                  <a:pt x="39309" y="261988"/>
                  <a:pt x="28991" y="273101"/>
                  <a:pt x="41294" y="279054"/>
                </a:cubicBezTo>
                <a:cubicBezTo>
                  <a:pt x="53597" y="285007"/>
                  <a:pt x="97650" y="290960"/>
                  <a:pt x="119875" y="290960"/>
                </a:cubicBezTo>
                <a:cubicBezTo>
                  <a:pt x="142100" y="290960"/>
                  <a:pt x="155991" y="286595"/>
                  <a:pt x="174644" y="279054"/>
                </a:cubicBezTo>
                <a:cubicBezTo>
                  <a:pt x="193297" y="271513"/>
                  <a:pt x="213141" y="256035"/>
                  <a:pt x="231794" y="245716"/>
                </a:cubicBezTo>
                <a:cubicBezTo>
                  <a:pt x="250447" y="235397"/>
                  <a:pt x="274656" y="225475"/>
                  <a:pt x="286562" y="217141"/>
                </a:cubicBezTo>
                <a:cubicBezTo>
                  <a:pt x="298468" y="208807"/>
                  <a:pt x="299659" y="205235"/>
                  <a:pt x="303231" y="195710"/>
                </a:cubicBezTo>
                <a:cubicBezTo>
                  <a:pt x="306803" y="186185"/>
                  <a:pt x="311963" y="169119"/>
                  <a:pt x="307994" y="159991"/>
                </a:cubicBezTo>
                <a:cubicBezTo>
                  <a:pt x="304025" y="150863"/>
                  <a:pt x="279816" y="147688"/>
                  <a:pt x="279419" y="140941"/>
                </a:cubicBezTo>
                <a:cubicBezTo>
                  <a:pt x="279022" y="134194"/>
                  <a:pt x="291325" y="125463"/>
                  <a:pt x="305612" y="119510"/>
                </a:cubicBezTo>
                <a:cubicBezTo>
                  <a:pt x="319899" y="113557"/>
                  <a:pt x="353635" y="107603"/>
                  <a:pt x="365144" y="105222"/>
                </a:cubicBezTo>
                <a:cubicBezTo>
                  <a:pt x="376653" y="102841"/>
                  <a:pt x="375661" y="104031"/>
                  <a:pt x="374669" y="105222"/>
                </a:cubicBezTo>
              </a:path>
            </a:pathLst>
          </a:custGeom>
          <a:solidFill>
            <a:srgbClr val="FF0000">
              <a:alpha val="41176"/>
            </a:srgbClr>
          </a:solidFill>
          <a:ln w="9525">
            <a:solidFill>
              <a:srgbClr val="000000"/>
            </a:solidFill>
            <a:round/>
            <a:headEnd/>
            <a:tailEnd/>
          </a:ln>
        </p:spPr>
        <p:txBody>
          <a:bodyPr wrap="none" lIns="90000" tIns="46800" rIns="90000" bIns="46800" anchor="ctr"/>
          <a:lstStyle/>
          <a:p>
            <a:endParaRPr lang="ru-RU">
              <a:solidFill>
                <a:srgbClr val="000000"/>
              </a:solidFill>
              <a:latin typeface="Arial"/>
            </a:endParaRPr>
          </a:p>
        </p:txBody>
      </p:sp>
      <p:cxnSp>
        <p:nvCxnSpPr>
          <p:cNvPr id="54" name="Прямая со стрелкой 12"/>
          <p:cNvCxnSpPr>
            <a:cxnSpLocks noChangeShapeType="1"/>
          </p:cNvCxnSpPr>
          <p:nvPr/>
        </p:nvCxnSpPr>
        <p:spPr bwMode="auto">
          <a:xfrm flipH="1">
            <a:off x="9127730" y="1950396"/>
            <a:ext cx="660399" cy="342900"/>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5" name="Прямоугольник 11"/>
          <p:cNvSpPr>
            <a:spLocks noChangeArrowheads="1"/>
          </p:cNvSpPr>
          <p:nvPr/>
        </p:nvSpPr>
        <p:spPr bwMode="auto">
          <a:xfrm>
            <a:off x="9094325" y="1622475"/>
            <a:ext cx="1338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dirty="0">
                <a:solidFill>
                  <a:srgbClr val="FF0000"/>
                </a:solidFill>
                <a:latin typeface="Times New Roman" pitchFamily="18" charset="0"/>
                <a:cs typeface="Times New Roman" pitchFamily="18" charset="0"/>
              </a:rPr>
              <a:t>Hippocampus</a:t>
            </a:r>
          </a:p>
        </p:txBody>
      </p:sp>
      <p:sp>
        <p:nvSpPr>
          <p:cNvPr id="58" name="Прямоугольник 11"/>
          <p:cNvSpPr>
            <a:spLocks noChangeArrowheads="1"/>
          </p:cNvSpPr>
          <p:nvPr/>
        </p:nvSpPr>
        <p:spPr bwMode="auto">
          <a:xfrm>
            <a:off x="7195552" y="1640422"/>
            <a:ext cx="2097307"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FF0000"/>
                </a:solidFill>
                <a:latin typeface="Times New Roman" pitchFamily="18" charset="0"/>
                <a:cs typeface="Times New Roman" pitchFamily="18" charset="0"/>
              </a:rPr>
              <a:t>Prefrontal cortex</a:t>
            </a:r>
          </a:p>
        </p:txBody>
      </p:sp>
      <p:cxnSp>
        <p:nvCxnSpPr>
          <p:cNvPr id="59" name="Прямая со стрелкой 4"/>
          <p:cNvCxnSpPr>
            <a:cxnSpLocks noChangeShapeType="1"/>
          </p:cNvCxnSpPr>
          <p:nvPr/>
        </p:nvCxnSpPr>
        <p:spPr bwMode="auto">
          <a:xfrm>
            <a:off x="7824144" y="1929584"/>
            <a:ext cx="38138" cy="294460"/>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050" name="Picture 2" descr="&amp;Kcy;&amp;acy;&amp;rcy;&amp;tcy;&amp;icy;&amp;ncy;&amp;kcy;&amp;icy; &amp;pcy;&amp;ocy; &amp;zcy;&amp;acy;&amp;pcy;&amp;rcy;&amp;ocy;&amp;scy;&amp;ucy; physica medic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65" t="-1575" r="705" b="2880"/>
          <a:stretch/>
        </p:blipFill>
        <p:spPr bwMode="auto">
          <a:xfrm>
            <a:off x="1349256" y="5990503"/>
            <a:ext cx="564009" cy="770908"/>
          </a:xfrm>
          <a:prstGeom prst="rect">
            <a:avLst/>
          </a:prstGeom>
          <a:solidFill>
            <a:schemeClr val="accent3">
              <a:lumMod val="95000"/>
            </a:schemeClr>
          </a:solidFill>
          <a:ln w="6350" cap="flat" cmpd="sng" algn="ctr">
            <a:solidFill>
              <a:schemeClr val="bg1">
                <a:lumMod val="50000"/>
              </a:schemeClr>
            </a:solidFill>
            <a:prstDash val="solid"/>
            <a:round/>
            <a:headEnd type="none" w="med" len="med"/>
            <a:tailEnd type="none" w="med" len="med"/>
          </a:ln>
          <a:effectLst/>
        </p:spPr>
      </p:pic>
      <p:sp>
        <p:nvSpPr>
          <p:cNvPr id="68" name="Прямоугольник 67"/>
          <p:cNvSpPr/>
          <p:nvPr/>
        </p:nvSpPr>
        <p:spPr>
          <a:xfrm>
            <a:off x="-1109826" y="9276384"/>
            <a:ext cx="2525051" cy="246221"/>
          </a:xfrm>
          <a:prstGeom prst="rect">
            <a:avLst/>
          </a:prstGeom>
        </p:spPr>
        <p:txBody>
          <a:bodyPr wrap="none">
            <a:spAutoFit/>
          </a:bodyPr>
          <a:lstStyle/>
          <a:p>
            <a:pPr algn="ctr"/>
            <a:r>
              <a:rPr lang="en-US" sz="1000" dirty="0">
                <a:solidFill>
                  <a:srgbClr val="003399"/>
                </a:solidFill>
                <a:latin typeface="Arial"/>
              </a:rPr>
              <a:t>Laboratory of High Energy Physics, JINR</a:t>
            </a:r>
            <a:endParaRPr lang="ru-RU" sz="1000" dirty="0">
              <a:solidFill>
                <a:srgbClr val="003399"/>
              </a:solidFill>
              <a:latin typeface="Arial"/>
            </a:endParaRPr>
          </a:p>
        </p:txBody>
      </p:sp>
      <p:pic>
        <p:nvPicPr>
          <p:cNvPr id="70" name="Picture 2">
            <a:extLst>
              <a:ext uri="{FF2B5EF4-FFF2-40B4-BE49-F238E27FC236}">
                <a16:creationId xmlns:a16="http://schemas.microsoft.com/office/drawing/2014/main" id="{391B33DD-6F92-4877-97DF-6223176C51D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3359" b="3343"/>
          <a:stretch/>
        </p:blipFill>
        <p:spPr bwMode="auto">
          <a:xfrm>
            <a:off x="10507563" y="957388"/>
            <a:ext cx="1570232" cy="148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3" descr="D:\COSPAR 2014 2-10 August\К докладу\рисунок_2.png">
            <a:extLst>
              <a:ext uri="{FF2B5EF4-FFF2-40B4-BE49-F238E27FC236}">
                <a16:creationId xmlns:a16="http://schemas.microsoft.com/office/drawing/2014/main" id="{5E6DDEF6-2C0F-42D9-BA77-1CD64996D00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153"/>
          <a:stretch/>
        </p:blipFill>
        <p:spPr bwMode="auto">
          <a:xfrm>
            <a:off x="10507563" y="2697731"/>
            <a:ext cx="1549812" cy="98779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a:extLst>
              <a:ext uri="{FF2B5EF4-FFF2-40B4-BE49-F238E27FC236}">
                <a16:creationId xmlns:a16="http://schemas.microsoft.com/office/drawing/2014/main" id="{CE5EC2EA-404D-4D6C-BC45-8F08B88919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96185" y="3907179"/>
            <a:ext cx="1581610" cy="11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Прямоугольник 81">
            <a:extLst>
              <a:ext uri="{FF2B5EF4-FFF2-40B4-BE49-F238E27FC236}">
                <a16:creationId xmlns:a16="http://schemas.microsoft.com/office/drawing/2014/main" id="{FCE116E3-E26F-40EB-8C33-D5BA26331538}"/>
              </a:ext>
            </a:extLst>
          </p:cNvPr>
          <p:cNvSpPr/>
          <p:nvPr/>
        </p:nvSpPr>
        <p:spPr>
          <a:xfrm>
            <a:off x="3235201" y="6583717"/>
            <a:ext cx="1492716" cy="246221"/>
          </a:xfrm>
          <a:prstGeom prst="rect">
            <a:avLst/>
          </a:prstGeom>
        </p:spPr>
        <p:txBody>
          <a:bodyPr wrap="none">
            <a:spAutoFit/>
          </a:bodyPr>
          <a:lstStyle/>
          <a:p>
            <a:pPr algn="ctr"/>
            <a:r>
              <a:rPr lang="en-US" sz="1000" dirty="0" err="1">
                <a:solidFill>
                  <a:srgbClr val="003399"/>
                </a:solidFill>
                <a:latin typeface="Arial"/>
              </a:rPr>
              <a:t>Belov</a:t>
            </a:r>
            <a:r>
              <a:rPr lang="en-US" sz="1000" dirty="0">
                <a:solidFill>
                  <a:srgbClr val="003399"/>
                </a:solidFill>
                <a:latin typeface="Arial"/>
              </a:rPr>
              <a:t> et al., 2015-2022</a:t>
            </a:r>
            <a:endParaRPr lang="ru-RU" sz="1000" dirty="0">
              <a:solidFill>
                <a:srgbClr val="003399"/>
              </a:solidFill>
              <a:latin typeface="Arial"/>
            </a:endParaRPr>
          </a:p>
        </p:txBody>
      </p:sp>
      <p:grpSp>
        <p:nvGrpSpPr>
          <p:cNvPr id="9" name="Группа 8">
            <a:extLst>
              <a:ext uri="{FF2B5EF4-FFF2-40B4-BE49-F238E27FC236}">
                <a16:creationId xmlns:a16="http://schemas.microsoft.com/office/drawing/2014/main" id="{94F1A5BB-A6C3-4E43-B379-1A03320169A8}"/>
              </a:ext>
            </a:extLst>
          </p:cNvPr>
          <p:cNvGrpSpPr/>
          <p:nvPr/>
        </p:nvGrpSpPr>
        <p:grpSpPr>
          <a:xfrm>
            <a:off x="4604322" y="4053468"/>
            <a:ext cx="5552923" cy="2200693"/>
            <a:chOff x="111021" y="4690966"/>
            <a:chExt cx="5552923" cy="2200693"/>
          </a:xfrm>
        </p:grpSpPr>
        <p:grpSp>
          <p:nvGrpSpPr>
            <p:cNvPr id="2052" name="Группа 2051"/>
            <p:cNvGrpSpPr/>
            <p:nvPr/>
          </p:nvGrpSpPr>
          <p:grpSpPr>
            <a:xfrm>
              <a:off x="111021" y="4699333"/>
              <a:ext cx="2368075" cy="1982484"/>
              <a:chOff x="50800" y="4717966"/>
              <a:chExt cx="2368075" cy="1982484"/>
            </a:xfrm>
          </p:grpSpPr>
          <p:grpSp>
            <p:nvGrpSpPr>
              <p:cNvPr id="2048" name="Группа 2047"/>
              <p:cNvGrpSpPr/>
              <p:nvPr/>
            </p:nvGrpSpPr>
            <p:grpSpPr>
              <a:xfrm>
                <a:off x="50800" y="4794870"/>
                <a:ext cx="2368075" cy="1905580"/>
                <a:chOff x="50800" y="4794870"/>
                <a:chExt cx="2368075" cy="1905580"/>
              </a:xfrm>
            </p:grpSpPr>
            <p:sp>
              <p:nvSpPr>
                <p:cNvPr id="4" name="Прямоугольник 3"/>
                <p:cNvSpPr/>
                <p:nvPr/>
              </p:nvSpPr>
              <p:spPr bwMode="auto">
                <a:xfrm>
                  <a:off x="192313" y="5779996"/>
                  <a:ext cx="923303" cy="660537"/>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ru-RU" sz="2000">
                    <a:solidFill>
                      <a:srgbClr val="000000"/>
                    </a:solidFill>
                    <a:latin typeface="Arial" charset="0"/>
                  </a:endParaRPr>
                </a:p>
              </p:txBody>
            </p:sp>
            <p:pic>
              <p:nvPicPr>
                <p:cNvPr id="64" name="Рисунок 63"/>
                <p:cNvPicPr>
                  <a:picLocks noChangeAspect="1"/>
                </p:cNvPicPr>
                <p:nvPr/>
              </p:nvPicPr>
              <p:blipFill rotWithShape="1">
                <a:blip r:embed="rId10">
                  <a:extLst>
                    <a:ext uri="{28A0092B-C50C-407E-A947-70E740481C1C}">
                      <a14:useLocalDpi xmlns:a14="http://schemas.microsoft.com/office/drawing/2010/main" val="0"/>
                    </a:ext>
                  </a:extLst>
                </a:blip>
                <a:srcRect l="57744" t="51924"/>
                <a:stretch/>
              </p:blipFill>
              <p:spPr>
                <a:xfrm>
                  <a:off x="116115" y="4794870"/>
                  <a:ext cx="2264229" cy="1835621"/>
                </a:xfrm>
                <a:prstGeom prst="rect">
                  <a:avLst/>
                </a:prstGeom>
              </p:spPr>
            </p:pic>
            <p:sp>
              <p:nvSpPr>
                <p:cNvPr id="62" name="TextBox 61"/>
                <p:cNvSpPr txBox="1"/>
                <p:nvPr/>
              </p:nvSpPr>
              <p:spPr>
                <a:xfrm rot="16200000">
                  <a:off x="-515574" y="5563029"/>
                  <a:ext cx="1420582" cy="261610"/>
                </a:xfrm>
                <a:prstGeom prst="rect">
                  <a:avLst/>
                </a:prstGeom>
                <a:solidFill>
                  <a:schemeClr val="bg1"/>
                </a:solidFill>
              </p:spPr>
              <p:txBody>
                <a:bodyPr wrap="none" rtlCol="0">
                  <a:spAutoFit/>
                </a:bodyPr>
                <a:lstStyle/>
                <a:p>
                  <a:pPr algn="ctr"/>
                  <a:r>
                    <a:rPr lang="en-US" sz="1100" b="1" dirty="0">
                      <a:solidFill>
                        <a:srgbClr val="000000"/>
                      </a:solidFill>
                      <a:latin typeface="Arial"/>
                    </a:rPr>
                    <a:t>Concentration</a:t>
                  </a:r>
                  <a:r>
                    <a:rPr lang="ru-RU" sz="1100" b="1" dirty="0">
                      <a:solidFill>
                        <a:srgbClr val="000000"/>
                      </a:solidFill>
                      <a:latin typeface="Arial"/>
                    </a:rPr>
                    <a:t>, %</a:t>
                  </a:r>
                  <a:r>
                    <a:rPr lang="en-US" sz="1100" b="1" dirty="0">
                      <a:solidFill>
                        <a:srgbClr val="000000"/>
                      </a:solidFill>
                      <a:latin typeface="Arial"/>
                    </a:rPr>
                    <a:t>  </a:t>
                  </a:r>
                  <a:endParaRPr lang="ru-RU" sz="1100" b="1" dirty="0">
                    <a:solidFill>
                      <a:srgbClr val="000000"/>
                    </a:solidFill>
                    <a:latin typeface="Arial"/>
                  </a:endParaRPr>
                </a:p>
              </p:txBody>
            </p:sp>
            <p:sp>
              <p:nvSpPr>
                <p:cNvPr id="76" name="Прямоугольник 75"/>
                <p:cNvSpPr/>
                <p:nvPr/>
              </p:nvSpPr>
              <p:spPr>
                <a:xfrm>
                  <a:off x="50800" y="6337091"/>
                  <a:ext cx="329154" cy="292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Arial"/>
                  </a:endParaRPr>
                </a:p>
              </p:txBody>
            </p:sp>
            <p:sp>
              <p:nvSpPr>
                <p:cNvPr id="63" name="TextBox 62"/>
                <p:cNvSpPr txBox="1"/>
                <p:nvPr/>
              </p:nvSpPr>
              <p:spPr>
                <a:xfrm>
                  <a:off x="563880" y="6469618"/>
                  <a:ext cx="1854995" cy="230832"/>
                </a:xfrm>
                <a:prstGeom prst="rect">
                  <a:avLst/>
                </a:prstGeom>
                <a:solidFill>
                  <a:schemeClr val="bg1"/>
                </a:solidFill>
              </p:spPr>
              <p:txBody>
                <a:bodyPr wrap="none" rtlCol="0">
                  <a:spAutoFit/>
                </a:bodyPr>
                <a:lstStyle/>
                <a:p>
                  <a:r>
                    <a:rPr lang="ru-RU" sz="900" dirty="0">
                      <a:solidFill>
                        <a:srgbClr val="000000"/>
                      </a:solidFill>
                      <a:latin typeface="Arial"/>
                    </a:rPr>
                    <a:t>НА  ДОФУК   ДА     ГВК    3-МТ</a:t>
                  </a:r>
                </a:p>
              </p:txBody>
            </p:sp>
          </p:grpSp>
          <p:sp>
            <p:nvSpPr>
              <p:cNvPr id="83" name="TextBox 82"/>
              <p:cNvSpPr txBox="1"/>
              <p:nvPr/>
            </p:nvSpPr>
            <p:spPr>
              <a:xfrm>
                <a:off x="555587" y="4717966"/>
                <a:ext cx="1653018" cy="261610"/>
              </a:xfrm>
              <a:prstGeom prst="rect">
                <a:avLst/>
              </a:prstGeom>
              <a:solidFill>
                <a:schemeClr val="bg1"/>
              </a:solidFill>
            </p:spPr>
            <p:txBody>
              <a:bodyPr wrap="none" rtlCol="0">
                <a:spAutoFit/>
              </a:bodyPr>
              <a:lstStyle/>
              <a:p>
                <a:pPr algn="ctr"/>
                <a:r>
                  <a:rPr lang="en-US" sz="1100" b="1" dirty="0">
                    <a:solidFill>
                      <a:srgbClr val="000000"/>
                    </a:solidFill>
                    <a:latin typeface="Arial"/>
                  </a:rPr>
                  <a:t>Exposure to </a:t>
                </a:r>
                <a:r>
                  <a:rPr lang="ru-RU" sz="1100" b="1" baseline="30000" dirty="0">
                    <a:solidFill>
                      <a:srgbClr val="000000"/>
                    </a:solidFill>
                    <a:latin typeface="Arial"/>
                  </a:rPr>
                  <a:t>12</a:t>
                </a:r>
                <a:r>
                  <a:rPr lang="ru-RU" sz="1100" b="1" dirty="0">
                    <a:solidFill>
                      <a:srgbClr val="000000"/>
                    </a:solidFill>
                    <a:latin typeface="Arial"/>
                  </a:rPr>
                  <a:t>С</a:t>
                </a:r>
                <a:r>
                  <a:rPr lang="en-US" sz="1100" b="1" dirty="0">
                    <a:solidFill>
                      <a:srgbClr val="000000"/>
                    </a:solidFill>
                    <a:latin typeface="Arial"/>
                  </a:rPr>
                  <a:t> ions  </a:t>
                </a:r>
                <a:endParaRPr lang="ru-RU" sz="1100" b="1" dirty="0">
                  <a:solidFill>
                    <a:srgbClr val="000000"/>
                  </a:solidFill>
                  <a:latin typeface="Arial"/>
                </a:endParaRPr>
              </a:p>
            </p:txBody>
          </p:sp>
        </p:grpSp>
        <p:grpSp>
          <p:nvGrpSpPr>
            <p:cNvPr id="2051" name="Группа 2050"/>
            <p:cNvGrpSpPr/>
            <p:nvPr/>
          </p:nvGrpSpPr>
          <p:grpSpPr>
            <a:xfrm>
              <a:off x="2694981" y="4690966"/>
              <a:ext cx="2941402" cy="2096253"/>
              <a:chOff x="2461673" y="4709598"/>
              <a:chExt cx="2941402" cy="2096253"/>
            </a:xfrm>
          </p:grpSpPr>
          <p:grpSp>
            <p:nvGrpSpPr>
              <p:cNvPr id="2049" name="Группа 2048"/>
              <p:cNvGrpSpPr/>
              <p:nvPr/>
            </p:nvGrpSpPr>
            <p:grpSpPr>
              <a:xfrm>
                <a:off x="2461673" y="4738836"/>
                <a:ext cx="2941402" cy="2067015"/>
                <a:chOff x="2461673" y="4738836"/>
                <a:chExt cx="2941402" cy="2067015"/>
              </a:xfrm>
            </p:grpSpPr>
            <p:pic>
              <p:nvPicPr>
                <p:cNvPr id="69" name="Рисунок 68"/>
                <p:cNvPicPr>
                  <a:picLocks noChangeAspect="1"/>
                </p:cNvPicPr>
                <p:nvPr/>
              </p:nvPicPr>
              <p:blipFill rotWithShape="1">
                <a:blip r:embed="rId11">
                  <a:extLst>
                    <a:ext uri="{28A0092B-C50C-407E-A947-70E740481C1C}">
                      <a14:useLocalDpi xmlns:a14="http://schemas.microsoft.com/office/drawing/2010/main" val="0"/>
                    </a:ext>
                  </a:extLst>
                </a:blip>
                <a:srcRect l="48992" t="50000"/>
                <a:stretch/>
              </p:blipFill>
              <p:spPr>
                <a:xfrm>
                  <a:off x="2517551" y="4738836"/>
                  <a:ext cx="2885524" cy="1874067"/>
                </a:xfrm>
                <a:prstGeom prst="rect">
                  <a:avLst/>
                </a:prstGeom>
              </p:spPr>
            </p:pic>
            <p:sp>
              <p:nvSpPr>
                <p:cNvPr id="77" name="TextBox 76"/>
                <p:cNvSpPr txBox="1"/>
                <p:nvPr/>
              </p:nvSpPr>
              <p:spPr>
                <a:xfrm rot="16200000">
                  <a:off x="1920659" y="5574776"/>
                  <a:ext cx="1343638" cy="261610"/>
                </a:xfrm>
                <a:prstGeom prst="rect">
                  <a:avLst/>
                </a:prstGeom>
                <a:solidFill>
                  <a:schemeClr val="bg1"/>
                </a:solidFill>
              </p:spPr>
              <p:txBody>
                <a:bodyPr wrap="none" rtlCol="0">
                  <a:spAutoFit/>
                </a:bodyPr>
                <a:lstStyle/>
                <a:p>
                  <a:pPr algn="ctr"/>
                  <a:r>
                    <a:rPr lang="en-US" sz="1100" b="1" dirty="0">
                      <a:solidFill>
                        <a:srgbClr val="000000"/>
                      </a:solidFill>
                      <a:latin typeface="Arial"/>
                    </a:rPr>
                    <a:t>Concentration</a:t>
                  </a:r>
                  <a:r>
                    <a:rPr lang="ru-RU" sz="1100" b="1" dirty="0">
                      <a:solidFill>
                        <a:srgbClr val="000000"/>
                      </a:solidFill>
                      <a:latin typeface="Arial"/>
                    </a:rPr>
                    <a:t>, %</a:t>
                  </a:r>
                </a:p>
              </p:txBody>
            </p:sp>
            <p:sp>
              <p:nvSpPr>
                <p:cNvPr id="78" name="Прямоугольник 77"/>
                <p:cNvSpPr/>
                <p:nvPr/>
              </p:nvSpPr>
              <p:spPr>
                <a:xfrm>
                  <a:off x="2486661" y="6324601"/>
                  <a:ext cx="329154" cy="3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Arial"/>
                  </a:endParaRPr>
                </a:p>
              </p:txBody>
            </p:sp>
            <p:sp>
              <p:nvSpPr>
                <p:cNvPr id="80" name="TextBox 79"/>
                <p:cNvSpPr txBox="1"/>
                <p:nvPr/>
              </p:nvSpPr>
              <p:spPr>
                <a:xfrm>
                  <a:off x="2943542" y="6436519"/>
                  <a:ext cx="2419252" cy="369332"/>
                </a:xfrm>
                <a:prstGeom prst="rect">
                  <a:avLst/>
                </a:prstGeom>
                <a:solidFill>
                  <a:schemeClr val="bg1"/>
                </a:solidFill>
              </p:spPr>
              <p:txBody>
                <a:bodyPr wrap="none" rtlCol="0">
                  <a:spAutoFit/>
                </a:bodyPr>
                <a:lstStyle/>
                <a:p>
                  <a:r>
                    <a:rPr lang="ru-RU" sz="900" dirty="0">
                      <a:solidFill>
                        <a:srgbClr val="000000"/>
                      </a:solidFill>
                      <a:latin typeface="Arial"/>
                    </a:rPr>
                    <a:t>НА ДОФУК  ДА   ГВК  3-МТ  5-ОТ  </a:t>
                  </a:r>
                  <a:r>
                    <a:rPr lang="ru-RU" sz="900" u="sng" dirty="0">
                      <a:solidFill>
                        <a:srgbClr val="000000"/>
                      </a:solidFill>
                      <a:latin typeface="Arial"/>
                    </a:rPr>
                    <a:t>ДОФУК</a:t>
                  </a:r>
                </a:p>
                <a:p>
                  <a:pPr algn="r"/>
                  <a:r>
                    <a:rPr lang="ru-RU" sz="900" dirty="0">
                      <a:solidFill>
                        <a:srgbClr val="000000"/>
                      </a:solidFill>
                      <a:latin typeface="Arial"/>
                    </a:rPr>
                    <a:t>                     ДА    </a:t>
                  </a:r>
                </a:p>
              </p:txBody>
            </p:sp>
          </p:grpSp>
          <p:sp>
            <p:nvSpPr>
              <p:cNvPr id="85" name="Прямоугольник 84"/>
              <p:cNvSpPr/>
              <p:nvPr/>
            </p:nvSpPr>
            <p:spPr>
              <a:xfrm>
                <a:off x="2964277" y="4727748"/>
                <a:ext cx="2130237" cy="256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Arial"/>
                </a:endParaRPr>
              </a:p>
            </p:txBody>
          </p:sp>
          <p:sp>
            <p:nvSpPr>
              <p:cNvPr id="84" name="TextBox 83"/>
              <p:cNvSpPr txBox="1"/>
              <p:nvPr/>
            </p:nvSpPr>
            <p:spPr>
              <a:xfrm>
                <a:off x="3349612" y="4709598"/>
                <a:ext cx="1454244" cy="261610"/>
              </a:xfrm>
              <a:prstGeom prst="rect">
                <a:avLst/>
              </a:prstGeom>
              <a:solidFill>
                <a:schemeClr val="bg1"/>
              </a:solidFill>
            </p:spPr>
            <p:txBody>
              <a:bodyPr wrap="none" rtlCol="0">
                <a:spAutoFit/>
              </a:bodyPr>
              <a:lstStyle/>
              <a:p>
                <a:pPr algn="ctr"/>
                <a:r>
                  <a:rPr lang="en-US" sz="1100" b="1" dirty="0">
                    <a:solidFill>
                      <a:srgbClr val="000000"/>
                    </a:solidFill>
                    <a:latin typeface="Arial"/>
                  </a:rPr>
                  <a:t>Exposure to</a:t>
                </a:r>
                <a:r>
                  <a:rPr lang="ru-RU" sz="1100" b="1" dirty="0">
                    <a:solidFill>
                      <a:srgbClr val="000000"/>
                    </a:solidFill>
                    <a:latin typeface="Arial"/>
                  </a:rPr>
                  <a:t> </a:t>
                </a:r>
                <a:r>
                  <a:rPr lang="el-GR" sz="1100" b="1" dirty="0">
                    <a:solidFill>
                      <a:srgbClr val="000000"/>
                    </a:solidFill>
                    <a:latin typeface="Arial"/>
                  </a:rPr>
                  <a:t>γ</a:t>
                </a:r>
                <a:r>
                  <a:rPr lang="ru-RU" sz="1100" b="1" dirty="0">
                    <a:solidFill>
                      <a:srgbClr val="000000"/>
                    </a:solidFill>
                    <a:latin typeface="Arial"/>
                  </a:rPr>
                  <a:t>-</a:t>
                </a:r>
                <a:r>
                  <a:rPr lang="en-US" sz="1100" b="1" dirty="0">
                    <a:solidFill>
                      <a:srgbClr val="000000"/>
                    </a:solidFill>
                    <a:latin typeface="Arial"/>
                  </a:rPr>
                  <a:t>rays</a:t>
                </a:r>
                <a:endParaRPr lang="ru-RU" sz="1100" b="1" dirty="0">
                  <a:solidFill>
                    <a:srgbClr val="000000"/>
                  </a:solidFill>
                  <a:latin typeface="Arial"/>
                </a:endParaRPr>
              </a:p>
            </p:txBody>
          </p:sp>
        </p:grpSp>
        <p:sp>
          <p:nvSpPr>
            <p:cNvPr id="3" name="Прямоугольник 2">
              <a:extLst>
                <a:ext uri="{FF2B5EF4-FFF2-40B4-BE49-F238E27FC236}">
                  <a16:creationId xmlns:a16="http://schemas.microsoft.com/office/drawing/2014/main" id="{4C1BA34F-C98C-1541-80BB-4CD6DCD06993}"/>
                </a:ext>
              </a:extLst>
            </p:cNvPr>
            <p:cNvSpPr/>
            <p:nvPr/>
          </p:nvSpPr>
          <p:spPr>
            <a:xfrm>
              <a:off x="408953" y="6429994"/>
              <a:ext cx="5143727" cy="35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2A8504F9-7DD2-E94C-8AC4-351E64BAF407}"/>
                </a:ext>
              </a:extLst>
            </p:cNvPr>
            <p:cNvSpPr txBox="1"/>
            <p:nvPr/>
          </p:nvSpPr>
          <p:spPr>
            <a:xfrm>
              <a:off x="583518" y="6392018"/>
              <a:ext cx="1892313" cy="276999"/>
            </a:xfrm>
            <a:prstGeom prst="rect">
              <a:avLst/>
            </a:prstGeom>
            <a:noFill/>
          </p:spPr>
          <p:txBody>
            <a:bodyPr wrap="none" rtlCol="0">
              <a:spAutoFit/>
            </a:bodyPr>
            <a:lstStyle/>
            <a:p>
              <a:r>
                <a:rPr lang="en-US" sz="1200" dirty="0"/>
                <a:t>NE  DOPAC  DA  HVA   3-MT</a:t>
              </a:r>
              <a:endParaRPr lang="ru-RU" sz="1200" dirty="0"/>
            </a:p>
          </p:txBody>
        </p:sp>
        <p:sp>
          <p:nvSpPr>
            <p:cNvPr id="89" name="TextBox 88">
              <a:extLst>
                <a:ext uri="{FF2B5EF4-FFF2-40B4-BE49-F238E27FC236}">
                  <a16:creationId xmlns:a16="http://schemas.microsoft.com/office/drawing/2014/main" id="{D4C435DA-8710-6844-B1E4-148F770DEF45}"/>
                </a:ext>
              </a:extLst>
            </p:cNvPr>
            <p:cNvSpPr txBox="1"/>
            <p:nvPr/>
          </p:nvSpPr>
          <p:spPr>
            <a:xfrm>
              <a:off x="3119410" y="6429994"/>
              <a:ext cx="2544534" cy="461665"/>
            </a:xfrm>
            <a:prstGeom prst="rect">
              <a:avLst/>
            </a:prstGeom>
            <a:noFill/>
          </p:spPr>
          <p:txBody>
            <a:bodyPr wrap="square" rtlCol="0">
              <a:spAutoFit/>
            </a:bodyPr>
            <a:lstStyle/>
            <a:p>
              <a:r>
                <a:rPr lang="en-US" sz="1200" dirty="0"/>
                <a:t>NE DOPAC DA HVA 3-MT 5-HT </a:t>
              </a:r>
              <a:r>
                <a:rPr lang="en-US" sz="1200" u="sng" dirty="0"/>
                <a:t>DOPAC</a:t>
              </a:r>
            </a:p>
            <a:p>
              <a:r>
                <a:rPr lang="en-US" sz="1200" dirty="0"/>
                <a:t>                                                         DA                </a:t>
              </a:r>
              <a:endParaRPr lang="ru-RU" sz="1200" dirty="0"/>
            </a:p>
          </p:txBody>
        </p:sp>
        <p:sp>
          <p:nvSpPr>
            <p:cNvPr id="90" name="Прямоугольник 89">
              <a:extLst>
                <a:ext uri="{FF2B5EF4-FFF2-40B4-BE49-F238E27FC236}">
                  <a16:creationId xmlns:a16="http://schemas.microsoft.com/office/drawing/2014/main" id="{1BD44AFC-02DF-8543-93F5-CD7233E0AF5D}"/>
                </a:ext>
              </a:extLst>
            </p:cNvPr>
            <p:cNvSpPr/>
            <p:nvPr/>
          </p:nvSpPr>
          <p:spPr>
            <a:xfrm>
              <a:off x="1319727" y="5042802"/>
              <a:ext cx="1007760"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TextBox 90">
              <a:extLst>
                <a:ext uri="{FF2B5EF4-FFF2-40B4-BE49-F238E27FC236}">
                  <a16:creationId xmlns:a16="http://schemas.microsoft.com/office/drawing/2014/main" id="{5C0C8A6E-FAEA-7C4E-9331-3EBA45DA0092}"/>
                </a:ext>
              </a:extLst>
            </p:cNvPr>
            <p:cNvSpPr txBox="1"/>
            <p:nvPr/>
          </p:nvSpPr>
          <p:spPr>
            <a:xfrm>
              <a:off x="1259236" y="4990610"/>
              <a:ext cx="1164595" cy="369332"/>
            </a:xfrm>
            <a:prstGeom prst="rect">
              <a:avLst/>
            </a:prstGeom>
            <a:noFill/>
          </p:spPr>
          <p:txBody>
            <a:bodyPr wrap="square" rtlCol="0">
              <a:spAutoFit/>
            </a:bodyPr>
            <a:lstStyle/>
            <a:p>
              <a:r>
                <a:rPr lang="en-US" sz="900" dirty="0"/>
                <a:t>30 days (3 months)</a:t>
              </a:r>
            </a:p>
            <a:p>
              <a:r>
                <a:rPr lang="en-US" sz="900" dirty="0"/>
                <a:t>90 days (5 months)</a:t>
              </a:r>
              <a:endParaRPr lang="ru-RU" sz="900" dirty="0"/>
            </a:p>
          </p:txBody>
        </p:sp>
        <p:sp>
          <p:nvSpPr>
            <p:cNvPr id="92" name="Прямоугольник 91">
              <a:extLst>
                <a:ext uri="{FF2B5EF4-FFF2-40B4-BE49-F238E27FC236}">
                  <a16:creationId xmlns:a16="http://schemas.microsoft.com/office/drawing/2014/main" id="{C2F07DA3-6856-6247-A2C2-218B30B35F06}"/>
                </a:ext>
              </a:extLst>
            </p:cNvPr>
            <p:cNvSpPr/>
            <p:nvPr/>
          </p:nvSpPr>
          <p:spPr>
            <a:xfrm>
              <a:off x="4267755" y="5042744"/>
              <a:ext cx="1060067"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TextBox 92">
              <a:extLst>
                <a:ext uri="{FF2B5EF4-FFF2-40B4-BE49-F238E27FC236}">
                  <a16:creationId xmlns:a16="http://schemas.microsoft.com/office/drawing/2014/main" id="{D8238D92-8098-3A46-BA88-D99600D2C8B0}"/>
                </a:ext>
              </a:extLst>
            </p:cNvPr>
            <p:cNvSpPr txBox="1"/>
            <p:nvPr/>
          </p:nvSpPr>
          <p:spPr>
            <a:xfrm>
              <a:off x="4196631" y="4990552"/>
              <a:ext cx="1205247" cy="369332"/>
            </a:xfrm>
            <a:prstGeom prst="rect">
              <a:avLst/>
            </a:prstGeom>
            <a:noFill/>
          </p:spPr>
          <p:txBody>
            <a:bodyPr wrap="square" rtlCol="0">
              <a:spAutoFit/>
            </a:bodyPr>
            <a:lstStyle/>
            <a:p>
              <a:r>
                <a:rPr lang="en-US" sz="900" dirty="0"/>
                <a:t>30 days (3 months)</a:t>
              </a:r>
            </a:p>
            <a:p>
              <a:r>
                <a:rPr lang="en-US" sz="900" dirty="0"/>
                <a:t>90 days (5 months)</a:t>
              </a:r>
              <a:endParaRPr lang="ru-RU" sz="900" dirty="0"/>
            </a:p>
          </p:txBody>
        </p:sp>
      </p:grpSp>
      <p:sp>
        <p:nvSpPr>
          <p:cNvPr id="86" name="TextBox 85">
            <a:extLst>
              <a:ext uri="{FF2B5EF4-FFF2-40B4-BE49-F238E27FC236}">
                <a16:creationId xmlns:a16="http://schemas.microsoft.com/office/drawing/2014/main" id="{97780657-09E9-7241-980F-0EF43DB9FDCE}"/>
              </a:ext>
            </a:extLst>
          </p:cNvPr>
          <p:cNvSpPr txBox="1"/>
          <p:nvPr/>
        </p:nvSpPr>
        <p:spPr>
          <a:xfrm>
            <a:off x="119390" y="880597"/>
            <a:ext cx="4235107" cy="5309146"/>
          </a:xfrm>
          <a:prstGeom prst="rect">
            <a:avLst/>
          </a:prstGeom>
          <a:noFill/>
        </p:spPr>
        <p:txBody>
          <a:bodyPr wrap="square">
            <a:spAutoFit/>
          </a:bodyPr>
          <a:lstStyle/>
          <a:p>
            <a:pPr algn="just"/>
            <a:r>
              <a:rPr lang="en-US" b="1"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Ground-based simulation of combined effect of HZE particle exposure and non-radiation factors of long-term space flights beyond the Earth magnetosphere.</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marL="270510">
              <a:spcBef>
                <a:spcPts val="600"/>
              </a:spcBef>
            </a:pPr>
            <a:r>
              <a:rPr lang="en-US" dirty="0">
                <a:effectLst/>
                <a:latin typeface="Calibri" panose="020F0502020204030204" pitchFamily="34" charset="0"/>
                <a:ea typeface="Calibri" panose="020F0502020204030204" pitchFamily="34" charset="0"/>
                <a:cs typeface="Calibri" panose="020F0502020204030204" pitchFamily="34" charset="0"/>
              </a:rPr>
              <a:t>– What are the regularities </a:t>
            </a:r>
            <a:r>
              <a:rPr lang="en-US" dirty="0">
                <a:latin typeface="Calibri" panose="020F0502020204030204" pitchFamily="34" charset="0"/>
                <a:ea typeface="Calibri" panose="020F0502020204030204" pitchFamily="34" charset="0"/>
                <a:cs typeface="Calibri" panose="020F0502020204030204" pitchFamily="34" charset="0"/>
              </a:rPr>
              <a:t>in</a:t>
            </a:r>
            <a:r>
              <a:rPr lang="en-US" dirty="0">
                <a:effectLst/>
                <a:latin typeface="Calibri" panose="020F0502020204030204" pitchFamily="34" charset="0"/>
                <a:ea typeface="Calibri" panose="020F0502020204030204" pitchFamily="34" charset="0"/>
                <a:cs typeface="Calibri" panose="020F0502020204030204" pitchFamily="34" charset="0"/>
              </a:rPr>
              <a:t> radiation physiology effects following the HZE exposure?</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270510">
              <a:spcBef>
                <a:spcPts val="600"/>
              </a:spcBef>
            </a:pPr>
            <a:r>
              <a:rPr lang="en-US" dirty="0">
                <a:effectLst/>
                <a:latin typeface="Calibri" panose="020F0502020204030204" pitchFamily="34" charset="0"/>
                <a:ea typeface="Calibri" panose="020F0502020204030204" pitchFamily="34" charset="0"/>
                <a:cs typeface="Calibri" panose="020F0502020204030204" pitchFamily="34" charset="0"/>
              </a:rPr>
              <a:t>– How the molecular, neurochemistry and neurophysiology effects are linked between each other?</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270510">
              <a:spcBef>
                <a:spcPts val="600"/>
              </a:spcBef>
            </a:pPr>
            <a:r>
              <a:rPr lang="en-US" dirty="0">
                <a:effectLst/>
                <a:latin typeface="Calibri" panose="020F0502020204030204" pitchFamily="34" charset="0"/>
                <a:ea typeface="Calibri" panose="020F0502020204030204" pitchFamily="34" charset="0"/>
                <a:cs typeface="Calibri" panose="020F0502020204030204" pitchFamily="34" charset="0"/>
              </a:rPr>
              <a:t>– What will be the combined effect of HZE particles and simulated microgravity?</a:t>
            </a:r>
          </a:p>
          <a:p>
            <a:pPr marL="270510" algn="just"/>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Practical implication: Contributing to the risk estimation concept for astronauts and formulating the mission operational recommendations on radiation protection in space.</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4" name="Picture 6" descr="&amp;Kcy;&amp;acy;&amp;rcy;&amp;tcy;&amp;icy;&amp;ncy;&amp;kcy;&amp;icy; &amp;pcy;&amp;ocy; &amp;zcy;&amp;acy;&amp;pcy;&amp;rcy;&amp;ocy;&amp;scy;&amp;ucy; nuclotr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28223" y="5193515"/>
            <a:ext cx="2048370" cy="1227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7" name="Прямоугольник 66"/>
          <p:cNvSpPr/>
          <p:nvPr/>
        </p:nvSpPr>
        <p:spPr>
          <a:xfrm>
            <a:off x="10292956" y="5834433"/>
            <a:ext cx="1779654" cy="584775"/>
          </a:xfrm>
          <a:prstGeom prst="rect">
            <a:avLst/>
          </a:prstGeom>
        </p:spPr>
        <p:txBody>
          <a:bodyPr wrap="square">
            <a:spAutoFit/>
          </a:bodyPr>
          <a:lstStyle/>
          <a:p>
            <a:r>
              <a:rPr lang="en-US" sz="1600" b="1" dirty="0">
                <a:solidFill>
                  <a:srgbClr val="FFFFFF"/>
                </a:solidFill>
                <a:latin typeface="Arial"/>
                <a:cs typeface="Times New Roman" pitchFamily="18" charset="0"/>
              </a:rPr>
              <a:t>Ion exposure at</a:t>
            </a:r>
          </a:p>
          <a:p>
            <a:r>
              <a:rPr lang="en-US" sz="1600" b="1" dirty="0">
                <a:solidFill>
                  <a:srgbClr val="FFFFFF"/>
                </a:solidFill>
                <a:latin typeface="Arial"/>
                <a:cs typeface="Times New Roman" pitchFamily="18" charset="0"/>
              </a:rPr>
              <a:t>NICA/</a:t>
            </a:r>
            <a:r>
              <a:rPr lang="en-US" sz="1600" b="1" dirty="0" err="1">
                <a:solidFill>
                  <a:srgbClr val="FFFFFF"/>
                </a:solidFill>
                <a:latin typeface="Arial"/>
                <a:cs typeface="Times New Roman" pitchFamily="18" charset="0"/>
              </a:rPr>
              <a:t>Nuclotron</a:t>
            </a:r>
            <a:endParaRPr lang="ru-RU" sz="1600" b="1" dirty="0">
              <a:solidFill>
                <a:srgbClr val="FFFFFF"/>
              </a:solidFill>
              <a:latin typeface="Arial"/>
            </a:endParaRPr>
          </a:p>
        </p:txBody>
      </p:sp>
      <p:sp>
        <p:nvSpPr>
          <p:cNvPr id="94" name="Прямоугольник 93">
            <a:extLst>
              <a:ext uri="{FF2B5EF4-FFF2-40B4-BE49-F238E27FC236}">
                <a16:creationId xmlns:a16="http://schemas.microsoft.com/office/drawing/2014/main" id="{10BBEC87-476C-8A42-AA40-2F3FE2BFE6A1}"/>
              </a:ext>
            </a:extLst>
          </p:cNvPr>
          <p:cNvSpPr/>
          <p:nvPr/>
        </p:nvSpPr>
        <p:spPr>
          <a:xfrm>
            <a:off x="0" y="2666"/>
            <a:ext cx="12192000" cy="708227"/>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ndParaRPr>
          </a:p>
        </p:txBody>
      </p:sp>
      <p:sp>
        <p:nvSpPr>
          <p:cNvPr id="95" name="Прямоугольник 94">
            <a:extLst>
              <a:ext uri="{FF2B5EF4-FFF2-40B4-BE49-F238E27FC236}">
                <a16:creationId xmlns:a16="http://schemas.microsoft.com/office/drawing/2014/main" id="{C249D5C4-832D-CF47-AF4B-E8C57FF9EF11}"/>
              </a:ext>
            </a:extLst>
          </p:cNvPr>
          <p:cNvSpPr/>
          <p:nvPr/>
        </p:nvSpPr>
        <p:spPr>
          <a:xfrm>
            <a:off x="13650" y="119761"/>
            <a:ext cx="12192000" cy="597087"/>
          </a:xfrm>
          <a:prstGeom prst="rect">
            <a:avLst/>
          </a:prstGeom>
        </p:spPr>
        <p:txBody>
          <a:bodyPr wrap="square">
            <a:spAutoFit/>
          </a:bodyPr>
          <a:lstStyle/>
          <a:p>
            <a:pPr algn="ctr">
              <a:lnSpc>
                <a:spcPct val="80000"/>
              </a:lnSpc>
              <a:defRPr/>
            </a:pPr>
            <a:r>
              <a:rPr lang="en-US" sz="4000" b="1" cap="small" spc="-1" dirty="0">
                <a:solidFill>
                  <a:prstClr val="white"/>
                </a:solidFill>
              </a:rPr>
              <a:t>Sample activities within the Life Sciences working package</a:t>
            </a:r>
            <a:endParaRPr lang="ru-RU" sz="4000" b="1" cap="small" spc="-1" dirty="0">
              <a:solidFill>
                <a:prstClr val="white"/>
              </a:solidFill>
            </a:endParaRPr>
          </a:p>
        </p:txBody>
      </p:sp>
    </p:spTree>
    <p:extLst>
      <p:ext uri="{BB962C8B-B14F-4D97-AF65-F5344CB8AC3E}">
        <p14:creationId xmlns:p14="http://schemas.microsoft.com/office/powerpoint/2010/main" val="24876524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Картинки по запросу Journal of Radiation Research and Applied Sciences">
            <a:extLst>
              <a:ext uri="{FF2B5EF4-FFF2-40B4-BE49-F238E27FC236}">
                <a16:creationId xmlns:a16="http://schemas.microsoft.com/office/drawing/2014/main" id="{F44679D9-4A90-4E9B-8769-5E9D925B6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1746" y="4962624"/>
            <a:ext cx="921075" cy="1228101"/>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id="{7234AF98-43C8-4635-84C2-F599829AE787}"/>
              </a:ext>
            </a:extLst>
          </p:cNvPr>
          <p:cNvSpPr/>
          <p:nvPr/>
        </p:nvSpPr>
        <p:spPr>
          <a:xfrm>
            <a:off x="0" y="2666"/>
            <a:ext cx="12192000" cy="1038713"/>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ndParaRPr>
          </a:p>
        </p:txBody>
      </p:sp>
      <p:sp>
        <p:nvSpPr>
          <p:cNvPr id="13" name="Прямоугольник 12">
            <a:extLst>
              <a:ext uri="{FF2B5EF4-FFF2-40B4-BE49-F238E27FC236}">
                <a16:creationId xmlns:a16="http://schemas.microsoft.com/office/drawing/2014/main" id="{3EF4190F-8039-4C9E-84D7-796878AB3BFB}"/>
              </a:ext>
            </a:extLst>
          </p:cNvPr>
          <p:cNvSpPr/>
          <p:nvPr/>
        </p:nvSpPr>
        <p:spPr>
          <a:xfrm>
            <a:off x="13650" y="1221560"/>
            <a:ext cx="12192000" cy="445635"/>
          </a:xfrm>
          <a:prstGeom prst="rect">
            <a:avLst/>
          </a:prstGeom>
        </p:spPr>
        <p:txBody>
          <a:bodyPr wrap="square">
            <a:spAutoFit/>
          </a:bodyPr>
          <a:lstStyle/>
          <a:p>
            <a:pPr algn="ctr">
              <a:lnSpc>
                <a:spcPct val="80000"/>
              </a:lnSpc>
              <a:defRPr/>
            </a:pPr>
            <a:r>
              <a:rPr lang="en-US" sz="2800" b="1" cap="small" spc="-1" dirty="0">
                <a:solidFill>
                  <a:srgbClr val="002060"/>
                </a:solidFill>
                <a:latin typeface="Calibri"/>
              </a:rPr>
              <a:t>Study of radiolytic damage to neural cell structures</a:t>
            </a:r>
            <a:endParaRPr lang="ru-RU" sz="2800" b="1" cap="small" spc="-1" dirty="0">
              <a:solidFill>
                <a:srgbClr val="002060"/>
              </a:solidFill>
              <a:latin typeface="Calibri"/>
            </a:endParaRPr>
          </a:p>
        </p:txBody>
      </p:sp>
      <p:sp>
        <p:nvSpPr>
          <p:cNvPr id="2" name="Прямоугольник 1">
            <a:extLst>
              <a:ext uri="{FF2B5EF4-FFF2-40B4-BE49-F238E27FC236}">
                <a16:creationId xmlns:a16="http://schemas.microsoft.com/office/drawing/2014/main" id="{862104D3-E913-4E67-91F7-AB8923DFDC1F}"/>
              </a:ext>
            </a:extLst>
          </p:cNvPr>
          <p:cNvSpPr/>
          <p:nvPr/>
        </p:nvSpPr>
        <p:spPr>
          <a:xfrm>
            <a:off x="199640" y="2875463"/>
            <a:ext cx="2104115" cy="984244"/>
          </a:xfrm>
          <a:prstGeom prst="rect">
            <a:avLst/>
          </a:prstGeom>
        </p:spPr>
        <p:txBody>
          <a:bodyPr wrap="square">
            <a:spAutoFit/>
          </a:bodyPr>
          <a:lstStyle/>
          <a:p>
            <a:pPr>
              <a:lnSpc>
                <a:spcPct val="80000"/>
              </a:lnSpc>
              <a:defRPr/>
            </a:pPr>
            <a:r>
              <a:rPr lang="en" b="1" cap="small" spc="-1" dirty="0"/>
              <a:t>Distribution of free radicals in a single pyramidal neuron after irradiation</a:t>
            </a:r>
            <a:endParaRPr lang="ru-RU" b="1" cap="small" spc="-1" dirty="0">
              <a:latin typeface="Calibri"/>
            </a:endParaRPr>
          </a:p>
        </p:txBody>
      </p:sp>
      <p:pic>
        <p:nvPicPr>
          <p:cNvPr id="14" name="Picture 2" descr="&amp;Kcy;&amp;acy;&amp;rcy;&amp;tcy;&amp;icy;&amp;ncy;&amp;kcy;&amp;icy; &amp;pcy;&amp;ocy; &amp;zcy;&amp;acy;&amp;pcy;&amp;rcy;&amp;ocy;&amp;scy;&amp;ucy; physica medica">
            <a:extLst>
              <a:ext uri="{FF2B5EF4-FFF2-40B4-BE49-F238E27FC236}">
                <a16:creationId xmlns:a16="http://schemas.microsoft.com/office/drawing/2014/main" id="{E92E5F08-A8EA-4C15-8964-682D70E72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1994" y="5350334"/>
            <a:ext cx="921076" cy="1228101"/>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a16="http://schemas.microsoft.com/office/drawing/2014/main" id="{0CB6D208-69DC-A44A-8C1F-3FC1F69FD294}"/>
              </a:ext>
            </a:extLst>
          </p:cNvPr>
          <p:cNvSpPr/>
          <p:nvPr/>
        </p:nvSpPr>
        <p:spPr>
          <a:xfrm>
            <a:off x="13650" y="250817"/>
            <a:ext cx="12192000" cy="597087"/>
          </a:xfrm>
          <a:prstGeom prst="rect">
            <a:avLst/>
          </a:prstGeom>
        </p:spPr>
        <p:txBody>
          <a:bodyPr wrap="square">
            <a:spAutoFit/>
          </a:bodyPr>
          <a:lstStyle/>
          <a:p>
            <a:pPr algn="ctr">
              <a:lnSpc>
                <a:spcPct val="80000"/>
              </a:lnSpc>
              <a:defRPr/>
            </a:pPr>
            <a:r>
              <a:rPr lang="en-US" sz="4000" b="1" cap="small" spc="-1" dirty="0">
                <a:solidFill>
                  <a:prstClr val="white"/>
                </a:solidFill>
              </a:rPr>
              <a:t>Sample activities of the Life Sciences working package</a:t>
            </a:r>
            <a:endParaRPr lang="ru-RU" sz="4000" b="1" cap="small" spc="-1" dirty="0">
              <a:solidFill>
                <a:prstClr val="white"/>
              </a:solidFill>
            </a:endParaRPr>
          </a:p>
        </p:txBody>
      </p:sp>
      <p:pic>
        <p:nvPicPr>
          <p:cNvPr id="17" name="Picture 3">
            <a:extLst>
              <a:ext uri="{FF2B5EF4-FFF2-40B4-BE49-F238E27FC236}">
                <a16:creationId xmlns:a16="http://schemas.microsoft.com/office/drawing/2014/main" id="{606B9AAD-CB99-B74F-8C37-169B93F462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56"/>
          <a:stretch/>
        </p:blipFill>
        <p:spPr bwMode="auto">
          <a:xfrm>
            <a:off x="2941906" y="1736998"/>
            <a:ext cx="6617893" cy="426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a:extLst>
              <a:ext uri="{FF2B5EF4-FFF2-40B4-BE49-F238E27FC236}">
                <a16:creationId xmlns:a16="http://schemas.microsoft.com/office/drawing/2014/main" id="{B7D9AD8D-90A3-D942-9288-3B22F3AAAC8B}"/>
              </a:ext>
            </a:extLst>
          </p:cNvPr>
          <p:cNvSpPr txBox="1">
            <a:spLocks/>
          </p:cNvSpPr>
          <p:nvPr/>
        </p:nvSpPr>
        <p:spPr>
          <a:xfrm>
            <a:off x="1505932" y="2273167"/>
            <a:ext cx="1179721" cy="41078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350" b="1" dirty="0">
                <a:solidFill>
                  <a:srgbClr val="C00000"/>
                </a:solidFill>
                <a:latin typeface="+mn-lt"/>
                <a:cs typeface="Arial" pitchFamily="34" charset="0"/>
              </a:rPr>
              <a:t>30 MeV </a:t>
            </a:r>
          </a:p>
          <a:p>
            <a:r>
              <a:rPr lang="en-US" sz="1350" b="1" baseline="30000" dirty="0">
                <a:solidFill>
                  <a:srgbClr val="0033CC"/>
                </a:solidFill>
                <a:latin typeface="+mn-lt"/>
                <a:cs typeface="Arial" pitchFamily="34" charset="0"/>
              </a:rPr>
              <a:t>+</a:t>
            </a:r>
            <a:r>
              <a:rPr lang="en-US" sz="1350" b="1" dirty="0">
                <a:solidFill>
                  <a:srgbClr val="0033CC"/>
                </a:solidFill>
                <a:latin typeface="+mn-lt"/>
                <a:cs typeface="Arial" pitchFamily="34" charset="0"/>
              </a:rPr>
              <a:t>p</a:t>
            </a:r>
            <a:r>
              <a:rPr lang="en-US" sz="1350" b="1" dirty="0">
                <a:solidFill>
                  <a:srgbClr val="C00000"/>
                </a:solidFill>
                <a:latin typeface="+mn-lt"/>
                <a:cs typeface="Arial" pitchFamily="34" charset="0"/>
              </a:rPr>
              <a:t> particle track</a:t>
            </a:r>
          </a:p>
        </p:txBody>
      </p:sp>
      <p:sp>
        <p:nvSpPr>
          <p:cNvPr id="19" name="Title 1">
            <a:extLst>
              <a:ext uri="{FF2B5EF4-FFF2-40B4-BE49-F238E27FC236}">
                <a16:creationId xmlns:a16="http://schemas.microsoft.com/office/drawing/2014/main" id="{2140D1F6-A754-7A45-A726-F2424BC08882}"/>
              </a:ext>
            </a:extLst>
          </p:cNvPr>
          <p:cNvSpPr txBox="1">
            <a:spLocks/>
          </p:cNvSpPr>
          <p:nvPr/>
        </p:nvSpPr>
        <p:spPr>
          <a:xfrm>
            <a:off x="1270833" y="4331557"/>
            <a:ext cx="1312551" cy="82073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76213"/>
            <a:r>
              <a:rPr lang="en-US" sz="1350" b="1" dirty="0">
                <a:solidFill>
                  <a:srgbClr val="C00000"/>
                </a:solidFill>
                <a:latin typeface="+mn-lt"/>
                <a:cs typeface="Arial" pitchFamily="34" charset="0"/>
              </a:rPr>
              <a:t>1000 MeV/u </a:t>
            </a:r>
            <a:r>
              <a:rPr lang="en-US" sz="1350" b="1" baseline="30000" dirty="0">
                <a:solidFill>
                  <a:srgbClr val="0033CC"/>
                </a:solidFill>
                <a:latin typeface="+mn-lt"/>
                <a:cs typeface="Arial" pitchFamily="34" charset="0"/>
              </a:rPr>
              <a:t>56</a:t>
            </a:r>
            <a:r>
              <a:rPr lang="en-US" sz="1350" b="1" dirty="0">
                <a:solidFill>
                  <a:srgbClr val="0033CC"/>
                </a:solidFill>
                <a:latin typeface="+mn-lt"/>
                <a:cs typeface="Arial" pitchFamily="34" charset="0"/>
              </a:rPr>
              <a:t>Fe</a:t>
            </a:r>
            <a:r>
              <a:rPr lang="en-US" sz="1350" b="1" dirty="0">
                <a:solidFill>
                  <a:srgbClr val="C00000"/>
                </a:solidFill>
                <a:latin typeface="+mn-lt"/>
                <a:cs typeface="Arial" pitchFamily="34" charset="0"/>
              </a:rPr>
              <a:t> particle</a:t>
            </a:r>
          </a:p>
          <a:p>
            <a:pPr marL="176213"/>
            <a:r>
              <a:rPr lang="en-US" sz="1350" b="1" dirty="0">
                <a:solidFill>
                  <a:srgbClr val="C00000"/>
                </a:solidFill>
                <a:latin typeface="+mn-lt"/>
                <a:cs typeface="Arial" pitchFamily="34" charset="0"/>
              </a:rPr>
              <a:t>track</a:t>
            </a:r>
          </a:p>
        </p:txBody>
      </p:sp>
      <p:cxnSp>
        <p:nvCxnSpPr>
          <p:cNvPr id="20" name="Прямая со стрелкой 11">
            <a:extLst>
              <a:ext uri="{FF2B5EF4-FFF2-40B4-BE49-F238E27FC236}">
                <a16:creationId xmlns:a16="http://schemas.microsoft.com/office/drawing/2014/main" id="{A34BDD6B-2D2A-1F46-B45F-2138A2825405}"/>
              </a:ext>
            </a:extLst>
          </p:cNvPr>
          <p:cNvCxnSpPr/>
          <p:nvPr/>
        </p:nvCxnSpPr>
        <p:spPr>
          <a:xfrm>
            <a:off x="2557066" y="2300250"/>
            <a:ext cx="257175" cy="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
            <a:extLst>
              <a:ext uri="{FF2B5EF4-FFF2-40B4-BE49-F238E27FC236}">
                <a16:creationId xmlns:a16="http://schemas.microsoft.com/office/drawing/2014/main" id="{8018E2A3-EDA8-7144-87AE-7A8634B324FF}"/>
              </a:ext>
            </a:extLst>
          </p:cNvPr>
          <p:cNvSpPr/>
          <p:nvPr/>
        </p:nvSpPr>
        <p:spPr>
          <a:xfrm>
            <a:off x="1550414" y="6136559"/>
            <a:ext cx="9103801" cy="646331"/>
          </a:xfrm>
          <a:prstGeom prst="rect">
            <a:avLst/>
          </a:prstGeom>
        </p:spPr>
        <p:txBody>
          <a:bodyPr wrap="square">
            <a:spAutoFit/>
          </a:bodyPr>
          <a:lstStyle/>
          <a:p>
            <a:pPr algn="ctr"/>
            <a:r>
              <a:rPr lang="en-US" dirty="0"/>
              <a:t>Track structure </a:t>
            </a:r>
            <a:r>
              <a:rPr lang="ru-RU" dirty="0"/>
              <a:t>of a 30 MeV proton and 1000 MeV/u </a:t>
            </a:r>
            <a:r>
              <a:rPr lang="ru-RU" baseline="30000" dirty="0"/>
              <a:t>56</a:t>
            </a:r>
            <a:r>
              <a:rPr lang="ru-RU" dirty="0"/>
              <a:t>Fe ion in </a:t>
            </a:r>
            <a:r>
              <a:rPr lang="ru-RU" dirty="0" err="1"/>
              <a:t>dendritic</a:t>
            </a:r>
            <a:r>
              <a:rPr lang="ru-RU" dirty="0"/>
              <a:t> </a:t>
            </a:r>
            <a:r>
              <a:rPr lang="ru-RU" dirty="0" err="1"/>
              <a:t>branches</a:t>
            </a:r>
            <a:br>
              <a:rPr lang="en-US" dirty="0"/>
            </a:br>
            <a:r>
              <a:rPr lang="ru-RU" dirty="0" err="1"/>
              <a:t>of</a:t>
            </a:r>
            <a:r>
              <a:rPr lang="ru-RU" dirty="0"/>
              <a:t> pyramidal neuron, as viewed at picosecond, n</a:t>
            </a:r>
            <a:r>
              <a:rPr lang="en-US" dirty="0" err="1"/>
              <a:t>ano</a:t>
            </a:r>
            <a:r>
              <a:rPr lang="ru-RU" dirty="0"/>
              <a:t>s</a:t>
            </a:r>
            <a:r>
              <a:rPr lang="en-US" dirty="0" err="1"/>
              <a:t>econd</a:t>
            </a:r>
            <a:r>
              <a:rPr lang="ru-RU" dirty="0"/>
              <a:t>, and</a:t>
            </a:r>
            <a:r>
              <a:rPr lang="en-US" dirty="0"/>
              <a:t> </a:t>
            </a:r>
            <a:r>
              <a:rPr lang="ru-RU" dirty="0"/>
              <a:t>microsecond after exposure</a:t>
            </a:r>
          </a:p>
        </p:txBody>
      </p:sp>
      <p:cxnSp>
        <p:nvCxnSpPr>
          <p:cNvPr id="22" name="Прямая со стрелкой 11">
            <a:extLst>
              <a:ext uri="{FF2B5EF4-FFF2-40B4-BE49-F238E27FC236}">
                <a16:creationId xmlns:a16="http://schemas.microsoft.com/office/drawing/2014/main" id="{98B08D6A-2043-8946-B0C6-6C94ECC866E3}"/>
              </a:ext>
            </a:extLst>
          </p:cNvPr>
          <p:cNvCxnSpPr/>
          <p:nvPr/>
        </p:nvCxnSpPr>
        <p:spPr>
          <a:xfrm>
            <a:off x="2568001" y="4777718"/>
            <a:ext cx="257175" cy="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Прямоугольник 22">
            <a:extLst>
              <a:ext uri="{FF2B5EF4-FFF2-40B4-BE49-F238E27FC236}">
                <a16:creationId xmlns:a16="http://schemas.microsoft.com/office/drawing/2014/main" id="{FEF0AB3D-9560-5D4B-BE5B-78FFC641DB73}"/>
              </a:ext>
            </a:extLst>
          </p:cNvPr>
          <p:cNvSpPr/>
          <p:nvPr/>
        </p:nvSpPr>
        <p:spPr>
          <a:xfrm>
            <a:off x="10560105" y="6576871"/>
            <a:ext cx="1492716" cy="246221"/>
          </a:xfrm>
          <a:prstGeom prst="rect">
            <a:avLst/>
          </a:prstGeom>
        </p:spPr>
        <p:txBody>
          <a:bodyPr wrap="none">
            <a:spAutoFit/>
          </a:bodyPr>
          <a:lstStyle/>
          <a:p>
            <a:pPr algn="ctr"/>
            <a:r>
              <a:rPr lang="en-US" sz="1000" dirty="0" err="1">
                <a:solidFill>
                  <a:srgbClr val="003399"/>
                </a:solidFill>
                <a:latin typeface="Arial"/>
              </a:rPr>
              <a:t>Belov</a:t>
            </a:r>
            <a:r>
              <a:rPr lang="en-US" sz="1000" dirty="0">
                <a:solidFill>
                  <a:srgbClr val="003399"/>
                </a:solidFill>
                <a:latin typeface="Arial"/>
              </a:rPr>
              <a:t> et al., 2019-2021</a:t>
            </a:r>
            <a:endParaRPr lang="ru-RU" sz="1000" dirty="0">
              <a:solidFill>
                <a:srgbClr val="003399"/>
              </a:solidFill>
              <a:latin typeface="Arial"/>
            </a:endParaRPr>
          </a:p>
        </p:txBody>
      </p:sp>
      <p:sp>
        <p:nvSpPr>
          <p:cNvPr id="24" name="TextBox 23">
            <a:extLst>
              <a:ext uri="{FF2B5EF4-FFF2-40B4-BE49-F238E27FC236}">
                <a16:creationId xmlns:a16="http://schemas.microsoft.com/office/drawing/2014/main" id="{C5F04651-FFC2-1347-8D84-E78BE4B40F3B}"/>
              </a:ext>
            </a:extLst>
          </p:cNvPr>
          <p:cNvSpPr txBox="1"/>
          <p:nvPr/>
        </p:nvSpPr>
        <p:spPr>
          <a:xfrm>
            <a:off x="10197950" y="2025644"/>
            <a:ext cx="2104696" cy="1015663"/>
          </a:xfrm>
          <a:prstGeom prst="rect">
            <a:avLst/>
          </a:prstGeom>
          <a:noFill/>
        </p:spPr>
        <p:txBody>
          <a:bodyPr wrap="square">
            <a:spAutoFit/>
          </a:bodyPr>
          <a:lstStyle/>
          <a:p>
            <a:r>
              <a:rPr lang="en-US" sz="2000" b="1" dirty="0">
                <a:solidFill>
                  <a:srgbClr val="C00000"/>
                </a:solidFill>
              </a:rPr>
              <a:t>Experimental verification is needed!</a:t>
            </a:r>
            <a:endParaRPr lang="ru-RU" sz="2000" b="1" dirty="0">
              <a:solidFill>
                <a:srgbClr val="C00000"/>
              </a:solidFill>
            </a:endParaRPr>
          </a:p>
        </p:txBody>
      </p:sp>
    </p:spTree>
    <p:extLst>
      <p:ext uri="{BB962C8B-B14F-4D97-AF65-F5344CB8AC3E}">
        <p14:creationId xmlns:p14="http://schemas.microsoft.com/office/powerpoint/2010/main" val="1436709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DEDEF983-A862-43E7-8E8B-B990F90B3694}"/>
              </a:ext>
            </a:extLst>
          </p:cNvPr>
          <p:cNvGraphicFramePr>
            <a:graphicFrameLocks noGrp="1"/>
          </p:cNvGraphicFramePr>
          <p:nvPr>
            <p:extLst>
              <p:ext uri="{D42A27DB-BD31-4B8C-83A1-F6EECF244321}">
                <p14:modId xmlns:p14="http://schemas.microsoft.com/office/powerpoint/2010/main" val="3771753145"/>
              </p:ext>
            </p:extLst>
          </p:nvPr>
        </p:nvGraphicFramePr>
        <p:xfrm>
          <a:off x="209550" y="749122"/>
          <a:ext cx="11785600" cy="2606040"/>
        </p:xfrm>
        <a:graphic>
          <a:graphicData uri="http://schemas.openxmlformats.org/drawingml/2006/table">
            <a:tbl>
              <a:tblPr firstRow="1" firstCol="1" bandRow="1">
                <a:tableStyleId>{5C22544A-7EE6-4342-B048-85BDC9FD1C3A}</a:tableStyleId>
              </a:tblPr>
              <a:tblGrid>
                <a:gridCol w="4101193">
                  <a:extLst>
                    <a:ext uri="{9D8B030D-6E8A-4147-A177-3AD203B41FA5}">
                      <a16:colId xmlns:a16="http://schemas.microsoft.com/office/drawing/2014/main" val="20000"/>
                    </a:ext>
                  </a:extLst>
                </a:gridCol>
                <a:gridCol w="3831771">
                  <a:extLst>
                    <a:ext uri="{9D8B030D-6E8A-4147-A177-3AD203B41FA5}">
                      <a16:colId xmlns:a16="http://schemas.microsoft.com/office/drawing/2014/main" val="20001"/>
                    </a:ext>
                  </a:extLst>
                </a:gridCol>
                <a:gridCol w="3852636">
                  <a:extLst>
                    <a:ext uri="{9D8B030D-6E8A-4147-A177-3AD203B41FA5}">
                      <a16:colId xmlns:a16="http://schemas.microsoft.com/office/drawing/2014/main" val="20002"/>
                    </a:ext>
                  </a:extLst>
                </a:gridCol>
              </a:tblGrid>
              <a:tr h="820883">
                <a:tc>
                  <a:txBody>
                    <a:bodyPr/>
                    <a:lstStyle/>
                    <a:p>
                      <a:pPr algn="ctr">
                        <a:spcAft>
                          <a:spcPts val="0"/>
                        </a:spcAft>
                      </a:pPr>
                      <a:endParaRPr lang="en-US" sz="500" dirty="0">
                        <a:effectLst/>
                        <a:latin typeface="Calibri" panose="020F0502020204030204" pitchFamily="34" charset="0"/>
                        <a:cs typeface="Calibri" panose="020F0502020204030204" pitchFamily="34" charset="0"/>
                      </a:endParaRPr>
                    </a:p>
                    <a:p>
                      <a:pPr algn="ctr">
                        <a:spcAft>
                          <a:spcPts val="0"/>
                        </a:spcAft>
                      </a:pPr>
                      <a:endParaRPr lang="ru-RU" sz="1800" dirty="0">
                        <a:effectLst/>
                        <a:latin typeface="Calibri" panose="020F0502020204030204" pitchFamily="34" charset="0"/>
                        <a:cs typeface="Calibri" panose="020F0502020204030204" pitchFamily="34" charset="0"/>
                      </a:endParaRPr>
                    </a:p>
                    <a:p>
                      <a:pPr marL="0" marR="0" lvl="0" indent="0" algn="ctr" defTabSz="881939"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cs typeface="Calibri" panose="020F0502020204030204" pitchFamily="34" charset="0"/>
                        </a:rPr>
                        <a:t>ARIADNA-LS </a:t>
                      </a:r>
                      <a:r>
                        <a:rPr lang="en-US" sz="2000" b="1" kern="1200" dirty="0">
                          <a:solidFill>
                            <a:schemeClr val="lt1"/>
                          </a:solidFill>
                          <a:effectLst/>
                          <a:latin typeface="Calibri" panose="020F0502020204030204" pitchFamily="34" charset="0"/>
                          <a:ea typeface="+mn-ea"/>
                          <a:cs typeface="Calibri" panose="020F0502020204030204" pitchFamily="34" charset="0"/>
                        </a:rPr>
                        <a:t>Collaboration</a:t>
                      </a:r>
                      <a:endParaRPr lang="en-GB" sz="2000" dirty="0">
                        <a:effectLst/>
                        <a:latin typeface="Calibri" panose="020F0502020204030204" pitchFamily="34" charset="0"/>
                        <a:cs typeface="Calibri" panose="020F0502020204030204" pitchFamily="34" charset="0"/>
                      </a:endParaRPr>
                    </a:p>
                  </a:txBody>
                  <a:tcPr marL="71362" marR="71362" marT="0" marB="0"/>
                </a:tc>
                <a:tc>
                  <a:txBody>
                    <a:bodyPr/>
                    <a:lstStyle/>
                    <a:p>
                      <a:pPr algn="ctr">
                        <a:spcAft>
                          <a:spcPts val="0"/>
                        </a:spcAft>
                      </a:pPr>
                      <a:endParaRPr lang="en-US" sz="500" dirty="0">
                        <a:effectLst/>
                        <a:latin typeface="Calibri" panose="020F0502020204030204" pitchFamily="34" charset="0"/>
                        <a:cs typeface="Calibri" panose="020F0502020204030204" pitchFamily="34" charset="0"/>
                      </a:endParaRPr>
                    </a:p>
                    <a:p>
                      <a:pPr algn="ctr">
                        <a:spcAft>
                          <a:spcPts val="0"/>
                        </a:spcAft>
                      </a:pPr>
                      <a:r>
                        <a:rPr lang="en-GB" sz="1800" dirty="0">
                          <a:effectLst/>
                          <a:latin typeface="Calibri" panose="020F0502020204030204" pitchFamily="34" charset="0"/>
                          <a:cs typeface="Calibri" panose="020F0502020204030204" pitchFamily="34" charset="0"/>
                        </a:rPr>
                        <a:t> </a:t>
                      </a:r>
                      <a:endParaRPr lang="ru-RU" sz="1800" dirty="0">
                        <a:effectLst/>
                        <a:latin typeface="Calibri" panose="020F0502020204030204" pitchFamily="34" charset="0"/>
                        <a:cs typeface="Calibri" panose="020F0502020204030204" pitchFamily="34" charset="0"/>
                      </a:endParaRPr>
                    </a:p>
                    <a:p>
                      <a:pPr marL="0" marR="0" lvl="0" indent="0" algn="ctr" defTabSz="881939"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Calibri" panose="020F0502020204030204" pitchFamily="34" charset="0"/>
                          <a:ea typeface="+mn-ea"/>
                          <a:cs typeface="Calibri" panose="020F0502020204030204" pitchFamily="34" charset="0"/>
                        </a:rPr>
                        <a:t>ARIADNA-MSTE  Collaboration</a:t>
                      </a:r>
                      <a:endParaRPr lang="ru-RU" sz="1800" b="1" kern="1200" dirty="0">
                        <a:solidFill>
                          <a:schemeClr val="lt1"/>
                        </a:solidFill>
                        <a:effectLst/>
                        <a:latin typeface="Calibri" panose="020F0502020204030204" pitchFamily="34" charset="0"/>
                        <a:ea typeface="+mn-ea"/>
                        <a:cs typeface="Calibri" panose="020F0502020204030204" pitchFamily="34" charset="0"/>
                      </a:endParaRPr>
                    </a:p>
                    <a:p>
                      <a:pPr algn="ctr">
                        <a:spcAft>
                          <a:spcPts val="0"/>
                        </a:spcAft>
                      </a:pPr>
                      <a:endParaRPr lang="en-GB" sz="1800" dirty="0">
                        <a:effectLst/>
                        <a:latin typeface="Calibri" panose="020F0502020204030204" pitchFamily="34" charset="0"/>
                        <a:cs typeface="Calibri" panose="020F0502020204030204" pitchFamily="34" charset="0"/>
                      </a:endParaRPr>
                    </a:p>
                  </a:txBody>
                  <a:tcPr marL="71362" marR="71362" marT="0" marB="0"/>
                </a:tc>
                <a:tc>
                  <a:txBody>
                    <a:bodyPr/>
                    <a:lstStyle/>
                    <a:p>
                      <a:pPr algn="ctr">
                        <a:spcAft>
                          <a:spcPts val="0"/>
                        </a:spcAft>
                      </a:pPr>
                      <a:endParaRPr lang="en-US" sz="500" dirty="0">
                        <a:effectLst/>
                        <a:latin typeface="Calibri" panose="020F0502020204030204" pitchFamily="34" charset="0"/>
                        <a:cs typeface="Calibri" panose="020F0502020204030204" pitchFamily="34" charset="0"/>
                      </a:endParaRPr>
                    </a:p>
                    <a:p>
                      <a:pPr algn="ctr">
                        <a:spcAft>
                          <a:spcPts val="0"/>
                        </a:spcAft>
                      </a:pPr>
                      <a:endParaRPr lang="ru-RU" sz="1800" dirty="0">
                        <a:effectLst/>
                        <a:latin typeface="Calibri" panose="020F0502020204030204" pitchFamily="34" charset="0"/>
                        <a:cs typeface="Calibri" panose="020F0502020204030204" pitchFamily="34" charset="0"/>
                      </a:endParaRPr>
                    </a:p>
                    <a:p>
                      <a:pPr marL="0" marR="0" lvl="0" indent="0" algn="ctr" defTabSz="881939"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cs typeface="Calibri" panose="020F0502020204030204" pitchFamily="34" charset="0"/>
                        </a:rPr>
                        <a:t>ARIADNA-NPT </a:t>
                      </a:r>
                      <a:r>
                        <a:rPr lang="en-US" sz="2000" b="1" kern="1200" dirty="0">
                          <a:solidFill>
                            <a:schemeClr val="lt1"/>
                          </a:solidFill>
                          <a:effectLst/>
                          <a:latin typeface="Calibri" panose="020F0502020204030204" pitchFamily="34" charset="0"/>
                          <a:ea typeface="+mn-ea"/>
                          <a:cs typeface="Calibri" panose="020F0502020204030204" pitchFamily="34" charset="0"/>
                        </a:rPr>
                        <a:t>Collaboration</a:t>
                      </a:r>
                      <a:endParaRPr lang="en-GB" sz="2000" dirty="0">
                        <a:effectLst/>
                        <a:latin typeface="Calibri" panose="020F0502020204030204" pitchFamily="34" charset="0"/>
                        <a:cs typeface="Calibri" panose="020F0502020204030204" pitchFamily="34" charset="0"/>
                      </a:endParaRPr>
                    </a:p>
                  </a:txBody>
                  <a:tcPr marL="71362" marR="71362" marT="0" marB="0"/>
                </a:tc>
                <a:extLst>
                  <a:ext uri="{0D108BD9-81ED-4DB2-BD59-A6C34878D82A}">
                    <a16:rowId xmlns:a16="http://schemas.microsoft.com/office/drawing/2014/main" val="10000"/>
                  </a:ext>
                </a:extLst>
              </a:tr>
              <a:tr h="1654628">
                <a:tc>
                  <a:txBody>
                    <a:bodyPr/>
                    <a:lstStyle/>
                    <a:p>
                      <a:pPr marL="0" marR="0" lvl="0" indent="0" algn="ctr" defTabSz="881939" rtl="0" eaLnBrk="1" fontAlgn="auto" latinLnBrk="0" hangingPunct="1">
                        <a:lnSpc>
                          <a:spcPct val="100000"/>
                        </a:lnSpc>
                        <a:spcBef>
                          <a:spcPts val="0"/>
                        </a:spcBef>
                        <a:spcAft>
                          <a:spcPts val="0"/>
                        </a:spcAft>
                        <a:buClrTx/>
                        <a:buSzTx/>
                        <a:buFontTx/>
                        <a:buNone/>
                        <a:tabLst/>
                        <a:defRPr/>
                      </a:pPr>
                      <a:endParaRPr lang="en-US" sz="800" b="1" dirty="0">
                        <a:solidFill>
                          <a:srgbClr val="002060"/>
                        </a:solidFill>
                        <a:effectLst/>
                        <a:latin typeface="Calibri" panose="020F0502020204030204" pitchFamily="34" charset="0"/>
                        <a:cs typeface="Calibri" panose="020F0502020204030204" pitchFamily="34" charset="0"/>
                      </a:endParaRPr>
                    </a:p>
                    <a:p>
                      <a:pPr marL="0" marR="0" lvl="0" indent="0" algn="ctr" defTabSz="881939" rtl="0" eaLnBrk="1" fontAlgn="auto" latinLnBrk="0" hangingPunct="1">
                        <a:lnSpc>
                          <a:spcPct val="100000"/>
                        </a:lnSpc>
                        <a:spcBef>
                          <a:spcPts val="0"/>
                        </a:spcBef>
                        <a:spcAft>
                          <a:spcPts val="0"/>
                        </a:spcAft>
                        <a:buClrTx/>
                        <a:buSzTx/>
                        <a:buFontTx/>
                        <a:buNone/>
                        <a:tabLst/>
                        <a:defRPr/>
                      </a:pPr>
                      <a:r>
                        <a:rPr lang="en-US" sz="1600" b="1" dirty="0">
                          <a:solidFill>
                            <a:srgbClr val="002060"/>
                          </a:solidFill>
                          <a:effectLst/>
                          <a:latin typeface="Calibri" panose="020F0502020204030204" pitchFamily="34" charset="0"/>
                          <a:cs typeface="Calibri" panose="020F0502020204030204" pitchFamily="34" charset="0"/>
                        </a:rPr>
                        <a:t>The Collaboration is being established  in order to perform experiments in the field</a:t>
                      </a:r>
                      <a:br>
                        <a:rPr lang="en-US" sz="1600" b="1" dirty="0">
                          <a:solidFill>
                            <a:srgbClr val="002060"/>
                          </a:solidFill>
                          <a:effectLst/>
                          <a:latin typeface="Calibri" panose="020F0502020204030204" pitchFamily="34" charset="0"/>
                          <a:cs typeface="Calibri" panose="020F0502020204030204" pitchFamily="34" charset="0"/>
                        </a:rPr>
                      </a:br>
                      <a:r>
                        <a:rPr lang="en-US" sz="1600" b="1" dirty="0">
                          <a:solidFill>
                            <a:srgbClr val="002060"/>
                          </a:solidFill>
                          <a:effectLst/>
                          <a:latin typeface="Calibri" panose="020F0502020204030204" pitchFamily="34" charset="0"/>
                          <a:cs typeface="Calibri" panose="020F0502020204030204" pitchFamily="34" charset="0"/>
                        </a:rPr>
                        <a:t>of </a:t>
                      </a:r>
                      <a:r>
                        <a:rPr lang="en-US" sz="1600" b="1" u="none" dirty="0">
                          <a:solidFill>
                            <a:srgbClr val="C00000"/>
                          </a:solidFill>
                          <a:effectLst/>
                          <a:latin typeface="Calibri" panose="020F0502020204030204" pitchFamily="34" charset="0"/>
                          <a:cs typeface="Calibri" panose="020F0502020204030204" pitchFamily="34" charset="0"/>
                        </a:rPr>
                        <a:t>life sciences </a:t>
                      </a:r>
                      <a:r>
                        <a:rPr lang="en-US" sz="1600" b="1" dirty="0">
                          <a:solidFill>
                            <a:srgbClr val="002060"/>
                          </a:solidFill>
                          <a:effectLst/>
                          <a:latin typeface="Calibri" panose="020F0502020204030204" pitchFamily="34" charset="0"/>
                          <a:cs typeface="Calibri" panose="020F0502020204030204" pitchFamily="34" charset="0"/>
                        </a:rPr>
                        <a:t>at the NICA Complex with the ARIADNA beamlines</a:t>
                      </a:r>
                      <a:endParaRPr lang="en-GB" sz="1600" b="1" dirty="0">
                        <a:solidFill>
                          <a:srgbClr val="002060"/>
                        </a:solidFill>
                        <a:effectLst/>
                        <a:latin typeface="Calibri" panose="020F0502020204030204" pitchFamily="34" charset="0"/>
                        <a:cs typeface="Calibri" panose="020F0502020204030204" pitchFamily="34" charset="0"/>
                      </a:endParaRPr>
                    </a:p>
                    <a:p>
                      <a:pPr algn="ctr">
                        <a:spcAft>
                          <a:spcPts val="0"/>
                        </a:spcAft>
                      </a:pPr>
                      <a:endParaRPr lang="en-GB" sz="1600" b="1" kern="1200" dirty="0">
                        <a:solidFill>
                          <a:srgbClr val="002060"/>
                        </a:solidFill>
                        <a:effectLst/>
                        <a:latin typeface="Calibri" panose="020F0502020204030204" pitchFamily="34" charset="0"/>
                        <a:ea typeface="+mn-ea"/>
                        <a:cs typeface="Calibri" panose="020F0502020204030204" pitchFamily="34" charset="0"/>
                      </a:endParaRPr>
                    </a:p>
                  </a:txBody>
                  <a:tcPr marL="71362" marR="71362" marT="0" marB="0">
                    <a:solidFill>
                      <a:schemeClr val="bg1">
                        <a:lumMod val="95000"/>
                      </a:schemeClr>
                    </a:solidFill>
                  </a:tcPr>
                </a:tc>
                <a:tc>
                  <a:txBody>
                    <a:bodyPr/>
                    <a:lstStyle/>
                    <a:p>
                      <a:pPr algn="ctr">
                        <a:spcAft>
                          <a:spcPts val="0"/>
                        </a:spcAft>
                      </a:pPr>
                      <a:endParaRPr lang="en-US" sz="800" b="1" dirty="0">
                        <a:solidFill>
                          <a:srgbClr val="002060"/>
                        </a:solidFill>
                        <a:effectLst/>
                        <a:latin typeface="Calibri" panose="020F0502020204030204" pitchFamily="34" charset="0"/>
                        <a:cs typeface="Calibri" panose="020F0502020204030204" pitchFamily="34" charset="0"/>
                      </a:endParaRPr>
                    </a:p>
                    <a:p>
                      <a:pPr algn="ctr">
                        <a:spcAft>
                          <a:spcPts val="0"/>
                        </a:spcAft>
                      </a:pPr>
                      <a:r>
                        <a:rPr lang="en-US" sz="1600" b="1" dirty="0">
                          <a:solidFill>
                            <a:srgbClr val="002060"/>
                          </a:solidFill>
                          <a:effectLst/>
                          <a:latin typeface="Calibri" panose="020F0502020204030204" pitchFamily="34" charset="0"/>
                          <a:cs typeface="Calibri" panose="020F0502020204030204" pitchFamily="34" charset="0"/>
                        </a:rPr>
                        <a:t>The Collaboration is being established </a:t>
                      </a:r>
                      <a:r>
                        <a:rPr lang="en-US" sz="1600" b="1" kern="1200" dirty="0">
                          <a:solidFill>
                            <a:srgbClr val="002060"/>
                          </a:solidFill>
                          <a:effectLst/>
                          <a:latin typeface="Calibri" panose="020F0502020204030204" pitchFamily="34" charset="0"/>
                          <a:ea typeface="+mn-ea"/>
                          <a:cs typeface="Calibri" panose="020F0502020204030204" pitchFamily="34" charset="0"/>
                        </a:rPr>
                        <a:t>in order to perform activities and experiments in </a:t>
                      </a:r>
                      <a:r>
                        <a:rPr lang="en-US" sz="1600" b="1" u="none" kern="1200" dirty="0">
                          <a:solidFill>
                            <a:srgbClr val="C00000"/>
                          </a:solidFill>
                          <a:effectLst/>
                          <a:latin typeface="Calibri" panose="020F0502020204030204" pitchFamily="34" charset="0"/>
                          <a:ea typeface="+mn-ea"/>
                          <a:cs typeface="Calibri" panose="020F0502020204030204" pitchFamily="34" charset="0"/>
                        </a:rPr>
                        <a:t>radiation materials science and radiation testing of electronics</a:t>
                      </a:r>
                      <a:r>
                        <a:rPr lang="en-US" sz="1600" b="1" kern="1200" dirty="0">
                          <a:solidFill>
                            <a:srgbClr val="002060"/>
                          </a:solidFill>
                          <a:effectLst/>
                          <a:latin typeface="Calibri" panose="020F0502020204030204" pitchFamily="34" charset="0"/>
                          <a:ea typeface="+mn-ea"/>
                          <a:cs typeface="Calibri" panose="020F0502020204030204" pitchFamily="34" charset="0"/>
                        </a:rPr>
                        <a:t> at the NICA Complex with the ARIADNA beamlines </a:t>
                      </a:r>
                      <a:endParaRPr lang="ru-RU" sz="1600" b="1" kern="1200" dirty="0">
                        <a:solidFill>
                          <a:srgbClr val="002060"/>
                        </a:solidFill>
                        <a:effectLst/>
                        <a:latin typeface="Calibri" panose="020F0502020204030204" pitchFamily="34" charset="0"/>
                        <a:ea typeface="+mn-ea"/>
                        <a:cs typeface="Calibri" panose="020F0502020204030204" pitchFamily="34" charset="0"/>
                      </a:endParaRPr>
                    </a:p>
                    <a:p>
                      <a:pPr algn="ctr">
                        <a:spcAft>
                          <a:spcPts val="0"/>
                        </a:spcAft>
                      </a:pPr>
                      <a:endParaRPr lang="en-GB" sz="800" b="1" dirty="0">
                        <a:solidFill>
                          <a:srgbClr val="002060"/>
                        </a:solidFill>
                        <a:effectLst/>
                        <a:latin typeface="Calibri" panose="020F0502020204030204" pitchFamily="34" charset="0"/>
                        <a:cs typeface="Calibri" panose="020F0502020204030204" pitchFamily="34" charset="0"/>
                      </a:endParaRPr>
                    </a:p>
                  </a:txBody>
                  <a:tcPr marL="71362" marR="71362" marT="0" marB="0">
                    <a:solidFill>
                      <a:schemeClr val="bg1">
                        <a:lumMod val="95000"/>
                      </a:schemeClr>
                    </a:solidFill>
                  </a:tcPr>
                </a:tc>
                <a:tc>
                  <a:txBody>
                    <a:bodyPr/>
                    <a:lstStyle/>
                    <a:p>
                      <a:pPr algn="ctr">
                        <a:spcAft>
                          <a:spcPts val="0"/>
                        </a:spcAft>
                      </a:pPr>
                      <a:endParaRPr lang="en-GB" sz="800" b="1" dirty="0">
                        <a:solidFill>
                          <a:srgbClr val="002060"/>
                        </a:solidFill>
                        <a:effectLst/>
                        <a:latin typeface="Calibri" panose="020F0502020204030204" pitchFamily="34" charset="0"/>
                        <a:cs typeface="Calibri" panose="020F0502020204030204" pitchFamily="34" charset="0"/>
                      </a:endParaRPr>
                    </a:p>
                    <a:p>
                      <a:pPr algn="ctr">
                        <a:spcAft>
                          <a:spcPts val="0"/>
                        </a:spcAft>
                      </a:pPr>
                      <a:r>
                        <a:rPr lang="en-US" sz="1600" b="1" dirty="0">
                          <a:solidFill>
                            <a:srgbClr val="002060"/>
                          </a:solidFill>
                          <a:effectLst/>
                          <a:latin typeface="Calibri" panose="020F0502020204030204" pitchFamily="34" charset="0"/>
                          <a:cs typeface="Calibri" panose="020F0502020204030204" pitchFamily="34" charset="0"/>
                        </a:rPr>
                        <a:t>The Collaboration is being established  in order to facilitate </a:t>
                      </a:r>
                      <a:r>
                        <a:rPr lang="en-US" sz="1600" b="1" u="none" dirty="0">
                          <a:solidFill>
                            <a:srgbClr val="C00000"/>
                          </a:solidFill>
                          <a:effectLst/>
                          <a:latin typeface="Calibri" panose="020F0502020204030204" pitchFamily="34" charset="0"/>
                          <a:cs typeface="Calibri" panose="020F0502020204030204" pitchFamily="34" charset="0"/>
                        </a:rPr>
                        <a:t>novel developments for nuclear power technology</a:t>
                      </a:r>
                      <a:r>
                        <a:rPr lang="en-US" sz="1600" b="1" dirty="0">
                          <a:solidFill>
                            <a:srgbClr val="002060"/>
                          </a:solidFill>
                          <a:effectLst/>
                          <a:latin typeface="Calibri" panose="020F0502020204030204" pitchFamily="34" charset="0"/>
                          <a:cs typeface="Calibri" panose="020F0502020204030204" pitchFamily="34" charset="0"/>
                        </a:rPr>
                        <a:t> at the NICA Complex with the ARIADNA beamlines</a:t>
                      </a:r>
                      <a:endParaRPr lang="ru-RU" sz="1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71362" marR="71362" marT="0" marB="0">
                    <a:solidFill>
                      <a:schemeClr val="bg1">
                        <a:lumMod val="95000"/>
                      </a:schemeClr>
                    </a:solidFill>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B76ED4E2-F4A8-4943-9EE2-7B8ACEDF03AB}"/>
              </a:ext>
            </a:extLst>
          </p:cNvPr>
          <p:cNvSpPr txBox="1"/>
          <p:nvPr/>
        </p:nvSpPr>
        <p:spPr>
          <a:xfrm>
            <a:off x="209550" y="89500"/>
            <a:ext cx="11785600" cy="584775"/>
          </a:xfrm>
          <a:prstGeom prst="rect">
            <a:avLst/>
          </a:prstGeom>
          <a:noFill/>
        </p:spPr>
        <p:txBody>
          <a:bodyPr wrap="square" rtlCol="0">
            <a:spAutoFit/>
          </a:bodyPr>
          <a:lstStyle/>
          <a:p>
            <a:pPr lvl="0" algn="ctr">
              <a:defRPr/>
            </a:pPr>
            <a:r>
              <a:rPr lang="en-US" sz="3200" b="1" cap="small" spc="-1" dirty="0">
                <a:solidFill>
                  <a:srgbClr val="194798"/>
                </a:solidFill>
                <a:latin typeface="Calibri"/>
              </a:rPr>
              <a:t>ARIADNA collaborations for applied research at NICA</a:t>
            </a:r>
          </a:p>
        </p:txBody>
      </p:sp>
      <p:sp>
        <p:nvSpPr>
          <p:cNvPr id="6" name="TextBox 5">
            <a:extLst>
              <a:ext uri="{FF2B5EF4-FFF2-40B4-BE49-F238E27FC236}">
                <a16:creationId xmlns:a16="http://schemas.microsoft.com/office/drawing/2014/main" id="{62DD6420-68D2-0447-B69D-80EF00F06181}"/>
              </a:ext>
            </a:extLst>
          </p:cNvPr>
          <p:cNvSpPr txBox="1"/>
          <p:nvPr/>
        </p:nvSpPr>
        <p:spPr>
          <a:xfrm>
            <a:off x="3194439" y="3410367"/>
            <a:ext cx="6096000" cy="400110"/>
          </a:xfrm>
          <a:prstGeom prst="rect">
            <a:avLst/>
          </a:prstGeom>
          <a:noFill/>
        </p:spPr>
        <p:txBody>
          <a:bodyPr wrap="square">
            <a:spAutoFit/>
          </a:bodyPr>
          <a:lstStyle/>
          <a:p>
            <a:pPr algn="ctr"/>
            <a:r>
              <a:rPr lang="en-US"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C</a:t>
            </a:r>
            <a:r>
              <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ollaborating organizations</a:t>
            </a:r>
            <a:endParaRPr lang="ru-RU"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F4853D9-3C70-F647-88A1-A4C58213A8F0}"/>
              </a:ext>
            </a:extLst>
          </p:cNvPr>
          <p:cNvSpPr txBox="1"/>
          <p:nvPr/>
        </p:nvSpPr>
        <p:spPr>
          <a:xfrm>
            <a:off x="209550" y="3743950"/>
            <a:ext cx="5146607" cy="2846933"/>
          </a:xfrm>
          <a:prstGeom prst="rect">
            <a:avLst/>
          </a:prstGeom>
          <a:noFill/>
        </p:spPr>
        <p:txBody>
          <a:bodyPr wrap="square">
            <a:spAutoFit/>
          </a:bodyPr>
          <a:lstStyle/>
          <a:p>
            <a:pPr marL="342900" indent="-342900">
              <a:spcBef>
                <a:spcPts val="600"/>
              </a:spcBef>
              <a:buFont typeface="+mj-lt"/>
              <a:buAutoNum type="arabicPeriod"/>
            </a:pPr>
            <a:r>
              <a:rPr lang="en-US" sz="1200" dirty="0">
                <a:solidFill>
                  <a:srgbClr val="002060"/>
                </a:solidFill>
              </a:rPr>
              <a:t>Joint Institute for Nuclear Research (</a:t>
            </a:r>
            <a:r>
              <a:rPr lang="en-US" sz="1200" dirty="0" err="1">
                <a:solidFill>
                  <a:srgbClr val="002060"/>
                </a:solidFill>
              </a:rPr>
              <a:t>Dubna</a:t>
            </a:r>
            <a:r>
              <a:rPr lang="en-US" sz="1200" dirty="0">
                <a:solidFill>
                  <a:srgbClr val="002060"/>
                </a:solidFill>
              </a:rPr>
              <a:t>, Int.)</a:t>
            </a:r>
          </a:p>
          <a:p>
            <a:pPr marL="342900" indent="-342900">
              <a:spcBef>
                <a:spcPts val="600"/>
              </a:spcBef>
              <a:buFont typeface="+mj-lt"/>
              <a:buAutoNum type="arabicPeriod"/>
            </a:pPr>
            <a:r>
              <a:rPr lang="en-US" sz="1200" dirty="0">
                <a:solidFill>
                  <a:srgbClr val="002060"/>
                </a:solidFill>
              </a:rPr>
              <a:t>Institute of Biomedical Problems, RAS (Moscow, Russia)</a:t>
            </a:r>
          </a:p>
          <a:p>
            <a:pPr marL="342900" indent="-342900">
              <a:spcBef>
                <a:spcPts val="600"/>
              </a:spcBef>
              <a:buFont typeface="+mj-lt"/>
              <a:buAutoNum type="arabicPeriod"/>
            </a:pPr>
            <a:r>
              <a:rPr lang="en" sz="1200" dirty="0" err="1">
                <a:solidFill>
                  <a:srgbClr val="002060"/>
                </a:solidFill>
              </a:rPr>
              <a:t>Burnasyan</a:t>
            </a:r>
            <a:r>
              <a:rPr lang="en" sz="1200" dirty="0">
                <a:solidFill>
                  <a:srgbClr val="002060"/>
                </a:solidFill>
              </a:rPr>
              <a:t> Federal Medical Biophysical Center of Federal Medical Biological Agency </a:t>
            </a:r>
            <a:r>
              <a:rPr lang="en-US" sz="1200" dirty="0">
                <a:solidFill>
                  <a:srgbClr val="002060"/>
                </a:solidFill>
              </a:rPr>
              <a:t>(Moscow, Russia)</a:t>
            </a:r>
          </a:p>
          <a:p>
            <a:pPr marL="342900" indent="-342900">
              <a:spcBef>
                <a:spcPts val="600"/>
              </a:spcBef>
              <a:buFont typeface="+mj-lt"/>
              <a:buAutoNum type="arabicPeriod"/>
            </a:pPr>
            <a:r>
              <a:rPr lang="en" sz="1200" dirty="0" err="1">
                <a:solidFill>
                  <a:srgbClr val="002060"/>
                </a:solidFill>
              </a:rPr>
              <a:t>Skobeltsyn</a:t>
            </a:r>
            <a:r>
              <a:rPr lang="en" sz="1200" dirty="0">
                <a:solidFill>
                  <a:srgbClr val="002060"/>
                </a:solidFill>
              </a:rPr>
              <a:t> Research Institute of Nuclear Physics, Moscow State University (</a:t>
            </a:r>
            <a:r>
              <a:rPr lang="en" sz="1200" dirty="0" err="1">
                <a:solidFill>
                  <a:srgbClr val="002060"/>
                </a:solidFill>
              </a:rPr>
              <a:t>Dubna</a:t>
            </a:r>
            <a:r>
              <a:rPr lang="en" sz="1200" dirty="0">
                <a:solidFill>
                  <a:srgbClr val="002060"/>
                </a:solidFill>
              </a:rPr>
              <a:t>, Russia)</a:t>
            </a:r>
            <a:endParaRPr lang="en-US" sz="1200" dirty="0">
              <a:solidFill>
                <a:srgbClr val="002060"/>
              </a:solidFill>
            </a:endParaRPr>
          </a:p>
          <a:p>
            <a:pPr marL="342900" indent="-342900">
              <a:spcBef>
                <a:spcPts val="600"/>
              </a:spcBef>
              <a:buFont typeface="+mj-lt"/>
              <a:buAutoNum type="arabicPeriod"/>
            </a:pPr>
            <a:r>
              <a:rPr lang="en" sz="1200" dirty="0">
                <a:solidFill>
                  <a:srgbClr val="002060"/>
                </a:solidFill>
              </a:rPr>
              <a:t>Saint Petersburg State University (Saint Petersburg, Russia)</a:t>
            </a:r>
          </a:p>
          <a:p>
            <a:pPr marL="342900" indent="-342900">
              <a:spcBef>
                <a:spcPts val="600"/>
              </a:spcBef>
              <a:buFont typeface="+mj-lt"/>
              <a:buAutoNum type="arabicPeriod"/>
            </a:pPr>
            <a:r>
              <a:rPr lang="en" sz="1200" dirty="0" err="1">
                <a:solidFill>
                  <a:srgbClr val="002060"/>
                </a:solidFill>
              </a:rPr>
              <a:t>Tsyb</a:t>
            </a:r>
            <a:r>
              <a:rPr lang="en" sz="1200" dirty="0">
                <a:solidFill>
                  <a:srgbClr val="002060"/>
                </a:solidFill>
              </a:rPr>
              <a:t> Medical Radiological Research Centre (</a:t>
            </a:r>
            <a:r>
              <a:rPr lang="en" sz="1200" dirty="0" err="1">
                <a:solidFill>
                  <a:srgbClr val="002060"/>
                </a:solidFill>
              </a:rPr>
              <a:t>Obninsk</a:t>
            </a:r>
            <a:r>
              <a:rPr lang="en" sz="1200" dirty="0">
                <a:solidFill>
                  <a:srgbClr val="002060"/>
                </a:solidFill>
              </a:rPr>
              <a:t>, Russia)</a:t>
            </a:r>
          </a:p>
          <a:p>
            <a:pPr marL="342900" indent="-342900">
              <a:spcBef>
                <a:spcPts val="600"/>
              </a:spcBef>
              <a:buFont typeface="+mj-lt"/>
              <a:buAutoNum type="arabicPeriod"/>
            </a:pPr>
            <a:r>
              <a:rPr lang="en" sz="1200" dirty="0">
                <a:solidFill>
                  <a:srgbClr val="002060"/>
                </a:solidFill>
              </a:rPr>
              <a:t>Semenov Research Center of Chemical Physics, RAS (</a:t>
            </a:r>
            <a:r>
              <a:rPr lang="en-US" sz="1200" dirty="0">
                <a:solidFill>
                  <a:srgbClr val="002060"/>
                </a:solidFill>
              </a:rPr>
              <a:t>Moscow, Russia)</a:t>
            </a:r>
          </a:p>
          <a:p>
            <a:pPr marL="342900" indent="-342900">
              <a:spcBef>
                <a:spcPts val="600"/>
              </a:spcBef>
              <a:buFont typeface="+mj-lt"/>
              <a:buAutoNum type="arabicPeriod"/>
            </a:pPr>
            <a:r>
              <a:rPr lang="en" sz="1200" dirty="0">
                <a:solidFill>
                  <a:srgbClr val="002060"/>
                </a:solidFill>
              </a:rPr>
              <a:t>Institute of Theoretical and Experimental Biophysics, RAS (</a:t>
            </a:r>
            <a:r>
              <a:rPr lang="en-US" sz="1200" dirty="0">
                <a:solidFill>
                  <a:srgbClr val="002060"/>
                </a:solidFill>
              </a:rPr>
              <a:t>Moscow, Russia)</a:t>
            </a:r>
            <a:endParaRPr lang="ru-RU" sz="1200" dirty="0">
              <a:solidFill>
                <a:srgbClr val="002060"/>
              </a:solidFill>
            </a:endParaRPr>
          </a:p>
        </p:txBody>
      </p:sp>
      <p:sp>
        <p:nvSpPr>
          <p:cNvPr id="9" name="TextBox 8">
            <a:extLst>
              <a:ext uri="{FF2B5EF4-FFF2-40B4-BE49-F238E27FC236}">
                <a16:creationId xmlns:a16="http://schemas.microsoft.com/office/drawing/2014/main" id="{8C977099-6BD6-EF47-86EF-1C2E70B1C44A}"/>
              </a:ext>
            </a:extLst>
          </p:cNvPr>
          <p:cNvSpPr txBox="1"/>
          <p:nvPr/>
        </p:nvSpPr>
        <p:spPr>
          <a:xfrm>
            <a:off x="5576596" y="3814983"/>
            <a:ext cx="6615404" cy="2631490"/>
          </a:xfrm>
          <a:prstGeom prst="rect">
            <a:avLst/>
          </a:prstGeom>
          <a:noFill/>
        </p:spPr>
        <p:txBody>
          <a:bodyPr wrap="square">
            <a:spAutoFit/>
          </a:bodyPr>
          <a:lstStyle/>
          <a:p>
            <a:pPr marL="342900" indent="-342900">
              <a:spcBef>
                <a:spcPts val="600"/>
              </a:spcBef>
              <a:buFont typeface="+mj-lt"/>
              <a:buAutoNum type="arabicPeriod" startAt="9"/>
            </a:pPr>
            <a:r>
              <a:rPr lang="en" sz="1200" dirty="0">
                <a:solidFill>
                  <a:srgbClr val="002060"/>
                </a:solidFill>
              </a:rPr>
              <a:t>Moscow Institute of Physics and Technology (</a:t>
            </a:r>
            <a:r>
              <a:rPr lang="en" sz="1200" dirty="0" err="1">
                <a:solidFill>
                  <a:srgbClr val="002060"/>
                </a:solidFill>
              </a:rPr>
              <a:t>Dolgoprudny</a:t>
            </a:r>
            <a:r>
              <a:rPr lang="en" sz="1200" dirty="0">
                <a:solidFill>
                  <a:srgbClr val="002060"/>
                </a:solidFill>
              </a:rPr>
              <a:t>, Russia)</a:t>
            </a:r>
          </a:p>
          <a:p>
            <a:pPr marL="342900" indent="-342900">
              <a:spcBef>
                <a:spcPts val="600"/>
              </a:spcBef>
              <a:buFont typeface="+mj-lt"/>
              <a:buAutoNum type="arabicPeriod" startAt="9"/>
            </a:pPr>
            <a:r>
              <a:rPr lang="en" sz="1200" dirty="0" err="1">
                <a:solidFill>
                  <a:srgbClr val="002060"/>
                </a:solidFill>
              </a:rPr>
              <a:t>Kurnakov</a:t>
            </a:r>
            <a:r>
              <a:rPr lang="en" sz="1200" dirty="0">
                <a:solidFill>
                  <a:srgbClr val="002060"/>
                </a:solidFill>
              </a:rPr>
              <a:t> Institute of General and Inorganic Chemistry, RAS (Moscow, Russia)</a:t>
            </a:r>
          </a:p>
          <a:p>
            <a:pPr marL="342900" indent="-342900">
              <a:spcBef>
                <a:spcPts val="600"/>
              </a:spcBef>
              <a:buFont typeface="+mj-lt"/>
              <a:buAutoNum type="arabicPeriod" startAt="9"/>
            </a:pPr>
            <a:r>
              <a:rPr lang="en" sz="1200" dirty="0">
                <a:solidFill>
                  <a:srgbClr val="002060"/>
                </a:solidFill>
              </a:rPr>
              <a:t>National Research Nuclear University </a:t>
            </a:r>
            <a:r>
              <a:rPr lang="en" sz="1200" dirty="0" err="1">
                <a:solidFill>
                  <a:srgbClr val="002060"/>
                </a:solidFill>
              </a:rPr>
              <a:t>MEPhI</a:t>
            </a:r>
            <a:r>
              <a:rPr lang="en" sz="1200" dirty="0">
                <a:solidFill>
                  <a:srgbClr val="002060"/>
                </a:solidFill>
              </a:rPr>
              <a:t> (Moscow, Russia)</a:t>
            </a:r>
            <a:endParaRPr lang="en" sz="1200" dirty="0">
              <a:solidFill>
                <a:srgbClr val="002060"/>
              </a:solidFill>
              <a:hlinkClick r:id="rId3">
                <a:extLst>
                  <a:ext uri="{A12FA001-AC4F-418D-AE19-62706E023703}">
                    <ahyp:hlinkClr xmlns:ahyp="http://schemas.microsoft.com/office/drawing/2018/hyperlinkcolor" val="tx"/>
                  </a:ext>
                </a:extLst>
              </a:hlinkClick>
            </a:endParaRPr>
          </a:p>
          <a:p>
            <a:pPr marL="342900" indent="-342900">
              <a:spcBef>
                <a:spcPts val="600"/>
              </a:spcBef>
              <a:buFont typeface="+mj-lt"/>
              <a:buAutoNum type="arabicPeriod" startAt="9"/>
            </a:pPr>
            <a:r>
              <a:rPr lang="en-US" sz="1200" dirty="0">
                <a:solidFill>
                  <a:srgbClr val="002060"/>
                </a:solidFill>
              </a:rPr>
              <a:t>Joint Institute of High Temperatures, RAS (</a:t>
            </a:r>
            <a:r>
              <a:rPr lang="en" sz="1200" dirty="0">
                <a:solidFill>
                  <a:srgbClr val="002060"/>
                </a:solidFill>
              </a:rPr>
              <a:t>Moscow, Russia</a:t>
            </a:r>
            <a:r>
              <a:rPr lang="en-US" sz="1200" dirty="0">
                <a:solidFill>
                  <a:srgbClr val="002060"/>
                </a:solidFill>
              </a:rPr>
              <a:t>)</a:t>
            </a:r>
          </a:p>
          <a:p>
            <a:pPr marL="342900" indent="-342900">
              <a:spcBef>
                <a:spcPts val="600"/>
              </a:spcBef>
              <a:buFont typeface="+mj-lt"/>
              <a:buAutoNum type="arabicPeriod" startAt="9"/>
            </a:pPr>
            <a:r>
              <a:rPr lang="en" sz="1200" dirty="0">
                <a:solidFill>
                  <a:srgbClr val="002060"/>
                </a:solidFill>
              </a:rPr>
              <a:t>North Ossetian State University (Vladikavkaz, Russia)</a:t>
            </a:r>
            <a:endParaRPr lang="en" sz="1200" dirty="0">
              <a:solidFill>
                <a:srgbClr val="002060"/>
              </a:solidFill>
              <a:hlinkClick r:id="rId4">
                <a:extLst>
                  <a:ext uri="{A12FA001-AC4F-418D-AE19-62706E023703}">
                    <ahyp:hlinkClr xmlns:ahyp="http://schemas.microsoft.com/office/drawing/2018/hyperlinkcolor" val="tx"/>
                  </a:ext>
                </a:extLst>
              </a:hlinkClick>
            </a:endParaRPr>
          </a:p>
          <a:p>
            <a:pPr marL="342900" indent="-342900">
              <a:spcBef>
                <a:spcPts val="600"/>
              </a:spcBef>
              <a:buFont typeface="+mj-lt"/>
              <a:buAutoNum type="arabicPeriod" startAt="9"/>
            </a:pPr>
            <a:r>
              <a:rPr lang="en" sz="1200" dirty="0">
                <a:solidFill>
                  <a:srgbClr val="002060"/>
                </a:solidFill>
              </a:rPr>
              <a:t>Institute of Nuclear Problems of the Belarusian State University (Minsk, Belarus)</a:t>
            </a:r>
          </a:p>
          <a:p>
            <a:pPr marL="342900" indent="-342900">
              <a:spcBef>
                <a:spcPts val="600"/>
              </a:spcBef>
              <a:buFont typeface="+mj-lt"/>
              <a:buAutoNum type="arabicPeriod" startAt="9"/>
            </a:pPr>
            <a:r>
              <a:rPr lang="en" sz="1200" dirty="0">
                <a:solidFill>
                  <a:srgbClr val="002060"/>
                </a:solidFill>
              </a:rPr>
              <a:t>Institute of Nuclear Physics, AS </a:t>
            </a:r>
            <a:r>
              <a:rPr lang="en" sz="1200" dirty="0" err="1">
                <a:solidFill>
                  <a:srgbClr val="002060"/>
                </a:solidFill>
              </a:rPr>
              <a:t>RUz</a:t>
            </a:r>
            <a:r>
              <a:rPr lang="en" sz="1200" dirty="0">
                <a:solidFill>
                  <a:srgbClr val="002060"/>
                </a:solidFill>
              </a:rPr>
              <a:t> (Tashkent, Uzbekistan)</a:t>
            </a:r>
            <a:endParaRPr lang="en" sz="1200" dirty="0">
              <a:solidFill>
                <a:srgbClr val="002060"/>
              </a:solidFill>
              <a:hlinkClick r:id="rId5">
                <a:extLst>
                  <a:ext uri="{A12FA001-AC4F-418D-AE19-62706E023703}">
                    <ahyp:hlinkClr xmlns:ahyp="http://schemas.microsoft.com/office/drawing/2018/hyperlinkcolor" val="tx"/>
                  </a:ext>
                </a:extLst>
              </a:hlinkClick>
            </a:endParaRPr>
          </a:p>
          <a:p>
            <a:pPr marL="342900" indent="-342900">
              <a:spcBef>
                <a:spcPts val="600"/>
              </a:spcBef>
              <a:buFont typeface="+mj-lt"/>
              <a:buAutoNum type="arabicPeriod" startAt="9"/>
            </a:pPr>
            <a:r>
              <a:rPr lang="en" sz="1200" dirty="0">
                <a:solidFill>
                  <a:srgbClr val="002060"/>
                </a:solidFill>
              </a:rPr>
              <a:t>LLC Research and production company “</a:t>
            </a:r>
            <a:r>
              <a:rPr lang="en" sz="1200" dirty="0" err="1">
                <a:solidFill>
                  <a:srgbClr val="002060"/>
                </a:solidFill>
              </a:rPr>
              <a:t>Kvant</a:t>
            </a:r>
            <a:r>
              <a:rPr lang="en" sz="1200" dirty="0">
                <a:solidFill>
                  <a:srgbClr val="002060"/>
                </a:solidFill>
              </a:rPr>
              <a:t>-R” </a:t>
            </a:r>
            <a:r>
              <a:rPr lang="en-US" sz="1200" dirty="0">
                <a:solidFill>
                  <a:srgbClr val="002060"/>
                </a:solidFill>
              </a:rPr>
              <a:t>(</a:t>
            </a:r>
            <a:r>
              <a:rPr lang="en" sz="1200" dirty="0">
                <a:solidFill>
                  <a:srgbClr val="002060"/>
                </a:solidFill>
              </a:rPr>
              <a:t>Moscow, Russia</a:t>
            </a:r>
            <a:r>
              <a:rPr lang="en-US" sz="1200" dirty="0">
                <a:solidFill>
                  <a:srgbClr val="002060"/>
                </a:solidFill>
              </a:rPr>
              <a:t>)</a:t>
            </a:r>
            <a:endParaRPr lang="ru-RU" sz="1200" dirty="0">
              <a:solidFill>
                <a:srgbClr val="002060"/>
              </a:solidFill>
            </a:endParaRPr>
          </a:p>
          <a:p>
            <a:pPr marL="342900" indent="-342900">
              <a:spcBef>
                <a:spcPts val="600"/>
              </a:spcBef>
              <a:buFont typeface="+mj-lt"/>
              <a:buAutoNum type="arabicPeriod" startAt="9"/>
            </a:pPr>
            <a:r>
              <a:rPr lang="en" sz="1200" dirty="0">
                <a:solidFill>
                  <a:srgbClr val="002060"/>
                </a:solidFill>
              </a:rPr>
              <a:t>LLC</a:t>
            </a:r>
            <a:r>
              <a:rPr lang="en-US" sz="1200" dirty="0">
                <a:solidFill>
                  <a:srgbClr val="002060"/>
                </a:solidFill>
              </a:rPr>
              <a:t> </a:t>
            </a:r>
            <a:r>
              <a:rPr lang="en" sz="1200" dirty="0">
                <a:solidFill>
                  <a:srgbClr val="002060"/>
                </a:solidFill>
              </a:rPr>
              <a:t>“S-Innovations”</a:t>
            </a:r>
            <a:r>
              <a:rPr lang="en-US" sz="1200" dirty="0">
                <a:solidFill>
                  <a:srgbClr val="002060"/>
                </a:solidFill>
              </a:rPr>
              <a:t> (</a:t>
            </a:r>
            <a:r>
              <a:rPr lang="en" sz="1200" dirty="0">
                <a:solidFill>
                  <a:srgbClr val="002060"/>
                </a:solidFill>
              </a:rPr>
              <a:t>Moscow, Russia</a:t>
            </a:r>
            <a:r>
              <a:rPr lang="en-US" sz="1200" dirty="0">
                <a:solidFill>
                  <a:srgbClr val="002060"/>
                </a:solidFill>
              </a:rPr>
              <a:t>)</a:t>
            </a:r>
          </a:p>
          <a:p>
            <a:pPr marL="342900" indent="-342900">
              <a:spcBef>
                <a:spcPts val="600"/>
              </a:spcBef>
              <a:buFont typeface="+mj-lt"/>
              <a:buAutoNum type="arabicPeriod" startAt="9"/>
            </a:pPr>
            <a:r>
              <a:rPr lang="en" sz="1200" dirty="0">
                <a:solidFill>
                  <a:srgbClr val="002060"/>
                </a:solidFill>
              </a:rPr>
              <a:t>LLC</a:t>
            </a:r>
            <a:r>
              <a:rPr lang="en-US" sz="1200" dirty="0">
                <a:solidFill>
                  <a:srgbClr val="002060"/>
                </a:solidFill>
              </a:rPr>
              <a:t> </a:t>
            </a:r>
            <a:r>
              <a:rPr lang="en" sz="1200" dirty="0">
                <a:solidFill>
                  <a:srgbClr val="002060"/>
                </a:solidFill>
              </a:rPr>
              <a:t>“SOL-Instruments”</a:t>
            </a:r>
            <a:r>
              <a:rPr lang="en-US" sz="1200" dirty="0">
                <a:solidFill>
                  <a:srgbClr val="002060"/>
                </a:solidFill>
              </a:rPr>
              <a:t> (</a:t>
            </a:r>
            <a:r>
              <a:rPr lang="en" sz="1200" dirty="0">
                <a:solidFill>
                  <a:srgbClr val="002060"/>
                </a:solidFill>
              </a:rPr>
              <a:t>Minsk, Belarus</a:t>
            </a:r>
            <a:r>
              <a:rPr lang="en-US" sz="1200" dirty="0">
                <a:solidFill>
                  <a:srgbClr val="002060"/>
                </a:solidFill>
              </a:rPr>
              <a:t>)</a:t>
            </a:r>
          </a:p>
        </p:txBody>
      </p:sp>
      <p:sp>
        <p:nvSpPr>
          <p:cNvPr id="11" name="TextBox 10">
            <a:extLst>
              <a:ext uri="{FF2B5EF4-FFF2-40B4-BE49-F238E27FC236}">
                <a16:creationId xmlns:a16="http://schemas.microsoft.com/office/drawing/2014/main" id="{54AC1EE0-7EBF-C243-82BB-82D81E9EFB37}"/>
              </a:ext>
            </a:extLst>
          </p:cNvPr>
          <p:cNvSpPr txBox="1"/>
          <p:nvPr/>
        </p:nvSpPr>
        <p:spPr>
          <a:xfrm>
            <a:off x="9881577" y="6006716"/>
            <a:ext cx="2172565" cy="369332"/>
          </a:xfrm>
          <a:prstGeom prst="rect">
            <a:avLst/>
          </a:prstGeom>
          <a:noFill/>
          <a:ln w="22225">
            <a:solidFill>
              <a:srgbClr val="0432FF"/>
            </a:solidFill>
          </a:ln>
        </p:spPr>
        <p:txBody>
          <a:bodyPr wrap="square">
            <a:spAutoFit/>
          </a:bodyPr>
          <a:lstStyle/>
          <a:p>
            <a:pPr algn="ctr"/>
            <a:r>
              <a:rPr lang="en" b="1" dirty="0">
                <a:solidFill>
                  <a:srgbClr val="002060"/>
                </a:solidFill>
              </a:rPr>
              <a:t>152 participants</a:t>
            </a:r>
            <a:endParaRPr lang="ru-RU" b="1" dirty="0"/>
          </a:p>
        </p:txBody>
      </p:sp>
      <p:sp>
        <p:nvSpPr>
          <p:cNvPr id="13" name="TextBox 12">
            <a:extLst>
              <a:ext uri="{FF2B5EF4-FFF2-40B4-BE49-F238E27FC236}">
                <a16:creationId xmlns:a16="http://schemas.microsoft.com/office/drawing/2014/main" id="{776A79B3-3B47-7C4A-90F0-15D7C957FDCC}"/>
              </a:ext>
            </a:extLst>
          </p:cNvPr>
          <p:cNvSpPr txBox="1"/>
          <p:nvPr/>
        </p:nvSpPr>
        <p:spPr>
          <a:xfrm>
            <a:off x="5576596" y="6474960"/>
            <a:ext cx="4895362" cy="276999"/>
          </a:xfrm>
          <a:prstGeom prst="rect">
            <a:avLst/>
          </a:prstGeom>
          <a:noFill/>
        </p:spPr>
        <p:txBody>
          <a:bodyPr wrap="square">
            <a:spAutoFit/>
          </a:bodyPr>
          <a:lstStyle/>
          <a:p>
            <a:pPr algn="l"/>
            <a:r>
              <a:rPr lang="en" sz="1200" dirty="0">
                <a:solidFill>
                  <a:srgbClr val="C00000"/>
                </a:solidFill>
              </a:rPr>
              <a:t>Expected: </a:t>
            </a:r>
            <a:r>
              <a:rPr lang="en" sz="1200" dirty="0" err="1">
                <a:solidFill>
                  <a:srgbClr val="C00000"/>
                </a:solidFill>
              </a:rPr>
              <a:t>Orbeli</a:t>
            </a:r>
            <a:r>
              <a:rPr lang="en" sz="1200" dirty="0">
                <a:solidFill>
                  <a:srgbClr val="C00000"/>
                </a:solidFill>
              </a:rPr>
              <a:t> Institute of Physiology, NAS, Yerevan, Armenia</a:t>
            </a:r>
          </a:p>
        </p:txBody>
      </p:sp>
    </p:spTree>
    <p:extLst>
      <p:ext uri="{BB962C8B-B14F-4D97-AF65-F5344CB8AC3E}">
        <p14:creationId xmlns:p14="http://schemas.microsoft.com/office/powerpoint/2010/main" val="4107818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004245-EE1A-BC4F-9EDA-753AF2BB3055}"/>
              </a:ext>
            </a:extLst>
          </p:cNvPr>
          <p:cNvSpPr txBox="1"/>
          <p:nvPr/>
        </p:nvSpPr>
        <p:spPr>
          <a:xfrm>
            <a:off x="209550" y="323836"/>
            <a:ext cx="11785600" cy="646331"/>
          </a:xfrm>
          <a:prstGeom prst="rect">
            <a:avLst/>
          </a:prstGeom>
          <a:noFill/>
        </p:spPr>
        <p:txBody>
          <a:bodyPr wrap="square" rtlCol="0">
            <a:spAutoFit/>
          </a:bodyPr>
          <a:lstStyle/>
          <a:p>
            <a:pPr lvl="0" algn="ctr">
              <a:defRPr/>
            </a:pPr>
            <a:r>
              <a:rPr lang="en-US" sz="3600" b="1" cap="small" spc="-1" dirty="0">
                <a:solidFill>
                  <a:srgbClr val="194798"/>
                </a:solidFill>
                <a:latin typeface="Calibri"/>
              </a:rPr>
              <a:t>ARIADNA access</a:t>
            </a:r>
          </a:p>
        </p:txBody>
      </p:sp>
      <p:sp>
        <p:nvSpPr>
          <p:cNvPr id="6" name="TextBox 5">
            <a:extLst>
              <a:ext uri="{FF2B5EF4-FFF2-40B4-BE49-F238E27FC236}">
                <a16:creationId xmlns:a16="http://schemas.microsoft.com/office/drawing/2014/main" id="{BBE5AF61-2284-3346-8F9D-043D5F44D5DD}"/>
              </a:ext>
            </a:extLst>
          </p:cNvPr>
          <p:cNvSpPr txBox="1"/>
          <p:nvPr/>
        </p:nvSpPr>
        <p:spPr>
          <a:xfrm>
            <a:off x="425788" y="1663144"/>
            <a:ext cx="11353124" cy="4078039"/>
          </a:xfrm>
          <a:prstGeom prst="rect">
            <a:avLst/>
          </a:prstGeom>
          <a:noFill/>
        </p:spPr>
        <p:txBody>
          <a:bodyPr wrap="square">
            <a:spAutoFit/>
          </a:bodyPr>
          <a:lstStyle/>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2800" spc="-1" dirty="0">
                <a:solidFill>
                  <a:srgbClr val="002060"/>
                </a:solidFill>
                <a:latin typeface="Calibri" panose="020F0502020204030204" pitchFamily="34" charset="0"/>
                <a:cs typeface="Calibri" panose="020F0502020204030204" pitchFamily="34" charset="0"/>
              </a:rPr>
              <a:t>Both </a:t>
            </a:r>
            <a:r>
              <a:rPr lang="en-US" sz="2800" spc="-1" dirty="0">
                <a:solidFill>
                  <a:srgbClr val="C00000"/>
                </a:solidFill>
                <a:latin typeface="Calibri" panose="020F0502020204030204" pitchFamily="34" charset="0"/>
                <a:cs typeface="Calibri" panose="020F0502020204030204" pitchFamily="34" charset="0"/>
              </a:rPr>
              <a:t>academic and industrial groups are eligible </a:t>
            </a:r>
            <a:r>
              <a:rPr lang="en-US" sz="2800" spc="-1" dirty="0">
                <a:solidFill>
                  <a:srgbClr val="002060"/>
                </a:solidFill>
                <a:latin typeface="Calibri" panose="020F0502020204030204" pitchFamily="34" charset="0"/>
                <a:cs typeface="Calibri" panose="020F0502020204030204" pitchFamily="34" charset="0"/>
              </a:rPr>
              <a:t>to access the ARIADNA infrastructure.</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kumimoji="0" lang="en-US" sz="2800" b="0" i="0" u="none" strike="noStrike" kern="1200" cap="none" spc="-1" normalizeH="0" baseline="0" noProof="0" dirty="0">
                <a:ln>
                  <a:noFill/>
                </a:ln>
                <a:solidFill>
                  <a:srgbClr val="002060"/>
                </a:solidFill>
                <a:effectLst/>
                <a:uLnTx/>
                <a:uFillTx/>
                <a:latin typeface="Calibri" panose="020F0502020204030204" pitchFamily="34" charset="0"/>
                <a:cs typeface="Calibri" panose="020F0502020204030204" pitchFamily="34" charset="0"/>
              </a:rPr>
              <a:t>A corresponding</a:t>
            </a:r>
            <a:r>
              <a:rPr lang="en-US" sz="2800" spc="-1" dirty="0">
                <a:solidFill>
                  <a:srgbClr val="002060"/>
                </a:solidFill>
                <a:latin typeface="Calibri" panose="020F0502020204030204" pitchFamily="34" charset="0"/>
                <a:cs typeface="Calibri" panose="020F0502020204030204" pitchFamily="34" charset="0"/>
              </a:rPr>
              <a:t>ng </a:t>
            </a:r>
            <a:r>
              <a:rPr lang="en-US" sz="2800" spc="-1" dirty="0">
                <a:solidFill>
                  <a:srgbClr val="C00000"/>
                </a:solidFill>
                <a:latin typeface="Calibri" panose="020F0502020204030204" pitchFamily="34" charset="0"/>
                <a:cs typeface="Calibri" panose="020F0502020204030204" pitchFamily="34" charset="0"/>
              </a:rPr>
              <a:t>user policy at NICA is under development, </a:t>
            </a:r>
            <a:r>
              <a:rPr lang="en-US" sz="2800" spc="-1" dirty="0">
                <a:solidFill>
                  <a:srgbClr val="002060"/>
                </a:solidFill>
                <a:latin typeface="Calibri" panose="020F0502020204030204" pitchFamily="34" charset="0"/>
                <a:cs typeface="Calibri" panose="020F0502020204030204" pitchFamily="34" charset="0"/>
              </a:rPr>
              <a:t>which includes regulations on</a:t>
            </a:r>
            <a:r>
              <a:rPr kumimoji="0" lang="en-US" sz="2800" b="0" i="0" u="none" strike="noStrike" kern="1200" cap="none" spc="-1" normalizeH="0" baseline="0" noProof="0" dirty="0">
                <a:ln>
                  <a:noFill/>
                </a:ln>
                <a:solidFill>
                  <a:srgbClr val="002060"/>
                </a:solidFill>
                <a:effectLst/>
                <a:uLnTx/>
                <a:uFillTx/>
                <a:latin typeface="Calibri" panose="020F0502020204030204" pitchFamily="34" charset="0"/>
                <a:cs typeface="Calibri" panose="020F0502020204030204" pitchFamily="34" charset="0"/>
              </a:rPr>
              <a:t> equipment use, bioethics, access to beamlines and to supportive user infrastructure, etc.</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2800" spc="-1" dirty="0">
                <a:solidFill>
                  <a:srgbClr val="002060"/>
                </a:solidFill>
                <a:latin typeface="Calibri" panose="020F0502020204030204" pitchFamily="34" charset="0"/>
                <a:cs typeface="Calibri" panose="020F0502020204030204" pitchFamily="34" charset="0"/>
              </a:rPr>
              <a:t>Funding opportunities can also be provided on the basis of </a:t>
            </a:r>
            <a:r>
              <a:rPr lang="en-US" sz="2800" spc="-1" dirty="0">
                <a:solidFill>
                  <a:srgbClr val="C00000"/>
                </a:solidFill>
                <a:latin typeface="Calibri" panose="020F0502020204030204" pitchFamily="34" charset="0"/>
                <a:cs typeface="Calibri" panose="020F0502020204030204" pitchFamily="34" charset="0"/>
              </a:rPr>
              <a:t>special-purpose grant programs </a:t>
            </a:r>
            <a:r>
              <a:rPr lang="en-US" sz="2800" spc="-1" dirty="0">
                <a:solidFill>
                  <a:srgbClr val="002060"/>
                </a:solidFill>
                <a:latin typeface="Calibri" panose="020F0502020204030204" pitchFamily="34" charset="0"/>
                <a:cs typeface="Calibri" panose="020F0502020204030204" pitchFamily="34" charset="0"/>
              </a:rPr>
              <a:t>launched for NICA by external funding agencies.</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2800" spc="-1" dirty="0">
                <a:solidFill>
                  <a:srgbClr val="002060"/>
                </a:solidFill>
                <a:latin typeface="Calibri" panose="020F0502020204030204" pitchFamily="34" charset="0"/>
                <a:cs typeface="Calibri" panose="020F0502020204030204" pitchFamily="34" charset="0"/>
              </a:rPr>
              <a:t>Main counterpart from ARIADNA users: </a:t>
            </a:r>
            <a:r>
              <a:rPr lang="en-US" sz="2800" spc="-1" dirty="0">
                <a:solidFill>
                  <a:srgbClr val="C00000"/>
                </a:solidFill>
                <a:latin typeface="Calibri" panose="020F0502020204030204" pitchFamily="34" charset="0"/>
                <a:cs typeface="Calibri" panose="020F0502020204030204" pitchFamily="34" charset="0"/>
              </a:rPr>
              <a:t>results need to be published!</a:t>
            </a:r>
          </a:p>
        </p:txBody>
      </p:sp>
      <p:pic>
        <p:nvPicPr>
          <p:cNvPr id="7" name="Рисунок 7_6">
            <a:extLst>
              <a:ext uri="{FF2B5EF4-FFF2-40B4-BE49-F238E27FC236}">
                <a16:creationId xmlns:a16="http://schemas.microsoft.com/office/drawing/2014/main" id="{B82F44AC-AFEC-BE4E-B4FA-6592BBE91699}"/>
              </a:ext>
            </a:extLst>
          </p:cNvPr>
          <p:cNvPicPr/>
          <p:nvPr/>
        </p:nvPicPr>
        <p:blipFill>
          <a:blip r:embed="rId2"/>
          <a:stretch/>
        </p:blipFill>
        <p:spPr>
          <a:xfrm>
            <a:off x="263003" y="261304"/>
            <a:ext cx="1333567" cy="724527"/>
          </a:xfrm>
          <a:prstGeom prst="rect">
            <a:avLst/>
          </a:prstGeom>
          <a:ln>
            <a:noFill/>
          </a:ln>
        </p:spPr>
      </p:pic>
      <p:pic>
        <p:nvPicPr>
          <p:cNvPr id="8" name="Рисунок 7">
            <a:extLst>
              <a:ext uri="{FF2B5EF4-FFF2-40B4-BE49-F238E27FC236}">
                <a16:creationId xmlns:a16="http://schemas.microsoft.com/office/drawing/2014/main" id="{718B11C5-2AB1-B94D-96E1-57DBC5C57B9F}"/>
              </a:ext>
            </a:extLst>
          </p:cNvPr>
          <p:cNvPicPr>
            <a:picLocks noChangeAspect="1"/>
          </p:cNvPicPr>
          <p:nvPr/>
        </p:nvPicPr>
        <p:blipFill>
          <a:blip r:embed="rId3"/>
          <a:stretch>
            <a:fillRect/>
          </a:stretch>
        </p:blipFill>
        <p:spPr>
          <a:xfrm>
            <a:off x="9909338" y="202445"/>
            <a:ext cx="2121257" cy="872395"/>
          </a:xfrm>
          <a:prstGeom prst="rect">
            <a:avLst/>
          </a:prstGeom>
        </p:spPr>
      </p:pic>
    </p:spTree>
    <p:extLst>
      <p:ext uri="{BB962C8B-B14F-4D97-AF65-F5344CB8AC3E}">
        <p14:creationId xmlns:p14="http://schemas.microsoft.com/office/powerpoint/2010/main" val="3783938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BAAB0-E009-994C-902E-6C81D378370E}"/>
              </a:ext>
            </a:extLst>
          </p:cNvPr>
          <p:cNvSpPr txBox="1"/>
          <p:nvPr/>
        </p:nvSpPr>
        <p:spPr>
          <a:xfrm>
            <a:off x="519448" y="1581469"/>
            <a:ext cx="10972799" cy="4883388"/>
          </a:xfrm>
          <a:prstGeom prst="rect">
            <a:avLst/>
          </a:prstGeom>
          <a:noFill/>
        </p:spPr>
        <p:txBody>
          <a:bodyPr wrap="square">
            <a:spAutoFit/>
          </a:bodyPr>
          <a:lstStyle/>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3200" spc="-1" dirty="0">
                <a:solidFill>
                  <a:srgbClr val="002060"/>
                </a:solidFill>
                <a:latin typeface="Calibri" panose="020F0502020204030204" pitchFamily="34" charset="0"/>
                <a:cs typeface="Calibri" panose="020F0502020204030204" pitchFamily="34" charset="0"/>
              </a:rPr>
              <a:t>As a </a:t>
            </a:r>
            <a:r>
              <a:rPr lang="en-US" sz="3200" b="1" spc="-1" dirty="0">
                <a:solidFill>
                  <a:srgbClr val="2D7CDB"/>
                </a:solidFill>
                <a:latin typeface="Calibri" panose="020F0502020204030204" pitchFamily="34" charset="0"/>
                <a:cs typeface="Calibri" panose="020F0502020204030204" pitchFamily="34" charset="0"/>
              </a:rPr>
              <a:t>member of ARIADNA collaboration: </a:t>
            </a:r>
            <a:r>
              <a:rPr lang="en-US" sz="3200" spc="-1" dirty="0">
                <a:solidFill>
                  <a:srgbClr val="002060"/>
                </a:solidFill>
                <a:latin typeface="Calibri" panose="020F0502020204030204" pitchFamily="34" charset="0"/>
                <a:cs typeface="Calibri" panose="020F0502020204030204" pitchFamily="34" charset="0"/>
              </a:rPr>
              <a:t>get in touch with us and we will provided instructions on signing an MoU to become a member of the collaboration.</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3200" spc="-1" dirty="0">
                <a:solidFill>
                  <a:srgbClr val="002060"/>
                </a:solidFill>
                <a:latin typeface="Calibri" panose="020F0502020204030204" pitchFamily="34" charset="0"/>
                <a:cs typeface="Calibri" panose="020F0502020204030204" pitchFamily="34" charset="0"/>
              </a:rPr>
              <a:t>As a </a:t>
            </a:r>
            <a:r>
              <a:rPr lang="en-US" sz="3200" b="1" spc="-1" dirty="0">
                <a:solidFill>
                  <a:srgbClr val="2D7CDB"/>
                </a:solidFill>
                <a:latin typeface="Calibri" panose="020F0502020204030204" pitchFamily="34" charset="0"/>
                <a:cs typeface="Calibri" panose="020F0502020204030204" pitchFamily="34" charset="0"/>
              </a:rPr>
              <a:t>user: </a:t>
            </a:r>
            <a:r>
              <a:rPr lang="en-US" sz="3200" spc="-1" dirty="0">
                <a:solidFill>
                  <a:srgbClr val="002060"/>
                </a:solidFill>
                <a:latin typeface="Calibri" panose="020F0502020204030204" pitchFamily="34" charset="0"/>
                <a:cs typeface="Calibri" panose="020F0502020204030204" pitchFamily="34" charset="0"/>
              </a:rPr>
              <a:t>just prepare and submit you proposal for consideration.</a:t>
            </a:r>
          </a:p>
          <a:p>
            <a:pPr marL="342900" marR="0" lvl="0" indent="-342900" algn="just" defTabSz="881939" rtl="0" eaLnBrk="1" fontAlgn="auto" latinLnBrk="0" hangingPunct="1">
              <a:lnSpc>
                <a:spcPct val="100000"/>
              </a:lnSpc>
              <a:spcBef>
                <a:spcPts val="1400"/>
              </a:spcBef>
              <a:spcAft>
                <a:spcPts val="0"/>
              </a:spcAft>
              <a:buClrTx/>
              <a:buSzTx/>
              <a:buFont typeface="Arial" panose="020B0604020202020204" pitchFamily="34" charset="0"/>
              <a:buChar char="•"/>
              <a:tabLst>
                <a:tab pos="0" algn="l"/>
              </a:tabLst>
              <a:defRPr/>
            </a:pPr>
            <a:r>
              <a:rPr lang="en-US" sz="3200" spc="-1" dirty="0">
                <a:solidFill>
                  <a:srgbClr val="002060"/>
                </a:solidFill>
                <a:latin typeface="Calibri" panose="020F0502020204030204" pitchFamily="34" charset="0"/>
                <a:cs typeface="Calibri" panose="020F0502020204030204" pitchFamily="34" charset="0"/>
              </a:rPr>
              <a:t>As an </a:t>
            </a:r>
            <a:r>
              <a:rPr lang="en-US" sz="3200" b="1" spc="-1" dirty="0">
                <a:solidFill>
                  <a:srgbClr val="2D7CDB"/>
                </a:solidFill>
                <a:latin typeface="Calibri" panose="020F0502020204030204" pitchFamily="34" charset="0"/>
                <a:cs typeface="Calibri" panose="020F0502020204030204" pitchFamily="34" charset="0"/>
              </a:rPr>
              <a:t>ARIADNA partner: </a:t>
            </a:r>
            <a:r>
              <a:rPr lang="en-US" sz="3200" spc="-1" dirty="0">
                <a:solidFill>
                  <a:srgbClr val="002060"/>
                </a:solidFill>
                <a:latin typeface="Calibri" panose="020F0502020204030204" pitchFamily="34" charset="0"/>
                <a:cs typeface="Calibri" panose="020F0502020204030204" pitchFamily="34" charset="0"/>
              </a:rPr>
              <a:t>let us know how you think you/your research team or company can contribute to ARIADNA and we can prepare a relevant application to be discussed with NICA management.</a:t>
            </a:r>
            <a:endParaRPr lang="en-US" sz="3200" b="1" spc="-1" dirty="0">
              <a:solidFill>
                <a:srgbClr val="C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70D37EC-254A-2348-B437-0EC78C135AF3}"/>
              </a:ext>
            </a:extLst>
          </p:cNvPr>
          <p:cNvSpPr txBox="1"/>
          <p:nvPr/>
        </p:nvSpPr>
        <p:spPr>
          <a:xfrm>
            <a:off x="0" y="321222"/>
            <a:ext cx="11785600" cy="1200329"/>
          </a:xfrm>
          <a:prstGeom prst="rect">
            <a:avLst/>
          </a:prstGeom>
          <a:noFill/>
        </p:spPr>
        <p:txBody>
          <a:bodyPr wrap="square" rtlCol="0">
            <a:spAutoFit/>
          </a:bodyPr>
          <a:lstStyle/>
          <a:p>
            <a:pPr lvl="0" algn="ctr">
              <a:defRPr/>
            </a:pPr>
            <a:r>
              <a:rPr lang="en-US" sz="3600" b="1" cap="small" spc="-1" dirty="0">
                <a:solidFill>
                  <a:srgbClr val="194798"/>
                </a:solidFill>
                <a:latin typeface="Calibri"/>
              </a:rPr>
              <a:t>Ways of getting involved</a:t>
            </a:r>
            <a:br>
              <a:rPr lang="en-US" sz="3600" b="1" cap="small" spc="-1" dirty="0">
                <a:solidFill>
                  <a:srgbClr val="194798"/>
                </a:solidFill>
                <a:latin typeface="Calibri"/>
              </a:rPr>
            </a:br>
            <a:r>
              <a:rPr lang="en-US" sz="3600" b="1" cap="small" spc="-1" dirty="0">
                <a:solidFill>
                  <a:srgbClr val="194798"/>
                </a:solidFill>
                <a:latin typeface="Calibri"/>
              </a:rPr>
              <a:t>in ARIADNA</a:t>
            </a:r>
          </a:p>
        </p:txBody>
      </p:sp>
      <p:pic>
        <p:nvPicPr>
          <p:cNvPr id="9" name="Рисунок 7_6">
            <a:extLst>
              <a:ext uri="{FF2B5EF4-FFF2-40B4-BE49-F238E27FC236}">
                <a16:creationId xmlns:a16="http://schemas.microsoft.com/office/drawing/2014/main" id="{CF6EAD37-910B-4C45-8193-3278773A79B2}"/>
              </a:ext>
            </a:extLst>
          </p:cNvPr>
          <p:cNvPicPr/>
          <p:nvPr/>
        </p:nvPicPr>
        <p:blipFill>
          <a:blip r:embed="rId2"/>
          <a:stretch/>
        </p:blipFill>
        <p:spPr>
          <a:xfrm>
            <a:off x="263003" y="261304"/>
            <a:ext cx="1333567" cy="724527"/>
          </a:xfrm>
          <a:prstGeom prst="rect">
            <a:avLst/>
          </a:prstGeom>
          <a:ln>
            <a:noFill/>
          </a:ln>
        </p:spPr>
      </p:pic>
      <p:pic>
        <p:nvPicPr>
          <p:cNvPr id="10" name="Рисунок 9">
            <a:extLst>
              <a:ext uri="{FF2B5EF4-FFF2-40B4-BE49-F238E27FC236}">
                <a16:creationId xmlns:a16="http://schemas.microsoft.com/office/drawing/2014/main" id="{70B516D2-8738-3445-BFC1-1C205E9003D0}"/>
              </a:ext>
            </a:extLst>
          </p:cNvPr>
          <p:cNvPicPr>
            <a:picLocks noChangeAspect="1"/>
          </p:cNvPicPr>
          <p:nvPr/>
        </p:nvPicPr>
        <p:blipFill>
          <a:blip r:embed="rId3"/>
          <a:stretch>
            <a:fillRect/>
          </a:stretch>
        </p:blipFill>
        <p:spPr>
          <a:xfrm>
            <a:off x="9909338" y="202445"/>
            <a:ext cx="2121257" cy="872395"/>
          </a:xfrm>
          <a:prstGeom prst="rect">
            <a:avLst/>
          </a:prstGeom>
        </p:spPr>
      </p:pic>
    </p:spTree>
    <p:extLst>
      <p:ext uri="{BB962C8B-B14F-4D97-AF65-F5344CB8AC3E}">
        <p14:creationId xmlns:p14="http://schemas.microsoft.com/office/powerpoint/2010/main" val="1929731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79EAC3E-1FB7-4A41-9EA7-42E69FA6A57E}"/>
              </a:ext>
            </a:extLst>
          </p:cNvPr>
          <p:cNvPicPr>
            <a:picLocks noChangeAspect="1"/>
          </p:cNvPicPr>
          <p:nvPr/>
        </p:nvPicPr>
        <p:blipFill rotWithShape="1">
          <a:blip r:embed="rId2">
            <a:extLst>
              <a:ext uri="{28A0092B-C50C-407E-A947-70E740481C1C}">
                <a14:useLocalDpi xmlns:a14="http://schemas.microsoft.com/office/drawing/2010/main" val="0"/>
              </a:ext>
            </a:extLst>
          </a:blip>
          <a:srcRect t="-1" b="15570"/>
          <a:stretch/>
        </p:blipFill>
        <p:spPr>
          <a:xfrm>
            <a:off x="0" y="-1"/>
            <a:ext cx="12192000" cy="6858001"/>
          </a:xfrm>
          <a:prstGeom prst="rect">
            <a:avLst/>
          </a:prstGeom>
        </p:spPr>
      </p:pic>
      <p:sp>
        <p:nvSpPr>
          <p:cNvPr id="27" name="Прямоугольник 26">
            <a:extLst>
              <a:ext uri="{FF2B5EF4-FFF2-40B4-BE49-F238E27FC236}">
                <a16:creationId xmlns:a16="http://schemas.microsoft.com/office/drawing/2014/main" id="{47DBBB15-B3D3-4828-BB2D-B3B176386025}"/>
              </a:ext>
            </a:extLst>
          </p:cNvPr>
          <p:cNvSpPr/>
          <p:nvPr/>
        </p:nvSpPr>
        <p:spPr>
          <a:xfrm>
            <a:off x="0" y="1740244"/>
            <a:ext cx="1219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Thank you for your attention</a:t>
            </a:r>
            <a:endParaRPr kumimoji="0" lang="ru-RU" sz="4800" b="1" i="0" u="none" strike="noStrike" kern="1200" cap="small"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7F8EF42-CC0D-1749-B66B-8FEDC9989718}"/>
              </a:ext>
            </a:extLst>
          </p:cNvPr>
          <p:cNvSpPr txBox="1"/>
          <p:nvPr/>
        </p:nvSpPr>
        <p:spPr>
          <a:xfrm>
            <a:off x="265988" y="107645"/>
            <a:ext cx="4005761" cy="830997"/>
          </a:xfrm>
          <a:prstGeom prst="rect">
            <a:avLst/>
          </a:prstGeom>
          <a:noFill/>
        </p:spPr>
        <p:txBody>
          <a:bodyPr wrap="square">
            <a:spAutoFit/>
          </a:bodyPr>
          <a:lstStyle/>
          <a:p>
            <a:r>
              <a:rPr lang="en" sz="2400" i="1" dirty="0">
                <a:solidFill>
                  <a:schemeClr val="bg1"/>
                </a:solidFill>
                <a:latin typeface="Calibri" panose="020F0502020204030204" pitchFamily="34" charset="0"/>
                <a:cs typeface="Calibri" panose="020F0502020204030204" pitchFamily="34" charset="0"/>
              </a:rPr>
              <a:t>With best wishes</a:t>
            </a:r>
            <a:br>
              <a:rPr lang="en" sz="2400" i="1" dirty="0">
                <a:solidFill>
                  <a:schemeClr val="bg1"/>
                </a:solidFill>
                <a:latin typeface="Calibri" panose="020F0502020204030204" pitchFamily="34" charset="0"/>
                <a:cs typeface="Calibri" panose="020F0502020204030204" pitchFamily="34" charset="0"/>
              </a:rPr>
            </a:br>
            <a:r>
              <a:rPr lang="en" sz="2400" i="1" dirty="0">
                <a:solidFill>
                  <a:schemeClr val="bg1"/>
                </a:solidFill>
                <a:latin typeface="Calibri" panose="020F0502020204030204" pitchFamily="34" charset="0"/>
                <a:cs typeface="Calibri" panose="020F0502020204030204" pitchFamily="34" charset="0"/>
              </a:rPr>
              <a:t>to Yuri </a:t>
            </a:r>
            <a:r>
              <a:rPr lang="en" sz="2400" i="1" dirty="0" err="1">
                <a:solidFill>
                  <a:schemeClr val="bg1"/>
                </a:solidFill>
                <a:latin typeface="Calibri" panose="020F0502020204030204" pitchFamily="34" charset="0"/>
                <a:cs typeface="Calibri" panose="020F0502020204030204" pitchFamily="34" charset="0"/>
              </a:rPr>
              <a:t>Oganessian</a:t>
            </a:r>
            <a:endParaRPr lang="ru-RU" sz="2400"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686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r="51173"/>
          <a:stretch/>
        </p:blipFill>
        <p:spPr>
          <a:xfrm>
            <a:off x="6235700" y="0"/>
            <a:ext cx="5953038" cy="6858000"/>
          </a:xfrm>
          <a:prstGeom prst="rect">
            <a:avLst/>
          </a:prstGeom>
        </p:spPr>
      </p:pic>
      <p:sp>
        <p:nvSpPr>
          <p:cNvPr id="67" name="Прямоугольник 66">
            <a:extLst>
              <a:ext uri="{FF2B5EF4-FFF2-40B4-BE49-F238E27FC236}">
                <a16:creationId xmlns:a16="http://schemas.microsoft.com/office/drawing/2014/main" id="{EF82CFC0-D1B9-42B2-8953-6E8E8270E2A7}"/>
              </a:ext>
            </a:extLst>
          </p:cNvPr>
          <p:cNvSpPr/>
          <p:nvPr/>
        </p:nvSpPr>
        <p:spPr>
          <a:xfrm>
            <a:off x="-114300" y="704315"/>
            <a:ext cx="5740400" cy="584775"/>
          </a:xfrm>
          <a:prstGeom prst="rect">
            <a:avLst/>
          </a:prstGeom>
          <a:noFill/>
        </p:spPr>
        <p:txBody>
          <a:bodyPr wrap="square">
            <a:spAutoFit/>
          </a:bodyPr>
          <a:lstStyle/>
          <a:p>
            <a:pPr algn="ctr">
              <a:spcAft>
                <a:spcPts val="600"/>
              </a:spcAft>
              <a:defRPr/>
            </a:pPr>
            <a:r>
              <a:rPr lang="en-US" sz="3100" b="1" cap="small" noProof="0" dirty="0">
                <a:solidFill>
                  <a:srgbClr val="194798"/>
                </a:solidFill>
                <a:latin typeface="Calibri" panose="020F0502020204030204" pitchFamily="34" charset="0"/>
                <a:cs typeface="Calibri" panose="020F0502020204030204" pitchFamily="34" charset="0"/>
              </a:rPr>
              <a:t>“Plants</a:t>
            </a:r>
            <a:r>
              <a:rPr lang="ru-RU" sz="3100" b="1" cap="small" noProof="0" dirty="0">
                <a:solidFill>
                  <a:srgbClr val="194798"/>
                </a:solidFill>
                <a:latin typeface="Calibri" panose="020F0502020204030204" pitchFamily="34" charset="0"/>
                <a:cs typeface="Calibri" panose="020F0502020204030204" pitchFamily="34" charset="0"/>
              </a:rPr>
              <a:t> </a:t>
            </a:r>
            <a:r>
              <a:rPr lang="en-US" sz="3100" b="1" cap="small" noProof="0" dirty="0">
                <a:solidFill>
                  <a:srgbClr val="194798"/>
                </a:solidFill>
                <a:latin typeface="Calibri" panose="020F0502020204030204" pitchFamily="34" charset="0"/>
                <a:cs typeface="Calibri" panose="020F0502020204030204" pitchFamily="34" charset="0"/>
              </a:rPr>
              <a:t>and Vegetation</a:t>
            </a:r>
            <a:r>
              <a:rPr lang="ru-RU" sz="3100" b="1" cap="small" noProof="0" dirty="0">
                <a:solidFill>
                  <a:srgbClr val="194798"/>
                </a:solidFill>
                <a:latin typeface="Calibri" panose="020F0502020204030204" pitchFamily="34" charset="0"/>
                <a:cs typeface="Calibri" panose="020F0502020204030204" pitchFamily="34" charset="0"/>
              </a:rPr>
              <a:t> </a:t>
            </a:r>
            <a:r>
              <a:rPr lang="en-US" sz="3100" b="1" cap="small" noProof="0" dirty="0">
                <a:solidFill>
                  <a:srgbClr val="194798"/>
                </a:solidFill>
                <a:latin typeface="Calibri" panose="020F0502020204030204" pitchFamily="34" charset="0"/>
                <a:cs typeface="Calibri" panose="020F0502020204030204" pitchFamily="34" charset="0"/>
              </a:rPr>
              <a:t>in Space”</a:t>
            </a:r>
            <a:endParaRPr kumimoji="0" lang="en-US" sz="31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endParaRPr>
          </a:p>
        </p:txBody>
      </p:sp>
      <p:pic>
        <p:nvPicPr>
          <p:cNvPr id="3" name="Рисунок 2">
            <a:extLst>
              <a:ext uri="{FF2B5EF4-FFF2-40B4-BE49-F238E27FC236}">
                <a16:creationId xmlns:a16="http://schemas.microsoft.com/office/drawing/2014/main" id="{F5A62990-F875-4086-B095-607E9400E7BE}"/>
              </a:ext>
            </a:extLst>
          </p:cNvPr>
          <p:cNvPicPr>
            <a:picLocks noChangeAspect="1"/>
          </p:cNvPicPr>
          <p:nvPr/>
        </p:nvPicPr>
        <p:blipFill>
          <a:blip r:embed="rId4"/>
          <a:stretch>
            <a:fillRect/>
          </a:stretch>
        </p:blipFill>
        <p:spPr>
          <a:xfrm>
            <a:off x="5000238" y="191681"/>
            <a:ext cx="1083168" cy="455025"/>
          </a:xfrm>
          <a:prstGeom prst="rect">
            <a:avLst/>
          </a:prstGeom>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26049" t="26112" r="10740" b="19999"/>
          <a:stretch/>
        </p:blipFill>
        <p:spPr>
          <a:xfrm rot="16200000">
            <a:off x="316206" y="1946070"/>
            <a:ext cx="1810493" cy="2058021"/>
          </a:xfrm>
          <a:prstGeom prst="rect">
            <a:avLst/>
          </a:prstGeom>
        </p:spPr>
      </p:pic>
      <p:pic>
        <p:nvPicPr>
          <p:cNvPr id="5" name="Рисунок 4"/>
          <p:cNvPicPr>
            <a:picLocks noChangeAspect="1"/>
          </p:cNvPicPr>
          <p:nvPr/>
        </p:nvPicPr>
        <p:blipFill rotWithShape="1">
          <a:blip r:embed="rId6" cstate="print">
            <a:extLst>
              <a:ext uri="{28A0092B-C50C-407E-A947-70E740481C1C}">
                <a14:useLocalDpi xmlns:a14="http://schemas.microsoft.com/office/drawing/2010/main" val="0"/>
              </a:ext>
            </a:extLst>
          </a:blip>
          <a:srcRect l="6552"/>
          <a:stretch/>
        </p:blipFill>
        <p:spPr>
          <a:xfrm>
            <a:off x="143325" y="4542980"/>
            <a:ext cx="2911768" cy="2073507"/>
          </a:xfrm>
          <a:prstGeom prst="rect">
            <a:avLst/>
          </a:prstGeom>
        </p:spPr>
      </p:pic>
      <p:sp>
        <p:nvSpPr>
          <p:cNvPr id="6" name="TextBox 5"/>
          <p:cNvSpPr txBox="1"/>
          <p:nvPr/>
        </p:nvSpPr>
        <p:spPr>
          <a:xfrm>
            <a:off x="192441" y="1178665"/>
            <a:ext cx="5562176" cy="738664"/>
          </a:xfrm>
          <a:prstGeom prst="rect">
            <a:avLst/>
          </a:prstGeom>
          <a:noFill/>
        </p:spPr>
        <p:txBody>
          <a:bodyPr wrap="square" rtlCol="0">
            <a:spAutoFit/>
          </a:bodyPr>
          <a:lstStyle/>
          <a:p>
            <a:r>
              <a:rPr lang="en" sz="1400" dirty="0"/>
              <a:t>Ground-based and flight experiments on the study of seed germination and plant development under space flight conditions (the effect of long-term exposure of seeds to heavy ions)</a:t>
            </a:r>
            <a:endParaRPr lang="ru-RU" sz="1400" dirty="0"/>
          </a:p>
        </p:txBody>
      </p:sp>
      <p:sp>
        <p:nvSpPr>
          <p:cNvPr id="8" name="Прямоугольник 7"/>
          <p:cNvSpPr/>
          <p:nvPr/>
        </p:nvSpPr>
        <p:spPr>
          <a:xfrm>
            <a:off x="3029751" y="6314320"/>
            <a:ext cx="2132346" cy="338554"/>
          </a:xfrm>
          <a:prstGeom prst="rect">
            <a:avLst/>
          </a:prstGeom>
        </p:spPr>
        <p:txBody>
          <a:bodyPr wrap="square">
            <a:spAutoFit/>
          </a:bodyPr>
          <a:lstStyle/>
          <a:p>
            <a:r>
              <a:rPr lang="en" sz="800" i="1" dirty="0"/>
              <a:t>Cosmonaut Sergey Volkov in a flight experiment with plants at ISS</a:t>
            </a:r>
            <a:endParaRPr lang="ru-RU" sz="800" i="1" dirty="0"/>
          </a:p>
        </p:txBody>
      </p:sp>
      <p:sp>
        <p:nvSpPr>
          <p:cNvPr id="7" name="Прямоугольник 6"/>
          <p:cNvSpPr/>
          <p:nvPr/>
        </p:nvSpPr>
        <p:spPr>
          <a:xfrm>
            <a:off x="9701781" y="6479401"/>
            <a:ext cx="2388346" cy="276999"/>
          </a:xfrm>
          <a:prstGeom prst="rect">
            <a:avLst/>
          </a:prstGeom>
        </p:spPr>
        <p:txBody>
          <a:bodyPr wrap="none">
            <a:spAutoFit/>
          </a:bodyPr>
          <a:lstStyle/>
          <a:p>
            <a:r>
              <a:rPr lang="ru-RU" sz="1200" dirty="0">
                <a:solidFill>
                  <a:srgbClr val="FFFF00"/>
                </a:solidFill>
              </a:rPr>
              <a:t>https://www.thetechoutlook.com/</a:t>
            </a:r>
          </a:p>
        </p:txBody>
      </p:sp>
      <p:sp>
        <p:nvSpPr>
          <p:cNvPr id="10" name="Прямоугольник 9"/>
          <p:cNvSpPr/>
          <p:nvPr/>
        </p:nvSpPr>
        <p:spPr>
          <a:xfrm>
            <a:off x="4892641" y="2371843"/>
            <a:ext cx="1128877" cy="707886"/>
          </a:xfrm>
          <a:prstGeom prst="rect">
            <a:avLst/>
          </a:prstGeom>
        </p:spPr>
        <p:txBody>
          <a:bodyPr wrap="square">
            <a:spAutoFit/>
          </a:bodyPr>
          <a:lstStyle/>
          <a:p>
            <a:r>
              <a:rPr lang="en-US" sz="1000" dirty="0"/>
              <a:t>Long-term exposure of seeds to </a:t>
            </a:r>
            <a:r>
              <a:rPr lang="ru-RU" sz="1000" baseline="30000" dirty="0"/>
              <a:t>124</a:t>
            </a:r>
            <a:r>
              <a:rPr lang="en-US" sz="1000" dirty="0"/>
              <a:t>Xe</a:t>
            </a:r>
            <a:r>
              <a:rPr lang="en-US" sz="1000" baseline="30000" dirty="0"/>
              <a:t>54+</a:t>
            </a:r>
            <a:r>
              <a:rPr lang="en-US" sz="1000" dirty="0"/>
              <a:t> ions </a:t>
            </a:r>
            <a:r>
              <a:rPr lang="ru-RU" sz="1000" dirty="0"/>
              <a:t> </a:t>
            </a:r>
            <a:r>
              <a:rPr lang="en-US" sz="1000" dirty="0"/>
              <a:t>of</a:t>
            </a:r>
            <a:br>
              <a:rPr lang="ru-RU" sz="1000" dirty="0"/>
            </a:br>
            <a:r>
              <a:rPr lang="ru-RU" sz="1000" dirty="0"/>
              <a:t>3</a:t>
            </a:r>
            <a:r>
              <a:rPr lang="en-US" sz="1000" dirty="0"/>
              <a:t>.</a:t>
            </a:r>
            <a:r>
              <a:rPr lang="ru-RU" sz="1000" dirty="0"/>
              <a:t>8 </a:t>
            </a:r>
            <a:r>
              <a:rPr lang="en-US" sz="1000" dirty="0"/>
              <a:t>GeV/nucleon</a:t>
            </a:r>
            <a:endParaRPr lang="ru-RU" sz="1000" dirty="0"/>
          </a:p>
        </p:txBody>
      </p:sp>
      <p:grpSp>
        <p:nvGrpSpPr>
          <p:cNvPr id="20" name="Группа 19"/>
          <p:cNvGrpSpPr/>
          <p:nvPr/>
        </p:nvGrpSpPr>
        <p:grpSpPr>
          <a:xfrm>
            <a:off x="2563990" y="2101618"/>
            <a:ext cx="2648567" cy="1032893"/>
            <a:chOff x="2502190" y="2311739"/>
            <a:chExt cx="2648567" cy="1032893"/>
          </a:xfrm>
        </p:grpSpPr>
        <p:sp>
          <p:nvSpPr>
            <p:cNvPr id="9" name="Блок-схема: магнитный диск 8"/>
            <p:cNvSpPr/>
            <p:nvPr/>
          </p:nvSpPr>
          <p:spPr>
            <a:xfrm rot="16200000">
              <a:off x="3296079" y="2858659"/>
              <a:ext cx="736607" cy="235340"/>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Блок-схема: магнитный диск 11"/>
            <p:cNvSpPr/>
            <p:nvPr/>
          </p:nvSpPr>
          <p:spPr>
            <a:xfrm rot="16200000">
              <a:off x="3583060" y="2858658"/>
              <a:ext cx="736607" cy="235340"/>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Блок-схема: магнитный диск 12"/>
            <p:cNvSpPr/>
            <p:nvPr/>
          </p:nvSpPr>
          <p:spPr>
            <a:xfrm rot="16200000">
              <a:off x="3878657" y="2858657"/>
              <a:ext cx="736607" cy="235340"/>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Блок-схема: магнитный диск 13"/>
            <p:cNvSpPr/>
            <p:nvPr/>
          </p:nvSpPr>
          <p:spPr>
            <a:xfrm rot="16200000">
              <a:off x="4168997" y="2858656"/>
              <a:ext cx="736607" cy="235340"/>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 стрелкой 14"/>
            <p:cNvCxnSpPr/>
            <p:nvPr/>
          </p:nvCxnSpPr>
          <p:spPr>
            <a:xfrm>
              <a:off x="2684342" y="2608109"/>
              <a:ext cx="5456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2691962" y="2752889"/>
              <a:ext cx="5456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2691962" y="2890049"/>
              <a:ext cx="5456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2691962" y="3034829"/>
              <a:ext cx="5456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3188677" y="2323988"/>
              <a:ext cx="1962080" cy="215444"/>
            </a:xfrm>
            <a:prstGeom prst="rect">
              <a:avLst/>
            </a:prstGeom>
          </p:spPr>
          <p:txBody>
            <a:bodyPr wrap="square">
              <a:spAutoFit/>
            </a:bodyPr>
            <a:lstStyle/>
            <a:p>
              <a:pPr algn="ctr"/>
              <a:r>
                <a:rPr lang="ru-RU" sz="800" dirty="0"/>
                <a:t>4</a:t>
              </a:r>
              <a:r>
                <a:rPr lang="en-US" sz="800" dirty="0"/>
                <a:t> seed containers per run</a:t>
              </a:r>
              <a:endParaRPr lang="ru-RU" sz="800" dirty="0"/>
            </a:p>
          </p:txBody>
        </p:sp>
        <p:sp>
          <p:nvSpPr>
            <p:cNvPr id="21" name="Прямоугольник 20"/>
            <p:cNvSpPr/>
            <p:nvPr/>
          </p:nvSpPr>
          <p:spPr>
            <a:xfrm>
              <a:off x="2502190" y="2311739"/>
              <a:ext cx="809722" cy="307777"/>
            </a:xfrm>
            <a:prstGeom prst="rect">
              <a:avLst/>
            </a:prstGeom>
          </p:spPr>
          <p:txBody>
            <a:bodyPr wrap="square">
              <a:spAutoFit/>
            </a:bodyPr>
            <a:lstStyle/>
            <a:p>
              <a:pPr algn="ctr"/>
              <a:r>
                <a:rPr lang="en-US" sz="700" dirty="0"/>
                <a:t>Beam</a:t>
              </a:r>
            </a:p>
            <a:p>
              <a:pPr algn="ctr"/>
              <a:r>
                <a:rPr lang="en-US" sz="700" dirty="0"/>
                <a:t>direction</a:t>
              </a:r>
              <a:endParaRPr lang="ru-RU" sz="700" dirty="0"/>
            </a:p>
          </p:txBody>
        </p:sp>
        <p:cxnSp>
          <p:nvCxnSpPr>
            <p:cNvPr id="22" name="Прямая со стрелкой 21"/>
            <p:cNvCxnSpPr/>
            <p:nvPr/>
          </p:nvCxnSpPr>
          <p:spPr>
            <a:xfrm>
              <a:off x="2692792" y="3175697"/>
              <a:ext cx="5456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2700412" y="3320477"/>
              <a:ext cx="5456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4" name="Рисунок 23">
            <a:extLst>
              <a:ext uri="{FF2B5EF4-FFF2-40B4-BE49-F238E27FC236}">
                <a16:creationId xmlns:a16="http://schemas.microsoft.com/office/drawing/2014/main" id="{9B19D0EB-CBC7-49DB-BF0E-F49F17C1ED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709" y="137865"/>
            <a:ext cx="515168" cy="515168"/>
          </a:xfrm>
          <a:prstGeom prst="rect">
            <a:avLst/>
          </a:prstGeom>
        </p:spPr>
      </p:pic>
      <p:pic>
        <p:nvPicPr>
          <p:cNvPr id="25" name="Рисунок 24">
            <a:extLst>
              <a:ext uri="{FF2B5EF4-FFF2-40B4-BE49-F238E27FC236}">
                <a16:creationId xmlns:a16="http://schemas.microsoft.com/office/drawing/2014/main" id="{C51C7249-23EE-4782-926F-0C630D6EFA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0377" y="119771"/>
            <a:ext cx="847808" cy="476892"/>
          </a:xfrm>
          <a:prstGeom prst="rect">
            <a:avLst/>
          </a:prstGeom>
        </p:spPr>
      </p:pic>
      <p:sp>
        <p:nvSpPr>
          <p:cNvPr id="26" name="Прямоугольник 25"/>
          <p:cNvSpPr/>
          <p:nvPr/>
        </p:nvSpPr>
        <p:spPr>
          <a:xfrm>
            <a:off x="164081" y="4021323"/>
            <a:ext cx="5740400" cy="415498"/>
          </a:xfrm>
          <a:prstGeom prst="rect">
            <a:avLst/>
          </a:prstGeom>
        </p:spPr>
        <p:txBody>
          <a:bodyPr wrap="square">
            <a:spAutoFit/>
          </a:bodyPr>
          <a:lstStyle/>
          <a:p>
            <a:r>
              <a:rPr lang="en" sz="1050" b="1" dirty="0">
                <a:ea typeface="Calibri" panose="020F0502020204030204" pitchFamily="34" charset="0"/>
              </a:rPr>
              <a:t>Research methods: </a:t>
            </a:r>
            <a:r>
              <a:rPr lang="en" sz="1050" dirty="0">
                <a:ea typeface="Calibri" panose="020F0502020204030204" pitchFamily="34" charset="0"/>
              </a:rPr>
              <a:t>assessment of germination, genetic analysis, mutations, developmental features of plants obtained from irradiated seeds.</a:t>
            </a:r>
            <a:endParaRPr lang="ru-RU" sz="1050" dirty="0"/>
          </a:p>
        </p:txBody>
      </p:sp>
      <p:sp>
        <p:nvSpPr>
          <p:cNvPr id="27" name="Прямоугольник 26"/>
          <p:cNvSpPr/>
          <p:nvPr/>
        </p:nvSpPr>
        <p:spPr>
          <a:xfrm>
            <a:off x="2505508" y="3311414"/>
            <a:ext cx="3704792" cy="415498"/>
          </a:xfrm>
          <a:prstGeom prst="rect">
            <a:avLst/>
          </a:prstGeom>
        </p:spPr>
        <p:txBody>
          <a:bodyPr wrap="square">
            <a:spAutoFit/>
          </a:bodyPr>
          <a:lstStyle/>
          <a:p>
            <a:r>
              <a:rPr lang="en" sz="1050" dirty="0">
                <a:ea typeface="Calibri" panose="020F0502020204030204" pitchFamily="34" charset="0"/>
              </a:rPr>
              <a:t>In total, 16 containers (~ 2x2 cm each) with seeds of mustard, lettuce, dill, </a:t>
            </a:r>
            <a:r>
              <a:rPr lang="en" sz="1050" dirty="0" err="1">
                <a:ea typeface="Calibri" panose="020F0502020204030204" pitchFamily="34" charset="0"/>
              </a:rPr>
              <a:t>indau</a:t>
            </a:r>
            <a:r>
              <a:rPr lang="en" sz="1050" dirty="0">
                <a:ea typeface="Calibri" panose="020F0502020204030204" pitchFamily="34" charset="0"/>
              </a:rPr>
              <a:t>.</a:t>
            </a:r>
            <a:endParaRPr lang="ru-RU" sz="1050" dirty="0">
              <a:ea typeface="Calibri" panose="020F0502020204030204" pitchFamily="34" charset="0"/>
            </a:endParaRPr>
          </a:p>
        </p:txBody>
      </p:sp>
      <p:grpSp>
        <p:nvGrpSpPr>
          <p:cNvPr id="11" name="Группа 10">
            <a:extLst>
              <a:ext uri="{FF2B5EF4-FFF2-40B4-BE49-F238E27FC236}">
                <a16:creationId xmlns:a16="http://schemas.microsoft.com/office/drawing/2014/main" id="{C6FAE529-3A12-447E-A0C8-4534BAF84A2F}"/>
              </a:ext>
            </a:extLst>
          </p:cNvPr>
          <p:cNvGrpSpPr/>
          <p:nvPr/>
        </p:nvGrpSpPr>
        <p:grpSpPr>
          <a:xfrm>
            <a:off x="3125241" y="4475922"/>
            <a:ext cx="3181259" cy="1709067"/>
            <a:chOff x="3137578" y="4605826"/>
            <a:chExt cx="3181259" cy="1709067"/>
          </a:xfrm>
        </p:grpSpPr>
        <p:pic>
          <p:nvPicPr>
            <p:cNvPr id="30" name="Рисунок 29">
              <a:extLst>
                <a:ext uri="{FF2B5EF4-FFF2-40B4-BE49-F238E27FC236}">
                  <a16:creationId xmlns:a16="http://schemas.microsoft.com/office/drawing/2014/main" id="{D9FD7A8B-4858-4237-B8AA-6278CB52400E}"/>
                </a:ext>
              </a:extLst>
            </p:cNvPr>
            <p:cNvPicPr>
              <a:picLocks noChangeAspect="1"/>
            </p:cNvPicPr>
            <p:nvPr/>
          </p:nvPicPr>
          <p:blipFill rotWithShape="1">
            <a:blip r:embed="rId9"/>
            <a:srcRect t="3029" r="8302" b="3741"/>
            <a:stretch/>
          </p:blipFill>
          <p:spPr>
            <a:xfrm>
              <a:off x="3483585" y="4682170"/>
              <a:ext cx="2620390" cy="1350330"/>
            </a:xfrm>
            <a:prstGeom prst="rect">
              <a:avLst/>
            </a:prstGeom>
          </p:spPr>
        </p:pic>
        <p:sp>
          <p:nvSpPr>
            <p:cNvPr id="31" name="Прямоугольник 30">
              <a:extLst>
                <a:ext uri="{FF2B5EF4-FFF2-40B4-BE49-F238E27FC236}">
                  <a16:creationId xmlns:a16="http://schemas.microsoft.com/office/drawing/2014/main" id="{CA59FDE4-1B6F-41FF-9557-01E67BB2015C}"/>
                </a:ext>
              </a:extLst>
            </p:cNvPr>
            <p:cNvSpPr/>
            <p:nvPr/>
          </p:nvSpPr>
          <p:spPr>
            <a:xfrm>
              <a:off x="4997570" y="4721038"/>
              <a:ext cx="1233793" cy="307777"/>
            </a:xfrm>
            <a:prstGeom prst="rect">
              <a:avLst/>
            </a:prstGeom>
          </p:spPr>
          <p:txBody>
            <a:bodyPr wrap="square">
              <a:spAutoFit/>
            </a:bodyPr>
            <a:lstStyle/>
            <a:p>
              <a:r>
                <a:rPr lang="en" sz="700" b="1" dirty="0"/>
                <a:t>Gamma spectrum of a sample with mustard seeds</a:t>
              </a:r>
              <a:endParaRPr lang="ru-RU" sz="700" b="1" dirty="0"/>
            </a:p>
          </p:txBody>
        </p:sp>
        <p:sp>
          <p:nvSpPr>
            <p:cNvPr id="32" name="TextBox 31">
              <a:extLst>
                <a:ext uri="{FF2B5EF4-FFF2-40B4-BE49-F238E27FC236}">
                  <a16:creationId xmlns:a16="http://schemas.microsoft.com/office/drawing/2014/main" id="{D3A594D4-CBBE-4C76-94F6-2AEE64F25930}"/>
                </a:ext>
              </a:extLst>
            </p:cNvPr>
            <p:cNvSpPr txBox="1"/>
            <p:nvPr/>
          </p:nvSpPr>
          <p:spPr>
            <a:xfrm>
              <a:off x="4510505" y="6099449"/>
              <a:ext cx="805029" cy="215444"/>
            </a:xfrm>
            <a:prstGeom prst="rect">
              <a:avLst/>
            </a:prstGeom>
            <a:noFill/>
          </p:spPr>
          <p:txBody>
            <a:bodyPr wrap="square" rtlCol="0">
              <a:spAutoFit/>
            </a:bodyPr>
            <a:lstStyle/>
            <a:p>
              <a:r>
                <a:rPr lang="en-US" sz="800" dirty="0"/>
                <a:t>Energy, keV</a:t>
              </a:r>
              <a:endParaRPr lang="ru-RU" sz="800" dirty="0"/>
            </a:p>
          </p:txBody>
        </p:sp>
        <p:sp>
          <p:nvSpPr>
            <p:cNvPr id="33" name="TextBox 32">
              <a:extLst>
                <a:ext uri="{FF2B5EF4-FFF2-40B4-BE49-F238E27FC236}">
                  <a16:creationId xmlns:a16="http://schemas.microsoft.com/office/drawing/2014/main" id="{59D24B4D-0703-499B-84DD-5F11989D52ED}"/>
                </a:ext>
              </a:extLst>
            </p:cNvPr>
            <p:cNvSpPr txBox="1"/>
            <p:nvPr/>
          </p:nvSpPr>
          <p:spPr>
            <a:xfrm>
              <a:off x="3230620" y="5873103"/>
              <a:ext cx="317716" cy="200055"/>
            </a:xfrm>
            <a:prstGeom prst="rect">
              <a:avLst/>
            </a:prstGeom>
            <a:noFill/>
          </p:spPr>
          <p:txBody>
            <a:bodyPr wrap="square" rtlCol="0">
              <a:spAutoFit/>
            </a:bodyPr>
            <a:lstStyle/>
            <a:p>
              <a:r>
                <a:rPr lang="ru-RU" sz="700" dirty="0"/>
                <a:t>10</a:t>
              </a:r>
              <a:r>
                <a:rPr lang="ru-RU" sz="700" baseline="30000" dirty="0"/>
                <a:t>0</a:t>
              </a:r>
            </a:p>
          </p:txBody>
        </p:sp>
        <p:sp>
          <p:nvSpPr>
            <p:cNvPr id="34" name="TextBox 33">
              <a:extLst>
                <a:ext uri="{FF2B5EF4-FFF2-40B4-BE49-F238E27FC236}">
                  <a16:creationId xmlns:a16="http://schemas.microsoft.com/office/drawing/2014/main" id="{6DB010B4-ECFA-4BBD-8060-F1CDA0680CE5}"/>
                </a:ext>
              </a:extLst>
            </p:cNvPr>
            <p:cNvSpPr txBox="1"/>
            <p:nvPr/>
          </p:nvSpPr>
          <p:spPr>
            <a:xfrm>
              <a:off x="3230620" y="5481188"/>
              <a:ext cx="317716" cy="200055"/>
            </a:xfrm>
            <a:prstGeom prst="rect">
              <a:avLst/>
            </a:prstGeom>
            <a:noFill/>
          </p:spPr>
          <p:txBody>
            <a:bodyPr wrap="square" rtlCol="0">
              <a:spAutoFit/>
            </a:bodyPr>
            <a:lstStyle/>
            <a:p>
              <a:r>
                <a:rPr lang="ru-RU" sz="700" dirty="0"/>
                <a:t>10</a:t>
              </a:r>
              <a:r>
                <a:rPr lang="ru-RU" sz="700" baseline="30000" dirty="0"/>
                <a:t>1</a:t>
              </a:r>
            </a:p>
          </p:txBody>
        </p:sp>
        <p:sp>
          <p:nvSpPr>
            <p:cNvPr id="35" name="TextBox 34">
              <a:extLst>
                <a:ext uri="{FF2B5EF4-FFF2-40B4-BE49-F238E27FC236}">
                  <a16:creationId xmlns:a16="http://schemas.microsoft.com/office/drawing/2014/main" id="{66DC76ED-B9FB-4BE7-B475-9A448CD2F661}"/>
                </a:ext>
              </a:extLst>
            </p:cNvPr>
            <p:cNvSpPr txBox="1"/>
            <p:nvPr/>
          </p:nvSpPr>
          <p:spPr>
            <a:xfrm>
              <a:off x="3239309" y="5078479"/>
              <a:ext cx="317716" cy="200055"/>
            </a:xfrm>
            <a:prstGeom prst="rect">
              <a:avLst/>
            </a:prstGeom>
            <a:noFill/>
          </p:spPr>
          <p:txBody>
            <a:bodyPr wrap="square" rtlCol="0">
              <a:spAutoFit/>
            </a:bodyPr>
            <a:lstStyle/>
            <a:p>
              <a:r>
                <a:rPr lang="ru-RU" sz="700" dirty="0"/>
                <a:t>10</a:t>
              </a:r>
              <a:r>
                <a:rPr lang="ru-RU" sz="700" baseline="30000" dirty="0"/>
                <a:t>2</a:t>
              </a:r>
            </a:p>
          </p:txBody>
        </p:sp>
        <p:sp>
          <p:nvSpPr>
            <p:cNvPr id="36" name="TextBox 35">
              <a:extLst>
                <a:ext uri="{FF2B5EF4-FFF2-40B4-BE49-F238E27FC236}">
                  <a16:creationId xmlns:a16="http://schemas.microsoft.com/office/drawing/2014/main" id="{CC5C743C-AE2E-490D-BA01-41D81D1622D2}"/>
                </a:ext>
              </a:extLst>
            </p:cNvPr>
            <p:cNvSpPr txBox="1"/>
            <p:nvPr/>
          </p:nvSpPr>
          <p:spPr>
            <a:xfrm>
              <a:off x="4239288" y="6001707"/>
              <a:ext cx="459773" cy="200055"/>
            </a:xfrm>
            <a:prstGeom prst="rect">
              <a:avLst/>
            </a:prstGeom>
            <a:noFill/>
          </p:spPr>
          <p:txBody>
            <a:bodyPr wrap="square" rtlCol="0">
              <a:spAutoFit/>
            </a:bodyPr>
            <a:lstStyle/>
            <a:p>
              <a:r>
                <a:rPr lang="ru-RU" sz="700" dirty="0"/>
                <a:t>1000</a:t>
              </a:r>
              <a:endParaRPr lang="ru-RU" sz="700" baseline="30000" dirty="0"/>
            </a:p>
          </p:txBody>
        </p:sp>
        <p:sp>
          <p:nvSpPr>
            <p:cNvPr id="38" name="TextBox 37">
              <a:extLst>
                <a:ext uri="{FF2B5EF4-FFF2-40B4-BE49-F238E27FC236}">
                  <a16:creationId xmlns:a16="http://schemas.microsoft.com/office/drawing/2014/main" id="{46C1EC82-933B-426C-9742-6A091D502FBA}"/>
                </a:ext>
              </a:extLst>
            </p:cNvPr>
            <p:cNvSpPr txBox="1"/>
            <p:nvPr/>
          </p:nvSpPr>
          <p:spPr>
            <a:xfrm rot="16200000">
              <a:off x="2648822" y="5241544"/>
              <a:ext cx="1192955" cy="215444"/>
            </a:xfrm>
            <a:prstGeom prst="rect">
              <a:avLst/>
            </a:prstGeom>
            <a:noFill/>
          </p:spPr>
          <p:txBody>
            <a:bodyPr wrap="square" rtlCol="0">
              <a:spAutoFit/>
            </a:bodyPr>
            <a:lstStyle/>
            <a:p>
              <a:pPr algn="ctr"/>
              <a:r>
                <a:rPr lang="en-US" sz="800" dirty="0"/>
                <a:t>Number of counts</a:t>
              </a:r>
              <a:endParaRPr lang="ru-RU" sz="800" dirty="0"/>
            </a:p>
          </p:txBody>
        </p:sp>
        <p:sp>
          <p:nvSpPr>
            <p:cNvPr id="39" name="TextBox 38">
              <a:extLst>
                <a:ext uri="{FF2B5EF4-FFF2-40B4-BE49-F238E27FC236}">
                  <a16:creationId xmlns:a16="http://schemas.microsoft.com/office/drawing/2014/main" id="{E4A44831-E016-48D0-A343-1F5428D863BC}"/>
                </a:ext>
              </a:extLst>
            </p:cNvPr>
            <p:cNvSpPr txBox="1"/>
            <p:nvPr/>
          </p:nvSpPr>
          <p:spPr>
            <a:xfrm>
              <a:off x="3228822" y="4690811"/>
              <a:ext cx="317716" cy="200055"/>
            </a:xfrm>
            <a:prstGeom prst="rect">
              <a:avLst/>
            </a:prstGeom>
            <a:noFill/>
          </p:spPr>
          <p:txBody>
            <a:bodyPr wrap="square" rtlCol="0">
              <a:spAutoFit/>
            </a:bodyPr>
            <a:lstStyle/>
            <a:p>
              <a:r>
                <a:rPr lang="ru-RU" sz="700" dirty="0"/>
                <a:t>10</a:t>
              </a:r>
              <a:r>
                <a:rPr lang="ru-RU" sz="700" baseline="30000" dirty="0"/>
                <a:t>3</a:t>
              </a:r>
            </a:p>
          </p:txBody>
        </p:sp>
        <p:sp>
          <p:nvSpPr>
            <p:cNvPr id="40" name="TextBox 39">
              <a:extLst>
                <a:ext uri="{FF2B5EF4-FFF2-40B4-BE49-F238E27FC236}">
                  <a16:creationId xmlns:a16="http://schemas.microsoft.com/office/drawing/2014/main" id="{036158BB-4ECA-4240-895D-1F920DD96345}"/>
                </a:ext>
              </a:extLst>
            </p:cNvPr>
            <p:cNvSpPr txBox="1"/>
            <p:nvPr/>
          </p:nvSpPr>
          <p:spPr>
            <a:xfrm>
              <a:off x="5183784" y="6002287"/>
              <a:ext cx="383438" cy="200055"/>
            </a:xfrm>
            <a:prstGeom prst="rect">
              <a:avLst/>
            </a:prstGeom>
            <a:noFill/>
          </p:spPr>
          <p:txBody>
            <a:bodyPr wrap="square" rtlCol="0">
              <a:spAutoFit/>
            </a:bodyPr>
            <a:lstStyle/>
            <a:p>
              <a:r>
                <a:rPr lang="ru-RU" sz="700" dirty="0"/>
                <a:t>2000</a:t>
              </a:r>
              <a:endParaRPr lang="ru-RU" sz="700" baseline="30000" dirty="0"/>
            </a:p>
          </p:txBody>
        </p:sp>
        <p:sp>
          <p:nvSpPr>
            <p:cNvPr id="43" name="TextBox 42">
              <a:extLst>
                <a:ext uri="{FF2B5EF4-FFF2-40B4-BE49-F238E27FC236}">
                  <a16:creationId xmlns:a16="http://schemas.microsoft.com/office/drawing/2014/main" id="{833A4DC1-8E50-4C86-8F15-500A91E7D39D}"/>
                </a:ext>
              </a:extLst>
            </p:cNvPr>
            <p:cNvSpPr txBox="1"/>
            <p:nvPr/>
          </p:nvSpPr>
          <p:spPr>
            <a:xfrm rot="16200000">
              <a:off x="3462583" y="5053563"/>
              <a:ext cx="968616" cy="230832"/>
            </a:xfrm>
            <a:prstGeom prst="rect">
              <a:avLst/>
            </a:prstGeom>
            <a:noFill/>
          </p:spPr>
          <p:txBody>
            <a:bodyPr wrap="square" rtlCol="0">
              <a:spAutoFit/>
            </a:bodyPr>
            <a:lstStyle/>
            <a:p>
              <a:r>
                <a:rPr lang="en-US" sz="900" dirty="0"/>
                <a:t>   </a:t>
              </a:r>
              <a:r>
                <a:rPr lang="ru-RU" sz="600" dirty="0"/>
                <a:t>511 </a:t>
              </a:r>
              <a:r>
                <a:rPr lang="en-US" sz="600" dirty="0"/>
                <a:t>keV</a:t>
              </a:r>
              <a:endParaRPr lang="ru-RU" sz="600" dirty="0"/>
            </a:p>
          </p:txBody>
        </p:sp>
        <p:sp>
          <p:nvSpPr>
            <p:cNvPr id="44" name="TextBox 43">
              <a:extLst>
                <a:ext uri="{FF2B5EF4-FFF2-40B4-BE49-F238E27FC236}">
                  <a16:creationId xmlns:a16="http://schemas.microsoft.com/office/drawing/2014/main" id="{35A8B7D3-DD99-4577-9A50-48E88BBEEC0B}"/>
                </a:ext>
              </a:extLst>
            </p:cNvPr>
            <p:cNvSpPr txBox="1"/>
            <p:nvPr/>
          </p:nvSpPr>
          <p:spPr>
            <a:xfrm>
              <a:off x="5663684" y="5421103"/>
              <a:ext cx="655153" cy="200055"/>
            </a:xfrm>
            <a:prstGeom prst="rect">
              <a:avLst/>
            </a:prstGeom>
            <a:noFill/>
          </p:spPr>
          <p:txBody>
            <a:bodyPr wrap="square" rtlCol="0">
              <a:spAutoFit/>
            </a:bodyPr>
            <a:lstStyle/>
            <a:p>
              <a:r>
                <a:rPr lang="en-US" sz="700" dirty="0"/>
                <a:t> </a:t>
              </a:r>
              <a:r>
                <a:rPr lang="en-US" sz="700" baseline="30000" dirty="0"/>
                <a:t>232</a:t>
              </a:r>
              <a:r>
                <a:rPr lang="en-US" sz="700" dirty="0"/>
                <a:t>Th</a:t>
              </a:r>
              <a:endParaRPr lang="ru-RU" sz="700" dirty="0"/>
            </a:p>
          </p:txBody>
        </p:sp>
        <p:sp>
          <p:nvSpPr>
            <p:cNvPr id="45" name="TextBox 44">
              <a:extLst>
                <a:ext uri="{FF2B5EF4-FFF2-40B4-BE49-F238E27FC236}">
                  <a16:creationId xmlns:a16="http://schemas.microsoft.com/office/drawing/2014/main" id="{33CCE1C2-BA09-4678-B31C-AEE821AE1DAC}"/>
                </a:ext>
              </a:extLst>
            </p:cNvPr>
            <p:cNvSpPr txBox="1"/>
            <p:nvPr/>
          </p:nvSpPr>
          <p:spPr>
            <a:xfrm>
              <a:off x="4669416" y="4610842"/>
              <a:ext cx="546614" cy="200055"/>
            </a:xfrm>
            <a:prstGeom prst="rect">
              <a:avLst/>
            </a:prstGeom>
            <a:noFill/>
          </p:spPr>
          <p:txBody>
            <a:bodyPr wrap="square" rtlCol="0">
              <a:spAutoFit/>
            </a:bodyPr>
            <a:lstStyle/>
            <a:p>
              <a:r>
                <a:rPr lang="en-US" sz="700" dirty="0"/>
                <a:t> </a:t>
              </a:r>
              <a:r>
                <a:rPr lang="ru-RU" sz="700" baseline="30000" dirty="0"/>
                <a:t>40</a:t>
              </a:r>
              <a:r>
                <a:rPr lang="en-US" sz="700" dirty="0"/>
                <a:t>K</a:t>
              </a:r>
              <a:endParaRPr lang="ru-RU" sz="700" baseline="30000" dirty="0"/>
            </a:p>
          </p:txBody>
        </p:sp>
        <p:sp>
          <p:nvSpPr>
            <p:cNvPr id="48" name="Прямоугольник 47">
              <a:extLst>
                <a:ext uri="{FF2B5EF4-FFF2-40B4-BE49-F238E27FC236}">
                  <a16:creationId xmlns:a16="http://schemas.microsoft.com/office/drawing/2014/main" id="{95AED201-E891-40C3-8182-D9D9D27A3D59}"/>
                </a:ext>
              </a:extLst>
            </p:cNvPr>
            <p:cNvSpPr/>
            <p:nvPr/>
          </p:nvSpPr>
          <p:spPr>
            <a:xfrm rot="16200000">
              <a:off x="4521726" y="4819026"/>
              <a:ext cx="611065" cy="184666"/>
            </a:xfrm>
            <a:prstGeom prst="rect">
              <a:avLst/>
            </a:prstGeom>
          </p:spPr>
          <p:txBody>
            <a:bodyPr wrap="square">
              <a:spAutoFit/>
            </a:bodyPr>
            <a:lstStyle/>
            <a:p>
              <a:r>
                <a:rPr lang="ru-RU" sz="600" dirty="0"/>
                <a:t>1460</a:t>
              </a:r>
              <a:r>
                <a:rPr lang="en-US" sz="600" dirty="0"/>
                <a:t> keV</a:t>
              </a:r>
              <a:endParaRPr lang="ru-RU" sz="600" dirty="0"/>
            </a:p>
          </p:txBody>
        </p:sp>
        <p:sp>
          <p:nvSpPr>
            <p:cNvPr id="49" name="Прямоугольник 48">
              <a:extLst>
                <a:ext uri="{FF2B5EF4-FFF2-40B4-BE49-F238E27FC236}">
                  <a16:creationId xmlns:a16="http://schemas.microsoft.com/office/drawing/2014/main" id="{1A2034AF-6DBD-45FA-BA4E-409536DA801B}"/>
                </a:ext>
              </a:extLst>
            </p:cNvPr>
            <p:cNvSpPr/>
            <p:nvPr/>
          </p:nvSpPr>
          <p:spPr>
            <a:xfrm rot="16200000">
              <a:off x="5566819" y="5618163"/>
              <a:ext cx="611065" cy="184666"/>
            </a:xfrm>
            <a:prstGeom prst="rect">
              <a:avLst/>
            </a:prstGeom>
          </p:spPr>
          <p:txBody>
            <a:bodyPr wrap="square">
              <a:spAutoFit/>
            </a:bodyPr>
            <a:lstStyle/>
            <a:p>
              <a:r>
                <a:rPr lang="ru-RU" sz="600" dirty="0"/>
                <a:t>2615 </a:t>
              </a:r>
              <a:r>
                <a:rPr lang="en-US" sz="600" dirty="0"/>
                <a:t>keV</a:t>
              </a:r>
              <a:endParaRPr lang="ru-RU" sz="600" dirty="0"/>
            </a:p>
          </p:txBody>
        </p:sp>
        <p:sp>
          <p:nvSpPr>
            <p:cNvPr id="50" name="TextBox 49">
              <a:extLst>
                <a:ext uri="{FF2B5EF4-FFF2-40B4-BE49-F238E27FC236}">
                  <a16:creationId xmlns:a16="http://schemas.microsoft.com/office/drawing/2014/main" id="{07A4C6FA-D2EF-47E6-A607-70C950734317}"/>
                </a:ext>
              </a:extLst>
            </p:cNvPr>
            <p:cNvSpPr txBox="1"/>
            <p:nvPr/>
          </p:nvSpPr>
          <p:spPr>
            <a:xfrm>
              <a:off x="4922535" y="5425632"/>
              <a:ext cx="546614" cy="200055"/>
            </a:xfrm>
            <a:prstGeom prst="rect">
              <a:avLst/>
            </a:prstGeom>
            <a:noFill/>
          </p:spPr>
          <p:txBody>
            <a:bodyPr wrap="square" rtlCol="0">
              <a:spAutoFit/>
            </a:bodyPr>
            <a:lstStyle/>
            <a:p>
              <a:r>
                <a:rPr lang="en-US" sz="700" dirty="0"/>
                <a:t> </a:t>
              </a:r>
              <a:r>
                <a:rPr lang="en-US" sz="700" baseline="30000" dirty="0"/>
                <a:t>214</a:t>
              </a:r>
              <a:r>
                <a:rPr lang="en-US" sz="700" dirty="0"/>
                <a:t>Bi</a:t>
              </a:r>
              <a:endParaRPr lang="ru-RU" sz="700" baseline="30000" dirty="0"/>
            </a:p>
          </p:txBody>
        </p:sp>
        <p:sp>
          <p:nvSpPr>
            <p:cNvPr id="51" name="Прямоугольник 50">
              <a:extLst>
                <a:ext uri="{FF2B5EF4-FFF2-40B4-BE49-F238E27FC236}">
                  <a16:creationId xmlns:a16="http://schemas.microsoft.com/office/drawing/2014/main" id="{08B66E6E-BC07-44FA-85E5-5A8E0B6BD187}"/>
                </a:ext>
              </a:extLst>
            </p:cNvPr>
            <p:cNvSpPr/>
            <p:nvPr/>
          </p:nvSpPr>
          <p:spPr>
            <a:xfrm rot="16200000">
              <a:off x="4803423" y="5614765"/>
              <a:ext cx="611065" cy="184666"/>
            </a:xfrm>
            <a:prstGeom prst="rect">
              <a:avLst/>
            </a:prstGeom>
          </p:spPr>
          <p:txBody>
            <a:bodyPr wrap="square">
              <a:spAutoFit/>
            </a:bodyPr>
            <a:lstStyle/>
            <a:p>
              <a:r>
                <a:rPr lang="ru-RU" sz="600" dirty="0"/>
                <a:t>1764</a:t>
              </a:r>
              <a:r>
                <a:rPr lang="en-US" sz="600" dirty="0"/>
                <a:t> keV</a:t>
              </a:r>
              <a:endParaRPr lang="ru-RU" sz="600" dirty="0"/>
            </a:p>
          </p:txBody>
        </p:sp>
      </p:grpSp>
    </p:spTree>
    <p:extLst>
      <p:ext uri="{BB962C8B-B14F-4D97-AF65-F5344CB8AC3E}">
        <p14:creationId xmlns:p14="http://schemas.microsoft.com/office/powerpoint/2010/main" val="1795434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a:extLst>
              <a:ext uri="{FF2B5EF4-FFF2-40B4-BE49-F238E27FC236}">
                <a16:creationId xmlns:a16="http://schemas.microsoft.com/office/drawing/2014/main" id="{08C84EB1-4523-4CC1-A166-45974864A7F4}"/>
              </a:ext>
            </a:extLst>
          </p:cNvPr>
          <p:cNvGraphicFramePr>
            <a:graphicFrameLocks noGrp="1"/>
          </p:cNvGraphicFramePr>
          <p:nvPr>
            <p:extLst>
              <p:ext uri="{D42A27DB-BD31-4B8C-83A1-F6EECF244321}">
                <p14:modId xmlns:p14="http://schemas.microsoft.com/office/powerpoint/2010/main" val="2200546594"/>
              </p:ext>
            </p:extLst>
          </p:nvPr>
        </p:nvGraphicFramePr>
        <p:xfrm>
          <a:off x="209550" y="3003823"/>
          <a:ext cx="11785600" cy="1921755"/>
        </p:xfrm>
        <a:graphic>
          <a:graphicData uri="http://schemas.openxmlformats.org/drawingml/2006/table">
            <a:tbl>
              <a:tblPr firstRow="1" firstCol="1" bandRow="1">
                <a:tableStyleId>{5C22544A-7EE6-4342-B048-85BDC9FD1C3A}</a:tableStyleId>
              </a:tblPr>
              <a:tblGrid>
                <a:gridCol w="3713864">
                  <a:extLst>
                    <a:ext uri="{9D8B030D-6E8A-4147-A177-3AD203B41FA5}">
                      <a16:colId xmlns:a16="http://schemas.microsoft.com/office/drawing/2014/main" val="20000"/>
                    </a:ext>
                  </a:extLst>
                </a:gridCol>
                <a:gridCol w="4603898">
                  <a:extLst>
                    <a:ext uri="{9D8B030D-6E8A-4147-A177-3AD203B41FA5}">
                      <a16:colId xmlns:a16="http://schemas.microsoft.com/office/drawing/2014/main" val="20001"/>
                    </a:ext>
                  </a:extLst>
                </a:gridCol>
                <a:gridCol w="3467838">
                  <a:extLst>
                    <a:ext uri="{9D8B030D-6E8A-4147-A177-3AD203B41FA5}">
                      <a16:colId xmlns:a16="http://schemas.microsoft.com/office/drawing/2014/main" val="20002"/>
                    </a:ext>
                  </a:extLst>
                </a:gridCol>
              </a:tblGrid>
              <a:tr h="1037793">
                <a:tc>
                  <a:txBody>
                    <a:bodyPr/>
                    <a:lstStyle/>
                    <a:p>
                      <a:pPr algn="ctr">
                        <a:spcAft>
                          <a:spcPts val="0"/>
                        </a:spcAft>
                      </a:pPr>
                      <a:endParaRPr lang="en-US" sz="500" dirty="0">
                        <a:effectLst/>
                        <a:latin typeface="Calibri" panose="020F0502020204030204" pitchFamily="34" charset="0"/>
                        <a:cs typeface="Calibri" panose="020F0502020204030204" pitchFamily="34" charset="0"/>
                      </a:endParaRPr>
                    </a:p>
                    <a:p>
                      <a:pPr algn="ctr">
                        <a:spcAft>
                          <a:spcPts val="0"/>
                        </a:spcAft>
                      </a:pPr>
                      <a:endParaRPr lang="en-US" sz="900" dirty="0">
                        <a:effectLst/>
                        <a:latin typeface="Calibri" panose="020F0502020204030204" pitchFamily="34" charset="0"/>
                        <a:cs typeface="Calibri" panose="020F0502020204030204" pitchFamily="34" charset="0"/>
                      </a:endParaRPr>
                    </a:p>
                    <a:p>
                      <a:pPr algn="ctr">
                        <a:spcAft>
                          <a:spcPts val="0"/>
                        </a:spcAft>
                      </a:pPr>
                      <a:r>
                        <a:rPr lang="en-US" sz="1800" dirty="0">
                          <a:effectLst/>
                          <a:latin typeface="Calibri" panose="020F0502020204030204" pitchFamily="34" charset="0"/>
                          <a:cs typeface="Calibri" panose="020F0502020204030204" pitchFamily="34" charset="0"/>
                        </a:rPr>
                        <a:t>Low-energy ion beams</a:t>
                      </a:r>
                      <a:br>
                        <a:rPr lang="en-US" sz="1800" dirty="0">
                          <a:effectLst/>
                          <a:latin typeface="Calibri" panose="020F0502020204030204" pitchFamily="34" charset="0"/>
                          <a:cs typeface="Calibri" panose="020F0502020204030204" pitchFamily="34" charset="0"/>
                        </a:rPr>
                      </a:br>
                      <a:r>
                        <a:rPr lang="en-US" sz="1800" dirty="0">
                          <a:effectLst/>
                          <a:latin typeface="Calibri" panose="020F0502020204030204" pitchFamily="34" charset="0"/>
                          <a:cs typeface="Calibri" panose="020F0502020204030204" pitchFamily="34" charset="0"/>
                        </a:rPr>
                        <a:t>available at HILAC</a:t>
                      </a:r>
                      <a:endParaRPr lang="ru-RU" sz="1800" dirty="0">
                        <a:effectLst/>
                        <a:latin typeface="Calibri" panose="020F0502020204030204" pitchFamily="34" charset="0"/>
                        <a:cs typeface="Calibri" panose="020F0502020204030204" pitchFamily="34" charset="0"/>
                      </a:endParaRPr>
                    </a:p>
                    <a:p>
                      <a:pPr algn="ctr">
                        <a:spcAft>
                          <a:spcPts val="0"/>
                        </a:spcAft>
                      </a:pPr>
                      <a:r>
                        <a:rPr lang="en-GB" sz="800" dirty="0">
                          <a:effectLst/>
                          <a:latin typeface="Calibri" panose="020F0502020204030204" pitchFamily="34" charset="0"/>
                          <a:cs typeface="Calibri" panose="020F0502020204030204" pitchFamily="34" charset="0"/>
                        </a:rPr>
                        <a:t> </a:t>
                      </a:r>
                      <a:endParaRPr lang="ru-RU" sz="800" dirty="0">
                        <a:effectLst/>
                        <a:latin typeface="Calibri" panose="020F0502020204030204" pitchFamily="34" charset="0"/>
                        <a:cs typeface="Calibri" panose="020F0502020204030204" pitchFamily="34" charset="0"/>
                      </a:endParaRPr>
                    </a:p>
                    <a:p>
                      <a:pPr algn="ctr">
                        <a:spcAft>
                          <a:spcPts val="0"/>
                        </a:spcAft>
                      </a:pPr>
                      <a:r>
                        <a:rPr lang="en-GB" sz="1800" dirty="0">
                          <a:effectLst/>
                          <a:latin typeface="Calibri" panose="020F0502020204030204" pitchFamily="34" charset="0"/>
                          <a:cs typeface="Calibri" panose="020F0502020204030204" pitchFamily="34" charset="0"/>
                        </a:rPr>
                        <a:t>3.2 M</a:t>
                      </a:r>
                      <a:r>
                        <a:rPr lang="en-US" sz="1800" dirty="0">
                          <a:effectLst/>
                          <a:latin typeface="Calibri" panose="020F0502020204030204" pitchFamily="34" charset="0"/>
                          <a:cs typeface="Calibri" panose="020F0502020204030204" pitchFamily="34" charset="0"/>
                        </a:rPr>
                        <a:t>eV</a:t>
                      </a:r>
                      <a:r>
                        <a:rPr lang="en-GB" sz="1800" dirty="0">
                          <a:effectLst/>
                          <a:latin typeface="Calibri" panose="020F0502020204030204" pitchFamily="34" charset="0"/>
                          <a:cs typeface="Calibri" panose="020F0502020204030204" pitchFamily="34" charset="0"/>
                        </a:rPr>
                        <a:t>/nucleon</a:t>
                      </a:r>
                    </a:p>
                    <a:p>
                      <a:pPr algn="ctr">
                        <a:spcAft>
                          <a:spcPts val="0"/>
                        </a:spcAft>
                      </a:pPr>
                      <a:endParaRPr lang="ru-RU" sz="800" dirty="0">
                        <a:effectLst/>
                        <a:latin typeface="Calibri" panose="020F0502020204030204" pitchFamily="34" charset="0"/>
                        <a:ea typeface="+mn-ea"/>
                        <a:cs typeface="Calibri" panose="020F0502020204030204" pitchFamily="34" charset="0"/>
                      </a:endParaRPr>
                    </a:p>
                  </a:txBody>
                  <a:tcPr marL="71362" marR="71362" marT="0" marB="0"/>
                </a:tc>
                <a:tc>
                  <a:txBody>
                    <a:bodyPr/>
                    <a:lstStyle/>
                    <a:p>
                      <a:pPr algn="ctr">
                        <a:spcAft>
                          <a:spcPts val="0"/>
                        </a:spcAft>
                      </a:pPr>
                      <a:endParaRPr lang="en-US" sz="500" dirty="0">
                        <a:effectLst/>
                        <a:latin typeface="Calibri" panose="020F0502020204030204" pitchFamily="34" charset="0"/>
                        <a:cs typeface="Calibri" panose="020F0502020204030204" pitchFamily="34" charset="0"/>
                      </a:endParaRPr>
                    </a:p>
                    <a:p>
                      <a:pPr algn="ctr">
                        <a:spcAft>
                          <a:spcPts val="0"/>
                        </a:spcAft>
                      </a:pPr>
                      <a:endParaRPr lang="en-US" sz="900" dirty="0">
                        <a:effectLst/>
                        <a:latin typeface="Calibri" panose="020F0502020204030204" pitchFamily="34" charset="0"/>
                        <a:cs typeface="Calibri" panose="020F0502020204030204" pitchFamily="34" charset="0"/>
                      </a:endParaRPr>
                    </a:p>
                    <a:p>
                      <a:pPr algn="ctr">
                        <a:spcAft>
                          <a:spcPts val="0"/>
                        </a:spcAft>
                      </a:pPr>
                      <a:r>
                        <a:rPr lang="en-US" sz="1800" dirty="0">
                          <a:effectLst/>
                          <a:latin typeface="Calibri" panose="020F0502020204030204" pitchFamily="34" charset="0"/>
                          <a:cs typeface="Calibri" panose="020F0502020204030204" pitchFamily="34" charset="0"/>
                        </a:rPr>
                        <a:t>Intermediate-energy ion beams</a:t>
                      </a:r>
                      <a:br>
                        <a:rPr lang="en-US" sz="1800" dirty="0">
                          <a:effectLst/>
                          <a:latin typeface="Calibri" panose="020F0502020204030204" pitchFamily="34" charset="0"/>
                          <a:cs typeface="Calibri" panose="020F0502020204030204" pitchFamily="34" charset="0"/>
                        </a:rPr>
                      </a:br>
                      <a:r>
                        <a:rPr lang="en-US" sz="1800" dirty="0">
                          <a:effectLst/>
                          <a:latin typeface="Calibri" panose="020F0502020204030204" pitchFamily="34" charset="0"/>
                          <a:cs typeface="Calibri" panose="020F0502020204030204" pitchFamily="34" charset="0"/>
                        </a:rPr>
                        <a:t>available at </a:t>
                      </a:r>
                      <a:r>
                        <a:rPr lang="en-US" sz="1800" dirty="0" err="1">
                          <a:effectLst/>
                          <a:latin typeface="Calibri" panose="020F0502020204030204" pitchFamily="34" charset="0"/>
                          <a:cs typeface="Calibri" panose="020F0502020204030204" pitchFamily="34" charset="0"/>
                        </a:rPr>
                        <a:t>Nuclotron</a:t>
                      </a:r>
                      <a:endParaRPr lang="ru-RU" sz="1800" dirty="0">
                        <a:effectLst/>
                        <a:latin typeface="Calibri" panose="020F0502020204030204" pitchFamily="34" charset="0"/>
                        <a:cs typeface="Calibri" panose="020F0502020204030204" pitchFamily="34" charset="0"/>
                      </a:endParaRPr>
                    </a:p>
                    <a:p>
                      <a:pPr algn="ctr">
                        <a:spcAft>
                          <a:spcPts val="0"/>
                        </a:spcAft>
                      </a:pPr>
                      <a:endParaRPr lang="ru-RU" sz="800" dirty="0">
                        <a:effectLst/>
                        <a:latin typeface="Calibri" panose="020F0502020204030204" pitchFamily="34" charset="0"/>
                        <a:cs typeface="Calibri" panose="020F0502020204030204" pitchFamily="34" charset="0"/>
                      </a:endParaRPr>
                    </a:p>
                    <a:p>
                      <a:pPr algn="ctr">
                        <a:spcAft>
                          <a:spcPts val="0"/>
                        </a:spcAft>
                      </a:pPr>
                      <a:r>
                        <a:rPr lang="en-GB" sz="1800" dirty="0">
                          <a:effectLst/>
                          <a:latin typeface="Calibri" panose="020F0502020204030204" pitchFamily="34" charset="0"/>
                          <a:cs typeface="Calibri" panose="020F0502020204030204" pitchFamily="34" charset="0"/>
                        </a:rPr>
                        <a:t>150-1000 MeV/nucleon</a:t>
                      </a:r>
                    </a:p>
                    <a:p>
                      <a:pPr algn="ctr">
                        <a:spcAft>
                          <a:spcPts val="0"/>
                        </a:spcAft>
                      </a:pPr>
                      <a:endParaRPr lang="ru-RU" sz="800" dirty="0">
                        <a:effectLst/>
                        <a:latin typeface="Calibri" panose="020F0502020204030204" pitchFamily="34" charset="0"/>
                        <a:ea typeface="Times New Roman" panose="02020603050405020304" pitchFamily="18" charset="0"/>
                        <a:cs typeface="Calibri" panose="020F0502020204030204" pitchFamily="34" charset="0"/>
                      </a:endParaRPr>
                    </a:p>
                  </a:txBody>
                  <a:tcPr marL="71362" marR="71362" marT="0" marB="0"/>
                </a:tc>
                <a:tc>
                  <a:txBody>
                    <a:bodyPr/>
                    <a:lstStyle/>
                    <a:p>
                      <a:pPr algn="ctr">
                        <a:spcAft>
                          <a:spcPts val="0"/>
                        </a:spcAft>
                      </a:pPr>
                      <a:endParaRPr lang="en-US" sz="500" dirty="0">
                        <a:effectLst/>
                        <a:latin typeface="Calibri" panose="020F0502020204030204" pitchFamily="34" charset="0"/>
                        <a:cs typeface="Calibri" panose="020F0502020204030204" pitchFamily="34" charset="0"/>
                      </a:endParaRPr>
                    </a:p>
                    <a:p>
                      <a:pPr marL="0" marR="0" lvl="0" indent="0" algn="ctr" defTabSz="1217370" rtl="0" eaLnBrk="1" fontAlgn="auto" latinLnBrk="0" hangingPunct="1">
                        <a:lnSpc>
                          <a:spcPct val="100000"/>
                        </a:lnSpc>
                        <a:spcBef>
                          <a:spcPts val="0"/>
                        </a:spcBef>
                        <a:spcAft>
                          <a:spcPts val="0"/>
                        </a:spcAft>
                        <a:buClrTx/>
                        <a:buSzTx/>
                        <a:buFontTx/>
                        <a:buNone/>
                        <a:tabLst/>
                        <a:defRPr/>
                      </a:pPr>
                      <a:endParaRPr lang="en-US" sz="900" dirty="0">
                        <a:effectLst/>
                        <a:latin typeface="Calibri" panose="020F0502020204030204" pitchFamily="34" charset="0"/>
                        <a:cs typeface="Calibri" panose="020F0502020204030204" pitchFamily="34" charset="0"/>
                      </a:endParaRPr>
                    </a:p>
                    <a:p>
                      <a:pPr marL="0" marR="0" lvl="0" indent="0" algn="ctr" defTabSz="121737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Calibri" panose="020F0502020204030204" pitchFamily="34" charset="0"/>
                        </a:rPr>
                        <a:t>High-energy ion beams</a:t>
                      </a:r>
                    </a:p>
                    <a:p>
                      <a:pPr marL="0" marR="0" lvl="0" indent="0" algn="ctr" defTabSz="121737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Calibri" panose="020F0502020204030204" pitchFamily="34" charset="0"/>
                        </a:rPr>
                        <a:t>available at </a:t>
                      </a:r>
                      <a:r>
                        <a:rPr lang="en-US" sz="1800" dirty="0" err="1">
                          <a:effectLst/>
                          <a:latin typeface="Calibri" panose="020F0502020204030204" pitchFamily="34" charset="0"/>
                          <a:cs typeface="Calibri" panose="020F0502020204030204" pitchFamily="34" charset="0"/>
                        </a:rPr>
                        <a:t>Nuclotron</a:t>
                      </a:r>
                      <a:endParaRPr lang="ru-RU" sz="1800" dirty="0">
                        <a:effectLst/>
                        <a:latin typeface="Calibri" panose="020F0502020204030204" pitchFamily="34" charset="0"/>
                        <a:cs typeface="Calibri" panose="020F0502020204030204" pitchFamily="34" charset="0"/>
                      </a:endParaRPr>
                    </a:p>
                    <a:p>
                      <a:pPr algn="ctr">
                        <a:spcAft>
                          <a:spcPts val="0"/>
                        </a:spcAft>
                      </a:pPr>
                      <a:r>
                        <a:rPr lang="en-GB" sz="800" dirty="0">
                          <a:effectLst/>
                          <a:latin typeface="Calibri" panose="020F0502020204030204" pitchFamily="34" charset="0"/>
                          <a:cs typeface="Calibri" panose="020F0502020204030204" pitchFamily="34" charset="0"/>
                        </a:rPr>
                        <a:t>  </a:t>
                      </a:r>
                      <a:endParaRPr lang="ru-RU" sz="800" dirty="0">
                        <a:effectLst/>
                        <a:latin typeface="Calibri" panose="020F0502020204030204" pitchFamily="34" charset="0"/>
                        <a:cs typeface="Calibri" panose="020F0502020204030204" pitchFamily="34" charset="0"/>
                      </a:endParaRPr>
                    </a:p>
                    <a:p>
                      <a:pPr algn="ctr">
                        <a:spcAft>
                          <a:spcPts val="0"/>
                        </a:spcAft>
                      </a:pPr>
                      <a:r>
                        <a:rPr lang="en-GB" sz="1800" dirty="0">
                          <a:effectLst/>
                          <a:latin typeface="Calibri" panose="020F0502020204030204" pitchFamily="34" charset="0"/>
                          <a:cs typeface="Calibri" panose="020F0502020204030204" pitchFamily="34" charset="0"/>
                        </a:rPr>
                        <a:t>up to 4.5 </a:t>
                      </a:r>
                      <a:r>
                        <a:rPr lang="en-US" sz="1800" dirty="0">
                          <a:effectLst/>
                          <a:latin typeface="Calibri" panose="020F0502020204030204" pitchFamily="34" charset="0"/>
                          <a:cs typeface="Calibri" panose="020F0502020204030204" pitchFamily="34" charset="0"/>
                        </a:rPr>
                        <a:t>GeV</a:t>
                      </a:r>
                      <a:r>
                        <a:rPr lang="en-GB" sz="1800" dirty="0">
                          <a:effectLst/>
                          <a:latin typeface="Calibri" panose="020F0502020204030204" pitchFamily="34" charset="0"/>
                          <a:cs typeface="Calibri" panose="020F0502020204030204" pitchFamily="34" charset="0"/>
                        </a:rPr>
                        <a:t>/nucleon</a:t>
                      </a:r>
                      <a:endParaRPr lang="ru-R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71362" marR="71362" marT="0" marB="0"/>
                </a:tc>
                <a:extLst>
                  <a:ext uri="{0D108BD9-81ED-4DB2-BD59-A6C34878D82A}">
                    <a16:rowId xmlns:a16="http://schemas.microsoft.com/office/drawing/2014/main" val="10000"/>
                  </a:ext>
                </a:extLst>
              </a:tr>
              <a:tr h="641595">
                <a:tc gridSpan="3">
                  <a:txBody>
                    <a:bodyPr/>
                    <a:lstStyle/>
                    <a:p>
                      <a:pPr algn="ctr">
                        <a:spcAft>
                          <a:spcPts val="0"/>
                        </a:spcAft>
                      </a:pPr>
                      <a:endParaRPr lang="en-GB" sz="800" b="1" kern="1200" dirty="0">
                        <a:solidFill>
                          <a:srgbClr val="002060"/>
                        </a:solidFill>
                        <a:effectLst/>
                        <a:latin typeface="Calibri" panose="020F0502020204030204" pitchFamily="34" charset="0"/>
                        <a:ea typeface="+mn-ea"/>
                        <a:cs typeface="Calibri" panose="020F0502020204030204" pitchFamily="34" charset="0"/>
                      </a:endParaRPr>
                    </a:p>
                    <a:p>
                      <a:pPr algn="ctr">
                        <a:spcAft>
                          <a:spcPts val="0"/>
                        </a:spcAft>
                      </a:pPr>
                      <a:r>
                        <a:rPr lang="en-GB" sz="1800" b="1" dirty="0">
                          <a:solidFill>
                            <a:srgbClr val="002060"/>
                          </a:solidFill>
                          <a:effectLst/>
                          <a:latin typeface="Calibri" panose="020F0502020204030204" pitchFamily="34" charset="0"/>
                          <a:cs typeface="Calibri" panose="020F0502020204030204" pitchFamily="34" charset="0"/>
                        </a:rPr>
                        <a:t>Life science</a:t>
                      </a:r>
                      <a:r>
                        <a:rPr lang="en-US" sz="1800" b="1" dirty="0">
                          <a:solidFill>
                            <a:srgbClr val="002060"/>
                          </a:solidFill>
                          <a:effectLst/>
                          <a:latin typeface="Calibri" panose="020F0502020204030204" pitchFamily="34" charset="0"/>
                          <a:cs typeface="Calibri" panose="020F0502020204030204" pitchFamily="34" charset="0"/>
                        </a:rPr>
                        <a:t>s,</a:t>
                      </a:r>
                      <a:r>
                        <a:rPr lang="en-GB" sz="1800" b="1" kern="1200" dirty="0">
                          <a:solidFill>
                            <a:srgbClr val="002060"/>
                          </a:solidFill>
                          <a:effectLst/>
                          <a:latin typeface="Calibri" panose="020F0502020204030204" pitchFamily="34" charset="0"/>
                          <a:ea typeface="+mn-ea"/>
                          <a:cs typeface="Calibri" panose="020F0502020204030204" pitchFamily="34" charset="0"/>
                        </a:rPr>
                        <a:t> Radiation damage to microelectronics, Materials science, </a:t>
                      </a:r>
                      <a:r>
                        <a:rPr lang="en-GB" sz="1800" b="1" dirty="0">
                          <a:solidFill>
                            <a:srgbClr val="002060"/>
                          </a:solidFill>
                          <a:effectLst/>
                          <a:latin typeface="Calibri" panose="020F0502020204030204" pitchFamily="34" charset="0"/>
                          <a:cs typeface="Calibri" panose="020F0502020204030204" pitchFamily="34" charset="0"/>
                        </a:rPr>
                        <a:t>Novel relativistic nuclear power technology</a:t>
                      </a:r>
                      <a:endParaRPr lang="ru-RU" sz="1800" b="1" dirty="0">
                        <a:solidFill>
                          <a:srgbClr val="002060"/>
                        </a:solidFill>
                        <a:effectLst/>
                        <a:latin typeface="Calibri" panose="020F0502020204030204" pitchFamily="34" charset="0"/>
                        <a:cs typeface="Calibri" panose="020F0502020204030204" pitchFamily="34" charset="0"/>
                      </a:endParaRPr>
                    </a:p>
                  </a:txBody>
                  <a:tcPr marL="71362" marR="71362" marT="0" marB="0">
                    <a:solidFill>
                      <a:schemeClr val="accent1">
                        <a:lumMod val="40000"/>
                        <a:lumOff val="60000"/>
                      </a:schemeClr>
                    </a:solidFill>
                  </a:tcPr>
                </a:tc>
                <a:tc hMerge="1">
                  <a:txBody>
                    <a:bodyPr/>
                    <a:lstStyle/>
                    <a:p>
                      <a:pPr algn="ctr">
                        <a:spcAft>
                          <a:spcPts val="0"/>
                        </a:spcAft>
                      </a:pPr>
                      <a:r>
                        <a:rPr lang="en-GB" sz="800" b="1" dirty="0">
                          <a:solidFill>
                            <a:srgbClr val="002060"/>
                          </a:solidFill>
                          <a:effectLst/>
                          <a:latin typeface="Calibri" panose="020F0502020204030204" pitchFamily="34" charset="0"/>
                          <a:cs typeface="Calibri" panose="020F0502020204030204" pitchFamily="34" charset="0"/>
                        </a:rPr>
                        <a:t> </a:t>
                      </a:r>
                    </a:p>
                    <a:p>
                      <a:pPr marL="0" marR="0" lvl="0" indent="0" algn="ctr" defTabSz="881939" rtl="0" eaLnBrk="1" fontAlgn="auto" latinLnBrk="0" hangingPunct="1">
                        <a:lnSpc>
                          <a:spcPct val="100000"/>
                        </a:lnSpc>
                        <a:spcBef>
                          <a:spcPts val="0"/>
                        </a:spcBef>
                        <a:spcAft>
                          <a:spcPts val="0"/>
                        </a:spcAft>
                        <a:buClrTx/>
                        <a:buSzTx/>
                        <a:buFontTx/>
                        <a:buNone/>
                        <a:tabLst/>
                        <a:defRPr/>
                      </a:pPr>
                      <a:r>
                        <a:rPr lang="en-GB" sz="1600" b="1" dirty="0">
                          <a:solidFill>
                            <a:srgbClr val="002060"/>
                          </a:solidFill>
                          <a:effectLst/>
                          <a:latin typeface="Calibri" panose="020F0502020204030204" pitchFamily="34" charset="0"/>
                          <a:cs typeface="Calibri" panose="020F0502020204030204" pitchFamily="34" charset="0"/>
                        </a:rPr>
                        <a:t>Life science</a:t>
                      </a:r>
                      <a:r>
                        <a:rPr lang="en-US" sz="1600" b="1" dirty="0">
                          <a:solidFill>
                            <a:srgbClr val="002060"/>
                          </a:solidFill>
                          <a:effectLst/>
                          <a:latin typeface="Calibri" panose="020F0502020204030204" pitchFamily="34" charset="0"/>
                          <a:cs typeface="Calibri" panose="020F0502020204030204" pitchFamily="34" charset="0"/>
                        </a:rPr>
                        <a:t>s; Materials science</a:t>
                      </a:r>
                      <a:r>
                        <a:rPr lang="en-GB" sz="1600" b="1" dirty="0">
                          <a:solidFill>
                            <a:srgbClr val="002060"/>
                          </a:solidFill>
                          <a:effectLst/>
                          <a:latin typeface="Calibri" panose="020F0502020204030204" pitchFamily="34" charset="0"/>
                          <a:cs typeface="Calibri" panose="020F0502020204030204" pitchFamily="34" charset="0"/>
                        </a:rPr>
                        <a:t>;</a:t>
                      </a:r>
                    </a:p>
                    <a:p>
                      <a:pPr algn="ctr">
                        <a:spcAft>
                          <a:spcPts val="0"/>
                        </a:spcAft>
                      </a:pPr>
                      <a:r>
                        <a:rPr lang="en-GB" sz="1600" b="1" dirty="0">
                          <a:solidFill>
                            <a:srgbClr val="002060"/>
                          </a:solidFill>
                          <a:effectLst/>
                          <a:latin typeface="Calibri" panose="020F0502020204030204" pitchFamily="34" charset="0"/>
                          <a:cs typeface="Calibri" panose="020F0502020204030204" pitchFamily="34" charset="0"/>
                        </a:rPr>
                        <a:t>Radiation damage to microelectronics</a:t>
                      </a:r>
                    </a:p>
                    <a:p>
                      <a:pPr algn="ctr">
                        <a:spcAft>
                          <a:spcPts val="0"/>
                        </a:spcAft>
                      </a:pPr>
                      <a:endParaRPr lang="en-GB" sz="500" b="1" dirty="0">
                        <a:solidFill>
                          <a:srgbClr val="002060"/>
                        </a:solidFill>
                        <a:effectLst/>
                        <a:latin typeface="Calibri" panose="020F0502020204030204" pitchFamily="34" charset="0"/>
                        <a:cs typeface="Calibri" panose="020F0502020204030204" pitchFamily="34" charset="0"/>
                      </a:endParaRPr>
                    </a:p>
                  </a:txBody>
                  <a:tcPr marL="71362" marR="71362" marT="0" marB="0">
                    <a:solidFill>
                      <a:schemeClr val="accent1">
                        <a:lumMod val="40000"/>
                        <a:lumOff val="60000"/>
                      </a:schemeClr>
                    </a:solidFill>
                  </a:tcPr>
                </a:tc>
                <a:tc hMerge="1">
                  <a:txBody>
                    <a:bodyPr/>
                    <a:lstStyle/>
                    <a:p>
                      <a:pPr algn="ctr">
                        <a:spcAft>
                          <a:spcPts val="0"/>
                        </a:spcAft>
                      </a:pPr>
                      <a:endParaRPr lang="en-GB" sz="800" b="1" dirty="0">
                        <a:solidFill>
                          <a:srgbClr val="002060"/>
                        </a:solidFill>
                        <a:effectLst/>
                        <a:latin typeface="Calibri" panose="020F0502020204030204" pitchFamily="34" charset="0"/>
                        <a:cs typeface="Calibri" panose="020F0502020204030204" pitchFamily="34" charset="0"/>
                      </a:endParaRPr>
                    </a:p>
                    <a:p>
                      <a:pPr algn="ctr">
                        <a:spcAft>
                          <a:spcPts val="0"/>
                        </a:spcAft>
                      </a:pPr>
                      <a:r>
                        <a:rPr lang="en-US" sz="1600" b="1" dirty="0">
                          <a:solidFill>
                            <a:srgbClr val="002060"/>
                          </a:solidFill>
                          <a:effectLst/>
                          <a:latin typeface="Calibri" panose="020F0502020204030204" pitchFamily="34" charset="0"/>
                          <a:cs typeface="Calibri" panose="020F0502020204030204" pitchFamily="34" charset="0"/>
                        </a:rPr>
                        <a:t>Materials sciences; </a:t>
                      </a:r>
                      <a:r>
                        <a:rPr lang="en-GB" sz="1600" b="1" dirty="0">
                          <a:solidFill>
                            <a:srgbClr val="002060"/>
                          </a:solidFill>
                          <a:effectLst/>
                          <a:latin typeface="Calibri" panose="020F0502020204030204" pitchFamily="34" charset="0"/>
                          <a:cs typeface="Calibri" panose="020F0502020204030204" pitchFamily="34" charset="0"/>
                        </a:rPr>
                        <a:t>Novel relativistic nuclear power technology</a:t>
                      </a:r>
                      <a:endParaRPr lang="ru-RU" sz="1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71362" marR="71362" marT="0" marB="0">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8" name="Прямоугольник 7">
            <a:extLst>
              <a:ext uri="{FF2B5EF4-FFF2-40B4-BE49-F238E27FC236}">
                <a16:creationId xmlns:a16="http://schemas.microsoft.com/office/drawing/2014/main" id="{75999126-5776-4ACD-9CD0-59FA4403BC8C}"/>
              </a:ext>
            </a:extLst>
          </p:cNvPr>
          <p:cNvSpPr/>
          <p:nvPr/>
        </p:nvSpPr>
        <p:spPr>
          <a:xfrm>
            <a:off x="214708" y="5066470"/>
            <a:ext cx="3491659" cy="306879"/>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700" b="1" dirty="0">
                <a:solidFill>
                  <a:srgbClr val="002060"/>
                </a:solidFill>
                <a:latin typeface="Calibri"/>
              </a:rPr>
              <a:t>Protons</a:t>
            </a:r>
            <a:r>
              <a:rPr kumimoji="0" lang="en-US" sz="1700" b="1" i="0" u="none" strike="noStrike" kern="1200" cap="none" spc="0" normalizeH="0" baseline="0" noProof="0" dirty="0">
                <a:ln>
                  <a:noFill/>
                </a:ln>
                <a:solidFill>
                  <a:srgbClr val="002060"/>
                </a:solidFill>
                <a:effectLst/>
                <a:uLnTx/>
                <a:uFillTx/>
                <a:latin typeface="Calibri"/>
                <a:ea typeface="+mn-ea"/>
                <a:cs typeface="+mn-cs"/>
              </a:rPr>
              <a:t> and ions with</a:t>
            </a:r>
            <a:r>
              <a:rPr kumimoji="0" lang="en-US" sz="1700" b="1" i="1" u="none" strike="noStrike" kern="1200" cap="none" spc="0" normalizeH="0" baseline="0" noProof="0" dirty="0">
                <a:ln>
                  <a:noFill/>
                </a:ln>
                <a:solidFill>
                  <a:srgbClr val="002060"/>
                </a:solidFill>
                <a:effectLst/>
                <a:uLnTx/>
                <a:uFillTx/>
                <a:latin typeface="Calibri"/>
                <a:ea typeface="+mn-ea"/>
                <a:cs typeface="+mn-cs"/>
              </a:rPr>
              <a:t> Z </a:t>
            </a:r>
            <a:r>
              <a:rPr kumimoji="0" lang="en-US" sz="1700" b="1" i="0" u="none" strike="noStrike" kern="1200" cap="none" spc="0" normalizeH="0" baseline="0" noProof="0" dirty="0">
                <a:ln>
                  <a:noFill/>
                </a:ln>
                <a:solidFill>
                  <a:srgbClr val="002060"/>
                </a:solidFill>
                <a:effectLst/>
                <a:uLnTx/>
                <a:uFillTx/>
                <a:latin typeface="Calibri"/>
                <a:ea typeface="+mn-ea"/>
                <a:cs typeface="+mn-cs"/>
              </a:rPr>
              <a:t>= 2 to 92 </a:t>
            </a:r>
            <a:endParaRPr kumimoji="0" lang="ru-RU" sz="1700" b="1" i="0" u="none" strike="noStrike" kern="1200" cap="none" spc="0" normalizeH="0" baseline="0" noProof="0" dirty="0">
              <a:ln>
                <a:noFill/>
              </a:ln>
              <a:solidFill>
                <a:srgbClr val="002060"/>
              </a:solidFill>
              <a:effectLst/>
              <a:uLnTx/>
              <a:uFillTx/>
              <a:latin typeface="Calibri"/>
              <a:ea typeface="+mn-ea"/>
              <a:cs typeface="+mn-cs"/>
            </a:endParaRPr>
          </a:p>
        </p:txBody>
      </p:sp>
      <p:sp>
        <p:nvSpPr>
          <p:cNvPr id="9" name="Прямоугольник 8">
            <a:extLst>
              <a:ext uri="{FF2B5EF4-FFF2-40B4-BE49-F238E27FC236}">
                <a16:creationId xmlns:a16="http://schemas.microsoft.com/office/drawing/2014/main" id="{674B5577-5B73-4506-B4CD-BA96419E2176}"/>
              </a:ext>
            </a:extLst>
          </p:cNvPr>
          <p:cNvSpPr/>
          <p:nvPr/>
        </p:nvSpPr>
        <p:spPr>
          <a:xfrm>
            <a:off x="221845" y="5401288"/>
            <a:ext cx="3616047" cy="68820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Irradiation of decapsulated microcircuits and solid materials </a:t>
            </a:r>
            <a:r>
              <a:rPr kumimoji="0" lang="en-US" sz="1600" b="0" i="0" u="none" strike="noStrike" kern="1200" cap="none" spc="0" normalizeH="0" baseline="0" noProof="0" dirty="0">
                <a:ln>
                  <a:noFill/>
                </a:ln>
                <a:solidFill>
                  <a:prstClr val="black"/>
                </a:solidFill>
                <a:effectLst/>
                <a:uLnTx/>
                <a:uFillTx/>
                <a:latin typeface="Calibri"/>
              </a:rPr>
              <a:t>with 3.2 MeV/nucleon </a:t>
            </a:r>
            <a:r>
              <a:rPr kumimoji="0" lang="en-US" sz="1600" b="0" i="0" u="none" strike="noStrike" kern="1200" cap="none" spc="0" normalizeH="0" baseline="0" noProof="0" dirty="0">
                <a:ln>
                  <a:noFill/>
                </a:ln>
                <a:solidFill>
                  <a:prstClr val="black"/>
                </a:solidFill>
                <a:effectLst/>
                <a:uLnTx/>
                <a:uFillTx/>
                <a:latin typeface="Calibri"/>
                <a:ea typeface="+mn-ea"/>
                <a:cs typeface="+mn-cs"/>
              </a:rPr>
              <a:t>ions.</a:t>
            </a:r>
          </a:p>
        </p:txBody>
      </p:sp>
      <p:sp>
        <p:nvSpPr>
          <p:cNvPr id="10" name="Прямоугольник 9">
            <a:extLst>
              <a:ext uri="{FF2B5EF4-FFF2-40B4-BE49-F238E27FC236}">
                <a16:creationId xmlns:a16="http://schemas.microsoft.com/office/drawing/2014/main" id="{9D095E74-DF42-46E9-9BB5-E70E358BAFD8}"/>
              </a:ext>
            </a:extLst>
          </p:cNvPr>
          <p:cNvSpPr/>
          <p:nvPr/>
        </p:nvSpPr>
        <p:spPr>
          <a:xfrm>
            <a:off x="3888073" y="5041070"/>
            <a:ext cx="4656810" cy="35990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Ions: </a:t>
            </a:r>
            <a:r>
              <a:rPr kumimoji="0" lang="en-US" sz="1700" b="1" i="0" u="none" strike="noStrike" kern="1200" cap="none" spc="0" normalizeH="0" baseline="3000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12</a:t>
            </a:r>
            <a:r>
              <a:rPr kumimoji="0" lang="en-US" sz="17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C</a:t>
            </a:r>
            <a:r>
              <a:rPr kumimoji="0" lang="en-US" sz="1700" b="1" i="0" u="none" strike="noStrike" kern="1200" cap="none" spc="0" normalizeH="0" baseline="3000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6+</a:t>
            </a:r>
            <a:r>
              <a:rPr kumimoji="0" lang="en-US" sz="17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 </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40</a:t>
            </a:r>
            <a:r>
              <a:rPr kumimoji="0" lang="en-US" sz="17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Ar</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18+</a:t>
            </a:r>
            <a:r>
              <a:rPr kumimoji="0" lang="en-US" sz="17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 </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56</a:t>
            </a:r>
            <a:r>
              <a:rPr kumimoji="0" lang="en-US" sz="17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Fe</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26+</a:t>
            </a:r>
            <a:r>
              <a:rPr kumimoji="0" lang="en-US" sz="17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 </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84</a:t>
            </a:r>
            <a:r>
              <a:rPr kumimoji="0" lang="en-US" sz="17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Kr</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36+</a:t>
            </a:r>
            <a:r>
              <a:rPr kumimoji="0" lang="en-US" sz="17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 </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131</a:t>
            </a:r>
            <a:r>
              <a:rPr kumimoji="0" lang="en-US" sz="17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Xe</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54+</a:t>
            </a:r>
            <a:r>
              <a:rPr kumimoji="0" lang="en-US" sz="17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 </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197</a:t>
            </a:r>
            <a:r>
              <a:rPr kumimoji="0" lang="en-US" sz="17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Au</a:t>
            </a:r>
            <a:r>
              <a:rPr kumimoji="0" lang="en-US" sz="1700" b="1" i="0" u="none" strike="noStrike" kern="1200" cap="none" spc="0" normalizeH="0" baseline="3000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79</a:t>
            </a:r>
            <a:endParaRPr kumimoji="0" lang="ru-RU" sz="17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1" name="Прямоугольник 10">
            <a:extLst>
              <a:ext uri="{FF2B5EF4-FFF2-40B4-BE49-F238E27FC236}">
                <a16:creationId xmlns:a16="http://schemas.microsoft.com/office/drawing/2014/main" id="{28ADD16E-27DF-4AB9-81EE-6A5C9BF96BDF}"/>
              </a:ext>
            </a:extLst>
          </p:cNvPr>
          <p:cNvSpPr/>
          <p:nvPr/>
        </p:nvSpPr>
        <p:spPr>
          <a:xfrm>
            <a:off x="3912037" y="5401321"/>
            <a:ext cx="4656810" cy="688137"/>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Irradiation of capsulated microcircuits</a:t>
            </a:r>
            <a:r>
              <a:rPr kumimoji="0" lang="en-US" sz="1600" b="0" i="0" u="none" strike="noStrike" kern="1200" cap="none" spc="0" normalizeH="0" baseline="0" noProof="0" dirty="0">
                <a:ln>
                  <a:noFill/>
                </a:ln>
                <a:solidFill>
                  <a:prstClr val="black"/>
                </a:solidFill>
                <a:effectLst/>
                <a:uLnTx/>
                <a:uFillTx/>
                <a:latin typeface="Calibri"/>
              </a:rPr>
              <a:t> with</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150-350 MeV/nucleon ions. Ions like </a:t>
            </a:r>
            <a:r>
              <a:rPr kumimoji="0" lang="en-US" sz="1600" b="0" i="0" u="none" strike="noStrike" kern="1200" cap="none" spc="0" normalizeH="0" baseline="30000" noProof="0" dirty="0">
                <a:ln>
                  <a:noFill/>
                </a:ln>
                <a:solidFill>
                  <a:prstClr val="black"/>
                </a:solidFill>
                <a:effectLst/>
                <a:uLnTx/>
                <a:uFillTx/>
                <a:latin typeface="Calibri"/>
                <a:ea typeface="+mn-ea"/>
                <a:cs typeface="+mn-cs"/>
              </a:rPr>
              <a:t>197</a:t>
            </a:r>
            <a:r>
              <a:rPr kumimoji="0" lang="en-US" sz="1600" b="0" i="0" u="none" strike="noStrike" kern="1200" cap="none" spc="0" normalizeH="0" baseline="0" noProof="0" dirty="0">
                <a:ln>
                  <a:noFill/>
                </a:ln>
                <a:solidFill>
                  <a:prstClr val="black"/>
                </a:solidFill>
                <a:effectLst/>
                <a:uLnTx/>
                <a:uFillTx/>
                <a:latin typeface="Calibri"/>
                <a:ea typeface="+mn-ea"/>
                <a:cs typeface="+mn-cs"/>
              </a:rPr>
              <a:t>Au</a:t>
            </a:r>
            <a:r>
              <a:rPr kumimoji="0" lang="en-US" sz="1600" b="0" i="0" u="none" strike="noStrike" kern="1200" cap="none" spc="0" normalizeH="0" baseline="30000" noProof="0" dirty="0">
                <a:ln>
                  <a:noFill/>
                </a:ln>
                <a:solidFill>
                  <a:prstClr val="black"/>
                </a:solidFill>
                <a:effectLst/>
                <a:uLnTx/>
                <a:uFillTx/>
                <a:latin typeface="Calibri"/>
                <a:ea typeface="+mn-ea"/>
                <a:cs typeface="+mn-cs"/>
              </a:rPr>
              <a:t>79 +</a:t>
            </a:r>
            <a:r>
              <a:rPr kumimoji="0" lang="en-US" sz="1600" b="0" i="0" u="none" strike="noStrike" kern="1200" cap="none" spc="0" normalizeH="0" baseline="0" noProof="0" dirty="0">
                <a:ln>
                  <a:noFill/>
                </a:ln>
                <a:solidFill>
                  <a:prstClr val="black"/>
                </a:solidFill>
                <a:effectLst/>
                <a:uLnTx/>
                <a:uFillTx/>
                <a:latin typeface="Calibri"/>
                <a:ea typeface="+mn-ea"/>
                <a:cs typeface="+mn-cs"/>
              </a:rPr>
              <a:t> are</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decelerated in the capsule to 5-10 MeV/nucleon. </a:t>
            </a:r>
            <a:endParaRPr kumimoji="0" lang="ru-RU"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Прямоугольник 11">
            <a:extLst>
              <a:ext uri="{FF2B5EF4-FFF2-40B4-BE49-F238E27FC236}">
                <a16:creationId xmlns:a16="http://schemas.microsoft.com/office/drawing/2014/main" id="{32911F50-F6F8-4691-AC96-5F56630071A6}"/>
              </a:ext>
            </a:extLst>
          </p:cNvPr>
          <p:cNvSpPr/>
          <p:nvPr/>
        </p:nvSpPr>
        <p:spPr>
          <a:xfrm>
            <a:off x="3912036" y="6068192"/>
            <a:ext cx="4463621" cy="49116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rPr>
              <a:t>500</a:t>
            </a:r>
            <a:r>
              <a:rPr kumimoji="0" lang="en-US" sz="1600" b="0" i="0" u="none" strike="noStrike" kern="1200" cap="none" spc="0" normalizeH="0" baseline="0" noProof="0" dirty="0">
                <a:ln>
                  <a:noFill/>
                </a:ln>
                <a:solidFill>
                  <a:prstClr val="black"/>
                </a:solidFill>
                <a:effectLst/>
                <a:uLnTx/>
                <a:uFillTx/>
                <a:latin typeface="Calibri"/>
                <a:ea typeface="+mn-ea"/>
                <a:cs typeface="+mn-cs"/>
              </a:rPr>
              <a:t>-1000 MeV/nucleon ions be available at the target station for biological sample irradiation.</a:t>
            </a:r>
            <a:endParaRPr kumimoji="0" lang="ru-RU"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Прямоугольник 12">
            <a:extLst>
              <a:ext uri="{FF2B5EF4-FFF2-40B4-BE49-F238E27FC236}">
                <a16:creationId xmlns:a16="http://schemas.microsoft.com/office/drawing/2014/main" id="{B0C30041-1F51-4FAA-B882-36709A2D5457}"/>
              </a:ext>
            </a:extLst>
          </p:cNvPr>
          <p:cNvSpPr/>
          <p:nvPr/>
        </p:nvSpPr>
        <p:spPr>
          <a:xfrm>
            <a:off x="8553152" y="5013624"/>
            <a:ext cx="3366627" cy="37555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a:ea typeface="+mn-ea"/>
                <a:cs typeface="+mn-cs"/>
              </a:rPr>
              <a:t>Ions: </a:t>
            </a:r>
            <a:r>
              <a:rPr kumimoji="0" lang="ru-RU" sz="1700" b="1" i="0" u="none" strike="noStrike" kern="1200" cap="none" spc="0" normalizeH="0" baseline="30000" noProof="0" dirty="0">
                <a:ln>
                  <a:noFill/>
                </a:ln>
                <a:solidFill>
                  <a:srgbClr val="002060"/>
                </a:solidFill>
                <a:effectLst/>
                <a:uLnTx/>
                <a:uFillTx/>
                <a:latin typeface="Calibri"/>
              </a:rPr>
              <a:t>1</a:t>
            </a:r>
            <a:r>
              <a:rPr kumimoji="0" lang="en-US" sz="1700" b="1" i="0" u="none" strike="noStrike" kern="1200" cap="none" spc="0" normalizeH="0" baseline="0" noProof="0" dirty="0">
                <a:ln>
                  <a:noFill/>
                </a:ln>
                <a:solidFill>
                  <a:srgbClr val="002060"/>
                </a:solidFill>
                <a:effectLst/>
                <a:uLnTx/>
                <a:uFillTx/>
                <a:latin typeface="Calibri"/>
              </a:rPr>
              <a:t>H</a:t>
            </a:r>
            <a:r>
              <a:rPr kumimoji="0" lang="ru-RU" sz="1700" b="1" i="0" u="none" strike="noStrike" kern="1200" cap="none" spc="0" normalizeH="0" baseline="30000" noProof="0" dirty="0">
                <a:ln>
                  <a:noFill/>
                </a:ln>
                <a:solidFill>
                  <a:srgbClr val="002060"/>
                </a:solidFill>
                <a:effectLst/>
                <a:uLnTx/>
                <a:uFillTx/>
                <a:latin typeface="Calibri"/>
              </a:rPr>
              <a:t>1+</a:t>
            </a:r>
            <a:r>
              <a:rPr kumimoji="0" lang="ru-RU" sz="1700" b="1" i="0" u="none" strike="noStrike" kern="1200" cap="none" spc="0" normalizeH="0" baseline="0" noProof="0" dirty="0">
                <a:ln>
                  <a:noFill/>
                </a:ln>
                <a:solidFill>
                  <a:srgbClr val="002060"/>
                </a:solidFill>
                <a:effectLst/>
                <a:uLnTx/>
                <a:uFillTx/>
                <a:latin typeface="Calibri"/>
              </a:rPr>
              <a:t>, </a:t>
            </a:r>
            <a:r>
              <a:rPr kumimoji="0" lang="ru-RU" sz="1700" b="1" i="0" u="none" strike="noStrike" kern="1200" cap="none" spc="0" normalizeH="0" baseline="30000" noProof="0" dirty="0">
                <a:ln>
                  <a:noFill/>
                </a:ln>
                <a:solidFill>
                  <a:srgbClr val="002060"/>
                </a:solidFill>
                <a:effectLst/>
                <a:uLnTx/>
                <a:uFillTx/>
                <a:latin typeface="Calibri"/>
              </a:rPr>
              <a:t>2</a:t>
            </a:r>
            <a:r>
              <a:rPr kumimoji="0" lang="en-US" sz="1700" b="1" i="0" u="none" strike="noStrike" kern="1200" cap="none" spc="0" normalizeH="0" baseline="0" noProof="0" dirty="0">
                <a:ln>
                  <a:noFill/>
                </a:ln>
                <a:solidFill>
                  <a:srgbClr val="002060"/>
                </a:solidFill>
                <a:effectLst/>
                <a:uLnTx/>
                <a:uFillTx/>
                <a:latin typeface="Calibri"/>
              </a:rPr>
              <a:t>D</a:t>
            </a:r>
            <a:r>
              <a:rPr kumimoji="0" lang="ru-RU" sz="1700" b="1" i="0" u="none" strike="noStrike" kern="1200" cap="none" spc="0" normalizeH="0" baseline="30000" noProof="0" dirty="0">
                <a:ln>
                  <a:noFill/>
                </a:ln>
                <a:solidFill>
                  <a:srgbClr val="002060"/>
                </a:solidFill>
                <a:effectLst/>
                <a:uLnTx/>
                <a:uFillTx/>
                <a:latin typeface="Calibri"/>
              </a:rPr>
              <a:t>1+</a:t>
            </a:r>
            <a:r>
              <a:rPr kumimoji="0" lang="en-US" sz="1700" b="1" i="0" u="none" strike="noStrike" kern="1200" cap="none" spc="0" normalizeH="0" baseline="0" noProof="0" dirty="0">
                <a:ln>
                  <a:noFill/>
                </a:ln>
                <a:solidFill>
                  <a:srgbClr val="002060"/>
                </a:solidFill>
                <a:effectLst/>
                <a:uLnTx/>
                <a:uFillTx/>
                <a:latin typeface="Calibri"/>
                <a:ea typeface="+mn-ea"/>
                <a:cs typeface="+mn-cs"/>
              </a:rPr>
              <a:t>, </a:t>
            </a:r>
            <a:r>
              <a:rPr kumimoji="0" lang="ru-RU" sz="1700" b="1" i="0" u="none" strike="noStrike" kern="1200" cap="none" spc="0" normalizeH="0" baseline="30000" noProof="0" dirty="0">
                <a:ln>
                  <a:noFill/>
                </a:ln>
                <a:solidFill>
                  <a:srgbClr val="002060"/>
                </a:solidFill>
                <a:effectLst/>
                <a:uLnTx/>
                <a:uFillTx/>
                <a:latin typeface="Calibri"/>
                <a:ea typeface="+mn-ea"/>
                <a:cs typeface="+mn-cs"/>
              </a:rPr>
              <a:t>12</a:t>
            </a:r>
            <a:r>
              <a:rPr kumimoji="0" lang="en-US" sz="1700" b="1" i="0" u="none" strike="noStrike" kern="1200" cap="none" spc="0" normalizeH="0" baseline="0" noProof="0" dirty="0">
                <a:ln>
                  <a:noFill/>
                </a:ln>
                <a:solidFill>
                  <a:srgbClr val="002060"/>
                </a:solidFill>
                <a:effectLst/>
                <a:uLnTx/>
                <a:uFillTx/>
                <a:latin typeface="Calibri"/>
                <a:ea typeface="+mn-ea"/>
                <a:cs typeface="+mn-cs"/>
              </a:rPr>
              <a:t>C</a:t>
            </a:r>
            <a:r>
              <a:rPr kumimoji="0" lang="ru-RU" sz="1700" b="1" i="0" u="none" strike="noStrike" kern="1200" cap="none" spc="0" normalizeH="0" baseline="30000" noProof="0" dirty="0">
                <a:ln>
                  <a:noFill/>
                </a:ln>
                <a:solidFill>
                  <a:srgbClr val="002060"/>
                </a:solidFill>
                <a:effectLst/>
                <a:uLnTx/>
                <a:uFillTx/>
                <a:latin typeface="Calibri"/>
                <a:ea typeface="+mn-ea"/>
                <a:cs typeface="+mn-cs"/>
              </a:rPr>
              <a:t>6+</a:t>
            </a:r>
            <a:r>
              <a:rPr kumimoji="0" lang="ru-RU" sz="1700" b="1" i="0" u="none" strike="noStrike" kern="1200" cap="none" spc="0" normalizeH="0" baseline="0" noProof="0" dirty="0">
                <a:ln>
                  <a:noFill/>
                </a:ln>
                <a:solidFill>
                  <a:srgbClr val="002060"/>
                </a:solidFill>
                <a:effectLst/>
                <a:uLnTx/>
                <a:uFillTx/>
                <a:latin typeface="Calibri"/>
                <a:ea typeface="+mn-ea"/>
                <a:cs typeface="+mn-cs"/>
              </a:rPr>
              <a:t>, </a:t>
            </a:r>
            <a:r>
              <a:rPr kumimoji="0" lang="ru-RU" sz="1700" b="1" i="0" u="none" strike="noStrike" kern="1200" cap="none" spc="0" normalizeH="0" baseline="30000" noProof="0" dirty="0">
                <a:ln>
                  <a:noFill/>
                </a:ln>
                <a:solidFill>
                  <a:srgbClr val="002060"/>
                </a:solidFill>
                <a:effectLst/>
                <a:uLnTx/>
                <a:uFillTx/>
                <a:latin typeface="Calibri"/>
                <a:ea typeface="+mn-ea"/>
                <a:cs typeface="+mn-cs"/>
              </a:rPr>
              <a:t>40</a:t>
            </a:r>
            <a:r>
              <a:rPr kumimoji="0" lang="en-US" sz="1700" b="1" i="0" u="none" strike="noStrike" kern="1200" cap="none" spc="0" normalizeH="0" baseline="0" noProof="0" dirty="0" err="1">
                <a:ln>
                  <a:noFill/>
                </a:ln>
                <a:solidFill>
                  <a:srgbClr val="002060"/>
                </a:solidFill>
                <a:effectLst/>
                <a:uLnTx/>
                <a:uFillTx/>
                <a:latin typeface="Calibri"/>
                <a:ea typeface="+mn-ea"/>
                <a:cs typeface="+mn-cs"/>
              </a:rPr>
              <a:t>Ar</a:t>
            </a:r>
            <a:r>
              <a:rPr kumimoji="0" lang="ru-RU" sz="1700" b="1" i="0" u="none" strike="noStrike" kern="1200" cap="none" spc="0" normalizeH="0" baseline="30000" noProof="0" dirty="0">
                <a:ln>
                  <a:noFill/>
                </a:ln>
                <a:solidFill>
                  <a:srgbClr val="002060"/>
                </a:solidFill>
                <a:effectLst/>
                <a:uLnTx/>
                <a:uFillTx/>
                <a:latin typeface="Calibri"/>
                <a:ea typeface="+mn-ea"/>
                <a:cs typeface="+mn-cs"/>
              </a:rPr>
              <a:t>18+</a:t>
            </a:r>
            <a:r>
              <a:rPr kumimoji="0" lang="ru-RU" sz="1700" b="1" i="0" u="none" strike="noStrike" kern="1200" cap="none" spc="0" normalizeH="0" baseline="0" noProof="0" dirty="0">
                <a:ln>
                  <a:noFill/>
                </a:ln>
                <a:solidFill>
                  <a:srgbClr val="002060"/>
                </a:solidFill>
                <a:effectLst/>
                <a:uLnTx/>
                <a:uFillTx/>
                <a:latin typeface="Calibri"/>
                <a:ea typeface="+mn-ea"/>
                <a:cs typeface="+mn-cs"/>
              </a:rPr>
              <a:t> , </a:t>
            </a:r>
            <a:r>
              <a:rPr kumimoji="0" lang="ru-RU" sz="1700" b="1" i="0" u="none" strike="noStrike" kern="1200" cap="none" spc="0" normalizeH="0" baseline="30000" noProof="0" dirty="0">
                <a:ln>
                  <a:noFill/>
                </a:ln>
                <a:solidFill>
                  <a:srgbClr val="002060"/>
                </a:solidFill>
                <a:effectLst/>
                <a:uLnTx/>
                <a:uFillTx/>
                <a:latin typeface="Calibri"/>
                <a:ea typeface="+mn-ea"/>
                <a:cs typeface="+mn-cs"/>
              </a:rPr>
              <a:t>7</a:t>
            </a:r>
            <a:r>
              <a:rPr kumimoji="0" lang="en-US" sz="1700" b="1" i="0" u="none" strike="noStrike" kern="1200" cap="none" spc="0" normalizeH="0" baseline="0" noProof="0" dirty="0">
                <a:ln>
                  <a:noFill/>
                </a:ln>
                <a:solidFill>
                  <a:srgbClr val="002060"/>
                </a:solidFill>
                <a:effectLst/>
                <a:uLnTx/>
                <a:uFillTx/>
                <a:latin typeface="Calibri"/>
                <a:ea typeface="+mn-ea"/>
                <a:cs typeface="+mn-cs"/>
              </a:rPr>
              <a:t>Li</a:t>
            </a:r>
            <a:r>
              <a:rPr kumimoji="0" lang="ru-RU" sz="1700" b="1" i="0" u="none" strike="noStrike" kern="1200" cap="none" spc="0" normalizeH="0" baseline="30000" noProof="0" dirty="0">
                <a:ln>
                  <a:noFill/>
                </a:ln>
                <a:solidFill>
                  <a:srgbClr val="002060"/>
                </a:solidFill>
                <a:effectLst/>
                <a:uLnTx/>
                <a:uFillTx/>
                <a:latin typeface="Calibri"/>
                <a:ea typeface="+mn-ea"/>
                <a:cs typeface="+mn-cs"/>
              </a:rPr>
              <a:t>3+</a:t>
            </a:r>
            <a:r>
              <a:rPr kumimoji="0" lang="en-US" sz="1700" b="1" i="0" u="none" strike="noStrike" kern="1200" cap="none" spc="0" normalizeH="0" baseline="0" noProof="0" dirty="0">
                <a:ln>
                  <a:noFill/>
                </a:ln>
                <a:solidFill>
                  <a:srgbClr val="002060"/>
                </a:solidFill>
                <a:effectLst/>
                <a:uLnTx/>
                <a:uFillTx/>
                <a:latin typeface="Calibri"/>
                <a:ea typeface="+mn-ea"/>
                <a:cs typeface="+mn-cs"/>
              </a:rPr>
              <a:t> </a:t>
            </a:r>
            <a:endParaRPr kumimoji="0" lang="ru-RU" sz="17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A7553170-4B68-4B21-9A74-4685D8C8B8C2}"/>
              </a:ext>
            </a:extLst>
          </p:cNvPr>
          <p:cNvSpPr/>
          <p:nvPr/>
        </p:nvSpPr>
        <p:spPr>
          <a:xfrm>
            <a:off x="8582391" y="5359599"/>
            <a:ext cx="3500576" cy="127906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Target station will be equipped with targets from C to Pb and with the systems of beam and target diagnostics, positioning, </a:t>
            </a:r>
            <a:r>
              <a:rPr kumimoji="0" lang="en-US" sz="1600" b="0" i="0" u="none" strike="noStrike" kern="1200" cap="none" spc="0" normalizeH="0" baseline="0" noProof="0" dirty="0">
                <a:ln>
                  <a:noFill/>
                </a:ln>
                <a:solidFill>
                  <a:prstClr val="black"/>
                </a:solidFill>
                <a:effectLst/>
                <a:uLnTx/>
                <a:uFillTx/>
                <a:latin typeface="Calibri"/>
              </a:rPr>
              <a:t>thermometry, synchronization, radiation control,</a:t>
            </a:r>
            <a:br>
              <a:rPr kumimoji="0" lang="en-US" sz="1600" b="0" i="0" u="none" strike="noStrike" kern="1200" cap="none" spc="0" normalizeH="0" baseline="0" noProof="0" dirty="0">
                <a:ln>
                  <a:noFill/>
                </a:ln>
                <a:solidFill>
                  <a:prstClr val="black"/>
                </a:solidFill>
                <a:effectLst/>
                <a:uLnTx/>
                <a:uFillTx/>
                <a:latin typeface="Calibri"/>
              </a:rPr>
            </a:br>
            <a:r>
              <a:rPr kumimoji="0" lang="en-US" sz="1600" b="0" i="0" u="none" strike="noStrike" kern="1200" cap="none" spc="0" normalizeH="0" baseline="0" noProof="0" dirty="0">
                <a:ln>
                  <a:noFill/>
                </a:ln>
                <a:solidFill>
                  <a:prstClr val="black"/>
                </a:solidFill>
                <a:effectLst/>
                <a:uLnTx/>
                <a:uFillTx/>
                <a:latin typeface="Calibri"/>
              </a:rPr>
              <a:t>and data acquisition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endParaRPr kumimoji="0" lang="ru-RU"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Прямоугольник 14">
            <a:extLst>
              <a:ext uri="{FF2B5EF4-FFF2-40B4-BE49-F238E27FC236}">
                <a16:creationId xmlns:a16="http://schemas.microsoft.com/office/drawing/2014/main" id="{D571524A-334E-48C6-A60B-AD1C940E1AFA}"/>
              </a:ext>
            </a:extLst>
          </p:cNvPr>
          <p:cNvSpPr/>
          <p:nvPr/>
        </p:nvSpPr>
        <p:spPr>
          <a:xfrm>
            <a:off x="195592" y="1292032"/>
            <a:ext cx="12016712" cy="1400383"/>
          </a:xfrm>
          <a:prstGeom prst="rect">
            <a:avLst/>
          </a:prstGeom>
        </p:spPr>
        <p:txBody>
          <a:bodyPr wrap="square">
            <a:spAutoFit/>
          </a:bodyPr>
          <a:lstStyle/>
          <a:p>
            <a:pPr marL="0" marR="0" lvl="0" indent="0" algn="just" defTabSz="914400" rtl="0" eaLnBrk="1" fontAlgn="auto" latinLnBrk="0" hangingPunct="1">
              <a:lnSpc>
                <a:spcPct val="10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rPr>
              <a:t>The </a:t>
            </a:r>
            <a:r>
              <a:rPr kumimoji="0" lang="en-US" sz="2000" b="1" i="0" u="none" strike="noStrike" kern="1200" cap="none" spc="0" normalizeH="0" baseline="0" noProof="0" dirty="0">
                <a:ln>
                  <a:noFill/>
                </a:ln>
                <a:solidFill>
                  <a:srgbClr val="0000FF"/>
                </a:solidFill>
                <a:effectLst/>
                <a:uLnTx/>
                <a:uFillTx/>
                <a:latin typeface="Calibri"/>
              </a:rPr>
              <a:t>A</a:t>
            </a:r>
            <a:r>
              <a:rPr kumimoji="0" lang="en-US" sz="2000" b="1" i="0" u="none" strike="noStrike" kern="1200" cap="none" spc="0" normalizeH="0" baseline="0" noProof="0" dirty="0">
                <a:ln>
                  <a:noFill/>
                </a:ln>
                <a:solidFill>
                  <a:srgbClr val="002060"/>
                </a:solidFill>
                <a:effectLst/>
                <a:uLnTx/>
                <a:uFillTx/>
                <a:latin typeface="Calibri"/>
              </a:rPr>
              <a:t>pplied </a:t>
            </a:r>
            <a:r>
              <a:rPr kumimoji="0" lang="en-US" sz="2000" b="1" i="0" u="none" strike="noStrike" kern="1200" cap="none" spc="0" normalizeH="0" baseline="0" noProof="0" dirty="0">
                <a:ln>
                  <a:noFill/>
                </a:ln>
                <a:solidFill>
                  <a:srgbClr val="0000FF"/>
                </a:solidFill>
                <a:effectLst/>
                <a:uLnTx/>
                <a:uFillTx/>
                <a:latin typeface="Calibri"/>
              </a:rPr>
              <a:t>R</a:t>
            </a:r>
            <a:r>
              <a:rPr kumimoji="0" lang="en-US" sz="2000" b="1" i="0" u="none" strike="noStrike" kern="1200" cap="none" spc="0" normalizeH="0" baseline="0" noProof="0" dirty="0">
                <a:ln>
                  <a:noFill/>
                </a:ln>
                <a:solidFill>
                  <a:srgbClr val="002060"/>
                </a:solidFill>
                <a:effectLst/>
                <a:uLnTx/>
                <a:uFillTx/>
                <a:latin typeface="Calibri"/>
              </a:rPr>
              <a:t>esearch </a:t>
            </a:r>
            <a:r>
              <a:rPr kumimoji="0" lang="en-US" sz="2000" b="1" i="0" u="none" strike="noStrike" kern="1200" cap="none" spc="0" normalizeH="0" baseline="0" noProof="0" dirty="0">
                <a:ln>
                  <a:noFill/>
                </a:ln>
                <a:solidFill>
                  <a:srgbClr val="0000FF"/>
                </a:solidFill>
                <a:effectLst/>
                <a:uLnTx/>
                <a:uFillTx/>
                <a:latin typeface="Calibri"/>
              </a:rPr>
              <a:t>I</a:t>
            </a:r>
            <a:r>
              <a:rPr kumimoji="0" lang="en-US" sz="2000" b="1" i="0" u="none" strike="noStrike" kern="1200" cap="none" spc="0" normalizeH="0" baseline="0" noProof="0" dirty="0">
                <a:ln>
                  <a:noFill/>
                </a:ln>
                <a:solidFill>
                  <a:srgbClr val="002060"/>
                </a:solidFill>
                <a:effectLst/>
                <a:uLnTx/>
                <a:uFillTx/>
                <a:latin typeface="Calibri"/>
              </a:rPr>
              <a:t>nfrastructure for </a:t>
            </a:r>
            <a:r>
              <a:rPr kumimoji="0" lang="en-US" sz="2000" b="1" i="0" u="none" strike="noStrike" kern="1200" cap="none" spc="0" normalizeH="0" baseline="0" noProof="0" dirty="0">
                <a:ln>
                  <a:noFill/>
                </a:ln>
                <a:solidFill>
                  <a:srgbClr val="0000FF"/>
                </a:solidFill>
                <a:effectLst/>
                <a:uLnTx/>
                <a:uFillTx/>
                <a:latin typeface="Calibri"/>
              </a:rPr>
              <a:t>A</a:t>
            </a:r>
            <a:r>
              <a:rPr kumimoji="0" lang="en-US" sz="2000" b="1" i="0" u="none" strike="noStrike" kern="1200" cap="none" spc="0" normalizeH="0" baseline="0" noProof="0" dirty="0">
                <a:ln>
                  <a:noFill/>
                </a:ln>
                <a:solidFill>
                  <a:srgbClr val="002060"/>
                </a:solidFill>
                <a:effectLst/>
                <a:uLnTx/>
                <a:uFillTx/>
                <a:latin typeface="Calibri"/>
              </a:rPr>
              <a:t>dvanced </a:t>
            </a:r>
            <a:r>
              <a:rPr kumimoji="0" lang="en-US" sz="2000" b="1" i="0" u="none" strike="noStrike" kern="1200" cap="none" spc="0" normalizeH="0" baseline="0" noProof="0" dirty="0">
                <a:ln>
                  <a:noFill/>
                </a:ln>
                <a:solidFill>
                  <a:srgbClr val="0000FF"/>
                </a:solidFill>
                <a:effectLst/>
                <a:uLnTx/>
                <a:uFillTx/>
                <a:latin typeface="Calibri"/>
              </a:rPr>
              <a:t>D</a:t>
            </a:r>
            <a:r>
              <a:rPr kumimoji="0" lang="en-US" sz="2000" b="1" i="0" u="none" strike="noStrike" kern="1200" cap="none" spc="0" normalizeH="0" baseline="0" noProof="0" dirty="0">
                <a:ln>
                  <a:noFill/>
                </a:ln>
                <a:solidFill>
                  <a:srgbClr val="002060"/>
                </a:solidFill>
                <a:effectLst/>
                <a:uLnTx/>
                <a:uFillTx/>
                <a:latin typeface="Calibri"/>
              </a:rPr>
              <a:t>evelopments at </a:t>
            </a:r>
            <a:r>
              <a:rPr kumimoji="0" lang="en-US" sz="2000" b="1" i="0" u="none" strike="noStrike" kern="1200" cap="none" spc="0" normalizeH="0" baseline="0" noProof="0" dirty="0">
                <a:ln>
                  <a:noFill/>
                </a:ln>
                <a:solidFill>
                  <a:srgbClr val="0000FF"/>
                </a:solidFill>
                <a:effectLst/>
                <a:uLnTx/>
                <a:uFillTx/>
                <a:latin typeface="Calibri"/>
              </a:rPr>
              <a:t>N</a:t>
            </a:r>
            <a:r>
              <a:rPr kumimoji="0" lang="en-US" sz="2000" b="1" i="0" u="none" strike="noStrike" kern="1200" cap="none" spc="0" normalizeH="0" baseline="0" noProof="0" dirty="0">
                <a:ln>
                  <a:noFill/>
                </a:ln>
                <a:solidFill>
                  <a:srgbClr val="002060"/>
                </a:solidFill>
                <a:effectLst/>
                <a:uLnTx/>
                <a:uFillTx/>
                <a:latin typeface="Calibri"/>
              </a:rPr>
              <a:t>ICA </a:t>
            </a:r>
            <a:r>
              <a:rPr kumimoji="0" lang="en-US" sz="2000" b="1" i="0" u="none" strike="noStrike" kern="1200" cap="none" spc="0" normalizeH="0" baseline="0" noProof="0" dirty="0" err="1">
                <a:ln>
                  <a:noFill/>
                </a:ln>
                <a:solidFill>
                  <a:srgbClr val="002060"/>
                </a:solidFill>
                <a:effectLst/>
                <a:uLnTx/>
                <a:uFillTx/>
                <a:latin typeface="Calibri"/>
              </a:rPr>
              <a:t>f</a:t>
            </a:r>
            <a:r>
              <a:rPr kumimoji="0" lang="en-US" sz="2000" b="1" i="0" u="none" strike="noStrike" kern="1200" cap="none" spc="0" normalizeH="0" baseline="0" noProof="0" dirty="0" err="1">
                <a:ln>
                  <a:noFill/>
                </a:ln>
                <a:solidFill>
                  <a:srgbClr val="0000FF"/>
                </a:solidFill>
                <a:effectLst/>
                <a:uLnTx/>
                <a:uFillTx/>
                <a:latin typeface="Calibri"/>
              </a:rPr>
              <a:t>A</a:t>
            </a:r>
            <a:r>
              <a:rPr kumimoji="0" lang="en-US" sz="2000" b="1" i="0" u="none" strike="noStrike" kern="1200" cap="none" spc="0" normalizeH="0" baseline="0" noProof="0" dirty="0" err="1">
                <a:ln>
                  <a:noFill/>
                </a:ln>
                <a:solidFill>
                  <a:srgbClr val="002060"/>
                </a:solidFill>
                <a:effectLst/>
                <a:uLnTx/>
                <a:uFillTx/>
                <a:latin typeface="Calibri"/>
              </a:rPr>
              <a:t>cility</a:t>
            </a:r>
            <a:r>
              <a:rPr kumimoji="0" lang="en-US" sz="2000" b="1" i="0" u="none" strike="noStrike" kern="1200" cap="none" spc="0" normalizeH="0" baseline="0" noProof="0" dirty="0">
                <a:ln>
                  <a:noFill/>
                </a:ln>
                <a:solidFill>
                  <a:srgbClr val="002060"/>
                </a:solidFill>
                <a:effectLst/>
                <a:uLnTx/>
                <a:uFillTx/>
                <a:latin typeface="Calibri"/>
              </a:rPr>
              <a:t> </a:t>
            </a:r>
            <a:r>
              <a:rPr kumimoji="0" lang="en-US" sz="2000" b="1" i="0" u="none" strike="noStrike" kern="1200" cap="none" spc="0" normalizeH="0" baseline="0" noProof="0" dirty="0">
                <a:ln>
                  <a:noFill/>
                </a:ln>
                <a:solidFill>
                  <a:srgbClr val="0000FF"/>
                </a:solidFill>
                <a:effectLst/>
                <a:uLnTx/>
                <a:uFillTx/>
                <a:latin typeface="Calibri"/>
              </a:rPr>
              <a:t>(ARIADNA)</a:t>
            </a:r>
            <a:r>
              <a:rPr kumimoji="0" lang="en-US" sz="2000" b="1" i="0" u="none" strike="noStrike" kern="1200" cap="none" spc="0" normalizeH="0" baseline="0" noProof="0" dirty="0">
                <a:ln>
                  <a:noFill/>
                </a:ln>
                <a:solidFill>
                  <a:srgbClr val="002060"/>
                </a:solidFill>
                <a:effectLst/>
                <a:uLnTx/>
                <a:uFillTx/>
                <a:latin typeface="Calibri"/>
              </a:rPr>
              <a:t> </a:t>
            </a:r>
            <a:r>
              <a:rPr kumimoji="0" lang="en-US" sz="2000" b="1" i="0" u="none" strike="noStrike" kern="1200" cap="none" spc="0" normalizeH="0" baseline="0" noProof="0" dirty="0">
                <a:ln>
                  <a:noFill/>
                </a:ln>
                <a:solidFill>
                  <a:srgbClr val="002060"/>
                </a:solidFill>
                <a:effectLst/>
                <a:uLnTx/>
                <a:uFillTx/>
                <a:latin typeface="Calibri"/>
                <a:ea typeface="+mn-ea"/>
                <a:cs typeface="+mn-cs"/>
              </a:rPr>
              <a:t>will include:</a:t>
            </a:r>
          </a:p>
          <a:p>
            <a:pPr marL="0" marR="0" lvl="0" indent="0" algn="just" defTabSz="914400" rtl="0" eaLnBrk="1" fontAlgn="auto" latinLnBrk="0" hangingPunct="1">
              <a:lnSpc>
                <a:spcPct val="10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Calibri"/>
                <a:ea typeface="+mn-ea"/>
                <a:cs typeface="+mn-cs"/>
              </a:rPr>
              <a:t>      (1) Beamlines with magnetic optics, power supplies, beam diagnostics systems, cooling systems, etc.</a:t>
            </a:r>
          </a:p>
          <a:p>
            <a:pPr marL="0" marR="0" lvl="0" indent="0" algn="just" defTabSz="914400" rtl="0" eaLnBrk="1" fontAlgn="auto" latinLnBrk="0" hangingPunct="1">
              <a:lnSpc>
                <a:spcPct val="10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Calibri"/>
                <a:ea typeface="+mn-ea"/>
                <a:cs typeface="+mn-cs"/>
              </a:rPr>
              <a:t>      (2) </a:t>
            </a:r>
            <a:r>
              <a:rPr lang="en-US" sz="1500" b="1" dirty="0">
                <a:solidFill>
                  <a:srgbClr val="002060"/>
                </a:solidFill>
                <a:latin typeface="Calibri"/>
              </a:rPr>
              <a:t>E</a:t>
            </a:r>
            <a:r>
              <a:rPr kumimoji="0" lang="en-US" sz="1500" b="1" i="0" u="none" strike="noStrike" kern="1200" cap="none" spc="0" normalizeH="0" baseline="0" noProof="0" dirty="0" err="1">
                <a:ln>
                  <a:noFill/>
                </a:ln>
                <a:solidFill>
                  <a:srgbClr val="002060"/>
                </a:solidFill>
                <a:effectLst/>
                <a:uLnTx/>
                <a:uFillTx/>
                <a:latin typeface="Calibri"/>
                <a:ea typeface="+mn-ea"/>
                <a:cs typeface="+mn-cs"/>
              </a:rPr>
              <a:t>xperimental</a:t>
            </a:r>
            <a:r>
              <a:rPr kumimoji="0" lang="en-US" sz="1500" b="1" i="0" u="none" strike="noStrike" kern="1200" cap="none" spc="0" normalizeH="0" baseline="0" noProof="0" dirty="0">
                <a:ln>
                  <a:noFill/>
                </a:ln>
                <a:solidFill>
                  <a:srgbClr val="002060"/>
                </a:solidFill>
                <a:effectLst/>
                <a:uLnTx/>
                <a:uFillTx/>
                <a:latin typeface="Calibri"/>
                <a:ea typeface="+mn-ea"/>
                <a:cs typeface="+mn-cs"/>
              </a:rPr>
              <a:t> zones equipped with target stations for users (detectors, sample holders, irradiation control and monitoring system, etc.)</a:t>
            </a:r>
          </a:p>
          <a:p>
            <a:pPr marL="261938" marR="0" lvl="0" indent="0" algn="just" defTabSz="914400" rtl="0" eaLnBrk="1" fontAlgn="auto" latinLnBrk="0" hangingPunct="1">
              <a:lnSpc>
                <a:spcPct val="10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Calibri"/>
              </a:rPr>
              <a:t>(3)</a:t>
            </a:r>
            <a:r>
              <a:rPr kumimoji="0" lang="en-US" sz="1500" b="1" i="0" u="none" strike="noStrike" kern="1200" cap="none" spc="0" normalizeH="0" baseline="0" noProof="0" dirty="0">
                <a:ln>
                  <a:noFill/>
                </a:ln>
                <a:solidFill>
                  <a:srgbClr val="002060"/>
                </a:solidFill>
                <a:effectLst/>
                <a:uLnTx/>
                <a:uFillTx/>
                <a:latin typeface="Calibri"/>
                <a:ea typeface="+mn-ea"/>
                <a:cs typeface="+mn-cs"/>
              </a:rPr>
              <a:t> Supporting user infrastructure (areas for </a:t>
            </a:r>
            <a:r>
              <a:rPr kumimoji="0" lang="en-US" sz="1500" b="1" i="0" u="none" strike="noStrike" kern="1200" cap="none" spc="0" normalizeH="0" baseline="0" noProof="0" dirty="0">
                <a:ln>
                  <a:noFill/>
                </a:ln>
                <a:solidFill>
                  <a:srgbClr val="002060"/>
                </a:solidFill>
                <a:effectLst/>
                <a:uLnTx/>
                <a:uFillTx/>
                <a:latin typeface="Calibri"/>
              </a:rPr>
              <a:t>deployment of user’s equipment, for </a:t>
            </a:r>
            <a:r>
              <a:rPr kumimoji="0" lang="en-US" sz="1500" b="1" i="0" u="none" strike="noStrike" kern="1200" cap="none" spc="0" normalizeH="0" baseline="0" noProof="0" dirty="0">
                <a:ln>
                  <a:noFill/>
                </a:ln>
                <a:solidFill>
                  <a:srgbClr val="002060"/>
                </a:solidFill>
                <a:effectLst/>
                <a:uLnTx/>
                <a:uFillTx/>
                <a:latin typeface="Calibri"/>
                <a:ea typeface="+mn-ea"/>
                <a:cs typeface="+mn-cs"/>
              </a:rPr>
              <a:t>sample preparation and </a:t>
            </a:r>
            <a:r>
              <a:rPr kumimoji="0" lang="en-US" sz="1500" b="1" i="0" u="none" strike="noStrike" kern="1200" cap="none" spc="0" normalizeH="0" baseline="0" noProof="0" dirty="0">
                <a:ln>
                  <a:noFill/>
                </a:ln>
                <a:solidFill>
                  <a:srgbClr val="002060"/>
                </a:solidFill>
                <a:effectLst/>
                <a:uLnTx/>
                <a:uFillTx/>
                <a:latin typeface="Calibri"/>
              </a:rPr>
              <a:t>post-irradiation express analyses, etc.)</a:t>
            </a:r>
            <a:endParaRPr kumimoji="0" lang="ru-RU" sz="15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Рисунок 7_6">
            <a:extLst>
              <a:ext uri="{FF2B5EF4-FFF2-40B4-BE49-F238E27FC236}">
                <a16:creationId xmlns:a16="http://schemas.microsoft.com/office/drawing/2014/main" id="{AC6CE25C-9836-46D0-B8DB-7D2C6A551F80}"/>
              </a:ext>
            </a:extLst>
          </p:cNvPr>
          <p:cNvPicPr/>
          <p:nvPr/>
        </p:nvPicPr>
        <p:blipFill>
          <a:blip r:embed="rId2"/>
          <a:stretch/>
        </p:blipFill>
        <p:spPr>
          <a:xfrm>
            <a:off x="263003" y="298474"/>
            <a:ext cx="1333567" cy="724527"/>
          </a:xfrm>
          <a:prstGeom prst="rect">
            <a:avLst/>
          </a:prstGeom>
          <a:ln>
            <a:noFill/>
          </a:ln>
        </p:spPr>
      </p:pic>
      <p:pic>
        <p:nvPicPr>
          <p:cNvPr id="5" name="Рисунок 4">
            <a:extLst>
              <a:ext uri="{FF2B5EF4-FFF2-40B4-BE49-F238E27FC236}">
                <a16:creationId xmlns:a16="http://schemas.microsoft.com/office/drawing/2014/main" id="{928711BB-9AC4-40B6-A369-25F96B3CCA01}"/>
              </a:ext>
            </a:extLst>
          </p:cNvPr>
          <p:cNvPicPr>
            <a:picLocks noChangeAspect="1"/>
          </p:cNvPicPr>
          <p:nvPr/>
        </p:nvPicPr>
        <p:blipFill>
          <a:blip r:embed="rId3"/>
          <a:stretch>
            <a:fillRect/>
          </a:stretch>
        </p:blipFill>
        <p:spPr>
          <a:xfrm>
            <a:off x="9909338" y="239615"/>
            <a:ext cx="2121257" cy="872395"/>
          </a:xfrm>
          <a:prstGeom prst="rect">
            <a:avLst/>
          </a:prstGeom>
        </p:spPr>
      </p:pic>
      <p:sp>
        <p:nvSpPr>
          <p:cNvPr id="19" name="Прямоугольник 18">
            <a:extLst>
              <a:ext uri="{FF2B5EF4-FFF2-40B4-BE49-F238E27FC236}">
                <a16:creationId xmlns:a16="http://schemas.microsoft.com/office/drawing/2014/main" id="{8BF31D6D-FE12-4CA5-836C-556424785C3D}"/>
              </a:ext>
            </a:extLst>
          </p:cNvPr>
          <p:cNvSpPr/>
          <p:nvPr/>
        </p:nvSpPr>
        <p:spPr>
          <a:xfrm>
            <a:off x="17786" y="300559"/>
            <a:ext cx="1147033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rPr>
              <a:t>Applied Research @ NICA</a:t>
            </a:r>
          </a:p>
        </p:txBody>
      </p:sp>
    </p:spTree>
    <p:extLst>
      <p:ext uri="{BB962C8B-B14F-4D97-AF65-F5344CB8AC3E}">
        <p14:creationId xmlns:p14="http://schemas.microsoft.com/office/powerpoint/2010/main" val="3207750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Прямоугольник 66">
            <a:extLst>
              <a:ext uri="{FF2B5EF4-FFF2-40B4-BE49-F238E27FC236}">
                <a16:creationId xmlns:a16="http://schemas.microsoft.com/office/drawing/2014/main" id="{EF82CFC0-D1B9-42B2-8953-6E8E8270E2A7}"/>
              </a:ext>
            </a:extLst>
          </p:cNvPr>
          <p:cNvSpPr/>
          <p:nvPr/>
        </p:nvSpPr>
        <p:spPr>
          <a:xfrm>
            <a:off x="1142825" y="121696"/>
            <a:ext cx="9563938" cy="954107"/>
          </a:xfrm>
          <a:prstGeom prst="rect">
            <a:avLst/>
          </a:prstGeom>
          <a:noFill/>
        </p:spPr>
        <p:txBody>
          <a:bodyPr wrap="square">
            <a:spAutoFit/>
          </a:bodyPr>
          <a:lstStyle/>
          <a:p>
            <a:pPr algn="ctr">
              <a:spcAft>
                <a:spcPts val="600"/>
              </a:spcAft>
              <a:defRPr/>
            </a:pPr>
            <a:r>
              <a:rPr lang="en" sz="2800" b="1" cap="small" dirty="0">
                <a:solidFill>
                  <a:srgbClr val="194798"/>
                </a:solidFill>
                <a:latin typeface="Calibri" panose="020F0502020204030204" pitchFamily="34" charset="0"/>
                <a:cs typeface="Calibri" panose="020F0502020204030204" pitchFamily="34" charset="0"/>
              </a:rPr>
              <a:t>Activation analysis of materials upon irradiation with</a:t>
            </a:r>
            <a:br>
              <a:rPr lang="en" sz="2800" b="1" cap="small" dirty="0">
                <a:solidFill>
                  <a:srgbClr val="194798"/>
                </a:solidFill>
                <a:latin typeface="Calibri" panose="020F0502020204030204" pitchFamily="34" charset="0"/>
                <a:cs typeface="Calibri" panose="020F0502020204030204" pitchFamily="34" charset="0"/>
              </a:rPr>
            </a:br>
            <a:r>
              <a:rPr lang="ru-RU" sz="2800" b="1" cap="small" baseline="30000" dirty="0">
                <a:solidFill>
                  <a:srgbClr val="194798"/>
                </a:solidFill>
                <a:latin typeface="Calibri" panose="020F0502020204030204" pitchFamily="34" charset="0"/>
                <a:cs typeface="Calibri" panose="020F0502020204030204" pitchFamily="34" charset="0"/>
              </a:rPr>
              <a:t>124</a:t>
            </a:r>
            <a:r>
              <a:rPr lang="en-US" sz="2800" b="1" cap="small" dirty="0">
                <a:solidFill>
                  <a:srgbClr val="194798"/>
                </a:solidFill>
                <a:latin typeface="Calibri" panose="020F0502020204030204" pitchFamily="34" charset="0"/>
                <a:cs typeface="Calibri" panose="020F0502020204030204" pitchFamily="34" charset="0"/>
              </a:rPr>
              <a:t>Xe</a:t>
            </a:r>
            <a:r>
              <a:rPr lang="en-US" sz="2800" b="1" cap="small" baseline="30000" dirty="0">
                <a:solidFill>
                  <a:srgbClr val="194798"/>
                </a:solidFill>
                <a:latin typeface="Calibri" panose="020F0502020204030204" pitchFamily="34" charset="0"/>
                <a:cs typeface="Calibri" panose="020F0502020204030204" pitchFamily="34" charset="0"/>
              </a:rPr>
              <a:t>54+</a:t>
            </a:r>
            <a:r>
              <a:rPr lang="en" sz="2800" b="1" cap="small" dirty="0">
                <a:solidFill>
                  <a:srgbClr val="194798"/>
                </a:solidFill>
                <a:latin typeface="Calibri" panose="020F0502020204030204" pitchFamily="34" charset="0"/>
                <a:cs typeface="Calibri" panose="020F0502020204030204" pitchFamily="34" charset="0"/>
              </a:rPr>
              <a:t> ions of 3.8 GeV/nucleon</a:t>
            </a:r>
            <a:endParaRPr lang="ru-RU" sz="2800" b="1" cap="small" dirty="0">
              <a:solidFill>
                <a:srgbClr val="194798"/>
              </a:solidFill>
              <a:latin typeface="Calibri" panose="020F0502020204030204" pitchFamily="34" charset="0"/>
              <a:cs typeface="Calibri" panose="020F0502020204030204" pitchFamily="34" charset="0"/>
            </a:endParaRPr>
          </a:p>
        </p:txBody>
      </p:sp>
      <p:pic>
        <p:nvPicPr>
          <p:cNvPr id="3" name="Рисунок 2">
            <a:extLst>
              <a:ext uri="{FF2B5EF4-FFF2-40B4-BE49-F238E27FC236}">
                <a16:creationId xmlns:a16="http://schemas.microsoft.com/office/drawing/2014/main" id="{F5A62990-F875-4086-B095-607E9400E7BE}"/>
              </a:ext>
            </a:extLst>
          </p:cNvPr>
          <p:cNvPicPr>
            <a:picLocks noChangeAspect="1"/>
          </p:cNvPicPr>
          <p:nvPr/>
        </p:nvPicPr>
        <p:blipFill>
          <a:blip r:embed="rId3"/>
          <a:stretch>
            <a:fillRect/>
          </a:stretch>
        </p:blipFill>
        <p:spPr>
          <a:xfrm>
            <a:off x="10674811" y="383794"/>
            <a:ext cx="1192302" cy="500871"/>
          </a:xfrm>
          <a:prstGeom prst="rect">
            <a:avLst/>
          </a:prstGeom>
        </p:spPr>
      </p:pic>
      <p:sp>
        <p:nvSpPr>
          <p:cNvPr id="5" name="Прямоугольник 4"/>
          <p:cNvSpPr/>
          <p:nvPr/>
        </p:nvSpPr>
        <p:spPr>
          <a:xfrm>
            <a:off x="121609" y="3349190"/>
            <a:ext cx="2951865" cy="523220"/>
          </a:xfrm>
          <a:prstGeom prst="rect">
            <a:avLst/>
          </a:prstGeom>
        </p:spPr>
        <p:txBody>
          <a:bodyPr wrap="square">
            <a:spAutoFit/>
          </a:bodyPr>
          <a:lstStyle/>
          <a:p>
            <a:pPr algn="ctr"/>
            <a:r>
              <a:rPr lang="en-US" sz="1400" b="1" cap="small" dirty="0">
                <a:solidFill>
                  <a:srgbClr val="194798"/>
                </a:solidFill>
                <a:latin typeface="Calibri" panose="020F0502020204030204" pitchFamily="34" charset="0"/>
                <a:cs typeface="Calibri" panose="020F0502020204030204" pitchFamily="34" charset="0"/>
              </a:rPr>
              <a:t>Aluminum target</a:t>
            </a:r>
            <a:br>
              <a:rPr lang="en-US" sz="1400" b="1" cap="small" dirty="0">
                <a:solidFill>
                  <a:srgbClr val="194798"/>
                </a:solidFill>
                <a:latin typeface="Calibri" panose="020F0502020204030204" pitchFamily="34" charset="0"/>
                <a:cs typeface="Calibri" panose="020F0502020204030204" pitchFamily="34" charset="0"/>
              </a:rPr>
            </a:br>
            <a:r>
              <a:rPr lang="ru-RU" sz="1400" b="1" cap="small" dirty="0">
                <a:solidFill>
                  <a:srgbClr val="194798"/>
                </a:solidFill>
                <a:latin typeface="Calibri" panose="020F0502020204030204" pitchFamily="34" charset="0"/>
                <a:cs typeface="Calibri" panose="020F0502020204030204" pitchFamily="34" charset="0"/>
              </a:rPr>
              <a:t>АМЦ 27817</a:t>
            </a:r>
            <a:r>
              <a:rPr lang="en-US" sz="1400" b="1" cap="small" dirty="0">
                <a:solidFill>
                  <a:srgbClr val="194798"/>
                </a:solidFill>
                <a:latin typeface="Calibri" panose="020F0502020204030204" pitchFamily="34" charset="0"/>
                <a:cs typeface="Calibri" panose="020F0502020204030204" pitchFamily="34" charset="0"/>
              </a:rPr>
              <a:t> (</a:t>
            </a:r>
            <a:r>
              <a:rPr lang="ru-RU" sz="1400" b="1" cap="small" dirty="0">
                <a:solidFill>
                  <a:srgbClr val="194798"/>
                </a:solidFill>
                <a:latin typeface="Calibri" panose="020F0502020204030204" pitchFamily="34" charset="0"/>
                <a:cs typeface="Calibri" panose="020F0502020204030204" pitchFamily="34" charset="0"/>
              </a:rPr>
              <a:t>1</a:t>
            </a:r>
            <a:r>
              <a:rPr lang="en-US" sz="1400" b="1" cap="small" dirty="0">
                <a:solidFill>
                  <a:srgbClr val="194798"/>
                </a:solidFill>
                <a:latin typeface="Calibri" panose="020F0502020204030204" pitchFamily="34" charset="0"/>
                <a:cs typeface="Calibri" panose="020F0502020204030204" pitchFamily="34" charset="0"/>
              </a:rPr>
              <a:t>.</a:t>
            </a:r>
            <a:r>
              <a:rPr lang="ru-RU" sz="1400" b="1" cap="small" dirty="0">
                <a:solidFill>
                  <a:srgbClr val="194798"/>
                </a:solidFill>
                <a:latin typeface="Calibri" panose="020F0502020204030204" pitchFamily="34" charset="0"/>
                <a:cs typeface="Calibri" panose="020F0502020204030204" pitchFamily="34" charset="0"/>
              </a:rPr>
              <a:t>5 </a:t>
            </a:r>
            <a:r>
              <a:rPr lang="en-US" sz="1400" b="1" cap="small" dirty="0">
                <a:solidFill>
                  <a:srgbClr val="194798"/>
                </a:solidFill>
                <a:latin typeface="Calibri" panose="020F0502020204030204" pitchFamily="34" charset="0"/>
                <a:cs typeface="Calibri" panose="020F0502020204030204" pitchFamily="34" charset="0"/>
              </a:rPr>
              <a:t>x Ø70 mm)</a:t>
            </a:r>
            <a:endParaRPr lang="ru-RU" sz="1400" dirty="0"/>
          </a:p>
        </p:txBody>
      </p:sp>
      <p:grpSp>
        <p:nvGrpSpPr>
          <p:cNvPr id="20" name="Группа 19">
            <a:extLst>
              <a:ext uri="{FF2B5EF4-FFF2-40B4-BE49-F238E27FC236}">
                <a16:creationId xmlns:a16="http://schemas.microsoft.com/office/drawing/2014/main" id="{D0A3C375-A563-4B16-9234-AFA1CAC54D73}"/>
              </a:ext>
            </a:extLst>
          </p:cNvPr>
          <p:cNvGrpSpPr/>
          <p:nvPr/>
        </p:nvGrpSpPr>
        <p:grpSpPr>
          <a:xfrm>
            <a:off x="-23299" y="4307033"/>
            <a:ext cx="2647951" cy="2498990"/>
            <a:chOff x="3277861" y="1242313"/>
            <a:chExt cx="3718564" cy="3509374"/>
          </a:xfrm>
        </p:grpSpPr>
        <p:grpSp>
          <p:nvGrpSpPr>
            <p:cNvPr id="7" name="Группа 6"/>
            <p:cNvGrpSpPr/>
            <p:nvPr/>
          </p:nvGrpSpPr>
          <p:grpSpPr>
            <a:xfrm>
              <a:off x="4955810" y="1242313"/>
              <a:ext cx="1132908" cy="2812262"/>
              <a:chOff x="5328321" y="1731934"/>
              <a:chExt cx="1132908" cy="2812262"/>
            </a:xfrm>
          </p:grpSpPr>
          <p:sp>
            <p:nvSpPr>
              <p:cNvPr id="9" name="Блок-схема: магнитный диск 8"/>
              <p:cNvSpPr/>
              <p:nvPr/>
            </p:nvSpPr>
            <p:spPr>
              <a:xfrm rot="16200000">
                <a:off x="4810956" y="2893923"/>
                <a:ext cx="2812261" cy="488284"/>
              </a:xfrm>
              <a:prstGeom prst="flowChartMagneticDisk">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Блок-схема: магнитный диск 7"/>
              <p:cNvSpPr/>
              <p:nvPr/>
            </p:nvSpPr>
            <p:spPr>
              <a:xfrm rot="16200000">
                <a:off x="4490850" y="2893923"/>
                <a:ext cx="2812261" cy="488284"/>
              </a:xfrm>
              <a:prstGeom prst="flowChartMagneticDisk">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Блок-схема: магнитный диск 5"/>
              <p:cNvSpPr/>
              <p:nvPr/>
            </p:nvSpPr>
            <p:spPr>
              <a:xfrm rot="16200000">
                <a:off x="4166332" y="2893924"/>
                <a:ext cx="2812261" cy="488284"/>
              </a:xfrm>
              <a:prstGeom prst="flowChartMagneticDisk">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11" name="Прямая со стрелкой 10"/>
            <p:cNvCxnSpPr>
              <a:cxnSpLocks/>
            </p:cNvCxnSpPr>
            <p:nvPr/>
          </p:nvCxnSpPr>
          <p:spPr>
            <a:xfrm>
              <a:off x="5019787" y="4253158"/>
              <a:ext cx="100586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a:cxnSpLocks/>
            </p:cNvCxnSpPr>
            <p:nvPr/>
          </p:nvCxnSpPr>
          <p:spPr>
            <a:xfrm>
              <a:off x="5018643" y="4054575"/>
              <a:ext cx="0" cy="264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a:cxnSpLocks/>
            </p:cNvCxnSpPr>
            <p:nvPr/>
          </p:nvCxnSpPr>
          <p:spPr>
            <a:xfrm>
              <a:off x="6019300" y="4054575"/>
              <a:ext cx="0" cy="264486"/>
            </a:xfrm>
            <a:prstGeom prst="line">
              <a:avLst/>
            </a:prstGeom>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4160689" y="4276250"/>
              <a:ext cx="2835736" cy="475437"/>
            </a:xfrm>
            <a:prstGeom prst="rect">
              <a:avLst/>
            </a:prstGeom>
          </p:spPr>
          <p:txBody>
            <a:bodyPr wrap="square">
              <a:spAutoFit/>
            </a:bodyPr>
            <a:lstStyle/>
            <a:p>
              <a:r>
                <a:rPr lang="en-US" sz="1600" b="1" cap="small" dirty="0">
                  <a:solidFill>
                    <a:srgbClr val="194798"/>
                  </a:solidFill>
                  <a:latin typeface="Calibri" panose="020F0502020204030204" pitchFamily="34" charset="0"/>
                  <a:cs typeface="Calibri" panose="020F0502020204030204" pitchFamily="34" charset="0"/>
                </a:rPr>
                <a:t>Al, </a:t>
              </a:r>
              <a:r>
                <a:rPr lang="ru-RU" sz="1600" b="1" cap="small" dirty="0">
                  <a:solidFill>
                    <a:srgbClr val="194798"/>
                  </a:solidFill>
                  <a:latin typeface="Calibri" panose="020F0502020204030204" pitchFamily="34" charset="0"/>
                  <a:cs typeface="Calibri" panose="020F0502020204030204" pitchFamily="34" charset="0"/>
                </a:rPr>
                <a:t>1</a:t>
              </a:r>
              <a:r>
                <a:rPr lang="en-US" sz="1600" b="1" cap="small" dirty="0">
                  <a:solidFill>
                    <a:srgbClr val="194798"/>
                  </a:solidFill>
                  <a:latin typeface="Calibri" panose="020F0502020204030204" pitchFamily="34" charset="0"/>
                  <a:cs typeface="Calibri" panose="020F0502020204030204" pitchFamily="34" charset="0"/>
                </a:rPr>
                <a:t>.</a:t>
              </a:r>
              <a:r>
                <a:rPr lang="ru-RU" sz="1600" b="1" cap="small" dirty="0">
                  <a:solidFill>
                    <a:srgbClr val="194798"/>
                  </a:solidFill>
                  <a:latin typeface="Calibri" panose="020F0502020204030204" pitchFamily="34" charset="0"/>
                  <a:cs typeface="Calibri" panose="020F0502020204030204" pitchFamily="34" charset="0"/>
                </a:rPr>
                <a:t>5 </a:t>
              </a:r>
              <a:r>
                <a:rPr lang="en-US" sz="1600" b="1" cap="small" dirty="0">
                  <a:solidFill>
                    <a:srgbClr val="194798"/>
                  </a:solidFill>
                  <a:latin typeface="Calibri" panose="020F0502020204030204" pitchFamily="34" charset="0"/>
                  <a:cs typeface="Calibri" panose="020F0502020204030204" pitchFamily="34" charset="0"/>
                </a:rPr>
                <a:t>x 3 = 4.5 mm</a:t>
              </a:r>
              <a:endParaRPr lang="ru-RU" sz="1600" dirty="0"/>
            </a:p>
          </p:txBody>
        </p:sp>
        <p:cxnSp>
          <p:nvCxnSpPr>
            <p:cNvPr id="24" name="Прямая со стрелкой 23"/>
            <p:cNvCxnSpPr>
              <a:cxnSpLocks/>
            </p:cNvCxnSpPr>
            <p:nvPr/>
          </p:nvCxnSpPr>
          <p:spPr>
            <a:xfrm>
              <a:off x="3713718" y="2222159"/>
              <a:ext cx="1040168"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cxnSpLocks/>
            </p:cNvCxnSpPr>
            <p:nvPr/>
          </p:nvCxnSpPr>
          <p:spPr>
            <a:xfrm>
              <a:off x="3713718" y="2526958"/>
              <a:ext cx="1040168"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cxnSpLocks/>
            </p:cNvCxnSpPr>
            <p:nvPr/>
          </p:nvCxnSpPr>
          <p:spPr>
            <a:xfrm>
              <a:off x="3713718" y="2803183"/>
              <a:ext cx="1040168"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cxnSpLocks/>
            </p:cNvCxnSpPr>
            <p:nvPr/>
          </p:nvCxnSpPr>
          <p:spPr>
            <a:xfrm>
              <a:off x="3713718" y="3098459"/>
              <a:ext cx="1040168"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29" name="Прямоугольник 28"/>
            <p:cNvSpPr/>
            <p:nvPr/>
          </p:nvSpPr>
          <p:spPr>
            <a:xfrm>
              <a:off x="3277861" y="1513141"/>
              <a:ext cx="1699827" cy="605102"/>
            </a:xfrm>
            <a:prstGeom prst="rect">
              <a:avLst/>
            </a:prstGeom>
          </p:spPr>
          <p:txBody>
            <a:bodyPr wrap="square">
              <a:spAutoFit/>
            </a:bodyPr>
            <a:lstStyle/>
            <a:p>
              <a:pPr algn="ctr"/>
              <a:r>
                <a:rPr lang="en-US" sz="1100" dirty="0"/>
                <a:t>Beam</a:t>
              </a:r>
            </a:p>
            <a:p>
              <a:pPr algn="ctr"/>
              <a:r>
                <a:rPr lang="en-US" sz="1100" dirty="0"/>
                <a:t>direction</a:t>
              </a:r>
              <a:endParaRPr lang="ru-RU" sz="1100" dirty="0"/>
            </a:p>
          </p:txBody>
        </p:sp>
      </p:grpSp>
      <p:grpSp>
        <p:nvGrpSpPr>
          <p:cNvPr id="112" name="Группа 111">
            <a:extLst>
              <a:ext uri="{FF2B5EF4-FFF2-40B4-BE49-F238E27FC236}">
                <a16:creationId xmlns:a16="http://schemas.microsoft.com/office/drawing/2014/main" id="{C07DC085-C65D-4AA9-9901-2A201FA452A3}"/>
              </a:ext>
            </a:extLst>
          </p:cNvPr>
          <p:cNvGrpSpPr/>
          <p:nvPr/>
        </p:nvGrpSpPr>
        <p:grpSpPr>
          <a:xfrm>
            <a:off x="3608334" y="1244632"/>
            <a:ext cx="5809799" cy="3136559"/>
            <a:chOff x="3642347" y="-1867120"/>
            <a:chExt cx="5809799" cy="3136559"/>
          </a:xfrm>
        </p:grpSpPr>
        <p:pic>
          <p:nvPicPr>
            <p:cNvPr id="56" name="Рисунок 55">
              <a:extLst>
                <a:ext uri="{FF2B5EF4-FFF2-40B4-BE49-F238E27FC236}">
                  <a16:creationId xmlns:a16="http://schemas.microsoft.com/office/drawing/2014/main" id="{3B2E1B1E-A19E-4F32-869E-AF5A8A1E8B57}"/>
                </a:ext>
              </a:extLst>
            </p:cNvPr>
            <p:cNvPicPr/>
            <p:nvPr/>
          </p:nvPicPr>
          <p:blipFill rotWithShape="1">
            <a:blip r:embed="rId4"/>
            <a:srcRect l="253" b="4791"/>
            <a:stretch/>
          </p:blipFill>
          <p:spPr>
            <a:xfrm>
              <a:off x="4164109" y="-1867120"/>
              <a:ext cx="5174014" cy="2703953"/>
            </a:xfrm>
            <a:prstGeom prst="rect">
              <a:avLst/>
            </a:prstGeom>
          </p:spPr>
        </p:pic>
        <p:sp>
          <p:nvSpPr>
            <p:cNvPr id="58" name="TextBox 57">
              <a:extLst>
                <a:ext uri="{FF2B5EF4-FFF2-40B4-BE49-F238E27FC236}">
                  <a16:creationId xmlns:a16="http://schemas.microsoft.com/office/drawing/2014/main" id="{63A848A3-62D5-4539-B335-754604231D14}"/>
                </a:ext>
              </a:extLst>
            </p:cNvPr>
            <p:cNvSpPr txBox="1"/>
            <p:nvPr/>
          </p:nvSpPr>
          <p:spPr>
            <a:xfrm>
              <a:off x="6416847" y="1015523"/>
              <a:ext cx="829073" cy="253916"/>
            </a:xfrm>
            <a:prstGeom prst="rect">
              <a:avLst/>
            </a:prstGeom>
            <a:noFill/>
          </p:spPr>
          <p:txBody>
            <a:bodyPr wrap="none" rtlCol="0">
              <a:spAutoFit/>
            </a:bodyPr>
            <a:lstStyle/>
            <a:p>
              <a:r>
                <a:rPr lang="en-US" sz="1050" dirty="0"/>
                <a:t>Energy</a:t>
              </a:r>
              <a:r>
                <a:rPr lang="ru-RU" sz="1050" dirty="0"/>
                <a:t>, </a:t>
              </a:r>
              <a:r>
                <a:rPr lang="en-US" sz="1050" dirty="0"/>
                <a:t>keV</a:t>
              </a:r>
              <a:endParaRPr lang="ru-RU" sz="1050" dirty="0"/>
            </a:p>
          </p:txBody>
        </p:sp>
        <p:sp>
          <p:nvSpPr>
            <p:cNvPr id="59" name="TextBox 58">
              <a:extLst>
                <a:ext uri="{FF2B5EF4-FFF2-40B4-BE49-F238E27FC236}">
                  <a16:creationId xmlns:a16="http://schemas.microsoft.com/office/drawing/2014/main" id="{46ADC836-310F-45F4-AFD0-3257C94A4CD5}"/>
                </a:ext>
              </a:extLst>
            </p:cNvPr>
            <p:cNvSpPr txBox="1"/>
            <p:nvPr/>
          </p:nvSpPr>
          <p:spPr>
            <a:xfrm>
              <a:off x="3827253" y="610674"/>
              <a:ext cx="373820" cy="246221"/>
            </a:xfrm>
            <a:prstGeom prst="rect">
              <a:avLst/>
            </a:prstGeom>
            <a:noFill/>
          </p:spPr>
          <p:txBody>
            <a:bodyPr wrap="none" rtlCol="0">
              <a:spAutoFit/>
            </a:bodyPr>
            <a:lstStyle/>
            <a:p>
              <a:r>
                <a:rPr lang="ru-RU" sz="1000" dirty="0"/>
                <a:t>10</a:t>
              </a:r>
              <a:r>
                <a:rPr lang="ru-RU" sz="1000" baseline="30000" dirty="0"/>
                <a:t>1</a:t>
              </a:r>
            </a:p>
          </p:txBody>
        </p:sp>
        <p:sp>
          <p:nvSpPr>
            <p:cNvPr id="61" name="TextBox 60">
              <a:extLst>
                <a:ext uri="{FF2B5EF4-FFF2-40B4-BE49-F238E27FC236}">
                  <a16:creationId xmlns:a16="http://schemas.microsoft.com/office/drawing/2014/main" id="{A8896762-39E5-4C42-AB48-D2A112663002}"/>
                </a:ext>
              </a:extLst>
            </p:cNvPr>
            <p:cNvSpPr txBox="1"/>
            <p:nvPr/>
          </p:nvSpPr>
          <p:spPr>
            <a:xfrm>
              <a:off x="3835942" y="-157755"/>
              <a:ext cx="373820" cy="246221"/>
            </a:xfrm>
            <a:prstGeom prst="rect">
              <a:avLst/>
            </a:prstGeom>
            <a:noFill/>
          </p:spPr>
          <p:txBody>
            <a:bodyPr wrap="none" rtlCol="0">
              <a:spAutoFit/>
            </a:bodyPr>
            <a:lstStyle/>
            <a:p>
              <a:r>
                <a:rPr lang="ru-RU" sz="1000" dirty="0"/>
                <a:t>10</a:t>
              </a:r>
              <a:r>
                <a:rPr lang="ru-RU" sz="1000" baseline="30000" dirty="0"/>
                <a:t>3</a:t>
              </a:r>
            </a:p>
          </p:txBody>
        </p:sp>
        <p:sp>
          <p:nvSpPr>
            <p:cNvPr id="62" name="TextBox 61">
              <a:extLst>
                <a:ext uri="{FF2B5EF4-FFF2-40B4-BE49-F238E27FC236}">
                  <a16:creationId xmlns:a16="http://schemas.microsoft.com/office/drawing/2014/main" id="{5FCCEBC8-5B43-4208-99B4-DC738712FE3E}"/>
                </a:ext>
              </a:extLst>
            </p:cNvPr>
            <p:cNvSpPr txBox="1"/>
            <p:nvPr/>
          </p:nvSpPr>
          <p:spPr>
            <a:xfrm>
              <a:off x="5791620" y="836833"/>
              <a:ext cx="466794" cy="246221"/>
            </a:xfrm>
            <a:prstGeom prst="rect">
              <a:avLst/>
            </a:prstGeom>
            <a:noFill/>
          </p:spPr>
          <p:txBody>
            <a:bodyPr wrap="none" rtlCol="0">
              <a:spAutoFit/>
            </a:bodyPr>
            <a:lstStyle/>
            <a:p>
              <a:r>
                <a:rPr lang="ru-RU" sz="1000" dirty="0"/>
                <a:t>1000</a:t>
              </a:r>
              <a:endParaRPr lang="ru-RU" sz="1000" baseline="30000" dirty="0"/>
            </a:p>
          </p:txBody>
        </p:sp>
        <p:sp>
          <p:nvSpPr>
            <p:cNvPr id="63" name="TextBox 62">
              <a:extLst>
                <a:ext uri="{FF2B5EF4-FFF2-40B4-BE49-F238E27FC236}">
                  <a16:creationId xmlns:a16="http://schemas.microsoft.com/office/drawing/2014/main" id="{470079BC-F81C-4235-A18F-EF4765538740}"/>
                </a:ext>
              </a:extLst>
            </p:cNvPr>
            <p:cNvSpPr txBox="1"/>
            <p:nvPr/>
          </p:nvSpPr>
          <p:spPr>
            <a:xfrm>
              <a:off x="6650947" y="837326"/>
              <a:ext cx="466794" cy="246221"/>
            </a:xfrm>
            <a:prstGeom prst="rect">
              <a:avLst/>
            </a:prstGeom>
            <a:noFill/>
          </p:spPr>
          <p:txBody>
            <a:bodyPr wrap="none" rtlCol="0">
              <a:spAutoFit/>
            </a:bodyPr>
            <a:lstStyle/>
            <a:p>
              <a:r>
                <a:rPr lang="en-US" sz="1000" dirty="0"/>
                <a:t>1500</a:t>
              </a:r>
              <a:endParaRPr lang="ru-RU" sz="1000" baseline="30000" dirty="0"/>
            </a:p>
          </p:txBody>
        </p:sp>
        <p:sp>
          <p:nvSpPr>
            <p:cNvPr id="64" name="Прямоугольник 63">
              <a:extLst>
                <a:ext uri="{FF2B5EF4-FFF2-40B4-BE49-F238E27FC236}">
                  <a16:creationId xmlns:a16="http://schemas.microsoft.com/office/drawing/2014/main" id="{1A17DA72-961D-4AEB-9FE6-6E2ED17610A2}"/>
                </a:ext>
              </a:extLst>
            </p:cNvPr>
            <p:cNvSpPr/>
            <p:nvPr/>
          </p:nvSpPr>
          <p:spPr>
            <a:xfrm>
              <a:off x="7779784" y="-1809072"/>
              <a:ext cx="1672362" cy="553998"/>
            </a:xfrm>
            <a:prstGeom prst="rect">
              <a:avLst/>
            </a:prstGeom>
          </p:spPr>
          <p:txBody>
            <a:bodyPr wrap="square">
              <a:spAutoFit/>
            </a:bodyPr>
            <a:lstStyle/>
            <a:p>
              <a:r>
                <a:rPr lang="en" sz="1000" b="1" dirty="0"/>
                <a:t>Gamma spectrum of an irradiated aluminum sample</a:t>
              </a:r>
              <a:endParaRPr lang="ru-RU" sz="1000" b="1" dirty="0"/>
            </a:p>
          </p:txBody>
        </p:sp>
        <p:sp>
          <p:nvSpPr>
            <p:cNvPr id="65" name="TextBox 64">
              <a:extLst>
                <a:ext uri="{FF2B5EF4-FFF2-40B4-BE49-F238E27FC236}">
                  <a16:creationId xmlns:a16="http://schemas.microsoft.com/office/drawing/2014/main" id="{0116096F-587F-49F8-8204-B95DDE35DBCB}"/>
                </a:ext>
              </a:extLst>
            </p:cNvPr>
            <p:cNvSpPr txBox="1"/>
            <p:nvPr/>
          </p:nvSpPr>
          <p:spPr>
            <a:xfrm rot="16200000">
              <a:off x="3182445" y="-664209"/>
              <a:ext cx="1173719" cy="253916"/>
            </a:xfrm>
            <a:prstGeom prst="rect">
              <a:avLst/>
            </a:prstGeom>
            <a:noFill/>
          </p:spPr>
          <p:txBody>
            <a:bodyPr wrap="none" rtlCol="0">
              <a:spAutoFit/>
            </a:bodyPr>
            <a:lstStyle/>
            <a:p>
              <a:r>
                <a:rPr lang="en-US" sz="1050" dirty="0"/>
                <a:t>Number of counts</a:t>
              </a:r>
              <a:endParaRPr lang="ru-RU" sz="1050" dirty="0"/>
            </a:p>
          </p:txBody>
        </p:sp>
        <p:sp>
          <p:nvSpPr>
            <p:cNvPr id="66" name="TextBox 65">
              <a:extLst>
                <a:ext uri="{FF2B5EF4-FFF2-40B4-BE49-F238E27FC236}">
                  <a16:creationId xmlns:a16="http://schemas.microsoft.com/office/drawing/2014/main" id="{01E26A72-AB92-4529-A952-3400E0150C96}"/>
                </a:ext>
              </a:extLst>
            </p:cNvPr>
            <p:cNvSpPr txBox="1"/>
            <p:nvPr/>
          </p:nvSpPr>
          <p:spPr>
            <a:xfrm>
              <a:off x="3859781" y="-1761095"/>
              <a:ext cx="373820" cy="246221"/>
            </a:xfrm>
            <a:prstGeom prst="rect">
              <a:avLst/>
            </a:prstGeom>
            <a:noFill/>
          </p:spPr>
          <p:txBody>
            <a:bodyPr wrap="none" rtlCol="0">
              <a:spAutoFit/>
            </a:bodyPr>
            <a:lstStyle/>
            <a:p>
              <a:r>
                <a:rPr lang="ru-RU" sz="1000" dirty="0"/>
                <a:t>10</a:t>
              </a:r>
              <a:r>
                <a:rPr lang="ru-RU" sz="1000" baseline="30000" dirty="0"/>
                <a:t>7</a:t>
              </a:r>
            </a:p>
          </p:txBody>
        </p:sp>
        <p:sp>
          <p:nvSpPr>
            <p:cNvPr id="68" name="TextBox 67">
              <a:extLst>
                <a:ext uri="{FF2B5EF4-FFF2-40B4-BE49-F238E27FC236}">
                  <a16:creationId xmlns:a16="http://schemas.microsoft.com/office/drawing/2014/main" id="{0524245D-FD89-4199-97F0-C74035A5EFD3}"/>
                </a:ext>
              </a:extLst>
            </p:cNvPr>
            <p:cNvSpPr txBox="1"/>
            <p:nvPr/>
          </p:nvSpPr>
          <p:spPr>
            <a:xfrm>
              <a:off x="3852743" y="-952728"/>
              <a:ext cx="373820" cy="246221"/>
            </a:xfrm>
            <a:prstGeom prst="rect">
              <a:avLst/>
            </a:prstGeom>
            <a:noFill/>
          </p:spPr>
          <p:txBody>
            <a:bodyPr wrap="none" rtlCol="0">
              <a:spAutoFit/>
            </a:bodyPr>
            <a:lstStyle/>
            <a:p>
              <a:r>
                <a:rPr lang="ru-RU" sz="1000" dirty="0"/>
                <a:t>10</a:t>
              </a:r>
              <a:r>
                <a:rPr lang="ru-RU" sz="1000" baseline="30000" dirty="0"/>
                <a:t>5</a:t>
              </a:r>
            </a:p>
          </p:txBody>
        </p:sp>
        <p:sp>
          <p:nvSpPr>
            <p:cNvPr id="74" name="TextBox 73">
              <a:extLst>
                <a:ext uri="{FF2B5EF4-FFF2-40B4-BE49-F238E27FC236}">
                  <a16:creationId xmlns:a16="http://schemas.microsoft.com/office/drawing/2014/main" id="{398236C3-C5D8-4CA3-801A-6624B3DF1770}"/>
                </a:ext>
              </a:extLst>
            </p:cNvPr>
            <p:cNvSpPr txBox="1"/>
            <p:nvPr/>
          </p:nvSpPr>
          <p:spPr>
            <a:xfrm>
              <a:off x="4950706" y="833999"/>
              <a:ext cx="396262" cy="246221"/>
            </a:xfrm>
            <a:prstGeom prst="rect">
              <a:avLst/>
            </a:prstGeom>
            <a:noFill/>
          </p:spPr>
          <p:txBody>
            <a:bodyPr wrap="none" rtlCol="0">
              <a:spAutoFit/>
            </a:bodyPr>
            <a:lstStyle/>
            <a:p>
              <a:r>
                <a:rPr lang="en-US" sz="1000" dirty="0"/>
                <a:t>500</a:t>
              </a:r>
              <a:endParaRPr lang="ru-RU" sz="1000" baseline="30000" dirty="0"/>
            </a:p>
          </p:txBody>
        </p:sp>
        <p:sp>
          <p:nvSpPr>
            <p:cNvPr id="75" name="TextBox 74">
              <a:extLst>
                <a:ext uri="{FF2B5EF4-FFF2-40B4-BE49-F238E27FC236}">
                  <a16:creationId xmlns:a16="http://schemas.microsoft.com/office/drawing/2014/main" id="{7534CADA-75F9-4A0C-9C68-4049D9CBB900}"/>
                </a:ext>
              </a:extLst>
            </p:cNvPr>
            <p:cNvSpPr txBox="1"/>
            <p:nvPr/>
          </p:nvSpPr>
          <p:spPr>
            <a:xfrm>
              <a:off x="7503973" y="835518"/>
              <a:ext cx="466794" cy="246221"/>
            </a:xfrm>
            <a:prstGeom prst="rect">
              <a:avLst/>
            </a:prstGeom>
            <a:noFill/>
          </p:spPr>
          <p:txBody>
            <a:bodyPr wrap="none" rtlCol="0">
              <a:spAutoFit/>
            </a:bodyPr>
            <a:lstStyle/>
            <a:p>
              <a:r>
                <a:rPr lang="en-US" sz="1000" dirty="0"/>
                <a:t>2000</a:t>
              </a:r>
              <a:endParaRPr lang="ru-RU" sz="1000" baseline="30000" dirty="0"/>
            </a:p>
          </p:txBody>
        </p:sp>
        <p:sp>
          <p:nvSpPr>
            <p:cNvPr id="76" name="TextBox 75">
              <a:extLst>
                <a:ext uri="{FF2B5EF4-FFF2-40B4-BE49-F238E27FC236}">
                  <a16:creationId xmlns:a16="http://schemas.microsoft.com/office/drawing/2014/main" id="{F562E65F-3FB2-4E0F-8A58-9B0BF11D7D14}"/>
                </a:ext>
              </a:extLst>
            </p:cNvPr>
            <p:cNvSpPr txBox="1"/>
            <p:nvPr/>
          </p:nvSpPr>
          <p:spPr>
            <a:xfrm>
              <a:off x="8356831" y="826708"/>
              <a:ext cx="466794" cy="246221"/>
            </a:xfrm>
            <a:prstGeom prst="rect">
              <a:avLst/>
            </a:prstGeom>
            <a:noFill/>
          </p:spPr>
          <p:txBody>
            <a:bodyPr wrap="none" rtlCol="0">
              <a:spAutoFit/>
            </a:bodyPr>
            <a:lstStyle/>
            <a:p>
              <a:r>
                <a:rPr lang="en-US" sz="1000" dirty="0"/>
                <a:t>2500</a:t>
              </a:r>
              <a:endParaRPr lang="ru-RU" sz="1000" baseline="30000" dirty="0"/>
            </a:p>
          </p:txBody>
        </p:sp>
        <p:sp>
          <p:nvSpPr>
            <p:cNvPr id="77" name="TextBox 76">
              <a:extLst>
                <a:ext uri="{FF2B5EF4-FFF2-40B4-BE49-F238E27FC236}">
                  <a16:creationId xmlns:a16="http://schemas.microsoft.com/office/drawing/2014/main" id="{2E1E4C17-DB32-4C2B-AC20-477574F9E36D}"/>
                </a:ext>
              </a:extLst>
            </p:cNvPr>
            <p:cNvSpPr txBox="1"/>
            <p:nvPr/>
          </p:nvSpPr>
          <p:spPr>
            <a:xfrm>
              <a:off x="4824973" y="-738419"/>
              <a:ext cx="520554" cy="230832"/>
            </a:xfrm>
            <a:prstGeom prst="rect">
              <a:avLst/>
            </a:prstGeom>
            <a:noFill/>
          </p:spPr>
          <p:txBody>
            <a:bodyPr wrap="square" rtlCol="0">
              <a:spAutoFit/>
            </a:bodyPr>
            <a:lstStyle/>
            <a:p>
              <a:r>
                <a:rPr lang="en-US" sz="900" baseline="30000" dirty="0">
                  <a:solidFill>
                    <a:srgbClr val="C00000"/>
                  </a:solidFill>
                </a:rPr>
                <a:t>7</a:t>
              </a:r>
              <a:r>
                <a:rPr lang="en-US" sz="900" dirty="0">
                  <a:solidFill>
                    <a:srgbClr val="C00000"/>
                  </a:solidFill>
                </a:rPr>
                <a:t>Be</a:t>
              </a:r>
              <a:endParaRPr lang="ru-RU" sz="900" dirty="0">
                <a:solidFill>
                  <a:srgbClr val="C00000"/>
                </a:solidFill>
              </a:endParaRPr>
            </a:p>
          </p:txBody>
        </p:sp>
        <p:sp>
          <p:nvSpPr>
            <p:cNvPr id="78" name="Прямоугольник 77">
              <a:extLst>
                <a:ext uri="{FF2B5EF4-FFF2-40B4-BE49-F238E27FC236}">
                  <a16:creationId xmlns:a16="http://schemas.microsoft.com/office/drawing/2014/main" id="{3CB357FC-C547-4DAB-B531-D22D0111E5F3}"/>
                </a:ext>
              </a:extLst>
            </p:cNvPr>
            <p:cNvSpPr/>
            <p:nvPr/>
          </p:nvSpPr>
          <p:spPr>
            <a:xfrm rot="16200000">
              <a:off x="4670664" y="-383590"/>
              <a:ext cx="639919" cy="215444"/>
            </a:xfrm>
            <a:prstGeom prst="rect">
              <a:avLst/>
            </a:prstGeom>
          </p:spPr>
          <p:txBody>
            <a:bodyPr wrap="square">
              <a:spAutoFit/>
            </a:bodyPr>
            <a:lstStyle/>
            <a:p>
              <a:r>
                <a:rPr lang="en-US" sz="800" dirty="0">
                  <a:solidFill>
                    <a:srgbClr val="C00000"/>
                  </a:solidFill>
                </a:rPr>
                <a:t>477,6 keV</a:t>
              </a:r>
              <a:endParaRPr lang="ru-RU" sz="800" dirty="0">
                <a:solidFill>
                  <a:srgbClr val="C00000"/>
                </a:solidFill>
              </a:endParaRPr>
            </a:p>
          </p:txBody>
        </p:sp>
        <p:sp>
          <p:nvSpPr>
            <p:cNvPr id="80" name="Прямоугольник 79">
              <a:extLst>
                <a:ext uri="{FF2B5EF4-FFF2-40B4-BE49-F238E27FC236}">
                  <a16:creationId xmlns:a16="http://schemas.microsoft.com/office/drawing/2014/main" id="{8F184319-0BF9-4A27-82B0-04F3F5869FFF}"/>
                </a:ext>
              </a:extLst>
            </p:cNvPr>
            <p:cNvSpPr/>
            <p:nvPr/>
          </p:nvSpPr>
          <p:spPr>
            <a:xfrm rot="16200000">
              <a:off x="4728944" y="-1235476"/>
              <a:ext cx="639919" cy="215444"/>
            </a:xfrm>
            <a:prstGeom prst="rect">
              <a:avLst/>
            </a:prstGeom>
          </p:spPr>
          <p:txBody>
            <a:bodyPr wrap="square">
              <a:spAutoFit/>
            </a:bodyPr>
            <a:lstStyle/>
            <a:p>
              <a:r>
                <a:rPr lang="ru-RU" sz="800" dirty="0"/>
                <a:t>511</a:t>
              </a:r>
              <a:r>
                <a:rPr lang="en-US" sz="800" dirty="0"/>
                <a:t> keV</a:t>
              </a:r>
              <a:endParaRPr lang="ru-RU" sz="800" dirty="0"/>
            </a:p>
          </p:txBody>
        </p:sp>
        <p:sp>
          <p:nvSpPr>
            <p:cNvPr id="81" name="TextBox 80">
              <a:extLst>
                <a:ext uri="{FF2B5EF4-FFF2-40B4-BE49-F238E27FC236}">
                  <a16:creationId xmlns:a16="http://schemas.microsoft.com/office/drawing/2014/main" id="{5BA4DF0D-5CF4-46FB-9D48-9848F81FC35A}"/>
                </a:ext>
              </a:extLst>
            </p:cNvPr>
            <p:cNvSpPr txBox="1"/>
            <p:nvPr/>
          </p:nvSpPr>
          <p:spPr>
            <a:xfrm>
              <a:off x="6368050" y="-1842619"/>
              <a:ext cx="520554" cy="230832"/>
            </a:xfrm>
            <a:prstGeom prst="rect">
              <a:avLst/>
            </a:prstGeom>
            <a:noFill/>
          </p:spPr>
          <p:txBody>
            <a:bodyPr wrap="square" rtlCol="0">
              <a:spAutoFit/>
            </a:bodyPr>
            <a:lstStyle/>
            <a:p>
              <a:r>
                <a:rPr lang="en-US" sz="900" baseline="30000" dirty="0">
                  <a:solidFill>
                    <a:srgbClr val="C00000"/>
                  </a:solidFill>
                </a:rPr>
                <a:t>24</a:t>
              </a:r>
              <a:r>
                <a:rPr lang="en-US" sz="900" dirty="0">
                  <a:solidFill>
                    <a:srgbClr val="C00000"/>
                  </a:solidFill>
                </a:rPr>
                <a:t>Na</a:t>
              </a:r>
              <a:endParaRPr lang="ru-RU" sz="900" dirty="0">
                <a:solidFill>
                  <a:srgbClr val="C00000"/>
                </a:solidFill>
              </a:endParaRPr>
            </a:p>
          </p:txBody>
        </p:sp>
        <p:sp>
          <p:nvSpPr>
            <p:cNvPr id="82" name="Прямоугольник 81">
              <a:extLst>
                <a:ext uri="{FF2B5EF4-FFF2-40B4-BE49-F238E27FC236}">
                  <a16:creationId xmlns:a16="http://schemas.microsoft.com/office/drawing/2014/main" id="{519AA39F-4F8F-4356-B531-BFEE8ACD314B}"/>
                </a:ext>
              </a:extLst>
            </p:cNvPr>
            <p:cNvSpPr/>
            <p:nvPr/>
          </p:nvSpPr>
          <p:spPr>
            <a:xfrm rot="16200000">
              <a:off x="6194691" y="-1470232"/>
              <a:ext cx="639919" cy="215444"/>
            </a:xfrm>
            <a:prstGeom prst="rect">
              <a:avLst/>
            </a:prstGeom>
          </p:spPr>
          <p:txBody>
            <a:bodyPr wrap="square">
              <a:spAutoFit/>
            </a:bodyPr>
            <a:lstStyle/>
            <a:p>
              <a:r>
                <a:rPr lang="ru-RU" sz="800" dirty="0">
                  <a:solidFill>
                    <a:srgbClr val="C00000"/>
                  </a:solidFill>
                </a:rPr>
                <a:t>1368</a:t>
              </a:r>
              <a:r>
                <a:rPr lang="en-US" sz="800" dirty="0">
                  <a:solidFill>
                    <a:srgbClr val="C00000"/>
                  </a:solidFill>
                </a:rPr>
                <a:t> keV</a:t>
              </a:r>
              <a:endParaRPr lang="ru-RU" sz="800" dirty="0">
                <a:solidFill>
                  <a:srgbClr val="C00000"/>
                </a:solidFill>
              </a:endParaRPr>
            </a:p>
          </p:txBody>
        </p:sp>
        <p:sp>
          <p:nvSpPr>
            <p:cNvPr id="83" name="TextBox 82">
              <a:extLst>
                <a:ext uri="{FF2B5EF4-FFF2-40B4-BE49-F238E27FC236}">
                  <a16:creationId xmlns:a16="http://schemas.microsoft.com/office/drawing/2014/main" id="{4EBA5D0B-9D17-407A-A372-DEE95623B01D}"/>
                </a:ext>
              </a:extLst>
            </p:cNvPr>
            <p:cNvSpPr txBox="1"/>
            <p:nvPr/>
          </p:nvSpPr>
          <p:spPr>
            <a:xfrm>
              <a:off x="6194810" y="-60954"/>
              <a:ext cx="520554" cy="230832"/>
            </a:xfrm>
            <a:prstGeom prst="rect">
              <a:avLst/>
            </a:prstGeom>
            <a:noFill/>
          </p:spPr>
          <p:txBody>
            <a:bodyPr wrap="square" rtlCol="0">
              <a:spAutoFit/>
            </a:bodyPr>
            <a:lstStyle/>
            <a:p>
              <a:r>
                <a:rPr lang="en-US" sz="900" baseline="30000" dirty="0">
                  <a:solidFill>
                    <a:srgbClr val="C00000"/>
                  </a:solidFill>
                </a:rPr>
                <a:t>22</a:t>
              </a:r>
              <a:r>
                <a:rPr lang="en-US" sz="900" dirty="0">
                  <a:solidFill>
                    <a:srgbClr val="C00000"/>
                  </a:solidFill>
                </a:rPr>
                <a:t>Na</a:t>
              </a:r>
              <a:endParaRPr lang="ru-RU" sz="900" dirty="0">
                <a:solidFill>
                  <a:srgbClr val="C00000"/>
                </a:solidFill>
              </a:endParaRPr>
            </a:p>
          </p:txBody>
        </p:sp>
        <p:sp>
          <p:nvSpPr>
            <p:cNvPr id="84" name="Прямоугольник 83">
              <a:extLst>
                <a:ext uri="{FF2B5EF4-FFF2-40B4-BE49-F238E27FC236}">
                  <a16:creationId xmlns:a16="http://schemas.microsoft.com/office/drawing/2014/main" id="{945E4B67-1069-4906-BE32-DBD4E18E4806}"/>
                </a:ext>
              </a:extLst>
            </p:cNvPr>
            <p:cNvSpPr/>
            <p:nvPr/>
          </p:nvSpPr>
          <p:spPr>
            <a:xfrm rot="16200000">
              <a:off x="6038596" y="254283"/>
              <a:ext cx="639919" cy="215444"/>
            </a:xfrm>
            <a:prstGeom prst="rect">
              <a:avLst/>
            </a:prstGeom>
          </p:spPr>
          <p:txBody>
            <a:bodyPr wrap="square">
              <a:spAutoFit/>
            </a:bodyPr>
            <a:lstStyle/>
            <a:p>
              <a:r>
                <a:rPr lang="ru-RU" sz="800" dirty="0">
                  <a:solidFill>
                    <a:srgbClr val="C00000"/>
                  </a:solidFill>
                </a:rPr>
                <a:t>1</a:t>
              </a:r>
              <a:r>
                <a:rPr lang="en-US" sz="800" dirty="0">
                  <a:solidFill>
                    <a:srgbClr val="C00000"/>
                  </a:solidFill>
                </a:rPr>
                <a:t>272 keV</a:t>
              </a:r>
              <a:endParaRPr lang="ru-RU" sz="800" dirty="0">
                <a:solidFill>
                  <a:srgbClr val="C00000"/>
                </a:solidFill>
              </a:endParaRPr>
            </a:p>
          </p:txBody>
        </p:sp>
        <p:sp>
          <p:nvSpPr>
            <p:cNvPr id="85" name="Прямоугольник 84">
              <a:extLst>
                <a:ext uri="{FF2B5EF4-FFF2-40B4-BE49-F238E27FC236}">
                  <a16:creationId xmlns:a16="http://schemas.microsoft.com/office/drawing/2014/main" id="{9D674C9F-6724-4B3F-96C4-79D2D4866186}"/>
                </a:ext>
              </a:extLst>
            </p:cNvPr>
            <p:cNvSpPr/>
            <p:nvPr/>
          </p:nvSpPr>
          <p:spPr>
            <a:xfrm>
              <a:off x="4886804" y="-1480573"/>
              <a:ext cx="807397" cy="215444"/>
            </a:xfrm>
            <a:prstGeom prst="rect">
              <a:avLst/>
            </a:prstGeom>
          </p:spPr>
          <p:txBody>
            <a:bodyPr wrap="square">
              <a:spAutoFit/>
            </a:bodyPr>
            <a:lstStyle/>
            <a:p>
              <a:r>
                <a:rPr lang="en-US" sz="800" dirty="0"/>
                <a:t>Annihilation</a:t>
              </a:r>
              <a:endParaRPr lang="ru-RU" sz="800" dirty="0"/>
            </a:p>
          </p:txBody>
        </p:sp>
      </p:grpSp>
      <p:pic>
        <p:nvPicPr>
          <p:cNvPr id="32" name="Рисунок 31">
            <a:extLst>
              <a:ext uri="{FF2B5EF4-FFF2-40B4-BE49-F238E27FC236}">
                <a16:creationId xmlns:a16="http://schemas.microsoft.com/office/drawing/2014/main" id="{33485578-3345-494E-B2A0-612CB752DBD5}"/>
              </a:ext>
            </a:extLst>
          </p:cNvPr>
          <p:cNvPicPr>
            <a:picLocks noChangeAspect="1"/>
          </p:cNvPicPr>
          <p:nvPr/>
        </p:nvPicPr>
        <p:blipFill rotWithShape="1">
          <a:blip r:embed="rId5">
            <a:extLst>
              <a:ext uri="{28A0092B-C50C-407E-A947-70E740481C1C}">
                <a14:useLocalDpi xmlns:a14="http://schemas.microsoft.com/office/drawing/2010/main" val="0"/>
              </a:ext>
            </a:extLst>
          </a:blip>
          <a:srcRect l="14155" r="17470" b="-840"/>
          <a:stretch/>
        </p:blipFill>
        <p:spPr>
          <a:xfrm>
            <a:off x="7442820" y="4643841"/>
            <a:ext cx="1960442" cy="2168426"/>
          </a:xfrm>
          <a:prstGeom prst="rect">
            <a:avLst/>
          </a:prstGeom>
        </p:spPr>
      </p:pic>
      <p:pic>
        <p:nvPicPr>
          <p:cNvPr id="46" name="Рисунок 45">
            <a:extLst>
              <a:ext uri="{FF2B5EF4-FFF2-40B4-BE49-F238E27FC236}">
                <a16:creationId xmlns:a16="http://schemas.microsoft.com/office/drawing/2014/main" id="{44E366FA-88DA-4151-B71B-8B4CCA4400D8}"/>
              </a:ext>
            </a:extLst>
          </p:cNvPr>
          <p:cNvPicPr>
            <a:picLocks noChangeAspect="1"/>
          </p:cNvPicPr>
          <p:nvPr/>
        </p:nvPicPr>
        <p:blipFill rotWithShape="1">
          <a:blip r:embed="rId6">
            <a:extLst>
              <a:ext uri="{28A0092B-C50C-407E-A947-70E740481C1C}">
                <a14:useLocalDpi xmlns:a14="http://schemas.microsoft.com/office/drawing/2010/main" val="0"/>
              </a:ext>
            </a:extLst>
          </a:blip>
          <a:srcRect t="19670" b="16089"/>
          <a:stretch/>
        </p:blipFill>
        <p:spPr>
          <a:xfrm>
            <a:off x="2912383" y="4643840"/>
            <a:ext cx="4454520" cy="2146238"/>
          </a:xfrm>
          <a:prstGeom prst="rect">
            <a:avLst/>
          </a:prstGeom>
        </p:spPr>
      </p:pic>
      <p:pic>
        <p:nvPicPr>
          <p:cNvPr id="110" name="Рисунок 109">
            <a:extLst>
              <a:ext uri="{FF2B5EF4-FFF2-40B4-BE49-F238E27FC236}">
                <a16:creationId xmlns:a16="http://schemas.microsoft.com/office/drawing/2014/main" id="{FAC03660-2790-4C73-8EC6-44EC319854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853" r="4074" b="20185"/>
          <a:stretch/>
        </p:blipFill>
        <p:spPr>
          <a:xfrm>
            <a:off x="460874" y="1255793"/>
            <a:ext cx="2266262" cy="2140845"/>
          </a:xfrm>
          <a:prstGeom prst="rect">
            <a:avLst/>
          </a:prstGeom>
        </p:spPr>
      </p:pic>
      <p:pic>
        <p:nvPicPr>
          <p:cNvPr id="111" name="Рисунок 110">
            <a:extLst>
              <a:ext uri="{FF2B5EF4-FFF2-40B4-BE49-F238E27FC236}">
                <a16:creationId xmlns:a16="http://schemas.microsoft.com/office/drawing/2014/main" id="{ADD5E980-8ECD-4ED8-8B9C-AB132DDEAD33}"/>
              </a:ext>
            </a:extLst>
          </p:cNvPr>
          <p:cNvPicPr>
            <a:picLocks noChangeAspect="1"/>
          </p:cNvPicPr>
          <p:nvPr/>
        </p:nvPicPr>
        <p:blipFill>
          <a:blip r:embed="rId8"/>
          <a:stretch>
            <a:fillRect/>
          </a:stretch>
        </p:blipFill>
        <p:spPr>
          <a:xfrm>
            <a:off x="9512202" y="1219450"/>
            <a:ext cx="2621742" cy="5576662"/>
          </a:xfrm>
          <a:prstGeom prst="rect">
            <a:avLst/>
          </a:prstGeom>
        </p:spPr>
      </p:pic>
      <p:graphicFrame>
        <p:nvGraphicFramePr>
          <p:cNvPr id="115" name="Таблица 114">
            <a:extLst>
              <a:ext uri="{FF2B5EF4-FFF2-40B4-BE49-F238E27FC236}">
                <a16:creationId xmlns:a16="http://schemas.microsoft.com/office/drawing/2014/main" id="{020A4683-86EE-419D-9E1B-E59A4634FEE5}"/>
              </a:ext>
            </a:extLst>
          </p:cNvPr>
          <p:cNvGraphicFramePr>
            <a:graphicFrameLocks noGrp="1"/>
          </p:cNvGraphicFramePr>
          <p:nvPr>
            <p:extLst>
              <p:ext uri="{D42A27DB-BD31-4B8C-83A1-F6EECF244321}">
                <p14:modId xmlns:p14="http://schemas.microsoft.com/office/powerpoint/2010/main" val="2307288063"/>
              </p:ext>
            </p:extLst>
          </p:nvPr>
        </p:nvGraphicFramePr>
        <p:xfrm>
          <a:off x="2388213" y="4124809"/>
          <a:ext cx="1333315" cy="1280160"/>
        </p:xfrm>
        <a:graphic>
          <a:graphicData uri="http://schemas.openxmlformats.org/drawingml/2006/table">
            <a:tbl>
              <a:tblPr>
                <a:tableStyleId>{D113A9D2-9D6B-4929-AA2D-F23B5EE8CBE7}</a:tableStyleId>
              </a:tblPr>
              <a:tblGrid>
                <a:gridCol w="399504">
                  <a:extLst>
                    <a:ext uri="{9D8B030D-6E8A-4147-A177-3AD203B41FA5}">
                      <a16:colId xmlns:a16="http://schemas.microsoft.com/office/drawing/2014/main" val="240953816"/>
                    </a:ext>
                  </a:extLst>
                </a:gridCol>
                <a:gridCol w="933811">
                  <a:extLst>
                    <a:ext uri="{9D8B030D-6E8A-4147-A177-3AD203B41FA5}">
                      <a16:colId xmlns:a16="http://schemas.microsoft.com/office/drawing/2014/main" val="2840796460"/>
                    </a:ext>
                  </a:extLst>
                </a:gridCol>
              </a:tblGrid>
              <a:tr h="180501">
                <a:tc>
                  <a:txBody>
                    <a:bodyPr/>
                    <a:lstStyle/>
                    <a:p>
                      <a:r>
                        <a:rPr lang="ru-RU" sz="800" dirty="0"/>
                        <a:t> </a:t>
                      </a:r>
                      <a:r>
                        <a:rPr lang="en-GB" sz="800" dirty="0"/>
                        <a:t>Al</a:t>
                      </a:r>
                      <a:endParaRPr lang="en-GB"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r>
                        <a:rPr lang="ru-RU" sz="800" dirty="0"/>
                        <a:t>96.35 — 99</a:t>
                      </a:r>
                      <a:endParaRPr lang="ru-RU"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750734400"/>
                  </a:ext>
                </a:extLst>
              </a:tr>
              <a:tr h="180501">
                <a:tc>
                  <a:txBody>
                    <a:bodyPr/>
                    <a:lstStyle/>
                    <a:p>
                      <a:r>
                        <a:rPr lang="ru-RU" sz="800" dirty="0"/>
                        <a:t> </a:t>
                      </a:r>
                      <a:r>
                        <a:rPr lang="en-GB" sz="800" dirty="0"/>
                        <a:t>Mn</a:t>
                      </a:r>
                      <a:endParaRPr lang="en-GB"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r>
                        <a:rPr lang="ru-RU" sz="800" dirty="0"/>
                        <a:t>1 — 1.5</a:t>
                      </a:r>
                      <a:endParaRPr lang="ru-RU"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323790520"/>
                  </a:ext>
                </a:extLst>
              </a:tr>
              <a:tr h="180501">
                <a:tc>
                  <a:txBody>
                    <a:bodyPr/>
                    <a:lstStyle/>
                    <a:p>
                      <a:r>
                        <a:rPr lang="ru-RU" sz="800" dirty="0"/>
                        <a:t> </a:t>
                      </a:r>
                      <a:r>
                        <a:rPr lang="en-GB" sz="800" dirty="0"/>
                        <a:t>Cu</a:t>
                      </a:r>
                      <a:endParaRPr lang="en-GB"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r>
                        <a:rPr lang="ru-RU" sz="800" dirty="0"/>
                        <a:t>0.05 — 0.2</a:t>
                      </a:r>
                      <a:endParaRPr lang="ru-RU"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828266727"/>
                  </a:ext>
                </a:extLst>
              </a:tr>
              <a:tr h="180501">
                <a:tc>
                  <a:txBody>
                    <a:bodyPr/>
                    <a:lstStyle/>
                    <a:p>
                      <a:r>
                        <a:rPr lang="en-GB" sz="800" dirty="0"/>
                        <a:t>Fe</a:t>
                      </a:r>
                      <a:endParaRPr lang="en-GB"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r>
                        <a:rPr lang="en-US" sz="800" dirty="0"/>
                        <a:t>Up to</a:t>
                      </a:r>
                      <a:r>
                        <a:rPr lang="ru-RU" sz="800" dirty="0"/>
                        <a:t> </a:t>
                      </a:r>
                      <a:r>
                        <a:rPr lang="en-US" sz="800" dirty="0"/>
                        <a:t> </a:t>
                      </a:r>
                      <a:r>
                        <a:rPr lang="ru-RU" sz="800" dirty="0"/>
                        <a:t>0.7</a:t>
                      </a:r>
                      <a:endParaRPr lang="ru-RU"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78643141"/>
                  </a:ext>
                </a:extLst>
              </a:tr>
              <a:tr h="180501">
                <a:tc>
                  <a:txBody>
                    <a:bodyPr/>
                    <a:lstStyle/>
                    <a:p>
                      <a:r>
                        <a:rPr lang="ru-RU" sz="800" dirty="0"/>
                        <a:t> </a:t>
                      </a:r>
                      <a:r>
                        <a:rPr lang="en-GB" sz="800" dirty="0"/>
                        <a:t>Si</a:t>
                      </a:r>
                      <a:endParaRPr lang="en-GB"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r>
                        <a:rPr lang="en-US" sz="800" dirty="0"/>
                        <a:t>Up to</a:t>
                      </a:r>
                      <a:r>
                        <a:rPr lang="ru-RU" sz="800" dirty="0"/>
                        <a:t> 0.6</a:t>
                      </a:r>
                      <a:endParaRPr lang="ru-RU"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13359811"/>
                  </a:ext>
                </a:extLst>
              </a:tr>
              <a:tr h="180501">
                <a:tc>
                  <a:txBody>
                    <a:bodyPr/>
                    <a:lstStyle/>
                    <a:p>
                      <a:r>
                        <a:rPr lang="en-GB" sz="800" dirty="0"/>
                        <a:t>Zn</a:t>
                      </a:r>
                      <a:endParaRPr lang="en-GB"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r>
                        <a:rPr lang="en-US" sz="800" dirty="0"/>
                        <a:t>Up to</a:t>
                      </a:r>
                      <a:r>
                        <a:rPr lang="ru-RU" sz="800" dirty="0"/>
                        <a:t> 0.1</a:t>
                      </a:r>
                      <a:endParaRPr lang="ru-RU" sz="800" b="1" dirty="0">
                        <a:solidFill>
                          <a:schemeClr val="bg1"/>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273675395"/>
                  </a:ext>
                </a:extLst>
              </a:tr>
            </a:tbl>
          </a:graphicData>
        </a:graphic>
      </p:graphicFrame>
      <p:sp>
        <p:nvSpPr>
          <p:cNvPr id="117" name="Прямоугольник 116">
            <a:extLst>
              <a:ext uri="{FF2B5EF4-FFF2-40B4-BE49-F238E27FC236}">
                <a16:creationId xmlns:a16="http://schemas.microsoft.com/office/drawing/2014/main" id="{299BF246-6F36-4267-9372-96E97838B07B}"/>
              </a:ext>
            </a:extLst>
          </p:cNvPr>
          <p:cNvSpPr/>
          <p:nvPr/>
        </p:nvSpPr>
        <p:spPr>
          <a:xfrm>
            <a:off x="2158437" y="3893117"/>
            <a:ext cx="1835260" cy="246221"/>
          </a:xfrm>
          <a:prstGeom prst="rect">
            <a:avLst/>
          </a:prstGeom>
        </p:spPr>
        <p:txBody>
          <a:bodyPr wrap="square">
            <a:spAutoFit/>
          </a:bodyPr>
          <a:lstStyle/>
          <a:p>
            <a:pPr algn="ctr"/>
            <a:r>
              <a:rPr lang="en-US" sz="1000" b="1" dirty="0">
                <a:solidFill>
                  <a:schemeClr val="tx2">
                    <a:lumMod val="75000"/>
                  </a:schemeClr>
                </a:solidFill>
              </a:rPr>
              <a:t>Composition </a:t>
            </a:r>
            <a:r>
              <a:rPr lang="ru-RU" sz="1000" b="1" dirty="0">
                <a:solidFill>
                  <a:schemeClr val="tx2">
                    <a:lumMod val="75000"/>
                  </a:schemeClr>
                </a:solidFill>
              </a:rPr>
              <a:t>(</a:t>
            </a:r>
            <a:r>
              <a:rPr lang="en-US" sz="1000" b="1" dirty="0">
                <a:solidFill>
                  <a:schemeClr val="tx2">
                    <a:lumMod val="75000"/>
                  </a:schemeClr>
                </a:solidFill>
              </a:rPr>
              <a:t>GOST</a:t>
            </a:r>
            <a:r>
              <a:rPr lang="ru-RU" sz="1000" b="1" dirty="0">
                <a:solidFill>
                  <a:schemeClr val="tx2">
                    <a:lumMod val="75000"/>
                  </a:schemeClr>
                </a:solidFill>
              </a:rPr>
              <a:t>), %</a:t>
            </a:r>
          </a:p>
        </p:txBody>
      </p:sp>
      <p:sp>
        <p:nvSpPr>
          <p:cNvPr id="118" name="Прямоугольник 117">
            <a:extLst>
              <a:ext uri="{FF2B5EF4-FFF2-40B4-BE49-F238E27FC236}">
                <a16:creationId xmlns:a16="http://schemas.microsoft.com/office/drawing/2014/main" id="{7CF4235A-807E-4CEF-8772-7A18C9E4DF1C}"/>
              </a:ext>
            </a:extLst>
          </p:cNvPr>
          <p:cNvSpPr/>
          <p:nvPr/>
        </p:nvSpPr>
        <p:spPr>
          <a:xfrm>
            <a:off x="9512201" y="6145231"/>
            <a:ext cx="2606871" cy="646331"/>
          </a:xfrm>
          <a:prstGeom prst="rect">
            <a:avLst/>
          </a:prstGeom>
          <a:solidFill>
            <a:schemeClr val="tx1">
              <a:alpha val="45000"/>
            </a:schemeClr>
          </a:solidFill>
        </p:spPr>
        <p:txBody>
          <a:bodyPr wrap="square">
            <a:spAutoFit/>
          </a:bodyPr>
          <a:lstStyle/>
          <a:p>
            <a:r>
              <a:rPr lang="en" sz="1200" b="1" dirty="0">
                <a:solidFill>
                  <a:schemeClr val="bg1"/>
                </a:solidFill>
              </a:rPr>
              <a:t>Spectrometer of gamma radiation SEG-1KP-IFTP (detection unit BDEG-OGK-3K)</a:t>
            </a:r>
            <a:endParaRPr lang="ru-RU" sz="1200" b="1" dirty="0">
              <a:solidFill>
                <a:schemeClr val="bg1"/>
              </a:solidFill>
            </a:endParaRPr>
          </a:p>
        </p:txBody>
      </p:sp>
    </p:spTree>
    <p:extLst>
      <p:ext uri="{BB962C8B-B14F-4D97-AF65-F5344CB8AC3E}">
        <p14:creationId xmlns:p14="http://schemas.microsoft.com/office/powerpoint/2010/main" val="2111049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a:extLst>
              <a:ext uri="{FF2B5EF4-FFF2-40B4-BE49-F238E27FC236}">
                <a16:creationId xmlns:a16="http://schemas.microsoft.com/office/drawing/2014/main" id="{CDE4D3E5-FA6E-2943-9445-C7EDF237EFFA}"/>
              </a:ext>
            </a:extLst>
          </p:cNvPr>
          <p:cNvGraphicFramePr>
            <a:graphicFrameLocks noGrp="1"/>
          </p:cNvGraphicFramePr>
          <p:nvPr>
            <p:extLst>
              <p:ext uri="{D42A27DB-BD31-4B8C-83A1-F6EECF244321}">
                <p14:modId xmlns:p14="http://schemas.microsoft.com/office/powerpoint/2010/main" val="555157776"/>
              </p:ext>
            </p:extLst>
          </p:nvPr>
        </p:nvGraphicFramePr>
        <p:xfrm>
          <a:off x="5871689" y="3300210"/>
          <a:ext cx="5989752" cy="1920240"/>
        </p:xfrm>
        <a:graphic>
          <a:graphicData uri="http://schemas.openxmlformats.org/drawingml/2006/table">
            <a:tbl>
              <a:tblPr/>
              <a:tblGrid>
                <a:gridCol w="998292">
                  <a:extLst>
                    <a:ext uri="{9D8B030D-6E8A-4147-A177-3AD203B41FA5}">
                      <a16:colId xmlns:a16="http://schemas.microsoft.com/office/drawing/2014/main" val="2581053301"/>
                    </a:ext>
                  </a:extLst>
                </a:gridCol>
                <a:gridCol w="998292">
                  <a:extLst>
                    <a:ext uri="{9D8B030D-6E8A-4147-A177-3AD203B41FA5}">
                      <a16:colId xmlns:a16="http://schemas.microsoft.com/office/drawing/2014/main" val="1335631329"/>
                    </a:ext>
                  </a:extLst>
                </a:gridCol>
                <a:gridCol w="998292">
                  <a:extLst>
                    <a:ext uri="{9D8B030D-6E8A-4147-A177-3AD203B41FA5}">
                      <a16:colId xmlns:a16="http://schemas.microsoft.com/office/drawing/2014/main" val="1525306978"/>
                    </a:ext>
                  </a:extLst>
                </a:gridCol>
                <a:gridCol w="998292">
                  <a:extLst>
                    <a:ext uri="{9D8B030D-6E8A-4147-A177-3AD203B41FA5}">
                      <a16:colId xmlns:a16="http://schemas.microsoft.com/office/drawing/2014/main" val="1744135429"/>
                    </a:ext>
                  </a:extLst>
                </a:gridCol>
                <a:gridCol w="998292">
                  <a:extLst>
                    <a:ext uri="{9D8B030D-6E8A-4147-A177-3AD203B41FA5}">
                      <a16:colId xmlns:a16="http://schemas.microsoft.com/office/drawing/2014/main" val="2643374244"/>
                    </a:ext>
                  </a:extLst>
                </a:gridCol>
                <a:gridCol w="998292">
                  <a:extLst>
                    <a:ext uri="{9D8B030D-6E8A-4147-A177-3AD203B41FA5}">
                      <a16:colId xmlns:a16="http://schemas.microsoft.com/office/drawing/2014/main" val="3261010326"/>
                    </a:ext>
                  </a:extLst>
                </a:gridCol>
              </a:tblGrid>
              <a:tr h="562193">
                <a:tc>
                  <a:txBody>
                    <a:bodyPr/>
                    <a:lstStyle/>
                    <a:p>
                      <a:pPr algn="l" fontAlgn="base"/>
                      <a:r>
                        <a:rPr lang="en" sz="1600" b="1">
                          <a:effectLst/>
                        </a:rPr>
                        <a:t>Ion energy</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base"/>
                      <a:r>
                        <a:rPr lang="en" sz="1600" b="1">
                          <a:effectLst/>
                        </a:rPr>
                        <a:t>Bi</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base"/>
                      <a:r>
                        <a:rPr lang="en" sz="1600" b="1">
                          <a:effectLst/>
                        </a:rPr>
                        <a:t>W</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base"/>
                      <a:r>
                        <a:rPr lang="en" sz="1600" b="1">
                          <a:effectLst/>
                        </a:rPr>
                        <a:t>Xe</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base"/>
                      <a:r>
                        <a:rPr lang="en" sz="1600" b="1">
                          <a:effectLst/>
                        </a:rPr>
                        <a:t>Kr</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base"/>
                      <a:r>
                        <a:rPr lang="en" sz="1600" b="1" dirty="0" err="1">
                          <a:effectLst/>
                        </a:rPr>
                        <a:t>Ar</a:t>
                      </a:r>
                      <a:endParaRPr lang="en" sz="1600" b="1" dirty="0">
                        <a:effectLst/>
                      </a:endParaRP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extLst>
                  <a:ext uri="{0D108BD9-81ED-4DB2-BD59-A6C34878D82A}">
                    <a16:rowId xmlns:a16="http://schemas.microsoft.com/office/drawing/2014/main" val="3255771228"/>
                  </a:ext>
                </a:extLst>
              </a:tr>
              <a:tr h="321253">
                <a:tc>
                  <a:txBody>
                    <a:bodyPr/>
                    <a:lstStyle/>
                    <a:p>
                      <a:pPr algn="l" fontAlgn="base"/>
                      <a:r>
                        <a:rPr lang="en" sz="1600">
                          <a:effectLst/>
                        </a:rPr>
                        <a:t>26 MeV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0.8 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0.85 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1.02 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1.41 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1.84 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extLst>
                  <a:ext uri="{0D108BD9-81ED-4DB2-BD59-A6C34878D82A}">
                    <a16:rowId xmlns:a16="http://schemas.microsoft.com/office/drawing/2014/main" val="3199215621"/>
                  </a:ext>
                </a:extLst>
              </a:tr>
              <a:tr h="321253">
                <a:tc>
                  <a:txBody>
                    <a:bodyPr/>
                    <a:lstStyle/>
                    <a:p>
                      <a:pPr algn="l" fontAlgn="base"/>
                      <a:r>
                        <a:rPr lang="en" sz="1600">
                          <a:effectLst/>
                        </a:rPr>
                        <a:t>157 MeV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1.72 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1.76 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2.5 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3.13 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4.53 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extLst>
                  <a:ext uri="{0D108BD9-81ED-4DB2-BD59-A6C34878D82A}">
                    <a16:rowId xmlns:a16="http://schemas.microsoft.com/office/drawing/2014/main" val="2201110106"/>
                  </a:ext>
                </a:extLst>
              </a:tr>
              <a:tr h="321253">
                <a:tc>
                  <a:txBody>
                    <a:bodyPr/>
                    <a:lstStyle/>
                    <a:p>
                      <a:pPr algn="l" fontAlgn="base"/>
                      <a:r>
                        <a:rPr lang="en" sz="1600">
                          <a:effectLst/>
                        </a:rPr>
                        <a:t>710 MeV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4.2 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4.49 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5.31 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6.65 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8.76 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extLst>
                  <a:ext uri="{0D108BD9-81ED-4DB2-BD59-A6C34878D82A}">
                    <a16:rowId xmlns:a16="http://schemas.microsoft.com/office/drawing/2014/main" val="2710650328"/>
                  </a:ext>
                </a:extLst>
              </a:tr>
              <a:tr h="321253">
                <a:tc>
                  <a:txBody>
                    <a:bodyPr/>
                    <a:lstStyle/>
                    <a:p>
                      <a:pPr algn="l" fontAlgn="base"/>
                      <a:r>
                        <a:rPr lang="en" sz="1600">
                          <a:effectLst/>
                        </a:rPr>
                        <a:t>4.5 GeV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10.6 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11.3 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13.4 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a:effectLst/>
                        </a:rPr>
                        <a:t>16.7 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tc>
                  <a:txBody>
                    <a:bodyPr/>
                    <a:lstStyle/>
                    <a:p>
                      <a:pPr algn="l" fontAlgn="base"/>
                      <a:r>
                        <a:rPr lang="ru-RU" sz="1600" dirty="0">
                          <a:effectLst/>
                        </a:rPr>
                        <a:t>23.1 </a:t>
                      </a:r>
                    </a:p>
                  </a:txBody>
                  <a:tcPr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tcPr>
                </a:tc>
                <a:extLst>
                  <a:ext uri="{0D108BD9-81ED-4DB2-BD59-A6C34878D82A}">
                    <a16:rowId xmlns:a16="http://schemas.microsoft.com/office/drawing/2014/main" val="1590384829"/>
                  </a:ext>
                </a:extLst>
              </a:tr>
            </a:tbl>
          </a:graphicData>
        </a:graphic>
      </p:graphicFrame>
      <p:sp>
        <p:nvSpPr>
          <p:cNvPr id="7" name="Rectangle 1">
            <a:extLst>
              <a:ext uri="{FF2B5EF4-FFF2-40B4-BE49-F238E27FC236}">
                <a16:creationId xmlns:a16="http://schemas.microsoft.com/office/drawing/2014/main" id="{1D703028-A3C3-9F45-84FC-4024C4278BEB}"/>
              </a:ext>
            </a:extLst>
          </p:cNvPr>
          <p:cNvSpPr>
            <a:spLocks noChangeArrowheads="1"/>
          </p:cNvSpPr>
          <p:nvPr/>
        </p:nvSpPr>
        <p:spPr bwMode="auto">
          <a:xfrm>
            <a:off x="5824470" y="2551838"/>
            <a:ext cx="6203324"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err="1">
                <a:ln>
                  <a:noFill/>
                </a:ln>
                <a:solidFill>
                  <a:schemeClr val="tx1"/>
                </a:solidFill>
                <a:effectLst/>
                <a:latin typeface="+mj-lt"/>
              </a:rPr>
              <a:t>Average</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radius</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of</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the</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core</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region</a:t>
            </a:r>
            <a:r>
              <a:rPr kumimoji="0" lang="ru-RU" altLang="ru-RU" sz="2000" b="0" i="0" u="none" strike="noStrike" cap="none" normalizeH="0" baseline="0" dirty="0">
                <a:ln>
                  <a:noFill/>
                </a:ln>
                <a:solidFill>
                  <a:schemeClr val="tx1"/>
                </a:solidFill>
                <a:effectLst/>
                <a:latin typeface="+mj-lt"/>
              </a:rPr>
              <a:t> </a:t>
            </a:r>
            <a:r>
              <a:rPr kumimoji="0" lang="en-US" altLang="ru-RU" sz="2000" b="0" i="0" u="none" strike="noStrike" cap="none" normalizeH="0" baseline="0" dirty="0">
                <a:ln>
                  <a:noFill/>
                </a:ln>
                <a:solidFill>
                  <a:schemeClr val="tx1"/>
                </a:solidFill>
                <a:effectLst/>
                <a:latin typeface="+mj-lt"/>
              </a:rPr>
              <a:t>of the ion track </a:t>
            </a:r>
            <a:r>
              <a:rPr lang="en-US" altLang="ru-RU" sz="2000" dirty="0">
                <a:latin typeface="+mj-lt"/>
              </a:rPr>
              <a:t>(</a:t>
            </a:r>
            <a:r>
              <a:rPr kumimoji="0" lang="ru-RU" altLang="ru-RU" sz="2000" b="0" i="0" u="none" strike="noStrike" cap="none" normalizeH="0" baseline="0" dirty="0" err="1">
                <a:ln>
                  <a:noFill/>
                </a:ln>
                <a:solidFill>
                  <a:schemeClr val="tx1"/>
                </a:solidFill>
                <a:effectLst/>
                <a:latin typeface="+mj-lt"/>
              </a:rPr>
              <a:t>nm</a:t>
            </a:r>
            <a:r>
              <a:rPr kumimoji="0" lang="en-US" altLang="ru-RU" sz="2000" b="0" i="0" u="none" strike="noStrike" cap="none" normalizeH="0" baseline="0" dirty="0">
                <a:ln>
                  <a:noFill/>
                </a:ln>
                <a:solidFill>
                  <a:schemeClr val="tx1"/>
                </a:solidFill>
                <a:effectLst/>
                <a:latin typeface="+mj-lt"/>
              </a:rPr>
              <a:t>)</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for</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different</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types</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of</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ions</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at</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selected</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incident</a:t>
            </a:r>
            <a:r>
              <a:rPr kumimoji="0" lang="ru-RU" altLang="ru-RU" sz="2000" b="0" i="0" u="none" strike="noStrike" cap="none" normalizeH="0" baseline="0" dirty="0">
                <a:ln>
                  <a:noFill/>
                </a:ln>
                <a:solidFill>
                  <a:schemeClr val="tx1"/>
                </a:solidFill>
                <a:effectLst/>
                <a:latin typeface="+mj-lt"/>
              </a:rPr>
              <a:t> </a:t>
            </a:r>
            <a:r>
              <a:rPr kumimoji="0" lang="ru-RU" altLang="ru-RU" sz="2000" b="0" i="0" u="none" strike="noStrike" cap="none" normalizeH="0" baseline="0" dirty="0" err="1">
                <a:ln>
                  <a:noFill/>
                </a:ln>
                <a:solidFill>
                  <a:schemeClr val="tx1"/>
                </a:solidFill>
                <a:effectLst/>
                <a:latin typeface="+mj-lt"/>
              </a:rPr>
              <a:t>energies</a:t>
            </a:r>
            <a:endParaRPr kumimoji="0" lang="ru-RU" altLang="ru-RU" sz="20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2400" b="0" i="0" u="none" strike="noStrike" cap="none" normalizeH="0" baseline="0" dirty="0">
              <a:ln>
                <a:noFill/>
              </a:ln>
              <a:solidFill>
                <a:schemeClr val="tx1"/>
              </a:solidFill>
              <a:effectLst/>
              <a:latin typeface="Arial" panose="020B0604020202020204" pitchFamily="34" charset="0"/>
            </a:endParaRPr>
          </a:p>
        </p:txBody>
      </p:sp>
      <p:pic>
        <p:nvPicPr>
          <p:cNvPr id="8" name="New picture">
            <a:extLst>
              <a:ext uri="{FF2B5EF4-FFF2-40B4-BE49-F238E27FC236}">
                <a16:creationId xmlns:a16="http://schemas.microsoft.com/office/drawing/2014/main" id="{923E03FF-83F0-324C-909D-091CE70CA1B4}"/>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602" y="237451"/>
            <a:ext cx="5145104" cy="645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1" name="TextBox 10">
            <a:extLst>
              <a:ext uri="{FF2B5EF4-FFF2-40B4-BE49-F238E27FC236}">
                <a16:creationId xmlns:a16="http://schemas.microsoft.com/office/drawing/2014/main" id="{EDD5A7DE-5252-4E41-8455-F414DA70AF27}"/>
              </a:ext>
            </a:extLst>
          </p:cNvPr>
          <p:cNvSpPr txBox="1"/>
          <p:nvPr/>
        </p:nvSpPr>
        <p:spPr>
          <a:xfrm>
            <a:off x="5650609" y="1564674"/>
            <a:ext cx="5888865" cy="584775"/>
          </a:xfrm>
          <a:prstGeom prst="rect">
            <a:avLst/>
          </a:prstGeom>
          <a:noFill/>
        </p:spPr>
        <p:txBody>
          <a:bodyPr wrap="square">
            <a:spAutoFit/>
          </a:bodyPr>
          <a:lstStyle/>
          <a:p>
            <a:r>
              <a:rPr lang="en" sz="1600" b="0" i="0" u="none" strike="noStrike" dirty="0">
                <a:solidFill>
                  <a:srgbClr val="1A1A1A"/>
                </a:solidFill>
                <a:effectLst/>
                <a:latin typeface="Helvetica" pitchFamily="2" charset="0"/>
              </a:rPr>
              <a:t>A. </a:t>
            </a:r>
            <a:r>
              <a:rPr lang="en" sz="1600" b="0" i="0" u="none" strike="noStrike" dirty="0" err="1">
                <a:solidFill>
                  <a:srgbClr val="1A1A1A"/>
                </a:solidFill>
                <a:effectLst/>
                <a:latin typeface="Helvetica" pitchFamily="2" charset="0"/>
              </a:rPr>
              <a:t>Kolesnikova</a:t>
            </a:r>
            <a:r>
              <a:rPr lang="en" sz="1600" b="0" i="0" u="none" strike="noStrike" dirty="0">
                <a:solidFill>
                  <a:srgbClr val="1A1A1A"/>
                </a:solidFill>
                <a:effectLst/>
                <a:latin typeface="Helvetica" pitchFamily="2" charset="0"/>
              </a:rPr>
              <a:t>, V. </a:t>
            </a:r>
            <a:r>
              <a:rPr lang="en" sz="1600" b="0" i="0" u="none" strike="noStrike" dirty="0" err="1">
                <a:solidFill>
                  <a:srgbClr val="1A1A1A"/>
                </a:solidFill>
                <a:effectLst/>
                <a:latin typeface="Helvetica" pitchFamily="2" charset="0"/>
              </a:rPr>
              <a:t>Osipov</a:t>
            </a:r>
            <a:r>
              <a:rPr lang="ru-RU" sz="1600" dirty="0">
                <a:solidFill>
                  <a:srgbClr val="1A1A1A"/>
                </a:solidFill>
                <a:latin typeface="Helvetica" pitchFamily="2" charset="0"/>
              </a:rPr>
              <a:t>. </a:t>
            </a:r>
            <a:r>
              <a:rPr lang="en" sz="1600" b="0" i="1" u="none" strike="noStrike" dirty="0">
                <a:solidFill>
                  <a:srgbClr val="1A1A1A"/>
                </a:solidFill>
                <a:effectLst/>
                <a:latin typeface="Helvetica" pitchFamily="2" charset="0"/>
              </a:rPr>
              <a:t>Journal of Applied Physics</a:t>
            </a:r>
            <a:r>
              <a:rPr lang="ru-RU" sz="1600" b="0" i="1" u="none" strike="noStrike" dirty="0">
                <a:solidFill>
                  <a:srgbClr val="1A1A1A"/>
                </a:solidFill>
                <a:effectLst/>
                <a:latin typeface="Helvetica" pitchFamily="2" charset="0"/>
              </a:rPr>
              <a:t>. </a:t>
            </a:r>
            <a:r>
              <a:rPr lang="en" sz="1600" b="0" i="0" u="none" strike="noStrike" dirty="0">
                <a:solidFill>
                  <a:srgbClr val="1A1A1A"/>
                </a:solidFill>
                <a:effectLst/>
                <a:latin typeface="Helvetica" pitchFamily="2" charset="0"/>
              </a:rPr>
              <a:t>2022; 132 (12): 124301.</a:t>
            </a:r>
            <a:endParaRPr lang="ru-RU" sz="1600" dirty="0"/>
          </a:p>
        </p:txBody>
      </p:sp>
      <p:sp>
        <p:nvSpPr>
          <p:cNvPr id="13" name="TextBox 12">
            <a:extLst>
              <a:ext uri="{FF2B5EF4-FFF2-40B4-BE49-F238E27FC236}">
                <a16:creationId xmlns:a16="http://schemas.microsoft.com/office/drawing/2014/main" id="{2F7310AF-B293-F24B-A057-94561B50174E}"/>
              </a:ext>
            </a:extLst>
          </p:cNvPr>
          <p:cNvSpPr txBox="1"/>
          <p:nvPr/>
        </p:nvSpPr>
        <p:spPr>
          <a:xfrm>
            <a:off x="6019801" y="5652666"/>
            <a:ext cx="6098146" cy="923330"/>
          </a:xfrm>
          <a:prstGeom prst="rect">
            <a:avLst/>
          </a:prstGeom>
          <a:noFill/>
        </p:spPr>
        <p:txBody>
          <a:bodyPr wrap="square">
            <a:spAutoFit/>
          </a:bodyPr>
          <a:lstStyle/>
          <a:p>
            <a:r>
              <a:rPr lang="en" b="0" i="0" u="none" strike="noStrike" dirty="0">
                <a:solidFill>
                  <a:srgbClr val="1A1A1A"/>
                </a:solidFill>
                <a:effectLst/>
                <a:latin typeface="Helvetica" pitchFamily="2" charset="0"/>
              </a:rPr>
              <a:t>Top view of final atomic configurations resulted from the incidence of Bi, W, Xe, Kr, and </a:t>
            </a:r>
            <a:r>
              <a:rPr lang="en" b="0" i="0" u="none" strike="noStrike" dirty="0" err="1">
                <a:solidFill>
                  <a:srgbClr val="1A1A1A"/>
                </a:solidFill>
                <a:effectLst/>
                <a:latin typeface="Helvetica" pitchFamily="2" charset="0"/>
              </a:rPr>
              <a:t>Ar</a:t>
            </a:r>
            <a:r>
              <a:rPr lang="en" b="0" i="0" u="none" strike="noStrike" dirty="0">
                <a:solidFill>
                  <a:srgbClr val="1A1A1A"/>
                </a:solidFill>
                <a:effectLst/>
                <a:latin typeface="Helvetica" pitchFamily="2" charset="0"/>
              </a:rPr>
              <a:t> ions with energies:</a:t>
            </a:r>
            <a:br>
              <a:rPr lang="ru-RU" b="0" i="0" u="none" strike="noStrike" dirty="0">
                <a:solidFill>
                  <a:srgbClr val="1A1A1A"/>
                </a:solidFill>
                <a:effectLst/>
                <a:latin typeface="Helvetica" pitchFamily="2" charset="0"/>
              </a:rPr>
            </a:br>
            <a:r>
              <a:rPr lang="en" b="0" i="0" u="none" strike="noStrike" dirty="0">
                <a:solidFill>
                  <a:srgbClr val="1A1A1A"/>
                </a:solidFill>
                <a:effectLst/>
                <a:latin typeface="Helvetica" pitchFamily="2" charset="0"/>
              </a:rPr>
              <a:t>(a) 26 MeV, (b) 157 MeV, (c) 710 MeV, and (d) 4.5 GeV.</a:t>
            </a:r>
            <a:endParaRPr lang="ru-RU" dirty="0"/>
          </a:p>
        </p:txBody>
      </p:sp>
      <p:sp>
        <p:nvSpPr>
          <p:cNvPr id="15" name="TextBox 14">
            <a:extLst>
              <a:ext uri="{FF2B5EF4-FFF2-40B4-BE49-F238E27FC236}">
                <a16:creationId xmlns:a16="http://schemas.microsoft.com/office/drawing/2014/main" id="{A3163C8E-D205-5A43-BB9D-E13607D538CA}"/>
              </a:ext>
            </a:extLst>
          </p:cNvPr>
          <p:cNvSpPr txBox="1"/>
          <p:nvPr/>
        </p:nvSpPr>
        <p:spPr>
          <a:xfrm>
            <a:off x="5650609" y="282004"/>
            <a:ext cx="6902001" cy="1200329"/>
          </a:xfrm>
          <a:prstGeom prst="rect">
            <a:avLst/>
          </a:prstGeom>
          <a:noFill/>
        </p:spPr>
        <p:txBody>
          <a:bodyPr wrap="square">
            <a:spAutoFit/>
          </a:bodyPr>
          <a:lstStyle/>
          <a:p>
            <a:pPr algn="l" fontAlgn="base"/>
            <a:r>
              <a:rPr lang="en" sz="2400" b="1" i="0" u="none" strike="noStrike" dirty="0">
                <a:solidFill>
                  <a:srgbClr val="1D1B1B"/>
                </a:solidFill>
                <a:effectLst/>
                <a:latin typeface="Helvetica" pitchFamily="2" charset="0"/>
              </a:rPr>
              <a:t>Pore formation in MoS</a:t>
            </a:r>
            <a:r>
              <a:rPr lang="en" sz="2400" b="1" i="0" u="none" strike="noStrike" baseline="-25000" dirty="0">
                <a:solidFill>
                  <a:srgbClr val="1D1B1B"/>
                </a:solidFill>
                <a:effectLst/>
                <a:latin typeface="Helvetica" pitchFamily="2" charset="0"/>
              </a:rPr>
              <a:t>2</a:t>
            </a:r>
            <a:r>
              <a:rPr lang="en" sz="2400" b="1" i="0" u="none" strike="noStrike" dirty="0">
                <a:solidFill>
                  <a:srgbClr val="1D1B1B"/>
                </a:solidFill>
                <a:effectLst/>
                <a:latin typeface="Helvetica" pitchFamily="2" charset="0"/>
              </a:rPr>
              <a:t> monolayer under irradiation by swift heavy ions: A molecular dynamics study</a:t>
            </a:r>
          </a:p>
        </p:txBody>
      </p:sp>
      <p:sp>
        <p:nvSpPr>
          <p:cNvPr id="17" name="Стрелка влево 16">
            <a:extLst>
              <a:ext uri="{FF2B5EF4-FFF2-40B4-BE49-F238E27FC236}">
                <a16:creationId xmlns:a16="http://schemas.microsoft.com/office/drawing/2014/main" id="{24724DA2-BACA-2F4D-8254-78CBE562F855}"/>
              </a:ext>
            </a:extLst>
          </p:cNvPr>
          <p:cNvSpPr/>
          <p:nvPr/>
        </p:nvSpPr>
        <p:spPr>
          <a:xfrm>
            <a:off x="5512157" y="5911403"/>
            <a:ext cx="412124" cy="3734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2824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F0365CD-1FAA-4D33-957E-7FFD1E499B2F}"/>
              </a:ext>
            </a:extLst>
          </p:cNvPr>
          <p:cNvPicPr/>
          <p:nvPr/>
        </p:nvPicPr>
        <p:blipFill rotWithShape="1">
          <a:blip r:embed="rId2" cstate="print">
            <a:extLst>
              <a:ext uri="{28A0092B-C50C-407E-A947-70E740481C1C}">
                <a14:useLocalDpi xmlns:a14="http://schemas.microsoft.com/office/drawing/2010/main" val="0"/>
              </a:ext>
            </a:extLst>
          </a:blip>
          <a:srcRect r="3957"/>
          <a:stretch/>
        </p:blipFill>
        <p:spPr bwMode="auto">
          <a:xfrm>
            <a:off x="10564948" y="113855"/>
            <a:ext cx="1525200" cy="690646"/>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582C7F6-9340-4A39-AF8B-148FC8D6DD4B}"/>
              </a:ext>
            </a:extLst>
          </p:cNvPr>
          <p:cNvSpPr txBox="1"/>
          <p:nvPr/>
        </p:nvSpPr>
        <p:spPr>
          <a:xfrm>
            <a:off x="139265" y="86171"/>
            <a:ext cx="89417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small"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ARIADNA research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small"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Current state and recent developments</a:t>
            </a:r>
            <a:endParaRPr kumimoji="0" lang="ru-RU" sz="3000" b="1" i="0" u="none" strike="noStrike" kern="1200" cap="small"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p:txBody>
      </p:sp>
      <p:sp>
        <p:nvSpPr>
          <p:cNvPr id="10" name="Прямоугольник 9">
            <a:extLst>
              <a:ext uri="{FF2B5EF4-FFF2-40B4-BE49-F238E27FC236}">
                <a16:creationId xmlns:a16="http://schemas.microsoft.com/office/drawing/2014/main" id="{CEF92E94-9D37-4CE2-AEFB-6117B570EFC5}"/>
              </a:ext>
            </a:extLst>
          </p:cNvPr>
          <p:cNvSpPr/>
          <p:nvPr/>
        </p:nvSpPr>
        <p:spPr>
          <a:xfrm>
            <a:off x="147193" y="1042950"/>
            <a:ext cx="6369643" cy="28931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pc="-1" dirty="0">
                <a:solidFill>
                  <a:srgbClr val="002060"/>
                </a:solidFill>
                <a:latin typeface="Calibri"/>
                <a:ea typeface="Calibri"/>
              </a:rPr>
              <a:t>The </a:t>
            </a:r>
            <a:r>
              <a:rPr kumimoji="0" lang="en-US" sz="1800" b="0" i="0" u="none" strike="noStrike" kern="1200" cap="none" spc="-1" normalizeH="0" baseline="0" noProof="0" dirty="0">
                <a:ln>
                  <a:noFill/>
                </a:ln>
                <a:solidFill>
                  <a:srgbClr val="002060"/>
                </a:solidFill>
                <a:effectLst/>
                <a:uLnTx/>
                <a:uFillTx/>
                <a:latin typeface="Calibri"/>
                <a:ea typeface="Calibri"/>
                <a:cs typeface="+mn-cs"/>
              </a:rPr>
              <a:t>progress was recently made in development of the NICA target stations for applied research.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002060"/>
                </a:solidFill>
                <a:effectLst/>
                <a:uLnTx/>
                <a:uFillTx/>
                <a:latin typeface="Calibri"/>
                <a:ea typeface="+mn-ea"/>
                <a:cs typeface="+mn-cs"/>
              </a:rPr>
              <a:t>In December 2021, the beamline and </a:t>
            </a:r>
            <a:r>
              <a:rPr kumimoji="0" lang="en-US" sz="1800" b="1" i="0" u="none" strike="noStrike" kern="1200" cap="none" spc="-1" normalizeH="0" baseline="0" noProof="0" dirty="0">
                <a:ln>
                  <a:noFill/>
                </a:ln>
                <a:solidFill>
                  <a:srgbClr val="0000FF"/>
                </a:solidFill>
                <a:effectLst/>
                <a:uLnTx/>
                <a:uFillTx/>
                <a:latin typeface="Calibri"/>
                <a:ea typeface="+mn-ea"/>
                <a:cs typeface="+mn-cs"/>
              </a:rPr>
              <a:t>S</a:t>
            </a:r>
            <a:r>
              <a:rPr kumimoji="0" lang="en-US" sz="1800" b="1" i="0" u="none" strike="noStrike" kern="1200" cap="none" spc="-1" normalizeH="0" baseline="0" noProof="0" dirty="0">
                <a:ln>
                  <a:noFill/>
                </a:ln>
                <a:solidFill>
                  <a:srgbClr val="002060"/>
                </a:solidFill>
                <a:effectLst/>
                <a:uLnTx/>
                <a:uFillTx/>
                <a:latin typeface="Calibri"/>
                <a:ea typeface="+mn-ea"/>
                <a:cs typeface="+mn-cs"/>
              </a:rPr>
              <a:t>tation </a:t>
            </a:r>
            <a:r>
              <a:rPr kumimoji="0" lang="en-US" sz="1800" b="1" i="0" u="none" strike="noStrike" kern="1200" cap="none" spc="-1" normalizeH="0" baseline="0" noProof="0" dirty="0">
                <a:ln>
                  <a:noFill/>
                </a:ln>
                <a:solidFill>
                  <a:srgbClr val="0000FF"/>
                </a:solidFill>
                <a:effectLst/>
                <a:uLnTx/>
                <a:uFillTx/>
                <a:latin typeface="Calibri"/>
                <a:ea typeface="+mn-ea"/>
                <a:cs typeface="+mn-cs"/>
              </a:rPr>
              <a:t>O</a:t>
            </a:r>
            <a:r>
              <a:rPr kumimoji="0" lang="en-US" sz="1800" b="1" i="0" u="none" strike="noStrike" kern="1200" cap="none" spc="-1" normalizeH="0" baseline="0" noProof="0" dirty="0">
                <a:ln>
                  <a:noFill/>
                </a:ln>
                <a:solidFill>
                  <a:srgbClr val="002060"/>
                </a:solidFill>
                <a:effectLst/>
                <a:uLnTx/>
                <a:uFillTx/>
                <a:latin typeface="Calibri"/>
                <a:ea typeface="+mn-ea"/>
                <a:cs typeface="+mn-cs"/>
              </a:rPr>
              <a:t>f </a:t>
            </a:r>
            <a:r>
              <a:rPr kumimoji="0" lang="en-US" sz="1800" b="1" i="0" u="none" strike="noStrike" kern="1200" cap="none" spc="-1" normalizeH="0" baseline="0" noProof="0" dirty="0" err="1">
                <a:ln>
                  <a:noFill/>
                </a:ln>
                <a:solidFill>
                  <a:srgbClr val="0000FF"/>
                </a:solidFill>
                <a:effectLst/>
                <a:uLnTx/>
                <a:uFillTx/>
                <a:latin typeface="Calibri"/>
                <a:ea typeface="+mn-ea"/>
                <a:cs typeface="+mn-cs"/>
              </a:rPr>
              <a:t>CH</a:t>
            </a:r>
            <a:r>
              <a:rPr kumimoji="0" lang="en-US" sz="1800" b="1" i="0" u="none" strike="noStrike" kern="1200" cap="none" spc="-1" normalizeH="0" baseline="0" noProof="0" dirty="0" err="1">
                <a:ln>
                  <a:noFill/>
                </a:ln>
                <a:solidFill>
                  <a:srgbClr val="002060"/>
                </a:solidFill>
                <a:effectLst/>
                <a:uLnTx/>
                <a:uFillTx/>
                <a:latin typeface="Calibri"/>
                <a:ea typeface="+mn-ea"/>
                <a:cs typeface="+mn-cs"/>
              </a:rPr>
              <a:t>ip</a:t>
            </a:r>
            <a:r>
              <a:rPr kumimoji="0" lang="en-US" sz="1800" b="1" i="0" u="none" strike="noStrike" kern="1200" cap="none" spc="-1" normalizeH="0" baseline="0" noProof="0" dirty="0">
                <a:ln>
                  <a:noFill/>
                </a:ln>
                <a:solidFill>
                  <a:srgbClr val="002060"/>
                </a:solidFill>
                <a:effectLst/>
                <a:uLnTx/>
                <a:uFillTx/>
                <a:latin typeface="Calibri"/>
                <a:ea typeface="+mn-ea"/>
                <a:cs typeface="+mn-cs"/>
              </a:rPr>
              <a:t> </a:t>
            </a:r>
            <a:r>
              <a:rPr kumimoji="0" lang="en-US" sz="1800" b="1" i="0" u="none" strike="noStrike" kern="1200" cap="none" spc="-1" normalizeH="0" baseline="0" noProof="0" dirty="0">
                <a:ln>
                  <a:noFill/>
                </a:ln>
                <a:solidFill>
                  <a:srgbClr val="0000FF"/>
                </a:solidFill>
                <a:effectLst/>
                <a:uLnTx/>
                <a:uFillTx/>
                <a:latin typeface="Calibri"/>
                <a:ea typeface="+mn-ea"/>
                <a:cs typeface="+mn-cs"/>
              </a:rPr>
              <a:t>I</a:t>
            </a:r>
            <a:r>
              <a:rPr lang="en-US" b="1" spc="-1" dirty="0" err="1">
                <a:solidFill>
                  <a:srgbClr val="002060"/>
                </a:solidFill>
                <a:latin typeface="Calibri"/>
              </a:rPr>
              <a:t>rradiation</a:t>
            </a:r>
            <a:r>
              <a:rPr kumimoji="0" lang="en-US" sz="1800" b="1" i="0" u="none" strike="noStrike" kern="1200" cap="none" spc="-1" normalizeH="0" baseline="0" noProof="0" dirty="0">
                <a:ln>
                  <a:noFill/>
                </a:ln>
                <a:solidFill>
                  <a:srgbClr val="002060"/>
                </a:solidFill>
                <a:effectLst/>
                <a:uLnTx/>
                <a:uFillTx/>
                <a:latin typeface="Calibri"/>
                <a:ea typeface="+mn-ea"/>
                <a:cs typeface="+mn-cs"/>
              </a:rPr>
              <a:t> (</a:t>
            </a:r>
            <a:r>
              <a:rPr kumimoji="0" lang="en-US" sz="1800" b="1" i="0" u="none" strike="noStrike" kern="1200" cap="none" spc="-1" normalizeH="0" baseline="0" noProof="0" dirty="0">
                <a:ln>
                  <a:noFill/>
                </a:ln>
                <a:solidFill>
                  <a:srgbClr val="0000FF"/>
                </a:solidFill>
                <a:effectLst/>
                <a:uLnTx/>
                <a:uFillTx/>
                <a:latin typeface="Calibri"/>
                <a:ea typeface="+mn-ea"/>
                <a:cs typeface="+mn-cs"/>
              </a:rPr>
              <a:t>SOCHI</a:t>
            </a:r>
            <a:r>
              <a:rPr kumimoji="0" lang="en-US" sz="1800" b="1" i="0" u="none" strike="noStrike" kern="1200" cap="none" spc="-1" normalizeH="0" baseline="0" noProof="0" dirty="0">
                <a:ln>
                  <a:noFill/>
                </a:ln>
                <a:solidFill>
                  <a:srgbClr val="002060"/>
                </a:solidFill>
                <a:effectLst/>
                <a:uLnTx/>
                <a:uFillTx/>
                <a:latin typeface="Calibri"/>
                <a:ea typeface="+mn-ea"/>
                <a:cs typeface="+mn-cs"/>
              </a:rPr>
              <a:t>) </a:t>
            </a:r>
            <a:r>
              <a:rPr kumimoji="0" lang="en-US" sz="1800" b="0" i="0" u="none" strike="noStrike" kern="1200" cap="none" spc="-1" normalizeH="0" baseline="0" noProof="0" dirty="0">
                <a:ln>
                  <a:noFill/>
                </a:ln>
                <a:solidFill>
                  <a:srgbClr val="002060"/>
                </a:solidFill>
                <a:effectLst/>
                <a:uLnTx/>
                <a:uFillTx/>
                <a:latin typeface="Calibri"/>
                <a:ea typeface="+mn-ea"/>
                <a:cs typeface="+mn-cs"/>
              </a:rPr>
              <a:t>was completed.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002060"/>
              </a:solidFill>
              <a:effectLst/>
              <a:uLnTx/>
              <a:uFillTx/>
              <a:latin typeface="Calibri"/>
              <a:ea typeface="+mn-ea"/>
              <a:cs typeface="+mn-cs"/>
            </a:endParaRPr>
          </a:p>
          <a:p>
            <a:pPr lvl="0" algn="just">
              <a:defRPr/>
            </a:pPr>
            <a:r>
              <a:rPr lang="en-US" spc="-1" dirty="0">
                <a:solidFill>
                  <a:srgbClr val="002060"/>
                </a:solidFill>
                <a:latin typeface="Calibri"/>
              </a:rPr>
              <a:t>In December 2022, the </a:t>
            </a:r>
            <a:r>
              <a:rPr lang="en-US" b="1" spc="-1" dirty="0">
                <a:solidFill>
                  <a:srgbClr val="002060"/>
                </a:solidFill>
                <a:latin typeface="Calibri"/>
              </a:rPr>
              <a:t>prototype of </a:t>
            </a:r>
            <a:r>
              <a:rPr lang="en-US" b="1" spc="-1" dirty="0">
                <a:latin typeface="Calibri"/>
              </a:rPr>
              <a:t>the Target station </a:t>
            </a:r>
            <a:r>
              <a:rPr lang="en-US" b="1" spc="-1" dirty="0">
                <a:solidFill>
                  <a:srgbClr val="0432FF"/>
                </a:solidFill>
                <a:latin typeface="Calibri"/>
              </a:rPr>
              <a:t>for long-term exposure </a:t>
            </a:r>
            <a:r>
              <a:rPr lang="en-US" b="1" spc="-1" dirty="0">
                <a:latin typeface="Calibri"/>
              </a:rPr>
              <a:t>with higher energies </a:t>
            </a:r>
            <a:r>
              <a:rPr lang="en-US" spc="-1" dirty="0">
                <a:solidFill>
                  <a:srgbClr val="002060"/>
                </a:solidFill>
                <a:latin typeface="Calibri"/>
              </a:rPr>
              <a:t>was assembled at the outgoing beam available behind the BM@N facility. This target station has an advantage to use the beam for applied research purposes in parallel with operation of the BM@N setup.</a:t>
            </a:r>
          </a:p>
        </p:txBody>
      </p:sp>
      <p:pic>
        <p:nvPicPr>
          <p:cNvPr id="11" name="Рисунок 10">
            <a:extLst>
              <a:ext uri="{FF2B5EF4-FFF2-40B4-BE49-F238E27FC236}">
                <a16:creationId xmlns:a16="http://schemas.microsoft.com/office/drawing/2014/main" id="{13DC2415-2DAB-4A94-9E4D-DF86457D09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619" b="6074"/>
          <a:stretch/>
        </p:blipFill>
        <p:spPr>
          <a:xfrm>
            <a:off x="262939" y="4205825"/>
            <a:ext cx="4206805" cy="2565730"/>
          </a:xfrm>
          <a:prstGeom prst="rect">
            <a:avLst/>
          </a:prstGeom>
          <a:ln>
            <a:solidFill>
              <a:schemeClr val="accent1"/>
            </a:solidFill>
          </a:ln>
        </p:spPr>
      </p:pic>
      <p:pic>
        <p:nvPicPr>
          <p:cNvPr id="13" name="Рисунок 14">
            <a:extLst>
              <a:ext uri="{FF2B5EF4-FFF2-40B4-BE49-F238E27FC236}">
                <a16:creationId xmlns:a16="http://schemas.microsoft.com/office/drawing/2014/main" id="{85D3C95E-440E-457E-B0CD-13BFDFC253CC}"/>
              </a:ext>
            </a:extLst>
          </p:cNvPr>
          <p:cNvPicPr/>
          <p:nvPr/>
        </p:nvPicPr>
        <p:blipFill>
          <a:blip r:embed="rId4">
            <a:extLst>
              <a:ext uri="{BEBA8EAE-BF5A-486C-A8C5-ECC9F3942E4B}">
                <a14:imgProps xmlns:a14="http://schemas.microsoft.com/office/drawing/2010/main">
                  <a14:imgLayer r:embed="rId5">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4675706" y="4205825"/>
            <a:ext cx="4328528" cy="2565729"/>
          </a:xfrm>
          <a:prstGeom prst="rect">
            <a:avLst/>
          </a:prstGeom>
          <a:noFill/>
          <a:ln>
            <a:solidFill>
              <a:schemeClr val="accent1"/>
            </a:solidFill>
          </a:ln>
        </p:spPr>
      </p:pic>
      <p:sp>
        <p:nvSpPr>
          <p:cNvPr id="18" name="TextBox 17">
            <a:extLst>
              <a:ext uri="{FF2B5EF4-FFF2-40B4-BE49-F238E27FC236}">
                <a16:creationId xmlns:a16="http://schemas.microsoft.com/office/drawing/2014/main" id="{D280C115-DDAE-4680-8B34-03DB1547592A}"/>
              </a:ext>
            </a:extLst>
          </p:cNvPr>
          <p:cNvSpPr txBox="1"/>
          <p:nvPr/>
        </p:nvSpPr>
        <p:spPr>
          <a:xfrm>
            <a:off x="262940" y="6399555"/>
            <a:ext cx="4206804" cy="369332"/>
          </a:xfrm>
          <a:prstGeom prst="rect">
            <a:avLst/>
          </a:prstGeom>
          <a:solidFill>
            <a:schemeClr val="tx1">
              <a:alpha val="54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Station Of </a:t>
            </a:r>
            <a:r>
              <a:rPr kumimoji="0" lang="en-US" sz="1800" b="1" i="0" u="none" strike="noStrike" kern="1200" cap="none" spc="0" normalizeH="0" baseline="0" noProof="0" dirty="0" err="1">
                <a:ln>
                  <a:noFill/>
                </a:ln>
                <a:solidFill>
                  <a:srgbClr val="FFFF00"/>
                </a:solidFill>
                <a:effectLst/>
                <a:uLnTx/>
                <a:uFillTx/>
                <a:latin typeface="Calibri"/>
                <a:ea typeface="+mn-ea"/>
                <a:cs typeface="+mn-cs"/>
              </a:rPr>
              <a:t>CHip</a:t>
            </a:r>
            <a:r>
              <a:rPr kumimoji="0" lang="en-US" sz="1800" b="1" i="0" u="none" strike="noStrike" kern="1200" cap="none" spc="0" normalizeH="0" baseline="0" noProof="0" dirty="0">
                <a:ln>
                  <a:noFill/>
                </a:ln>
                <a:solidFill>
                  <a:srgbClr val="FFFF00"/>
                </a:solidFill>
                <a:effectLst/>
                <a:uLnTx/>
                <a:uFillTx/>
                <a:latin typeface="Calibri"/>
                <a:ea typeface="+mn-ea"/>
                <a:cs typeface="+mn-cs"/>
              </a:rPr>
              <a:t> Irradiation (SOCHI)</a:t>
            </a:r>
            <a:endParaRPr kumimoji="0" lang="ru-RU" sz="1800" b="1" i="0" u="none" strike="noStrike" kern="1200" cap="none" spc="0" normalizeH="0" baseline="0" noProof="0" dirty="0">
              <a:ln>
                <a:noFill/>
              </a:ln>
              <a:solidFill>
                <a:srgbClr val="FFFF00"/>
              </a:solidFill>
              <a:effectLst/>
              <a:uLnTx/>
              <a:uFillTx/>
              <a:latin typeface="Calibri"/>
              <a:ea typeface="+mn-ea"/>
              <a:cs typeface="+mn-cs"/>
            </a:endParaRPr>
          </a:p>
        </p:txBody>
      </p:sp>
      <p:sp>
        <p:nvSpPr>
          <p:cNvPr id="21" name="Прямоугольник 20">
            <a:extLst>
              <a:ext uri="{FF2B5EF4-FFF2-40B4-BE49-F238E27FC236}">
                <a16:creationId xmlns:a16="http://schemas.microsoft.com/office/drawing/2014/main" id="{ED6C9397-37E0-4BB3-BCE2-84563AF293AF}"/>
              </a:ext>
            </a:extLst>
          </p:cNvPr>
          <p:cNvSpPr/>
          <p:nvPr/>
        </p:nvSpPr>
        <p:spPr>
          <a:xfrm>
            <a:off x="4473235" y="3860424"/>
            <a:ext cx="504515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dirty="0">
                <a:ln>
                  <a:noFill/>
                </a:ln>
                <a:solidFill>
                  <a:srgbClr val="002060"/>
                </a:solidFill>
                <a:effectLst/>
                <a:uLnTx/>
                <a:uFillTx/>
                <a:latin typeface="Calibri"/>
                <a:ea typeface="+mn-ea"/>
                <a:cs typeface="+mn-cs"/>
              </a:rPr>
              <a:t>Other ARIADNA beamlines for applied research are in progress</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D6D0108-C6D6-432B-B5DA-50374ED7D909}"/>
              </a:ext>
            </a:extLst>
          </p:cNvPr>
          <p:cNvSpPr txBox="1"/>
          <p:nvPr/>
        </p:nvSpPr>
        <p:spPr>
          <a:xfrm>
            <a:off x="4675707" y="6399555"/>
            <a:ext cx="4328528" cy="369332"/>
          </a:xfrm>
          <a:prstGeom prst="rect">
            <a:avLst/>
          </a:prstGeom>
          <a:solidFill>
            <a:schemeClr val="tx1">
              <a:alpha val="4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SIMBO and ISCRA target stations</a:t>
            </a:r>
            <a:endParaRPr kumimoji="0" lang="ru-RU" sz="1800" b="1" i="0" u="none" strike="noStrike" kern="1200" cap="none" spc="0" normalizeH="0" baseline="0" noProof="0" dirty="0">
              <a:ln>
                <a:noFill/>
              </a:ln>
              <a:solidFill>
                <a:srgbClr val="FFFF00"/>
              </a:solidFill>
              <a:effectLst/>
              <a:uLnTx/>
              <a:uFillTx/>
              <a:latin typeface="Calibri"/>
              <a:ea typeface="+mn-ea"/>
              <a:cs typeface="+mn-cs"/>
            </a:endParaRPr>
          </a:p>
        </p:txBody>
      </p:sp>
      <p:grpSp>
        <p:nvGrpSpPr>
          <p:cNvPr id="8" name="Группа 7">
            <a:extLst>
              <a:ext uri="{FF2B5EF4-FFF2-40B4-BE49-F238E27FC236}">
                <a16:creationId xmlns:a16="http://schemas.microsoft.com/office/drawing/2014/main" id="{E570863D-5B65-DD47-B17F-E7E19699CFFF}"/>
              </a:ext>
            </a:extLst>
          </p:cNvPr>
          <p:cNvGrpSpPr/>
          <p:nvPr/>
        </p:nvGrpSpPr>
        <p:grpSpPr>
          <a:xfrm>
            <a:off x="6546756" y="798325"/>
            <a:ext cx="5540122" cy="2861943"/>
            <a:chOff x="6497193" y="907243"/>
            <a:chExt cx="5540122" cy="2861943"/>
          </a:xfrm>
        </p:grpSpPr>
        <p:pic>
          <p:nvPicPr>
            <p:cNvPr id="20" name="Рисунок 19">
              <a:extLst>
                <a:ext uri="{FF2B5EF4-FFF2-40B4-BE49-F238E27FC236}">
                  <a16:creationId xmlns:a16="http://schemas.microsoft.com/office/drawing/2014/main" id="{1327FE1D-511E-45E7-8605-E8574BA6FFF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497193" y="1105246"/>
              <a:ext cx="5540122" cy="2663940"/>
            </a:xfrm>
            <a:prstGeom prst="rect">
              <a:avLst/>
            </a:prstGeom>
          </p:spPr>
        </p:pic>
        <p:cxnSp>
          <p:nvCxnSpPr>
            <p:cNvPr id="3" name="Прямая со стрелкой 2">
              <a:extLst>
                <a:ext uri="{FF2B5EF4-FFF2-40B4-BE49-F238E27FC236}">
                  <a16:creationId xmlns:a16="http://schemas.microsoft.com/office/drawing/2014/main" id="{21FCE117-3954-3640-A70F-EF63617CF7F8}"/>
                </a:ext>
              </a:extLst>
            </p:cNvPr>
            <p:cNvCxnSpPr>
              <a:cxnSpLocks/>
            </p:cNvCxnSpPr>
            <p:nvPr/>
          </p:nvCxnSpPr>
          <p:spPr>
            <a:xfrm flipH="1">
              <a:off x="7538484" y="1231783"/>
              <a:ext cx="436444" cy="426896"/>
            </a:xfrm>
            <a:prstGeom prst="straightConnector1">
              <a:avLst/>
            </a:prstGeom>
            <a:ln w="15875">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AAC6BEDE-6507-ED4D-9998-B0637028D236}"/>
                </a:ext>
              </a:extLst>
            </p:cNvPr>
            <p:cNvSpPr txBox="1"/>
            <p:nvPr/>
          </p:nvSpPr>
          <p:spPr>
            <a:xfrm>
              <a:off x="7951179" y="907243"/>
              <a:ext cx="1367844" cy="430887"/>
            </a:xfrm>
            <a:prstGeom prst="rect">
              <a:avLst/>
            </a:prstGeom>
            <a:noFill/>
          </p:spPr>
          <p:txBody>
            <a:bodyPr wrap="square" rtlCol="0">
              <a:spAutoFit/>
            </a:bodyPr>
            <a:lstStyle/>
            <a:p>
              <a:r>
                <a:rPr lang="en-US" sz="1100" b="1" dirty="0">
                  <a:solidFill>
                    <a:srgbClr val="E31D23"/>
                  </a:solidFill>
                  <a:latin typeface="Calibri" panose="020F0502020204030204" pitchFamily="34" charset="0"/>
                  <a:cs typeface="Calibri" panose="020F0502020204030204" pitchFamily="34" charset="0"/>
                </a:rPr>
                <a:t>Station for LT exposure</a:t>
              </a:r>
              <a:endParaRPr lang="ru-RU" sz="1100" b="1" dirty="0">
                <a:solidFill>
                  <a:srgbClr val="E31D23"/>
                </a:solidFill>
                <a:latin typeface="Calibri" panose="020F0502020204030204" pitchFamily="34" charset="0"/>
                <a:cs typeface="Calibri" panose="020F0502020204030204" pitchFamily="34" charset="0"/>
              </a:endParaRPr>
            </a:p>
          </p:txBody>
        </p:sp>
      </p:grpSp>
      <p:pic>
        <p:nvPicPr>
          <p:cNvPr id="14" name="Рисунок 13">
            <a:extLst>
              <a:ext uri="{FF2B5EF4-FFF2-40B4-BE49-F238E27FC236}">
                <a16:creationId xmlns:a16="http://schemas.microsoft.com/office/drawing/2014/main" id="{01AB24B7-2D78-9446-8A53-43B82B29E7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809681" y="3967947"/>
            <a:ext cx="3204122" cy="2403092"/>
          </a:xfrm>
          <a:prstGeom prst="rect">
            <a:avLst/>
          </a:prstGeom>
          <a:ln>
            <a:solidFill>
              <a:schemeClr val="accent1"/>
            </a:solidFill>
          </a:ln>
        </p:spPr>
      </p:pic>
      <p:sp>
        <p:nvSpPr>
          <p:cNvPr id="16" name="TextBox 15">
            <a:extLst>
              <a:ext uri="{FF2B5EF4-FFF2-40B4-BE49-F238E27FC236}">
                <a16:creationId xmlns:a16="http://schemas.microsoft.com/office/drawing/2014/main" id="{1D399971-2015-BA48-A6B5-F7C7C67C41C1}"/>
              </a:ext>
            </a:extLst>
          </p:cNvPr>
          <p:cNvSpPr txBox="1"/>
          <p:nvPr/>
        </p:nvSpPr>
        <p:spPr>
          <a:xfrm rot="16200000">
            <a:off x="10388769" y="5323323"/>
            <a:ext cx="2099376" cy="307777"/>
          </a:xfrm>
          <a:prstGeom prst="rect">
            <a:avLst/>
          </a:prstGeom>
          <a:noFill/>
        </p:spPr>
        <p:txBody>
          <a:bodyPr wrap="square" rtlCol="0">
            <a:spAutoFit/>
          </a:bodyPr>
          <a:lstStyle/>
          <a:p>
            <a:pPr algn="ctr"/>
            <a:r>
              <a:rPr lang="ru-RU" sz="1400" b="1" dirty="0">
                <a:solidFill>
                  <a:srgbClr val="FFFF00"/>
                </a:solidFill>
              </a:rPr>
              <a:t> </a:t>
            </a:r>
            <a:r>
              <a:rPr lang="en-US" sz="1400" b="1" dirty="0" err="1">
                <a:solidFill>
                  <a:srgbClr val="FFFF00"/>
                </a:solidFill>
              </a:rPr>
              <a:t>FHCal</a:t>
            </a:r>
            <a:r>
              <a:rPr lang="en-US" sz="1400" b="1" dirty="0">
                <a:solidFill>
                  <a:srgbClr val="FFFF00"/>
                </a:solidFill>
              </a:rPr>
              <a:t> setup</a:t>
            </a:r>
            <a:endParaRPr lang="ru-RU" sz="1400" b="1" dirty="0">
              <a:solidFill>
                <a:srgbClr val="FFFF00"/>
              </a:solidFill>
            </a:endParaRPr>
          </a:p>
        </p:txBody>
      </p:sp>
      <p:sp>
        <p:nvSpPr>
          <p:cNvPr id="17" name="TextBox 16">
            <a:extLst>
              <a:ext uri="{FF2B5EF4-FFF2-40B4-BE49-F238E27FC236}">
                <a16:creationId xmlns:a16="http://schemas.microsoft.com/office/drawing/2014/main" id="{6EA61C96-BE70-1941-A322-369A91207853}"/>
              </a:ext>
            </a:extLst>
          </p:cNvPr>
          <p:cNvSpPr txBox="1"/>
          <p:nvPr/>
        </p:nvSpPr>
        <p:spPr>
          <a:xfrm>
            <a:off x="10249704" y="4607638"/>
            <a:ext cx="1654012" cy="276999"/>
          </a:xfrm>
          <a:prstGeom prst="rect">
            <a:avLst/>
          </a:prstGeom>
          <a:noFill/>
        </p:spPr>
        <p:txBody>
          <a:bodyPr wrap="square" rtlCol="0">
            <a:spAutoFit/>
          </a:bodyPr>
          <a:lstStyle/>
          <a:p>
            <a:r>
              <a:rPr lang="en-US" sz="1200" b="1" dirty="0">
                <a:solidFill>
                  <a:srgbClr val="FFFF00"/>
                </a:solidFill>
              </a:rPr>
              <a:t>Beam direction</a:t>
            </a:r>
            <a:endParaRPr lang="ru-RU" sz="1200" b="1" dirty="0">
              <a:solidFill>
                <a:srgbClr val="FFFF00"/>
              </a:solidFill>
            </a:endParaRPr>
          </a:p>
        </p:txBody>
      </p:sp>
      <p:sp>
        <p:nvSpPr>
          <p:cNvPr id="19" name="Стрелка: влево 5">
            <a:extLst>
              <a:ext uri="{FF2B5EF4-FFF2-40B4-BE49-F238E27FC236}">
                <a16:creationId xmlns:a16="http://schemas.microsoft.com/office/drawing/2014/main" id="{56A0DA84-6E77-404F-9863-A4E5EEC74955}"/>
              </a:ext>
            </a:extLst>
          </p:cNvPr>
          <p:cNvSpPr/>
          <p:nvPr/>
        </p:nvSpPr>
        <p:spPr>
          <a:xfrm>
            <a:off x="9693431" y="4435358"/>
            <a:ext cx="2210284" cy="24446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600"/>
          </a:p>
        </p:txBody>
      </p:sp>
      <p:grpSp>
        <p:nvGrpSpPr>
          <p:cNvPr id="7" name="Группа 6">
            <a:extLst>
              <a:ext uri="{FF2B5EF4-FFF2-40B4-BE49-F238E27FC236}">
                <a16:creationId xmlns:a16="http://schemas.microsoft.com/office/drawing/2014/main" id="{0BA64FBF-C09C-6B4B-B561-A80C24DA603E}"/>
              </a:ext>
            </a:extLst>
          </p:cNvPr>
          <p:cNvGrpSpPr/>
          <p:nvPr/>
        </p:nvGrpSpPr>
        <p:grpSpPr>
          <a:xfrm>
            <a:off x="10663048" y="2885750"/>
            <a:ext cx="1380023" cy="1336491"/>
            <a:chOff x="10663048" y="2867462"/>
            <a:chExt cx="1380023" cy="1336491"/>
          </a:xfrm>
        </p:grpSpPr>
        <p:pic>
          <p:nvPicPr>
            <p:cNvPr id="24" name="Рисунок 23">
              <a:extLst>
                <a:ext uri="{FF2B5EF4-FFF2-40B4-BE49-F238E27FC236}">
                  <a16:creationId xmlns:a16="http://schemas.microsoft.com/office/drawing/2014/main" id="{C75A3BA5-3EE5-C844-AD75-BEE7A6F5F4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3048" y="2867462"/>
              <a:ext cx="1380023" cy="1336491"/>
            </a:xfrm>
            <a:prstGeom prst="rect">
              <a:avLst/>
            </a:prstGeom>
            <a:noFill/>
            <a:ln>
              <a:solidFill>
                <a:schemeClr val="accent1"/>
              </a:solidFill>
            </a:ln>
          </p:spPr>
        </p:pic>
        <p:pic>
          <p:nvPicPr>
            <p:cNvPr id="25" name="Рисунок 24">
              <a:extLst>
                <a:ext uri="{FF2B5EF4-FFF2-40B4-BE49-F238E27FC236}">
                  <a16:creationId xmlns:a16="http://schemas.microsoft.com/office/drawing/2014/main" id="{E95E00F6-9BEA-3B4C-B2B6-9EEBE46BD4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2430" y="3358316"/>
              <a:ext cx="471086" cy="466713"/>
            </a:xfrm>
            <a:prstGeom prst="rect">
              <a:avLst/>
            </a:prstGeom>
          </p:spPr>
        </p:pic>
      </p:grpSp>
      <p:sp>
        <p:nvSpPr>
          <p:cNvPr id="26" name="TextBox 25">
            <a:extLst>
              <a:ext uri="{FF2B5EF4-FFF2-40B4-BE49-F238E27FC236}">
                <a16:creationId xmlns:a16="http://schemas.microsoft.com/office/drawing/2014/main" id="{23884133-A369-DB42-9546-12563CA16788}"/>
              </a:ext>
            </a:extLst>
          </p:cNvPr>
          <p:cNvSpPr txBox="1"/>
          <p:nvPr/>
        </p:nvSpPr>
        <p:spPr>
          <a:xfrm>
            <a:off x="9239727" y="6147555"/>
            <a:ext cx="2352619" cy="615553"/>
          </a:xfrm>
          <a:prstGeom prst="rect">
            <a:avLst/>
          </a:prstGeom>
          <a:solidFill>
            <a:schemeClr val="tx1">
              <a:alpha val="46000"/>
            </a:schemeClr>
          </a:solidFill>
        </p:spPr>
        <p:txBody>
          <a:bodyPr wrap="square" rtlCol="0">
            <a:spAutoFit/>
          </a:bodyPr>
          <a:lstStyle/>
          <a:p>
            <a:r>
              <a:rPr lang="en-US" sz="1700" b="1" dirty="0">
                <a:solidFill>
                  <a:srgbClr val="FFFF00"/>
                </a:solidFill>
                <a:latin typeface="Calibri"/>
              </a:rPr>
              <a:t>Target station for long-term exposure</a:t>
            </a:r>
            <a:endParaRPr lang="ru-RU" sz="1700" b="1" dirty="0">
              <a:solidFill>
                <a:srgbClr val="FFFF00"/>
              </a:solidFill>
              <a:latin typeface="Calibri"/>
            </a:endParaRPr>
          </a:p>
        </p:txBody>
      </p:sp>
    </p:spTree>
    <p:extLst>
      <p:ext uri="{BB962C8B-B14F-4D97-AF65-F5344CB8AC3E}">
        <p14:creationId xmlns:p14="http://schemas.microsoft.com/office/powerpoint/2010/main" val="279494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кругленные углы 3">
            <a:extLst>
              <a:ext uri="{FF2B5EF4-FFF2-40B4-BE49-F238E27FC236}">
                <a16:creationId xmlns:a16="http://schemas.microsoft.com/office/drawing/2014/main" id="{D155B1E6-029B-4BEC-A987-A1937CA9B606}"/>
              </a:ext>
            </a:extLst>
          </p:cNvPr>
          <p:cNvSpPr/>
          <p:nvPr/>
        </p:nvSpPr>
        <p:spPr>
          <a:xfrm>
            <a:off x="2033553" y="1784079"/>
            <a:ext cx="8159365" cy="3340509"/>
          </a:xfrm>
          <a:prstGeom prst="roundRect">
            <a:avLst>
              <a:gd name="adj" fmla="val 50000"/>
            </a:avLst>
          </a:prstGeom>
          <a:noFill/>
          <a:ln w="53975" cap="flat" cmpd="sng" algn="ctr">
            <a:solidFill>
              <a:srgbClr val="0366B7"/>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Прямоугольник: скругленные углы 4">
            <a:extLst>
              <a:ext uri="{FF2B5EF4-FFF2-40B4-BE49-F238E27FC236}">
                <a16:creationId xmlns:a16="http://schemas.microsoft.com/office/drawing/2014/main" id="{F5584A12-C5CB-4635-B94D-D1E27E5053A8}"/>
              </a:ext>
            </a:extLst>
          </p:cNvPr>
          <p:cNvSpPr/>
          <p:nvPr/>
        </p:nvSpPr>
        <p:spPr>
          <a:xfrm>
            <a:off x="9692709" y="2812085"/>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6" name="Прямоугольник: скругленные углы 5">
            <a:extLst>
              <a:ext uri="{FF2B5EF4-FFF2-40B4-BE49-F238E27FC236}">
                <a16:creationId xmlns:a16="http://schemas.microsoft.com/office/drawing/2014/main" id="{D5F472DF-D501-424B-A032-EB70F5B28B7A}"/>
              </a:ext>
            </a:extLst>
          </p:cNvPr>
          <p:cNvSpPr/>
          <p:nvPr/>
        </p:nvSpPr>
        <p:spPr>
          <a:xfrm>
            <a:off x="5187165" y="4552489"/>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7" name="Прямоугольник: скругленные углы 6">
            <a:extLst>
              <a:ext uri="{FF2B5EF4-FFF2-40B4-BE49-F238E27FC236}">
                <a16:creationId xmlns:a16="http://schemas.microsoft.com/office/drawing/2014/main" id="{AE61E292-E069-4D68-B59C-645079FED8AD}"/>
              </a:ext>
            </a:extLst>
          </p:cNvPr>
          <p:cNvSpPr/>
          <p:nvPr/>
        </p:nvSpPr>
        <p:spPr>
          <a:xfrm>
            <a:off x="7976833" y="4467203"/>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8" name="Прямоугольник: скругленные углы 7">
            <a:extLst>
              <a:ext uri="{FF2B5EF4-FFF2-40B4-BE49-F238E27FC236}">
                <a16:creationId xmlns:a16="http://schemas.microsoft.com/office/drawing/2014/main" id="{5CB529D8-2EA6-481C-9DB2-A8DF38395BEF}"/>
              </a:ext>
            </a:extLst>
          </p:cNvPr>
          <p:cNvSpPr/>
          <p:nvPr/>
        </p:nvSpPr>
        <p:spPr>
          <a:xfrm>
            <a:off x="8067504" y="1240973"/>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9" name="Прямоугольник: скругленные углы 8">
            <a:extLst>
              <a:ext uri="{FF2B5EF4-FFF2-40B4-BE49-F238E27FC236}">
                <a16:creationId xmlns:a16="http://schemas.microsoft.com/office/drawing/2014/main" id="{8300086B-5493-4A41-9B9D-D6D16D469692}"/>
              </a:ext>
            </a:extLst>
          </p:cNvPr>
          <p:cNvSpPr/>
          <p:nvPr/>
        </p:nvSpPr>
        <p:spPr>
          <a:xfrm>
            <a:off x="5178911" y="1226539"/>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10" name="Прямоугольник: скругленные углы 9">
            <a:extLst>
              <a:ext uri="{FF2B5EF4-FFF2-40B4-BE49-F238E27FC236}">
                <a16:creationId xmlns:a16="http://schemas.microsoft.com/office/drawing/2014/main" id="{51B4E485-16DD-4C5E-8358-BBC7D9B342BF}"/>
              </a:ext>
            </a:extLst>
          </p:cNvPr>
          <p:cNvSpPr/>
          <p:nvPr/>
        </p:nvSpPr>
        <p:spPr>
          <a:xfrm>
            <a:off x="2274009" y="4471452"/>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11" name="Прямоугольник: скругленные углы 10">
            <a:extLst>
              <a:ext uri="{FF2B5EF4-FFF2-40B4-BE49-F238E27FC236}">
                <a16:creationId xmlns:a16="http://schemas.microsoft.com/office/drawing/2014/main" id="{48F8C155-E507-44D7-80D0-558F56F97B91}"/>
              </a:ext>
            </a:extLst>
          </p:cNvPr>
          <p:cNvSpPr/>
          <p:nvPr/>
        </p:nvSpPr>
        <p:spPr>
          <a:xfrm>
            <a:off x="548400" y="2846952"/>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12" name="Прямоугольник: скругленные углы 11">
            <a:extLst>
              <a:ext uri="{FF2B5EF4-FFF2-40B4-BE49-F238E27FC236}">
                <a16:creationId xmlns:a16="http://schemas.microsoft.com/office/drawing/2014/main" id="{7D52A8CD-E484-4FE3-8A4E-8F0D318B47AD}"/>
              </a:ext>
            </a:extLst>
          </p:cNvPr>
          <p:cNvSpPr/>
          <p:nvPr/>
        </p:nvSpPr>
        <p:spPr>
          <a:xfrm>
            <a:off x="2035506" y="1298228"/>
            <a:ext cx="2073693" cy="1269580"/>
          </a:xfrm>
          <a:prstGeom prst="roundRect">
            <a:avLst/>
          </a:prstGeom>
          <a:solidFill>
            <a:srgbClr val="4F81BD"/>
          </a:solidFill>
          <a:ln w="25400" cap="flat" cmpd="sng" algn="ctr">
            <a:solidFill>
              <a:srgbClr val="4F81BD">
                <a:shade val="50000"/>
              </a:srgbClr>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ysClr val="window" lastClr="FFFFFF"/>
              </a:solidFill>
              <a:effectLst/>
              <a:uLnTx/>
              <a:uFillTx/>
              <a:latin typeface="Calibri"/>
              <a:ea typeface="+mn-ea"/>
              <a:cs typeface="+mn-cs"/>
            </a:endParaRPr>
          </a:p>
        </p:txBody>
      </p:sp>
      <p:pic>
        <p:nvPicPr>
          <p:cNvPr id="14" name="Рисунок 13">
            <a:extLst>
              <a:ext uri="{FF2B5EF4-FFF2-40B4-BE49-F238E27FC236}">
                <a16:creationId xmlns:a16="http://schemas.microsoft.com/office/drawing/2014/main" id="{04B624C6-9870-405B-9868-12AB0DAD4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5594" y="2780086"/>
            <a:ext cx="2535378" cy="1327112"/>
          </a:xfrm>
          <a:prstGeom prst="rect">
            <a:avLst/>
          </a:prstGeom>
        </p:spPr>
      </p:pic>
      <p:pic>
        <p:nvPicPr>
          <p:cNvPr id="15" name="Рисунок 14">
            <a:extLst>
              <a:ext uri="{FF2B5EF4-FFF2-40B4-BE49-F238E27FC236}">
                <a16:creationId xmlns:a16="http://schemas.microsoft.com/office/drawing/2014/main" id="{F960F0D5-46AE-452C-B468-10F57E7E89E7}"/>
              </a:ext>
            </a:extLst>
          </p:cNvPr>
          <p:cNvPicPr>
            <a:picLocks noChangeAspect="1"/>
          </p:cNvPicPr>
          <p:nvPr/>
        </p:nvPicPr>
        <p:blipFill rotWithShape="1">
          <a:blip r:embed="rId3">
            <a:extLst>
              <a:ext uri="{28A0092B-C50C-407E-A947-70E740481C1C}">
                <a14:useLocalDpi xmlns:a14="http://schemas.microsoft.com/office/drawing/2010/main" val="0"/>
              </a:ext>
            </a:extLst>
          </a:blip>
          <a:srcRect l="9558" r="8777"/>
          <a:stretch/>
        </p:blipFill>
        <p:spPr>
          <a:xfrm>
            <a:off x="2244724" y="1377769"/>
            <a:ext cx="1606001" cy="1107285"/>
          </a:xfrm>
          <a:prstGeom prst="rect">
            <a:avLst/>
          </a:prstGeom>
        </p:spPr>
      </p:pic>
      <p:sp>
        <p:nvSpPr>
          <p:cNvPr id="16" name="Прямоугольник 15">
            <a:extLst>
              <a:ext uri="{FF2B5EF4-FFF2-40B4-BE49-F238E27FC236}">
                <a16:creationId xmlns:a16="http://schemas.microsoft.com/office/drawing/2014/main" id="{6C95245D-78EA-4D19-AD1B-1828624A1BE3}"/>
              </a:ext>
            </a:extLst>
          </p:cNvPr>
          <p:cNvSpPr/>
          <p:nvPr/>
        </p:nvSpPr>
        <p:spPr>
          <a:xfrm>
            <a:off x="718650" y="1496771"/>
            <a:ext cx="1903443"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Radiation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in space</a:t>
            </a:r>
            <a:endParaRPr kumimoji="0" lang="ru-RU" sz="1800" b="0" i="0" u="none" strike="noStrike" kern="1200" cap="none" spc="0" normalizeH="0" baseline="0" noProof="0" dirty="0">
              <a:ln>
                <a:noFill/>
              </a:ln>
              <a:solidFill>
                <a:srgbClr val="194798"/>
              </a:solidFill>
              <a:effectLst/>
              <a:uLnTx/>
              <a:uFillTx/>
              <a:latin typeface="Calibri"/>
              <a:ea typeface="+mn-ea"/>
              <a:cs typeface="+mn-cs"/>
            </a:endParaRPr>
          </a:p>
        </p:txBody>
      </p:sp>
      <p:pic>
        <p:nvPicPr>
          <p:cNvPr id="17" name="Рисунок 16">
            <a:extLst>
              <a:ext uri="{FF2B5EF4-FFF2-40B4-BE49-F238E27FC236}">
                <a16:creationId xmlns:a16="http://schemas.microsoft.com/office/drawing/2014/main" id="{F2460A32-7A83-4295-8A94-7902518DD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028" y="4514316"/>
            <a:ext cx="1176398" cy="1205421"/>
          </a:xfrm>
          <a:prstGeom prst="rect">
            <a:avLst/>
          </a:prstGeom>
          <a:ln>
            <a:solidFill>
              <a:sysClr val="window" lastClr="FFFFFF">
                <a:lumMod val="75000"/>
              </a:sysClr>
            </a:solidFill>
          </a:ln>
        </p:spPr>
      </p:pic>
      <p:sp>
        <p:nvSpPr>
          <p:cNvPr id="18" name="Прямоугольник 17">
            <a:extLst>
              <a:ext uri="{FF2B5EF4-FFF2-40B4-BE49-F238E27FC236}">
                <a16:creationId xmlns:a16="http://schemas.microsoft.com/office/drawing/2014/main" id="{E86F3809-A07F-465F-9B95-BEB4AE8B5B46}"/>
              </a:ext>
            </a:extLst>
          </p:cNvPr>
          <p:cNvSpPr/>
          <p:nvPr/>
        </p:nvSpPr>
        <p:spPr>
          <a:xfrm>
            <a:off x="1101615" y="5526508"/>
            <a:ext cx="2909017" cy="64633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Radiation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therapy-related research</a:t>
            </a:r>
            <a:endParaRPr kumimoji="0" lang="ru-RU" sz="1800" b="0" i="0" u="none" strike="noStrike" kern="1200" cap="none" spc="0" normalizeH="0" baseline="0" noProof="0" dirty="0">
              <a:ln>
                <a:noFill/>
              </a:ln>
              <a:solidFill>
                <a:srgbClr val="194798"/>
              </a:solidFill>
              <a:effectLst/>
              <a:uLnTx/>
              <a:uFillTx/>
              <a:latin typeface="Calibri"/>
              <a:ea typeface="+mn-ea"/>
              <a:cs typeface="+mn-cs"/>
            </a:endParaRPr>
          </a:p>
        </p:txBody>
      </p:sp>
      <p:sp>
        <p:nvSpPr>
          <p:cNvPr id="19" name="Прямоугольник 18">
            <a:extLst>
              <a:ext uri="{FF2B5EF4-FFF2-40B4-BE49-F238E27FC236}">
                <a16:creationId xmlns:a16="http://schemas.microsoft.com/office/drawing/2014/main" id="{2C100B37-CA42-4DA2-8494-BD703AE9F6D5}"/>
              </a:ext>
            </a:extLst>
          </p:cNvPr>
          <p:cNvSpPr/>
          <p:nvPr/>
        </p:nvSpPr>
        <p:spPr>
          <a:xfrm>
            <a:off x="4364386" y="755915"/>
            <a:ext cx="3836065" cy="369332"/>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Radiation effects in microelectronics</a:t>
            </a:r>
            <a:endParaRPr kumimoji="0" lang="ru-RU" sz="1800" b="0" i="0" u="none" strike="noStrike" kern="1200" cap="none" spc="0" normalizeH="0" baseline="0" noProof="0" dirty="0">
              <a:ln>
                <a:noFill/>
              </a:ln>
              <a:solidFill>
                <a:srgbClr val="194798"/>
              </a:solidFill>
              <a:effectLst/>
              <a:uLnTx/>
              <a:uFillTx/>
              <a:latin typeface="Calibri"/>
              <a:ea typeface="+mn-ea"/>
              <a:cs typeface="+mn-cs"/>
            </a:endParaRPr>
          </a:p>
        </p:txBody>
      </p:sp>
      <p:pic>
        <p:nvPicPr>
          <p:cNvPr id="20" name="Picture 107">
            <a:extLst>
              <a:ext uri="{FF2B5EF4-FFF2-40B4-BE49-F238E27FC236}">
                <a16:creationId xmlns:a16="http://schemas.microsoft.com/office/drawing/2014/main" id="{27F5A287-CA12-40E1-95EA-8CC23B76A39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52420" y="1337830"/>
            <a:ext cx="1027554" cy="110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2"/>
                </a:solidFill>
                <a:miter lim="800000"/>
                <a:headEnd/>
                <a:tailEnd/>
              </a14:hiddenLine>
            </a:ext>
          </a:extLst>
        </p:spPr>
      </p:pic>
      <p:pic>
        <p:nvPicPr>
          <p:cNvPr id="21" name="Picture 2" descr="\\WinfileSvF\MF$Root\Toimil\Eigene Dateien\STUDENTS_PhD\Loic Buerr\Data\crosss sections\Picture3.png">
            <a:extLst>
              <a:ext uri="{FF2B5EF4-FFF2-40B4-BE49-F238E27FC236}">
                <a16:creationId xmlns:a16="http://schemas.microsoft.com/office/drawing/2014/main" id="{D91334DA-541F-4639-AFE1-E844A7D233E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339919" y="4557835"/>
            <a:ext cx="1352790" cy="1093929"/>
          </a:xfrm>
          <a:prstGeom prst="rect">
            <a:avLst/>
          </a:prstGeom>
          <a:ln>
            <a:solidFill>
              <a:sysClr val="window" lastClr="FFFFFF">
                <a:lumMod val="75000"/>
              </a:sysClr>
            </a:solidFill>
          </a:ln>
          <a:extLst>
            <a:ext uri="{909E8E84-426E-40DD-AFC4-6F175D3DCCD1}">
              <a14:hiddenFill xmlns:a14="http://schemas.microsoft.com/office/drawing/2010/main">
                <a:solidFill>
                  <a:srgbClr val="FFFFFF"/>
                </a:solidFill>
              </a14:hiddenFill>
            </a:ext>
          </a:extLst>
        </p:spPr>
      </p:pic>
      <p:sp>
        <p:nvSpPr>
          <p:cNvPr id="22" name="Прямоугольник 21">
            <a:extLst>
              <a:ext uri="{FF2B5EF4-FFF2-40B4-BE49-F238E27FC236}">
                <a16:creationId xmlns:a16="http://schemas.microsoft.com/office/drawing/2014/main" id="{44D3CD7F-7292-4F05-9B1B-736C32300C08}"/>
              </a:ext>
            </a:extLst>
          </p:cNvPr>
          <p:cNvSpPr/>
          <p:nvPr/>
        </p:nvSpPr>
        <p:spPr>
          <a:xfrm>
            <a:off x="10228817" y="4369040"/>
            <a:ext cx="2132457"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e-DE" sz="1800" b="1" i="0" u="none" strike="noStrike" kern="1200" cap="none" spc="0" normalizeH="0" baseline="0" noProof="0" dirty="0">
                <a:ln>
                  <a:noFill/>
                </a:ln>
                <a:solidFill>
                  <a:srgbClr val="194798"/>
                </a:solidFill>
                <a:effectLst/>
                <a:uLnTx/>
                <a:uFillTx/>
                <a:latin typeface="Calibri"/>
                <a:ea typeface="+mn-ea"/>
                <a:cs typeface="+mn-cs"/>
              </a:rPr>
              <a:t>Materials in extreme radiation dose conditions</a:t>
            </a:r>
          </a:p>
        </p:txBody>
      </p:sp>
      <p:sp>
        <p:nvSpPr>
          <p:cNvPr id="23" name="Прямоугольник 22">
            <a:extLst>
              <a:ext uri="{FF2B5EF4-FFF2-40B4-BE49-F238E27FC236}">
                <a16:creationId xmlns:a16="http://schemas.microsoft.com/office/drawing/2014/main" id="{68A06420-60CA-407A-84D6-39B12E76B872}"/>
              </a:ext>
            </a:extLst>
          </p:cNvPr>
          <p:cNvSpPr/>
          <p:nvPr/>
        </p:nvSpPr>
        <p:spPr>
          <a:xfrm>
            <a:off x="10280424" y="1483866"/>
            <a:ext cx="1726021"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e-DE" sz="1800" b="1" i="0" u="none" strike="noStrike" kern="1200" cap="none" spc="0" normalizeH="0" baseline="0" noProof="0" dirty="0">
                <a:ln>
                  <a:noFill/>
                </a:ln>
                <a:solidFill>
                  <a:srgbClr val="194798"/>
                </a:solidFill>
                <a:effectLst/>
                <a:uLnTx/>
                <a:uFillTx/>
                <a:latin typeface="Calibri"/>
                <a:ea typeface="+mn-ea"/>
                <a:cs typeface="+mn-cs"/>
              </a:rPr>
              <a:t>Materials research with ion beams</a:t>
            </a:r>
            <a:endParaRPr kumimoji="0" lang="ru-RU" sz="1800" b="1" i="0" u="none" strike="noStrike" kern="1200" cap="none" spc="0" normalizeH="0" baseline="0" noProof="0" dirty="0">
              <a:ln>
                <a:noFill/>
              </a:ln>
              <a:solidFill>
                <a:srgbClr val="194798"/>
              </a:solidFill>
              <a:effectLst/>
              <a:uLnTx/>
              <a:uFillTx/>
              <a:latin typeface="Calibri"/>
              <a:ea typeface="+mn-ea"/>
              <a:cs typeface="+mn-cs"/>
            </a:endParaRPr>
          </a:p>
        </p:txBody>
      </p:sp>
      <p:pic>
        <p:nvPicPr>
          <p:cNvPr id="24" name="Рисунок 23">
            <a:extLst>
              <a:ext uri="{FF2B5EF4-FFF2-40B4-BE49-F238E27FC236}">
                <a16:creationId xmlns:a16="http://schemas.microsoft.com/office/drawing/2014/main" id="{10B68A90-EF5F-46E0-9F52-965D05BE35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696" r="2581"/>
          <a:stretch/>
        </p:blipFill>
        <p:spPr bwMode="auto">
          <a:xfrm>
            <a:off x="5304517" y="1382798"/>
            <a:ext cx="1760535" cy="8574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3CE91DDF-2306-4974-B75F-C07D9995039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29463" y="4645158"/>
            <a:ext cx="1773689" cy="1062323"/>
          </a:xfrm>
          <a:prstGeom prst="rect">
            <a:avLst/>
          </a:prstGeom>
          <a:ln>
            <a:solidFill>
              <a:sysClr val="window" lastClr="FFFFFF">
                <a:lumMod val="75000"/>
              </a:sysClr>
            </a:solidFill>
          </a:ln>
          <a:extLst>
            <a:ext uri="{909E8E84-426E-40DD-AFC4-6F175D3DCCD1}">
              <a14:hiddenFill xmlns:a14="http://schemas.microsoft.com/office/drawing/2010/main">
                <a:solidFill>
                  <a:srgbClr val="FFFFFF"/>
                </a:solidFill>
              </a14:hiddenFill>
            </a:ext>
          </a:extLst>
        </p:spPr>
      </p:pic>
      <p:sp>
        <p:nvSpPr>
          <p:cNvPr id="26" name="Прямоугольник 25">
            <a:extLst>
              <a:ext uri="{FF2B5EF4-FFF2-40B4-BE49-F238E27FC236}">
                <a16:creationId xmlns:a16="http://schemas.microsoft.com/office/drawing/2014/main" id="{442FC86D-7CB2-45F3-A86D-B0858F1A40B8}"/>
              </a:ext>
            </a:extLst>
          </p:cNvPr>
          <p:cNvSpPr/>
          <p:nvPr/>
        </p:nvSpPr>
        <p:spPr>
          <a:xfrm>
            <a:off x="4420632" y="5928526"/>
            <a:ext cx="3541466" cy="541046"/>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Novel technology for radiation waste processing</a:t>
            </a:r>
            <a:endParaRPr kumimoji="0" lang="ru-RU" sz="1800" b="1" i="0" u="none" strike="noStrike" kern="1200" cap="none" spc="0" normalizeH="0" baseline="0" noProof="0" dirty="0">
              <a:ln>
                <a:noFill/>
              </a:ln>
              <a:solidFill>
                <a:srgbClr val="194798"/>
              </a:solidFill>
              <a:effectLst/>
              <a:uLnTx/>
              <a:uFillTx/>
              <a:latin typeface="Calibri"/>
              <a:ea typeface="+mn-ea"/>
              <a:cs typeface="+mn-cs"/>
            </a:endParaRPr>
          </a:p>
        </p:txBody>
      </p:sp>
      <p:grpSp>
        <p:nvGrpSpPr>
          <p:cNvPr id="27" name="Группа 26">
            <a:extLst>
              <a:ext uri="{FF2B5EF4-FFF2-40B4-BE49-F238E27FC236}">
                <a16:creationId xmlns:a16="http://schemas.microsoft.com/office/drawing/2014/main" id="{03733327-DCA3-44C6-970C-317F7A448235}"/>
              </a:ext>
            </a:extLst>
          </p:cNvPr>
          <p:cNvGrpSpPr/>
          <p:nvPr/>
        </p:nvGrpSpPr>
        <p:grpSpPr>
          <a:xfrm>
            <a:off x="9872918" y="2869128"/>
            <a:ext cx="1742708" cy="1204383"/>
            <a:chOff x="8999621" y="3038224"/>
            <a:chExt cx="1891245" cy="1307036"/>
          </a:xfrm>
        </p:grpSpPr>
        <p:pic>
          <p:nvPicPr>
            <p:cNvPr id="30" name="Рисунок 29">
              <a:extLst>
                <a:ext uri="{FF2B5EF4-FFF2-40B4-BE49-F238E27FC236}">
                  <a16:creationId xmlns:a16="http://schemas.microsoft.com/office/drawing/2014/main" id="{C928E976-5070-483D-9B42-41172399BE97}"/>
                </a:ext>
              </a:extLst>
            </p:cNvPr>
            <p:cNvPicPr>
              <a:picLocks noChangeAspect="1"/>
            </p:cNvPicPr>
            <p:nvPr/>
          </p:nvPicPr>
          <p:blipFill rotWithShape="1">
            <a:blip r:embed="rId9"/>
            <a:srcRect l="3114" r="57286"/>
            <a:stretch/>
          </p:blipFill>
          <p:spPr>
            <a:xfrm>
              <a:off x="8999621" y="3038224"/>
              <a:ext cx="998624" cy="1307036"/>
            </a:xfrm>
            <a:prstGeom prst="rect">
              <a:avLst/>
            </a:prstGeom>
          </p:spPr>
        </p:pic>
        <p:pic>
          <p:nvPicPr>
            <p:cNvPr id="31" name="Рисунок 30">
              <a:extLst>
                <a:ext uri="{FF2B5EF4-FFF2-40B4-BE49-F238E27FC236}">
                  <a16:creationId xmlns:a16="http://schemas.microsoft.com/office/drawing/2014/main" id="{65FAA7AA-D225-4012-836B-F212D6A2F99B}"/>
                </a:ext>
              </a:extLst>
            </p:cNvPr>
            <p:cNvPicPr>
              <a:picLocks noChangeAspect="1"/>
            </p:cNvPicPr>
            <p:nvPr/>
          </p:nvPicPr>
          <p:blipFill rotWithShape="1">
            <a:blip r:embed="rId9"/>
            <a:srcRect l="64603"/>
            <a:stretch/>
          </p:blipFill>
          <p:spPr>
            <a:xfrm>
              <a:off x="9998244" y="3038224"/>
              <a:ext cx="892622" cy="1307036"/>
            </a:xfrm>
            <a:prstGeom prst="rect">
              <a:avLst/>
            </a:prstGeom>
          </p:spPr>
        </p:pic>
      </p:grpSp>
      <p:pic>
        <p:nvPicPr>
          <p:cNvPr id="28" name="Picture 3">
            <a:extLst>
              <a:ext uri="{FF2B5EF4-FFF2-40B4-BE49-F238E27FC236}">
                <a16:creationId xmlns:a16="http://schemas.microsoft.com/office/drawing/2014/main" id="{63CC0E6E-F243-41F0-B2C6-42CBAA66549A}"/>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t="71910"/>
          <a:stretch/>
        </p:blipFill>
        <p:spPr bwMode="auto">
          <a:xfrm>
            <a:off x="811294" y="2899584"/>
            <a:ext cx="1502575" cy="1148915"/>
          </a:xfrm>
          <a:prstGeom prst="rect">
            <a:avLst/>
          </a:prstGeom>
          <a:solidFill>
            <a:sysClr val="windowText" lastClr="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Прямоугольник 28">
            <a:extLst>
              <a:ext uri="{FF2B5EF4-FFF2-40B4-BE49-F238E27FC236}">
                <a16:creationId xmlns:a16="http://schemas.microsoft.com/office/drawing/2014/main" id="{3AFF7393-ECEF-43AA-86B4-24F7BD981AD9}"/>
              </a:ext>
            </a:extLst>
          </p:cNvPr>
          <p:cNvSpPr/>
          <p:nvPr/>
        </p:nvSpPr>
        <p:spPr>
          <a:xfrm>
            <a:off x="632041" y="4147711"/>
            <a:ext cx="1884597"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4798"/>
                </a:solidFill>
                <a:effectLst/>
                <a:uLnTx/>
                <a:uFillTx/>
                <a:latin typeface="Calibri"/>
                <a:ea typeface="+mn-ea"/>
                <a:cs typeface="+mn-cs"/>
              </a:rPr>
              <a:t>Radiation biophysics and radiobiology</a:t>
            </a:r>
            <a:endParaRPr kumimoji="0" lang="ru-RU" sz="1800" b="0" i="0" u="none" strike="noStrike" kern="1200" cap="none" spc="0" normalizeH="0" baseline="0" noProof="0" dirty="0">
              <a:ln>
                <a:noFill/>
              </a:ln>
              <a:solidFill>
                <a:srgbClr val="194798"/>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084AAB9B-6E1D-CF40-9AB4-F2C7069F4C44}"/>
              </a:ext>
            </a:extLst>
          </p:cNvPr>
          <p:cNvSpPr txBox="1"/>
          <p:nvPr/>
        </p:nvSpPr>
        <p:spPr>
          <a:xfrm>
            <a:off x="0" y="72498"/>
            <a:ext cx="12192000" cy="646331"/>
          </a:xfrm>
          <a:prstGeom prst="rect">
            <a:avLst/>
          </a:prstGeom>
          <a:noFill/>
        </p:spPr>
        <p:txBody>
          <a:bodyPr wrap="square" rtlCol="0">
            <a:spAutoFit/>
          </a:bodyPr>
          <a:lstStyle/>
          <a:p>
            <a:pPr algn="ctr">
              <a:defRPr/>
            </a:pPr>
            <a:r>
              <a:rPr lang="en-US" altLang="ru-RU" sz="3600" b="1" cap="small" dirty="0">
                <a:solidFill>
                  <a:srgbClr val="1F497D"/>
                </a:solidFill>
                <a:latin typeface="Calibri" panose="020F0502020204030204" pitchFamily="34" charset="0"/>
                <a:cs typeface="Calibri" panose="020F0502020204030204" pitchFamily="34" charset="0"/>
              </a:rPr>
              <a:t>Pillars of applied research at NICA</a:t>
            </a:r>
            <a:endParaRPr lang="ru-RU" altLang="ru-RU" sz="3600" b="1" cap="small" dirty="0">
              <a:solidFill>
                <a:srgbClr val="1F497D"/>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29899F3F-4DDD-2347-82A5-F6CC775F1249}"/>
              </a:ext>
            </a:extLst>
          </p:cNvPr>
          <p:cNvSpPr txBox="1"/>
          <p:nvPr/>
        </p:nvSpPr>
        <p:spPr>
          <a:xfrm>
            <a:off x="327989" y="6416694"/>
            <a:ext cx="11660742" cy="400110"/>
          </a:xfrm>
          <a:prstGeom prst="rect">
            <a:avLst/>
          </a:prstGeom>
          <a:noFill/>
        </p:spPr>
        <p:txBody>
          <a:bodyPr wrap="square" rtlCol="0">
            <a:spAutoFit/>
          </a:bodyPr>
          <a:lstStyle/>
          <a:p>
            <a:pPr algn="ctr">
              <a:defRPr/>
            </a:pPr>
            <a:r>
              <a:rPr lang="en-US" altLang="ru-RU" sz="2000" b="1" cap="small" dirty="0">
                <a:solidFill>
                  <a:srgbClr val="C00000"/>
                </a:solidFill>
                <a:latin typeface="Calibri" panose="020F0502020204030204" pitchFamily="34" charset="0"/>
                <a:cs typeface="Calibri" panose="020F0502020204030204" pitchFamily="34" charset="0"/>
              </a:rPr>
              <a:t>The entire scope of research is not limited to these directions and open for user proposals</a:t>
            </a:r>
            <a:endParaRPr lang="ru-RU" altLang="ru-RU" sz="2000" b="1" cap="small"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2699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428A9317-1453-4E70-8994-D6F6C02A37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755"/>
          <a:stretch/>
        </p:blipFill>
        <p:spPr bwMode="auto">
          <a:xfrm>
            <a:off x="-13647" y="-15495"/>
            <a:ext cx="12217400" cy="6873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Прямоугольник 4">
            <a:extLst>
              <a:ext uri="{FF2B5EF4-FFF2-40B4-BE49-F238E27FC236}">
                <a16:creationId xmlns:a16="http://schemas.microsoft.com/office/drawing/2014/main" id="{BE419D53-AB5C-443C-8405-DF8115D35539}"/>
              </a:ext>
            </a:extLst>
          </p:cNvPr>
          <p:cNvSpPr/>
          <p:nvPr/>
        </p:nvSpPr>
        <p:spPr>
          <a:xfrm>
            <a:off x="6304077" y="2969186"/>
            <a:ext cx="3036077" cy="3756377"/>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600"/>
          </a:p>
        </p:txBody>
      </p:sp>
      <p:grpSp>
        <p:nvGrpSpPr>
          <p:cNvPr id="8" name="Группа 17">
            <a:extLst>
              <a:ext uri="{FF2B5EF4-FFF2-40B4-BE49-F238E27FC236}">
                <a16:creationId xmlns:a16="http://schemas.microsoft.com/office/drawing/2014/main" id="{AD1A602D-C530-4F2C-9ED3-FECEA4681E72}"/>
              </a:ext>
            </a:extLst>
          </p:cNvPr>
          <p:cNvGrpSpPr>
            <a:grpSpLocks/>
          </p:cNvGrpSpPr>
          <p:nvPr/>
        </p:nvGrpSpPr>
        <p:grpSpPr bwMode="auto">
          <a:xfrm>
            <a:off x="149640" y="2957268"/>
            <a:ext cx="5909739" cy="3759048"/>
            <a:chOff x="164275" y="1239864"/>
            <a:chExt cx="5509926" cy="3906600"/>
          </a:xfrm>
        </p:grpSpPr>
        <p:pic>
          <p:nvPicPr>
            <p:cNvPr id="9" name="Рисунок 6" descr="Безымянный.png">
              <a:extLst>
                <a:ext uri="{FF2B5EF4-FFF2-40B4-BE49-F238E27FC236}">
                  <a16:creationId xmlns:a16="http://schemas.microsoft.com/office/drawing/2014/main" id="{FAE9ABE6-1A52-4DDE-B719-364B901992AA}"/>
                </a:ext>
              </a:extLst>
            </p:cNvPr>
            <p:cNvPicPr>
              <a:picLocks noChangeAspect="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587851" y="1239864"/>
              <a:ext cx="5086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a:extLst>
                <a:ext uri="{FF2B5EF4-FFF2-40B4-BE49-F238E27FC236}">
                  <a16:creationId xmlns:a16="http://schemas.microsoft.com/office/drawing/2014/main" id="{C51462D1-D27B-4AB8-A201-26DD15B02FEC}"/>
                </a:ext>
              </a:extLst>
            </p:cNvPr>
            <p:cNvSpPr/>
            <p:nvPr/>
          </p:nvSpPr>
          <p:spPr>
            <a:xfrm>
              <a:off x="588115" y="4819459"/>
              <a:ext cx="5086086" cy="317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11" name="TextBox 10">
              <a:extLst>
                <a:ext uri="{FF2B5EF4-FFF2-40B4-BE49-F238E27FC236}">
                  <a16:creationId xmlns:a16="http://schemas.microsoft.com/office/drawing/2014/main" id="{A27A50D8-0979-427F-8327-797D1942873A}"/>
                </a:ext>
              </a:extLst>
            </p:cNvPr>
            <p:cNvSpPr txBox="1">
              <a:spLocks noChangeArrowheads="1"/>
            </p:cNvSpPr>
            <p:nvPr/>
          </p:nvSpPr>
          <p:spPr bwMode="auto">
            <a:xfrm>
              <a:off x="2884011" y="4777132"/>
              <a:ext cx="296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itchFamily="34" charset="0"/>
                  <a:cs typeface="Arial" pitchFamily="34" charset="0"/>
                </a:defRPr>
              </a:lvl1pPr>
              <a:lvl2pPr marL="742950" indent="-285750" eaLnBrk="0" hangingPunct="0">
                <a:defRPr sz="1200" b="1">
                  <a:solidFill>
                    <a:schemeClr val="tx1"/>
                  </a:solidFill>
                  <a:latin typeface="Arial" pitchFamily="34" charset="0"/>
                  <a:cs typeface="Arial" pitchFamily="34" charset="0"/>
                </a:defRPr>
              </a:lvl2pPr>
              <a:lvl3pPr marL="1143000" indent="-228600" eaLnBrk="0" hangingPunct="0">
                <a:defRPr sz="1200" b="1">
                  <a:solidFill>
                    <a:schemeClr val="tx1"/>
                  </a:solidFill>
                  <a:latin typeface="Arial" pitchFamily="34" charset="0"/>
                  <a:cs typeface="Arial" pitchFamily="34" charset="0"/>
                </a:defRPr>
              </a:lvl3pPr>
              <a:lvl4pPr marL="1600200" indent="-228600" eaLnBrk="0" hangingPunct="0">
                <a:defRPr sz="1200" b="1">
                  <a:solidFill>
                    <a:schemeClr val="tx1"/>
                  </a:solidFill>
                  <a:latin typeface="Arial" pitchFamily="34" charset="0"/>
                  <a:cs typeface="Arial" pitchFamily="34" charset="0"/>
                </a:defRPr>
              </a:lvl4pPr>
              <a:lvl5pPr marL="2057400" indent="-228600" eaLnBrk="0" hangingPunct="0">
                <a:defRPr sz="1200" b="1">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1200" b="1">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1200" b="1">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1200" b="1">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1200" b="1">
                  <a:solidFill>
                    <a:schemeClr val="tx1"/>
                  </a:solidFill>
                  <a:latin typeface="Arial" pitchFamily="34" charset="0"/>
                  <a:cs typeface="Arial" pitchFamily="34" charset="0"/>
                </a:defRPr>
              </a:lvl9pPr>
            </a:lstStyle>
            <a:p>
              <a:pPr eaLnBrk="1" hangingPunct="1"/>
              <a:r>
                <a:rPr lang="en-US" sz="1800" i="1">
                  <a:solidFill>
                    <a:schemeClr val="bg1"/>
                  </a:solidFill>
                  <a:latin typeface="Times New Roman" pitchFamily="18" charset="0"/>
                  <a:cs typeface="Times New Roman" pitchFamily="18" charset="0"/>
                </a:rPr>
                <a:t>Z</a:t>
              </a:r>
              <a:endParaRPr lang="ru-RU" sz="1800" i="1">
                <a:solidFill>
                  <a:schemeClr val="bg1"/>
                </a:solidFill>
                <a:latin typeface="Times New Roman" pitchFamily="18" charset="0"/>
                <a:cs typeface="Times New Roman" pitchFamily="18" charset="0"/>
              </a:endParaRPr>
            </a:p>
          </p:txBody>
        </p:sp>
        <p:sp>
          <p:nvSpPr>
            <p:cNvPr id="12" name="Прямоугольник 11">
              <a:extLst>
                <a:ext uri="{FF2B5EF4-FFF2-40B4-BE49-F238E27FC236}">
                  <a16:creationId xmlns:a16="http://schemas.microsoft.com/office/drawing/2014/main" id="{1A0D0FF1-6DF0-497D-9695-A93BEB895120}"/>
                </a:ext>
              </a:extLst>
            </p:cNvPr>
            <p:cNvSpPr/>
            <p:nvPr/>
          </p:nvSpPr>
          <p:spPr>
            <a:xfrm rot="16200000">
              <a:off x="-1522338" y="2951876"/>
              <a:ext cx="3890726" cy="47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13" name="Прямоугольник 12">
              <a:extLst>
                <a:ext uri="{FF2B5EF4-FFF2-40B4-BE49-F238E27FC236}">
                  <a16:creationId xmlns:a16="http://schemas.microsoft.com/office/drawing/2014/main" id="{282F704A-6235-4F25-BEA5-74B7D7AC1FE0}"/>
                </a:ext>
              </a:extLst>
            </p:cNvPr>
            <p:cNvSpPr/>
            <p:nvPr/>
          </p:nvSpPr>
          <p:spPr>
            <a:xfrm>
              <a:off x="164275" y="1239864"/>
              <a:ext cx="5509926" cy="3897076"/>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grpSp>
      <p:pic>
        <p:nvPicPr>
          <p:cNvPr id="16" name="Рисунок 11" descr="figure2.7.gif">
            <a:extLst>
              <a:ext uri="{FF2B5EF4-FFF2-40B4-BE49-F238E27FC236}">
                <a16:creationId xmlns:a16="http://schemas.microsoft.com/office/drawing/2014/main" id="{9630A78A-F916-4D7B-BFD1-10452F328D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9394" y="2963377"/>
            <a:ext cx="2434841" cy="37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Прямоугольник 7">
            <a:extLst>
              <a:ext uri="{FF2B5EF4-FFF2-40B4-BE49-F238E27FC236}">
                <a16:creationId xmlns:a16="http://schemas.microsoft.com/office/drawing/2014/main" id="{8E495768-8042-462F-BDCD-1E24FCA096DC}"/>
              </a:ext>
            </a:extLst>
          </p:cNvPr>
          <p:cNvSpPr>
            <a:spLocks noChangeArrowheads="1"/>
          </p:cNvSpPr>
          <p:nvPr/>
        </p:nvSpPr>
        <p:spPr bwMode="auto">
          <a:xfrm>
            <a:off x="6331382" y="3026339"/>
            <a:ext cx="303607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600" dirty="0">
                <a:solidFill>
                  <a:schemeClr val="bg1"/>
                </a:solidFill>
                <a:latin typeface="Times New Roman" pitchFamily="18" charset="0"/>
                <a:cs typeface="Times New Roman" pitchFamily="18" charset="0"/>
              </a:rPr>
              <a:t>P</a:t>
            </a:r>
            <a:r>
              <a:rPr lang="en-US" sz="1600" b="0" dirty="0">
                <a:solidFill>
                  <a:schemeClr val="bg1"/>
                </a:solidFill>
                <a:latin typeface="Times New Roman" pitchFamily="18" charset="0"/>
                <a:cs typeface="Times New Roman" pitchFamily="18" charset="0"/>
              </a:rPr>
              <a:t>rotons</a:t>
            </a:r>
            <a:r>
              <a:rPr lang="ru-RU" sz="1600" b="0" dirty="0">
                <a:solidFill>
                  <a:schemeClr val="bg1"/>
                </a:solidFill>
                <a:latin typeface="Times New Roman" pitchFamily="18" charset="0"/>
                <a:cs typeface="Times New Roman" pitchFamily="18" charset="0"/>
              </a:rPr>
              <a:t> (</a:t>
            </a:r>
            <a:r>
              <a:rPr lang="en-US" sz="1600" b="0" dirty="0">
                <a:solidFill>
                  <a:schemeClr val="bg1"/>
                </a:solidFill>
                <a:latin typeface="Times New Roman" pitchFamily="18" charset="0"/>
                <a:cs typeface="Times New Roman" pitchFamily="18" charset="0"/>
              </a:rPr>
              <a:t>Z = 1</a:t>
            </a:r>
            <a:r>
              <a:rPr lang="ru-RU" sz="1600" b="0" dirty="0">
                <a:solidFill>
                  <a:schemeClr val="bg1"/>
                </a:solidFill>
                <a:latin typeface="Times New Roman" pitchFamily="18" charset="0"/>
                <a:cs typeface="Times New Roman" pitchFamily="18" charset="0"/>
              </a:rPr>
              <a:t>) ~ 92%</a:t>
            </a:r>
          </a:p>
          <a:p>
            <a:pPr algn="l"/>
            <a:r>
              <a:rPr lang="en-US" sz="1600" b="0" dirty="0">
                <a:solidFill>
                  <a:schemeClr val="bg1"/>
                </a:solidFill>
                <a:latin typeface="Times New Roman" pitchFamily="18" charset="0"/>
                <a:cs typeface="Times New Roman" pitchFamily="18" charset="0"/>
              </a:rPr>
              <a:t>He ions (Z = 2 )</a:t>
            </a:r>
            <a:r>
              <a:rPr lang="ru-RU" sz="1600" b="0" dirty="0">
                <a:solidFill>
                  <a:schemeClr val="bg1"/>
                </a:solidFill>
                <a:latin typeface="Times New Roman" pitchFamily="18" charset="0"/>
                <a:cs typeface="Times New Roman" pitchFamily="18" charset="0"/>
              </a:rPr>
              <a:t> ~ 7%</a:t>
            </a:r>
          </a:p>
          <a:p>
            <a:pPr algn="l"/>
            <a:r>
              <a:rPr lang="en-US" sz="1600" b="0" dirty="0">
                <a:solidFill>
                  <a:schemeClr val="bg1"/>
                </a:solidFill>
                <a:latin typeface="Times New Roman" pitchFamily="18" charset="0"/>
                <a:cs typeface="Times New Roman" pitchFamily="18" charset="0"/>
              </a:rPr>
              <a:t>Ions with</a:t>
            </a:r>
            <a:r>
              <a:rPr lang="ru-RU" sz="1600" b="0" dirty="0">
                <a:solidFill>
                  <a:schemeClr val="bg1"/>
                </a:solidFill>
                <a:latin typeface="Times New Roman" pitchFamily="18" charset="0"/>
                <a:cs typeface="Times New Roman" pitchFamily="18" charset="0"/>
              </a:rPr>
              <a:t> с </a:t>
            </a:r>
            <a:r>
              <a:rPr lang="en-US" sz="1600" b="0" dirty="0">
                <a:solidFill>
                  <a:schemeClr val="bg1"/>
                </a:solidFill>
                <a:latin typeface="Times New Roman" pitchFamily="18" charset="0"/>
                <a:cs typeface="Times New Roman" pitchFamily="18" charset="0"/>
              </a:rPr>
              <a:t>Z = </a:t>
            </a:r>
            <a:r>
              <a:rPr lang="ru-RU" sz="1600" b="0" dirty="0">
                <a:solidFill>
                  <a:schemeClr val="bg1"/>
                </a:solidFill>
                <a:latin typeface="Times New Roman" pitchFamily="18" charset="0"/>
                <a:cs typeface="Times New Roman" pitchFamily="18" charset="0"/>
              </a:rPr>
              <a:t>3</a:t>
            </a:r>
            <a:r>
              <a:rPr lang="en-US" sz="1600" b="0" dirty="0">
                <a:solidFill>
                  <a:schemeClr val="bg1"/>
                </a:solidFill>
                <a:latin typeface="Times New Roman" pitchFamily="18" charset="0"/>
                <a:cs typeface="Times New Roman" pitchFamily="18" charset="0"/>
              </a:rPr>
              <a:t>÷</a:t>
            </a:r>
            <a:r>
              <a:rPr lang="ru-RU" sz="1600" b="0" dirty="0">
                <a:solidFill>
                  <a:schemeClr val="bg1"/>
                </a:solidFill>
                <a:latin typeface="Times New Roman" pitchFamily="18" charset="0"/>
                <a:cs typeface="Times New Roman" pitchFamily="18" charset="0"/>
              </a:rPr>
              <a:t>5 ~ 0</a:t>
            </a:r>
            <a:r>
              <a:rPr lang="en-US" sz="1600" b="0" dirty="0">
                <a:solidFill>
                  <a:schemeClr val="bg1"/>
                </a:solidFill>
                <a:latin typeface="Times New Roman" pitchFamily="18" charset="0"/>
                <a:cs typeface="Times New Roman" pitchFamily="18" charset="0"/>
              </a:rPr>
              <a:t>.</a:t>
            </a:r>
            <a:r>
              <a:rPr lang="ru-RU" sz="1600" b="0" dirty="0">
                <a:solidFill>
                  <a:schemeClr val="bg1"/>
                </a:solidFill>
                <a:latin typeface="Times New Roman" pitchFamily="18" charset="0"/>
                <a:cs typeface="Times New Roman" pitchFamily="18" charset="0"/>
              </a:rPr>
              <a:t>1</a:t>
            </a:r>
            <a:r>
              <a:rPr lang="en-US" sz="1600" b="0" dirty="0">
                <a:solidFill>
                  <a:schemeClr val="bg1"/>
                </a:solidFill>
                <a:latin typeface="Times New Roman" pitchFamily="18" charset="0"/>
                <a:cs typeface="Times New Roman" pitchFamily="18" charset="0"/>
              </a:rPr>
              <a:t>÷</a:t>
            </a:r>
            <a:r>
              <a:rPr lang="ru-RU" sz="1600" b="0" dirty="0">
                <a:solidFill>
                  <a:schemeClr val="bg1"/>
                </a:solidFill>
                <a:latin typeface="Times New Roman" pitchFamily="18" charset="0"/>
                <a:cs typeface="Times New Roman" pitchFamily="18" charset="0"/>
              </a:rPr>
              <a:t>0</a:t>
            </a:r>
            <a:r>
              <a:rPr lang="en-US" sz="1600" b="0" dirty="0">
                <a:solidFill>
                  <a:schemeClr val="bg1"/>
                </a:solidFill>
                <a:latin typeface="Times New Roman" pitchFamily="18" charset="0"/>
                <a:cs typeface="Times New Roman" pitchFamily="18" charset="0"/>
              </a:rPr>
              <a:t>.</a:t>
            </a:r>
            <a:r>
              <a:rPr lang="ru-RU" sz="1600" b="0" dirty="0">
                <a:solidFill>
                  <a:schemeClr val="bg1"/>
                </a:solidFill>
                <a:latin typeface="Times New Roman" pitchFamily="18" charset="0"/>
                <a:cs typeface="Times New Roman" pitchFamily="18" charset="0"/>
              </a:rPr>
              <a:t>15%</a:t>
            </a:r>
          </a:p>
          <a:p>
            <a:pPr algn="l"/>
            <a:r>
              <a:rPr lang="en-US" sz="1600" dirty="0">
                <a:solidFill>
                  <a:schemeClr val="bg1"/>
                </a:solidFill>
                <a:latin typeface="Times New Roman" pitchFamily="18" charset="0"/>
                <a:cs typeface="Times New Roman" pitchFamily="18" charset="0"/>
              </a:rPr>
              <a:t>Ions of  </a:t>
            </a:r>
            <a:r>
              <a:rPr lang="en-US" sz="1600" b="0" dirty="0">
                <a:solidFill>
                  <a:schemeClr val="bg1"/>
                </a:solidFill>
                <a:latin typeface="Times New Roman" pitchFamily="18" charset="0"/>
                <a:cs typeface="Times New Roman" pitchFamily="18" charset="0"/>
              </a:rPr>
              <a:t>Z = 6÷9</a:t>
            </a:r>
            <a:r>
              <a:rPr lang="ru-RU" sz="1600" b="0" dirty="0">
                <a:solidFill>
                  <a:schemeClr val="bg1"/>
                </a:solidFill>
                <a:latin typeface="Times New Roman" pitchFamily="18" charset="0"/>
                <a:cs typeface="Times New Roman" pitchFamily="18" charset="0"/>
              </a:rPr>
              <a:t> ~</a:t>
            </a:r>
            <a:r>
              <a:rPr lang="en-US" sz="1600" b="0" dirty="0">
                <a:solidFill>
                  <a:schemeClr val="bg1"/>
                </a:solidFill>
                <a:latin typeface="Times New Roman" pitchFamily="18" charset="0"/>
                <a:cs typeface="Times New Roman" pitchFamily="18" charset="0"/>
              </a:rPr>
              <a:t> 0,5%</a:t>
            </a:r>
            <a:endParaRPr lang="ru-RU" sz="1600" b="0" dirty="0">
              <a:solidFill>
                <a:schemeClr val="bg1"/>
              </a:solidFill>
              <a:latin typeface="Times New Roman" pitchFamily="18" charset="0"/>
              <a:cs typeface="Times New Roman" pitchFamily="18" charset="0"/>
            </a:endParaRPr>
          </a:p>
          <a:p>
            <a:pPr algn="l"/>
            <a:r>
              <a:rPr lang="en-US" sz="1600" dirty="0">
                <a:solidFill>
                  <a:schemeClr val="bg1"/>
                </a:solidFill>
                <a:latin typeface="Times New Roman" pitchFamily="18" charset="0"/>
                <a:cs typeface="Times New Roman" pitchFamily="18" charset="0"/>
              </a:rPr>
              <a:t>Ions of </a:t>
            </a:r>
            <a:r>
              <a:rPr lang="en-US" sz="1600" b="0" dirty="0">
                <a:solidFill>
                  <a:schemeClr val="bg1"/>
                </a:solidFill>
                <a:latin typeface="Times New Roman" pitchFamily="18" charset="0"/>
                <a:cs typeface="Times New Roman" pitchFamily="18" charset="0"/>
              </a:rPr>
              <a:t>Z = 10÷15</a:t>
            </a:r>
          </a:p>
          <a:p>
            <a:pPr algn="l"/>
            <a:r>
              <a:rPr lang="en-US" sz="1600" b="0" dirty="0">
                <a:solidFill>
                  <a:schemeClr val="bg1"/>
                </a:solidFill>
                <a:latin typeface="Times New Roman" pitchFamily="18" charset="0"/>
                <a:cs typeface="Times New Roman" pitchFamily="18" charset="0"/>
              </a:rPr>
              <a:t>Ions of Z = 1</a:t>
            </a:r>
            <a:r>
              <a:rPr lang="ru-RU" sz="1600" b="0" dirty="0">
                <a:solidFill>
                  <a:schemeClr val="bg1"/>
                </a:solidFill>
                <a:latin typeface="Times New Roman" pitchFamily="18" charset="0"/>
                <a:cs typeface="Times New Roman" pitchFamily="18" charset="0"/>
              </a:rPr>
              <a:t>6</a:t>
            </a:r>
            <a:r>
              <a:rPr lang="en-US" sz="1600" b="0" dirty="0">
                <a:solidFill>
                  <a:schemeClr val="bg1"/>
                </a:solidFill>
                <a:latin typeface="Times New Roman" pitchFamily="18" charset="0"/>
                <a:cs typeface="Times New Roman" pitchFamily="18" charset="0"/>
              </a:rPr>
              <a:t>÷</a:t>
            </a:r>
            <a:r>
              <a:rPr lang="ru-RU" sz="1600" b="0" dirty="0">
                <a:solidFill>
                  <a:schemeClr val="bg1"/>
                </a:solidFill>
                <a:latin typeface="Times New Roman" pitchFamily="18" charset="0"/>
                <a:cs typeface="Times New Roman" pitchFamily="18" charset="0"/>
              </a:rPr>
              <a:t>26 ~</a:t>
            </a:r>
            <a:r>
              <a:rPr lang="en-US" sz="1600" b="0" dirty="0">
                <a:solidFill>
                  <a:schemeClr val="bg1"/>
                </a:solidFill>
                <a:latin typeface="Times New Roman" pitchFamily="18" charset="0"/>
                <a:cs typeface="Times New Roman" pitchFamily="18" charset="0"/>
              </a:rPr>
              <a:t> 0.</a:t>
            </a:r>
            <a:r>
              <a:rPr lang="ru-RU" sz="1600" b="0" dirty="0">
                <a:solidFill>
                  <a:schemeClr val="bg1"/>
                </a:solidFill>
                <a:latin typeface="Times New Roman" pitchFamily="18" charset="0"/>
                <a:cs typeface="Times New Roman" pitchFamily="18" charset="0"/>
              </a:rPr>
              <a:t>065</a:t>
            </a:r>
            <a:r>
              <a:rPr lang="en-US" sz="1600" b="0" dirty="0">
                <a:solidFill>
                  <a:schemeClr val="bg1"/>
                </a:solidFill>
                <a:latin typeface="Times New Roman" pitchFamily="18" charset="0"/>
                <a:cs typeface="Times New Roman" pitchFamily="18" charset="0"/>
              </a:rPr>
              <a:t>%</a:t>
            </a:r>
            <a:endParaRPr lang="ru-RU" sz="1600" b="0" dirty="0">
              <a:solidFill>
                <a:schemeClr val="bg1"/>
              </a:solidFill>
              <a:latin typeface="Times New Roman" pitchFamily="18" charset="0"/>
              <a:cs typeface="Times New Roman" pitchFamily="18" charset="0"/>
            </a:endParaRPr>
          </a:p>
          <a:p>
            <a:pPr algn="l"/>
            <a:r>
              <a:rPr lang="en-US" sz="1600" b="0" dirty="0">
                <a:solidFill>
                  <a:schemeClr val="bg1"/>
                </a:solidFill>
                <a:latin typeface="Times New Roman" pitchFamily="18" charset="0"/>
                <a:cs typeface="Times New Roman" pitchFamily="18" charset="0"/>
              </a:rPr>
              <a:t>Fe ions (Z = 26) </a:t>
            </a:r>
            <a:r>
              <a:rPr lang="ru-RU" sz="1600" b="0" dirty="0">
                <a:solidFill>
                  <a:schemeClr val="bg1"/>
                </a:solidFill>
                <a:latin typeface="Times New Roman" pitchFamily="18" charset="0"/>
                <a:cs typeface="Times New Roman" pitchFamily="18" charset="0"/>
              </a:rPr>
              <a:t>~</a:t>
            </a:r>
            <a:r>
              <a:rPr lang="en-US" sz="1600" b="0" dirty="0">
                <a:solidFill>
                  <a:schemeClr val="bg1"/>
                </a:solidFill>
                <a:latin typeface="Times New Roman" pitchFamily="18" charset="0"/>
                <a:cs typeface="Times New Roman" pitchFamily="18" charset="0"/>
              </a:rPr>
              <a:t> 0.</a:t>
            </a:r>
            <a:r>
              <a:rPr lang="ru-RU" sz="1600" b="0" dirty="0">
                <a:solidFill>
                  <a:schemeClr val="bg1"/>
                </a:solidFill>
                <a:latin typeface="Times New Roman" pitchFamily="18" charset="0"/>
                <a:cs typeface="Times New Roman" pitchFamily="18" charset="0"/>
              </a:rPr>
              <a:t>0</a:t>
            </a:r>
            <a:r>
              <a:rPr lang="en-US" sz="1600" b="0" dirty="0">
                <a:solidFill>
                  <a:schemeClr val="bg1"/>
                </a:solidFill>
                <a:latin typeface="Times New Roman" pitchFamily="18" charset="0"/>
                <a:cs typeface="Times New Roman" pitchFamily="18" charset="0"/>
              </a:rPr>
              <a:t>25%</a:t>
            </a:r>
            <a:endParaRPr lang="ru-RU" sz="1600" b="0" dirty="0">
              <a:solidFill>
                <a:schemeClr val="bg1"/>
              </a:solidFill>
              <a:latin typeface="Times New Roman" pitchFamily="18" charset="0"/>
              <a:cs typeface="Times New Roman" pitchFamily="18" charset="0"/>
            </a:endParaRPr>
          </a:p>
          <a:p>
            <a:pPr algn="l"/>
            <a:endParaRPr lang="en-US" sz="1600" b="0" dirty="0">
              <a:solidFill>
                <a:schemeClr val="bg1"/>
              </a:solidFill>
              <a:latin typeface="Times New Roman" pitchFamily="18" charset="0"/>
              <a:cs typeface="Times New Roman" pitchFamily="18" charset="0"/>
            </a:endParaRPr>
          </a:p>
          <a:p>
            <a:pPr algn="l"/>
            <a:endParaRPr lang="ru-RU" sz="1600" b="0" dirty="0">
              <a:solidFill>
                <a:schemeClr val="bg1"/>
              </a:solidFill>
              <a:latin typeface="Times New Roman" pitchFamily="18" charset="0"/>
              <a:cs typeface="Times New Roman" pitchFamily="18" charset="0"/>
            </a:endParaRPr>
          </a:p>
        </p:txBody>
      </p:sp>
      <p:sp>
        <p:nvSpPr>
          <p:cNvPr id="22" name="Прямоугольник 7">
            <a:extLst>
              <a:ext uri="{FF2B5EF4-FFF2-40B4-BE49-F238E27FC236}">
                <a16:creationId xmlns:a16="http://schemas.microsoft.com/office/drawing/2014/main" id="{D61A69E2-0CA8-4EAB-BAD6-6DE12AD13556}"/>
              </a:ext>
            </a:extLst>
          </p:cNvPr>
          <p:cNvSpPr>
            <a:spLocks noChangeArrowheads="1"/>
          </p:cNvSpPr>
          <p:nvPr/>
        </p:nvSpPr>
        <p:spPr bwMode="auto">
          <a:xfrm>
            <a:off x="6376977" y="5337136"/>
            <a:ext cx="2228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0" dirty="0">
                <a:solidFill>
                  <a:schemeClr val="bg1"/>
                </a:solidFill>
                <a:latin typeface="Times New Roman" pitchFamily="18" charset="0"/>
                <a:cs typeface="Times New Roman" pitchFamily="18" charset="0"/>
              </a:rPr>
              <a:t>Wide range of energies up to</a:t>
            </a:r>
            <a:r>
              <a:rPr lang="ru-RU" sz="1600" b="0" dirty="0">
                <a:solidFill>
                  <a:schemeClr val="bg1"/>
                </a:solidFill>
                <a:latin typeface="Times New Roman" pitchFamily="18" charset="0"/>
                <a:cs typeface="Times New Roman" pitchFamily="18" charset="0"/>
              </a:rPr>
              <a:t> 10</a:t>
            </a:r>
            <a:r>
              <a:rPr lang="ru-RU" sz="1600" b="0" baseline="30000" dirty="0">
                <a:solidFill>
                  <a:schemeClr val="bg1"/>
                </a:solidFill>
                <a:latin typeface="Times New Roman" pitchFamily="18" charset="0"/>
                <a:cs typeface="Times New Roman" pitchFamily="18" charset="0"/>
              </a:rPr>
              <a:t>20</a:t>
            </a:r>
            <a:r>
              <a:rPr lang="ru-RU" sz="1600" b="0" dirty="0">
                <a:solidFill>
                  <a:schemeClr val="bg1"/>
                </a:solidFill>
                <a:latin typeface="Times New Roman" pitchFamily="18" charset="0"/>
                <a:cs typeface="Times New Roman" pitchFamily="18" charset="0"/>
              </a:rPr>
              <a:t> </a:t>
            </a:r>
            <a:r>
              <a:rPr lang="en-US" sz="1600" dirty="0">
                <a:solidFill>
                  <a:schemeClr val="bg1"/>
                </a:solidFill>
                <a:latin typeface="Times New Roman" pitchFamily="18" charset="0"/>
                <a:cs typeface="Times New Roman" pitchFamily="18" charset="0"/>
              </a:rPr>
              <a:t>eV</a:t>
            </a:r>
            <a:endParaRPr lang="ru-RU" sz="1600" b="0" dirty="0">
              <a:solidFill>
                <a:schemeClr val="bg1"/>
              </a:solidFill>
              <a:latin typeface="Times New Roman" pitchFamily="18" charset="0"/>
              <a:cs typeface="Times New Roman" pitchFamily="18" charset="0"/>
            </a:endParaRPr>
          </a:p>
        </p:txBody>
      </p:sp>
      <p:sp>
        <p:nvSpPr>
          <p:cNvPr id="23" name="Прямоугольник 7">
            <a:extLst>
              <a:ext uri="{FF2B5EF4-FFF2-40B4-BE49-F238E27FC236}">
                <a16:creationId xmlns:a16="http://schemas.microsoft.com/office/drawing/2014/main" id="{A943A540-21BD-42BC-9F8B-70C3E4007A0F}"/>
              </a:ext>
            </a:extLst>
          </p:cNvPr>
          <p:cNvSpPr>
            <a:spLocks noChangeArrowheads="1"/>
          </p:cNvSpPr>
          <p:nvPr/>
        </p:nvSpPr>
        <p:spPr bwMode="auto">
          <a:xfrm>
            <a:off x="6400686" y="5950214"/>
            <a:ext cx="28533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ru-RU" sz="1600" b="0" dirty="0">
                <a:solidFill>
                  <a:schemeClr val="bg1"/>
                </a:solidFill>
                <a:latin typeface="Times New Roman" pitchFamily="18" charset="0"/>
                <a:cs typeface="Times New Roman" pitchFamily="18" charset="0"/>
              </a:rPr>
              <a:t>/</a:t>
            </a:r>
            <a:r>
              <a:rPr lang="en-US" sz="1600" b="0" dirty="0">
                <a:solidFill>
                  <a:schemeClr val="bg1"/>
                </a:solidFill>
                <a:latin typeface="Times New Roman" pitchFamily="18" charset="0"/>
                <a:cs typeface="Times New Roman" pitchFamily="18" charset="0"/>
              </a:rPr>
              <a:t>Dorman</a:t>
            </a:r>
            <a:r>
              <a:rPr lang="ru-RU" sz="1600" b="0" dirty="0">
                <a:solidFill>
                  <a:schemeClr val="bg1"/>
                </a:solidFill>
                <a:latin typeface="Times New Roman" pitchFamily="18" charset="0"/>
                <a:cs typeface="Times New Roman" pitchFamily="18" charset="0"/>
              </a:rPr>
              <a:t>, 1975;</a:t>
            </a:r>
            <a:br>
              <a:rPr lang="ru-RU" sz="1600" b="0" dirty="0">
                <a:solidFill>
                  <a:schemeClr val="bg1"/>
                </a:solidFill>
                <a:latin typeface="Times New Roman" pitchFamily="18" charset="0"/>
                <a:cs typeface="Times New Roman" pitchFamily="18" charset="0"/>
              </a:rPr>
            </a:br>
            <a:r>
              <a:rPr lang="en-US" sz="1600" b="0" dirty="0" err="1">
                <a:solidFill>
                  <a:schemeClr val="bg1"/>
                </a:solidFill>
                <a:latin typeface="Times New Roman" pitchFamily="18" charset="0"/>
                <a:cs typeface="Times New Roman" pitchFamily="18" charset="0"/>
              </a:rPr>
              <a:t>Kalmykov</a:t>
            </a:r>
            <a:r>
              <a:rPr lang="en-US" sz="1600" b="0" dirty="0">
                <a:solidFill>
                  <a:schemeClr val="bg1"/>
                </a:solidFill>
                <a:latin typeface="Times New Roman" pitchFamily="18" charset="0"/>
                <a:cs typeface="Times New Roman" pitchFamily="18" charset="0"/>
              </a:rPr>
              <a:t> et al</a:t>
            </a:r>
            <a:r>
              <a:rPr lang="ru-RU" sz="1600" b="0" dirty="0">
                <a:solidFill>
                  <a:schemeClr val="bg1"/>
                </a:solidFill>
                <a:latin typeface="Times New Roman" pitchFamily="18" charset="0"/>
                <a:cs typeface="Times New Roman" pitchFamily="18" charset="0"/>
              </a:rPr>
              <a:t>., 2007/</a:t>
            </a:r>
          </a:p>
        </p:txBody>
      </p:sp>
      <p:sp>
        <p:nvSpPr>
          <p:cNvPr id="24" name="TextBox 10">
            <a:extLst>
              <a:ext uri="{FF2B5EF4-FFF2-40B4-BE49-F238E27FC236}">
                <a16:creationId xmlns:a16="http://schemas.microsoft.com/office/drawing/2014/main" id="{48F82F64-F39A-41D5-93B0-3E6334AF3020}"/>
              </a:ext>
            </a:extLst>
          </p:cNvPr>
          <p:cNvSpPr txBox="1">
            <a:spLocks noChangeArrowheads="1"/>
          </p:cNvSpPr>
          <p:nvPr/>
        </p:nvSpPr>
        <p:spPr bwMode="auto">
          <a:xfrm rot="16200000">
            <a:off x="-806230" y="4495315"/>
            <a:ext cx="254344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pitchFamily="34" charset="0"/>
                <a:cs typeface="Arial" pitchFamily="34" charset="0"/>
              </a:defRPr>
            </a:lvl1pPr>
            <a:lvl2pPr marL="742950" indent="-285750" eaLnBrk="0" hangingPunct="0">
              <a:defRPr sz="1200" b="1">
                <a:solidFill>
                  <a:schemeClr val="tx1"/>
                </a:solidFill>
                <a:latin typeface="Arial" pitchFamily="34" charset="0"/>
                <a:cs typeface="Arial" pitchFamily="34" charset="0"/>
              </a:defRPr>
            </a:lvl2pPr>
            <a:lvl3pPr marL="1143000" indent="-228600" eaLnBrk="0" hangingPunct="0">
              <a:defRPr sz="1200" b="1">
                <a:solidFill>
                  <a:schemeClr val="tx1"/>
                </a:solidFill>
                <a:latin typeface="Arial" pitchFamily="34" charset="0"/>
                <a:cs typeface="Arial" pitchFamily="34" charset="0"/>
              </a:defRPr>
            </a:lvl3pPr>
            <a:lvl4pPr marL="1600200" indent="-228600" eaLnBrk="0" hangingPunct="0">
              <a:defRPr sz="1200" b="1">
                <a:solidFill>
                  <a:schemeClr val="tx1"/>
                </a:solidFill>
                <a:latin typeface="Arial" pitchFamily="34" charset="0"/>
                <a:cs typeface="Arial" pitchFamily="34" charset="0"/>
              </a:defRPr>
            </a:lvl4pPr>
            <a:lvl5pPr marL="2057400" indent="-228600" eaLnBrk="0" hangingPunct="0">
              <a:defRPr sz="1200" b="1">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sz="1200" b="1">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sz="1200" b="1">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sz="1200" b="1">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sz="1200" b="1">
                <a:solidFill>
                  <a:schemeClr val="tx1"/>
                </a:solidFill>
                <a:latin typeface="Arial" pitchFamily="34" charset="0"/>
                <a:cs typeface="Arial" pitchFamily="34" charset="0"/>
              </a:defRPr>
            </a:lvl9pPr>
          </a:lstStyle>
          <a:p>
            <a:pPr algn="ctr" eaLnBrk="1" hangingPunct="1"/>
            <a:r>
              <a:rPr lang="en-US" sz="1800" b="0" dirty="0">
                <a:solidFill>
                  <a:schemeClr val="bg1"/>
                </a:solidFill>
                <a:latin typeface="Times New Roman" pitchFamily="18" charset="0"/>
                <a:cs typeface="Times New Roman" pitchFamily="18" charset="0"/>
              </a:rPr>
              <a:t>Relative fraction</a:t>
            </a:r>
            <a:endParaRPr lang="ru-RU" sz="1800" b="0" dirty="0">
              <a:solidFill>
                <a:schemeClr val="bg1"/>
              </a:solidFill>
              <a:latin typeface="Times New Roman" pitchFamily="18" charset="0"/>
              <a:cs typeface="Times New Roman" pitchFamily="18" charset="0"/>
            </a:endParaRPr>
          </a:p>
        </p:txBody>
      </p:sp>
      <p:sp>
        <p:nvSpPr>
          <p:cNvPr id="25" name="Прямоугольник 24">
            <a:extLst>
              <a:ext uri="{FF2B5EF4-FFF2-40B4-BE49-F238E27FC236}">
                <a16:creationId xmlns:a16="http://schemas.microsoft.com/office/drawing/2014/main" id="{52EEAB7E-2650-484C-AFE8-81A48CCFB756}"/>
              </a:ext>
            </a:extLst>
          </p:cNvPr>
          <p:cNvSpPr/>
          <p:nvPr/>
        </p:nvSpPr>
        <p:spPr>
          <a:xfrm>
            <a:off x="11753" y="129701"/>
            <a:ext cx="12192000" cy="496098"/>
          </a:xfrm>
          <a:prstGeom prst="rect">
            <a:avLst/>
          </a:prstGeom>
          <a:solidFill>
            <a:schemeClr val="tx1">
              <a:alpha val="43000"/>
            </a:schemeClr>
          </a:solidFill>
        </p:spPr>
        <p:txBody>
          <a:bodyPr wrap="square">
            <a:spAutoFit/>
          </a:bodyPr>
          <a:lstStyle/>
          <a:p>
            <a:pPr lvl="0" algn="ctr">
              <a:lnSpc>
                <a:spcPct val="80000"/>
              </a:lnSpc>
              <a:defRPr/>
            </a:pPr>
            <a:r>
              <a:rPr lang="en-US" sz="3200" b="1" cap="small" spc="-1" dirty="0">
                <a:solidFill>
                  <a:schemeClr val="bg1"/>
                </a:solidFill>
                <a:latin typeface="Calibri"/>
              </a:rPr>
              <a:t>Simulation of space radiation components: Galactic Cosmic Rays</a:t>
            </a:r>
            <a:endParaRPr lang="ru-RU" sz="3200" b="1" cap="small" spc="-1" dirty="0">
              <a:solidFill>
                <a:schemeClr val="bg1"/>
              </a:solidFill>
              <a:latin typeface="Calibri"/>
            </a:endParaRPr>
          </a:p>
        </p:txBody>
      </p:sp>
      <p:sp>
        <p:nvSpPr>
          <p:cNvPr id="20" name="Прямоугольник 19">
            <a:extLst>
              <a:ext uri="{FF2B5EF4-FFF2-40B4-BE49-F238E27FC236}">
                <a16:creationId xmlns:a16="http://schemas.microsoft.com/office/drawing/2014/main" id="{DFBB7AD5-F626-8A42-A01D-287A20E071DD}"/>
              </a:ext>
            </a:extLst>
          </p:cNvPr>
          <p:cNvSpPr/>
          <p:nvPr/>
        </p:nvSpPr>
        <p:spPr>
          <a:xfrm>
            <a:off x="196967" y="712918"/>
            <a:ext cx="11766328" cy="1717064"/>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19" name="TextBox 18">
            <a:extLst>
              <a:ext uri="{FF2B5EF4-FFF2-40B4-BE49-F238E27FC236}">
                <a16:creationId xmlns:a16="http://schemas.microsoft.com/office/drawing/2014/main" id="{148D7D62-92FC-3B40-B398-A9197C4C3072}"/>
              </a:ext>
            </a:extLst>
          </p:cNvPr>
          <p:cNvSpPr txBox="1"/>
          <p:nvPr/>
        </p:nvSpPr>
        <p:spPr>
          <a:xfrm>
            <a:off x="306890" y="690603"/>
            <a:ext cx="11112863" cy="1785104"/>
          </a:xfrm>
          <a:prstGeom prst="rect">
            <a:avLst/>
          </a:prstGeom>
          <a:noFill/>
        </p:spPr>
        <p:txBody>
          <a:bodyPr wrap="square">
            <a:spAutoFit/>
          </a:bodyPr>
          <a:lstStyle/>
          <a:p>
            <a:pPr>
              <a:spcBef>
                <a:spcPts val="600"/>
              </a:spcBef>
            </a:pPr>
            <a:r>
              <a:rPr lang="en" sz="2000" b="1" dirty="0">
                <a:solidFill>
                  <a:schemeClr val="bg1"/>
                </a:solidFill>
                <a:effectLst/>
                <a:latin typeface="Calibri" panose="020F0502020204030204" pitchFamily="34" charset="0"/>
              </a:rPr>
              <a:t>Space radiation environment has 2 sources/types </a:t>
            </a:r>
            <a:endParaRPr lang="en" sz="2000" b="1" dirty="0">
              <a:solidFill>
                <a:schemeClr val="bg1"/>
              </a:solidFill>
              <a:effectLst/>
              <a:latin typeface="ArialMT"/>
            </a:endParaRPr>
          </a:p>
          <a:p>
            <a:pPr marL="587375" lvl="1" indent="-187325">
              <a:spcBef>
                <a:spcPts val="600"/>
              </a:spcBef>
              <a:buFont typeface="Arial" panose="020B0604020202020204" pitchFamily="34" charset="0"/>
              <a:buChar char="•"/>
            </a:pPr>
            <a:r>
              <a:rPr lang="en" sz="2000" dirty="0">
                <a:solidFill>
                  <a:schemeClr val="bg1"/>
                </a:solidFill>
                <a:effectLst/>
                <a:latin typeface="Calibri" panose="020F0502020204030204" pitchFamily="34" charset="0"/>
              </a:rPr>
              <a:t>Galactic Cosmic Rays (GCR) have Atomic # 1</a:t>
            </a:r>
            <a:r>
              <a:rPr lang="en" sz="2000" dirty="0">
                <a:solidFill>
                  <a:schemeClr val="bg1"/>
                </a:solidFill>
                <a:effectLst/>
                <a:latin typeface="SymbolMT"/>
              </a:rPr>
              <a:t>≤ </a:t>
            </a:r>
            <a:r>
              <a:rPr lang="en" sz="2000" dirty="0">
                <a:solidFill>
                  <a:schemeClr val="bg1"/>
                </a:solidFill>
                <a:effectLst/>
                <a:latin typeface="Calibri" panose="020F0502020204030204" pitchFamily="34" charset="0"/>
              </a:rPr>
              <a:t>Z </a:t>
            </a:r>
            <a:r>
              <a:rPr lang="en" sz="2000" dirty="0">
                <a:solidFill>
                  <a:schemeClr val="bg1"/>
                </a:solidFill>
                <a:effectLst/>
                <a:latin typeface="SymbolMT"/>
              </a:rPr>
              <a:t>≤ </a:t>
            </a:r>
            <a:r>
              <a:rPr lang="en" sz="2000" dirty="0">
                <a:solidFill>
                  <a:schemeClr val="bg1"/>
                </a:solidFill>
                <a:effectLst/>
                <a:latin typeface="Calibri" panose="020F0502020204030204" pitchFamily="34" charset="0"/>
              </a:rPr>
              <a:t>92 and energies ~100s of MeV/nucleon and higher (shielding ineffective) </a:t>
            </a:r>
            <a:endParaRPr lang="en" sz="2000" dirty="0">
              <a:solidFill>
                <a:schemeClr val="bg1"/>
              </a:solidFill>
              <a:effectLst/>
              <a:latin typeface="ArialMT"/>
            </a:endParaRPr>
          </a:p>
          <a:p>
            <a:pPr marL="587375" lvl="1" indent="-187325">
              <a:spcBef>
                <a:spcPts val="600"/>
              </a:spcBef>
              <a:buFont typeface="Arial" panose="020B0604020202020204" pitchFamily="34" charset="0"/>
              <a:buChar char="•"/>
            </a:pPr>
            <a:r>
              <a:rPr lang="en" sz="2000" dirty="0">
                <a:solidFill>
                  <a:schemeClr val="bg1"/>
                </a:solidFill>
                <a:effectLst/>
                <a:latin typeface="Calibri" panose="020F0502020204030204" pitchFamily="34" charset="0"/>
              </a:rPr>
              <a:t>Solar Particle Events (SPE) have 1</a:t>
            </a:r>
            <a:r>
              <a:rPr lang="en" sz="2000" dirty="0">
                <a:solidFill>
                  <a:schemeClr val="bg1"/>
                </a:solidFill>
                <a:effectLst/>
                <a:latin typeface="SymbolMT"/>
              </a:rPr>
              <a:t>≤ </a:t>
            </a:r>
            <a:r>
              <a:rPr lang="en" sz="2000" dirty="0">
                <a:solidFill>
                  <a:schemeClr val="bg1"/>
                </a:solidFill>
                <a:effectLst/>
                <a:latin typeface="Calibri" panose="020F0502020204030204" pitchFamily="34" charset="0"/>
              </a:rPr>
              <a:t>Z </a:t>
            </a:r>
            <a:r>
              <a:rPr lang="en" sz="2000" dirty="0">
                <a:solidFill>
                  <a:schemeClr val="bg1"/>
                </a:solidFill>
                <a:effectLst/>
                <a:latin typeface="SymbolMT"/>
              </a:rPr>
              <a:t>≤ </a:t>
            </a:r>
            <a:r>
              <a:rPr lang="en" sz="2000" dirty="0">
                <a:solidFill>
                  <a:schemeClr val="bg1"/>
                </a:solidFill>
                <a:effectLst/>
                <a:latin typeface="Calibri" panose="020F0502020204030204" pitchFamily="34" charset="0"/>
              </a:rPr>
              <a:t>~26 and energies up to ~10s of MeV/nucleon</a:t>
            </a:r>
            <a:br>
              <a:rPr lang="en" sz="2000" dirty="0">
                <a:solidFill>
                  <a:schemeClr val="bg1"/>
                </a:solidFill>
                <a:effectLst/>
                <a:latin typeface="Calibri" panose="020F0502020204030204" pitchFamily="34" charset="0"/>
              </a:rPr>
            </a:br>
            <a:r>
              <a:rPr lang="en" sz="2000" dirty="0">
                <a:solidFill>
                  <a:schemeClr val="bg1"/>
                </a:solidFill>
                <a:effectLst/>
                <a:latin typeface="Calibri" panose="020F0502020204030204" pitchFamily="34" charset="0"/>
              </a:rPr>
              <a:t>(shielding can be effective) </a:t>
            </a:r>
            <a:endParaRPr lang="en" sz="2000" dirty="0">
              <a:solidFill>
                <a:schemeClr val="bg1"/>
              </a:solidFill>
              <a:effectLst/>
              <a:latin typeface="ArialMT"/>
            </a:endParaRPr>
          </a:p>
        </p:txBody>
      </p:sp>
      <p:sp>
        <p:nvSpPr>
          <p:cNvPr id="26" name="TextBox 25">
            <a:extLst>
              <a:ext uri="{FF2B5EF4-FFF2-40B4-BE49-F238E27FC236}">
                <a16:creationId xmlns:a16="http://schemas.microsoft.com/office/drawing/2014/main" id="{8D2E632E-C189-694E-9788-FFA1BA5A4DDA}"/>
              </a:ext>
            </a:extLst>
          </p:cNvPr>
          <p:cNvSpPr txBox="1"/>
          <p:nvPr/>
        </p:nvSpPr>
        <p:spPr>
          <a:xfrm>
            <a:off x="3042397" y="3265961"/>
            <a:ext cx="2605368" cy="461665"/>
          </a:xfrm>
          <a:prstGeom prst="rect">
            <a:avLst/>
          </a:prstGeom>
          <a:noFill/>
        </p:spPr>
        <p:txBody>
          <a:bodyPr wrap="square">
            <a:spAutoFit/>
          </a:bodyPr>
          <a:lstStyle/>
          <a:p>
            <a:r>
              <a:rPr lang="en-US" sz="2400" b="1" cap="small" spc="-1" dirty="0">
                <a:solidFill>
                  <a:schemeClr val="bg1"/>
                </a:solidFill>
                <a:latin typeface="Calibri"/>
              </a:rPr>
              <a:t>GCR spectrum</a:t>
            </a:r>
            <a:endParaRPr lang="ru-RU" sz="2400" dirty="0"/>
          </a:p>
        </p:txBody>
      </p:sp>
      <p:sp>
        <p:nvSpPr>
          <p:cNvPr id="27" name="Прямоугольник 26">
            <a:extLst>
              <a:ext uri="{FF2B5EF4-FFF2-40B4-BE49-F238E27FC236}">
                <a16:creationId xmlns:a16="http://schemas.microsoft.com/office/drawing/2014/main" id="{3AA019AA-F325-B84E-B188-D7737A710605}"/>
              </a:ext>
            </a:extLst>
          </p:cNvPr>
          <p:cNvSpPr/>
          <p:nvPr/>
        </p:nvSpPr>
        <p:spPr>
          <a:xfrm>
            <a:off x="2460812" y="2520884"/>
            <a:ext cx="1156447" cy="415552"/>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7" name="Прямоугольник 7">
            <a:extLst>
              <a:ext uri="{FF2B5EF4-FFF2-40B4-BE49-F238E27FC236}">
                <a16:creationId xmlns:a16="http://schemas.microsoft.com/office/drawing/2014/main" id="{F979E804-76B5-4413-96E9-5C957A5CA4C3}"/>
              </a:ext>
            </a:extLst>
          </p:cNvPr>
          <p:cNvSpPr>
            <a:spLocks noChangeArrowheads="1"/>
          </p:cNvSpPr>
          <p:nvPr/>
        </p:nvSpPr>
        <p:spPr bwMode="auto">
          <a:xfrm>
            <a:off x="1476796" y="2520884"/>
            <a:ext cx="31798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pitchFamily="18" charset="0"/>
                <a:cs typeface="Times New Roman" pitchFamily="18" charset="0"/>
              </a:rPr>
              <a:t>Charge</a:t>
            </a:r>
            <a:endParaRPr lang="ru-RU" sz="2000" b="1" dirty="0">
              <a:solidFill>
                <a:schemeClr val="bg1"/>
              </a:solidFill>
              <a:latin typeface="Times New Roman" pitchFamily="18" charset="0"/>
              <a:cs typeface="Times New Roman" pitchFamily="18" charset="0"/>
            </a:endParaRPr>
          </a:p>
        </p:txBody>
      </p:sp>
      <p:sp>
        <p:nvSpPr>
          <p:cNvPr id="28" name="Прямоугольник 27">
            <a:extLst>
              <a:ext uri="{FF2B5EF4-FFF2-40B4-BE49-F238E27FC236}">
                <a16:creationId xmlns:a16="http://schemas.microsoft.com/office/drawing/2014/main" id="{54EFF6CC-FCFB-FF40-BF5C-B0DD52962D99}"/>
              </a:ext>
            </a:extLst>
          </p:cNvPr>
          <p:cNvSpPr/>
          <p:nvPr/>
        </p:nvSpPr>
        <p:spPr>
          <a:xfrm>
            <a:off x="10219764" y="2530715"/>
            <a:ext cx="1371601" cy="415552"/>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
        <p:nvSpPr>
          <p:cNvPr id="14" name="Прямоугольник 7">
            <a:extLst>
              <a:ext uri="{FF2B5EF4-FFF2-40B4-BE49-F238E27FC236}">
                <a16:creationId xmlns:a16="http://schemas.microsoft.com/office/drawing/2014/main" id="{986534E3-A4C7-4BEB-934A-66CB3521133C}"/>
              </a:ext>
            </a:extLst>
          </p:cNvPr>
          <p:cNvSpPr>
            <a:spLocks noChangeArrowheads="1"/>
          </p:cNvSpPr>
          <p:nvPr/>
        </p:nvSpPr>
        <p:spPr bwMode="auto">
          <a:xfrm>
            <a:off x="10436792" y="2556116"/>
            <a:ext cx="982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schemeClr val="bg1"/>
                </a:solidFill>
                <a:latin typeface="Times New Roman" pitchFamily="18" charset="0"/>
                <a:cs typeface="Times New Roman" pitchFamily="18" charset="0"/>
              </a:rPr>
              <a:t>Energy</a:t>
            </a:r>
            <a:endParaRPr lang="ru-RU"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16766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96DA2271-2CAD-8849-95D3-DF87D960891F}"/>
              </a:ext>
            </a:extLst>
          </p:cNvPr>
          <p:cNvGrpSpPr/>
          <p:nvPr/>
        </p:nvGrpSpPr>
        <p:grpSpPr>
          <a:xfrm>
            <a:off x="417859" y="3695629"/>
            <a:ext cx="5826234" cy="3049283"/>
            <a:chOff x="217828" y="3695629"/>
            <a:chExt cx="5826234" cy="3049283"/>
          </a:xfrm>
        </p:grpSpPr>
        <p:pic>
          <p:nvPicPr>
            <p:cNvPr id="55" name="Рисунок 54">
              <a:extLst>
                <a:ext uri="{FF2B5EF4-FFF2-40B4-BE49-F238E27FC236}">
                  <a16:creationId xmlns:a16="http://schemas.microsoft.com/office/drawing/2014/main" id="{D946FAD2-6C27-3843-BFA1-F3AF40A58D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t="26326"/>
            <a:stretch/>
          </p:blipFill>
          <p:spPr>
            <a:xfrm>
              <a:off x="401627" y="3751735"/>
              <a:ext cx="5554317" cy="2623133"/>
            </a:xfrm>
            <a:prstGeom prst="rect">
              <a:avLst/>
            </a:prstGeom>
          </p:spPr>
        </p:pic>
        <p:sp>
          <p:nvSpPr>
            <p:cNvPr id="81" name="Прямоугольник 80">
              <a:extLst>
                <a:ext uri="{FF2B5EF4-FFF2-40B4-BE49-F238E27FC236}">
                  <a16:creationId xmlns:a16="http://schemas.microsoft.com/office/drawing/2014/main" id="{B5D03CB5-7876-184F-AB34-855B084FD07C}"/>
                </a:ext>
              </a:extLst>
            </p:cNvPr>
            <p:cNvSpPr/>
            <p:nvPr/>
          </p:nvSpPr>
          <p:spPr>
            <a:xfrm>
              <a:off x="1123454" y="6437135"/>
              <a:ext cx="4374596" cy="307777"/>
            </a:xfrm>
            <a:prstGeom prst="rect">
              <a:avLst/>
            </a:prstGeom>
          </p:spPr>
          <p:txBody>
            <a:bodyPr wrap="none">
              <a:spAutoFit/>
            </a:bodyPr>
            <a:lstStyle/>
            <a:p>
              <a:r>
                <a:rPr lang="en-US" sz="1400" b="1" dirty="0"/>
                <a:t>Project of the new Russian Orbital Service Station (ROSS)</a:t>
              </a:r>
              <a:endParaRPr lang="ru-RU" sz="1400" b="1" dirty="0"/>
            </a:p>
          </p:txBody>
        </p:sp>
        <p:sp>
          <p:nvSpPr>
            <p:cNvPr id="2" name="Прямоугольник 1">
              <a:extLst>
                <a:ext uri="{FF2B5EF4-FFF2-40B4-BE49-F238E27FC236}">
                  <a16:creationId xmlns:a16="http://schemas.microsoft.com/office/drawing/2014/main" id="{C1F1CC44-9707-5846-8EF6-85280DC16188}"/>
                </a:ext>
              </a:extLst>
            </p:cNvPr>
            <p:cNvSpPr/>
            <p:nvPr/>
          </p:nvSpPr>
          <p:spPr>
            <a:xfrm>
              <a:off x="1945028" y="3806238"/>
              <a:ext cx="1102972" cy="256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Прямоугольник 83">
              <a:extLst>
                <a:ext uri="{FF2B5EF4-FFF2-40B4-BE49-F238E27FC236}">
                  <a16:creationId xmlns:a16="http://schemas.microsoft.com/office/drawing/2014/main" id="{4DCA459C-4EE3-544E-A6A5-7686FBCE3FAD}"/>
                </a:ext>
              </a:extLst>
            </p:cNvPr>
            <p:cNvSpPr/>
            <p:nvPr/>
          </p:nvSpPr>
          <p:spPr>
            <a:xfrm>
              <a:off x="4704909" y="5193842"/>
              <a:ext cx="1339153" cy="342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Прямоугольник 84">
              <a:extLst>
                <a:ext uri="{FF2B5EF4-FFF2-40B4-BE49-F238E27FC236}">
                  <a16:creationId xmlns:a16="http://schemas.microsoft.com/office/drawing/2014/main" id="{C8D59833-7AA3-F74A-937C-B5D31B63410E}"/>
                </a:ext>
              </a:extLst>
            </p:cNvPr>
            <p:cNvSpPr/>
            <p:nvPr/>
          </p:nvSpPr>
          <p:spPr>
            <a:xfrm>
              <a:off x="2999128" y="6088843"/>
              <a:ext cx="1001372"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Прямоугольник 85">
              <a:extLst>
                <a:ext uri="{FF2B5EF4-FFF2-40B4-BE49-F238E27FC236}">
                  <a16:creationId xmlns:a16="http://schemas.microsoft.com/office/drawing/2014/main" id="{54893B76-AAC7-4F45-8A1A-97190671B29D}"/>
                </a:ext>
              </a:extLst>
            </p:cNvPr>
            <p:cNvSpPr/>
            <p:nvPr/>
          </p:nvSpPr>
          <p:spPr>
            <a:xfrm>
              <a:off x="424075" y="4773015"/>
              <a:ext cx="1105779" cy="327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Прямоугольник 86">
              <a:extLst>
                <a:ext uri="{FF2B5EF4-FFF2-40B4-BE49-F238E27FC236}">
                  <a16:creationId xmlns:a16="http://schemas.microsoft.com/office/drawing/2014/main" id="{6A29DBFB-26E6-0C43-B417-7B743F469CC8}"/>
                </a:ext>
              </a:extLst>
            </p:cNvPr>
            <p:cNvSpPr/>
            <p:nvPr/>
          </p:nvSpPr>
          <p:spPr>
            <a:xfrm>
              <a:off x="217828" y="4691231"/>
              <a:ext cx="1440511" cy="461665"/>
            </a:xfrm>
            <a:prstGeom prst="rect">
              <a:avLst/>
            </a:prstGeom>
          </p:spPr>
          <p:txBody>
            <a:bodyPr wrap="square">
              <a:spAutoFit/>
            </a:bodyPr>
            <a:lstStyle/>
            <a:p>
              <a:r>
                <a:rPr lang="en-US" sz="1200" b="1" dirty="0"/>
                <a:t>Research and energy module</a:t>
              </a:r>
              <a:endParaRPr lang="ru-RU" sz="1200" b="1" dirty="0"/>
            </a:p>
          </p:txBody>
        </p:sp>
        <p:sp>
          <p:nvSpPr>
            <p:cNvPr id="88" name="Прямоугольник 87">
              <a:extLst>
                <a:ext uri="{FF2B5EF4-FFF2-40B4-BE49-F238E27FC236}">
                  <a16:creationId xmlns:a16="http://schemas.microsoft.com/office/drawing/2014/main" id="{BFCF2A93-D7EC-BF44-8668-9AEF70C1CD44}"/>
                </a:ext>
              </a:extLst>
            </p:cNvPr>
            <p:cNvSpPr/>
            <p:nvPr/>
          </p:nvSpPr>
          <p:spPr>
            <a:xfrm>
              <a:off x="2813225" y="6062645"/>
              <a:ext cx="2210672" cy="307777"/>
            </a:xfrm>
            <a:prstGeom prst="rect">
              <a:avLst/>
            </a:prstGeom>
          </p:spPr>
          <p:txBody>
            <a:bodyPr wrap="square">
              <a:spAutoFit/>
            </a:bodyPr>
            <a:lstStyle/>
            <a:p>
              <a:r>
                <a:rPr lang="en-US" sz="1400" b="1" dirty="0"/>
                <a:t>Service platform</a:t>
              </a:r>
              <a:endParaRPr lang="ru-RU" sz="1400" b="1" dirty="0"/>
            </a:p>
          </p:txBody>
        </p:sp>
        <p:sp>
          <p:nvSpPr>
            <p:cNvPr id="82" name="Прямоугольник 81">
              <a:extLst>
                <a:ext uri="{FF2B5EF4-FFF2-40B4-BE49-F238E27FC236}">
                  <a16:creationId xmlns:a16="http://schemas.microsoft.com/office/drawing/2014/main" id="{06C3B5E4-0217-B94F-930E-ACB34D86773A}"/>
                </a:ext>
              </a:extLst>
            </p:cNvPr>
            <p:cNvSpPr/>
            <p:nvPr/>
          </p:nvSpPr>
          <p:spPr>
            <a:xfrm>
              <a:off x="2156439" y="3695629"/>
              <a:ext cx="1656822" cy="461665"/>
            </a:xfrm>
            <a:prstGeom prst="rect">
              <a:avLst/>
            </a:prstGeom>
          </p:spPr>
          <p:txBody>
            <a:bodyPr wrap="square">
              <a:spAutoFit/>
            </a:bodyPr>
            <a:lstStyle/>
            <a:p>
              <a:r>
                <a:rPr lang="en-US" sz="1200" b="1" dirty="0"/>
                <a:t>Special-purpose module</a:t>
              </a:r>
              <a:endParaRPr lang="ru-RU" sz="1200" b="1" dirty="0"/>
            </a:p>
          </p:txBody>
        </p:sp>
      </p:grpSp>
      <p:pic>
        <p:nvPicPr>
          <p:cNvPr id="4" name="Рисунок 3">
            <a:extLst>
              <a:ext uri="{FF2B5EF4-FFF2-40B4-BE49-F238E27FC236}">
                <a16:creationId xmlns:a16="http://schemas.microsoft.com/office/drawing/2014/main" id="{68A726D4-53DD-4501-963F-5C25833CE6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3572" y="4351602"/>
            <a:ext cx="1170989" cy="1135593"/>
          </a:xfrm>
          <a:prstGeom prst="rect">
            <a:avLst/>
          </a:prstGeom>
        </p:spPr>
      </p:pic>
      <p:pic>
        <p:nvPicPr>
          <p:cNvPr id="6" name="Рисунок 5">
            <a:extLst>
              <a:ext uri="{FF2B5EF4-FFF2-40B4-BE49-F238E27FC236}">
                <a16:creationId xmlns:a16="http://schemas.microsoft.com/office/drawing/2014/main" id="{00621438-5B8F-4DD5-BC9B-43EE192A66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18563" y="4349418"/>
            <a:ext cx="1131698" cy="1135593"/>
          </a:xfrm>
          <a:prstGeom prst="rect">
            <a:avLst/>
          </a:prstGeom>
        </p:spPr>
      </p:pic>
      <p:pic>
        <p:nvPicPr>
          <p:cNvPr id="8" name="Рисунок 7">
            <a:extLst>
              <a:ext uri="{FF2B5EF4-FFF2-40B4-BE49-F238E27FC236}">
                <a16:creationId xmlns:a16="http://schemas.microsoft.com/office/drawing/2014/main" id="{BBB5B786-6B42-4698-95DB-3A2119E903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36"/>
          <a:stretch/>
        </p:blipFill>
        <p:spPr>
          <a:xfrm>
            <a:off x="6646764" y="1247135"/>
            <a:ext cx="2628327" cy="2336291"/>
          </a:xfrm>
          <a:prstGeom prst="rect">
            <a:avLst/>
          </a:prstGeom>
        </p:spPr>
      </p:pic>
      <p:pic>
        <p:nvPicPr>
          <p:cNvPr id="10" name="Рисунок 9">
            <a:extLst>
              <a:ext uri="{FF2B5EF4-FFF2-40B4-BE49-F238E27FC236}">
                <a16:creationId xmlns:a16="http://schemas.microsoft.com/office/drawing/2014/main" id="{5067B52D-E1B2-46AE-ADD9-151CE96F4C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8134" y="1242642"/>
            <a:ext cx="2628327" cy="2336291"/>
          </a:xfrm>
          <a:prstGeom prst="rect">
            <a:avLst/>
          </a:prstGeom>
        </p:spPr>
      </p:pic>
      <p:cxnSp>
        <p:nvCxnSpPr>
          <p:cNvPr id="26" name="Прямая соединительная линия 25">
            <a:extLst>
              <a:ext uri="{FF2B5EF4-FFF2-40B4-BE49-F238E27FC236}">
                <a16:creationId xmlns:a16="http://schemas.microsoft.com/office/drawing/2014/main" id="{250C7DAA-38CB-4EA6-B116-CB0ACD420F32}"/>
              </a:ext>
            </a:extLst>
          </p:cNvPr>
          <p:cNvCxnSpPr>
            <a:cxnSpLocks/>
          </p:cNvCxnSpPr>
          <p:nvPr/>
        </p:nvCxnSpPr>
        <p:spPr>
          <a:xfrm>
            <a:off x="11036300" y="5185086"/>
            <a:ext cx="0" cy="42800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792ED76D-EE57-4032-8352-01CF74F9EFE4}"/>
              </a:ext>
            </a:extLst>
          </p:cNvPr>
          <p:cNvCxnSpPr>
            <a:cxnSpLocks/>
          </p:cNvCxnSpPr>
          <p:nvPr/>
        </p:nvCxnSpPr>
        <p:spPr>
          <a:xfrm>
            <a:off x="11036300" y="5560705"/>
            <a:ext cx="731625"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Прямоугольник 37">
            <a:extLst>
              <a:ext uri="{FF2B5EF4-FFF2-40B4-BE49-F238E27FC236}">
                <a16:creationId xmlns:a16="http://schemas.microsoft.com/office/drawing/2014/main" id="{A21F27BB-7330-415E-9421-850798A310D1}"/>
              </a:ext>
            </a:extLst>
          </p:cNvPr>
          <p:cNvSpPr/>
          <p:nvPr/>
        </p:nvSpPr>
        <p:spPr>
          <a:xfrm>
            <a:off x="9779889" y="4660539"/>
            <a:ext cx="706668" cy="550548"/>
          </a:xfrm>
          <a:prstGeom prst="rect">
            <a:avLst/>
          </a:prstGeom>
          <a:noFill/>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1" name="Прямоугольник 40">
            <a:extLst>
              <a:ext uri="{FF2B5EF4-FFF2-40B4-BE49-F238E27FC236}">
                <a16:creationId xmlns:a16="http://schemas.microsoft.com/office/drawing/2014/main" id="{3A2190C7-F225-48FA-97C4-E45117681B1E}"/>
              </a:ext>
            </a:extLst>
          </p:cNvPr>
          <p:cNvSpPr/>
          <p:nvPr/>
        </p:nvSpPr>
        <p:spPr>
          <a:xfrm>
            <a:off x="11036300" y="4611644"/>
            <a:ext cx="731625" cy="582198"/>
          </a:xfrm>
          <a:prstGeom prst="rect">
            <a:avLst/>
          </a:prstGeom>
          <a:noFill/>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43" name="Прямая соединительная линия 42">
            <a:extLst>
              <a:ext uri="{FF2B5EF4-FFF2-40B4-BE49-F238E27FC236}">
                <a16:creationId xmlns:a16="http://schemas.microsoft.com/office/drawing/2014/main" id="{8EA8F6BD-C6CF-4736-AD5E-B4583B97BC0C}"/>
              </a:ext>
            </a:extLst>
          </p:cNvPr>
          <p:cNvCxnSpPr>
            <a:cxnSpLocks/>
          </p:cNvCxnSpPr>
          <p:nvPr/>
        </p:nvCxnSpPr>
        <p:spPr>
          <a:xfrm>
            <a:off x="11767925" y="5190726"/>
            <a:ext cx="0" cy="42236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CD92D07-B815-41F3-874E-A721A74B8B03}"/>
              </a:ext>
            </a:extLst>
          </p:cNvPr>
          <p:cNvSpPr txBox="1"/>
          <p:nvPr/>
        </p:nvSpPr>
        <p:spPr>
          <a:xfrm>
            <a:off x="10008024" y="5535887"/>
            <a:ext cx="397042" cy="246221"/>
          </a:xfrm>
          <a:prstGeom prst="rect">
            <a:avLst/>
          </a:prstGeom>
          <a:noFill/>
        </p:spPr>
        <p:txBody>
          <a:bodyPr wrap="square" rtlCol="0">
            <a:spAutoFit/>
          </a:bodyPr>
          <a:lstStyle/>
          <a:p>
            <a:r>
              <a:rPr lang="en-US" sz="1000" i="1" dirty="0"/>
              <a:t>L</a:t>
            </a:r>
            <a:r>
              <a:rPr lang="en-US" sz="1000" baseline="-25000" dirty="0"/>
              <a:t>1</a:t>
            </a:r>
            <a:endParaRPr lang="ru-RU" sz="1000" baseline="-25000" dirty="0"/>
          </a:p>
        </p:txBody>
      </p:sp>
      <p:sp>
        <p:nvSpPr>
          <p:cNvPr id="51" name="TextBox 50">
            <a:extLst>
              <a:ext uri="{FF2B5EF4-FFF2-40B4-BE49-F238E27FC236}">
                <a16:creationId xmlns:a16="http://schemas.microsoft.com/office/drawing/2014/main" id="{31305CD2-6F9F-4F7E-AF17-6C42201AB7AF}"/>
              </a:ext>
            </a:extLst>
          </p:cNvPr>
          <p:cNvSpPr txBox="1"/>
          <p:nvPr/>
        </p:nvSpPr>
        <p:spPr>
          <a:xfrm>
            <a:off x="11285965" y="5535886"/>
            <a:ext cx="397042" cy="246221"/>
          </a:xfrm>
          <a:prstGeom prst="rect">
            <a:avLst/>
          </a:prstGeom>
          <a:noFill/>
        </p:spPr>
        <p:txBody>
          <a:bodyPr wrap="square" rtlCol="0">
            <a:spAutoFit/>
          </a:bodyPr>
          <a:lstStyle/>
          <a:p>
            <a:r>
              <a:rPr lang="en-US" sz="1000" i="1" dirty="0"/>
              <a:t>L</a:t>
            </a:r>
            <a:r>
              <a:rPr lang="en-US" sz="1000" baseline="-25000" dirty="0"/>
              <a:t>2</a:t>
            </a:r>
            <a:endParaRPr lang="ru-RU" sz="1000" baseline="-25000" dirty="0"/>
          </a:p>
        </p:txBody>
      </p:sp>
      <p:cxnSp>
        <p:nvCxnSpPr>
          <p:cNvPr id="52" name="Прямая соединительная линия 51">
            <a:extLst>
              <a:ext uri="{FF2B5EF4-FFF2-40B4-BE49-F238E27FC236}">
                <a16:creationId xmlns:a16="http://schemas.microsoft.com/office/drawing/2014/main" id="{1433D67E-6169-4FDE-A817-FB7C259C2B1E}"/>
              </a:ext>
            </a:extLst>
          </p:cNvPr>
          <p:cNvCxnSpPr>
            <a:cxnSpLocks/>
          </p:cNvCxnSpPr>
          <p:nvPr/>
        </p:nvCxnSpPr>
        <p:spPr>
          <a:xfrm>
            <a:off x="9444038" y="4660539"/>
            <a:ext cx="33253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FCEF496C-B6BE-431B-97D6-40789529C2A8}"/>
              </a:ext>
            </a:extLst>
          </p:cNvPr>
          <p:cNvCxnSpPr>
            <a:cxnSpLocks/>
          </p:cNvCxnSpPr>
          <p:nvPr/>
        </p:nvCxnSpPr>
        <p:spPr>
          <a:xfrm>
            <a:off x="9444038" y="5209774"/>
            <a:ext cx="33253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id="{303D73CA-9066-42B9-B41E-8BB6E6B16933}"/>
              </a:ext>
            </a:extLst>
          </p:cNvPr>
          <p:cNvCxnSpPr>
            <a:cxnSpLocks/>
          </p:cNvCxnSpPr>
          <p:nvPr/>
        </p:nvCxnSpPr>
        <p:spPr>
          <a:xfrm>
            <a:off x="11767925" y="4611644"/>
            <a:ext cx="26632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E329D344-2AC7-4EAA-82CC-7C692C43B987}"/>
              </a:ext>
            </a:extLst>
          </p:cNvPr>
          <p:cNvCxnSpPr>
            <a:cxnSpLocks/>
          </p:cNvCxnSpPr>
          <p:nvPr/>
        </p:nvCxnSpPr>
        <p:spPr>
          <a:xfrm>
            <a:off x="11767925" y="5193841"/>
            <a:ext cx="26632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a:extLst>
              <a:ext uri="{FF2B5EF4-FFF2-40B4-BE49-F238E27FC236}">
                <a16:creationId xmlns:a16="http://schemas.microsoft.com/office/drawing/2014/main" id="{EE9643AC-552D-4585-807C-A49ABC991872}"/>
              </a:ext>
            </a:extLst>
          </p:cNvPr>
          <p:cNvCxnSpPr>
            <a:cxnSpLocks/>
          </p:cNvCxnSpPr>
          <p:nvPr/>
        </p:nvCxnSpPr>
        <p:spPr>
          <a:xfrm>
            <a:off x="12010778" y="4611644"/>
            <a:ext cx="0" cy="582197"/>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109A628-96C6-46FD-947D-5FC4905F4962}"/>
              </a:ext>
            </a:extLst>
          </p:cNvPr>
          <p:cNvSpPr txBox="1"/>
          <p:nvPr/>
        </p:nvSpPr>
        <p:spPr>
          <a:xfrm>
            <a:off x="11935854" y="4776144"/>
            <a:ext cx="400926" cy="230832"/>
          </a:xfrm>
          <a:prstGeom prst="rect">
            <a:avLst/>
          </a:prstGeom>
          <a:noFill/>
        </p:spPr>
        <p:txBody>
          <a:bodyPr wrap="square" rtlCol="0">
            <a:spAutoFit/>
          </a:bodyPr>
          <a:lstStyle/>
          <a:p>
            <a:r>
              <a:rPr lang="en-US" sz="900" i="1" dirty="0"/>
              <a:t>H</a:t>
            </a:r>
            <a:r>
              <a:rPr lang="en-US" sz="900" baseline="-25000" dirty="0"/>
              <a:t>2</a:t>
            </a:r>
            <a:endParaRPr lang="ru-RU" sz="900" baseline="-25000" dirty="0"/>
          </a:p>
        </p:txBody>
      </p:sp>
      <p:sp>
        <p:nvSpPr>
          <p:cNvPr id="62" name="TextBox 61">
            <a:extLst>
              <a:ext uri="{FF2B5EF4-FFF2-40B4-BE49-F238E27FC236}">
                <a16:creationId xmlns:a16="http://schemas.microsoft.com/office/drawing/2014/main" id="{1BC37C75-FF77-47DF-89F1-7DD8C8A21700}"/>
              </a:ext>
            </a:extLst>
          </p:cNvPr>
          <p:cNvSpPr txBox="1"/>
          <p:nvPr/>
        </p:nvSpPr>
        <p:spPr>
          <a:xfrm>
            <a:off x="6562970" y="3563394"/>
            <a:ext cx="2712123" cy="461665"/>
          </a:xfrm>
          <a:prstGeom prst="rect">
            <a:avLst/>
          </a:prstGeom>
          <a:noFill/>
        </p:spPr>
        <p:txBody>
          <a:bodyPr wrap="square" rtlCol="0">
            <a:spAutoFit/>
          </a:bodyPr>
          <a:lstStyle/>
          <a:p>
            <a:r>
              <a:rPr lang="en" sz="1200" dirty="0"/>
              <a:t>Shielding material from the International Space Station (ISS)</a:t>
            </a:r>
            <a:endParaRPr lang="ru-RU" sz="1200" dirty="0"/>
          </a:p>
        </p:txBody>
      </p:sp>
      <p:sp>
        <p:nvSpPr>
          <p:cNvPr id="66" name="TextBox 65">
            <a:extLst>
              <a:ext uri="{FF2B5EF4-FFF2-40B4-BE49-F238E27FC236}">
                <a16:creationId xmlns:a16="http://schemas.microsoft.com/office/drawing/2014/main" id="{221AB775-F31C-4F88-AB22-D4041863A5BD}"/>
              </a:ext>
            </a:extLst>
          </p:cNvPr>
          <p:cNvSpPr txBox="1"/>
          <p:nvPr/>
        </p:nvSpPr>
        <p:spPr>
          <a:xfrm>
            <a:off x="9375846" y="3564579"/>
            <a:ext cx="2674310" cy="461665"/>
          </a:xfrm>
          <a:prstGeom prst="rect">
            <a:avLst/>
          </a:prstGeom>
          <a:noFill/>
        </p:spPr>
        <p:txBody>
          <a:bodyPr wrap="square" rtlCol="0">
            <a:spAutoFit/>
          </a:bodyPr>
          <a:lstStyle/>
          <a:p>
            <a:r>
              <a:rPr lang="en" sz="1200" dirty="0"/>
              <a:t>New shielding material for the future Russian Orbital Service Station (ROSS)</a:t>
            </a:r>
            <a:endParaRPr lang="ru-RU" sz="1200" dirty="0"/>
          </a:p>
        </p:txBody>
      </p:sp>
      <p:sp>
        <p:nvSpPr>
          <p:cNvPr id="67" name="Прямоугольник 66">
            <a:extLst>
              <a:ext uri="{FF2B5EF4-FFF2-40B4-BE49-F238E27FC236}">
                <a16:creationId xmlns:a16="http://schemas.microsoft.com/office/drawing/2014/main" id="{EF82CFC0-D1B9-42B2-8953-6E8E8270E2A7}"/>
              </a:ext>
            </a:extLst>
          </p:cNvPr>
          <p:cNvSpPr/>
          <p:nvPr/>
        </p:nvSpPr>
        <p:spPr>
          <a:xfrm>
            <a:off x="374625" y="133992"/>
            <a:ext cx="11746224" cy="954107"/>
          </a:xfrm>
          <a:prstGeom prst="rect">
            <a:avLst/>
          </a:prstGeom>
          <a:noFill/>
        </p:spPr>
        <p:txBody>
          <a:bodyPr wrap="square">
            <a:spAutoFit/>
          </a:bodyPr>
          <a:lstStyle/>
          <a:p>
            <a:pPr lvl="0" algn="ctr">
              <a:spcAft>
                <a:spcPts val="600"/>
              </a:spcAft>
              <a:defRPr/>
            </a:pPr>
            <a:r>
              <a:rPr kumimoji="0" lang="en-US" sz="28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rPr>
              <a:t>Space Research work package: New composite materials for space industry (protective properties, radiation resistance, radiation-induced modification)</a:t>
            </a:r>
          </a:p>
        </p:txBody>
      </p:sp>
      <p:sp>
        <p:nvSpPr>
          <p:cNvPr id="83" name="Прямоугольник 82">
            <a:extLst>
              <a:ext uri="{FF2B5EF4-FFF2-40B4-BE49-F238E27FC236}">
                <a16:creationId xmlns:a16="http://schemas.microsoft.com/office/drawing/2014/main" id="{72532F8E-297D-4729-A070-929E02E5730B}"/>
              </a:ext>
            </a:extLst>
          </p:cNvPr>
          <p:cNvSpPr/>
          <p:nvPr/>
        </p:nvSpPr>
        <p:spPr>
          <a:xfrm>
            <a:off x="198068" y="1230343"/>
            <a:ext cx="5406930" cy="2369880"/>
          </a:xfrm>
          <a:prstGeom prst="rect">
            <a:avLst/>
          </a:prstGeom>
        </p:spPr>
        <p:txBody>
          <a:bodyPr wrap="square">
            <a:spAutoFit/>
          </a:bodyPr>
          <a:lstStyle/>
          <a:p>
            <a:pPr marL="285750" indent="-285750">
              <a:spcBef>
                <a:spcPts val="1200"/>
              </a:spcBef>
              <a:buFont typeface="Arial" panose="020B0604020202020204" pitchFamily="34" charset="0"/>
              <a:buChar char="•"/>
            </a:pPr>
            <a:r>
              <a:rPr lang="en" sz="1600" dirty="0">
                <a:latin typeface="Arial" panose="020B0604020202020204" pitchFamily="34" charset="0"/>
              </a:rPr>
              <a:t>Improving the regular means of radiation protection in spacecrafts for orbital flights and missions beyond the Earth magnetosphere.</a:t>
            </a:r>
          </a:p>
          <a:p>
            <a:pPr marL="285750" indent="-285750">
              <a:spcBef>
                <a:spcPts val="1200"/>
              </a:spcBef>
              <a:buFont typeface="Arial" panose="020B0604020202020204" pitchFamily="34" charset="0"/>
              <a:buChar char="•"/>
            </a:pPr>
            <a:r>
              <a:rPr lang="en" sz="1600" dirty="0">
                <a:latin typeface="Arial" panose="020B0604020202020204" pitchFamily="34" charset="0"/>
              </a:rPr>
              <a:t>Study of shielding properties of existing and new composite materials.</a:t>
            </a:r>
          </a:p>
          <a:p>
            <a:pPr marL="285750" indent="-285750">
              <a:spcBef>
                <a:spcPts val="1200"/>
              </a:spcBef>
              <a:buFont typeface="Arial" panose="020B0604020202020204" pitchFamily="34" charset="0"/>
              <a:buChar char="•"/>
            </a:pPr>
            <a:r>
              <a:rPr lang="en" sz="1600" dirty="0">
                <a:latin typeface="Arial" panose="020B0604020202020204" pitchFamily="34" charset="0"/>
              </a:rPr>
              <a:t>Investigation of radiation modification of composite materials by high-energy accelerated ion beams during long-term irradiation.</a:t>
            </a:r>
            <a:endParaRPr lang="ru-RU" dirty="0">
              <a:latin typeface="Arial" panose="020B0604020202020204" pitchFamily="34" charset="0"/>
            </a:endParaRPr>
          </a:p>
        </p:txBody>
      </p:sp>
      <p:sp>
        <p:nvSpPr>
          <p:cNvPr id="5" name="Прямоугольник 4"/>
          <p:cNvSpPr/>
          <p:nvPr/>
        </p:nvSpPr>
        <p:spPr>
          <a:xfrm>
            <a:off x="8299914" y="2997656"/>
            <a:ext cx="620683" cy="523220"/>
          </a:xfrm>
          <a:prstGeom prst="rect">
            <a:avLst/>
          </a:prstGeom>
        </p:spPr>
        <p:txBody>
          <a:bodyPr wrap="none">
            <a:spAutoFit/>
          </a:bodyPr>
          <a:lstStyle/>
          <a:p>
            <a:r>
              <a:rPr lang="en-US" sz="2800" b="1" dirty="0">
                <a:solidFill>
                  <a:srgbClr val="FFFF00"/>
                </a:solidFill>
              </a:rPr>
              <a:t>ISS</a:t>
            </a:r>
            <a:endParaRPr lang="ru-RU" sz="2800" b="1" dirty="0">
              <a:solidFill>
                <a:srgbClr val="FFFF00"/>
              </a:solidFill>
            </a:endParaRPr>
          </a:p>
        </p:txBody>
      </p:sp>
      <p:sp>
        <p:nvSpPr>
          <p:cNvPr id="35" name="Прямоугольник 34"/>
          <p:cNvSpPr/>
          <p:nvPr/>
        </p:nvSpPr>
        <p:spPr>
          <a:xfrm>
            <a:off x="10833092" y="2996320"/>
            <a:ext cx="965008" cy="523220"/>
          </a:xfrm>
          <a:prstGeom prst="rect">
            <a:avLst/>
          </a:prstGeom>
        </p:spPr>
        <p:txBody>
          <a:bodyPr wrap="none">
            <a:spAutoFit/>
          </a:bodyPr>
          <a:lstStyle/>
          <a:p>
            <a:r>
              <a:rPr lang="en-US" sz="2800" b="1" dirty="0">
                <a:solidFill>
                  <a:srgbClr val="FFFF00"/>
                </a:solidFill>
              </a:rPr>
              <a:t>ROSS</a:t>
            </a:r>
            <a:endParaRPr lang="ru-RU" sz="2800" b="1" dirty="0">
              <a:solidFill>
                <a:srgbClr val="FFFF00"/>
              </a:solidFill>
            </a:endParaRPr>
          </a:p>
        </p:txBody>
      </p:sp>
      <p:pic>
        <p:nvPicPr>
          <p:cNvPr id="36" name="Рисунок 35">
            <a:extLst>
              <a:ext uri="{FF2B5EF4-FFF2-40B4-BE49-F238E27FC236}">
                <a16:creationId xmlns:a16="http://schemas.microsoft.com/office/drawing/2014/main" id="{093E0B12-7A42-4D73-8304-E0BD4820B4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4391" y="2089919"/>
            <a:ext cx="434853" cy="702455"/>
          </a:xfrm>
          <a:prstGeom prst="rect">
            <a:avLst/>
          </a:prstGeom>
        </p:spPr>
      </p:pic>
      <p:pic>
        <p:nvPicPr>
          <p:cNvPr id="37" name="Рисунок 36">
            <a:extLst>
              <a:ext uri="{FF2B5EF4-FFF2-40B4-BE49-F238E27FC236}">
                <a16:creationId xmlns:a16="http://schemas.microsoft.com/office/drawing/2014/main" id="{9B19D0EB-CBC7-49DB-BF0E-F49F17C1ED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2517" y="1330395"/>
            <a:ext cx="600488" cy="600488"/>
          </a:xfrm>
          <a:prstGeom prst="rect">
            <a:avLst/>
          </a:prstGeom>
        </p:spPr>
      </p:pic>
      <p:pic>
        <p:nvPicPr>
          <p:cNvPr id="39" name="Рисунок 38">
            <a:extLst>
              <a:ext uri="{FF2B5EF4-FFF2-40B4-BE49-F238E27FC236}">
                <a16:creationId xmlns:a16="http://schemas.microsoft.com/office/drawing/2014/main" id="{C51C7249-23EE-4782-926F-0C630D6EFA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7579" y="2935078"/>
            <a:ext cx="910364" cy="512080"/>
          </a:xfrm>
          <a:prstGeom prst="rect">
            <a:avLst/>
          </a:prstGeom>
        </p:spPr>
      </p:pic>
      <p:cxnSp>
        <p:nvCxnSpPr>
          <p:cNvPr id="58" name="Прямая соединительная линия 57">
            <a:extLst>
              <a:ext uri="{FF2B5EF4-FFF2-40B4-BE49-F238E27FC236}">
                <a16:creationId xmlns:a16="http://schemas.microsoft.com/office/drawing/2014/main" id="{250C7DAA-38CB-4EA6-B116-CB0ACD420F32}"/>
              </a:ext>
            </a:extLst>
          </p:cNvPr>
          <p:cNvCxnSpPr>
            <a:cxnSpLocks/>
          </p:cNvCxnSpPr>
          <p:nvPr/>
        </p:nvCxnSpPr>
        <p:spPr>
          <a:xfrm>
            <a:off x="9780872" y="5185086"/>
            <a:ext cx="0" cy="42800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id="{792ED76D-EE57-4032-8352-01CF74F9EFE4}"/>
              </a:ext>
            </a:extLst>
          </p:cNvPr>
          <p:cNvCxnSpPr>
            <a:cxnSpLocks/>
          </p:cNvCxnSpPr>
          <p:nvPr/>
        </p:nvCxnSpPr>
        <p:spPr>
          <a:xfrm>
            <a:off x="9780872" y="5560705"/>
            <a:ext cx="705432"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a:extLst>
              <a:ext uri="{FF2B5EF4-FFF2-40B4-BE49-F238E27FC236}">
                <a16:creationId xmlns:a16="http://schemas.microsoft.com/office/drawing/2014/main" id="{8EA8F6BD-C6CF-4736-AD5E-B4583B97BC0C}"/>
              </a:ext>
            </a:extLst>
          </p:cNvPr>
          <p:cNvCxnSpPr>
            <a:cxnSpLocks/>
          </p:cNvCxnSpPr>
          <p:nvPr/>
        </p:nvCxnSpPr>
        <p:spPr>
          <a:xfrm>
            <a:off x="10486304" y="5190726"/>
            <a:ext cx="0" cy="42236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5" name="Группа 44"/>
          <p:cNvGrpSpPr/>
          <p:nvPr/>
        </p:nvGrpSpPr>
        <p:grpSpPr>
          <a:xfrm>
            <a:off x="6435874" y="4335992"/>
            <a:ext cx="3235812" cy="1427169"/>
            <a:chOff x="6435874" y="4278356"/>
            <a:chExt cx="3235812" cy="1427169"/>
          </a:xfrm>
        </p:grpSpPr>
        <p:cxnSp>
          <p:nvCxnSpPr>
            <p:cNvPr id="57" name="Прямая со стрелкой 56">
              <a:extLst>
                <a:ext uri="{FF2B5EF4-FFF2-40B4-BE49-F238E27FC236}">
                  <a16:creationId xmlns:a16="http://schemas.microsoft.com/office/drawing/2014/main" id="{ECBA5E84-317F-4E9F-BA48-ED4B38F9DA6B}"/>
                </a:ext>
              </a:extLst>
            </p:cNvPr>
            <p:cNvCxnSpPr>
              <a:cxnSpLocks/>
            </p:cNvCxnSpPr>
            <p:nvPr/>
          </p:nvCxnSpPr>
          <p:spPr>
            <a:xfrm>
              <a:off x="9475452" y="4602903"/>
              <a:ext cx="0" cy="549235"/>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54480F46-6B2D-455C-83F5-DD347EA34516}"/>
                </a:ext>
              </a:extLst>
            </p:cNvPr>
            <p:cNvSpPr txBox="1"/>
            <p:nvPr/>
          </p:nvSpPr>
          <p:spPr>
            <a:xfrm>
              <a:off x="9219706" y="4733643"/>
              <a:ext cx="451980" cy="246221"/>
            </a:xfrm>
            <a:prstGeom prst="rect">
              <a:avLst/>
            </a:prstGeom>
            <a:noFill/>
          </p:spPr>
          <p:txBody>
            <a:bodyPr wrap="square" rtlCol="0">
              <a:spAutoFit/>
            </a:bodyPr>
            <a:lstStyle/>
            <a:p>
              <a:r>
                <a:rPr lang="en-US" sz="1000" i="1" dirty="0"/>
                <a:t>H</a:t>
              </a:r>
              <a:r>
                <a:rPr lang="en-US" sz="1000" baseline="-25000" dirty="0"/>
                <a:t>1</a:t>
              </a:r>
              <a:endParaRPr lang="ru-RU" sz="1000" baseline="-25000" dirty="0"/>
            </a:p>
          </p:txBody>
        </p:sp>
        <p:pic>
          <p:nvPicPr>
            <p:cNvPr id="40" name="Рисунок 39"/>
            <p:cNvPicPr>
              <a:picLocks noChangeAspect="1"/>
            </p:cNvPicPr>
            <p:nvPr/>
          </p:nvPicPr>
          <p:blipFill rotWithShape="1">
            <a:blip r:embed="rId12"/>
            <a:srcRect l="1654" t="382" r="658" b="8779"/>
            <a:stretch/>
          </p:blipFill>
          <p:spPr>
            <a:xfrm>
              <a:off x="6746875" y="4288631"/>
              <a:ext cx="2394744" cy="1128713"/>
            </a:xfrm>
            <a:prstGeom prst="rect">
              <a:avLst/>
            </a:prstGeom>
          </p:spPr>
        </p:pic>
        <p:sp>
          <p:nvSpPr>
            <p:cNvPr id="30" name="TextBox 29"/>
            <p:cNvSpPr txBox="1"/>
            <p:nvPr/>
          </p:nvSpPr>
          <p:spPr>
            <a:xfrm>
              <a:off x="7631696" y="5505470"/>
              <a:ext cx="612668" cy="200055"/>
            </a:xfrm>
            <a:prstGeom prst="rect">
              <a:avLst/>
            </a:prstGeom>
            <a:noFill/>
          </p:spPr>
          <p:txBody>
            <a:bodyPr wrap="none" rtlCol="0">
              <a:spAutoFit/>
            </a:bodyPr>
            <a:lstStyle/>
            <a:p>
              <a:r>
                <a:rPr lang="en-US" sz="700" dirty="0"/>
                <a:t>Energy</a:t>
              </a:r>
              <a:r>
                <a:rPr lang="ru-RU" sz="700" dirty="0"/>
                <a:t>, </a:t>
              </a:r>
              <a:r>
                <a:rPr lang="en-US" sz="700" dirty="0"/>
                <a:t>keV</a:t>
              </a:r>
              <a:endParaRPr lang="ru-RU" sz="700" dirty="0"/>
            </a:p>
          </p:txBody>
        </p:sp>
        <p:sp>
          <p:nvSpPr>
            <p:cNvPr id="69" name="TextBox 68"/>
            <p:cNvSpPr txBox="1"/>
            <p:nvPr/>
          </p:nvSpPr>
          <p:spPr>
            <a:xfrm>
              <a:off x="6537709" y="5099673"/>
              <a:ext cx="300082" cy="184666"/>
            </a:xfrm>
            <a:prstGeom prst="rect">
              <a:avLst/>
            </a:prstGeom>
            <a:noFill/>
          </p:spPr>
          <p:txBody>
            <a:bodyPr wrap="none" rtlCol="0">
              <a:spAutoFit/>
            </a:bodyPr>
            <a:lstStyle/>
            <a:p>
              <a:r>
                <a:rPr lang="ru-RU" sz="600" dirty="0"/>
                <a:t>10</a:t>
              </a:r>
              <a:r>
                <a:rPr lang="ru-RU" sz="600" baseline="30000" dirty="0"/>
                <a:t>1</a:t>
              </a:r>
            </a:p>
          </p:txBody>
        </p:sp>
        <p:sp>
          <p:nvSpPr>
            <p:cNvPr id="70" name="TextBox 69"/>
            <p:cNvSpPr txBox="1"/>
            <p:nvPr/>
          </p:nvSpPr>
          <p:spPr>
            <a:xfrm>
              <a:off x="6537709" y="4900324"/>
              <a:ext cx="300082" cy="184666"/>
            </a:xfrm>
            <a:prstGeom prst="rect">
              <a:avLst/>
            </a:prstGeom>
            <a:noFill/>
          </p:spPr>
          <p:txBody>
            <a:bodyPr wrap="none" rtlCol="0">
              <a:spAutoFit/>
            </a:bodyPr>
            <a:lstStyle/>
            <a:p>
              <a:r>
                <a:rPr lang="ru-RU" sz="600" dirty="0"/>
                <a:t>10</a:t>
              </a:r>
              <a:r>
                <a:rPr lang="ru-RU" sz="600" baseline="30000" dirty="0"/>
                <a:t>2</a:t>
              </a:r>
            </a:p>
          </p:txBody>
        </p:sp>
        <p:sp>
          <p:nvSpPr>
            <p:cNvPr id="71" name="TextBox 70"/>
            <p:cNvSpPr txBox="1"/>
            <p:nvPr/>
          </p:nvSpPr>
          <p:spPr>
            <a:xfrm>
              <a:off x="6539040" y="4715379"/>
              <a:ext cx="300082" cy="184666"/>
            </a:xfrm>
            <a:prstGeom prst="rect">
              <a:avLst/>
            </a:prstGeom>
            <a:noFill/>
          </p:spPr>
          <p:txBody>
            <a:bodyPr wrap="none" rtlCol="0">
              <a:spAutoFit/>
            </a:bodyPr>
            <a:lstStyle/>
            <a:p>
              <a:r>
                <a:rPr lang="ru-RU" sz="600" dirty="0"/>
                <a:t>10</a:t>
              </a:r>
              <a:r>
                <a:rPr lang="ru-RU" sz="600" baseline="30000" dirty="0"/>
                <a:t>3</a:t>
              </a:r>
            </a:p>
          </p:txBody>
        </p:sp>
        <p:sp>
          <p:nvSpPr>
            <p:cNvPr id="72" name="TextBox 71"/>
            <p:cNvSpPr txBox="1"/>
            <p:nvPr/>
          </p:nvSpPr>
          <p:spPr>
            <a:xfrm>
              <a:off x="6537709" y="4513195"/>
              <a:ext cx="300082" cy="184666"/>
            </a:xfrm>
            <a:prstGeom prst="rect">
              <a:avLst/>
            </a:prstGeom>
            <a:noFill/>
          </p:spPr>
          <p:txBody>
            <a:bodyPr wrap="none" rtlCol="0">
              <a:spAutoFit/>
            </a:bodyPr>
            <a:lstStyle/>
            <a:p>
              <a:r>
                <a:rPr lang="ru-RU" sz="600" dirty="0"/>
                <a:t>10</a:t>
              </a:r>
              <a:r>
                <a:rPr lang="ru-RU" sz="600" baseline="30000" dirty="0"/>
                <a:t>4</a:t>
              </a:r>
            </a:p>
          </p:txBody>
        </p:sp>
        <p:sp>
          <p:nvSpPr>
            <p:cNvPr id="73" name="TextBox 72"/>
            <p:cNvSpPr txBox="1"/>
            <p:nvPr/>
          </p:nvSpPr>
          <p:spPr>
            <a:xfrm>
              <a:off x="6537709" y="4324245"/>
              <a:ext cx="300082" cy="184666"/>
            </a:xfrm>
            <a:prstGeom prst="rect">
              <a:avLst/>
            </a:prstGeom>
            <a:noFill/>
          </p:spPr>
          <p:txBody>
            <a:bodyPr wrap="none" rtlCol="0">
              <a:spAutoFit/>
            </a:bodyPr>
            <a:lstStyle/>
            <a:p>
              <a:r>
                <a:rPr lang="ru-RU" sz="600" dirty="0"/>
                <a:t>10</a:t>
              </a:r>
              <a:r>
                <a:rPr lang="ru-RU" sz="600" baseline="30000" dirty="0"/>
                <a:t>5</a:t>
              </a:r>
            </a:p>
          </p:txBody>
        </p:sp>
        <p:sp>
          <p:nvSpPr>
            <p:cNvPr id="74" name="TextBox 73"/>
            <p:cNvSpPr txBox="1"/>
            <p:nvPr/>
          </p:nvSpPr>
          <p:spPr>
            <a:xfrm>
              <a:off x="7021282" y="5393738"/>
              <a:ext cx="314510" cy="184666"/>
            </a:xfrm>
            <a:prstGeom prst="rect">
              <a:avLst/>
            </a:prstGeom>
            <a:noFill/>
          </p:spPr>
          <p:txBody>
            <a:bodyPr wrap="none" rtlCol="0">
              <a:spAutoFit/>
            </a:bodyPr>
            <a:lstStyle/>
            <a:p>
              <a:r>
                <a:rPr lang="ru-RU" sz="600" dirty="0"/>
                <a:t>500</a:t>
              </a:r>
              <a:endParaRPr lang="ru-RU" sz="600" baseline="30000" dirty="0"/>
            </a:p>
          </p:txBody>
        </p:sp>
        <p:sp>
          <p:nvSpPr>
            <p:cNvPr id="75" name="TextBox 74"/>
            <p:cNvSpPr txBox="1"/>
            <p:nvPr/>
          </p:nvSpPr>
          <p:spPr>
            <a:xfrm>
              <a:off x="7393031" y="5394725"/>
              <a:ext cx="357790" cy="184666"/>
            </a:xfrm>
            <a:prstGeom prst="rect">
              <a:avLst/>
            </a:prstGeom>
            <a:noFill/>
          </p:spPr>
          <p:txBody>
            <a:bodyPr wrap="none" rtlCol="0">
              <a:spAutoFit/>
            </a:bodyPr>
            <a:lstStyle/>
            <a:p>
              <a:r>
                <a:rPr lang="ru-RU" sz="600" dirty="0"/>
                <a:t>1000</a:t>
              </a:r>
              <a:endParaRPr lang="ru-RU" sz="600" baseline="30000" dirty="0"/>
            </a:p>
          </p:txBody>
        </p:sp>
        <p:sp>
          <p:nvSpPr>
            <p:cNvPr id="76" name="TextBox 75"/>
            <p:cNvSpPr txBox="1"/>
            <p:nvPr/>
          </p:nvSpPr>
          <p:spPr>
            <a:xfrm>
              <a:off x="7791939" y="5398956"/>
              <a:ext cx="357790" cy="184666"/>
            </a:xfrm>
            <a:prstGeom prst="rect">
              <a:avLst/>
            </a:prstGeom>
            <a:noFill/>
          </p:spPr>
          <p:txBody>
            <a:bodyPr wrap="none" rtlCol="0">
              <a:spAutoFit/>
            </a:bodyPr>
            <a:lstStyle/>
            <a:p>
              <a:r>
                <a:rPr lang="ru-RU" sz="600" dirty="0"/>
                <a:t>1500</a:t>
              </a:r>
              <a:endParaRPr lang="ru-RU" sz="600" baseline="30000" dirty="0"/>
            </a:p>
          </p:txBody>
        </p:sp>
        <p:sp>
          <p:nvSpPr>
            <p:cNvPr id="77" name="TextBox 76"/>
            <p:cNvSpPr txBox="1"/>
            <p:nvPr/>
          </p:nvSpPr>
          <p:spPr>
            <a:xfrm>
              <a:off x="8199325" y="5394725"/>
              <a:ext cx="357790" cy="184666"/>
            </a:xfrm>
            <a:prstGeom prst="rect">
              <a:avLst/>
            </a:prstGeom>
            <a:noFill/>
          </p:spPr>
          <p:txBody>
            <a:bodyPr wrap="none" rtlCol="0">
              <a:spAutoFit/>
            </a:bodyPr>
            <a:lstStyle/>
            <a:p>
              <a:r>
                <a:rPr lang="ru-RU" sz="600" dirty="0"/>
                <a:t>2000</a:t>
              </a:r>
              <a:endParaRPr lang="ru-RU" sz="600" baseline="30000" dirty="0"/>
            </a:p>
          </p:txBody>
        </p:sp>
        <p:sp>
          <p:nvSpPr>
            <p:cNvPr id="78" name="TextBox 77"/>
            <p:cNvSpPr txBox="1"/>
            <p:nvPr/>
          </p:nvSpPr>
          <p:spPr>
            <a:xfrm>
              <a:off x="8594948" y="5393736"/>
              <a:ext cx="357790" cy="184666"/>
            </a:xfrm>
            <a:prstGeom prst="rect">
              <a:avLst/>
            </a:prstGeom>
            <a:noFill/>
          </p:spPr>
          <p:txBody>
            <a:bodyPr wrap="none" rtlCol="0">
              <a:spAutoFit/>
            </a:bodyPr>
            <a:lstStyle/>
            <a:p>
              <a:r>
                <a:rPr lang="ru-RU" sz="600" dirty="0"/>
                <a:t>2500</a:t>
              </a:r>
              <a:endParaRPr lang="ru-RU" sz="600" baseline="30000" dirty="0"/>
            </a:p>
          </p:txBody>
        </p:sp>
        <p:sp>
          <p:nvSpPr>
            <p:cNvPr id="44" name="Прямоугольник 43"/>
            <p:cNvSpPr/>
            <p:nvPr/>
          </p:nvSpPr>
          <p:spPr>
            <a:xfrm>
              <a:off x="7806698" y="4278356"/>
              <a:ext cx="1366335" cy="415498"/>
            </a:xfrm>
            <a:prstGeom prst="rect">
              <a:avLst/>
            </a:prstGeom>
          </p:spPr>
          <p:txBody>
            <a:bodyPr wrap="square">
              <a:spAutoFit/>
            </a:bodyPr>
            <a:lstStyle/>
            <a:p>
              <a:r>
                <a:rPr lang="en-US" sz="700" b="1" dirty="0"/>
                <a:t>Gamma spectrum of ISS sample after heavy ion exposure (</a:t>
              </a:r>
              <a:r>
                <a:rPr lang="en-US" sz="700" b="1" baseline="30000" dirty="0"/>
                <a:t>124</a:t>
              </a:r>
              <a:r>
                <a:rPr lang="en-US" sz="700" b="1" dirty="0"/>
                <a:t>Xe</a:t>
              </a:r>
              <a:r>
                <a:rPr lang="en-US" sz="700" b="1" baseline="30000" dirty="0"/>
                <a:t>54+</a:t>
              </a:r>
              <a:r>
                <a:rPr lang="en-US" sz="700" b="1" dirty="0"/>
                <a:t>, 3.8 GeV/nucleon) </a:t>
              </a:r>
              <a:r>
                <a:rPr lang="ru-RU" sz="700" b="1" dirty="0"/>
                <a:t> </a:t>
              </a:r>
            </a:p>
          </p:txBody>
        </p:sp>
        <p:sp>
          <p:nvSpPr>
            <p:cNvPr id="79" name="TextBox 78"/>
            <p:cNvSpPr txBox="1"/>
            <p:nvPr/>
          </p:nvSpPr>
          <p:spPr>
            <a:xfrm rot="16200000">
              <a:off x="6112548" y="4736089"/>
              <a:ext cx="846707" cy="200055"/>
            </a:xfrm>
            <a:prstGeom prst="rect">
              <a:avLst/>
            </a:prstGeom>
            <a:noFill/>
          </p:spPr>
          <p:txBody>
            <a:bodyPr wrap="none" rtlCol="0">
              <a:spAutoFit/>
            </a:bodyPr>
            <a:lstStyle/>
            <a:p>
              <a:r>
                <a:rPr lang="en-US" sz="700" dirty="0"/>
                <a:t>Number of counts</a:t>
              </a:r>
              <a:endParaRPr lang="ru-RU" sz="700" dirty="0"/>
            </a:p>
          </p:txBody>
        </p:sp>
      </p:grpSp>
      <p:sp>
        <p:nvSpPr>
          <p:cNvPr id="80" name="Прямоугольник 79">
            <a:extLst>
              <a:ext uri="{FF2B5EF4-FFF2-40B4-BE49-F238E27FC236}">
                <a16:creationId xmlns:a16="http://schemas.microsoft.com/office/drawing/2014/main" id="{72532F8E-297D-4729-A070-929E02E5730B}"/>
              </a:ext>
            </a:extLst>
          </p:cNvPr>
          <p:cNvSpPr/>
          <p:nvPr/>
        </p:nvSpPr>
        <p:spPr>
          <a:xfrm>
            <a:off x="6538904" y="5773436"/>
            <a:ext cx="5411357" cy="815608"/>
          </a:xfrm>
          <a:prstGeom prst="rect">
            <a:avLst/>
          </a:prstGeom>
        </p:spPr>
        <p:txBody>
          <a:bodyPr wrap="square">
            <a:spAutoFit/>
          </a:bodyPr>
          <a:lstStyle/>
          <a:p>
            <a:pPr marL="285750" indent="-285750" algn="just">
              <a:spcBef>
                <a:spcPts val="600"/>
              </a:spcBef>
              <a:buFont typeface="Wingdings" panose="05000000000000000000" pitchFamily="2" charset="2"/>
              <a:buChar char="q"/>
            </a:pPr>
            <a:r>
              <a:rPr lang="en" sz="1400" dirty="0">
                <a:latin typeface="Arial" panose="020B0604020202020204" pitchFamily="34" charset="0"/>
              </a:rPr>
              <a:t>Structural, </a:t>
            </a:r>
            <a:r>
              <a:rPr lang="en" sz="1400" dirty="0" err="1">
                <a:latin typeface="Arial" panose="020B0604020202020204" pitchFamily="34" charset="0"/>
              </a:rPr>
              <a:t>chemico</a:t>
            </a:r>
            <a:r>
              <a:rPr lang="en" sz="1400" dirty="0">
                <a:latin typeface="Arial" panose="020B0604020202020204" pitchFamily="34" charset="0"/>
              </a:rPr>
              <a:t>-physical methods of research and testing.</a:t>
            </a:r>
          </a:p>
          <a:p>
            <a:pPr marL="285750" indent="-285750" algn="just">
              <a:spcBef>
                <a:spcPts val="600"/>
              </a:spcBef>
              <a:buFont typeface="Wingdings" panose="05000000000000000000" pitchFamily="2" charset="2"/>
              <a:buChar char="q"/>
            </a:pPr>
            <a:r>
              <a:rPr lang="en" sz="1400" dirty="0">
                <a:latin typeface="Arial" panose="020B0604020202020204" pitchFamily="34" charset="0"/>
              </a:rPr>
              <a:t>Comparative studies under the influence of other types of ionizing radiation.</a:t>
            </a:r>
            <a:endParaRPr lang="ru-RU" sz="1400" dirty="0">
              <a:latin typeface="Arial" panose="020B0604020202020204" pitchFamily="34" charset="0"/>
            </a:endParaRPr>
          </a:p>
        </p:txBody>
      </p:sp>
      <p:sp>
        <p:nvSpPr>
          <p:cNvPr id="89" name="Прямоугольник 88">
            <a:extLst>
              <a:ext uri="{FF2B5EF4-FFF2-40B4-BE49-F238E27FC236}">
                <a16:creationId xmlns:a16="http://schemas.microsoft.com/office/drawing/2014/main" id="{0E4CF393-A61E-8541-87FF-7C249566C08C}"/>
              </a:ext>
            </a:extLst>
          </p:cNvPr>
          <p:cNvSpPr/>
          <p:nvPr/>
        </p:nvSpPr>
        <p:spPr>
          <a:xfrm>
            <a:off x="4813844" y="5188086"/>
            <a:ext cx="2210672" cy="276999"/>
          </a:xfrm>
          <a:prstGeom prst="rect">
            <a:avLst/>
          </a:prstGeom>
        </p:spPr>
        <p:txBody>
          <a:bodyPr wrap="square">
            <a:spAutoFit/>
          </a:bodyPr>
          <a:lstStyle/>
          <a:p>
            <a:r>
              <a:rPr lang="en-US" sz="1200" b="1" dirty="0"/>
              <a:t>Production module</a:t>
            </a:r>
            <a:endParaRPr lang="ru-RU" sz="1200" b="1" dirty="0"/>
          </a:p>
        </p:txBody>
      </p:sp>
    </p:spTree>
    <p:extLst>
      <p:ext uri="{BB962C8B-B14F-4D97-AF65-F5344CB8AC3E}">
        <p14:creationId xmlns:p14="http://schemas.microsoft.com/office/powerpoint/2010/main" val="2154257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181573B-E030-C046-9975-FD146A86B170}"/>
              </a:ext>
            </a:extLst>
          </p:cNvPr>
          <p:cNvSpPr txBox="1"/>
          <p:nvPr/>
        </p:nvSpPr>
        <p:spPr>
          <a:xfrm>
            <a:off x="159550" y="966866"/>
            <a:ext cx="5251899" cy="1400383"/>
          </a:xfrm>
          <a:prstGeom prst="rect">
            <a:avLst/>
          </a:prstGeom>
          <a:noFill/>
        </p:spPr>
        <p:txBody>
          <a:bodyPr wrap="square">
            <a:spAutoFit/>
          </a:bodyPr>
          <a:lstStyle/>
          <a:p>
            <a:r>
              <a:rPr lang="en" sz="1700" b="1" dirty="0">
                <a:solidFill>
                  <a:srgbClr val="002060"/>
                </a:solidFill>
                <a:effectLst/>
                <a:latin typeface="Calibri" panose="020F0502020204030204" pitchFamily="34" charset="0"/>
              </a:rPr>
              <a:t>Two types of radiation effects </a:t>
            </a:r>
            <a:endParaRPr lang="en" sz="1700" b="1" dirty="0">
              <a:solidFill>
                <a:srgbClr val="002060"/>
              </a:solidFill>
              <a:effectLst/>
              <a:latin typeface="ArialMT"/>
            </a:endParaRPr>
          </a:p>
          <a:p>
            <a:pPr marL="742950" lvl="1" indent="-285750">
              <a:buFont typeface="Arial" panose="020B0604020202020204" pitchFamily="34" charset="0"/>
              <a:buChar char="•"/>
            </a:pPr>
            <a:r>
              <a:rPr lang="en" sz="1700" dirty="0">
                <a:solidFill>
                  <a:srgbClr val="002060"/>
                </a:solidFill>
                <a:effectLst/>
                <a:latin typeface="Calibri" panose="020F0502020204030204" pitchFamily="34" charset="0"/>
              </a:rPr>
              <a:t>Cumulative (dose) effects result from long-term exposure to radiation environment </a:t>
            </a:r>
            <a:endParaRPr lang="en" sz="1700" dirty="0">
              <a:solidFill>
                <a:srgbClr val="002060"/>
              </a:solidFill>
              <a:effectLst/>
              <a:latin typeface="ArialMT"/>
            </a:endParaRPr>
          </a:p>
          <a:p>
            <a:pPr marL="742950" lvl="1" indent="-285750">
              <a:buFont typeface="Arial" panose="020B0604020202020204" pitchFamily="34" charset="0"/>
              <a:buChar char="•"/>
            </a:pPr>
            <a:r>
              <a:rPr lang="en" sz="1700" dirty="0">
                <a:solidFill>
                  <a:srgbClr val="002060"/>
                </a:solidFill>
                <a:latin typeface="Calibri" panose="020F0502020204030204" pitchFamily="34" charset="0"/>
              </a:rPr>
              <a:t>Single-Event Effects (SEE) occur </a:t>
            </a:r>
            <a:r>
              <a:rPr lang="en" sz="1700" dirty="0">
                <a:solidFill>
                  <a:srgbClr val="002060"/>
                </a:solidFill>
                <a:effectLst/>
                <a:latin typeface="Calibri" panose="020F0502020204030204" pitchFamily="34" charset="0"/>
              </a:rPr>
              <a:t>promptly due to a </a:t>
            </a:r>
            <a:r>
              <a:rPr lang="en" sz="1700" b="1" dirty="0">
                <a:solidFill>
                  <a:srgbClr val="002060"/>
                </a:solidFill>
                <a:effectLst/>
                <a:latin typeface="Calibri" panose="020F0502020204030204" pitchFamily="34" charset="0"/>
              </a:rPr>
              <a:t>single particle </a:t>
            </a:r>
            <a:r>
              <a:rPr lang="en" sz="1700" dirty="0">
                <a:solidFill>
                  <a:srgbClr val="002060"/>
                </a:solidFill>
                <a:effectLst/>
                <a:latin typeface="Calibri" panose="020F0502020204030204" pitchFamily="34" charset="0"/>
              </a:rPr>
              <a:t>strike </a:t>
            </a:r>
            <a:endParaRPr lang="en" sz="1700" dirty="0">
              <a:solidFill>
                <a:srgbClr val="002060"/>
              </a:solidFill>
              <a:effectLst/>
              <a:latin typeface="ArialMT"/>
            </a:endParaRPr>
          </a:p>
        </p:txBody>
      </p:sp>
      <p:sp>
        <p:nvSpPr>
          <p:cNvPr id="28" name="TextBox 27">
            <a:extLst>
              <a:ext uri="{FF2B5EF4-FFF2-40B4-BE49-F238E27FC236}">
                <a16:creationId xmlns:a16="http://schemas.microsoft.com/office/drawing/2014/main" id="{F584CF4A-A5FD-6A4F-81BC-17BE46CAC31B}"/>
              </a:ext>
            </a:extLst>
          </p:cNvPr>
          <p:cNvSpPr txBox="1"/>
          <p:nvPr/>
        </p:nvSpPr>
        <p:spPr>
          <a:xfrm>
            <a:off x="188515" y="2556269"/>
            <a:ext cx="5393135" cy="615553"/>
          </a:xfrm>
          <a:prstGeom prst="rect">
            <a:avLst/>
          </a:prstGeom>
          <a:noFill/>
        </p:spPr>
        <p:txBody>
          <a:bodyPr wrap="square">
            <a:spAutoFit/>
          </a:bodyPr>
          <a:lstStyle>
            <a:defPPr>
              <a:defRPr lang="ru-RU"/>
            </a:defPPr>
            <a:lvl1pPr>
              <a:buFont typeface="Arial" panose="020B0604020202020204" pitchFamily="34" charset="0"/>
              <a:buChar char="•"/>
              <a:defRPr>
                <a:solidFill>
                  <a:schemeClr val="bg1"/>
                </a:solidFill>
                <a:effectLst/>
                <a:latin typeface="Calibri" panose="020F0502020204030204" pitchFamily="34" charset="0"/>
              </a:defRPr>
            </a:lvl1pPr>
            <a:lvl2pPr marL="742950" lvl="1" indent="-285750">
              <a:buFont typeface="Arial" panose="020B0604020202020204" pitchFamily="34" charset="0"/>
              <a:buChar char="•"/>
              <a:defRPr sz="1600">
                <a:solidFill>
                  <a:schemeClr val="bg1"/>
                </a:solidFill>
                <a:effectLst/>
                <a:latin typeface="Calibri" panose="020F0502020204030204" pitchFamily="34" charset="0"/>
              </a:defRPr>
            </a:lvl2pPr>
          </a:lstStyle>
          <a:p>
            <a:pPr>
              <a:buNone/>
            </a:pPr>
            <a:r>
              <a:rPr lang="en" sz="1700" b="1" dirty="0">
                <a:solidFill>
                  <a:srgbClr val="002060"/>
                </a:solidFill>
              </a:rPr>
              <a:t>Recent studies: 25-50% of spacecraft anomalies due to SEE (depends on spacecraft orbits) </a:t>
            </a:r>
          </a:p>
        </p:txBody>
      </p:sp>
      <p:sp>
        <p:nvSpPr>
          <p:cNvPr id="16" name="Прямоугольник 15">
            <a:extLst>
              <a:ext uri="{FF2B5EF4-FFF2-40B4-BE49-F238E27FC236}">
                <a16:creationId xmlns:a16="http://schemas.microsoft.com/office/drawing/2014/main" id="{D5686B25-8B73-EC4B-A5F1-D1B80E2D8F86}"/>
              </a:ext>
            </a:extLst>
          </p:cNvPr>
          <p:cNvSpPr/>
          <p:nvPr/>
        </p:nvSpPr>
        <p:spPr>
          <a:xfrm>
            <a:off x="0" y="133992"/>
            <a:ext cx="12120849" cy="584775"/>
          </a:xfrm>
          <a:prstGeom prst="rect">
            <a:avLst/>
          </a:prstGeom>
          <a:noFill/>
        </p:spPr>
        <p:txBody>
          <a:bodyPr wrap="square">
            <a:spAutoFit/>
          </a:bodyPr>
          <a:lstStyle/>
          <a:p>
            <a:pPr algn="ctr">
              <a:spcAft>
                <a:spcPts val="600"/>
              </a:spcAft>
              <a:defRPr/>
            </a:pPr>
            <a:r>
              <a:rPr lang="en" sz="3200" b="1" cap="small" dirty="0">
                <a:solidFill>
                  <a:srgbClr val="194798"/>
                </a:solidFill>
                <a:latin typeface="Calibri" panose="020F0502020204030204" pitchFamily="34" charset="0"/>
                <a:cs typeface="Calibri" panose="020F0502020204030204" pitchFamily="34" charset="0"/>
              </a:rPr>
              <a:t>Radiation testing of electronics with ions of relatively high energy</a:t>
            </a:r>
          </a:p>
        </p:txBody>
      </p:sp>
      <p:sp>
        <p:nvSpPr>
          <p:cNvPr id="20" name="TextBox 19">
            <a:extLst>
              <a:ext uri="{FF2B5EF4-FFF2-40B4-BE49-F238E27FC236}">
                <a16:creationId xmlns:a16="http://schemas.microsoft.com/office/drawing/2014/main" id="{866C795F-80A0-0C46-B92A-4F65265E4F2C}"/>
              </a:ext>
            </a:extLst>
          </p:cNvPr>
          <p:cNvSpPr txBox="1"/>
          <p:nvPr/>
        </p:nvSpPr>
        <p:spPr>
          <a:xfrm>
            <a:off x="196457" y="3384483"/>
            <a:ext cx="5793033" cy="1923604"/>
          </a:xfrm>
          <a:prstGeom prst="rect">
            <a:avLst/>
          </a:prstGeom>
          <a:noFill/>
        </p:spPr>
        <p:txBody>
          <a:bodyPr wrap="square">
            <a:spAutoFit/>
          </a:bodyPr>
          <a:lstStyle/>
          <a:p>
            <a:r>
              <a:rPr lang="en" sz="1700" b="1" dirty="0">
                <a:solidFill>
                  <a:srgbClr val="C00000"/>
                </a:solidFill>
                <a:latin typeface="Calibri" panose="020F0502020204030204" pitchFamily="34" charset="0"/>
              </a:rPr>
              <a:t>Increasing integration poses problems for SEE testing with</a:t>
            </a:r>
            <a:br>
              <a:rPr lang="en" sz="1700" b="1" dirty="0">
                <a:solidFill>
                  <a:srgbClr val="C00000"/>
                </a:solidFill>
                <a:latin typeface="Calibri" panose="020F0502020204030204" pitchFamily="34" charset="0"/>
              </a:rPr>
            </a:br>
            <a:r>
              <a:rPr lang="en" sz="1700" b="1" dirty="0">
                <a:solidFill>
                  <a:srgbClr val="C00000"/>
                </a:solidFill>
                <a:latin typeface="Calibri" panose="020F0502020204030204" pitchFamily="34" charset="0"/>
              </a:rPr>
              <a:t>low-energy beams</a:t>
            </a:r>
          </a:p>
          <a:p>
            <a:pPr marL="323850">
              <a:buFont typeface="Arial" panose="020B0604020202020204" pitchFamily="34" charset="0"/>
              <a:buChar char="•"/>
            </a:pPr>
            <a:r>
              <a:rPr lang="en" sz="1700" dirty="0">
                <a:solidFill>
                  <a:srgbClr val="002060"/>
                </a:solidFill>
                <a:latin typeface="Calibri" panose="020F0502020204030204" pitchFamily="34" charset="0"/>
              </a:rPr>
              <a:t> Multiple die stacked together in packages. </a:t>
            </a:r>
          </a:p>
          <a:p>
            <a:pPr marL="323850">
              <a:buFont typeface="Arial" panose="020B0604020202020204" pitchFamily="34" charset="0"/>
              <a:buChar char="•"/>
            </a:pPr>
            <a:r>
              <a:rPr lang="en" sz="1700" dirty="0">
                <a:solidFill>
                  <a:srgbClr val="002060"/>
                </a:solidFill>
                <a:latin typeface="Calibri" panose="020F0502020204030204" pitchFamily="34" charset="0"/>
              </a:rPr>
              <a:t> Behavior may differs if dis-assembled, tested separately.</a:t>
            </a:r>
          </a:p>
          <a:p>
            <a:pPr marL="323850">
              <a:buFont typeface="Arial" panose="020B0604020202020204" pitchFamily="34" charset="0"/>
              <a:buChar char="•"/>
            </a:pPr>
            <a:r>
              <a:rPr lang="en" sz="1700" dirty="0">
                <a:solidFill>
                  <a:srgbClr val="002060"/>
                </a:solidFill>
                <a:latin typeface="Calibri" panose="020F0502020204030204" pitchFamily="34" charset="0"/>
              </a:rPr>
              <a:t> Packages now intrinsic to part performance.</a:t>
            </a:r>
          </a:p>
          <a:p>
            <a:pPr marL="323850">
              <a:buFont typeface="Arial" panose="020B0604020202020204" pitchFamily="34" charset="0"/>
              <a:buChar char="•"/>
            </a:pPr>
            <a:r>
              <a:rPr lang="en" sz="1700" dirty="0">
                <a:solidFill>
                  <a:srgbClr val="002060"/>
                </a:solidFill>
                <a:latin typeface="Calibri" panose="020F0502020204030204" pitchFamily="34" charset="0"/>
              </a:rPr>
              <a:t> Dis-assembly may compromise timing, thermal and structural characteristics—especially if thinning required. </a:t>
            </a:r>
          </a:p>
        </p:txBody>
      </p:sp>
      <p:sp>
        <p:nvSpPr>
          <p:cNvPr id="22" name="TextBox 21">
            <a:extLst>
              <a:ext uri="{FF2B5EF4-FFF2-40B4-BE49-F238E27FC236}">
                <a16:creationId xmlns:a16="http://schemas.microsoft.com/office/drawing/2014/main" id="{6574076C-86BC-254B-84E0-212F40C288FB}"/>
              </a:ext>
            </a:extLst>
          </p:cNvPr>
          <p:cNvSpPr txBox="1"/>
          <p:nvPr/>
        </p:nvSpPr>
        <p:spPr>
          <a:xfrm>
            <a:off x="344996" y="5527803"/>
            <a:ext cx="5531147" cy="1138773"/>
          </a:xfrm>
          <a:prstGeom prst="rect">
            <a:avLst/>
          </a:prstGeom>
          <a:noFill/>
        </p:spPr>
        <p:txBody>
          <a:bodyPr wrap="square">
            <a:spAutoFit/>
          </a:bodyPr>
          <a:lstStyle/>
          <a:p>
            <a:r>
              <a:rPr lang="en" sz="1700" b="1" dirty="0">
                <a:solidFill>
                  <a:srgbClr val="002060"/>
                </a:solidFill>
                <a:latin typeface="Calibri" panose="020F0502020204030204" pitchFamily="34" charset="0"/>
              </a:rPr>
              <a:t>SEE Frontiers: </a:t>
            </a:r>
          </a:p>
          <a:p>
            <a:pPr>
              <a:buFont typeface="+mj-lt"/>
              <a:buAutoNum type="arabicPeriod"/>
            </a:pPr>
            <a:r>
              <a:rPr lang="en" sz="1700" dirty="0">
                <a:solidFill>
                  <a:srgbClr val="002060"/>
                </a:solidFill>
                <a:latin typeface="Calibri" panose="020F0502020204030204" pitchFamily="34" charset="0"/>
              </a:rPr>
              <a:t> Technology Frontier </a:t>
            </a:r>
          </a:p>
          <a:p>
            <a:pPr>
              <a:buFont typeface="+mj-lt"/>
              <a:buAutoNum type="arabicPeriod"/>
            </a:pPr>
            <a:r>
              <a:rPr lang="en" sz="1700" dirty="0">
                <a:solidFill>
                  <a:srgbClr val="002060"/>
                </a:solidFill>
                <a:latin typeface="Calibri" panose="020F0502020204030204" pitchFamily="34" charset="0"/>
              </a:rPr>
              <a:t> Low-Energy Frontier </a:t>
            </a:r>
          </a:p>
          <a:p>
            <a:pPr>
              <a:buFont typeface="+mj-lt"/>
              <a:buAutoNum type="arabicPeriod"/>
            </a:pPr>
            <a:r>
              <a:rPr lang="en" sz="1700" b="1" dirty="0">
                <a:solidFill>
                  <a:srgbClr val="C00000"/>
                </a:solidFill>
                <a:latin typeface="Calibri" panose="020F0502020204030204" pitchFamily="34" charset="0"/>
              </a:rPr>
              <a:t> High-Energy Frontier – relevant to facilities like NICA </a:t>
            </a:r>
          </a:p>
        </p:txBody>
      </p:sp>
      <p:pic>
        <p:nvPicPr>
          <p:cNvPr id="2049" name="Picture 1" descr="page18image3587077728">
            <a:extLst>
              <a:ext uri="{FF2B5EF4-FFF2-40B4-BE49-F238E27FC236}">
                <a16:creationId xmlns:a16="http://schemas.microsoft.com/office/drawing/2014/main" id="{2DE636CE-8DA8-8F46-BDA4-6EB93A1C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61" y="4667797"/>
            <a:ext cx="3835345" cy="168586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D4972B36-BAD4-B747-9CCA-FAAFAB5569F7}"/>
              </a:ext>
            </a:extLst>
          </p:cNvPr>
          <p:cNvPicPr>
            <a:picLocks noChangeAspect="1"/>
          </p:cNvPicPr>
          <p:nvPr/>
        </p:nvPicPr>
        <p:blipFill>
          <a:blip r:embed="rId3"/>
          <a:stretch>
            <a:fillRect/>
          </a:stretch>
        </p:blipFill>
        <p:spPr>
          <a:xfrm>
            <a:off x="5818991" y="825362"/>
            <a:ext cx="2873454" cy="2527381"/>
          </a:xfrm>
          <a:prstGeom prst="rect">
            <a:avLst/>
          </a:prstGeom>
        </p:spPr>
      </p:pic>
      <p:sp>
        <p:nvSpPr>
          <p:cNvPr id="29" name="TextBox 28">
            <a:extLst>
              <a:ext uri="{FF2B5EF4-FFF2-40B4-BE49-F238E27FC236}">
                <a16:creationId xmlns:a16="http://schemas.microsoft.com/office/drawing/2014/main" id="{EA3A376B-29D0-D44E-8615-4D691C6581B1}"/>
              </a:ext>
            </a:extLst>
          </p:cNvPr>
          <p:cNvSpPr txBox="1"/>
          <p:nvPr/>
        </p:nvSpPr>
        <p:spPr>
          <a:xfrm>
            <a:off x="5876143" y="3298195"/>
            <a:ext cx="3332449" cy="261610"/>
          </a:xfrm>
          <a:prstGeom prst="rect">
            <a:avLst/>
          </a:prstGeom>
          <a:noFill/>
        </p:spPr>
        <p:txBody>
          <a:bodyPr wrap="square">
            <a:spAutoFit/>
          </a:bodyPr>
          <a:lstStyle/>
          <a:p>
            <a:r>
              <a:rPr lang="en" sz="1100" i="1" dirty="0">
                <a:effectLst/>
                <a:latin typeface="Arial" panose="020B0604020202020204" pitchFamily="34" charset="0"/>
              </a:rPr>
              <a:t>/R.C. Baumann, 2013 NSREC Short Course/ </a:t>
            </a:r>
            <a:endParaRPr lang="en" sz="1100" i="1" dirty="0">
              <a:effectLst/>
            </a:endParaRPr>
          </a:p>
        </p:txBody>
      </p:sp>
      <p:sp>
        <p:nvSpPr>
          <p:cNvPr id="30" name="TextBox 29">
            <a:extLst>
              <a:ext uri="{FF2B5EF4-FFF2-40B4-BE49-F238E27FC236}">
                <a16:creationId xmlns:a16="http://schemas.microsoft.com/office/drawing/2014/main" id="{A1CC29D5-A096-634D-A478-1E73EAA0422A}"/>
              </a:ext>
            </a:extLst>
          </p:cNvPr>
          <p:cNvSpPr txBox="1"/>
          <p:nvPr/>
        </p:nvSpPr>
        <p:spPr>
          <a:xfrm>
            <a:off x="6674881" y="6358866"/>
            <a:ext cx="4089902" cy="461665"/>
          </a:xfrm>
          <a:prstGeom prst="rect">
            <a:avLst/>
          </a:prstGeom>
          <a:noFill/>
        </p:spPr>
        <p:txBody>
          <a:bodyPr wrap="square">
            <a:spAutoFit/>
          </a:bodyPr>
          <a:lstStyle/>
          <a:p>
            <a:r>
              <a:rPr lang="en" sz="1200" i="1" dirty="0">
                <a:latin typeface="Arial" panose="020B0604020202020204" pitchFamily="34" charset="0"/>
              </a:rPr>
              <a:t>/By R.L. </a:t>
            </a:r>
            <a:r>
              <a:rPr lang="en" sz="1200" i="1" dirty="0" err="1">
                <a:latin typeface="Arial" panose="020B0604020202020204" pitchFamily="34" charset="0"/>
              </a:rPr>
              <a:t>Ladbury</a:t>
            </a:r>
            <a:r>
              <a:rPr lang="en" sz="1200" i="1" dirty="0">
                <a:latin typeface="Arial" panose="020B0604020202020204" pitchFamily="34" charset="0"/>
              </a:rPr>
              <a:t> at the Meeting of the American Physical Society, Columbus, OH, April 14-17, 2018/ </a:t>
            </a:r>
          </a:p>
        </p:txBody>
      </p:sp>
      <p:sp>
        <p:nvSpPr>
          <p:cNvPr id="14" name="Закрывающая квадратная скобка 13">
            <a:extLst>
              <a:ext uri="{FF2B5EF4-FFF2-40B4-BE49-F238E27FC236}">
                <a16:creationId xmlns:a16="http://schemas.microsoft.com/office/drawing/2014/main" id="{932A29E0-B3FD-F548-9E3C-45E419D1E8EE}"/>
              </a:ext>
            </a:extLst>
          </p:cNvPr>
          <p:cNvSpPr/>
          <p:nvPr/>
        </p:nvSpPr>
        <p:spPr>
          <a:xfrm>
            <a:off x="5616181" y="3544878"/>
            <a:ext cx="373309" cy="2922484"/>
          </a:xfrm>
          <a:prstGeom prst="rightBracket">
            <a:avLst/>
          </a:prstGeom>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 name="Стрелка влево 14">
            <a:extLst>
              <a:ext uri="{FF2B5EF4-FFF2-40B4-BE49-F238E27FC236}">
                <a16:creationId xmlns:a16="http://schemas.microsoft.com/office/drawing/2014/main" id="{DBA160E2-FA2E-0C4A-BD79-FF8750599D47}"/>
              </a:ext>
            </a:extLst>
          </p:cNvPr>
          <p:cNvSpPr/>
          <p:nvPr/>
        </p:nvSpPr>
        <p:spPr>
          <a:xfrm>
            <a:off x="5518515" y="6343087"/>
            <a:ext cx="195331" cy="246611"/>
          </a:xfrm>
          <a:prstGeom prst="leftArrow">
            <a:avLst>
              <a:gd name="adj1" fmla="val 5779"/>
              <a:gd name="adj2" fmla="val 9920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ADD0842A-C0C6-E344-8FA5-55B277FC2587}"/>
              </a:ext>
            </a:extLst>
          </p:cNvPr>
          <p:cNvPicPr>
            <a:picLocks noChangeAspect="1"/>
          </p:cNvPicPr>
          <p:nvPr/>
        </p:nvPicPr>
        <p:blipFill>
          <a:blip r:embed="rId4"/>
          <a:stretch>
            <a:fillRect/>
          </a:stretch>
        </p:blipFill>
        <p:spPr>
          <a:xfrm>
            <a:off x="8731247" y="1055217"/>
            <a:ext cx="3332449" cy="2326842"/>
          </a:xfrm>
          <a:prstGeom prst="rect">
            <a:avLst/>
          </a:prstGeom>
        </p:spPr>
      </p:pic>
      <p:sp>
        <p:nvSpPr>
          <p:cNvPr id="41" name="TextBox 40">
            <a:extLst>
              <a:ext uri="{FF2B5EF4-FFF2-40B4-BE49-F238E27FC236}">
                <a16:creationId xmlns:a16="http://schemas.microsoft.com/office/drawing/2014/main" id="{02277BAC-A873-FA43-ACD8-46AB831DBFF2}"/>
              </a:ext>
            </a:extLst>
          </p:cNvPr>
          <p:cNvSpPr txBox="1"/>
          <p:nvPr/>
        </p:nvSpPr>
        <p:spPr>
          <a:xfrm>
            <a:off x="6788268" y="3429000"/>
            <a:ext cx="5030297" cy="954107"/>
          </a:xfrm>
          <a:prstGeom prst="rect">
            <a:avLst/>
          </a:prstGeom>
          <a:noFill/>
        </p:spPr>
        <p:txBody>
          <a:bodyPr wrap="square">
            <a:spAutoFit/>
          </a:bodyPr>
          <a:lstStyle/>
          <a:p>
            <a:pPr marL="285750" indent="-285750">
              <a:buFont typeface="Arial" panose="020B0604020202020204" pitchFamily="34" charset="0"/>
              <a:buChar char="•"/>
            </a:pPr>
            <a:endParaRPr lang="en" sz="1400" dirty="0">
              <a:effectLst/>
              <a:latin typeface="Calibri" panose="020F0502020204030204" pitchFamily="34" charset="0"/>
            </a:endParaRPr>
          </a:p>
          <a:p>
            <a:pPr marL="285750" indent="-285750">
              <a:buFont typeface="Arial" panose="020B0604020202020204" pitchFamily="34" charset="0"/>
              <a:buChar char="•"/>
            </a:pPr>
            <a:r>
              <a:rPr lang="en" sz="1400" dirty="0">
                <a:effectLst/>
                <a:latin typeface="Calibri" panose="020F0502020204030204" pitchFamily="34" charset="0"/>
              </a:rPr>
              <a:t>Ideally, prefer test with ions’ characteristic </a:t>
            </a:r>
            <a:r>
              <a:rPr lang="en" sz="1400" dirty="0">
                <a:latin typeface="Calibri" panose="020F0502020204030204" pitchFamily="34" charset="0"/>
              </a:rPr>
              <a:t>relevant to </a:t>
            </a:r>
            <a:r>
              <a:rPr lang="en" sz="1400" dirty="0">
                <a:effectLst/>
                <a:latin typeface="Calibri" panose="020F0502020204030204" pitchFamily="34" charset="0"/>
              </a:rPr>
              <a:t>space </a:t>
            </a:r>
          </a:p>
          <a:p>
            <a:pPr marL="285750" indent="-285750">
              <a:buFont typeface="Arial" panose="020B0604020202020204" pitchFamily="34" charset="0"/>
              <a:buChar char="•"/>
            </a:pPr>
            <a:r>
              <a:rPr lang="en" sz="1400" dirty="0">
                <a:effectLst/>
                <a:latin typeface="Calibri" panose="020F0502020204030204" pitchFamily="34" charset="0"/>
              </a:rPr>
              <a:t>GCR ions fairly flat out to &gt;2 GeV/nucleon (min. ionizing)</a:t>
            </a:r>
          </a:p>
          <a:p>
            <a:pPr marL="285750" indent="-285750">
              <a:buFont typeface="Arial" panose="020B0604020202020204" pitchFamily="34" charset="0"/>
              <a:buChar char="•"/>
            </a:pPr>
            <a:r>
              <a:rPr lang="en" sz="1400" dirty="0">
                <a:effectLst/>
                <a:latin typeface="Calibri" panose="020F0502020204030204" pitchFamily="34" charset="0"/>
              </a:rPr>
              <a:t>Difficult and expensive to achieve at accelerators</a:t>
            </a:r>
          </a:p>
        </p:txBody>
      </p:sp>
      <p:pic>
        <p:nvPicPr>
          <p:cNvPr id="43" name="Рисунок 42">
            <a:extLst>
              <a:ext uri="{FF2B5EF4-FFF2-40B4-BE49-F238E27FC236}">
                <a16:creationId xmlns:a16="http://schemas.microsoft.com/office/drawing/2014/main" id="{45B25BE5-A382-3246-894A-B9BB1C0164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696" r="2581"/>
          <a:stretch/>
        </p:blipFill>
        <p:spPr bwMode="auto">
          <a:xfrm rot="5400000">
            <a:off x="10572260" y="5098489"/>
            <a:ext cx="1673907" cy="8152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70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a:extLst>
              <a:ext uri="{FF2B5EF4-FFF2-40B4-BE49-F238E27FC236}">
                <a16:creationId xmlns:a16="http://schemas.microsoft.com/office/drawing/2014/main" id="{D1A8858D-1BE9-4846-A3A0-5BB259F8889A}"/>
              </a:ext>
            </a:extLst>
          </p:cNvPr>
          <p:cNvPicPr/>
          <p:nvPr/>
        </p:nvPicPr>
        <p:blipFill rotWithShape="1">
          <a:blip r:embed="rId3"/>
          <a:srcRect l="413" r="1" b="4066"/>
          <a:stretch/>
        </p:blipFill>
        <p:spPr>
          <a:xfrm>
            <a:off x="773911" y="4607371"/>
            <a:ext cx="3699641" cy="1981545"/>
          </a:xfrm>
          <a:prstGeom prst="rect">
            <a:avLst/>
          </a:prstGeom>
        </p:spPr>
      </p:pic>
      <p:pic>
        <p:nvPicPr>
          <p:cNvPr id="3" name="Рисунок 2">
            <a:extLst>
              <a:ext uri="{FF2B5EF4-FFF2-40B4-BE49-F238E27FC236}">
                <a16:creationId xmlns:a16="http://schemas.microsoft.com/office/drawing/2014/main" id="{F5A62990-F875-4086-B095-607E9400E7BE}"/>
              </a:ext>
            </a:extLst>
          </p:cNvPr>
          <p:cNvPicPr>
            <a:picLocks noChangeAspect="1"/>
          </p:cNvPicPr>
          <p:nvPr/>
        </p:nvPicPr>
        <p:blipFill>
          <a:blip r:embed="rId4"/>
          <a:stretch>
            <a:fillRect/>
          </a:stretch>
        </p:blipFill>
        <p:spPr>
          <a:xfrm>
            <a:off x="10503047" y="134455"/>
            <a:ext cx="1501957" cy="630953"/>
          </a:xfrm>
          <a:prstGeom prst="rect">
            <a:avLst/>
          </a:prstGeom>
        </p:spPr>
      </p:pic>
      <p:sp>
        <p:nvSpPr>
          <p:cNvPr id="4" name="Прямоугольник 3">
            <a:extLst>
              <a:ext uri="{FF2B5EF4-FFF2-40B4-BE49-F238E27FC236}">
                <a16:creationId xmlns:a16="http://schemas.microsoft.com/office/drawing/2014/main" id="{EF82CFC0-D1B9-42B2-8953-6E8E8270E2A7}"/>
              </a:ext>
            </a:extLst>
          </p:cNvPr>
          <p:cNvSpPr/>
          <p:nvPr/>
        </p:nvSpPr>
        <p:spPr>
          <a:xfrm>
            <a:off x="105094" y="39546"/>
            <a:ext cx="11810693" cy="954107"/>
          </a:xfrm>
          <a:prstGeom prst="rect">
            <a:avLst/>
          </a:prstGeom>
          <a:noFill/>
        </p:spPr>
        <p:txBody>
          <a:bodyPr wrap="square">
            <a:spAutoFit/>
          </a:bodyPr>
          <a:lstStyle/>
          <a:p>
            <a:pPr algn="ctr">
              <a:spcAft>
                <a:spcPts val="600"/>
              </a:spcAft>
              <a:defRPr/>
            </a:pPr>
            <a:r>
              <a:rPr kumimoji="0" lang="en-US" sz="28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rPr>
              <a:t>Materials Science working package: Irradiation</a:t>
            </a:r>
            <a:br>
              <a:rPr kumimoji="0" lang="en-US" sz="28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rPr>
            </a:br>
            <a:r>
              <a:rPr lang="en-US" sz="2800" b="1" cap="small" dirty="0">
                <a:solidFill>
                  <a:srgbClr val="194798"/>
                </a:solidFill>
                <a:latin typeface="Calibri" panose="020F0502020204030204" pitchFamily="34" charset="0"/>
                <a:cs typeface="Calibri" panose="020F0502020204030204" pitchFamily="34" charset="0"/>
              </a:rPr>
              <a:t>of </a:t>
            </a:r>
            <a:r>
              <a:rPr lang="en" sz="2800" b="1" cap="small" dirty="0">
                <a:solidFill>
                  <a:srgbClr val="194798"/>
                </a:solidFill>
                <a:latin typeface="Calibri" panose="020F0502020204030204" pitchFamily="34" charset="0"/>
                <a:cs typeface="Calibri" panose="020F0502020204030204" pitchFamily="34" charset="0"/>
              </a:rPr>
              <a:t>high-temperature superconducting tapes</a:t>
            </a:r>
            <a:endParaRPr lang="en-US" sz="2800" b="1" cap="small" dirty="0">
              <a:solidFill>
                <a:srgbClr val="194798"/>
              </a:solidFill>
              <a:latin typeface="Calibri" panose="020F0502020204030204" pitchFamily="34" charset="0"/>
              <a:cs typeface="Calibri" panose="020F0502020204030204" pitchFamily="34" charset="0"/>
            </a:endParaRPr>
          </a:p>
        </p:txBody>
      </p:sp>
      <p:pic>
        <p:nvPicPr>
          <p:cNvPr id="5" name="Рисунок 4">
            <a:extLst>
              <a:ext uri="{FF2B5EF4-FFF2-40B4-BE49-F238E27FC236}">
                <a16:creationId xmlns:a16="http://schemas.microsoft.com/office/drawing/2014/main" id="{7C4EB1C9-76FC-4A85-9D96-62B34433C5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062"/>
          <a:stretch/>
        </p:blipFill>
        <p:spPr>
          <a:xfrm>
            <a:off x="9694354" y="3873492"/>
            <a:ext cx="2322705" cy="2816283"/>
          </a:xfrm>
          <a:prstGeom prst="rect">
            <a:avLst/>
          </a:prstGeom>
          <a:ln>
            <a:solidFill>
              <a:schemeClr val="bg1">
                <a:lumMod val="50000"/>
              </a:schemeClr>
            </a:solidFill>
          </a:ln>
        </p:spPr>
      </p:pic>
      <p:sp>
        <p:nvSpPr>
          <p:cNvPr id="11" name="Прямоугольник 10"/>
          <p:cNvSpPr/>
          <p:nvPr/>
        </p:nvSpPr>
        <p:spPr>
          <a:xfrm>
            <a:off x="569338" y="3301416"/>
            <a:ext cx="4386344" cy="1169551"/>
          </a:xfrm>
          <a:prstGeom prst="rect">
            <a:avLst/>
          </a:prstGeom>
        </p:spPr>
        <p:txBody>
          <a:bodyPr wrap="square">
            <a:spAutoFit/>
          </a:bodyPr>
          <a:lstStyle/>
          <a:p>
            <a:r>
              <a:rPr lang="en" sz="1400" b="1" dirty="0">
                <a:ea typeface="Calibri" panose="020F0502020204030204" pitchFamily="34" charset="0"/>
              </a:rPr>
              <a:t>Methods for measuring </a:t>
            </a:r>
            <a:r>
              <a:rPr lang="en" sz="1400" dirty="0">
                <a:ea typeface="Calibri" panose="020F0502020204030204" pitchFamily="34" charset="0"/>
              </a:rPr>
              <a:t>current-voltage characteristics, Hall coefficient, magnetoresistance, thermo-EMF coefficient, thermal conductivity coefficient, magnetic moment in the temperature range of 1.7–300 K and magnetic fields up to 8 T.</a:t>
            </a:r>
            <a:endParaRPr lang="ru-RU" sz="1400" dirty="0"/>
          </a:p>
        </p:txBody>
      </p:sp>
      <p:sp>
        <p:nvSpPr>
          <p:cNvPr id="12" name="Прямоугольник 11"/>
          <p:cNvSpPr/>
          <p:nvPr/>
        </p:nvSpPr>
        <p:spPr>
          <a:xfrm>
            <a:off x="266721" y="976838"/>
            <a:ext cx="7028963" cy="2262158"/>
          </a:xfrm>
          <a:prstGeom prst="rect">
            <a:avLst/>
          </a:prstGeom>
        </p:spPr>
        <p:txBody>
          <a:bodyPr wrap="square">
            <a:spAutoFit/>
          </a:bodyPr>
          <a:lstStyle/>
          <a:p>
            <a:pPr marL="285750" indent="-285750" algn="just">
              <a:spcBef>
                <a:spcPts val="600"/>
              </a:spcBef>
              <a:buFont typeface="Arial" panose="020B0604020202020204" pitchFamily="34" charset="0"/>
              <a:buChar char="•"/>
            </a:pPr>
            <a:r>
              <a:rPr lang="en" sz="1400" dirty="0"/>
              <a:t>Development of methods for increasing the critical current of high-temperature superconductors (HTSC) by means of radiation modification (induction of pinning centers in the bulk of the superconductor).</a:t>
            </a:r>
          </a:p>
          <a:p>
            <a:pPr marL="285750" indent="-285750" algn="just">
              <a:spcBef>
                <a:spcPts val="600"/>
              </a:spcBef>
              <a:buFont typeface="Arial" panose="020B0604020202020204" pitchFamily="34" charset="0"/>
              <a:buChar char="•"/>
            </a:pPr>
            <a:r>
              <a:rPr lang="en" sz="1400" dirty="0"/>
              <a:t>Comparative analysis of the critical current values upon irradiation of HTSC tapes with </a:t>
            </a:r>
            <a:r>
              <a:rPr lang="en" sz="1400" baseline="30000" dirty="0"/>
              <a:t>124</a:t>
            </a:r>
            <a:r>
              <a:rPr lang="en" sz="1400" dirty="0"/>
              <a:t>Xe</a:t>
            </a:r>
            <a:r>
              <a:rPr lang="en" sz="1400" baseline="30000" dirty="0"/>
              <a:t>54+</a:t>
            </a:r>
            <a:r>
              <a:rPr lang="en" sz="1400" dirty="0"/>
              <a:t> ions of 3.8 GeV/nucleon and protons of 660 MeV.</a:t>
            </a:r>
          </a:p>
          <a:p>
            <a:pPr marL="285750" indent="-285750" algn="just">
              <a:spcBef>
                <a:spcPts val="600"/>
              </a:spcBef>
              <a:buFont typeface="Arial" panose="020B0604020202020204" pitchFamily="34" charset="0"/>
              <a:buChar char="•"/>
            </a:pPr>
            <a:r>
              <a:rPr lang="en" sz="1400" dirty="0"/>
              <a:t>Estimation of the stability of the effect of increasing the critical current in an irradiated superconductor.</a:t>
            </a:r>
          </a:p>
          <a:p>
            <a:pPr marL="285750" indent="-285750" algn="just">
              <a:spcBef>
                <a:spcPts val="600"/>
              </a:spcBef>
              <a:buFont typeface="Arial" panose="020B0604020202020204" pitchFamily="34" charset="0"/>
              <a:buChar char="•"/>
            </a:pPr>
            <a:r>
              <a:rPr lang="en" sz="1400" dirty="0"/>
              <a:t>Development of equipment prototypes based on radiation-modified HTSC tapes and their testing.</a:t>
            </a:r>
            <a:endParaRPr lang="ru-RU" sz="1400" dirty="0"/>
          </a:p>
        </p:txBody>
      </p:sp>
      <p:sp>
        <p:nvSpPr>
          <p:cNvPr id="17" name="Прямоугольник 16"/>
          <p:cNvSpPr/>
          <p:nvPr/>
        </p:nvSpPr>
        <p:spPr>
          <a:xfrm>
            <a:off x="5158321" y="4079740"/>
            <a:ext cx="4333394" cy="461665"/>
          </a:xfrm>
          <a:prstGeom prst="rect">
            <a:avLst/>
          </a:prstGeom>
        </p:spPr>
        <p:txBody>
          <a:bodyPr wrap="square">
            <a:spAutoFit/>
          </a:bodyPr>
          <a:lstStyle/>
          <a:p>
            <a:pPr algn="ctr"/>
            <a:r>
              <a:rPr lang="en" sz="1200" dirty="0"/>
              <a:t>Irradiation of vertically and horizontally arranged HTSC tapes with and without copper content</a:t>
            </a:r>
            <a:endParaRPr lang="ru-RU" sz="1200" dirty="0"/>
          </a:p>
        </p:txBody>
      </p:sp>
      <p:sp>
        <p:nvSpPr>
          <p:cNvPr id="18" name="Прямоугольник 17"/>
          <p:cNvSpPr/>
          <p:nvPr/>
        </p:nvSpPr>
        <p:spPr>
          <a:xfrm>
            <a:off x="9689547" y="6228110"/>
            <a:ext cx="2327512" cy="461665"/>
          </a:xfrm>
          <a:prstGeom prst="rect">
            <a:avLst/>
          </a:prstGeom>
          <a:solidFill>
            <a:schemeClr val="tx1">
              <a:alpha val="39000"/>
            </a:schemeClr>
          </a:solidFill>
          <a:ln>
            <a:noFill/>
          </a:ln>
        </p:spPr>
        <p:txBody>
          <a:bodyPr wrap="square">
            <a:spAutoFit/>
          </a:bodyPr>
          <a:lstStyle/>
          <a:p>
            <a:r>
              <a:rPr lang="en" sz="1200" b="1" dirty="0">
                <a:solidFill>
                  <a:schemeClr val="bg1"/>
                </a:solidFill>
              </a:rPr>
              <a:t>TSC tapes manufactured by</a:t>
            </a:r>
          </a:p>
          <a:p>
            <a:r>
              <a:rPr lang="en" sz="1200" b="1" dirty="0">
                <a:solidFill>
                  <a:schemeClr val="bg1"/>
                </a:solidFill>
              </a:rPr>
              <a:t>”</a:t>
            </a:r>
            <a:r>
              <a:rPr lang="en" sz="1200" b="1" dirty="0" err="1">
                <a:solidFill>
                  <a:schemeClr val="bg1"/>
                </a:solidFill>
              </a:rPr>
              <a:t>SuperOx</a:t>
            </a:r>
            <a:r>
              <a:rPr lang="en" sz="1200" b="1" dirty="0">
                <a:solidFill>
                  <a:schemeClr val="bg1"/>
                </a:solidFill>
              </a:rPr>
              <a:t>” LLC</a:t>
            </a:r>
            <a:endParaRPr lang="ru-RU" sz="1200" b="1" dirty="0">
              <a:solidFill>
                <a:schemeClr val="bg1"/>
              </a:solidFill>
            </a:endParaRPr>
          </a:p>
        </p:txBody>
      </p:sp>
      <p:sp>
        <p:nvSpPr>
          <p:cNvPr id="33" name="TextBox 32"/>
          <p:cNvSpPr txBox="1"/>
          <p:nvPr/>
        </p:nvSpPr>
        <p:spPr>
          <a:xfrm>
            <a:off x="2295339" y="6609342"/>
            <a:ext cx="673582" cy="215444"/>
          </a:xfrm>
          <a:prstGeom prst="rect">
            <a:avLst/>
          </a:prstGeom>
          <a:noFill/>
        </p:spPr>
        <p:txBody>
          <a:bodyPr wrap="none" rtlCol="0">
            <a:spAutoFit/>
          </a:bodyPr>
          <a:lstStyle/>
          <a:p>
            <a:r>
              <a:rPr lang="en-US" sz="800" dirty="0"/>
              <a:t>Energy</a:t>
            </a:r>
            <a:r>
              <a:rPr lang="ru-RU" sz="800" dirty="0"/>
              <a:t>, </a:t>
            </a:r>
            <a:r>
              <a:rPr lang="en-US" sz="800" dirty="0"/>
              <a:t>keV</a:t>
            </a:r>
            <a:endParaRPr lang="ru-RU" sz="800" dirty="0"/>
          </a:p>
        </p:txBody>
      </p:sp>
      <p:sp>
        <p:nvSpPr>
          <p:cNvPr id="34" name="TextBox 33"/>
          <p:cNvSpPr txBox="1"/>
          <p:nvPr/>
        </p:nvSpPr>
        <p:spPr>
          <a:xfrm>
            <a:off x="516208" y="6393624"/>
            <a:ext cx="317716" cy="200055"/>
          </a:xfrm>
          <a:prstGeom prst="rect">
            <a:avLst/>
          </a:prstGeom>
          <a:noFill/>
        </p:spPr>
        <p:txBody>
          <a:bodyPr wrap="none" rtlCol="0">
            <a:spAutoFit/>
          </a:bodyPr>
          <a:lstStyle/>
          <a:p>
            <a:r>
              <a:rPr lang="ru-RU" sz="700" dirty="0"/>
              <a:t>10</a:t>
            </a:r>
            <a:r>
              <a:rPr lang="ru-RU" sz="700" baseline="30000" dirty="0"/>
              <a:t>1</a:t>
            </a:r>
          </a:p>
        </p:txBody>
      </p:sp>
      <p:sp>
        <p:nvSpPr>
          <p:cNvPr id="35" name="TextBox 34"/>
          <p:cNvSpPr txBox="1"/>
          <p:nvPr/>
        </p:nvSpPr>
        <p:spPr>
          <a:xfrm>
            <a:off x="516208" y="6013614"/>
            <a:ext cx="317716" cy="200055"/>
          </a:xfrm>
          <a:prstGeom prst="rect">
            <a:avLst/>
          </a:prstGeom>
          <a:noFill/>
        </p:spPr>
        <p:txBody>
          <a:bodyPr wrap="none" rtlCol="0">
            <a:spAutoFit/>
          </a:bodyPr>
          <a:lstStyle/>
          <a:p>
            <a:r>
              <a:rPr lang="ru-RU" sz="700" dirty="0"/>
              <a:t>10</a:t>
            </a:r>
            <a:r>
              <a:rPr lang="ru-RU" sz="700" baseline="30000" dirty="0"/>
              <a:t>2</a:t>
            </a:r>
          </a:p>
        </p:txBody>
      </p:sp>
      <p:sp>
        <p:nvSpPr>
          <p:cNvPr id="36" name="TextBox 35"/>
          <p:cNvSpPr txBox="1"/>
          <p:nvPr/>
        </p:nvSpPr>
        <p:spPr>
          <a:xfrm>
            <a:off x="524897" y="5625195"/>
            <a:ext cx="317716" cy="200055"/>
          </a:xfrm>
          <a:prstGeom prst="rect">
            <a:avLst/>
          </a:prstGeom>
          <a:noFill/>
        </p:spPr>
        <p:txBody>
          <a:bodyPr wrap="none" rtlCol="0">
            <a:spAutoFit/>
          </a:bodyPr>
          <a:lstStyle/>
          <a:p>
            <a:r>
              <a:rPr lang="ru-RU" sz="700" dirty="0"/>
              <a:t>10</a:t>
            </a:r>
            <a:r>
              <a:rPr lang="ru-RU" sz="700" baseline="30000" dirty="0"/>
              <a:t>3</a:t>
            </a:r>
          </a:p>
        </p:txBody>
      </p:sp>
      <p:sp>
        <p:nvSpPr>
          <p:cNvPr id="40" name="TextBox 39"/>
          <p:cNvSpPr txBox="1"/>
          <p:nvPr/>
        </p:nvSpPr>
        <p:spPr>
          <a:xfrm>
            <a:off x="1847293" y="6557963"/>
            <a:ext cx="383438" cy="200055"/>
          </a:xfrm>
          <a:prstGeom prst="rect">
            <a:avLst/>
          </a:prstGeom>
          <a:noFill/>
        </p:spPr>
        <p:txBody>
          <a:bodyPr wrap="none" rtlCol="0">
            <a:spAutoFit/>
          </a:bodyPr>
          <a:lstStyle/>
          <a:p>
            <a:r>
              <a:rPr lang="ru-RU" sz="700" dirty="0"/>
              <a:t>1000</a:t>
            </a:r>
            <a:endParaRPr lang="ru-RU" sz="700" baseline="30000" dirty="0"/>
          </a:p>
        </p:txBody>
      </p:sp>
      <p:sp>
        <p:nvSpPr>
          <p:cNvPr id="42" name="TextBox 41"/>
          <p:cNvSpPr txBox="1"/>
          <p:nvPr/>
        </p:nvSpPr>
        <p:spPr>
          <a:xfrm>
            <a:off x="3029423" y="6557963"/>
            <a:ext cx="383438" cy="200055"/>
          </a:xfrm>
          <a:prstGeom prst="rect">
            <a:avLst/>
          </a:prstGeom>
          <a:noFill/>
        </p:spPr>
        <p:txBody>
          <a:bodyPr wrap="none" rtlCol="0">
            <a:spAutoFit/>
          </a:bodyPr>
          <a:lstStyle/>
          <a:p>
            <a:r>
              <a:rPr lang="ru-RU" sz="700" dirty="0"/>
              <a:t>2000</a:t>
            </a:r>
            <a:endParaRPr lang="ru-RU" sz="700" baseline="30000" dirty="0"/>
          </a:p>
        </p:txBody>
      </p:sp>
      <p:sp>
        <p:nvSpPr>
          <p:cNvPr id="44" name="Прямоугольник 43"/>
          <p:cNvSpPr/>
          <p:nvPr/>
        </p:nvSpPr>
        <p:spPr>
          <a:xfrm>
            <a:off x="2148823" y="4687033"/>
            <a:ext cx="2332690" cy="200055"/>
          </a:xfrm>
          <a:prstGeom prst="rect">
            <a:avLst/>
          </a:prstGeom>
        </p:spPr>
        <p:txBody>
          <a:bodyPr wrap="none">
            <a:spAutoFit/>
          </a:bodyPr>
          <a:lstStyle/>
          <a:p>
            <a:r>
              <a:rPr lang="ru-RU" sz="700" b="1" dirty="0"/>
              <a:t>Гамма-спектр облученных образцов ВТСП-лент</a:t>
            </a:r>
          </a:p>
        </p:txBody>
      </p:sp>
      <p:sp>
        <p:nvSpPr>
          <p:cNvPr id="45" name="TextBox 44"/>
          <p:cNvSpPr txBox="1"/>
          <p:nvPr/>
        </p:nvSpPr>
        <p:spPr>
          <a:xfrm rot="16200000">
            <a:off x="6897" y="5436720"/>
            <a:ext cx="939681" cy="215444"/>
          </a:xfrm>
          <a:prstGeom prst="rect">
            <a:avLst/>
          </a:prstGeom>
          <a:noFill/>
        </p:spPr>
        <p:txBody>
          <a:bodyPr wrap="none" rtlCol="0">
            <a:spAutoFit/>
          </a:bodyPr>
          <a:lstStyle/>
          <a:p>
            <a:r>
              <a:rPr lang="en-US" sz="800" dirty="0"/>
              <a:t>Number of counts</a:t>
            </a:r>
            <a:endParaRPr lang="ru-RU" sz="800" dirty="0"/>
          </a:p>
        </p:txBody>
      </p:sp>
      <p:grpSp>
        <p:nvGrpSpPr>
          <p:cNvPr id="57" name="Группа 56"/>
          <p:cNvGrpSpPr/>
          <p:nvPr/>
        </p:nvGrpSpPr>
        <p:grpSpPr>
          <a:xfrm>
            <a:off x="4993915" y="4600411"/>
            <a:ext cx="4492793" cy="2090399"/>
            <a:chOff x="4993915" y="4600411"/>
            <a:chExt cx="4492793" cy="2090399"/>
          </a:xfrm>
        </p:grpSpPr>
        <p:pic>
          <p:nvPicPr>
            <p:cNvPr id="13" name="Рисунок 1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5000"/>
                      </a14:imgEffect>
                    </a14:imgLayer>
                  </a14:imgProps>
                </a:ext>
                <a:ext uri="{28A0092B-C50C-407E-A947-70E740481C1C}">
                  <a14:useLocalDpi xmlns:a14="http://schemas.microsoft.com/office/drawing/2010/main" val="0"/>
                </a:ext>
              </a:extLst>
            </a:blip>
            <a:srcRect l="11481" t="20926" r="19136" b="29629"/>
            <a:stretch/>
          </p:blipFill>
          <p:spPr>
            <a:xfrm>
              <a:off x="7301202" y="4608788"/>
              <a:ext cx="2185506" cy="2076619"/>
            </a:xfrm>
            <a:prstGeom prst="rect">
              <a:avLst/>
            </a:prstGeom>
            <a:ln>
              <a:solidFill>
                <a:schemeClr val="bg1">
                  <a:lumMod val="50000"/>
                </a:schemeClr>
              </a:solidFill>
            </a:ln>
          </p:spPr>
        </p:pic>
        <p:pic>
          <p:nvPicPr>
            <p:cNvPr id="16" name="Рисунок 15"/>
            <p:cNvPicPr>
              <a:picLocks noChangeAspect="1"/>
            </p:cNvPicPr>
            <p:nvPr/>
          </p:nvPicPr>
          <p:blipFill rotWithShape="1">
            <a:blip r:embed="rId8" cstate="print">
              <a:extLst>
                <a:ext uri="{28A0092B-C50C-407E-A947-70E740481C1C}">
                  <a14:useLocalDpi xmlns:a14="http://schemas.microsoft.com/office/drawing/2010/main" val="0"/>
                </a:ext>
              </a:extLst>
            </a:blip>
            <a:srcRect l="27531" t="21852" r="23580" b="42222"/>
            <a:stretch/>
          </p:blipFill>
          <p:spPr>
            <a:xfrm>
              <a:off x="5002383" y="4608787"/>
              <a:ext cx="2119435" cy="2076619"/>
            </a:xfrm>
            <a:prstGeom prst="rect">
              <a:avLst/>
            </a:prstGeom>
            <a:ln>
              <a:solidFill>
                <a:schemeClr val="bg1">
                  <a:lumMod val="50000"/>
                </a:schemeClr>
              </a:solidFill>
            </a:ln>
          </p:spPr>
        </p:pic>
        <p:sp>
          <p:nvSpPr>
            <p:cNvPr id="48" name="Прямоугольник 47"/>
            <p:cNvSpPr/>
            <p:nvPr/>
          </p:nvSpPr>
          <p:spPr>
            <a:xfrm>
              <a:off x="5002383" y="4608788"/>
              <a:ext cx="2119435" cy="2267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49"/>
            <p:cNvSpPr/>
            <p:nvPr/>
          </p:nvSpPr>
          <p:spPr>
            <a:xfrm>
              <a:off x="5002383" y="6399463"/>
              <a:ext cx="2119435" cy="2859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50"/>
            <p:cNvSpPr/>
            <p:nvPr/>
          </p:nvSpPr>
          <p:spPr>
            <a:xfrm>
              <a:off x="7298575" y="4609551"/>
              <a:ext cx="2188133" cy="29502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Прямоугольник 51"/>
            <p:cNvSpPr/>
            <p:nvPr/>
          </p:nvSpPr>
          <p:spPr>
            <a:xfrm>
              <a:off x="7314931" y="6399464"/>
              <a:ext cx="2162252" cy="28607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3" name="Прямая соединительная линия 52">
              <a:extLst>
                <a:ext uri="{FF2B5EF4-FFF2-40B4-BE49-F238E27FC236}">
                  <a16:creationId xmlns:a16="http://schemas.microsoft.com/office/drawing/2014/main" id="{329FED82-F934-4BBF-AA86-FC383EDB68F9}"/>
                </a:ext>
              </a:extLst>
            </p:cNvPr>
            <p:cNvCxnSpPr>
              <a:cxnSpLocks/>
            </p:cNvCxnSpPr>
            <p:nvPr/>
          </p:nvCxnSpPr>
          <p:spPr>
            <a:xfrm>
              <a:off x="6054727" y="6565340"/>
              <a:ext cx="0" cy="12547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id="{DC20E589-77F0-4A83-999C-773D15794A76}"/>
                </a:ext>
              </a:extLst>
            </p:cNvPr>
            <p:cNvCxnSpPr>
              <a:cxnSpLocks/>
            </p:cNvCxnSpPr>
            <p:nvPr/>
          </p:nvCxnSpPr>
          <p:spPr>
            <a:xfrm>
              <a:off x="6010441" y="4600411"/>
              <a:ext cx="0" cy="12547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12DFC143-2D44-434C-AD62-2875503815FD}"/>
                </a:ext>
              </a:extLst>
            </p:cNvPr>
            <p:cNvCxnSpPr>
              <a:cxnSpLocks/>
            </p:cNvCxnSpPr>
            <p:nvPr/>
          </p:nvCxnSpPr>
          <p:spPr>
            <a:xfrm>
              <a:off x="4993915" y="5618711"/>
              <a:ext cx="11747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7564D444-B173-4D9A-BAF4-A4A6CD0FC8C9}"/>
                </a:ext>
              </a:extLst>
            </p:cNvPr>
            <p:cNvCxnSpPr>
              <a:cxnSpLocks/>
            </p:cNvCxnSpPr>
            <p:nvPr/>
          </p:nvCxnSpPr>
          <p:spPr>
            <a:xfrm>
              <a:off x="7002106" y="5618711"/>
              <a:ext cx="11747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id="{329FED82-F934-4BBF-AA86-FC383EDB68F9}"/>
                </a:ext>
              </a:extLst>
            </p:cNvPr>
            <p:cNvCxnSpPr>
              <a:cxnSpLocks/>
            </p:cNvCxnSpPr>
            <p:nvPr/>
          </p:nvCxnSpPr>
          <p:spPr>
            <a:xfrm>
              <a:off x="8396187" y="6565340"/>
              <a:ext cx="0" cy="12547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DC20E589-77F0-4A83-999C-773D15794A76}"/>
                </a:ext>
              </a:extLst>
            </p:cNvPr>
            <p:cNvCxnSpPr>
              <a:cxnSpLocks/>
            </p:cNvCxnSpPr>
            <p:nvPr/>
          </p:nvCxnSpPr>
          <p:spPr>
            <a:xfrm>
              <a:off x="8351901" y="4600411"/>
              <a:ext cx="0" cy="12547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a:extLst>
                <a:ext uri="{FF2B5EF4-FFF2-40B4-BE49-F238E27FC236}">
                  <a16:creationId xmlns:a16="http://schemas.microsoft.com/office/drawing/2014/main" id="{12DFC143-2D44-434C-AD62-2875503815FD}"/>
                </a:ext>
              </a:extLst>
            </p:cNvPr>
            <p:cNvCxnSpPr>
              <a:cxnSpLocks/>
            </p:cNvCxnSpPr>
            <p:nvPr/>
          </p:nvCxnSpPr>
          <p:spPr>
            <a:xfrm>
              <a:off x="7295684" y="5617122"/>
              <a:ext cx="11747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7564D444-B173-4D9A-BAF4-A4A6CD0FC8C9}"/>
                </a:ext>
              </a:extLst>
            </p:cNvPr>
            <p:cNvCxnSpPr>
              <a:cxnSpLocks/>
            </p:cNvCxnSpPr>
            <p:nvPr/>
          </p:nvCxnSpPr>
          <p:spPr>
            <a:xfrm>
              <a:off x="9362618" y="5626648"/>
              <a:ext cx="11747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4" name="Рисунок 63">
            <a:extLst>
              <a:ext uri="{FF2B5EF4-FFF2-40B4-BE49-F238E27FC236}">
                <a16:creationId xmlns:a16="http://schemas.microsoft.com/office/drawing/2014/main" id="{79290853-9640-43E9-BF94-49083B6C6F3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163" b="27266"/>
          <a:stretch/>
        </p:blipFill>
        <p:spPr>
          <a:xfrm>
            <a:off x="6128929" y="3558839"/>
            <a:ext cx="988613" cy="440637"/>
          </a:xfrm>
          <a:prstGeom prst="rect">
            <a:avLst/>
          </a:prstGeom>
        </p:spPr>
      </p:pic>
      <p:pic>
        <p:nvPicPr>
          <p:cNvPr id="65" name="Рисунок 64">
            <a:extLst>
              <a:ext uri="{FF2B5EF4-FFF2-40B4-BE49-F238E27FC236}">
                <a16:creationId xmlns:a16="http://schemas.microsoft.com/office/drawing/2014/main" id="{2ED0CE9D-1ECF-423B-B72E-D92A775AA8D3}"/>
              </a:ext>
            </a:extLst>
          </p:cNvPr>
          <p:cNvPicPr>
            <a:picLocks noChangeAspect="1"/>
          </p:cNvPicPr>
          <p:nvPr/>
        </p:nvPicPr>
        <p:blipFill rotWithShape="1">
          <a:blip r:embed="rId10">
            <a:extLst>
              <a:ext uri="{28A0092B-C50C-407E-A947-70E740481C1C}">
                <a14:useLocalDpi xmlns:a14="http://schemas.microsoft.com/office/drawing/2010/main" val="0"/>
              </a:ext>
            </a:extLst>
          </a:blip>
          <a:srcRect l="37826" t="42684" r="4032" b="38465"/>
          <a:stretch/>
        </p:blipFill>
        <p:spPr>
          <a:xfrm>
            <a:off x="7293835" y="3646052"/>
            <a:ext cx="1219774" cy="329708"/>
          </a:xfrm>
          <a:prstGeom prst="rect">
            <a:avLst/>
          </a:prstGeom>
        </p:spPr>
      </p:pic>
      <p:pic>
        <p:nvPicPr>
          <p:cNvPr id="66" name="Рисунок 65">
            <a:extLst>
              <a:ext uri="{FF2B5EF4-FFF2-40B4-BE49-F238E27FC236}">
                <a16:creationId xmlns:a16="http://schemas.microsoft.com/office/drawing/2014/main" id="{C51C7249-23EE-4782-926F-0C630D6EFA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4768" y="3448568"/>
            <a:ext cx="920390" cy="517719"/>
          </a:xfrm>
          <a:prstGeom prst="rect">
            <a:avLst/>
          </a:prstGeom>
        </p:spPr>
      </p:pic>
      <p:sp>
        <p:nvSpPr>
          <p:cNvPr id="49" name="TextBox 48">
            <a:extLst>
              <a:ext uri="{FF2B5EF4-FFF2-40B4-BE49-F238E27FC236}">
                <a16:creationId xmlns:a16="http://schemas.microsoft.com/office/drawing/2014/main" id="{71D59072-A0CD-4071-84C1-EBD9731D0874}"/>
              </a:ext>
            </a:extLst>
          </p:cNvPr>
          <p:cNvSpPr txBox="1"/>
          <p:nvPr/>
        </p:nvSpPr>
        <p:spPr>
          <a:xfrm>
            <a:off x="534078" y="5226168"/>
            <a:ext cx="317716" cy="200055"/>
          </a:xfrm>
          <a:prstGeom prst="rect">
            <a:avLst/>
          </a:prstGeom>
          <a:noFill/>
        </p:spPr>
        <p:txBody>
          <a:bodyPr wrap="none" rtlCol="0">
            <a:spAutoFit/>
          </a:bodyPr>
          <a:lstStyle/>
          <a:p>
            <a:r>
              <a:rPr lang="ru-RU" sz="700" dirty="0"/>
              <a:t>10</a:t>
            </a:r>
            <a:r>
              <a:rPr lang="en-US" sz="700" baseline="30000" dirty="0"/>
              <a:t>4</a:t>
            </a:r>
            <a:endParaRPr lang="ru-RU" sz="700" baseline="30000" dirty="0"/>
          </a:p>
        </p:txBody>
      </p:sp>
      <p:sp>
        <p:nvSpPr>
          <p:cNvPr id="58" name="TextBox 57">
            <a:extLst>
              <a:ext uri="{FF2B5EF4-FFF2-40B4-BE49-F238E27FC236}">
                <a16:creationId xmlns:a16="http://schemas.microsoft.com/office/drawing/2014/main" id="{7819626F-E64F-4A3A-AFBD-DB763EC65EA7}"/>
              </a:ext>
            </a:extLst>
          </p:cNvPr>
          <p:cNvSpPr txBox="1"/>
          <p:nvPr/>
        </p:nvSpPr>
        <p:spPr>
          <a:xfrm>
            <a:off x="534078" y="4830222"/>
            <a:ext cx="317716" cy="200055"/>
          </a:xfrm>
          <a:prstGeom prst="rect">
            <a:avLst/>
          </a:prstGeom>
          <a:noFill/>
        </p:spPr>
        <p:txBody>
          <a:bodyPr wrap="none" rtlCol="0">
            <a:spAutoFit/>
          </a:bodyPr>
          <a:lstStyle/>
          <a:p>
            <a:r>
              <a:rPr lang="ru-RU" sz="700" dirty="0"/>
              <a:t>10</a:t>
            </a:r>
            <a:r>
              <a:rPr lang="en-US" sz="700" baseline="30000" dirty="0"/>
              <a:t>6</a:t>
            </a:r>
            <a:endParaRPr lang="ru-RU" sz="700" baseline="30000" dirty="0"/>
          </a:p>
        </p:txBody>
      </p:sp>
      <p:sp>
        <p:nvSpPr>
          <p:cNvPr id="63" name="TextBox 62">
            <a:extLst>
              <a:ext uri="{FF2B5EF4-FFF2-40B4-BE49-F238E27FC236}">
                <a16:creationId xmlns:a16="http://schemas.microsoft.com/office/drawing/2014/main" id="{83172C2D-7A3D-444D-9549-847162419AD9}"/>
              </a:ext>
            </a:extLst>
          </p:cNvPr>
          <p:cNvSpPr txBox="1"/>
          <p:nvPr/>
        </p:nvSpPr>
        <p:spPr>
          <a:xfrm rot="16200000">
            <a:off x="1050036" y="5031983"/>
            <a:ext cx="968616" cy="261610"/>
          </a:xfrm>
          <a:prstGeom prst="rect">
            <a:avLst/>
          </a:prstGeom>
          <a:noFill/>
        </p:spPr>
        <p:txBody>
          <a:bodyPr wrap="square" rtlCol="0">
            <a:spAutoFit/>
          </a:bodyPr>
          <a:lstStyle/>
          <a:p>
            <a:r>
              <a:rPr lang="en-US" sz="1050" dirty="0"/>
              <a:t>   </a:t>
            </a:r>
            <a:r>
              <a:rPr lang="ru-RU" sz="800" dirty="0"/>
              <a:t>51</a:t>
            </a:r>
            <a:r>
              <a:rPr lang="en-US" sz="800" dirty="0"/>
              <a:t>1 keV</a:t>
            </a:r>
            <a:endParaRPr lang="ru-RU" sz="800" dirty="0"/>
          </a:p>
        </p:txBody>
      </p:sp>
      <p:sp>
        <p:nvSpPr>
          <p:cNvPr id="67" name="TextBox 66">
            <a:extLst>
              <a:ext uri="{FF2B5EF4-FFF2-40B4-BE49-F238E27FC236}">
                <a16:creationId xmlns:a16="http://schemas.microsoft.com/office/drawing/2014/main" id="{C27AA655-A931-46FA-8FBA-E09166BFD161}"/>
              </a:ext>
            </a:extLst>
          </p:cNvPr>
          <p:cNvSpPr txBox="1"/>
          <p:nvPr/>
        </p:nvSpPr>
        <p:spPr>
          <a:xfrm>
            <a:off x="3643142" y="5815725"/>
            <a:ext cx="655153" cy="230832"/>
          </a:xfrm>
          <a:prstGeom prst="rect">
            <a:avLst/>
          </a:prstGeom>
          <a:noFill/>
        </p:spPr>
        <p:txBody>
          <a:bodyPr wrap="square" rtlCol="0">
            <a:spAutoFit/>
          </a:bodyPr>
          <a:lstStyle/>
          <a:p>
            <a:r>
              <a:rPr lang="en-US" sz="900" dirty="0"/>
              <a:t> </a:t>
            </a:r>
            <a:r>
              <a:rPr lang="en-US" sz="900" baseline="30000" dirty="0"/>
              <a:t>232</a:t>
            </a:r>
            <a:r>
              <a:rPr lang="en-US" sz="900" dirty="0"/>
              <a:t>Th</a:t>
            </a:r>
            <a:endParaRPr lang="ru-RU" sz="900" dirty="0"/>
          </a:p>
        </p:txBody>
      </p:sp>
      <p:sp>
        <p:nvSpPr>
          <p:cNvPr id="68" name="TextBox 67">
            <a:extLst>
              <a:ext uri="{FF2B5EF4-FFF2-40B4-BE49-F238E27FC236}">
                <a16:creationId xmlns:a16="http://schemas.microsoft.com/office/drawing/2014/main" id="{859D41A0-4703-454B-B3D7-CF5833D1B5E2}"/>
              </a:ext>
            </a:extLst>
          </p:cNvPr>
          <p:cNvSpPr txBox="1"/>
          <p:nvPr/>
        </p:nvSpPr>
        <p:spPr>
          <a:xfrm>
            <a:off x="2331018" y="5329009"/>
            <a:ext cx="546614" cy="230832"/>
          </a:xfrm>
          <a:prstGeom prst="rect">
            <a:avLst/>
          </a:prstGeom>
          <a:noFill/>
        </p:spPr>
        <p:txBody>
          <a:bodyPr wrap="square" rtlCol="0">
            <a:spAutoFit/>
          </a:bodyPr>
          <a:lstStyle/>
          <a:p>
            <a:r>
              <a:rPr lang="en-US" sz="900" dirty="0"/>
              <a:t> </a:t>
            </a:r>
            <a:r>
              <a:rPr lang="ru-RU" sz="900" baseline="30000" dirty="0"/>
              <a:t>40</a:t>
            </a:r>
            <a:r>
              <a:rPr lang="en-US" sz="900" dirty="0"/>
              <a:t>K</a:t>
            </a:r>
            <a:endParaRPr lang="ru-RU" sz="900" baseline="30000" dirty="0"/>
          </a:p>
        </p:txBody>
      </p:sp>
      <p:sp>
        <p:nvSpPr>
          <p:cNvPr id="71" name="Прямоугольник 70">
            <a:extLst>
              <a:ext uri="{FF2B5EF4-FFF2-40B4-BE49-F238E27FC236}">
                <a16:creationId xmlns:a16="http://schemas.microsoft.com/office/drawing/2014/main" id="{12D91F86-9829-4818-B35A-8BFEB7C16C76}"/>
              </a:ext>
            </a:extLst>
          </p:cNvPr>
          <p:cNvSpPr/>
          <p:nvPr/>
        </p:nvSpPr>
        <p:spPr>
          <a:xfrm rot="16200000">
            <a:off x="2106362" y="5614802"/>
            <a:ext cx="787031" cy="215444"/>
          </a:xfrm>
          <a:prstGeom prst="rect">
            <a:avLst/>
          </a:prstGeom>
        </p:spPr>
        <p:txBody>
          <a:bodyPr wrap="square">
            <a:spAutoFit/>
          </a:bodyPr>
          <a:lstStyle/>
          <a:p>
            <a:r>
              <a:rPr lang="ru-RU" sz="800" dirty="0"/>
              <a:t>1460</a:t>
            </a:r>
            <a:r>
              <a:rPr lang="en-US" sz="800" dirty="0"/>
              <a:t> keV</a:t>
            </a:r>
            <a:endParaRPr lang="ru-RU" sz="800" dirty="0"/>
          </a:p>
        </p:txBody>
      </p:sp>
      <p:sp>
        <p:nvSpPr>
          <p:cNvPr id="72" name="Прямоугольник 71">
            <a:extLst>
              <a:ext uri="{FF2B5EF4-FFF2-40B4-BE49-F238E27FC236}">
                <a16:creationId xmlns:a16="http://schemas.microsoft.com/office/drawing/2014/main" id="{AA7C20EE-1666-46F1-BEC8-CA66984E5D33}"/>
              </a:ext>
            </a:extLst>
          </p:cNvPr>
          <p:cNvSpPr/>
          <p:nvPr/>
        </p:nvSpPr>
        <p:spPr>
          <a:xfrm rot="16200000">
            <a:off x="3566989" y="6118788"/>
            <a:ext cx="611065" cy="215444"/>
          </a:xfrm>
          <a:prstGeom prst="rect">
            <a:avLst/>
          </a:prstGeom>
        </p:spPr>
        <p:txBody>
          <a:bodyPr wrap="square">
            <a:spAutoFit/>
          </a:bodyPr>
          <a:lstStyle/>
          <a:p>
            <a:r>
              <a:rPr lang="ru-RU" sz="800" dirty="0"/>
              <a:t>2615 </a:t>
            </a:r>
            <a:r>
              <a:rPr lang="en-US" sz="800" dirty="0"/>
              <a:t>keV</a:t>
            </a:r>
            <a:endParaRPr lang="ru-RU" sz="800" dirty="0"/>
          </a:p>
        </p:txBody>
      </p:sp>
      <p:sp>
        <p:nvSpPr>
          <p:cNvPr id="73" name="Овал 72">
            <a:extLst>
              <a:ext uri="{FF2B5EF4-FFF2-40B4-BE49-F238E27FC236}">
                <a16:creationId xmlns:a16="http://schemas.microsoft.com/office/drawing/2014/main" id="{0893F13D-A1F5-49E4-AABC-18AEC688F9AD}"/>
              </a:ext>
            </a:extLst>
          </p:cNvPr>
          <p:cNvSpPr/>
          <p:nvPr/>
        </p:nvSpPr>
        <p:spPr>
          <a:xfrm rot="20700000">
            <a:off x="7720701" y="5126011"/>
            <a:ext cx="1317263" cy="1077587"/>
          </a:xfrm>
          <a:prstGeom prst="ellipse">
            <a:avLst/>
          </a:prstGeom>
          <a:solidFill>
            <a:srgbClr val="00FFFF">
              <a:alpha val="26000"/>
            </a:srgbClr>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extLst>
              <a:ext uri="{FF2B5EF4-FFF2-40B4-BE49-F238E27FC236}">
                <a16:creationId xmlns:a16="http://schemas.microsoft.com/office/drawing/2014/main" id="{0A28A1E5-07A5-43BC-9627-BEAC5D7FE60F}"/>
              </a:ext>
            </a:extLst>
          </p:cNvPr>
          <p:cNvSpPr/>
          <p:nvPr/>
        </p:nvSpPr>
        <p:spPr>
          <a:xfrm>
            <a:off x="7865514" y="5427278"/>
            <a:ext cx="1008465" cy="430887"/>
          </a:xfrm>
          <a:prstGeom prst="rect">
            <a:avLst/>
          </a:prstGeom>
        </p:spPr>
        <p:txBody>
          <a:bodyPr wrap="square">
            <a:spAutoFit/>
          </a:bodyPr>
          <a:lstStyle/>
          <a:p>
            <a:pPr algn="ctr"/>
            <a:r>
              <a:rPr lang="en-US" sz="1100" b="1" dirty="0">
                <a:solidFill>
                  <a:srgbClr val="00FFFF"/>
                </a:solidFill>
              </a:rPr>
              <a:t>Beam position</a:t>
            </a:r>
            <a:endParaRPr lang="ru-RU" sz="1100" b="1" dirty="0">
              <a:solidFill>
                <a:srgbClr val="00FFFF"/>
              </a:solidFill>
            </a:endParaRPr>
          </a:p>
        </p:txBody>
      </p:sp>
      <p:grpSp>
        <p:nvGrpSpPr>
          <p:cNvPr id="21" name="Группа 20">
            <a:extLst>
              <a:ext uri="{FF2B5EF4-FFF2-40B4-BE49-F238E27FC236}">
                <a16:creationId xmlns:a16="http://schemas.microsoft.com/office/drawing/2014/main" id="{D0C06D94-CB15-664F-8644-2A911CB0D0BF}"/>
              </a:ext>
            </a:extLst>
          </p:cNvPr>
          <p:cNvGrpSpPr/>
          <p:nvPr/>
        </p:nvGrpSpPr>
        <p:grpSpPr>
          <a:xfrm>
            <a:off x="7475896" y="905519"/>
            <a:ext cx="4529108" cy="2687751"/>
            <a:chOff x="7475896" y="905519"/>
            <a:chExt cx="4529108" cy="2687751"/>
          </a:xfrm>
        </p:grpSpPr>
        <p:pic>
          <p:nvPicPr>
            <p:cNvPr id="8" name="Рисунок 3">
              <a:extLst>
                <a:ext uri="{FF2B5EF4-FFF2-40B4-BE49-F238E27FC236}">
                  <a16:creationId xmlns:a16="http://schemas.microsoft.com/office/drawing/2014/main" id="{DAB95494-83FF-412E-A1B0-C1D28C0B3F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33" r="-1"/>
            <a:stretch/>
          </p:blipFill>
          <p:spPr bwMode="auto">
            <a:xfrm>
              <a:off x="7840517" y="1366529"/>
              <a:ext cx="4164487" cy="198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F678182-030A-4ECA-8E8B-C215B4B71782}"/>
                </a:ext>
              </a:extLst>
            </p:cNvPr>
            <p:cNvSpPr txBox="1"/>
            <p:nvPr/>
          </p:nvSpPr>
          <p:spPr>
            <a:xfrm>
              <a:off x="9343566" y="3316271"/>
              <a:ext cx="2012373" cy="276999"/>
            </a:xfrm>
            <a:prstGeom prst="rect">
              <a:avLst/>
            </a:prstGeom>
            <a:noFill/>
          </p:spPr>
          <p:txBody>
            <a:bodyPr wrap="square" rtlCol="0">
              <a:spAutoFit/>
            </a:bodyPr>
            <a:lstStyle/>
            <a:p>
              <a:r>
                <a:rPr lang="ru-RU" sz="1200" dirty="0"/>
                <a:t>   0</a:t>
              </a:r>
              <a:r>
                <a:rPr lang="en-US" sz="1200" dirty="0"/>
                <a:t>.</a:t>
              </a:r>
              <a:r>
                <a:rPr lang="ru-RU" sz="1200" dirty="0"/>
                <a:t>1-0</a:t>
              </a:r>
              <a:r>
                <a:rPr lang="en-US" sz="1200" dirty="0"/>
                <a:t>.</a:t>
              </a:r>
              <a:r>
                <a:rPr lang="ru-RU" sz="1200" dirty="0"/>
                <a:t>2 </a:t>
              </a:r>
              <a:r>
                <a:rPr lang="en-US" sz="1200" dirty="0"/>
                <a:t>mm</a:t>
              </a:r>
              <a:endParaRPr lang="ru-RU" sz="1200" dirty="0"/>
            </a:p>
          </p:txBody>
        </p:sp>
        <p:pic>
          <p:nvPicPr>
            <p:cNvPr id="6" name="Рисунок 1">
              <a:extLst>
                <a:ext uri="{FF2B5EF4-FFF2-40B4-BE49-F238E27FC236}">
                  <a16:creationId xmlns:a16="http://schemas.microsoft.com/office/drawing/2014/main" id="{759DE818-AA24-4A14-8D01-C6209EC0729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678" y="947152"/>
              <a:ext cx="951051" cy="11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1">
              <a:extLst>
                <a:ext uri="{FF2B5EF4-FFF2-40B4-BE49-F238E27FC236}">
                  <a16:creationId xmlns:a16="http://schemas.microsoft.com/office/drawing/2014/main" id="{A0E99599-4565-4155-A0BA-BAC7B1D15F81}"/>
                </a:ext>
              </a:extLst>
            </p:cNvPr>
            <p:cNvSpPr>
              <a:spLocks noChangeArrowheads="1"/>
            </p:cNvSpPr>
            <p:nvPr/>
          </p:nvSpPr>
          <p:spPr bwMode="auto">
            <a:xfrm rot="16200000">
              <a:off x="7144395" y="1327585"/>
              <a:ext cx="9092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 altLang="en-US" sz="1000" i="1" dirty="0">
                  <a:latin typeface="+mn-lt"/>
                </a:rPr>
                <a:t>Orthorhombic</a:t>
              </a:r>
              <a:endParaRPr lang="en-US" altLang="en-US" sz="1000" i="1" dirty="0">
                <a:latin typeface="+mn-lt"/>
              </a:endParaRPr>
            </a:p>
          </p:txBody>
        </p:sp>
        <p:sp>
          <p:nvSpPr>
            <p:cNvPr id="2" name="TextBox 1"/>
            <p:cNvSpPr txBox="1"/>
            <p:nvPr/>
          </p:nvSpPr>
          <p:spPr>
            <a:xfrm>
              <a:off x="9220320" y="905519"/>
              <a:ext cx="1873013" cy="338554"/>
            </a:xfrm>
            <a:prstGeom prst="rect">
              <a:avLst/>
            </a:prstGeom>
            <a:noFill/>
          </p:spPr>
          <p:txBody>
            <a:bodyPr wrap="none" rtlCol="0">
              <a:spAutoFit/>
            </a:bodyPr>
            <a:lstStyle/>
            <a:p>
              <a:r>
                <a:rPr lang="en" sz="1600" b="1" dirty="0"/>
                <a:t>HTSC tape structure</a:t>
              </a:r>
              <a:endParaRPr lang="ru-RU" sz="1600" b="1" dirty="0"/>
            </a:p>
          </p:txBody>
        </p:sp>
        <p:sp>
          <p:nvSpPr>
            <p:cNvPr id="14" name="TextBox 13">
              <a:extLst>
                <a:ext uri="{FF2B5EF4-FFF2-40B4-BE49-F238E27FC236}">
                  <a16:creationId xmlns:a16="http://schemas.microsoft.com/office/drawing/2014/main" id="{5D28CF42-1C8E-0240-9CDE-5F5DF692C20B}"/>
                </a:ext>
              </a:extLst>
            </p:cNvPr>
            <p:cNvSpPr txBox="1"/>
            <p:nvPr/>
          </p:nvSpPr>
          <p:spPr>
            <a:xfrm>
              <a:off x="9245487" y="1560611"/>
              <a:ext cx="647934" cy="246221"/>
            </a:xfrm>
            <a:prstGeom prst="rect">
              <a:avLst/>
            </a:prstGeom>
            <a:solidFill>
              <a:schemeClr val="bg1"/>
            </a:solidFill>
          </p:spPr>
          <p:txBody>
            <a:bodyPr wrap="none" rtlCol="0">
              <a:spAutoFit/>
            </a:bodyPr>
            <a:lstStyle/>
            <a:p>
              <a:r>
                <a:rPr lang="en-US" sz="1000" dirty="0"/>
                <a:t>2</a:t>
              </a:r>
              <a:r>
                <a:rPr lang="ru-RU" sz="1000" dirty="0"/>
                <a:t> </a:t>
              </a:r>
              <a:r>
                <a:rPr lang="el-GR" sz="1000" b="0" i="0" u="none" strike="noStrike" dirty="0">
                  <a:effectLst/>
                </a:rPr>
                <a:t>μ</a:t>
              </a:r>
              <a:r>
                <a:rPr lang="en-US" sz="1000" dirty="0"/>
                <a:t>m, Ag</a:t>
              </a:r>
              <a:endParaRPr lang="ru-RU" sz="1000" dirty="0"/>
            </a:p>
          </p:txBody>
        </p:sp>
        <p:sp>
          <p:nvSpPr>
            <p:cNvPr id="70" name="TextBox 69">
              <a:extLst>
                <a:ext uri="{FF2B5EF4-FFF2-40B4-BE49-F238E27FC236}">
                  <a16:creationId xmlns:a16="http://schemas.microsoft.com/office/drawing/2014/main" id="{2B288259-D3D8-894E-B042-4D3560CFB4EF}"/>
                </a:ext>
              </a:extLst>
            </p:cNvPr>
            <p:cNvSpPr txBox="1"/>
            <p:nvPr/>
          </p:nvSpPr>
          <p:spPr>
            <a:xfrm>
              <a:off x="9500934" y="1340906"/>
              <a:ext cx="1170513" cy="246221"/>
            </a:xfrm>
            <a:prstGeom prst="rect">
              <a:avLst/>
            </a:prstGeom>
            <a:solidFill>
              <a:schemeClr val="bg1"/>
            </a:solidFill>
          </p:spPr>
          <p:txBody>
            <a:bodyPr wrap="none" rtlCol="0">
              <a:spAutoFit/>
            </a:bodyPr>
            <a:lstStyle/>
            <a:p>
              <a:r>
                <a:rPr lang="en-US" sz="1000" dirty="0"/>
                <a:t>2</a:t>
              </a:r>
              <a:r>
                <a:rPr lang="ru-RU" sz="1000" dirty="0"/>
                <a:t> </a:t>
              </a:r>
              <a:r>
                <a:rPr lang="el-GR" sz="1000" b="0" i="0" u="none" strike="noStrike" dirty="0">
                  <a:effectLst/>
                </a:rPr>
                <a:t>μ</a:t>
              </a:r>
              <a:r>
                <a:rPr lang="en-US" sz="1000" dirty="0"/>
                <a:t>m, </a:t>
              </a:r>
              <a:r>
                <a:rPr lang="en-US" sz="1000" dirty="0" err="1"/>
                <a:t>ReBCO</a:t>
              </a:r>
              <a:r>
                <a:rPr lang="en-US" sz="1000" dirty="0"/>
                <a:t> HTSC</a:t>
              </a:r>
              <a:endParaRPr lang="ru-RU" sz="1000" dirty="0"/>
            </a:p>
          </p:txBody>
        </p:sp>
        <p:sp>
          <p:nvSpPr>
            <p:cNvPr id="74" name="TextBox 73">
              <a:extLst>
                <a:ext uri="{FF2B5EF4-FFF2-40B4-BE49-F238E27FC236}">
                  <a16:creationId xmlns:a16="http://schemas.microsoft.com/office/drawing/2014/main" id="{6A90BEFC-9F61-0A4D-ABF2-4E5910280375}"/>
                </a:ext>
              </a:extLst>
            </p:cNvPr>
            <p:cNvSpPr txBox="1"/>
            <p:nvPr/>
          </p:nvSpPr>
          <p:spPr>
            <a:xfrm>
              <a:off x="10762237" y="1547908"/>
              <a:ext cx="1063670" cy="400110"/>
            </a:xfrm>
            <a:prstGeom prst="rect">
              <a:avLst/>
            </a:prstGeom>
            <a:solidFill>
              <a:schemeClr val="bg1"/>
            </a:solidFill>
          </p:spPr>
          <p:txBody>
            <a:bodyPr wrap="square" rtlCol="0">
              <a:spAutoFit/>
            </a:bodyPr>
            <a:lstStyle/>
            <a:p>
              <a:r>
                <a:rPr lang="en-US" sz="1000" dirty="0"/>
                <a:t>Buffer layers,</a:t>
              </a:r>
              <a:br>
                <a:rPr lang="en-US" sz="1000" dirty="0"/>
              </a:br>
              <a:r>
                <a:rPr lang="en-US" sz="1000" dirty="0"/>
                <a:t>3 to 80</a:t>
              </a:r>
              <a:r>
                <a:rPr lang="ru-RU" sz="1000" dirty="0"/>
                <a:t> </a:t>
              </a:r>
              <a:r>
                <a:rPr lang="en-US" sz="1000" dirty="0"/>
                <a:t>nm</a:t>
              </a:r>
              <a:endParaRPr lang="ru-RU" sz="1000" dirty="0"/>
            </a:p>
          </p:txBody>
        </p:sp>
        <p:sp>
          <p:nvSpPr>
            <p:cNvPr id="15" name="Прямоугольник 14">
              <a:extLst>
                <a:ext uri="{FF2B5EF4-FFF2-40B4-BE49-F238E27FC236}">
                  <a16:creationId xmlns:a16="http://schemas.microsoft.com/office/drawing/2014/main" id="{DA1532F2-4DC3-3E4A-A60F-1811579C3362}"/>
                </a:ext>
              </a:extLst>
            </p:cNvPr>
            <p:cNvSpPr/>
            <p:nvPr/>
          </p:nvSpPr>
          <p:spPr>
            <a:xfrm>
              <a:off x="8791568" y="2161319"/>
              <a:ext cx="685615" cy="13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TextBox 74">
              <a:extLst>
                <a:ext uri="{FF2B5EF4-FFF2-40B4-BE49-F238E27FC236}">
                  <a16:creationId xmlns:a16="http://schemas.microsoft.com/office/drawing/2014/main" id="{7346DBC7-9AA7-9F4D-A940-68060EB13DD8}"/>
                </a:ext>
              </a:extLst>
            </p:cNvPr>
            <p:cNvSpPr txBox="1"/>
            <p:nvPr/>
          </p:nvSpPr>
          <p:spPr>
            <a:xfrm>
              <a:off x="8791568" y="2116243"/>
              <a:ext cx="729116" cy="246221"/>
            </a:xfrm>
            <a:prstGeom prst="rect">
              <a:avLst/>
            </a:prstGeom>
            <a:noFill/>
          </p:spPr>
          <p:txBody>
            <a:bodyPr wrap="square" rtlCol="0">
              <a:spAutoFit/>
            </a:bodyPr>
            <a:lstStyle/>
            <a:p>
              <a:r>
                <a:rPr lang="en-US" sz="1000" dirty="0"/>
                <a:t>5</a:t>
              </a:r>
              <a:r>
                <a:rPr lang="ru-RU" sz="1000" dirty="0"/>
                <a:t> </a:t>
              </a:r>
              <a:r>
                <a:rPr lang="el-GR" sz="1000" b="0" i="0" u="none" strike="noStrike" dirty="0">
                  <a:effectLst/>
                </a:rPr>
                <a:t>μ</a:t>
              </a:r>
              <a:r>
                <a:rPr lang="en-US" sz="1000" dirty="0"/>
                <a:t>m, Cu</a:t>
              </a:r>
              <a:endParaRPr lang="ru-RU" sz="1000" dirty="0"/>
            </a:p>
          </p:txBody>
        </p:sp>
        <p:sp>
          <p:nvSpPr>
            <p:cNvPr id="76" name="Прямоугольник 75">
              <a:extLst>
                <a:ext uri="{FF2B5EF4-FFF2-40B4-BE49-F238E27FC236}">
                  <a16:creationId xmlns:a16="http://schemas.microsoft.com/office/drawing/2014/main" id="{57863DFD-2D89-9742-A74D-CB96E7A85331}"/>
                </a:ext>
              </a:extLst>
            </p:cNvPr>
            <p:cNvSpPr/>
            <p:nvPr/>
          </p:nvSpPr>
          <p:spPr>
            <a:xfrm>
              <a:off x="8735740" y="2915524"/>
              <a:ext cx="1700165" cy="1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TextBox 76">
              <a:extLst>
                <a:ext uri="{FF2B5EF4-FFF2-40B4-BE49-F238E27FC236}">
                  <a16:creationId xmlns:a16="http://schemas.microsoft.com/office/drawing/2014/main" id="{4E725005-9944-B74F-9B7E-C1AF2F01D95A}"/>
                </a:ext>
              </a:extLst>
            </p:cNvPr>
            <p:cNvSpPr txBox="1"/>
            <p:nvPr/>
          </p:nvSpPr>
          <p:spPr>
            <a:xfrm>
              <a:off x="8657573" y="2835790"/>
              <a:ext cx="1778331" cy="246221"/>
            </a:xfrm>
            <a:prstGeom prst="rect">
              <a:avLst/>
            </a:prstGeom>
            <a:noFill/>
          </p:spPr>
          <p:txBody>
            <a:bodyPr wrap="square" rtlCol="0">
              <a:spAutoFit/>
            </a:bodyPr>
            <a:lstStyle/>
            <a:p>
              <a:r>
                <a:rPr lang="en-US" sz="1000" dirty="0"/>
                <a:t>30-40</a:t>
              </a:r>
              <a:r>
                <a:rPr lang="ru-RU" sz="1000" dirty="0"/>
                <a:t> </a:t>
              </a:r>
              <a:r>
                <a:rPr lang="el-GR" sz="1000" b="0" i="0" u="none" strike="noStrike" dirty="0">
                  <a:effectLst/>
                </a:rPr>
                <a:t>μ</a:t>
              </a:r>
              <a:r>
                <a:rPr lang="en-US" sz="1000" dirty="0"/>
                <a:t>m, Hastelloy layer</a:t>
              </a:r>
              <a:endParaRPr lang="ru-RU" sz="1000" dirty="0"/>
            </a:p>
          </p:txBody>
        </p:sp>
        <p:sp>
          <p:nvSpPr>
            <p:cNvPr id="79" name="Прямоугольник 78">
              <a:extLst>
                <a:ext uri="{FF2B5EF4-FFF2-40B4-BE49-F238E27FC236}">
                  <a16:creationId xmlns:a16="http://schemas.microsoft.com/office/drawing/2014/main" id="{6E099071-D12A-DE40-9C58-8A5505A9A3BA}"/>
                </a:ext>
              </a:extLst>
            </p:cNvPr>
            <p:cNvSpPr/>
            <p:nvPr/>
          </p:nvSpPr>
          <p:spPr>
            <a:xfrm>
              <a:off x="8660609" y="3114026"/>
              <a:ext cx="685615" cy="13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TextBox 79">
              <a:extLst>
                <a:ext uri="{FF2B5EF4-FFF2-40B4-BE49-F238E27FC236}">
                  <a16:creationId xmlns:a16="http://schemas.microsoft.com/office/drawing/2014/main" id="{89CEF284-2A68-1243-A0F6-97C5C0471B21}"/>
                </a:ext>
              </a:extLst>
            </p:cNvPr>
            <p:cNvSpPr txBox="1"/>
            <p:nvPr/>
          </p:nvSpPr>
          <p:spPr>
            <a:xfrm>
              <a:off x="8660609" y="3068950"/>
              <a:ext cx="729116" cy="246221"/>
            </a:xfrm>
            <a:prstGeom prst="rect">
              <a:avLst/>
            </a:prstGeom>
            <a:noFill/>
          </p:spPr>
          <p:txBody>
            <a:bodyPr wrap="square" rtlCol="0">
              <a:spAutoFit/>
            </a:bodyPr>
            <a:lstStyle/>
            <a:p>
              <a:r>
                <a:rPr lang="en-US" sz="1000" dirty="0"/>
                <a:t>5</a:t>
              </a:r>
              <a:r>
                <a:rPr lang="ru-RU" sz="1000" dirty="0"/>
                <a:t> </a:t>
              </a:r>
              <a:r>
                <a:rPr lang="el-GR" sz="1000" b="0" i="0" u="none" strike="noStrike" dirty="0">
                  <a:effectLst/>
                </a:rPr>
                <a:t>μ</a:t>
              </a:r>
              <a:r>
                <a:rPr lang="en-US" sz="1000" dirty="0"/>
                <a:t>m, Cu</a:t>
              </a:r>
              <a:endParaRPr lang="ru-RU" sz="1000" dirty="0"/>
            </a:p>
          </p:txBody>
        </p:sp>
        <p:sp>
          <p:nvSpPr>
            <p:cNvPr id="81" name="Прямоугольник 80">
              <a:extLst>
                <a:ext uri="{FF2B5EF4-FFF2-40B4-BE49-F238E27FC236}">
                  <a16:creationId xmlns:a16="http://schemas.microsoft.com/office/drawing/2014/main" id="{8EC0323C-51DA-DC44-A7AB-3E67FF174EE8}"/>
                </a:ext>
              </a:extLst>
            </p:cNvPr>
            <p:cNvSpPr/>
            <p:nvPr/>
          </p:nvSpPr>
          <p:spPr>
            <a:xfrm>
              <a:off x="7687827" y="2169798"/>
              <a:ext cx="685615" cy="13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TextBox 81">
              <a:extLst>
                <a:ext uri="{FF2B5EF4-FFF2-40B4-BE49-F238E27FC236}">
                  <a16:creationId xmlns:a16="http://schemas.microsoft.com/office/drawing/2014/main" id="{91CB447C-C17F-7F4E-8649-F25C9DB0F7DB}"/>
                </a:ext>
              </a:extLst>
            </p:cNvPr>
            <p:cNvSpPr txBox="1"/>
            <p:nvPr/>
          </p:nvSpPr>
          <p:spPr>
            <a:xfrm>
              <a:off x="7687827" y="2124722"/>
              <a:ext cx="729116" cy="246221"/>
            </a:xfrm>
            <a:prstGeom prst="rect">
              <a:avLst/>
            </a:prstGeom>
            <a:noFill/>
          </p:spPr>
          <p:txBody>
            <a:bodyPr wrap="square" rtlCol="0">
              <a:spAutoFit/>
            </a:bodyPr>
            <a:lstStyle/>
            <a:p>
              <a:r>
                <a:rPr lang="en-US" sz="1000" dirty="0"/>
                <a:t>&lt; 0.08</a:t>
              </a:r>
              <a:r>
                <a:rPr lang="ru-RU" sz="1000" dirty="0"/>
                <a:t> </a:t>
              </a:r>
              <a:r>
                <a:rPr lang="el-GR" sz="1000" b="0" i="0" u="none" strike="noStrike" dirty="0">
                  <a:effectLst/>
                </a:rPr>
                <a:t>μ</a:t>
              </a:r>
              <a:r>
                <a:rPr lang="en-US" sz="1000" dirty="0"/>
                <a:t>m</a:t>
              </a:r>
              <a:endParaRPr lang="ru-RU" sz="1000" dirty="0"/>
            </a:p>
          </p:txBody>
        </p:sp>
      </p:grpSp>
      <p:pic>
        <p:nvPicPr>
          <p:cNvPr id="3074" name="Picture 2" descr="SuperOx | LinkedIn">
            <a:extLst>
              <a:ext uri="{FF2B5EF4-FFF2-40B4-BE49-F238E27FC236}">
                <a16:creationId xmlns:a16="http://schemas.microsoft.com/office/drawing/2014/main" id="{A408B4C2-0110-3342-A217-09CDB403BFC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2448" b="22138"/>
          <a:stretch/>
        </p:blipFill>
        <p:spPr bwMode="auto">
          <a:xfrm>
            <a:off x="8582526" y="3622606"/>
            <a:ext cx="672706" cy="37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5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Прямоугольник 66">
            <a:extLst>
              <a:ext uri="{FF2B5EF4-FFF2-40B4-BE49-F238E27FC236}">
                <a16:creationId xmlns:a16="http://schemas.microsoft.com/office/drawing/2014/main" id="{EF82CFC0-D1B9-42B2-8953-6E8E8270E2A7}"/>
              </a:ext>
            </a:extLst>
          </p:cNvPr>
          <p:cNvSpPr/>
          <p:nvPr/>
        </p:nvSpPr>
        <p:spPr>
          <a:xfrm>
            <a:off x="826844" y="128784"/>
            <a:ext cx="9734879" cy="1384995"/>
          </a:xfrm>
          <a:prstGeom prst="rect">
            <a:avLst/>
          </a:prstGeom>
          <a:noFill/>
        </p:spPr>
        <p:txBody>
          <a:bodyPr wrap="square">
            <a:spAutoFit/>
          </a:bodyPr>
          <a:lstStyle/>
          <a:p>
            <a:pPr algn="ctr">
              <a:spcAft>
                <a:spcPts val="600"/>
              </a:spcAft>
              <a:defRPr/>
            </a:pPr>
            <a:r>
              <a:rPr kumimoji="0" lang="en-US" sz="28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rPr>
              <a:t>Radiation modification of polytetrafluoroethylene (PTFE), polyethylene terephthalate (PET), polyethylene (PE)</a:t>
            </a:r>
            <a:br>
              <a:rPr kumimoji="0" lang="en-US" sz="28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rPr>
            </a:br>
            <a:r>
              <a:rPr kumimoji="0" lang="en-US" sz="2800" b="1" i="0" u="none" strike="noStrike" kern="1200" cap="small" spc="0" normalizeH="0" baseline="0" noProof="0" dirty="0">
                <a:ln>
                  <a:noFill/>
                </a:ln>
                <a:solidFill>
                  <a:srgbClr val="194798"/>
                </a:solidFill>
                <a:effectLst/>
                <a:uLnTx/>
                <a:uFillTx/>
                <a:latin typeface="Calibri" panose="020F0502020204030204" pitchFamily="34" charset="0"/>
                <a:cs typeface="Calibri" panose="020F0502020204030204" pitchFamily="34" charset="0"/>
              </a:rPr>
              <a:t>and polyimide (PI) films</a:t>
            </a:r>
          </a:p>
        </p:txBody>
      </p:sp>
      <p:pic>
        <p:nvPicPr>
          <p:cNvPr id="42" name="Рисунок 41">
            <a:extLst>
              <a:ext uri="{FF2B5EF4-FFF2-40B4-BE49-F238E27FC236}">
                <a16:creationId xmlns:a16="http://schemas.microsoft.com/office/drawing/2014/main" id="{F5A62990-F875-4086-B095-607E9400E7BE}"/>
              </a:ext>
            </a:extLst>
          </p:cNvPr>
          <p:cNvPicPr>
            <a:picLocks noChangeAspect="1"/>
          </p:cNvPicPr>
          <p:nvPr/>
        </p:nvPicPr>
        <p:blipFill>
          <a:blip r:embed="rId3"/>
          <a:stretch>
            <a:fillRect/>
          </a:stretch>
        </p:blipFill>
        <p:spPr>
          <a:xfrm>
            <a:off x="10821506" y="457710"/>
            <a:ext cx="1192302" cy="500871"/>
          </a:xfrm>
          <a:prstGeom prst="rect">
            <a:avLst/>
          </a:prstGeom>
        </p:spPr>
      </p:pic>
      <p:sp>
        <p:nvSpPr>
          <p:cNvPr id="53" name="Прямоугольник 52"/>
          <p:cNvSpPr/>
          <p:nvPr/>
        </p:nvSpPr>
        <p:spPr>
          <a:xfrm>
            <a:off x="6252338" y="1679564"/>
            <a:ext cx="1591405" cy="461665"/>
          </a:xfrm>
          <a:prstGeom prst="rect">
            <a:avLst/>
          </a:prstGeom>
        </p:spPr>
        <p:txBody>
          <a:bodyPr wrap="square">
            <a:spAutoFit/>
          </a:bodyPr>
          <a:lstStyle/>
          <a:p>
            <a:r>
              <a:rPr lang="en" sz="1200" b="1" dirty="0"/>
              <a:t>Multilayer film packs for exposure</a:t>
            </a:r>
            <a:endParaRPr lang="ru-RU" sz="1200" b="1" dirty="0"/>
          </a:p>
        </p:txBody>
      </p:sp>
      <p:sp>
        <p:nvSpPr>
          <p:cNvPr id="21" name="Прямоугольник 20"/>
          <p:cNvSpPr/>
          <p:nvPr/>
        </p:nvSpPr>
        <p:spPr>
          <a:xfrm>
            <a:off x="7941602" y="4471865"/>
            <a:ext cx="4166648" cy="2246769"/>
          </a:xfrm>
          <a:prstGeom prst="rect">
            <a:avLst/>
          </a:prstGeom>
        </p:spPr>
        <p:txBody>
          <a:bodyPr wrap="square">
            <a:spAutoFit/>
          </a:bodyPr>
          <a:lstStyle/>
          <a:p>
            <a:pPr algn="just"/>
            <a:r>
              <a:rPr lang="en" sz="1400" b="1" dirty="0">
                <a:ea typeface="Calibri" panose="020F0502020204030204" pitchFamily="34" charset="0"/>
              </a:rPr>
              <a:t>Research methods: </a:t>
            </a:r>
            <a:r>
              <a:rPr lang="en" sz="1400" dirty="0">
                <a:ea typeface="Calibri" panose="020F0502020204030204" pitchFamily="34" charset="0"/>
              </a:rPr>
              <a:t>scanning and transmission electron microscopy, X-ray phase analysis, X-ray photoelectron spectroscopy and X-ray energy-dispersive elemental analysis, atomic force microscopy and low-temperature nitrogen sorption, wettability with respect to water and heptane, optical and infrared spectroscopy, infrared spectroscopy of frustrated total internal reflection, diffuse spectroscopy and specular reflection, laser Doppler </a:t>
            </a:r>
            <a:r>
              <a:rPr lang="en" sz="1400" dirty="0" err="1">
                <a:ea typeface="Calibri" panose="020F0502020204030204" pitchFamily="34" charset="0"/>
              </a:rPr>
              <a:t>strainmetry</a:t>
            </a:r>
            <a:r>
              <a:rPr lang="en" sz="1400" dirty="0">
                <a:ea typeface="Calibri" panose="020F0502020204030204" pitchFamily="34" charset="0"/>
              </a:rPr>
              <a:t>.</a:t>
            </a:r>
            <a:endParaRPr lang="ru-RU" sz="1400" dirty="0">
              <a:ea typeface="Calibri" panose="020F0502020204030204" pitchFamily="34" charset="0"/>
            </a:endParaRPr>
          </a:p>
        </p:txBody>
      </p:sp>
      <p:sp>
        <p:nvSpPr>
          <p:cNvPr id="22" name="Прямоугольник 21"/>
          <p:cNvSpPr/>
          <p:nvPr/>
        </p:nvSpPr>
        <p:spPr>
          <a:xfrm>
            <a:off x="104246" y="1786872"/>
            <a:ext cx="5840122" cy="2123658"/>
          </a:xfrm>
          <a:prstGeom prst="rect">
            <a:avLst/>
          </a:prstGeom>
        </p:spPr>
        <p:txBody>
          <a:bodyPr wrap="square">
            <a:spAutoFit/>
          </a:bodyPr>
          <a:lstStyle/>
          <a:p>
            <a:pPr marL="285750" indent="-285750" algn="just">
              <a:spcBef>
                <a:spcPts val="800"/>
              </a:spcBef>
              <a:buFont typeface="Arial" panose="020B0604020202020204" pitchFamily="34" charset="0"/>
              <a:buChar char="•"/>
            </a:pPr>
            <a:r>
              <a:rPr lang="en" sz="1400" dirty="0">
                <a:ea typeface="Calibri" panose="020F0502020204030204" pitchFamily="34" charset="0"/>
              </a:rPr>
              <a:t>Study of the processes of amorphization and recrystallization of polymers and nanocomposite materials.</a:t>
            </a:r>
          </a:p>
          <a:p>
            <a:pPr marL="285750" indent="-285750" algn="just">
              <a:spcBef>
                <a:spcPts val="800"/>
              </a:spcBef>
              <a:buFont typeface="Arial" panose="020B0604020202020204" pitchFamily="34" charset="0"/>
              <a:buChar char="•"/>
            </a:pPr>
            <a:r>
              <a:rPr lang="en" sz="1400" dirty="0">
                <a:ea typeface="Calibri" panose="020F0502020204030204" pitchFamily="34" charset="0"/>
              </a:rPr>
              <a:t>Investigation of regularities of radiation-chemical damages in PTFE, PET, PE and PI films.</a:t>
            </a:r>
          </a:p>
          <a:p>
            <a:pPr marL="285750" indent="-285750" algn="just">
              <a:spcBef>
                <a:spcPts val="800"/>
              </a:spcBef>
              <a:buFont typeface="Arial" panose="020B0604020202020204" pitchFamily="34" charset="0"/>
              <a:buChar char="•"/>
            </a:pPr>
            <a:r>
              <a:rPr lang="en" sz="1400" dirty="0">
                <a:ea typeface="Calibri" panose="020F0502020204030204" pitchFamily="34" charset="0"/>
              </a:rPr>
              <a:t>Establishment of regularities in radiolysis of condensed matter under the exposure to ion beams with energies of several GeV/nucleon.</a:t>
            </a:r>
          </a:p>
          <a:p>
            <a:pPr marL="285750" indent="-285750" algn="just">
              <a:spcBef>
                <a:spcPts val="800"/>
              </a:spcBef>
              <a:buFont typeface="Arial" panose="020B0604020202020204" pitchFamily="34" charset="0"/>
              <a:buChar char="•"/>
            </a:pPr>
            <a:r>
              <a:rPr lang="en" sz="1400" dirty="0">
                <a:ea typeface="Calibri" panose="020F0502020204030204" pitchFamily="34" charset="0"/>
              </a:rPr>
              <a:t>Development of ion-track technologies with "thick" targets and multilayer materials.</a:t>
            </a:r>
            <a:endParaRPr lang="ru-RU" sz="1400" dirty="0"/>
          </a:p>
        </p:txBody>
      </p:sp>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782" y="4497623"/>
            <a:ext cx="1824772" cy="1824772"/>
          </a:xfrm>
          <a:prstGeom prst="rect">
            <a:avLst/>
          </a:prstGeom>
        </p:spPr>
      </p:pic>
      <p:pic>
        <p:nvPicPr>
          <p:cNvPr id="27" name="Рисунок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0859" y="4494970"/>
            <a:ext cx="1827425" cy="1827425"/>
          </a:xfrm>
          <a:prstGeom prst="rect">
            <a:avLst/>
          </a:prstGeom>
        </p:spPr>
      </p:pic>
      <p:pic>
        <p:nvPicPr>
          <p:cNvPr id="30" name="Рисунок 29"/>
          <p:cNvPicPr>
            <a:picLocks noChangeAspect="1"/>
          </p:cNvPicPr>
          <p:nvPr/>
        </p:nvPicPr>
        <p:blipFill rotWithShape="1">
          <a:blip r:embed="rId6">
            <a:extLst>
              <a:ext uri="{28A0092B-C50C-407E-A947-70E740481C1C}">
                <a14:useLocalDpi xmlns:a14="http://schemas.microsoft.com/office/drawing/2010/main" val="0"/>
              </a:ext>
            </a:extLst>
          </a:blip>
          <a:srcRect b="880"/>
          <a:stretch/>
        </p:blipFill>
        <p:spPr>
          <a:xfrm>
            <a:off x="3951774" y="4506853"/>
            <a:ext cx="1827425" cy="1811343"/>
          </a:xfrm>
          <a:prstGeom prst="rect">
            <a:avLst/>
          </a:prstGeom>
        </p:spPr>
      </p:pic>
      <p:sp>
        <p:nvSpPr>
          <p:cNvPr id="31" name="Прямоугольник 30"/>
          <p:cNvSpPr/>
          <p:nvPr/>
        </p:nvSpPr>
        <p:spPr>
          <a:xfrm>
            <a:off x="953844" y="6382555"/>
            <a:ext cx="5992038" cy="307777"/>
          </a:xfrm>
          <a:prstGeom prst="rect">
            <a:avLst/>
          </a:prstGeom>
        </p:spPr>
        <p:txBody>
          <a:bodyPr wrap="square">
            <a:spAutoFit/>
          </a:bodyPr>
          <a:lstStyle/>
          <a:p>
            <a:pPr algn="ctr"/>
            <a:r>
              <a:rPr lang="en" sz="1400" b="1" dirty="0"/>
              <a:t>PTFE, PET, PE and PI films of 12, 20, 40, 50, 80 µm thick</a:t>
            </a:r>
            <a:endParaRPr lang="ru-RU" sz="1400" b="1" dirty="0"/>
          </a:p>
        </p:txBody>
      </p:sp>
      <p:sp>
        <p:nvSpPr>
          <p:cNvPr id="121" name="Прямоугольник 120"/>
          <p:cNvSpPr/>
          <p:nvPr/>
        </p:nvSpPr>
        <p:spPr>
          <a:xfrm>
            <a:off x="5962341" y="2506917"/>
            <a:ext cx="1260013" cy="261610"/>
          </a:xfrm>
          <a:prstGeom prst="rect">
            <a:avLst/>
          </a:prstGeom>
        </p:spPr>
        <p:txBody>
          <a:bodyPr wrap="square">
            <a:spAutoFit/>
          </a:bodyPr>
          <a:lstStyle/>
          <a:p>
            <a:pPr algn="ctr"/>
            <a:r>
              <a:rPr lang="en-US" sz="1100" dirty="0"/>
              <a:t>Beam direction</a:t>
            </a:r>
            <a:endParaRPr lang="ru-RU" sz="1100" dirty="0"/>
          </a:p>
        </p:txBody>
      </p:sp>
      <p:pic>
        <p:nvPicPr>
          <p:cNvPr id="123" name="Рисунок 122"/>
          <p:cNvPicPr>
            <a:picLocks noChangeAspect="1"/>
          </p:cNvPicPr>
          <p:nvPr/>
        </p:nvPicPr>
        <p:blipFill rotWithShape="1">
          <a:blip r:embed="rId7">
            <a:extLst>
              <a:ext uri="{28A0092B-C50C-407E-A947-70E740481C1C}">
                <a14:useLocalDpi xmlns:a14="http://schemas.microsoft.com/office/drawing/2010/main" val="0"/>
              </a:ext>
            </a:extLst>
          </a:blip>
          <a:srcRect l="5638" t="2099" r="6188" b="-2099"/>
          <a:stretch/>
        </p:blipFill>
        <p:spPr>
          <a:xfrm>
            <a:off x="5866020" y="4506853"/>
            <a:ext cx="1981201" cy="1815542"/>
          </a:xfrm>
          <a:prstGeom prst="rect">
            <a:avLst/>
          </a:prstGeom>
        </p:spPr>
      </p:pic>
      <p:pic>
        <p:nvPicPr>
          <p:cNvPr id="126" name="Рисунок 125">
            <a:extLst>
              <a:ext uri="{FF2B5EF4-FFF2-40B4-BE49-F238E27FC236}">
                <a16:creationId xmlns:a16="http://schemas.microsoft.com/office/drawing/2014/main" id="{D2E37F82-BD19-4F2F-951F-D635BE1A8B29}"/>
              </a:ext>
            </a:extLst>
          </p:cNvPr>
          <p:cNvPicPr>
            <a:picLocks noChangeAspect="1"/>
          </p:cNvPicPr>
          <p:nvPr/>
        </p:nvPicPr>
        <p:blipFill>
          <a:blip r:embed="rId8"/>
          <a:stretch>
            <a:fillRect/>
          </a:stretch>
        </p:blipFill>
        <p:spPr>
          <a:xfrm>
            <a:off x="8440634" y="1305601"/>
            <a:ext cx="1090044" cy="461665"/>
          </a:xfrm>
          <a:prstGeom prst="rect">
            <a:avLst/>
          </a:prstGeom>
        </p:spPr>
      </p:pic>
      <p:pic>
        <p:nvPicPr>
          <p:cNvPr id="127" name="Рисунок 126">
            <a:extLst>
              <a:ext uri="{FF2B5EF4-FFF2-40B4-BE49-F238E27FC236}">
                <a16:creationId xmlns:a16="http://schemas.microsoft.com/office/drawing/2014/main" id="{C51C7249-23EE-4782-926F-0C630D6EFA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1933" y="1202077"/>
            <a:ext cx="974588" cy="548206"/>
          </a:xfrm>
          <a:prstGeom prst="rect">
            <a:avLst/>
          </a:prstGeom>
        </p:spPr>
      </p:pic>
      <p:pic>
        <p:nvPicPr>
          <p:cNvPr id="128" name="Рисунок 127">
            <a:extLst>
              <a:ext uri="{FF2B5EF4-FFF2-40B4-BE49-F238E27FC236}">
                <a16:creationId xmlns:a16="http://schemas.microsoft.com/office/drawing/2014/main" id="{6DC78675-550A-417C-A3C3-C3EDD49CDF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23271" y="1087015"/>
            <a:ext cx="1079057" cy="763153"/>
          </a:xfrm>
          <a:prstGeom prst="rect">
            <a:avLst/>
          </a:prstGeom>
        </p:spPr>
      </p:pic>
      <p:grpSp>
        <p:nvGrpSpPr>
          <p:cNvPr id="12" name="Группа 11"/>
          <p:cNvGrpSpPr/>
          <p:nvPr/>
        </p:nvGrpSpPr>
        <p:grpSpPr>
          <a:xfrm>
            <a:off x="7184441" y="2145942"/>
            <a:ext cx="589563" cy="2024304"/>
            <a:chOff x="5861717" y="1409700"/>
            <a:chExt cx="589563" cy="2033587"/>
          </a:xfrm>
        </p:grpSpPr>
        <p:sp>
          <p:nvSpPr>
            <p:cNvPr id="2" name="Прямоугольник 1"/>
            <p:cNvSpPr/>
            <p:nvPr/>
          </p:nvSpPr>
          <p:spPr>
            <a:xfrm>
              <a:off x="5861717" y="1409700"/>
              <a:ext cx="45719"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Прямоугольник 43"/>
            <p:cNvSpPr/>
            <p:nvPr/>
          </p:nvSpPr>
          <p:spPr>
            <a:xfrm>
              <a:off x="5976968" y="1409700"/>
              <a:ext cx="45719"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6083680" y="1409700"/>
              <a:ext cx="45719"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6190361" y="1409700"/>
              <a:ext cx="45719"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6297961" y="1409700"/>
              <a:ext cx="45719"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Прямоугольник 47"/>
            <p:cNvSpPr/>
            <p:nvPr/>
          </p:nvSpPr>
          <p:spPr>
            <a:xfrm>
              <a:off x="6405561" y="1411287"/>
              <a:ext cx="45719"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22" name="Группа 121"/>
          <p:cNvGrpSpPr/>
          <p:nvPr/>
        </p:nvGrpSpPr>
        <p:grpSpPr>
          <a:xfrm>
            <a:off x="6155480" y="2872286"/>
            <a:ext cx="929313" cy="510540"/>
            <a:chOff x="9645111" y="2719141"/>
            <a:chExt cx="929313" cy="510540"/>
          </a:xfrm>
        </p:grpSpPr>
        <p:cxnSp>
          <p:nvCxnSpPr>
            <p:cNvPr id="17" name="Прямая со стрелкой 16"/>
            <p:cNvCxnSpPr/>
            <p:nvPr/>
          </p:nvCxnSpPr>
          <p:spPr>
            <a:xfrm>
              <a:off x="9645111" y="2719141"/>
              <a:ext cx="929313"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4" name="Прямая со стрелкой 113"/>
            <p:cNvCxnSpPr/>
            <p:nvPr/>
          </p:nvCxnSpPr>
          <p:spPr>
            <a:xfrm>
              <a:off x="9645111" y="2898557"/>
              <a:ext cx="929313"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5" name="Прямая со стрелкой 114"/>
            <p:cNvCxnSpPr/>
            <p:nvPr/>
          </p:nvCxnSpPr>
          <p:spPr>
            <a:xfrm>
              <a:off x="9645111" y="3065504"/>
              <a:ext cx="929313"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6" name="Прямая со стрелкой 115"/>
            <p:cNvCxnSpPr/>
            <p:nvPr/>
          </p:nvCxnSpPr>
          <p:spPr>
            <a:xfrm>
              <a:off x="9645111" y="3229681"/>
              <a:ext cx="929313"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grpSp>
      <p:pic>
        <p:nvPicPr>
          <p:cNvPr id="28" name="Рисунок 27">
            <a:extLst>
              <a:ext uri="{FF2B5EF4-FFF2-40B4-BE49-F238E27FC236}">
                <a16:creationId xmlns:a16="http://schemas.microsoft.com/office/drawing/2014/main" id="{9A5E3983-56ED-4C1C-A622-CCFACE3B421E}"/>
              </a:ext>
            </a:extLst>
          </p:cNvPr>
          <p:cNvPicPr>
            <a:picLocks noChangeAspect="1"/>
          </p:cNvPicPr>
          <p:nvPr/>
        </p:nvPicPr>
        <p:blipFill rotWithShape="1">
          <a:blip r:embed="rId11"/>
          <a:srcRect l="486" t="654" r="2384" b="3851"/>
          <a:stretch/>
        </p:blipFill>
        <p:spPr>
          <a:xfrm>
            <a:off x="8287505" y="2199590"/>
            <a:ext cx="3684039" cy="1835804"/>
          </a:xfrm>
          <a:prstGeom prst="rect">
            <a:avLst/>
          </a:prstGeom>
        </p:spPr>
      </p:pic>
      <p:sp>
        <p:nvSpPr>
          <p:cNvPr id="36" name="TextBox 35">
            <a:extLst>
              <a:ext uri="{FF2B5EF4-FFF2-40B4-BE49-F238E27FC236}">
                <a16:creationId xmlns:a16="http://schemas.microsoft.com/office/drawing/2014/main" id="{E4E0D6C3-3292-4D7E-8B58-D972A2613262}"/>
              </a:ext>
            </a:extLst>
          </p:cNvPr>
          <p:cNvSpPr txBox="1"/>
          <p:nvPr/>
        </p:nvSpPr>
        <p:spPr>
          <a:xfrm rot="16200000">
            <a:off x="8581234" y="3041427"/>
            <a:ext cx="968616" cy="261610"/>
          </a:xfrm>
          <a:prstGeom prst="rect">
            <a:avLst/>
          </a:prstGeom>
          <a:noFill/>
        </p:spPr>
        <p:txBody>
          <a:bodyPr wrap="square" rtlCol="0">
            <a:spAutoFit/>
          </a:bodyPr>
          <a:lstStyle/>
          <a:p>
            <a:r>
              <a:rPr lang="en-US" sz="1050" dirty="0"/>
              <a:t>   </a:t>
            </a:r>
            <a:r>
              <a:rPr lang="ru-RU" sz="800" dirty="0"/>
              <a:t>511 кэВ</a:t>
            </a:r>
          </a:p>
        </p:txBody>
      </p:sp>
      <p:sp>
        <p:nvSpPr>
          <p:cNvPr id="37" name="TextBox 36">
            <a:extLst>
              <a:ext uri="{FF2B5EF4-FFF2-40B4-BE49-F238E27FC236}">
                <a16:creationId xmlns:a16="http://schemas.microsoft.com/office/drawing/2014/main" id="{F62E7CD7-F922-47BD-BCA5-34AEF589AF37}"/>
              </a:ext>
            </a:extLst>
          </p:cNvPr>
          <p:cNvSpPr txBox="1"/>
          <p:nvPr/>
        </p:nvSpPr>
        <p:spPr>
          <a:xfrm>
            <a:off x="11431200" y="3476621"/>
            <a:ext cx="655153" cy="230832"/>
          </a:xfrm>
          <a:prstGeom prst="rect">
            <a:avLst/>
          </a:prstGeom>
          <a:noFill/>
        </p:spPr>
        <p:txBody>
          <a:bodyPr wrap="square" rtlCol="0">
            <a:spAutoFit/>
          </a:bodyPr>
          <a:lstStyle/>
          <a:p>
            <a:r>
              <a:rPr lang="en-US" sz="900" dirty="0"/>
              <a:t> </a:t>
            </a:r>
            <a:r>
              <a:rPr lang="en-US" sz="900" baseline="30000" dirty="0"/>
              <a:t>232</a:t>
            </a:r>
            <a:r>
              <a:rPr lang="en-US" sz="900" dirty="0"/>
              <a:t>Th</a:t>
            </a:r>
            <a:endParaRPr lang="ru-RU" sz="900" dirty="0"/>
          </a:p>
        </p:txBody>
      </p:sp>
      <p:sp>
        <p:nvSpPr>
          <p:cNvPr id="38" name="TextBox 37">
            <a:extLst>
              <a:ext uri="{FF2B5EF4-FFF2-40B4-BE49-F238E27FC236}">
                <a16:creationId xmlns:a16="http://schemas.microsoft.com/office/drawing/2014/main" id="{D821DFEB-2D07-43D3-812C-64FF2CD60412}"/>
              </a:ext>
            </a:extLst>
          </p:cNvPr>
          <p:cNvSpPr txBox="1"/>
          <p:nvPr/>
        </p:nvSpPr>
        <p:spPr>
          <a:xfrm>
            <a:off x="9931906" y="2674875"/>
            <a:ext cx="546614" cy="230832"/>
          </a:xfrm>
          <a:prstGeom prst="rect">
            <a:avLst/>
          </a:prstGeom>
          <a:noFill/>
        </p:spPr>
        <p:txBody>
          <a:bodyPr wrap="square" rtlCol="0">
            <a:spAutoFit/>
          </a:bodyPr>
          <a:lstStyle/>
          <a:p>
            <a:r>
              <a:rPr lang="en-US" sz="900" dirty="0"/>
              <a:t> </a:t>
            </a:r>
            <a:r>
              <a:rPr lang="ru-RU" sz="900" baseline="30000" dirty="0"/>
              <a:t>40</a:t>
            </a:r>
            <a:r>
              <a:rPr lang="en-US" sz="900" dirty="0"/>
              <a:t>K</a:t>
            </a:r>
            <a:endParaRPr lang="ru-RU" sz="900" baseline="30000" dirty="0"/>
          </a:p>
        </p:txBody>
      </p:sp>
      <p:sp>
        <p:nvSpPr>
          <p:cNvPr id="39" name="TextBox 38">
            <a:extLst>
              <a:ext uri="{FF2B5EF4-FFF2-40B4-BE49-F238E27FC236}">
                <a16:creationId xmlns:a16="http://schemas.microsoft.com/office/drawing/2014/main" id="{0FB1A7C1-BED3-415D-B6E3-4E0B11D26FAE}"/>
              </a:ext>
            </a:extLst>
          </p:cNvPr>
          <p:cNvSpPr txBox="1"/>
          <p:nvPr/>
        </p:nvSpPr>
        <p:spPr>
          <a:xfrm>
            <a:off x="9896865" y="4167744"/>
            <a:ext cx="805029" cy="215444"/>
          </a:xfrm>
          <a:prstGeom prst="rect">
            <a:avLst/>
          </a:prstGeom>
          <a:noFill/>
        </p:spPr>
        <p:txBody>
          <a:bodyPr wrap="square" rtlCol="0">
            <a:spAutoFit/>
          </a:bodyPr>
          <a:lstStyle/>
          <a:p>
            <a:r>
              <a:rPr lang="en-US" sz="800" dirty="0"/>
              <a:t>Energy</a:t>
            </a:r>
            <a:r>
              <a:rPr lang="ru-RU" sz="800" dirty="0"/>
              <a:t>, </a:t>
            </a:r>
            <a:r>
              <a:rPr lang="en-US" sz="800" dirty="0"/>
              <a:t>keV</a:t>
            </a:r>
            <a:endParaRPr lang="ru-RU" sz="800" dirty="0"/>
          </a:p>
        </p:txBody>
      </p:sp>
      <p:sp>
        <p:nvSpPr>
          <p:cNvPr id="40" name="TextBox 39">
            <a:extLst>
              <a:ext uri="{FF2B5EF4-FFF2-40B4-BE49-F238E27FC236}">
                <a16:creationId xmlns:a16="http://schemas.microsoft.com/office/drawing/2014/main" id="{CEEC6879-EA1A-4CC3-A365-7AD113F5D091}"/>
              </a:ext>
            </a:extLst>
          </p:cNvPr>
          <p:cNvSpPr txBox="1"/>
          <p:nvPr/>
        </p:nvSpPr>
        <p:spPr>
          <a:xfrm>
            <a:off x="8030794" y="3853337"/>
            <a:ext cx="317716" cy="200055"/>
          </a:xfrm>
          <a:prstGeom prst="rect">
            <a:avLst/>
          </a:prstGeom>
          <a:noFill/>
        </p:spPr>
        <p:txBody>
          <a:bodyPr wrap="square" rtlCol="0">
            <a:spAutoFit/>
          </a:bodyPr>
          <a:lstStyle/>
          <a:p>
            <a:r>
              <a:rPr lang="ru-RU" sz="700" dirty="0"/>
              <a:t>10</a:t>
            </a:r>
            <a:r>
              <a:rPr lang="ru-RU" sz="700" baseline="30000" dirty="0"/>
              <a:t>0</a:t>
            </a:r>
          </a:p>
        </p:txBody>
      </p:sp>
      <p:sp>
        <p:nvSpPr>
          <p:cNvPr id="41" name="TextBox 40">
            <a:extLst>
              <a:ext uri="{FF2B5EF4-FFF2-40B4-BE49-F238E27FC236}">
                <a16:creationId xmlns:a16="http://schemas.microsoft.com/office/drawing/2014/main" id="{5CFB7CB5-3FB8-4FCA-81BB-B08E295B8286}"/>
              </a:ext>
            </a:extLst>
          </p:cNvPr>
          <p:cNvSpPr txBox="1"/>
          <p:nvPr/>
        </p:nvSpPr>
        <p:spPr>
          <a:xfrm>
            <a:off x="8030794" y="3406652"/>
            <a:ext cx="317716" cy="200055"/>
          </a:xfrm>
          <a:prstGeom prst="rect">
            <a:avLst/>
          </a:prstGeom>
          <a:noFill/>
        </p:spPr>
        <p:txBody>
          <a:bodyPr wrap="square" rtlCol="0">
            <a:spAutoFit/>
          </a:bodyPr>
          <a:lstStyle/>
          <a:p>
            <a:r>
              <a:rPr lang="ru-RU" sz="700" dirty="0"/>
              <a:t>10</a:t>
            </a:r>
            <a:r>
              <a:rPr lang="ru-RU" sz="700" baseline="30000" dirty="0"/>
              <a:t>1</a:t>
            </a:r>
          </a:p>
        </p:txBody>
      </p:sp>
      <p:sp>
        <p:nvSpPr>
          <p:cNvPr id="43" name="TextBox 42">
            <a:extLst>
              <a:ext uri="{FF2B5EF4-FFF2-40B4-BE49-F238E27FC236}">
                <a16:creationId xmlns:a16="http://schemas.microsoft.com/office/drawing/2014/main" id="{05458054-F3AF-45FD-B154-4497C133FD95}"/>
              </a:ext>
            </a:extLst>
          </p:cNvPr>
          <p:cNvSpPr txBox="1"/>
          <p:nvPr/>
        </p:nvSpPr>
        <p:spPr>
          <a:xfrm>
            <a:off x="8039483" y="2956319"/>
            <a:ext cx="317716" cy="200055"/>
          </a:xfrm>
          <a:prstGeom prst="rect">
            <a:avLst/>
          </a:prstGeom>
          <a:noFill/>
        </p:spPr>
        <p:txBody>
          <a:bodyPr wrap="square" rtlCol="0">
            <a:spAutoFit/>
          </a:bodyPr>
          <a:lstStyle/>
          <a:p>
            <a:r>
              <a:rPr lang="ru-RU" sz="700" dirty="0"/>
              <a:t>10</a:t>
            </a:r>
            <a:r>
              <a:rPr lang="ru-RU" sz="700" baseline="30000" dirty="0"/>
              <a:t>2</a:t>
            </a:r>
          </a:p>
        </p:txBody>
      </p:sp>
      <p:sp>
        <p:nvSpPr>
          <p:cNvPr id="49" name="TextBox 48">
            <a:extLst>
              <a:ext uri="{FF2B5EF4-FFF2-40B4-BE49-F238E27FC236}">
                <a16:creationId xmlns:a16="http://schemas.microsoft.com/office/drawing/2014/main" id="{2AD39CF6-A824-42FF-A771-E216EF3E32E9}"/>
              </a:ext>
            </a:extLst>
          </p:cNvPr>
          <p:cNvSpPr txBox="1"/>
          <p:nvPr/>
        </p:nvSpPr>
        <p:spPr>
          <a:xfrm>
            <a:off x="8805731" y="4013522"/>
            <a:ext cx="333746" cy="200055"/>
          </a:xfrm>
          <a:prstGeom prst="rect">
            <a:avLst/>
          </a:prstGeom>
          <a:noFill/>
        </p:spPr>
        <p:txBody>
          <a:bodyPr wrap="square" rtlCol="0">
            <a:spAutoFit/>
          </a:bodyPr>
          <a:lstStyle/>
          <a:p>
            <a:r>
              <a:rPr lang="ru-RU" sz="700" dirty="0"/>
              <a:t>500</a:t>
            </a:r>
            <a:endParaRPr lang="ru-RU" sz="700" baseline="30000" dirty="0"/>
          </a:p>
        </p:txBody>
      </p:sp>
      <p:sp>
        <p:nvSpPr>
          <p:cNvPr id="50" name="TextBox 49">
            <a:extLst>
              <a:ext uri="{FF2B5EF4-FFF2-40B4-BE49-F238E27FC236}">
                <a16:creationId xmlns:a16="http://schemas.microsoft.com/office/drawing/2014/main" id="{4C9B6333-DA61-48D8-9295-8649B1D5049A}"/>
              </a:ext>
            </a:extLst>
          </p:cNvPr>
          <p:cNvSpPr txBox="1"/>
          <p:nvPr/>
        </p:nvSpPr>
        <p:spPr>
          <a:xfrm>
            <a:off x="10045690" y="4013522"/>
            <a:ext cx="383438" cy="200055"/>
          </a:xfrm>
          <a:prstGeom prst="rect">
            <a:avLst/>
          </a:prstGeom>
          <a:noFill/>
        </p:spPr>
        <p:txBody>
          <a:bodyPr wrap="square" rtlCol="0">
            <a:spAutoFit/>
          </a:bodyPr>
          <a:lstStyle/>
          <a:p>
            <a:r>
              <a:rPr lang="ru-RU" sz="700" dirty="0"/>
              <a:t>1500</a:t>
            </a:r>
            <a:endParaRPr lang="ru-RU" sz="700" baseline="30000" dirty="0"/>
          </a:p>
        </p:txBody>
      </p:sp>
      <p:sp>
        <p:nvSpPr>
          <p:cNvPr id="51" name="TextBox 50">
            <a:extLst>
              <a:ext uri="{FF2B5EF4-FFF2-40B4-BE49-F238E27FC236}">
                <a16:creationId xmlns:a16="http://schemas.microsoft.com/office/drawing/2014/main" id="{96C81AE1-AF0A-49D2-BE4C-540A8395456F}"/>
              </a:ext>
            </a:extLst>
          </p:cNvPr>
          <p:cNvSpPr txBox="1"/>
          <p:nvPr/>
        </p:nvSpPr>
        <p:spPr>
          <a:xfrm rot="16200000">
            <a:off x="7410361" y="2858591"/>
            <a:ext cx="1192955" cy="215444"/>
          </a:xfrm>
          <a:prstGeom prst="rect">
            <a:avLst/>
          </a:prstGeom>
          <a:noFill/>
        </p:spPr>
        <p:txBody>
          <a:bodyPr wrap="square" rtlCol="0">
            <a:spAutoFit/>
          </a:bodyPr>
          <a:lstStyle/>
          <a:p>
            <a:r>
              <a:rPr lang="en-US" sz="800" dirty="0"/>
              <a:t>Number of counts</a:t>
            </a:r>
            <a:endParaRPr lang="ru-RU" sz="800" dirty="0"/>
          </a:p>
        </p:txBody>
      </p:sp>
      <p:sp>
        <p:nvSpPr>
          <p:cNvPr id="52" name="TextBox 51">
            <a:extLst>
              <a:ext uri="{FF2B5EF4-FFF2-40B4-BE49-F238E27FC236}">
                <a16:creationId xmlns:a16="http://schemas.microsoft.com/office/drawing/2014/main" id="{53D11360-94F7-4ECB-B384-5F583A37D1C9}"/>
              </a:ext>
            </a:extLst>
          </p:cNvPr>
          <p:cNvSpPr txBox="1"/>
          <p:nvPr/>
        </p:nvSpPr>
        <p:spPr>
          <a:xfrm>
            <a:off x="8028996" y="2537695"/>
            <a:ext cx="317716" cy="200055"/>
          </a:xfrm>
          <a:prstGeom prst="rect">
            <a:avLst/>
          </a:prstGeom>
          <a:noFill/>
        </p:spPr>
        <p:txBody>
          <a:bodyPr wrap="square" rtlCol="0">
            <a:spAutoFit/>
          </a:bodyPr>
          <a:lstStyle/>
          <a:p>
            <a:r>
              <a:rPr lang="ru-RU" sz="700" dirty="0"/>
              <a:t>10</a:t>
            </a:r>
            <a:r>
              <a:rPr lang="ru-RU" sz="700" baseline="30000" dirty="0"/>
              <a:t>3</a:t>
            </a:r>
          </a:p>
        </p:txBody>
      </p:sp>
      <p:sp>
        <p:nvSpPr>
          <p:cNvPr id="54" name="TextBox 53">
            <a:extLst>
              <a:ext uri="{FF2B5EF4-FFF2-40B4-BE49-F238E27FC236}">
                <a16:creationId xmlns:a16="http://schemas.microsoft.com/office/drawing/2014/main" id="{269DB9C5-E026-4ADD-9C00-318D525985F6}"/>
              </a:ext>
            </a:extLst>
          </p:cNvPr>
          <p:cNvSpPr txBox="1"/>
          <p:nvPr/>
        </p:nvSpPr>
        <p:spPr>
          <a:xfrm>
            <a:off x="9407326" y="4014102"/>
            <a:ext cx="383438" cy="200055"/>
          </a:xfrm>
          <a:prstGeom prst="rect">
            <a:avLst/>
          </a:prstGeom>
          <a:noFill/>
        </p:spPr>
        <p:txBody>
          <a:bodyPr wrap="square" rtlCol="0">
            <a:spAutoFit/>
          </a:bodyPr>
          <a:lstStyle/>
          <a:p>
            <a:r>
              <a:rPr lang="ru-RU" sz="700" dirty="0"/>
              <a:t>1000</a:t>
            </a:r>
            <a:endParaRPr lang="ru-RU" sz="700" baseline="30000" dirty="0"/>
          </a:p>
        </p:txBody>
      </p:sp>
      <p:sp>
        <p:nvSpPr>
          <p:cNvPr id="55" name="TextBox 54">
            <a:extLst>
              <a:ext uri="{FF2B5EF4-FFF2-40B4-BE49-F238E27FC236}">
                <a16:creationId xmlns:a16="http://schemas.microsoft.com/office/drawing/2014/main" id="{0D456807-AFD7-40AE-8DEE-01317F49AC75}"/>
              </a:ext>
            </a:extLst>
          </p:cNvPr>
          <p:cNvSpPr txBox="1"/>
          <p:nvPr/>
        </p:nvSpPr>
        <p:spPr>
          <a:xfrm>
            <a:off x="10665734" y="4012354"/>
            <a:ext cx="383438" cy="200055"/>
          </a:xfrm>
          <a:prstGeom prst="rect">
            <a:avLst/>
          </a:prstGeom>
          <a:noFill/>
        </p:spPr>
        <p:txBody>
          <a:bodyPr wrap="square" rtlCol="0">
            <a:spAutoFit/>
          </a:bodyPr>
          <a:lstStyle/>
          <a:p>
            <a:r>
              <a:rPr lang="ru-RU" sz="700" dirty="0"/>
              <a:t>2000</a:t>
            </a:r>
            <a:endParaRPr lang="ru-RU" sz="700" baseline="30000" dirty="0"/>
          </a:p>
        </p:txBody>
      </p:sp>
      <p:sp>
        <p:nvSpPr>
          <p:cNvPr id="56" name="TextBox 55">
            <a:extLst>
              <a:ext uri="{FF2B5EF4-FFF2-40B4-BE49-F238E27FC236}">
                <a16:creationId xmlns:a16="http://schemas.microsoft.com/office/drawing/2014/main" id="{BB145F1F-779B-4DB2-82B1-B98829F2F620}"/>
              </a:ext>
            </a:extLst>
          </p:cNvPr>
          <p:cNvSpPr txBox="1"/>
          <p:nvPr/>
        </p:nvSpPr>
        <p:spPr>
          <a:xfrm>
            <a:off x="11297683" y="4012910"/>
            <a:ext cx="383438" cy="200055"/>
          </a:xfrm>
          <a:prstGeom prst="rect">
            <a:avLst/>
          </a:prstGeom>
          <a:noFill/>
        </p:spPr>
        <p:txBody>
          <a:bodyPr wrap="square" rtlCol="0">
            <a:spAutoFit/>
          </a:bodyPr>
          <a:lstStyle/>
          <a:p>
            <a:r>
              <a:rPr lang="ru-RU" sz="700" dirty="0"/>
              <a:t>2500</a:t>
            </a:r>
            <a:endParaRPr lang="ru-RU" sz="700" baseline="30000" dirty="0"/>
          </a:p>
        </p:txBody>
      </p:sp>
      <p:sp>
        <p:nvSpPr>
          <p:cNvPr id="57" name="TextBox 56">
            <a:extLst>
              <a:ext uri="{FF2B5EF4-FFF2-40B4-BE49-F238E27FC236}">
                <a16:creationId xmlns:a16="http://schemas.microsoft.com/office/drawing/2014/main" id="{860B5EBA-F84C-4FF3-ADF5-C032D6B19AB5}"/>
              </a:ext>
            </a:extLst>
          </p:cNvPr>
          <p:cNvSpPr txBox="1"/>
          <p:nvPr/>
        </p:nvSpPr>
        <p:spPr>
          <a:xfrm>
            <a:off x="8768396" y="1986106"/>
            <a:ext cx="520554" cy="230832"/>
          </a:xfrm>
          <a:prstGeom prst="rect">
            <a:avLst/>
          </a:prstGeom>
          <a:noFill/>
        </p:spPr>
        <p:txBody>
          <a:bodyPr wrap="square" rtlCol="0">
            <a:spAutoFit/>
          </a:bodyPr>
          <a:lstStyle/>
          <a:p>
            <a:r>
              <a:rPr lang="en-US" sz="900" baseline="30000" dirty="0">
                <a:solidFill>
                  <a:srgbClr val="C00000"/>
                </a:solidFill>
              </a:rPr>
              <a:t>7</a:t>
            </a:r>
            <a:r>
              <a:rPr lang="en-US" sz="900" dirty="0">
                <a:solidFill>
                  <a:srgbClr val="C00000"/>
                </a:solidFill>
              </a:rPr>
              <a:t>Be</a:t>
            </a:r>
            <a:endParaRPr lang="ru-RU" sz="900" dirty="0">
              <a:solidFill>
                <a:srgbClr val="C00000"/>
              </a:solidFill>
            </a:endParaRPr>
          </a:p>
        </p:txBody>
      </p:sp>
      <p:sp>
        <p:nvSpPr>
          <p:cNvPr id="3" name="Прямоугольник 2">
            <a:extLst>
              <a:ext uri="{FF2B5EF4-FFF2-40B4-BE49-F238E27FC236}">
                <a16:creationId xmlns:a16="http://schemas.microsoft.com/office/drawing/2014/main" id="{732F8736-4E2A-4867-B805-42F006FC6A22}"/>
              </a:ext>
            </a:extLst>
          </p:cNvPr>
          <p:cNvSpPr/>
          <p:nvPr/>
        </p:nvSpPr>
        <p:spPr>
          <a:xfrm rot="16200000">
            <a:off x="8535382" y="2378125"/>
            <a:ext cx="639919" cy="215444"/>
          </a:xfrm>
          <a:prstGeom prst="rect">
            <a:avLst/>
          </a:prstGeom>
        </p:spPr>
        <p:txBody>
          <a:bodyPr wrap="square">
            <a:spAutoFit/>
          </a:bodyPr>
          <a:lstStyle/>
          <a:p>
            <a:r>
              <a:rPr lang="en-US" sz="800" dirty="0">
                <a:solidFill>
                  <a:srgbClr val="C00000"/>
                </a:solidFill>
              </a:rPr>
              <a:t>477,6 keV</a:t>
            </a:r>
            <a:endParaRPr lang="ru-RU" sz="800" dirty="0">
              <a:solidFill>
                <a:srgbClr val="C00000"/>
              </a:solidFill>
            </a:endParaRPr>
          </a:p>
        </p:txBody>
      </p:sp>
      <p:sp>
        <p:nvSpPr>
          <p:cNvPr id="58" name="Прямоугольник 57">
            <a:extLst>
              <a:ext uri="{FF2B5EF4-FFF2-40B4-BE49-F238E27FC236}">
                <a16:creationId xmlns:a16="http://schemas.microsoft.com/office/drawing/2014/main" id="{23568E69-262B-40AC-B8A3-AA10DC07CDEF}"/>
              </a:ext>
            </a:extLst>
          </p:cNvPr>
          <p:cNvSpPr/>
          <p:nvPr/>
        </p:nvSpPr>
        <p:spPr>
          <a:xfrm rot="16200000">
            <a:off x="9795233" y="3048651"/>
            <a:ext cx="611065" cy="215444"/>
          </a:xfrm>
          <a:prstGeom prst="rect">
            <a:avLst/>
          </a:prstGeom>
        </p:spPr>
        <p:txBody>
          <a:bodyPr wrap="square">
            <a:spAutoFit/>
          </a:bodyPr>
          <a:lstStyle/>
          <a:p>
            <a:r>
              <a:rPr lang="ru-RU" sz="800" dirty="0"/>
              <a:t>1460</a:t>
            </a:r>
            <a:r>
              <a:rPr lang="en-US" sz="800" dirty="0"/>
              <a:t> keV</a:t>
            </a:r>
            <a:endParaRPr lang="ru-RU" sz="800" dirty="0"/>
          </a:p>
        </p:txBody>
      </p:sp>
      <p:sp>
        <p:nvSpPr>
          <p:cNvPr id="4" name="Прямоугольник 3">
            <a:extLst>
              <a:ext uri="{FF2B5EF4-FFF2-40B4-BE49-F238E27FC236}">
                <a16:creationId xmlns:a16="http://schemas.microsoft.com/office/drawing/2014/main" id="{77137FB3-A5B1-4815-B18F-6C33A13B5B94}"/>
              </a:ext>
            </a:extLst>
          </p:cNvPr>
          <p:cNvSpPr/>
          <p:nvPr/>
        </p:nvSpPr>
        <p:spPr>
          <a:xfrm rot="16200000">
            <a:off x="11158857" y="3519186"/>
            <a:ext cx="611065" cy="215444"/>
          </a:xfrm>
          <a:prstGeom prst="rect">
            <a:avLst/>
          </a:prstGeom>
        </p:spPr>
        <p:txBody>
          <a:bodyPr wrap="square">
            <a:spAutoFit/>
          </a:bodyPr>
          <a:lstStyle/>
          <a:p>
            <a:r>
              <a:rPr lang="ru-RU" sz="800" dirty="0"/>
              <a:t>2615 </a:t>
            </a:r>
            <a:r>
              <a:rPr lang="en-US" sz="800" dirty="0"/>
              <a:t>keV</a:t>
            </a:r>
            <a:endParaRPr lang="ru-RU" sz="800" dirty="0"/>
          </a:p>
        </p:txBody>
      </p:sp>
      <p:sp>
        <p:nvSpPr>
          <p:cNvPr id="59" name="Прямоугольник 58">
            <a:extLst>
              <a:ext uri="{FF2B5EF4-FFF2-40B4-BE49-F238E27FC236}">
                <a16:creationId xmlns:a16="http://schemas.microsoft.com/office/drawing/2014/main" id="{EDB5372A-258F-4E44-AE20-F426E8FBFF76}"/>
              </a:ext>
            </a:extLst>
          </p:cNvPr>
          <p:cNvSpPr/>
          <p:nvPr/>
        </p:nvSpPr>
        <p:spPr>
          <a:xfrm>
            <a:off x="10213638" y="1994855"/>
            <a:ext cx="1748168" cy="553998"/>
          </a:xfrm>
          <a:prstGeom prst="rect">
            <a:avLst/>
          </a:prstGeom>
        </p:spPr>
        <p:txBody>
          <a:bodyPr wrap="square">
            <a:spAutoFit/>
          </a:bodyPr>
          <a:lstStyle/>
          <a:p>
            <a:r>
              <a:rPr lang="en-US" sz="1000" b="1" dirty="0"/>
              <a:t>Gamma spectrum of PTFE sample exposed to ions of </a:t>
            </a:r>
            <a:r>
              <a:rPr lang="en-US" sz="1000" b="1" baseline="30000" dirty="0"/>
              <a:t>124</a:t>
            </a:r>
            <a:r>
              <a:rPr lang="en-US" sz="1000" b="1" dirty="0"/>
              <a:t>Xe</a:t>
            </a:r>
            <a:r>
              <a:rPr lang="en-US" sz="1000" b="1" baseline="30000" dirty="0"/>
              <a:t>54+</a:t>
            </a:r>
            <a:r>
              <a:rPr lang="en-US" sz="1000" b="1" dirty="0"/>
              <a:t>, 3.8 GeV/nucleon  </a:t>
            </a:r>
            <a:endParaRPr lang="ru-RU" sz="1000" b="1" dirty="0"/>
          </a:p>
        </p:txBody>
      </p:sp>
    </p:spTree>
    <p:extLst>
      <p:ext uri="{BB962C8B-B14F-4D97-AF65-F5344CB8AC3E}">
        <p14:creationId xmlns:p14="http://schemas.microsoft.com/office/powerpoint/2010/main" val="1756310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11429</TotalTime>
  <Words>3394</Words>
  <Application>Microsoft Macintosh PowerPoint</Application>
  <PresentationFormat>Широкоэкранный</PresentationFormat>
  <Paragraphs>474</Paragraphs>
  <Slides>21</Slides>
  <Notes>11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3</vt:i4>
      </vt:variant>
      <vt:variant>
        <vt:lpstr>Заголовки слайдов</vt:lpstr>
      </vt:variant>
      <vt:variant>
        <vt:i4>21</vt:i4>
      </vt:variant>
    </vt:vector>
  </HeadingPairs>
  <TitlesOfParts>
    <vt:vector size="34" baseType="lpstr">
      <vt:lpstr>Arial</vt:lpstr>
      <vt:lpstr>ArialMT</vt:lpstr>
      <vt:lpstr>Calibri</vt:lpstr>
      <vt:lpstr>Calibri Light</vt:lpstr>
      <vt:lpstr>Helvetica</vt:lpstr>
      <vt:lpstr>Roboto</vt:lpstr>
      <vt:lpstr>Symbol</vt:lpstr>
      <vt:lpstr>SymbolMT</vt:lpstr>
      <vt:lpstr>Times New Roman</vt:lpstr>
      <vt:lpstr>Wingdings</vt:lpstr>
      <vt:lpstr>1_Office Theme</vt:lpstr>
      <vt:lpstr>Тема Office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igor lensky</dc:creator>
  <cp:lastModifiedBy>Microsoft Office User</cp:lastModifiedBy>
  <cp:revision>328</cp:revision>
  <dcterms:created xsi:type="dcterms:W3CDTF">2021-10-11T08:53:14Z</dcterms:created>
  <dcterms:modified xsi:type="dcterms:W3CDTF">2023-04-28T19:27:58Z</dcterms:modified>
</cp:coreProperties>
</file>