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98"/>
  </p:notesMasterIdLst>
  <p:sldIdLst>
    <p:sldId id="532" r:id="rId2"/>
    <p:sldId id="591" r:id="rId3"/>
    <p:sldId id="590" r:id="rId4"/>
    <p:sldId id="592" r:id="rId5"/>
    <p:sldId id="666" r:id="rId6"/>
    <p:sldId id="803" r:id="rId7"/>
    <p:sldId id="771" r:id="rId8"/>
    <p:sldId id="718" r:id="rId9"/>
    <p:sldId id="668" r:id="rId10"/>
    <p:sldId id="593" r:id="rId11"/>
    <p:sldId id="578" r:id="rId12"/>
    <p:sldId id="540" r:id="rId13"/>
    <p:sldId id="568" r:id="rId14"/>
    <p:sldId id="542" r:id="rId15"/>
    <p:sldId id="543" r:id="rId16"/>
    <p:sldId id="548" r:id="rId17"/>
    <p:sldId id="910" r:id="rId18"/>
    <p:sldId id="550" r:id="rId19"/>
    <p:sldId id="908" r:id="rId20"/>
    <p:sldId id="552" r:id="rId21"/>
    <p:sldId id="553" r:id="rId22"/>
    <p:sldId id="554" r:id="rId23"/>
    <p:sldId id="557" r:id="rId24"/>
    <p:sldId id="558" r:id="rId25"/>
    <p:sldId id="559" r:id="rId26"/>
    <p:sldId id="560" r:id="rId27"/>
    <p:sldId id="561" r:id="rId28"/>
    <p:sldId id="562" r:id="rId29"/>
    <p:sldId id="565" r:id="rId30"/>
    <p:sldId id="794" r:id="rId31"/>
    <p:sldId id="793" r:id="rId32"/>
    <p:sldId id="685" r:id="rId33"/>
    <p:sldId id="600" r:id="rId34"/>
    <p:sldId id="681" r:id="rId35"/>
    <p:sldId id="806" r:id="rId36"/>
    <p:sldId id="687" r:id="rId37"/>
    <p:sldId id="603" r:id="rId38"/>
    <p:sldId id="688" r:id="rId39"/>
    <p:sldId id="859" r:id="rId40"/>
    <p:sldId id="807" r:id="rId41"/>
    <p:sldId id="873" r:id="rId42"/>
    <p:sldId id="874" r:id="rId43"/>
    <p:sldId id="885" r:id="rId44"/>
    <p:sldId id="898" r:id="rId45"/>
    <p:sldId id="899" r:id="rId46"/>
    <p:sldId id="886" r:id="rId47"/>
    <p:sldId id="863" r:id="rId48"/>
    <p:sldId id="864" r:id="rId49"/>
    <p:sldId id="906" r:id="rId50"/>
    <p:sldId id="865" r:id="rId51"/>
    <p:sldId id="866" r:id="rId52"/>
    <p:sldId id="867" r:id="rId53"/>
    <p:sldId id="868" r:id="rId54"/>
    <p:sldId id="880" r:id="rId55"/>
    <p:sldId id="869" r:id="rId56"/>
    <p:sldId id="870" r:id="rId57"/>
    <p:sldId id="884" r:id="rId58"/>
    <p:sldId id="907" r:id="rId59"/>
    <p:sldId id="883" r:id="rId60"/>
    <p:sldId id="881" r:id="rId61"/>
    <p:sldId id="882" r:id="rId62"/>
    <p:sldId id="862" r:id="rId63"/>
    <p:sldId id="872" r:id="rId64"/>
    <p:sldId id="871" r:id="rId65"/>
    <p:sldId id="825" r:id="rId66"/>
    <p:sldId id="827" r:id="rId67"/>
    <p:sldId id="826" r:id="rId68"/>
    <p:sldId id="902" r:id="rId69"/>
    <p:sldId id="903" r:id="rId70"/>
    <p:sldId id="822" r:id="rId71"/>
    <p:sldId id="836" r:id="rId72"/>
    <p:sldId id="829" r:id="rId73"/>
    <p:sldId id="833" r:id="rId74"/>
    <p:sldId id="835" r:id="rId75"/>
    <p:sldId id="887" r:id="rId76"/>
    <p:sldId id="888" r:id="rId77"/>
    <p:sldId id="889" r:id="rId78"/>
    <p:sldId id="891" r:id="rId79"/>
    <p:sldId id="890" r:id="rId80"/>
    <p:sldId id="875" r:id="rId81"/>
    <p:sldId id="876" r:id="rId82"/>
    <p:sldId id="877" r:id="rId83"/>
    <p:sldId id="878" r:id="rId84"/>
    <p:sldId id="879" r:id="rId85"/>
    <p:sldId id="892" r:id="rId86"/>
    <p:sldId id="893" r:id="rId87"/>
    <p:sldId id="894" r:id="rId88"/>
    <p:sldId id="895" r:id="rId89"/>
    <p:sldId id="896" r:id="rId90"/>
    <p:sldId id="897" r:id="rId91"/>
    <p:sldId id="900" r:id="rId92"/>
    <p:sldId id="904" r:id="rId93"/>
    <p:sldId id="901" r:id="rId94"/>
    <p:sldId id="913" r:id="rId95"/>
    <p:sldId id="909" r:id="rId96"/>
    <p:sldId id="912"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86421" autoAdjust="0"/>
  </p:normalViewPr>
  <p:slideViewPr>
    <p:cSldViewPr>
      <p:cViewPr varScale="1">
        <p:scale>
          <a:sx n="116" d="100"/>
          <a:sy n="116" d="100"/>
        </p:scale>
        <p:origin x="1452" y="84"/>
      </p:cViewPr>
      <p:guideLst>
        <p:guide orient="horz" pos="2160"/>
        <p:guide pos="2880"/>
      </p:guideLst>
    </p:cSldViewPr>
  </p:slideViewPr>
  <p:outlineViewPr>
    <p:cViewPr>
      <p:scale>
        <a:sx n="33" d="100"/>
        <a:sy n="33" d="100"/>
      </p:scale>
      <p:origin x="0" y="-16812"/>
    </p:cViewPr>
  </p:outlineViewPr>
  <p:notesTextViewPr>
    <p:cViewPr>
      <p:scale>
        <a:sx n="100" d="100"/>
        <a:sy n="100" d="100"/>
      </p:scale>
      <p:origin x="0" y="0"/>
    </p:cViewPr>
  </p:notesTextViewPr>
  <p:sorterViewPr>
    <p:cViewPr>
      <p:scale>
        <a:sx n="100" d="100"/>
        <a:sy n="100" d="100"/>
      </p:scale>
      <p:origin x="0" y="117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F:\Articles%202016\Areal-2\Exsel\K56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Articles%202016\Areal-2\Exsel\K562.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H:\Articles%202019\Areal-2018\Docs%20to%20submit_3\Lusine_Copy%20of%20Copy%20of%20Data%20for%20MRC5%20cell%20line-1.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F:\Articles%202016\Areal-2\Exsel\K562.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1053;&#1077;&#1083;&#1083;&#1080;\Desktop\Apoptosis_all.xls"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lang="ru-RU"/>
            </a:pPr>
            <a:r>
              <a:rPr lang="en-US"/>
              <a:t>Low dose-rate </a:t>
            </a:r>
          </a:p>
        </c:rich>
      </c:tx>
      <c:layout>
        <c:manualLayout>
          <c:xMode val="edge"/>
          <c:yMode val="edge"/>
          <c:x val="0.21610648148148601"/>
          <c:y val="1.8055555555556046E-5"/>
        </c:manualLayout>
      </c:layout>
      <c:overlay val="1"/>
    </c:title>
    <c:autoTitleDeleted val="0"/>
    <c:plotArea>
      <c:layout>
        <c:manualLayout>
          <c:layoutTarget val="inner"/>
          <c:xMode val="edge"/>
          <c:yMode val="edge"/>
          <c:x val="0.15590064102564141"/>
          <c:y val="6.7835687107045045E-2"/>
          <c:w val="0.82615527065528205"/>
          <c:h val="0.72267537734513143"/>
        </c:manualLayout>
      </c:layout>
      <c:barChart>
        <c:barDir val="col"/>
        <c:grouping val="clustered"/>
        <c:varyColors val="0"/>
        <c:ser>
          <c:idx val="0"/>
          <c:order val="0"/>
          <c:tx>
            <c:strRef>
              <c:f>Total!$C$3</c:f>
              <c:strCache>
                <c:ptCount val="1"/>
                <c:pt idx="0">
                  <c:v>0h</c:v>
                </c:pt>
              </c:strCache>
            </c:strRef>
          </c:tx>
          <c:spPr>
            <a:solidFill>
              <a:schemeClr val="bg1"/>
            </a:solidFill>
          </c:spPr>
          <c:invertIfNegative val="0"/>
          <c:errBars>
            <c:errBarType val="both"/>
            <c:errValType val="cust"/>
            <c:noEndCap val="0"/>
            <c:plus>
              <c:numRef>
                <c:f>Total!$E$4:$E$9</c:f>
                <c:numCache>
                  <c:formatCode>General</c:formatCode>
                  <c:ptCount val="6"/>
                  <c:pt idx="0">
                    <c:v>1.9200000000000021</c:v>
                  </c:pt>
                  <c:pt idx="1">
                    <c:v>6.25</c:v>
                  </c:pt>
                  <c:pt idx="2">
                    <c:v>8.81</c:v>
                  </c:pt>
                  <c:pt idx="3">
                    <c:v>8.26</c:v>
                  </c:pt>
                  <c:pt idx="4">
                    <c:v>5.21</c:v>
                  </c:pt>
                  <c:pt idx="5">
                    <c:v>5.88</c:v>
                  </c:pt>
                </c:numCache>
              </c:numRef>
            </c:plus>
            <c:minus>
              <c:numRef>
                <c:f>Total!$E$4:$E$9</c:f>
                <c:numCache>
                  <c:formatCode>General</c:formatCode>
                  <c:ptCount val="6"/>
                  <c:pt idx="0">
                    <c:v>1.9200000000000021</c:v>
                  </c:pt>
                  <c:pt idx="1">
                    <c:v>6.25</c:v>
                  </c:pt>
                  <c:pt idx="2">
                    <c:v>8.81</c:v>
                  </c:pt>
                  <c:pt idx="3">
                    <c:v>8.26</c:v>
                  </c:pt>
                  <c:pt idx="4">
                    <c:v>5.21</c:v>
                  </c:pt>
                  <c:pt idx="5">
                    <c:v>5.88</c:v>
                  </c:pt>
                </c:numCache>
              </c:numRef>
            </c:minus>
          </c:errBars>
          <c:cat>
            <c:numRef>
              <c:f>Total!$B$4:$B$9</c:f>
              <c:numCache>
                <c:formatCode>General</c:formatCode>
                <c:ptCount val="6"/>
                <c:pt idx="0">
                  <c:v>0</c:v>
                </c:pt>
                <c:pt idx="1">
                  <c:v>2</c:v>
                </c:pt>
                <c:pt idx="2">
                  <c:v>4</c:v>
                </c:pt>
                <c:pt idx="3">
                  <c:v>8</c:v>
                </c:pt>
                <c:pt idx="4">
                  <c:v>16</c:v>
                </c:pt>
                <c:pt idx="5">
                  <c:v>24</c:v>
                </c:pt>
              </c:numCache>
            </c:numRef>
          </c:cat>
          <c:val>
            <c:numRef>
              <c:f>Total!$C$4:$C$9</c:f>
              <c:numCache>
                <c:formatCode>###0</c:formatCode>
                <c:ptCount val="6"/>
                <c:pt idx="0">
                  <c:v>5.1753791388333434</c:v>
                </c:pt>
                <c:pt idx="1">
                  <c:v>19.957862245499999</c:v>
                </c:pt>
                <c:pt idx="2">
                  <c:v>35.03484315333219</c:v>
                </c:pt>
                <c:pt idx="3">
                  <c:v>29.346020797500003</c:v>
                </c:pt>
                <c:pt idx="4">
                  <c:v>19.534302831249889</c:v>
                </c:pt>
                <c:pt idx="5">
                  <c:v>18.036547534999652</c:v>
                </c:pt>
              </c:numCache>
            </c:numRef>
          </c:val>
          <c:extLst xmlns:c16r2="http://schemas.microsoft.com/office/drawing/2015/06/chart">
            <c:ext xmlns:c16="http://schemas.microsoft.com/office/drawing/2014/chart" uri="{C3380CC4-5D6E-409C-BE32-E72D297353CC}">
              <c16:uniqueId val="{00000000-D6E4-4A86-BA95-A6ADCF5A5AA0}"/>
            </c:ext>
          </c:extLst>
        </c:ser>
        <c:ser>
          <c:idx val="1"/>
          <c:order val="1"/>
          <c:tx>
            <c:strRef>
              <c:f>Total!$D$3</c:f>
              <c:strCache>
                <c:ptCount val="1"/>
                <c:pt idx="0">
                  <c:v>24h</c:v>
                </c:pt>
              </c:strCache>
            </c:strRef>
          </c:tx>
          <c:spPr>
            <a:solidFill>
              <a:srgbClr val="FF0000"/>
            </a:solidFill>
          </c:spPr>
          <c:invertIfNegative val="0"/>
          <c:errBars>
            <c:errBarType val="both"/>
            <c:errValType val="cust"/>
            <c:noEndCap val="0"/>
            <c:plus>
              <c:numRef>
                <c:f>Total!$F$4:$F$9</c:f>
                <c:numCache>
                  <c:formatCode>General</c:formatCode>
                  <c:ptCount val="6"/>
                  <c:pt idx="0">
                    <c:v>4.25</c:v>
                  </c:pt>
                  <c:pt idx="1">
                    <c:v>5.68</c:v>
                  </c:pt>
                  <c:pt idx="2">
                    <c:v>4.6599999999999975</c:v>
                  </c:pt>
                  <c:pt idx="3">
                    <c:v>2.0299999999999998</c:v>
                  </c:pt>
                  <c:pt idx="4">
                    <c:v>6.3199999999999985</c:v>
                  </c:pt>
                  <c:pt idx="5">
                    <c:v>9.93</c:v>
                  </c:pt>
                </c:numCache>
              </c:numRef>
            </c:plus>
            <c:minus>
              <c:numRef>
                <c:f>Total!$F$4:$F$9</c:f>
                <c:numCache>
                  <c:formatCode>General</c:formatCode>
                  <c:ptCount val="6"/>
                  <c:pt idx="0">
                    <c:v>4.25</c:v>
                  </c:pt>
                  <c:pt idx="1">
                    <c:v>5.68</c:v>
                  </c:pt>
                  <c:pt idx="2">
                    <c:v>4.6599999999999975</c:v>
                  </c:pt>
                  <c:pt idx="3">
                    <c:v>2.0299999999999998</c:v>
                  </c:pt>
                  <c:pt idx="4">
                    <c:v>6.3199999999999985</c:v>
                  </c:pt>
                  <c:pt idx="5">
                    <c:v>9.93</c:v>
                  </c:pt>
                </c:numCache>
              </c:numRef>
            </c:minus>
          </c:errBars>
          <c:cat>
            <c:numRef>
              <c:f>Total!$B$4:$B$9</c:f>
              <c:numCache>
                <c:formatCode>General</c:formatCode>
                <c:ptCount val="6"/>
                <c:pt idx="0">
                  <c:v>0</c:v>
                </c:pt>
                <c:pt idx="1">
                  <c:v>2</c:v>
                </c:pt>
                <c:pt idx="2">
                  <c:v>4</c:v>
                </c:pt>
                <c:pt idx="3">
                  <c:v>8</c:v>
                </c:pt>
                <c:pt idx="4">
                  <c:v>16</c:v>
                </c:pt>
                <c:pt idx="5">
                  <c:v>24</c:v>
                </c:pt>
              </c:numCache>
            </c:numRef>
          </c:cat>
          <c:val>
            <c:numRef>
              <c:f>Total!$D$4:$D$9</c:f>
              <c:numCache>
                <c:formatCode>###0</c:formatCode>
                <c:ptCount val="6"/>
                <c:pt idx="0">
                  <c:v>6.7323335131666724</c:v>
                </c:pt>
                <c:pt idx="1">
                  <c:v>11.887821885000001</c:v>
                </c:pt>
                <c:pt idx="2">
                  <c:v>8.174918982249995</c:v>
                </c:pt>
                <c:pt idx="3">
                  <c:v>5.0523459927500003</c:v>
                </c:pt>
                <c:pt idx="4">
                  <c:v>12.182592955625186</c:v>
                </c:pt>
                <c:pt idx="5">
                  <c:v>35.368577697625</c:v>
                </c:pt>
              </c:numCache>
            </c:numRef>
          </c:val>
          <c:extLst xmlns:c16r2="http://schemas.microsoft.com/office/drawing/2015/06/chart">
            <c:ext xmlns:c16="http://schemas.microsoft.com/office/drawing/2014/chart" uri="{C3380CC4-5D6E-409C-BE32-E72D297353CC}">
              <c16:uniqueId val="{00000001-D6E4-4A86-BA95-A6ADCF5A5AA0}"/>
            </c:ext>
          </c:extLst>
        </c:ser>
        <c:dLbls>
          <c:showLegendKey val="0"/>
          <c:showVal val="0"/>
          <c:showCatName val="0"/>
          <c:showSerName val="0"/>
          <c:showPercent val="0"/>
          <c:showBubbleSize val="0"/>
        </c:dLbls>
        <c:gapWidth val="150"/>
        <c:axId val="1677764256"/>
        <c:axId val="1677758272"/>
      </c:barChart>
      <c:catAx>
        <c:axId val="1677764256"/>
        <c:scaling>
          <c:orientation val="minMax"/>
        </c:scaling>
        <c:delete val="0"/>
        <c:axPos val="b"/>
        <c:title>
          <c:tx>
            <c:rich>
              <a:bodyPr/>
              <a:lstStyle/>
              <a:p>
                <a:pPr>
                  <a:defRPr lang="ru-RU"/>
                </a:pPr>
                <a:r>
                  <a:rPr lang="en-US"/>
                  <a:t>Dose, Gy</a:t>
                </a:r>
              </a:p>
            </c:rich>
          </c:tx>
          <c:layout>
            <c:manualLayout>
              <c:xMode val="edge"/>
              <c:yMode val="edge"/>
              <c:x val="0.43254807692308184"/>
              <c:y val="0.91058023063162452"/>
            </c:manualLayout>
          </c:layout>
          <c:overlay val="0"/>
        </c:title>
        <c:numFmt formatCode="General" sourceLinked="1"/>
        <c:majorTickMark val="out"/>
        <c:minorTickMark val="none"/>
        <c:tickLblPos val="nextTo"/>
        <c:txPr>
          <a:bodyPr/>
          <a:lstStyle/>
          <a:p>
            <a:pPr>
              <a:defRPr lang="ru-RU"/>
            </a:pPr>
            <a:endParaRPr lang="en-US"/>
          </a:p>
        </c:txPr>
        <c:crossAx val="1677758272"/>
        <c:crosses val="autoZero"/>
        <c:auto val="1"/>
        <c:lblAlgn val="ctr"/>
        <c:lblOffset val="100"/>
        <c:noMultiLvlLbl val="0"/>
      </c:catAx>
      <c:valAx>
        <c:axId val="1677758272"/>
        <c:scaling>
          <c:orientation val="minMax"/>
        </c:scaling>
        <c:delete val="0"/>
        <c:axPos val="l"/>
        <c:title>
          <c:tx>
            <c:rich>
              <a:bodyPr rot="-5400000" vert="horz"/>
              <a:lstStyle/>
              <a:p>
                <a:pPr>
                  <a:defRPr lang="ru-RU"/>
                </a:pPr>
                <a:r>
                  <a:rPr lang="en-US"/>
                  <a:t>OTM</a:t>
                </a:r>
              </a:p>
            </c:rich>
          </c:tx>
          <c:overlay val="0"/>
        </c:title>
        <c:numFmt formatCode="###0" sourceLinked="1"/>
        <c:majorTickMark val="out"/>
        <c:minorTickMark val="none"/>
        <c:tickLblPos val="nextTo"/>
        <c:txPr>
          <a:bodyPr/>
          <a:lstStyle/>
          <a:p>
            <a:pPr>
              <a:defRPr lang="ru-RU"/>
            </a:pPr>
            <a:endParaRPr lang="en-US"/>
          </a:p>
        </c:txPr>
        <c:crossAx val="1677764256"/>
        <c:crosses val="autoZero"/>
        <c:crossBetween val="between"/>
      </c:valAx>
    </c:plotArea>
    <c:legend>
      <c:legendPos val="r"/>
      <c:layout>
        <c:manualLayout>
          <c:xMode val="edge"/>
          <c:yMode val="edge"/>
          <c:x val="0.72877955840457787"/>
          <c:y val="7.036070910386975E-4"/>
          <c:w val="0.26669764957264952"/>
          <c:h val="9.8228211488073244E-2"/>
        </c:manualLayout>
      </c:layout>
      <c:overlay val="0"/>
      <c:txPr>
        <a:bodyPr/>
        <a:lstStyle/>
        <a:p>
          <a:pPr>
            <a:defRPr lang="ru-RU" sz="2000"/>
          </a:pPr>
          <a:endParaRPr lang="en-US"/>
        </a:p>
      </c:txPr>
    </c:legend>
    <c:plotVisOnly val="1"/>
    <c:dispBlanksAs val="gap"/>
    <c:showDLblsOverMax val="0"/>
  </c:chart>
  <c:txPr>
    <a:bodyPr/>
    <a:lstStyle/>
    <a:p>
      <a:pPr>
        <a:defRPr sz="1600">
          <a:solidFill>
            <a:schemeClr val="bg1"/>
          </a:solidFill>
          <a:latin typeface="Times New Roman" pitchFamily="18" charset="0"/>
          <a:cs typeface="Times New Roman" pitchFamily="18"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lang="ru-RU"/>
            </a:pPr>
            <a:r>
              <a:rPr lang="en-US"/>
              <a:t>High dose-rate</a:t>
            </a:r>
          </a:p>
        </c:rich>
      </c:tx>
      <c:layout>
        <c:manualLayout>
          <c:xMode val="edge"/>
          <c:yMode val="edge"/>
          <c:x val="0.22331805555555559"/>
          <c:y val="0"/>
        </c:manualLayout>
      </c:layout>
      <c:overlay val="1"/>
    </c:title>
    <c:autoTitleDeleted val="0"/>
    <c:plotArea>
      <c:layout>
        <c:manualLayout>
          <c:layoutTarget val="inner"/>
          <c:xMode val="edge"/>
          <c:yMode val="edge"/>
          <c:x val="0.15590064102564141"/>
          <c:y val="5.5639173872661742E-2"/>
          <c:w val="0.82615527065528216"/>
          <c:h val="0.73435385541020004"/>
        </c:manualLayout>
      </c:layout>
      <c:barChart>
        <c:barDir val="col"/>
        <c:grouping val="clustered"/>
        <c:varyColors val="0"/>
        <c:ser>
          <c:idx val="0"/>
          <c:order val="0"/>
          <c:tx>
            <c:strRef>
              <c:f>Total!$J$3</c:f>
              <c:strCache>
                <c:ptCount val="1"/>
                <c:pt idx="0">
                  <c:v>0h</c:v>
                </c:pt>
              </c:strCache>
            </c:strRef>
          </c:tx>
          <c:spPr>
            <a:solidFill>
              <a:schemeClr val="bg1"/>
            </a:solidFill>
          </c:spPr>
          <c:invertIfNegative val="0"/>
          <c:errBars>
            <c:errBarType val="both"/>
            <c:errValType val="cust"/>
            <c:noEndCap val="0"/>
            <c:plus>
              <c:numRef>
                <c:f>Total!$L$4:$L$7</c:f>
                <c:numCache>
                  <c:formatCode>General</c:formatCode>
                  <c:ptCount val="4"/>
                  <c:pt idx="0">
                    <c:v>2.7187761519669613</c:v>
                  </c:pt>
                  <c:pt idx="1">
                    <c:v>2.1866476595293007</c:v>
                  </c:pt>
                  <c:pt idx="2">
                    <c:v>1.836179280886834</c:v>
                  </c:pt>
                  <c:pt idx="3">
                    <c:v>1.8161081551710423E-3</c:v>
                  </c:pt>
                </c:numCache>
              </c:numRef>
            </c:plus>
            <c:minus>
              <c:numRef>
                <c:f>Total!$L$4:$L$7</c:f>
                <c:numCache>
                  <c:formatCode>General</c:formatCode>
                  <c:ptCount val="4"/>
                  <c:pt idx="0">
                    <c:v>2.7187761519669613</c:v>
                  </c:pt>
                  <c:pt idx="1">
                    <c:v>2.1866476595293007</c:v>
                  </c:pt>
                  <c:pt idx="2">
                    <c:v>1.836179280886834</c:v>
                  </c:pt>
                  <c:pt idx="3">
                    <c:v>1.8161081551710423E-3</c:v>
                  </c:pt>
                </c:numCache>
              </c:numRef>
            </c:minus>
          </c:errBars>
          <c:cat>
            <c:numRef>
              <c:f>Total!$B$4:$B$9</c:f>
              <c:numCache>
                <c:formatCode>General</c:formatCode>
                <c:ptCount val="6"/>
                <c:pt idx="0">
                  <c:v>0</c:v>
                </c:pt>
                <c:pt idx="1">
                  <c:v>2</c:v>
                </c:pt>
                <c:pt idx="2">
                  <c:v>4</c:v>
                </c:pt>
                <c:pt idx="3">
                  <c:v>8</c:v>
                </c:pt>
                <c:pt idx="4">
                  <c:v>16</c:v>
                </c:pt>
                <c:pt idx="5">
                  <c:v>24</c:v>
                </c:pt>
              </c:numCache>
            </c:numRef>
          </c:cat>
          <c:val>
            <c:numRef>
              <c:f>Total!$J$4:$J$9</c:f>
              <c:numCache>
                <c:formatCode>General</c:formatCode>
                <c:ptCount val="6"/>
                <c:pt idx="0">
                  <c:v>13.395495088196824</c:v>
                </c:pt>
                <c:pt idx="1">
                  <c:v>19.706606203349942</c:v>
                </c:pt>
                <c:pt idx="2">
                  <c:v>28.578676595438989</c:v>
                </c:pt>
                <c:pt idx="3">
                  <c:v>31.795505929547428</c:v>
                </c:pt>
              </c:numCache>
            </c:numRef>
          </c:val>
          <c:extLst xmlns:c16r2="http://schemas.microsoft.com/office/drawing/2015/06/chart">
            <c:ext xmlns:c16="http://schemas.microsoft.com/office/drawing/2014/chart" uri="{C3380CC4-5D6E-409C-BE32-E72D297353CC}">
              <c16:uniqueId val="{00000000-C521-4F53-8196-16F2D3035B79}"/>
            </c:ext>
          </c:extLst>
        </c:ser>
        <c:ser>
          <c:idx val="1"/>
          <c:order val="1"/>
          <c:tx>
            <c:strRef>
              <c:f>Total!$K$3</c:f>
              <c:strCache>
                <c:ptCount val="1"/>
                <c:pt idx="0">
                  <c:v>24h</c:v>
                </c:pt>
              </c:strCache>
            </c:strRef>
          </c:tx>
          <c:spPr>
            <a:solidFill>
              <a:srgbClr val="FF0000"/>
            </a:solidFill>
          </c:spPr>
          <c:invertIfNegative val="0"/>
          <c:errBars>
            <c:errBarType val="both"/>
            <c:errValType val="cust"/>
            <c:noEndCap val="0"/>
            <c:plus>
              <c:numRef>
                <c:f>Total!$M$4:$M$7</c:f>
                <c:numCache>
                  <c:formatCode>General</c:formatCode>
                  <c:ptCount val="4"/>
                  <c:pt idx="0">
                    <c:v>0.46824545679376423</c:v>
                  </c:pt>
                  <c:pt idx="1">
                    <c:v>0.41827516442342327</c:v>
                  </c:pt>
                  <c:pt idx="2">
                    <c:v>0.24764290724222546</c:v>
                  </c:pt>
                  <c:pt idx="3">
                    <c:v>0.62761431406218904</c:v>
                  </c:pt>
                </c:numCache>
              </c:numRef>
            </c:plus>
            <c:minus>
              <c:numRef>
                <c:f>Total!$M$4:$M$7</c:f>
                <c:numCache>
                  <c:formatCode>General</c:formatCode>
                  <c:ptCount val="4"/>
                  <c:pt idx="0">
                    <c:v>0.46824545679376423</c:v>
                  </c:pt>
                  <c:pt idx="1">
                    <c:v>0.41827516442342327</c:v>
                  </c:pt>
                  <c:pt idx="2">
                    <c:v>0.24764290724222546</c:v>
                  </c:pt>
                  <c:pt idx="3">
                    <c:v>0.62761431406218904</c:v>
                  </c:pt>
                </c:numCache>
              </c:numRef>
            </c:minus>
          </c:errBars>
          <c:cat>
            <c:numRef>
              <c:f>Total!$B$4:$B$9</c:f>
              <c:numCache>
                <c:formatCode>General</c:formatCode>
                <c:ptCount val="6"/>
                <c:pt idx="0">
                  <c:v>0</c:v>
                </c:pt>
                <c:pt idx="1">
                  <c:v>2</c:v>
                </c:pt>
                <c:pt idx="2">
                  <c:v>4</c:v>
                </c:pt>
                <c:pt idx="3">
                  <c:v>8</c:v>
                </c:pt>
                <c:pt idx="4">
                  <c:v>16</c:v>
                </c:pt>
                <c:pt idx="5">
                  <c:v>24</c:v>
                </c:pt>
              </c:numCache>
            </c:numRef>
          </c:cat>
          <c:val>
            <c:numRef>
              <c:f>Total!$K$4:$K$9</c:f>
              <c:numCache>
                <c:formatCode>General</c:formatCode>
                <c:ptCount val="6"/>
                <c:pt idx="0">
                  <c:v>12.127788131530018</c:v>
                </c:pt>
                <c:pt idx="1">
                  <c:v>9.8689692277952048</c:v>
                </c:pt>
                <c:pt idx="2">
                  <c:v>10.401803328407954</c:v>
                </c:pt>
                <c:pt idx="3">
                  <c:v>13.983559204874776</c:v>
                </c:pt>
              </c:numCache>
            </c:numRef>
          </c:val>
          <c:extLst xmlns:c16r2="http://schemas.microsoft.com/office/drawing/2015/06/chart">
            <c:ext xmlns:c16="http://schemas.microsoft.com/office/drawing/2014/chart" uri="{C3380CC4-5D6E-409C-BE32-E72D297353CC}">
              <c16:uniqueId val="{00000001-C521-4F53-8196-16F2D3035B79}"/>
            </c:ext>
          </c:extLst>
        </c:ser>
        <c:dLbls>
          <c:showLegendKey val="0"/>
          <c:showVal val="0"/>
          <c:showCatName val="0"/>
          <c:showSerName val="0"/>
          <c:showPercent val="0"/>
          <c:showBubbleSize val="0"/>
        </c:dLbls>
        <c:gapWidth val="150"/>
        <c:axId val="1677767520"/>
        <c:axId val="1677759904"/>
      </c:barChart>
      <c:catAx>
        <c:axId val="1677767520"/>
        <c:scaling>
          <c:orientation val="minMax"/>
        </c:scaling>
        <c:delete val="0"/>
        <c:axPos val="b"/>
        <c:title>
          <c:tx>
            <c:rich>
              <a:bodyPr/>
              <a:lstStyle/>
              <a:p>
                <a:pPr>
                  <a:defRPr lang="ru-RU"/>
                </a:pPr>
                <a:r>
                  <a:rPr lang="en-US"/>
                  <a:t>Dose, Gy</a:t>
                </a:r>
              </a:p>
            </c:rich>
          </c:tx>
          <c:overlay val="0"/>
        </c:title>
        <c:numFmt formatCode="General" sourceLinked="1"/>
        <c:majorTickMark val="out"/>
        <c:minorTickMark val="none"/>
        <c:tickLblPos val="nextTo"/>
        <c:txPr>
          <a:bodyPr/>
          <a:lstStyle/>
          <a:p>
            <a:pPr>
              <a:defRPr lang="ru-RU"/>
            </a:pPr>
            <a:endParaRPr lang="en-US"/>
          </a:p>
        </c:txPr>
        <c:crossAx val="1677759904"/>
        <c:crosses val="autoZero"/>
        <c:auto val="1"/>
        <c:lblAlgn val="ctr"/>
        <c:lblOffset val="100"/>
        <c:noMultiLvlLbl val="0"/>
      </c:catAx>
      <c:valAx>
        <c:axId val="1677759904"/>
        <c:scaling>
          <c:orientation val="minMax"/>
        </c:scaling>
        <c:delete val="0"/>
        <c:axPos val="l"/>
        <c:title>
          <c:tx>
            <c:rich>
              <a:bodyPr rot="-5400000" vert="horz"/>
              <a:lstStyle/>
              <a:p>
                <a:pPr>
                  <a:defRPr lang="ru-RU"/>
                </a:pPr>
                <a:r>
                  <a:rPr lang="en-US"/>
                  <a:t>OTM</a:t>
                </a:r>
              </a:p>
            </c:rich>
          </c:tx>
          <c:overlay val="0"/>
        </c:title>
        <c:numFmt formatCode="General" sourceLinked="1"/>
        <c:majorTickMark val="out"/>
        <c:minorTickMark val="none"/>
        <c:tickLblPos val="nextTo"/>
        <c:txPr>
          <a:bodyPr/>
          <a:lstStyle/>
          <a:p>
            <a:pPr>
              <a:defRPr lang="ru-RU"/>
            </a:pPr>
            <a:endParaRPr lang="en-US"/>
          </a:p>
        </c:txPr>
        <c:crossAx val="1677767520"/>
        <c:crosses val="autoZero"/>
        <c:crossBetween val="between"/>
      </c:valAx>
    </c:plotArea>
    <c:legend>
      <c:legendPos val="r"/>
      <c:layout>
        <c:manualLayout>
          <c:xMode val="edge"/>
          <c:yMode val="edge"/>
          <c:x val="0.66998326210826264"/>
          <c:y val="5.6510513515987074E-3"/>
          <c:w val="0.32549394586895236"/>
          <c:h val="0.12319963705539773"/>
        </c:manualLayout>
      </c:layout>
      <c:overlay val="0"/>
      <c:txPr>
        <a:bodyPr/>
        <a:lstStyle/>
        <a:p>
          <a:pPr>
            <a:defRPr lang="ru-RU" sz="2000"/>
          </a:pPr>
          <a:endParaRPr lang="en-US"/>
        </a:p>
      </c:txPr>
    </c:legend>
    <c:plotVisOnly val="1"/>
    <c:dispBlanksAs val="gap"/>
    <c:showDLblsOverMax val="0"/>
  </c:chart>
  <c:txPr>
    <a:bodyPr/>
    <a:lstStyle/>
    <a:p>
      <a:pPr>
        <a:defRPr sz="1600">
          <a:solidFill>
            <a:schemeClr val="bg1"/>
          </a:solidFill>
          <a:latin typeface="Times New Roman" pitchFamily="18" charset="0"/>
          <a:cs typeface="Times New Roman" pitchFamily="18" charset="0"/>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231305555555556"/>
          <c:y val="0.10657365213314612"/>
          <c:w val="0.79888138888888893"/>
          <c:h val="0.72916718237224099"/>
        </c:manualLayout>
      </c:layout>
      <c:barChart>
        <c:barDir val="col"/>
        <c:grouping val="clustered"/>
        <c:varyColors val="0"/>
        <c:ser>
          <c:idx val="0"/>
          <c:order val="0"/>
          <c:tx>
            <c:v>AREAL</c:v>
          </c:tx>
          <c:spPr>
            <a:solidFill>
              <a:sysClr val="windowText" lastClr="000000"/>
            </a:solidFill>
          </c:spPr>
          <c:invertIfNegative val="0"/>
          <c:errBars>
            <c:errBarType val="both"/>
            <c:errValType val="cust"/>
            <c:noEndCap val="0"/>
            <c:plus>
              <c:numRef>
                <c:f>'MN assay'!$D$28:$D$31</c:f>
                <c:numCache>
                  <c:formatCode>General</c:formatCode>
                  <c:ptCount val="4"/>
                  <c:pt idx="0">
                    <c:v>0.33359560949562767</c:v>
                  </c:pt>
                  <c:pt idx="1">
                    <c:v>0.36056772778424373</c:v>
                  </c:pt>
                  <c:pt idx="2">
                    <c:v>0.12455028287035599</c:v>
                  </c:pt>
                  <c:pt idx="3">
                    <c:v>0.36056772778424373</c:v>
                  </c:pt>
                </c:numCache>
              </c:numRef>
            </c:plus>
            <c:minus>
              <c:numRef>
                <c:f>'MN assay'!$D$28:$D$31</c:f>
                <c:numCache>
                  <c:formatCode>General</c:formatCode>
                  <c:ptCount val="4"/>
                  <c:pt idx="0">
                    <c:v>0.33359560949562767</c:v>
                  </c:pt>
                  <c:pt idx="1">
                    <c:v>0.36056772778424373</c:v>
                  </c:pt>
                  <c:pt idx="2">
                    <c:v>0.12455028287035599</c:v>
                  </c:pt>
                  <c:pt idx="3">
                    <c:v>0.36056772778424373</c:v>
                  </c:pt>
                </c:numCache>
              </c:numRef>
            </c:minus>
          </c:errBars>
          <c:cat>
            <c:numRef>
              <c:f>'MN assay_AREAL+X-ray'!$A$3:$A$6</c:f>
              <c:numCache>
                <c:formatCode>General</c:formatCode>
                <c:ptCount val="4"/>
                <c:pt idx="0">
                  <c:v>0</c:v>
                </c:pt>
                <c:pt idx="1">
                  <c:v>0.1</c:v>
                </c:pt>
                <c:pt idx="2">
                  <c:v>0.5</c:v>
                </c:pt>
                <c:pt idx="3">
                  <c:v>1</c:v>
                </c:pt>
              </c:numCache>
            </c:numRef>
          </c:cat>
          <c:val>
            <c:numRef>
              <c:f>'MN assay_AREAL+X-ray'!$B$3:$B$6</c:f>
              <c:numCache>
                <c:formatCode>General</c:formatCode>
                <c:ptCount val="4"/>
                <c:pt idx="0">
                  <c:v>1.3111416363036699</c:v>
                </c:pt>
                <c:pt idx="1">
                  <c:v>1.9164473042800101</c:v>
                </c:pt>
                <c:pt idx="2">
                  <c:v>1.8773555110000071</c:v>
                </c:pt>
                <c:pt idx="3">
                  <c:v>2.7572092841512998</c:v>
                </c:pt>
              </c:numCache>
            </c:numRef>
          </c:val>
          <c:extLst xmlns:c16r2="http://schemas.microsoft.com/office/drawing/2015/06/chart">
            <c:ext xmlns:c16="http://schemas.microsoft.com/office/drawing/2014/chart" uri="{C3380CC4-5D6E-409C-BE32-E72D297353CC}">
              <c16:uniqueId val="{00000000-1193-4D94-BC7F-566029794109}"/>
            </c:ext>
          </c:extLst>
        </c:ser>
        <c:ser>
          <c:idx val="1"/>
          <c:order val="1"/>
          <c:tx>
            <c:strRef>
              <c:f>'MN assay_AREAL+X-ray'!$D$2</c:f>
              <c:strCache>
                <c:ptCount val="1"/>
                <c:pt idx="0">
                  <c:v>X-ray</c:v>
                </c:pt>
              </c:strCache>
            </c:strRef>
          </c:tx>
          <c:spPr>
            <a:solidFill>
              <a:srgbClr val="FF0000"/>
            </a:solidFill>
          </c:spPr>
          <c:invertIfNegative val="0"/>
          <c:errBars>
            <c:errBarType val="both"/>
            <c:errValType val="cust"/>
            <c:noEndCap val="0"/>
            <c:plus>
              <c:numRef>
                <c:f>'MN assay_AREAL+X-ray'!$E$3:$E$6</c:f>
                <c:numCache>
                  <c:formatCode>General</c:formatCode>
                  <c:ptCount val="4"/>
                  <c:pt idx="0">
                    <c:v>0.60000000000000064</c:v>
                  </c:pt>
                  <c:pt idx="1">
                    <c:v>0.20256772778424001</c:v>
                  </c:pt>
                  <c:pt idx="2">
                    <c:v>1.5</c:v>
                  </c:pt>
                  <c:pt idx="3">
                    <c:v>2.1</c:v>
                  </c:pt>
                </c:numCache>
              </c:numRef>
            </c:plus>
            <c:minus>
              <c:numRef>
                <c:f>'MN assay_AREAL+X-ray'!$E$3:$E$6</c:f>
                <c:numCache>
                  <c:formatCode>General</c:formatCode>
                  <c:ptCount val="4"/>
                  <c:pt idx="0">
                    <c:v>0.60000000000000064</c:v>
                  </c:pt>
                  <c:pt idx="1">
                    <c:v>0.20256772778424001</c:v>
                  </c:pt>
                  <c:pt idx="2">
                    <c:v>1.5</c:v>
                  </c:pt>
                  <c:pt idx="3">
                    <c:v>2.1</c:v>
                  </c:pt>
                </c:numCache>
              </c:numRef>
            </c:minus>
          </c:errBars>
          <c:val>
            <c:numRef>
              <c:f>'MN assay_AREAL+X-ray'!$D$3:$D$6</c:f>
              <c:numCache>
                <c:formatCode>General</c:formatCode>
                <c:ptCount val="4"/>
                <c:pt idx="0">
                  <c:v>2</c:v>
                </c:pt>
                <c:pt idx="1">
                  <c:v>7</c:v>
                </c:pt>
                <c:pt idx="2">
                  <c:v>9</c:v>
                </c:pt>
                <c:pt idx="3">
                  <c:v>24</c:v>
                </c:pt>
              </c:numCache>
            </c:numRef>
          </c:val>
          <c:extLst xmlns:c16r2="http://schemas.microsoft.com/office/drawing/2015/06/chart">
            <c:ext xmlns:c16="http://schemas.microsoft.com/office/drawing/2014/chart" uri="{C3380CC4-5D6E-409C-BE32-E72D297353CC}">
              <c16:uniqueId val="{00000001-1193-4D94-BC7F-566029794109}"/>
            </c:ext>
          </c:extLst>
        </c:ser>
        <c:dLbls>
          <c:showLegendKey val="0"/>
          <c:showVal val="0"/>
          <c:showCatName val="0"/>
          <c:showSerName val="0"/>
          <c:showPercent val="0"/>
          <c:showBubbleSize val="0"/>
        </c:dLbls>
        <c:gapWidth val="150"/>
        <c:axId val="1677765344"/>
        <c:axId val="1677753920"/>
      </c:barChart>
      <c:catAx>
        <c:axId val="1677765344"/>
        <c:scaling>
          <c:orientation val="minMax"/>
        </c:scaling>
        <c:delete val="0"/>
        <c:axPos val="b"/>
        <c:title>
          <c:tx>
            <c:rich>
              <a:bodyPr/>
              <a:lstStyle/>
              <a:p>
                <a:pPr>
                  <a:defRPr>
                    <a:latin typeface="Times New Roman" pitchFamily="18" charset="0"/>
                    <a:cs typeface="Times New Roman" pitchFamily="18" charset="0"/>
                  </a:defRPr>
                </a:pPr>
                <a:r>
                  <a:rPr lang="en-US">
                    <a:latin typeface="Times New Roman" pitchFamily="18" charset="0"/>
                    <a:cs typeface="Times New Roman" pitchFamily="18" charset="0"/>
                  </a:rPr>
                  <a:t>Dose, Gy</a:t>
                </a:r>
              </a:p>
            </c:rich>
          </c:tx>
          <c:overlay val="0"/>
        </c:title>
        <c:numFmt formatCode="General" sourceLinked="1"/>
        <c:majorTickMark val="out"/>
        <c:minorTickMark val="none"/>
        <c:tickLblPos val="nextTo"/>
        <c:crossAx val="1677753920"/>
        <c:crosses val="autoZero"/>
        <c:auto val="1"/>
        <c:lblAlgn val="ctr"/>
        <c:lblOffset val="100"/>
        <c:noMultiLvlLbl val="0"/>
      </c:catAx>
      <c:valAx>
        <c:axId val="1677753920"/>
        <c:scaling>
          <c:orientation val="minMax"/>
        </c:scaling>
        <c:delete val="0"/>
        <c:axPos val="l"/>
        <c:title>
          <c:tx>
            <c:rich>
              <a:bodyPr rot="-5400000" vert="horz"/>
              <a:lstStyle/>
              <a:p>
                <a:pPr>
                  <a:defRPr>
                    <a:latin typeface="Times New Roman" pitchFamily="18" charset="0"/>
                    <a:cs typeface="Times New Roman" pitchFamily="18" charset="0"/>
                  </a:defRPr>
                </a:pPr>
                <a:r>
                  <a:rPr lang="en-US">
                    <a:latin typeface="Times New Roman" pitchFamily="18" charset="0"/>
                    <a:cs typeface="Times New Roman" pitchFamily="18" charset="0"/>
                  </a:rPr>
                  <a:t>Number of BN cells with MN</a:t>
                </a:r>
                <a:endParaRPr lang="ru-RU">
                  <a:latin typeface="Times New Roman" pitchFamily="18" charset="0"/>
                  <a:cs typeface="Times New Roman" pitchFamily="18" charset="0"/>
                </a:endParaRPr>
              </a:p>
            </c:rich>
          </c:tx>
          <c:overlay val="0"/>
        </c:title>
        <c:numFmt formatCode="General" sourceLinked="1"/>
        <c:majorTickMark val="out"/>
        <c:minorTickMark val="none"/>
        <c:tickLblPos val="nextTo"/>
        <c:crossAx val="1677765344"/>
        <c:crosses val="autoZero"/>
        <c:crossBetween val="between"/>
      </c:valAx>
      <c:spPr>
        <a:noFill/>
        <a:ln w="25400">
          <a:noFill/>
        </a:ln>
      </c:spPr>
    </c:plotArea>
    <c:legend>
      <c:legendPos val="t"/>
      <c:layout>
        <c:manualLayout>
          <c:xMode val="edge"/>
          <c:yMode val="edge"/>
          <c:x val="0.18248679344955099"/>
          <c:y val="1.4289732770745396E-2"/>
          <c:w val="0.77199991195633355"/>
          <c:h val="9.1249882794186596E-2"/>
        </c:manualLayout>
      </c:layout>
      <c:overlay val="0"/>
      <c:txPr>
        <a:bodyPr/>
        <a:lstStyle/>
        <a:p>
          <a:pPr>
            <a:defRPr>
              <a:latin typeface="Times New Roman" pitchFamily="18" charset="0"/>
              <a:cs typeface="Times New Roman" pitchFamily="18" charset="0"/>
            </a:defRPr>
          </a:pPr>
          <a:endParaRPr lang="en-US"/>
        </a:p>
      </c:txPr>
    </c:legend>
    <c:plotVisOnly val="1"/>
    <c:dispBlanksAs val="gap"/>
    <c:showDLblsOverMax val="0"/>
  </c:chart>
  <c:txPr>
    <a:bodyPr/>
    <a:lstStyle/>
    <a:p>
      <a:pPr>
        <a:defRPr sz="1200">
          <a:latin typeface="Times New Roman" pitchFamily="18" charset="0"/>
          <a:cs typeface="Times New Roman" pitchFamily="18"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334767871215606"/>
          <c:y val="4.2798559066582906E-2"/>
          <c:w val="0.81240916456703149"/>
          <c:h val="0.68497010030776551"/>
        </c:manualLayout>
      </c:layout>
      <c:scatterChart>
        <c:scatterStyle val="smoothMarker"/>
        <c:varyColors val="0"/>
        <c:ser>
          <c:idx val="0"/>
          <c:order val="0"/>
          <c:tx>
            <c:strRef>
              <c:f>Лист3!$B$2</c:f>
              <c:strCache>
                <c:ptCount val="1"/>
                <c:pt idx="0">
                  <c:v>K562 (cancer cells)</c:v>
                </c:pt>
              </c:strCache>
            </c:strRef>
          </c:tx>
          <c:spPr>
            <a:ln w="25400">
              <a:solidFill>
                <a:sysClr val="windowText" lastClr="000000"/>
              </a:solidFill>
            </a:ln>
          </c:spPr>
          <c:marker>
            <c:symbol val="diamond"/>
            <c:size val="6"/>
            <c:spPr>
              <a:solidFill>
                <a:sysClr val="windowText" lastClr="000000"/>
              </a:solidFill>
              <a:ln>
                <a:solidFill>
                  <a:sysClr val="windowText" lastClr="000000"/>
                </a:solidFill>
              </a:ln>
            </c:spPr>
          </c:marker>
          <c:errBars>
            <c:errDir val="y"/>
            <c:errBarType val="both"/>
            <c:errValType val="cust"/>
            <c:noEndCap val="0"/>
            <c:plus>
              <c:numRef>
                <c:f>Лист3!$C$10:$H$10</c:f>
                <c:numCache>
                  <c:formatCode>General</c:formatCode>
                  <c:ptCount val="6"/>
                  <c:pt idx="0">
                    <c:v>0.51813471502590658</c:v>
                  </c:pt>
                  <c:pt idx="1">
                    <c:v>1.9980876742935303</c:v>
                  </c:pt>
                  <c:pt idx="2">
                    <c:v>3.5075243738224691</c:v>
                  </c:pt>
                  <c:pt idx="3">
                    <c:v>2.9379861291639777</c:v>
                  </c:pt>
                  <c:pt idx="4">
                    <c:v>1.9556828899266567</c:v>
                  </c:pt>
                  <c:pt idx="5">
                    <c:v>1.8057346459847796</c:v>
                  </c:pt>
                </c:numCache>
              </c:numRef>
            </c:plus>
            <c:minus>
              <c:numRef>
                <c:f>Лист3!$C$10:$H$10</c:f>
                <c:numCache>
                  <c:formatCode>General</c:formatCode>
                  <c:ptCount val="6"/>
                  <c:pt idx="0">
                    <c:v>0.51813471502590658</c:v>
                  </c:pt>
                  <c:pt idx="1">
                    <c:v>1.9980876742935303</c:v>
                  </c:pt>
                  <c:pt idx="2">
                    <c:v>3.5075243738224691</c:v>
                  </c:pt>
                  <c:pt idx="3">
                    <c:v>2.9379861291639777</c:v>
                  </c:pt>
                  <c:pt idx="4">
                    <c:v>1.9556828899266567</c:v>
                  </c:pt>
                  <c:pt idx="5">
                    <c:v>1.8057346459847796</c:v>
                  </c:pt>
                </c:numCache>
              </c:numRef>
            </c:minus>
          </c:errBars>
          <c:xVal>
            <c:numRef>
              <c:f>Лист3!$C$3:$H$3</c:f>
              <c:numCache>
                <c:formatCode>General</c:formatCode>
                <c:ptCount val="6"/>
                <c:pt idx="0">
                  <c:v>0</c:v>
                </c:pt>
                <c:pt idx="1">
                  <c:v>2</c:v>
                </c:pt>
                <c:pt idx="2">
                  <c:v>4</c:v>
                </c:pt>
                <c:pt idx="3">
                  <c:v>8</c:v>
                </c:pt>
                <c:pt idx="4">
                  <c:v>16</c:v>
                </c:pt>
                <c:pt idx="5">
                  <c:v>24</c:v>
                </c:pt>
              </c:numCache>
            </c:numRef>
          </c:xVal>
          <c:yVal>
            <c:numRef>
              <c:f>Лист3!$C$4:$H$4</c:f>
              <c:numCache>
                <c:formatCode>General</c:formatCode>
                <c:ptCount val="6"/>
                <c:pt idx="0" formatCode="###0">
                  <c:v>5.1753791388333434</c:v>
                </c:pt>
                <c:pt idx="1">
                  <c:v>19.957862245499999</c:v>
                </c:pt>
                <c:pt idx="2">
                  <c:v>35.034843153331565</c:v>
                </c:pt>
                <c:pt idx="3">
                  <c:v>29.346020797500003</c:v>
                </c:pt>
                <c:pt idx="4">
                  <c:v>19.534302831249889</c:v>
                </c:pt>
                <c:pt idx="5">
                  <c:v>18.036547534999489</c:v>
                </c:pt>
              </c:numCache>
            </c:numRef>
          </c:yVal>
          <c:smooth val="1"/>
        </c:ser>
        <c:ser>
          <c:idx val="1"/>
          <c:order val="1"/>
          <c:tx>
            <c:strRef>
              <c:f>Лист3!$J$2</c:f>
              <c:strCache>
                <c:ptCount val="1"/>
                <c:pt idx="0">
                  <c:v>PBMC (normal cells)</c:v>
                </c:pt>
              </c:strCache>
            </c:strRef>
          </c:tx>
          <c:spPr>
            <a:ln w="25400">
              <a:solidFill>
                <a:srgbClr val="0070C0"/>
              </a:solidFill>
            </a:ln>
          </c:spPr>
          <c:marker>
            <c:symbol val="circle"/>
            <c:size val="5"/>
            <c:spPr>
              <a:solidFill>
                <a:srgbClr val="0070C0"/>
              </a:solidFill>
              <a:ln>
                <a:solidFill>
                  <a:sysClr val="windowText" lastClr="000000"/>
                </a:solidFill>
              </a:ln>
            </c:spPr>
          </c:marker>
          <c:errBars>
            <c:errDir val="y"/>
            <c:errBarType val="both"/>
            <c:errValType val="cust"/>
            <c:noEndCap val="0"/>
            <c:plus>
              <c:numRef>
                <c:f>Лист3!$K$10:$P$10</c:f>
                <c:numCache>
                  <c:formatCode>General</c:formatCode>
                  <c:ptCount val="6"/>
                  <c:pt idx="0">
                    <c:v>0.60000000000000064</c:v>
                  </c:pt>
                  <c:pt idx="1">
                    <c:v>0.57567200000000063</c:v>
                  </c:pt>
                  <c:pt idx="2">
                    <c:v>1.3041906666666669</c:v>
                  </c:pt>
                  <c:pt idx="3">
                    <c:v>2.6132240000000011</c:v>
                  </c:pt>
                  <c:pt idx="4">
                    <c:v>1.7960239999999998</c:v>
                  </c:pt>
                  <c:pt idx="5">
                    <c:v>1.7173306666666668</c:v>
                  </c:pt>
                </c:numCache>
              </c:numRef>
            </c:plus>
            <c:minus>
              <c:numRef>
                <c:f>Лист3!$K$10:$P$10</c:f>
                <c:numCache>
                  <c:formatCode>General</c:formatCode>
                  <c:ptCount val="6"/>
                  <c:pt idx="0">
                    <c:v>0.60000000000000064</c:v>
                  </c:pt>
                  <c:pt idx="1">
                    <c:v>0.57567200000000063</c:v>
                  </c:pt>
                  <c:pt idx="2">
                    <c:v>1.3041906666666669</c:v>
                  </c:pt>
                  <c:pt idx="3">
                    <c:v>2.6132240000000011</c:v>
                  </c:pt>
                  <c:pt idx="4">
                    <c:v>1.7960239999999998</c:v>
                  </c:pt>
                  <c:pt idx="5">
                    <c:v>1.7173306666666668</c:v>
                  </c:pt>
                </c:numCache>
              </c:numRef>
            </c:minus>
          </c:errBars>
          <c:xVal>
            <c:numRef>
              <c:f>Лист3!$K$3:$P$3</c:f>
              <c:numCache>
                <c:formatCode>General</c:formatCode>
                <c:ptCount val="6"/>
                <c:pt idx="0">
                  <c:v>0</c:v>
                </c:pt>
                <c:pt idx="1">
                  <c:v>2</c:v>
                </c:pt>
                <c:pt idx="2">
                  <c:v>4</c:v>
                </c:pt>
                <c:pt idx="3">
                  <c:v>8</c:v>
                </c:pt>
                <c:pt idx="4">
                  <c:v>16</c:v>
                </c:pt>
                <c:pt idx="5">
                  <c:v>24</c:v>
                </c:pt>
              </c:numCache>
            </c:numRef>
          </c:xVal>
          <c:yVal>
            <c:numRef>
              <c:f>Лист3!$K$8:$P$8</c:f>
              <c:numCache>
                <c:formatCode>0.0000</c:formatCode>
                <c:ptCount val="6"/>
                <c:pt idx="0" formatCode="General">
                  <c:v>6</c:v>
                </c:pt>
                <c:pt idx="1">
                  <c:v>5.7567200000000023</c:v>
                </c:pt>
                <c:pt idx="2">
                  <c:v>13.041906666666669</c:v>
                </c:pt>
                <c:pt idx="3">
                  <c:v>26.132240000000007</c:v>
                </c:pt>
                <c:pt idx="4">
                  <c:v>17.960239999999189</c:v>
                </c:pt>
                <c:pt idx="5">
                  <c:v>17.17330666666669</c:v>
                </c:pt>
              </c:numCache>
            </c:numRef>
          </c:yVal>
          <c:smooth val="1"/>
        </c:ser>
        <c:dLbls>
          <c:showLegendKey val="0"/>
          <c:showVal val="0"/>
          <c:showCatName val="0"/>
          <c:showSerName val="0"/>
          <c:showPercent val="0"/>
          <c:showBubbleSize val="0"/>
        </c:dLbls>
        <c:axId val="1677759360"/>
        <c:axId val="1677755552"/>
      </c:scatterChart>
      <c:valAx>
        <c:axId val="1677759360"/>
        <c:scaling>
          <c:orientation val="minMax"/>
          <c:max val="25"/>
          <c:min val="0"/>
        </c:scaling>
        <c:delete val="0"/>
        <c:axPos val="b"/>
        <c:title>
          <c:tx>
            <c:rich>
              <a:bodyPr/>
              <a:lstStyle/>
              <a:p>
                <a:pPr>
                  <a:defRPr lang="ru-RU"/>
                </a:pPr>
                <a:r>
                  <a:rPr lang="en-US"/>
                  <a:t>Dose, Gy</a:t>
                </a:r>
              </a:p>
            </c:rich>
          </c:tx>
          <c:layout/>
          <c:overlay val="0"/>
        </c:title>
        <c:numFmt formatCode="General" sourceLinked="1"/>
        <c:majorTickMark val="out"/>
        <c:minorTickMark val="none"/>
        <c:tickLblPos val="nextTo"/>
        <c:txPr>
          <a:bodyPr/>
          <a:lstStyle/>
          <a:p>
            <a:pPr>
              <a:defRPr lang="ru-RU"/>
            </a:pPr>
            <a:endParaRPr lang="en-US"/>
          </a:p>
        </c:txPr>
        <c:crossAx val="1677755552"/>
        <c:crosses val="autoZero"/>
        <c:crossBetween val="midCat"/>
        <c:majorUnit val="2"/>
      </c:valAx>
      <c:valAx>
        <c:axId val="1677755552"/>
        <c:scaling>
          <c:orientation val="minMax"/>
        </c:scaling>
        <c:delete val="0"/>
        <c:axPos val="l"/>
        <c:title>
          <c:tx>
            <c:rich>
              <a:bodyPr rot="-5400000" vert="horz"/>
              <a:lstStyle/>
              <a:p>
                <a:pPr>
                  <a:defRPr lang="ru-RU"/>
                </a:pPr>
                <a:r>
                  <a:rPr lang="en-US"/>
                  <a:t>OTM</a:t>
                </a:r>
              </a:p>
            </c:rich>
          </c:tx>
          <c:layout/>
          <c:overlay val="0"/>
        </c:title>
        <c:numFmt formatCode="###0" sourceLinked="1"/>
        <c:majorTickMark val="out"/>
        <c:minorTickMark val="none"/>
        <c:tickLblPos val="nextTo"/>
        <c:txPr>
          <a:bodyPr/>
          <a:lstStyle/>
          <a:p>
            <a:pPr>
              <a:defRPr lang="ru-RU"/>
            </a:pPr>
            <a:endParaRPr lang="en-US"/>
          </a:p>
        </c:txPr>
        <c:crossAx val="1677759360"/>
        <c:crosses val="autoZero"/>
        <c:crossBetween val="midCat"/>
      </c:valAx>
    </c:plotArea>
    <c:legend>
      <c:legendPos val="r"/>
      <c:layout>
        <c:manualLayout>
          <c:xMode val="edge"/>
          <c:yMode val="edge"/>
          <c:x val="0.41431413152619684"/>
          <c:y val="3.2949050943807234E-2"/>
          <c:w val="0.57821673475282953"/>
          <c:h val="0.19462218716064533"/>
        </c:manualLayout>
      </c:layout>
      <c:overlay val="0"/>
      <c:txPr>
        <a:bodyPr/>
        <a:lstStyle/>
        <a:p>
          <a:pPr>
            <a:defRPr lang="ru-RU"/>
          </a:pPr>
          <a:endParaRPr lang="en-US"/>
        </a:p>
      </c:txPr>
    </c:legend>
    <c:plotVisOnly val="1"/>
    <c:dispBlanksAs val="gap"/>
    <c:showDLblsOverMax val="0"/>
  </c:chart>
  <c:txPr>
    <a:bodyPr/>
    <a:lstStyle/>
    <a:p>
      <a:pPr>
        <a:defRPr sz="1200">
          <a:latin typeface="Times New Roman" pitchFamily="18" charset="0"/>
          <a:cs typeface="Times New Roman" pitchFamily="18"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12194091123225002"/>
          <c:y val="8.0037711536655384E-2"/>
          <c:w val="0.83475811475915795"/>
          <c:h val="0.61011470262538825"/>
        </c:manualLayout>
      </c:layout>
      <c:bar3DChart>
        <c:barDir val="col"/>
        <c:grouping val="standard"/>
        <c:varyColors val="0"/>
        <c:ser>
          <c:idx val="0"/>
          <c:order val="0"/>
          <c:tx>
            <c:strRef>
              <c:f>MRC_14.04!$H$8</c:f>
              <c:strCache>
                <c:ptCount val="1"/>
                <c:pt idx="0">
                  <c:v>Early Apoptosis</c:v>
                </c:pt>
              </c:strCache>
            </c:strRef>
          </c:tx>
          <c:spPr>
            <a:solidFill>
              <a:srgbClr val="5B9BD5"/>
            </a:solidFill>
            <a:ln w="25400">
              <a:noFill/>
            </a:ln>
          </c:spPr>
          <c:invertIfNegative val="0"/>
          <c:cat>
            <c:strRef>
              <c:f>MRC_14.04!$G$9:$G$12</c:f>
              <c:strCache>
                <c:ptCount val="4"/>
                <c:pt idx="0">
                  <c:v>Control</c:v>
                </c:pt>
                <c:pt idx="1">
                  <c:v>0.1 Gy</c:v>
                </c:pt>
                <c:pt idx="2">
                  <c:v>0.5 Gy</c:v>
                </c:pt>
                <c:pt idx="3">
                  <c:v>1 Gy</c:v>
                </c:pt>
              </c:strCache>
            </c:strRef>
          </c:cat>
          <c:val>
            <c:numRef>
              <c:f>MRC_14.04!$H$9:$H$12</c:f>
              <c:numCache>
                <c:formatCode>General</c:formatCode>
                <c:ptCount val="4"/>
                <c:pt idx="0">
                  <c:v>2380.5</c:v>
                </c:pt>
                <c:pt idx="1">
                  <c:v>2160.5</c:v>
                </c:pt>
                <c:pt idx="2">
                  <c:v>2950</c:v>
                </c:pt>
                <c:pt idx="3">
                  <c:v>3351.5</c:v>
                </c:pt>
              </c:numCache>
            </c:numRef>
          </c:val>
        </c:ser>
        <c:ser>
          <c:idx val="1"/>
          <c:order val="1"/>
          <c:tx>
            <c:strRef>
              <c:f>MRC_14.04!$I$8</c:f>
              <c:strCache>
                <c:ptCount val="1"/>
                <c:pt idx="0">
                  <c:v>Late Apoptosis</c:v>
                </c:pt>
              </c:strCache>
            </c:strRef>
          </c:tx>
          <c:spPr>
            <a:solidFill>
              <a:schemeClr val="bg1">
                <a:lumMod val="50000"/>
              </a:schemeClr>
            </a:solidFill>
            <a:ln w="25400">
              <a:noFill/>
            </a:ln>
          </c:spPr>
          <c:invertIfNegative val="0"/>
          <c:cat>
            <c:strRef>
              <c:f>MRC_14.04!$G$9:$G$12</c:f>
              <c:strCache>
                <c:ptCount val="4"/>
                <c:pt idx="0">
                  <c:v>Control</c:v>
                </c:pt>
                <c:pt idx="1">
                  <c:v>0.1 Gy</c:v>
                </c:pt>
                <c:pt idx="2">
                  <c:v>0.5 Gy</c:v>
                </c:pt>
                <c:pt idx="3">
                  <c:v>1 Gy</c:v>
                </c:pt>
              </c:strCache>
            </c:strRef>
          </c:cat>
          <c:val>
            <c:numRef>
              <c:f>MRC_14.04!$I$9:$I$12</c:f>
              <c:numCache>
                <c:formatCode>General</c:formatCode>
                <c:ptCount val="4"/>
                <c:pt idx="0">
                  <c:v>2265.5</c:v>
                </c:pt>
                <c:pt idx="1">
                  <c:v>2106.5</c:v>
                </c:pt>
                <c:pt idx="2">
                  <c:v>3210.5</c:v>
                </c:pt>
                <c:pt idx="3">
                  <c:v>3998.5</c:v>
                </c:pt>
              </c:numCache>
            </c:numRef>
          </c:val>
        </c:ser>
        <c:dLbls>
          <c:showLegendKey val="0"/>
          <c:showVal val="0"/>
          <c:showCatName val="0"/>
          <c:showSerName val="0"/>
          <c:showPercent val="0"/>
          <c:showBubbleSize val="0"/>
        </c:dLbls>
        <c:gapWidth val="150"/>
        <c:shape val="box"/>
        <c:axId val="1677757728"/>
        <c:axId val="1677764800"/>
        <c:axId val="1769145216"/>
      </c:bar3DChart>
      <c:catAx>
        <c:axId val="1677757728"/>
        <c:scaling>
          <c:orientation val="minMax"/>
        </c:scaling>
        <c:delete val="0"/>
        <c:axPos val="b"/>
        <c:numFmt formatCode="General" sourceLinked="1"/>
        <c:majorTickMark val="none"/>
        <c:minorTickMark val="none"/>
        <c:tickLblPos val="nextTo"/>
        <c:spPr>
          <a:ln w="6350">
            <a:noFill/>
          </a:ln>
        </c:spPr>
        <c:txPr>
          <a:bodyPr rot="-60000000" vert="horz"/>
          <a:lstStyle/>
          <a:p>
            <a:pPr>
              <a:defRPr lang="ru-RU"/>
            </a:pPr>
            <a:endParaRPr lang="en-US"/>
          </a:p>
        </c:txPr>
        <c:crossAx val="1677764800"/>
        <c:crosses val="autoZero"/>
        <c:auto val="1"/>
        <c:lblAlgn val="ctr"/>
        <c:lblOffset val="100"/>
        <c:noMultiLvlLbl val="0"/>
      </c:catAx>
      <c:valAx>
        <c:axId val="1677764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lang="ru-RU"/>
                </a:pPr>
                <a:r>
                  <a:rPr lang="en-US"/>
                  <a:t>Number of cells</a:t>
                </a:r>
              </a:p>
            </c:rich>
          </c:tx>
          <c:layout>
            <c:manualLayout>
              <c:xMode val="edge"/>
              <c:yMode val="edge"/>
              <c:x val="0"/>
              <c:y val="0.20210993443869091"/>
            </c:manualLayout>
          </c:layout>
          <c:overlay val="0"/>
          <c:spPr>
            <a:noFill/>
            <a:ln>
              <a:noFill/>
            </a:ln>
            <a:effectLst/>
          </c:spPr>
        </c:title>
        <c:numFmt formatCode="General" sourceLinked="1"/>
        <c:majorTickMark val="none"/>
        <c:minorTickMark val="none"/>
        <c:tickLblPos val="nextTo"/>
        <c:spPr>
          <a:ln w="6350">
            <a:noFill/>
          </a:ln>
        </c:spPr>
        <c:txPr>
          <a:bodyPr rot="-60000000" vert="horz"/>
          <a:lstStyle/>
          <a:p>
            <a:pPr>
              <a:defRPr lang="ru-RU"/>
            </a:pPr>
            <a:endParaRPr lang="en-US"/>
          </a:p>
        </c:txPr>
        <c:crossAx val="1677757728"/>
        <c:crosses val="autoZero"/>
        <c:crossBetween val="between"/>
      </c:valAx>
      <c:serAx>
        <c:axId val="1769145216"/>
        <c:scaling>
          <c:orientation val="minMax"/>
        </c:scaling>
        <c:delete val="1"/>
        <c:axPos val="b"/>
        <c:majorTickMark val="out"/>
        <c:minorTickMark val="none"/>
        <c:tickLblPos val="none"/>
        <c:crossAx val="1677764800"/>
        <c:crosses val="autoZero"/>
      </c:serAx>
      <c:spPr>
        <a:noFill/>
        <a:ln w="25400">
          <a:noFill/>
        </a:ln>
      </c:spPr>
    </c:plotArea>
    <c:legend>
      <c:legendPos val="r"/>
      <c:layout>
        <c:manualLayout>
          <c:xMode val="edge"/>
          <c:yMode val="edge"/>
          <c:x val="0.11577841501201865"/>
          <c:y val="3.7910476596660417E-4"/>
          <c:w val="0.27555979334115632"/>
          <c:h val="0.31305645940691595"/>
        </c:manualLayout>
      </c:layout>
      <c:overlay val="0"/>
      <c:spPr>
        <a:noFill/>
        <a:ln w="25400">
          <a:noFill/>
        </a:ln>
      </c:spPr>
      <c:txPr>
        <a:bodyPr rot="0" vert="horz"/>
        <a:lstStyle/>
        <a:p>
          <a:pPr>
            <a:defRPr lang="ru-RU"/>
          </a:pPr>
          <a:endParaRPr lang="en-US"/>
        </a:p>
      </c:txPr>
    </c:legend>
    <c:plotVisOnly val="1"/>
    <c:dispBlanksAs val="gap"/>
    <c:showDLblsOverMax val="0"/>
  </c:chart>
  <c:spPr>
    <a:noFill/>
    <a:ln w="9525" cap="flat" cmpd="sng" algn="ctr">
      <a:noFill/>
      <a:round/>
    </a:ln>
    <a:effectLst/>
  </c:spPr>
  <c:txPr>
    <a:bodyPr/>
    <a:lstStyle/>
    <a:p>
      <a:pPr>
        <a:defRPr sz="1200">
          <a:latin typeface="Times New Roman" pitchFamily="18" charset="0"/>
          <a:cs typeface="Times New Roman" pitchFamily="18" charset="0"/>
        </a:defRPr>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2B9BC-0D92-4B6B-B1BB-B8185EAEC81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ru-RU"/>
        </a:p>
      </dgm:t>
    </dgm:pt>
    <dgm:pt modelId="{6EA28A54-0A7F-47AA-80F6-0189529D5A82}">
      <dgm:prSet phldrT="[Text]" custT="1"/>
      <dgm:spPr>
        <a:solidFill>
          <a:schemeClr val="accent1">
            <a:lumMod val="75000"/>
          </a:schemeClr>
        </a:solidFill>
        <a:ln>
          <a:solidFill>
            <a:schemeClr val="bg1">
              <a:lumMod val="65000"/>
            </a:schemeClr>
          </a:solidFill>
        </a:ln>
      </dgm:spPr>
      <dgm:t>
        <a:bodyPr/>
        <a:lstStyle/>
        <a:p>
          <a:r>
            <a:rPr lang="en-US" sz="2400" b="1" dirty="0">
              <a:solidFill>
                <a:schemeClr val="bg1"/>
              </a:solidFill>
              <a:latin typeface="Times New Roman" pitchFamily="18" charset="0"/>
              <a:cs typeface="Times New Roman" pitchFamily="18" charset="0"/>
            </a:rPr>
            <a:t>Radiobiological Endpoints</a:t>
          </a:r>
          <a:endParaRPr lang="ru-RU" sz="2400" b="1" dirty="0">
            <a:solidFill>
              <a:schemeClr val="bg1"/>
            </a:solidFill>
            <a:latin typeface="Times New Roman" pitchFamily="18" charset="0"/>
            <a:cs typeface="Times New Roman" pitchFamily="18" charset="0"/>
          </a:endParaRPr>
        </a:p>
      </dgm:t>
    </dgm:pt>
    <dgm:pt modelId="{B584EC8B-5053-4715-96A9-7DE5B5761D0A}" type="parTrans" cxnId="{0C467EAC-24F8-4B76-9CC0-271040C61F86}">
      <dgm:prSet/>
      <dgm:spPr/>
      <dgm:t>
        <a:bodyPr/>
        <a:lstStyle/>
        <a:p>
          <a:endParaRPr lang="ru-RU"/>
        </a:p>
      </dgm:t>
    </dgm:pt>
    <dgm:pt modelId="{249D5F26-2CD0-494D-BBD4-AAECE95BDE52}" type="sibTrans" cxnId="{0C467EAC-24F8-4B76-9CC0-271040C61F86}">
      <dgm:prSet/>
      <dgm:spPr/>
      <dgm:t>
        <a:bodyPr/>
        <a:lstStyle/>
        <a:p>
          <a:endParaRPr lang="ru-RU"/>
        </a:p>
      </dgm:t>
    </dgm:pt>
    <dgm:pt modelId="{BE8D2C68-60DA-4146-A122-7E326B241D17}">
      <dgm:prSet phldrT="[Text]" custT="1"/>
      <dgm:spPr>
        <a:solidFill>
          <a:schemeClr val="accent1">
            <a:lumMod val="20000"/>
            <a:lumOff val="80000"/>
            <a:alpha val="90000"/>
          </a:schemeClr>
        </a:solidFill>
        <a:ln>
          <a:solidFill>
            <a:schemeClr val="tx1">
              <a:lumMod val="50000"/>
              <a:lumOff val="50000"/>
            </a:schemeClr>
          </a:solidFill>
          <a:prstDash val="sysDash"/>
        </a:ln>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b="1" u="none" dirty="0">
              <a:latin typeface="Times New Roman" pitchFamily="18" charset="0"/>
              <a:cs typeface="Times New Roman" pitchFamily="18" charset="0"/>
            </a:rPr>
            <a:t>Cell viability</a:t>
          </a:r>
          <a:endParaRPr lang="en-US" sz="1400" b="1" i="0" u="none" dirty="0"/>
        </a:p>
      </dgm:t>
    </dgm:pt>
    <dgm:pt modelId="{2CDCA130-5A11-4672-85DC-FF0193600359}" type="parTrans" cxnId="{6BF7902B-240F-4053-B18E-C2728CEFCC0A}">
      <dgm:prSet/>
      <dgm:spPr>
        <a:ln>
          <a:solidFill>
            <a:schemeClr val="tx1">
              <a:lumMod val="50000"/>
              <a:lumOff val="50000"/>
            </a:schemeClr>
          </a:solidFill>
          <a:prstDash val="sysDash"/>
        </a:ln>
      </dgm:spPr>
      <dgm:t>
        <a:bodyPr/>
        <a:lstStyle/>
        <a:p>
          <a:endParaRPr lang="ru-RU"/>
        </a:p>
      </dgm:t>
    </dgm:pt>
    <dgm:pt modelId="{A2032848-7761-46A5-80F1-B727081ACACF}" type="sibTrans" cxnId="{6BF7902B-240F-4053-B18E-C2728CEFCC0A}">
      <dgm:prSet/>
      <dgm:spPr/>
      <dgm:t>
        <a:bodyPr/>
        <a:lstStyle/>
        <a:p>
          <a:endParaRPr lang="ru-RU"/>
        </a:p>
      </dgm:t>
    </dgm:pt>
    <dgm:pt modelId="{2A746D3C-092D-454D-A8B0-FA5059588809}">
      <dgm:prSet phldrT="[Text]" custT="1"/>
      <dgm:spPr>
        <a:solidFill>
          <a:schemeClr val="accent1">
            <a:lumMod val="75000"/>
          </a:schemeClr>
        </a:solidFill>
        <a:ln>
          <a:solidFill>
            <a:schemeClr val="bg1">
              <a:lumMod val="65000"/>
            </a:schemeClr>
          </a:solidFill>
        </a:ln>
      </dgm:spPr>
      <dgm:t>
        <a:bodyPr/>
        <a:lstStyle/>
        <a:p>
          <a:r>
            <a:rPr lang="en-US" sz="2400" b="1" dirty="0">
              <a:solidFill>
                <a:schemeClr val="bg1"/>
              </a:solidFill>
              <a:latin typeface="Times New Roman" pitchFamily="18" charset="0"/>
              <a:cs typeface="Times New Roman" pitchFamily="18" charset="0"/>
            </a:rPr>
            <a:t>Methods</a:t>
          </a:r>
          <a:endParaRPr lang="ru-RU" sz="2400" b="1" dirty="0">
            <a:solidFill>
              <a:schemeClr val="bg1"/>
            </a:solidFill>
            <a:latin typeface="Times New Roman" pitchFamily="18" charset="0"/>
            <a:cs typeface="Times New Roman" pitchFamily="18" charset="0"/>
          </a:endParaRPr>
        </a:p>
      </dgm:t>
    </dgm:pt>
    <dgm:pt modelId="{0BF2E16E-DF83-4DF5-8E23-45B1657BB117}" type="parTrans" cxnId="{1A3AAA7D-538B-4CB3-89C8-B12BC752BAF1}">
      <dgm:prSet/>
      <dgm:spPr/>
      <dgm:t>
        <a:bodyPr/>
        <a:lstStyle/>
        <a:p>
          <a:endParaRPr lang="ru-RU"/>
        </a:p>
      </dgm:t>
    </dgm:pt>
    <dgm:pt modelId="{64D4BF25-D901-4FF2-8784-FF854B4AD324}" type="sibTrans" cxnId="{1A3AAA7D-538B-4CB3-89C8-B12BC752BAF1}">
      <dgm:prSet/>
      <dgm:spPr/>
      <dgm:t>
        <a:bodyPr/>
        <a:lstStyle/>
        <a:p>
          <a:endParaRPr lang="ru-RU"/>
        </a:p>
      </dgm:t>
    </dgm:pt>
    <dgm:pt modelId="{D7843757-4171-4443-AE86-3AA263CEBA95}">
      <dgm:prSet phldrT="[Text]" custT="1"/>
      <dgm:spPr>
        <a:solidFill>
          <a:srgbClr val="66FF99">
            <a:alpha val="89804"/>
          </a:srgbClr>
        </a:solidFill>
        <a:ln>
          <a:solidFill>
            <a:schemeClr val="tx1">
              <a:lumMod val="50000"/>
              <a:lumOff val="50000"/>
            </a:schemeClr>
          </a:solidFill>
          <a:prstDash val="sysDash"/>
        </a:ln>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b="1" dirty="0">
              <a:latin typeface="Times New Roman" pitchFamily="18" charset="0"/>
              <a:cs typeface="Times New Roman" pitchFamily="18" charset="0"/>
            </a:rPr>
            <a:t>DNA damage and repair</a:t>
          </a:r>
          <a:endParaRPr lang="en-US" sz="1400" b="1" i="0" dirty="0"/>
        </a:p>
      </dgm:t>
    </dgm:pt>
    <dgm:pt modelId="{AA23A2B0-CBC9-4C8E-A013-0B03B0F5FECD}" type="parTrans" cxnId="{7F188A15-75CE-48D1-8054-F03E81082F3A}">
      <dgm:prSet/>
      <dgm:spPr>
        <a:ln>
          <a:solidFill>
            <a:schemeClr val="bg2">
              <a:lumMod val="50000"/>
            </a:schemeClr>
          </a:solidFill>
        </a:ln>
      </dgm:spPr>
      <dgm:t>
        <a:bodyPr/>
        <a:lstStyle/>
        <a:p>
          <a:endParaRPr lang="en-US"/>
        </a:p>
      </dgm:t>
    </dgm:pt>
    <dgm:pt modelId="{0C33FAB2-3C83-4B44-AD72-9753E9D3A3D5}" type="sibTrans" cxnId="{7F188A15-75CE-48D1-8054-F03E81082F3A}">
      <dgm:prSet/>
      <dgm:spPr/>
      <dgm:t>
        <a:bodyPr/>
        <a:lstStyle/>
        <a:p>
          <a:endParaRPr lang="en-US"/>
        </a:p>
      </dgm:t>
    </dgm:pt>
    <dgm:pt modelId="{1DA0194F-4D63-48C4-8BF4-31367375DF18}">
      <dgm:prSet phldrT="[Text]" custT="1"/>
      <dgm:spPr>
        <a:solidFill>
          <a:srgbClr val="FFFF66">
            <a:alpha val="89804"/>
          </a:srgbClr>
        </a:solidFill>
        <a:ln>
          <a:solidFill>
            <a:schemeClr val="tx1">
              <a:lumMod val="50000"/>
              <a:lumOff val="50000"/>
            </a:schemeClr>
          </a:solidFill>
          <a:prstDash val="sysDash"/>
        </a:ln>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b="1" i="0" dirty="0">
              <a:latin typeface="Times New Roman" panose="02020603050405020304" pitchFamily="18" charset="0"/>
              <a:cs typeface="Times New Roman" panose="02020603050405020304" pitchFamily="18" charset="0"/>
            </a:rPr>
            <a:t>Telomere length</a:t>
          </a:r>
        </a:p>
      </dgm:t>
    </dgm:pt>
    <dgm:pt modelId="{1156C3E9-7F0F-4C10-98AF-2CE5DAB2B6D6}" type="parTrans" cxnId="{9DA8449D-7492-45AC-A11A-00BC195AC331}">
      <dgm:prSet/>
      <dgm:spPr>
        <a:ln>
          <a:solidFill>
            <a:schemeClr val="bg2">
              <a:lumMod val="50000"/>
            </a:schemeClr>
          </a:solidFill>
        </a:ln>
      </dgm:spPr>
      <dgm:t>
        <a:bodyPr/>
        <a:lstStyle/>
        <a:p>
          <a:endParaRPr lang="en-US"/>
        </a:p>
      </dgm:t>
    </dgm:pt>
    <dgm:pt modelId="{00068EE6-747F-4CAE-885E-D615A948E1E2}" type="sibTrans" cxnId="{9DA8449D-7492-45AC-A11A-00BC195AC331}">
      <dgm:prSet/>
      <dgm:spPr/>
      <dgm:t>
        <a:bodyPr/>
        <a:lstStyle/>
        <a:p>
          <a:endParaRPr lang="en-US"/>
        </a:p>
      </dgm:t>
    </dgm:pt>
    <dgm:pt modelId="{3CF912D7-1B49-44A3-85C6-6FAF0F4B2905}">
      <dgm:prSet phldrT="[Text]" custT="1"/>
      <dgm:spPr>
        <a:solidFill>
          <a:srgbClr val="66FFFF">
            <a:alpha val="89804"/>
          </a:srgbClr>
        </a:solidFill>
        <a:ln>
          <a:solidFill>
            <a:schemeClr val="tx1">
              <a:lumMod val="50000"/>
              <a:lumOff val="50000"/>
            </a:schemeClr>
          </a:solidFill>
          <a:prstDash val="sysDash"/>
        </a:ln>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altLang="ru-RU" sz="1400" b="1" i="0" dirty="0" smtClean="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Copy </a:t>
          </a:r>
          <a:r>
            <a:rPr lang="en-US" altLang="ru-RU" sz="1400" b="1" i="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Number Variation</a:t>
          </a:r>
          <a:endParaRPr lang="en-US" sz="1400" b="1" i="0" dirty="0">
            <a:latin typeface="Times New Roman" panose="02020603050405020304" pitchFamily="18" charset="0"/>
            <a:cs typeface="Times New Roman" panose="02020603050405020304" pitchFamily="18" charset="0"/>
          </a:endParaRPr>
        </a:p>
      </dgm:t>
    </dgm:pt>
    <dgm:pt modelId="{93C7EC84-76EC-4EBA-A4F5-9659D22A4A44}" type="parTrans" cxnId="{78D07512-58AA-4B0F-9886-8795847CD73D}">
      <dgm:prSet/>
      <dgm:spPr>
        <a:ln>
          <a:solidFill>
            <a:schemeClr val="bg2">
              <a:lumMod val="50000"/>
            </a:schemeClr>
          </a:solidFill>
        </a:ln>
      </dgm:spPr>
      <dgm:t>
        <a:bodyPr/>
        <a:lstStyle/>
        <a:p>
          <a:endParaRPr lang="en-US"/>
        </a:p>
      </dgm:t>
    </dgm:pt>
    <dgm:pt modelId="{8D404BD3-5CC3-4A4B-982F-5475A5536001}" type="sibTrans" cxnId="{78D07512-58AA-4B0F-9886-8795847CD73D}">
      <dgm:prSet/>
      <dgm:spPr/>
      <dgm:t>
        <a:bodyPr/>
        <a:lstStyle/>
        <a:p>
          <a:endParaRPr lang="en-US"/>
        </a:p>
      </dgm:t>
    </dgm:pt>
    <dgm:pt modelId="{483156CC-7885-43C3-985A-6B21F0FEDFE6}" type="pres">
      <dgm:prSet presAssocID="{CC62B9BC-0D92-4B6B-B1BB-B8185EAEC811}" presName="diagram" presStyleCnt="0">
        <dgm:presLayoutVars>
          <dgm:chPref val="1"/>
          <dgm:dir/>
          <dgm:animOne val="branch"/>
          <dgm:animLvl val="lvl"/>
          <dgm:resizeHandles/>
        </dgm:presLayoutVars>
      </dgm:prSet>
      <dgm:spPr/>
      <dgm:t>
        <a:bodyPr/>
        <a:lstStyle/>
        <a:p>
          <a:endParaRPr lang="en-US"/>
        </a:p>
      </dgm:t>
    </dgm:pt>
    <dgm:pt modelId="{EDB9EA54-C3FD-47D4-A7F7-CC9D56A4091F}" type="pres">
      <dgm:prSet presAssocID="{6EA28A54-0A7F-47AA-80F6-0189529D5A82}" presName="root" presStyleCnt="0"/>
      <dgm:spPr/>
    </dgm:pt>
    <dgm:pt modelId="{24AB580A-B497-474C-BD00-E423DBC5EA9A}" type="pres">
      <dgm:prSet presAssocID="{6EA28A54-0A7F-47AA-80F6-0189529D5A82}" presName="rootComposite" presStyleCnt="0"/>
      <dgm:spPr/>
    </dgm:pt>
    <dgm:pt modelId="{5AB313E3-E5C3-41EC-A591-7735864B1B27}" type="pres">
      <dgm:prSet presAssocID="{6EA28A54-0A7F-47AA-80F6-0189529D5A82}" presName="rootText" presStyleLbl="node1" presStyleIdx="0" presStyleCnt="2" custScaleX="146438" custScaleY="57136" custLinFactNeighborX="2251" custLinFactNeighborY="-44368"/>
      <dgm:spPr/>
      <dgm:t>
        <a:bodyPr/>
        <a:lstStyle/>
        <a:p>
          <a:endParaRPr lang="en-US"/>
        </a:p>
      </dgm:t>
    </dgm:pt>
    <dgm:pt modelId="{204C1CAF-A9BF-401E-9548-694F97E10869}" type="pres">
      <dgm:prSet presAssocID="{6EA28A54-0A7F-47AA-80F6-0189529D5A82}" presName="rootConnector" presStyleLbl="node1" presStyleIdx="0" presStyleCnt="2"/>
      <dgm:spPr/>
      <dgm:t>
        <a:bodyPr/>
        <a:lstStyle/>
        <a:p>
          <a:endParaRPr lang="en-US"/>
        </a:p>
      </dgm:t>
    </dgm:pt>
    <dgm:pt modelId="{108A4427-2637-41C9-8143-ABC41FB5BBC3}" type="pres">
      <dgm:prSet presAssocID="{6EA28A54-0A7F-47AA-80F6-0189529D5A82}" presName="childShape" presStyleCnt="0"/>
      <dgm:spPr/>
    </dgm:pt>
    <dgm:pt modelId="{5F6C01C4-0F0A-4AFA-9588-21FE840F4685}" type="pres">
      <dgm:prSet presAssocID="{2CDCA130-5A11-4672-85DC-FF0193600359}" presName="Name13" presStyleLbl="parChTrans1D2" presStyleIdx="0" presStyleCnt="4"/>
      <dgm:spPr/>
      <dgm:t>
        <a:bodyPr/>
        <a:lstStyle/>
        <a:p>
          <a:endParaRPr lang="en-US"/>
        </a:p>
      </dgm:t>
    </dgm:pt>
    <dgm:pt modelId="{741A198F-5A9C-4F9C-A9A0-E1ED939ECFD5}" type="pres">
      <dgm:prSet presAssocID="{BE8D2C68-60DA-4146-A122-7E326B241D17}" presName="childText" presStyleLbl="bgAcc1" presStyleIdx="0" presStyleCnt="4" custScaleX="144839" custScaleY="36678" custLinFactNeighborX="-735" custLinFactNeighborY="-41275">
        <dgm:presLayoutVars>
          <dgm:bulletEnabled val="1"/>
        </dgm:presLayoutVars>
      </dgm:prSet>
      <dgm:spPr/>
      <dgm:t>
        <a:bodyPr/>
        <a:lstStyle/>
        <a:p>
          <a:endParaRPr lang="en-US"/>
        </a:p>
      </dgm:t>
    </dgm:pt>
    <dgm:pt modelId="{F352F1EB-955D-4123-84ED-940A478E8ADA}" type="pres">
      <dgm:prSet presAssocID="{AA23A2B0-CBC9-4C8E-A013-0B03B0F5FECD}" presName="Name13" presStyleLbl="parChTrans1D2" presStyleIdx="1" presStyleCnt="4"/>
      <dgm:spPr/>
      <dgm:t>
        <a:bodyPr/>
        <a:lstStyle/>
        <a:p>
          <a:endParaRPr lang="en-US"/>
        </a:p>
      </dgm:t>
    </dgm:pt>
    <dgm:pt modelId="{5189E1AA-2408-41D7-AD01-0F65AFA37594}" type="pres">
      <dgm:prSet presAssocID="{D7843757-4171-4443-AE86-3AA263CEBA95}" presName="childText" presStyleLbl="bgAcc1" presStyleIdx="1" presStyleCnt="4" custScaleX="144839" custScaleY="36678" custLinFactNeighborX="-586" custLinFactNeighborY="9443">
        <dgm:presLayoutVars>
          <dgm:bulletEnabled val="1"/>
        </dgm:presLayoutVars>
      </dgm:prSet>
      <dgm:spPr/>
      <dgm:t>
        <a:bodyPr/>
        <a:lstStyle/>
        <a:p>
          <a:endParaRPr lang="en-US"/>
        </a:p>
      </dgm:t>
    </dgm:pt>
    <dgm:pt modelId="{08626E58-B907-4A31-A1C5-5315FB8E9355}" type="pres">
      <dgm:prSet presAssocID="{1156C3E9-7F0F-4C10-98AF-2CE5DAB2B6D6}" presName="Name13" presStyleLbl="parChTrans1D2" presStyleIdx="2" presStyleCnt="4"/>
      <dgm:spPr/>
      <dgm:t>
        <a:bodyPr/>
        <a:lstStyle/>
        <a:p>
          <a:endParaRPr lang="en-US"/>
        </a:p>
      </dgm:t>
    </dgm:pt>
    <dgm:pt modelId="{27165FF5-AD7B-4685-BD42-BD60DB7511FA}" type="pres">
      <dgm:prSet presAssocID="{1DA0194F-4D63-48C4-8BF4-31367375DF18}" presName="childText" presStyleLbl="bgAcc1" presStyleIdx="2" presStyleCnt="4" custScaleX="144839" custScaleY="36678" custLinFactNeighborX="-735" custLinFactNeighborY="48824">
        <dgm:presLayoutVars>
          <dgm:bulletEnabled val="1"/>
        </dgm:presLayoutVars>
      </dgm:prSet>
      <dgm:spPr/>
      <dgm:t>
        <a:bodyPr/>
        <a:lstStyle/>
        <a:p>
          <a:endParaRPr lang="en-US"/>
        </a:p>
      </dgm:t>
    </dgm:pt>
    <dgm:pt modelId="{786DA208-80B0-4081-8F59-EF98688D70F7}" type="pres">
      <dgm:prSet presAssocID="{93C7EC84-76EC-4EBA-A4F5-9659D22A4A44}" presName="Name13" presStyleLbl="parChTrans1D2" presStyleIdx="3" presStyleCnt="4"/>
      <dgm:spPr/>
      <dgm:t>
        <a:bodyPr/>
        <a:lstStyle/>
        <a:p>
          <a:endParaRPr lang="en-US"/>
        </a:p>
      </dgm:t>
    </dgm:pt>
    <dgm:pt modelId="{217DBEDE-6B52-451F-AFCF-B1070FD090F5}" type="pres">
      <dgm:prSet presAssocID="{3CF912D7-1B49-44A3-85C6-6FAF0F4B2905}" presName="childText" presStyleLbl="bgAcc1" presStyleIdx="3" presStyleCnt="4" custScaleX="144839" custScaleY="36678" custLinFactNeighborX="-735" custLinFactNeighborY="36847">
        <dgm:presLayoutVars>
          <dgm:bulletEnabled val="1"/>
        </dgm:presLayoutVars>
      </dgm:prSet>
      <dgm:spPr/>
      <dgm:t>
        <a:bodyPr/>
        <a:lstStyle/>
        <a:p>
          <a:endParaRPr lang="en-US"/>
        </a:p>
      </dgm:t>
    </dgm:pt>
    <dgm:pt modelId="{D21AA6F8-0905-44A3-AB63-0238DD0F16A8}" type="pres">
      <dgm:prSet presAssocID="{2A746D3C-092D-454D-A8B0-FA5059588809}" presName="root" presStyleCnt="0"/>
      <dgm:spPr/>
    </dgm:pt>
    <dgm:pt modelId="{A817398D-E2F7-4DC5-98B0-2B36636B2C8B}" type="pres">
      <dgm:prSet presAssocID="{2A746D3C-092D-454D-A8B0-FA5059588809}" presName="rootComposite" presStyleCnt="0"/>
      <dgm:spPr/>
    </dgm:pt>
    <dgm:pt modelId="{5A4EA052-C333-4063-84CB-9D8DD4CFB6E0}" type="pres">
      <dgm:prSet presAssocID="{2A746D3C-092D-454D-A8B0-FA5059588809}" presName="rootText" presStyleLbl="node1" presStyleIdx="1" presStyleCnt="2" custScaleX="142866" custScaleY="57136" custLinFactNeighborX="-1630" custLinFactNeighborY="-61421"/>
      <dgm:spPr/>
      <dgm:t>
        <a:bodyPr/>
        <a:lstStyle/>
        <a:p>
          <a:endParaRPr lang="en-US"/>
        </a:p>
      </dgm:t>
    </dgm:pt>
    <dgm:pt modelId="{D3A74592-E447-4FCC-A89F-87D40158DC08}" type="pres">
      <dgm:prSet presAssocID="{2A746D3C-092D-454D-A8B0-FA5059588809}" presName="rootConnector" presStyleLbl="node1" presStyleIdx="1" presStyleCnt="2"/>
      <dgm:spPr/>
      <dgm:t>
        <a:bodyPr/>
        <a:lstStyle/>
        <a:p>
          <a:endParaRPr lang="en-US"/>
        </a:p>
      </dgm:t>
    </dgm:pt>
    <dgm:pt modelId="{0679B6C7-FFBE-42EE-9CCC-2F6E0C496FD6}" type="pres">
      <dgm:prSet presAssocID="{2A746D3C-092D-454D-A8B0-FA5059588809}" presName="childShape" presStyleCnt="0"/>
      <dgm:spPr/>
    </dgm:pt>
  </dgm:ptLst>
  <dgm:cxnLst>
    <dgm:cxn modelId="{E9AFC6A7-AC4F-494F-9908-259FCE6BCBAA}" type="presOf" srcId="{3CF912D7-1B49-44A3-85C6-6FAF0F4B2905}" destId="{217DBEDE-6B52-451F-AFCF-B1070FD090F5}" srcOrd="0" destOrd="0" presId="urn:microsoft.com/office/officeart/2005/8/layout/hierarchy3"/>
    <dgm:cxn modelId="{4D2567E3-810D-4FB9-BF62-CB49B2BF8F8C}" type="presOf" srcId="{BE8D2C68-60DA-4146-A122-7E326B241D17}" destId="{741A198F-5A9C-4F9C-A9A0-E1ED939ECFD5}" srcOrd="0" destOrd="0" presId="urn:microsoft.com/office/officeart/2005/8/layout/hierarchy3"/>
    <dgm:cxn modelId="{12799F9A-F56D-4614-AF1C-B2C02B676C9C}" type="presOf" srcId="{93C7EC84-76EC-4EBA-A4F5-9659D22A4A44}" destId="{786DA208-80B0-4081-8F59-EF98688D70F7}" srcOrd="0" destOrd="0" presId="urn:microsoft.com/office/officeart/2005/8/layout/hierarchy3"/>
    <dgm:cxn modelId="{189F82A6-4F8F-4C00-977D-F58A2DD5CE4E}" type="presOf" srcId="{CC62B9BC-0D92-4B6B-B1BB-B8185EAEC811}" destId="{483156CC-7885-43C3-985A-6B21F0FEDFE6}" srcOrd="0" destOrd="0" presId="urn:microsoft.com/office/officeart/2005/8/layout/hierarchy3"/>
    <dgm:cxn modelId="{1A3AAA7D-538B-4CB3-89C8-B12BC752BAF1}" srcId="{CC62B9BC-0D92-4B6B-B1BB-B8185EAEC811}" destId="{2A746D3C-092D-454D-A8B0-FA5059588809}" srcOrd="1" destOrd="0" parTransId="{0BF2E16E-DF83-4DF5-8E23-45B1657BB117}" sibTransId="{64D4BF25-D901-4FF2-8784-FF854B4AD324}"/>
    <dgm:cxn modelId="{525B6379-B00D-4BFB-87D7-514455BF043E}" type="presOf" srcId="{1DA0194F-4D63-48C4-8BF4-31367375DF18}" destId="{27165FF5-AD7B-4685-BD42-BD60DB7511FA}" srcOrd="0" destOrd="0" presId="urn:microsoft.com/office/officeart/2005/8/layout/hierarchy3"/>
    <dgm:cxn modelId="{0C467EAC-24F8-4B76-9CC0-271040C61F86}" srcId="{CC62B9BC-0D92-4B6B-B1BB-B8185EAEC811}" destId="{6EA28A54-0A7F-47AA-80F6-0189529D5A82}" srcOrd="0" destOrd="0" parTransId="{B584EC8B-5053-4715-96A9-7DE5B5761D0A}" sibTransId="{249D5F26-2CD0-494D-BBD4-AAECE95BDE52}"/>
    <dgm:cxn modelId="{482375F1-6EF2-47CD-BB3A-B243DCD9A52C}" type="presOf" srcId="{2A746D3C-092D-454D-A8B0-FA5059588809}" destId="{D3A74592-E447-4FCC-A89F-87D40158DC08}" srcOrd="1" destOrd="0" presId="urn:microsoft.com/office/officeart/2005/8/layout/hierarchy3"/>
    <dgm:cxn modelId="{7F188A15-75CE-48D1-8054-F03E81082F3A}" srcId="{6EA28A54-0A7F-47AA-80F6-0189529D5A82}" destId="{D7843757-4171-4443-AE86-3AA263CEBA95}" srcOrd="1" destOrd="0" parTransId="{AA23A2B0-CBC9-4C8E-A013-0B03B0F5FECD}" sibTransId="{0C33FAB2-3C83-4B44-AD72-9753E9D3A3D5}"/>
    <dgm:cxn modelId="{6BF7902B-240F-4053-B18E-C2728CEFCC0A}" srcId="{6EA28A54-0A7F-47AA-80F6-0189529D5A82}" destId="{BE8D2C68-60DA-4146-A122-7E326B241D17}" srcOrd="0" destOrd="0" parTransId="{2CDCA130-5A11-4672-85DC-FF0193600359}" sibTransId="{A2032848-7761-46A5-80F1-B727081ACACF}"/>
    <dgm:cxn modelId="{0EC30A47-BD42-421C-A8F8-EAD60B542FB4}" type="presOf" srcId="{6EA28A54-0A7F-47AA-80F6-0189529D5A82}" destId="{5AB313E3-E5C3-41EC-A591-7735864B1B27}" srcOrd="0" destOrd="0" presId="urn:microsoft.com/office/officeart/2005/8/layout/hierarchy3"/>
    <dgm:cxn modelId="{9DA8449D-7492-45AC-A11A-00BC195AC331}" srcId="{6EA28A54-0A7F-47AA-80F6-0189529D5A82}" destId="{1DA0194F-4D63-48C4-8BF4-31367375DF18}" srcOrd="2" destOrd="0" parTransId="{1156C3E9-7F0F-4C10-98AF-2CE5DAB2B6D6}" sibTransId="{00068EE6-747F-4CAE-885E-D615A948E1E2}"/>
    <dgm:cxn modelId="{C2573496-4A0B-44E0-86E2-EDF255A91ECF}" type="presOf" srcId="{D7843757-4171-4443-AE86-3AA263CEBA95}" destId="{5189E1AA-2408-41D7-AD01-0F65AFA37594}" srcOrd="0" destOrd="0" presId="urn:microsoft.com/office/officeart/2005/8/layout/hierarchy3"/>
    <dgm:cxn modelId="{02C3D4B6-9313-46C7-A268-B5366C3A8030}" type="presOf" srcId="{2A746D3C-092D-454D-A8B0-FA5059588809}" destId="{5A4EA052-C333-4063-84CB-9D8DD4CFB6E0}" srcOrd="0" destOrd="0" presId="urn:microsoft.com/office/officeart/2005/8/layout/hierarchy3"/>
    <dgm:cxn modelId="{4F69E59B-5BB0-4D22-A5CF-33A3C2FC86F6}" type="presOf" srcId="{1156C3E9-7F0F-4C10-98AF-2CE5DAB2B6D6}" destId="{08626E58-B907-4A31-A1C5-5315FB8E9355}" srcOrd="0" destOrd="0" presId="urn:microsoft.com/office/officeart/2005/8/layout/hierarchy3"/>
    <dgm:cxn modelId="{B3867BB2-A105-4F38-92D5-CF050E7E0900}" type="presOf" srcId="{6EA28A54-0A7F-47AA-80F6-0189529D5A82}" destId="{204C1CAF-A9BF-401E-9548-694F97E10869}" srcOrd="1" destOrd="0" presId="urn:microsoft.com/office/officeart/2005/8/layout/hierarchy3"/>
    <dgm:cxn modelId="{78D07512-58AA-4B0F-9886-8795847CD73D}" srcId="{6EA28A54-0A7F-47AA-80F6-0189529D5A82}" destId="{3CF912D7-1B49-44A3-85C6-6FAF0F4B2905}" srcOrd="3" destOrd="0" parTransId="{93C7EC84-76EC-4EBA-A4F5-9659D22A4A44}" sibTransId="{8D404BD3-5CC3-4A4B-982F-5475A5536001}"/>
    <dgm:cxn modelId="{803E3CAB-C71B-4472-861B-C5CF6E53DF22}" type="presOf" srcId="{2CDCA130-5A11-4672-85DC-FF0193600359}" destId="{5F6C01C4-0F0A-4AFA-9588-21FE840F4685}" srcOrd="0" destOrd="0" presId="urn:microsoft.com/office/officeart/2005/8/layout/hierarchy3"/>
    <dgm:cxn modelId="{ADCCBCE0-D31D-44BB-9BBD-4A66605D5553}" type="presOf" srcId="{AA23A2B0-CBC9-4C8E-A013-0B03B0F5FECD}" destId="{F352F1EB-955D-4123-84ED-940A478E8ADA}" srcOrd="0" destOrd="0" presId="urn:microsoft.com/office/officeart/2005/8/layout/hierarchy3"/>
    <dgm:cxn modelId="{96BF3B2D-BAA2-4A2F-8B3B-2414A85B0D50}" type="presParOf" srcId="{483156CC-7885-43C3-985A-6B21F0FEDFE6}" destId="{EDB9EA54-C3FD-47D4-A7F7-CC9D56A4091F}" srcOrd="0" destOrd="0" presId="urn:microsoft.com/office/officeart/2005/8/layout/hierarchy3"/>
    <dgm:cxn modelId="{6B1B1EE7-F47B-477B-9A44-928AB6CFE14F}" type="presParOf" srcId="{EDB9EA54-C3FD-47D4-A7F7-CC9D56A4091F}" destId="{24AB580A-B497-474C-BD00-E423DBC5EA9A}" srcOrd="0" destOrd="0" presId="urn:microsoft.com/office/officeart/2005/8/layout/hierarchy3"/>
    <dgm:cxn modelId="{DDC15DF3-C840-4869-8CCF-ECC8D7CAB8B0}" type="presParOf" srcId="{24AB580A-B497-474C-BD00-E423DBC5EA9A}" destId="{5AB313E3-E5C3-41EC-A591-7735864B1B27}" srcOrd="0" destOrd="0" presId="urn:microsoft.com/office/officeart/2005/8/layout/hierarchy3"/>
    <dgm:cxn modelId="{6A92B608-A7B6-48E7-B3E5-095263B21253}" type="presParOf" srcId="{24AB580A-B497-474C-BD00-E423DBC5EA9A}" destId="{204C1CAF-A9BF-401E-9548-694F97E10869}" srcOrd="1" destOrd="0" presId="urn:microsoft.com/office/officeart/2005/8/layout/hierarchy3"/>
    <dgm:cxn modelId="{F05B7317-2F00-4873-9807-096C9E1A40B7}" type="presParOf" srcId="{EDB9EA54-C3FD-47D4-A7F7-CC9D56A4091F}" destId="{108A4427-2637-41C9-8143-ABC41FB5BBC3}" srcOrd="1" destOrd="0" presId="urn:microsoft.com/office/officeart/2005/8/layout/hierarchy3"/>
    <dgm:cxn modelId="{30C659DB-5DC1-4C4C-BA71-1079BB6C31A0}" type="presParOf" srcId="{108A4427-2637-41C9-8143-ABC41FB5BBC3}" destId="{5F6C01C4-0F0A-4AFA-9588-21FE840F4685}" srcOrd="0" destOrd="0" presId="urn:microsoft.com/office/officeart/2005/8/layout/hierarchy3"/>
    <dgm:cxn modelId="{12CF0640-D54B-47D8-AFEC-7F7A1D424790}" type="presParOf" srcId="{108A4427-2637-41C9-8143-ABC41FB5BBC3}" destId="{741A198F-5A9C-4F9C-A9A0-E1ED939ECFD5}" srcOrd="1" destOrd="0" presId="urn:microsoft.com/office/officeart/2005/8/layout/hierarchy3"/>
    <dgm:cxn modelId="{E3709D18-D52F-4704-A0E2-CFAFCB866E38}" type="presParOf" srcId="{108A4427-2637-41C9-8143-ABC41FB5BBC3}" destId="{F352F1EB-955D-4123-84ED-940A478E8ADA}" srcOrd="2" destOrd="0" presId="urn:microsoft.com/office/officeart/2005/8/layout/hierarchy3"/>
    <dgm:cxn modelId="{6049ABE4-52DE-464E-9F00-ADCC207FBC57}" type="presParOf" srcId="{108A4427-2637-41C9-8143-ABC41FB5BBC3}" destId="{5189E1AA-2408-41D7-AD01-0F65AFA37594}" srcOrd="3" destOrd="0" presId="urn:microsoft.com/office/officeart/2005/8/layout/hierarchy3"/>
    <dgm:cxn modelId="{D5AA8464-9E48-46C6-B46E-C108A139FFC7}" type="presParOf" srcId="{108A4427-2637-41C9-8143-ABC41FB5BBC3}" destId="{08626E58-B907-4A31-A1C5-5315FB8E9355}" srcOrd="4" destOrd="0" presId="urn:microsoft.com/office/officeart/2005/8/layout/hierarchy3"/>
    <dgm:cxn modelId="{F0D18A16-0749-4A71-9979-59EC39F9401D}" type="presParOf" srcId="{108A4427-2637-41C9-8143-ABC41FB5BBC3}" destId="{27165FF5-AD7B-4685-BD42-BD60DB7511FA}" srcOrd="5" destOrd="0" presId="urn:microsoft.com/office/officeart/2005/8/layout/hierarchy3"/>
    <dgm:cxn modelId="{953A1E4A-88F1-4ED7-B6F2-911E75D7A4EB}" type="presParOf" srcId="{108A4427-2637-41C9-8143-ABC41FB5BBC3}" destId="{786DA208-80B0-4081-8F59-EF98688D70F7}" srcOrd="6" destOrd="0" presId="urn:microsoft.com/office/officeart/2005/8/layout/hierarchy3"/>
    <dgm:cxn modelId="{16610872-4546-4A5B-B630-C83B4E7863A7}" type="presParOf" srcId="{108A4427-2637-41C9-8143-ABC41FB5BBC3}" destId="{217DBEDE-6B52-451F-AFCF-B1070FD090F5}" srcOrd="7" destOrd="0" presId="urn:microsoft.com/office/officeart/2005/8/layout/hierarchy3"/>
    <dgm:cxn modelId="{2E1349BA-4A99-4335-9BAA-3CD94229B9E4}" type="presParOf" srcId="{483156CC-7885-43C3-985A-6B21F0FEDFE6}" destId="{D21AA6F8-0905-44A3-AB63-0238DD0F16A8}" srcOrd="1" destOrd="0" presId="urn:microsoft.com/office/officeart/2005/8/layout/hierarchy3"/>
    <dgm:cxn modelId="{76BF0E12-7EEF-4B9E-98E3-D9ADF655BADD}" type="presParOf" srcId="{D21AA6F8-0905-44A3-AB63-0238DD0F16A8}" destId="{A817398D-E2F7-4DC5-98B0-2B36636B2C8B}" srcOrd="0" destOrd="0" presId="urn:microsoft.com/office/officeart/2005/8/layout/hierarchy3"/>
    <dgm:cxn modelId="{07E638D3-B2EA-41D9-B4BE-2CB91873F8F9}" type="presParOf" srcId="{A817398D-E2F7-4DC5-98B0-2B36636B2C8B}" destId="{5A4EA052-C333-4063-84CB-9D8DD4CFB6E0}" srcOrd="0" destOrd="0" presId="urn:microsoft.com/office/officeart/2005/8/layout/hierarchy3"/>
    <dgm:cxn modelId="{2E6685BA-641E-48AA-A5BC-BA92B905489D}" type="presParOf" srcId="{A817398D-E2F7-4DC5-98B0-2B36636B2C8B}" destId="{D3A74592-E447-4FCC-A89F-87D40158DC08}" srcOrd="1" destOrd="0" presId="urn:microsoft.com/office/officeart/2005/8/layout/hierarchy3"/>
    <dgm:cxn modelId="{223AEEB0-E94E-4E3A-803C-17BF25670F2D}" type="presParOf" srcId="{D21AA6F8-0905-44A3-AB63-0238DD0F16A8}" destId="{0679B6C7-FFBE-42EE-9CCC-2F6E0C496FD6}"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62B9BC-0D92-4B6B-B1BB-B8185EAEC81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ru-RU"/>
        </a:p>
      </dgm:t>
    </dgm:pt>
    <dgm:pt modelId="{2A746D3C-092D-454D-A8B0-FA5059588809}">
      <dgm:prSet phldrT="[Text]" custT="1"/>
      <dgm:spPr>
        <a:solidFill>
          <a:schemeClr val="bg1">
            <a:lumMod val="85000"/>
          </a:schemeClr>
        </a:solidFill>
        <a:ln>
          <a:solidFill>
            <a:schemeClr val="bg1">
              <a:lumMod val="65000"/>
            </a:schemeClr>
          </a:solidFill>
        </a:ln>
      </dgm:spPr>
      <dgm:t>
        <a:bodyPr/>
        <a:lstStyle/>
        <a:p>
          <a:r>
            <a:rPr lang="en-US" sz="2000" dirty="0" smtClean="0">
              <a:solidFill>
                <a:schemeClr val="tx1"/>
              </a:solidFill>
              <a:latin typeface="Times New Roman" pitchFamily="18" charset="0"/>
              <a:cs typeface="Times New Roman" pitchFamily="18" charset="0"/>
            </a:rPr>
            <a:t>Radiobiological Endpoints</a:t>
          </a:r>
          <a:endParaRPr lang="ru-RU" sz="2000" dirty="0">
            <a:solidFill>
              <a:schemeClr val="tx1"/>
            </a:solidFill>
            <a:latin typeface="Times New Roman" pitchFamily="18" charset="0"/>
            <a:cs typeface="Times New Roman" pitchFamily="18" charset="0"/>
          </a:endParaRPr>
        </a:p>
      </dgm:t>
    </dgm:pt>
    <dgm:pt modelId="{0BF2E16E-DF83-4DF5-8E23-45B1657BB117}" type="parTrans" cxnId="{1A3AAA7D-538B-4CB3-89C8-B12BC752BAF1}">
      <dgm:prSet/>
      <dgm:spPr/>
      <dgm:t>
        <a:bodyPr/>
        <a:lstStyle/>
        <a:p>
          <a:endParaRPr lang="ru-RU"/>
        </a:p>
      </dgm:t>
    </dgm:pt>
    <dgm:pt modelId="{64D4BF25-D901-4FF2-8784-FF854B4AD324}" type="sibTrans" cxnId="{1A3AAA7D-538B-4CB3-89C8-B12BC752BAF1}">
      <dgm:prSet/>
      <dgm:spPr/>
      <dgm:t>
        <a:bodyPr/>
        <a:lstStyle/>
        <a:p>
          <a:endParaRPr lang="ru-RU"/>
        </a:p>
      </dgm:t>
    </dgm:pt>
    <dgm:pt modelId="{66AAC3B3-3CCE-43B1-ADE9-C17CA4BCC4B3}">
      <dgm:prSet phldrT="[Text]" custT="1"/>
      <dgm:spPr>
        <a:ln>
          <a:solidFill>
            <a:srgbClr val="FF0000"/>
          </a:solidFill>
          <a:prstDash val="sysDash"/>
        </a:ln>
      </dgm:spPr>
      <dgm:t>
        <a:bodyPr/>
        <a:lstStyle/>
        <a:p>
          <a:r>
            <a:rPr lang="en-US" sz="2000" b="1" u="sng" dirty="0" smtClean="0">
              <a:solidFill>
                <a:srgbClr val="FF0000"/>
              </a:solidFill>
              <a:latin typeface="Times New Roman" pitchFamily="18" charset="0"/>
              <a:cs typeface="Times New Roman" pitchFamily="18" charset="0"/>
            </a:rPr>
            <a:t>DNA damage and repair</a:t>
          </a:r>
          <a:endParaRPr lang="ru-RU" sz="2000" b="1" u="sng" dirty="0">
            <a:solidFill>
              <a:srgbClr val="FF0000"/>
            </a:solidFill>
            <a:latin typeface="Times New Roman" pitchFamily="18" charset="0"/>
            <a:cs typeface="Times New Roman" pitchFamily="18" charset="0"/>
          </a:endParaRPr>
        </a:p>
      </dgm:t>
    </dgm:pt>
    <dgm:pt modelId="{6E5DCFBC-B42E-49EB-9156-7AF57263C636}" type="parTrans" cxnId="{342B12FB-349F-48E0-A4A0-E090DD4F732B}">
      <dgm:prSet/>
      <dgm:spPr>
        <a:ln>
          <a:solidFill>
            <a:schemeClr val="tx1">
              <a:lumMod val="50000"/>
              <a:lumOff val="50000"/>
            </a:schemeClr>
          </a:solidFill>
          <a:prstDash val="sysDash"/>
        </a:ln>
      </dgm:spPr>
      <dgm:t>
        <a:bodyPr/>
        <a:lstStyle/>
        <a:p>
          <a:endParaRPr lang="ru-RU"/>
        </a:p>
      </dgm:t>
    </dgm:pt>
    <dgm:pt modelId="{D7D4BC31-C722-4923-938F-D7111226B942}" type="sibTrans" cxnId="{342B12FB-349F-48E0-A4A0-E090DD4F732B}">
      <dgm:prSet/>
      <dgm:spPr/>
      <dgm:t>
        <a:bodyPr/>
        <a:lstStyle/>
        <a:p>
          <a:endParaRPr lang="ru-RU"/>
        </a:p>
      </dgm:t>
    </dgm:pt>
    <dgm:pt modelId="{293AC83E-E3CB-46EA-ABAA-BF842BF5CD8C}">
      <dgm:prSet phldrT="[Text]" custT="1"/>
      <dgm:spPr>
        <a:ln>
          <a:solidFill>
            <a:schemeClr val="tx1">
              <a:lumMod val="50000"/>
              <a:lumOff val="50000"/>
            </a:schemeClr>
          </a:solidFill>
          <a:prstDash val="sysDash"/>
        </a:ln>
      </dgm:spPr>
      <dgm:t>
        <a:bodyPr/>
        <a:lstStyle/>
        <a:p>
          <a:r>
            <a:rPr lang="en-US" sz="1600" dirty="0" smtClean="0">
              <a:latin typeface="Times New Roman" pitchFamily="18" charset="0"/>
              <a:cs typeface="Times New Roman" pitchFamily="18" charset="0"/>
            </a:rPr>
            <a:t>Comparison of DNA damage response (DDR) in cancer and normal cells</a:t>
          </a:r>
          <a:endParaRPr lang="ru-RU" sz="1600" dirty="0">
            <a:latin typeface="Times New Roman" pitchFamily="18" charset="0"/>
            <a:cs typeface="Times New Roman" pitchFamily="18" charset="0"/>
          </a:endParaRPr>
        </a:p>
      </dgm:t>
    </dgm:pt>
    <dgm:pt modelId="{22A79312-656F-49D0-983C-A349937BAF39}" type="parTrans" cxnId="{E7800AA9-4881-4F37-B288-390C2FC2E8D2}">
      <dgm:prSet/>
      <dgm:spPr>
        <a:ln>
          <a:solidFill>
            <a:schemeClr val="tx1">
              <a:lumMod val="50000"/>
              <a:lumOff val="50000"/>
            </a:schemeClr>
          </a:solidFill>
          <a:prstDash val="sysDash"/>
        </a:ln>
      </dgm:spPr>
      <dgm:t>
        <a:bodyPr/>
        <a:lstStyle/>
        <a:p>
          <a:endParaRPr lang="ru-RU"/>
        </a:p>
      </dgm:t>
    </dgm:pt>
    <dgm:pt modelId="{BDECD4FB-FC9B-4C0C-8A73-951DF01FAED5}" type="sibTrans" cxnId="{E7800AA9-4881-4F37-B288-390C2FC2E8D2}">
      <dgm:prSet/>
      <dgm:spPr/>
      <dgm:t>
        <a:bodyPr/>
        <a:lstStyle/>
        <a:p>
          <a:endParaRPr lang="ru-RU"/>
        </a:p>
      </dgm:t>
    </dgm:pt>
    <dgm:pt modelId="{483156CC-7885-43C3-985A-6B21F0FEDFE6}" type="pres">
      <dgm:prSet presAssocID="{CC62B9BC-0D92-4B6B-B1BB-B8185EAEC811}" presName="diagram" presStyleCnt="0">
        <dgm:presLayoutVars>
          <dgm:chPref val="1"/>
          <dgm:dir/>
          <dgm:animOne val="branch"/>
          <dgm:animLvl val="lvl"/>
          <dgm:resizeHandles/>
        </dgm:presLayoutVars>
      </dgm:prSet>
      <dgm:spPr/>
      <dgm:t>
        <a:bodyPr/>
        <a:lstStyle/>
        <a:p>
          <a:endParaRPr lang="ru-RU"/>
        </a:p>
      </dgm:t>
    </dgm:pt>
    <dgm:pt modelId="{D21AA6F8-0905-44A3-AB63-0238DD0F16A8}" type="pres">
      <dgm:prSet presAssocID="{2A746D3C-092D-454D-A8B0-FA5059588809}" presName="root" presStyleCnt="0"/>
      <dgm:spPr/>
    </dgm:pt>
    <dgm:pt modelId="{A817398D-E2F7-4DC5-98B0-2B36636B2C8B}" type="pres">
      <dgm:prSet presAssocID="{2A746D3C-092D-454D-A8B0-FA5059588809}" presName="rootComposite" presStyleCnt="0"/>
      <dgm:spPr/>
    </dgm:pt>
    <dgm:pt modelId="{5A4EA052-C333-4063-84CB-9D8DD4CFB6E0}" type="pres">
      <dgm:prSet presAssocID="{2A746D3C-092D-454D-A8B0-FA5059588809}" presName="rootText" presStyleLbl="node1" presStyleIdx="0" presStyleCnt="1" custScaleX="142866" custScaleY="57136"/>
      <dgm:spPr/>
      <dgm:t>
        <a:bodyPr/>
        <a:lstStyle/>
        <a:p>
          <a:endParaRPr lang="ru-RU"/>
        </a:p>
      </dgm:t>
    </dgm:pt>
    <dgm:pt modelId="{D3A74592-E447-4FCC-A89F-87D40158DC08}" type="pres">
      <dgm:prSet presAssocID="{2A746D3C-092D-454D-A8B0-FA5059588809}" presName="rootConnector" presStyleLbl="node1" presStyleIdx="0" presStyleCnt="1"/>
      <dgm:spPr/>
      <dgm:t>
        <a:bodyPr/>
        <a:lstStyle/>
        <a:p>
          <a:endParaRPr lang="ru-RU"/>
        </a:p>
      </dgm:t>
    </dgm:pt>
    <dgm:pt modelId="{0679B6C7-FFBE-42EE-9CCC-2F6E0C496FD6}" type="pres">
      <dgm:prSet presAssocID="{2A746D3C-092D-454D-A8B0-FA5059588809}" presName="childShape" presStyleCnt="0"/>
      <dgm:spPr/>
    </dgm:pt>
    <dgm:pt modelId="{9402478D-B970-4387-9BBA-8A98B4409225}" type="pres">
      <dgm:prSet presAssocID="{6E5DCFBC-B42E-49EB-9156-7AF57263C636}" presName="Name13" presStyleLbl="parChTrans1D2" presStyleIdx="0" presStyleCnt="2"/>
      <dgm:spPr/>
      <dgm:t>
        <a:bodyPr/>
        <a:lstStyle/>
        <a:p>
          <a:endParaRPr lang="ru-RU"/>
        </a:p>
      </dgm:t>
    </dgm:pt>
    <dgm:pt modelId="{57656F8B-A5EE-4A16-B092-602E21314927}" type="pres">
      <dgm:prSet presAssocID="{66AAC3B3-3CCE-43B1-ADE9-C17CA4BCC4B3}" presName="childText" presStyleLbl="bgAcc1" presStyleIdx="0" presStyleCnt="2" custScaleX="134936">
        <dgm:presLayoutVars>
          <dgm:bulletEnabled val="1"/>
        </dgm:presLayoutVars>
      </dgm:prSet>
      <dgm:spPr/>
      <dgm:t>
        <a:bodyPr/>
        <a:lstStyle/>
        <a:p>
          <a:endParaRPr lang="ru-RU"/>
        </a:p>
      </dgm:t>
    </dgm:pt>
    <dgm:pt modelId="{A16FC075-366F-4446-BA21-CB4560A151A9}" type="pres">
      <dgm:prSet presAssocID="{22A79312-656F-49D0-983C-A349937BAF39}" presName="Name13" presStyleLbl="parChTrans1D2" presStyleIdx="1" presStyleCnt="2"/>
      <dgm:spPr/>
      <dgm:t>
        <a:bodyPr/>
        <a:lstStyle/>
        <a:p>
          <a:endParaRPr lang="ru-RU"/>
        </a:p>
      </dgm:t>
    </dgm:pt>
    <dgm:pt modelId="{52640E92-FBBB-4BBA-93D4-B8AF1482D656}" type="pres">
      <dgm:prSet presAssocID="{293AC83E-E3CB-46EA-ABAA-BF842BF5CD8C}" presName="childText" presStyleLbl="bgAcc1" presStyleIdx="1" presStyleCnt="2" custScaleX="134936">
        <dgm:presLayoutVars>
          <dgm:bulletEnabled val="1"/>
        </dgm:presLayoutVars>
      </dgm:prSet>
      <dgm:spPr/>
      <dgm:t>
        <a:bodyPr/>
        <a:lstStyle/>
        <a:p>
          <a:endParaRPr lang="ru-RU"/>
        </a:p>
      </dgm:t>
    </dgm:pt>
  </dgm:ptLst>
  <dgm:cxnLst>
    <dgm:cxn modelId="{1735BBB5-D321-43F3-A1F5-0C51402CEAF6}" type="presOf" srcId="{CC62B9BC-0D92-4B6B-B1BB-B8185EAEC811}" destId="{483156CC-7885-43C3-985A-6B21F0FEDFE6}" srcOrd="0" destOrd="0" presId="urn:microsoft.com/office/officeart/2005/8/layout/hierarchy3"/>
    <dgm:cxn modelId="{342B12FB-349F-48E0-A4A0-E090DD4F732B}" srcId="{2A746D3C-092D-454D-A8B0-FA5059588809}" destId="{66AAC3B3-3CCE-43B1-ADE9-C17CA4BCC4B3}" srcOrd="0" destOrd="0" parTransId="{6E5DCFBC-B42E-49EB-9156-7AF57263C636}" sibTransId="{D7D4BC31-C722-4923-938F-D7111226B942}"/>
    <dgm:cxn modelId="{D39E6B7D-CF93-4DDC-97EF-F92BD31CA12E}" type="presOf" srcId="{2A746D3C-092D-454D-A8B0-FA5059588809}" destId="{D3A74592-E447-4FCC-A89F-87D40158DC08}" srcOrd="1" destOrd="0" presId="urn:microsoft.com/office/officeart/2005/8/layout/hierarchy3"/>
    <dgm:cxn modelId="{E7800AA9-4881-4F37-B288-390C2FC2E8D2}" srcId="{2A746D3C-092D-454D-A8B0-FA5059588809}" destId="{293AC83E-E3CB-46EA-ABAA-BF842BF5CD8C}" srcOrd="1" destOrd="0" parTransId="{22A79312-656F-49D0-983C-A349937BAF39}" sibTransId="{BDECD4FB-FC9B-4C0C-8A73-951DF01FAED5}"/>
    <dgm:cxn modelId="{3AB7D3AC-B33C-44A2-A20C-846EF312D057}" type="presOf" srcId="{293AC83E-E3CB-46EA-ABAA-BF842BF5CD8C}" destId="{52640E92-FBBB-4BBA-93D4-B8AF1482D656}" srcOrd="0" destOrd="0" presId="urn:microsoft.com/office/officeart/2005/8/layout/hierarchy3"/>
    <dgm:cxn modelId="{A72FC20B-310C-414B-8178-B4F3A6BA41F8}" type="presOf" srcId="{6E5DCFBC-B42E-49EB-9156-7AF57263C636}" destId="{9402478D-B970-4387-9BBA-8A98B4409225}" srcOrd="0" destOrd="0" presId="urn:microsoft.com/office/officeart/2005/8/layout/hierarchy3"/>
    <dgm:cxn modelId="{1A3AAA7D-538B-4CB3-89C8-B12BC752BAF1}" srcId="{CC62B9BC-0D92-4B6B-B1BB-B8185EAEC811}" destId="{2A746D3C-092D-454D-A8B0-FA5059588809}" srcOrd="0" destOrd="0" parTransId="{0BF2E16E-DF83-4DF5-8E23-45B1657BB117}" sibTransId="{64D4BF25-D901-4FF2-8784-FF854B4AD324}"/>
    <dgm:cxn modelId="{F9C5B14F-ED51-49DD-9B0B-ED6E6D4D59F9}" type="presOf" srcId="{22A79312-656F-49D0-983C-A349937BAF39}" destId="{A16FC075-366F-4446-BA21-CB4560A151A9}" srcOrd="0" destOrd="0" presId="urn:microsoft.com/office/officeart/2005/8/layout/hierarchy3"/>
    <dgm:cxn modelId="{BF6B21FA-4094-451B-9527-0C55CFC8A31B}" type="presOf" srcId="{66AAC3B3-3CCE-43B1-ADE9-C17CA4BCC4B3}" destId="{57656F8B-A5EE-4A16-B092-602E21314927}" srcOrd="0" destOrd="0" presId="urn:microsoft.com/office/officeart/2005/8/layout/hierarchy3"/>
    <dgm:cxn modelId="{CA4B795B-BD99-40D4-8B06-D00F4687AE0C}" type="presOf" srcId="{2A746D3C-092D-454D-A8B0-FA5059588809}" destId="{5A4EA052-C333-4063-84CB-9D8DD4CFB6E0}" srcOrd="0" destOrd="0" presId="urn:microsoft.com/office/officeart/2005/8/layout/hierarchy3"/>
    <dgm:cxn modelId="{F583FF52-5EFE-4E50-B359-1D11B58036EC}" type="presParOf" srcId="{483156CC-7885-43C3-985A-6B21F0FEDFE6}" destId="{D21AA6F8-0905-44A3-AB63-0238DD0F16A8}" srcOrd="0" destOrd="0" presId="urn:microsoft.com/office/officeart/2005/8/layout/hierarchy3"/>
    <dgm:cxn modelId="{EC6EEDD4-405C-4C2C-89E2-EDE31A85CCBE}" type="presParOf" srcId="{D21AA6F8-0905-44A3-AB63-0238DD0F16A8}" destId="{A817398D-E2F7-4DC5-98B0-2B36636B2C8B}" srcOrd="0" destOrd="0" presId="urn:microsoft.com/office/officeart/2005/8/layout/hierarchy3"/>
    <dgm:cxn modelId="{B059A492-0BE3-46AA-8DB1-32E1552FD73B}" type="presParOf" srcId="{A817398D-E2F7-4DC5-98B0-2B36636B2C8B}" destId="{5A4EA052-C333-4063-84CB-9D8DD4CFB6E0}" srcOrd="0" destOrd="0" presId="urn:microsoft.com/office/officeart/2005/8/layout/hierarchy3"/>
    <dgm:cxn modelId="{892FEEF4-D5F3-4648-B9B5-E17EBB769E2C}" type="presParOf" srcId="{A817398D-E2F7-4DC5-98B0-2B36636B2C8B}" destId="{D3A74592-E447-4FCC-A89F-87D40158DC08}" srcOrd="1" destOrd="0" presId="urn:microsoft.com/office/officeart/2005/8/layout/hierarchy3"/>
    <dgm:cxn modelId="{A13C446C-B334-49E4-B145-28B4C5B94404}" type="presParOf" srcId="{D21AA6F8-0905-44A3-AB63-0238DD0F16A8}" destId="{0679B6C7-FFBE-42EE-9CCC-2F6E0C496FD6}" srcOrd="1" destOrd="0" presId="urn:microsoft.com/office/officeart/2005/8/layout/hierarchy3"/>
    <dgm:cxn modelId="{A302BFD3-E216-433A-973B-0EE694270419}" type="presParOf" srcId="{0679B6C7-FFBE-42EE-9CCC-2F6E0C496FD6}" destId="{9402478D-B970-4387-9BBA-8A98B4409225}" srcOrd="0" destOrd="0" presId="urn:microsoft.com/office/officeart/2005/8/layout/hierarchy3"/>
    <dgm:cxn modelId="{4B726113-9B6F-4ECE-86BC-4C398F61F1D5}" type="presParOf" srcId="{0679B6C7-FFBE-42EE-9CCC-2F6E0C496FD6}" destId="{57656F8B-A5EE-4A16-B092-602E21314927}" srcOrd="1" destOrd="0" presId="urn:microsoft.com/office/officeart/2005/8/layout/hierarchy3"/>
    <dgm:cxn modelId="{E0ABCBF9-FF9F-4ABC-AEC1-D6469F45ACE5}" type="presParOf" srcId="{0679B6C7-FFBE-42EE-9CCC-2F6E0C496FD6}" destId="{A16FC075-366F-4446-BA21-CB4560A151A9}" srcOrd="2" destOrd="0" presId="urn:microsoft.com/office/officeart/2005/8/layout/hierarchy3"/>
    <dgm:cxn modelId="{24213C58-F5A0-41E8-9F9A-C1C02874B438}" type="presParOf" srcId="{0679B6C7-FFBE-42EE-9CCC-2F6E0C496FD6}" destId="{52640E92-FBBB-4BBA-93D4-B8AF1482D656}" srcOrd="3"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509C86-E2FB-4900-98F7-DAF71D25D0C2}"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5FDF2DB3-C9C5-41E7-A7BA-B7210348DC99}">
      <dgm:prSet phldrT="[Text]" custT="1"/>
      <dgm:spPr>
        <a:noFill/>
        <a:ln>
          <a:solidFill>
            <a:srgbClr val="FF0000"/>
          </a:solidFill>
        </a:ln>
      </dgm:spPr>
      <dgm:t>
        <a:bodyPr/>
        <a:lstStyle/>
        <a:p>
          <a:r>
            <a:rPr lang="en-US" altLang="en-US" sz="1800" dirty="0" smtClean="0">
              <a:solidFill>
                <a:schemeClr val="tx1"/>
              </a:solidFill>
              <a:latin typeface="Times New Roman" pitchFamily="18" charset="0"/>
              <a:cs typeface="Times New Roman" pitchFamily="18" charset="0"/>
            </a:rPr>
            <a:t>DNA DSBs </a:t>
          </a:r>
          <a:endParaRPr lang="en-US" sz="1800" dirty="0">
            <a:solidFill>
              <a:schemeClr val="tx1"/>
            </a:solidFill>
            <a:latin typeface="Times New Roman" pitchFamily="18" charset="0"/>
            <a:cs typeface="Times New Roman" pitchFamily="18" charset="0"/>
          </a:endParaRPr>
        </a:p>
      </dgm:t>
    </dgm:pt>
    <dgm:pt modelId="{339FCCB9-C5AE-4550-B6EF-E55143E61709}" type="parTrans" cxnId="{B8194702-3EB4-4671-81C4-CD7D14584676}">
      <dgm:prSet/>
      <dgm:spPr/>
      <dgm:t>
        <a:bodyPr/>
        <a:lstStyle/>
        <a:p>
          <a:endParaRPr lang="en-US"/>
        </a:p>
      </dgm:t>
    </dgm:pt>
    <dgm:pt modelId="{1E1417FF-C547-4EC5-86A5-DF00CD85DBC9}" type="sibTrans" cxnId="{B8194702-3EB4-4671-81C4-CD7D14584676}">
      <dgm:prSet/>
      <dgm:spPr/>
      <dgm:t>
        <a:bodyPr/>
        <a:lstStyle/>
        <a:p>
          <a:endParaRPr lang="en-US"/>
        </a:p>
      </dgm:t>
    </dgm:pt>
    <dgm:pt modelId="{6D42B764-B9A4-415E-944F-BA67C48DEC36}">
      <dgm:prSet phldrT="[Text]"/>
      <dgm:spPr>
        <a:noFill/>
        <a:ln>
          <a:solidFill>
            <a:schemeClr val="tx1">
              <a:lumMod val="50000"/>
              <a:lumOff val="50000"/>
              <a:alpha val="90000"/>
            </a:schemeClr>
          </a:solidFill>
        </a:ln>
      </dgm:spPr>
      <dgm:t>
        <a:bodyPr/>
        <a:lstStyle/>
        <a:p>
          <a:pPr algn="just"/>
          <a:r>
            <a:rPr lang="en-US" altLang="en-US" b="1" dirty="0" smtClean="0">
              <a:solidFill>
                <a:schemeClr val="tx1"/>
              </a:solidFill>
              <a:latin typeface="Times New Roman" pitchFamily="18" charset="0"/>
              <a:cs typeface="Times New Roman" pitchFamily="18" charset="0"/>
            </a:rPr>
            <a:t>It is believed that DNA DSBs are the main triggers of cellular processes, which are responsible for the impact of ionizing radiation.</a:t>
          </a:r>
          <a:endParaRPr lang="en-US" b="1" dirty="0">
            <a:latin typeface="Times New Roman" pitchFamily="18" charset="0"/>
            <a:cs typeface="Times New Roman" pitchFamily="18" charset="0"/>
          </a:endParaRPr>
        </a:p>
      </dgm:t>
    </dgm:pt>
    <dgm:pt modelId="{B92629E9-ECAB-460F-8A5E-883D58847E2C}" type="parTrans" cxnId="{ECFE323D-C20A-49EF-B738-3919AA1870D6}">
      <dgm:prSet/>
      <dgm:spPr/>
      <dgm:t>
        <a:bodyPr/>
        <a:lstStyle/>
        <a:p>
          <a:endParaRPr lang="en-US"/>
        </a:p>
      </dgm:t>
    </dgm:pt>
    <dgm:pt modelId="{5921264F-EF9D-4F1C-B8A5-5FAD1A0355F1}" type="sibTrans" cxnId="{ECFE323D-C20A-49EF-B738-3919AA1870D6}">
      <dgm:prSet/>
      <dgm:spPr/>
      <dgm:t>
        <a:bodyPr/>
        <a:lstStyle/>
        <a:p>
          <a:endParaRPr lang="en-US"/>
        </a:p>
      </dgm:t>
    </dgm:pt>
    <dgm:pt modelId="{6D9B40EA-C347-4A46-BFCB-ED45AB6C73CA}">
      <dgm:prSet phldrT="[Text]" custT="1"/>
      <dgm:spPr>
        <a:noFill/>
        <a:ln>
          <a:solidFill>
            <a:srgbClr val="FF0000"/>
          </a:solidFill>
        </a:ln>
      </dgm:spPr>
      <dgm:t>
        <a:bodyPr/>
        <a:lstStyle/>
        <a:p>
          <a:r>
            <a:rPr lang="en-US" altLang="en-US" sz="1800" dirty="0" smtClean="0">
              <a:solidFill>
                <a:schemeClr val="tx1"/>
              </a:solidFill>
              <a:latin typeface="Times New Roman" pitchFamily="18" charset="0"/>
              <a:cs typeface="Times New Roman" pitchFamily="18" charset="0"/>
            </a:rPr>
            <a:t>DNA DSB repair </a:t>
          </a:r>
          <a:endParaRPr lang="en-US" sz="1800" dirty="0">
            <a:latin typeface="Times New Roman" pitchFamily="18" charset="0"/>
            <a:cs typeface="Times New Roman" pitchFamily="18" charset="0"/>
          </a:endParaRPr>
        </a:p>
      </dgm:t>
    </dgm:pt>
    <dgm:pt modelId="{252550B3-C2F0-4C3B-B303-AF157FE7FA0A}" type="parTrans" cxnId="{78158791-0FE1-44E1-8B6B-5ADD95D384ED}">
      <dgm:prSet/>
      <dgm:spPr/>
      <dgm:t>
        <a:bodyPr/>
        <a:lstStyle/>
        <a:p>
          <a:endParaRPr lang="en-US"/>
        </a:p>
      </dgm:t>
    </dgm:pt>
    <dgm:pt modelId="{790D55AF-A03B-464C-BB17-F2BA7DD44255}" type="sibTrans" cxnId="{78158791-0FE1-44E1-8B6B-5ADD95D384ED}">
      <dgm:prSet/>
      <dgm:spPr/>
      <dgm:t>
        <a:bodyPr/>
        <a:lstStyle/>
        <a:p>
          <a:endParaRPr lang="en-US"/>
        </a:p>
      </dgm:t>
    </dgm:pt>
    <dgm:pt modelId="{C4AE46A9-61CF-4EED-850C-1A7A27F1BD1E}">
      <dgm:prSet phldrT="[Text]"/>
      <dgm:spPr>
        <a:noFill/>
        <a:ln>
          <a:solidFill>
            <a:schemeClr val="tx1">
              <a:lumMod val="50000"/>
              <a:lumOff val="50000"/>
              <a:alpha val="90000"/>
            </a:schemeClr>
          </a:solidFill>
        </a:ln>
      </dgm:spPr>
      <dgm:t>
        <a:bodyPr/>
        <a:lstStyle/>
        <a:p>
          <a:pPr algn="just"/>
          <a:r>
            <a:rPr lang="en-US" altLang="en-US" b="1" dirty="0" smtClean="0">
              <a:solidFill>
                <a:schemeClr val="tx1"/>
              </a:solidFill>
              <a:latin typeface="Times New Roman" pitchFamily="18" charset="0"/>
              <a:cs typeface="Times New Roman" pitchFamily="18" charset="0"/>
            </a:rPr>
            <a:t>DNA DSB repair is quite slow and if left unrepaired</a:t>
          </a:r>
          <a:r>
            <a:rPr lang="ru-RU" altLang="en-US" b="1" dirty="0" smtClean="0">
              <a:solidFill>
                <a:schemeClr val="tx1"/>
              </a:solidFill>
              <a:latin typeface="Times New Roman" pitchFamily="18" charset="0"/>
              <a:cs typeface="Times New Roman" pitchFamily="18" charset="0"/>
            </a:rPr>
            <a:t>, </a:t>
          </a:r>
          <a:r>
            <a:rPr lang="en-US" altLang="en-US" b="1" dirty="0" smtClean="0">
              <a:solidFill>
                <a:schemeClr val="tx1"/>
              </a:solidFill>
              <a:latin typeface="Times New Roman" pitchFamily="18" charset="0"/>
              <a:cs typeface="Times New Roman" pitchFamily="18" charset="0"/>
            </a:rPr>
            <a:t>it will lead to serious cytogenetic abnormalities, cell death, inactivation of gene suppressors or the activation of </a:t>
          </a:r>
          <a:r>
            <a:rPr lang="en-US" altLang="en-US" b="1" dirty="0" err="1" smtClean="0">
              <a:solidFill>
                <a:schemeClr val="tx1"/>
              </a:solidFill>
              <a:latin typeface="Times New Roman" pitchFamily="18" charset="0"/>
              <a:cs typeface="Times New Roman" pitchFamily="18" charset="0"/>
            </a:rPr>
            <a:t>oncogenes</a:t>
          </a:r>
          <a:r>
            <a:rPr lang="en-US" altLang="en-US" b="1" dirty="0" smtClean="0">
              <a:solidFill>
                <a:schemeClr val="tx1"/>
              </a:solidFill>
              <a:latin typeface="Times New Roman" pitchFamily="18" charset="0"/>
              <a:cs typeface="Times New Roman" pitchFamily="18" charset="0"/>
            </a:rPr>
            <a:t>.</a:t>
          </a:r>
          <a:endParaRPr lang="en-US" b="1" dirty="0">
            <a:latin typeface="Times New Roman" pitchFamily="18" charset="0"/>
            <a:cs typeface="Times New Roman" pitchFamily="18" charset="0"/>
          </a:endParaRPr>
        </a:p>
      </dgm:t>
    </dgm:pt>
    <dgm:pt modelId="{5D5EF3A4-F323-4ADA-B3F2-FCEFBCE96449}" type="parTrans" cxnId="{61CCF3F1-42F5-441F-B372-37149F7577CA}">
      <dgm:prSet/>
      <dgm:spPr/>
      <dgm:t>
        <a:bodyPr/>
        <a:lstStyle/>
        <a:p>
          <a:endParaRPr lang="en-US"/>
        </a:p>
      </dgm:t>
    </dgm:pt>
    <dgm:pt modelId="{85B9F1BE-7D84-4CB7-9742-D466F569A209}" type="sibTrans" cxnId="{61CCF3F1-42F5-441F-B372-37149F7577CA}">
      <dgm:prSet/>
      <dgm:spPr/>
      <dgm:t>
        <a:bodyPr/>
        <a:lstStyle/>
        <a:p>
          <a:endParaRPr lang="en-US"/>
        </a:p>
      </dgm:t>
    </dgm:pt>
    <dgm:pt modelId="{42FC6F8C-BEF9-4F47-838E-44EC3732A95E}">
      <dgm:prSet phldrT="[Text]" custT="1"/>
      <dgm:spPr>
        <a:noFill/>
        <a:ln>
          <a:solidFill>
            <a:srgbClr val="FF0000"/>
          </a:solidFill>
        </a:ln>
      </dgm:spPr>
      <dgm:t>
        <a:bodyPr/>
        <a:lstStyle/>
        <a:p>
          <a:r>
            <a:rPr lang="en-US" altLang="en-US" sz="1800" dirty="0" smtClean="0">
              <a:solidFill>
                <a:schemeClr val="tx1"/>
              </a:solidFill>
              <a:latin typeface="Times New Roman" pitchFamily="18" charset="0"/>
              <a:cs typeface="Times New Roman" pitchFamily="18" charset="0"/>
            </a:rPr>
            <a:t>Target for Radio</a:t>
          </a:r>
        </a:p>
        <a:p>
          <a:r>
            <a:rPr lang="en-US" altLang="en-US" sz="1800" dirty="0" smtClean="0">
              <a:solidFill>
                <a:schemeClr val="tx1"/>
              </a:solidFill>
              <a:latin typeface="Times New Roman" pitchFamily="18" charset="0"/>
              <a:cs typeface="Times New Roman" pitchFamily="18" charset="0"/>
            </a:rPr>
            <a:t>therapy</a:t>
          </a:r>
          <a:endParaRPr lang="en-US" sz="1800" dirty="0">
            <a:latin typeface="Times New Roman" pitchFamily="18" charset="0"/>
            <a:cs typeface="Times New Roman" pitchFamily="18" charset="0"/>
          </a:endParaRPr>
        </a:p>
      </dgm:t>
    </dgm:pt>
    <dgm:pt modelId="{C0270EB7-AE9C-4A1F-9050-4F6F76BC7AF1}" type="parTrans" cxnId="{C789FC2E-1EDB-44B5-8362-95D564272C4A}">
      <dgm:prSet/>
      <dgm:spPr/>
      <dgm:t>
        <a:bodyPr/>
        <a:lstStyle/>
        <a:p>
          <a:endParaRPr lang="en-US"/>
        </a:p>
      </dgm:t>
    </dgm:pt>
    <dgm:pt modelId="{4A5F78C5-AF28-46BD-B5AD-C11A7C2609E6}" type="sibTrans" cxnId="{C789FC2E-1EDB-44B5-8362-95D564272C4A}">
      <dgm:prSet/>
      <dgm:spPr/>
      <dgm:t>
        <a:bodyPr/>
        <a:lstStyle/>
        <a:p>
          <a:endParaRPr lang="en-US"/>
        </a:p>
      </dgm:t>
    </dgm:pt>
    <dgm:pt modelId="{064817DA-20E6-4F1C-9602-27785B3157C4}">
      <dgm:prSet phldrT="[Text]"/>
      <dgm:spPr>
        <a:noFill/>
        <a:ln>
          <a:solidFill>
            <a:schemeClr val="tx1">
              <a:lumMod val="50000"/>
              <a:lumOff val="50000"/>
              <a:alpha val="90000"/>
            </a:schemeClr>
          </a:solidFill>
        </a:ln>
      </dgm:spPr>
      <dgm:t>
        <a:bodyPr/>
        <a:lstStyle/>
        <a:p>
          <a:pPr algn="just"/>
          <a:r>
            <a:rPr lang="en-US" altLang="en-US" b="1" dirty="0" smtClean="0">
              <a:solidFill>
                <a:schemeClr val="tx1"/>
              </a:solidFill>
              <a:latin typeface="Times New Roman" pitchFamily="18" charset="0"/>
              <a:cs typeface="Times New Roman" pitchFamily="18" charset="0"/>
            </a:rPr>
            <a:t>DNA DSB present key mechanism through which radiotherapy and some chemotherapeutic agents kill cancer cells.</a:t>
          </a:r>
          <a:endParaRPr lang="en-US" b="1" dirty="0">
            <a:latin typeface="Times New Roman" pitchFamily="18" charset="0"/>
            <a:cs typeface="Times New Roman" pitchFamily="18" charset="0"/>
          </a:endParaRPr>
        </a:p>
      </dgm:t>
    </dgm:pt>
    <dgm:pt modelId="{7095D874-340A-4861-BB6F-4A6680661A4A}" type="parTrans" cxnId="{79F186D1-744D-49A5-A6CE-A705A5AAC938}">
      <dgm:prSet/>
      <dgm:spPr/>
      <dgm:t>
        <a:bodyPr/>
        <a:lstStyle/>
        <a:p>
          <a:endParaRPr lang="en-US"/>
        </a:p>
      </dgm:t>
    </dgm:pt>
    <dgm:pt modelId="{64470117-7E50-4379-8A7D-C4C14BE86E5D}" type="sibTrans" cxnId="{79F186D1-744D-49A5-A6CE-A705A5AAC938}">
      <dgm:prSet/>
      <dgm:spPr/>
      <dgm:t>
        <a:bodyPr/>
        <a:lstStyle/>
        <a:p>
          <a:endParaRPr lang="en-US"/>
        </a:p>
      </dgm:t>
    </dgm:pt>
    <dgm:pt modelId="{A52AF5D4-FAFB-49AA-8927-C307E24B2B31}" type="pres">
      <dgm:prSet presAssocID="{FA509C86-E2FB-4900-98F7-DAF71D25D0C2}" presName="Name0" presStyleCnt="0">
        <dgm:presLayoutVars>
          <dgm:dir/>
          <dgm:animLvl val="lvl"/>
          <dgm:resizeHandles val="exact"/>
        </dgm:presLayoutVars>
      </dgm:prSet>
      <dgm:spPr/>
      <dgm:t>
        <a:bodyPr/>
        <a:lstStyle/>
        <a:p>
          <a:endParaRPr lang="en-US"/>
        </a:p>
      </dgm:t>
    </dgm:pt>
    <dgm:pt modelId="{2EDBE5B4-D45E-4234-B653-F301E55008A2}" type="pres">
      <dgm:prSet presAssocID="{5FDF2DB3-C9C5-41E7-A7BA-B7210348DC99}" presName="linNode" presStyleCnt="0"/>
      <dgm:spPr/>
    </dgm:pt>
    <dgm:pt modelId="{E5A92CFE-35A1-4261-AF4B-2533CF95BF97}" type="pres">
      <dgm:prSet presAssocID="{5FDF2DB3-C9C5-41E7-A7BA-B7210348DC99}" presName="parentText" presStyleLbl="node1" presStyleIdx="0" presStyleCnt="3" custScaleX="44373" custLinFactNeighborX="-11954" custLinFactNeighborY="-687">
        <dgm:presLayoutVars>
          <dgm:chMax val="1"/>
          <dgm:bulletEnabled val="1"/>
        </dgm:presLayoutVars>
      </dgm:prSet>
      <dgm:spPr/>
      <dgm:t>
        <a:bodyPr/>
        <a:lstStyle/>
        <a:p>
          <a:endParaRPr lang="en-US"/>
        </a:p>
      </dgm:t>
    </dgm:pt>
    <dgm:pt modelId="{B7527C53-3B5D-45B9-A72B-1CC42445C68C}" type="pres">
      <dgm:prSet presAssocID="{5FDF2DB3-C9C5-41E7-A7BA-B7210348DC99}" presName="descendantText" presStyleLbl="alignAccFollowNode1" presStyleIdx="0" presStyleCnt="3" custScaleX="129531">
        <dgm:presLayoutVars>
          <dgm:bulletEnabled val="1"/>
        </dgm:presLayoutVars>
      </dgm:prSet>
      <dgm:spPr/>
      <dgm:t>
        <a:bodyPr/>
        <a:lstStyle/>
        <a:p>
          <a:endParaRPr lang="en-US"/>
        </a:p>
      </dgm:t>
    </dgm:pt>
    <dgm:pt modelId="{006C88AC-70E6-4E20-897A-335731D4A028}" type="pres">
      <dgm:prSet presAssocID="{1E1417FF-C547-4EC5-86A5-DF00CD85DBC9}" presName="sp" presStyleCnt="0"/>
      <dgm:spPr/>
    </dgm:pt>
    <dgm:pt modelId="{DC31D4CF-1142-4C4A-A487-A7928B2C2CF9}" type="pres">
      <dgm:prSet presAssocID="{6D9B40EA-C347-4A46-BFCB-ED45AB6C73CA}" presName="linNode" presStyleCnt="0"/>
      <dgm:spPr/>
    </dgm:pt>
    <dgm:pt modelId="{E9871A43-EA56-42ED-924E-5D881077BB19}" type="pres">
      <dgm:prSet presAssocID="{6D9B40EA-C347-4A46-BFCB-ED45AB6C73CA}" presName="parentText" presStyleLbl="node1" presStyleIdx="1" presStyleCnt="3" custScaleX="44373" custLinFactNeighborX="-11954" custLinFactNeighborY="-687">
        <dgm:presLayoutVars>
          <dgm:chMax val="1"/>
          <dgm:bulletEnabled val="1"/>
        </dgm:presLayoutVars>
      </dgm:prSet>
      <dgm:spPr/>
      <dgm:t>
        <a:bodyPr/>
        <a:lstStyle/>
        <a:p>
          <a:endParaRPr lang="en-US"/>
        </a:p>
      </dgm:t>
    </dgm:pt>
    <dgm:pt modelId="{9A47C484-BFA1-4DA1-B365-A700724706B4}" type="pres">
      <dgm:prSet presAssocID="{6D9B40EA-C347-4A46-BFCB-ED45AB6C73CA}" presName="descendantText" presStyleLbl="alignAccFollowNode1" presStyleIdx="1" presStyleCnt="3" custScaleX="129531">
        <dgm:presLayoutVars>
          <dgm:bulletEnabled val="1"/>
        </dgm:presLayoutVars>
      </dgm:prSet>
      <dgm:spPr/>
      <dgm:t>
        <a:bodyPr/>
        <a:lstStyle/>
        <a:p>
          <a:endParaRPr lang="en-US"/>
        </a:p>
      </dgm:t>
    </dgm:pt>
    <dgm:pt modelId="{4C213DA7-C0D4-4C12-A29B-34EEFA0DD175}" type="pres">
      <dgm:prSet presAssocID="{790D55AF-A03B-464C-BB17-F2BA7DD44255}" presName="sp" presStyleCnt="0"/>
      <dgm:spPr/>
    </dgm:pt>
    <dgm:pt modelId="{6B1E7E40-9F2D-4FAD-91B9-DDFF8983635B}" type="pres">
      <dgm:prSet presAssocID="{42FC6F8C-BEF9-4F47-838E-44EC3732A95E}" presName="linNode" presStyleCnt="0"/>
      <dgm:spPr/>
    </dgm:pt>
    <dgm:pt modelId="{44D5BA6B-60A9-4982-ADB8-965A3D4C28D6}" type="pres">
      <dgm:prSet presAssocID="{42FC6F8C-BEF9-4F47-838E-44EC3732A95E}" presName="parentText" presStyleLbl="node1" presStyleIdx="2" presStyleCnt="3" custScaleX="44373" custLinFactNeighborX="-11954" custLinFactNeighborY="-687">
        <dgm:presLayoutVars>
          <dgm:chMax val="1"/>
          <dgm:bulletEnabled val="1"/>
        </dgm:presLayoutVars>
      </dgm:prSet>
      <dgm:spPr/>
      <dgm:t>
        <a:bodyPr/>
        <a:lstStyle/>
        <a:p>
          <a:endParaRPr lang="en-US"/>
        </a:p>
      </dgm:t>
    </dgm:pt>
    <dgm:pt modelId="{AFB31422-4F89-4B68-8DCF-F93CE30FC52D}" type="pres">
      <dgm:prSet presAssocID="{42FC6F8C-BEF9-4F47-838E-44EC3732A95E}" presName="descendantText" presStyleLbl="alignAccFollowNode1" presStyleIdx="2" presStyleCnt="3" custScaleX="129531">
        <dgm:presLayoutVars>
          <dgm:bulletEnabled val="1"/>
        </dgm:presLayoutVars>
      </dgm:prSet>
      <dgm:spPr/>
      <dgm:t>
        <a:bodyPr/>
        <a:lstStyle/>
        <a:p>
          <a:endParaRPr lang="en-US"/>
        </a:p>
      </dgm:t>
    </dgm:pt>
  </dgm:ptLst>
  <dgm:cxnLst>
    <dgm:cxn modelId="{BD4B9F47-72DD-4D77-A2CE-B8837A787A27}" type="presOf" srcId="{064817DA-20E6-4F1C-9602-27785B3157C4}" destId="{AFB31422-4F89-4B68-8DCF-F93CE30FC52D}" srcOrd="0" destOrd="0" presId="urn:microsoft.com/office/officeart/2005/8/layout/vList5"/>
    <dgm:cxn modelId="{C789FC2E-1EDB-44B5-8362-95D564272C4A}" srcId="{FA509C86-E2FB-4900-98F7-DAF71D25D0C2}" destId="{42FC6F8C-BEF9-4F47-838E-44EC3732A95E}" srcOrd="2" destOrd="0" parTransId="{C0270EB7-AE9C-4A1F-9050-4F6F76BC7AF1}" sibTransId="{4A5F78C5-AF28-46BD-B5AD-C11A7C2609E6}"/>
    <dgm:cxn modelId="{520DC15B-0ED0-448B-B977-13949413A845}" type="presOf" srcId="{C4AE46A9-61CF-4EED-850C-1A7A27F1BD1E}" destId="{9A47C484-BFA1-4DA1-B365-A700724706B4}" srcOrd="0" destOrd="0" presId="urn:microsoft.com/office/officeart/2005/8/layout/vList5"/>
    <dgm:cxn modelId="{61C20FFB-CC9F-48AC-B029-2FDE15EFCF32}" type="presOf" srcId="{5FDF2DB3-C9C5-41E7-A7BA-B7210348DC99}" destId="{E5A92CFE-35A1-4261-AF4B-2533CF95BF97}" srcOrd="0" destOrd="0" presId="urn:microsoft.com/office/officeart/2005/8/layout/vList5"/>
    <dgm:cxn modelId="{61CCF3F1-42F5-441F-B372-37149F7577CA}" srcId="{6D9B40EA-C347-4A46-BFCB-ED45AB6C73CA}" destId="{C4AE46A9-61CF-4EED-850C-1A7A27F1BD1E}" srcOrd="0" destOrd="0" parTransId="{5D5EF3A4-F323-4ADA-B3F2-FCEFBCE96449}" sibTransId="{85B9F1BE-7D84-4CB7-9742-D466F569A209}"/>
    <dgm:cxn modelId="{F6D4C6C2-8E0B-4DCB-BEF6-AA94CC793A99}" type="presOf" srcId="{42FC6F8C-BEF9-4F47-838E-44EC3732A95E}" destId="{44D5BA6B-60A9-4982-ADB8-965A3D4C28D6}" srcOrd="0" destOrd="0" presId="urn:microsoft.com/office/officeart/2005/8/layout/vList5"/>
    <dgm:cxn modelId="{8B214107-20D2-43F6-8061-4EB3807FED0C}" type="presOf" srcId="{6D42B764-B9A4-415E-944F-BA67C48DEC36}" destId="{B7527C53-3B5D-45B9-A72B-1CC42445C68C}" srcOrd="0" destOrd="0" presId="urn:microsoft.com/office/officeart/2005/8/layout/vList5"/>
    <dgm:cxn modelId="{834A537A-A43D-40AD-85C4-21FB3093BD27}" type="presOf" srcId="{6D9B40EA-C347-4A46-BFCB-ED45AB6C73CA}" destId="{E9871A43-EA56-42ED-924E-5D881077BB19}" srcOrd="0" destOrd="0" presId="urn:microsoft.com/office/officeart/2005/8/layout/vList5"/>
    <dgm:cxn modelId="{79F186D1-744D-49A5-A6CE-A705A5AAC938}" srcId="{42FC6F8C-BEF9-4F47-838E-44EC3732A95E}" destId="{064817DA-20E6-4F1C-9602-27785B3157C4}" srcOrd="0" destOrd="0" parTransId="{7095D874-340A-4861-BB6F-4A6680661A4A}" sibTransId="{64470117-7E50-4379-8A7D-C4C14BE86E5D}"/>
    <dgm:cxn modelId="{17E2F9EA-1EEA-445E-803C-A1352796096E}" type="presOf" srcId="{FA509C86-E2FB-4900-98F7-DAF71D25D0C2}" destId="{A52AF5D4-FAFB-49AA-8927-C307E24B2B31}" srcOrd="0" destOrd="0" presId="urn:microsoft.com/office/officeart/2005/8/layout/vList5"/>
    <dgm:cxn modelId="{78158791-0FE1-44E1-8B6B-5ADD95D384ED}" srcId="{FA509C86-E2FB-4900-98F7-DAF71D25D0C2}" destId="{6D9B40EA-C347-4A46-BFCB-ED45AB6C73CA}" srcOrd="1" destOrd="0" parTransId="{252550B3-C2F0-4C3B-B303-AF157FE7FA0A}" sibTransId="{790D55AF-A03B-464C-BB17-F2BA7DD44255}"/>
    <dgm:cxn modelId="{ECFE323D-C20A-49EF-B738-3919AA1870D6}" srcId="{5FDF2DB3-C9C5-41E7-A7BA-B7210348DC99}" destId="{6D42B764-B9A4-415E-944F-BA67C48DEC36}" srcOrd="0" destOrd="0" parTransId="{B92629E9-ECAB-460F-8A5E-883D58847E2C}" sibTransId="{5921264F-EF9D-4F1C-B8A5-5FAD1A0355F1}"/>
    <dgm:cxn modelId="{B8194702-3EB4-4671-81C4-CD7D14584676}" srcId="{FA509C86-E2FB-4900-98F7-DAF71D25D0C2}" destId="{5FDF2DB3-C9C5-41E7-A7BA-B7210348DC99}" srcOrd="0" destOrd="0" parTransId="{339FCCB9-C5AE-4550-B6EF-E55143E61709}" sibTransId="{1E1417FF-C547-4EC5-86A5-DF00CD85DBC9}"/>
    <dgm:cxn modelId="{259A993E-0222-401A-BAEF-85F7DBE41727}" type="presParOf" srcId="{A52AF5D4-FAFB-49AA-8927-C307E24B2B31}" destId="{2EDBE5B4-D45E-4234-B653-F301E55008A2}" srcOrd="0" destOrd="0" presId="urn:microsoft.com/office/officeart/2005/8/layout/vList5"/>
    <dgm:cxn modelId="{2E2A156D-47BA-4946-8C09-5306691D0441}" type="presParOf" srcId="{2EDBE5B4-D45E-4234-B653-F301E55008A2}" destId="{E5A92CFE-35A1-4261-AF4B-2533CF95BF97}" srcOrd="0" destOrd="0" presId="urn:microsoft.com/office/officeart/2005/8/layout/vList5"/>
    <dgm:cxn modelId="{18149D2A-5243-4296-9710-FE100BE46E43}" type="presParOf" srcId="{2EDBE5B4-D45E-4234-B653-F301E55008A2}" destId="{B7527C53-3B5D-45B9-A72B-1CC42445C68C}" srcOrd="1" destOrd="0" presId="urn:microsoft.com/office/officeart/2005/8/layout/vList5"/>
    <dgm:cxn modelId="{1DE21D87-93DF-4EC0-ADB2-AF618F41CB46}" type="presParOf" srcId="{A52AF5D4-FAFB-49AA-8927-C307E24B2B31}" destId="{006C88AC-70E6-4E20-897A-335731D4A028}" srcOrd="1" destOrd="0" presId="urn:microsoft.com/office/officeart/2005/8/layout/vList5"/>
    <dgm:cxn modelId="{16ADDF08-C737-4C7F-956C-F9B711E9CA61}" type="presParOf" srcId="{A52AF5D4-FAFB-49AA-8927-C307E24B2B31}" destId="{DC31D4CF-1142-4C4A-A487-A7928B2C2CF9}" srcOrd="2" destOrd="0" presId="urn:microsoft.com/office/officeart/2005/8/layout/vList5"/>
    <dgm:cxn modelId="{E211B7E9-3A4A-4B25-8911-9A66D0FE23CA}" type="presParOf" srcId="{DC31D4CF-1142-4C4A-A487-A7928B2C2CF9}" destId="{E9871A43-EA56-42ED-924E-5D881077BB19}" srcOrd="0" destOrd="0" presId="urn:microsoft.com/office/officeart/2005/8/layout/vList5"/>
    <dgm:cxn modelId="{EEEB22AB-8964-4D20-84BA-D677C597A5B8}" type="presParOf" srcId="{DC31D4CF-1142-4C4A-A487-A7928B2C2CF9}" destId="{9A47C484-BFA1-4DA1-B365-A700724706B4}" srcOrd="1" destOrd="0" presId="urn:microsoft.com/office/officeart/2005/8/layout/vList5"/>
    <dgm:cxn modelId="{E12DE3C0-7D04-4B34-B505-5EA29A6F6B66}" type="presParOf" srcId="{A52AF5D4-FAFB-49AA-8927-C307E24B2B31}" destId="{4C213DA7-C0D4-4C12-A29B-34EEFA0DD175}" srcOrd="3" destOrd="0" presId="urn:microsoft.com/office/officeart/2005/8/layout/vList5"/>
    <dgm:cxn modelId="{F94AEDA1-D27A-4D4E-B09F-28C6B70011C9}" type="presParOf" srcId="{A52AF5D4-FAFB-49AA-8927-C307E24B2B31}" destId="{6B1E7E40-9F2D-4FAD-91B9-DDFF8983635B}" srcOrd="4" destOrd="0" presId="urn:microsoft.com/office/officeart/2005/8/layout/vList5"/>
    <dgm:cxn modelId="{E7D6B300-6D2F-41E6-81EA-EA4AC2D23ED7}" type="presParOf" srcId="{6B1E7E40-9F2D-4FAD-91B9-DDFF8983635B}" destId="{44D5BA6B-60A9-4982-ADB8-965A3D4C28D6}" srcOrd="0" destOrd="0" presId="urn:microsoft.com/office/officeart/2005/8/layout/vList5"/>
    <dgm:cxn modelId="{DB097638-677E-4366-A409-80C02F1A02F3}" type="presParOf" srcId="{6B1E7E40-9F2D-4FAD-91B9-DDFF8983635B}" destId="{AFB31422-4F89-4B68-8DCF-F93CE30FC52D}"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8A6C03-F8B9-4F2D-8A59-E5848A8F9670}" type="doc">
      <dgm:prSet loTypeId="urn:microsoft.com/office/officeart/2005/8/layout/chevron1" loCatId="process" qsTypeId="urn:microsoft.com/office/officeart/2005/8/quickstyle/simple1" qsCatId="simple" csTypeId="urn:microsoft.com/office/officeart/2005/8/colors/accent1_2" csCatId="accent1" phldr="1"/>
      <dgm:spPr/>
    </dgm:pt>
    <dgm:pt modelId="{3F549D61-CC62-4A37-8113-C722D8B9EC3D}">
      <dgm:prSet phldrT="[Text]" custT="1"/>
      <dgm:spPr>
        <a:solidFill>
          <a:schemeClr val="bg1"/>
        </a:solidFill>
        <a:ln>
          <a:solidFill>
            <a:srgbClr val="FF0000"/>
          </a:solidFill>
        </a:ln>
      </dgm:spPr>
      <dgm:t>
        <a:bodyPr/>
        <a:lstStyle/>
        <a:p>
          <a:r>
            <a:rPr lang="en-US" sz="2400" b="1" dirty="0" err="1" smtClean="0">
              <a:solidFill>
                <a:schemeClr val="tx1"/>
              </a:solidFill>
              <a:latin typeface="Times New Roman" pitchFamily="18" charset="0"/>
              <a:cs typeface="Times New Roman" pitchFamily="18" charset="0"/>
            </a:rPr>
            <a:t>Выживаемость</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клеток</a:t>
          </a:r>
          <a:endParaRPr lang="ru-RU" sz="2400" b="1" dirty="0">
            <a:solidFill>
              <a:schemeClr val="tx1"/>
            </a:solidFill>
            <a:latin typeface="Times New Roman" pitchFamily="18" charset="0"/>
            <a:cs typeface="Times New Roman" pitchFamily="18" charset="0"/>
          </a:endParaRPr>
        </a:p>
      </dgm:t>
    </dgm:pt>
    <dgm:pt modelId="{9DA49C21-E11F-4989-8BCA-5175469F7CBF}" type="parTrans" cxnId="{3098A3FA-E40D-442D-85C6-E12145828C5B}">
      <dgm:prSet/>
      <dgm:spPr/>
      <dgm:t>
        <a:bodyPr/>
        <a:lstStyle/>
        <a:p>
          <a:endParaRPr lang="ru-RU" sz="2400">
            <a:latin typeface="Times New Roman" pitchFamily="18" charset="0"/>
            <a:cs typeface="Times New Roman" pitchFamily="18" charset="0"/>
          </a:endParaRPr>
        </a:p>
      </dgm:t>
    </dgm:pt>
    <dgm:pt modelId="{0F29AF9C-688D-4270-A154-3E3ADCD3C45C}" type="sibTrans" cxnId="{3098A3FA-E40D-442D-85C6-E12145828C5B}">
      <dgm:prSet/>
      <dgm:spPr/>
      <dgm:t>
        <a:bodyPr/>
        <a:lstStyle/>
        <a:p>
          <a:endParaRPr lang="ru-RU" sz="2400">
            <a:latin typeface="Times New Roman" pitchFamily="18" charset="0"/>
            <a:cs typeface="Times New Roman" pitchFamily="18" charset="0"/>
          </a:endParaRPr>
        </a:p>
      </dgm:t>
    </dgm:pt>
    <dgm:pt modelId="{CF585859-9BED-401C-8412-7728494D6C2F}">
      <dgm:prSet phldrT="[Text]" custT="1"/>
      <dgm:spPr>
        <a:solidFill>
          <a:schemeClr val="bg1"/>
        </a:solidFill>
        <a:ln>
          <a:solidFill>
            <a:srgbClr val="FF0000"/>
          </a:solidFill>
        </a:ln>
      </dgm:spPr>
      <dgm:t>
        <a:bodyPr/>
        <a:lstStyle/>
        <a:p>
          <a:r>
            <a:rPr lang="en-US" sz="2400" b="1" dirty="0" err="1" smtClean="0">
              <a:solidFill>
                <a:schemeClr val="tx1"/>
              </a:solidFill>
              <a:latin typeface="Times New Roman" pitchFamily="18" charset="0"/>
              <a:cs typeface="Times New Roman" pitchFamily="18" charset="0"/>
            </a:rPr>
            <a:t>Annexin</a:t>
          </a:r>
          <a:r>
            <a:rPr lang="en-US" sz="2400" b="1" dirty="0" smtClean="0">
              <a:solidFill>
                <a:schemeClr val="tx1"/>
              </a:solidFill>
              <a:latin typeface="Times New Roman" pitchFamily="18" charset="0"/>
              <a:cs typeface="Times New Roman" pitchFamily="18" charset="0"/>
            </a:rPr>
            <a:t> V/PI assay</a:t>
          </a:r>
          <a:endParaRPr lang="ru-RU" sz="2400" b="1" dirty="0">
            <a:solidFill>
              <a:schemeClr val="tx1"/>
            </a:solidFill>
            <a:latin typeface="Times New Roman" pitchFamily="18" charset="0"/>
            <a:cs typeface="Times New Roman" pitchFamily="18" charset="0"/>
          </a:endParaRPr>
        </a:p>
      </dgm:t>
    </dgm:pt>
    <dgm:pt modelId="{6A846A23-DCE0-41A1-9419-EF7C770F4C20}" type="parTrans" cxnId="{B7B1B852-D692-4823-9961-B453F3CDF4C7}">
      <dgm:prSet/>
      <dgm:spPr/>
      <dgm:t>
        <a:bodyPr/>
        <a:lstStyle/>
        <a:p>
          <a:endParaRPr lang="ru-RU" sz="2400">
            <a:latin typeface="Times New Roman" pitchFamily="18" charset="0"/>
            <a:cs typeface="Times New Roman" pitchFamily="18" charset="0"/>
          </a:endParaRPr>
        </a:p>
      </dgm:t>
    </dgm:pt>
    <dgm:pt modelId="{0CAFB2EE-FD0E-4673-91CE-6306A381A551}" type="sibTrans" cxnId="{B7B1B852-D692-4823-9961-B453F3CDF4C7}">
      <dgm:prSet/>
      <dgm:spPr/>
      <dgm:t>
        <a:bodyPr/>
        <a:lstStyle/>
        <a:p>
          <a:endParaRPr lang="ru-RU" sz="2400">
            <a:latin typeface="Times New Roman" pitchFamily="18" charset="0"/>
            <a:cs typeface="Times New Roman" pitchFamily="18" charset="0"/>
          </a:endParaRPr>
        </a:p>
      </dgm:t>
    </dgm:pt>
    <dgm:pt modelId="{5E2E16E1-BC5D-47BF-B3DA-6D3A69E5E578}" type="pres">
      <dgm:prSet presAssocID="{588A6C03-F8B9-4F2D-8A59-E5848A8F9670}" presName="Name0" presStyleCnt="0">
        <dgm:presLayoutVars>
          <dgm:dir/>
          <dgm:animLvl val="lvl"/>
          <dgm:resizeHandles val="exact"/>
        </dgm:presLayoutVars>
      </dgm:prSet>
      <dgm:spPr/>
    </dgm:pt>
    <dgm:pt modelId="{E399F1FF-6D97-401A-933F-DFDACE62DBF2}" type="pres">
      <dgm:prSet presAssocID="{3F549D61-CC62-4A37-8113-C722D8B9EC3D}" presName="parTxOnly" presStyleLbl="node1" presStyleIdx="0" presStyleCnt="2" custScaleX="76857">
        <dgm:presLayoutVars>
          <dgm:chMax val="0"/>
          <dgm:chPref val="0"/>
          <dgm:bulletEnabled val="1"/>
        </dgm:presLayoutVars>
      </dgm:prSet>
      <dgm:spPr/>
      <dgm:t>
        <a:bodyPr/>
        <a:lstStyle/>
        <a:p>
          <a:endParaRPr lang="en-US"/>
        </a:p>
      </dgm:t>
    </dgm:pt>
    <dgm:pt modelId="{FF87098A-8658-4160-A738-35BE81537FFE}" type="pres">
      <dgm:prSet presAssocID="{0F29AF9C-688D-4270-A154-3E3ADCD3C45C}" presName="parTxOnlySpace" presStyleCnt="0"/>
      <dgm:spPr/>
    </dgm:pt>
    <dgm:pt modelId="{2D369B05-6068-4274-A34C-F40BEA128EAC}" type="pres">
      <dgm:prSet presAssocID="{CF585859-9BED-401C-8412-7728494D6C2F}" presName="parTxOnly" presStyleLbl="node1" presStyleIdx="1" presStyleCnt="2" custLinFactNeighborX="447" custLinFactNeighborY="32000">
        <dgm:presLayoutVars>
          <dgm:chMax val="0"/>
          <dgm:chPref val="0"/>
          <dgm:bulletEnabled val="1"/>
        </dgm:presLayoutVars>
      </dgm:prSet>
      <dgm:spPr/>
      <dgm:t>
        <a:bodyPr/>
        <a:lstStyle/>
        <a:p>
          <a:endParaRPr lang="en-US"/>
        </a:p>
      </dgm:t>
    </dgm:pt>
  </dgm:ptLst>
  <dgm:cxnLst>
    <dgm:cxn modelId="{3098A3FA-E40D-442D-85C6-E12145828C5B}" srcId="{588A6C03-F8B9-4F2D-8A59-E5848A8F9670}" destId="{3F549D61-CC62-4A37-8113-C722D8B9EC3D}" srcOrd="0" destOrd="0" parTransId="{9DA49C21-E11F-4989-8BCA-5175469F7CBF}" sibTransId="{0F29AF9C-688D-4270-A154-3E3ADCD3C45C}"/>
    <dgm:cxn modelId="{16D72FAD-A895-4F4A-B572-DD3FE2736B14}" type="presOf" srcId="{588A6C03-F8B9-4F2D-8A59-E5848A8F9670}" destId="{5E2E16E1-BC5D-47BF-B3DA-6D3A69E5E578}" srcOrd="0" destOrd="0" presId="urn:microsoft.com/office/officeart/2005/8/layout/chevron1"/>
    <dgm:cxn modelId="{63836576-7024-44CA-AB5F-28F7944F75F3}" type="presOf" srcId="{CF585859-9BED-401C-8412-7728494D6C2F}" destId="{2D369B05-6068-4274-A34C-F40BEA128EAC}" srcOrd="0" destOrd="0" presId="urn:microsoft.com/office/officeart/2005/8/layout/chevron1"/>
    <dgm:cxn modelId="{B7B1B852-D692-4823-9961-B453F3CDF4C7}" srcId="{588A6C03-F8B9-4F2D-8A59-E5848A8F9670}" destId="{CF585859-9BED-401C-8412-7728494D6C2F}" srcOrd="1" destOrd="0" parTransId="{6A846A23-DCE0-41A1-9419-EF7C770F4C20}" sibTransId="{0CAFB2EE-FD0E-4673-91CE-6306A381A551}"/>
    <dgm:cxn modelId="{E5A79D2E-3FE3-4A99-ADED-4F537B995156}" type="presOf" srcId="{3F549D61-CC62-4A37-8113-C722D8B9EC3D}" destId="{E399F1FF-6D97-401A-933F-DFDACE62DBF2}" srcOrd="0" destOrd="0" presId="urn:microsoft.com/office/officeart/2005/8/layout/chevron1"/>
    <dgm:cxn modelId="{5B828A03-8431-4BFE-9790-AF6FA3C17A20}" type="presParOf" srcId="{5E2E16E1-BC5D-47BF-B3DA-6D3A69E5E578}" destId="{E399F1FF-6D97-401A-933F-DFDACE62DBF2}" srcOrd="0" destOrd="0" presId="urn:microsoft.com/office/officeart/2005/8/layout/chevron1"/>
    <dgm:cxn modelId="{C6FEFCD3-2B43-47AF-A948-0778DAE1C326}" type="presParOf" srcId="{5E2E16E1-BC5D-47BF-B3DA-6D3A69E5E578}" destId="{FF87098A-8658-4160-A738-35BE81537FFE}" srcOrd="1" destOrd="0" presId="urn:microsoft.com/office/officeart/2005/8/layout/chevron1"/>
    <dgm:cxn modelId="{F04BCA91-EFDF-4C8F-A8EA-3EB65E005EC8}" type="presParOf" srcId="{5E2E16E1-BC5D-47BF-B3DA-6D3A69E5E578}" destId="{2D369B05-6068-4274-A34C-F40BEA128EAC}" srcOrd="2"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138A7C-2153-4F29-9A1B-FA3F902ABE2B}" type="doc">
      <dgm:prSet loTypeId="urn:microsoft.com/office/officeart/2005/8/layout/chevron1" loCatId="process" qsTypeId="urn:microsoft.com/office/officeart/2005/8/quickstyle/simple1" qsCatId="simple" csTypeId="urn:microsoft.com/office/officeart/2005/8/colors/accent1_2" csCatId="accent1" phldr="1"/>
      <dgm:spPr/>
    </dgm:pt>
    <dgm:pt modelId="{6823F503-A663-4BA3-A6CA-7B531E21B72C}">
      <dgm:prSet phldrT="[Text]" custT="1"/>
      <dgm:spPr>
        <a:solidFill>
          <a:schemeClr val="accent1">
            <a:lumMod val="20000"/>
            <a:lumOff val="80000"/>
          </a:schemeClr>
        </a:solidFill>
      </dgm:spPr>
      <dgm:t>
        <a:bodyPr/>
        <a:lstStyle/>
        <a:p>
          <a:r>
            <a:rPr lang="en-US" sz="2400" b="1" dirty="0" smtClean="0">
              <a:solidFill>
                <a:schemeClr val="tx1"/>
              </a:solidFill>
              <a:latin typeface="Sylfaen" pitchFamily="18" charset="0"/>
            </a:rPr>
            <a:t>Repair</a:t>
          </a:r>
          <a:endParaRPr lang="ru-RU" sz="2400" b="1" dirty="0">
            <a:solidFill>
              <a:schemeClr val="tx1"/>
            </a:solidFill>
            <a:latin typeface="Sylfaen" pitchFamily="18" charset="0"/>
          </a:endParaRPr>
        </a:p>
      </dgm:t>
    </dgm:pt>
    <dgm:pt modelId="{6AB68171-1A08-4798-91EB-4C5030E0B789}" type="parTrans" cxnId="{E5296E18-9A76-4520-8510-8F6C7B5597B0}">
      <dgm:prSet/>
      <dgm:spPr/>
      <dgm:t>
        <a:bodyPr/>
        <a:lstStyle/>
        <a:p>
          <a:endParaRPr lang="ru-RU"/>
        </a:p>
      </dgm:t>
    </dgm:pt>
    <dgm:pt modelId="{AAF82EBD-E267-4615-91D2-16536CF349E2}" type="sibTrans" cxnId="{E5296E18-9A76-4520-8510-8F6C7B5597B0}">
      <dgm:prSet/>
      <dgm:spPr/>
      <dgm:t>
        <a:bodyPr/>
        <a:lstStyle/>
        <a:p>
          <a:endParaRPr lang="ru-RU"/>
        </a:p>
      </dgm:t>
    </dgm:pt>
    <dgm:pt modelId="{CA43BC96-BAC6-487B-9EE3-948A48DD3CF1}">
      <dgm:prSet custT="1"/>
      <dgm:spPr>
        <a:solidFill>
          <a:schemeClr val="accent1">
            <a:lumMod val="20000"/>
            <a:lumOff val="80000"/>
          </a:schemeClr>
        </a:solidFill>
      </dgm:spPr>
      <dgm:t>
        <a:bodyPr/>
        <a:lstStyle/>
        <a:p>
          <a:pPr>
            <a:lnSpc>
              <a:spcPct val="100000"/>
            </a:lnSpc>
            <a:spcAft>
              <a:spcPts val="0"/>
            </a:spcAft>
          </a:pPr>
          <a:r>
            <a:rPr lang="en-US" sz="1600" b="1" dirty="0" smtClean="0">
              <a:solidFill>
                <a:schemeClr val="tx1"/>
              </a:solidFill>
              <a:latin typeface="Sylfaen" pitchFamily="18" charset="0"/>
            </a:rPr>
            <a:t>DNA DS repair</a:t>
          </a:r>
          <a:endParaRPr lang="ru-RU" sz="1600" b="1" dirty="0">
            <a:solidFill>
              <a:schemeClr val="tx1"/>
            </a:solidFill>
            <a:latin typeface="Sylfaen" pitchFamily="18" charset="0"/>
          </a:endParaRPr>
        </a:p>
      </dgm:t>
    </dgm:pt>
    <dgm:pt modelId="{F9B0C352-37FD-4F8E-815D-1690D56727A2}" type="parTrans" cxnId="{56E76EB7-1E3C-4940-933A-9AFAAA94B4BE}">
      <dgm:prSet/>
      <dgm:spPr/>
      <dgm:t>
        <a:bodyPr/>
        <a:lstStyle/>
        <a:p>
          <a:endParaRPr lang="ru-RU"/>
        </a:p>
      </dgm:t>
    </dgm:pt>
    <dgm:pt modelId="{D39E2471-0DA8-46AF-AB70-77987B9B5D54}" type="sibTrans" cxnId="{56E76EB7-1E3C-4940-933A-9AFAAA94B4BE}">
      <dgm:prSet/>
      <dgm:spPr/>
      <dgm:t>
        <a:bodyPr/>
        <a:lstStyle/>
        <a:p>
          <a:endParaRPr lang="ru-RU"/>
        </a:p>
      </dgm:t>
    </dgm:pt>
    <dgm:pt modelId="{A48216F1-5963-4063-80CD-E605E03A161C}">
      <dgm:prSet custT="1"/>
      <dgm:spPr>
        <a:solidFill>
          <a:schemeClr val="accent1">
            <a:lumMod val="20000"/>
            <a:lumOff val="80000"/>
          </a:schemeClr>
        </a:solidFill>
      </dgm:spPr>
      <dgm:t>
        <a:bodyPr/>
        <a:lstStyle/>
        <a:p>
          <a:pPr>
            <a:lnSpc>
              <a:spcPct val="100000"/>
            </a:lnSpc>
            <a:spcAft>
              <a:spcPts val="0"/>
            </a:spcAft>
          </a:pPr>
          <a:r>
            <a:rPr lang="en-US" sz="1800" b="1" dirty="0" smtClean="0">
              <a:solidFill>
                <a:schemeClr val="tx1"/>
              </a:solidFill>
              <a:latin typeface="Times New Roman" pitchFamily="18" charset="0"/>
              <a:ea typeface="+mj-ea"/>
              <a:cs typeface="Times New Roman" pitchFamily="18" charset="0"/>
            </a:rPr>
            <a:t>Colorimetric cell-based ELISA</a:t>
          </a:r>
          <a:r>
            <a:rPr lang="en-US" sz="1800" b="1" dirty="0" smtClean="0">
              <a:solidFill>
                <a:schemeClr val="tx1"/>
              </a:solidFill>
              <a:latin typeface="Times New Roman" pitchFamily="18" charset="0"/>
              <a:cs typeface="Times New Roman" pitchFamily="18" charset="0"/>
            </a:rPr>
            <a:t> </a:t>
          </a:r>
          <a:endParaRPr lang="ru-RU" sz="1800" b="1" dirty="0">
            <a:solidFill>
              <a:schemeClr val="tx1"/>
            </a:solidFill>
            <a:latin typeface="Times New Roman" pitchFamily="18" charset="0"/>
            <a:cs typeface="Times New Roman" pitchFamily="18" charset="0"/>
          </a:endParaRPr>
        </a:p>
      </dgm:t>
    </dgm:pt>
    <dgm:pt modelId="{58E084D4-5798-4FB9-8580-9CC090612F89}" type="parTrans" cxnId="{5EAAA489-1718-4D44-B8B7-FEA4AA63C28A}">
      <dgm:prSet/>
      <dgm:spPr/>
      <dgm:t>
        <a:bodyPr/>
        <a:lstStyle/>
        <a:p>
          <a:endParaRPr lang="ru-RU"/>
        </a:p>
      </dgm:t>
    </dgm:pt>
    <dgm:pt modelId="{0FFE5502-A8D3-447F-97A9-66A12D025025}" type="sibTrans" cxnId="{5EAAA489-1718-4D44-B8B7-FEA4AA63C28A}">
      <dgm:prSet/>
      <dgm:spPr/>
      <dgm:t>
        <a:bodyPr/>
        <a:lstStyle/>
        <a:p>
          <a:endParaRPr lang="ru-RU"/>
        </a:p>
      </dgm:t>
    </dgm:pt>
    <dgm:pt modelId="{796B5793-FA5A-47D5-B720-FD2C7AEADBD5}" type="pres">
      <dgm:prSet presAssocID="{31138A7C-2153-4F29-9A1B-FA3F902ABE2B}" presName="Name0" presStyleCnt="0">
        <dgm:presLayoutVars>
          <dgm:dir/>
          <dgm:animLvl val="lvl"/>
          <dgm:resizeHandles val="exact"/>
        </dgm:presLayoutVars>
      </dgm:prSet>
      <dgm:spPr/>
    </dgm:pt>
    <dgm:pt modelId="{3ADB2C81-AB65-482E-A543-5314C2EA4145}" type="pres">
      <dgm:prSet presAssocID="{6823F503-A663-4BA3-A6CA-7B531E21B72C}" presName="parTxOnly" presStyleLbl="node1" presStyleIdx="0" presStyleCnt="3">
        <dgm:presLayoutVars>
          <dgm:chMax val="0"/>
          <dgm:chPref val="0"/>
          <dgm:bulletEnabled val="1"/>
        </dgm:presLayoutVars>
      </dgm:prSet>
      <dgm:spPr/>
      <dgm:t>
        <a:bodyPr/>
        <a:lstStyle/>
        <a:p>
          <a:endParaRPr lang="ru-RU"/>
        </a:p>
      </dgm:t>
    </dgm:pt>
    <dgm:pt modelId="{2D1DAED7-2EC2-4EA1-94C3-A75875E5E8AB}" type="pres">
      <dgm:prSet presAssocID="{AAF82EBD-E267-4615-91D2-16536CF349E2}" presName="parTxOnlySpace" presStyleCnt="0"/>
      <dgm:spPr/>
    </dgm:pt>
    <dgm:pt modelId="{9F031333-961C-4FAB-ACA7-2DBC3887967B}" type="pres">
      <dgm:prSet presAssocID="{CA43BC96-BAC6-487B-9EE3-948A48DD3CF1}" presName="parTxOnly" presStyleLbl="node1" presStyleIdx="1" presStyleCnt="3" custScaleX="114920" custLinFactNeighborX="-46665" custLinFactNeighborY="-10000">
        <dgm:presLayoutVars>
          <dgm:chMax val="0"/>
          <dgm:chPref val="0"/>
          <dgm:bulletEnabled val="1"/>
        </dgm:presLayoutVars>
      </dgm:prSet>
      <dgm:spPr/>
      <dgm:t>
        <a:bodyPr/>
        <a:lstStyle/>
        <a:p>
          <a:endParaRPr lang="ru-RU"/>
        </a:p>
      </dgm:t>
    </dgm:pt>
    <dgm:pt modelId="{11061303-8693-47E9-AED8-F55DFE4C82E0}" type="pres">
      <dgm:prSet presAssocID="{D39E2471-0DA8-46AF-AB70-77987B9B5D54}" presName="parTxOnlySpace" presStyleCnt="0"/>
      <dgm:spPr/>
    </dgm:pt>
    <dgm:pt modelId="{E496856A-ABD3-47F6-857F-A005B350A91D}" type="pres">
      <dgm:prSet presAssocID="{A48216F1-5963-4063-80CD-E605E03A161C}" presName="parTxOnly" presStyleLbl="node1" presStyleIdx="2" presStyleCnt="3">
        <dgm:presLayoutVars>
          <dgm:chMax val="0"/>
          <dgm:chPref val="0"/>
          <dgm:bulletEnabled val="1"/>
        </dgm:presLayoutVars>
      </dgm:prSet>
      <dgm:spPr/>
      <dgm:t>
        <a:bodyPr/>
        <a:lstStyle/>
        <a:p>
          <a:endParaRPr lang="ru-RU"/>
        </a:p>
      </dgm:t>
    </dgm:pt>
  </dgm:ptLst>
  <dgm:cxnLst>
    <dgm:cxn modelId="{B4783487-E669-4D00-832F-8078B2C58ABF}" type="presOf" srcId="{6823F503-A663-4BA3-A6CA-7B531E21B72C}" destId="{3ADB2C81-AB65-482E-A543-5314C2EA4145}" srcOrd="0" destOrd="0" presId="urn:microsoft.com/office/officeart/2005/8/layout/chevron1"/>
    <dgm:cxn modelId="{55C8990A-5432-48E1-AC54-C5A746F6E69E}" type="presOf" srcId="{CA43BC96-BAC6-487B-9EE3-948A48DD3CF1}" destId="{9F031333-961C-4FAB-ACA7-2DBC3887967B}" srcOrd="0" destOrd="0" presId="urn:microsoft.com/office/officeart/2005/8/layout/chevron1"/>
    <dgm:cxn modelId="{5EAAA489-1718-4D44-B8B7-FEA4AA63C28A}" srcId="{31138A7C-2153-4F29-9A1B-FA3F902ABE2B}" destId="{A48216F1-5963-4063-80CD-E605E03A161C}" srcOrd="2" destOrd="0" parTransId="{58E084D4-5798-4FB9-8580-9CC090612F89}" sibTransId="{0FFE5502-A8D3-447F-97A9-66A12D025025}"/>
    <dgm:cxn modelId="{56E76EB7-1E3C-4940-933A-9AFAAA94B4BE}" srcId="{31138A7C-2153-4F29-9A1B-FA3F902ABE2B}" destId="{CA43BC96-BAC6-487B-9EE3-948A48DD3CF1}" srcOrd="1" destOrd="0" parTransId="{F9B0C352-37FD-4F8E-815D-1690D56727A2}" sibTransId="{D39E2471-0DA8-46AF-AB70-77987B9B5D54}"/>
    <dgm:cxn modelId="{E5296E18-9A76-4520-8510-8F6C7B5597B0}" srcId="{31138A7C-2153-4F29-9A1B-FA3F902ABE2B}" destId="{6823F503-A663-4BA3-A6CA-7B531E21B72C}" srcOrd="0" destOrd="0" parTransId="{6AB68171-1A08-4798-91EB-4C5030E0B789}" sibTransId="{AAF82EBD-E267-4615-91D2-16536CF349E2}"/>
    <dgm:cxn modelId="{824243EE-D317-4DD1-88E0-58D7A39C17F2}" type="presOf" srcId="{31138A7C-2153-4F29-9A1B-FA3F902ABE2B}" destId="{796B5793-FA5A-47D5-B720-FD2C7AEADBD5}" srcOrd="0" destOrd="0" presId="urn:microsoft.com/office/officeart/2005/8/layout/chevron1"/>
    <dgm:cxn modelId="{0F8371BB-30D2-4D28-A627-13241647DFB2}" type="presOf" srcId="{A48216F1-5963-4063-80CD-E605E03A161C}" destId="{E496856A-ABD3-47F6-857F-A005B350A91D}" srcOrd="0" destOrd="0" presId="urn:microsoft.com/office/officeart/2005/8/layout/chevron1"/>
    <dgm:cxn modelId="{D0C7D261-3A43-468B-94DF-6AA167820BCE}" type="presParOf" srcId="{796B5793-FA5A-47D5-B720-FD2C7AEADBD5}" destId="{3ADB2C81-AB65-482E-A543-5314C2EA4145}" srcOrd="0" destOrd="0" presId="urn:microsoft.com/office/officeart/2005/8/layout/chevron1"/>
    <dgm:cxn modelId="{7E50C322-344F-4B4F-9C93-1A62C7EF5051}" type="presParOf" srcId="{796B5793-FA5A-47D5-B720-FD2C7AEADBD5}" destId="{2D1DAED7-2EC2-4EA1-94C3-A75875E5E8AB}" srcOrd="1" destOrd="0" presId="urn:microsoft.com/office/officeart/2005/8/layout/chevron1"/>
    <dgm:cxn modelId="{2D372C09-39F7-4C8A-8E71-82FCD0C46765}" type="presParOf" srcId="{796B5793-FA5A-47D5-B720-FD2C7AEADBD5}" destId="{9F031333-961C-4FAB-ACA7-2DBC3887967B}" srcOrd="2" destOrd="0" presId="urn:microsoft.com/office/officeart/2005/8/layout/chevron1"/>
    <dgm:cxn modelId="{81E13CFB-483F-4BE9-8320-3370FA74D3CC}" type="presParOf" srcId="{796B5793-FA5A-47D5-B720-FD2C7AEADBD5}" destId="{11061303-8693-47E9-AED8-F55DFE4C82E0}" srcOrd="3" destOrd="0" presId="urn:microsoft.com/office/officeart/2005/8/layout/chevron1"/>
    <dgm:cxn modelId="{B975FB8B-63C9-426A-A9D1-3BEC34E3DF77}" type="presParOf" srcId="{796B5793-FA5A-47D5-B720-FD2C7AEADBD5}" destId="{E496856A-ABD3-47F6-857F-A005B350A91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FF834A-B212-4840-91E8-88E5F893112D}" type="doc">
      <dgm:prSet loTypeId="urn:microsoft.com/office/officeart/2005/8/layout/gear1" loCatId="process" qsTypeId="urn:microsoft.com/office/officeart/2005/8/quickstyle/simple1" qsCatId="simple" csTypeId="urn:microsoft.com/office/officeart/2005/8/colors/accent1_2" csCatId="accent1" phldr="1"/>
      <dgm:spPr/>
    </dgm:pt>
    <dgm:pt modelId="{2C25F918-7719-4EDA-8D12-16B72CF8A26E}">
      <dgm:prSet phldrT="[Text]"/>
      <dgm:spPr>
        <a:solidFill>
          <a:schemeClr val="tx1">
            <a:lumMod val="75000"/>
            <a:lumOff val="25000"/>
          </a:schemeClr>
        </a:solidFill>
      </dgm:spPr>
      <dgm:t>
        <a:bodyPr/>
        <a:lstStyle/>
        <a:p>
          <a:r>
            <a:rPr lang="en-US" dirty="0" smtClean="0"/>
            <a:t>DDR</a:t>
          </a:r>
          <a:endParaRPr lang="ru-RU" dirty="0"/>
        </a:p>
      </dgm:t>
    </dgm:pt>
    <dgm:pt modelId="{26552885-B275-4480-AD28-52B209CAAA7D}" type="parTrans" cxnId="{02B0AA33-0DFC-454F-947C-A706AC2723E4}">
      <dgm:prSet/>
      <dgm:spPr/>
      <dgm:t>
        <a:bodyPr/>
        <a:lstStyle/>
        <a:p>
          <a:endParaRPr lang="ru-RU"/>
        </a:p>
      </dgm:t>
    </dgm:pt>
    <dgm:pt modelId="{A2ED8724-E9DD-433A-9D08-E86EBFDB85FC}" type="sibTrans" cxnId="{02B0AA33-0DFC-454F-947C-A706AC2723E4}">
      <dgm:prSet/>
      <dgm:spPr/>
      <dgm:t>
        <a:bodyPr/>
        <a:lstStyle/>
        <a:p>
          <a:endParaRPr lang="ru-RU"/>
        </a:p>
      </dgm:t>
    </dgm:pt>
    <dgm:pt modelId="{2F0319BA-B080-4125-92AD-3E8C435DB2A8}">
      <dgm:prSet phldrT="[Text]"/>
      <dgm:spPr/>
      <dgm:t>
        <a:bodyPr/>
        <a:lstStyle/>
        <a:p>
          <a:r>
            <a:rPr lang="en-US" dirty="0" smtClean="0"/>
            <a:t>HRR</a:t>
          </a:r>
          <a:endParaRPr lang="ru-RU" dirty="0"/>
        </a:p>
      </dgm:t>
    </dgm:pt>
    <dgm:pt modelId="{C72FE4B1-3638-4428-B6B9-405A960E713C}" type="parTrans" cxnId="{0569726A-0732-4B37-B9FA-50FB2A2BEF17}">
      <dgm:prSet/>
      <dgm:spPr/>
      <dgm:t>
        <a:bodyPr/>
        <a:lstStyle/>
        <a:p>
          <a:endParaRPr lang="ru-RU"/>
        </a:p>
      </dgm:t>
    </dgm:pt>
    <dgm:pt modelId="{A927C1E4-29B6-4649-AF6C-9A6CDAFDBEE8}" type="sibTrans" cxnId="{0569726A-0732-4B37-B9FA-50FB2A2BEF17}">
      <dgm:prSet/>
      <dgm:spPr/>
      <dgm:t>
        <a:bodyPr/>
        <a:lstStyle/>
        <a:p>
          <a:endParaRPr lang="ru-RU"/>
        </a:p>
      </dgm:t>
    </dgm:pt>
    <dgm:pt modelId="{F2F318BC-8017-4728-8634-401967627075}">
      <dgm:prSet phldrT="[Text]" custT="1"/>
      <dgm:spPr>
        <a:solidFill>
          <a:srgbClr val="FF0000"/>
        </a:solidFill>
      </dgm:spPr>
      <dgm:t>
        <a:bodyPr/>
        <a:lstStyle/>
        <a:p>
          <a:r>
            <a:rPr lang="en-US" sz="1100" b="1" u="sng" dirty="0" smtClean="0"/>
            <a:t>MRE11</a:t>
          </a:r>
          <a:endParaRPr lang="ru-RU" sz="1100" b="1" u="sng" dirty="0"/>
        </a:p>
      </dgm:t>
    </dgm:pt>
    <dgm:pt modelId="{82375209-879B-42FB-9694-A4C6C2A75250}" type="parTrans" cxnId="{DA3980D8-143D-49A7-9C1F-BD894496F6D3}">
      <dgm:prSet/>
      <dgm:spPr/>
      <dgm:t>
        <a:bodyPr/>
        <a:lstStyle/>
        <a:p>
          <a:endParaRPr lang="ru-RU"/>
        </a:p>
      </dgm:t>
    </dgm:pt>
    <dgm:pt modelId="{B0E24778-1AD7-404F-8D94-D0ABE8603E89}" type="sibTrans" cxnId="{DA3980D8-143D-49A7-9C1F-BD894496F6D3}">
      <dgm:prSet/>
      <dgm:spPr/>
      <dgm:t>
        <a:bodyPr/>
        <a:lstStyle/>
        <a:p>
          <a:endParaRPr lang="ru-RU"/>
        </a:p>
      </dgm:t>
    </dgm:pt>
    <dgm:pt modelId="{FEBE10DD-4A04-4464-9817-184377A360F2}" type="pres">
      <dgm:prSet presAssocID="{03FF834A-B212-4840-91E8-88E5F893112D}" presName="composite" presStyleCnt="0">
        <dgm:presLayoutVars>
          <dgm:chMax val="3"/>
          <dgm:animLvl val="lvl"/>
          <dgm:resizeHandles val="exact"/>
        </dgm:presLayoutVars>
      </dgm:prSet>
      <dgm:spPr/>
    </dgm:pt>
    <dgm:pt modelId="{46A293DF-ECE5-48D1-86A6-66B08F01A7B1}" type="pres">
      <dgm:prSet presAssocID="{2C25F918-7719-4EDA-8D12-16B72CF8A26E}" presName="gear1" presStyleLbl="node1" presStyleIdx="0" presStyleCnt="3">
        <dgm:presLayoutVars>
          <dgm:chMax val="1"/>
          <dgm:bulletEnabled val="1"/>
        </dgm:presLayoutVars>
      </dgm:prSet>
      <dgm:spPr/>
      <dgm:t>
        <a:bodyPr/>
        <a:lstStyle/>
        <a:p>
          <a:endParaRPr lang="ru-RU"/>
        </a:p>
      </dgm:t>
    </dgm:pt>
    <dgm:pt modelId="{3323798F-B4A0-4989-8919-685D800567E4}" type="pres">
      <dgm:prSet presAssocID="{2C25F918-7719-4EDA-8D12-16B72CF8A26E}" presName="gear1srcNode" presStyleLbl="node1" presStyleIdx="0" presStyleCnt="3"/>
      <dgm:spPr/>
      <dgm:t>
        <a:bodyPr/>
        <a:lstStyle/>
        <a:p>
          <a:endParaRPr lang="ru-RU"/>
        </a:p>
      </dgm:t>
    </dgm:pt>
    <dgm:pt modelId="{7A652956-84F0-4514-BCF0-1FB4BB466DA4}" type="pres">
      <dgm:prSet presAssocID="{2C25F918-7719-4EDA-8D12-16B72CF8A26E}" presName="gear1dstNode" presStyleLbl="node1" presStyleIdx="0" presStyleCnt="3"/>
      <dgm:spPr/>
      <dgm:t>
        <a:bodyPr/>
        <a:lstStyle/>
        <a:p>
          <a:endParaRPr lang="ru-RU"/>
        </a:p>
      </dgm:t>
    </dgm:pt>
    <dgm:pt modelId="{21EF0823-8896-43DC-9A48-677F524E87DF}" type="pres">
      <dgm:prSet presAssocID="{2F0319BA-B080-4125-92AD-3E8C435DB2A8}" presName="gear2" presStyleLbl="node1" presStyleIdx="1" presStyleCnt="3">
        <dgm:presLayoutVars>
          <dgm:chMax val="1"/>
          <dgm:bulletEnabled val="1"/>
        </dgm:presLayoutVars>
      </dgm:prSet>
      <dgm:spPr/>
      <dgm:t>
        <a:bodyPr/>
        <a:lstStyle/>
        <a:p>
          <a:endParaRPr lang="ru-RU"/>
        </a:p>
      </dgm:t>
    </dgm:pt>
    <dgm:pt modelId="{CBA6A408-2167-41A6-85D2-A38C4081ED2E}" type="pres">
      <dgm:prSet presAssocID="{2F0319BA-B080-4125-92AD-3E8C435DB2A8}" presName="gear2srcNode" presStyleLbl="node1" presStyleIdx="1" presStyleCnt="3"/>
      <dgm:spPr/>
      <dgm:t>
        <a:bodyPr/>
        <a:lstStyle/>
        <a:p>
          <a:endParaRPr lang="ru-RU"/>
        </a:p>
      </dgm:t>
    </dgm:pt>
    <dgm:pt modelId="{D0C9086A-D1E5-4E8A-84CE-A50ECFDEC3A2}" type="pres">
      <dgm:prSet presAssocID="{2F0319BA-B080-4125-92AD-3E8C435DB2A8}" presName="gear2dstNode" presStyleLbl="node1" presStyleIdx="1" presStyleCnt="3"/>
      <dgm:spPr/>
      <dgm:t>
        <a:bodyPr/>
        <a:lstStyle/>
        <a:p>
          <a:endParaRPr lang="ru-RU"/>
        </a:p>
      </dgm:t>
    </dgm:pt>
    <dgm:pt modelId="{38688F1F-ECAB-4B9B-A0F6-EFC5E4661FE1}" type="pres">
      <dgm:prSet presAssocID="{F2F318BC-8017-4728-8634-401967627075}" presName="gear3" presStyleLbl="node1" presStyleIdx="2" presStyleCnt="3"/>
      <dgm:spPr/>
      <dgm:t>
        <a:bodyPr/>
        <a:lstStyle/>
        <a:p>
          <a:endParaRPr lang="ru-RU"/>
        </a:p>
      </dgm:t>
    </dgm:pt>
    <dgm:pt modelId="{0557F9CA-2566-40AF-B73E-C182F9F42D42}" type="pres">
      <dgm:prSet presAssocID="{F2F318BC-8017-4728-8634-401967627075}" presName="gear3tx" presStyleLbl="node1" presStyleIdx="2" presStyleCnt="3">
        <dgm:presLayoutVars>
          <dgm:chMax val="1"/>
          <dgm:bulletEnabled val="1"/>
        </dgm:presLayoutVars>
      </dgm:prSet>
      <dgm:spPr/>
      <dgm:t>
        <a:bodyPr/>
        <a:lstStyle/>
        <a:p>
          <a:endParaRPr lang="ru-RU"/>
        </a:p>
      </dgm:t>
    </dgm:pt>
    <dgm:pt modelId="{7AA880F7-0B1C-4337-9988-EC122150FAA7}" type="pres">
      <dgm:prSet presAssocID="{F2F318BC-8017-4728-8634-401967627075}" presName="gear3srcNode" presStyleLbl="node1" presStyleIdx="2" presStyleCnt="3"/>
      <dgm:spPr/>
      <dgm:t>
        <a:bodyPr/>
        <a:lstStyle/>
        <a:p>
          <a:endParaRPr lang="ru-RU"/>
        </a:p>
      </dgm:t>
    </dgm:pt>
    <dgm:pt modelId="{D25733A0-8A95-4CB0-9116-E27A36CD7129}" type="pres">
      <dgm:prSet presAssocID="{F2F318BC-8017-4728-8634-401967627075}" presName="gear3dstNode" presStyleLbl="node1" presStyleIdx="2" presStyleCnt="3"/>
      <dgm:spPr/>
      <dgm:t>
        <a:bodyPr/>
        <a:lstStyle/>
        <a:p>
          <a:endParaRPr lang="ru-RU"/>
        </a:p>
      </dgm:t>
    </dgm:pt>
    <dgm:pt modelId="{93CEA5EA-5E16-4831-B6C1-977E4C11312B}" type="pres">
      <dgm:prSet presAssocID="{A2ED8724-E9DD-433A-9D08-E86EBFDB85FC}" presName="connector1" presStyleLbl="sibTrans2D1" presStyleIdx="0" presStyleCnt="3"/>
      <dgm:spPr/>
      <dgm:t>
        <a:bodyPr/>
        <a:lstStyle/>
        <a:p>
          <a:endParaRPr lang="ru-RU"/>
        </a:p>
      </dgm:t>
    </dgm:pt>
    <dgm:pt modelId="{107C49D4-7B32-4835-9C06-C797FE8F95CB}" type="pres">
      <dgm:prSet presAssocID="{A927C1E4-29B6-4649-AF6C-9A6CDAFDBEE8}" presName="connector2" presStyleLbl="sibTrans2D1" presStyleIdx="1" presStyleCnt="3"/>
      <dgm:spPr/>
      <dgm:t>
        <a:bodyPr/>
        <a:lstStyle/>
        <a:p>
          <a:endParaRPr lang="ru-RU"/>
        </a:p>
      </dgm:t>
    </dgm:pt>
    <dgm:pt modelId="{F9FCCC7B-6779-42A0-8AF2-8CAA3CFE787A}" type="pres">
      <dgm:prSet presAssocID="{B0E24778-1AD7-404F-8D94-D0ABE8603E89}" presName="connector3" presStyleLbl="sibTrans2D1" presStyleIdx="2" presStyleCnt="3"/>
      <dgm:spPr/>
      <dgm:t>
        <a:bodyPr/>
        <a:lstStyle/>
        <a:p>
          <a:endParaRPr lang="ru-RU"/>
        </a:p>
      </dgm:t>
    </dgm:pt>
  </dgm:ptLst>
  <dgm:cxnLst>
    <dgm:cxn modelId="{0569726A-0732-4B37-B9FA-50FB2A2BEF17}" srcId="{03FF834A-B212-4840-91E8-88E5F893112D}" destId="{2F0319BA-B080-4125-92AD-3E8C435DB2A8}" srcOrd="1" destOrd="0" parTransId="{C72FE4B1-3638-4428-B6B9-405A960E713C}" sibTransId="{A927C1E4-29B6-4649-AF6C-9A6CDAFDBEE8}"/>
    <dgm:cxn modelId="{48A9BD17-1D50-48B1-8432-CC1B23B1A59C}" type="presOf" srcId="{B0E24778-1AD7-404F-8D94-D0ABE8603E89}" destId="{F9FCCC7B-6779-42A0-8AF2-8CAA3CFE787A}" srcOrd="0" destOrd="0" presId="urn:microsoft.com/office/officeart/2005/8/layout/gear1"/>
    <dgm:cxn modelId="{8D2E7190-9BAE-4E5E-9047-2831919C0D5A}" type="presOf" srcId="{F2F318BC-8017-4728-8634-401967627075}" destId="{0557F9CA-2566-40AF-B73E-C182F9F42D42}" srcOrd="1" destOrd="0" presId="urn:microsoft.com/office/officeart/2005/8/layout/gear1"/>
    <dgm:cxn modelId="{F15D245B-54A8-4352-9569-D71FBCDC6E03}" type="presOf" srcId="{2C25F918-7719-4EDA-8D12-16B72CF8A26E}" destId="{7A652956-84F0-4514-BCF0-1FB4BB466DA4}" srcOrd="2" destOrd="0" presId="urn:microsoft.com/office/officeart/2005/8/layout/gear1"/>
    <dgm:cxn modelId="{02B0AA33-0DFC-454F-947C-A706AC2723E4}" srcId="{03FF834A-B212-4840-91E8-88E5F893112D}" destId="{2C25F918-7719-4EDA-8D12-16B72CF8A26E}" srcOrd="0" destOrd="0" parTransId="{26552885-B275-4480-AD28-52B209CAAA7D}" sibTransId="{A2ED8724-E9DD-433A-9D08-E86EBFDB85FC}"/>
    <dgm:cxn modelId="{022D3E96-64C5-4333-9E23-76920B1DCFC4}" type="presOf" srcId="{2F0319BA-B080-4125-92AD-3E8C435DB2A8}" destId="{CBA6A408-2167-41A6-85D2-A38C4081ED2E}" srcOrd="1" destOrd="0" presId="urn:microsoft.com/office/officeart/2005/8/layout/gear1"/>
    <dgm:cxn modelId="{A378A8E8-53BF-4714-AC6B-6B7F9D594AA8}" type="presOf" srcId="{F2F318BC-8017-4728-8634-401967627075}" destId="{7AA880F7-0B1C-4337-9988-EC122150FAA7}" srcOrd="2" destOrd="0" presId="urn:microsoft.com/office/officeart/2005/8/layout/gear1"/>
    <dgm:cxn modelId="{A5EA3D35-44CA-4E8F-AFAD-44E852019D23}" type="presOf" srcId="{2C25F918-7719-4EDA-8D12-16B72CF8A26E}" destId="{46A293DF-ECE5-48D1-86A6-66B08F01A7B1}" srcOrd="0" destOrd="0" presId="urn:microsoft.com/office/officeart/2005/8/layout/gear1"/>
    <dgm:cxn modelId="{0CC913FE-CAD8-4A74-94D1-8BC5A3B9EE5C}" type="presOf" srcId="{03FF834A-B212-4840-91E8-88E5F893112D}" destId="{FEBE10DD-4A04-4464-9817-184377A360F2}" srcOrd="0" destOrd="0" presId="urn:microsoft.com/office/officeart/2005/8/layout/gear1"/>
    <dgm:cxn modelId="{D273002A-EBA9-4743-8843-DAA25E6478E0}" type="presOf" srcId="{2F0319BA-B080-4125-92AD-3E8C435DB2A8}" destId="{D0C9086A-D1E5-4E8A-84CE-A50ECFDEC3A2}" srcOrd="2" destOrd="0" presId="urn:microsoft.com/office/officeart/2005/8/layout/gear1"/>
    <dgm:cxn modelId="{235E6D98-0BA2-4B80-9DD8-6427BE273C1E}" type="presOf" srcId="{A2ED8724-E9DD-433A-9D08-E86EBFDB85FC}" destId="{93CEA5EA-5E16-4831-B6C1-977E4C11312B}" srcOrd="0" destOrd="0" presId="urn:microsoft.com/office/officeart/2005/8/layout/gear1"/>
    <dgm:cxn modelId="{11B7817B-50AD-431B-A668-4C28BF55517C}" type="presOf" srcId="{F2F318BC-8017-4728-8634-401967627075}" destId="{38688F1F-ECAB-4B9B-A0F6-EFC5E4661FE1}" srcOrd="0" destOrd="0" presId="urn:microsoft.com/office/officeart/2005/8/layout/gear1"/>
    <dgm:cxn modelId="{40233700-C918-45CB-B246-5DE17FFDC175}" type="presOf" srcId="{F2F318BC-8017-4728-8634-401967627075}" destId="{D25733A0-8A95-4CB0-9116-E27A36CD7129}" srcOrd="3" destOrd="0" presId="urn:microsoft.com/office/officeart/2005/8/layout/gear1"/>
    <dgm:cxn modelId="{94A99C26-E336-41DB-96EA-B9770A3881E8}" type="presOf" srcId="{A927C1E4-29B6-4649-AF6C-9A6CDAFDBEE8}" destId="{107C49D4-7B32-4835-9C06-C797FE8F95CB}" srcOrd="0" destOrd="0" presId="urn:microsoft.com/office/officeart/2005/8/layout/gear1"/>
    <dgm:cxn modelId="{DA3980D8-143D-49A7-9C1F-BD894496F6D3}" srcId="{03FF834A-B212-4840-91E8-88E5F893112D}" destId="{F2F318BC-8017-4728-8634-401967627075}" srcOrd="2" destOrd="0" parTransId="{82375209-879B-42FB-9694-A4C6C2A75250}" sibTransId="{B0E24778-1AD7-404F-8D94-D0ABE8603E89}"/>
    <dgm:cxn modelId="{C078248A-59E2-4B72-8647-8F53EDE55090}" type="presOf" srcId="{2C25F918-7719-4EDA-8D12-16B72CF8A26E}" destId="{3323798F-B4A0-4989-8919-685D800567E4}" srcOrd="1" destOrd="0" presId="urn:microsoft.com/office/officeart/2005/8/layout/gear1"/>
    <dgm:cxn modelId="{70F0F1CA-AD1E-41BC-AA18-D79A122DC791}" type="presOf" srcId="{2F0319BA-B080-4125-92AD-3E8C435DB2A8}" destId="{21EF0823-8896-43DC-9A48-677F524E87DF}" srcOrd="0" destOrd="0" presId="urn:microsoft.com/office/officeart/2005/8/layout/gear1"/>
    <dgm:cxn modelId="{CB89A837-CA84-4C94-8F86-A49DB0889895}" type="presParOf" srcId="{FEBE10DD-4A04-4464-9817-184377A360F2}" destId="{46A293DF-ECE5-48D1-86A6-66B08F01A7B1}" srcOrd="0" destOrd="0" presId="urn:microsoft.com/office/officeart/2005/8/layout/gear1"/>
    <dgm:cxn modelId="{2F52B011-D852-47FC-8D95-3F73BE5DC122}" type="presParOf" srcId="{FEBE10DD-4A04-4464-9817-184377A360F2}" destId="{3323798F-B4A0-4989-8919-685D800567E4}" srcOrd="1" destOrd="0" presId="urn:microsoft.com/office/officeart/2005/8/layout/gear1"/>
    <dgm:cxn modelId="{CF85E08A-6EBA-4B06-AD7E-C73E045259C4}" type="presParOf" srcId="{FEBE10DD-4A04-4464-9817-184377A360F2}" destId="{7A652956-84F0-4514-BCF0-1FB4BB466DA4}" srcOrd="2" destOrd="0" presId="urn:microsoft.com/office/officeart/2005/8/layout/gear1"/>
    <dgm:cxn modelId="{E019C872-C2D2-4531-92D8-F73DC7A8CB88}" type="presParOf" srcId="{FEBE10DD-4A04-4464-9817-184377A360F2}" destId="{21EF0823-8896-43DC-9A48-677F524E87DF}" srcOrd="3" destOrd="0" presId="urn:microsoft.com/office/officeart/2005/8/layout/gear1"/>
    <dgm:cxn modelId="{0B8536A1-C012-49BC-8434-6723572FC3C6}" type="presParOf" srcId="{FEBE10DD-4A04-4464-9817-184377A360F2}" destId="{CBA6A408-2167-41A6-85D2-A38C4081ED2E}" srcOrd="4" destOrd="0" presId="urn:microsoft.com/office/officeart/2005/8/layout/gear1"/>
    <dgm:cxn modelId="{4004117B-C2CD-4AC2-98D2-89F4912E7FB1}" type="presParOf" srcId="{FEBE10DD-4A04-4464-9817-184377A360F2}" destId="{D0C9086A-D1E5-4E8A-84CE-A50ECFDEC3A2}" srcOrd="5" destOrd="0" presId="urn:microsoft.com/office/officeart/2005/8/layout/gear1"/>
    <dgm:cxn modelId="{1990BE52-0B40-48AA-86D1-6742F7C5C1C0}" type="presParOf" srcId="{FEBE10DD-4A04-4464-9817-184377A360F2}" destId="{38688F1F-ECAB-4B9B-A0F6-EFC5E4661FE1}" srcOrd="6" destOrd="0" presId="urn:microsoft.com/office/officeart/2005/8/layout/gear1"/>
    <dgm:cxn modelId="{B21F7DB2-EDD1-4FD9-BF9D-424F58BBFD9C}" type="presParOf" srcId="{FEBE10DD-4A04-4464-9817-184377A360F2}" destId="{0557F9CA-2566-40AF-B73E-C182F9F42D42}" srcOrd="7" destOrd="0" presId="urn:microsoft.com/office/officeart/2005/8/layout/gear1"/>
    <dgm:cxn modelId="{1FD1D2CB-0AB9-4CA8-95BB-5E9A768A9FCD}" type="presParOf" srcId="{FEBE10DD-4A04-4464-9817-184377A360F2}" destId="{7AA880F7-0B1C-4337-9988-EC122150FAA7}" srcOrd="8" destOrd="0" presId="urn:microsoft.com/office/officeart/2005/8/layout/gear1"/>
    <dgm:cxn modelId="{FCD8C8AE-1771-47D4-BD6D-FDA42D122EC1}" type="presParOf" srcId="{FEBE10DD-4A04-4464-9817-184377A360F2}" destId="{D25733A0-8A95-4CB0-9116-E27A36CD7129}" srcOrd="9" destOrd="0" presId="urn:microsoft.com/office/officeart/2005/8/layout/gear1"/>
    <dgm:cxn modelId="{C16FA616-D343-4547-B56A-F3CEA1FF7C2C}" type="presParOf" srcId="{FEBE10DD-4A04-4464-9817-184377A360F2}" destId="{93CEA5EA-5E16-4831-B6C1-977E4C11312B}" srcOrd="10" destOrd="0" presId="urn:microsoft.com/office/officeart/2005/8/layout/gear1"/>
    <dgm:cxn modelId="{7A9F7F4A-0443-431A-97A6-71356F003592}" type="presParOf" srcId="{FEBE10DD-4A04-4464-9817-184377A360F2}" destId="{107C49D4-7B32-4835-9C06-C797FE8F95CB}" srcOrd="11" destOrd="0" presId="urn:microsoft.com/office/officeart/2005/8/layout/gear1"/>
    <dgm:cxn modelId="{45FBF60D-E5C8-4A7E-9035-20F5949F3589}" type="presParOf" srcId="{FEBE10DD-4A04-4464-9817-184377A360F2}" destId="{F9FCCC7B-6779-42A0-8AF2-8CAA3CFE787A}" srcOrd="12"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FF834A-B212-4840-91E8-88E5F893112D}" type="doc">
      <dgm:prSet loTypeId="urn:microsoft.com/office/officeart/2005/8/layout/gear1" loCatId="process" qsTypeId="urn:microsoft.com/office/officeart/2005/8/quickstyle/simple1" qsCatId="simple" csTypeId="urn:microsoft.com/office/officeart/2005/8/colors/accent1_2" csCatId="accent1" phldr="1"/>
      <dgm:spPr/>
    </dgm:pt>
    <dgm:pt modelId="{F2F318BC-8017-4728-8634-401967627075}">
      <dgm:prSet phldrT="[Text]" custT="1"/>
      <dgm:spPr>
        <a:solidFill>
          <a:srgbClr val="FF0000"/>
        </a:solidFill>
      </dgm:spPr>
      <dgm:t>
        <a:bodyPr/>
        <a:lstStyle/>
        <a:p>
          <a:r>
            <a:rPr lang="en-US" sz="1100" b="1" u="sng" dirty="0" smtClean="0"/>
            <a:t>P-DNA-PK</a:t>
          </a:r>
          <a:endParaRPr lang="ru-RU" sz="1100" b="1" u="sng" dirty="0"/>
        </a:p>
      </dgm:t>
    </dgm:pt>
    <dgm:pt modelId="{82375209-879B-42FB-9694-A4C6C2A75250}" type="parTrans" cxnId="{DA3980D8-143D-49A7-9C1F-BD894496F6D3}">
      <dgm:prSet/>
      <dgm:spPr/>
      <dgm:t>
        <a:bodyPr/>
        <a:lstStyle/>
        <a:p>
          <a:endParaRPr lang="ru-RU"/>
        </a:p>
      </dgm:t>
    </dgm:pt>
    <dgm:pt modelId="{B0E24778-1AD7-404F-8D94-D0ABE8603E89}" type="sibTrans" cxnId="{DA3980D8-143D-49A7-9C1F-BD894496F6D3}">
      <dgm:prSet/>
      <dgm:spPr/>
      <dgm:t>
        <a:bodyPr/>
        <a:lstStyle/>
        <a:p>
          <a:endParaRPr lang="ru-RU"/>
        </a:p>
      </dgm:t>
    </dgm:pt>
    <dgm:pt modelId="{2F0319BA-B080-4125-92AD-3E8C435DB2A8}">
      <dgm:prSet phldrT="[Text]"/>
      <dgm:spPr/>
      <dgm:t>
        <a:bodyPr/>
        <a:lstStyle/>
        <a:p>
          <a:r>
            <a:rPr lang="en-US" dirty="0" smtClean="0"/>
            <a:t>NHEJ</a:t>
          </a:r>
          <a:endParaRPr lang="ru-RU" dirty="0"/>
        </a:p>
      </dgm:t>
    </dgm:pt>
    <dgm:pt modelId="{A927C1E4-29B6-4649-AF6C-9A6CDAFDBEE8}" type="sibTrans" cxnId="{0569726A-0732-4B37-B9FA-50FB2A2BEF17}">
      <dgm:prSet/>
      <dgm:spPr/>
      <dgm:t>
        <a:bodyPr/>
        <a:lstStyle/>
        <a:p>
          <a:endParaRPr lang="ru-RU"/>
        </a:p>
      </dgm:t>
    </dgm:pt>
    <dgm:pt modelId="{C72FE4B1-3638-4428-B6B9-405A960E713C}" type="parTrans" cxnId="{0569726A-0732-4B37-B9FA-50FB2A2BEF17}">
      <dgm:prSet/>
      <dgm:spPr/>
      <dgm:t>
        <a:bodyPr/>
        <a:lstStyle/>
        <a:p>
          <a:endParaRPr lang="ru-RU"/>
        </a:p>
      </dgm:t>
    </dgm:pt>
    <dgm:pt modelId="{FEBE10DD-4A04-4464-9817-184377A360F2}" type="pres">
      <dgm:prSet presAssocID="{03FF834A-B212-4840-91E8-88E5F893112D}" presName="composite" presStyleCnt="0">
        <dgm:presLayoutVars>
          <dgm:chMax val="3"/>
          <dgm:animLvl val="lvl"/>
          <dgm:resizeHandles val="exact"/>
        </dgm:presLayoutVars>
      </dgm:prSet>
      <dgm:spPr/>
    </dgm:pt>
    <dgm:pt modelId="{02E134F0-995C-4849-A831-54E450F70D10}" type="pres">
      <dgm:prSet presAssocID="{2F0319BA-B080-4125-92AD-3E8C435DB2A8}" presName="gear1" presStyleLbl="node1" presStyleIdx="0" presStyleCnt="2" custScaleX="80833" custScaleY="65406" custLinFactNeighborX="-61336" custLinFactNeighborY="-6023">
        <dgm:presLayoutVars>
          <dgm:chMax val="1"/>
          <dgm:bulletEnabled val="1"/>
        </dgm:presLayoutVars>
      </dgm:prSet>
      <dgm:spPr/>
      <dgm:t>
        <a:bodyPr/>
        <a:lstStyle/>
        <a:p>
          <a:endParaRPr lang="ru-RU"/>
        </a:p>
      </dgm:t>
    </dgm:pt>
    <dgm:pt modelId="{CC8917AA-4016-43A0-AEFD-56A26BBA6EEE}" type="pres">
      <dgm:prSet presAssocID="{2F0319BA-B080-4125-92AD-3E8C435DB2A8}" presName="gear1srcNode" presStyleLbl="node1" presStyleIdx="0" presStyleCnt="2"/>
      <dgm:spPr/>
      <dgm:t>
        <a:bodyPr/>
        <a:lstStyle/>
        <a:p>
          <a:endParaRPr lang="ru-RU"/>
        </a:p>
      </dgm:t>
    </dgm:pt>
    <dgm:pt modelId="{C1F54F6A-4C01-4406-9339-B60E3E9A33E3}" type="pres">
      <dgm:prSet presAssocID="{2F0319BA-B080-4125-92AD-3E8C435DB2A8}" presName="gear1dstNode" presStyleLbl="node1" presStyleIdx="0" presStyleCnt="2"/>
      <dgm:spPr/>
      <dgm:t>
        <a:bodyPr/>
        <a:lstStyle/>
        <a:p>
          <a:endParaRPr lang="ru-RU"/>
        </a:p>
      </dgm:t>
    </dgm:pt>
    <dgm:pt modelId="{E9AD8FE1-9279-43F7-B5B1-E814470B5CF0}" type="pres">
      <dgm:prSet presAssocID="{F2F318BC-8017-4728-8634-401967627075}" presName="gear2" presStyleLbl="node1" presStyleIdx="1" presStyleCnt="2" custScaleX="109286" custLinFactNeighborX="-1250" custLinFactNeighborY="-37143">
        <dgm:presLayoutVars>
          <dgm:chMax val="1"/>
          <dgm:bulletEnabled val="1"/>
        </dgm:presLayoutVars>
      </dgm:prSet>
      <dgm:spPr/>
      <dgm:t>
        <a:bodyPr/>
        <a:lstStyle/>
        <a:p>
          <a:endParaRPr lang="ru-RU"/>
        </a:p>
      </dgm:t>
    </dgm:pt>
    <dgm:pt modelId="{F97B90CD-09C8-4A74-9BC9-830AD1C8D8D8}" type="pres">
      <dgm:prSet presAssocID="{F2F318BC-8017-4728-8634-401967627075}" presName="gear2srcNode" presStyleLbl="node1" presStyleIdx="1" presStyleCnt="2"/>
      <dgm:spPr/>
      <dgm:t>
        <a:bodyPr/>
        <a:lstStyle/>
        <a:p>
          <a:endParaRPr lang="ru-RU"/>
        </a:p>
      </dgm:t>
    </dgm:pt>
    <dgm:pt modelId="{E54E90A1-4EC0-4FCD-81C1-D3661375DDFA}" type="pres">
      <dgm:prSet presAssocID="{F2F318BC-8017-4728-8634-401967627075}" presName="gear2dstNode" presStyleLbl="node1" presStyleIdx="1" presStyleCnt="2"/>
      <dgm:spPr/>
      <dgm:t>
        <a:bodyPr/>
        <a:lstStyle/>
        <a:p>
          <a:endParaRPr lang="ru-RU"/>
        </a:p>
      </dgm:t>
    </dgm:pt>
    <dgm:pt modelId="{2A2FEE1E-3D27-4C62-B9ED-C383BE1CAC93}" type="pres">
      <dgm:prSet presAssocID="{A927C1E4-29B6-4649-AF6C-9A6CDAFDBEE8}" presName="connector1" presStyleLbl="sibTrans2D1" presStyleIdx="0" presStyleCnt="2" custAng="223005" custScaleX="63825" custScaleY="56570" custLinFactNeighborX="-40185" custLinFactNeighborY="-21961"/>
      <dgm:spPr/>
      <dgm:t>
        <a:bodyPr/>
        <a:lstStyle/>
        <a:p>
          <a:endParaRPr lang="ru-RU"/>
        </a:p>
      </dgm:t>
    </dgm:pt>
    <dgm:pt modelId="{0D4929D7-D309-4BA5-8A8A-0B2381C977E4}" type="pres">
      <dgm:prSet presAssocID="{B0E24778-1AD7-404F-8D94-D0ABE8603E89}" presName="connector2" presStyleLbl="sibTrans2D1" presStyleIdx="1" presStyleCnt="2" custLinFactNeighborX="-1093" custLinFactNeighborY="-26518"/>
      <dgm:spPr/>
      <dgm:t>
        <a:bodyPr/>
        <a:lstStyle/>
        <a:p>
          <a:endParaRPr lang="ru-RU"/>
        </a:p>
      </dgm:t>
    </dgm:pt>
  </dgm:ptLst>
  <dgm:cxnLst>
    <dgm:cxn modelId="{0569726A-0732-4B37-B9FA-50FB2A2BEF17}" srcId="{03FF834A-B212-4840-91E8-88E5F893112D}" destId="{2F0319BA-B080-4125-92AD-3E8C435DB2A8}" srcOrd="0" destOrd="0" parTransId="{C72FE4B1-3638-4428-B6B9-405A960E713C}" sibTransId="{A927C1E4-29B6-4649-AF6C-9A6CDAFDBEE8}"/>
    <dgm:cxn modelId="{52866D26-C74F-40D7-9D1B-FFD762A8A1DD}" type="presOf" srcId="{2F0319BA-B080-4125-92AD-3E8C435DB2A8}" destId="{C1F54F6A-4C01-4406-9339-B60E3E9A33E3}" srcOrd="2" destOrd="0" presId="urn:microsoft.com/office/officeart/2005/8/layout/gear1"/>
    <dgm:cxn modelId="{8FB7C21D-222C-4423-9401-3249AB101BF5}" type="presOf" srcId="{A927C1E4-29B6-4649-AF6C-9A6CDAFDBEE8}" destId="{2A2FEE1E-3D27-4C62-B9ED-C383BE1CAC93}" srcOrd="0" destOrd="0" presId="urn:microsoft.com/office/officeart/2005/8/layout/gear1"/>
    <dgm:cxn modelId="{E3CA0CE0-7214-4DB6-B930-FDB7A4DC9156}" type="presOf" srcId="{2F0319BA-B080-4125-92AD-3E8C435DB2A8}" destId="{CC8917AA-4016-43A0-AEFD-56A26BBA6EEE}" srcOrd="1" destOrd="0" presId="urn:microsoft.com/office/officeart/2005/8/layout/gear1"/>
    <dgm:cxn modelId="{20FF8BFE-97F8-40AE-8F63-40FED5C5AC06}" type="presOf" srcId="{F2F318BC-8017-4728-8634-401967627075}" destId="{E9AD8FE1-9279-43F7-B5B1-E814470B5CF0}" srcOrd="0" destOrd="0" presId="urn:microsoft.com/office/officeart/2005/8/layout/gear1"/>
    <dgm:cxn modelId="{137DC714-AA12-4929-BD07-823C80BDFC6F}" type="presOf" srcId="{F2F318BC-8017-4728-8634-401967627075}" destId="{E54E90A1-4EC0-4FCD-81C1-D3661375DDFA}" srcOrd="2" destOrd="0" presId="urn:microsoft.com/office/officeart/2005/8/layout/gear1"/>
    <dgm:cxn modelId="{8E7943CA-EF24-4C1E-A144-5A0F41CBD3CE}" type="presOf" srcId="{2F0319BA-B080-4125-92AD-3E8C435DB2A8}" destId="{02E134F0-995C-4849-A831-54E450F70D10}" srcOrd="0" destOrd="0" presId="urn:microsoft.com/office/officeart/2005/8/layout/gear1"/>
    <dgm:cxn modelId="{90084725-CBF4-4D00-80ED-920A7A2351E9}" type="presOf" srcId="{03FF834A-B212-4840-91E8-88E5F893112D}" destId="{FEBE10DD-4A04-4464-9817-184377A360F2}" srcOrd="0" destOrd="0" presId="urn:microsoft.com/office/officeart/2005/8/layout/gear1"/>
    <dgm:cxn modelId="{23E376C8-4CDF-4A0D-8662-A73C8DCE2C3B}" type="presOf" srcId="{F2F318BC-8017-4728-8634-401967627075}" destId="{F97B90CD-09C8-4A74-9BC9-830AD1C8D8D8}" srcOrd="1" destOrd="0" presId="urn:microsoft.com/office/officeart/2005/8/layout/gear1"/>
    <dgm:cxn modelId="{DA3980D8-143D-49A7-9C1F-BD894496F6D3}" srcId="{03FF834A-B212-4840-91E8-88E5F893112D}" destId="{F2F318BC-8017-4728-8634-401967627075}" srcOrd="1" destOrd="0" parTransId="{82375209-879B-42FB-9694-A4C6C2A75250}" sibTransId="{B0E24778-1AD7-404F-8D94-D0ABE8603E89}"/>
    <dgm:cxn modelId="{C97DEAF0-FF2C-4921-8185-46F3921B5245}" type="presOf" srcId="{B0E24778-1AD7-404F-8D94-D0ABE8603E89}" destId="{0D4929D7-D309-4BA5-8A8A-0B2381C977E4}" srcOrd="0" destOrd="0" presId="urn:microsoft.com/office/officeart/2005/8/layout/gear1"/>
    <dgm:cxn modelId="{527AE346-C611-46DB-8C57-B8E7834770FE}" type="presParOf" srcId="{FEBE10DD-4A04-4464-9817-184377A360F2}" destId="{02E134F0-995C-4849-A831-54E450F70D10}" srcOrd="0" destOrd="0" presId="urn:microsoft.com/office/officeart/2005/8/layout/gear1"/>
    <dgm:cxn modelId="{F6D252BD-B801-40D3-93D8-4F41A1DB86B4}" type="presParOf" srcId="{FEBE10DD-4A04-4464-9817-184377A360F2}" destId="{CC8917AA-4016-43A0-AEFD-56A26BBA6EEE}" srcOrd="1" destOrd="0" presId="urn:microsoft.com/office/officeart/2005/8/layout/gear1"/>
    <dgm:cxn modelId="{EC3AA87A-BF67-40BA-A87E-EC413A1DEC6B}" type="presParOf" srcId="{FEBE10DD-4A04-4464-9817-184377A360F2}" destId="{C1F54F6A-4C01-4406-9339-B60E3E9A33E3}" srcOrd="2" destOrd="0" presId="urn:microsoft.com/office/officeart/2005/8/layout/gear1"/>
    <dgm:cxn modelId="{FF96B228-712F-4571-AE56-679727B9566C}" type="presParOf" srcId="{FEBE10DD-4A04-4464-9817-184377A360F2}" destId="{E9AD8FE1-9279-43F7-B5B1-E814470B5CF0}" srcOrd="3" destOrd="0" presId="urn:microsoft.com/office/officeart/2005/8/layout/gear1"/>
    <dgm:cxn modelId="{38A6BA95-75F8-4626-8C7F-E0C2FF24E372}" type="presParOf" srcId="{FEBE10DD-4A04-4464-9817-184377A360F2}" destId="{F97B90CD-09C8-4A74-9BC9-830AD1C8D8D8}" srcOrd="4" destOrd="0" presId="urn:microsoft.com/office/officeart/2005/8/layout/gear1"/>
    <dgm:cxn modelId="{D3790C00-488D-4C22-A33E-A0C9448384B5}" type="presParOf" srcId="{FEBE10DD-4A04-4464-9817-184377A360F2}" destId="{E54E90A1-4EC0-4FCD-81C1-D3661375DDFA}" srcOrd="5" destOrd="0" presId="urn:microsoft.com/office/officeart/2005/8/layout/gear1"/>
    <dgm:cxn modelId="{3D897C19-A9BE-4FAE-B3BF-5E7382DA9120}" type="presParOf" srcId="{FEBE10DD-4A04-4464-9817-184377A360F2}" destId="{2A2FEE1E-3D27-4C62-B9ED-C383BE1CAC93}" srcOrd="6" destOrd="0" presId="urn:microsoft.com/office/officeart/2005/8/layout/gear1"/>
    <dgm:cxn modelId="{9C3BB196-C386-438C-AFFA-A40B180CE65D}" type="presParOf" srcId="{FEBE10DD-4A04-4464-9817-184377A360F2}" destId="{0D4929D7-D309-4BA5-8A8A-0B2381C977E4}" srcOrd="7" destOrd="0" presId="urn:microsoft.com/office/officeart/2005/8/layout/gear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313E3-E5C3-41EC-A591-7735864B1B27}">
      <dsp:nvSpPr>
        <dsp:cNvPr id="0" name=""/>
        <dsp:cNvSpPr/>
      </dsp:nvSpPr>
      <dsp:spPr>
        <a:xfrm>
          <a:off x="56281" y="0"/>
          <a:ext cx="3440578" cy="671208"/>
        </a:xfrm>
        <a:prstGeom prst="roundRect">
          <a:avLst>
            <a:gd name="adj" fmla="val 10000"/>
          </a:avLst>
        </a:prstGeom>
        <a:solidFill>
          <a:schemeClr val="accent1">
            <a:lumMod val="75000"/>
          </a:schemeClr>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a:solidFill>
                <a:schemeClr val="bg1"/>
              </a:solidFill>
              <a:latin typeface="Times New Roman" pitchFamily="18" charset="0"/>
              <a:cs typeface="Times New Roman" pitchFamily="18" charset="0"/>
            </a:rPr>
            <a:t>Radiobiological Endpoints</a:t>
          </a:r>
          <a:endParaRPr lang="ru-RU" sz="2400" b="1" kern="1200" dirty="0">
            <a:solidFill>
              <a:schemeClr val="bg1"/>
            </a:solidFill>
            <a:latin typeface="Times New Roman" pitchFamily="18" charset="0"/>
            <a:cs typeface="Times New Roman" pitchFamily="18" charset="0"/>
          </a:endParaRPr>
        </a:p>
      </dsp:txBody>
      <dsp:txXfrm>
        <a:off x="75940" y="19659"/>
        <a:ext cx="3401260" cy="631890"/>
      </dsp:txXfrm>
    </dsp:sp>
    <dsp:sp modelId="{5F6C01C4-0F0A-4AFA-9588-21FE840F4685}">
      <dsp:nvSpPr>
        <dsp:cNvPr id="0" name=""/>
        <dsp:cNvSpPr/>
      </dsp:nvSpPr>
      <dsp:spPr>
        <a:xfrm>
          <a:off x="400339" y="671208"/>
          <a:ext cx="277355" cy="487410"/>
        </a:xfrm>
        <a:custGeom>
          <a:avLst/>
          <a:gdLst/>
          <a:ahLst/>
          <a:cxnLst/>
          <a:rect l="0" t="0" r="0" b="0"/>
          <a:pathLst>
            <a:path>
              <a:moveTo>
                <a:pt x="0" y="0"/>
              </a:moveTo>
              <a:lnTo>
                <a:pt x="0" y="487410"/>
              </a:lnTo>
              <a:lnTo>
                <a:pt x="277355" y="487410"/>
              </a:lnTo>
            </a:path>
          </a:pathLst>
        </a:custGeom>
        <a:noFill/>
        <a:ln w="25400" cap="flat" cmpd="sng" algn="ctr">
          <a:solidFill>
            <a:schemeClr val="tx1">
              <a:lumMod val="50000"/>
              <a:lumOff val="50000"/>
            </a:schemeClr>
          </a:solidFill>
          <a:prstDash val="sysDash"/>
        </a:ln>
        <a:effectLst/>
      </dsp:spPr>
      <dsp:style>
        <a:lnRef idx="2">
          <a:scrgbClr r="0" g="0" b="0"/>
        </a:lnRef>
        <a:fillRef idx="0">
          <a:scrgbClr r="0" g="0" b="0"/>
        </a:fillRef>
        <a:effectRef idx="0">
          <a:scrgbClr r="0" g="0" b="0"/>
        </a:effectRef>
        <a:fontRef idx="minor"/>
      </dsp:style>
    </dsp:sp>
    <dsp:sp modelId="{741A198F-5A9C-4F9C-A9A0-E1ED939ECFD5}">
      <dsp:nvSpPr>
        <dsp:cNvPr id="0" name=""/>
        <dsp:cNvSpPr/>
      </dsp:nvSpPr>
      <dsp:spPr>
        <a:xfrm>
          <a:off x="677694" y="943180"/>
          <a:ext cx="2722408" cy="430877"/>
        </a:xfrm>
        <a:prstGeom prst="roundRect">
          <a:avLst>
            <a:gd name="adj" fmla="val 10000"/>
          </a:avLst>
        </a:prstGeom>
        <a:solidFill>
          <a:schemeClr val="accent1">
            <a:lumMod val="20000"/>
            <a:lumOff val="80000"/>
            <a:alpha val="90000"/>
          </a:schemeClr>
        </a:solidFill>
        <a:ln w="25400" cap="flat" cmpd="sng" algn="ctr">
          <a:solidFill>
            <a:schemeClr val="tx1">
              <a:lumMod val="50000"/>
              <a:lumOff val="5000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b="1" u="none" kern="1200" dirty="0">
              <a:latin typeface="Times New Roman" pitchFamily="18" charset="0"/>
              <a:cs typeface="Times New Roman" pitchFamily="18" charset="0"/>
            </a:rPr>
            <a:t>Cell viability</a:t>
          </a:r>
          <a:endParaRPr lang="en-US" sz="1400" b="1" i="0" u="none" kern="1200" dirty="0"/>
        </a:p>
      </dsp:txBody>
      <dsp:txXfrm>
        <a:off x="690314" y="955800"/>
        <a:ext cx="2697168" cy="405637"/>
      </dsp:txXfrm>
    </dsp:sp>
    <dsp:sp modelId="{F352F1EB-955D-4123-84ED-940A478E8ADA}">
      <dsp:nvSpPr>
        <dsp:cNvPr id="0" name=""/>
        <dsp:cNvSpPr/>
      </dsp:nvSpPr>
      <dsp:spPr>
        <a:xfrm>
          <a:off x="400339" y="671208"/>
          <a:ext cx="280155" cy="1807789"/>
        </a:xfrm>
        <a:custGeom>
          <a:avLst/>
          <a:gdLst/>
          <a:ahLst/>
          <a:cxnLst/>
          <a:rect l="0" t="0" r="0" b="0"/>
          <a:pathLst>
            <a:path>
              <a:moveTo>
                <a:pt x="0" y="0"/>
              </a:moveTo>
              <a:lnTo>
                <a:pt x="0" y="1807789"/>
              </a:lnTo>
              <a:lnTo>
                <a:pt x="280155" y="1807789"/>
              </a:lnTo>
            </a:path>
          </a:pathLst>
        </a:custGeom>
        <a:noFill/>
        <a:ln w="25400" cap="flat" cmpd="sng" algn="ctr">
          <a:solidFill>
            <a:schemeClr val="bg2">
              <a:lumMod val="50000"/>
            </a:schemeClr>
          </a:solidFill>
          <a:prstDash val="solid"/>
        </a:ln>
        <a:effectLst/>
      </dsp:spPr>
      <dsp:style>
        <a:lnRef idx="2">
          <a:scrgbClr r="0" g="0" b="0"/>
        </a:lnRef>
        <a:fillRef idx="0">
          <a:scrgbClr r="0" g="0" b="0"/>
        </a:fillRef>
        <a:effectRef idx="0">
          <a:scrgbClr r="0" g="0" b="0"/>
        </a:effectRef>
        <a:fontRef idx="minor"/>
      </dsp:style>
    </dsp:sp>
    <dsp:sp modelId="{5189E1AA-2408-41D7-AD01-0F65AFA37594}">
      <dsp:nvSpPr>
        <dsp:cNvPr id="0" name=""/>
        <dsp:cNvSpPr/>
      </dsp:nvSpPr>
      <dsp:spPr>
        <a:xfrm>
          <a:off x="680495" y="2263559"/>
          <a:ext cx="2722408" cy="430877"/>
        </a:xfrm>
        <a:prstGeom prst="roundRect">
          <a:avLst>
            <a:gd name="adj" fmla="val 10000"/>
          </a:avLst>
        </a:prstGeom>
        <a:solidFill>
          <a:srgbClr val="66FF99">
            <a:alpha val="89804"/>
          </a:srgbClr>
        </a:solidFill>
        <a:ln w="25400" cap="flat" cmpd="sng" algn="ctr">
          <a:solidFill>
            <a:schemeClr val="tx1">
              <a:lumMod val="50000"/>
              <a:lumOff val="5000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b="1" kern="1200" dirty="0">
              <a:latin typeface="Times New Roman" pitchFamily="18" charset="0"/>
              <a:cs typeface="Times New Roman" pitchFamily="18" charset="0"/>
            </a:rPr>
            <a:t>DNA damage and repair</a:t>
          </a:r>
          <a:endParaRPr lang="en-US" sz="1400" b="1" i="0" kern="1200" dirty="0"/>
        </a:p>
      </dsp:txBody>
      <dsp:txXfrm>
        <a:off x="693115" y="2276179"/>
        <a:ext cx="2697168" cy="405637"/>
      </dsp:txXfrm>
    </dsp:sp>
    <dsp:sp modelId="{08626E58-B907-4A31-A1C5-5315FB8E9355}">
      <dsp:nvSpPr>
        <dsp:cNvPr id="0" name=""/>
        <dsp:cNvSpPr/>
      </dsp:nvSpPr>
      <dsp:spPr>
        <a:xfrm>
          <a:off x="400339" y="671208"/>
          <a:ext cx="277355" cy="2994986"/>
        </a:xfrm>
        <a:custGeom>
          <a:avLst/>
          <a:gdLst/>
          <a:ahLst/>
          <a:cxnLst/>
          <a:rect l="0" t="0" r="0" b="0"/>
          <a:pathLst>
            <a:path>
              <a:moveTo>
                <a:pt x="0" y="0"/>
              </a:moveTo>
              <a:lnTo>
                <a:pt x="0" y="2994986"/>
              </a:lnTo>
              <a:lnTo>
                <a:pt x="277355" y="2994986"/>
              </a:lnTo>
            </a:path>
          </a:pathLst>
        </a:custGeom>
        <a:noFill/>
        <a:ln w="25400" cap="flat" cmpd="sng" algn="ctr">
          <a:solidFill>
            <a:schemeClr val="bg2">
              <a:lumMod val="50000"/>
            </a:schemeClr>
          </a:solidFill>
          <a:prstDash val="solid"/>
        </a:ln>
        <a:effectLst/>
      </dsp:spPr>
      <dsp:style>
        <a:lnRef idx="2">
          <a:scrgbClr r="0" g="0" b="0"/>
        </a:lnRef>
        <a:fillRef idx="0">
          <a:scrgbClr r="0" g="0" b="0"/>
        </a:fillRef>
        <a:effectRef idx="0">
          <a:scrgbClr r="0" g="0" b="0"/>
        </a:effectRef>
        <a:fontRef idx="minor"/>
      </dsp:style>
    </dsp:sp>
    <dsp:sp modelId="{27165FF5-AD7B-4685-BD42-BD60DB7511FA}">
      <dsp:nvSpPr>
        <dsp:cNvPr id="0" name=""/>
        <dsp:cNvSpPr/>
      </dsp:nvSpPr>
      <dsp:spPr>
        <a:xfrm>
          <a:off x="677694" y="3450756"/>
          <a:ext cx="2722408" cy="430877"/>
        </a:xfrm>
        <a:prstGeom prst="roundRect">
          <a:avLst>
            <a:gd name="adj" fmla="val 10000"/>
          </a:avLst>
        </a:prstGeom>
        <a:solidFill>
          <a:srgbClr val="FFFF66">
            <a:alpha val="89804"/>
          </a:srgbClr>
        </a:solidFill>
        <a:ln w="25400" cap="flat" cmpd="sng" algn="ctr">
          <a:solidFill>
            <a:schemeClr val="tx1">
              <a:lumMod val="50000"/>
              <a:lumOff val="5000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b="1" i="0" kern="1200" dirty="0">
              <a:latin typeface="Times New Roman" panose="02020603050405020304" pitchFamily="18" charset="0"/>
              <a:cs typeface="Times New Roman" panose="02020603050405020304" pitchFamily="18" charset="0"/>
            </a:rPr>
            <a:t>Telomere length</a:t>
          </a:r>
        </a:p>
      </dsp:txBody>
      <dsp:txXfrm>
        <a:off x="690314" y="3463376"/>
        <a:ext cx="2697168" cy="405637"/>
      </dsp:txXfrm>
    </dsp:sp>
    <dsp:sp modelId="{786DA208-80B0-4081-8F59-EF98688D70F7}">
      <dsp:nvSpPr>
        <dsp:cNvPr id="0" name=""/>
        <dsp:cNvSpPr/>
      </dsp:nvSpPr>
      <dsp:spPr>
        <a:xfrm>
          <a:off x="400339" y="671208"/>
          <a:ext cx="277355" cy="3578851"/>
        </a:xfrm>
        <a:custGeom>
          <a:avLst/>
          <a:gdLst/>
          <a:ahLst/>
          <a:cxnLst/>
          <a:rect l="0" t="0" r="0" b="0"/>
          <a:pathLst>
            <a:path>
              <a:moveTo>
                <a:pt x="0" y="0"/>
              </a:moveTo>
              <a:lnTo>
                <a:pt x="0" y="3578851"/>
              </a:lnTo>
              <a:lnTo>
                <a:pt x="277355" y="3578851"/>
              </a:lnTo>
            </a:path>
          </a:pathLst>
        </a:custGeom>
        <a:noFill/>
        <a:ln w="25400" cap="flat" cmpd="sng" algn="ctr">
          <a:solidFill>
            <a:schemeClr val="bg2">
              <a:lumMod val="50000"/>
            </a:schemeClr>
          </a:solidFill>
          <a:prstDash val="solid"/>
        </a:ln>
        <a:effectLst/>
      </dsp:spPr>
      <dsp:style>
        <a:lnRef idx="2">
          <a:scrgbClr r="0" g="0" b="0"/>
        </a:lnRef>
        <a:fillRef idx="0">
          <a:scrgbClr r="0" g="0" b="0"/>
        </a:fillRef>
        <a:effectRef idx="0">
          <a:scrgbClr r="0" g="0" b="0"/>
        </a:effectRef>
        <a:fontRef idx="minor"/>
      </dsp:style>
    </dsp:sp>
    <dsp:sp modelId="{217DBEDE-6B52-451F-AFCF-B1070FD090F5}">
      <dsp:nvSpPr>
        <dsp:cNvPr id="0" name=""/>
        <dsp:cNvSpPr/>
      </dsp:nvSpPr>
      <dsp:spPr>
        <a:xfrm>
          <a:off x="677694" y="4034621"/>
          <a:ext cx="2722408" cy="430877"/>
        </a:xfrm>
        <a:prstGeom prst="roundRect">
          <a:avLst>
            <a:gd name="adj" fmla="val 10000"/>
          </a:avLst>
        </a:prstGeom>
        <a:solidFill>
          <a:srgbClr val="66FFFF">
            <a:alpha val="89804"/>
          </a:srgbClr>
        </a:solidFill>
        <a:ln w="25400" cap="flat" cmpd="sng" algn="ctr">
          <a:solidFill>
            <a:schemeClr val="tx1">
              <a:lumMod val="50000"/>
              <a:lumOff val="5000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ru-RU" sz="1400" b="1" i="0" kern="1200" dirty="0" smtClean="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Copy </a:t>
          </a:r>
          <a:r>
            <a:rPr lang="en-US" altLang="ru-RU" sz="1400" b="1" i="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Number Variation</a:t>
          </a:r>
          <a:endParaRPr lang="en-US" sz="1400" b="1" i="0" kern="1200" dirty="0">
            <a:latin typeface="Times New Roman" panose="02020603050405020304" pitchFamily="18" charset="0"/>
            <a:cs typeface="Times New Roman" panose="02020603050405020304" pitchFamily="18" charset="0"/>
          </a:endParaRPr>
        </a:p>
      </dsp:txBody>
      <dsp:txXfrm>
        <a:off x="690314" y="4047241"/>
        <a:ext cx="2697168" cy="405637"/>
      </dsp:txXfrm>
    </dsp:sp>
    <dsp:sp modelId="{5A4EA052-C333-4063-84CB-9D8DD4CFB6E0}">
      <dsp:nvSpPr>
        <dsp:cNvPr id="0" name=""/>
        <dsp:cNvSpPr/>
      </dsp:nvSpPr>
      <dsp:spPr>
        <a:xfrm>
          <a:off x="3993054" y="0"/>
          <a:ext cx="3356654" cy="671208"/>
        </a:xfrm>
        <a:prstGeom prst="roundRect">
          <a:avLst>
            <a:gd name="adj" fmla="val 10000"/>
          </a:avLst>
        </a:prstGeom>
        <a:solidFill>
          <a:schemeClr val="accent1">
            <a:lumMod val="75000"/>
          </a:schemeClr>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a:solidFill>
                <a:schemeClr val="bg1"/>
              </a:solidFill>
              <a:latin typeface="Times New Roman" pitchFamily="18" charset="0"/>
              <a:cs typeface="Times New Roman" pitchFamily="18" charset="0"/>
            </a:rPr>
            <a:t>Methods</a:t>
          </a:r>
          <a:endParaRPr lang="ru-RU" sz="2400" b="1" kern="1200" dirty="0">
            <a:solidFill>
              <a:schemeClr val="bg1"/>
            </a:solidFill>
            <a:latin typeface="Times New Roman" pitchFamily="18" charset="0"/>
            <a:cs typeface="Times New Roman" pitchFamily="18" charset="0"/>
          </a:endParaRPr>
        </a:p>
      </dsp:txBody>
      <dsp:txXfrm>
        <a:off x="4012713" y="19659"/>
        <a:ext cx="3317336" cy="631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9F1FF-6D97-401A-933F-DFDACE62DBF2}">
      <dsp:nvSpPr>
        <dsp:cNvPr id="0" name=""/>
        <dsp:cNvSpPr/>
      </dsp:nvSpPr>
      <dsp:spPr>
        <a:xfrm>
          <a:off x="4253" y="0"/>
          <a:ext cx="3435777" cy="914400"/>
        </a:xfrm>
        <a:prstGeom prst="chevron">
          <a:avLst/>
        </a:prstGeom>
        <a:solidFill>
          <a:schemeClr val="bg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err="1" smtClean="0">
              <a:solidFill>
                <a:schemeClr val="tx1"/>
              </a:solidFill>
              <a:latin typeface="Times New Roman" pitchFamily="18" charset="0"/>
              <a:cs typeface="Times New Roman" pitchFamily="18" charset="0"/>
            </a:rPr>
            <a:t>Выживаемость</a:t>
          </a:r>
          <a:r>
            <a:rPr lang="en-US" sz="2400" b="1" kern="1200" dirty="0" smtClean="0">
              <a:solidFill>
                <a:schemeClr val="tx1"/>
              </a:solidFill>
              <a:latin typeface="Times New Roman" pitchFamily="18" charset="0"/>
              <a:cs typeface="Times New Roman" pitchFamily="18" charset="0"/>
            </a:rPr>
            <a:t> </a:t>
          </a:r>
          <a:r>
            <a:rPr lang="en-US" sz="2400" b="1" kern="1200" dirty="0" err="1" smtClean="0">
              <a:solidFill>
                <a:schemeClr val="tx1"/>
              </a:solidFill>
              <a:latin typeface="Times New Roman" pitchFamily="18" charset="0"/>
              <a:cs typeface="Times New Roman" pitchFamily="18" charset="0"/>
            </a:rPr>
            <a:t>клеток</a:t>
          </a:r>
          <a:endParaRPr lang="ru-RU" sz="2400" b="1" kern="1200" dirty="0">
            <a:solidFill>
              <a:schemeClr val="tx1"/>
            </a:solidFill>
            <a:latin typeface="Times New Roman" pitchFamily="18" charset="0"/>
            <a:cs typeface="Times New Roman" pitchFamily="18" charset="0"/>
          </a:endParaRPr>
        </a:p>
      </dsp:txBody>
      <dsp:txXfrm>
        <a:off x="461453" y="0"/>
        <a:ext cx="2521377" cy="914400"/>
      </dsp:txXfrm>
    </dsp:sp>
    <dsp:sp modelId="{2D369B05-6068-4274-A34C-F40BEA128EAC}">
      <dsp:nvSpPr>
        <dsp:cNvPr id="0" name=""/>
        <dsp:cNvSpPr/>
      </dsp:nvSpPr>
      <dsp:spPr>
        <a:xfrm>
          <a:off x="2994994" y="0"/>
          <a:ext cx="4470350" cy="914400"/>
        </a:xfrm>
        <a:prstGeom prst="chevron">
          <a:avLst/>
        </a:prstGeom>
        <a:solidFill>
          <a:schemeClr val="bg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err="1" smtClean="0">
              <a:solidFill>
                <a:schemeClr val="tx1"/>
              </a:solidFill>
              <a:latin typeface="Times New Roman" pitchFamily="18" charset="0"/>
              <a:cs typeface="Times New Roman" pitchFamily="18" charset="0"/>
            </a:rPr>
            <a:t>Annexin</a:t>
          </a:r>
          <a:r>
            <a:rPr lang="en-US" sz="2400" b="1" kern="1200" dirty="0" smtClean="0">
              <a:solidFill>
                <a:schemeClr val="tx1"/>
              </a:solidFill>
              <a:latin typeface="Times New Roman" pitchFamily="18" charset="0"/>
              <a:cs typeface="Times New Roman" pitchFamily="18" charset="0"/>
            </a:rPr>
            <a:t> V/PI assay</a:t>
          </a:r>
          <a:endParaRPr lang="ru-RU" sz="2400" b="1" kern="1200" dirty="0">
            <a:solidFill>
              <a:schemeClr val="tx1"/>
            </a:solidFill>
            <a:latin typeface="Times New Roman" pitchFamily="18" charset="0"/>
            <a:cs typeface="Times New Roman" pitchFamily="18" charset="0"/>
          </a:endParaRPr>
        </a:p>
      </dsp:txBody>
      <dsp:txXfrm>
        <a:off x="3452194" y="0"/>
        <a:ext cx="3555950" cy="914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B2C81-AB65-482E-A543-5314C2EA4145}">
      <dsp:nvSpPr>
        <dsp:cNvPr id="0" name=""/>
        <dsp:cNvSpPr/>
      </dsp:nvSpPr>
      <dsp:spPr>
        <a:xfrm>
          <a:off x="2662" y="0"/>
          <a:ext cx="2943671" cy="762000"/>
        </a:xfrm>
        <a:prstGeom prst="chevron">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Sylfaen" pitchFamily="18" charset="0"/>
            </a:rPr>
            <a:t>Repair</a:t>
          </a:r>
          <a:endParaRPr lang="ru-RU" sz="2400" b="1" kern="1200" dirty="0">
            <a:solidFill>
              <a:schemeClr val="tx1"/>
            </a:solidFill>
            <a:latin typeface="Sylfaen" pitchFamily="18" charset="0"/>
          </a:endParaRPr>
        </a:p>
      </dsp:txBody>
      <dsp:txXfrm>
        <a:off x="383662" y="0"/>
        <a:ext cx="2181671" cy="762000"/>
      </dsp:txXfrm>
    </dsp:sp>
    <dsp:sp modelId="{9F031333-961C-4FAB-ACA7-2DBC3887967B}">
      <dsp:nvSpPr>
        <dsp:cNvPr id="0" name=""/>
        <dsp:cNvSpPr/>
      </dsp:nvSpPr>
      <dsp:spPr>
        <a:xfrm>
          <a:off x="2514599" y="0"/>
          <a:ext cx="3382867" cy="762000"/>
        </a:xfrm>
        <a:prstGeom prst="chevron">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100000"/>
            </a:lnSpc>
            <a:spcBef>
              <a:spcPct val="0"/>
            </a:spcBef>
            <a:spcAft>
              <a:spcPts val="0"/>
            </a:spcAft>
          </a:pPr>
          <a:r>
            <a:rPr lang="en-US" sz="1600" b="1" kern="1200" dirty="0" smtClean="0">
              <a:solidFill>
                <a:schemeClr val="tx1"/>
              </a:solidFill>
              <a:latin typeface="Sylfaen" pitchFamily="18" charset="0"/>
            </a:rPr>
            <a:t>DNA DS repair</a:t>
          </a:r>
          <a:endParaRPr lang="ru-RU" sz="1600" b="1" kern="1200" dirty="0">
            <a:solidFill>
              <a:schemeClr val="tx1"/>
            </a:solidFill>
            <a:latin typeface="Sylfaen" pitchFamily="18" charset="0"/>
          </a:endParaRPr>
        </a:p>
      </dsp:txBody>
      <dsp:txXfrm>
        <a:off x="2895599" y="0"/>
        <a:ext cx="2620867" cy="762000"/>
      </dsp:txXfrm>
    </dsp:sp>
    <dsp:sp modelId="{E496856A-ABD3-47F6-857F-A005B350A91D}">
      <dsp:nvSpPr>
        <dsp:cNvPr id="0" name=""/>
        <dsp:cNvSpPr/>
      </dsp:nvSpPr>
      <dsp:spPr>
        <a:xfrm>
          <a:off x="5740466" y="0"/>
          <a:ext cx="2943671" cy="762000"/>
        </a:xfrm>
        <a:prstGeom prst="chevron">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100000"/>
            </a:lnSpc>
            <a:spcBef>
              <a:spcPct val="0"/>
            </a:spcBef>
            <a:spcAft>
              <a:spcPts val="0"/>
            </a:spcAft>
          </a:pPr>
          <a:r>
            <a:rPr lang="en-US" sz="1800" b="1" kern="1200" dirty="0" smtClean="0">
              <a:solidFill>
                <a:schemeClr val="tx1"/>
              </a:solidFill>
              <a:latin typeface="Times New Roman" pitchFamily="18" charset="0"/>
              <a:ea typeface="+mj-ea"/>
              <a:cs typeface="Times New Roman" pitchFamily="18" charset="0"/>
            </a:rPr>
            <a:t>Colorimetric cell-based ELISA</a:t>
          </a:r>
          <a:r>
            <a:rPr lang="en-US" sz="1800" b="1" kern="1200" dirty="0" smtClean="0">
              <a:solidFill>
                <a:schemeClr val="tx1"/>
              </a:solidFill>
              <a:latin typeface="Times New Roman" pitchFamily="18" charset="0"/>
              <a:cs typeface="Times New Roman" pitchFamily="18" charset="0"/>
            </a:rPr>
            <a:t> </a:t>
          </a:r>
          <a:endParaRPr lang="ru-RU" sz="1800" b="1" kern="1200" dirty="0">
            <a:solidFill>
              <a:schemeClr val="tx1"/>
            </a:solidFill>
            <a:latin typeface="Times New Roman" pitchFamily="18" charset="0"/>
            <a:cs typeface="Times New Roman" pitchFamily="18" charset="0"/>
          </a:endParaRPr>
        </a:p>
      </dsp:txBody>
      <dsp:txXfrm>
        <a:off x="6121466" y="0"/>
        <a:ext cx="2181671" cy="762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293DF-ECE5-48D1-86A6-66B08F01A7B1}">
      <dsp:nvSpPr>
        <dsp:cNvPr id="0" name=""/>
        <dsp:cNvSpPr/>
      </dsp:nvSpPr>
      <dsp:spPr>
        <a:xfrm>
          <a:off x="1531620" y="960120"/>
          <a:ext cx="1173480" cy="1173480"/>
        </a:xfrm>
        <a:prstGeom prst="gear9">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DDR</a:t>
          </a:r>
          <a:endParaRPr lang="ru-RU" sz="1700" kern="1200" dirty="0"/>
        </a:p>
      </dsp:txBody>
      <dsp:txXfrm>
        <a:off x="1767542" y="1235002"/>
        <a:ext cx="701636" cy="603193"/>
      </dsp:txXfrm>
    </dsp:sp>
    <dsp:sp modelId="{21EF0823-8896-43DC-9A48-677F524E87DF}">
      <dsp:nvSpPr>
        <dsp:cNvPr id="0" name=""/>
        <dsp:cNvSpPr/>
      </dsp:nvSpPr>
      <dsp:spPr>
        <a:xfrm>
          <a:off x="848868" y="682752"/>
          <a:ext cx="853440" cy="85344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HRR</a:t>
          </a:r>
          <a:endParaRPr lang="ru-RU" sz="1700" kern="1200" dirty="0"/>
        </a:p>
      </dsp:txBody>
      <dsp:txXfrm>
        <a:off x="1063724" y="898907"/>
        <a:ext cx="423728" cy="421130"/>
      </dsp:txXfrm>
    </dsp:sp>
    <dsp:sp modelId="{38688F1F-ECAB-4B9B-A0F6-EFC5E4661FE1}">
      <dsp:nvSpPr>
        <dsp:cNvPr id="0" name=""/>
        <dsp:cNvSpPr/>
      </dsp:nvSpPr>
      <dsp:spPr>
        <a:xfrm rot="20700000">
          <a:off x="1326881" y="93965"/>
          <a:ext cx="836197" cy="836197"/>
        </a:xfrm>
        <a:prstGeom prst="gear6">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u="sng" kern="1200" dirty="0" smtClean="0"/>
            <a:t>MRE11</a:t>
          </a:r>
          <a:endParaRPr lang="ru-RU" sz="1100" b="1" u="sng" kern="1200" dirty="0"/>
        </a:p>
      </dsp:txBody>
      <dsp:txXfrm rot="-20700000">
        <a:off x="1510283" y="277368"/>
        <a:ext cx="469392" cy="469392"/>
      </dsp:txXfrm>
    </dsp:sp>
    <dsp:sp modelId="{93CEA5EA-5E16-4831-B6C1-977E4C11312B}">
      <dsp:nvSpPr>
        <dsp:cNvPr id="0" name=""/>
        <dsp:cNvSpPr/>
      </dsp:nvSpPr>
      <dsp:spPr>
        <a:xfrm>
          <a:off x="1420499" y="794589"/>
          <a:ext cx="1502054" cy="1502054"/>
        </a:xfrm>
        <a:prstGeom prst="circularArrow">
          <a:avLst>
            <a:gd name="adj1" fmla="val 4688"/>
            <a:gd name="adj2" fmla="val 299029"/>
            <a:gd name="adj3" fmla="val 2431239"/>
            <a:gd name="adj4" fmla="val 1605814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7C49D4-7B32-4835-9C06-C797FE8F95CB}">
      <dsp:nvSpPr>
        <dsp:cNvPr id="0" name=""/>
        <dsp:cNvSpPr/>
      </dsp:nvSpPr>
      <dsp:spPr>
        <a:xfrm>
          <a:off x="697725" y="502761"/>
          <a:ext cx="1091336" cy="10913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FCCC7B-6779-42A0-8AF2-8CAA3CFE787A}">
      <dsp:nvSpPr>
        <dsp:cNvPr id="0" name=""/>
        <dsp:cNvSpPr/>
      </dsp:nvSpPr>
      <dsp:spPr>
        <a:xfrm>
          <a:off x="1133460" y="-80349"/>
          <a:ext cx="1176680" cy="117668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134F0-995C-4849-A831-54E450F70D10}">
      <dsp:nvSpPr>
        <dsp:cNvPr id="0" name=""/>
        <dsp:cNvSpPr/>
      </dsp:nvSpPr>
      <dsp:spPr>
        <a:xfrm>
          <a:off x="1062052" y="914398"/>
          <a:ext cx="766748" cy="767526"/>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NHEJ</a:t>
          </a:r>
          <a:endParaRPr lang="ru-RU" sz="1500" kern="1200" dirty="0"/>
        </a:p>
      </dsp:txBody>
      <dsp:txXfrm>
        <a:off x="1216202" y="1094136"/>
        <a:ext cx="458448" cy="394624"/>
      </dsp:txXfrm>
    </dsp:sp>
    <dsp:sp modelId="{E9AD8FE1-9279-43F7-B5B1-E814470B5CF0}">
      <dsp:nvSpPr>
        <dsp:cNvPr id="0" name=""/>
        <dsp:cNvSpPr/>
      </dsp:nvSpPr>
      <dsp:spPr>
        <a:xfrm>
          <a:off x="819910" y="187738"/>
          <a:ext cx="932690" cy="853440"/>
        </a:xfrm>
        <a:prstGeom prst="gear6">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u="sng" kern="1200" dirty="0" smtClean="0"/>
            <a:t>P-DNA-PK</a:t>
          </a:r>
          <a:endParaRPr lang="ru-RU" sz="1100" b="1" u="sng" kern="1200" dirty="0"/>
        </a:p>
      </dsp:txBody>
      <dsp:txXfrm>
        <a:off x="1046286" y="403893"/>
        <a:ext cx="479938" cy="421130"/>
      </dsp:txXfrm>
    </dsp:sp>
    <dsp:sp modelId="{2A2FEE1E-3D27-4C62-B9ED-C383BE1CAC93}">
      <dsp:nvSpPr>
        <dsp:cNvPr id="0" name=""/>
        <dsp:cNvSpPr/>
      </dsp:nvSpPr>
      <dsp:spPr>
        <a:xfrm rot="223005">
          <a:off x="1244697" y="602280"/>
          <a:ext cx="921237" cy="816520"/>
        </a:xfrm>
        <a:prstGeom prst="circularArrow">
          <a:avLst>
            <a:gd name="adj1" fmla="val 4878"/>
            <a:gd name="adj2" fmla="val 312630"/>
            <a:gd name="adj3" fmla="val 2920381"/>
            <a:gd name="adj4" fmla="val 15555406"/>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4929D7-D309-4BA5-8A8A-0B2381C977E4}">
      <dsp:nvSpPr>
        <dsp:cNvPr id="0" name=""/>
        <dsp:cNvSpPr/>
      </dsp:nvSpPr>
      <dsp:spPr>
        <a:xfrm>
          <a:off x="707133" y="35341"/>
          <a:ext cx="1091336" cy="10913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image" Target="../media/image8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image" Target="../media/image9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0.wmf"/></Relationships>
</file>

<file path=ppt/drawings/drawing1.xml><?xml version="1.0" encoding="utf-8"?>
<c:userShapes xmlns:c="http://schemas.openxmlformats.org/drawingml/2006/chart">
  <cdr:relSizeAnchor xmlns:cdr="http://schemas.openxmlformats.org/drawingml/2006/chartDrawing">
    <cdr:from>
      <cdr:x>0.33014</cdr:x>
      <cdr:y>0.05953</cdr:y>
    </cdr:from>
    <cdr:to>
      <cdr:x>0.69233</cdr:x>
      <cdr:y>0.41954</cdr:y>
    </cdr:to>
    <cdr:grpSp>
      <cdr:nvGrpSpPr>
        <cdr:cNvPr id="2" name="Group 1"/>
        <cdr:cNvGrpSpPr/>
      </cdr:nvGrpSpPr>
      <cdr:grpSpPr>
        <a:xfrm xmlns:a="http://schemas.openxmlformats.org/drawingml/2006/main">
          <a:off x="1426205" y="160731"/>
          <a:ext cx="1564661" cy="972027"/>
          <a:chOff x="5176568" y="2066652"/>
          <a:chExt cx="1569624" cy="1416373"/>
        </a:xfrm>
      </cdr:grpSpPr>
      <cdr:sp macro="" textlink="">
        <cdr:nvSpPr>
          <cdr:cNvPr id="3" name="TextBox 6"/>
          <cdr:cNvSpPr txBox="1">
            <a:spLocks xmlns:a="http://schemas.openxmlformats.org/drawingml/2006/main" noChangeArrowheads="1"/>
          </cdr:cNvSpPr>
        </cdr:nvSpPr>
        <cdr:spPr bwMode="auto">
          <a:xfrm xmlns:a="http://schemas.openxmlformats.org/drawingml/2006/main">
            <a:off x="5176568" y="3005168"/>
            <a:ext cx="314891" cy="47785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a:spAutoFit/>
          </a:bodyPr>
          <a:lstStyle xmlns:a="http://schemas.openxmlformats.org/drawingml/2006/main">
            <a:defPPr>
              <a:defRPr lang="en-US"/>
            </a:defPPr>
            <a:lvl1pPr algn="l" rtl="0" eaLnBrk="0" fontAlgn="base" hangingPunct="0">
              <a:spcBef>
                <a:spcPct val="0"/>
              </a:spcBef>
              <a:spcAft>
                <a:spcPct val="0"/>
              </a:spcAft>
              <a:defRPr kern="1200">
                <a:solidFill>
                  <a:sysClr val="windowText" lastClr="000000"/>
                </a:solidFill>
                <a:latin typeface="Arial" charset="0"/>
                <a:cs typeface="Arial" charset="0"/>
              </a:defRPr>
            </a:lvl1pPr>
            <a:lvl2pPr marL="457200" algn="l" rtl="0" eaLnBrk="0" fontAlgn="base" hangingPunct="0">
              <a:spcBef>
                <a:spcPct val="0"/>
              </a:spcBef>
              <a:spcAft>
                <a:spcPct val="0"/>
              </a:spcAft>
              <a:defRPr kern="1200">
                <a:solidFill>
                  <a:sysClr val="windowText" lastClr="000000"/>
                </a:solidFill>
                <a:latin typeface="Arial" charset="0"/>
                <a:cs typeface="Arial" charset="0"/>
              </a:defRPr>
            </a:lvl2pPr>
            <a:lvl3pPr marL="914400" algn="l" rtl="0" eaLnBrk="0" fontAlgn="base" hangingPunct="0">
              <a:spcBef>
                <a:spcPct val="0"/>
              </a:spcBef>
              <a:spcAft>
                <a:spcPct val="0"/>
              </a:spcAft>
              <a:defRPr kern="1200">
                <a:solidFill>
                  <a:sysClr val="windowText" lastClr="000000"/>
                </a:solidFill>
                <a:latin typeface="Arial" charset="0"/>
                <a:cs typeface="Arial" charset="0"/>
              </a:defRPr>
            </a:lvl3pPr>
            <a:lvl4pPr marL="1371600" algn="l" rtl="0" eaLnBrk="0" fontAlgn="base" hangingPunct="0">
              <a:spcBef>
                <a:spcPct val="0"/>
              </a:spcBef>
              <a:spcAft>
                <a:spcPct val="0"/>
              </a:spcAft>
              <a:defRPr kern="1200">
                <a:solidFill>
                  <a:sysClr val="windowText" lastClr="000000"/>
                </a:solidFill>
                <a:latin typeface="Arial" charset="0"/>
                <a:cs typeface="Arial" charset="0"/>
              </a:defRPr>
            </a:lvl4pPr>
            <a:lvl5pPr marL="1828800" algn="l" rtl="0" eaLnBrk="0" fontAlgn="base" hangingPunct="0">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pPr eaLnBrk="1" hangingPunct="1"/>
            <a:r>
              <a:rPr lang="en-US" altLang="en-US" sz="2000" dirty="0">
                <a:solidFill>
                  <a:sysClr val="window" lastClr="FFFFFF"/>
                </a:solidFill>
              </a:rPr>
              <a:t>*</a:t>
            </a:r>
          </a:p>
        </cdr:txBody>
      </cdr:sp>
      <cdr:sp macro="" textlink="">
        <cdr:nvSpPr>
          <cdr:cNvPr id="4" name="TextBox 9"/>
          <cdr:cNvSpPr txBox="1">
            <a:spLocks xmlns:a="http://schemas.openxmlformats.org/drawingml/2006/main" noChangeArrowheads="1"/>
          </cdr:cNvSpPr>
        </cdr:nvSpPr>
        <cdr:spPr bwMode="auto">
          <a:xfrm xmlns:a="http://schemas.openxmlformats.org/drawingml/2006/main">
            <a:off x="5786323" y="2300865"/>
            <a:ext cx="314891" cy="47785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a:spAutoFit/>
          </a:bodyPr>
          <a:lstStyle xmlns:a="http://schemas.openxmlformats.org/drawingml/2006/main">
            <a:defPPr>
              <a:defRPr lang="en-US"/>
            </a:defPPr>
            <a:lvl1pPr algn="l" rtl="0" eaLnBrk="0" fontAlgn="base" hangingPunct="0">
              <a:spcBef>
                <a:spcPct val="0"/>
              </a:spcBef>
              <a:spcAft>
                <a:spcPct val="0"/>
              </a:spcAft>
              <a:defRPr kern="1200">
                <a:solidFill>
                  <a:sysClr val="windowText" lastClr="000000"/>
                </a:solidFill>
                <a:latin typeface="Arial" charset="0"/>
                <a:cs typeface="Arial" charset="0"/>
              </a:defRPr>
            </a:lvl1pPr>
            <a:lvl2pPr marL="457200" algn="l" rtl="0" eaLnBrk="0" fontAlgn="base" hangingPunct="0">
              <a:spcBef>
                <a:spcPct val="0"/>
              </a:spcBef>
              <a:spcAft>
                <a:spcPct val="0"/>
              </a:spcAft>
              <a:defRPr kern="1200">
                <a:solidFill>
                  <a:sysClr val="windowText" lastClr="000000"/>
                </a:solidFill>
                <a:latin typeface="Arial" charset="0"/>
                <a:cs typeface="Arial" charset="0"/>
              </a:defRPr>
            </a:lvl2pPr>
            <a:lvl3pPr marL="914400" algn="l" rtl="0" eaLnBrk="0" fontAlgn="base" hangingPunct="0">
              <a:spcBef>
                <a:spcPct val="0"/>
              </a:spcBef>
              <a:spcAft>
                <a:spcPct val="0"/>
              </a:spcAft>
              <a:defRPr kern="1200">
                <a:solidFill>
                  <a:sysClr val="windowText" lastClr="000000"/>
                </a:solidFill>
                <a:latin typeface="Arial" charset="0"/>
                <a:cs typeface="Arial" charset="0"/>
              </a:defRPr>
            </a:lvl3pPr>
            <a:lvl4pPr marL="1371600" algn="l" rtl="0" eaLnBrk="0" fontAlgn="base" hangingPunct="0">
              <a:spcBef>
                <a:spcPct val="0"/>
              </a:spcBef>
              <a:spcAft>
                <a:spcPct val="0"/>
              </a:spcAft>
              <a:defRPr kern="1200">
                <a:solidFill>
                  <a:sysClr val="windowText" lastClr="000000"/>
                </a:solidFill>
                <a:latin typeface="Arial" charset="0"/>
                <a:cs typeface="Arial" charset="0"/>
              </a:defRPr>
            </a:lvl4pPr>
            <a:lvl5pPr marL="1828800" algn="l" rtl="0" eaLnBrk="0" fontAlgn="base" hangingPunct="0">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pPr eaLnBrk="1" hangingPunct="1"/>
            <a:r>
              <a:rPr lang="en-US" altLang="en-US" sz="2000" dirty="0">
                <a:solidFill>
                  <a:sysClr val="window" lastClr="FFFFFF"/>
                </a:solidFill>
              </a:rPr>
              <a:t>*</a:t>
            </a:r>
          </a:p>
        </cdr:txBody>
      </cdr:sp>
      <cdr:sp macro="" textlink="">
        <cdr:nvSpPr>
          <cdr:cNvPr id="5" name="TextBox 10"/>
          <cdr:cNvSpPr txBox="1">
            <a:spLocks xmlns:a="http://schemas.openxmlformats.org/drawingml/2006/main" noChangeArrowheads="1"/>
          </cdr:cNvSpPr>
        </cdr:nvSpPr>
        <cdr:spPr bwMode="auto">
          <a:xfrm xmlns:a="http://schemas.openxmlformats.org/drawingml/2006/main">
            <a:off x="6326828" y="2493250"/>
            <a:ext cx="314891" cy="47785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a:spAutoFit/>
          </a:bodyPr>
          <a:lstStyle xmlns:a="http://schemas.openxmlformats.org/drawingml/2006/main">
            <a:defPPr>
              <a:defRPr lang="en-US"/>
            </a:defPPr>
            <a:lvl1pPr algn="l" rtl="0" eaLnBrk="0" fontAlgn="base" hangingPunct="0">
              <a:spcBef>
                <a:spcPct val="0"/>
              </a:spcBef>
              <a:spcAft>
                <a:spcPct val="0"/>
              </a:spcAft>
              <a:defRPr kern="1200">
                <a:solidFill>
                  <a:sysClr val="windowText" lastClr="000000"/>
                </a:solidFill>
                <a:latin typeface="Arial" charset="0"/>
                <a:cs typeface="Arial" charset="0"/>
              </a:defRPr>
            </a:lvl1pPr>
            <a:lvl2pPr marL="457200" algn="l" rtl="0" eaLnBrk="0" fontAlgn="base" hangingPunct="0">
              <a:spcBef>
                <a:spcPct val="0"/>
              </a:spcBef>
              <a:spcAft>
                <a:spcPct val="0"/>
              </a:spcAft>
              <a:defRPr kern="1200">
                <a:solidFill>
                  <a:sysClr val="windowText" lastClr="000000"/>
                </a:solidFill>
                <a:latin typeface="Arial" charset="0"/>
                <a:cs typeface="Arial" charset="0"/>
              </a:defRPr>
            </a:lvl2pPr>
            <a:lvl3pPr marL="914400" algn="l" rtl="0" eaLnBrk="0" fontAlgn="base" hangingPunct="0">
              <a:spcBef>
                <a:spcPct val="0"/>
              </a:spcBef>
              <a:spcAft>
                <a:spcPct val="0"/>
              </a:spcAft>
              <a:defRPr kern="1200">
                <a:solidFill>
                  <a:sysClr val="windowText" lastClr="000000"/>
                </a:solidFill>
                <a:latin typeface="Arial" charset="0"/>
                <a:cs typeface="Arial" charset="0"/>
              </a:defRPr>
            </a:lvl3pPr>
            <a:lvl4pPr marL="1371600" algn="l" rtl="0" eaLnBrk="0" fontAlgn="base" hangingPunct="0">
              <a:spcBef>
                <a:spcPct val="0"/>
              </a:spcBef>
              <a:spcAft>
                <a:spcPct val="0"/>
              </a:spcAft>
              <a:defRPr kern="1200">
                <a:solidFill>
                  <a:sysClr val="windowText" lastClr="000000"/>
                </a:solidFill>
                <a:latin typeface="Arial" charset="0"/>
                <a:cs typeface="Arial" charset="0"/>
              </a:defRPr>
            </a:lvl4pPr>
            <a:lvl5pPr marL="1828800" algn="l" rtl="0" eaLnBrk="0" fontAlgn="base" hangingPunct="0">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pPr eaLnBrk="1" hangingPunct="1"/>
            <a:r>
              <a:rPr lang="en-US" altLang="en-US" sz="2000" dirty="0">
                <a:solidFill>
                  <a:sysClr val="window" lastClr="FFFFFF"/>
                </a:solidFill>
              </a:rPr>
              <a:t>*</a:t>
            </a:r>
          </a:p>
        </cdr:txBody>
      </cdr:sp>
      <cdr:sp macro="" textlink="">
        <cdr:nvSpPr>
          <cdr:cNvPr id="6" name="TextBox 12"/>
          <cdr:cNvSpPr txBox="1">
            <a:spLocks xmlns:a="http://schemas.openxmlformats.org/drawingml/2006/main" noChangeArrowheads="1"/>
          </cdr:cNvSpPr>
        </cdr:nvSpPr>
        <cdr:spPr bwMode="auto">
          <a:xfrm xmlns:a="http://schemas.openxmlformats.org/drawingml/2006/main">
            <a:off x="6431301" y="2066652"/>
            <a:ext cx="314891" cy="47785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a:spAutoFit/>
          </a:bodyPr>
          <a:lstStyle xmlns:a="http://schemas.openxmlformats.org/drawingml/2006/main">
            <a:defPPr>
              <a:defRPr lang="en-US"/>
            </a:defPPr>
            <a:lvl1pPr algn="l" rtl="0" eaLnBrk="0" fontAlgn="base" hangingPunct="0">
              <a:spcBef>
                <a:spcPct val="0"/>
              </a:spcBef>
              <a:spcAft>
                <a:spcPct val="0"/>
              </a:spcAft>
              <a:defRPr kern="1200">
                <a:solidFill>
                  <a:sysClr val="windowText" lastClr="000000"/>
                </a:solidFill>
                <a:latin typeface="Arial" charset="0"/>
                <a:cs typeface="Arial" charset="0"/>
              </a:defRPr>
            </a:lvl1pPr>
            <a:lvl2pPr marL="457200" algn="l" rtl="0" eaLnBrk="0" fontAlgn="base" hangingPunct="0">
              <a:spcBef>
                <a:spcPct val="0"/>
              </a:spcBef>
              <a:spcAft>
                <a:spcPct val="0"/>
              </a:spcAft>
              <a:defRPr kern="1200">
                <a:solidFill>
                  <a:sysClr val="windowText" lastClr="000000"/>
                </a:solidFill>
                <a:latin typeface="Arial" charset="0"/>
                <a:cs typeface="Arial" charset="0"/>
              </a:defRPr>
            </a:lvl2pPr>
            <a:lvl3pPr marL="914400" algn="l" rtl="0" eaLnBrk="0" fontAlgn="base" hangingPunct="0">
              <a:spcBef>
                <a:spcPct val="0"/>
              </a:spcBef>
              <a:spcAft>
                <a:spcPct val="0"/>
              </a:spcAft>
              <a:defRPr kern="1200">
                <a:solidFill>
                  <a:sysClr val="windowText" lastClr="000000"/>
                </a:solidFill>
                <a:latin typeface="Arial" charset="0"/>
                <a:cs typeface="Arial" charset="0"/>
              </a:defRPr>
            </a:lvl3pPr>
            <a:lvl4pPr marL="1371600" algn="l" rtl="0" eaLnBrk="0" fontAlgn="base" hangingPunct="0">
              <a:spcBef>
                <a:spcPct val="0"/>
              </a:spcBef>
              <a:spcAft>
                <a:spcPct val="0"/>
              </a:spcAft>
              <a:defRPr kern="1200">
                <a:solidFill>
                  <a:sysClr val="windowText" lastClr="000000"/>
                </a:solidFill>
                <a:latin typeface="Arial" charset="0"/>
                <a:cs typeface="Arial" charset="0"/>
              </a:defRPr>
            </a:lvl4pPr>
            <a:lvl5pPr marL="1828800" algn="l" rtl="0" eaLnBrk="0" fontAlgn="base" hangingPunct="0">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pPr eaLnBrk="1" hangingPunct="1"/>
            <a:r>
              <a:rPr lang="en-US" altLang="en-US" sz="2000" dirty="0">
                <a:solidFill>
                  <a:sysClr val="window" lastClr="FFFFFF"/>
                </a:solidFill>
              </a:rPr>
              <a:t>*</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0.81262</cdr:x>
      <cdr:y>0.11217</cdr:y>
    </cdr:from>
    <cdr:to>
      <cdr:x>0.88346</cdr:x>
      <cdr:y>0.18509</cdr:y>
    </cdr:to>
    <cdr:sp macro="" textlink="">
      <cdr:nvSpPr>
        <cdr:cNvPr id="2" name="TextBox 1"/>
        <cdr:cNvSpPr txBox="1"/>
      </cdr:nvSpPr>
      <cdr:spPr>
        <a:xfrm xmlns:a="http://schemas.openxmlformats.org/drawingml/2006/main">
          <a:off x="2925438" y="279835"/>
          <a:ext cx="255024" cy="1819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ru-RU" sz="1200">
            <a:latin typeface="Times New Roman" panose="02020603050405020304" pitchFamily="18"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0.74397</cdr:x>
      <cdr:y>0.18741</cdr:y>
    </cdr:from>
    <cdr:to>
      <cdr:x>0.79703</cdr:x>
      <cdr:y>0.34005</cdr:y>
    </cdr:to>
    <cdr:sp macro="" textlink="">
      <cdr:nvSpPr>
        <cdr:cNvPr id="3" name="TextBox 2"/>
        <cdr:cNvSpPr txBox="1"/>
      </cdr:nvSpPr>
      <cdr:spPr>
        <a:xfrm xmlns:a="http://schemas.openxmlformats.org/drawingml/2006/main">
          <a:off x="7388205" y="719766"/>
          <a:ext cx="526926" cy="5862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ru-RU" sz="3200" b="1" dirty="0">
              <a:effectLst/>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xmlns:a="http://schemas.openxmlformats.org/drawingml/2006/main">
          <a:endParaRPr lang="ru-RU" sz="1100" dirty="0"/>
        </a:p>
      </cdr:txBody>
    </cdr:sp>
  </cdr:relSizeAnchor>
  <cdr:relSizeAnchor xmlns:cdr="http://schemas.openxmlformats.org/drawingml/2006/chartDrawing">
    <cdr:from>
      <cdr:x>0.31966</cdr:x>
      <cdr:y>0.92877</cdr:y>
    </cdr:from>
    <cdr:to>
      <cdr:x>0.51795</cdr:x>
      <cdr:y>0.98006</cdr:y>
    </cdr:to>
    <cdr:sp macro="" textlink="">
      <cdr:nvSpPr>
        <cdr:cNvPr id="4" name="TextBox 3"/>
        <cdr:cNvSpPr txBox="1"/>
      </cdr:nvSpPr>
      <cdr:spPr>
        <a:xfrm xmlns:a="http://schemas.openxmlformats.org/drawingml/2006/main">
          <a:off x="1781176" y="3105149"/>
          <a:ext cx="1104900" cy="171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0.36305</cdr:x>
      <cdr:y>0.80426</cdr:y>
    </cdr:from>
    <cdr:to>
      <cdr:x>0.57331</cdr:x>
      <cdr:y>0.99044</cdr:y>
    </cdr:to>
    <cdr:sp macro="" textlink="">
      <cdr:nvSpPr>
        <cdr:cNvPr id="5" name="TextBox 4"/>
        <cdr:cNvSpPr txBox="1"/>
      </cdr:nvSpPr>
      <cdr:spPr>
        <a:xfrm xmlns:a="http://schemas.openxmlformats.org/drawingml/2006/main">
          <a:off x="3605408" y="3088864"/>
          <a:ext cx="2088042" cy="715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a:solidFill>
                <a:schemeClr val="tx1"/>
              </a:solidFill>
              <a:latin typeface="Times New Roman" panose="02020603050405020304" pitchFamily="18" charset="0"/>
              <a:cs typeface="Times New Roman" panose="02020603050405020304" pitchFamily="18" charset="0"/>
            </a:rPr>
            <a:t>Dose</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0.84475</cdr:x>
      <cdr:y>0.00729</cdr:y>
    </cdr:from>
    <cdr:to>
      <cdr:x>0.89781</cdr:x>
      <cdr:y>0.15993</cdr:y>
    </cdr:to>
    <cdr:sp macro="" textlink="">
      <cdr:nvSpPr>
        <cdr:cNvPr id="6" name="TextBox 1"/>
        <cdr:cNvSpPr txBox="1"/>
      </cdr:nvSpPr>
      <cdr:spPr>
        <a:xfrm xmlns:a="http://schemas.openxmlformats.org/drawingml/2006/main">
          <a:off x="8388965" y="27986"/>
          <a:ext cx="526926" cy="5862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ru-RU" sz="3200" b="1" dirty="0">
              <a:effectLst/>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xmlns:a="http://schemas.openxmlformats.org/drawingml/2006/main">
          <a:endParaRPr lang="ru-R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7019A2-4A63-4A0C-9267-4F61F70E9F00}" type="datetimeFigureOut">
              <a:rPr lang="en-US" smtClean="0"/>
              <a:pPr/>
              <a:t>4/29/2023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216087-A1CF-4882-8AF8-5179E661BAA4}" type="slidenum">
              <a:rPr lang="en-US" smtClean="0"/>
              <a:pPr/>
              <a:t>‹#›</a:t>
            </a:fld>
            <a:endParaRPr lang="en-US"/>
          </a:p>
        </p:txBody>
      </p:sp>
    </p:spTree>
    <p:extLst>
      <p:ext uri="{BB962C8B-B14F-4D97-AF65-F5344CB8AC3E}">
        <p14:creationId xmlns:p14="http://schemas.microsoft.com/office/powerpoint/2010/main" val="233889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u.wikipedia.org/wiki/%D0%93%D0%BE%D0%BC%D0%BE%D0%BB%D0%BE%D0%B3%D0%B8%D1%87%D0%BD%D0%B0%D1%8F_%D1%80%D0%B5%D0%BA%D0%BE%D0%BC%D0%B1%D0%B8%D0%BD%D0%B0%D1%86%D0%B8%D1%8F#cite_note-_94fd8bdc50a3b79e-1"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s://ru.wikipedia.org/wiki/%D0%A5%D1%80%D0%BE%D0%BC%D0%BE%D1%81%D0%BE%D0%BC%D0%B0" TargetMode="External"/><Relationship Id="rId5" Type="http://schemas.openxmlformats.org/officeDocument/2006/relationships/hyperlink" Target="https://ru.wikipedia.org/wiki/%D0%9D%D1%83%D0%BA%D0%BB%D0%B5%D0%BE%D1%82%D0%B8%D0%B4" TargetMode="External"/><Relationship Id="rId4" Type="http://schemas.openxmlformats.org/officeDocument/2006/relationships/hyperlink" Target="https://ru.wikipedia.org/wiki/%D0%A0%D0%B5%D0%BA%D0%BE%D0%BC%D0%B1%D0%B8%D0%BD%D0%B0%D1%86%D0%B8%D1%8F_(%D0%B1%D0%B8%D0%BE%D0%BB%D0%BE%D0%B3%D0%B8%D1%8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altLang="en-US" smtClean="0"/>
          </a:p>
        </p:txBody>
      </p:sp>
      <p:sp>
        <p:nvSpPr>
          <p:cNvPr id="51204" name="Slide Number Placeholder 3"/>
          <p:cNvSpPr>
            <a:spLocks noGrp="1"/>
          </p:cNvSpPr>
          <p:nvPr>
            <p:ph type="sldNum" sz="quarter" idx="5"/>
          </p:nvPr>
        </p:nvSpPr>
        <p:spPr bwMode="auto">
          <a:noFill/>
          <a:ln>
            <a:miter lim="800000"/>
            <a:headEnd/>
            <a:tailEnd/>
          </a:ln>
        </p:spPr>
        <p:txBody>
          <a:bodyPr/>
          <a:lstStyle/>
          <a:p>
            <a:fld id="{2DAD8A51-B5E6-476D-9D9F-7D48713620E7}" type="slidenum">
              <a:rPr lang="en-US" altLang="en-US"/>
              <a:pPr/>
              <a:t>1</a:t>
            </a:fld>
            <a:endParaRPr lang="en-US" altLang="en-US"/>
          </a:p>
        </p:txBody>
      </p:sp>
    </p:spTree>
    <p:extLst>
      <p:ext uri="{BB962C8B-B14F-4D97-AF65-F5344CB8AC3E}">
        <p14:creationId xmlns:p14="http://schemas.microsoft.com/office/powerpoint/2010/main" val="4076682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en-US" smtClean="0"/>
          </a:p>
        </p:txBody>
      </p:sp>
      <p:sp>
        <p:nvSpPr>
          <p:cNvPr id="88068" name="Slide Number Placeholder 3"/>
          <p:cNvSpPr>
            <a:spLocks noGrp="1"/>
          </p:cNvSpPr>
          <p:nvPr>
            <p:ph type="sldNum" sz="quarter" idx="5"/>
          </p:nvPr>
        </p:nvSpPr>
        <p:spPr bwMode="auto">
          <a:noFill/>
          <a:ln>
            <a:miter lim="800000"/>
            <a:headEnd/>
            <a:tailEnd/>
          </a:ln>
        </p:spPr>
        <p:txBody>
          <a:bodyPr/>
          <a:lstStyle/>
          <a:p>
            <a:fld id="{C0AFD896-5999-4852-9899-26F3F1F7F24F}" type="slidenum">
              <a:rPr lang="en-US" altLang="en-US"/>
              <a:pPr/>
              <a:t>33</a:t>
            </a:fld>
            <a:endParaRPr lang="en-US" altLang="en-US"/>
          </a:p>
        </p:txBody>
      </p:sp>
    </p:spTree>
    <p:extLst>
      <p:ext uri="{BB962C8B-B14F-4D97-AF65-F5344CB8AC3E}">
        <p14:creationId xmlns:p14="http://schemas.microsoft.com/office/powerpoint/2010/main" val="356333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F9995722-834A-4610-A35D-5E72228267C6}" type="slidenum">
              <a:rPr lang="en-US" smtClean="0"/>
              <a:pPr/>
              <a:t>35</a:t>
            </a:fld>
            <a:endParaRPr lang="en-US"/>
          </a:p>
        </p:txBody>
      </p:sp>
    </p:spTree>
    <p:extLst>
      <p:ext uri="{BB962C8B-B14F-4D97-AF65-F5344CB8AC3E}">
        <p14:creationId xmlns:p14="http://schemas.microsoft.com/office/powerpoint/2010/main" val="2668470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8D0923-3968-4EE8-A8C1-986BE9A7747A}" type="slidenum">
              <a:rPr lang="fr-FR" altLang="en-US"/>
              <a:pPr/>
              <a:t>38</a:t>
            </a:fld>
            <a:endParaRPr lang="fr-FR" altLang="en-US"/>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latin typeface="Arial" panose="020B0604020202020204" pitchFamily="34" charset="0"/>
            </a:endParaRPr>
          </a:p>
        </p:txBody>
      </p:sp>
    </p:spTree>
    <p:extLst>
      <p:ext uri="{BB962C8B-B14F-4D97-AF65-F5344CB8AC3E}">
        <p14:creationId xmlns:p14="http://schemas.microsoft.com/office/powerpoint/2010/main" val="1855436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xfrm>
            <a:off x="1144588" y="685800"/>
            <a:ext cx="4559300" cy="3419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5E2EDB-9146-413B-B593-7B95C51CD1B3}" type="slidenum">
              <a:rPr lang="ru-RU" altLang="en-US">
                <a:latin typeface="Calibri" panose="020F0502020204030204" pitchFamily="34" charset="0"/>
              </a:rPr>
              <a:pPr/>
              <a:t>41</a:t>
            </a:fld>
            <a:endParaRPr lang="ru-RU" altLang="en-US">
              <a:latin typeface="Calibri" panose="020F0502020204030204" pitchFamily="34" charset="0"/>
            </a:endParaRPr>
          </a:p>
        </p:txBody>
      </p:sp>
    </p:spTree>
    <p:extLst>
      <p:ext uri="{BB962C8B-B14F-4D97-AF65-F5344CB8AC3E}">
        <p14:creationId xmlns:p14="http://schemas.microsoft.com/office/powerpoint/2010/main" val="395725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lang="en-US" sz="1200" b="0" i="0" dirty="0" smtClean="0">
                <a:latin typeface="Times New Roman" pitchFamily="18" charset="0"/>
                <a:cs typeface="Times New Roman" pitchFamily="18" charset="0"/>
              </a:rPr>
              <a:t>Jena </a:t>
            </a:r>
            <a:r>
              <a:rPr lang="en-US" sz="1200" b="0" i="0" dirty="0" err="1" smtClean="0">
                <a:latin typeface="Times New Roman" pitchFamily="18" charset="0"/>
                <a:cs typeface="Times New Roman" pitchFamily="18" charset="0"/>
              </a:rPr>
              <a:t>Titanium:Sapphire</a:t>
            </a:r>
            <a:r>
              <a:rPr lang="en-US" sz="1200" b="0" i="0" dirty="0" smtClean="0">
                <a:latin typeface="Times New Roman" pitchFamily="18" charset="0"/>
                <a:cs typeface="Times New Roman" pitchFamily="18" charset="0"/>
              </a:rPr>
              <a:t> laser system</a:t>
            </a:r>
            <a:r>
              <a:rPr lang="en-US" sz="1200" b="0" i="0" baseline="0" dirty="0" smtClean="0">
                <a:latin typeface="Times New Roman" pitchFamily="18" charset="0"/>
                <a:cs typeface="Times New Roman" pitchFamily="18" charset="0"/>
              </a:rPr>
              <a:t> </a:t>
            </a:r>
            <a:r>
              <a:rPr lang="en-US" sz="1200" b="0" i="0" dirty="0" smtClean="0">
                <a:latin typeface="Times New Roman" pitchFamily="18" charset="0"/>
                <a:cs typeface="Times New Roman" pitchFamily="18" charset="0"/>
              </a:rPr>
              <a:t>(JETI)</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200" b="1" dirty="0" smtClean="0">
                <a:latin typeface="Times New Roman" pitchFamily="18" charset="0"/>
                <a:cs typeface="Times New Roman" pitchFamily="18" charset="0"/>
              </a:rPr>
              <a:t>- </a:t>
            </a:r>
            <a:r>
              <a:rPr lang="de-DE" sz="1200" b="0" i="0" dirty="0" smtClean="0">
                <a:latin typeface="Times New Roman" pitchFamily="18" charset="0"/>
                <a:cs typeface="Times New Roman" pitchFamily="18" charset="0"/>
              </a:rPr>
              <a:t>ELBE at the</a:t>
            </a:r>
            <a:r>
              <a:rPr lang="de-DE" sz="1200" b="0" i="0" baseline="0" dirty="0" smtClean="0">
                <a:latin typeface="Times New Roman" pitchFamily="18" charset="0"/>
                <a:cs typeface="Times New Roman" pitchFamily="18" charset="0"/>
              </a:rPr>
              <a:t> </a:t>
            </a:r>
            <a:r>
              <a:rPr lang="de-DE" sz="1200" b="0" i="0" dirty="0" smtClean="0">
                <a:latin typeface="Times New Roman" pitchFamily="18" charset="0"/>
                <a:cs typeface="Times New Roman" pitchFamily="18" charset="0"/>
              </a:rPr>
              <a:t>Helmholtz-Zentrum Dresden – Rossendorf</a:t>
            </a:r>
            <a:endParaRPr lang="en-US" dirty="0" smtClean="0"/>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7216087-A1CF-4882-8AF8-5179E661BAA4}" type="slidenum">
              <a:rPr lang="en-US" smtClean="0"/>
              <a:pPr/>
              <a:t>46</a:t>
            </a:fld>
            <a:endParaRPr lang="en-US"/>
          </a:p>
        </p:txBody>
      </p:sp>
    </p:spTree>
    <p:extLst>
      <p:ext uri="{BB962C8B-B14F-4D97-AF65-F5344CB8AC3E}">
        <p14:creationId xmlns:p14="http://schemas.microsoft.com/office/powerpoint/2010/main" val="3325183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most important impact will likely be made in the fields of  chemistry and biology where the central unifying concept of the transition state will come under direct observation.</a:t>
            </a:r>
          </a:p>
          <a:p>
            <a:endParaRPr lang="ru-RU"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0DEB77-7B51-4FC9-8CD7-3A868879355F}" type="slidenum">
              <a:rPr lang="en-US" altLang="en-US" smtClean="0">
                <a:latin typeface="Calibri" panose="020F0502020204030204" pitchFamily="34" charset="0"/>
              </a:rPr>
              <a:pPr/>
              <a:t>51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547852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18468-6A5D-4155-8EA9-B22910C4C788}" type="slidenum">
              <a:rPr lang="en-US" smtClean="0"/>
              <a:pPr/>
              <a:t>58</a:t>
            </a:fld>
            <a:endParaRPr lang="en-US"/>
          </a:p>
        </p:txBody>
      </p:sp>
    </p:spTree>
    <p:extLst>
      <p:ext uri="{BB962C8B-B14F-4D97-AF65-F5344CB8AC3E}">
        <p14:creationId xmlns:p14="http://schemas.microsoft.com/office/powerpoint/2010/main" val="2811537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72AAB4-559B-4F27-83D1-45ED73379529}" type="slidenum">
              <a:rPr lang="en-US" smtClean="0"/>
              <a:pPr/>
              <a:t>68</a:t>
            </a:fld>
            <a:endParaRPr lang="en-US"/>
          </a:p>
        </p:txBody>
      </p:sp>
    </p:spTree>
    <p:extLst>
      <p:ext uri="{BB962C8B-B14F-4D97-AF65-F5344CB8AC3E}">
        <p14:creationId xmlns:p14="http://schemas.microsoft.com/office/powerpoint/2010/main" val="3866768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defRPr/>
            </a:pPr>
            <a:r>
              <a:rPr lang="en-US" altLang="en-US" smtClean="0"/>
              <a:t>Далее исследовали различие в повреждении и репарации ДНК в нормальных и опухолевых клетках. Справа кривые уровня повреждений ДНК через 3 ч после облучения, когда большая часть поврежденной ДНК должна быть уже репарированной. </a:t>
            </a:r>
            <a:r>
              <a:rPr lang="en-US" altLang="en-US" b="1" smtClean="0"/>
              <a:t>Показано, что при сверх-высоких дозах облучения (&gt;10Гр) различия в репарации между нормальными и опухолевыми клетками не наблюдается</a:t>
            </a:r>
            <a:r>
              <a:rPr lang="en-US" altLang="en-US" smtClean="0"/>
              <a:t>. Однако при дозах &lt;8 Гр можно увидеть значительное отличие - виден более высокий уровень репаративной активности в нормальных клетках (OTM ниже) по сравнению с опухолевыми. Мы предположили, что это может быть связано с нарушениями в репарационных системах, наблюдаемых во многих опухолевых клетках. </a:t>
            </a:r>
            <a:r>
              <a:rPr lang="en-US" altLang="en-US" b="1" smtClean="0"/>
              <a:t>(PMBC-нормальные фибробласты,  KCL22-клетки ХМЛ)</a:t>
            </a:r>
          </a:p>
          <a:p>
            <a:pPr>
              <a:defRPr/>
            </a:pPr>
            <a:r>
              <a:rPr lang="en-US" altLang="en-US" b="1" smtClean="0"/>
              <a:t>Далее более детально исследовали кинетику репарации в течение 30 мин, 1ч, 4ч и 24 ч после облучения. </a:t>
            </a:r>
            <a:r>
              <a:rPr lang="en-US" altLang="en-US" smtClean="0"/>
              <a:t>На графике можно увидеть, что (верхний график) в нормальный клетках профиль репарации одинаков при всех исследованных доза облучения, т.е. доза-зависимое увеличение уровня повреждений сопровождается сопоставимым уровнем репарации ДНК. Однако в опухолевых клетках (нижний график) кинетика репарации хаотичная при низких дозах (0.5-2 Гр) облучения, нет закономерности, а при более высоких дозах (4-8 Гр) кинетика репарации начинает походить на профиль, наблюдаемый в нормальных клетках.</a:t>
            </a:r>
          </a:p>
          <a:p>
            <a:pPr>
              <a:defRPr/>
            </a:pPr>
            <a:r>
              <a:rPr lang="en-US" altLang="en-US" b="1" smtClean="0"/>
              <a:t>Можно предположить, что опухолевые клетки не активируют весь пул репарационных систем при дозах не приводящих к тотальной смерти клеток</a:t>
            </a:r>
            <a:r>
              <a:rPr lang="en-US" altLang="en-US" smtClean="0"/>
              <a:t> (таким образом повышая уровень геномной нестабильности клеток, свойственной опухолевым клеткам), </a:t>
            </a:r>
            <a:r>
              <a:rPr lang="en-US" altLang="en-US" b="1" smtClean="0"/>
              <a:t>однако при летальных дозах репарационная система начинает работать на всю мощность, чтобы обеспечить выживаемость клеток.</a:t>
            </a:r>
            <a:r>
              <a:rPr lang="en-US" altLang="en-US" smtClean="0"/>
              <a:t> </a:t>
            </a:r>
          </a:p>
          <a:p>
            <a:pPr>
              <a:defRPr/>
            </a:pPr>
            <a:r>
              <a:rPr lang="en-US" altLang="en-US" b="1" smtClean="0"/>
              <a:t>В нормальных же клетках, при любых повреждениях активируются все возможные процессы репарации, чтобы избежать геномных повреждений и смерти клеток в любом случае.</a:t>
            </a:r>
            <a:endParaRPr lang="en-US" altLang="en-US" smtClean="0"/>
          </a:p>
          <a:p>
            <a:pPr>
              <a:defRPr/>
            </a:pP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276DAC-C3F8-472F-8F53-395E404A8A8A}" type="slidenum">
              <a:rPr lang="ru-RU" altLang="en-US" smtClean="0"/>
              <a:pPr>
                <a:spcBef>
                  <a:spcPct val="0"/>
                </a:spcBef>
              </a:pPr>
              <a:t>70</a:t>
            </a:fld>
            <a:endParaRPr lang="ru-RU" altLang="en-US" smtClean="0"/>
          </a:p>
        </p:txBody>
      </p:sp>
    </p:spTree>
    <p:extLst>
      <p:ext uri="{BB962C8B-B14F-4D97-AF65-F5344CB8AC3E}">
        <p14:creationId xmlns:p14="http://schemas.microsoft.com/office/powerpoint/2010/main" val="2120200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en-US" b="1" dirty="0" smtClean="0"/>
              <a:t>Определение количества клеток, эк</a:t>
            </a:r>
            <a:r>
              <a:rPr lang="en-US" altLang="en-US" b="1" dirty="0" smtClean="0"/>
              <a:t>с</a:t>
            </a:r>
            <a:r>
              <a:rPr lang="ru-RU" altLang="en-US" b="1" dirty="0" smtClean="0"/>
              <a:t>прессирующих </a:t>
            </a:r>
            <a:r>
              <a:rPr lang="en-US" altLang="en-US" b="1" dirty="0" err="1" smtClean="0"/>
              <a:t>yH</a:t>
            </a:r>
            <a:r>
              <a:rPr lang="ru-RU" altLang="en-US" b="1" dirty="0" smtClean="0"/>
              <a:t>2</a:t>
            </a:r>
            <a:r>
              <a:rPr lang="en-US" altLang="en-US" b="1" dirty="0" smtClean="0"/>
              <a:t>AX ( </a:t>
            </a:r>
            <a:r>
              <a:rPr lang="en-US" altLang="en-US" b="1" dirty="0" err="1" smtClean="0"/>
              <a:t>но</a:t>
            </a:r>
            <a:r>
              <a:rPr lang="en-US" altLang="en-US" b="1" dirty="0" smtClean="0"/>
              <a:t> </a:t>
            </a:r>
            <a:r>
              <a:rPr lang="en-US" altLang="en-US" b="1" dirty="0" err="1" smtClean="0"/>
              <a:t>это</a:t>
            </a:r>
            <a:r>
              <a:rPr lang="en-US" altLang="en-US" b="1" dirty="0" smtClean="0"/>
              <a:t> </a:t>
            </a:r>
            <a:r>
              <a:rPr lang="en-US" altLang="en-US" b="1" dirty="0" err="1" smtClean="0"/>
              <a:t>не</a:t>
            </a:r>
            <a:r>
              <a:rPr lang="en-US" altLang="en-US" b="1" dirty="0" smtClean="0"/>
              <a:t> </a:t>
            </a:r>
            <a:r>
              <a:rPr lang="en-US" altLang="en-US" b="1" dirty="0" err="1" smtClean="0"/>
              <a:t>фоци</a:t>
            </a:r>
            <a:r>
              <a:rPr lang="en-US" altLang="en-US" b="1" dirty="0" smtClean="0"/>
              <a:t>)</a:t>
            </a:r>
            <a:r>
              <a:rPr lang="ru-RU" altLang="en-US" b="1" dirty="0" smtClean="0"/>
              <a:t>  с помощью проточной цитометрии</a:t>
            </a:r>
            <a:r>
              <a:rPr lang="en-US" altLang="en-US" b="1" dirty="0" smtClean="0"/>
              <a:t>.</a:t>
            </a:r>
            <a:r>
              <a:rPr lang="ru-RU" altLang="en-US" b="1" dirty="0" smtClean="0"/>
              <a:t> </a:t>
            </a:r>
            <a:r>
              <a:rPr lang="ru-RU" altLang="en-US" dirty="0" smtClean="0"/>
              <a:t>Проточная цитометрия распознает и выделяет попул</a:t>
            </a:r>
            <a:r>
              <a:rPr lang="en-US" altLang="en-US" dirty="0" smtClean="0"/>
              <a:t>я</a:t>
            </a:r>
            <a:r>
              <a:rPr lang="ru-RU" altLang="en-US" dirty="0" smtClean="0"/>
              <a:t>ции клеток с более или менее интенсивной флюоресценцией yH2AX</a:t>
            </a:r>
            <a:r>
              <a:rPr lang="en-US" altLang="en-US" dirty="0" smtClean="0"/>
              <a:t>. (</a:t>
            </a:r>
            <a:r>
              <a:rPr lang="en-US" altLang="en-US" b="1" dirty="0" smtClean="0"/>
              <a:t>MRC 5 – </a:t>
            </a:r>
            <a:r>
              <a:rPr lang="en-US" altLang="en-US" b="1" dirty="0" err="1" smtClean="0"/>
              <a:t>культура</a:t>
            </a:r>
            <a:r>
              <a:rPr lang="en-US" altLang="en-US" b="1" dirty="0" smtClean="0"/>
              <a:t> </a:t>
            </a:r>
            <a:r>
              <a:rPr lang="en-US" altLang="en-US" b="1" dirty="0" err="1" smtClean="0"/>
              <a:t>фибробластов</a:t>
            </a:r>
            <a:r>
              <a:rPr lang="en-US" altLang="en-US" b="1" dirty="0" smtClean="0"/>
              <a:t>)</a:t>
            </a:r>
            <a:r>
              <a:rPr lang="ru-RU" altLang="en-US" dirty="0" smtClean="0"/>
              <a:t/>
            </a:r>
            <a:br>
              <a:rPr lang="ru-RU" altLang="en-US" dirty="0" smtClean="0"/>
            </a:br>
            <a:r>
              <a:rPr lang="ru-RU" altLang="en-US" b="1" dirty="0" smtClean="0"/>
              <a:t>После облучения добавляем антитела к yH2AX (FITC- yH2AX) (только первичные, т.к. yH2AX уже имеет на себе флюорофор FITC). </a:t>
            </a:r>
            <a:r>
              <a:rPr lang="en-US" altLang="en-US" b="1" dirty="0" smtClean="0"/>
              <a:t/>
            </a:r>
            <a:br>
              <a:rPr lang="en-US" altLang="en-US" b="1" dirty="0" smtClean="0"/>
            </a:br>
            <a:r>
              <a:rPr lang="ru-RU" altLang="en-US" dirty="0" smtClean="0"/>
              <a:t>Справа представлен гейт (выбранная популяция клеток) </a:t>
            </a:r>
            <a:r>
              <a:rPr lang="en-US" altLang="en-US" dirty="0" err="1" smtClean="0"/>
              <a:t>про</a:t>
            </a:r>
            <a:r>
              <a:rPr lang="ru-RU" altLang="en-US" dirty="0" smtClean="0"/>
              <a:t>анализированных клеток. Популяция клеток выбирается на основе параметров </a:t>
            </a:r>
            <a:r>
              <a:rPr lang="en-US" altLang="en-US" dirty="0" smtClean="0"/>
              <a:t>FSC</a:t>
            </a:r>
            <a:r>
              <a:rPr lang="ru-RU" altLang="en-US" dirty="0" smtClean="0"/>
              <a:t> (размер клеток)  и </a:t>
            </a:r>
            <a:r>
              <a:rPr lang="en-US" altLang="en-US" dirty="0" smtClean="0"/>
              <a:t>SSC</a:t>
            </a:r>
            <a:r>
              <a:rPr lang="ru-RU" altLang="en-US" dirty="0" smtClean="0"/>
              <a:t> (гранулярность клеток). </a:t>
            </a:r>
            <a:r>
              <a:rPr lang="en-US" altLang="en-US" dirty="0" smtClean="0"/>
              <a:t/>
            </a:r>
            <a:br>
              <a:rPr lang="en-US" altLang="en-US" dirty="0" smtClean="0"/>
            </a:br>
            <a:r>
              <a:rPr lang="ru-RU" altLang="en-US" dirty="0" smtClean="0"/>
              <a:t>Определенная популяция гейтируется, чтобы исключить из анализа агрегаты клеток и </a:t>
            </a:r>
            <a:r>
              <a:rPr lang="en-US" altLang="en-US" dirty="0" smtClean="0"/>
              <a:t>debris </a:t>
            </a:r>
            <a:r>
              <a:rPr lang="ru-RU" altLang="en-US" dirty="0" smtClean="0"/>
              <a:t>(мусор). </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EFE7E3-D186-4CC4-B149-4B291C8CAEC1}" type="slidenum">
              <a:rPr lang="ru-RU" altLang="en-US" smtClean="0"/>
              <a:pPr>
                <a:spcBef>
                  <a:spcPct val="0"/>
                </a:spcBef>
              </a:pPr>
              <a:t>79</a:t>
            </a:fld>
            <a:endParaRPr lang="ru-RU" altLang="en-US" smtClean="0"/>
          </a:p>
        </p:txBody>
      </p:sp>
    </p:spTree>
    <p:extLst>
      <p:ext uri="{BB962C8B-B14F-4D97-AF65-F5344CB8AC3E}">
        <p14:creationId xmlns:p14="http://schemas.microsoft.com/office/powerpoint/2010/main" val="205188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133475" y="677863"/>
            <a:ext cx="4589463" cy="3443287"/>
          </a:xfrm>
          <a:ln/>
        </p:spPr>
      </p:sp>
      <p:sp>
        <p:nvSpPr>
          <p:cNvPr id="3" name="Notes Placeholder 2"/>
          <p:cNvSpPr>
            <a:spLocks noGrp="1"/>
          </p:cNvSpPr>
          <p:nvPr>
            <p:ph type="body" idx="1"/>
          </p:nvPr>
        </p:nvSpPr>
        <p:spPr/>
        <p:txBody>
          <a:bodyPr>
            <a:normAutofit fontScale="70000" lnSpcReduction="20000"/>
          </a:bodyPr>
          <a:lstStyle/>
          <a:p>
            <a:pPr>
              <a:defRPr/>
            </a:pPr>
            <a:r>
              <a:rPr lang="ru-RU" b="1" dirty="0" smtClean="0">
                <a:solidFill>
                  <a:schemeClr val="bg1"/>
                </a:solidFill>
              </a:rPr>
              <a:t>Основная цель </a:t>
            </a:r>
            <a:r>
              <a:rPr lang="en-US" b="1" dirty="0" err="1" smtClean="0">
                <a:solidFill>
                  <a:schemeClr val="bg1"/>
                </a:solidFill>
              </a:rPr>
              <a:t>ускорителя</a:t>
            </a:r>
            <a:r>
              <a:rPr lang="en-US" b="1" dirty="0" smtClean="0">
                <a:solidFill>
                  <a:schemeClr val="bg1"/>
                </a:solidFill>
              </a:rPr>
              <a:t> Areal </a:t>
            </a:r>
            <a:r>
              <a:rPr lang="en-US" dirty="0" err="1" smtClean="0">
                <a:solidFill>
                  <a:schemeClr val="bg1"/>
                </a:solidFill>
              </a:rPr>
              <a:t>генерация</a:t>
            </a:r>
            <a:r>
              <a:rPr lang="en-US" dirty="0" smtClean="0">
                <a:solidFill>
                  <a:schemeClr val="bg1"/>
                </a:solidFill>
              </a:rPr>
              <a:t> и </a:t>
            </a:r>
            <a:r>
              <a:rPr lang="en-US" dirty="0" err="1" smtClean="0">
                <a:solidFill>
                  <a:schemeClr val="bg1"/>
                </a:solidFill>
              </a:rPr>
              <a:t>ускорение</a:t>
            </a:r>
            <a:r>
              <a:rPr lang="en-US" dirty="0" smtClean="0">
                <a:solidFill>
                  <a:schemeClr val="bg1"/>
                </a:solidFill>
              </a:rPr>
              <a:t> </a:t>
            </a:r>
            <a:r>
              <a:rPr lang="en-US" dirty="0" err="1" smtClean="0">
                <a:solidFill>
                  <a:schemeClr val="bg1"/>
                </a:solidFill>
              </a:rPr>
              <a:t>ультракоротких</a:t>
            </a:r>
            <a:r>
              <a:rPr lang="en-US" dirty="0" smtClean="0">
                <a:solidFill>
                  <a:schemeClr val="bg1"/>
                </a:solidFill>
              </a:rPr>
              <a:t> </a:t>
            </a:r>
            <a:r>
              <a:rPr lang="en-US" dirty="0" err="1" smtClean="0">
                <a:solidFill>
                  <a:schemeClr val="bg1"/>
                </a:solidFill>
              </a:rPr>
              <a:t>электронных</a:t>
            </a:r>
            <a:r>
              <a:rPr lang="en-US" dirty="0" smtClean="0">
                <a:solidFill>
                  <a:schemeClr val="bg1"/>
                </a:solidFill>
              </a:rPr>
              <a:t> </a:t>
            </a:r>
            <a:r>
              <a:rPr lang="en-US" dirty="0" err="1" smtClean="0">
                <a:solidFill>
                  <a:schemeClr val="bg1"/>
                </a:solidFill>
              </a:rPr>
              <a:t>пучков</a:t>
            </a:r>
            <a:r>
              <a:rPr lang="en-US" dirty="0" smtClean="0">
                <a:solidFill>
                  <a:schemeClr val="bg1"/>
                </a:solidFill>
              </a:rPr>
              <a:t> с </a:t>
            </a:r>
            <a:r>
              <a:rPr lang="en-US" dirty="0" err="1" smtClean="0">
                <a:solidFill>
                  <a:schemeClr val="bg1"/>
                </a:solidFill>
              </a:rPr>
              <a:t>малым</a:t>
            </a:r>
            <a:r>
              <a:rPr lang="en-US" dirty="0" smtClean="0">
                <a:solidFill>
                  <a:schemeClr val="bg1"/>
                </a:solidFill>
              </a:rPr>
              <a:t> </a:t>
            </a:r>
            <a:r>
              <a:rPr lang="ru-RU" dirty="0" smtClean="0">
                <a:solidFill>
                  <a:schemeClr val="bg1"/>
                </a:solidFill>
              </a:rPr>
              <a:t>поперечн</a:t>
            </a:r>
            <a:r>
              <a:rPr lang="en-US" dirty="0" err="1" smtClean="0">
                <a:solidFill>
                  <a:schemeClr val="bg1"/>
                </a:solidFill>
              </a:rPr>
              <a:t>ым</a:t>
            </a:r>
            <a:r>
              <a:rPr lang="en-US" dirty="0" smtClean="0">
                <a:solidFill>
                  <a:schemeClr val="bg1"/>
                </a:solidFill>
              </a:rPr>
              <a:t> э</a:t>
            </a:r>
            <a:r>
              <a:rPr lang="ru-RU" dirty="0" smtClean="0">
                <a:solidFill>
                  <a:schemeClr val="bg1"/>
                </a:solidFill>
              </a:rPr>
              <a:t>миттанс</a:t>
            </a:r>
            <a:r>
              <a:rPr lang="en-US" dirty="0" err="1" smtClean="0">
                <a:solidFill>
                  <a:schemeClr val="bg1"/>
                </a:solidFill>
              </a:rPr>
              <a:t>ом</a:t>
            </a:r>
            <a:r>
              <a:rPr lang="en-US" dirty="0" smtClean="0">
                <a:solidFill>
                  <a:schemeClr val="bg1"/>
                </a:solidFill>
              </a:rPr>
              <a:t>???</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err="1" smtClean="0">
                <a:solidFill>
                  <a:schemeClr val="bg1"/>
                </a:solidFill>
              </a:rPr>
              <a:t>Ускоритель</a:t>
            </a:r>
            <a:r>
              <a:rPr lang="en-US" dirty="0" smtClean="0">
                <a:solidFill>
                  <a:schemeClr val="bg1"/>
                </a:solidFill>
              </a:rPr>
              <a:t> Areal </a:t>
            </a:r>
            <a:r>
              <a:rPr lang="ru-RU" dirty="0" smtClean="0">
                <a:solidFill>
                  <a:schemeClr val="bg1"/>
                </a:solidFill>
              </a:rPr>
              <a:t>характеризуется</a:t>
            </a:r>
            <a:r>
              <a:rPr lang="en-US" dirty="0" smtClean="0">
                <a:solidFill>
                  <a:schemeClr val="bg1"/>
                </a:solidFill>
              </a:rPr>
              <a:t> </a:t>
            </a:r>
            <a:r>
              <a:rPr lang="en-US" dirty="0" err="1" smtClean="0">
                <a:solidFill>
                  <a:schemeClr val="bg1"/>
                </a:solidFill>
              </a:rPr>
              <a:t>широким</a:t>
            </a:r>
            <a:r>
              <a:rPr lang="en-US" dirty="0" smtClean="0">
                <a:solidFill>
                  <a:schemeClr val="bg1"/>
                </a:solidFill>
              </a:rPr>
              <a:t> </a:t>
            </a:r>
            <a:r>
              <a:rPr lang="en-US" dirty="0" err="1" smtClean="0">
                <a:solidFill>
                  <a:schemeClr val="bg1"/>
                </a:solidFill>
              </a:rPr>
              <a:t>диапазоном</a:t>
            </a:r>
            <a:r>
              <a:rPr lang="en-US" dirty="0" smtClean="0">
                <a:solidFill>
                  <a:schemeClr val="bg1"/>
                </a:solidFill>
              </a:rPr>
              <a:t> </a:t>
            </a:r>
            <a:r>
              <a:rPr lang="en-US" dirty="0" err="1" smtClean="0">
                <a:solidFill>
                  <a:schemeClr val="bg1"/>
                </a:solidFill>
              </a:rPr>
              <a:t>вариаций</a:t>
            </a:r>
            <a:r>
              <a:rPr lang="en-US" dirty="0" smtClean="0">
                <a:solidFill>
                  <a:schemeClr val="bg1"/>
                </a:solidFill>
              </a:rPr>
              <a:t> </a:t>
            </a:r>
            <a:r>
              <a:rPr lang="en-US" dirty="0" err="1" smtClean="0">
                <a:solidFill>
                  <a:schemeClr val="bg1"/>
                </a:solidFill>
              </a:rPr>
              <a:t>параметров</a:t>
            </a:r>
            <a:r>
              <a:rPr lang="en-US" dirty="0" smtClean="0">
                <a:solidFill>
                  <a:schemeClr val="bg1"/>
                </a:solidFill>
              </a:rPr>
              <a:t> </a:t>
            </a:r>
            <a:r>
              <a:rPr lang="en-US" dirty="0" err="1" smtClean="0">
                <a:solidFill>
                  <a:schemeClr val="bg1"/>
                </a:solidFill>
              </a:rPr>
              <a:t>пучков</a:t>
            </a:r>
            <a:r>
              <a:rPr lang="en-US" dirty="0" smtClean="0">
                <a:solidFill>
                  <a:schemeClr val="bg1"/>
                </a:solidFill>
              </a:rPr>
              <a:t> и </a:t>
            </a:r>
            <a:r>
              <a:rPr lang="en-US" dirty="0" err="1" smtClean="0">
                <a:solidFill>
                  <a:schemeClr val="bg1"/>
                </a:solidFill>
              </a:rPr>
              <a:t>стабильной</a:t>
            </a:r>
            <a:r>
              <a:rPr lang="en-US" dirty="0" smtClean="0">
                <a:solidFill>
                  <a:schemeClr val="bg1"/>
                </a:solidFill>
              </a:rPr>
              <a:t> </a:t>
            </a:r>
            <a:r>
              <a:rPr lang="en-US" dirty="0" err="1" smtClean="0">
                <a:solidFill>
                  <a:schemeClr val="bg1"/>
                </a:solidFill>
              </a:rPr>
              <a:t>работой</a:t>
            </a:r>
            <a:r>
              <a:rPr lang="en-US" dirty="0" smtClean="0">
                <a:solidFill>
                  <a:schemeClr val="bg1"/>
                </a:solidFill>
              </a:rPr>
              <a:t> в </a:t>
            </a:r>
            <a:r>
              <a:rPr lang="en-US" dirty="0" err="1" smtClean="0">
                <a:solidFill>
                  <a:schemeClr val="bg1"/>
                </a:solidFill>
              </a:rPr>
              <a:t>данном</a:t>
            </a:r>
            <a:r>
              <a:rPr lang="en-US" dirty="0" smtClean="0">
                <a:solidFill>
                  <a:schemeClr val="bg1"/>
                </a:solidFill>
              </a:rPr>
              <a:t> </a:t>
            </a:r>
            <a:r>
              <a:rPr lang="en-US" dirty="0" err="1" smtClean="0">
                <a:solidFill>
                  <a:schemeClr val="bg1"/>
                </a:solidFill>
              </a:rPr>
              <a:t>диапазоне</a:t>
            </a: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sz="1100" dirty="0" err="1" smtClean="0">
                <a:solidFill>
                  <a:schemeClr val="bg1"/>
                </a:solidFill>
              </a:rPr>
              <a:t>Использование</a:t>
            </a:r>
            <a:r>
              <a:rPr lang="en-US" sz="1100" dirty="0" smtClean="0">
                <a:solidFill>
                  <a:schemeClr val="bg1"/>
                </a:solidFill>
              </a:rPr>
              <a:t> </a:t>
            </a:r>
            <a:r>
              <a:rPr lang="en-US" sz="1100" dirty="0" err="1" smtClean="0">
                <a:solidFill>
                  <a:schemeClr val="bg1"/>
                </a:solidFill>
              </a:rPr>
              <a:t>меди</a:t>
            </a:r>
            <a:r>
              <a:rPr lang="en-US" sz="1100" dirty="0" smtClean="0">
                <a:solidFill>
                  <a:schemeClr val="bg1"/>
                </a:solidFill>
              </a:rPr>
              <a:t> в </a:t>
            </a:r>
            <a:r>
              <a:rPr lang="en-US" sz="1100" dirty="0" err="1" smtClean="0">
                <a:solidFill>
                  <a:schemeClr val="bg1"/>
                </a:solidFill>
              </a:rPr>
              <a:t>роли</a:t>
            </a:r>
            <a:r>
              <a:rPr lang="en-US" sz="1100" dirty="0" smtClean="0">
                <a:solidFill>
                  <a:schemeClr val="bg1"/>
                </a:solidFill>
              </a:rPr>
              <a:t> </a:t>
            </a:r>
            <a:r>
              <a:rPr lang="en-US" sz="1100" dirty="0" err="1" smtClean="0">
                <a:solidFill>
                  <a:schemeClr val="bg1"/>
                </a:solidFill>
              </a:rPr>
              <a:t>фотокатода</a:t>
            </a:r>
            <a:r>
              <a:rPr lang="en-US" sz="1100" dirty="0" smtClean="0">
                <a:solidFill>
                  <a:schemeClr val="bg1"/>
                </a:solidFill>
              </a:rPr>
              <a:t> </a:t>
            </a:r>
            <a:r>
              <a:rPr lang="en-US" sz="1100" dirty="0" err="1" smtClean="0">
                <a:solidFill>
                  <a:schemeClr val="bg1"/>
                </a:solidFill>
              </a:rPr>
              <a:t>дает</a:t>
            </a:r>
            <a:r>
              <a:rPr lang="en-US" sz="1100" dirty="0" smtClean="0">
                <a:solidFill>
                  <a:schemeClr val="bg1"/>
                </a:solidFill>
              </a:rPr>
              <a:t> </a:t>
            </a:r>
            <a:r>
              <a:rPr lang="ru-RU" sz="1100" dirty="0" smtClean="0">
                <a:solidFill>
                  <a:schemeClr val="bg1"/>
                </a:solidFill>
              </a:rPr>
              <a:t>высокий порог повреждения</a:t>
            </a:r>
            <a:r>
              <a:rPr lang="en-US" sz="1100" dirty="0" smtClean="0">
                <a:solidFill>
                  <a:schemeClr val="bg1"/>
                </a:solidFill>
              </a:rPr>
              <a:t> (100 </a:t>
            </a:r>
            <a:r>
              <a:rPr lang="en-US" sz="1100" dirty="0" err="1" smtClean="0">
                <a:solidFill>
                  <a:schemeClr val="bg1"/>
                </a:solidFill>
              </a:rPr>
              <a:t>mJ</a:t>
            </a:r>
            <a:r>
              <a:rPr lang="en-US" sz="1100" dirty="0" smtClean="0">
                <a:solidFill>
                  <a:schemeClr val="bg1"/>
                </a:solidFill>
              </a:rPr>
              <a:t>/cm), </a:t>
            </a:r>
            <a:r>
              <a:rPr lang="en-US" sz="1100" dirty="0" err="1" smtClean="0">
                <a:solidFill>
                  <a:schemeClr val="bg1"/>
                </a:solidFill>
              </a:rPr>
              <a:t>короткое</a:t>
            </a:r>
            <a:r>
              <a:rPr lang="en-US" sz="1100" dirty="0" smtClean="0">
                <a:solidFill>
                  <a:schemeClr val="bg1"/>
                </a:solidFill>
              </a:rPr>
              <a:t> </a:t>
            </a:r>
            <a:r>
              <a:rPr lang="en-US" sz="1100" dirty="0" err="1" smtClean="0">
                <a:solidFill>
                  <a:schemeClr val="bg1"/>
                </a:solidFill>
              </a:rPr>
              <a:t>время</a:t>
            </a:r>
            <a:r>
              <a:rPr lang="en-US" sz="1100" dirty="0" smtClean="0">
                <a:solidFill>
                  <a:schemeClr val="bg1"/>
                </a:solidFill>
              </a:rPr>
              <a:t> </a:t>
            </a:r>
            <a:r>
              <a:rPr lang="en-US" sz="1100" dirty="0" err="1" smtClean="0">
                <a:solidFill>
                  <a:schemeClr val="bg1"/>
                </a:solidFill>
              </a:rPr>
              <a:t>ответа</a:t>
            </a:r>
            <a:r>
              <a:rPr lang="en-US" sz="1100" dirty="0" smtClean="0">
                <a:solidFill>
                  <a:schemeClr val="bg1"/>
                </a:solidFill>
              </a:rPr>
              <a:t> (</a:t>
            </a:r>
            <a:r>
              <a:rPr lang="en-US" sz="1100" dirty="0" err="1" smtClean="0">
                <a:solidFill>
                  <a:schemeClr val="bg1"/>
                </a:solidFill>
              </a:rPr>
              <a:t>менше</a:t>
            </a:r>
            <a:r>
              <a:rPr lang="en-US" sz="1100" dirty="0" smtClean="0">
                <a:solidFill>
                  <a:schemeClr val="bg1"/>
                </a:solidFill>
              </a:rPr>
              <a:t> </a:t>
            </a:r>
            <a:r>
              <a:rPr lang="en-US" sz="1100" dirty="0" err="1" smtClean="0">
                <a:solidFill>
                  <a:schemeClr val="bg1"/>
                </a:solidFill>
              </a:rPr>
              <a:t>чем</a:t>
            </a:r>
            <a:r>
              <a:rPr lang="en-US" sz="1100" dirty="0" smtClean="0">
                <a:solidFill>
                  <a:schemeClr val="bg1"/>
                </a:solidFill>
              </a:rPr>
              <a:t> 0.02 </a:t>
            </a:r>
            <a:r>
              <a:rPr lang="en-US" sz="1100" dirty="0" err="1" smtClean="0">
                <a:solidFill>
                  <a:schemeClr val="bg1"/>
                </a:solidFill>
              </a:rPr>
              <a:t>пикосекунды</a:t>
            </a:r>
            <a:r>
              <a:rPr lang="en-US" sz="1100" dirty="0" smtClean="0">
                <a:solidFill>
                  <a:schemeClr val="bg1"/>
                </a:solidFill>
              </a:rPr>
              <a:t>) и </a:t>
            </a:r>
            <a:r>
              <a:rPr lang="en-US" sz="1100" dirty="0" err="1" smtClean="0">
                <a:solidFill>
                  <a:schemeClr val="bg1"/>
                </a:solidFill>
              </a:rPr>
              <a:t>долгий</a:t>
            </a:r>
            <a:r>
              <a:rPr lang="en-US" sz="1100" dirty="0" smtClean="0">
                <a:solidFill>
                  <a:schemeClr val="bg1"/>
                </a:solidFill>
              </a:rPr>
              <a:t> </a:t>
            </a:r>
            <a:r>
              <a:rPr lang="ru-RU" sz="1100" dirty="0" smtClean="0">
                <a:solidFill>
                  <a:schemeClr val="bg1"/>
                </a:solidFill>
              </a:rPr>
              <a:t>срок эксплуатации</a:t>
            </a:r>
            <a:r>
              <a:rPr lang="en-US" sz="1100" dirty="0" smtClean="0">
                <a:solidFill>
                  <a:schemeClr val="bg1"/>
                </a:solidFill>
              </a:rPr>
              <a:t> (1 </a:t>
            </a:r>
            <a:r>
              <a:rPr lang="en-US" sz="1100" dirty="0" err="1" smtClean="0">
                <a:solidFill>
                  <a:schemeClr val="bg1"/>
                </a:solidFill>
              </a:rPr>
              <a:t>год</a:t>
            </a:r>
            <a:r>
              <a:rPr lang="en-US" sz="1100" dirty="0" smtClean="0">
                <a:solidFill>
                  <a:schemeClr val="bg1"/>
                </a:solidFill>
              </a:rPr>
              <a:t>) </a:t>
            </a: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В </a:t>
            </a:r>
            <a:r>
              <a:rPr lang="en-US" dirty="0" err="1" smtClean="0">
                <a:solidFill>
                  <a:schemeClr val="bg1"/>
                </a:solidFill>
              </a:rPr>
              <a:t>заведении</a:t>
            </a:r>
            <a:r>
              <a:rPr lang="en-US" dirty="0" smtClean="0">
                <a:solidFill>
                  <a:schemeClr val="bg1"/>
                </a:solidFill>
              </a:rPr>
              <a:t> </a:t>
            </a:r>
            <a:r>
              <a:rPr lang="en-US" dirty="0" err="1" smtClean="0">
                <a:solidFill>
                  <a:schemeClr val="bg1"/>
                </a:solidFill>
              </a:rPr>
              <a:t>есть</a:t>
            </a:r>
            <a:r>
              <a:rPr lang="en-US" dirty="0" smtClean="0">
                <a:solidFill>
                  <a:schemeClr val="bg1"/>
                </a:solidFill>
              </a:rPr>
              <a:t> </a:t>
            </a:r>
            <a:r>
              <a:rPr lang="en-US" dirty="0" err="1" smtClean="0">
                <a:solidFill>
                  <a:schemeClr val="bg1"/>
                </a:solidFill>
              </a:rPr>
              <a:t>две</a:t>
            </a:r>
            <a:r>
              <a:rPr lang="en-US" dirty="0" smtClean="0">
                <a:solidFill>
                  <a:schemeClr val="bg1"/>
                </a:solidFill>
              </a:rPr>
              <a:t> </a:t>
            </a:r>
            <a:r>
              <a:rPr lang="en-US" dirty="0" err="1" smtClean="0">
                <a:solidFill>
                  <a:schemeClr val="bg1"/>
                </a:solidFill>
              </a:rPr>
              <a:t>экспериментальние</a:t>
            </a:r>
            <a:r>
              <a:rPr lang="en-US" dirty="0" smtClean="0">
                <a:solidFill>
                  <a:schemeClr val="bg1"/>
                </a:solidFill>
              </a:rPr>
              <a:t> </a:t>
            </a:r>
            <a:r>
              <a:rPr lang="en-US" dirty="0" err="1" smtClean="0">
                <a:solidFill>
                  <a:schemeClr val="bg1"/>
                </a:solidFill>
              </a:rPr>
              <a:t>станции</a:t>
            </a:r>
            <a:r>
              <a:rPr lang="en-US" dirty="0" smtClean="0">
                <a:solidFill>
                  <a:schemeClr val="bg1"/>
                </a:solidFill>
              </a:rPr>
              <a:t> </a:t>
            </a:r>
            <a:r>
              <a:rPr lang="en-US" dirty="0" err="1" smtClean="0">
                <a:solidFill>
                  <a:schemeClr val="bg1"/>
                </a:solidFill>
              </a:rPr>
              <a:t>для</a:t>
            </a:r>
            <a:r>
              <a:rPr lang="en-US" dirty="0" smtClean="0">
                <a:solidFill>
                  <a:schemeClr val="bg1"/>
                </a:solidFill>
              </a:rPr>
              <a:t> </a:t>
            </a:r>
            <a:r>
              <a:rPr lang="en-US" dirty="0" err="1" smtClean="0">
                <a:solidFill>
                  <a:schemeClr val="bg1"/>
                </a:solidFill>
              </a:rPr>
              <a:t>проведения</a:t>
            </a:r>
            <a:r>
              <a:rPr lang="en-US" dirty="0" smtClean="0">
                <a:solidFill>
                  <a:schemeClr val="bg1"/>
                </a:solidFill>
              </a:rPr>
              <a:t> </a:t>
            </a:r>
            <a:r>
              <a:rPr lang="en-US" dirty="0" err="1" smtClean="0">
                <a:solidFill>
                  <a:schemeClr val="bg1"/>
                </a:solidFill>
              </a:rPr>
              <a:t>практических</a:t>
            </a:r>
            <a:r>
              <a:rPr lang="en-US" dirty="0" smtClean="0">
                <a:solidFill>
                  <a:schemeClr val="bg1"/>
                </a:solidFill>
              </a:rPr>
              <a:t> </a:t>
            </a:r>
            <a:r>
              <a:rPr lang="ru-RU" noProof="1" smtClean="0">
                <a:solidFill>
                  <a:schemeClr val="bg1"/>
                </a:solidFill>
              </a:rPr>
              <a:t>работ</a:t>
            </a:r>
            <a:r>
              <a:rPr lang="en-US" dirty="0" smtClean="0">
                <a:solidFill>
                  <a:schemeClr val="bg1"/>
                </a:solidFill>
              </a:rPr>
              <a:t> в </a:t>
            </a:r>
            <a:r>
              <a:rPr lang="en-US" dirty="0" err="1" smtClean="0">
                <a:solidFill>
                  <a:schemeClr val="bg1"/>
                </a:solidFill>
              </a:rPr>
              <a:t>области</a:t>
            </a:r>
            <a:r>
              <a:rPr lang="en-US" dirty="0" smtClean="0">
                <a:solidFill>
                  <a:schemeClr val="bg1"/>
                </a:solidFill>
              </a:rPr>
              <a:t> </a:t>
            </a:r>
            <a:r>
              <a:rPr lang="ru-RU" dirty="0" smtClean="0">
                <a:solidFill>
                  <a:schemeClr val="bg1"/>
                </a:solidFill>
              </a:rPr>
              <a:t>естественны</a:t>
            </a:r>
            <a:r>
              <a:rPr lang="en-US" dirty="0" smtClean="0">
                <a:solidFill>
                  <a:schemeClr val="bg1"/>
                </a:solidFill>
              </a:rPr>
              <a:t>х</a:t>
            </a:r>
            <a:r>
              <a:rPr lang="ru-RU" dirty="0" smtClean="0">
                <a:solidFill>
                  <a:schemeClr val="bg1"/>
                </a:solidFill>
              </a:rPr>
              <a:t> наук</a:t>
            </a: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H1 </a:t>
            </a:r>
            <a:r>
              <a:rPr lang="en-US" dirty="0" err="1" smtClean="0">
                <a:solidFill>
                  <a:schemeClr val="bg1"/>
                </a:solidFill>
              </a:rPr>
              <a:t>станция</a:t>
            </a:r>
            <a:r>
              <a:rPr lang="en-US" dirty="0" smtClean="0">
                <a:solidFill>
                  <a:schemeClr val="bg1"/>
                </a:solidFill>
              </a:rPr>
              <a:t> </a:t>
            </a:r>
            <a:r>
              <a:rPr lang="ru-RU" dirty="0" smtClean="0">
                <a:solidFill>
                  <a:schemeClr val="bg1"/>
                </a:solidFill>
              </a:rPr>
              <a:t>оборудован</a:t>
            </a:r>
            <a:r>
              <a:rPr lang="en-US" dirty="0" smtClean="0">
                <a:solidFill>
                  <a:schemeClr val="bg1"/>
                </a:solidFill>
              </a:rPr>
              <a:t>а ф</a:t>
            </a:r>
            <a:r>
              <a:rPr lang="ru-RU" dirty="0" smtClean="0">
                <a:solidFill>
                  <a:schemeClr val="bg1"/>
                </a:solidFill>
              </a:rPr>
              <a:t>окусируем</a:t>
            </a:r>
            <a:r>
              <a:rPr lang="en-US" dirty="0" err="1" smtClean="0">
                <a:solidFill>
                  <a:schemeClr val="bg1"/>
                </a:solidFill>
              </a:rPr>
              <a:t>ым</a:t>
            </a:r>
            <a:r>
              <a:rPr lang="ru-RU" dirty="0" smtClean="0">
                <a:solidFill>
                  <a:schemeClr val="bg1"/>
                </a:solidFill>
              </a:rPr>
              <a:t> </a:t>
            </a:r>
            <a:r>
              <a:rPr lang="en-US" dirty="0" err="1" smtClean="0">
                <a:solidFill>
                  <a:schemeClr val="bg1"/>
                </a:solidFill>
              </a:rPr>
              <a:t>электронным</a:t>
            </a:r>
            <a:r>
              <a:rPr lang="en-US" dirty="0" smtClean="0">
                <a:solidFill>
                  <a:schemeClr val="bg1"/>
                </a:solidFill>
              </a:rPr>
              <a:t> </a:t>
            </a:r>
            <a:r>
              <a:rPr lang="ru-RU" dirty="0" smtClean="0">
                <a:solidFill>
                  <a:schemeClr val="bg1"/>
                </a:solidFill>
              </a:rPr>
              <a:t>пуч</a:t>
            </a:r>
            <a:r>
              <a:rPr lang="en-US" dirty="0" err="1" smtClean="0">
                <a:solidFill>
                  <a:schemeClr val="bg1"/>
                </a:solidFill>
              </a:rPr>
              <a:t>ком</a:t>
            </a:r>
            <a:r>
              <a:rPr lang="en-US" dirty="0" smtClean="0">
                <a:solidFill>
                  <a:schemeClr val="bg1"/>
                </a:solidFill>
              </a:rPr>
              <a:t/>
            </a:r>
            <a:br>
              <a:rPr lang="en-US" dirty="0" smtClean="0">
                <a:solidFill>
                  <a:schemeClr val="bg1"/>
                </a:solidFill>
              </a:rPr>
            </a:br>
            <a:r>
              <a:rPr lang="en-US" dirty="0" smtClean="0">
                <a:solidFill>
                  <a:schemeClr val="bg1"/>
                </a:solidFill>
              </a:rPr>
              <a:t> H2 </a:t>
            </a:r>
            <a:r>
              <a:rPr lang="en-US" dirty="0" err="1" smtClean="0">
                <a:solidFill>
                  <a:schemeClr val="bg1"/>
                </a:solidFill>
              </a:rPr>
              <a:t>станция</a:t>
            </a:r>
            <a:r>
              <a:rPr lang="en-US" dirty="0" smtClean="0">
                <a:solidFill>
                  <a:schemeClr val="bg1"/>
                </a:solidFill>
              </a:rPr>
              <a:t> </a:t>
            </a:r>
            <a:r>
              <a:rPr lang="ru-RU" dirty="0" smtClean="0">
                <a:solidFill>
                  <a:schemeClr val="bg1"/>
                </a:solidFill>
              </a:rPr>
              <a:t>предназначен</a:t>
            </a:r>
            <a:r>
              <a:rPr lang="en-US" dirty="0" smtClean="0">
                <a:solidFill>
                  <a:schemeClr val="bg1"/>
                </a:solidFill>
              </a:rPr>
              <a:t>а</a:t>
            </a:r>
            <a:r>
              <a:rPr lang="ru-RU" dirty="0" smtClean="0">
                <a:solidFill>
                  <a:schemeClr val="bg1"/>
                </a:solidFill>
              </a:rPr>
              <a:t> для</a:t>
            </a:r>
            <a:r>
              <a:rPr lang="en-US" dirty="0" smtClean="0">
                <a:solidFill>
                  <a:schemeClr val="bg1"/>
                </a:solidFill>
              </a:rPr>
              <a:t> </a:t>
            </a:r>
            <a:r>
              <a:rPr lang="en-US" dirty="0" err="1" smtClean="0">
                <a:solidFill>
                  <a:schemeClr val="bg1"/>
                </a:solidFill>
              </a:rPr>
              <a:t>экспериментов</a:t>
            </a:r>
            <a:r>
              <a:rPr lang="en-US" dirty="0" smtClean="0">
                <a:solidFill>
                  <a:schemeClr val="bg1"/>
                </a:solidFill>
              </a:rPr>
              <a:t> </a:t>
            </a:r>
            <a:r>
              <a:rPr lang="ru-RU" dirty="0" smtClean="0">
                <a:solidFill>
                  <a:schemeClr val="bg1"/>
                </a:solidFill>
              </a:rPr>
              <a:t>связанны</a:t>
            </a:r>
            <a:r>
              <a:rPr lang="en-US" dirty="0" smtClean="0">
                <a:solidFill>
                  <a:schemeClr val="bg1"/>
                </a:solidFill>
              </a:rPr>
              <a:t>х с </a:t>
            </a:r>
            <a:r>
              <a:rPr lang="en-US" dirty="0" err="1" smtClean="0">
                <a:solidFill>
                  <a:schemeClr val="bg1"/>
                </a:solidFill>
              </a:rPr>
              <a:t>энергиями</a:t>
            </a:r>
            <a:r>
              <a:rPr lang="en-US" dirty="0" smtClean="0">
                <a:solidFill>
                  <a:schemeClr val="bg1"/>
                </a:solidFill>
              </a:rPr>
              <a:t> </a:t>
            </a:r>
            <a:r>
              <a:rPr lang="en-US" dirty="0" err="1" smtClean="0">
                <a:solidFill>
                  <a:schemeClr val="bg1"/>
                </a:solidFill>
              </a:rPr>
              <a:t>электронов</a:t>
            </a:r>
            <a:r>
              <a:rPr lang="en-US" dirty="0" smtClean="0">
                <a:solidFill>
                  <a:schemeClr val="bg1"/>
                </a:solidFill>
              </a:rPr>
              <a:t>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err="1" smtClean="0">
                <a:solidFill>
                  <a:schemeClr val="bg1"/>
                </a:solidFill>
              </a:rPr>
              <a:t>Ультракороткие</a:t>
            </a:r>
            <a:r>
              <a:rPr lang="en-US" dirty="0" smtClean="0">
                <a:solidFill>
                  <a:schemeClr val="bg1"/>
                </a:solidFill>
              </a:rPr>
              <a:t> </a:t>
            </a:r>
            <a:r>
              <a:rPr lang="en-US" dirty="0" err="1" smtClean="0">
                <a:solidFill>
                  <a:schemeClr val="bg1"/>
                </a:solidFill>
              </a:rPr>
              <a:t>электронные</a:t>
            </a:r>
            <a:r>
              <a:rPr lang="en-US" dirty="0" smtClean="0">
                <a:solidFill>
                  <a:schemeClr val="bg1"/>
                </a:solidFill>
              </a:rPr>
              <a:t> </a:t>
            </a:r>
            <a:r>
              <a:rPr lang="en-US" dirty="0" err="1" smtClean="0">
                <a:solidFill>
                  <a:schemeClr val="bg1"/>
                </a:solidFill>
              </a:rPr>
              <a:t>сгустки</a:t>
            </a:r>
            <a:r>
              <a:rPr lang="en-US" dirty="0" smtClean="0">
                <a:solidFill>
                  <a:schemeClr val="bg1"/>
                </a:solidFill>
              </a:rPr>
              <a:t> AREAL с </a:t>
            </a:r>
            <a:r>
              <a:rPr lang="en-US" dirty="0" err="1" smtClean="0">
                <a:solidFill>
                  <a:schemeClr val="bg1"/>
                </a:solidFill>
              </a:rPr>
              <a:t>энергией</a:t>
            </a:r>
            <a:r>
              <a:rPr lang="en-US" dirty="0" smtClean="0">
                <a:solidFill>
                  <a:schemeClr val="bg1"/>
                </a:solidFill>
              </a:rPr>
              <a:t> 2–5 </a:t>
            </a:r>
            <a:r>
              <a:rPr lang="en-US" dirty="0" err="1" smtClean="0">
                <a:solidFill>
                  <a:schemeClr val="bg1"/>
                </a:solidFill>
              </a:rPr>
              <a:t>MeV</a:t>
            </a:r>
            <a:r>
              <a:rPr lang="en-US" dirty="0" smtClean="0">
                <a:solidFill>
                  <a:schemeClr val="bg1"/>
                </a:solidFill>
              </a:rPr>
              <a:t> </a:t>
            </a:r>
            <a:r>
              <a:rPr lang="en-US" dirty="0" err="1" smtClean="0">
                <a:solidFill>
                  <a:schemeClr val="bg1"/>
                </a:solidFill>
              </a:rPr>
              <a:t>очень</a:t>
            </a:r>
            <a:r>
              <a:rPr lang="en-US" dirty="0" smtClean="0">
                <a:solidFill>
                  <a:schemeClr val="bg1"/>
                </a:solidFill>
              </a:rPr>
              <a:t> </a:t>
            </a:r>
            <a:r>
              <a:rPr lang="en-US" dirty="0" err="1" smtClean="0">
                <a:solidFill>
                  <a:schemeClr val="bg1"/>
                </a:solidFill>
              </a:rPr>
              <a:t>удобны</a:t>
            </a:r>
            <a:r>
              <a:rPr lang="en-US" dirty="0" smtClean="0">
                <a:solidFill>
                  <a:schemeClr val="bg1"/>
                </a:solidFill>
              </a:rPr>
              <a:t> </a:t>
            </a:r>
            <a:r>
              <a:rPr lang="en-US" dirty="0" err="1" smtClean="0">
                <a:solidFill>
                  <a:schemeClr val="bg1"/>
                </a:solidFill>
              </a:rPr>
              <a:t>для</a:t>
            </a:r>
            <a:r>
              <a:rPr lang="en-US" dirty="0" smtClean="0">
                <a:solidFill>
                  <a:schemeClr val="bg1"/>
                </a:solidFill>
              </a:rPr>
              <a:t> </a:t>
            </a:r>
            <a:r>
              <a:rPr lang="en-US" dirty="0" err="1" smtClean="0">
                <a:solidFill>
                  <a:schemeClr val="bg1"/>
                </a:solidFill>
              </a:rPr>
              <a:t>точного</a:t>
            </a:r>
            <a:r>
              <a:rPr lang="en-US" dirty="0" smtClean="0">
                <a:solidFill>
                  <a:schemeClr val="bg1"/>
                </a:solidFill>
              </a:rPr>
              <a:t> и </a:t>
            </a:r>
            <a:r>
              <a:rPr lang="ru-RU" dirty="0" smtClean="0">
                <a:solidFill>
                  <a:schemeClr val="bg1"/>
                </a:solidFill>
              </a:rPr>
              <a:t>контролируем</a:t>
            </a:r>
            <a:r>
              <a:rPr lang="en-US" dirty="0" err="1" smtClean="0">
                <a:solidFill>
                  <a:schemeClr val="bg1"/>
                </a:solidFill>
              </a:rPr>
              <a:t>ого</a:t>
            </a:r>
            <a:r>
              <a:rPr lang="en-US" dirty="0" smtClean="0">
                <a:solidFill>
                  <a:schemeClr val="bg1"/>
                </a:solidFill>
              </a:rPr>
              <a:t> </a:t>
            </a:r>
            <a:r>
              <a:rPr lang="ru-RU" dirty="0" smtClean="0">
                <a:solidFill>
                  <a:schemeClr val="bg1"/>
                </a:solidFill>
              </a:rPr>
              <a:t>исследования</a:t>
            </a:r>
            <a:r>
              <a:rPr lang="en-US" dirty="0" smtClean="0">
                <a:solidFill>
                  <a:schemeClr val="bg1"/>
                </a:solidFill>
              </a:rPr>
              <a:t> в </a:t>
            </a:r>
            <a:r>
              <a:rPr lang="en-US" dirty="0" err="1" smtClean="0">
                <a:solidFill>
                  <a:schemeClr val="bg1"/>
                </a:solidFill>
              </a:rPr>
              <a:t>области</a:t>
            </a:r>
            <a:r>
              <a:rPr lang="en-US" dirty="0" smtClean="0">
                <a:solidFill>
                  <a:schemeClr val="bg1"/>
                </a:solidFill>
              </a:rPr>
              <a:t> </a:t>
            </a:r>
            <a:r>
              <a:rPr lang="ru-RU" dirty="0" smtClean="0">
                <a:solidFill>
                  <a:schemeClr val="bg1"/>
                </a:solidFill>
              </a:rPr>
              <a:t/>
            </a:r>
            <a:br>
              <a:rPr lang="ru-RU" dirty="0" smtClean="0">
                <a:solidFill>
                  <a:schemeClr val="bg1"/>
                </a:solidFill>
              </a:rPr>
            </a:br>
            <a:r>
              <a:rPr lang="ru-RU" dirty="0" smtClean="0">
                <a:solidFill>
                  <a:schemeClr val="bg1"/>
                </a:solidFill>
              </a:rPr>
              <a:t> радиационной биологии</a:t>
            </a:r>
            <a:r>
              <a:rPr lang="en-US" dirty="0" smtClean="0">
                <a:solidFill>
                  <a:schemeClr val="bg1"/>
                </a:solidFill>
              </a:rPr>
              <a:t> и </a:t>
            </a:r>
            <a:r>
              <a:rPr lang="ru-RU" dirty="0" smtClean="0">
                <a:solidFill>
                  <a:schemeClr val="bg1"/>
                </a:solidFill>
              </a:rPr>
              <a:t>медицинск</a:t>
            </a:r>
            <a:r>
              <a:rPr lang="en-US" dirty="0" err="1" smtClean="0">
                <a:solidFill>
                  <a:schemeClr val="bg1"/>
                </a:solidFill>
              </a:rPr>
              <a:t>ой</a:t>
            </a:r>
            <a:r>
              <a:rPr lang="en-US" dirty="0" smtClean="0">
                <a:solidFill>
                  <a:schemeClr val="bg1"/>
                </a:solidFill>
              </a:rPr>
              <a:t> </a:t>
            </a:r>
            <a:r>
              <a:rPr lang="ru-RU" dirty="0" smtClean="0">
                <a:solidFill>
                  <a:schemeClr val="bg1"/>
                </a:solidFill>
              </a:rPr>
              <a:t>физик</a:t>
            </a:r>
            <a:r>
              <a:rPr lang="en-US" dirty="0" smtClean="0">
                <a:solidFill>
                  <a:schemeClr val="bg1"/>
                </a:solidFill>
              </a:rPr>
              <a:t>и</a:t>
            </a:r>
          </a:p>
          <a:p>
            <a:pPr>
              <a:defRPr/>
            </a:pPr>
            <a:endParaRPr lang="en-US" b="1" dirty="0" smtClean="0">
              <a:solidFill>
                <a:schemeClr val="bg1"/>
              </a:solidFill>
            </a:endParaRPr>
          </a:p>
          <a:p>
            <a:pPr>
              <a:defRPr/>
            </a:pPr>
            <a:r>
              <a:rPr lang="ru-RU" b="1" dirty="0" smtClean="0">
                <a:solidFill>
                  <a:schemeClr val="bg1"/>
                </a:solidFill>
              </a:rPr>
              <a:t>В ускорителе АРЕАЛ</a:t>
            </a:r>
            <a:r>
              <a:rPr lang="ru-RU" dirty="0" smtClean="0">
                <a:solidFill>
                  <a:schemeClr val="bg1"/>
                </a:solidFill>
              </a:rPr>
              <a:t> медный фотокатод облучается ультрафиолетовым лазером</a:t>
            </a:r>
          </a:p>
          <a:p>
            <a:pPr>
              <a:defRPr/>
            </a:pPr>
            <a:r>
              <a:rPr lang="ru-RU" dirty="0" smtClean="0">
                <a:solidFill>
                  <a:schemeClr val="bg1"/>
                </a:solidFill>
              </a:rPr>
              <a:t> частотой 50 </a:t>
            </a:r>
            <a:r>
              <a:rPr lang="en-US" dirty="0" smtClean="0">
                <a:solidFill>
                  <a:schemeClr val="bg1"/>
                </a:solidFill>
              </a:rPr>
              <a:t>MH</a:t>
            </a:r>
            <a:r>
              <a:rPr lang="ru-RU" dirty="0" smtClean="0">
                <a:solidFill>
                  <a:schemeClr val="bg1"/>
                </a:solidFill>
              </a:rPr>
              <a:t>ц и средней мощностью </a:t>
            </a:r>
            <a:r>
              <a:rPr lang="ru-RU" b="1" dirty="0" smtClean="0">
                <a:solidFill>
                  <a:schemeClr val="bg1"/>
                </a:solidFill>
              </a:rPr>
              <a:t>2 вт.(</a:t>
            </a:r>
            <a:r>
              <a:rPr lang="ru-RU" dirty="0" smtClean="0">
                <a:solidFill>
                  <a:schemeClr val="bg1"/>
                </a:solidFill>
              </a:rPr>
              <a:t> может доходить до киловатт и выше) </a:t>
            </a:r>
          </a:p>
          <a:p>
            <a:pPr>
              <a:defRPr/>
            </a:pPr>
            <a:r>
              <a:rPr lang="ru-RU" dirty="0" smtClean="0">
                <a:solidFill>
                  <a:schemeClr val="bg1"/>
                </a:solidFill>
              </a:rPr>
              <a:t> на длине волны </a:t>
            </a:r>
            <a:r>
              <a:rPr lang="ru-RU" b="1" dirty="0" smtClean="0">
                <a:solidFill>
                  <a:schemeClr val="bg1"/>
                </a:solidFill>
              </a:rPr>
              <a:t>258 нм</a:t>
            </a:r>
            <a:r>
              <a:rPr lang="ru-RU" dirty="0" smtClean="0">
                <a:solidFill>
                  <a:schemeClr val="bg1"/>
                </a:solidFill>
              </a:rPr>
              <a:t> (</a:t>
            </a:r>
            <a:r>
              <a:rPr lang="ru-RU" sz="1100" dirty="0" smtClean="0">
                <a:solidFill>
                  <a:schemeClr val="bg1"/>
                </a:solidFill>
              </a:rPr>
              <a:t>только она влияет на энергию электронов)</a:t>
            </a:r>
            <a:endParaRPr lang="ru-RU" dirty="0" smtClean="0">
              <a:solidFill>
                <a:schemeClr val="bg1"/>
              </a:solidFill>
            </a:endParaRPr>
          </a:p>
          <a:p>
            <a:pPr>
              <a:defRPr/>
            </a:pPr>
            <a:r>
              <a:rPr lang="ru-RU" dirty="0" smtClean="0">
                <a:solidFill>
                  <a:schemeClr val="bg1"/>
                </a:solidFill>
              </a:rPr>
              <a:t>длительностью импульса </a:t>
            </a:r>
            <a:r>
              <a:rPr lang="ru-RU" b="1" dirty="0" smtClean="0">
                <a:solidFill>
                  <a:schemeClr val="bg1"/>
                </a:solidFill>
              </a:rPr>
              <a:t>0,5 пикосекунды</a:t>
            </a:r>
            <a:r>
              <a:rPr lang="ru-RU" dirty="0" smtClean="0">
                <a:solidFill>
                  <a:schemeClr val="bg1"/>
                </a:solidFill>
              </a:rPr>
              <a:t> </a:t>
            </a:r>
          </a:p>
          <a:p>
            <a:pPr>
              <a:defRPr/>
            </a:pPr>
            <a:r>
              <a:rPr lang="ru-RU" dirty="0" smtClean="0">
                <a:solidFill>
                  <a:schemeClr val="bg1"/>
                </a:solidFill>
              </a:rPr>
              <a:t>и с энергией в импульсе в </a:t>
            </a:r>
            <a:r>
              <a:rPr lang="ru-RU" b="1" dirty="0" smtClean="0">
                <a:solidFill>
                  <a:schemeClr val="bg1"/>
                </a:solidFill>
              </a:rPr>
              <a:t>325 мкДж. </a:t>
            </a:r>
            <a:endParaRPr lang="ru-RU" dirty="0" smtClean="0">
              <a:solidFill>
                <a:schemeClr val="bg1"/>
              </a:solidFill>
            </a:endParaRPr>
          </a:p>
          <a:p>
            <a:pPr>
              <a:defRPr/>
            </a:pPr>
            <a:r>
              <a:rPr lang="en-US" dirty="0" smtClean="0">
                <a:solidFill>
                  <a:schemeClr val="bg1"/>
                </a:solidFill>
              </a:rPr>
              <a:t> </a:t>
            </a:r>
            <a:endParaRPr lang="ru-RU" dirty="0" smtClean="0">
              <a:solidFill>
                <a:schemeClr val="bg1"/>
              </a:solidFill>
            </a:endParaRPr>
          </a:p>
          <a:p>
            <a:pPr>
              <a:defRPr/>
            </a:pPr>
            <a:r>
              <a:rPr lang="ru-RU" b="1" dirty="0" smtClean="0">
                <a:solidFill>
                  <a:schemeClr val="bg1"/>
                </a:solidFill>
              </a:rPr>
              <a:t>Это сфокусированные ультракороткие  лазерные импульсы высокой энергии.  </a:t>
            </a:r>
            <a:endParaRPr lang="ru-RU" dirty="0" smtClean="0">
              <a:solidFill>
                <a:schemeClr val="bg1"/>
              </a:solidFill>
            </a:endParaRPr>
          </a:p>
          <a:p>
            <a:pPr>
              <a:defRPr/>
            </a:pPr>
            <a:r>
              <a:rPr lang="ru-RU" dirty="0" smtClean="0">
                <a:solidFill>
                  <a:schemeClr val="bg1"/>
                </a:solidFill>
              </a:rPr>
              <a:t> Из катода он выбивает электроны  тоже длительностью импульса </a:t>
            </a:r>
            <a:r>
              <a:rPr lang="ru-RU" b="1" dirty="0" smtClean="0">
                <a:solidFill>
                  <a:schemeClr val="bg1"/>
                </a:solidFill>
              </a:rPr>
              <a:t>0,5 пикосекунды</a:t>
            </a:r>
            <a:r>
              <a:rPr lang="ru-RU" dirty="0" smtClean="0">
                <a:solidFill>
                  <a:schemeClr val="bg1"/>
                </a:solidFill>
              </a:rPr>
              <a:t> </a:t>
            </a:r>
          </a:p>
          <a:p>
            <a:pPr>
              <a:defRPr/>
            </a:pPr>
            <a:r>
              <a:rPr lang="en-US" dirty="0" smtClean="0">
                <a:solidFill>
                  <a:schemeClr val="bg1"/>
                </a:solidFill>
              </a:rPr>
              <a:t> </a:t>
            </a:r>
            <a:endParaRPr lang="ru-RU" dirty="0" smtClean="0">
              <a:solidFill>
                <a:schemeClr val="bg1"/>
              </a:solidFill>
            </a:endParaRPr>
          </a:p>
          <a:p>
            <a:pPr>
              <a:defRPr/>
            </a:pPr>
            <a:r>
              <a:rPr lang="ru-RU" dirty="0" smtClean="0">
                <a:solidFill>
                  <a:schemeClr val="bg1"/>
                </a:solidFill>
              </a:rPr>
              <a:t>Одновременно в высокочастотном резонаторе  </a:t>
            </a:r>
            <a:r>
              <a:rPr lang="en-US" dirty="0" smtClean="0">
                <a:solidFill>
                  <a:schemeClr val="bg1"/>
                </a:solidFill>
              </a:rPr>
              <a:t>RF </a:t>
            </a:r>
            <a:r>
              <a:rPr lang="ru-RU" dirty="0" smtClean="0">
                <a:solidFill>
                  <a:schemeClr val="bg1"/>
                </a:solidFill>
              </a:rPr>
              <a:t>с глубоким вакуумом, где размещен катод, возбуждается стоячая электромагнитная волна с частотой </a:t>
            </a:r>
            <a:r>
              <a:rPr lang="ru-RU" b="1" dirty="0" smtClean="0">
                <a:solidFill>
                  <a:schemeClr val="bg1"/>
                </a:solidFill>
              </a:rPr>
              <a:t>3 ГГц</a:t>
            </a:r>
            <a:r>
              <a:rPr lang="ru-RU" dirty="0" smtClean="0">
                <a:solidFill>
                  <a:schemeClr val="bg1"/>
                </a:solidFill>
              </a:rPr>
              <a:t> и напряжением более 100 МВ/м для мгновенного захвата фотоэлектронов в режим ускорения и доведения энергии электронов до релятивистских. </a:t>
            </a:r>
          </a:p>
          <a:p>
            <a:pPr>
              <a:defRPr/>
            </a:pPr>
            <a:r>
              <a:rPr lang="ru-RU" dirty="0" smtClean="0">
                <a:solidFill>
                  <a:schemeClr val="bg1"/>
                </a:solidFill>
              </a:rPr>
              <a:t>У колебаний </a:t>
            </a:r>
            <a:r>
              <a:rPr lang="en-US" dirty="0" smtClean="0">
                <a:solidFill>
                  <a:schemeClr val="bg1"/>
                </a:solidFill>
              </a:rPr>
              <a:t>RF </a:t>
            </a:r>
            <a:r>
              <a:rPr lang="ru-RU" dirty="0" smtClean="0">
                <a:solidFill>
                  <a:schemeClr val="bg1"/>
                </a:solidFill>
              </a:rPr>
              <a:t>длительность импульса 150 </a:t>
            </a:r>
            <a:r>
              <a:rPr lang="ru-RU" b="1" dirty="0" smtClean="0">
                <a:solidFill>
                  <a:schemeClr val="bg1"/>
                </a:solidFill>
              </a:rPr>
              <a:t> пикосекунд</a:t>
            </a:r>
            <a:endParaRPr lang="ru-RU" dirty="0" smtClean="0">
              <a:solidFill>
                <a:schemeClr val="bg1"/>
              </a:solidFill>
            </a:endParaRPr>
          </a:p>
          <a:p>
            <a:pPr>
              <a:defRPr/>
            </a:pPr>
            <a:r>
              <a:rPr lang="ru-RU" b="1" dirty="0" smtClean="0">
                <a:solidFill>
                  <a:schemeClr val="bg1"/>
                </a:solidFill>
              </a:rPr>
              <a:t>Электроны садятся на верхушку отдельных пиков  колебаний </a:t>
            </a:r>
            <a:r>
              <a:rPr lang="en-US" b="1" dirty="0" smtClean="0">
                <a:solidFill>
                  <a:schemeClr val="bg1"/>
                </a:solidFill>
              </a:rPr>
              <a:t>RF </a:t>
            </a:r>
            <a:r>
              <a:rPr lang="ru-RU" b="1" dirty="0" smtClean="0">
                <a:solidFill>
                  <a:schemeClr val="bg1"/>
                </a:solidFill>
              </a:rPr>
              <a:t>усиливаются и идут дальше пучком.  </a:t>
            </a:r>
            <a:endParaRPr lang="ru-RU" dirty="0" smtClean="0">
              <a:solidFill>
                <a:schemeClr val="bg1"/>
              </a:solidFill>
            </a:endParaRPr>
          </a:p>
          <a:p>
            <a:pPr>
              <a:defRPr/>
            </a:pPr>
            <a:r>
              <a:rPr lang="ru-RU" b="1" dirty="0" smtClean="0">
                <a:solidFill>
                  <a:schemeClr val="bg1"/>
                </a:solidFill>
              </a:rPr>
              <a:t>Частота электрон</a:t>
            </a:r>
            <a:r>
              <a:rPr lang="en-US" b="1" dirty="0" err="1" smtClean="0">
                <a:solidFill>
                  <a:schemeClr val="bg1"/>
                </a:solidFill>
              </a:rPr>
              <a:t>ного</a:t>
            </a:r>
            <a:r>
              <a:rPr lang="en-US" b="1" dirty="0" smtClean="0">
                <a:solidFill>
                  <a:schemeClr val="bg1"/>
                </a:solidFill>
              </a:rPr>
              <a:t> </a:t>
            </a:r>
            <a:r>
              <a:rPr lang="en-US" b="1" dirty="0" err="1" smtClean="0">
                <a:solidFill>
                  <a:schemeClr val="bg1"/>
                </a:solidFill>
              </a:rPr>
              <a:t>пучка</a:t>
            </a:r>
            <a:r>
              <a:rPr lang="en-US" b="1" dirty="0" smtClean="0">
                <a:solidFill>
                  <a:schemeClr val="bg1"/>
                </a:solidFill>
              </a:rPr>
              <a:t> </a:t>
            </a:r>
            <a:r>
              <a:rPr lang="ru-RU" b="1" dirty="0" smtClean="0">
                <a:solidFill>
                  <a:schemeClr val="bg1"/>
                </a:solidFill>
              </a:rPr>
              <a:t> 2гц, т.е. между их пиками 0.5 секунд (частота повтора).</a:t>
            </a:r>
            <a:endParaRPr lang="ru-RU" dirty="0" smtClean="0">
              <a:solidFill>
                <a:schemeClr val="bg1"/>
              </a:solidFill>
            </a:endParaRPr>
          </a:p>
          <a:p>
            <a:pPr>
              <a:defRPr/>
            </a:pPr>
            <a:r>
              <a:rPr lang="en-US" dirty="0" smtClean="0">
                <a:solidFill>
                  <a:schemeClr val="bg1"/>
                </a:solidFill>
              </a:rPr>
              <a:t> </a:t>
            </a:r>
            <a:r>
              <a:rPr lang="ru-RU" b="1" dirty="0" smtClean="0">
                <a:solidFill>
                  <a:schemeClr val="bg1"/>
                </a:solidFill>
              </a:rPr>
              <a:t>Длина импульса </a:t>
            </a:r>
            <a:r>
              <a:rPr lang="en-US" b="1" dirty="0" err="1" smtClean="0">
                <a:solidFill>
                  <a:schemeClr val="bg1"/>
                </a:solidFill>
              </a:rPr>
              <a:t>электронов</a:t>
            </a:r>
            <a:r>
              <a:rPr lang="en-US" b="1" dirty="0" smtClean="0">
                <a:solidFill>
                  <a:schemeClr val="bg1"/>
                </a:solidFill>
              </a:rPr>
              <a:t> </a:t>
            </a:r>
            <a:r>
              <a:rPr lang="ru-RU" b="1" dirty="0" smtClean="0">
                <a:solidFill>
                  <a:schemeClr val="bg1"/>
                </a:solidFill>
              </a:rPr>
              <a:t>400 </a:t>
            </a:r>
            <a:r>
              <a:rPr lang="en-US" b="1" dirty="0" err="1" smtClean="0">
                <a:solidFill>
                  <a:schemeClr val="bg1"/>
                </a:solidFill>
              </a:rPr>
              <a:t>fs</a:t>
            </a:r>
            <a:r>
              <a:rPr lang="en-US" b="1" dirty="0" smtClean="0">
                <a:solidFill>
                  <a:schemeClr val="bg1"/>
                </a:solidFill>
              </a:rPr>
              <a:t>.</a:t>
            </a:r>
            <a:endParaRPr lang="ru-RU" dirty="0" smtClean="0">
              <a:solidFill>
                <a:schemeClr val="bg1"/>
              </a:solidFill>
            </a:endParaRPr>
          </a:p>
          <a:p>
            <a:pPr>
              <a:defRPr/>
            </a:pPr>
            <a:r>
              <a:rPr lang="en-US" dirty="0" smtClean="0">
                <a:solidFill>
                  <a:schemeClr val="bg1"/>
                </a:solidFill>
              </a:rPr>
              <a:t/>
            </a:r>
            <a:br>
              <a:rPr lang="en-US" dirty="0" smtClean="0">
                <a:solidFill>
                  <a:schemeClr val="bg1"/>
                </a:solidFill>
              </a:rPr>
            </a:br>
            <a:endParaRPr lang="ru-RU" dirty="0"/>
          </a:p>
        </p:txBody>
      </p:sp>
      <p:sp>
        <p:nvSpPr>
          <p:cNvPr id="102404"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panose="020B0604020202020204" pitchFamily="34" charset="0"/>
                <a:ea typeface="Microsoft YaHei" panose="020B0503020204020204" pitchFamily="34" charset="-122"/>
              </a:defRPr>
            </a:lvl9pPr>
          </a:lstStyle>
          <a:p>
            <a:fld id="{A771DBA5-D88B-494B-A706-1AC4CCA0C3B9}" type="slidenum">
              <a:rPr lang="en-US" altLang="en-US">
                <a:solidFill>
                  <a:srgbClr val="000000"/>
                </a:solidFill>
              </a:rPr>
              <a:pPr/>
              <a:t>9</a:t>
            </a:fld>
            <a:endParaRPr lang="en-US" altLang="en-US">
              <a:solidFill>
                <a:srgbClr val="000000"/>
              </a:solidFill>
            </a:endParaRPr>
          </a:p>
        </p:txBody>
      </p:sp>
    </p:spTree>
    <p:extLst>
      <p:ext uri="{BB962C8B-B14F-4D97-AF65-F5344CB8AC3E}">
        <p14:creationId xmlns:p14="http://schemas.microsoft.com/office/powerpoint/2010/main" val="1131509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latin typeface="Times New Roman" pitchFamily="18" charset="0"/>
                <a:cs typeface="Times New Roman" pitchFamily="18" charset="0"/>
              </a:rPr>
              <a:t>Colorimetric cell-based ELISA</a:t>
            </a:r>
            <a:r>
              <a:rPr lang="en-US" altLang="en-US" smtClean="0"/>
              <a:t> </a:t>
            </a:r>
            <a:r>
              <a:rPr lang="ru-RU" altLang="en-US" smtClean="0"/>
              <a:t>մեթոդով</a:t>
            </a:r>
          </a:p>
        </p:txBody>
      </p:sp>
      <p:sp>
        <p:nvSpPr>
          <p:cNvPr id="129028" name="Slide Number Placeholder 3"/>
          <p:cNvSpPr>
            <a:spLocks noGrp="1"/>
          </p:cNvSpPr>
          <p:nvPr>
            <p:ph type="sldNum" sz="quarter" idx="5"/>
          </p:nvPr>
        </p:nvSpPr>
        <p:spPr bwMode="auto">
          <a:noFill/>
          <a:ln>
            <a:miter lim="800000"/>
            <a:headEnd/>
            <a:tailEnd/>
          </a:ln>
        </p:spPr>
        <p:txBody>
          <a:bodyPr/>
          <a:lstStyle/>
          <a:p>
            <a:fld id="{DCAB9489-1600-4629-9D8D-5F3484BD15BD}" type="slidenum">
              <a:rPr lang="ru-RU" altLang="en-US"/>
              <a:pPr/>
              <a:t>86</a:t>
            </a:fld>
            <a:endParaRPr lang="ru-RU" altLang="en-US"/>
          </a:p>
        </p:txBody>
      </p:sp>
    </p:spTree>
    <p:extLst>
      <p:ext uri="{BB962C8B-B14F-4D97-AF65-F5344CB8AC3E}">
        <p14:creationId xmlns:p14="http://schemas.microsoft.com/office/powerpoint/2010/main" val="2875326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altLang="en-US" b="1" smtClean="0"/>
              <a:t>Гомологи́чная рекомбина́ция</a:t>
            </a:r>
            <a:r>
              <a:rPr lang="ru-RU" altLang="en-US" smtClean="0"/>
              <a:t>, или </a:t>
            </a:r>
            <a:r>
              <a:rPr lang="ru-RU" altLang="en-US" b="1" smtClean="0"/>
              <a:t>о́бщая рекомбина́ция</a:t>
            </a:r>
            <a:r>
              <a:rPr lang="ru-RU" altLang="en-US" baseline="30000" smtClean="0">
                <a:hlinkClick r:id="rId3"/>
              </a:rPr>
              <a:t>[1]</a:t>
            </a:r>
            <a:r>
              <a:rPr lang="ru-RU" altLang="en-US" smtClean="0"/>
              <a:t> — тип </a:t>
            </a:r>
            <a:r>
              <a:rPr lang="ru-RU" altLang="en-US" smtClean="0">
                <a:hlinkClick r:id="rId4" tooltip="Рекомбинация (биология)"/>
              </a:rPr>
              <a:t>генетической рекомбинации</a:t>
            </a:r>
            <a:r>
              <a:rPr lang="ru-RU" altLang="en-US" smtClean="0"/>
              <a:t>, во время которой происходит обмен </a:t>
            </a:r>
            <a:r>
              <a:rPr lang="ru-RU" altLang="en-US" smtClean="0">
                <a:hlinkClick r:id="rId5" tooltip="Нуклеотид"/>
              </a:rPr>
              <a:t>нуклеотидными</a:t>
            </a:r>
            <a:r>
              <a:rPr lang="ru-RU" altLang="en-US" smtClean="0"/>
              <a:t>последовательностями между двумя похожими или идентичными </a:t>
            </a:r>
            <a:r>
              <a:rPr lang="ru-RU" altLang="en-US" smtClean="0">
                <a:hlinkClick r:id="rId6" tooltip="Хромосома"/>
              </a:rPr>
              <a:t>хромосомами</a:t>
            </a:r>
            <a:r>
              <a:rPr lang="ru-RU" altLang="en-US" smtClean="0"/>
              <a:t>.</a:t>
            </a:r>
          </a:p>
        </p:txBody>
      </p:sp>
      <p:sp>
        <p:nvSpPr>
          <p:cNvPr id="110596" name="Slide Number Placeholder 3"/>
          <p:cNvSpPr>
            <a:spLocks noGrp="1"/>
          </p:cNvSpPr>
          <p:nvPr>
            <p:ph type="sldNum" sz="quarter" idx="5"/>
          </p:nvPr>
        </p:nvSpPr>
        <p:spPr bwMode="auto">
          <a:noFill/>
          <a:ln>
            <a:miter lim="800000"/>
            <a:headEnd/>
            <a:tailEnd/>
          </a:ln>
        </p:spPr>
        <p:txBody>
          <a:bodyPr/>
          <a:lstStyle/>
          <a:p>
            <a:fld id="{5091B989-E7CB-4D69-A309-F1D770D5BB4B}" type="slidenum">
              <a:rPr lang="ru-RU" altLang="en-US"/>
              <a:pPr/>
              <a:t>89</a:t>
            </a:fld>
            <a:endParaRPr lang="ru-RU" altLang="en-US"/>
          </a:p>
        </p:txBody>
      </p:sp>
    </p:spTree>
    <p:extLst>
      <p:ext uri="{BB962C8B-B14F-4D97-AF65-F5344CB8AC3E}">
        <p14:creationId xmlns:p14="http://schemas.microsoft.com/office/powerpoint/2010/main" val="318479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b="1"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B6753F-058E-4103-A45D-A80971D6E7A0}" type="slidenum">
              <a:rPr lang="ru-RU" altLang="en-US" smtClean="0"/>
              <a:pPr>
                <a:spcBef>
                  <a:spcPct val="0"/>
                </a:spcBef>
              </a:pPr>
              <a:t>14</a:t>
            </a:fld>
            <a:endParaRPr lang="ru-RU" altLang="en-US" smtClean="0"/>
          </a:p>
        </p:txBody>
      </p:sp>
    </p:spTree>
    <p:extLst>
      <p:ext uri="{BB962C8B-B14F-4D97-AF65-F5344CB8AC3E}">
        <p14:creationId xmlns:p14="http://schemas.microsoft.com/office/powerpoint/2010/main" val="6486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kern="1200" dirty="0">
                <a:solidFill>
                  <a:schemeClr val="tx1"/>
                </a:solidFill>
                <a:effectLst/>
                <a:latin typeface="+mn-lt"/>
                <a:ea typeface="+mn-ea"/>
                <a:cs typeface="+mn-cs"/>
              </a:rPr>
              <a:t>Experiments for the dose-dependence studies of the number of residual γH2AX foci in HeLa and A549 cells at 24 h after AREAL and Varian irradiations have been performed to confirm the phenomenon of the delayed elimination of DNA</a:t>
            </a:r>
            <a:r>
              <a:rPr lang="en-US" dirty="0"/>
              <a:t/>
            </a:r>
            <a:br>
              <a:rPr lang="en-US" dirty="0"/>
            </a:br>
            <a:r>
              <a:rPr lang="en-US" sz="1200" kern="1200" dirty="0">
                <a:solidFill>
                  <a:schemeClr val="tx1"/>
                </a:solidFill>
                <a:effectLst/>
                <a:latin typeface="+mn-lt"/>
                <a:ea typeface="+mn-ea"/>
                <a:cs typeface="+mn-cs"/>
              </a:rPr>
              <a:t>DSB repair proteins foci. </a:t>
            </a:r>
          </a:p>
          <a:p>
            <a:pPr marL="228600" indent="-228600">
              <a:buFont typeface="+mj-lt"/>
              <a:buAutoNum type="arabicPeriod"/>
            </a:pPr>
            <a:r>
              <a:rPr lang="en-US" sz="1200" kern="1200" dirty="0">
                <a:solidFill>
                  <a:schemeClr val="tx1"/>
                </a:solidFill>
                <a:effectLst/>
                <a:latin typeface="+mn-lt"/>
                <a:ea typeface="+mn-ea"/>
                <a:cs typeface="+mn-cs"/>
              </a:rPr>
              <a:t>In the case of HeLa cells, the number of residual foci was changed insignificantly at the dose range of 1–10 </a:t>
            </a:r>
            <a:r>
              <a:rPr lang="en-US" sz="1200" kern="1200" dirty="0" err="1">
                <a:solidFill>
                  <a:schemeClr val="tx1"/>
                </a:solidFill>
                <a:effectLst/>
                <a:latin typeface="+mn-lt"/>
                <a:ea typeface="+mn-ea"/>
                <a:cs typeface="+mn-cs"/>
              </a:rPr>
              <a:t>Gy</a:t>
            </a:r>
            <a:r>
              <a:rPr lang="en-US" sz="1200" kern="1200" dirty="0">
                <a:solidFill>
                  <a:schemeClr val="tx1"/>
                </a:solidFill>
                <a:effectLst/>
                <a:latin typeface="+mn-lt"/>
                <a:ea typeface="+mn-ea"/>
                <a:cs typeface="+mn-cs"/>
              </a:rPr>
              <a:t> and the “saturation” effect was observed </a:t>
            </a:r>
          </a:p>
          <a:p>
            <a:pPr marL="228600" indent="-228600">
              <a:buFont typeface="+mj-lt"/>
              <a:buAutoNum type="arabicPeriod"/>
            </a:pPr>
            <a:r>
              <a:rPr lang="en-US" sz="1200" kern="1200" dirty="0">
                <a:solidFill>
                  <a:schemeClr val="tx1"/>
                </a:solidFill>
                <a:effectLst/>
                <a:latin typeface="+mn-lt"/>
                <a:ea typeface="+mn-ea"/>
                <a:cs typeface="+mn-cs"/>
              </a:rPr>
              <a:t>It was shown that over the entire studied dose range, the residual γH2AX foci after exposure to the pulse irradiation was 1.7–2.9 times higher than that after quasi-continuous irradiation exposure </a:t>
            </a:r>
          </a:p>
          <a:p>
            <a:pPr marL="228600" indent="-228600">
              <a:buFont typeface="+mj-lt"/>
              <a:buAutoNum type="arabicPeriod"/>
            </a:pPr>
            <a:r>
              <a:rPr lang="en-US" sz="1200" kern="1200" dirty="0">
                <a:solidFill>
                  <a:schemeClr val="tx1"/>
                </a:solidFill>
                <a:effectLst/>
                <a:latin typeface="+mn-lt"/>
                <a:ea typeface="+mn-ea"/>
                <a:cs typeface="+mn-cs"/>
              </a:rPr>
              <a:t>Overall, the obtained results confirm the conclusion about the delayed nature of the elimination of pulse radiation-induced DSBs repair proteins foci in cancer cells compared to that after quasi-continuous irradiation.</a:t>
            </a:r>
            <a:endParaRPr lang="en-US" dirty="0"/>
          </a:p>
        </p:txBody>
      </p:sp>
      <p:sp>
        <p:nvSpPr>
          <p:cNvPr id="4" name="Slide Number Placeholder 3"/>
          <p:cNvSpPr>
            <a:spLocks noGrp="1"/>
          </p:cNvSpPr>
          <p:nvPr>
            <p:ph type="sldNum" sz="quarter" idx="5"/>
          </p:nvPr>
        </p:nvSpPr>
        <p:spPr/>
        <p:txBody>
          <a:bodyPr/>
          <a:lstStyle/>
          <a:p>
            <a:fld id="{8047C898-CE3D-4DD7-BAA2-3CE4E6C1A115}" type="slidenum">
              <a:rPr lang="en-US" smtClean="0"/>
              <a:pPr/>
              <a:t>16</a:t>
            </a:fld>
            <a:endParaRPr lang="en-US"/>
          </a:p>
        </p:txBody>
      </p:sp>
    </p:spTree>
    <p:extLst>
      <p:ext uri="{BB962C8B-B14F-4D97-AF65-F5344CB8AC3E}">
        <p14:creationId xmlns:p14="http://schemas.microsoft.com/office/powerpoint/2010/main" val="87718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aim was a comparative analysis of the quantitative yield of the residual phosphorylated histone γH2AX foci as a marker of DNA double-strand breaks in human lung carcinoma cells differing by the p53 status in response to </a:t>
            </a:r>
            <a:r>
              <a:rPr lang="en-US" dirty="0" err="1"/>
              <a:t>subpicosecond</a:t>
            </a:r>
            <a:r>
              <a:rPr lang="en-US" dirty="0"/>
              <a:t> beams of accelerated electrons and quasi-continuous irradiation. A549 human lung carcinoma cells with wild-type p53 expression and p53-defcient H1299 cells were used as the experimental model. </a:t>
            </a:r>
          </a:p>
          <a:p>
            <a:r>
              <a:rPr lang="en-US" dirty="0"/>
              <a:t>Results:</a:t>
            </a:r>
          </a:p>
          <a:p>
            <a:pPr marL="228600" indent="-228600">
              <a:buAutoNum type="arabicPeriod"/>
            </a:pPr>
            <a:r>
              <a:rPr lang="en-US" dirty="0"/>
              <a:t>In A549 lung carcinoma cells with wild-type p53, dose-dependent changes in the number </a:t>
            </a:r>
            <a:r>
              <a:rPr lang="el-GR" dirty="0"/>
              <a:t>γ</a:t>
            </a:r>
            <a:r>
              <a:rPr lang="en-US" dirty="0"/>
              <a:t>H2AX residual foci in 24 h after irradiation with quasi-continuous and </a:t>
            </a:r>
            <a:r>
              <a:rPr lang="en-US" dirty="0" err="1"/>
              <a:t>subpicosecond</a:t>
            </a:r>
            <a:r>
              <a:rPr lang="en-US" dirty="0"/>
              <a:t> pulsed beams accelerated electrons were observed (Fig. 1, a). The number of </a:t>
            </a:r>
            <a:r>
              <a:rPr lang="el-GR" dirty="0"/>
              <a:t>γ</a:t>
            </a:r>
            <a:r>
              <a:rPr lang="en-US" dirty="0"/>
              <a:t>H2AX residual foci was higher after exposure to </a:t>
            </a:r>
            <a:r>
              <a:rPr lang="en-US" dirty="0" err="1"/>
              <a:t>subpicosecond</a:t>
            </a:r>
            <a:r>
              <a:rPr lang="en-US" dirty="0"/>
              <a:t> pulsed beams than after quasi-continuous irradiation.</a:t>
            </a:r>
          </a:p>
          <a:p>
            <a:pPr marL="228600" indent="-228600">
              <a:buAutoNum type="arabicPeriod"/>
            </a:pPr>
            <a:r>
              <a:rPr lang="en-US" dirty="0"/>
              <a:t>In these dose-dependent relationships described by linear equations, the slope coefficient “а” reflects the increment of the effect per dose unit. Comparison of the slope coefficients showed that quantitative yield of γH2AX residual foci exposure to pulsed irradiation was higher by ~1.8 times than after quasi-continuous irradiation in case of A549 cells and ~5.3-fold higher in case of H1299 cells </a:t>
            </a:r>
          </a:p>
          <a:p>
            <a:pPr marL="228600" indent="-228600">
              <a:buAutoNum type="arabicPeriod"/>
            </a:pPr>
            <a:r>
              <a:rPr lang="en-US" dirty="0"/>
              <a:t>Conclusion: our results suggested that the yield of residual γH2AX foci in human lung carcinoma cells is p53-dependent in case of </a:t>
            </a:r>
            <a:r>
              <a:rPr lang="en-US" dirty="0" err="1"/>
              <a:t>subpicosecond</a:t>
            </a:r>
            <a:r>
              <a:rPr lang="en-US" dirty="0"/>
              <a:t> electron beam irradiation, but not in case of quasi-continuous electron irradiation</a:t>
            </a:r>
          </a:p>
        </p:txBody>
      </p:sp>
      <p:sp>
        <p:nvSpPr>
          <p:cNvPr id="4" name="Slide Number Placeholder 3"/>
          <p:cNvSpPr>
            <a:spLocks noGrp="1"/>
          </p:cNvSpPr>
          <p:nvPr>
            <p:ph type="sldNum" sz="quarter" idx="5"/>
          </p:nvPr>
        </p:nvSpPr>
        <p:spPr/>
        <p:txBody>
          <a:bodyPr/>
          <a:lstStyle/>
          <a:p>
            <a:fld id="{8047C898-CE3D-4DD7-BAA2-3CE4E6C1A115}" type="slidenum">
              <a:rPr lang="en-US" smtClean="0"/>
              <a:pPr/>
              <a:t>18</a:t>
            </a:fld>
            <a:endParaRPr lang="en-US"/>
          </a:p>
        </p:txBody>
      </p:sp>
    </p:spTree>
    <p:extLst>
      <p:ext uri="{BB962C8B-B14F-4D97-AF65-F5344CB8AC3E}">
        <p14:creationId xmlns:p14="http://schemas.microsoft.com/office/powerpoint/2010/main" val="243679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https://www.sciencedirect.com/science/article/pii/S0891584918315521#f0035</a:t>
            </a:r>
          </a:p>
          <a:p>
            <a:r>
              <a:rPr lang="en-US" dirty="0" smtClean="0"/>
              <a:t>https://www.sciencedirect.com/science/article/pii/B9780128161937000221</a:t>
            </a:r>
          </a:p>
          <a:p>
            <a:endParaRPr lang="en-US" dirty="0"/>
          </a:p>
        </p:txBody>
      </p:sp>
      <p:sp>
        <p:nvSpPr>
          <p:cNvPr id="4" name="Slide Number Placeholder 3"/>
          <p:cNvSpPr>
            <a:spLocks noGrp="1"/>
          </p:cNvSpPr>
          <p:nvPr>
            <p:ph type="sldNum" sz="quarter" idx="10"/>
          </p:nvPr>
        </p:nvSpPr>
        <p:spPr/>
        <p:txBody>
          <a:bodyPr/>
          <a:lstStyle/>
          <a:p>
            <a:fld id="{7B72AAB4-559B-4F27-83D1-45ED73379529}" type="slidenum">
              <a:rPr lang="en-US" smtClean="0"/>
              <a:pPr/>
              <a:t>21</a:t>
            </a:fld>
            <a:endParaRPr lang="en-US"/>
          </a:p>
        </p:txBody>
      </p:sp>
    </p:spTree>
    <p:extLst>
      <p:ext uri="{BB962C8B-B14F-4D97-AF65-F5344CB8AC3E}">
        <p14:creationId xmlns:p14="http://schemas.microsoft.com/office/powerpoint/2010/main" val="891614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Coluzzi</a:t>
            </a:r>
            <a:r>
              <a:rPr lang="en-US" sz="1200" b="0" i="0" kern="1200" dirty="0" smtClean="0">
                <a:solidFill>
                  <a:schemeClr val="tx1"/>
                </a:solidFill>
                <a:effectLst/>
                <a:latin typeface="+mn-lt"/>
                <a:ea typeface="+mn-ea"/>
                <a:cs typeface="+mn-cs"/>
              </a:rPr>
              <a:t> E, Leone S, </a:t>
            </a:r>
            <a:r>
              <a:rPr lang="en-US" sz="1200" b="0" i="0" kern="1200" dirty="0" err="1" smtClean="0">
                <a:solidFill>
                  <a:schemeClr val="tx1"/>
                </a:solidFill>
                <a:effectLst/>
                <a:latin typeface="+mn-lt"/>
                <a:ea typeface="+mn-ea"/>
                <a:cs typeface="+mn-cs"/>
              </a:rPr>
              <a:t>Sgura</a:t>
            </a:r>
            <a:r>
              <a:rPr lang="en-US" sz="1200" b="0" i="0" kern="1200" dirty="0" smtClean="0">
                <a:solidFill>
                  <a:schemeClr val="tx1"/>
                </a:solidFill>
                <a:effectLst/>
                <a:latin typeface="+mn-lt"/>
                <a:ea typeface="+mn-ea"/>
                <a:cs typeface="+mn-cs"/>
              </a:rPr>
              <a:t> A. Oxidative Stress Induces Telomere Dysfunction and Senescence by Replication Fork Arrest. Cells. 2019 Jan 3;8(1):19.</a:t>
            </a:r>
            <a:endParaRPr lang="hy-AM"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Cai</a:t>
            </a:r>
            <a:r>
              <a:rPr lang="en-US" sz="1200" b="0" i="0" kern="1200" dirty="0" smtClean="0">
                <a:solidFill>
                  <a:schemeClr val="tx1"/>
                </a:solidFill>
                <a:effectLst/>
                <a:latin typeface="+mn-lt"/>
                <a:ea typeface="+mn-ea"/>
                <a:cs typeface="+mn-cs"/>
              </a:rPr>
              <a:t> Z, Yan LJ, </a:t>
            </a:r>
            <a:r>
              <a:rPr lang="en-US" sz="1200" b="0" i="0" kern="1200" dirty="0" err="1" smtClean="0">
                <a:solidFill>
                  <a:schemeClr val="tx1"/>
                </a:solidFill>
                <a:effectLst/>
                <a:latin typeface="+mn-lt"/>
                <a:ea typeface="+mn-ea"/>
                <a:cs typeface="+mn-cs"/>
              </a:rPr>
              <a:t>Ratka</a:t>
            </a:r>
            <a:r>
              <a:rPr lang="en-US" sz="1200" b="0" i="0" kern="1200" dirty="0" smtClean="0">
                <a:solidFill>
                  <a:schemeClr val="tx1"/>
                </a:solidFill>
                <a:effectLst/>
                <a:latin typeface="+mn-lt"/>
                <a:ea typeface="+mn-ea"/>
                <a:cs typeface="+mn-cs"/>
              </a:rPr>
              <a:t> A. Telomere shortening and Alzheimer's disease. </a:t>
            </a:r>
            <a:r>
              <a:rPr lang="en-US" sz="1200" b="0" i="0" kern="1200" dirty="0" err="1" smtClean="0">
                <a:solidFill>
                  <a:schemeClr val="tx1"/>
                </a:solidFill>
                <a:effectLst/>
                <a:latin typeface="+mn-lt"/>
                <a:ea typeface="+mn-ea"/>
                <a:cs typeface="+mn-cs"/>
              </a:rPr>
              <a:t>Neuromolecular</a:t>
            </a:r>
            <a:r>
              <a:rPr lang="en-US" sz="1200" b="0" i="0" kern="1200" dirty="0" smtClean="0">
                <a:solidFill>
                  <a:schemeClr val="tx1"/>
                </a:solidFill>
                <a:effectLst/>
                <a:latin typeface="+mn-lt"/>
                <a:ea typeface="+mn-ea"/>
                <a:cs typeface="+mn-cs"/>
              </a:rPr>
              <a:t> Med. 2013 Mar;15(1):25-48. doi: 10.1007/s12017-012-8207-9. </a:t>
            </a:r>
            <a:r>
              <a:rPr lang="en-US" sz="1200" b="0" i="0" kern="1200" dirty="0" err="1" smtClean="0">
                <a:solidFill>
                  <a:schemeClr val="tx1"/>
                </a:solidFill>
                <a:effectLst/>
                <a:latin typeface="+mn-lt"/>
                <a:ea typeface="+mn-ea"/>
                <a:cs typeface="+mn-cs"/>
              </a:rPr>
              <a:t>Epub</a:t>
            </a:r>
            <a:r>
              <a:rPr lang="en-US" sz="1200" b="0" i="0" kern="1200" dirty="0" smtClean="0">
                <a:solidFill>
                  <a:schemeClr val="tx1"/>
                </a:solidFill>
                <a:effectLst/>
                <a:latin typeface="+mn-lt"/>
                <a:ea typeface="+mn-ea"/>
                <a:cs typeface="+mn-cs"/>
              </a:rPr>
              <a:t> 2012 Nov 16. PMID: 23161153.</a:t>
            </a:r>
            <a:endParaRPr lang="en-US" dirty="0"/>
          </a:p>
        </p:txBody>
      </p:sp>
      <p:sp>
        <p:nvSpPr>
          <p:cNvPr id="4" name="Slide Number Placeholder 3"/>
          <p:cNvSpPr>
            <a:spLocks noGrp="1"/>
          </p:cNvSpPr>
          <p:nvPr>
            <p:ph type="sldNum" sz="quarter" idx="10"/>
          </p:nvPr>
        </p:nvSpPr>
        <p:spPr/>
        <p:txBody>
          <a:bodyPr/>
          <a:lstStyle/>
          <a:p>
            <a:fld id="{7B72AAB4-559B-4F27-83D1-45ED73379529}" type="slidenum">
              <a:rPr lang="en-US" smtClean="0"/>
              <a:pPr/>
              <a:t>22</a:t>
            </a:fld>
            <a:endParaRPr lang="en-US"/>
          </a:p>
        </p:txBody>
      </p:sp>
    </p:spTree>
    <p:extLst>
      <p:ext uri="{BB962C8B-B14F-4D97-AF65-F5344CB8AC3E}">
        <p14:creationId xmlns:p14="http://schemas.microsoft.com/office/powerpoint/2010/main" val="338344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Relative telomere length, </a:t>
            </a:r>
            <a:r>
              <a:rPr lang="en-US" sz="1200" kern="1200" dirty="0" err="1" smtClean="0">
                <a:solidFill>
                  <a:schemeClr val="tx1"/>
                </a:solidFill>
                <a:effectLst/>
                <a:latin typeface="+mn-lt"/>
                <a:ea typeface="+mn-ea"/>
                <a:cs typeface="+mn-cs"/>
              </a:rPr>
              <a:t>a.u</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sqrt</a:t>
            </a:r>
            <a:r>
              <a:rPr lang="en-US" sz="1200" kern="1200" dirty="0" smtClean="0">
                <a:solidFill>
                  <a:schemeClr val="tx1"/>
                </a:solidFill>
                <a:effectLst/>
                <a:latin typeface="+mn-lt"/>
                <a:ea typeface="+mn-ea"/>
                <a:cs typeface="+mn-cs"/>
              </a:rPr>
              <a:t>(342891 - 84270.8*</a:t>
            </a:r>
            <a:r>
              <a:rPr lang="en-US" sz="1200" kern="1200" dirty="0" err="1" smtClean="0">
                <a:solidFill>
                  <a:schemeClr val="tx1"/>
                </a:solidFill>
                <a:effectLst/>
                <a:latin typeface="+mn-lt"/>
                <a:ea typeface="+mn-ea"/>
                <a:cs typeface="+mn-cs"/>
              </a:rPr>
              <a:t>sqrt</a:t>
            </a:r>
            <a:r>
              <a:rPr lang="en-US" sz="1200" kern="1200" dirty="0" smtClean="0">
                <a:solidFill>
                  <a:schemeClr val="tx1"/>
                </a:solidFill>
                <a:effectLst/>
                <a:latin typeface="+mn-lt"/>
                <a:ea typeface="+mn-ea"/>
                <a:cs typeface="+mn-cs"/>
              </a:rPr>
              <a:t>(Dose, </a:t>
            </a:r>
            <a:r>
              <a:rPr lang="en-US" sz="1200" kern="1200" dirty="0" err="1" smtClean="0">
                <a:solidFill>
                  <a:schemeClr val="tx1"/>
                </a:solidFill>
                <a:effectLst/>
                <a:latin typeface="+mn-lt"/>
                <a:ea typeface="+mn-ea"/>
                <a:cs typeface="+mn-cs"/>
              </a:rPr>
              <a:t>Gy</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B72AAB4-559B-4F27-83D1-45ED73379529}" type="slidenum">
              <a:rPr lang="en-US" smtClean="0"/>
              <a:pPr/>
              <a:t>24</a:t>
            </a:fld>
            <a:endParaRPr lang="en-US"/>
          </a:p>
        </p:txBody>
      </p:sp>
    </p:spTree>
    <p:extLst>
      <p:ext uri="{BB962C8B-B14F-4D97-AF65-F5344CB8AC3E}">
        <p14:creationId xmlns:p14="http://schemas.microsoft.com/office/powerpoint/2010/main" val="249722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4D541-7DF7-4EC4-B3F0-B9F5B41596DF}" type="slidenum">
              <a:rPr lang="en-US" smtClean="0"/>
              <a:pPr/>
              <a:t>30</a:t>
            </a:fld>
            <a:endParaRPr lang="en-US"/>
          </a:p>
        </p:txBody>
      </p:sp>
    </p:spTree>
    <p:extLst>
      <p:ext uri="{BB962C8B-B14F-4D97-AF65-F5344CB8AC3E}">
        <p14:creationId xmlns:p14="http://schemas.microsoft.com/office/powerpoint/2010/main" val="3259162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AAF552-9427-406B-9F8D-B64663D43078}" type="datetimeFigureOut">
              <a:rPr lang="en-US" smtClean="0"/>
              <a:pPr/>
              <a:t>4/29/2023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AAF552-9427-406B-9F8D-B64663D43078}" type="datetimeFigureOut">
              <a:rPr lang="en-US" smtClean="0"/>
              <a:pPr/>
              <a:t>4/29/2023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AAF552-9427-406B-9F8D-B64663D43078}" type="datetimeFigureOut">
              <a:rPr lang="en-US" smtClean="0"/>
              <a:pPr/>
              <a:t>4/29/2023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Rectangle 4"/>
          <p:cNvSpPr>
            <a:spLocks noGrp="1" noChangeArrowheads="1"/>
          </p:cNvSpPr>
          <p:nvPr>
            <p:ph type="dt" sz="half" idx="10"/>
          </p:nvPr>
        </p:nvSpPr>
        <p:spPr/>
        <p:txBody>
          <a:bodyPr/>
          <a:lstStyle>
            <a:lvl1pPr eaLnBrk="1" hangingPunct="1">
              <a:buClr>
                <a:srgbClr val="000000"/>
              </a:buClr>
              <a:buSzPct val="100000"/>
              <a:buFont typeface="Times New Roman" panose="02020603050405020304" pitchFamily="18" charset="0"/>
              <a:buNone/>
              <a:defRPr/>
            </a:lvl1pPr>
          </a:lstStyle>
          <a:p>
            <a:pPr>
              <a:defRPr/>
            </a:pPr>
            <a:endParaRPr lang="ru-RU"/>
          </a:p>
        </p:txBody>
      </p:sp>
      <p:sp>
        <p:nvSpPr>
          <p:cNvPr id="7" name="Rectangle 5"/>
          <p:cNvSpPr>
            <a:spLocks noGrp="1" noChangeArrowheads="1"/>
          </p:cNvSpPr>
          <p:nvPr>
            <p:ph type="ftr" sz="quarter" idx="11"/>
          </p:nvPr>
        </p:nvSpPr>
        <p:spPr/>
        <p:txBody>
          <a:bodyPr/>
          <a:lstStyle>
            <a:lvl1pPr eaLnBrk="1" hangingPunct="1">
              <a:buClr>
                <a:srgbClr val="000000"/>
              </a:buClr>
              <a:buSzPct val="100000"/>
              <a:buFont typeface="Times New Roman" panose="02020603050405020304" pitchFamily="18" charset="0"/>
              <a:buNone/>
              <a:defRPr/>
            </a:lvl1pPr>
          </a:lstStyle>
          <a:p>
            <a:pPr>
              <a:defRPr/>
            </a:pPr>
            <a:endParaRPr lang="ru-RU"/>
          </a:p>
        </p:txBody>
      </p:sp>
      <p:sp>
        <p:nvSpPr>
          <p:cNvPr id="8" name="Rectangle 6"/>
          <p:cNvSpPr>
            <a:spLocks noGrp="1" noChangeArrowheads="1"/>
          </p:cNvSpPr>
          <p:nvPr>
            <p:ph type="sldNum" sz="quarter" idx="12"/>
          </p:nvPr>
        </p:nvSpPr>
        <p:spPr/>
        <p:txBody>
          <a:bodyPr/>
          <a:lstStyle>
            <a:lvl1pPr>
              <a:defRPr/>
            </a:lvl1pPr>
          </a:lstStyle>
          <a:p>
            <a:fld id="{55F08DC9-2644-438D-B7FA-F0B8CC3C25F8}" type="slidenum">
              <a:rPr lang="ru-RU" altLang="en-US"/>
              <a:pPr/>
              <a:t>‹#›</a:t>
            </a:fld>
            <a:endParaRPr lang="ru-RU" altLang="en-US"/>
          </a:p>
        </p:txBody>
      </p:sp>
    </p:spTree>
    <p:extLst>
      <p:ext uri="{BB962C8B-B14F-4D97-AF65-F5344CB8AC3E}">
        <p14:creationId xmlns:p14="http://schemas.microsoft.com/office/powerpoint/2010/main" val="276437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AAF552-9427-406B-9F8D-B64663D43078}" type="datetimeFigureOut">
              <a:rPr lang="en-US" smtClean="0"/>
              <a:pPr/>
              <a:t>4/29/2023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AAF552-9427-406B-9F8D-B64663D43078}" type="datetimeFigureOut">
              <a:rPr lang="en-US" smtClean="0"/>
              <a:pPr/>
              <a:t>4/29/2023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AAF552-9427-406B-9F8D-B64663D43078}" type="datetimeFigureOut">
              <a:rPr lang="en-US" smtClean="0"/>
              <a:pPr/>
              <a:t>4/29/2023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AAF552-9427-406B-9F8D-B64663D43078}" type="datetimeFigureOut">
              <a:rPr lang="en-US" smtClean="0"/>
              <a:pPr/>
              <a:t>4/29/2023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AAF552-9427-406B-9F8D-B64663D43078}" type="datetimeFigureOut">
              <a:rPr lang="en-US" smtClean="0"/>
              <a:pPr/>
              <a:t>4/29/2023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AAF552-9427-406B-9F8D-B64663D43078}" type="datetimeFigureOut">
              <a:rPr lang="en-US" smtClean="0"/>
              <a:pPr/>
              <a:t>4/29/2023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AAF552-9427-406B-9F8D-B64663D43078}" type="datetimeFigureOut">
              <a:rPr lang="en-US" smtClean="0"/>
              <a:pPr/>
              <a:t>4/29/2023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AAF552-9427-406B-9F8D-B64663D43078}" type="datetimeFigureOut">
              <a:rPr lang="en-US" smtClean="0"/>
              <a:pPr/>
              <a:t>4/29/2023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1DD5FB-7FF2-41CA-BCE7-F088552C1C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AF552-9427-406B-9F8D-B64663D43078}" type="datetimeFigureOut">
              <a:rPr lang="en-US" smtClean="0"/>
              <a:pPr/>
              <a:t>4/29/2023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DD5FB-7FF2-41CA-BCE7-F088552C1C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hyperlink" Target="https://en.wikipedia.org/wiki/Serine/threonine-specific_protein_kinas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Niels_Bohr" TargetMode="External"/><Relationship Id="rId2" Type="http://schemas.openxmlformats.org/officeDocument/2006/relationships/hyperlink" Target="https://en.wikipedia.org/wiki/William_Astbury" TargetMode="External"/><Relationship Id="rId1" Type="http://schemas.openxmlformats.org/officeDocument/2006/relationships/slideLayout" Target="../slideLayouts/slideLayout7.xml"/><Relationship Id="rId6" Type="http://schemas.openxmlformats.org/officeDocument/2006/relationships/hyperlink" Target="https://en.wikipedia.org/wiki/Erwin_Schr%C3%B6dinger" TargetMode="External"/><Relationship Id="rId5" Type="http://schemas.openxmlformats.org/officeDocument/2006/relationships/hyperlink" Target="https://en.wikipedia.org/wiki/Pascual_Jordan" TargetMode="External"/><Relationship Id="rId4" Type="http://schemas.openxmlformats.org/officeDocument/2006/relationships/hyperlink" Target="https://en.wikipedia.org/wiki/Paul_Dira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NUL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hyperlink" Target="https://demarzolab.pathology.jhmi.edu/telomet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www.sciencedirect.com/science/journal/01689002"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ru.wikipedia.org/wiki/%D0%94%D0%B6%D0%BE%D1%83%D0%BB%D1%8C"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hyperlink" Target="https://radiopaedia.org/articles/x-rays-1?lang=us" TargetMode="External"/><Relationship Id="rId3" Type="http://schemas.openxmlformats.org/officeDocument/2006/relationships/hyperlink" Target="https://radiopaedia.org/articles/missing?article%5btitle%5d=alpha-particle&amp;lang=us" TargetMode="External"/><Relationship Id="rId7" Type="http://schemas.openxmlformats.org/officeDocument/2006/relationships/hyperlink" Target="https://radiopaedia.org/articles/gamma-decay?lang=us" TargetMode="External"/><Relationship Id="rId2" Type="http://schemas.openxmlformats.org/officeDocument/2006/relationships/hyperlink" Target="https://radiopaedia.org/articles/ionising-radiation?lang=us" TargetMode="External"/><Relationship Id="rId1" Type="http://schemas.openxmlformats.org/officeDocument/2006/relationships/slideLayout" Target="../slideLayouts/slideLayout7.xml"/><Relationship Id="rId6" Type="http://schemas.openxmlformats.org/officeDocument/2006/relationships/hyperlink" Target="https://radiopaedia.org/articles/electron?lang=us" TargetMode="External"/><Relationship Id="rId5" Type="http://schemas.openxmlformats.org/officeDocument/2006/relationships/hyperlink" Target="https://radiopaedia.org/articles/missing?article%5btitle%5d=neutrons&amp;lang=us" TargetMode="External"/><Relationship Id="rId4" Type="http://schemas.openxmlformats.org/officeDocument/2006/relationships/hyperlink" Target="https://radiopaedia.org/articles/missing?article%5btitle%5d=protons&amp;lang=u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Proton" TargetMode="External"/><Relationship Id="rId7" Type="http://schemas.openxmlformats.org/officeDocument/2006/relationships/image" Target="../media/image64.png"/><Relationship Id="rId2" Type="http://schemas.openxmlformats.org/officeDocument/2006/relationships/hyperlink" Target="https://en.wikipedia.org/wiki/Ionizing_radiation" TargetMode="External"/><Relationship Id="rId1" Type="http://schemas.openxmlformats.org/officeDocument/2006/relationships/slideLayout" Target="../slideLayouts/slideLayout7.xml"/><Relationship Id="rId6" Type="http://schemas.openxmlformats.org/officeDocument/2006/relationships/hyperlink" Target="https://en.wikipedia.org/wiki/William_Henry_Bragg" TargetMode="External"/><Relationship Id="rId5" Type="http://schemas.openxmlformats.org/officeDocument/2006/relationships/hyperlink" Target="https://en.wikipedia.org/wiki/Ion_ray" TargetMode="External"/><Relationship Id="rId4" Type="http://schemas.openxmlformats.org/officeDocument/2006/relationships/hyperlink" Target="https://en.wikipedia.org/wiki/Alpha_particle"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ru.wikibrief.org/wiki/Charged_particle" TargetMode="External"/><Relationship Id="rId7" Type="http://schemas.openxmlformats.org/officeDocument/2006/relationships/hyperlink" Target="https://ru.wikibrief.org/wiki/Electron_beam" TargetMode="External"/><Relationship Id="rId2" Type="http://schemas.openxmlformats.org/officeDocument/2006/relationships/hyperlink" Target="https://ru.wikibrief.org/wiki/Metal" TargetMode="External"/><Relationship Id="rId1" Type="http://schemas.openxmlformats.org/officeDocument/2006/relationships/slideLayout" Target="../slideLayouts/slideLayout7.xml"/><Relationship Id="rId6" Type="http://schemas.openxmlformats.org/officeDocument/2006/relationships/hyperlink" Target="https://ru.wikibrief.org/wiki/Electron" TargetMode="External"/><Relationship Id="rId5" Type="http://schemas.openxmlformats.org/officeDocument/2006/relationships/hyperlink" Target="https://ru.wikibrief.org/wiki/Ion" TargetMode="External"/><Relationship Id="rId4" Type="http://schemas.openxmlformats.org/officeDocument/2006/relationships/hyperlink" Target="https://ru.wikibrief.org/wiki/Vacuum" TargetMode="Externa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www.researchgate.net/profile/Vladimir-Chausov" TargetMode="External"/><Relationship Id="rId2" Type="http://schemas.openxmlformats.org/officeDocument/2006/relationships/hyperlink" Target="https://www.researchgate.net/journal/Radiatsionnaia-biologiia-radioecologiia-Rossiiskaia-akademiia-nauk-0869-8031"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www.ncbi.nlm.nih.gov/pubmed/?term=Depes%20D%20%5bAuthor%5d&amp;cauthor=true&amp;cauthor_uid=29271466" TargetMode="External"/><Relationship Id="rId13" Type="http://schemas.openxmlformats.org/officeDocument/2006/relationships/hyperlink" Target="https://www.ncbi.nlm.nih.gov/pubmed/?term=Kozubek%20S%20%5bAuthor%5d&amp;cauthor=true&amp;cauthor_uid=29271466" TargetMode="External"/><Relationship Id="rId3" Type="http://schemas.openxmlformats.org/officeDocument/2006/relationships/hyperlink" Target="https://www.ncbi.nlm.nih.gov/pubmed/?term=Jezkova%20L%20%5bAuthor%5d&amp;cauthor=true&amp;cauthor_uid=29271466" TargetMode="External"/><Relationship Id="rId7" Type="http://schemas.openxmlformats.org/officeDocument/2006/relationships/hyperlink" Target="https://www.ncbi.nlm.nih.gov/pubmed/?term=Bulanova%20T%20%5bAuthor%5d&amp;cauthor=true&amp;cauthor_uid=29271466" TargetMode="External"/><Relationship Id="rId12" Type="http://schemas.openxmlformats.org/officeDocument/2006/relationships/hyperlink" Target="https://www.ncbi.nlm.nih.gov/pubmed/?term=Davidkova%20M%20%5bAuthor%5d&amp;cauthor=true&amp;cauthor_uid=29271466" TargetMode="External"/><Relationship Id="rId2" Type="http://schemas.openxmlformats.org/officeDocument/2006/relationships/hyperlink" Target="https://www.ncbi.nlm.nih.gov/pubmed/29271466" TargetMode="External"/><Relationship Id="rId1" Type="http://schemas.openxmlformats.org/officeDocument/2006/relationships/slideLayout" Target="../slideLayouts/slideLayout6.xml"/><Relationship Id="rId6" Type="http://schemas.openxmlformats.org/officeDocument/2006/relationships/hyperlink" Target="https://www.ncbi.nlm.nih.gov/pubmed/?term=Smirnova%20E%20%5bAuthor%5d&amp;cauthor=true&amp;cauthor_uid=29271466" TargetMode="External"/><Relationship Id="rId11" Type="http://schemas.openxmlformats.org/officeDocument/2006/relationships/hyperlink" Target="https://www.ncbi.nlm.nih.gov/pubmed/?term=Krasavin%20E%20%5bAuthor%5d&amp;cauthor=true&amp;cauthor_uid=29271466" TargetMode="External"/><Relationship Id="rId5" Type="http://schemas.openxmlformats.org/officeDocument/2006/relationships/hyperlink" Target="https://www.ncbi.nlm.nih.gov/pubmed/?term=Kulikova%20E%20%5bAuthor%5d&amp;cauthor=true&amp;cauthor_uid=29271466" TargetMode="External"/><Relationship Id="rId15" Type="http://schemas.openxmlformats.org/officeDocument/2006/relationships/hyperlink" Target="https://www.ncbi.nlm.nih.gov/pubmed/?term=Falk%20M%20%5bAuthor%5d&amp;cauthor=true&amp;cauthor_uid=29271466" TargetMode="External"/><Relationship Id="rId10" Type="http://schemas.openxmlformats.org/officeDocument/2006/relationships/hyperlink" Target="https://www.ncbi.nlm.nih.gov/pubmed/?term=Boreyko%20A%20%5bAuthor%5d&amp;cauthor=true&amp;cauthor_uid=29271466" TargetMode="External"/><Relationship Id="rId4" Type="http://schemas.openxmlformats.org/officeDocument/2006/relationships/hyperlink" Target="https://www.ncbi.nlm.nih.gov/pubmed/?term=Zadneprianetc%20M%20%5bAuthor%5d&amp;cauthor=true&amp;cauthor_uid=29271466" TargetMode="External"/><Relationship Id="rId9" Type="http://schemas.openxmlformats.org/officeDocument/2006/relationships/hyperlink" Target="https://www.ncbi.nlm.nih.gov/pubmed/?term=Falkova%20I%20%5bAuthor%5d&amp;cauthor=true&amp;cauthor_uid=29271466" TargetMode="External"/><Relationship Id="rId14" Type="http://schemas.openxmlformats.org/officeDocument/2006/relationships/hyperlink" Target="https://www.ncbi.nlm.nih.gov/pubmed/?term=Valentova%20O%20%5bAuthor%5d&amp;cauthor=true&amp;cauthor_uid=29271466"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aip.scitation.org/author/Pavlova,+Anna+S" TargetMode="External"/><Relationship Id="rId3" Type="http://schemas.openxmlformats.org/officeDocument/2006/relationships/hyperlink" Target="https://aip.scitation.org/author/Boreyko,+Alla+V" TargetMode="External"/><Relationship Id="rId7" Type="http://schemas.openxmlformats.org/officeDocument/2006/relationships/hyperlink" Target="https://aip.scitation.org/author/Kulikova,+Elena+A" TargetMode="External"/><Relationship Id="rId2" Type="http://schemas.openxmlformats.org/officeDocument/2006/relationships/hyperlink" Target="https://aip.scitation.org/author/Shamina,+Daria+D" TargetMode="External"/><Relationship Id="rId1" Type="http://schemas.openxmlformats.org/officeDocument/2006/relationships/slideLayout" Target="../slideLayouts/slideLayout2.xml"/><Relationship Id="rId6" Type="http://schemas.openxmlformats.org/officeDocument/2006/relationships/hyperlink" Target="https://aip.scitation.org/author/Krupnova,+Marina+E" TargetMode="External"/><Relationship Id="rId5" Type="http://schemas.openxmlformats.org/officeDocument/2006/relationships/hyperlink" Target="https://aip.scitation.org/author/Hramco,+Tatiana+S" TargetMode="External"/><Relationship Id="rId10" Type="http://schemas.openxmlformats.org/officeDocument/2006/relationships/hyperlink" Target="https://aip.scitation.org/author/Filatova,+Anfisa+S" TargetMode="External"/><Relationship Id="rId4" Type="http://schemas.openxmlformats.org/officeDocument/2006/relationships/hyperlink" Target="https://aip.scitation.org/author/Zadneprianetc,+Mariia+G" TargetMode="External"/><Relationship Id="rId9" Type="http://schemas.openxmlformats.org/officeDocument/2006/relationships/hyperlink" Target="https://aip.scitation.org/author/Smirnova,+Elena+V"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3" Type="http://schemas.openxmlformats.org/officeDocument/2006/relationships/image" Target="../media/image71.png"/><Relationship Id="rId7" Type="http://schemas.openxmlformats.org/officeDocument/2006/relationships/image" Target="../media/image75.png"/><Relationship Id="rId12"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1.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microsoft.com/office/2007/relationships/hdphoto" Target="../media/hdphoto4.wdp"/></Relationships>
</file>

<file path=ppt/slides/_rels/slide6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3.jpeg"/><Relationship Id="rId7" Type="http://schemas.openxmlformats.org/officeDocument/2006/relationships/image" Target="../media/image85.jpeg"/><Relationship Id="rId2" Type="http://schemas.openxmlformats.org/officeDocument/2006/relationships/image" Target="../media/image8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84.png"/><Relationship Id="rId9"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notesSlide" Target="../notesSlides/notesSlide18.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8.emf"/><Relationship Id="rId5" Type="http://schemas.openxmlformats.org/officeDocument/2006/relationships/oleObject" Target="../embeddings/oleObject1.bin"/><Relationship Id="rId4" Type="http://schemas.openxmlformats.org/officeDocument/2006/relationships/chart" Target="../charts/char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hyperlink" Target="https://www.euroonco.ru/terms-from-a-z/solidnyj-rak"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4.wmf"/></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9.gif"/><Relationship Id="rId7"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97.png"/><Relationship Id="rId4" Type="http://schemas.openxmlformats.org/officeDocument/2006/relationships/oleObject" Target="../embeddings/oleObject4.bin"/></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00.w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8" Type="http://schemas.openxmlformats.org/officeDocument/2006/relationships/image" Target="../media/image101.jpeg"/><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notesSlide" Target="../notesSlides/notesSlide20.xml"/><Relationship Id="rId16" Type="http://schemas.openxmlformats.org/officeDocument/2006/relationships/diagramQuickStyle" Target="../diagrams/quickStyle7.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QuickStyle" Target="../diagrams/quickStyle6.xml"/><Relationship Id="rId5" Type="http://schemas.openxmlformats.org/officeDocument/2006/relationships/diagramQuickStyle" Target="../diagrams/quickStyle5.xml"/><Relationship Id="rId15" Type="http://schemas.openxmlformats.org/officeDocument/2006/relationships/diagramLayout" Target="../diagrams/layout7.xml"/><Relationship Id="rId10" Type="http://schemas.openxmlformats.org/officeDocument/2006/relationships/diagramLayout" Target="../diagrams/layout6.xml"/><Relationship Id="rId4" Type="http://schemas.openxmlformats.org/officeDocument/2006/relationships/diagramLayout" Target="../diagrams/layout5.xml"/><Relationship Id="rId9" Type="http://schemas.openxmlformats.org/officeDocument/2006/relationships/diagramData" Target="../diagrams/data6.xml"/><Relationship Id="rId14" Type="http://schemas.openxmlformats.org/officeDocument/2006/relationships/diagramData" Target="../diagrams/data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2.png"/><Relationship Id="rId7" Type="http://schemas.openxmlformats.org/officeDocument/2006/relationships/image" Target="../media/image10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hyperlink" Target="http://candle.am/area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8" Type="http://schemas.openxmlformats.org/officeDocument/2006/relationships/hyperlink" Target="https://en.wikipedia.org/wiki/Protein_kinase" TargetMode="External"/><Relationship Id="rId13" Type="http://schemas.openxmlformats.org/officeDocument/2006/relationships/hyperlink" Target="https://en.wikipedia.org/wiki/Telomere" TargetMode="External"/><Relationship Id="rId3" Type="http://schemas.openxmlformats.org/officeDocument/2006/relationships/hyperlink" Target="https://en.wikipedia.org/wiki/Ataxia_telangiectasia_mutated" TargetMode="External"/><Relationship Id="rId7" Type="http://schemas.openxmlformats.org/officeDocument/2006/relationships/hyperlink" Target="https://en.wikipedia.org/wiki/Threonine" TargetMode="External"/><Relationship Id="rId12" Type="http://schemas.openxmlformats.org/officeDocument/2006/relationships/hyperlink" Target="https://en.wikipedia.org/wiki/Homologous_recombination" TargetMode="External"/><Relationship Id="rId2" Type="http://schemas.openxmlformats.org/officeDocument/2006/relationships/hyperlink" Target="https://en.wikipedia.org/wiki/Serine/threonine-specific_protein_kinase" TargetMode="External"/><Relationship Id="rId1" Type="http://schemas.openxmlformats.org/officeDocument/2006/relationships/slideLayout" Target="../slideLayouts/slideLayout7.xml"/><Relationship Id="rId6" Type="http://schemas.openxmlformats.org/officeDocument/2006/relationships/hyperlink" Target="https://en.wikipedia.org/wiki/Serine" TargetMode="External"/><Relationship Id="rId11" Type="http://schemas.openxmlformats.org/officeDocument/2006/relationships/hyperlink" Target="https://en.wikipedia.org/wiki/Apoptosis" TargetMode="External"/><Relationship Id="rId5" Type="http://schemas.openxmlformats.org/officeDocument/2006/relationships/hyperlink" Target="https://en.wikipedia.org/wiki/Cell_cycle_checkpoint" TargetMode="External"/><Relationship Id="rId10" Type="http://schemas.openxmlformats.org/officeDocument/2006/relationships/hyperlink" Target="https://en.wikipedia.org/wiki/Cell_cycle" TargetMode="External"/><Relationship Id="rId4" Type="http://schemas.openxmlformats.org/officeDocument/2006/relationships/hyperlink" Target="https://en.wikipedia.org/wiki/Phosphorylation" TargetMode="External"/><Relationship Id="rId9" Type="http://schemas.openxmlformats.org/officeDocument/2006/relationships/hyperlink" Target="https://en.wikipedia.org/wiki/DNA_repair" TargetMode="External"/><Relationship Id="rId14" Type="http://schemas.openxmlformats.org/officeDocument/2006/relationships/hyperlink" Target="https://en.wikipedia.org/wiki/Double-strand_break"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hyperlink" Target="https://doi.org/10.1126/scitranslmed.3008973"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0" y="228600"/>
            <a:ext cx="6199188" cy="6617196"/>
          </a:xfrm>
          <a:prstGeom prst="rect">
            <a:avLst/>
          </a:prstGeom>
          <a:noFill/>
          <a:ln w="9525">
            <a:noFill/>
            <a:miter lim="800000"/>
            <a:headEnd/>
            <a:tailEnd/>
          </a:ln>
        </p:spPr>
        <p:txBody>
          <a:bodyPr>
            <a:spAutoFit/>
          </a:bodyPr>
          <a:lstStyle/>
          <a:p>
            <a:endParaRPr lang="en-US" sz="2800" b="1" i="1" dirty="0" smtClean="0"/>
          </a:p>
          <a:p>
            <a:r>
              <a:rPr lang="en-US" sz="2800" b="1" i="1" dirty="0"/>
              <a:t>Radiobiological effects of accelerated </a:t>
            </a:r>
            <a:r>
              <a:rPr lang="en-US" sz="2800" b="1" i="1" dirty="0" err="1"/>
              <a:t>ultrashort</a:t>
            </a:r>
            <a:r>
              <a:rPr lang="en-US" sz="2800" b="1" i="1" dirty="0"/>
              <a:t> electron beam </a:t>
            </a:r>
          </a:p>
          <a:p>
            <a:endParaRPr lang="en-US" sz="2800" b="1" i="1" dirty="0" smtClean="0"/>
          </a:p>
          <a:p>
            <a:r>
              <a:rPr lang="en-US" sz="2000" b="1" u="sng" dirty="0" err="1" smtClean="0"/>
              <a:t>Rouben</a:t>
            </a:r>
            <a:r>
              <a:rPr lang="en-US" sz="2000" b="1" u="sng" dirty="0" smtClean="0"/>
              <a:t> </a:t>
            </a:r>
            <a:r>
              <a:rPr lang="en-US" sz="2000" b="1" u="sng" dirty="0"/>
              <a:t>Aroutiounian,</a:t>
            </a:r>
            <a:r>
              <a:rPr lang="en-US" sz="2000" b="1" dirty="0"/>
              <a:t> </a:t>
            </a:r>
            <a:r>
              <a:rPr lang="en-US" sz="2000" dirty="0"/>
              <a:t>Yerevan State University; National Academy of sciences, RA</a:t>
            </a:r>
          </a:p>
          <a:p>
            <a:r>
              <a:rPr lang="en-US" sz="2000" b="1" dirty="0" err="1"/>
              <a:t>Bagrat</a:t>
            </a:r>
            <a:r>
              <a:rPr lang="en-US" sz="2000" b="1" dirty="0"/>
              <a:t> </a:t>
            </a:r>
            <a:r>
              <a:rPr lang="en-US" sz="2000" b="1" dirty="0" err="1"/>
              <a:t>Grigoryan</a:t>
            </a:r>
            <a:r>
              <a:rPr lang="en-US" sz="2000" b="1" dirty="0"/>
              <a:t>, </a:t>
            </a:r>
            <a:r>
              <a:rPr lang="en-US" sz="2000" dirty="0"/>
              <a:t>CANDLE Synchrotron Research Institute, RA</a:t>
            </a:r>
          </a:p>
          <a:p>
            <a:r>
              <a:rPr lang="en-US" sz="2000" b="1" dirty="0" err="1"/>
              <a:t>Gohar</a:t>
            </a:r>
            <a:r>
              <a:rPr lang="en-US" sz="2000" b="1" dirty="0"/>
              <a:t> </a:t>
            </a:r>
            <a:r>
              <a:rPr lang="en-US" sz="2000" b="1" dirty="0" err="1"/>
              <a:t>Tsakanova</a:t>
            </a:r>
            <a:r>
              <a:rPr lang="en-US" sz="2000" b="1" dirty="0"/>
              <a:t>, </a:t>
            </a:r>
            <a:r>
              <a:rPr lang="en-US" sz="2000" dirty="0"/>
              <a:t>CANDLE Synchrotron Research Institute; Institute of </a:t>
            </a:r>
            <a:r>
              <a:rPr lang="en-US" sz="2000" dirty="0" err="1"/>
              <a:t>Mol.Biology</a:t>
            </a:r>
            <a:r>
              <a:rPr lang="en-US" sz="2000" dirty="0"/>
              <a:t> NAS RA </a:t>
            </a:r>
            <a:endParaRPr lang="en-US" sz="2000" dirty="0" smtClean="0"/>
          </a:p>
          <a:p>
            <a:r>
              <a:rPr lang="en-US" sz="2000" b="1" dirty="0" err="1" smtClean="0"/>
              <a:t>Samvel</a:t>
            </a:r>
            <a:r>
              <a:rPr lang="en-US" sz="2000" b="1" dirty="0" smtClean="0"/>
              <a:t> </a:t>
            </a:r>
            <a:r>
              <a:rPr lang="en-US" sz="2000" b="1" dirty="0" err="1" smtClean="0"/>
              <a:t>Harutyunyan</a:t>
            </a:r>
            <a:r>
              <a:rPr lang="en-US" sz="2000" b="1" dirty="0" smtClean="0"/>
              <a:t>-</a:t>
            </a:r>
            <a:r>
              <a:rPr lang="en-US" sz="2000" b="1" dirty="0"/>
              <a:t> </a:t>
            </a:r>
            <a:r>
              <a:rPr lang="en-US" sz="2000" dirty="0"/>
              <a:t>Yerevan State University; </a:t>
            </a:r>
            <a:r>
              <a:rPr lang="en-US" sz="2000" dirty="0" smtClean="0"/>
              <a:t>JINR</a:t>
            </a:r>
          </a:p>
          <a:p>
            <a:r>
              <a:rPr lang="en-US" sz="2000" b="1" dirty="0" err="1" smtClean="0"/>
              <a:t>Tigran</a:t>
            </a:r>
            <a:r>
              <a:rPr lang="en-US" sz="2000" b="1" dirty="0" smtClean="0"/>
              <a:t> </a:t>
            </a:r>
            <a:r>
              <a:rPr lang="en-US" sz="2000" b="1" dirty="0" err="1" smtClean="0"/>
              <a:t>Harutyunyan</a:t>
            </a:r>
            <a:r>
              <a:rPr lang="ru-RU" sz="2000" b="1" dirty="0" smtClean="0"/>
              <a:t> </a:t>
            </a:r>
            <a:r>
              <a:rPr lang="en-US" sz="2000" b="1" dirty="0" smtClean="0"/>
              <a:t>- </a:t>
            </a:r>
            <a:r>
              <a:rPr lang="en-US" sz="2000" dirty="0"/>
              <a:t>Yerevan State </a:t>
            </a:r>
            <a:r>
              <a:rPr lang="en-US" sz="2000" dirty="0" smtClean="0"/>
              <a:t>University</a:t>
            </a:r>
            <a:endParaRPr lang="ru-RU" sz="2000" dirty="0" smtClean="0"/>
          </a:p>
          <a:p>
            <a:r>
              <a:rPr lang="en-US" sz="2000" b="1" dirty="0"/>
              <a:t>Nelly </a:t>
            </a:r>
            <a:r>
              <a:rPr lang="en-US" sz="2000" b="1" dirty="0" err="1"/>
              <a:t>Babayan</a:t>
            </a:r>
            <a:r>
              <a:rPr lang="en-US" sz="2000" b="1" dirty="0"/>
              <a:t>- </a:t>
            </a:r>
            <a:r>
              <a:rPr lang="en-US" sz="2000" dirty="0"/>
              <a:t>Yerevan State </a:t>
            </a:r>
            <a:r>
              <a:rPr lang="en-US" sz="2000" dirty="0" smtClean="0"/>
              <a:t>University</a:t>
            </a:r>
            <a:r>
              <a:rPr lang="ru-RU" sz="2000" dirty="0" smtClean="0"/>
              <a:t>,</a:t>
            </a:r>
            <a:r>
              <a:rPr lang="en-US" sz="2000" dirty="0"/>
              <a:t> ; Institute of </a:t>
            </a:r>
            <a:r>
              <a:rPr lang="en-US" sz="2000" dirty="0" err="1"/>
              <a:t>Mol.Biology</a:t>
            </a:r>
            <a:r>
              <a:rPr lang="en-US" sz="2000" dirty="0"/>
              <a:t> NAS RA </a:t>
            </a:r>
          </a:p>
          <a:p>
            <a:r>
              <a:rPr lang="en-US" sz="2000" b="1" dirty="0" smtClean="0"/>
              <a:t>Natalya </a:t>
            </a:r>
            <a:r>
              <a:rPr lang="en-US" sz="2000" b="1" dirty="0" err="1" smtClean="0"/>
              <a:t>Vorobieva</a:t>
            </a:r>
            <a:r>
              <a:rPr lang="ru-RU" sz="2000" b="1" dirty="0" smtClean="0"/>
              <a:t>,</a:t>
            </a:r>
            <a:r>
              <a:rPr lang="en-US" sz="2000" b="1" dirty="0" smtClean="0"/>
              <a:t> </a:t>
            </a:r>
            <a:r>
              <a:rPr lang="en-US" sz="2000" b="1" dirty="0" err="1"/>
              <a:t>Andreyan</a:t>
            </a:r>
            <a:r>
              <a:rPr lang="en-US" sz="2000" b="1" dirty="0"/>
              <a:t> </a:t>
            </a:r>
            <a:r>
              <a:rPr lang="en-US" sz="2000" b="1" dirty="0" err="1" smtClean="0"/>
              <a:t>Osipov</a:t>
            </a:r>
            <a:r>
              <a:rPr lang="en-US" sz="2000" dirty="0" smtClean="0"/>
              <a:t>; </a:t>
            </a:r>
            <a:r>
              <a:rPr lang="en-US" sz="2000" dirty="0"/>
              <a:t>N.N. Semenov Federal Research Center for Chemical Physics RAS; </a:t>
            </a:r>
            <a:r>
              <a:rPr lang="en-US" sz="2000" dirty="0" err="1"/>
              <a:t>Flerov</a:t>
            </a:r>
            <a:r>
              <a:rPr lang="en-US" sz="2000" dirty="0"/>
              <a:t> Laboratory of Nuclear Reactions JINR, </a:t>
            </a:r>
            <a:r>
              <a:rPr lang="en-US" sz="2000" dirty="0" err="1"/>
              <a:t>Dubna</a:t>
            </a:r>
            <a:r>
              <a:rPr lang="en-US" sz="2000" dirty="0"/>
              <a:t>, RF</a:t>
            </a:r>
          </a:p>
          <a:p>
            <a:endParaRPr lang="ru-RU" sz="2400" dirty="0" smtClean="0"/>
          </a:p>
          <a:p>
            <a:endParaRPr lang="en-US" sz="2800" dirty="0" smtClean="0"/>
          </a:p>
        </p:txBody>
      </p:sp>
      <p:grpSp>
        <p:nvGrpSpPr>
          <p:cNvPr id="2" name="Group 15"/>
          <p:cNvGrpSpPr>
            <a:grpSpLocks/>
          </p:cNvGrpSpPr>
          <p:nvPr/>
        </p:nvGrpSpPr>
        <p:grpSpPr bwMode="auto">
          <a:xfrm>
            <a:off x="6199188" y="0"/>
            <a:ext cx="3124200" cy="6858000"/>
            <a:chOff x="5866282" y="1143001"/>
            <a:chExt cx="3277720" cy="5715000"/>
          </a:xfrm>
        </p:grpSpPr>
        <p:pic>
          <p:nvPicPr>
            <p:cNvPr id="4100" name="Picture 9"/>
            <p:cNvPicPr>
              <a:picLocks noChangeAspect="1" noChangeArrowheads="1"/>
            </p:cNvPicPr>
            <p:nvPr/>
          </p:nvPicPr>
          <p:blipFill>
            <a:blip r:embed="rId3" cstate="print"/>
            <a:srcRect/>
            <a:stretch>
              <a:fillRect/>
            </a:stretch>
          </p:blipFill>
          <p:spPr bwMode="auto">
            <a:xfrm>
              <a:off x="5866282" y="1143001"/>
              <a:ext cx="3277720" cy="5715000"/>
            </a:xfrm>
            <a:prstGeom prst="rect">
              <a:avLst/>
            </a:prstGeom>
            <a:noFill/>
            <a:ln w="9525">
              <a:noFill/>
              <a:miter lim="800000"/>
              <a:headEnd/>
              <a:tailEnd/>
            </a:ln>
          </p:spPr>
        </p:pic>
        <p:sp>
          <p:nvSpPr>
            <p:cNvPr id="4101" name="TextBox 13"/>
            <p:cNvSpPr txBox="1">
              <a:spLocks noChangeArrowheads="1"/>
            </p:cNvSpPr>
            <p:nvPr/>
          </p:nvSpPr>
          <p:spPr bwMode="auto">
            <a:xfrm>
              <a:off x="6019800" y="3912513"/>
              <a:ext cx="914400" cy="538609"/>
            </a:xfrm>
            <a:prstGeom prst="rect">
              <a:avLst/>
            </a:prstGeom>
            <a:noFill/>
            <a:ln w="9525">
              <a:noFill/>
              <a:miter lim="800000"/>
              <a:headEnd/>
              <a:tailEnd/>
            </a:ln>
          </p:spPr>
          <p:txBody>
            <a:bodyPr>
              <a:spAutoFit/>
            </a:bodyPr>
            <a:lstStyle/>
            <a:p>
              <a:pPr defTabSz="449263" eaLnBrk="1" hangingPunct="1"/>
              <a:r>
                <a:rPr lang="en-US" altLang="en-US" sz="1200" b="1">
                  <a:solidFill>
                    <a:srgbClr val="FFFF00"/>
                  </a:solidFill>
                </a:rPr>
                <a:t>Heavy-ion beam</a:t>
              </a:r>
              <a:endParaRPr lang="ru-RU" altLang="en-US" sz="1200" b="1">
                <a:solidFill>
                  <a:srgbClr val="FFFF00"/>
                </a:solidFill>
              </a:endParaRPr>
            </a:p>
          </p:txBody>
        </p:sp>
        <p:sp>
          <p:nvSpPr>
            <p:cNvPr id="4102" name="TextBox 14"/>
            <p:cNvSpPr txBox="1">
              <a:spLocks noChangeArrowheads="1"/>
            </p:cNvSpPr>
            <p:nvPr/>
          </p:nvSpPr>
          <p:spPr bwMode="auto">
            <a:xfrm>
              <a:off x="5867400" y="1595735"/>
              <a:ext cx="838199" cy="538609"/>
            </a:xfrm>
            <a:prstGeom prst="rect">
              <a:avLst/>
            </a:prstGeom>
            <a:noFill/>
            <a:ln w="9525">
              <a:noFill/>
              <a:miter lim="800000"/>
              <a:headEnd/>
              <a:tailEnd/>
            </a:ln>
          </p:spPr>
          <p:txBody>
            <a:bodyPr>
              <a:spAutoFit/>
            </a:bodyPr>
            <a:lstStyle/>
            <a:p>
              <a:pPr defTabSz="449263" eaLnBrk="1" hangingPunct="1"/>
              <a:r>
                <a:rPr lang="en-US" altLang="en-US" sz="1200" b="1">
                  <a:solidFill>
                    <a:srgbClr val="FFFF00"/>
                  </a:solidFill>
                </a:rPr>
                <a:t>Electron beam</a:t>
              </a:r>
              <a:endParaRPr lang="ru-RU" altLang="en-US" sz="1200" b="1">
                <a:solidFill>
                  <a:srgbClr val="FFFF00"/>
                </a:solidFill>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noChangeArrowheads="1"/>
          </p:cNvSpPr>
          <p:nvPr>
            <p:ph type="title"/>
          </p:nvPr>
        </p:nvSpPr>
        <p:spPr>
          <a:xfrm>
            <a:off x="321469" y="1"/>
            <a:ext cx="8465344" cy="2411016"/>
          </a:xfrm>
        </p:spPr>
        <p:txBody>
          <a:bodyPr>
            <a:normAutofit fontScale="90000"/>
          </a:bodyPr>
          <a:lstStyle/>
          <a:p>
            <a:r>
              <a:rPr lang="en-US" altLang="en-US" sz="2100" dirty="0"/>
              <a:t/>
            </a:r>
            <a:br>
              <a:rPr lang="en-US" altLang="en-US" sz="2100" dirty="0"/>
            </a:br>
            <a:r>
              <a:rPr lang="en-US" altLang="en-US" sz="2200" b="1" dirty="0"/>
              <a:t/>
            </a:r>
            <a:br>
              <a:rPr lang="en-US" altLang="en-US" sz="2200" b="1" dirty="0"/>
            </a:br>
            <a:r>
              <a:rPr lang="en-US" altLang="en-US" sz="2000" b="1" u="sng" dirty="0"/>
              <a:t>For geneticists, the most important direction in radiobiology is the DNA damage, induced by different types of radiation</a:t>
            </a:r>
            <a:r>
              <a:rPr lang="en-US" altLang="en-US" sz="1800" b="1" u="sng" dirty="0"/>
              <a:t>, including ultrafast electron beams. </a:t>
            </a:r>
            <a:r>
              <a:rPr lang="en-US" altLang="en-US" sz="1600" b="1" u="sng" dirty="0" smtClean="0"/>
              <a:t/>
            </a:r>
            <a:br>
              <a:rPr lang="en-US" altLang="en-US" sz="1600" b="1" u="sng" dirty="0" smtClean="0"/>
            </a:br>
            <a:r>
              <a:rPr lang="en-US" altLang="en-US" sz="2000" b="1" u="sng" dirty="0"/>
              <a:t/>
            </a:r>
            <a:br>
              <a:rPr lang="en-US" altLang="en-US" sz="2000" b="1" u="sng" dirty="0"/>
            </a:br>
            <a:r>
              <a:rPr lang="en-US" altLang="en-US" sz="1600" b="1" dirty="0" smtClean="0"/>
              <a:t>The </a:t>
            </a:r>
            <a:r>
              <a:rPr lang="en-US" altLang="en-US" sz="1600" b="1" dirty="0"/>
              <a:t>damaged DNA can be repaired, and if repair is not successful, then:  </a:t>
            </a:r>
            <a:br>
              <a:rPr lang="en-US" altLang="en-US" sz="1600" b="1" dirty="0"/>
            </a:br>
            <a:r>
              <a:rPr lang="en-US" altLang="en-US" sz="1600" b="1" dirty="0"/>
              <a:t>-cells can die by apoptosis. </a:t>
            </a:r>
            <a:br>
              <a:rPr lang="en-US" altLang="en-US" sz="1600" b="1" dirty="0"/>
            </a:br>
            <a:r>
              <a:rPr lang="en-US" altLang="en-US" sz="1600" b="1" dirty="0"/>
              <a:t>-arrest in cell cycle can be induced. </a:t>
            </a:r>
            <a:br>
              <a:rPr lang="en-US" altLang="en-US" sz="1600" b="1" dirty="0"/>
            </a:br>
            <a:r>
              <a:rPr lang="en-US" altLang="en-US" sz="1600" b="1" dirty="0"/>
              <a:t>-DNA damage can </a:t>
            </a:r>
            <a:r>
              <a:rPr lang="en-US" altLang="en-US" sz="1600" b="1" dirty="0" smtClean="0"/>
              <a:t>lead </a:t>
            </a:r>
            <a:r>
              <a:rPr lang="en-US" altLang="en-US" sz="1600" b="1" dirty="0"/>
              <a:t>to cancer.</a:t>
            </a:r>
            <a:r>
              <a:rPr lang="en-US" altLang="en-US" sz="2200" b="1" dirty="0"/>
              <a:t/>
            </a:r>
            <a:br>
              <a:rPr lang="en-US" altLang="en-US" sz="2200" b="1" dirty="0"/>
            </a:br>
            <a:endParaRPr lang="en-US" altLang="en-US" sz="2200" b="1" dirty="0"/>
          </a:p>
        </p:txBody>
      </p:sp>
      <p:pic>
        <p:nvPicPr>
          <p:cNvPr id="27651" name="Content Placeholder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47800" y="2514600"/>
            <a:ext cx="6324600" cy="3962400"/>
          </a:xfrm>
        </p:spPr>
      </p:pic>
      <p:sp>
        <p:nvSpPr>
          <p:cNvPr id="27652" name="TextBox 6"/>
          <p:cNvSpPr txBox="1">
            <a:spLocks noChangeArrowheads="1"/>
          </p:cNvSpPr>
          <p:nvPr/>
        </p:nvSpPr>
        <p:spPr bwMode="auto">
          <a:xfrm>
            <a:off x="3864769" y="2571750"/>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defRPr>
                <a:solidFill>
                  <a:schemeClr val="tx1"/>
                </a:solidFill>
                <a:latin typeface="Tahoma" panose="020B0604030504040204" pitchFamily="34" charset="0"/>
                <a:ea typeface="Microsoft YaHei" panose="020B0503020204020204" pitchFamily="34" charset="-122"/>
              </a:defRPr>
            </a:lvl1pPr>
            <a:lvl2pPr marL="742950" indent="-285750" defTabSz="449263">
              <a:defRPr>
                <a:solidFill>
                  <a:schemeClr val="tx1"/>
                </a:solidFill>
                <a:latin typeface="Tahoma" panose="020B0604030504040204" pitchFamily="34" charset="0"/>
                <a:ea typeface="Microsoft YaHei" panose="020B0503020204020204" pitchFamily="34" charset="-122"/>
              </a:defRPr>
            </a:lvl2pPr>
            <a:lvl3pPr marL="1143000" indent="-228600" defTabSz="449263">
              <a:defRPr>
                <a:solidFill>
                  <a:schemeClr val="tx1"/>
                </a:solidFill>
                <a:latin typeface="Tahoma" panose="020B0604030504040204" pitchFamily="34" charset="0"/>
                <a:ea typeface="Microsoft YaHei" panose="020B0503020204020204" pitchFamily="34" charset="-122"/>
              </a:defRPr>
            </a:lvl3pPr>
            <a:lvl4pPr marL="1600200" indent="-228600" defTabSz="449263">
              <a:defRPr>
                <a:solidFill>
                  <a:schemeClr val="tx1"/>
                </a:solidFill>
                <a:latin typeface="Tahoma" panose="020B0604030504040204" pitchFamily="34" charset="0"/>
                <a:ea typeface="Microsoft YaHei" panose="020B0503020204020204" pitchFamily="34" charset="-122"/>
              </a:defRPr>
            </a:lvl4pPr>
            <a:lvl5pPr marL="2057400" indent="-228600" defTabSz="449263">
              <a:defRPr>
                <a:solidFill>
                  <a:schemeClr val="tx1"/>
                </a:solidFill>
                <a:latin typeface="Tahoma" panose="020B060403050404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r>
              <a:rPr lang="en-US" altLang="en-US" sz="2400" b="1">
                <a:solidFill>
                  <a:srgbClr val="000000"/>
                </a:solidFill>
                <a:latin typeface="Arial" panose="020B0604020202020204" pitchFamily="34" charset="0"/>
              </a:rPr>
              <a:t>Radiation</a:t>
            </a:r>
            <a:endParaRPr lang="en-US" altLang="en-US" sz="900" b="1">
              <a:solidFill>
                <a:srgbClr val="000000"/>
              </a:solidFill>
              <a:latin typeface="Arial" panose="020B0604020202020204" pitchFamily="34" charset="0"/>
            </a:endParaRPr>
          </a:p>
        </p:txBody>
      </p:sp>
      <p:sp>
        <p:nvSpPr>
          <p:cNvPr id="27653" name="TextBox 7"/>
          <p:cNvSpPr txBox="1">
            <a:spLocks noChangeArrowheads="1"/>
          </p:cNvSpPr>
          <p:nvPr/>
        </p:nvSpPr>
        <p:spPr bwMode="auto">
          <a:xfrm>
            <a:off x="4286250" y="3273029"/>
            <a:ext cx="14859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defRPr>
                <a:solidFill>
                  <a:schemeClr val="tx1"/>
                </a:solidFill>
                <a:latin typeface="Tahoma" panose="020B0604030504040204" pitchFamily="34" charset="0"/>
                <a:ea typeface="Microsoft YaHei" panose="020B0503020204020204" pitchFamily="34" charset="-122"/>
              </a:defRPr>
            </a:lvl1pPr>
            <a:lvl2pPr marL="742950" indent="-285750" defTabSz="449263">
              <a:defRPr>
                <a:solidFill>
                  <a:schemeClr val="tx1"/>
                </a:solidFill>
                <a:latin typeface="Tahoma" panose="020B0604030504040204" pitchFamily="34" charset="0"/>
                <a:ea typeface="Microsoft YaHei" panose="020B0503020204020204" pitchFamily="34" charset="-122"/>
              </a:defRPr>
            </a:lvl2pPr>
            <a:lvl3pPr marL="1143000" indent="-228600" defTabSz="449263">
              <a:defRPr>
                <a:solidFill>
                  <a:schemeClr val="tx1"/>
                </a:solidFill>
                <a:latin typeface="Tahoma" panose="020B0604030504040204" pitchFamily="34" charset="0"/>
                <a:ea typeface="Microsoft YaHei" panose="020B0503020204020204" pitchFamily="34" charset="-122"/>
              </a:defRPr>
            </a:lvl3pPr>
            <a:lvl4pPr marL="1600200" indent="-228600" defTabSz="449263">
              <a:defRPr>
                <a:solidFill>
                  <a:schemeClr val="tx1"/>
                </a:solidFill>
                <a:latin typeface="Tahoma" panose="020B0604030504040204" pitchFamily="34" charset="0"/>
                <a:ea typeface="Microsoft YaHei" panose="020B0503020204020204" pitchFamily="34" charset="-122"/>
              </a:defRPr>
            </a:lvl4pPr>
            <a:lvl5pPr marL="2057400" indent="-228600" defTabSz="449263">
              <a:defRPr>
                <a:solidFill>
                  <a:schemeClr val="tx1"/>
                </a:solidFill>
                <a:latin typeface="Tahoma" panose="020B060403050404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pPr algn="just"/>
            <a:r>
              <a:rPr lang="en-US" altLang="en-US" sz="2100" b="1">
                <a:solidFill>
                  <a:srgbClr val="000000"/>
                </a:solidFill>
                <a:latin typeface="Arial" panose="020B0604020202020204" pitchFamily="34" charset="0"/>
              </a:rPr>
              <a:t> DNA</a:t>
            </a:r>
          </a:p>
          <a:p>
            <a:pPr algn="just"/>
            <a:endParaRPr lang="en-US" altLang="en-US" sz="2100" b="1">
              <a:solidFill>
                <a:srgbClr val="000000"/>
              </a:solidFill>
              <a:latin typeface="Arial" panose="020B0604020202020204" pitchFamily="34" charset="0"/>
            </a:endParaRPr>
          </a:p>
          <a:p>
            <a:pPr algn="just"/>
            <a:r>
              <a:rPr lang="en-US" altLang="en-US" sz="2100" b="1">
                <a:solidFill>
                  <a:srgbClr val="000000"/>
                </a:solidFill>
                <a:latin typeface="Arial" panose="020B0604020202020204" pitchFamily="34" charset="0"/>
              </a:rPr>
              <a:t>damage</a:t>
            </a:r>
            <a:endParaRPr lang="en-US" altLang="en-US" sz="900" b="1">
              <a:solidFill>
                <a:srgbClr val="000000"/>
              </a:solidFill>
              <a:latin typeface="Arial" panose="020B0604020202020204" pitchFamily="34" charset="0"/>
            </a:endParaRPr>
          </a:p>
        </p:txBody>
      </p:sp>
      <p:sp>
        <p:nvSpPr>
          <p:cNvPr id="27654" name="TextBox 8"/>
          <p:cNvSpPr txBox="1">
            <a:spLocks noChangeArrowheads="1"/>
          </p:cNvSpPr>
          <p:nvPr/>
        </p:nvSpPr>
        <p:spPr bwMode="auto">
          <a:xfrm>
            <a:off x="1600200" y="4630341"/>
            <a:ext cx="1943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defRPr>
                <a:solidFill>
                  <a:schemeClr val="tx1"/>
                </a:solidFill>
                <a:latin typeface="Tahoma" panose="020B0604030504040204" pitchFamily="34" charset="0"/>
                <a:ea typeface="Microsoft YaHei" panose="020B0503020204020204" pitchFamily="34" charset="-122"/>
              </a:defRPr>
            </a:lvl1pPr>
            <a:lvl2pPr marL="742950" indent="-285750" defTabSz="449263">
              <a:defRPr>
                <a:solidFill>
                  <a:schemeClr val="tx1"/>
                </a:solidFill>
                <a:latin typeface="Tahoma" panose="020B0604030504040204" pitchFamily="34" charset="0"/>
                <a:ea typeface="Microsoft YaHei" panose="020B0503020204020204" pitchFamily="34" charset="-122"/>
              </a:defRPr>
            </a:lvl2pPr>
            <a:lvl3pPr marL="1143000" indent="-228600" defTabSz="449263">
              <a:defRPr>
                <a:solidFill>
                  <a:schemeClr val="tx1"/>
                </a:solidFill>
                <a:latin typeface="Tahoma" panose="020B0604030504040204" pitchFamily="34" charset="0"/>
                <a:ea typeface="Microsoft YaHei" panose="020B0503020204020204" pitchFamily="34" charset="-122"/>
              </a:defRPr>
            </a:lvl3pPr>
            <a:lvl4pPr marL="1600200" indent="-228600" defTabSz="449263">
              <a:defRPr>
                <a:solidFill>
                  <a:schemeClr val="tx1"/>
                </a:solidFill>
                <a:latin typeface="Tahoma" panose="020B0604030504040204" pitchFamily="34" charset="0"/>
                <a:ea typeface="Microsoft YaHei" panose="020B0503020204020204" pitchFamily="34" charset="-122"/>
              </a:defRPr>
            </a:lvl4pPr>
            <a:lvl5pPr marL="2057400" indent="-228600" defTabSz="449263">
              <a:defRPr>
                <a:solidFill>
                  <a:schemeClr val="tx1"/>
                </a:solidFill>
                <a:latin typeface="Tahoma" panose="020B060403050404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r>
              <a:rPr lang="en-US" altLang="en-US" b="1" dirty="0">
                <a:solidFill>
                  <a:srgbClr val="000000"/>
                </a:solidFill>
                <a:latin typeface="Arial" panose="020B0604020202020204" pitchFamily="34" charset="0"/>
              </a:rPr>
              <a:t>Apoptosis</a:t>
            </a:r>
            <a:endParaRPr lang="en-US" altLang="en-US" sz="900" b="1" dirty="0">
              <a:solidFill>
                <a:srgbClr val="000000"/>
              </a:solidFill>
              <a:latin typeface="Arial" panose="020B0604020202020204" pitchFamily="34" charset="0"/>
            </a:endParaRPr>
          </a:p>
        </p:txBody>
      </p:sp>
      <p:sp>
        <p:nvSpPr>
          <p:cNvPr id="27655" name="TextBox 9"/>
          <p:cNvSpPr txBox="1">
            <a:spLocks noChangeArrowheads="1"/>
          </p:cNvSpPr>
          <p:nvPr/>
        </p:nvSpPr>
        <p:spPr bwMode="auto">
          <a:xfrm>
            <a:off x="2895600" y="4630341"/>
            <a:ext cx="2305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defRPr>
                <a:solidFill>
                  <a:schemeClr val="tx1"/>
                </a:solidFill>
                <a:latin typeface="Tahoma" panose="020B0604030504040204" pitchFamily="34" charset="0"/>
                <a:ea typeface="Microsoft YaHei" panose="020B0503020204020204" pitchFamily="34" charset="-122"/>
              </a:defRPr>
            </a:lvl1pPr>
            <a:lvl2pPr marL="742950" indent="-285750" defTabSz="449263">
              <a:defRPr>
                <a:solidFill>
                  <a:schemeClr val="tx1"/>
                </a:solidFill>
                <a:latin typeface="Tahoma" panose="020B0604030504040204" pitchFamily="34" charset="0"/>
                <a:ea typeface="Microsoft YaHei" panose="020B0503020204020204" pitchFamily="34" charset="-122"/>
              </a:defRPr>
            </a:lvl2pPr>
            <a:lvl3pPr marL="1143000" indent="-228600" defTabSz="449263">
              <a:defRPr>
                <a:solidFill>
                  <a:schemeClr val="tx1"/>
                </a:solidFill>
                <a:latin typeface="Tahoma" panose="020B0604030504040204" pitchFamily="34" charset="0"/>
                <a:ea typeface="Microsoft YaHei" panose="020B0503020204020204" pitchFamily="34" charset="-122"/>
              </a:defRPr>
            </a:lvl3pPr>
            <a:lvl4pPr marL="1600200" indent="-228600" defTabSz="449263">
              <a:defRPr>
                <a:solidFill>
                  <a:schemeClr val="tx1"/>
                </a:solidFill>
                <a:latin typeface="Tahoma" panose="020B0604030504040204" pitchFamily="34" charset="0"/>
                <a:ea typeface="Microsoft YaHei" panose="020B0503020204020204" pitchFamily="34" charset="-122"/>
              </a:defRPr>
            </a:lvl4pPr>
            <a:lvl5pPr marL="2057400" indent="-228600" defTabSz="449263">
              <a:defRPr>
                <a:solidFill>
                  <a:schemeClr val="tx1"/>
                </a:solidFill>
                <a:latin typeface="Tahoma" panose="020B060403050404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r>
              <a:rPr lang="en-US" altLang="en-US" b="1" dirty="0">
                <a:solidFill>
                  <a:srgbClr val="000000"/>
                </a:solidFill>
                <a:latin typeface="Arial" panose="020B0604020202020204" pitchFamily="34" charset="0"/>
              </a:rPr>
              <a:t>Cell cycle </a:t>
            </a:r>
            <a:endParaRPr lang="en-US" altLang="en-US" b="1" dirty="0" smtClean="0">
              <a:solidFill>
                <a:srgbClr val="000000"/>
              </a:solidFill>
              <a:latin typeface="Arial" panose="020B0604020202020204" pitchFamily="34" charset="0"/>
            </a:endParaRPr>
          </a:p>
          <a:p>
            <a:r>
              <a:rPr lang="en-US" altLang="en-US" b="1" dirty="0">
                <a:solidFill>
                  <a:srgbClr val="000000"/>
                </a:solidFill>
                <a:latin typeface="Arial" panose="020B0604020202020204" pitchFamily="34" charset="0"/>
              </a:rPr>
              <a:t> </a:t>
            </a:r>
            <a:r>
              <a:rPr lang="en-US" altLang="en-US" b="1" dirty="0" smtClean="0">
                <a:solidFill>
                  <a:srgbClr val="000000"/>
                </a:solidFill>
                <a:latin typeface="Arial" panose="020B0604020202020204" pitchFamily="34" charset="0"/>
              </a:rPr>
              <a:t>  arrest</a:t>
            </a:r>
            <a:endParaRPr lang="en-US" altLang="en-US" b="1" dirty="0">
              <a:solidFill>
                <a:srgbClr val="000000"/>
              </a:solidFill>
              <a:latin typeface="Arial" panose="020B0604020202020204" pitchFamily="34" charset="0"/>
            </a:endParaRPr>
          </a:p>
        </p:txBody>
      </p:sp>
      <p:sp>
        <p:nvSpPr>
          <p:cNvPr id="27656" name="TextBox 10"/>
          <p:cNvSpPr txBox="1">
            <a:spLocks noChangeArrowheads="1"/>
          </p:cNvSpPr>
          <p:nvPr/>
        </p:nvSpPr>
        <p:spPr bwMode="auto">
          <a:xfrm>
            <a:off x="4531520" y="4699397"/>
            <a:ext cx="1619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defRPr>
                <a:solidFill>
                  <a:schemeClr val="tx1"/>
                </a:solidFill>
                <a:latin typeface="Tahoma" panose="020B0604030504040204" pitchFamily="34" charset="0"/>
                <a:ea typeface="Microsoft YaHei" panose="020B0503020204020204" pitchFamily="34" charset="-122"/>
              </a:defRPr>
            </a:lvl1pPr>
            <a:lvl2pPr marL="742950" indent="-285750" defTabSz="449263">
              <a:defRPr>
                <a:solidFill>
                  <a:schemeClr val="tx1"/>
                </a:solidFill>
                <a:latin typeface="Tahoma" panose="020B0604030504040204" pitchFamily="34" charset="0"/>
                <a:ea typeface="Microsoft YaHei" panose="020B0503020204020204" pitchFamily="34" charset="-122"/>
              </a:defRPr>
            </a:lvl2pPr>
            <a:lvl3pPr marL="1143000" indent="-228600" defTabSz="449263">
              <a:defRPr>
                <a:solidFill>
                  <a:schemeClr val="tx1"/>
                </a:solidFill>
                <a:latin typeface="Tahoma" panose="020B0604030504040204" pitchFamily="34" charset="0"/>
                <a:ea typeface="Microsoft YaHei" panose="020B0503020204020204" pitchFamily="34" charset="-122"/>
              </a:defRPr>
            </a:lvl3pPr>
            <a:lvl4pPr marL="1600200" indent="-228600" defTabSz="449263">
              <a:defRPr>
                <a:solidFill>
                  <a:schemeClr val="tx1"/>
                </a:solidFill>
                <a:latin typeface="Tahoma" panose="020B0604030504040204" pitchFamily="34" charset="0"/>
                <a:ea typeface="Microsoft YaHei" panose="020B0503020204020204" pitchFamily="34" charset="-122"/>
              </a:defRPr>
            </a:lvl4pPr>
            <a:lvl5pPr marL="2057400" indent="-228600" defTabSz="449263">
              <a:defRPr>
                <a:solidFill>
                  <a:schemeClr val="tx1"/>
                </a:solidFill>
                <a:latin typeface="Tahoma" panose="020B060403050404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r>
              <a:rPr lang="en-US" altLang="en-US" b="1" dirty="0">
                <a:solidFill>
                  <a:srgbClr val="000000"/>
                </a:solidFill>
                <a:latin typeface="Arial" panose="020B0604020202020204" pitchFamily="34" charset="0"/>
              </a:rPr>
              <a:t>DNA repair</a:t>
            </a:r>
          </a:p>
        </p:txBody>
      </p:sp>
      <p:sp>
        <p:nvSpPr>
          <p:cNvPr id="27657" name="TextBox 12"/>
          <p:cNvSpPr txBox="1">
            <a:spLocks noChangeArrowheads="1"/>
          </p:cNvSpPr>
          <p:nvPr/>
        </p:nvSpPr>
        <p:spPr bwMode="auto">
          <a:xfrm>
            <a:off x="6188869" y="4624388"/>
            <a:ext cx="102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defRPr>
                <a:solidFill>
                  <a:schemeClr val="tx1"/>
                </a:solidFill>
                <a:latin typeface="Tahoma" panose="020B0604030504040204" pitchFamily="34" charset="0"/>
                <a:ea typeface="Microsoft YaHei" panose="020B0503020204020204" pitchFamily="34" charset="-122"/>
              </a:defRPr>
            </a:lvl1pPr>
            <a:lvl2pPr marL="742950" indent="-285750" defTabSz="449263">
              <a:defRPr>
                <a:solidFill>
                  <a:schemeClr val="tx1"/>
                </a:solidFill>
                <a:latin typeface="Tahoma" panose="020B0604030504040204" pitchFamily="34" charset="0"/>
                <a:ea typeface="Microsoft YaHei" panose="020B0503020204020204" pitchFamily="34" charset="-122"/>
              </a:defRPr>
            </a:lvl2pPr>
            <a:lvl3pPr marL="1143000" indent="-228600" defTabSz="449263">
              <a:defRPr>
                <a:solidFill>
                  <a:schemeClr val="tx1"/>
                </a:solidFill>
                <a:latin typeface="Tahoma" panose="020B0604030504040204" pitchFamily="34" charset="0"/>
                <a:ea typeface="Microsoft YaHei" panose="020B0503020204020204" pitchFamily="34" charset="-122"/>
              </a:defRPr>
            </a:lvl3pPr>
            <a:lvl4pPr marL="1600200" indent="-228600" defTabSz="449263">
              <a:defRPr>
                <a:solidFill>
                  <a:schemeClr val="tx1"/>
                </a:solidFill>
                <a:latin typeface="Tahoma" panose="020B0604030504040204" pitchFamily="34" charset="0"/>
                <a:ea typeface="Microsoft YaHei" panose="020B0503020204020204" pitchFamily="34" charset="-122"/>
              </a:defRPr>
            </a:lvl4pPr>
            <a:lvl5pPr marL="2057400" indent="-228600" defTabSz="449263">
              <a:defRPr>
                <a:solidFill>
                  <a:schemeClr val="tx1"/>
                </a:solidFill>
                <a:latin typeface="Tahoma" panose="020B060403050404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r>
              <a:rPr lang="en-US" altLang="en-US" b="1">
                <a:solidFill>
                  <a:srgbClr val="000000"/>
                </a:solidFill>
                <a:latin typeface="Arial" panose="020B0604020202020204" pitchFamily="34" charset="0"/>
              </a:rPr>
              <a:t>Cancer</a:t>
            </a:r>
            <a:endParaRPr lang="en-US" altLang="en-US" sz="900" b="1">
              <a:solidFill>
                <a:srgbClr val="000000"/>
              </a:solidFill>
              <a:latin typeface="Arial" panose="020B0604020202020204" pitchFamily="34" charset="0"/>
            </a:endParaRPr>
          </a:p>
        </p:txBody>
      </p:sp>
    </p:spTree>
    <p:extLst>
      <p:ext uri="{BB962C8B-B14F-4D97-AF65-F5344CB8AC3E}">
        <p14:creationId xmlns:p14="http://schemas.microsoft.com/office/powerpoint/2010/main" val="3096174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t50508a"/>
          <p:cNvPicPr>
            <a:picLocks noGrp="1" noChangeAspect="1" noChangeArrowheads="1"/>
          </p:cNvPicPr>
          <p:nvPr>
            <p:ph sz="quarter" idx="4294967295"/>
          </p:nvPr>
        </p:nvPicPr>
        <p:blipFill>
          <a:blip r:embed="rId2" cstate="print"/>
          <a:srcRect/>
          <a:stretch>
            <a:fillRect/>
          </a:stretch>
        </p:blipFill>
        <p:spPr>
          <a:xfrm>
            <a:off x="4751388" y="3090863"/>
            <a:ext cx="4392612" cy="3624262"/>
          </a:xfrm>
        </p:spPr>
      </p:pic>
      <p:pic>
        <p:nvPicPr>
          <p:cNvPr id="19459" name="Picture 3" descr="auditimage"/>
          <p:cNvPicPr>
            <a:picLocks noGrp="1" noChangeAspect="1" noChangeArrowheads="1"/>
          </p:cNvPicPr>
          <p:nvPr>
            <p:ph sz="quarter" idx="4294967295"/>
          </p:nvPr>
        </p:nvPicPr>
        <p:blipFill>
          <a:blip r:embed="rId3" cstate="print"/>
          <a:srcRect/>
          <a:stretch>
            <a:fillRect/>
          </a:stretch>
        </p:blipFill>
        <p:spPr>
          <a:xfrm>
            <a:off x="4824413" y="298450"/>
            <a:ext cx="4319587" cy="3576638"/>
          </a:xfrm>
        </p:spPr>
      </p:pic>
      <p:sp>
        <p:nvSpPr>
          <p:cNvPr id="20484" name="Rectangle 4"/>
          <p:cNvSpPr>
            <a:spLocks noGrp="1" noChangeArrowheads="1"/>
          </p:cNvSpPr>
          <p:nvPr>
            <p:ph type="title" idx="4294967295"/>
          </p:nvPr>
        </p:nvSpPr>
        <p:spPr>
          <a:xfrm>
            <a:off x="0" y="84138"/>
            <a:ext cx="3827463" cy="1785937"/>
          </a:xfrm>
        </p:spPr>
        <p:txBody>
          <a:bodyPr rtlCol="0">
            <a:normAutofit fontScale="90000"/>
          </a:bodyPr>
          <a:lstStyle/>
          <a:p>
            <a:pPr>
              <a:defRPr/>
            </a:pPr>
            <a:r>
              <a:rPr lang="en-US" altLang="en-US" sz="4000" dirty="0" smtClean="0"/>
              <a:t>Comet assay – </a:t>
            </a:r>
            <a:br>
              <a:rPr lang="en-US" altLang="en-US" sz="4000" dirty="0" smtClean="0"/>
            </a:br>
            <a:r>
              <a:rPr lang="en-US" altLang="en-US" sz="4000" dirty="0" smtClean="0"/>
              <a:t>computer analysis</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176" r="50787" b="3265"/>
          <a:stretch>
            <a:fillRect/>
          </a:stretch>
        </p:blipFill>
        <p:spPr bwMode="auto">
          <a:xfrm>
            <a:off x="147595" y="2189420"/>
            <a:ext cx="4392613"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317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idx="4294967295"/>
          </p:nvPr>
        </p:nvSpPr>
        <p:spPr>
          <a:xfrm>
            <a:off x="0" y="2130425"/>
            <a:ext cx="9144000" cy="1470025"/>
          </a:xfrm>
        </p:spPr>
        <p:txBody>
          <a:bodyPr/>
          <a:lstStyle/>
          <a:p>
            <a:pPr eaLnBrk="1" hangingPunct="1"/>
            <a:r>
              <a:rPr lang="en-US" altLang="en-US" sz="3600" dirty="0" smtClean="0">
                <a:solidFill>
                  <a:schemeClr val="bg1"/>
                </a:solidFill>
              </a:rPr>
              <a:t>  </a:t>
            </a:r>
            <a:endParaRPr lang="en-US" altLang="en-US" i="1" dirty="0" smtClean="0">
              <a:solidFill>
                <a:schemeClr val="bg1"/>
              </a:solidFill>
            </a:endParaRPr>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31" y="54057"/>
            <a:ext cx="9609138" cy="261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Прямоугольник 3"/>
          <p:cNvSpPr>
            <a:spLocks noChangeArrowheads="1"/>
          </p:cNvSpPr>
          <p:nvPr/>
        </p:nvSpPr>
        <p:spPr bwMode="auto">
          <a:xfrm>
            <a:off x="381000" y="2438400"/>
            <a:ext cx="2403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t>Non-irradiated control</a:t>
            </a:r>
            <a:endParaRPr lang="ru-RU" altLang="en-US" dirty="0"/>
          </a:p>
        </p:txBody>
      </p:sp>
      <p:sp>
        <p:nvSpPr>
          <p:cNvPr id="10246" name="Прямоугольник 4"/>
          <p:cNvSpPr>
            <a:spLocks noChangeArrowheads="1"/>
          </p:cNvSpPr>
          <p:nvPr/>
        </p:nvSpPr>
        <p:spPr bwMode="auto">
          <a:xfrm>
            <a:off x="3224213" y="2438400"/>
            <a:ext cx="248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smtClean="0"/>
              <a:t>Irradiation</a:t>
            </a:r>
            <a:r>
              <a:rPr lang="en-US" altLang="en-US" dirty="0"/>
              <a:t>, dose 2 </a:t>
            </a:r>
            <a:r>
              <a:rPr lang="en-US" altLang="en-US" dirty="0" err="1"/>
              <a:t>Gy</a:t>
            </a:r>
            <a:r>
              <a:rPr lang="en-US" altLang="en-US" dirty="0"/>
              <a:t>, </a:t>
            </a:r>
            <a:endParaRPr lang="ru-RU" altLang="en-US" dirty="0"/>
          </a:p>
        </p:txBody>
      </p:sp>
      <p:sp>
        <p:nvSpPr>
          <p:cNvPr id="10247" name="Прямоугольник 8"/>
          <p:cNvSpPr>
            <a:spLocks noChangeArrowheads="1"/>
          </p:cNvSpPr>
          <p:nvPr/>
        </p:nvSpPr>
        <p:spPr bwMode="auto">
          <a:xfrm>
            <a:off x="6172200" y="1600200"/>
            <a:ext cx="2514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dirty="0" smtClean="0"/>
          </a:p>
          <a:p>
            <a:endParaRPr lang="en-US" altLang="en-US" dirty="0" smtClean="0"/>
          </a:p>
          <a:p>
            <a:endParaRPr lang="en-US" altLang="en-US" dirty="0" smtClean="0"/>
          </a:p>
          <a:p>
            <a:r>
              <a:rPr lang="en-US" altLang="en-US" dirty="0" smtClean="0"/>
              <a:t>Irradiation</a:t>
            </a:r>
            <a:r>
              <a:rPr lang="en-US" altLang="en-US" dirty="0"/>
              <a:t>, dose 4 </a:t>
            </a:r>
            <a:r>
              <a:rPr lang="en-US" altLang="en-US" dirty="0" err="1"/>
              <a:t>Gy</a:t>
            </a:r>
            <a:r>
              <a:rPr lang="en-US" altLang="en-US" dirty="0"/>
              <a:t>, </a:t>
            </a:r>
            <a:endParaRPr lang="ru-RU" altLang="en-US" dirty="0"/>
          </a:p>
        </p:txBody>
      </p:sp>
      <p:pic>
        <p:nvPicPr>
          <p:cNvPr id="1024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31" y="2917013"/>
            <a:ext cx="9677400" cy="301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Прямоугольник 11"/>
          <p:cNvSpPr>
            <a:spLocks noChangeArrowheads="1"/>
          </p:cNvSpPr>
          <p:nvPr/>
        </p:nvSpPr>
        <p:spPr bwMode="auto">
          <a:xfrm>
            <a:off x="381000" y="5486400"/>
            <a:ext cx="2501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t>Irradiation, dose 8 </a:t>
            </a:r>
            <a:r>
              <a:rPr lang="en-US" altLang="en-US" dirty="0" err="1"/>
              <a:t>Gy</a:t>
            </a:r>
            <a:r>
              <a:rPr lang="en-US" altLang="en-US" dirty="0"/>
              <a:t>, </a:t>
            </a:r>
            <a:endParaRPr lang="ru-RU" altLang="en-US" dirty="0"/>
          </a:p>
        </p:txBody>
      </p:sp>
      <p:sp>
        <p:nvSpPr>
          <p:cNvPr id="10250" name="Прямоугольник 12"/>
          <p:cNvSpPr>
            <a:spLocks noChangeArrowheads="1"/>
          </p:cNvSpPr>
          <p:nvPr/>
        </p:nvSpPr>
        <p:spPr bwMode="auto">
          <a:xfrm>
            <a:off x="3276600" y="5486400"/>
            <a:ext cx="2630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t>Irradiation, dose 16 </a:t>
            </a:r>
            <a:r>
              <a:rPr lang="en-US" altLang="en-US" dirty="0" err="1"/>
              <a:t>Gy</a:t>
            </a:r>
            <a:r>
              <a:rPr lang="en-US" altLang="en-US" dirty="0"/>
              <a:t>, </a:t>
            </a:r>
            <a:endParaRPr lang="ru-RU" altLang="en-US" dirty="0"/>
          </a:p>
        </p:txBody>
      </p:sp>
      <p:sp>
        <p:nvSpPr>
          <p:cNvPr id="10251" name="Прямоугольник 13"/>
          <p:cNvSpPr>
            <a:spLocks noChangeArrowheads="1"/>
          </p:cNvSpPr>
          <p:nvPr/>
        </p:nvSpPr>
        <p:spPr bwMode="auto">
          <a:xfrm>
            <a:off x="6161088" y="5486400"/>
            <a:ext cx="2630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t>Irradiation, dose 24 </a:t>
            </a:r>
            <a:r>
              <a:rPr lang="en-US" altLang="en-US" dirty="0" err="1"/>
              <a:t>Gy</a:t>
            </a:r>
            <a:r>
              <a:rPr lang="en-US" altLang="en-US" dirty="0"/>
              <a:t>, </a:t>
            </a:r>
            <a:endParaRPr lang="ru-RU" altLang="en-US" dirty="0"/>
          </a:p>
        </p:txBody>
      </p:sp>
      <p:sp>
        <p:nvSpPr>
          <p:cNvPr id="13" name="Rectangle 12"/>
          <p:cNvSpPr/>
          <p:nvPr/>
        </p:nvSpPr>
        <p:spPr>
          <a:xfrm>
            <a:off x="228600" y="1447800"/>
            <a:ext cx="8610600" cy="4524315"/>
          </a:xfrm>
          <a:prstGeom prst="rect">
            <a:avLst/>
          </a:prstGeom>
        </p:spPr>
        <p:txBody>
          <a:bodyPr wrap="square">
            <a:spAutoFit/>
          </a:bodyPr>
          <a:lstStyle/>
          <a:p>
            <a:r>
              <a:rPr lang="en-US" altLang="en-US" b="1" dirty="0" smtClean="0"/>
              <a:t>T</a:t>
            </a:r>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p:txBody>
      </p:sp>
      <p:sp>
        <p:nvSpPr>
          <p:cNvPr id="2" name="Rectangle 1"/>
          <p:cNvSpPr/>
          <p:nvPr/>
        </p:nvSpPr>
        <p:spPr>
          <a:xfrm>
            <a:off x="381000" y="2967335"/>
            <a:ext cx="8458200" cy="3693319"/>
          </a:xfrm>
          <a:prstGeom prst="rect">
            <a:avLst/>
          </a:prstGeom>
        </p:spPr>
        <p:txBody>
          <a:bodyPr wrap="square">
            <a:spAutoFit/>
          </a:bodyPr>
          <a:lstStyle/>
          <a:p>
            <a:pPr algn="ctr"/>
            <a:endParaRPr lang="en-US" altLang="en-US" b="1" dirty="0" smtClean="0"/>
          </a:p>
          <a:p>
            <a:pPr algn="ctr"/>
            <a:endParaRPr lang="en-US" altLang="en-US" b="1" dirty="0"/>
          </a:p>
          <a:p>
            <a:pPr algn="ctr"/>
            <a:endParaRPr lang="en-US" altLang="en-US" b="1" dirty="0" smtClean="0"/>
          </a:p>
          <a:p>
            <a:pPr algn="ctr"/>
            <a:endParaRPr lang="en-US" altLang="en-US" b="1" dirty="0"/>
          </a:p>
          <a:p>
            <a:pPr algn="ctr"/>
            <a:endParaRPr lang="en-US" altLang="en-US" b="1" dirty="0" smtClean="0"/>
          </a:p>
          <a:p>
            <a:pPr algn="ctr"/>
            <a:endParaRPr lang="en-US" altLang="en-US" b="1" dirty="0"/>
          </a:p>
          <a:p>
            <a:pPr algn="ctr"/>
            <a:endParaRPr lang="en-US" altLang="en-US" b="1" dirty="0" smtClean="0"/>
          </a:p>
          <a:p>
            <a:pPr algn="ctr"/>
            <a:endParaRPr lang="en-US" altLang="en-US" b="1" dirty="0"/>
          </a:p>
          <a:p>
            <a:pPr algn="ctr"/>
            <a:endParaRPr lang="en-US" altLang="en-US" b="1" dirty="0" smtClean="0"/>
          </a:p>
          <a:p>
            <a:pPr algn="ctr"/>
            <a:endParaRPr lang="en-US" altLang="en-US" b="1" dirty="0"/>
          </a:p>
          <a:p>
            <a:pPr algn="ctr"/>
            <a:endParaRPr lang="en-US" altLang="en-US" b="1" dirty="0" smtClean="0"/>
          </a:p>
          <a:p>
            <a:pPr algn="ctr"/>
            <a:r>
              <a:rPr lang="en-US" altLang="en-US" b="1" dirty="0" smtClean="0"/>
              <a:t>Comet </a:t>
            </a:r>
            <a:r>
              <a:rPr lang="en-US" altLang="en-US" b="1" dirty="0"/>
              <a:t>assay images of K-562 (human chronic </a:t>
            </a:r>
            <a:r>
              <a:rPr lang="en-US" altLang="en-US" b="1" dirty="0" err="1"/>
              <a:t>myelogenic</a:t>
            </a:r>
            <a:r>
              <a:rPr lang="en-US" altLang="en-US" b="1" dirty="0"/>
              <a:t> </a:t>
            </a:r>
            <a:r>
              <a:rPr lang="en-US" altLang="en-US" b="1" dirty="0" err="1"/>
              <a:t>leukaemia</a:t>
            </a:r>
            <a:r>
              <a:rPr lang="en-US" altLang="en-US" b="1" dirty="0"/>
              <a:t>) cells after irradiation by AREAL</a:t>
            </a:r>
            <a:endParaRPr lang="ru-RU" altLang="en-US" b="1" dirty="0">
              <a:solidFill>
                <a:srgbClr val="FFFF00"/>
              </a:solidFill>
            </a:endParaRPr>
          </a:p>
        </p:txBody>
      </p:sp>
    </p:spTree>
    <p:extLst>
      <p:ext uri="{BB962C8B-B14F-4D97-AF65-F5344CB8AC3E}">
        <p14:creationId xmlns:p14="http://schemas.microsoft.com/office/powerpoint/2010/main" val="406920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1986" name="Subtitle 2"/>
          <p:cNvSpPr>
            <a:spLocks noGrp="1"/>
          </p:cNvSpPr>
          <p:nvPr>
            <p:ph type="subTitle" idx="1"/>
          </p:nvPr>
        </p:nvSpPr>
        <p:spPr>
          <a:xfrm>
            <a:off x="214313" y="533400"/>
            <a:ext cx="8534400" cy="1266825"/>
          </a:xfrm>
        </p:spPr>
        <p:txBody>
          <a:bodyPr>
            <a:normAutofit/>
          </a:bodyPr>
          <a:lstStyle/>
          <a:p>
            <a:r>
              <a:rPr lang="en-US" altLang="en-US" sz="2100" dirty="0">
                <a:solidFill>
                  <a:srgbClr val="FFFF00"/>
                </a:solidFill>
                <a:latin typeface="Times New Roman" panose="02020603050405020304" pitchFamily="18" charset="0"/>
                <a:cs typeface="Times New Roman" panose="02020603050405020304" pitchFamily="18" charset="0"/>
              </a:rPr>
              <a:t>DNA damage (Olive Tail Moment) in K-562 cells </a:t>
            </a:r>
            <a:r>
              <a:rPr lang="en-US" altLang="en-US" sz="2100" dirty="0" smtClean="0">
                <a:solidFill>
                  <a:srgbClr val="FFFF00"/>
                </a:solidFill>
                <a:latin typeface="Times New Roman" panose="02020603050405020304" pitchFamily="18" charset="0"/>
                <a:cs typeface="Times New Roman" panose="02020603050405020304" pitchFamily="18" charset="0"/>
              </a:rPr>
              <a:t>0 </a:t>
            </a:r>
            <a:r>
              <a:rPr lang="en-US" altLang="en-US" sz="2100" dirty="0">
                <a:solidFill>
                  <a:srgbClr val="FFFF00"/>
                </a:solidFill>
                <a:latin typeface="Times New Roman" panose="02020603050405020304" pitchFamily="18" charset="0"/>
                <a:cs typeface="Times New Roman" panose="02020603050405020304" pitchFamily="18" charset="0"/>
              </a:rPr>
              <a:t>and 24 hours after </a:t>
            </a:r>
            <a:r>
              <a:rPr lang="en-US" altLang="en-US" sz="2100" dirty="0" smtClean="0">
                <a:solidFill>
                  <a:srgbClr val="FFFF00"/>
                </a:solidFill>
                <a:latin typeface="Times New Roman" panose="02020603050405020304" pitchFamily="18" charset="0"/>
                <a:cs typeface="Times New Roman" panose="02020603050405020304" pitchFamily="18" charset="0"/>
              </a:rPr>
              <a:t>irradiation (</a:t>
            </a:r>
            <a:r>
              <a:rPr lang="en-US" altLang="en-US" sz="2100" dirty="0">
                <a:solidFill>
                  <a:srgbClr val="FFFF00"/>
                </a:solidFill>
                <a:latin typeface="Times New Roman" panose="02020603050405020304" pitchFamily="18" charset="0"/>
                <a:cs typeface="Times New Roman" panose="02020603050405020304" pitchFamily="18" charset="0"/>
              </a:rPr>
              <a:t>pulse frequency </a:t>
            </a:r>
            <a:r>
              <a:rPr lang="en-US" altLang="en-US" sz="2100" b="1" u="sng" dirty="0">
                <a:solidFill>
                  <a:srgbClr val="FFFF00"/>
                </a:solidFill>
                <a:latin typeface="Times New Roman" panose="02020603050405020304" pitchFamily="18" charset="0"/>
                <a:cs typeface="Times New Roman" panose="02020603050405020304" pitchFamily="18" charset="0"/>
              </a:rPr>
              <a:t>2 Hz and 20 Hz</a:t>
            </a:r>
            <a:r>
              <a:rPr lang="en-US" altLang="en-US" sz="2100" dirty="0">
                <a:solidFill>
                  <a:srgbClr val="FFFF00"/>
                </a:solidFill>
                <a:latin typeface="Times New Roman" panose="02020603050405020304" pitchFamily="18" charset="0"/>
                <a:cs typeface="Times New Roman" panose="02020603050405020304" pitchFamily="18" charset="0"/>
              </a:rPr>
              <a:t>) </a:t>
            </a:r>
            <a:endParaRPr lang="en-US" altLang="en-US" sz="2100" dirty="0" smtClean="0">
              <a:solidFill>
                <a:srgbClr val="FFFF00"/>
              </a:solidFill>
              <a:latin typeface="Times New Roman" panose="02020603050405020304" pitchFamily="18" charset="0"/>
              <a:cs typeface="Times New Roman" panose="02020603050405020304" pitchFamily="18" charset="0"/>
            </a:endParaRPr>
          </a:p>
          <a:p>
            <a:r>
              <a:rPr lang="en-US" altLang="en-US" sz="1800" b="1" dirty="0" smtClean="0">
                <a:solidFill>
                  <a:schemeClr val="bg1"/>
                </a:solidFill>
              </a:rPr>
              <a:t>(K-562  - </a:t>
            </a:r>
            <a:r>
              <a:rPr lang="en-US" sz="1800" dirty="0" smtClean="0">
                <a:solidFill>
                  <a:schemeClr val="bg1"/>
                </a:solidFill>
              </a:rPr>
              <a:t>lymphoblast cells isolated from the bone marrow of CML  patient)</a:t>
            </a:r>
            <a:endParaRPr lang="en-US" altLang="en-US" sz="16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Chart 3"/>
          <p:cNvGraphicFramePr/>
          <p:nvPr/>
        </p:nvGraphicFramePr>
        <p:xfrm>
          <a:off x="214282" y="2250273"/>
          <a:ext cx="4320000" cy="27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4824000" y="2250273"/>
          <a:ext cx="4320000" cy="2700000"/>
        </p:xfrm>
        <a:graphic>
          <a:graphicData uri="http://schemas.openxmlformats.org/drawingml/2006/chart">
            <c:chart xmlns:c="http://schemas.openxmlformats.org/drawingml/2006/chart" xmlns:r="http://schemas.openxmlformats.org/officeDocument/2006/relationships" r:id="rId3"/>
          </a:graphicData>
        </a:graphic>
      </p:graphicFrame>
      <p:sp>
        <p:nvSpPr>
          <p:cNvPr id="41989" name="TextBox 12"/>
          <p:cNvSpPr txBox="1">
            <a:spLocks noChangeArrowheads="1"/>
          </p:cNvSpPr>
          <p:nvPr/>
        </p:nvSpPr>
        <p:spPr bwMode="auto">
          <a:xfrm>
            <a:off x="392906" y="5089922"/>
            <a:ext cx="8501063" cy="854080"/>
          </a:xfrm>
          <a:prstGeom prst="rect">
            <a:avLst/>
          </a:prstGeom>
          <a:noFill/>
          <a:ln w="9525">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ea typeface="Microsoft YaHei" panose="020B0503020204020204" pitchFamily="34" charset="-122"/>
              </a:defRPr>
            </a:lvl1pPr>
            <a:lvl2pPr marL="742950" indent="-285750">
              <a:defRPr>
                <a:solidFill>
                  <a:schemeClr val="tx1"/>
                </a:solidFill>
                <a:latin typeface="Tahoma" panose="020B0604030504040204" pitchFamily="34" charset="0"/>
                <a:ea typeface="Microsoft YaHei" panose="020B0503020204020204" pitchFamily="34" charset="-122"/>
              </a:defRPr>
            </a:lvl2pPr>
            <a:lvl3pPr marL="1143000" indent="-228600">
              <a:defRPr>
                <a:solidFill>
                  <a:schemeClr val="tx1"/>
                </a:solidFill>
                <a:latin typeface="Tahoma" panose="020B0604030504040204" pitchFamily="34" charset="0"/>
                <a:ea typeface="Microsoft YaHei" panose="020B0503020204020204" pitchFamily="34" charset="-122"/>
              </a:defRPr>
            </a:lvl3pPr>
            <a:lvl4pPr marL="1600200" indent="-228600">
              <a:defRPr>
                <a:solidFill>
                  <a:schemeClr val="tx1"/>
                </a:solidFill>
                <a:latin typeface="Tahoma" panose="020B0604030504040204" pitchFamily="34" charset="0"/>
                <a:ea typeface="Microsoft YaHei" panose="020B0503020204020204" pitchFamily="34" charset="-122"/>
              </a:defRPr>
            </a:lvl4pPr>
            <a:lvl5pPr marL="2057400" indent="-228600">
              <a:defRPr>
                <a:solidFill>
                  <a:schemeClr val="tx1"/>
                </a:solidFill>
                <a:latin typeface="Tahoma" panose="020B060403050404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pPr>
              <a:lnSpc>
                <a:spcPct val="150000"/>
              </a:lnSpc>
            </a:pPr>
            <a:r>
              <a:rPr lang="en-US" altLang="en-US" sz="1200">
                <a:solidFill>
                  <a:schemeClr val="bg1"/>
                </a:solidFill>
                <a:latin typeface="Times New Roman" panose="02020603050405020304" pitchFamily="18" charset="0"/>
                <a:cs typeface="Times New Roman" panose="02020603050405020304" pitchFamily="18" charset="0"/>
              </a:rPr>
              <a:t>Low dose-rate – 3,6 Gy/min (</a:t>
            </a:r>
            <a:r>
              <a:rPr lang="en-US" altLang="en-US" sz="1200" b="1">
                <a:solidFill>
                  <a:schemeClr val="bg1"/>
                </a:solidFill>
                <a:latin typeface="Times New Roman" panose="02020603050405020304" pitchFamily="18" charset="0"/>
                <a:cs typeface="Times New Roman" panose="02020603050405020304" pitchFamily="18" charset="0"/>
              </a:rPr>
              <a:t>pulse frequency 2 Hz</a:t>
            </a:r>
            <a:r>
              <a:rPr lang="en-US" altLang="en-US" sz="1200">
                <a:solidFill>
                  <a:schemeClr val="bg1"/>
                </a:solidFill>
                <a:latin typeface="Times New Roman" panose="02020603050405020304" pitchFamily="18" charset="0"/>
                <a:cs typeface="Times New Roman" panose="02020603050405020304" pitchFamily="18" charset="0"/>
              </a:rPr>
              <a:t>),  High dose-rate – 36 Gy/min (</a:t>
            </a:r>
            <a:r>
              <a:rPr lang="en-US" altLang="en-US" sz="1200" b="1">
                <a:solidFill>
                  <a:schemeClr val="bg1"/>
                </a:solidFill>
                <a:latin typeface="Times New Roman" panose="02020603050405020304" pitchFamily="18" charset="0"/>
                <a:cs typeface="Times New Roman" panose="02020603050405020304" pitchFamily="18" charset="0"/>
              </a:rPr>
              <a:t>pulse frequency 20 Hz</a:t>
            </a:r>
            <a:r>
              <a:rPr lang="en-US" altLang="en-US" sz="1200">
                <a:solidFill>
                  <a:schemeClr val="bg1"/>
                </a:solidFill>
                <a:latin typeface="Times New Roman" panose="02020603050405020304" pitchFamily="18" charset="0"/>
                <a:cs typeface="Times New Roman" panose="02020603050405020304" pitchFamily="18" charset="0"/>
              </a:rPr>
              <a:t>)</a:t>
            </a:r>
          </a:p>
          <a:p>
            <a:pPr>
              <a:lnSpc>
                <a:spcPct val="150000"/>
              </a:lnSpc>
              <a:buFont typeface="Arial" panose="020B0604020202020204" pitchFamily="34" charset="0"/>
              <a:buChar char="•"/>
            </a:pPr>
            <a:r>
              <a:rPr lang="en-US" altLang="en-US" sz="2100">
                <a:solidFill>
                  <a:schemeClr val="bg1"/>
                </a:solidFill>
                <a:latin typeface="Times New Roman" panose="02020603050405020304" pitchFamily="18" charset="0"/>
                <a:cs typeface="Times New Roman" panose="02020603050405020304" pitchFamily="18" charset="0"/>
              </a:rPr>
              <a:t>The radiation-induced levels of DNA damage depend on dose and dose-rate</a:t>
            </a:r>
            <a:endParaRPr lang="ru-RU" altLang="en-US" sz="2100">
              <a:solidFill>
                <a:schemeClr val="bg1"/>
              </a:solidFill>
              <a:latin typeface="Times New Roman" panose="02020603050405020304" pitchFamily="18" charset="0"/>
              <a:cs typeface="Times New Roman" panose="02020603050405020304" pitchFamily="18" charset="0"/>
            </a:endParaRPr>
          </a:p>
        </p:txBody>
      </p:sp>
      <p:grpSp>
        <p:nvGrpSpPr>
          <p:cNvPr id="41990" name="Group 6"/>
          <p:cNvGrpSpPr>
            <a:grpSpLocks/>
          </p:cNvGrpSpPr>
          <p:nvPr/>
        </p:nvGrpSpPr>
        <p:grpSpPr bwMode="auto">
          <a:xfrm>
            <a:off x="1643064" y="2786061"/>
            <a:ext cx="2852469" cy="966062"/>
            <a:chOff x="3407015" y="2330403"/>
            <a:chExt cx="2861669" cy="1407776"/>
          </a:xfrm>
        </p:grpSpPr>
        <p:sp>
          <p:nvSpPr>
            <p:cNvPr id="41991" name="TextBox 6"/>
            <p:cNvSpPr txBox="1">
              <a:spLocks noChangeArrowheads="1"/>
            </p:cNvSpPr>
            <p:nvPr/>
          </p:nvSpPr>
          <p:spPr bwMode="auto">
            <a:xfrm>
              <a:off x="3407015" y="3189183"/>
              <a:ext cx="281752" cy="47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icrosoft YaHei" panose="020B0503020204020204" pitchFamily="34" charset="-122"/>
                </a:defRPr>
              </a:lvl1pPr>
              <a:lvl2pPr marL="742950" indent="-285750">
                <a:defRPr>
                  <a:solidFill>
                    <a:schemeClr val="tx1"/>
                  </a:solidFill>
                  <a:latin typeface="Tahoma" panose="020B0604030504040204" pitchFamily="34" charset="0"/>
                  <a:ea typeface="Microsoft YaHei" panose="020B0503020204020204" pitchFamily="34" charset="-122"/>
                </a:defRPr>
              </a:lvl2pPr>
              <a:lvl3pPr marL="1143000" indent="-228600">
                <a:defRPr>
                  <a:solidFill>
                    <a:schemeClr val="tx1"/>
                  </a:solidFill>
                  <a:latin typeface="Tahoma" panose="020B0604030504040204" pitchFamily="34" charset="0"/>
                  <a:ea typeface="Microsoft YaHei" panose="020B0503020204020204" pitchFamily="34" charset="-122"/>
                </a:defRPr>
              </a:lvl3pPr>
              <a:lvl4pPr marL="1600200" indent="-228600">
                <a:defRPr>
                  <a:solidFill>
                    <a:schemeClr val="tx1"/>
                  </a:solidFill>
                  <a:latin typeface="Tahoma" panose="020B0604030504040204" pitchFamily="34" charset="0"/>
                  <a:ea typeface="Microsoft YaHei" panose="020B0503020204020204" pitchFamily="34" charset="-122"/>
                </a:defRPr>
              </a:lvl4pPr>
              <a:lvl5pPr marL="2057400" indent="-228600">
                <a:defRPr>
                  <a:solidFill>
                    <a:schemeClr val="tx1"/>
                  </a:solidFill>
                  <a:latin typeface="Tahoma" panose="020B060403050404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pPr eaLnBrk="1" hangingPunct="1"/>
              <a:r>
                <a:rPr lang="en-US" altLang="en-US" sz="1500">
                  <a:solidFill>
                    <a:schemeClr val="bg1"/>
                  </a:solidFill>
                  <a:latin typeface="Calibri" panose="020F0502020204030204" pitchFamily="34" charset="0"/>
                </a:rPr>
                <a:t>*</a:t>
              </a:r>
            </a:p>
          </p:txBody>
        </p:sp>
        <p:sp>
          <p:nvSpPr>
            <p:cNvPr id="41992" name="TextBox 9"/>
            <p:cNvSpPr txBox="1">
              <a:spLocks noChangeArrowheads="1"/>
            </p:cNvSpPr>
            <p:nvPr/>
          </p:nvSpPr>
          <p:spPr bwMode="auto">
            <a:xfrm>
              <a:off x="4051994" y="2330403"/>
              <a:ext cx="281752" cy="47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icrosoft YaHei" panose="020B0503020204020204" pitchFamily="34" charset="-122"/>
                </a:defRPr>
              </a:lvl1pPr>
              <a:lvl2pPr marL="742950" indent="-285750">
                <a:defRPr>
                  <a:solidFill>
                    <a:schemeClr val="tx1"/>
                  </a:solidFill>
                  <a:latin typeface="Tahoma" panose="020B0604030504040204" pitchFamily="34" charset="0"/>
                  <a:ea typeface="Microsoft YaHei" panose="020B0503020204020204" pitchFamily="34" charset="-122"/>
                </a:defRPr>
              </a:lvl2pPr>
              <a:lvl3pPr marL="1143000" indent="-228600">
                <a:defRPr>
                  <a:solidFill>
                    <a:schemeClr val="tx1"/>
                  </a:solidFill>
                  <a:latin typeface="Tahoma" panose="020B0604030504040204" pitchFamily="34" charset="0"/>
                  <a:ea typeface="Microsoft YaHei" panose="020B0503020204020204" pitchFamily="34" charset="-122"/>
                </a:defRPr>
              </a:lvl3pPr>
              <a:lvl4pPr marL="1600200" indent="-228600">
                <a:defRPr>
                  <a:solidFill>
                    <a:schemeClr val="tx1"/>
                  </a:solidFill>
                  <a:latin typeface="Tahoma" panose="020B0604030504040204" pitchFamily="34" charset="0"/>
                  <a:ea typeface="Microsoft YaHei" panose="020B0503020204020204" pitchFamily="34" charset="-122"/>
                </a:defRPr>
              </a:lvl4pPr>
              <a:lvl5pPr marL="2057400" indent="-228600">
                <a:defRPr>
                  <a:solidFill>
                    <a:schemeClr val="tx1"/>
                  </a:solidFill>
                  <a:latin typeface="Tahoma" panose="020B060403050404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pPr eaLnBrk="1" hangingPunct="1"/>
              <a:r>
                <a:rPr lang="en-US" altLang="en-US" sz="1500">
                  <a:solidFill>
                    <a:schemeClr val="bg1"/>
                  </a:solidFill>
                  <a:latin typeface="Calibri" panose="020F0502020204030204" pitchFamily="34" charset="0"/>
                </a:rPr>
                <a:t>*</a:t>
              </a:r>
            </a:p>
          </p:txBody>
        </p:sp>
        <p:sp>
          <p:nvSpPr>
            <p:cNvPr id="41993" name="TextBox 10"/>
            <p:cNvSpPr txBox="1">
              <a:spLocks noChangeArrowheads="1"/>
            </p:cNvSpPr>
            <p:nvPr/>
          </p:nvSpPr>
          <p:spPr bwMode="auto">
            <a:xfrm>
              <a:off x="4553645" y="2720757"/>
              <a:ext cx="281752" cy="47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icrosoft YaHei" panose="020B0503020204020204" pitchFamily="34" charset="-122"/>
                </a:defRPr>
              </a:lvl1pPr>
              <a:lvl2pPr marL="742950" indent="-285750">
                <a:defRPr>
                  <a:solidFill>
                    <a:schemeClr val="tx1"/>
                  </a:solidFill>
                  <a:latin typeface="Tahoma" panose="020B0604030504040204" pitchFamily="34" charset="0"/>
                  <a:ea typeface="Microsoft YaHei" panose="020B0503020204020204" pitchFamily="34" charset="-122"/>
                </a:defRPr>
              </a:lvl2pPr>
              <a:lvl3pPr marL="1143000" indent="-228600">
                <a:defRPr>
                  <a:solidFill>
                    <a:schemeClr val="tx1"/>
                  </a:solidFill>
                  <a:latin typeface="Tahoma" panose="020B0604030504040204" pitchFamily="34" charset="0"/>
                  <a:ea typeface="Microsoft YaHei" panose="020B0503020204020204" pitchFamily="34" charset="-122"/>
                </a:defRPr>
              </a:lvl3pPr>
              <a:lvl4pPr marL="1600200" indent="-228600">
                <a:defRPr>
                  <a:solidFill>
                    <a:schemeClr val="tx1"/>
                  </a:solidFill>
                  <a:latin typeface="Tahoma" panose="020B0604030504040204" pitchFamily="34" charset="0"/>
                  <a:ea typeface="Microsoft YaHei" panose="020B0503020204020204" pitchFamily="34" charset="-122"/>
                </a:defRPr>
              </a:lvl4pPr>
              <a:lvl5pPr marL="2057400" indent="-228600">
                <a:defRPr>
                  <a:solidFill>
                    <a:schemeClr val="tx1"/>
                  </a:solidFill>
                  <a:latin typeface="Tahoma" panose="020B060403050404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pPr eaLnBrk="1" hangingPunct="1"/>
              <a:r>
                <a:rPr lang="en-US" altLang="en-US" sz="1500">
                  <a:solidFill>
                    <a:schemeClr val="bg1"/>
                  </a:solidFill>
                  <a:latin typeface="Calibri" panose="020F0502020204030204" pitchFamily="34" charset="0"/>
                </a:rPr>
                <a:t>*</a:t>
              </a:r>
            </a:p>
          </p:txBody>
        </p:sp>
        <p:sp>
          <p:nvSpPr>
            <p:cNvPr id="41994" name="TextBox 12"/>
            <p:cNvSpPr txBox="1">
              <a:spLocks noChangeArrowheads="1"/>
            </p:cNvSpPr>
            <p:nvPr/>
          </p:nvSpPr>
          <p:spPr bwMode="auto">
            <a:xfrm>
              <a:off x="5198624" y="3267253"/>
              <a:ext cx="281752" cy="47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icrosoft YaHei" panose="020B0503020204020204" pitchFamily="34" charset="-122"/>
                </a:defRPr>
              </a:lvl1pPr>
              <a:lvl2pPr marL="742950" indent="-285750">
                <a:defRPr>
                  <a:solidFill>
                    <a:schemeClr val="tx1"/>
                  </a:solidFill>
                  <a:latin typeface="Tahoma" panose="020B0604030504040204" pitchFamily="34" charset="0"/>
                  <a:ea typeface="Microsoft YaHei" panose="020B0503020204020204" pitchFamily="34" charset="-122"/>
                </a:defRPr>
              </a:lvl2pPr>
              <a:lvl3pPr marL="1143000" indent="-228600">
                <a:defRPr>
                  <a:solidFill>
                    <a:schemeClr val="tx1"/>
                  </a:solidFill>
                  <a:latin typeface="Tahoma" panose="020B0604030504040204" pitchFamily="34" charset="0"/>
                  <a:ea typeface="Microsoft YaHei" panose="020B0503020204020204" pitchFamily="34" charset="-122"/>
                </a:defRPr>
              </a:lvl3pPr>
              <a:lvl4pPr marL="1600200" indent="-228600">
                <a:defRPr>
                  <a:solidFill>
                    <a:schemeClr val="tx1"/>
                  </a:solidFill>
                  <a:latin typeface="Tahoma" panose="020B0604030504040204" pitchFamily="34" charset="0"/>
                  <a:ea typeface="Microsoft YaHei" panose="020B0503020204020204" pitchFamily="34" charset="-122"/>
                </a:defRPr>
              </a:lvl4pPr>
              <a:lvl5pPr marL="2057400" indent="-228600">
                <a:defRPr>
                  <a:solidFill>
                    <a:schemeClr val="tx1"/>
                  </a:solidFill>
                  <a:latin typeface="Tahoma" panose="020B060403050404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pPr eaLnBrk="1" hangingPunct="1"/>
              <a:r>
                <a:rPr lang="en-US" altLang="en-US" sz="1500">
                  <a:solidFill>
                    <a:schemeClr val="bg1"/>
                  </a:solidFill>
                  <a:latin typeface="Calibri" panose="020F0502020204030204" pitchFamily="34" charset="0"/>
                </a:rPr>
                <a:t>*</a:t>
              </a:r>
            </a:p>
          </p:txBody>
        </p:sp>
        <p:sp>
          <p:nvSpPr>
            <p:cNvPr id="41995" name="TextBox 13"/>
            <p:cNvSpPr txBox="1">
              <a:spLocks noChangeArrowheads="1"/>
            </p:cNvSpPr>
            <p:nvPr/>
          </p:nvSpPr>
          <p:spPr bwMode="auto">
            <a:xfrm>
              <a:off x="5628610" y="3267253"/>
              <a:ext cx="281752" cy="47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icrosoft YaHei" panose="020B0503020204020204" pitchFamily="34" charset="-122"/>
                </a:defRPr>
              </a:lvl1pPr>
              <a:lvl2pPr marL="742950" indent="-285750">
                <a:defRPr>
                  <a:solidFill>
                    <a:schemeClr val="tx1"/>
                  </a:solidFill>
                  <a:latin typeface="Tahoma" panose="020B0604030504040204" pitchFamily="34" charset="0"/>
                  <a:ea typeface="Microsoft YaHei" panose="020B0503020204020204" pitchFamily="34" charset="-122"/>
                </a:defRPr>
              </a:lvl2pPr>
              <a:lvl3pPr marL="1143000" indent="-228600">
                <a:defRPr>
                  <a:solidFill>
                    <a:schemeClr val="tx1"/>
                  </a:solidFill>
                  <a:latin typeface="Tahoma" panose="020B0604030504040204" pitchFamily="34" charset="0"/>
                  <a:ea typeface="Microsoft YaHei" panose="020B0503020204020204" pitchFamily="34" charset="-122"/>
                </a:defRPr>
              </a:lvl3pPr>
              <a:lvl4pPr marL="1600200" indent="-228600">
                <a:defRPr>
                  <a:solidFill>
                    <a:schemeClr val="tx1"/>
                  </a:solidFill>
                  <a:latin typeface="Tahoma" panose="020B0604030504040204" pitchFamily="34" charset="0"/>
                  <a:ea typeface="Microsoft YaHei" panose="020B0503020204020204" pitchFamily="34" charset="-122"/>
                </a:defRPr>
              </a:lvl4pPr>
              <a:lvl5pPr marL="2057400" indent="-228600">
                <a:defRPr>
                  <a:solidFill>
                    <a:schemeClr val="tx1"/>
                  </a:solidFill>
                  <a:latin typeface="Tahoma" panose="020B060403050404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pPr eaLnBrk="1" hangingPunct="1"/>
              <a:r>
                <a:rPr lang="en-US" altLang="en-US" sz="1500">
                  <a:solidFill>
                    <a:schemeClr val="bg1"/>
                  </a:solidFill>
                  <a:latin typeface="Calibri" panose="020F0502020204030204" pitchFamily="34" charset="0"/>
                </a:rPr>
                <a:t>*</a:t>
              </a:r>
            </a:p>
          </p:txBody>
        </p:sp>
        <p:sp>
          <p:nvSpPr>
            <p:cNvPr id="41996" name="TextBox 15"/>
            <p:cNvSpPr txBox="1">
              <a:spLocks noChangeArrowheads="1"/>
            </p:cNvSpPr>
            <p:nvPr/>
          </p:nvSpPr>
          <p:spPr bwMode="auto">
            <a:xfrm>
              <a:off x="5986932" y="2408474"/>
              <a:ext cx="281752" cy="47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icrosoft YaHei" panose="020B0503020204020204" pitchFamily="34" charset="-122"/>
                </a:defRPr>
              </a:lvl1pPr>
              <a:lvl2pPr marL="742950" indent="-285750">
                <a:defRPr>
                  <a:solidFill>
                    <a:schemeClr val="tx1"/>
                  </a:solidFill>
                  <a:latin typeface="Tahoma" panose="020B0604030504040204" pitchFamily="34" charset="0"/>
                  <a:ea typeface="Microsoft YaHei" panose="020B0503020204020204" pitchFamily="34" charset="-122"/>
                </a:defRPr>
              </a:lvl2pPr>
              <a:lvl3pPr marL="1143000" indent="-228600">
                <a:defRPr>
                  <a:solidFill>
                    <a:schemeClr val="tx1"/>
                  </a:solidFill>
                  <a:latin typeface="Tahoma" panose="020B0604030504040204" pitchFamily="34" charset="0"/>
                  <a:ea typeface="Microsoft YaHei" panose="020B0503020204020204" pitchFamily="34" charset="-122"/>
                </a:defRPr>
              </a:lvl3pPr>
              <a:lvl4pPr marL="1600200" indent="-228600">
                <a:defRPr>
                  <a:solidFill>
                    <a:schemeClr val="tx1"/>
                  </a:solidFill>
                  <a:latin typeface="Tahoma" panose="020B0604030504040204" pitchFamily="34" charset="0"/>
                  <a:ea typeface="Microsoft YaHei" panose="020B0503020204020204" pitchFamily="34" charset="-122"/>
                </a:defRPr>
              </a:lvl4pPr>
              <a:lvl5pPr marL="2057400" indent="-228600">
                <a:defRPr>
                  <a:solidFill>
                    <a:schemeClr val="tx1"/>
                  </a:solidFill>
                  <a:latin typeface="Tahoma" panose="020B060403050404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pPr eaLnBrk="1" hangingPunct="1"/>
              <a:r>
                <a:rPr lang="en-US" altLang="en-US" sz="1500">
                  <a:solidFill>
                    <a:schemeClr val="bg1"/>
                  </a:solidFill>
                  <a:latin typeface="Calibri" panose="020F0502020204030204" pitchFamily="34" charset="0"/>
                </a:rPr>
                <a:t>*</a:t>
              </a:r>
            </a:p>
          </p:txBody>
        </p:sp>
      </p:grpSp>
      <p:sp>
        <p:nvSpPr>
          <p:cNvPr id="2" name="Rectangle 1"/>
          <p:cNvSpPr/>
          <p:nvPr/>
        </p:nvSpPr>
        <p:spPr>
          <a:xfrm>
            <a:off x="0" y="990600"/>
            <a:ext cx="9144000" cy="6032421"/>
          </a:xfrm>
          <a:prstGeom prst="rect">
            <a:avLst/>
          </a:prstGeom>
        </p:spPr>
        <p:txBody>
          <a:bodyPr wrap="square">
            <a:spAutoFit/>
          </a:bodyPr>
          <a:lstStyle/>
          <a:p>
            <a:endParaRPr lang="en-US" altLang="en-US" b="1" dirty="0" smtClean="0"/>
          </a:p>
          <a:p>
            <a:endParaRPr lang="en-US" altLang="en-US" b="1" dirty="0"/>
          </a:p>
          <a:p>
            <a:endParaRPr lang="en-US" altLang="en-US" b="1" dirty="0" smtClean="0"/>
          </a:p>
          <a:p>
            <a:endParaRPr lang="en-US" altLang="en-US" b="1" dirty="0"/>
          </a:p>
          <a:p>
            <a:endParaRPr lang="en-US" altLang="en-US" b="1" dirty="0" smtClean="0"/>
          </a:p>
          <a:p>
            <a:endParaRPr lang="en-US" altLang="en-US" b="1" dirty="0"/>
          </a:p>
          <a:p>
            <a:endParaRPr lang="en-US" altLang="en-US" b="1" dirty="0" smtClean="0"/>
          </a:p>
          <a:p>
            <a:endParaRPr lang="en-US" altLang="en-US" b="1" dirty="0"/>
          </a:p>
          <a:p>
            <a:endParaRPr lang="en-US" altLang="en-US" b="1" dirty="0" smtClean="0"/>
          </a:p>
          <a:p>
            <a:endParaRPr lang="en-US" altLang="en-US" b="1" dirty="0" smtClean="0"/>
          </a:p>
          <a:p>
            <a:endParaRPr lang="en-US" altLang="en-US" b="1" dirty="0"/>
          </a:p>
          <a:p>
            <a:endParaRPr lang="en-US" altLang="en-US" b="1" dirty="0" smtClean="0"/>
          </a:p>
          <a:p>
            <a:endParaRPr lang="en-US" altLang="en-US" sz="1200" b="1" dirty="0" smtClean="0">
              <a:solidFill>
                <a:schemeClr val="bg1"/>
              </a:solidFill>
            </a:endParaRPr>
          </a:p>
          <a:p>
            <a:endParaRPr lang="en-US" altLang="en-US" sz="1200" b="1" dirty="0">
              <a:solidFill>
                <a:schemeClr val="bg1"/>
              </a:solidFill>
            </a:endParaRPr>
          </a:p>
          <a:p>
            <a:endParaRPr lang="en-US" altLang="en-US" sz="1200" b="1" dirty="0" smtClean="0">
              <a:solidFill>
                <a:schemeClr val="bg1"/>
              </a:solidFill>
            </a:endParaRPr>
          </a:p>
          <a:p>
            <a:endParaRPr lang="en-US" altLang="en-US" sz="1200" b="1" dirty="0">
              <a:solidFill>
                <a:schemeClr val="bg1"/>
              </a:solidFill>
            </a:endParaRPr>
          </a:p>
          <a:p>
            <a:endParaRPr lang="en-US" altLang="en-US" sz="1200" b="1" dirty="0" smtClean="0">
              <a:solidFill>
                <a:schemeClr val="bg1"/>
              </a:solidFill>
            </a:endParaRPr>
          </a:p>
          <a:p>
            <a:endParaRPr lang="en-US" altLang="en-US" sz="1200" b="1" dirty="0">
              <a:solidFill>
                <a:schemeClr val="bg1"/>
              </a:solidFill>
            </a:endParaRPr>
          </a:p>
          <a:p>
            <a:endParaRPr lang="en-US" altLang="en-US" sz="1200" b="1" dirty="0" smtClean="0">
              <a:solidFill>
                <a:schemeClr val="bg1"/>
              </a:solidFill>
            </a:endParaRPr>
          </a:p>
          <a:p>
            <a:endParaRPr lang="en-US" altLang="en-US" sz="1200" b="1" dirty="0">
              <a:solidFill>
                <a:schemeClr val="bg1"/>
              </a:solidFill>
            </a:endParaRPr>
          </a:p>
          <a:p>
            <a:r>
              <a:rPr lang="en-US" altLang="en-US" sz="1400" b="1" dirty="0" smtClean="0">
                <a:solidFill>
                  <a:schemeClr val="bg1"/>
                </a:solidFill>
              </a:rPr>
              <a:t>The </a:t>
            </a:r>
            <a:r>
              <a:rPr lang="en-US" altLang="en-US" sz="1400" b="1" dirty="0">
                <a:solidFill>
                  <a:schemeClr val="bg1"/>
                </a:solidFill>
              </a:rPr>
              <a:t>exposure of K562 </a:t>
            </a:r>
            <a:r>
              <a:rPr lang="en-US" altLang="en-US" sz="1400" b="1" dirty="0" smtClean="0">
                <a:solidFill>
                  <a:schemeClr val="bg1"/>
                </a:solidFill>
              </a:rPr>
              <a:t>to </a:t>
            </a:r>
            <a:r>
              <a:rPr lang="en-US" altLang="en-US" sz="1400" b="1" dirty="0">
                <a:solidFill>
                  <a:schemeClr val="bg1"/>
                </a:solidFill>
              </a:rPr>
              <a:t>AREAL  </a:t>
            </a:r>
            <a:r>
              <a:rPr lang="en-US" altLang="en-US" sz="1400" b="1" dirty="0" smtClean="0">
                <a:solidFill>
                  <a:schemeClr val="bg1"/>
                </a:solidFill>
              </a:rPr>
              <a:t>irradiation </a:t>
            </a:r>
            <a:r>
              <a:rPr lang="en-US" altLang="en-US" sz="1400" b="1" dirty="0">
                <a:solidFill>
                  <a:schemeClr val="bg1"/>
                </a:solidFill>
              </a:rPr>
              <a:t>at different doses revealed the </a:t>
            </a:r>
            <a:r>
              <a:rPr lang="en-US" altLang="en-US" sz="1600" b="1" dirty="0" smtClean="0">
                <a:solidFill>
                  <a:srgbClr val="FFFF00"/>
                </a:solidFill>
              </a:rPr>
              <a:t>dose-dependent </a:t>
            </a:r>
            <a:r>
              <a:rPr lang="en-US" altLang="en-US" sz="1600" b="1" dirty="0">
                <a:solidFill>
                  <a:srgbClr val="FFFF00"/>
                </a:solidFill>
              </a:rPr>
              <a:t>increase </a:t>
            </a:r>
            <a:r>
              <a:rPr lang="en-US" altLang="en-US" sz="1600" b="1" dirty="0">
                <a:solidFill>
                  <a:schemeClr val="bg1"/>
                </a:solidFill>
              </a:rPr>
              <a:t>of the primary DNA damage. </a:t>
            </a:r>
            <a:r>
              <a:rPr lang="en-US" altLang="en-US" sz="1600" b="1" u="sng" dirty="0" smtClean="0">
                <a:solidFill>
                  <a:srgbClr val="FFFF00"/>
                </a:solidFill>
              </a:rPr>
              <a:t>At </a:t>
            </a:r>
            <a:r>
              <a:rPr lang="en-US" altLang="en-US" sz="1600" b="1" u="sng" dirty="0">
                <a:solidFill>
                  <a:srgbClr val="FFFF00"/>
                </a:solidFill>
              </a:rPr>
              <a:t>the </a:t>
            </a:r>
            <a:r>
              <a:rPr lang="en-US" altLang="en-US" sz="1600" b="1" u="sng" dirty="0" smtClean="0">
                <a:solidFill>
                  <a:srgbClr val="FFFF00"/>
                </a:solidFill>
              </a:rPr>
              <a:t>high </a:t>
            </a:r>
            <a:r>
              <a:rPr lang="en-US" altLang="en-US" b="1" u="sng" dirty="0" smtClean="0">
                <a:solidFill>
                  <a:srgbClr val="FFFF00"/>
                </a:solidFill>
              </a:rPr>
              <a:t>doses</a:t>
            </a:r>
            <a:r>
              <a:rPr lang="en-US" altLang="en-US" sz="1600" b="1" u="sng" dirty="0" smtClean="0">
                <a:solidFill>
                  <a:srgbClr val="FFFF00"/>
                </a:solidFill>
              </a:rPr>
              <a:t>  </a:t>
            </a:r>
            <a:r>
              <a:rPr lang="en-US" altLang="en-US" sz="1600" b="1" u="sng" dirty="0">
                <a:solidFill>
                  <a:srgbClr val="FFFF00"/>
                </a:solidFill>
              </a:rPr>
              <a:t>the DNA damage decreases</a:t>
            </a:r>
            <a:r>
              <a:rPr lang="en-US" altLang="en-US" sz="1400" b="1" u="sng" dirty="0">
                <a:solidFill>
                  <a:schemeClr val="bg1"/>
                </a:solidFill>
              </a:rPr>
              <a:t>. </a:t>
            </a:r>
            <a:r>
              <a:rPr lang="en-US" altLang="en-US" sz="1400" b="1" dirty="0">
                <a:solidFill>
                  <a:schemeClr val="bg1"/>
                </a:solidFill>
              </a:rPr>
              <a:t>The reason - the level of dead cells can be </a:t>
            </a:r>
            <a:r>
              <a:rPr lang="en-US" altLang="en-US" sz="1400" b="1" dirty="0" smtClean="0">
                <a:solidFill>
                  <a:schemeClr val="bg1"/>
                </a:solidFill>
              </a:rPr>
              <a:t>increased.  </a:t>
            </a:r>
            <a:r>
              <a:rPr lang="en-US" altLang="en-US" sz="1400" dirty="0" smtClean="0">
                <a:solidFill>
                  <a:schemeClr val="bg1"/>
                </a:solidFill>
              </a:rPr>
              <a:t>E</a:t>
            </a:r>
            <a:r>
              <a:rPr lang="en-US" altLang="en-US" sz="1400" b="1" dirty="0" smtClean="0">
                <a:solidFill>
                  <a:schemeClr val="bg1"/>
                </a:solidFill>
              </a:rPr>
              <a:t>lectrons</a:t>
            </a:r>
            <a:r>
              <a:rPr lang="en-US" altLang="en-US" sz="1400" b="1" dirty="0">
                <a:solidFill>
                  <a:schemeClr val="bg1"/>
                </a:solidFill>
              </a:rPr>
              <a:t>, as a source of low LET radiation, </a:t>
            </a:r>
            <a:r>
              <a:rPr lang="en-US" altLang="en-US" sz="1400" b="1" dirty="0" smtClean="0">
                <a:solidFill>
                  <a:schemeClr val="bg1"/>
                </a:solidFill>
              </a:rPr>
              <a:t>lead </a:t>
            </a:r>
            <a:r>
              <a:rPr lang="en-US" altLang="en-US" sz="1400" b="1" dirty="0">
                <a:solidFill>
                  <a:schemeClr val="bg1"/>
                </a:solidFill>
              </a:rPr>
              <a:t>to </a:t>
            </a:r>
            <a:r>
              <a:rPr lang="en-US" altLang="en-US" sz="1400" b="1" dirty="0" smtClean="0">
                <a:solidFill>
                  <a:schemeClr val="bg1"/>
                </a:solidFill>
              </a:rPr>
              <a:t>DNA </a:t>
            </a:r>
            <a:r>
              <a:rPr lang="en-US" altLang="en-US" sz="1400" b="1" dirty="0">
                <a:solidFill>
                  <a:schemeClr val="bg1"/>
                </a:solidFill>
              </a:rPr>
              <a:t>lesions, including single-strand and double-strand breaks of DNA, which were </a:t>
            </a:r>
            <a:r>
              <a:rPr lang="en-US" altLang="en-US" sz="1400" b="1" dirty="0">
                <a:solidFill>
                  <a:srgbClr val="FFFF00"/>
                </a:solidFill>
              </a:rPr>
              <a:t>generally repaired efficiently., </a:t>
            </a:r>
            <a:r>
              <a:rPr lang="en-US" altLang="en-US" sz="1400" b="1" dirty="0">
                <a:solidFill>
                  <a:schemeClr val="bg1"/>
                </a:solidFill>
              </a:rPr>
              <a:t>except 24 </a:t>
            </a:r>
            <a:r>
              <a:rPr lang="en-US" altLang="en-US" sz="1400" b="1" dirty="0" err="1" smtClean="0">
                <a:solidFill>
                  <a:schemeClr val="bg1"/>
                </a:solidFill>
              </a:rPr>
              <a:t>Gy</a:t>
            </a:r>
            <a:r>
              <a:rPr lang="en-US" altLang="en-US" sz="1400" b="1" dirty="0" smtClean="0">
                <a:solidFill>
                  <a:srgbClr val="FFFF00"/>
                </a:solidFill>
              </a:rPr>
              <a:t>.</a:t>
            </a:r>
            <a:endParaRPr lang="ru-RU" sz="1400" b="1" dirty="0">
              <a:solidFill>
                <a:srgbClr val="FFFF00"/>
              </a:solidFill>
            </a:endParaRPr>
          </a:p>
        </p:txBody>
      </p:sp>
    </p:spTree>
    <p:extLst>
      <p:ext uri="{BB962C8B-B14F-4D97-AF65-F5344CB8AC3E}">
        <p14:creationId xmlns:p14="http://schemas.microsoft.com/office/powerpoint/2010/main" val="2038552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4" descr="Image result for ES-BMB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16387" name="AutoShape 6" descr="Image result for ES-BMB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16388" name="AutoShape 8" descr="Image result for ES-BMBF"/>
          <p:cNvSpPr>
            <a:spLocks noChangeAspect="1" noChangeArrowheads="1"/>
          </p:cNvSpPr>
          <p:nvPr/>
        </p:nvSpPr>
        <p:spPr bwMode="auto">
          <a:xfrm>
            <a:off x="155575" y="-2201863"/>
            <a:ext cx="7419975" cy="459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16389" name="AutoShape 11" descr="Image result for imb sci am"/>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16390" name="Rectangle 4"/>
          <p:cNvSpPr txBox="1">
            <a:spLocks noChangeArrowheads="1"/>
          </p:cNvSpPr>
          <p:nvPr/>
        </p:nvSpPr>
        <p:spPr bwMode="auto">
          <a:xfrm>
            <a:off x="619125" y="-2561560"/>
            <a:ext cx="7829550" cy="23288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endParaRPr lang="en-US" altLang="en-US" sz="2400" dirty="0">
              <a:latin typeface="Times New Roman" pitchFamily="18" charset="0"/>
              <a:cs typeface="Times New Roman" pitchFamily="18" charset="0"/>
            </a:endParaRPr>
          </a:p>
        </p:txBody>
      </p:sp>
      <p:pic>
        <p:nvPicPr>
          <p:cNvPr id="163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295400"/>
            <a:ext cx="7543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Box 15"/>
          <p:cNvSpPr txBox="1">
            <a:spLocks noChangeArrowheads="1"/>
          </p:cNvSpPr>
          <p:nvPr/>
        </p:nvSpPr>
        <p:spPr bwMode="auto">
          <a:xfrm>
            <a:off x="1905000" y="1295400"/>
            <a:ext cx="114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rgbClr val="FF0000"/>
                </a:solidFill>
                <a:latin typeface="Times New Roman" panose="02020603050405020304" pitchFamily="18" charset="0"/>
                <a:cs typeface="Times New Roman" panose="02020603050405020304" pitchFamily="18" charset="0"/>
              </a:rPr>
              <a:t>NT</a:t>
            </a:r>
            <a:endParaRPr lang="ru-RU" altLang="en-US" sz="1600" dirty="0">
              <a:solidFill>
                <a:srgbClr val="FF0000"/>
              </a:solidFill>
              <a:latin typeface="Times New Roman" panose="02020603050405020304" pitchFamily="18" charset="0"/>
              <a:cs typeface="Times New Roman" panose="02020603050405020304" pitchFamily="18" charset="0"/>
            </a:endParaRPr>
          </a:p>
        </p:txBody>
      </p:sp>
      <p:sp>
        <p:nvSpPr>
          <p:cNvPr id="16394" name="TextBox 17"/>
          <p:cNvSpPr txBox="1">
            <a:spLocks noChangeArrowheads="1"/>
          </p:cNvSpPr>
          <p:nvPr/>
        </p:nvSpPr>
        <p:spPr bwMode="auto">
          <a:xfrm>
            <a:off x="4191000" y="1295400"/>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rgbClr val="FF0000"/>
                </a:solidFill>
                <a:latin typeface="Times New Roman" panose="02020603050405020304" pitchFamily="18" charset="0"/>
                <a:cs typeface="Times New Roman" panose="02020603050405020304" pitchFamily="18" charset="0"/>
              </a:rPr>
              <a:t>3,6 </a:t>
            </a:r>
            <a:r>
              <a:rPr lang="en-US" altLang="en-US" sz="1600" dirty="0" err="1">
                <a:solidFill>
                  <a:srgbClr val="FF0000"/>
                </a:solidFill>
                <a:latin typeface="Times New Roman" panose="02020603050405020304" pitchFamily="18" charset="0"/>
                <a:cs typeface="Times New Roman" panose="02020603050405020304" pitchFamily="18" charset="0"/>
              </a:rPr>
              <a:t>Gy</a:t>
            </a:r>
            <a:r>
              <a:rPr lang="en-US" altLang="en-US" sz="1600" dirty="0">
                <a:solidFill>
                  <a:srgbClr val="FF0000"/>
                </a:solidFill>
                <a:latin typeface="Times New Roman" panose="02020603050405020304" pitchFamily="18" charset="0"/>
                <a:cs typeface="Times New Roman" panose="02020603050405020304" pitchFamily="18" charset="0"/>
              </a:rPr>
              <a:t>/min</a:t>
            </a:r>
            <a:endParaRPr lang="ru-RU" altLang="en-US" sz="1600" dirty="0">
              <a:solidFill>
                <a:srgbClr val="FF0000"/>
              </a:solidFill>
              <a:latin typeface="Times New Roman" panose="02020603050405020304" pitchFamily="18" charset="0"/>
              <a:cs typeface="Times New Roman" panose="02020603050405020304" pitchFamily="18" charset="0"/>
            </a:endParaRPr>
          </a:p>
        </p:txBody>
      </p:sp>
      <p:sp>
        <p:nvSpPr>
          <p:cNvPr id="16395" name="TextBox 18"/>
          <p:cNvSpPr txBox="1">
            <a:spLocks noChangeArrowheads="1"/>
          </p:cNvSpPr>
          <p:nvPr/>
        </p:nvSpPr>
        <p:spPr bwMode="auto">
          <a:xfrm>
            <a:off x="6553200" y="1295400"/>
            <a:ext cx="16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smtClean="0">
                <a:solidFill>
                  <a:srgbClr val="FF0000"/>
                </a:solidFill>
                <a:latin typeface="Times New Roman" panose="02020603050405020304" pitchFamily="18" charset="0"/>
                <a:cs typeface="Times New Roman" panose="02020603050405020304" pitchFamily="18" charset="0"/>
              </a:rPr>
              <a:t>36 </a:t>
            </a:r>
            <a:r>
              <a:rPr lang="en-US" altLang="en-US" sz="1600" dirty="0" err="1">
                <a:solidFill>
                  <a:srgbClr val="FF0000"/>
                </a:solidFill>
                <a:latin typeface="Times New Roman" panose="02020603050405020304" pitchFamily="18" charset="0"/>
                <a:cs typeface="Times New Roman" panose="02020603050405020304" pitchFamily="18" charset="0"/>
              </a:rPr>
              <a:t>Gy</a:t>
            </a:r>
            <a:r>
              <a:rPr lang="en-US" altLang="en-US" sz="1600" dirty="0">
                <a:solidFill>
                  <a:srgbClr val="FF0000"/>
                </a:solidFill>
                <a:latin typeface="Times New Roman" panose="02020603050405020304" pitchFamily="18" charset="0"/>
                <a:cs typeface="Times New Roman" panose="02020603050405020304" pitchFamily="18" charset="0"/>
              </a:rPr>
              <a:t>/min</a:t>
            </a:r>
            <a:endParaRPr lang="ru-RU" altLang="en-US" sz="1600" dirty="0">
              <a:solidFill>
                <a:srgbClr val="FF0000"/>
              </a:solidFill>
              <a:latin typeface="Times New Roman" panose="02020603050405020304" pitchFamily="18" charset="0"/>
              <a:cs typeface="Times New Roman" panose="02020603050405020304" pitchFamily="18" charset="0"/>
            </a:endParaRPr>
          </a:p>
        </p:txBody>
      </p:sp>
      <p:sp>
        <p:nvSpPr>
          <p:cNvPr id="16396" name="TextBox 20"/>
          <p:cNvSpPr txBox="1">
            <a:spLocks noChangeArrowheads="1"/>
          </p:cNvSpPr>
          <p:nvPr/>
        </p:nvSpPr>
        <p:spPr bwMode="auto">
          <a:xfrm rot="-5400000">
            <a:off x="-1024731" y="2091531"/>
            <a:ext cx="314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latin typeface="Times New Roman" panose="02020603050405020304" pitchFamily="18" charset="0"/>
                <a:cs typeface="Times New Roman" panose="02020603050405020304" pitchFamily="18" charset="0"/>
              </a:rPr>
              <a:t>DNA damage</a:t>
            </a:r>
            <a:endParaRPr lang="ru-RU" altLang="en-US" sz="1600" b="1" dirty="0">
              <a:latin typeface="Times New Roman" panose="02020603050405020304" pitchFamily="18" charset="0"/>
              <a:cs typeface="Times New Roman" panose="02020603050405020304" pitchFamily="18" charset="0"/>
            </a:endParaRPr>
          </a:p>
        </p:txBody>
      </p:sp>
      <p:sp>
        <p:nvSpPr>
          <p:cNvPr id="16397" name="TextBox 21"/>
          <p:cNvSpPr txBox="1">
            <a:spLocks noChangeArrowheads="1"/>
          </p:cNvSpPr>
          <p:nvPr/>
        </p:nvSpPr>
        <p:spPr bwMode="auto">
          <a:xfrm rot="-5400000">
            <a:off x="-1727383" y="3615107"/>
            <a:ext cx="4597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latin typeface="Times New Roman" panose="02020603050405020304" pitchFamily="18" charset="0"/>
                <a:cs typeface="Times New Roman" panose="02020603050405020304" pitchFamily="18" charset="0"/>
              </a:rPr>
              <a:t>DNA repair</a:t>
            </a:r>
            <a:endParaRPr lang="ru-RU" altLang="en-US" sz="1600" b="1" dirty="0">
              <a:latin typeface="Times New Roman" panose="02020603050405020304" pitchFamily="18" charset="0"/>
              <a:cs typeface="Times New Roman" panose="02020603050405020304" pitchFamily="18" charset="0"/>
            </a:endParaRPr>
          </a:p>
        </p:txBody>
      </p:sp>
      <p:sp>
        <p:nvSpPr>
          <p:cNvPr id="16401" name="Title 21"/>
          <p:cNvSpPr>
            <a:spLocks noGrp="1"/>
          </p:cNvSpPr>
          <p:nvPr>
            <p:ph type="title"/>
          </p:nvPr>
        </p:nvSpPr>
        <p:spPr/>
        <p:txBody>
          <a:bodyPr>
            <a:normAutofit fontScale="90000"/>
          </a:bodyPr>
          <a:lstStyle/>
          <a:p>
            <a:r>
              <a:rPr lang="en-US" altLang="en-US" dirty="0" smtClean="0"/>
              <a:t>															</a:t>
            </a:r>
          </a:p>
        </p:txBody>
      </p:sp>
      <p:sp>
        <p:nvSpPr>
          <p:cNvPr id="2" name="Rectangle 1"/>
          <p:cNvSpPr/>
          <p:nvPr/>
        </p:nvSpPr>
        <p:spPr>
          <a:xfrm>
            <a:off x="914400" y="274638"/>
            <a:ext cx="7391400" cy="646331"/>
          </a:xfrm>
          <a:prstGeom prst="rect">
            <a:avLst/>
          </a:prstGeom>
        </p:spPr>
        <p:txBody>
          <a:bodyPr wrap="square">
            <a:spAutoFit/>
          </a:bodyPr>
          <a:lstStyle/>
          <a:p>
            <a:pPr>
              <a:buNone/>
              <a:defRPr/>
            </a:pPr>
            <a:r>
              <a:rPr lang="en-US" altLang="en-US" b="1" dirty="0">
                <a:latin typeface="Times New Roman" pitchFamily="18" charset="0"/>
                <a:cs typeface="Times New Roman" pitchFamily="18" charset="0"/>
              </a:rPr>
              <a:t>Distribution of cells on the base of </a:t>
            </a:r>
            <a:r>
              <a:rPr lang="en-US" altLang="en-US" b="1" dirty="0" smtClean="0">
                <a:latin typeface="Times New Roman" pitchFamily="18" charset="0"/>
                <a:cs typeface="Times New Roman" pitchFamily="18" charset="0"/>
              </a:rPr>
              <a:t>DNA damage  </a:t>
            </a:r>
            <a:r>
              <a:rPr lang="en-US" altLang="en-US" b="1" dirty="0">
                <a:latin typeface="Times New Roman" pitchFamily="18" charset="0"/>
                <a:cs typeface="Times New Roman" pitchFamily="18" charset="0"/>
              </a:rPr>
              <a:t>in K-562 cells after irradiation by low and high dose rate, by Olive Tail Moment</a:t>
            </a:r>
          </a:p>
        </p:txBody>
      </p:sp>
      <p:sp>
        <p:nvSpPr>
          <p:cNvPr id="18" name="Rectangle 17"/>
          <p:cNvSpPr/>
          <p:nvPr/>
        </p:nvSpPr>
        <p:spPr>
          <a:xfrm>
            <a:off x="533400" y="1731100"/>
            <a:ext cx="8077200" cy="5165517"/>
          </a:xfrm>
          <a:prstGeom prst="rect">
            <a:avLst/>
          </a:prstGeom>
        </p:spPr>
        <p:txBody>
          <a:bodyPr wrap="square">
            <a:spAutoFit/>
          </a:bodyPr>
          <a:lstStyle/>
          <a:p>
            <a:pPr>
              <a:spcAft>
                <a:spcPts val="1000"/>
              </a:spcAft>
            </a:pPr>
            <a:endParaRPr lang="en-US" b="1" u="sng" dirty="0" smtClean="0">
              <a:latin typeface="Arial Unicode" panose="020B0604020202020204" pitchFamily="34" charset="0"/>
              <a:ea typeface="Calibri" panose="020F0502020204030204" pitchFamily="34" charset="0"/>
              <a:cs typeface="Times New Roman" panose="02020603050405020304" pitchFamily="18" charset="0"/>
            </a:endParaRPr>
          </a:p>
          <a:p>
            <a:pPr>
              <a:spcAft>
                <a:spcPts val="1000"/>
              </a:spcAft>
            </a:pPr>
            <a:endParaRPr lang="en-US" b="1" u="sng" dirty="0" smtClean="0">
              <a:latin typeface="Arial Unicode" panose="020B0604020202020204" pitchFamily="34" charset="0"/>
              <a:ea typeface="Calibri" panose="020F0502020204030204" pitchFamily="34" charset="0"/>
              <a:cs typeface="Times New Roman" panose="02020603050405020304" pitchFamily="18" charset="0"/>
            </a:endParaRPr>
          </a:p>
          <a:p>
            <a:pPr>
              <a:spcAft>
                <a:spcPts val="1000"/>
              </a:spcAft>
            </a:pPr>
            <a:endParaRPr lang="en-US" b="1" u="sng" dirty="0" smtClean="0">
              <a:latin typeface="Arial Unicode" panose="020B0604020202020204" pitchFamily="34" charset="0"/>
              <a:ea typeface="Calibri" panose="020F0502020204030204" pitchFamily="34" charset="0"/>
              <a:cs typeface="Times New Roman" panose="02020603050405020304" pitchFamily="18" charset="0"/>
            </a:endParaRPr>
          </a:p>
          <a:p>
            <a:pPr>
              <a:spcAft>
                <a:spcPts val="1000"/>
              </a:spcAft>
            </a:pPr>
            <a:endParaRPr lang="en-US" b="1" u="sng" dirty="0" smtClean="0">
              <a:latin typeface="Arial Unicode" panose="020B0604020202020204" pitchFamily="34" charset="0"/>
              <a:ea typeface="Calibri" panose="020F0502020204030204" pitchFamily="34" charset="0"/>
              <a:cs typeface="Times New Roman" panose="02020603050405020304" pitchFamily="18" charset="0"/>
            </a:endParaRPr>
          </a:p>
          <a:p>
            <a:pPr>
              <a:spcAft>
                <a:spcPts val="1000"/>
              </a:spcAft>
            </a:pPr>
            <a:endParaRPr lang="en-US" b="1" u="sng" dirty="0" smtClean="0">
              <a:latin typeface="Arial Unicode" panose="020B0604020202020204" pitchFamily="34" charset="0"/>
              <a:ea typeface="Calibri" panose="020F0502020204030204" pitchFamily="34" charset="0"/>
              <a:cs typeface="Times New Roman" panose="02020603050405020304" pitchFamily="18" charset="0"/>
            </a:endParaRPr>
          </a:p>
          <a:p>
            <a:pPr>
              <a:spcAft>
                <a:spcPts val="1000"/>
              </a:spcAft>
            </a:pPr>
            <a:endParaRPr lang="en-US" b="1" u="sng" dirty="0" smtClean="0">
              <a:latin typeface="Arial Unicode" panose="020B0604020202020204" pitchFamily="34" charset="0"/>
              <a:ea typeface="Calibri" panose="020F0502020204030204" pitchFamily="34" charset="0"/>
              <a:cs typeface="Times New Roman" panose="02020603050405020304" pitchFamily="18" charset="0"/>
            </a:endParaRPr>
          </a:p>
          <a:p>
            <a:pPr>
              <a:spcAft>
                <a:spcPts val="1000"/>
              </a:spcAft>
            </a:pPr>
            <a:endParaRPr lang="en-US" b="1" u="sng" dirty="0" smtClean="0">
              <a:latin typeface="Arial Unicode" panose="020B0604020202020204" pitchFamily="34" charset="0"/>
              <a:ea typeface="Calibri" panose="020F0502020204030204" pitchFamily="34" charset="0"/>
              <a:cs typeface="Times New Roman" panose="02020603050405020304" pitchFamily="18" charset="0"/>
            </a:endParaRPr>
          </a:p>
          <a:p>
            <a:pPr>
              <a:spcAft>
                <a:spcPts val="1000"/>
              </a:spcAft>
            </a:pPr>
            <a:endParaRPr lang="en-US" b="1" u="sng" dirty="0" smtClean="0">
              <a:latin typeface="Arial Unicode" panose="020B0604020202020204" pitchFamily="34" charset="0"/>
              <a:ea typeface="Calibri" panose="020F0502020204030204" pitchFamily="34" charset="0"/>
              <a:cs typeface="Times New Roman" panose="02020603050405020304" pitchFamily="18" charset="0"/>
            </a:endParaRPr>
          </a:p>
          <a:p>
            <a:pPr>
              <a:spcAft>
                <a:spcPts val="1000"/>
              </a:spcAft>
            </a:pPr>
            <a:r>
              <a:rPr lang="en-US" sz="1600" b="1" u="sng" dirty="0">
                <a:latin typeface="Arial Unicode" panose="020B0604020202020204" pitchFamily="34" charset="0"/>
                <a:ea typeface="Calibri" panose="020F0502020204030204" pitchFamily="34" charset="0"/>
                <a:cs typeface="Times New Roman" panose="02020603050405020304" pitchFamily="18" charset="0"/>
              </a:rPr>
              <a:t>An analysis of the distribution of initial DNA damage after high power irradiation </a:t>
            </a:r>
          </a:p>
          <a:p>
            <a:pPr>
              <a:spcAft>
                <a:spcPts val="1000"/>
              </a:spcAft>
            </a:pPr>
            <a:r>
              <a:rPr lang="en-US" sz="1600" b="1" u="sng" dirty="0">
                <a:latin typeface="Arial Unicode" panose="020B0604020202020204" pitchFamily="34" charset="0"/>
                <a:ea typeface="Calibri" panose="020F0502020204030204" pitchFamily="34" charset="0"/>
                <a:cs typeface="Times New Roman" panose="02020603050405020304" pitchFamily="18" charset="0"/>
              </a:rPr>
              <a:t>by </a:t>
            </a:r>
            <a:r>
              <a:rPr lang="en-US" sz="1600" b="1" u="sng" dirty="0">
                <a:solidFill>
                  <a:srgbClr val="FF0000"/>
                </a:solidFill>
                <a:latin typeface="Arial Unicode" panose="020B0604020202020204" pitchFamily="34" charset="0"/>
                <a:ea typeface="Calibri" panose="020F0502020204030204" pitchFamily="34" charset="0"/>
                <a:cs typeface="Times New Roman" panose="02020603050405020304" pitchFamily="18" charset="0"/>
              </a:rPr>
              <a:t>increasing the </a:t>
            </a:r>
            <a:r>
              <a:rPr lang="en-US" sz="1600" b="1" u="sng" dirty="0" smtClean="0">
                <a:solidFill>
                  <a:srgbClr val="FF0000"/>
                </a:solidFill>
                <a:latin typeface="Arial Unicode" panose="020B0604020202020204" pitchFamily="34" charset="0"/>
                <a:ea typeface="Calibri" panose="020F0502020204030204" pitchFamily="34" charset="0"/>
                <a:cs typeface="Times New Roman" panose="02020603050405020304" pitchFamily="18" charset="0"/>
              </a:rPr>
              <a:t>dose-rate </a:t>
            </a:r>
            <a:r>
              <a:rPr lang="en-US" sz="1600" b="1" u="sng" dirty="0" smtClean="0">
                <a:latin typeface="Arial Unicode" panose="020B0604020202020204" pitchFamily="34" charset="0"/>
                <a:ea typeface="Calibri" panose="020F0502020204030204" pitchFamily="34" charset="0"/>
                <a:cs typeface="Times New Roman" panose="02020603050405020304" pitchFamily="18" charset="0"/>
              </a:rPr>
              <a:t>of </a:t>
            </a:r>
            <a:r>
              <a:rPr lang="en-US" sz="1600" b="1" u="sng" dirty="0">
                <a:latin typeface="Arial Unicode" panose="020B0604020202020204" pitchFamily="34" charset="0"/>
                <a:ea typeface="Calibri" panose="020F0502020204030204" pitchFamily="34" charset="0"/>
                <a:cs typeface="Times New Roman" panose="02020603050405020304" pitchFamily="18" charset="0"/>
              </a:rPr>
              <a:t>ultrafast electrons </a:t>
            </a:r>
            <a:r>
              <a:rPr lang="en-US" sz="1600" b="1" u="sng" dirty="0" smtClean="0">
                <a:latin typeface="Arial Unicode" panose="020B0604020202020204" pitchFamily="34" charset="0"/>
                <a:ea typeface="Calibri" panose="020F0502020204030204" pitchFamily="34" charset="0"/>
                <a:cs typeface="Times New Roman" panose="02020603050405020304" pitchFamily="18" charset="0"/>
              </a:rPr>
              <a:t>revealed</a:t>
            </a:r>
            <a:endParaRPr lang="en-US" sz="1600" b="1" u="sng" dirty="0">
              <a:latin typeface="Arial Unicode" panose="020B0604020202020204" pitchFamily="34" charset="0"/>
              <a:ea typeface="Calibri" panose="020F0502020204030204" pitchFamily="34" charset="0"/>
              <a:cs typeface="Times New Roman" panose="02020603050405020304" pitchFamily="18" charset="0"/>
            </a:endParaRPr>
          </a:p>
          <a:p>
            <a:pPr>
              <a:spcAft>
                <a:spcPts val="1000"/>
              </a:spcAft>
            </a:pPr>
            <a:r>
              <a:rPr lang="en-US" sz="1600" b="1" u="sng" dirty="0" smtClean="0">
                <a:latin typeface="Arial Unicode" panose="020B0604020202020204" pitchFamily="34" charset="0"/>
                <a:ea typeface="Calibri" panose="020F0502020204030204" pitchFamily="34" charset="0"/>
                <a:cs typeface="Times New Roman" panose="02020603050405020304" pitchFamily="18" charset="0"/>
              </a:rPr>
              <a:t>a </a:t>
            </a:r>
            <a:r>
              <a:rPr lang="en-US" sz="1600" b="1" u="sng" dirty="0" smtClean="0">
                <a:solidFill>
                  <a:srgbClr val="FF0000"/>
                </a:solidFill>
                <a:latin typeface="Arial Unicode" panose="020B0604020202020204" pitchFamily="34" charset="0"/>
                <a:ea typeface="Calibri" panose="020F0502020204030204" pitchFamily="34" charset="0"/>
                <a:cs typeface="Times New Roman" panose="02020603050405020304" pitchFamily="18" charset="0"/>
              </a:rPr>
              <a:t>shift towards an increase </a:t>
            </a:r>
            <a:r>
              <a:rPr lang="en-US" sz="2400" b="1" u="sng" dirty="0" smtClean="0">
                <a:solidFill>
                  <a:srgbClr val="FF0000"/>
                </a:solidFill>
                <a:latin typeface="Arial Unicode" panose="020B0604020202020204" pitchFamily="34" charset="0"/>
                <a:ea typeface="Calibri" panose="020F0502020204030204" pitchFamily="34" charset="0"/>
                <a:cs typeface="Times New Roman" panose="02020603050405020304" pitchFamily="18" charset="0"/>
              </a:rPr>
              <a:t>in the proportion of damage</a:t>
            </a:r>
            <a:r>
              <a:rPr lang="en-US" sz="2000" b="1" u="sng" dirty="0" smtClean="0">
                <a:solidFill>
                  <a:srgbClr val="FF0000"/>
                </a:solidFill>
                <a:latin typeface="Arial Unicode" panose="020B0604020202020204" pitchFamily="34" charset="0"/>
                <a:ea typeface="Calibri" panose="020F0502020204030204" pitchFamily="34" charset="0"/>
                <a:cs typeface="Times New Roman" panose="02020603050405020304" pitchFamily="18" charset="0"/>
              </a:rPr>
              <a:t> and expansion of the distribution</a:t>
            </a:r>
            <a:r>
              <a:rPr lang="en-US" sz="1400" b="1" u="sng" dirty="0" smtClean="0">
                <a:solidFill>
                  <a:srgbClr val="FF0000"/>
                </a:solidFill>
                <a:latin typeface="Arial Unicode" panose="020B0604020202020204" pitchFamily="34" charset="0"/>
                <a:ea typeface="Calibri" panose="020F0502020204030204" pitchFamily="34" charset="0"/>
                <a:cs typeface="Times New Roman" panose="02020603050405020304" pitchFamily="18" charset="0"/>
              </a:rPr>
              <a:t>. </a:t>
            </a:r>
          </a:p>
          <a:p>
            <a:pPr>
              <a:spcAft>
                <a:spcPts val="1000"/>
              </a:spcAft>
            </a:pPr>
            <a:r>
              <a:rPr lang="en-US" sz="1600" b="1" u="sng" dirty="0" smtClean="0">
                <a:latin typeface="Arial Unicode" panose="020B0604020202020204" pitchFamily="34" charset="0"/>
                <a:ea typeface="Calibri" panose="020F0502020204030204" pitchFamily="34" charset="0"/>
                <a:cs typeface="Times New Roman" panose="02020603050405020304" pitchFamily="18" charset="0"/>
              </a:rPr>
              <a:t>with a </a:t>
            </a:r>
            <a:r>
              <a:rPr lang="en-US" sz="2000" b="1" u="sng" dirty="0" smtClean="0">
                <a:solidFill>
                  <a:srgbClr val="FF0000"/>
                </a:solidFill>
                <a:latin typeface="Arial Unicode" panose="020B0604020202020204" pitchFamily="34" charset="0"/>
                <a:ea typeface="Calibri" panose="020F0502020204030204" pitchFamily="34" charset="0"/>
                <a:cs typeface="Times New Roman" panose="02020603050405020304" pitchFamily="18" charset="0"/>
              </a:rPr>
              <a:t>subsequent decrease in reparability </a:t>
            </a:r>
            <a:r>
              <a:rPr lang="en-US" sz="1600" b="1" u="sng" dirty="0" smtClean="0">
                <a:latin typeface="Arial Unicode" panose="020B0604020202020204" pitchFamily="34" charset="0"/>
                <a:ea typeface="Calibri" panose="020F0502020204030204" pitchFamily="34" charset="0"/>
                <a:cs typeface="Times New Roman" panose="02020603050405020304" pitchFamily="18" charset="0"/>
              </a:rPr>
              <a:t>due to more complex DNA damage.</a:t>
            </a:r>
            <a:endParaRPr lang="en-US" sz="1600" b="1" u="sng" dirty="0">
              <a:latin typeface="Arial Unicode"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92536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381000" y="3175"/>
            <a:ext cx="8305800" cy="1539875"/>
          </a:xfrm>
        </p:spPr>
        <p:txBody>
          <a:bodyPr>
            <a:normAutofit fontScale="90000"/>
          </a:bodyPr>
          <a:lstStyle/>
          <a:p>
            <a:r>
              <a:rPr lang="en-US" altLang="en-US" sz="2000" b="1" dirty="0">
                <a:latin typeface="Times New Roman" pitchFamily="18" charset="0"/>
                <a:cs typeface="Times New Roman" pitchFamily="18" charset="0"/>
              </a:rPr>
              <a:t>New approach to detection </a:t>
            </a:r>
            <a:r>
              <a:rPr lang="en-US" sz="2000" b="1" dirty="0">
                <a:latin typeface="Times New Roman" pitchFamily="18" charset="0"/>
                <a:cs typeface="Times New Roman" pitchFamily="18" charset="0"/>
              </a:rPr>
              <a:t>of DNA double strand breaks and DNA repair is analysis of </a:t>
            </a:r>
            <a:r>
              <a:rPr lang="en-US" altLang="en-US" sz="2700" b="1" dirty="0" smtClean="0"/>
              <a:t>FOCI</a:t>
            </a:r>
            <a:r>
              <a:rPr lang="en-US" altLang="en-US" sz="2000" b="1" dirty="0" smtClean="0"/>
              <a:t>, that are distinct spots  after DNA damage </a:t>
            </a:r>
            <a:r>
              <a:rPr lang="en-US" altLang="en-US" sz="2000" b="1" dirty="0" smtClean="0">
                <a:latin typeface="Times New Roman" pitchFamily="18" charset="0"/>
                <a:cs typeface="Times New Roman" pitchFamily="18" charset="0"/>
              </a:rPr>
              <a:t>consisting of repair proteins of double-strand DNA ruptures</a:t>
            </a:r>
            <a:r>
              <a:rPr lang="en-US" altLang="en-US" sz="2000" b="1" dirty="0" smtClean="0">
                <a:solidFill>
                  <a:srgbClr val="FF0000"/>
                </a:solidFill>
                <a:latin typeface="Times New Roman" pitchFamily="18" charset="0"/>
                <a:cs typeface="Times New Roman" pitchFamily="18" charset="0"/>
              </a:rPr>
              <a:t>.</a:t>
            </a:r>
            <a:r>
              <a:rPr lang="en-US" altLang="en-US" sz="2800" b="1" u="sng" dirty="0" smtClean="0"/>
              <a:t/>
            </a:r>
            <a:br>
              <a:rPr lang="en-US" altLang="en-US" sz="2800" b="1" u="sng" dirty="0" smtClean="0"/>
            </a:br>
            <a:r>
              <a:rPr lang="en-US" altLang="en-US" sz="1800" b="1" dirty="0" smtClean="0"/>
              <a:t>FOCI contain hundreds to thousands of copies of various proteins involved in DNA DSB repair</a:t>
            </a:r>
            <a:endParaRPr lang="ru-RU" altLang="en-US" sz="1400" b="1" dirty="0" smtClean="0"/>
          </a:p>
        </p:txBody>
      </p:sp>
      <p:pic>
        <p:nvPicPr>
          <p:cNvPr id="73732" name="Picture 3" descr="C:\Documents and Settings\User\Desktop\Imeages for PPT\Corrected\Co-Local-merged_0.bmp"/>
          <p:cNvPicPr>
            <a:picLocks noChangeAspect="1" noChangeArrowheads="1"/>
          </p:cNvPicPr>
          <p:nvPr/>
        </p:nvPicPr>
        <p:blipFill>
          <a:blip r:embed="rId2" cstate="print"/>
          <a:srcRect l="35062" t="59267" r="38376" b="4045"/>
          <a:stretch>
            <a:fillRect/>
          </a:stretch>
        </p:blipFill>
        <p:spPr bwMode="auto">
          <a:xfrm>
            <a:off x="5867400" y="1524000"/>
            <a:ext cx="1884363" cy="1958975"/>
          </a:xfrm>
          <a:prstGeom prst="rect">
            <a:avLst/>
          </a:prstGeom>
          <a:noFill/>
          <a:ln w="9525">
            <a:noFill/>
            <a:miter lim="800000"/>
            <a:headEnd/>
            <a:tailEnd/>
          </a:ln>
        </p:spPr>
      </p:pic>
      <p:sp>
        <p:nvSpPr>
          <p:cNvPr id="73733" name="TextBox 24"/>
          <p:cNvSpPr txBox="1">
            <a:spLocks noChangeArrowheads="1"/>
          </p:cNvSpPr>
          <p:nvPr/>
        </p:nvSpPr>
        <p:spPr bwMode="auto">
          <a:xfrm>
            <a:off x="5829300" y="3573463"/>
            <a:ext cx="1885950" cy="1246495"/>
          </a:xfrm>
          <a:prstGeom prst="rect">
            <a:avLst/>
          </a:prstGeom>
          <a:noFill/>
          <a:ln w="9525">
            <a:noFill/>
            <a:miter lim="800000"/>
            <a:headEnd/>
            <a:tailEnd/>
          </a:ln>
        </p:spPr>
        <p:txBody>
          <a:bodyPr>
            <a:spAutoFit/>
          </a:bodyPr>
          <a:lstStyle/>
          <a:p>
            <a:pPr algn="ctr" eaLnBrk="1" hangingPunct="1"/>
            <a:r>
              <a:rPr lang="en-US" altLang="en-US" sz="1500" b="1" dirty="0" err="1" smtClean="0">
                <a:latin typeface="Times New Roman" pitchFamily="18" charset="0"/>
                <a:ea typeface="Microsoft YaHei" pitchFamily="34" charset="-122"/>
                <a:cs typeface="Times New Roman" pitchFamily="18" charset="0"/>
              </a:rPr>
              <a:t>Сo</a:t>
            </a:r>
            <a:r>
              <a:rPr lang="en-US" altLang="en-US" sz="1500" b="1" dirty="0" smtClean="0">
                <a:latin typeface="Times New Roman" pitchFamily="18" charset="0"/>
                <a:ea typeface="Microsoft YaHei" pitchFamily="34" charset="-122"/>
                <a:cs typeface="Times New Roman" pitchFamily="18" charset="0"/>
              </a:rPr>
              <a:t>-localization </a:t>
            </a:r>
            <a:r>
              <a:rPr lang="en-US" altLang="en-US" sz="1500" b="1" dirty="0">
                <a:latin typeface="Times New Roman" pitchFamily="18" charset="0"/>
                <a:ea typeface="Microsoft YaHei" pitchFamily="34" charset="-122"/>
                <a:cs typeface="Times New Roman" pitchFamily="18" charset="0"/>
              </a:rPr>
              <a:t>of </a:t>
            </a:r>
            <a:r>
              <a:rPr lang="en-US" altLang="en-US" sz="1500" b="1" dirty="0" err="1">
                <a:latin typeface="Times New Roman" pitchFamily="18" charset="0"/>
                <a:ea typeface="Microsoft YaHei" pitchFamily="34" charset="-122"/>
                <a:cs typeface="Times New Roman" pitchFamily="18" charset="0"/>
              </a:rPr>
              <a:t>phosphorylated</a:t>
            </a:r>
            <a:r>
              <a:rPr lang="en-US" altLang="en-US" sz="1500" b="1" dirty="0">
                <a:latin typeface="Times New Roman" pitchFamily="18" charset="0"/>
                <a:ea typeface="Microsoft YaHei" pitchFamily="34" charset="-122"/>
                <a:cs typeface="Times New Roman" pitchFamily="18" charset="0"/>
              </a:rPr>
              <a:t> ɣH2AX and DNA-PK protein can be visualized</a:t>
            </a:r>
            <a:endParaRPr lang="ru-RU" altLang="en-US" sz="1500" b="1" dirty="0">
              <a:latin typeface="Times New Roman" pitchFamily="18" charset="0"/>
              <a:ea typeface="Microsoft YaHei" pitchFamily="34" charset="-122"/>
              <a:cs typeface="Times New Roman" pitchFamily="18" charset="0"/>
            </a:endParaRPr>
          </a:p>
        </p:txBody>
      </p:sp>
      <p:pic>
        <p:nvPicPr>
          <p:cNvPr id="73734" name="Picture 4" descr="C:\Documents and Settings\User\Desktop\Imeages for PPT\Corrected\Only green-merged_0.bmp"/>
          <p:cNvPicPr>
            <a:picLocks noChangeAspect="1" noChangeArrowheads="1"/>
          </p:cNvPicPr>
          <p:nvPr/>
        </p:nvPicPr>
        <p:blipFill>
          <a:blip r:embed="rId3" cstate="print"/>
          <a:srcRect l="30814" t="28223" r="42625" b="35089"/>
          <a:stretch>
            <a:fillRect/>
          </a:stretch>
        </p:blipFill>
        <p:spPr bwMode="auto">
          <a:xfrm>
            <a:off x="1257300" y="1639888"/>
            <a:ext cx="1885950" cy="1960562"/>
          </a:xfrm>
          <a:prstGeom prst="rect">
            <a:avLst/>
          </a:prstGeom>
          <a:noFill/>
          <a:ln w="9525">
            <a:noFill/>
            <a:miter lim="800000"/>
            <a:headEnd/>
            <a:tailEnd/>
          </a:ln>
        </p:spPr>
      </p:pic>
      <p:sp>
        <p:nvSpPr>
          <p:cNvPr id="73735" name="TextBox 26"/>
          <p:cNvSpPr txBox="1">
            <a:spLocks noChangeArrowheads="1"/>
          </p:cNvSpPr>
          <p:nvPr/>
        </p:nvSpPr>
        <p:spPr bwMode="auto">
          <a:xfrm>
            <a:off x="1143000" y="3636963"/>
            <a:ext cx="1885950" cy="1014412"/>
          </a:xfrm>
          <a:prstGeom prst="rect">
            <a:avLst/>
          </a:prstGeom>
          <a:noFill/>
          <a:ln w="9525">
            <a:noFill/>
            <a:miter lim="800000"/>
            <a:headEnd/>
            <a:tailEnd/>
          </a:ln>
        </p:spPr>
        <p:txBody>
          <a:bodyPr>
            <a:spAutoFit/>
          </a:bodyPr>
          <a:lstStyle/>
          <a:p>
            <a:pPr algn="ctr" eaLnBrk="1" hangingPunct="1"/>
            <a:r>
              <a:rPr lang="ru-RU" altLang="en-US" sz="1500" b="1">
                <a:latin typeface="Times New Roman" pitchFamily="18" charset="0"/>
                <a:ea typeface="Microsoft YaHei" pitchFamily="34" charset="-122"/>
                <a:cs typeface="Times New Roman" pitchFamily="18" charset="0"/>
              </a:rPr>
              <a:t>Visualization of p</a:t>
            </a:r>
            <a:r>
              <a:rPr lang="en-US" altLang="en-US" sz="1500" b="1">
                <a:latin typeface="Times New Roman" pitchFamily="18" charset="0"/>
                <a:ea typeface="Microsoft YaHei" pitchFamily="34" charset="-122"/>
                <a:cs typeface="Times New Roman" pitchFamily="18" charset="0"/>
              </a:rPr>
              <a:t>hosphorylated ɣH2AX </a:t>
            </a:r>
            <a:r>
              <a:rPr lang="ru-RU" altLang="en-US" sz="1500" b="1">
                <a:latin typeface="Times New Roman" pitchFamily="18" charset="0"/>
                <a:ea typeface="Microsoft YaHei" pitchFamily="34" charset="-122"/>
                <a:cs typeface="Times New Roman" pitchFamily="18" charset="0"/>
              </a:rPr>
              <a:t>foci in irradiated cell</a:t>
            </a:r>
          </a:p>
        </p:txBody>
      </p:sp>
      <p:sp>
        <p:nvSpPr>
          <p:cNvPr id="73736" name="Rectangle 27"/>
          <p:cNvSpPr>
            <a:spLocks noChangeArrowheads="1"/>
          </p:cNvSpPr>
          <p:nvPr/>
        </p:nvSpPr>
        <p:spPr bwMode="auto">
          <a:xfrm>
            <a:off x="2171700" y="1714500"/>
            <a:ext cx="787400" cy="230188"/>
          </a:xfrm>
          <a:prstGeom prst="rect">
            <a:avLst/>
          </a:prstGeom>
          <a:noFill/>
          <a:ln w="9525">
            <a:noFill/>
            <a:miter lim="800000"/>
            <a:headEnd/>
            <a:tailEnd/>
          </a:ln>
        </p:spPr>
        <p:txBody>
          <a:bodyPr wrap="none">
            <a:spAutoFit/>
          </a:bodyPr>
          <a:lstStyle/>
          <a:p>
            <a:pPr eaLnBrk="1" hangingPunct="1"/>
            <a:r>
              <a:rPr lang="en-US" altLang="en-US" sz="900">
                <a:solidFill>
                  <a:srgbClr val="FFFFFF"/>
                </a:solidFill>
                <a:latin typeface="Times New Roman" pitchFamily="18" charset="0"/>
                <a:ea typeface="Microsoft YaHei" pitchFamily="34" charset="-122"/>
                <a:cs typeface="Times New Roman" pitchFamily="18" charset="0"/>
              </a:rPr>
              <a:t>ɣH2AX </a:t>
            </a:r>
            <a:r>
              <a:rPr lang="ru-RU" altLang="en-US" sz="900">
                <a:solidFill>
                  <a:srgbClr val="FFFFFF"/>
                </a:solidFill>
                <a:latin typeface="Times New Roman" pitchFamily="18" charset="0"/>
                <a:ea typeface="Microsoft YaHei" pitchFamily="34" charset="-122"/>
                <a:cs typeface="Times New Roman" pitchFamily="18" charset="0"/>
              </a:rPr>
              <a:t>foci </a:t>
            </a:r>
            <a:endParaRPr lang="ru-RU" altLang="en-US" sz="900">
              <a:solidFill>
                <a:srgbClr val="FFFFFF"/>
              </a:solidFill>
              <a:ea typeface="Microsoft YaHei" pitchFamily="34" charset="-122"/>
              <a:cs typeface="Times New Roman" pitchFamily="18" charset="0"/>
            </a:endParaRPr>
          </a:p>
        </p:txBody>
      </p:sp>
      <p:cxnSp>
        <p:nvCxnSpPr>
          <p:cNvPr id="30" name="Straight Arrow Connector 29">
            <a:extLst/>
          </p:cNvPr>
          <p:cNvCxnSpPr>
            <a:stCxn id="73736" idx="2"/>
          </p:cNvCxnSpPr>
          <p:nvPr/>
        </p:nvCxnSpPr>
        <p:spPr>
          <a:xfrm>
            <a:off x="2565400" y="1944688"/>
            <a:ext cx="6350" cy="85566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p:cNvPr>
          <p:cNvCxnSpPr/>
          <p:nvPr/>
        </p:nvCxnSpPr>
        <p:spPr>
          <a:xfrm rot="10800000" flipV="1">
            <a:off x="2114550" y="2000250"/>
            <a:ext cx="579438" cy="51435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p:cNvPr>
          <p:cNvCxnSpPr/>
          <p:nvPr/>
        </p:nvCxnSpPr>
        <p:spPr>
          <a:xfrm rot="10800000" flipV="1">
            <a:off x="2228850" y="2000250"/>
            <a:ext cx="465138" cy="17145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3740" name="Rectangle 34"/>
          <p:cNvSpPr>
            <a:spLocks noChangeArrowheads="1"/>
          </p:cNvSpPr>
          <p:nvPr/>
        </p:nvSpPr>
        <p:spPr bwMode="auto">
          <a:xfrm>
            <a:off x="5943600" y="1600200"/>
            <a:ext cx="1771650" cy="646113"/>
          </a:xfrm>
          <a:prstGeom prst="rect">
            <a:avLst/>
          </a:prstGeom>
          <a:noFill/>
          <a:ln w="9525">
            <a:noFill/>
            <a:miter lim="800000"/>
            <a:headEnd/>
            <a:tailEnd/>
          </a:ln>
        </p:spPr>
        <p:txBody>
          <a:bodyPr>
            <a:spAutoFit/>
          </a:bodyPr>
          <a:lstStyle/>
          <a:p>
            <a:pPr eaLnBrk="1" hangingPunct="1"/>
            <a:r>
              <a:rPr lang="ru-RU" altLang="en-US" sz="1200">
                <a:solidFill>
                  <a:srgbClr val="FFFFFF"/>
                </a:solidFill>
                <a:latin typeface="Times New Roman" pitchFamily="18" charset="0"/>
                <a:ea typeface="Microsoft YaHei" pitchFamily="34" charset="-122"/>
                <a:cs typeface="Times New Roman" pitchFamily="18" charset="0"/>
              </a:rPr>
              <a:t>C</a:t>
            </a:r>
            <a:r>
              <a:rPr lang="en-US" altLang="en-US" sz="1200">
                <a:solidFill>
                  <a:srgbClr val="FFFFFF"/>
                </a:solidFill>
                <a:latin typeface="Times New Roman" pitchFamily="18" charset="0"/>
                <a:ea typeface="Microsoft YaHei" pitchFamily="34" charset="-122"/>
                <a:cs typeface="Times New Roman" pitchFamily="18" charset="0"/>
              </a:rPr>
              <a:t>o-localization of</a:t>
            </a:r>
            <a:r>
              <a:rPr lang="ru-RU" altLang="en-US" sz="1200">
                <a:solidFill>
                  <a:srgbClr val="FFFFFF"/>
                </a:solidFill>
                <a:latin typeface="Times New Roman" pitchFamily="18" charset="0"/>
                <a:ea typeface="Microsoft YaHei" pitchFamily="34" charset="-122"/>
                <a:cs typeface="Times New Roman" pitchFamily="18" charset="0"/>
              </a:rPr>
              <a:t> </a:t>
            </a:r>
            <a:r>
              <a:rPr lang="en-US" altLang="en-US" sz="1200">
                <a:solidFill>
                  <a:srgbClr val="FFFFFF"/>
                </a:solidFill>
                <a:latin typeface="Times New Roman" pitchFamily="18" charset="0"/>
                <a:ea typeface="Microsoft YaHei" pitchFamily="34" charset="-122"/>
                <a:cs typeface="Times New Roman" pitchFamily="18" charset="0"/>
              </a:rPr>
              <a:t>ɣH2AX </a:t>
            </a:r>
            <a:r>
              <a:rPr lang="ru-RU" altLang="en-US" sz="1200">
                <a:solidFill>
                  <a:srgbClr val="FFFFFF"/>
                </a:solidFill>
                <a:latin typeface="Times New Roman" pitchFamily="18" charset="0"/>
                <a:ea typeface="Microsoft YaHei" pitchFamily="34" charset="-122"/>
                <a:cs typeface="Times New Roman" pitchFamily="18" charset="0"/>
              </a:rPr>
              <a:t>foci and p-</a:t>
            </a:r>
            <a:r>
              <a:rPr lang="en-US" altLang="en-US" sz="1200">
                <a:solidFill>
                  <a:srgbClr val="FFFFFF"/>
                </a:solidFill>
                <a:latin typeface="Times New Roman" pitchFamily="18" charset="0"/>
                <a:ea typeface="Microsoft YaHei" pitchFamily="34" charset="-122"/>
                <a:cs typeface="Times New Roman" pitchFamily="18" charset="0"/>
              </a:rPr>
              <a:t>DNA-PK</a:t>
            </a:r>
            <a:r>
              <a:rPr lang="ru-RU" altLang="en-US" sz="1200">
                <a:solidFill>
                  <a:srgbClr val="FFFFFF"/>
                </a:solidFill>
                <a:latin typeface="Times New Roman" pitchFamily="18" charset="0"/>
                <a:ea typeface="Microsoft YaHei" pitchFamily="34" charset="-122"/>
                <a:cs typeface="Times New Roman" pitchFamily="18" charset="0"/>
              </a:rPr>
              <a:t> </a:t>
            </a:r>
            <a:endParaRPr lang="ru-RU" altLang="en-US" sz="1200">
              <a:solidFill>
                <a:srgbClr val="FFFFFF"/>
              </a:solidFill>
              <a:ea typeface="Microsoft YaHei" pitchFamily="34" charset="-122"/>
              <a:cs typeface="Times New Roman" pitchFamily="18" charset="0"/>
            </a:endParaRPr>
          </a:p>
        </p:txBody>
      </p:sp>
      <p:cxnSp>
        <p:nvCxnSpPr>
          <p:cNvPr id="36" name="Straight Arrow Connector 35">
            <a:extLst/>
          </p:cNvPr>
          <p:cNvCxnSpPr/>
          <p:nvPr/>
        </p:nvCxnSpPr>
        <p:spPr>
          <a:xfrm rot="5400000">
            <a:off x="6433344" y="2310606"/>
            <a:ext cx="685800" cy="650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3742" name="Rectangle 37"/>
          <p:cNvSpPr>
            <a:spLocks noChangeArrowheads="1"/>
          </p:cNvSpPr>
          <p:nvPr/>
        </p:nvSpPr>
        <p:spPr bwMode="auto">
          <a:xfrm>
            <a:off x="3143250" y="2114550"/>
            <a:ext cx="2686050" cy="1408113"/>
          </a:xfrm>
          <a:prstGeom prst="rect">
            <a:avLst/>
          </a:prstGeom>
          <a:noFill/>
          <a:ln w="9525">
            <a:noFill/>
            <a:miter lim="800000"/>
            <a:headEnd/>
            <a:tailEnd/>
          </a:ln>
        </p:spPr>
        <p:txBody>
          <a:bodyPr>
            <a:spAutoFit/>
          </a:bodyPr>
          <a:lstStyle/>
          <a:p>
            <a:pPr algn="ctr" eaLnBrk="1" hangingPunct="1">
              <a:lnSpc>
                <a:spcPct val="150000"/>
              </a:lnSpc>
            </a:pPr>
            <a:r>
              <a:rPr lang="ru-RU" altLang="en-US" sz="1200" b="1" u="sng">
                <a:latin typeface="Times New Roman" pitchFamily="18" charset="0"/>
                <a:ea typeface="Microsoft YaHei" pitchFamily="34" charset="-122"/>
                <a:cs typeface="Times New Roman" pitchFamily="18" charset="0"/>
              </a:rPr>
              <a:t>Fluorophores</a:t>
            </a:r>
          </a:p>
          <a:p>
            <a:pPr algn="ctr" eaLnBrk="1" hangingPunct="1">
              <a:lnSpc>
                <a:spcPct val="150000"/>
              </a:lnSpc>
            </a:pPr>
            <a:r>
              <a:rPr lang="en-US" altLang="en-US" sz="1500" b="1">
                <a:latin typeface="Times New Roman" pitchFamily="18" charset="0"/>
                <a:ea typeface="Microsoft YaHei" pitchFamily="34" charset="-122"/>
                <a:cs typeface="Times New Roman" pitchFamily="18" charset="0"/>
              </a:rPr>
              <a:t>ɣH2AX</a:t>
            </a:r>
            <a:r>
              <a:rPr lang="ru-RU" altLang="en-US" sz="1500" b="1">
                <a:latin typeface="Times New Roman" pitchFamily="18" charset="0"/>
                <a:ea typeface="Microsoft YaHei" pitchFamily="34" charset="-122"/>
                <a:cs typeface="Times New Roman" pitchFamily="18" charset="0"/>
              </a:rPr>
              <a:t> foci </a:t>
            </a:r>
            <a:r>
              <a:rPr lang="ru-RU" altLang="en-US" sz="1500">
                <a:latin typeface="Times New Roman" pitchFamily="18" charset="0"/>
                <a:ea typeface="Microsoft YaHei" pitchFamily="34" charset="-122"/>
                <a:cs typeface="Times New Roman" pitchFamily="18" charset="0"/>
              </a:rPr>
              <a:t>– </a:t>
            </a:r>
            <a:r>
              <a:rPr lang="en-US" altLang="en-US" sz="1500">
                <a:latin typeface="Times New Roman" pitchFamily="18" charset="0"/>
                <a:ea typeface="Microsoft YaHei" pitchFamily="34" charset="-122"/>
                <a:cs typeface="Times New Roman" pitchFamily="18" charset="0"/>
              </a:rPr>
              <a:t>Fluorescein</a:t>
            </a:r>
            <a:r>
              <a:rPr lang="ru-RU" altLang="en-US" sz="1500">
                <a:latin typeface="Times New Roman" pitchFamily="18" charset="0"/>
                <a:ea typeface="Microsoft YaHei" pitchFamily="34" charset="-122"/>
                <a:cs typeface="Times New Roman" pitchFamily="18" charset="0"/>
              </a:rPr>
              <a:t> (FITC) – green</a:t>
            </a:r>
          </a:p>
          <a:p>
            <a:pPr algn="ctr" eaLnBrk="1" hangingPunct="1">
              <a:lnSpc>
                <a:spcPct val="150000"/>
              </a:lnSpc>
            </a:pPr>
            <a:r>
              <a:rPr lang="ru-RU" altLang="en-US" sz="1500" b="1">
                <a:latin typeface="Times New Roman" pitchFamily="18" charset="0"/>
                <a:ea typeface="Microsoft YaHei" pitchFamily="34" charset="-122"/>
                <a:cs typeface="Times New Roman" pitchFamily="18" charset="0"/>
              </a:rPr>
              <a:t>p-DNA-PK</a:t>
            </a:r>
            <a:r>
              <a:rPr lang="ru-RU" altLang="en-US" sz="1500">
                <a:latin typeface="Times New Roman" pitchFamily="18" charset="0"/>
                <a:ea typeface="Microsoft YaHei" pitchFamily="34" charset="-122"/>
                <a:cs typeface="Times New Roman" pitchFamily="18" charset="0"/>
              </a:rPr>
              <a:t> - </a:t>
            </a:r>
            <a:r>
              <a:rPr lang="en-US" altLang="en-US" sz="1500">
                <a:latin typeface="Times New Roman" pitchFamily="18" charset="0"/>
                <a:ea typeface="Microsoft YaHei" pitchFamily="34" charset="-122"/>
                <a:cs typeface="Times New Roman" pitchFamily="18" charset="0"/>
              </a:rPr>
              <a:t>Texas Red</a:t>
            </a:r>
            <a:r>
              <a:rPr lang="ru-RU" altLang="en-US" sz="1500">
                <a:latin typeface="Times New Roman" pitchFamily="18" charset="0"/>
                <a:ea typeface="Microsoft YaHei" pitchFamily="34" charset="-122"/>
                <a:cs typeface="Times New Roman" pitchFamily="18" charset="0"/>
              </a:rPr>
              <a:t> - red</a:t>
            </a:r>
          </a:p>
        </p:txBody>
      </p:sp>
      <p:sp>
        <p:nvSpPr>
          <p:cNvPr id="5" name="Rectangle 4"/>
          <p:cNvSpPr/>
          <p:nvPr/>
        </p:nvSpPr>
        <p:spPr>
          <a:xfrm>
            <a:off x="228600" y="1443841"/>
            <a:ext cx="8610600" cy="5570756"/>
          </a:xfrm>
          <a:prstGeom prst="rect">
            <a:avLst/>
          </a:prstGeom>
        </p:spPr>
        <p:txBody>
          <a:bodyPr wrap="square">
            <a:spAutoFit/>
          </a:bodyPr>
          <a:lstStyle/>
          <a:p>
            <a:endParaRPr lang="en-US" altLang="en-US" b="1" dirty="0" smtClean="0"/>
          </a:p>
          <a:p>
            <a:endParaRPr lang="en-US" altLang="en-US" b="1" dirty="0"/>
          </a:p>
          <a:p>
            <a:endParaRPr lang="en-US" altLang="en-US" b="1" dirty="0" smtClean="0"/>
          </a:p>
          <a:p>
            <a:endParaRPr lang="en-US" altLang="en-US" b="1" dirty="0"/>
          </a:p>
          <a:p>
            <a:endParaRPr lang="en-US" altLang="en-US" b="1" dirty="0" smtClean="0"/>
          </a:p>
          <a:p>
            <a:endParaRPr lang="en-US" altLang="en-US" b="1" dirty="0"/>
          </a:p>
          <a:p>
            <a:endParaRPr lang="en-US" altLang="en-US" b="1" dirty="0" smtClean="0"/>
          </a:p>
          <a:p>
            <a:endParaRPr lang="en-US" altLang="en-US" b="1" dirty="0"/>
          </a:p>
          <a:p>
            <a:endParaRPr lang="en-US" altLang="en-US" b="1" dirty="0" smtClean="0"/>
          </a:p>
          <a:p>
            <a:endParaRPr lang="en-US" altLang="en-US" b="1" dirty="0"/>
          </a:p>
          <a:p>
            <a:endParaRPr lang="en-US" altLang="en-US" b="1" dirty="0" smtClean="0"/>
          </a:p>
          <a:p>
            <a:endParaRPr lang="en-US" altLang="en-US" b="1" dirty="0"/>
          </a:p>
          <a:p>
            <a:pPr lvl="0"/>
            <a:r>
              <a:rPr lang="en-US" altLang="en-US" sz="1600" b="1" dirty="0" smtClean="0">
                <a:latin typeface="Times New Roman" pitchFamily="18" charset="0"/>
                <a:cs typeface="Times New Roman" pitchFamily="18" charset="0"/>
              </a:rPr>
              <a:t>One of the earliest (several minutes) DNA repair events is the </a:t>
            </a:r>
            <a:r>
              <a:rPr lang="en-US" altLang="en-US" sz="1600" b="1" dirty="0" err="1" smtClean="0">
                <a:solidFill>
                  <a:srgbClr val="FF0000"/>
                </a:solidFill>
                <a:latin typeface="Times New Roman" pitchFamily="18" charset="0"/>
                <a:cs typeface="Times New Roman" pitchFamily="18" charset="0"/>
              </a:rPr>
              <a:t>phosphorylation</a:t>
            </a:r>
            <a:r>
              <a:rPr lang="en-US" altLang="en-US" sz="1600" b="1" dirty="0" smtClean="0">
                <a:solidFill>
                  <a:srgbClr val="FF0000"/>
                </a:solidFill>
                <a:latin typeface="Times New Roman" pitchFamily="18" charset="0"/>
                <a:cs typeface="Times New Roman" pitchFamily="18" charset="0"/>
              </a:rPr>
              <a:t> of a protein called </a:t>
            </a:r>
            <a:r>
              <a:rPr lang="en-US" altLang="en-US" sz="1600" b="1" dirty="0" err="1" smtClean="0">
                <a:solidFill>
                  <a:srgbClr val="FF0000"/>
                </a:solidFill>
                <a:latin typeface="Times New Roman" pitchFamily="18" charset="0"/>
                <a:cs typeface="Times New Roman" pitchFamily="18" charset="0"/>
              </a:rPr>
              <a:t>histone</a:t>
            </a:r>
            <a:r>
              <a:rPr lang="en-US" altLang="en-US" sz="1600" b="1" dirty="0" smtClean="0">
                <a:solidFill>
                  <a:srgbClr val="FF0000"/>
                </a:solidFill>
                <a:latin typeface="Times New Roman" pitchFamily="18" charset="0"/>
                <a:cs typeface="Times New Roman" pitchFamily="18" charset="0"/>
              </a:rPr>
              <a:t> H2AX</a:t>
            </a:r>
            <a:r>
              <a:rPr lang="en-US" altLang="en-US" sz="1600" b="1" dirty="0" smtClean="0">
                <a:latin typeface="Times New Roman" pitchFamily="18" charset="0"/>
                <a:cs typeface="Times New Roman" pitchFamily="18" charset="0"/>
              </a:rPr>
              <a:t>, that involves many other proteins in the repair process. which are sensors of double-strand breaks of DNA .</a:t>
            </a:r>
          </a:p>
          <a:p>
            <a:pPr lvl="0"/>
            <a:endParaRPr lang="en-US" altLang="en-US" sz="1600" b="1" dirty="0" smtClean="0">
              <a:latin typeface="Times New Roman" pitchFamily="18" charset="0"/>
              <a:cs typeface="Times New Roman" pitchFamily="18" charset="0"/>
            </a:endParaRPr>
          </a:p>
          <a:p>
            <a:pPr lvl="0"/>
            <a:r>
              <a:rPr lang="en-US" altLang="en-US" sz="1600" b="1" dirty="0" smtClean="0">
                <a:latin typeface="Times New Roman" pitchFamily="18" charset="0"/>
                <a:cs typeface="Times New Roman" pitchFamily="18" charset="0"/>
              </a:rPr>
              <a:t>For low-LET we measured </a:t>
            </a:r>
            <a:r>
              <a:rPr lang="en-US" sz="1600" b="1" dirty="0" smtClean="0">
                <a:solidFill>
                  <a:srgbClr val="FF0000"/>
                </a:solidFill>
                <a:latin typeface="Times New Roman" pitchFamily="18" charset="0"/>
                <a:cs typeface="Times New Roman" pitchFamily="18" charset="0"/>
              </a:rPr>
              <a:t>DNA-PK. </a:t>
            </a:r>
            <a:r>
              <a:rPr lang="en-US" altLang="en-US" sz="1400" b="1" dirty="0" smtClean="0">
                <a:solidFill>
                  <a:srgbClr val="0000FF"/>
                </a:solidFill>
                <a:latin typeface="Calibri" pitchFamily="34" charset="0"/>
              </a:rPr>
              <a:t>DNA-PK</a:t>
            </a:r>
            <a:r>
              <a:rPr lang="en-US" altLang="en-US" sz="1400" b="1" dirty="0" smtClean="0">
                <a:latin typeface="Calibri" pitchFamily="34" charset="0"/>
              </a:rPr>
              <a:t> </a:t>
            </a:r>
            <a:r>
              <a:rPr lang="en-US" altLang="en-US" sz="1400" b="1" dirty="0">
                <a:latin typeface="Calibri" pitchFamily="34" charset="0"/>
              </a:rPr>
              <a:t>- DNA-dependent </a:t>
            </a:r>
            <a:r>
              <a:rPr lang="en-US" altLang="en-US" sz="1400" b="1" u="sng" dirty="0">
                <a:latin typeface="Calibri" pitchFamily="34" charset="0"/>
                <a:hlinkClick r:id="rId4"/>
              </a:rPr>
              <a:t>serine/threonine </a:t>
            </a:r>
            <a:r>
              <a:rPr lang="en-US" altLang="en-US" sz="2000" b="1" u="sng" dirty="0">
                <a:latin typeface="Calibri" pitchFamily="34" charset="0"/>
                <a:hlinkClick r:id="rId4"/>
              </a:rPr>
              <a:t>protein kinase</a:t>
            </a:r>
            <a:r>
              <a:rPr lang="en-US" altLang="en-US" sz="1400" b="1" dirty="0">
                <a:latin typeface="Calibri" pitchFamily="34" charset="0"/>
              </a:rPr>
              <a:t> . </a:t>
            </a:r>
            <a:r>
              <a:rPr lang="en-US" altLang="en-US" sz="1400" b="1" dirty="0" err="1">
                <a:latin typeface="Calibri" pitchFamily="34" charset="0"/>
              </a:rPr>
              <a:t>Autophosphorylation</a:t>
            </a:r>
            <a:r>
              <a:rPr lang="en-US" altLang="en-US" sz="1400" b="1" dirty="0">
                <a:latin typeface="Calibri" pitchFamily="34" charset="0"/>
              </a:rPr>
              <a:t> of DNA-</a:t>
            </a:r>
            <a:r>
              <a:rPr lang="en-US" altLang="en-US" sz="1400" b="1" dirty="0" err="1">
                <a:latin typeface="Calibri" pitchFamily="34" charset="0"/>
              </a:rPr>
              <a:t>PKcs</a:t>
            </a:r>
            <a:r>
              <a:rPr lang="en-US" altLang="en-US" sz="1400" b="1" dirty="0">
                <a:latin typeface="Calibri" pitchFamily="34" charset="0"/>
              </a:rPr>
              <a:t> appears to play a key role in NHEJ and is thought to induce a conformational change that allows end processing enzymes to access the ends of the double-strand break. </a:t>
            </a:r>
            <a:endParaRPr lang="en-US" altLang="en-US" sz="1400" dirty="0">
              <a:latin typeface="Calibri" pitchFamily="34" charset="0"/>
            </a:endParaRPr>
          </a:p>
          <a:p>
            <a:endParaRPr lang="en-US" altLang="en-US" sz="1400" b="1" dirty="0" smtClean="0"/>
          </a:p>
          <a:p>
            <a:r>
              <a:rPr lang="en-US" altLang="en-US" sz="1400" b="1" dirty="0" smtClean="0"/>
              <a:t>The </a:t>
            </a:r>
            <a:r>
              <a:rPr lang="en-US" altLang="en-US" sz="1400" b="1" dirty="0"/>
              <a:t>quantitative analysis of the foci </a:t>
            </a:r>
            <a:r>
              <a:rPr lang="en-US" altLang="en-US" sz="1200" dirty="0"/>
              <a:t>of repair proteins </a:t>
            </a:r>
            <a:r>
              <a:rPr lang="en-US" altLang="en-US" sz="1200" b="1" dirty="0" smtClean="0"/>
              <a:t>allows </a:t>
            </a:r>
            <a:r>
              <a:rPr lang="en-US" altLang="en-US" sz="1200" b="1" dirty="0"/>
              <a:t>to determine </a:t>
            </a:r>
            <a:r>
              <a:rPr lang="en-US" altLang="en-US" sz="1200" b="1" dirty="0" smtClean="0">
                <a:solidFill>
                  <a:srgbClr val="FF0000"/>
                </a:solidFill>
              </a:rPr>
              <a:t>also the </a:t>
            </a:r>
            <a:r>
              <a:rPr lang="en-US" altLang="en-US" sz="1200" b="1" dirty="0">
                <a:solidFill>
                  <a:srgbClr val="FF0000"/>
                </a:solidFill>
              </a:rPr>
              <a:t>mechanisms of their repair.</a:t>
            </a:r>
            <a:endParaRPr lang="ru-RU" altLang="en-US" sz="1200" b="1" dirty="0">
              <a:solidFill>
                <a:srgbClr val="FF0000"/>
              </a:solidFill>
            </a:endParaRPr>
          </a:p>
        </p:txBody>
      </p:sp>
    </p:spTree>
    <p:extLst>
      <p:ext uri="{BB962C8B-B14F-4D97-AF65-F5344CB8AC3E}">
        <p14:creationId xmlns:p14="http://schemas.microsoft.com/office/powerpoint/2010/main" val="2259762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53845AB-6924-40CD-B7D9-75DA7B8D5C24}"/>
              </a:ext>
            </a:extLst>
          </p:cNvPr>
          <p:cNvSpPr>
            <a:spLocks noGrp="1"/>
          </p:cNvSpPr>
          <p:nvPr>
            <p:ph type="title"/>
          </p:nvPr>
        </p:nvSpPr>
        <p:spPr>
          <a:xfrm>
            <a:off x="685800" y="152400"/>
            <a:ext cx="7886700" cy="1325563"/>
          </a:xfrm>
        </p:spPr>
        <p:txBody>
          <a:bodyPr>
            <a:normAutofit fontScale="90000"/>
          </a:bodyPr>
          <a:lstStyle/>
          <a:p>
            <a:r>
              <a:rPr lang="en-US" sz="2200" b="1" dirty="0"/>
              <a:t>AREAL </a:t>
            </a:r>
            <a:r>
              <a:rPr lang="en-US" sz="2200" b="1" i="1" dirty="0"/>
              <a:t>vs</a:t>
            </a:r>
            <a:r>
              <a:rPr lang="en-US" sz="2200" b="1" dirty="0"/>
              <a:t> </a:t>
            </a:r>
            <a:r>
              <a:rPr lang="en-US" sz="2200" b="1" dirty="0" smtClean="0"/>
              <a:t>Varian Trilogy linear electron accelerator</a:t>
            </a:r>
            <a:br>
              <a:rPr lang="en-US" sz="2200" b="1" dirty="0" smtClean="0"/>
            </a:br>
            <a:r>
              <a:rPr lang="en-US" sz="2200" b="1" dirty="0" smtClean="0"/>
              <a:t> </a:t>
            </a:r>
            <a:r>
              <a:rPr lang="en-US" dirty="0"/>
              <a:t/>
            </a:r>
            <a:br>
              <a:rPr lang="en-US" dirty="0"/>
            </a:br>
            <a:r>
              <a:rPr lang="en-US" sz="2400" dirty="0"/>
              <a:t>Dose-dependent changes in the γH2AX residual foci numbers in </a:t>
            </a:r>
            <a:r>
              <a:rPr lang="en-US" sz="2400" dirty="0" err="1"/>
              <a:t>HeLa</a:t>
            </a:r>
            <a:r>
              <a:rPr lang="en-US" sz="2400" dirty="0"/>
              <a:t> </a:t>
            </a:r>
            <a:r>
              <a:rPr lang="en-US" sz="2000" b="1" dirty="0"/>
              <a:t>cervical cancer </a:t>
            </a:r>
            <a:r>
              <a:rPr lang="en-US" sz="2400" dirty="0" smtClean="0"/>
              <a:t>and </a:t>
            </a:r>
            <a:r>
              <a:rPr lang="en-US" sz="2400" dirty="0"/>
              <a:t>A549 </a:t>
            </a:r>
            <a:r>
              <a:rPr lang="en-US" sz="2000" b="1" dirty="0" smtClean="0"/>
              <a:t>lung carcinoma cells </a:t>
            </a:r>
            <a:r>
              <a:rPr lang="en-US" sz="2400" dirty="0" smtClean="0"/>
              <a:t> </a:t>
            </a:r>
            <a:r>
              <a:rPr lang="en-US" sz="1800" b="1" dirty="0">
                <a:solidFill>
                  <a:srgbClr val="FF0000"/>
                </a:solidFill>
              </a:rPr>
              <a:t>at 24 h </a:t>
            </a:r>
            <a:r>
              <a:rPr lang="en-US" sz="1800" b="1" dirty="0" smtClean="0">
                <a:solidFill>
                  <a:srgbClr val="FF0000"/>
                </a:solidFill>
              </a:rPr>
              <a:t>post-irradiation</a:t>
            </a:r>
            <a:endParaRPr lang="en-US" sz="1800" dirty="0">
              <a:solidFill>
                <a:srgbClr val="FF0000"/>
              </a:solidFill>
            </a:endParaRPr>
          </a:p>
        </p:txBody>
      </p:sp>
      <p:pic>
        <p:nvPicPr>
          <p:cNvPr id="3" name="Picture 2">
            <a:extLst>
              <a:ext uri="{FF2B5EF4-FFF2-40B4-BE49-F238E27FC236}">
                <a16:creationId xmlns="" xmlns:a16="http://schemas.microsoft.com/office/drawing/2014/main" id="{993C5FC6-A0C5-4FD3-A3B9-B9A58593DE47}"/>
              </a:ext>
            </a:extLst>
          </p:cNvPr>
          <p:cNvPicPr>
            <a:picLocks noChangeAspect="1"/>
          </p:cNvPicPr>
          <p:nvPr/>
        </p:nvPicPr>
        <p:blipFill rotWithShape="1">
          <a:blip r:embed="rId3" cstate="print"/>
          <a:srcRect l="29917" t="18815" r="31250" b="15703"/>
          <a:stretch/>
        </p:blipFill>
        <p:spPr>
          <a:xfrm>
            <a:off x="2400300" y="1486201"/>
            <a:ext cx="3962400" cy="4148616"/>
          </a:xfrm>
          <a:prstGeom prst="rect">
            <a:avLst/>
          </a:prstGeom>
        </p:spPr>
      </p:pic>
      <p:sp>
        <p:nvSpPr>
          <p:cNvPr id="11" name="Rectangle 10">
            <a:extLst>
              <a:ext uri="{FF2B5EF4-FFF2-40B4-BE49-F238E27FC236}">
                <a16:creationId xmlns="" xmlns:a16="http://schemas.microsoft.com/office/drawing/2014/main" id="{CF5B9097-F389-48CE-A3E8-1939EB74F87A}"/>
              </a:ext>
            </a:extLst>
          </p:cNvPr>
          <p:cNvSpPr/>
          <p:nvPr/>
        </p:nvSpPr>
        <p:spPr>
          <a:xfrm>
            <a:off x="76200" y="5257562"/>
            <a:ext cx="8763000" cy="1600438"/>
          </a:xfrm>
          <a:prstGeom prst="rect">
            <a:avLst/>
          </a:prstGeom>
        </p:spPr>
        <p:txBody>
          <a:bodyPr wrap="square">
            <a:spAutoFit/>
          </a:bodyPr>
          <a:lstStyle/>
          <a:p>
            <a:pPr marL="285750" indent="-285750">
              <a:buFont typeface="Arial" panose="020B0604020202020204" pitchFamily="34" charset="0"/>
              <a:buChar char="•"/>
            </a:pPr>
            <a:endParaRPr lang="en-US" b="1" u="sng" dirty="0" smtClean="0"/>
          </a:p>
          <a:p>
            <a:pPr marL="285750" indent="-285750">
              <a:buFont typeface="Arial" panose="020B0604020202020204" pitchFamily="34" charset="0"/>
              <a:buChar char="•"/>
            </a:pPr>
            <a:r>
              <a:rPr lang="en-US" b="1" u="sng" dirty="0" smtClean="0"/>
              <a:t>For AREAL irradiation is demonstrated  </a:t>
            </a:r>
            <a:r>
              <a:rPr lang="en-US" b="1" u="sng" dirty="0">
                <a:solidFill>
                  <a:srgbClr val="FF0000"/>
                </a:solidFill>
              </a:rPr>
              <a:t>slower DSB repair rate </a:t>
            </a:r>
            <a:r>
              <a:rPr lang="en-US" b="1" u="sng" dirty="0"/>
              <a:t>induced by </a:t>
            </a:r>
            <a:r>
              <a:rPr lang="en-US" b="1" u="sng" dirty="0" err="1"/>
              <a:t>ultrashort</a:t>
            </a:r>
            <a:r>
              <a:rPr lang="en-US" b="1" u="sng" dirty="0"/>
              <a:t> </a:t>
            </a:r>
            <a:r>
              <a:rPr lang="en-US" b="1" u="sng" dirty="0" smtClean="0"/>
              <a:t>pulsed</a:t>
            </a:r>
            <a:r>
              <a:rPr lang="en-US" b="1" u="sng" dirty="0"/>
              <a:t> </a:t>
            </a:r>
            <a:r>
              <a:rPr lang="en-US" b="1" u="sng" dirty="0" smtClean="0"/>
              <a:t>irradiation </a:t>
            </a:r>
            <a:r>
              <a:rPr lang="en-US" b="1" u="sng" dirty="0" smtClean="0">
                <a:solidFill>
                  <a:srgbClr val="FF0000"/>
                </a:solidFill>
              </a:rPr>
              <a:t>for both cell </a:t>
            </a:r>
            <a:r>
              <a:rPr lang="en-US" b="1" u="sng" dirty="0">
                <a:solidFill>
                  <a:srgbClr val="FF0000"/>
                </a:solidFill>
              </a:rPr>
              <a:t>types </a:t>
            </a:r>
            <a:r>
              <a:rPr lang="en-US" b="1" u="sng" dirty="0"/>
              <a:t>, </a:t>
            </a:r>
            <a:r>
              <a:rPr lang="en-US" b="1" u="sng" dirty="0">
                <a:solidFill>
                  <a:srgbClr val="FF0000"/>
                </a:solidFill>
              </a:rPr>
              <a:t>compared to Varian. </a:t>
            </a:r>
          </a:p>
          <a:p>
            <a:pPr marL="285750" indent="-285750">
              <a:buFont typeface="Arial" panose="020B0604020202020204" pitchFamily="34" charset="0"/>
              <a:buChar char="•"/>
            </a:pPr>
            <a:r>
              <a:rPr lang="en-US" b="1" u="sng" dirty="0" smtClean="0"/>
              <a:t>Pulse </a:t>
            </a:r>
            <a:r>
              <a:rPr lang="en-US" b="1" u="sng" dirty="0"/>
              <a:t>duration </a:t>
            </a:r>
            <a:r>
              <a:rPr lang="en-US" b="1" u="sng" dirty="0" smtClean="0"/>
              <a:t>increases </a:t>
            </a:r>
            <a:r>
              <a:rPr lang="en-US" b="1" u="sng" dirty="0"/>
              <a:t>the possibility of </a:t>
            </a:r>
            <a:r>
              <a:rPr lang="en-US" b="1" u="sng" dirty="0" smtClean="0"/>
              <a:t>DSB-complex with more difficulty </a:t>
            </a:r>
            <a:r>
              <a:rPr lang="en-US" sz="2000" b="1" u="sng" dirty="0"/>
              <a:t>repairable</a:t>
            </a:r>
            <a:r>
              <a:rPr lang="en-US" b="1" u="sng" dirty="0"/>
              <a:t> </a:t>
            </a:r>
            <a:r>
              <a:rPr lang="en-US" sz="2400" b="1" u="sng" dirty="0"/>
              <a:t>DSBs formation</a:t>
            </a:r>
            <a:r>
              <a:rPr lang="en-US" dirty="0"/>
              <a:t>.</a:t>
            </a:r>
          </a:p>
        </p:txBody>
      </p:sp>
    </p:spTree>
    <p:extLst>
      <p:ext uri="{BB962C8B-B14F-4D97-AF65-F5344CB8AC3E}">
        <p14:creationId xmlns:p14="http://schemas.microsoft.com/office/powerpoint/2010/main" val="23957190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Comp\Desktop\Anzhela Sargsyan\!! 01.07.2022\p53-canonical-and-non-canonical-tumor-suppressor-roles-of-p53-p53-is-activated-by-a.png"/>
          <p:cNvPicPr>
            <a:picLocks noChangeAspect="1" noChangeArrowheads="1"/>
          </p:cNvPicPr>
          <p:nvPr/>
        </p:nvPicPr>
        <p:blipFill>
          <a:blip r:embed="rId2" cstate="print"/>
          <a:srcRect/>
          <a:stretch>
            <a:fillRect/>
          </a:stretch>
        </p:blipFill>
        <p:spPr bwMode="auto">
          <a:xfrm>
            <a:off x="990600" y="1295400"/>
            <a:ext cx="7141916" cy="5453063"/>
          </a:xfrm>
          <a:prstGeom prst="rect">
            <a:avLst/>
          </a:prstGeom>
          <a:noFill/>
        </p:spPr>
      </p:pic>
      <p:sp>
        <p:nvSpPr>
          <p:cNvPr id="3" name="Rectangle 2"/>
          <p:cNvSpPr/>
          <p:nvPr/>
        </p:nvSpPr>
        <p:spPr>
          <a:xfrm>
            <a:off x="484906" y="21848"/>
            <a:ext cx="8198655" cy="1077218"/>
          </a:xfrm>
          <a:prstGeom prst="rect">
            <a:avLst/>
          </a:prstGeom>
        </p:spPr>
        <p:txBody>
          <a:bodyPr wrap="none">
            <a:spAutoFit/>
          </a:bodyPr>
          <a:lstStyle/>
          <a:p>
            <a:pPr algn="ctr"/>
            <a:r>
              <a:rPr lang="en-US" sz="2000" b="1" dirty="0"/>
              <a:t>Tumor protein P53, is cellular tumor antigen the “Guardian of the Genome”</a:t>
            </a:r>
            <a:endParaRPr lang="ru-RU" sz="2000" b="1" dirty="0"/>
          </a:p>
          <a:p>
            <a:pPr algn="ctr"/>
            <a:r>
              <a:rPr lang="en-US" sz="2000" b="1" u="sng" dirty="0" smtClean="0"/>
              <a:t>The biological role of</a:t>
            </a:r>
            <a:r>
              <a:rPr lang="en-US" b="1" u="sng" dirty="0" smtClean="0"/>
              <a:t> </a:t>
            </a:r>
            <a:r>
              <a:rPr lang="en-US" b="1" dirty="0" smtClean="0"/>
              <a:t>p53 –</a:t>
            </a:r>
          </a:p>
          <a:p>
            <a:pPr algn="ctr"/>
            <a:r>
              <a:rPr lang="en-US" sz="2400" b="1" dirty="0" smtClean="0"/>
              <a:t>that arrests cell cycle until repairing DSBs</a:t>
            </a:r>
            <a:endParaRPr lang="en-US" sz="2400" dirty="0"/>
          </a:p>
        </p:txBody>
      </p:sp>
    </p:spTree>
    <p:extLst>
      <p:ext uri="{BB962C8B-B14F-4D97-AF65-F5344CB8AC3E}">
        <p14:creationId xmlns:p14="http://schemas.microsoft.com/office/powerpoint/2010/main" val="860929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624C85-2340-4E30-9FDC-A350D9166FB4}"/>
              </a:ext>
            </a:extLst>
          </p:cNvPr>
          <p:cNvSpPr>
            <a:spLocks noGrp="1"/>
          </p:cNvSpPr>
          <p:nvPr>
            <p:ph type="title" idx="4294967295"/>
          </p:nvPr>
        </p:nvSpPr>
        <p:spPr>
          <a:xfrm>
            <a:off x="0" y="-24093"/>
            <a:ext cx="9067800" cy="1143000"/>
          </a:xfrm>
        </p:spPr>
        <p:txBody>
          <a:bodyPr>
            <a:normAutofit fontScale="90000"/>
          </a:bodyPr>
          <a:lstStyle/>
          <a:p>
            <a:r>
              <a:rPr lang="en-US" sz="2700" dirty="0" smtClean="0"/>
              <a:t>AREAL vs Varian</a:t>
            </a:r>
            <a:r>
              <a:rPr lang="en-US" sz="2000" dirty="0" smtClean="0"/>
              <a:t/>
            </a:r>
            <a:br>
              <a:rPr lang="en-US" sz="2000" dirty="0" smtClean="0"/>
            </a:br>
            <a:r>
              <a:rPr lang="en-US" sz="2000" dirty="0" smtClean="0"/>
              <a:t>	</a:t>
            </a:r>
            <a:r>
              <a:rPr lang="en-US" sz="1800" b="1" dirty="0" smtClean="0"/>
              <a:t>Residual γH2AX Foci in </a:t>
            </a:r>
            <a:r>
              <a:rPr lang="en-US" sz="2000" dirty="0" smtClean="0"/>
              <a:t>in </a:t>
            </a:r>
            <a:r>
              <a:rPr lang="en-US" sz="2000" b="1" dirty="0" smtClean="0"/>
              <a:t>wild-type A549 human </a:t>
            </a:r>
            <a:r>
              <a:rPr lang="en-US" sz="2000" dirty="0" smtClean="0"/>
              <a:t>l</a:t>
            </a:r>
            <a:r>
              <a:rPr lang="en-US" sz="2000" b="1" dirty="0" smtClean="0"/>
              <a:t>ung carcinoma cells </a:t>
            </a:r>
            <a:r>
              <a:rPr lang="ru-RU" sz="2000" b="1" dirty="0" smtClean="0"/>
              <a:t> </a:t>
            </a:r>
            <a:r>
              <a:rPr lang="en-US" sz="2000" b="1" dirty="0" smtClean="0"/>
              <a:t>and  </a:t>
            </a:r>
            <a:r>
              <a:rPr lang="en-US" sz="1800" b="1" dirty="0" smtClean="0"/>
              <a:t>H1299 </a:t>
            </a:r>
            <a:br>
              <a:rPr lang="en-US" sz="1800" b="1" dirty="0" smtClean="0"/>
            </a:br>
            <a:r>
              <a:rPr lang="en-US" sz="1800" b="1" dirty="0" smtClean="0"/>
              <a:t>(</a:t>
            </a:r>
            <a:r>
              <a:rPr lang="en-US" sz="1800" b="1" dirty="0" smtClean="0">
                <a:solidFill>
                  <a:srgbClr val="FF0000"/>
                </a:solidFill>
              </a:rPr>
              <a:t>p53-deficient</a:t>
            </a:r>
            <a:r>
              <a:rPr lang="en-US" sz="1800" b="1" dirty="0" smtClean="0"/>
              <a:t> human lung carcinoma cells) exposed to </a:t>
            </a:r>
            <a:r>
              <a:rPr lang="en-US" sz="1800" b="1" dirty="0" err="1" smtClean="0"/>
              <a:t>Subpicosecond</a:t>
            </a:r>
            <a:r>
              <a:rPr lang="en-US" sz="1800" b="1" dirty="0" smtClean="0"/>
              <a:t> Beams of Accelerated Electrons</a:t>
            </a:r>
            <a:endParaRPr lang="en-US" sz="1800" b="1" dirty="0"/>
          </a:p>
        </p:txBody>
      </p:sp>
      <p:sp>
        <p:nvSpPr>
          <p:cNvPr id="8" name="Rectangle 7">
            <a:extLst>
              <a:ext uri="{FF2B5EF4-FFF2-40B4-BE49-F238E27FC236}">
                <a16:creationId xmlns="" xmlns:a16="http://schemas.microsoft.com/office/drawing/2014/main" id="{AA92C19B-6C78-4182-8512-D89FFE44E15D}"/>
              </a:ext>
            </a:extLst>
          </p:cNvPr>
          <p:cNvSpPr/>
          <p:nvPr/>
        </p:nvSpPr>
        <p:spPr>
          <a:xfrm>
            <a:off x="1742366" y="3407287"/>
            <a:ext cx="1699504" cy="276999"/>
          </a:xfrm>
          <a:prstGeom prst="rect">
            <a:avLst/>
          </a:prstGeom>
        </p:spPr>
        <p:txBody>
          <a:bodyPr wrap="none">
            <a:spAutoFit/>
          </a:bodyPr>
          <a:lstStyle/>
          <a:p>
            <a:r>
              <a:rPr lang="ru-RU" sz="1200" dirty="0"/>
              <a:t>у=1.27</a:t>
            </a:r>
            <a:r>
              <a:rPr lang="en-US" sz="1200" dirty="0"/>
              <a:t>x+4.70 (R2 =0.94)</a:t>
            </a:r>
          </a:p>
        </p:txBody>
      </p:sp>
      <p:sp>
        <p:nvSpPr>
          <p:cNvPr id="9" name="Rectangle 8">
            <a:extLst>
              <a:ext uri="{FF2B5EF4-FFF2-40B4-BE49-F238E27FC236}">
                <a16:creationId xmlns="" xmlns:a16="http://schemas.microsoft.com/office/drawing/2014/main" id="{0C152450-C97D-4506-8F3D-A86360E00FCC}"/>
              </a:ext>
            </a:extLst>
          </p:cNvPr>
          <p:cNvSpPr/>
          <p:nvPr/>
        </p:nvSpPr>
        <p:spPr>
          <a:xfrm>
            <a:off x="2683373" y="4385078"/>
            <a:ext cx="1699504" cy="276999"/>
          </a:xfrm>
          <a:prstGeom prst="rect">
            <a:avLst/>
          </a:prstGeom>
        </p:spPr>
        <p:txBody>
          <a:bodyPr wrap="none">
            <a:spAutoFit/>
          </a:bodyPr>
          <a:lstStyle/>
          <a:p>
            <a:r>
              <a:rPr lang="ru-RU" sz="1200" dirty="0"/>
              <a:t>у=0.69х+3.08 (R2 =0.98)</a:t>
            </a:r>
            <a:endParaRPr lang="en-US" sz="1200" dirty="0"/>
          </a:p>
        </p:txBody>
      </p:sp>
      <p:sp>
        <p:nvSpPr>
          <p:cNvPr id="10" name="Rectangle 9">
            <a:extLst>
              <a:ext uri="{FF2B5EF4-FFF2-40B4-BE49-F238E27FC236}">
                <a16:creationId xmlns="" xmlns:a16="http://schemas.microsoft.com/office/drawing/2014/main" id="{ADD1476D-F154-4473-89CE-2FFAEA2E20E0}"/>
              </a:ext>
            </a:extLst>
          </p:cNvPr>
          <p:cNvSpPr/>
          <p:nvPr/>
        </p:nvSpPr>
        <p:spPr>
          <a:xfrm>
            <a:off x="5519942" y="2412128"/>
            <a:ext cx="1699504" cy="276999"/>
          </a:xfrm>
          <a:prstGeom prst="rect">
            <a:avLst/>
          </a:prstGeom>
        </p:spPr>
        <p:txBody>
          <a:bodyPr wrap="none">
            <a:spAutoFit/>
          </a:bodyPr>
          <a:lstStyle/>
          <a:p>
            <a:r>
              <a:rPr lang="ru-RU" sz="1200" dirty="0"/>
              <a:t>у=3.06</a:t>
            </a:r>
            <a:r>
              <a:rPr lang="en-US" sz="1200" dirty="0"/>
              <a:t>x+6.52 (R2 =0.94)</a:t>
            </a:r>
          </a:p>
        </p:txBody>
      </p:sp>
      <p:sp>
        <p:nvSpPr>
          <p:cNvPr id="3" name="Rectangle 2">
            <a:extLst>
              <a:ext uri="{FF2B5EF4-FFF2-40B4-BE49-F238E27FC236}">
                <a16:creationId xmlns="" xmlns:a16="http://schemas.microsoft.com/office/drawing/2014/main" id="{183EDB7A-74AB-49BC-847E-EE699C54254F}"/>
              </a:ext>
            </a:extLst>
          </p:cNvPr>
          <p:cNvSpPr/>
          <p:nvPr/>
        </p:nvSpPr>
        <p:spPr>
          <a:xfrm>
            <a:off x="2432583" y="1806968"/>
            <a:ext cx="675185" cy="369332"/>
          </a:xfrm>
          <a:prstGeom prst="rect">
            <a:avLst/>
          </a:prstGeom>
        </p:spPr>
        <p:txBody>
          <a:bodyPr wrap="none">
            <a:spAutoFit/>
          </a:bodyPr>
          <a:lstStyle/>
          <a:p>
            <a:r>
              <a:rPr lang="en-US" b="1" u="sng" dirty="0">
                <a:solidFill>
                  <a:srgbClr val="FF0000"/>
                </a:solidFill>
              </a:rPr>
              <a:t>A549</a:t>
            </a:r>
          </a:p>
        </p:txBody>
      </p:sp>
      <p:sp>
        <p:nvSpPr>
          <p:cNvPr id="4" name="Rectangle 3">
            <a:extLst>
              <a:ext uri="{FF2B5EF4-FFF2-40B4-BE49-F238E27FC236}">
                <a16:creationId xmlns="" xmlns:a16="http://schemas.microsoft.com/office/drawing/2014/main" id="{6F8C7A28-C9AB-4AF5-85C2-CE4897A5B811}"/>
              </a:ext>
            </a:extLst>
          </p:cNvPr>
          <p:cNvSpPr/>
          <p:nvPr/>
        </p:nvSpPr>
        <p:spPr>
          <a:xfrm>
            <a:off x="6009514" y="1806968"/>
            <a:ext cx="798617" cy="369332"/>
          </a:xfrm>
          <a:prstGeom prst="rect">
            <a:avLst/>
          </a:prstGeom>
        </p:spPr>
        <p:txBody>
          <a:bodyPr wrap="none">
            <a:spAutoFit/>
          </a:bodyPr>
          <a:lstStyle/>
          <a:p>
            <a:r>
              <a:rPr lang="en-US" b="1" u="sng" dirty="0">
                <a:solidFill>
                  <a:srgbClr val="FF0000"/>
                </a:solidFill>
              </a:rPr>
              <a:t>H1299</a:t>
            </a:r>
          </a:p>
        </p:txBody>
      </p:sp>
      <p:grpSp>
        <p:nvGrpSpPr>
          <p:cNvPr id="5" name="Group 18">
            <a:extLst>
              <a:ext uri="{FF2B5EF4-FFF2-40B4-BE49-F238E27FC236}">
                <a16:creationId xmlns="" xmlns:a16="http://schemas.microsoft.com/office/drawing/2014/main" id="{23F40752-4A27-4731-86DA-DED4F12F55ED}"/>
              </a:ext>
            </a:extLst>
          </p:cNvPr>
          <p:cNvGrpSpPr/>
          <p:nvPr/>
        </p:nvGrpSpPr>
        <p:grpSpPr>
          <a:xfrm>
            <a:off x="838200" y="1371600"/>
            <a:ext cx="6840671" cy="2971800"/>
            <a:chOff x="988741" y="2096258"/>
            <a:chExt cx="8954657" cy="3102224"/>
          </a:xfrm>
        </p:grpSpPr>
        <p:grpSp>
          <p:nvGrpSpPr>
            <p:cNvPr id="11" name="Group 15">
              <a:extLst>
                <a:ext uri="{FF2B5EF4-FFF2-40B4-BE49-F238E27FC236}">
                  <a16:creationId xmlns="" xmlns:a16="http://schemas.microsoft.com/office/drawing/2014/main" id="{859713C3-86FE-435E-83AD-9F7532C592EA}"/>
                </a:ext>
              </a:extLst>
            </p:cNvPr>
            <p:cNvGrpSpPr/>
            <p:nvPr/>
          </p:nvGrpSpPr>
          <p:grpSpPr>
            <a:xfrm>
              <a:off x="988741" y="2096258"/>
              <a:ext cx="8954657" cy="3102224"/>
              <a:chOff x="988741" y="2096258"/>
              <a:chExt cx="8954657" cy="3102224"/>
            </a:xfrm>
          </p:grpSpPr>
          <p:pic>
            <p:nvPicPr>
              <p:cNvPr id="6" name="Рисунок 3">
                <a:extLst>
                  <a:ext uri="{FF2B5EF4-FFF2-40B4-BE49-F238E27FC236}">
                    <a16:creationId xmlns="" xmlns:a16="http://schemas.microsoft.com/office/drawing/2014/main" id="{25DA0FAE-8AE8-41B3-A3CE-58093B5CE2BC}"/>
                  </a:ext>
                </a:extLst>
              </p:cNvPr>
              <p:cNvPicPr/>
              <p:nvPr/>
            </p:nvPicPr>
            <p:blipFill>
              <a:blip r:embed="rId3" cstate="print"/>
              <a:srcRect/>
              <a:stretch>
                <a:fillRect/>
              </a:stretch>
            </p:blipFill>
            <p:spPr bwMode="auto">
              <a:xfrm>
                <a:off x="1464798" y="2096258"/>
                <a:ext cx="3990010" cy="3102224"/>
              </a:xfrm>
              <a:prstGeom prst="rect">
                <a:avLst/>
              </a:prstGeom>
              <a:noFill/>
            </p:spPr>
          </p:pic>
          <p:pic>
            <p:nvPicPr>
              <p:cNvPr id="7" name="Рисунок 4">
                <a:extLst>
                  <a:ext uri="{FF2B5EF4-FFF2-40B4-BE49-F238E27FC236}">
                    <a16:creationId xmlns="" xmlns:a16="http://schemas.microsoft.com/office/drawing/2014/main" id="{D6CEC9BD-423E-45F2-8D49-DE4B84BB55AB}"/>
                  </a:ext>
                </a:extLst>
              </p:cNvPr>
              <p:cNvPicPr/>
              <p:nvPr/>
            </p:nvPicPr>
            <p:blipFill>
              <a:blip r:embed="rId4" cstate="print"/>
              <a:srcRect/>
              <a:stretch>
                <a:fillRect/>
              </a:stretch>
            </p:blipFill>
            <p:spPr bwMode="auto">
              <a:xfrm>
                <a:off x="6096000" y="2096258"/>
                <a:ext cx="3847398" cy="3102223"/>
              </a:xfrm>
              <a:prstGeom prst="rect">
                <a:avLst/>
              </a:prstGeom>
              <a:noFill/>
            </p:spPr>
          </p:pic>
          <p:sp>
            <p:nvSpPr>
              <p:cNvPr id="12" name="TextBox 11">
                <a:extLst>
                  <a:ext uri="{FF2B5EF4-FFF2-40B4-BE49-F238E27FC236}">
                    <a16:creationId xmlns="" xmlns:a16="http://schemas.microsoft.com/office/drawing/2014/main" id="{630304DD-3537-472B-AB66-3B17E03DED0D}"/>
                  </a:ext>
                </a:extLst>
              </p:cNvPr>
              <p:cNvSpPr txBox="1"/>
              <p:nvPr/>
            </p:nvSpPr>
            <p:spPr>
              <a:xfrm rot="16200000">
                <a:off x="275321" y="2895884"/>
                <a:ext cx="2272908" cy="846068"/>
              </a:xfrm>
              <a:prstGeom prst="rect">
                <a:avLst/>
              </a:prstGeom>
              <a:solidFill>
                <a:schemeClr val="bg1"/>
              </a:solidFill>
            </p:spPr>
            <p:txBody>
              <a:bodyPr wrap="square" rtlCol="0">
                <a:spAutoFit/>
              </a:bodyPr>
              <a:lstStyle/>
              <a:p>
                <a:r>
                  <a:rPr lang="en-US" dirty="0"/>
                  <a:t>Foci number/nucleus</a:t>
                </a:r>
              </a:p>
            </p:txBody>
          </p:sp>
          <p:sp>
            <p:nvSpPr>
              <p:cNvPr id="13" name="TextBox 12">
                <a:extLst>
                  <a:ext uri="{FF2B5EF4-FFF2-40B4-BE49-F238E27FC236}">
                    <a16:creationId xmlns="" xmlns:a16="http://schemas.microsoft.com/office/drawing/2014/main" id="{70DDECEE-9E1D-4336-9571-91DA1164DC7E}"/>
                  </a:ext>
                </a:extLst>
              </p:cNvPr>
              <p:cNvSpPr txBox="1"/>
              <p:nvPr/>
            </p:nvSpPr>
            <p:spPr>
              <a:xfrm rot="16200000">
                <a:off x="4954101" y="2894674"/>
                <a:ext cx="2272908" cy="872662"/>
              </a:xfrm>
              <a:prstGeom prst="rect">
                <a:avLst/>
              </a:prstGeom>
              <a:solidFill>
                <a:schemeClr val="bg1"/>
              </a:solidFill>
            </p:spPr>
            <p:txBody>
              <a:bodyPr wrap="square" rtlCol="0">
                <a:spAutoFit/>
              </a:bodyPr>
              <a:lstStyle/>
              <a:p>
                <a:r>
                  <a:rPr lang="en-US" dirty="0"/>
                  <a:t>Foci number/nucleus</a:t>
                </a:r>
              </a:p>
            </p:txBody>
          </p:sp>
          <p:sp>
            <p:nvSpPr>
              <p:cNvPr id="14" name="TextBox 13">
                <a:extLst>
                  <a:ext uri="{FF2B5EF4-FFF2-40B4-BE49-F238E27FC236}">
                    <a16:creationId xmlns="" xmlns:a16="http://schemas.microsoft.com/office/drawing/2014/main" id="{23A9B546-5E44-4F30-A5DA-E5F419683A56}"/>
                  </a:ext>
                </a:extLst>
              </p:cNvPr>
              <p:cNvSpPr txBox="1"/>
              <p:nvPr/>
            </p:nvSpPr>
            <p:spPr>
              <a:xfrm>
                <a:off x="3060770" y="4554490"/>
                <a:ext cx="1320296" cy="562641"/>
              </a:xfrm>
              <a:prstGeom prst="rect">
                <a:avLst/>
              </a:prstGeom>
              <a:solidFill>
                <a:schemeClr val="bg1"/>
              </a:solidFill>
            </p:spPr>
            <p:txBody>
              <a:bodyPr wrap="square" rtlCol="0">
                <a:spAutoFit/>
              </a:bodyPr>
              <a:lstStyle/>
              <a:p>
                <a:endParaRPr lang="en-US" sz="1400" dirty="0" smtClean="0"/>
              </a:p>
              <a:p>
                <a:r>
                  <a:rPr lang="en-US" sz="1400" dirty="0" err="1" smtClean="0"/>
                  <a:t>Dose,Gy</a:t>
                </a:r>
                <a:endParaRPr lang="en-US" sz="1400" dirty="0"/>
              </a:p>
            </p:txBody>
          </p:sp>
          <p:sp>
            <p:nvSpPr>
              <p:cNvPr id="15" name="TextBox 14">
                <a:extLst>
                  <a:ext uri="{FF2B5EF4-FFF2-40B4-BE49-F238E27FC236}">
                    <a16:creationId xmlns="" xmlns:a16="http://schemas.microsoft.com/office/drawing/2014/main" id="{D53377AA-38D8-48BC-91A0-8CA023A8678E}"/>
                  </a:ext>
                </a:extLst>
              </p:cNvPr>
              <p:cNvSpPr txBox="1"/>
              <p:nvPr/>
            </p:nvSpPr>
            <p:spPr>
              <a:xfrm>
                <a:off x="7748937" y="4554490"/>
                <a:ext cx="1287267" cy="562641"/>
              </a:xfrm>
              <a:prstGeom prst="rect">
                <a:avLst/>
              </a:prstGeom>
              <a:solidFill>
                <a:schemeClr val="bg1"/>
              </a:solidFill>
            </p:spPr>
            <p:txBody>
              <a:bodyPr wrap="square" rtlCol="0">
                <a:spAutoFit/>
              </a:bodyPr>
              <a:lstStyle/>
              <a:p>
                <a:endParaRPr lang="en-US" sz="1400" dirty="0" smtClean="0"/>
              </a:p>
              <a:p>
                <a:r>
                  <a:rPr lang="en-US" sz="1400" dirty="0" err="1" smtClean="0"/>
                  <a:t>Dose,Gy</a:t>
                </a:r>
                <a:endParaRPr lang="en-US" sz="1400" dirty="0"/>
              </a:p>
            </p:txBody>
          </p:sp>
        </p:grpSp>
        <p:sp>
          <p:nvSpPr>
            <p:cNvPr id="17" name="Rectangle 16">
              <a:extLst>
                <a:ext uri="{FF2B5EF4-FFF2-40B4-BE49-F238E27FC236}">
                  <a16:creationId xmlns="" xmlns:a16="http://schemas.microsoft.com/office/drawing/2014/main" id="{27959954-5B37-4B6C-9E03-3AF35AA7C165}"/>
                </a:ext>
              </a:extLst>
            </p:cNvPr>
            <p:cNvSpPr/>
            <p:nvPr/>
          </p:nvSpPr>
          <p:spPr>
            <a:xfrm>
              <a:off x="2323154" y="2194551"/>
              <a:ext cx="423890" cy="403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9F99CAD5-A5CD-496E-9789-12647FB22E4A}"/>
                </a:ext>
              </a:extLst>
            </p:cNvPr>
            <p:cNvSpPr/>
            <p:nvPr/>
          </p:nvSpPr>
          <p:spPr>
            <a:xfrm>
              <a:off x="7006434" y="2274850"/>
              <a:ext cx="423890" cy="398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76200" y="990600"/>
            <a:ext cx="9220200" cy="6217087"/>
          </a:xfrm>
          <a:prstGeom prst="rect">
            <a:avLst/>
          </a:prstGeom>
        </p:spPr>
        <p:txBody>
          <a:bodyPr wrap="square">
            <a:spAutoFit/>
          </a:bodyPr>
          <a:lstStyle/>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400" b="1" dirty="0" smtClean="0"/>
          </a:p>
          <a:p>
            <a:endParaRPr lang="en-US" sz="1200" dirty="0" smtClean="0"/>
          </a:p>
          <a:p>
            <a:r>
              <a:rPr lang="en-US" sz="1200" dirty="0" smtClean="0"/>
              <a:t>Dose-dependent </a:t>
            </a:r>
            <a:r>
              <a:rPr lang="en-US" sz="1200" dirty="0"/>
              <a:t>differences in the number of residual </a:t>
            </a:r>
            <a:r>
              <a:rPr lang="el-GR" sz="1200" dirty="0"/>
              <a:t>γ</a:t>
            </a:r>
            <a:r>
              <a:rPr lang="en-US" sz="1200" dirty="0"/>
              <a:t>H2AX foci in wild-type A549 (a) and p53-defcient H1299 (b) </a:t>
            </a:r>
            <a:r>
              <a:rPr lang="en-US" sz="1200" dirty="0" smtClean="0"/>
              <a:t> </a:t>
            </a:r>
            <a:r>
              <a:rPr lang="en-US" sz="1400" b="1" dirty="0" smtClean="0">
                <a:solidFill>
                  <a:srgbClr val="0000FF"/>
                </a:solidFill>
              </a:rPr>
              <a:t>both human </a:t>
            </a:r>
            <a:r>
              <a:rPr lang="en-US" sz="1400" b="1" dirty="0">
                <a:solidFill>
                  <a:srgbClr val="0000FF"/>
                </a:solidFill>
              </a:rPr>
              <a:t>lung carcinoma cells</a:t>
            </a:r>
            <a:r>
              <a:rPr lang="en-US" sz="1200" dirty="0"/>
              <a:t> in 24 h after exposure to </a:t>
            </a:r>
            <a:r>
              <a:rPr lang="en-US" sz="1200" b="1" dirty="0">
                <a:solidFill>
                  <a:srgbClr val="FF0000"/>
                </a:solidFill>
              </a:rPr>
              <a:t>quasi-continuous (1) or </a:t>
            </a:r>
            <a:r>
              <a:rPr lang="en-US" sz="1200" b="1" dirty="0" err="1">
                <a:solidFill>
                  <a:srgbClr val="FF0000"/>
                </a:solidFill>
              </a:rPr>
              <a:t>subpicosecond</a:t>
            </a:r>
            <a:r>
              <a:rPr lang="en-US" sz="1200" b="1" dirty="0">
                <a:solidFill>
                  <a:srgbClr val="FF0000"/>
                </a:solidFill>
              </a:rPr>
              <a:t> (2) pulsed beams of accelerated electrons.</a:t>
            </a:r>
            <a:endParaRPr lang="en-US" sz="1000" b="1" dirty="0">
              <a:solidFill>
                <a:srgbClr val="FF0000"/>
              </a:solidFill>
              <a:latin typeface="TimesET"/>
              <a:ea typeface="Times New Roman" panose="02020603050405020304" pitchFamily="18" charset="0"/>
              <a:cs typeface="Times New Roman" panose="02020603050405020304" pitchFamily="18" charset="0"/>
            </a:endParaRPr>
          </a:p>
          <a:p>
            <a:r>
              <a:rPr lang="en-US" sz="1200" b="1" dirty="0" smtClean="0"/>
              <a:t>Comparison of the slope coefficients showed that </a:t>
            </a:r>
          </a:p>
          <a:p>
            <a:r>
              <a:rPr lang="en-US" sz="1400" b="1" u="sng" dirty="0" smtClean="0">
                <a:solidFill>
                  <a:srgbClr val="0000FF"/>
                </a:solidFill>
              </a:rPr>
              <a:t>yield </a:t>
            </a:r>
            <a:r>
              <a:rPr lang="en-US" sz="1400" b="1" u="sng" dirty="0">
                <a:solidFill>
                  <a:srgbClr val="0000FF"/>
                </a:solidFill>
              </a:rPr>
              <a:t>of γH2AX foci</a:t>
            </a:r>
            <a:r>
              <a:rPr lang="en-US" sz="1400" b="1" dirty="0">
                <a:solidFill>
                  <a:srgbClr val="0000FF"/>
                </a:solidFill>
              </a:rPr>
              <a:t> </a:t>
            </a:r>
            <a:r>
              <a:rPr lang="en-US" sz="1400" b="1" dirty="0" smtClean="0">
                <a:solidFill>
                  <a:srgbClr val="0000FF"/>
                </a:solidFill>
              </a:rPr>
              <a:t>for </a:t>
            </a:r>
            <a:r>
              <a:rPr lang="en-US" sz="1400" b="1" dirty="0">
                <a:solidFill>
                  <a:srgbClr val="0000FF"/>
                </a:solidFill>
              </a:rPr>
              <a:t>AREAL exposure </a:t>
            </a:r>
            <a:r>
              <a:rPr lang="en-US" sz="1400" b="1" dirty="0" smtClean="0">
                <a:solidFill>
                  <a:srgbClr val="0000FF"/>
                </a:solidFill>
              </a:rPr>
              <a:t>was 1.8 </a:t>
            </a:r>
            <a:r>
              <a:rPr lang="en-US" sz="1400" b="1" dirty="0">
                <a:solidFill>
                  <a:srgbClr val="0000FF"/>
                </a:solidFill>
              </a:rPr>
              <a:t>times higher, than for Varian </a:t>
            </a:r>
            <a:r>
              <a:rPr lang="en-US" sz="1000" b="1" dirty="0">
                <a:solidFill>
                  <a:srgbClr val="0000FF"/>
                </a:solidFill>
              </a:rPr>
              <a:t>in A </a:t>
            </a:r>
            <a:r>
              <a:rPr lang="en-US" sz="1000" b="1" dirty="0" smtClean="0">
                <a:solidFill>
                  <a:srgbClr val="0000FF"/>
                </a:solidFill>
              </a:rPr>
              <a:t>549 </a:t>
            </a:r>
            <a:r>
              <a:rPr lang="en-US" sz="1400" b="1" dirty="0" smtClean="0">
                <a:solidFill>
                  <a:srgbClr val="0000FF"/>
                </a:solidFill>
              </a:rPr>
              <a:t>p53 </a:t>
            </a:r>
            <a:r>
              <a:rPr lang="en-US" sz="1400" b="1" dirty="0">
                <a:solidFill>
                  <a:srgbClr val="0000FF"/>
                </a:solidFill>
              </a:rPr>
              <a:t>wild type </a:t>
            </a:r>
            <a:r>
              <a:rPr lang="en-US" sz="1400" b="1" dirty="0" smtClean="0">
                <a:solidFill>
                  <a:srgbClr val="0000FF"/>
                </a:solidFill>
              </a:rPr>
              <a:t>cells, </a:t>
            </a:r>
          </a:p>
          <a:p>
            <a:r>
              <a:rPr lang="en-US" sz="1400" b="1" dirty="0" smtClean="0">
                <a:solidFill>
                  <a:srgbClr val="0000FF"/>
                </a:solidFill>
              </a:rPr>
              <a:t>but </a:t>
            </a:r>
            <a:r>
              <a:rPr lang="en-US" sz="1400" b="1" dirty="0">
                <a:solidFill>
                  <a:srgbClr val="0000FF"/>
                </a:solidFill>
              </a:rPr>
              <a:t>~5.3-fold higher </a:t>
            </a:r>
            <a:r>
              <a:rPr lang="en-US" sz="1000" b="1" dirty="0">
                <a:solidFill>
                  <a:srgbClr val="0000FF"/>
                </a:solidFill>
              </a:rPr>
              <a:t>in H1299 </a:t>
            </a:r>
            <a:r>
              <a:rPr lang="en-US" sz="1400" b="1" dirty="0" smtClean="0">
                <a:solidFill>
                  <a:srgbClr val="0000FF"/>
                </a:solidFill>
              </a:rPr>
              <a:t>p53 </a:t>
            </a:r>
            <a:r>
              <a:rPr lang="en-US" sz="1400" b="1" dirty="0">
                <a:solidFill>
                  <a:srgbClr val="0000FF"/>
                </a:solidFill>
              </a:rPr>
              <a:t>deficient </a:t>
            </a:r>
            <a:r>
              <a:rPr lang="en-US" sz="1400" b="1" dirty="0" smtClean="0">
                <a:solidFill>
                  <a:srgbClr val="0000FF"/>
                </a:solidFill>
              </a:rPr>
              <a:t>cells.</a:t>
            </a:r>
            <a:endParaRPr lang="ru-RU" sz="1400" b="1" dirty="0">
              <a:solidFill>
                <a:srgbClr val="0000FF"/>
              </a:solidFill>
            </a:endParaRPr>
          </a:p>
          <a:p>
            <a:r>
              <a:rPr lang="en-US" sz="1200" b="1" dirty="0" smtClean="0"/>
              <a:t>Conclusion: </a:t>
            </a:r>
            <a:r>
              <a:rPr lang="en-US" sz="1400" b="1" u="sng" dirty="0">
                <a:solidFill>
                  <a:srgbClr val="0000FF"/>
                </a:solidFill>
              </a:rPr>
              <a:t>AREAL&gt;VARIAN due to complex damages</a:t>
            </a:r>
            <a:r>
              <a:rPr lang="en-US" sz="1400" b="1" u="sng" dirty="0" smtClean="0">
                <a:solidFill>
                  <a:srgbClr val="0000FF"/>
                </a:solidFill>
              </a:rPr>
              <a:t>,</a:t>
            </a:r>
            <a:r>
              <a:rPr lang="en-US" sz="1400" b="1" u="sng" dirty="0"/>
              <a:t> </a:t>
            </a:r>
            <a:r>
              <a:rPr lang="en-US" sz="1400" b="1" u="sng" dirty="0">
                <a:solidFill>
                  <a:srgbClr val="0000FF"/>
                </a:solidFill>
              </a:rPr>
              <a:t>Pulsed irradiation induces more difficultly repairable complex </a:t>
            </a:r>
            <a:r>
              <a:rPr lang="en-US" sz="1400" b="1" u="sng" dirty="0" smtClean="0">
                <a:solidFill>
                  <a:srgbClr val="0000FF"/>
                </a:solidFill>
              </a:rPr>
              <a:t>DSBs,</a:t>
            </a:r>
            <a:endParaRPr lang="en-US" sz="1400" b="1" u="sng" dirty="0">
              <a:solidFill>
                <a:srgbClr val="0000FF"/>
              </a:solidFill>
            </a:endParaRPr>
          </a:p>
          <a:p>
            <a:r>
              <a:rPr lang="en-US" sz="1400" b="1" dirty="0" smtClean="0">
                <a:solidFill>
                  <a:srgbClr val="0000FF"/>
                </a:solidFill>
              </a:rPr>
              <a:t>the yield of FOCI in human cells is </a:t>
            </a:r>
            <a:r>
              <a:rPr lang="en-US" b="1" u="sng" dirty="0" smtClean="0"/>
              <a:t>p53-dependent</a:t>
            </a:r>
            <a:r>
              <a:rPr lang="en-US" sz="1600" b="1" dirty="0" smtClean="0"/>
              <a:t> for  </a:t>
            </a:r>
            <a:r>
              <a:rPr lang="en-US" sz="1600" b="1" u="sng" dirty="0" smtClean="0"/>
              <a:t>AREAL</a:t>
            </a:r>
            <a:r>
              <a:rPr lang="en-US" sz="1600" b="1" dirty="0" smtClean="0"/>
              <a:t> irradiation, but not for Varian</a:t>
            </a:r>
            <a:r>
              <a:rPr lang="en-US" sz="1400" b="1" dirty="0" smtClean="0"/>
              <a:t>!</a:t>
            </a:r>
          </a:p>
          <a:p>
            <a:r>
              <a:rPr lang="en-US" sz="1400" b="1" dirty="0" smtClean="0"/>
              <a:t>Our </a:t>
            </a:r>
            <a:r>
              <a:rPr lang="en-US" sz="1400" b="1" dirty="0"/>
              <a:t>results suggested that the </a:t>
            </a:r>
            <a:r>
              <a:rPr lang="en-US" sz="1400" b="1" dirty="0">
                <a:solidFill>
                  <a:srgbClr val="FF0000"/>
                </a:solidFill>
              </a:rPr>
              <a:t>yield of </a:t>
            </a:r>
            <a:r>
              <a:rPr lang="en-US" sz="1400" b="1" dirty="0" smtClean="0">
                <a:solidFill>
                  <a:srgbClr val="FF0000"/>
                </a:solidFill>
              </a:rPr>
              <a:t>γH2AX </a:t>
            </a:r>
            <a:r>
              <a:rPr lang="en-US" sz="1400" b="1" dirty="0">
                <a:solidFill>
                  <a:srgbClr val="FF0000"/>
                </a:solidFill>
              </a:rPr>
              <a:t>foci </a:t>
            </a:r>
            <a:r>
              <a:rPr lang="en-US" sz="1400" b="1" u="sng" dirty="0" smtClean="0">
                <a:solidFill>
                  <a:srgbClr val="0000FF"/>
                </a:solidFill>
              </a:rPr>
              <a:t>is </a:t>
            </a:r>
            <a:r>
              <a:rPr lang="en-US" sz="1400" b="1" u="sng" dirty="0">
                <a:solidFill>
                  <a:srgbClr val="0000FF"/>
                </a:solidFill>
              </a:rPr>
              <a:t>p53-dependent in case of </a:t>
            </a:r>
            <a:r>
              <a:rPr lang="en-US" sz="1400" b="1" u="sng" dirty="0" smtClean="0">
                <a:solidFill>
                  <a:srgbClr val="0000FF"/>
                </a:solidFill>
              </a:rPr>
              <a:t>picosecond </a:t>
            </a:r>
            <a:r>
              <a:rPr lang="en-US" sz="1400" b="1" u="sng" dirty="0">
                <a:solidFill>
                  <a:srgbClr val="0000FF"/>
                </a:solidFill>
              </a:rPr>
              <a:t>electron beam irradiation</a:t>
            </a:r>
            <a:r>
              <a:rPr lang="en-US" sz="1400" b="1" dirty="0">
                <a:solidFill>
                  <a:srgbClr val="FF0000"/>
                </a:solidFill>
              </a:rPr>
              <a:t>, but not in case of quasi-continuous electron </a:t>
            </a:r>
            <a:r>
              <a:rPr lang="en-US" sz="1400" b="1" dirty="0" smtClean="0">
                <a:solidFill>
                  <a:srgbClr val="FF0000"/>
                </a:solidFill>
              </a:rPr>
              <a:t>irradiation. </a:t>
            </a:r>
            <a:r>
              <a:rPr lang="en-US" b="1" dirty="0" smtClean="0"/>
              <a:t>Thus, it can be more effective in cancer cells.</a:t>
            </a:r>
            <a:endParaRPr lang="en-US" sz="1400" b="1" dirty="0"/>
          </a:p>
          <a:p>
            <a:r>
              <a:rPr lang="en-US" sz="1600" b="1" dirty="0" smtClean="0"/>
              <a:t>		</a:t>
            </a:r>
            <a:endParaRPr lang="ru-RU" dirty="0"/>
          </a:p>
        </p:txBody>
      </p:sp>
    </p:spTree>
    <p:extLst>
      <p:ext uri="{BB962C8B-B14F-4D97-AF65-F5344CB8AC3E}">
        <p14:creationId xmlns:p14="http://schemas.microsoft.com/office/powerpoint/2010/main" val="1398166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517" y="188640"/>
            <a:ext cx="9296400" cy="1015663"/>
          </a:xfrm>
          <a:prstGeom prst="rect">
            <a:avLst/>
          </a:prstGeom>
        </p:spPr>
        <p:txBody>
          <a:bodyPr wrap="square">
            <a:spAutoFit/>
          </a:bodyPr>
          <a:lstStyle/>
          <a:p>
            <a:pPr algn="ctr"/>
            <a:r>
              <a:rPr lang="en-US" sz="2000" dirty="0">
                <a:solidFill>
                  <a:prstClr val="black"/>
                </a:solidFill>
              </a:rPr>
              <a:t>AREAL </a:t>
            </a:r>
            <a:r>
              <a:rPr lang="en-US" sz="2000" dirty="0" err="1">
                <a:solidFill>
                  <a:prstClr val="black"/>
                </a:solidFill>
              </a:rPr>
              <a:t>vs</a:t>
            </a:r>
            <a:r>
              <a:rPr lang="en-US" sz="2000" dirty="0">
                <a:solidFill>
                  <a:prstClr val="black"/>
                </a:solidFill>
              </a:rPr>
              <a:t> X-rays</a:t>
            </a:r>
          </a:p>
          <a:p>
            <a:pPr algn="ctr"/>
            <a:r>
              <a:rPr lang="en-US" sz="2000" b="1" dirty="0">
                <a:solidFill>
                  <a:prstClr val="black"/>
                </a:solidFill>
              </a:rPr>
              <a:t>Genome-wide transcriptome analysis of wild-type A549 and </a:t>
            </a:r>
            <a:r>
              <a:rPr lang="en-US" sz="2000" b="1" dirty="0">
                <a:solidFill>
                  <a:srgbClr val="FF0000"/>
                </a:solidFill>
              </a:rPr>
              <a:t>p53-deficient</a:t>
            </a:r>
            <a:r>
              <a:rPr lang="en-US" sz="2000" b="1" dirty="0">
                <a:solidFill>
                  <a:prstClr val="black"/>
                </a:solidFill>
              </a:rPr>
              <a:t> H1299 </a:t>
            </a:r>
          </a:p>
          <a:p>
            <a:pPr algn="ctr"/>
            <a:r>
              <a:rPr lang="en-US" sz="2000" b="1" dirty="0">
                <a:solidFill>
                  <a:prstClr val="black"/>
                </a:solidFill>
              </a:rPr>
              <a:t>human lung carcinoma cells</a:t>
            </a:r>
            <a:endParaRPr lang="ru-RU" sz="2000" b="1" dirty="0">
              <a:solidFill>
                <a:prstClr val="black"/>
              </a:solidFill>
            </a:endParaRPr>
          </a:p>
        </p:txBody>
      </p:sp>
      <p:pic>
        <p:nvPicPr>
          <p:cNvPr id="159746" name="Picture 2" descr="E:\_\НМРЛ результаты\For article Osipov 2022\Статья транскриптом клетки Осипова\Статья Осипов\heatmap_12_lines_selected_repair_pathways (2).png"/>
          <p:cNvPicPr>
            <a:picLocks noChangeAspect="1" noChangeArrowheads="1"/>
          </p:cNvPicPr>
          <p:nvPr/>
        </p:nvPicPr>
        <p:blipFill>
          <a:blip r:embed="rId2" cstate="print"/>
          <a:srcRect/>
          <a:stretch>
            <a:fillRect/>
          </a:stretch>
        </p:blipFill>
        <p:spPr bwMode="auto">
          <a:xfrm>
            <a:off x="1323975" y="1302397"/>
            <a:ext cx="6648450" cy="4733925"/>
          </a:xfrm>
          <a:prstGeom prst="rect">
            <a:avLst/>
          </a:prstGeom>
          <a:noFill/>
        </p:spPr>
      </p:pic>
      <p:sp>
        <p:nvSpPr>
          <p:cNvPr id="4" name="Прямоугольник 3"/>
          <p:cNvSpPr/>
          <p:nvPr/>
        </p:nvSpPr>
        <p:spPr>
          <a:xfrm>
            <a:off x="304800" y="6024922"/>
            <a:ext cx="8839200" cy="707886"/>
          </a:xfrm>
          <a:prstGeom prst="rect">
            <a:avLst/>
          </a:prstGeom>
        </p:spPr>
        <p:txBody>
          <a:bodyPr wrap="square">
            <a:spAutoFit/>
          </a:bodyPr>
          <a:lstStyle/>
          <a:p>
            <a:pPr algn="just"/>
            <a:r>
              <a:rPr lang="en-US" sz="2000" dirty="0">
                <a:solidFill>
                  <a:prstClr val="black"/>
                </a:solidFill>
              </a:rPr>
              <a:t> The gene expression analysis of </a:t>
            </a:r>
            <a:r>
              <a:rPr lang="en-US" sz="2000" dirty="0" smtClean="0">
                <a:solidFill>
                  <a:prstClr val="black"/>
                </a:solidFill>
              </a:rPr>
              <a:t>DNA </a:t>
            </a:r>
            <a:r>
              <a:rPr lang="en-US" sz="2000" dirty="0">
                <a:solidFill>
                  <a:prstClr val="black"/>
                </a:solidFill>
              </a:rPr>
              <a:t>repair </a:t>
            </a:r>
            <a:r>
              <a:rPr lang="en-US" sz="2000" dirty="0" smtClean="0">
                <a:solidFill>
                  <a:prstClr val="black"/>
                </a:solidFill>
              </a:rPr>
              <a:t>pathways </a:t>
            </a:r>
            <a:r>
              <a:rPr lang="en-US" sz="2000" dirty="0">
                <a:solidFill>
                  <a:prstClr val="black"/>
                </a:solidFill>
              </a:rPr>
              <a:t>revealed strong </a:t>
            </a:r>
            <a:r>
              <a:rPr lang="en-US" sz="2000" dirty="0" smtClean="0">
                <a:solidFill>
                  <a:prstClr val="black"/>
                </a:solidFill>
              </a:rPr>
              <a:t>                               </a:t>
            </a:r>
            <a:r>
              <a:rPr lang="en-US" sz="2000" dirty="0" smtClean="0">
                <a:solidFill>
                  <a:srgbClr val="FF0000"/>
                </a:solidFill>
              </a:rPr>
              <a:t>p53-dependent </a:t>
            </a:r>
            <a:r>
              <a:rPr lang="en-US" sz="2000" dirty="0">
                <a:solidFill>
                  <a:prstClr val="black"/>
                </a:solidFill>
              </a:rPr>
              <a:t>action of picosecond electron beam </a:t>
            </a:r>
            <a:r>
              <a:rPr lang="en-US" sz="2000" dirty="0" smtClean="0">
                <a:solidFill>
                  <a:prstClr val="black"/>
                </a:solidFill>
              </a:rPr>
              <a:t>irradiation. </a:t>
            </a:r>
            <a:r>
              <a:rPr lang="en-US" sz="2000" dirty="0" err="1" smtClean="0">
                <a:solidFill>
                  <a:prstClr val="black"/>
                </a:solidFill>
              </a:rPr>
              <a:t>Weeker</a:t>
            </a:r>
            <a:r>
              <a:rPr lang="en-US" sz="2000" dirty="0" smtClean="0">
                <a:solidFill>
                  <a:prstClr val="black"/>
                </a:solidFill>
              </a:rPr>
              <a:t> repair …</a:t>
            </a:r>
            <a:endParaRPr lang="ru-RU" sz="2000" dirty="0">
              <a:solidFill>
                <a:prstClr val="black"/>
              </a:solidFill>
            </a:endParaRPr>
          </a:p>
        </p:txBody>
      </p:sp>
    </p:spTree>
    <p:extLst>
      <p:ext uri="{BB962C8B-B14F-4D97-AF65-F5344CB8AC3E}">
        <p14:creationId xmlns:p14="http://schemas.microsoft.com/office/powerpoint/2010/main" val="1100330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80963" y="-366712"/>
            <a:ext cx="8821341"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Microsoft YaHei" panose="020B0503020204020204" pitchFamily="34" charset="-122"/>
              </a:defRPr>
            </a:lvl1pPr>
            <a:lvl2pPr marL="742950" indent="-285750">
              <a:defRPr>
                <a:solidFill>
                  <a:schemeClr val="tx1"/>
                </a:solidFill>
                <a:latin typeface="Tahoma" panose="020B0604030504040204" pitchFamily="34" charset="0"/>
                <a:ea typeface="Microsoft YaHei" panose="020B0503020204020204" pitchFamily="34" charset="-122"/>
              </a:defRPr>
            </a:lvl2pPr>
            <a:lvl3pPr marL="1143000" indent="-228600">
              <a:defRPr>
                <a:solidFill>
                  <a:schemeClr val="tx1"/>
                </a:solidFill>
                <a:latin typeface="Tahoma" panose="020B0604030504040204" pitchFamily="34" charset="0"/>
                <a:ea typeface="Microsoft YaHei" panose="020B0503020204020204" pitchFamily="34" charset="-122"/>
              </a:defRPr>
            </a:lvl3pPr>
            <a:lvl4pPr marL="1600200" indent="-228600">
              <a:defRPr>
                <a:solidFill>
                  <a:schemeClr val="tx1"/>
                </a:solidFill>
                <a:latin typeface="Tahoma" panose="020B0604030504040204" pitchFamily="34" charset="0"/>
                <a:ea typeface="Microsoft YaHei" panose="020B0503020204020204" pitchFamily="34" charset="-122"/>
              </a:defRPr>
            </a:lvl4pPr>
            <a:lvl5pPr marL="2057400" indent="-228600">
              <a:defRPr>
                <a:solidFill>
                  <a:schemeClr val="tx1"/>
                </a:solidFill>
                <a:latin typeface="Tahoma" panose="020B060403050404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r>
              <a:rPr lang="en-US" altLang="en-US" sz="1200" dirty="0">
                <a:solidFill>
                  <a:schemeClr val="bg1"/>
                </a:solidFill>
              </a:rPr>
              <a:t>     </a:t>
            </a:r>
          </a:p>
          <a:p>
            <a:endParaRPr lang="en-US" altLang="en-US" sz="1200" b="1" dirty="0">
              <a:solidFill>
                <a:schemeClr val="bg1"/>
              </a:solidFill>
            </a:endParaRPr>
          </a:p>
          <a:p>
            <a:r>
              <a:rPr lang="en-US" sz="1400" b="1" u="sng" dirty="0" smtClean="0"/>
              <a:t>The research of biological effects of radiation begins from the collaboration of biologists and </a:t>
            </a:r>
            <a:r>
              <a:rPr lang="en-US" sz="1400" b="1" u="sng" dirty="0" err="1" smtClean="0"/>
              <a:t>phisicists</a:t>
            </a:r>
            <a:r>
              <a:rPr lang="en-US" sz="1400" b="1" u="sng" dirty="0" smtClean="0"/>
              <a:t> </a:t>
            </a:r>
            <a:r>
              <a:rPr lang="en-US" sz="1400" b="1" dirty="0" smtClean="0"/>
              <a:t>in </a:t>
            </a:r>
            <a:r>
              <a:rPr lang="en-US" sz="1400" b="1" dirty="0"/>
              <a:t>the 30–</a:t>
            </a:r>
            <a:r>
              <a:rPr lang="en-US" sz="1400" b="1" dirty="0" err="1"/>
              <a:t>ies</a:t>
            </a:r>
            <a:r>
              <a:rPr lang="en-US" sz="1400" b="1" dirty="0"/>
              <a:t> of XX century </a:t>
            </a:r>
            <a:r>
              <a:rPr lang="en-US" sz="1400" b="1" u="sng" dirty="0" smtClean="0"/>
              <a:t>.</a:t>
            </a:r>
          </a:p>
          <a:p>
            <a:endParaRPr lang="en-US" sz="1400" b="1" u="sng" dirty="0"/>
          </a:p>
          <a:p>
            <a:r>
              <a:rPr lang="en-US" sz="1400" b="1" dirty="0" smtClean="0"/>
              <a:t>One of the founders of radiobiology was great Russian biologist </a:t>
            </a:r>
            <a:r>
              <a:rPr lang="en-US" sz="1400" b="1" dirty="0" err="1" smtClean="0"/>
              <a:t>Timofeev-Resovsky</a:t>
            </a:r>
            <a:r>
              <a:rPr lang="en-US" sz="1400" b="1" dirty="0"/>
              <a:t>.</a:t>
            </a:r>
            <a:r>
              <a:rPr lang="en-US" sz="1400" b="1" dirty="0" smtClean="0"/>
              <a:t> His </a:t>
            </a:r>
            <a:r>
              <a:rPr lang="en-US" sz="1400" b="1" dirty="0"/>
              <a:t>scientific circle in Berlin </a:t>
            </a:r>
            <a:r>
              <a:rPr lang="en-US" sz="1400" b="1" dirty="0" smtClean="0"/>
              <a:t>included </a:t>
            </a:r>
            <a:r>
              <a:rPr lang="en-US" sz="1400" b="1" dirty="0"/>
              <a:t>the physicists Max Delbruck, </a:t>
            </a:r>
            <a:r>
              <a:rPr lang="en-US" sz="1400" b="1" dirty="0">
                <a:hlinkClick r:id="rId2" tooltip="William Astbury"/>
              </a:rPr>
              <a:t>William </a:t>
            </a:r>
            <a:r>
              <a:rPr lang="en-US" sz="1400" b="1" dirty="0" err="1">
                <a:hlinkClick r:id="rId2" tooltip="William Astbury"/>
              </a:rPr>
              <a:t>Astbury</a:t>
            </a:r>
            <a:r>
              <a:rPr lang="en-US" sz="1400" b="1" dirty="0"/>
              <a:t>, </a:t>
            </a:r>
            <a:r>
              <a:rPr lang="en-US" sz="1400" b="1" dirty="0" err="1">
                <a:hlinkClick r:id="rId3" tooltip="Niels Bohr"/>
              </a:rPr>
              <a:t>Niels</a:t>
            </a:r>
            <a:r>
              <a:rPr lang="en-US" sz="1400" b="1" dirty="0">
                <a:hlinkClick r:id="rId3" tooltip="Niels Bohr"/>
              </a:rPr>
              <a:t> Bohr</a:t>
            </a:r>
            <a:r>
              <a:rPr lang="en-US" sz="1400" b="1" dirty="0"/>
              <a:t>, </a:t>
            </a:r>
            <a:r>
              <a:rPr lang="en-US" sz="1400" b="1" dirty="0">
                <a:hlinkClick r:id="rId4" tooltip="Paul Dirac"/>
              </a:rPr>
              <a:t>Paul Dirac</a:t>
            </a:r>
            <a:r>
              <a:rPr lang="en-US" sz="1400" b="1" dirty="0"/>
              <a:t>, </a:t>
            </a:r>
            <a:r>
              <a:rPr lang="en-US" sz="1400" b="1" dirty="0" err="1">
                <a:hlinkClick r:id="rId5" tooltip="Pascual Jordan"/>
              </a:rPr>
              <a:t>Pascual</a:t>
            </a:r>
            <a:r>
              <a:rPr lang="en-US" sz="1400" b="1" dirty="0">
                <a:hlinkClick r:id="rId5" tooltip="Pascual Jordan"/>
              </a:rPr>
              <a:t> Jordan</a:t>
            </a:r>
            <a:r>
              <a:rPr lang="en-US" sz="1400" b="1" dirty="0"/>
              <a:t> and </a:t>
            </a:r>
            <a:r>
              <a:rPr lang="en-US" sz="1400" b="1" dirty="0">
                <a:hlinkClick r:id="rId6" tooltip="Erwin Schrödinger"/>
              </a:rPr>
              <a:t>Erwin Schrödinger</a:t>
            </a:r>
            <a:r>
              <a:rPr lang="en-US" sz="1400" b="1" dirty="0"/>
              <a:t>.</a:t>
            </a:r>
          </a:p>
          <a:p>
            <a:endParaRPr lang="en-US" altLang="en-US" sz="1400" b="1" u="sng" dirty="0" smtClean="0"/>
          </a:p>
          <a:p>
            <a:r>
              <a:rPr lang="en-US" altLang="en-US" sz="1400" b="1" dirty="0" err="1" smtClean="0"/>
              <a:t>Timofeeff</a:t>
            </a:r>
            <a:r>
              <a:rPr lang="en-US" altLang="en-US" sz="1400" b="1" dirty="0"/>
              <a:t>, along with his German co-workers Karl </a:t>
            </a:r>
            <a:r>
              <a:rPr lang="en-US" altLang="en-US" sz="1400" b="1" dirty="0" err="1"/>
              <a:t>G.Zimmer</a:t>
            </a:r>
            <a:r>
              <a:rPr lang="en-US" altLang="en-US" sz="1400" b="1" dirty="0"/>
              <a:t> and Max Delbruck, set out the target-or </a:t>
            </a:r>
            <a:r>
              <a:rPr lang="en-US" altLang="en-US" sz="1400" b="1" dirty="0" smtClean="0"/>
              <a:t>hit-theory. </a:t>
            </a:r>
            <a:r>
              <a:rPr lang="en-US" altLang="en-US" sz="1400" b="1" dirty="0"/>
              <a:t>The classic "three-man paper" </a:t>
            </a:r>
            <a:r>
              <a:rPr lang="en-US" altLang="en-US" sz="1400" b="1" u="sng" dirty="0"/>
              <a:t>“On the Nature of Gene Mutation and Gene Structure” </a:t>
            </a:r>
            <a:r>
              <a:rPr lang="en-US" altLang="en-US" sz="1400" b="1" dirty="0"/>
              <a:t>(1935)  </a:t>
            </a:r>
            <a:r>
              <a:rPr lang="en-US" altLang="en-US" sz="1400" b="1" dirty="0" smtClean="0"/>
              <a:t>inspired </a:t>
            </a:r>
            <a:r>
              <a:rPr lang="en-US" altLang="en-US" sz="1400" b="1" u="sng" dirty="0"/>
              <a:t>Erwin Schrodinger</a:t>
            </a:r>
            <a:r>
              <a:rPr lang="en-US" altLang="en-US" sz="1400" b="1" dirty="0"/>
              <a:t> to deliver his 1943 course of lectures, later published as the book </a:t>
            </a:r>
            <a:r>
              <a:rPr lang="en-US" altLang="en-US" sz="1400" b="1" dirty="0" smtClean="0"/>
              <a:t>- What </a:t>
            </a:r>
            <a:r>
              <a:rPr lang="en-US" altLang="en-US" sz="1400" b="1" dirty="0"/>
              <a:t>Is Life?, which helped draw many physicists to molecular biology. </a:t>
            </a:r>
            <a:endParaRPr lang="en-US" altLang="en-US" sz="1400" b="1" dirty="0" smtClean="0"/>
          </a:p>
          <a:p>
            <a:endParaRPr lang="en-US" altLang="en-US" sz="1400" b="1" u="sng" dirty="0"/>
          </a:p>
          <a:p>
            <a:r>
              <a:rPr lang="en-US" altLang="en-US" sz="1400" b="1" u="sng" dirty="0" err="1" smtClean="0"/>
              <a:t>T</a:t>
            </a:r>
            <a:r>
              <a:rPr lang="en-US" altLang="en-US" sz="1400" u="sng" dirty="0" err="1" smtClean="0"/>
              <a:t>imofeeff's</a:t>
            </a:r>
            <a:r>
              <a:rPr lang="en-US" altLang="en-US" sz="1400" u="sng" dirty="0" smtClean="0"/>
              <a:t> </a:t>
            </a:r>
            <a:r>
              <a:rPr lang="en-US" altLang="en-US" sz="1400" u="sng" dirty="0"/>
              <a:t>principal discovery was his observation of a </a:t>
            </a:r>
            <a:r>
              <a:rPr lang="en-US" altLang="en-US" sz="1400" b="1" u="sng" dirty="0">
                <a:solidFill>
                  <a:srgbClr val="FF0000"/>
                </a:solidFill>
              </a:rPr>
              <a:t>linear relation between the total radiation dose and the number of mutations.</a:t>
            </a:r>
            <a:r>
              <a:rPr lang="en-US" altLang="en-US" sz="1400" dirty="0"/>
              <a:t> Whether the dose was administered in a single shot, in several fractions or continuously at a low level over an extended period appeared </a:t>
            </a:r>
            <a:r>
              <a:rPr lang="en-US" altLang="en-US" sz="1400" dirty="0" err="1" smtClean="0"/>
              <a:t>irrelevant.The</a:t>
            </a:r>
            <a:r>
              <a:rPr lang="en-US" altLang="en-US" sz="1400" dirty="0" smtClean="0"/>
              <a:t> </a:t>
            </a:r>
            <a:r>
              <a:rPr lang="en-US" altLang="en-US" sz="1400" dirty="0"/>
              <a:t>intensity of the dose did not affect the number of mutations produced.</a:t>
            </a:r>
            <a:r>
              <a:rPr lang="en-US" altLang="en-US" sz="1400" b="1" dirty="0"/>
              <a:t> </a:t>
            </a:r>
          </a:p>
          <a:p>
            <a:endParaRPr lang="en-US" altLang="en-US" sz="1400" dirty="0"/>
          </a:p>
          <a:p>
            <a:r>
              <a:rPr lang="en-US" altLang="en-US" sz="1400" b="1" dirty="0" smtClean="0"/>
              <a:t>He </a:t>
            </a:r>
            <a:r>
              <a:rPr lang="en-US" altLang="en-US" sz="1400" b="1" dirty="0"/>
              <a:t>suggested that X rays produce mutations much like bombs hitting targets. </a:t>
            </a:r>
            <a:r>
              <a:rPr lang="en-US" altLang="en-US" sz="1400" dirty="0" smtClean="0"/>
              <a:t>In </a:t>
            </a:r>
            <a:r>
              <a:rPr lang="en-US" altLang="en-US" sz="1400" dirty="0"/>
              <a:t>the target model, an X-ray photon expels electrons from atoms</a:t>
            </a:r>
            <a:r>
              <a:rPr lang="en-US" altLang="en-US" sz="1400" dirty="0">
                <a:solidFill>
                  <a:srgbClr val="FF0000"/>
                </a:solidFill>
              </a:rPr>
              <a:t>. </a:t>
            </a:r>
            <a:r>
              <a:rPr lang="en-US" altLang="en-US" sz="1400" dirty="0"/>
              <a:t>These unbound electrons hit other atoms, dislocating more electrons, and so on. The free electrons eventually settle in the electron shells of other atoms. In this way, an X ray creates positively charged ions (atoms missing electrons) and negatively charged ones (atoms having a surplus of electrons). </a:t>
            </a:r>
            <a:endParaRPr lang="en-US" altLang="en-US" sz="1400" dirty="0" smtClean="0"/>
          </a:p>
          <a:p>
            <a:r>
              <a:rPr lang="en-US" altLang="en-US" sz="1400" b="1" dirty="0" err="1" smtClean="0"/>
              <a:t>Timofeeff</a:t>
            </a:r>
            <a:r>
              <a:rPr lang="en-US" altLang="en-US" sz="1400" b="1" dirty="0" smtClean="0"/>
              <a:t> </a:t>
            </a:r>
            <a:r>
              <a:rPr lang="en-US" altLang="en-US" sz="1400" b="1" dirty="0"/>
              <a:t>and his collaborators set out to estimate the size of a single gene by </a:t>
            </a:r>
            <a:r>
              <a:rPr lang="en-US" altLang="en-US" sz="1400" b="1" u="sng" dirty="0"/>
              <a:t>calculating the number of ionizations</a:t>
            </a:r>
            <a:r>
              <a:rPr lang="en-US" altLang="en-US" sz="1400" b="1" dirty="0"/>
              <a:t> produced in a certain volume of tissue </a:t>
            </a:r>
            <a:r>
              <a:rPr lang="en-US" altLang="en-US" sz="1400" dirty="0"/>
              <a:t>and by recording the increased number of mutations of a particular gene in that tissue. </a:t>
            </a:r>
            <a:r>
              <a:rPr lang="en-US" altLang="en-US" sz="1400" b="1" dirty="0" smtClean="0"/>
              <a:t>They found </a:t>
            </a:r>
            <a:r>
              <a:rPr lang="en-US" altLang="en-US" sz="1400" b="1" dirty="0"/>
              <a:t>the gene to be a </a:t>
            </a:r>
            <a:r>
              <a:rPr lang="en-US" altLang="en-US" sz="1400" b="1" dirty="0" smtClean="0"/>
              <a:t>sphere: </a:t>
            </a:r>
            <a:r>
              <a:rPr lang="en-US" altLang="en-US" sz="1400" b="1" dirty="0"/>
              <a:t>one to 10 </a:t>
            </a:r>
            <a:r>
              <a:rPr lang="en-US" altLang="en-US" sz="1400" b="1" dirty="0" smtClean="0"/>
              <a:t>microns! The term Molecular Biology was formed on the base of the meetings of their scientific circle in 1939</a:t>
            </a:r>
            <a:r>
              <a:rPr lang="en-US" altLang="en-US" sz="1400" b="1" dirty="0"/>
              <a:t>. </a:t>
            </a:r>
            <a:endParaRPr lang="en-US" altLang="en-US" sz="1600" b="1" dirty="0" smtClean="0">
              <a:solidFill>
                <a:srgbClr val="FF0000"/>
              </a:solidFill>
            </a:endParaRPr>
          </a:p>
          <a:p>
            <a:endParaRPr lang="en-US" altLang="en-US" sz="1600" b="1" dirty="0">
              <a:solidFill>
                <a:srgbClr val="FF0000"/>
              </a:solidFill>
            </a:endParaRPr>
          </a:p>
        </p:txBody>
      </p:sp>
    </p:spTree>
    <p:extLst>
      <p:ext uri="{BB962C8B-B14F-4D97-AF65-F5344CB8AC3E}">
        <p14:creationId xmlns:p14="http://schemas.microsoft.com/office/powerpoint/2010/main" val="3350807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 y="1447800"/>
          <a:ext cx="4543200" cy="37715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85800" y="228600"/>
            <a:ext cx="8001000" cy="1200329"/>
          </a:xfrm>
          <a:prstGeom prst="rect">
            <a:avLst/>
          </a:prstGeom>
          <a:noFill/>
        </p:spPr>
        <p:txBody>
          <a:bodyPr wrap="square" rtlCol="0">
            <a:spAutoFit/>
          </a:bodyPr>
          <a:lstStyle/>
          <a:p>
            <a:pPr algn="ctr"/>
            <a:r>
              <a:rPr lang="en-US" b="1" dirty="0">
                <a:latin typeface="Times New Roman" pitchFamily="18" charset="0"/>
                <a:cs typeface="Times New Roman" pitchFamily="18" charset="0"/>
              </a:rPr>
              <a:t>The induction of chromosomal aberrations, such as chromosomal fragments resulting from DNA breaks, or entire chromosome loss was evaluated in MRC5 cell </a:t>
            </a:r>
            <a:r>
              <a:rPr lang="en-US" b="1" dirty="0" smtClean="0">
                <a:latin typeface="Times New Roman" pitchFamily="18" charset="0"/>
                <a:cs typeface="Times New Roman" pitchFamily="18" charset="0"/>
              </a:rPr>
              <a:t>line </a:t>
            </a:r>
            <a:r>
              <a:rPr lang="en-US" dirty="0" smtClean="0"/>
              <a:t> (human fetal lung fibroblast cells)</a:t>
            </a:r>
            <a:r>
              <a:rPr lang="en-US" b="1" dirty="0" smtClean="0">
                <a:latin typeface="Times New Roman" pitchFamily="18" charset="0"/>
                <a:cs typeface="Times New Roman" pitchFamily="18" charset="0"/>
              </a:rPr>
              <a:t> after </a:t>
            </a:r>
            <a:r>
              <a:rPr lang="en-US" b="1" dirty="0">
                <a:latin typeface="Times New Roman" pitchFamily="18" charset="0"/>
                <a:cs typeface="Times New Roman" pitchFamily="18" charset="0"/>
              </a:rPr>
              <a:t>0.1 </a:t>
            </a:r>
            <a:r>
              <a:rPr lang="en-US" b="1" dirty="0" err="1">
                <a:latin typeface="Times New Roman" pitchFamily="18" charset="0"/>
                <a:cs typeface="Times New Roman" pitchFamily="18" charset="0"/>
              </a:rPr>
              <a:t>Gy</a:t>
            </a:r>
            <a:r>
              <a:rPr lang="en-US" b="1" dirty="0">
                <a:latin typeface="Times New Roman" pitchFamily="18" charset="0"/>
                <a:cs typeface="Times New Roman" pitchFamily="18" charset="0"/>
              </a:rPr>
              <a:t>, 0.5 </a:t>
            </a:r>
            <a:r>
              <a:rPr lang="en-US" b="1" dirty="0" err="1">
                <a:latin typeface="Times New Roman" pitchFamily="18" charset="0"/>
                <a:cs typeface="Times New Roman" pitchFamily="18" charset="0"/>
              </a:rPr>
              <a:t>Gy</a:t>
            </a:r>
            <a:r>
              <a:rPr lang="en-US" b="1" dirty="0">
                <a:latin typeface="Times New Roman" pitchFamily="18" charset="0"/>
                <a:cs typeface="Times New Roman" pitchFamily="18" charset="0"/>
              </a:rPr>
              <a:t> and 1 </a:t>
            </a:r>
            <a:r>
              <a:rPr lang="en-US" b="1" dirty="0" err="1">
                <a:latin typeface="Times New Roman" pitchFamily="18" charset="0"/>
                <a:cs typeface="Times New Roman" pitchFamily="18" charset="0"/>
              </a:rPr>
              <a:t>Gy</a:t>
            </a:r>
            <a:r>
              <a:rPr lang="en-US" b="1" dirty="0">
                <a:latin typeface="Times New Roman" pitchFamily="18" charset="0"/>
                <a:cs typeface="Times New Roman" pitchFamily="18" charset="0"/>
              </a:rPr>
              <a:t> doses of </a:t>
            </a:r>
            <a:r>
              <a:rPr lang="en-US" b="1" dirty="0" smtClean="0">
                <a:latin typeface="Times New Roman" pitchFamily="18" charset="0"/>
                <a:cs typeface="Times New Roman" pitchFamily="18" charset="0"/>
              </a:rPr>
              <a:t>electrons compared  to </a:t>
            </a:r>
            <a:r>
              <a:rPr lang="en-US" b="1" dirty="0" smtClean="0">
                <a:solidFill>
                  <a:srgbClr val="FF0000"/>
                </a:solidFill>
                <a:latin typeface="Times New Roman" pitchFamily="18" charset="0"/>
                <a:cs typeface="Times New Roman" pitchFamily="18" charset="0"/>
              </a:rPr>
              <a:t>X-ray </a:t>
            </a:r>
            <a:r>
              <a:rPr lang="en-US" b="1" dirty="0">
                <a:solidFill>
                  <a:srgbClr val="FF0000"/>
                </a:solidFill>
                <a:latin typeface="Times New Roman" pitchFamily="18" charset="0"/>
                <a:cs typeface="Times New Roman" pitchFamily="18" charset="0"/>
              </a:rPr>
              <a:t>irradiation</a:t>
            </a:r>
            <a:r>
              <a:rPr lang="en-US" b="1" dirty="0">
                <a:latin typeface="Times New Roman" pitchFamily="18" charset="0"/>
                <a:cs typeface="Times New Roman" pitchFamily="18" charset="0"/>
              </a:rPr>
              <a:t>. </a:t>
            </a:r>
          </a:p>
        </p:txBody>
      </p:sp>
      <p:sp>
        <p:nvSpPr>
          <p:cNvPr id="5" name="Rectangle 4"/>
          <p:cNvSpPr/>
          <p:nvPr/>
        </p:nvSpPr>
        <p:spPr>
          <a:xfrm>
            <a:off x="4495800" y="1447800"/>
            <a:ext cx="4572000" cy="2031325"/>
          </a:xfrm>
          <a:prstGeom prst="rect">
            <a:avLst/>
          </a:prstGeom>
        </p:spPr>
        <p:txBody>
          <a:bodyPr>
            <a:spAutoFit/>
          </a:bodyPr>
          <a:lstStyle/>
          <a:p>
            <a:pPr>
              <a:buFont typeface="Arial" pitchFamily="34" charset="0"/>
              <a:buChar char="•"/>
            </a:pPr>
            <a:r>
              <a:rPr lang="en-US" b="1" dirty="0" smtClean="0">
                <a:solidFill>
                  <a:srgbClr val="0000FF"/>
                </a:solidFill>
                <a:latin typeface="Times New Roman" pitchFamily="18" charset="0"/>
                <a:cs typeface="Times New Roman" pitchFamily="18" charset="0"/>
              </a:rPr>
              <a:t>For AREAL </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slight, but statistically significant increase was </a:t>
            </a:r>
            <a:r>
              <a:rPr lang="en-US" b="1" dirty="0" smtClean="0">
                <a:latin typeface="Times New Roman" pitchFamily="18" charset="0"/>
                <a:cs typeface="Times New Roman" pitchFamily="18" charset="0"/>
              </a:rPr>
              <a:t>observed</a:t>
            </a:r>
          </a:p>
          <a:p>
            <a:r>
              <a:rPr lang="en-US" b="1" dirty="0" smtClean="0">
                <a:solidFill>
                  <a:srgbClr val="FF0000"/>
                </a:solidFill>
                <a:latin typeface="Times New Roman" pitchFamily="18" charset="0"/>
                <a:cs typeface="Times New Roman" pitchFamily="18" charset="0"/>
              </a:rPr>
              <a:t>only at </a:t>
            </a:r>
            <a:r>
              <a:rPr lang="en-US" b="1" dirty="0">
                <a:solidFill>
                  <a:srgbClr val="FF0000"/>
                </a:solidFill>
                <a:latin typeface="Times New Roman" pitchFamily="18" charset="0"/>
                <a:cs typeface="Times New Roman" pitchFamily="18" charset="0"/>
              </a:rPr>
              <a:t>the 1 </a:t>
            </a:r>
            <a:r>
              <a:rPr lang="en-US" b="1" dirty="0" err="1">
                <a:solidFill>
                  <a:srgbClr val="FF0000"/>
                </a:solidFill>
                <a:latin typeface="Times New Roman" pitchFamily="18" charset="0"/>
                <a:cs typeface="Times New Roman" pitchFamily="18" charset="0"/>
              </a:rPr>
              <a:t>Gy</a:t>
            </a:r>
            <a:r>
              <a:rPr lang="en-US" b="1" dirty="0">
                <a:solidFill>
                  <a:srgbClr val="FF0000"/>
                </a:solidFill>
                <a:latin typeface="Times New Roman" pitchFamily="18" charset="0"/>
                <a:cs typeface="Times New Roman" pitchFamily="18" charset="0"/>
              </a:rPr>
              <a:t> of </a:t>
            </a:r>
            <a:r>
              <a:rPr lang="en-US" b="1" dirty="0" smtClean="0">
                <a:solidFill>
                  <a:srgbClr val="FF0000"/>
                </a:solidFill>
                <a:latin typeface="Times New Roman" pitchFamily="18" charset="0"/>
                <a:cs typeface="Times New Roman" pitchFamily="18" charset="0"/>
              </a:rPr>
              <a:t>electrons irradiation</a:t>
            </a:r>
          </a:p>
          <a:p>
            <a:pPr>
              <a:buFont typeface="Arial" pitchFamily="34" charset="0"/>
              <a:buChar char="•"/>
            </a:pPr>
            <a:r>
              <a:rPr lang="en-US" b="1" dirty="0" smtClean="0">
                <a:solidFill>
                  <a:srgbClr val="0000FF"/>
                </a:solidFill>
                <a:latin typeface="Times New Roman" pitchFamily="18" charset="0"/>
                <a:cs typeface="Times New Roman" pitchFamily="18" charset="0"/>
              </a:rPr>
              <a:t>X-ray irradiation </a:t>
            </a:r>
            <a:r>
              <a:rPr lang="en-US" b="1" dirty="0" smtClean="0">
                <a:latin typeface="Times New Roman" pitchFamily="18" charset="0"/>
                <a:cs typeface="Times New Roman" pitchFamily="18" charset="0"/>
              </a:rPr>
              <a:t>-</a:t>
            </a:r>
            <a:r>
              <a:rPr lang="en-US" b="1" dirty="0" smtClean="0">
                <a:solidFill>
                  <a:srgbClr val="FF0000"/>
                </a:soli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dose-dependent increase of MN frequency was </a:t>
            </a:r>
            <a:r>
              <a:rPr lang="en-US" b="1" dirty="0" smtClean="0">
                <a:solidFill>
                  <a:srgbClr val="FF0000"/>
                </a:solidFill>
                <a:latin typeface="Times New Roman" pitchFamily="18" charset="0"/>
                <a:cs typeface="Times New Roman" pitchFamily="18" charset="0"/>
              </a:rPr>
              <a:t>observed</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reaching the level of 24±2.1 of BN cells with MN at the irradiation dose of 1 </a:t>
            </a:r>
            <a:r>
              <a:rPr lang="en-US" dirty="0" err="1" smtClean="0">
                <a:latin typeface="Times New Roman" pitchFamily="18" charset="0"/>
                <a:cs typeface="Times New Roman" pitchFamily="18" charset="0"/>
              </a:rPr>
              <a:t>Gy</a:t>
            </a:r>
            <a:endParaRPr lang="en-US" dirty="0" smtClean="0">
              <a:latin typeface="Times New Roman" pitchFamily="18" charset="0"/>
              <a:cs typeface="Times New Roman" pitchFamily="18" charset="0"/>
            </a:endParaRPr>
          </a:p>
        </p:txBody>
      </p:sp>
      <p:sp>
        <p:nvSpPr>
          <p:cNvPr id="6" name="Rectangle 5"/>
          <p:cNvSpPr/>
          <p:nvPr/>
        </p:nvSpPr>
        <p:spPr>
          <a:xfrm>
            <a:off x="457200" y="5657671"/>
            <a:ext cx="7924800" cy="1231106"/>
          </a:xfrm>
          <a:prstGeom prst="rect">
            <a:avLst/>
          </a:prstGeom>
        </p:spPr>
        <p:txBody>
          <a:bodyPr wrap="square">
            <a:spAutoFit/>
          </a:bodyPr>
          <a:lstStyle/>
          <a:p>
            <a:pPr algn="ctr"/>
            <a:r>
              <a:rPr lang="en-US" b="1" dirty="0" err="1" smtClean="0">
                <a:solidFill>
                  <a:srgbClr val="0000FF"/>
                </a:solidFill>
              </a:rPr>
              <a:t>Cytokinesis</a:t>
            </a:r>
            <a:r>
              <a:rPr lang="en-US" b="1" dirty="0" smtClean="0">
                <a:solidFill>
                  <a:srgbClr val="0000FF"/>
                </a:solidFill>
              </a:rPr>
              <a:t>-Block Micronucleus CBMN assay - </a:t>
            </a:r>
            <a:r>
              <a:rPr lang="en-US" b="1" dirty="0" err="1" smtClean="0">
                <a:solidFill>
                  <a:srgbClr val="0000FF"/>
                </a:solidFill>
              </a:rPr>
              <a:t>cytochalasin</a:t>
            </a:r>
            <a:r>
              <a:rPr lang="en-US" b="1" dirty="0" smtClean="0">
                <a:solidFill>
                  <a:srgbClr val="0000FF"/>
                </a:solidFill>
              </a:rPr>
              <a:t> B</a:t>
            </a:r>
            <a:endParaRPr lang="ru-RU" b="1" dirty="0" smtClean="0">
              <a:solidFill>
                <a:srgbClr val="0000FF"/>
              </a:solidFill>
            </a:endParaRPr>
          </a:p>
          <a:p>
            <a:pPr algn="ctr"/>
            <a:r>
              <a:rPr lang="en-US" dirty="0" smtClean="0">
                <a:solidFill>
                  <a:srgbClr val="FF0000"/>
                </a:solidFill>
                <a:latin typeface="Times New Roman" pitchFamily="18" charset="0"/>
                <a:cs typeface="Times New Roman" pitchFamily="18" charset="0"/>
              </a:rPr>
              <a:t>The deduced RBE value of AREAL </a:t>
            </a:r>
            <a:r>
              <a:rPr lang="en-US" dirty="0" err="1" smtClean="0">
                <a:solidFill>
                  <a:srgbClr val="FF0000"/>
                </a:solidFill>
                <a:latin typeface="Times New Roman" pitchFamily="18" charset="0"/>
                <a:cs typeface="Times New Roman" pitchFamily="18" charset="0"/>
              </a:rPr>
              <a:t>iradiation</a:t>
            </a:r>
            <a:r>
              <a:rPr lang="en-US" dirty="0" smtClean="0">
                <a:solidFill>
                  <a:srgbClr val="FF0000"/>
                </a:solidFill>
                <a:latin typeface="Times New Roman" pitchFamily="18" charset="0"/>
                <a:cs typeface="Times New Roman" pitchFamily="18" charset="0"/>
              </a:rPr>
              <a:t> to X-rays to induce micronuclei in </a:t>
            </a:r>
            <a:r>
              <a:rPr lang="en-US" b="1" dirty="0" smtClean="0">
                <a:solidFill>
                  <a:srgbClr val="FF0000"/>
                </a:solidFill>
                <a:latin typeface="Times New Roman" pitchFamily="18" charset="0"/>
                <a:cs typeface="Times New Roman" pitchFamily="18" charset="0"/>
              </a:rPr>
              <a:t>MRC5 cells was about 0.06, </a:t>
            </a:r>
            <a:r>
              <a:rPr lang="en-US" dirty="0" smtClean="0">
                <a:solidFill>
                  <a:srgbClr val="FF0000"/>
                </a:solidFill>
                <a:latin typeface="Times New Roman" pitchFamily="18" charset="0"/>
                <a:cs typeface="Times New Roman" pitchFamily="18" charset="0"/>
              </a:rPr>
              <a:t>suggesting </a:t>
            </a:r>
            <a:r>
              <a:rPr lang="en-US" b="1" dirty="0" smtClean="0">
                <a:latin typeface="Times New Roman" pitchFamily="18" charset="0"/>
                <a:cs typeface="Times New Roman" pitchFamily="18" charset="0"/>
              </a:rPr>
              <a:t>lower level of mutagenic capacity in case </a:t>
            </a:r>
            <a:r>
              <a:rPr lang="en-US" sz="1600" b="1" dirty="0" smtClean="0">
                <a:latin typeface="Times New Roman" pitchFamily="18" charset="0"/>
                <a:cs typeface="Times New Roman" pitchFamily="18" charset="0"/>
              </a:rPr>
              <a:t>of electrons </a:t>
            </a:r>
            <a:r>
              <a:rPr lang="en-US" sz="1600" b="1" dirty="0" err="1" smtClean="0">
                <a:latin typeface="Times New Roman" pitchFamily="18" charset="0"/>
                <a:cs typeface="Times New Roman" pitchFamily="18" charset="0"/>
              </a:rPr>
              <a:t>iradiation</a:t>
            </a:r>
            <a:r>
              <a:rPr lang="en-US" sz="1600" b="1" dirty="0" smtClean="0">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due to death of cells</a:t>
            </a:r>
            <a:r>
              <a:rPr lang="en-US" sz="1600" b="1" dirty="0" smtClean="0">
                <a:solidFill>
                  <a:srgbClr val="0000FF"/>
                </a:solidFill>
                <a:latin typeface="Times New Roman" pitchFamily="18" charset="0"/>
                <a:cs typeface="Times New Roman" pitchFamily="18" charset="0"/>
              </a:rPr>
              <a:t>,  not their transmission in generations!</a:t>
            </a:r>
            <a:endParaRPr lang="en-US" b="1" dirty="0">
              <a:solidFill>
                <a:srgbClr val="0000FF"/>
              </a:solidFill>
              <a:latin typeface="Times New Roman" pitchFamily="18" charset="0"/>
              <a:cs typeface="Times New Roman" pitchFamily="18" charset="0"/>
            </a:endParaRPr>
          </a:p>
        </p:txBody>
      </p:sp>
      <p:pic>
        <p:nvPicPr>
          <p:cNvPr id="7" name="Picture 4" descr="F:\Nelly DHE\Neuer Ordner\untitled002.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057400"/>
            <a:ext cx="2438400" cy="1524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81200" y="2054423"/>
            <a:ext cx="1295400" cy="307777"/>
          </a:xfrm>
          <a:prstGeom prst="rect">
            <a:avLst/>
          </a:prstGeom>
          <a:noFill/>
        </p:spPr>
        <p:txBody>
          <a:bodyPr wrap="square" rtlCol="0">
            <a:spAutoFit/>
          </a:bodyPr>
          <a:lstStyle/>
          <a:p>
            <a:r>
              <a:rPr lang="en-US" sz="1400" b="1" dirty="0" smtClean="0">
                <a:solidFill>
                  <a:schemeClr val="bg1"/>
                </a:solidFill>
                <a:latin typeface="Times New Roman" pitchFamily="18" charset="0"/>
                <a:cs typeface="Times New Roman" pitchFamily="18" charset="0"/>
              </a:rPr>
              <a:t>CBMN assay</a:t>
            </a:r>
            <a:endParaRPr lang="en-US" sz="1400" b="1" dirty="0">
              <a:solidFill>
                <a:schemeClr val="bg1"/>
              </a:solidFill>
              <a:latin typeface="Times New Roman" pitchFamily="18" charset="0"/>
              <a:cs typeface="Times New Roman" pitchFamily="18" charset="0"/>
            </a:endParaRPr>
          </a:p>
        </p:txBody>
      </p:sp>
      <p:sp>
        <p:nvSpPr>
          <p:cNvPr id="9" name="Rectangle 8"/>
          <p:cNvSpPr/>
          <p:nvPr/>
        </p:nvSpPr>
        <p:spPr>
          <a:xfrm>
            <a:off x="5105400" y="3505200"/>
            <a:ext cx="3962400" cy="2092881"/>
          </a:xfrm>
          <a:prstGeom prst="rect">
            <a:avLst/>
          </a:prstGeom>
        </p:spPr>
        <p:txBody>
          <a:bodyPr wrap="square">
            <a:spAutoFit/>
          </a:bodyPr>
          <a:lstStyle/>
          <a:p>
            <a:pPr algn="just"/>
            <a:r>
              <a:rPr lang="en-US" sz="1600" i="1" dirty="0" smtClean="0">
                <a:latin typeface="Times New Roman" pitchFamily="18" charset="0"/>
                <a:cs typeface="Times New Roman" pitchFamily="18" charset="0"/>
              </a:rPr>
              <a:t>To compare the </a:t>
            </a:r>
            <a:r>
              <a:rPr lang="en-US" sz="1600" i="1" u="sng" dirty="0" smtClean="0">
                <a:latin typeface="Times New Roman" pitchFamily="18" charset="0"/>
                <a:cs typeface="Times New Roman" pitchFamily="18" charset="0"/>
              </a:rPr>
              <a:t>mutagenic capacity </a:t>
            </a:r>
            <a:r>
              <a:rPr lang="en-US" sz="1600" i="1" dirty="0" smtClean="0">
                <a:latin typeface="Times New Roman" pitchFamily="18" charset="0"/>
                <a:cs typeface="Times New Roman" pitchFamily="18" charset="0"/>
              </a:rPr>
              <a:t>of the </a:t>
            </a:r>
            <a:r>
              <a:rPr lang="en-US" sz="1600" b="1" i="1" dirty="0" smtClean="0">
                <a:latin typeface="Times New Roman" pitchFamily="18" charset="0"/>
                <a:cs typeface="Times New Roman" pitchFamily="18" charset="0"/>
              </a:rPr>
              <a:t>UPEB</a:t>
            </a:r>
            <a:r>
              <a:rPr lang="en-US" sz="1600" i="1" dirty="0" smtClean="0">
                <a:latin typeface="Times New Roman" pitchFamily="18" charset="0"/>
                <a:cs typeface="Times New Roman" pitchFamily="18" charset="0"/>
              </a:rPr>
              <a:t> with X-ray irradiation, the </a:t>
            </a:r>
            <a:r>
              <a:rPr lang="en-US" sz="1600" b="1" i="1" dirty="0" smtClean="0">
                <a:latin typeface="Times New Roman" pitchFamily="18" charset="0"/>
                <a:cs typeface="Times New Roman" pitchFamily="18" charset="0"/>
              </a:rPr>
              <a:t>RBE (relative biological effectiveness) </a:t>
            </a:r>
            <a:r>
              <a:rPr lang="en-US" sz="1600" i="1" dirty="0" smtClean="0">
                <a:latin typeface="Times New Roman" pitchFamily="18" charset="0"/>
                <a:cs typeface="Times New Roman" pitchFamily="18" charset="0"/>
              </a:rPr>
              <a:t>value was calculated as the ratio of the </a:t>
            </a:r>
            <a:r>
              <a:rPr lang="en-US" sz="1600" b="1" i="1" u="sng" dirty="0" smtClean="0">
                <a:solidFill>
                  <a:srgbClr val="FF0000"/>
                </a:solidFill>
                <a:latin typeface="Times New Roman" pitchFamily="18" charset="0"/>
                <a:cs typeface="Times New Roman" pitchFamily="18" charset="0"/>
              </a:rPr>
              <a:t>slopes</a:t>
            </a:r>
            <a:r>
              <a:rPr lang="en-US" sz="1600" i="1" dirty="0" smtClean="0">
                <a:latin typeface="Times New Roman" pitchFamily="18" charset="0"/>
                <a:cs typeface="Times New Roman" pitchFamily="18" charset="0"/>
              </a:rPr>
              <a:t> for the two radiation types =</a:t>
            </a:r>
            <a:r>
              <a:rPr lang="en-US" sz="1600" b="1" dirty="0" smtClean="0">
                <a:solidFill>
                  <a:srgbClr val="FF0000"/>
                </a:solidFill>
                <a:latin typeface="Times New Roman" pitchFamily="18" charset="0"/>
                <a:cs typeface="Times New Roman" pitchFamily="18" charset="0"/>
              </a:rPr>
              <a:t>  about 0.06</a:t>
            </a:r>
            <a:endParaRPr lang="en-US" sz="1600" i="1" dirty="0" smtClean="0">
              <a:latin typeface="Times New Roman" pitchFamily="18" charset="0"/>
              <a:cs typeface="Times New Roman" pitchFamily="18" charset="0"/>
            </a:endParaRPr>
          </a:p>
          <a:p>
            <a:pPr algn="just"/>
            <a:r>
              <a:rPr lang="en-US" sz="1600" b="1" i="1" u="sng" dirty="0" smtClean="0">
                <a:latin typeface="Times New Roman" pitchFamily="18" charset="0"/>
                <a:cs typeface="Times New Roman" pitchFamily="18" charset="0"/>
              </a:rPr>
              <a:t>The dose-response functions were</a:t>
            </a:r>
          </a:p>
          <a:p>
            <a:pPr algn="just">
              <a:buFont typeface="Arial" pitchFamily="34" charset="0"/>
              <a:buChar char="•"/>
            </a:pPr>
            <a:r>
              <a:rPr lang="en-US" sz="1600" i="1" dirty="0" smtClean="0">
                <a:latin typeface="Times New Roman" pitchFamily="18" charset="0"/>
                <a:cs typeface="Times New Roman" pitchFamily="18" charset="0"/>
              </a:rPr>
              <a:t>AREAL y</a:t>
            </a:r>
            <a:r>
              <a:rPr lang="en-US" sz="1600" i="1" dirty="0">
                <a:latin typeface="Times New Roman" pitchFamily="18" charset="0"/>
                <a:cs typeface="Times New Roman" pitchFamily="18" charset="0"/>
              </a:rPr>
              <a:t> = </a:t>
            </a:r>
            <a:r>
              <a:rPr lang="en-US" sz="1600" b="1" i="1" u="sng" dirty="0">
                <a:solidFill>
                  <a:srgbClr val="FF0000"/>
                </a:solidFill>
                <a:latin typeface="Times New Roman" pitchFamily="18" charset="0"/>
                <a:cs typeface="Times New Roman" pitchFamily="18" charset="0"/>
              </a:rPr>
              <a:t>1.1979</a:t>
            </a:r>
            <a:r>
              <a:rPr lang="en-US" sz="1600" i="1" dirty="0">
                <a:latin typeface="Times New Roman" pitchFamily="18" charset="0"/>
                <a:cs typeface="Times New Roman" pitchFamily="18" charset="0"/>
              </a:rPr>
              <a:t>x+1.4864 (</a:t>
            </a:r>
            <a:r>
              <a:rPr lang="en-US" sz="1600" i="1" dirty="0" smtClean="0">
                <a:latin typeface="Times New Roman" pitchFamily="18" charset="0"/>
                <a:cs typeface="Times New Roman" pitchFamily="18" charset="0"/>
              </a:rPr>
              <a:t>R</a:t>
            </a:r>
            <a:r>
              <a:rPr lang="en-US" sz="1600" i="1" baseline="30000" dirty="0" smtClean="0">
                <a:latin typeface="Times New Roman" pitchFamily="18" charset="0"/>
                <a:cs typeface="Times New Roman" pitchFamily="18" charset="0"/>
              </a:rPr>
              <a:t>2</a:t>
            </a:r>
            <a:r>
              <a:rPr lang="en-US" sz="1600" i="1" dirty="0" smtClean="0">
                <a:latin typeface="Times New Roman" pitchFamily="18" charset="0"/>
                <a:cs typeface="Times New Roman" pitchFamily="18" charset="0"/>
              </a:rPr>
              <a:t>=0.83)</a:t>
            </a:r>
          </a:p>
          <a:p>
            <a:pPr algn="just">
              <a:buFont typeface="Arial" pitchFamily="34" charset="0"/>
              <a:buChar char="•"/>
            </a:pPr>
            <a:r>
              <a:rPr lang="en-US" sz="1600" i="1" dirty="0" smtClean="0">
                <a:latin typeface="Times New Roman" pitchFamily="18" charset="0"/>
                <a:cs typeface="Times New Roman" pitchFamily="18" charset="0"/>
              </a:rPr>
              <a:t>X-ray  </a:t>
            </a:r>
            <a:r>
              <a:rPr lang="en-US" sz="1600" i="1" dirty="0">
                <a:latin typeface="Times New Roman" pitchFamily="18" charset="0"/>
                <a:cs typeface="Times New Roman" pitchFamily="18" charset="0"/>
              </a:rPr>
              <a:t>y=</a:t>
            </a:r>
            <a:r>
              <a:rPr lang="en-US" sz="1600" b="1" i="1" u="sng" dirty="0">
                <a:solidFill>
                  <a:srgbClr val="FF0000"/>
                </a:solidFill>
                <a:latin typeface="Times New Roman" pitchFamily="18" charset="0"/>
                <a:cs typeface="Times New Roman" pitchFamily="18" charset="0"/>
              </a:rPr>
              <a:t>20</a:t>
            </a:r>
            <a:r>
              <a:rPr lang="en-US" sz="1600" i="1" dirty="0">
                <a:latin typeface="Times New Roman" pitchFamily="18" charset="0"/>
                <a:cs typeface="Times New Roman" pitchFamily="18" charset="0"/>
              </a:rPr>
              <a:t>x+2.5 (R² = 0.92)</a:t>
            </a:r>
            <a:endParaRPr lang="en-US" sz="1600" i="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366" y="865647"/>
            <a:ext cx="7886700" cy="377666"/>
          </a:xfrm>
        </p:spPr>
        <p:txBody>
          <a:bodyPr>
            <a:noAutofit/>
          </a:bodyPr>
          <a:lstStyle/>
          <a:p>
            <a:pPr algn="ctr"/>
            <a:r>
              <a:rPr lang="en-US" sz="2700" b="1" dirty="0">
                <a:solidFill>
                  <a:srgbClr val="0000FF"/>
                </a:solidFill>
              </a:rPr>
              <a:t>Telomeres</a:t>
            </a:r>
          </a:p>
        </p:txBody>
      </p:sp>
      <p:grpSp>
        <p:nvGrpSpPr>
          <p:cNvPr id="3" name="Group 17"/>
          <p:cNvGrpSpPr/>
          <p:nvPr/>
        </p:nvGrpSpPr>
        <p:grpSpPr>
          <a:xfrm>
            <a:off x="1" y="1447518"/>
            <a:ext cx="5203568" cy="2041290"/>
            <a:chOff x="0" y="787024"/>
            <a:chExt cx="6938091" cy="2721720"/>
          </a:xfrm>
        </p:grpSpPr>
        <p:pic>
          <p:nvPicPr>
            <p:cNvPr id="8" name="Picture 7"/>
            <p:cNvPicPr>
              <a:picLocks noChangeAspect="1"/>
            </p:cNvPicPr>
            <p:nvPr/>
          </p:nvPicPr>
          <p:blipFill>
            <a:blip r:embed="rId3" cstate="print"/>
            <a:stretch>
              <a:fillRect/>
            </a:stretch>
          </p:blipFill>
          <p:spPr>
            <a:xfrm>
              <a:off x="0" y="944735"/>
              <a:ext cx="5258625" cy="2564009"/>
            </a:xfrm>
            <a:prstGeom prst="rect">
              <a:avLst/>
            </a:prstGeom>
          </p:spPr>
        </p:pic>
        <p:pic>
          <p:nvPicPr>
            <p:cNvPr id="3076" name="Picture 4" descr="Telomerase Enzyme | Telomere Shortening | TA 65 Supplem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055" t="60425"/>
            <a:stretch/>
          </p:blipFill>
          <p:spPr bwMode="auto">
            <a:xfrm>
              <a:off x="971877" y="787024"/>
              <a:ext cx="5966214" cy="150028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What is Biological Aging And Can It Be Reversed – Food Securit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242" t="5465" r="6079" b="36252"/>
          <a:stretch/>
        </p:blipFill>
        <p:spPr bwMode="auto">
          <a:xfrm>
            <a:off x="5894055" y="1640760"/>
            <a:ext cx="2635012" cy="183203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elomere animation on Make a 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1" y="3505201"/>
            <a:ext cx="1371600" cy="113681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elomeres Ru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00" t="35346" b="14112"/>
          <a:stretch/>
        </p:blipFill>
        <p:spPr bwMode="auto">
          <a:xfrm>
            <a:off x="372878" y="3429001"/>
            <a:ext cx="3321842"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a:off x="3962400" y="4191000"/>
            <a:ext cx="1579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3930528" y="3429000"/>
            <a:ext cx="1356462" cy="738664"/>
          </a:xfrm>
          <a:prstGeom prst="rect">
            <a:avLst/>
          </a:prstGeom>
          <a:noFill/>
        </p:spPr>
        <p:txBody>
          <a:bodyPr wrap="square" rtlCol="0">
            <a:spAutoFit/>
          </a:bodyPr>
          <a:lstStyle/>
          <a:p>
            <a:pPr algn="ctr"/>
            <a:endParaRPr lang="en-US" sz="1050" b="1" dirty="0" smtClean="0"/>
          </a:p>
          <a:p>
            <a:pPr algn="ctr"/>
            <a:endParaRPr lang="en-US" sz="1050" b="1" dirty="0" smtClean="0"/>
          </a:p>
          <a:p>
            <a:pPr algn="ctr"/>
            <a:r>
              <a:rPr lang="en-US" sz="1050" b="1" dirty="0" smtClean="0"/>
              <a:t>Telomerase </a:t>
            </a:r>
            <a:r>
              <a:rPr lang="en-US" sz="1050" b="1" dirty="0"/>
              <a:t>restores </a:t>
            </a:r>
          </a:p>
          <a:p>
            <a:pPr algn="ctr"/>
            <a:r>
              <a:rPr lang="en-US" sz="1050" b="1" dirty="0"/>
              <a:t>telomere length</a:t>
            </a:r>
          </a:p>
        </p:txBody>
      </p:sp>
      <p:sp>
        <p:nvSpPr>
          <p:cNvPr id="12" name="Rectangle 11"/>
          <p:cNvSpPr/>
          <p:nvPr/>
        </p:nvSpPr>
        <p:spPr>
          <a:xfrm>
            <a:off x="152400" y="1092756"/>
            <a:ext cx="8534400" cy="5940088"/>
          </a:xfrm>
          <a:prstGeom prst="rect">
            <a:avLst/>
          </a:prstGeom>
        </p:spPr>
        <p:txBody>
          <a:bodyPr wrap="square">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1600" b="1" dirty="0" smtClean="0">
                <a:solidFill>
                  <a:srgbClr val="FF0000"/>
                </a:solidFill>
              </a:rPr>
              <a:t>-Telomeres are nucleoprotein structures with repeated sequences of DNA </a:t>
            </a:r>
            <a:r>
              <a:rPr lang="ru-RU" sz="1600" b="1" dirty="0" smtClean="0">
                <a:solidFill>
                  <a:srgbClr val="FF0000"/>
                </a:solidFill>
              </a:rPr>
              <a:t>(</a:t>
            </a:r>
            <a:r>
              <a:rPr lang="en-US" sz="1600" b="1" dirty="0" smtClean="0">
                <a:solidFill>
                  <a:srgbClr val="FF0000"/>
                </a:solidFill>
              </a:rPr>
              <a:t>TTAGGG</a:t>
            </a:r>
            <a:r>
              <a:rPr lang="ru-RU" sz="1600" b="1" dirty="0" smtClean="0">
                <a:solidFill>
                  <a:srgbClr val="FF0000"/>
                </a:solidFill>
              </a:rPr>
              <a:t>)</a:t>
            </a:r>
            <a:r>
              <a:rPr lang="en-US" sz="1600" b="1" dirty="0" smtClean="0"/>
              <a:t>n that </a:t>
            </a:r>
            <a:r>
              <a:rPr lang="en-US" sz="2000" b="1" i="1" dirty="0" smtClean="0"/>
              <a:t>cap the end of each chromosome arm and function to maintain genome stability. </a:t>
            </a:r>
          </a:p>
          <a:p>
            <a:r>
              <a:rPr lang="en-US" sz="1600" b="1" dirty="0" smtClean="0"/>
              <a:t>-With each cell division the length of telomeres gets shorter which limits cell divisions. Also, telomere attrition is correlated with the process of aging. </a:t>
            </a:r>
          </a:p>
          <a:p>
            <a:r>
              <a:rPr lang="en-US" sz="1600" b="1" dirty="0" smtClean="0"/>
              <a:t>-However, telomere length can be restored by the enzyme telomerase which is constantly active in cancer cells. </a:t>
            </a:r>
          </a:p>
          <a:p>
            <a:r>
              <a:rPr lang="en-US" sz="1600" b="1" dirty="0" smtClean="0"/>
              <a:t>Therefore, a detailed understanding of the mechanisms of telomere loss and preservation is important for human health. </a:t>
            </a:r>
            <a:r>
              <a:rPr lang="en-US" sz="1100" b="1" dirty="0" smtClean="0"/>
              <a:t>2009 - Nobel prize for their studies of telomeres and telomerase </a:t>
            </a:r>
            <a:r>
              <a:rPr lang="en-US" sz="1000" b="1" dirty="0" smtClean="0"/>
              <a:t>(Blackburn</a:t>
            </a:r>
            <a:r>
              <a:rPr lang="en-US" sz="1000" b="1" dirty="0"/>
              <a:t>, </a:t>
            </a:r>
            <a:r>
              <a:rPr lang="en-US" sz="1000" b="1" dirty="0" err="1" smtClean="0"/>
              <a:t>Greider</a:t>
            </a:r>
            <a:r>
              <a:rPr lang="en-US" sz="1000" b="1" dirty="0" smtClean="0"/>
              <a:t> </a:t>
            </a:r>
            <a:r>
              <a:rPr lang="en-US" sz="1000" b="1" dirty="0"/>
              <a:t>and Jack </a:t>
            </a:r>
            <a:r>
              <a:rPr lang="en-US" sz="1000" b="1" dirty="0" err="1" smtClean="0"/>
              <a:t>Szostak</a:t>
            </a:r>
            <a:r>
              <a:rPr lang="en-US" sz="1000" b="1" dirty="0" smtClean="0"/>
              <a:t>)</a:t>
            </a:r>
            <a:r>
              <a:rPr lang="en-US" sz="1000" dirty="0"/>
              <a:t> </a:t>
            </a:r>
            <a:r>
              <a:rPr lang="en-US" sz="1000" b="1" dirty="0" smtClean="0"/>
              <a:t>. </a:t>
            </a:r>
            <a:endParaRPr lang="en-US" sz="1100" b="1" dirty="0"/>
          </a:p>
        </p:txBody>
      </p:sp>
    </p:spTree>
    <p:extLst>
      <p:ext uri="{BB962C8B-B14F-4D97-AF65-F5344CB8AC3E}">
        <p14:creationId xmlns:p14="http://schemas.microsoft.com/office/powerpoint/2010/main" val="1897770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70966"/>
            <a:ext cx="9144000" cy="452628"/>
          </a:xfrm>
        </p:spPr>
        <p:txBody>
          <a:bodyPr>
            <a:noAutofit/>
          </a:bodyPr>
          <a:lstStyle/>
          <a:p>
            <a:pPr algn="ctr"/>
            <a:r>
              <a:rPr lang="en-US" sz="2400" b="1" dirty="0">
                <a:solidFill>
                  <a:srgbClr val="0000FF"/>
                </a:solidFill>
              </a:rPr>
              <a:t>Telomere attrition can be induced by environmental factors</a:t>
            </a:r>
          </a:p>
        </p:txBody>
      </p:sp>
      <p:sp>
        <p:nvSpPr>
          <p:cNvPr id="3" name="Rectangle 2"/>
          <p:cNvSpPr/>
          <p:nvPr/>
        </p:nvSpPr>
        <p:spPr>
          <a:xfrm>
            <a:off x="8161352" y="5864425"/>
            <a:ext cx="1064715" cy="161583"/>
          </a:xfrm>
          <a:prstGeom prst="rect">
            <a:avLst/>
          </a:prstGeom>
        </p:spPr>
        <p:txBody>
          <a:bodyPr wrap="none">
            <a:spAutoFit/>
          </a:bodyPr>
          <a:lstStyle/>
          <a:p>
            <a:r>
              <a:rPr lang="en-US" sz="450" dirty="0" err="1"/>
              <a:t>Coluzzi</a:t>
            </a:r>
            <a:r>
              <a:rPr lang="en-US" sz="450" dirty="0"/>
              <a:t> et al. Cells. 2019 Jan 3;8(1):19.</a:t>
            </a:r>
          </a:p>
        </p:txBody>
      </p:sp>
      <p:grpSp>
        <p:nvGrpSpPr>
          <p:cNvPr id="4" name="Group 3"/>
          <p:cNvGrpSpPr/>
          <p:nvPr/>
        </p:nvGrpSpPr>
        <p:grpSpPr>
          <a:xfrm>
            <a:off x="381000" y="1676400"/>
            <a:ext cx="7848600" cy="2585503"/>
            <a:chOff x="498203" y="450396"/>
            <a:chExt cx="10022711" cy="6189681"/>
          </a:xfrm>
        </p:grpSpPr>
        <p:grpSp>
          <p:nvGrpSpPr>
            <p:cNvPr id="6" name="Group 17"/>
            <p:cNvGrpSpPr/>
            <p:nvPr/>
          </p:nvGrpSpPr>
          <p:grpSpPr>
            <a:xfrm>
              <a:off x="3892491" y="2167937"/>
              <a:ext cx="5308795" cy="2032299"/>
              <a:chOff x="4002219" y="2267711"/>
              <a:chExt cx="4325178" cy="1617522"/>
            </a:xfrm>
          </p:grpSpPr>
          <p:pic>
            <p:nvPicPr>
              <p:cNvPr id="5124" name="Picture 4" descr="Telomere Images, Stock Photos &amp; Vectors | Shutter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09" t="13783" r="79045" b="26309"/>
              <a:stretch/>
            </p:blipFill>
            <p:spPr bwMode="auto">
              <a:xfrm>
                <a:off x="4002219" y="2267711"/>
                <a:ext cx="804672" cy="15977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ells | Free Full-Text | Oxidative Stress Induces Telomere Dysfunction and  Senescence by Replication Fork Arre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079" t="2323" r="19107" b="63454"/>
              <a:stretch/>
            </p:blipFill>
            <p:spPr bwMode="auto">
              <a:xfrm>
                <a:off x="5530205" y="2788193"/>
                <a:ext cx="2797192" cy="10970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703572" y="2317754"/>
                <a:ext cx="841594" cy="93921"/>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4703572" y="2317754"/>
                <a:ext cx="841594" cy="1176128"/>
              </a:xfrm>
              <a:prstGeom prst="line">
                <a:avLst/>
              </a:prstGeom>
            </p:spPr>
            <p:style>
              <a:lnRef idx="1">
                <a:schemeClr val="dk1"/>
              </a:lnRef>
              <a:fillRef idx="0">
                <a:schemeClr val="dk1"/>
              </a:fillRef>
              <a:effectRef idx="0">
                <a:schemeClr val="dk1"/>
              </a:effectRef>
              <a:fontRef idx="minor">
                <a:schemeClr val="tx1"/>
              </a:fontRef>
            </p:style>
          </p:cxnSp>
        </p:grpSp>
        <p:grpSp>
          <p:nvGrpSpPr>
            <p:cNvPr id="7" name="Group 16"/>
            <p:cNvGrpSpPr/>
            <p:nvPr/>
          </p:nvGrpSpPr>
          <p:grpSpPr>
            <a:xfrm>
              <a:off x="498203" y="3958854"/>
              <a:ext cx="10022711" cy="2644094"/>
              <a:chOff x="498203" y="3958854"/>
              <a:chExt cx="10022711" cy="2644094"/>
            </a:xfrm>
          </p:grpSpPr>
          <p:grpSp>
            <p:nvGrpSpPr>
              <p:cNvPr id="8" name="Group 6"/>
              <p:cNvGrpSpPr/>
              <p:nvPr/>
            </p:nvGrpSpPr>
            <p:grpSpPr>
              <a:xfrm>
                <a:off x="498203" y="3958854"/>
                <a:ext cx="10022711" cy="2644094"/>
                <a:chOff x="585215" y="4098950"/>
                <a:chExt cx="10022711" cy="2644094"/>
              </a:xfrm>
            </p:grpSpPr>
            <p:pic>
              <p:nvPicPr>
                <p:cNvPr id="9" name="Picture 4" descr="Telomerase as a Therapeutic Target in Cardiovascular Disease |  Arteriosclerosis, Thrombosis, and Vascular Biolog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478" t="62587" b="4116"/>
                <a:stretch/>
              </p:blipFill>
              <p:spPr bwMode="auto">
                <a:xfrm>
                  <a:off x="5632177" y="4944537"/>
                  <a:ext cx="1020012" cy="1334579"/>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e 9"/>
                <p:cNvSpPr/>
                <p:nvPr/>
              </p:nvSpPr>
              <p:spPr>
                <a:xfrm rot="16200000">
                  <a:off x="5269053" y="-584887"/>
                  <a:ext cx="576570" cy="994424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1" name="TextBox 10"/>
                <p:cNvSpPr txBox="1"/>
                <p:nvPr/>
              </p:nvSpPr>
              <p:spPr>
                <a:xfrm>
                  <a:off x="585215" y="6332301"/>
                  <a:ext cx="898109" cy="400109"/>
                </a:xfrm>
                <a:prstGeom prst="rect">
                  <a:avLst/>
                </a:prstGeom>
                <a:noFill/>
              </p:spPr>
              <p:txBody>
                <a:bodyPr wrap="none" rtlCol="0">
                  <a:spAutoFit/>
                </a:bodyPr>
                <a:lstStyle/>
                <a:p>
                  <a:r>
                    <a:rPr lang="en-US" sz="1350" b="1" dirty="0"/>
                    <a:t>Cancer</a:t>
                  </a:r>
                </a:p>
              </p:txBody>
            </p:sp>
            <p:sp>
              <p:nvSpPr>
                <p:cNvPr id="13" name="TextBox 12"/>
                <p:cNvSpPr txBox="1"/>
                <p:nvPr/>
              </p:nvSpPr>
              <p:spPr>
                <a:xfrm>
                  <a:off x="4910576" y="6347691"/>
                  <a:ext cx="2379285" cy="384721"/>
                </a:xfrm>
                <a:prstGeom prst="rect">
                  <a:avLst/>
                </a:prstGeom>
                <a:noFill/>
              </p:spPr>
              <p:txBody>
                <a:bodyPr wrap="none" rtlCol="0">
                  <a:spAutoFit/>
                </a:bodyPr>
                <a:lstStyle/>
                <a:p>
                  <a:pPr algn="ctr"/>
                  <a:r>
                    <a:rPr lang="en-US" sz="1275" b="1" dirty="0"/>
                    <a:t>Cardiovascular diseases</a:t>
                  </a:r>
                </a:p>
              </p:txBody>
            </p:sp>
            <p:sp>
              <p:nvSpPr>
                <p:cNvPr id="14" name="TextBox 13"/>
                <p:cNvSpPr txBox="1"/>
                <p:nvPr/>
              </p:nvSpPr>
              <p:spPr>
                <a:xfrm>
                  <a:off x="8152865" y="6096713"/>
                  <a:ext cx="2455061" cy="646331"/>
                </a:xfrm>
                <a:prstGeom prst="rect">
                  <a:avLst/>
                </a:prstGeom>
                <a:noFill/>
              </p:spPr>
              <p:txBody>
                <a:bodyPr wrap="square" rtlCol="0">
                  <a:spAutoFit/>
                </a:bodyPr>
                <a:lstStyle/>
                <a:p>
                  <a:pPr algn="ctr"/>
                  <a:r>
                    <a:rPr lang="en-US" sz="1275" b="1" dirty="0"/>
                    <a:t>Neurodegenerative and </a:t>
                  </a:r>
                </a:p>
                <a:p>
                  <a:pPr algn="ctr"/>
                  <a:r>
                    <a:rPr lang="en-US" sz="1275" b="1" dirty="0"/>
                    <a:t>age-related diseases</a:t>
                  </a:r>
                  <a:endParaRPr lang="en-US" sz="1200" b="1" dirty="0"/>
                </a:p>
              </p:txBody>
            </p:sp>
          </p:grpSp>
          <p:pic>
            <p:nvPicPr>
              <p:cNvPr id="20" name="Picture 19"/>
              <p:cNvPicPr>
                <a:picLocks noChangeAspect="1"/>
              </p:cNvPicPr>
              <p:nvPr/>
            </p:nvPicPr>
            <p:blipFill>
              <a:blip r:embed="rId6" cstate="print"/>
              <a:stretch>
                <a:fillRect/>
              </a:stretch>
            </p:blipFill>
            <p:spPr>
              <a:xfrm>
                <a:off x="563301" y="4863945"/>
                <a:ext cx="1076561" cy="1307068"/>
              </a:xfrm>
              <a:prstGeom prst="rect">
                <a:avLst/>
              </a:prstGeom>
            </p:spPr>
          </p:pic>
        </p:grpSp>
        <p:sp>
          <p:nvSpPr>
            <p:cNvPr id="19" name="Lightning Bolt 18"/>
            <p:cNvSpPr/>
            <p:nvPr/>
          </p:nvSpPr>
          <p:spPr>
            <a:xfrm>
              <a:off x="2896118" y="1002618"/>
              <a:ext cx="1143000" cy="1190960"/>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p:cNvSpPr txBox="1"/>
            <p:nvPr/>
          </p:nvSpPr>
          <p:spPr>
            <a:xfrm>
              <a:off x="3776467" y="1002618"/>
              <a:ext cx="1382429" cy="646331"/>
            </a:xfrm>
            <a:prstGeom prst="rect">
              <a:avLst/>
            </a:prstGeom>
            <a:noFill/>
          </p:spPr>
          <p:txBody>
            <a:bodyPr wrap="none" rtlCol="0">
              <a:spAutoFit/>
            </a:bodyPr>
            <a:lstStyle/>
            <a:p>
              <a:pPr algn="ctr"/>
              <a:r>
                <a:rPr lang="en-US" sz="1350" b="1" dirty="0"/>
                <a:t>Radiation</a:t>
              </a:r>
              <a:endParaRPr lang="hy-AM" sz="1350" b="1" dirty="0"/>
            </a:p>
            <a:p>
              <a:pPr algn="ctr"/>
              <a:r>
                <a:rPr lang="en-US" sz="1200" b="1" dirty="0"/>
                <a:t>(UV</a:t>
              </a:r>
              <a:r>
                <a:rPr lang="hy-AM" sz="1200" b="1" dirty="0"/>
                <a:t>, </a:t>
              </a:r>
              <a:r>
                <a:rPr lang="en-US" sz="1200" b="1" dirty="0"/>
                <a:t>ionizing)</a:t>
              </a:r>
              <a:endParaRPr lang="en-US" sz="1350" b="1" dirty="0"/>
            </a:p>
          </p:txBody>
        </p:sp>
        <p:sp>
          <p:nvSpPr>
            <p:cNvPr id="26" name="Lightning Bolt 25"/>
            <p:cNvSpPr/>
            <p:nvPr/>
          </p:nvSpPr>
          <p:spPr>
            <a:xfrm flipH="1">
              <a:off x="4806891" y="1002618"/>
              <a:ext cx="1334683" cy="1190960"/>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p:cNvSpPr txBox="1"/>
            <p:nvPr/>
          </p:nvSpPr>
          <p:spPr>
            <a:xfrm>
              <a:off x="6275915" y="450396"/>
              <a:ext cx="2232327" cy="2542013"/>
            </a:xfrm>
            <a:prstGeom prst="rect">
              <a:avLst/>
            </a:prstGeom>
            <a:noFill/>
          </p:spPr>
          <p:txBody>
            <a:bodyPr wrap="square" rtlCol="0">
              <a:spAutoFit/>
            </a:bodyPr>
            <a:lstStyle/>
            <a:p>
              <a:pPr algn="ctr"/>
              <a:r>
                <a:rPr lang="en-US" sz="1350" b="1" dirty="0"/>
                <a:t>Environmental factors</a:t>
              </a:r>
              <a:endParaRPr lang="hy-AM" sz="1350" b="1" dirty="0"/>
            </a:p>
            <a:p>
              <a:pPr algn="ctr"/>
              <a:r>
                <a:rPr lang="en-US" sz="1200" b="1" dirty="0"/>
                <a:t>(smoking</a:t>
              </a:r>
              <a:r>
                <a:rPr lang="hy-AM" sz="1200" b="1" dirty="0"/>
                <a:t>, </a:t>
              </a:r>
              <a:r>
                <a:rPr lang="en-US" sz="1200" b="1" dirty="0"/>
                <a:t>air pollution</a:t>
              </a:r>
              <a:r>
                <a:rPr lang="hy-AM" sz="1200" b="1" dirty="0"/>
                <a:t>, </a:t>
              </a:r>
            </a:p>
            <a:p>
              <a:pPr algn="ctr"/>
              <a:r>
                <a:rPr lang="en-US" sz="1200" b="1" dirty="0"/>
                <a:t>chemical mutagens)</a:t>
              </a:r>
            </a:p>
          </p:txBody>
        </p:sp>
        <p:pic>
          <p:nvPicPr>
            <p:cNvPr id="7170" name="Picture 2" descr="Shutting down DNA construction: How senescence halts growth of potential  cancer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514" t="18589" r="4573" b="7460"/>
            <a:stretch/>
          </p:blipFill>
          <p:spPr bwMode="auto">
            <a:xfrm>
              <a:off x="2735928" y="4863945"/>
              <a:ext cx="1424622" cy="134444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333592" y="6239968"/>
              <a:ext cx="2112117" cy="400109"/>
            </a:xfrm>
            <a:prstGeom prst="rect">
              <a:avLst/>
            </a:prstGeom>
            <a:noFill/>
          </p:spPr>
          <p:txBody>
            <a:bodyPr wrap="none" rtlCol="0">
              <a:spAutoFit/>
            </a:bodyPr>
            <a:lstStyle/>
            <a:p>
              <a:r>
                <a:rPr lang="en-US" sz="1350" b="1" dirty="0"/>
                <a:t>Cellular senescence</a:t>
              </a:r>
            </a:p>
          </p:txBody>
        </p:sp>
        <p:pic>
          <p:nvPicPr>
            <p:cNvPr id="7172" name="Picture 4" descr="Alzheimer's Disease Fact Sheet | National Institute on Agi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5928"/>
            <a:stretch/>
          </p:blipFill>
          <p:spPr bwMode="auto">
            <a:xfrm>
              <a:off x="8150901" y="4632037"/>
              <a:ext cx="1954792" cy="142864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81000" y="612845"/>
            <a:ext cx="8077200" cy="5970865"/>
          </a:xfrm>
          <a:prstGeom prst="rect">
            <a:avLst/>
          </a:prstGeom>
        </p:spPr>
        <p:txBody>
          <a:bodyPr wrap="square">
            <a:spAutoFit/>
          </a:bodyPr>
          <a:lstStyle/>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r>
              <a:rPr lang="en-US" sz="1400" b="1" dirty="0" smtClean="0"/>
              <a:t>-Alterations of telomere length are associated with various pathological conditions including cancer, cellular senescence, cardiovascular, autoimmune and neurodegenerative or aging-related diseases</a:t>
            </a:r>
          </a:p>
          <a:p>
            <a:r>
              <a:rPr lang="en-US" sz="1400" b="1" dirty="0" smtClean="0"/>
              <a:t>-Moreover, </a:t>
            </a:r>
            <a:r>
              <a:rPr lang="en-US" sz="1600" b="1" u="sng" dirty="0" smtClean="0"/>
              <a:t>environmental factors such as </a:t>
            </a:r>
            <a:r>
              <a:rPr lang="en-US" sz="1600" b="1" u="sng" dirty="0" smtClean="0">
                <a:solidFill>
                  <a:srgbClr val="FF0000"/>
                </a:solidFill>
              </a:rPr>
              <a:t>radiation and chemical compounds </a:t>
            </a:r>
            <a:r>
              <a:rPr lang="en-US" sz="1600" b="1" u="sng" dirty="0" smtClean="0"/>
              <a:t>can increase telomere damage mainly via induction of DNA oxidative damage </a:t>
            </a:r>
            <a:r>
              <a:rPr lang="en-US" sz="1400" b="1" dirty="0" smtClean="0"/>
              <a:t>due to high concentration of G-rich parts in telomeres.</a:t>
            </a:r>
          </a:p>
          <a:p>
            <a:r>
              <a:rPr lang="en-US" sz="1400" b="1" dirty="0" smtClean="0"/>
              <a:t>-Telomere shortening suppresses cell division by triggering senescence in normal cells but </a:t>
            </a:r>
            <a:r>
              <a:rPr lang="en-US" sz="1400" b="1" u="sng" dirty="0" smtClean="0"/>
              <a:t>can promote cancer by triggering genomic instability in pre-cancerous or malignant cells.</a:t>
            </a:r>
          </a:p>
          <a:p>
            <a:r>
              <a:rPr lang="en-US" sz="1400" b="1" dirty="0" smtClean="0"/>
              <a:t>-In recent years telomere length alterations have been used as molecular markers for the evaluation of biological effects of radiation. </a:t>
            </a:r>
            <a:endParaRPr lang="en-US" sz="1600" b="1" dirty="0">
              <a:solidFill>
                <a:srgbClr val="FF0000"/>
              </a:solidFill>
            </a:endParaRPr>
          </a:p>
        </p:txBody>
      </p:sp>
    </p:spTree>
    <p:extLst>
      <p:ext uri="{BB962C8B-B14F-4D97-AF65-F5344CB8AC3E}">
        <p14:creationId xmlns:p14="http://schemas.microsoft.com/office/powerpoint/2010/main" val="1779895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4161"/>
            <a:ext cx="9067800" cy="366448"/>
          </a:xfrm>
        </p:spPr>
        <p:txBody>
          <a:bodyPr>
            <a:noAutofit/>
          </a:bodyPr>
          <a:lstStyle/>
          <a:p>
            <a:pPr algn="ctr"/>
            <a:r>
              <a:rPr lang="en-US" sz="2400" b="1" dirty="0">
                <a:solidFill>
                  <a:srgbClr val="0000FF"/>
                </a:solidFill>
              </a:rPr>
              <a:t>Q-FISH was performed using </a:t>
            </a:r>
            <a:r>
              <a:rPr lang="en-US" sz="2400" b="1" dirty="0" err="1">
                <a:solidFill>
                  <a:srgbClr val="0000FF"/>
                </a:solidFill>
              </a:rPr>
              <a:t>Telometer</a:t>
            </a:r>
            <a:r>
              <a:rPr lang="en-US" sz="2400" b="1" dirty="0">
                <a:solidFill>
                  <a:srgbClr val="0000FF"/>
                </a:solidFill>
              </a:rPr>
              <a:t> plugin for </a:t>
            </a:r>
            <a:r>
              <a:rPr lang="en-US" sz="2400" b="1" dirty="0" err="1">
                <a:solidFill>
                  <a:srgbClr val="0000FF"/>
                </a:solidFill>
              </a:rPr>
              <a:t>ImageJ</a:t>
            </a:r>
            <a:r>
              <a:rPr lang="en-US" sz="2400" b="1" dirty="0">
                <a:solidFill>
                  <a:srgbClr val="0000FF"/>
                </a:solidFill>
              </a:rPr>
              <a:t> program</a:t>
            </a:r>
          </a:p>
        </p:txBody>
      </p:sp>
      <p:pic>
        <p:nvPicPr>
          <p:cNvPr id="4" name="Picture 3"/>
          <p:cNvPicPr>
            <a:picLocks noChangeAspect="1"/>
          </p:cNvPicPr>
          <p:nvPr/>
        </p:nvPicPr>
        <p:blipFill rotWithShape="1">
          <a:blip r:embed="rId2" cstate="print"/>
          <a:srcRect l="12749" t="14594" r="36638" b="44932"/>
          <a:stretch/>
        </p:blipFill>
        <p:spPr>
          <a:xfrm>
            <a:off x="334337" y="875335"/>
            <a:ext cx="3086210" cy="1611668"/>
          </a:xfrm>
          <a:prstGeom prst="rect">
            <a:avLst/>
          </a:prstGeom>
        </p:spPr>
      </p:pic>
      <p:pic>
        <p:nvPicPr>
          <p:cNvPr id="5" name="Picture 4"/>
          <p:cNvPicPr>
            <a:picLocks noChangeAspect="1"/>
          </p:cNvPicPr>
          <p:nvPr/>
        </p:nvPicPr>
        <p:blipFill rotWithShape="1">
          <a:blip r:embed="rId3" cstate="print"/>
          <a:srcRect l="52008" t="16349" r="18930" b="32680"/>
          <a:stretch/>
        </p:blipFill>
        <p:spPr>
          <a:xfrm>
            <a:off x="284441" y="2642459"/>
            <a:ext cx="2458759" cy="1544449"/>
          </a:xfrm>
          <a:prstGeom prst="rect">
            <a:avLst/>
          </a:prstGeom>
        </p:spPr>
      </p:pic>
      <p:sp>
        <p:nvSpPr>
          <p:cNvPr id="9" name="Rectangle 8"/>
          <p:cNvSpPr/>
          <p:nvPr/>
        </p:nvSpPr>
        <p:spPr>
          <a:xfrm>
            <a:off x="167824" y="598336"/>
            <a:ext cx="3496791" cy="276999"/>
          </a:xfrm>
          <a:prstGeom prst="rect">
            <a:avLst/>
          </a:prstGeom>
        </p:spPr>
        <p:txBody>
          <a:bodyPr wrap="none">
            <a:spAutoFit/>
          </a:bodyPr>
          <a:lstStyle/>
          <a:p>
            <a:r>
              <a:rPr lang="en-US" sz="1200" b="1" dirty="0">
                <a:hlinkClick r:id="rId4"/>
              </a:rPr>
              <a:t>https://demarzolab.pathology.jhmi.edu/telometer/</a:t>
            </a:r>
            <a:endParaRPr lang="en-US" sz="1200" b="1" dirty="0"/>
          </a:p>
        </p:txBody>
      </p:sp>
      <p:grpSp>
        <p:nvGrpSpPr>
          <p:cNvPr id="3" name="Group 10"/>
          <p:cNvGrpSpPr/>
          <p:nvPr/>
        </p:nvGrpSpPr>
        <p:grpSpPr>
          <a:xfrm>
            <a:off x="3537163" y="914400"/>
            <a:ext cx="5454437" cy="3048000"/>
            <a:chOff x="5562058" y="579476"/>
            <a:chExt cx="6013371" cy="5876925"/>
          </a:xfrm>
        </p:grpSpPr>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400000"/>
                      </a14:imgEffect>
                      <a14:imgEffect>
                        <a14:brightnessContrast bright="40000" contrast="-40000"/>
                      </a14:imgEffect>
                    </a14:imgLayer>
                  </a14:imgProps>
                </a:ext>
              </a:extLst>
            </a:blip>
            <a:srcRect l="44186" t="1847" r="2670" b="5819"/>
            <a:stretch/>
          </p:blipFill>
          <p:spPr>
            <a:xfrm>
              <a:off x="5562058" y="579476"/>
              <a:ext cx="6013371" cy="5876925"/>
            </a:xfrm>
            <a:prstGeom prst="rect">
              <a:avLst/>
            </a:prstGeom>
          </p:spPr>
        </p:pic>
        <p:sp>
          <p:nvSpPr>
            <p:cNvPr id="10" name="Rectangle 9"/>
            <p:cNvSpPr/>
            <p:nvPr/>
          </p:nvSpPr>
          <p:spPr>
            <a:xfrm>
              <a:off x="10115550" y="1419254"/>
              <a:ext cx="504825" cy="647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 name="Rectangle 11"/>
          <p:cNvSpPr/>
          <p:nvPr/>
        </p:nvSpPr>
        <p:spPr>
          <a:xfrm>
            <a:off x="3352801" y="1066801"/>
            <a:ext cx="5486400" cy="5570756"/>
          </a:xfrm>
          <a:prstGeom prst="rect">
            <a:avLst/>
          </a:prstGeom>
        </p:spPr>
        <p:txBody>
          <a:bodyPr wrap="square">
            <a:spAutoFit/>
          </a:bodyPr>
          <a:lstStyle/>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sz="1400" b="1" dirty="0" smtClean="0"/>
          </a:p>
          <a:p>
            <a:r>
              <a:rPr lang="en-US" sz="1200" b="1" dirty="0" smtClean="0"/>
              <a:t>--The relative telomere lengths were quantified on a per-cell basis using the open-source plugin </a:t>
            </a:r>
            <a:r>
              <a:rPr lang="en-US" sz="1200" b="1" dirty="0" err="1" smtClean="0"/>
              <a:t>Telometer</a:t>
            </a:r>
            <a:r>
              <a:rPr lang="en-US" sz="1200" b="1" dirty="0" smtClean="0"/>
              <a:t> program after converting images to grayscale. </a:t>
            </a:r>
          </a:p>
          <a:p>
            <a:r>
              <a:rPr lang="en-US" sz="1200" b="1" dirty="0" smtClean="0"/>
              <a:t>-A region of interest (ROI) with </a:t>
            </a:r>
            <a:r>
              <a:rPr lang="en-US" sz="1200" b="1" dirty="0" err="1" smtClean="0"/>
              <a:t>telomeric</a:t>
            </a:r>
            <a:r>
              <a:rPr lang="en-US" sz="1200" b="1" dirty="0" smtClean="0"/>
              <a:t> signals was selected in pictures of DAPI-stained cells. ---</a:t>
            </a:r>
            <a:r>
              <a:rPr lang="en-US" sz="1200" b="1" dirty="0" err="1" smtClean="0"/>
              <a:t>Telomeric</a:t>
            </a:r>
            <a:r>
              <a:rPr lang="en-US" sz="1200" b="1" dirty="0" smtClean="0"/>
              <a:t> signals within each ROI were then measured with the </a:t>
            </a:r>
            <a:r>
              <a:rPr lang="en-US" sz="1200" b="1" dirty="0" err="1" smtClean="0"/>
              <a:t>ImageJ</a:t>
            </a:r>
            <a:r>
              <a:rPr lang="en-US" sz="1200" b="1" dirty="0" smtClean="0"/>
              <a:t> program and the data of fluorescence intensity and area for each </a:t>
            </a:r>
            <a:r>
              <a:rPr lang="en-US" sz="1200" b="1" dirty="0" err="1" smtClean="0"/>
              <a:t>telomeric</a:t>
            </a:r>
            <a:r>
              <a:rPr lang="en-US" sz="1200" b="1" dirty="0" smtClean="0"/>
              <a:t> signal were obtained. </a:t>
            </a:r>
          </a:p>
          <a:p>
            <a:r>
              <a:rPr lang="en-US" sz="1200" b="1" dirty="0" smtClean="0"/>
              <a:t>-Relative telomere length of each cell was calculated by multiplying the fluorescence intensity value of each </a:t>
            </a:r>
            <a:r>
              <a:rPr lang="en-US" sz="1200" b="1" dirty="0" err="1" smtClean="0"/>
              <a:t>telomeric</a:t>
            </a:r>
            <a:r>
              <a:rPr lang="en-US" sz="1200" b="1" dirty="0" smtClean="0"/>
              <a:t> signal with their corresponding areas and shown as arbitrary units (</a:t>
            </a:r>
            <a:r>
              <a:rPr lang="en-US" sz="1200" b="1" dirty="0" err="1" smtClean="0"/>
              <a:t>a.u</a:t>
            </a:r>
            <a:r>
              <a:rPr lang="en-US" sz="1200" b="1" dirty="0" smtClean="0"/>
              <a:t>.).</a:t>
            </a:r>
            <a:endParaRPr lang="en-US" sz="1200" b="1" dirty="0"/>
          </a:p>
        </p:txBody>
      </p:sp>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8710" t="16800" r="19503" b="24533"/>
          <a:stretch/>
        </p:blipFill>
        <p:spPr>
          <a:xfrm>
            <a:off x="102595" y="4265445"/>
            <a:ext cx="2945405" cy="2628760"/>
          </a:xfrm>
          <a:prstGeom prst="rect">
            <a:avLst/>
          </a:prstGeom>
        </p:spPr>
      </p:pic>
    </p:spTree>
    <p:extLst>
      <p:ext uri="{BB962C8B-B14F-4D97-AF65-F5344CB8AC3E}">
        <p14:creationId xmlns:p14="http://schemas.microsoft.com/office/powerpoint/2010/main" val="3505015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 y="0"/>
            <a:ext cx="9144000" cy="675192"/>
          </a:xfrm>
        </p:spPr>
        <p:txBody>
          <a:bodyPr>
            <a:noAutofit/>
          </a:bodyPr>
          <a:lstStyle/>
          <a:p>
            <a:pPr algn="ctr"/>
            <a:r>
              <a:rPr lang="en-US" sz="2100" b="1" dirty="0">
                <a:solidFill>
                  <a:srgbClr val="0000FF"/>
                </a:solidFill>
                <a:latin typeface="Sylfaen" panose="010A0502050306030303" pitchFamily="18" charset="0"/>
                <a:ea typeface="Calibri" panose="020F0502020204030204" pitchFamily="34" charset="0"/>
                <a:cs typeface="Times New Roman" panose="02020603050405020304" pitchFamily="18" charset="0"/>
              </a:rPr>
              <a:t>Relative telomere lengths of human interphase chromosomes in control and after irradiation with AREAL accelerator</a:t>
            </a:r>
            <a:endParaRPr lang="hy-AM" sz="2100" b="1" dirty="0">
              <a:solidFill>
                <a:srgbClr val="0000FF"/>
              </a:solidFill>
              <a:latin typeface="Sylfaen" panose="010A0502050306030303"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8" y="3863340"/>
            <a:ext cx="9052766" cy="2677656"/>
          </a:xfrm>
          <a:prstGeom prst="rect">
            <a:avLst/>
          </a:prstGeom>
        </p:spPr>
        <p:txBody>
          <a:bodyPr wrap="square">
            <a:spAutoFit/>
          </a:bodyPr>
          <a:lstStyle/>
          <a:p>
            <a:endParaRPr lang="en-US" sz="1600" b="1" dirty="0" smtClean="0"/>
          </a:p>
          <a:p>
            <a:r>
              <a:rPr lang="en-US" sz="1600" b="1" dirty="0" smtClean="0"/>
              <a:t>-</a:t>
            </a:r>
            <a:r>
              <a:rPr lang="en-US" sz="1600" b="1" dirty="0"/>
              <a:t>The relative telomere lengths were quantified on a per-cell basis using the open-source plugin </a:t>
            </a:r>
            <a:r>
              <a:rPr lang="en-US" sz="1600" b="1" dirty="0" err="1"/>
              <a:t>Telometer</a:t>
            </a:r>
            <a:r>
              <a:rPr lang="en-US" sz="1600" b="1" dirty="0"/>
              <a:t> program after converting images to grayscale. </a:t>
            </a:r>
            <a:endParaRPr lang="en-US" sz="1600" dirty="0"/>
          </a:p>
          <a:p>
            <a:r>
              <a:rPr lang="en-US" sz="1600" b="1" dirty="0" smtClean="0"/>
              <a:t>-</a:t>
            </a:r>
            <a:r>
              <a:rPr lang="en-US" sz="2000" b="1" dirty="0" smtClean="0">
                <a:solidFill>
                  <a:srgbClr val="FF0000"/>
                </a:solidFill>
              </a:rPr>
              <a:t>It is revealed significant </a:t>
            </a:r>
            <a:r>
              <a:rPr lang="en-US" sz="2000" b="1" dirty="0">
                <a:solidFill>
                  <a:srgbClr val="FF0000"/>
                </a:solidFill>
              </a:rPr>
              <a:t>shortening of telomeres in all irradiation variants compared to control</a:t>
            </a:r>
            <a:r>
              <a:rPr lang="en-US" sz="2000" b="1" dirty="0" smtClean="0">
                <a:solidFill>
                  <a:srgbClr val="FF0000"/>
                </a:solidFill>
              </a:rPr>
              <a:t>.</a:t>
            </a:r>
            <a:r>
              <a:rPr lang="en-US" sz="2000" b="1" dirty="0">
                <a:solidFill>
                  <a:srgbClr val="FF0000"/>
                </a:solidFill>
              </a:rPr>
              <a:t> </a:t>
            </a:r>
            <a:r>
              <a:rPr lang="en-US" sz="1600" b="1" dirty="0"/>
              <a:t>Interphase chromosomes are more suitable </a:t>
            </a:r>
            <a:r>
              <a:rPr lang="en-US" sz="1600" dirty="0"/>
              <a:t>for the analysis of the dose-effect on telomere length and can be used as markers of </a:t>
            </a:r>
            <a:r>
              <a:rPr lang="en-US" sz="1600" dirty="0" err="1"/>
              <a:t>genotoxicity</a:t>
            </a:r>
            <a:r>
              <a:rPr lang="en-US" sz="1600" dirty="0"/>
              <a:t> of radiation exposure. </a:t>
            </a:r>
          </a:p>
          <a:p>
            <a:r>
              <a:rPr lang="en-US" sz="1600" dirty="0" smtClean="0"/>
              <a:t>-Nevertheless</a:t>
            </a:r>
            <a:r>
              <a:rPr lang="en-US" sz="1600" dirty="0"/>
              <a:t>, the </a:t>
            </a:r>
            <a:r>
              <a:rPr lang="en-US" sz="1600" b="1" dirty="0"/>
              <a:t>resolution of the relative telomere length is higher in metaphase chromosomes </a:t>
            </a:r>
            <a:r>
              <a:rPr lang="en-US" sz="1600" dirty="0"/>
              <a:t>which can be informative in combination with molecular-genetic methods for the mechanistic analysis of telomere length dynamics. </a:t>
            </a:r>
          </a:p>
          <a:p>
            <a:endParaRPr lang="en-US" sz="1600" b="1" dirty="0"/>
          </a:p>
        </p:txBody>
      </p:sp>
      <p:grpSp>
        <p:nvGrpSpPr>
          <p:cNvPr id="5" name="Group 9"/>
          <p:cNvGrpSpPr/>
          <p:nvPr/>
        </p:nvGrpSpPr>
        <p:grpSpPr>
          <a:xfrm>
            <a:off x="-18288" y="675193"/>
            <a:ext cx="4285488" cy="3103920"/>
            <a:chOff x="-18288" y="993309"/>
            <a:chExt cx="4706874" cy="2785803"/>
          </a:xfrm>
        </p:grpSpPr>
        <p:grpSp>
          <p:nvGrpSpPr>
            <p:cNvPr id="6" name="Group 5"/>
            <p:cNvGrpSpPr/>
            <p:nvPr/>
          </p:nvGrpSpPr>
          <p:grpSpPr>
            <a:xfrm>
              <a:off x="-18288" y="1262226"/>
              <a:ext cx="4706874" cy="2516886"/>
              <a:chOff x="1208502" y="879676"/>
              <a:chExt cx="8707009" cy="4810628"/>
            </a:xfrm>
          </p:grpSpPr>
          <p:pic>
            <p:nvPicPr>
              <p:cNvPr id="14" name="Picture 13"/>
              <p:cNvPicPr/>
              <p:nvPr/>
            </p:nvPicPr>
            <p:blipFill rotWithShape="1">
              <a:blip r:embed="rId3" cstate="print">
                <a:extLst>
                  <a:ext uri="{28A0092B-C50C-407E-A947-70E740481C1C}">
                    <a14:useLocalDpi xmlns:a14="http://schemas.microsoft.com/office/drawing/2010/main" val="0"/>
                  </a:ext>
                </a:extLst>
              </a:blip>
              <a:srcRect l="13555" t="18367" r="19976" b="13301"/>
              <a:stretch/>
            </p:blipFill>
            <p:spPr bwMode="auto">
              <a:xfrm>
                <a:off x="1208502" y="879676"/>
                <a:ext cx="8707009" cy="4810628"/>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5029777" y="2368295"/>
                <a:ext cx="519523" cy="617679"/>
              </a:xfrm>
              <a:prstGeom prst="rect">
                <a:avLst/>
              </a:prstGeom>
              <a:noFill/>
            </p:spPr>
            <p:txBody>
              <a:bodyPr wrap="none" rtlCol="0">
                <a:spAutoFit/>
              </a:bodyPr>
              <a:lstStyle/>
              <a:p>
                <a:r>
                  <a:rPr lang="en-US" sz="1500" dirty="0"/>
                  <a:t>*</a:t>
                </a:r>
                <a:endParaRPr lang="en-US" sz="1350" dirty="0"/>
              </a:p>
            </p:txBody>
          </p:sp>
          <p:sp>
            <p:nvSpPr>
              <p:cNvPr id="15" name="TextBox 14"/>
              <p:cNvSpPr txBox="1"/>
              <p:nvPr/>
            </p:nvSpPr>
            <p:spPr>
              <a:xfrm>
                <a:off x="6489192" y="3268298"/>
                <a:ext cx="519523" cy="617679"/>
              </a:xfrm>
              <a:prstGeom prst="rect">
                <a:avLst/>
              </a:prstGeom>
              <a:noFill/>
            </p:spPr>
            <p:txBody>
              <a:bodyPr wrap="none" rtlCol="0">
                <a:spAutoFit/>
              </a:bodyPr>
              <a:lstStyle/>
              <a:p>
                <a:r>
                  <a:rPr lang="en-US" sz="1500" dirty="0"/>
                  <a:t>*</a:t>
                </a:r>
                <a:endParaRPr lang="en-US" sz="1350" dirty="0"/>
              </a:p>
            </p:txBody>
          </p:sp>
          <p:sp>
            <p:nvSpPr>
              <p:cNvPr id="16" name="TextBox 15"/>
              <p:cNvSpPr txBox="1"/>
              <p:nvPr/>
            </p:nvSpPr>
            <p:spPr>
              <a:xfrm>
                <a:off x="7921752" y="3777315"/>
                <a:ext cx="519523" cy="617679"/>
              </a:xfrm>
              <a:prstGeom prst="rect">
                <a:avLst/>
              </a:prstGeom>
              <a:noFill/>
            </p:spPr>
            <p:txBody>
              <a:bodyPr wrap="none" rtlCol="0">
                <a:spAutoFit/>
              </a:bodyPr>
              <a:lstStyle/>
              <a:p>
                <a:r>
                  <a:rPr lang="en-US" sz="1500" dirty="0"/>
                  <a:t>*</a:t>
                </a:r>
                <a:endParaRPr lang="en-US" sz="1350" dirty="0"/>
              </a:p>
            </p:txBody>
          </p:sp>
        </p:grpSp>
        <p:sp>
          <p:nvSpPr>
            <p:cNvPr id="22" name="Прямоугольник 4"/>
            <p:cNvSpPr/>
            <p:nvPr/>
          </p:nvSpPr>
          <p:spPr>
            <a:xfrm>
              <a:off x="1195640" y="993309"/>
              <a:ext cx="2279017" cy="307777"/>
            </a:xfrm>
            <a:prstGeom prst="rect">
              <a:avLst/>
            </a:prstGeom>
          </p:spPr>
          <p:txBody>
            <a:bodyPr wrap="square">
              <a:spAutoFit/>
            </a:bodyPr>
            <a:lstStyle/>
            <a:p>
              <a:pPr algn="ctr"/>
              <a:r>
                <a:rPr lang="en-US"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Interphase chromosomes</a:t>
              </a:r>
              <a:endParaRPr lang="en-US" sz="1400" b="1" dirty="0">
                <a:latin typeface="Calibri" panose="020F0502020204030204" pitchFamily="34" charset="0"/>
                <a:cs typeface="Calibri" panose="020F0502020204030204" pitchFamily="34" charset="0"/>
              </a:endParaRPr>
            </a:p>
          </p:txBody>
        </p:sp>
      </p:grpSp>
      <p:grpSp>
        <p:nvGrpSpPr>
          <p:cNvPr id="7" name="Group 8"/>
          <p:cNvGrpSpPr/>
          <p:nvPr/>
        </p:nvGrpSpPr>
        <p:grpSpPr>
          <a:xfrm>
            <a:off x="4267198" y="609601"/>
            <a:ext cx="4788616" cy="3078444"/>
            <a:chOff x="4267200" y="3492843"/>
            <a:chExt cx="4788616" cy="2647637"/>
          </a:xfrm>
        </p:grpSpPr>
        <p:grpSp>
          <p:nvGrpSpPr>
            <p:cNvPr id="8" name="Group 12"/>
            <p:cNvGrpSpPr/>
            <p:nvPr/>
          </p:nvGrpSpPr>
          <p:grpSpPr>
            <a:xfrm>
              <a:off x="4267200" y="3822129"/>
              <a:ext cx="4788616" cy="2318351"/>
              <a:chOff x="70843" y="1687281"/>
              <a:chExt cx="6384821" cy="3091134"/>
            </a:xfrm>
          </p:grpSpPr>
          <p:pic>
            <p:nvPicPr>
              <p:cNvPr id="18" name="Picture 17"/>
              <p:cNvPicPr>
                <a:picLocks noChangeAspect="1"/>
              </p:cNvPicPr>
              <p:nvPr/>
            </p:nvPicPr>
            <p:blipFill rotWithShape="1">
              <a:blip r:embed="rId4" cstate="print"/>
              <a:srcRect l="13521" t="19065" r="20213" b="14758"/>
              <a:stretch/>
            </p:blipFill>
            <p:spPr>
              <a:xfrm>
                <a:off x="70843" y="1687281"/>
                <a:ext cx="6384821" cy="3091134"/>
              </a:xfrm>
              <a:prstGeom prst="rect">
                <a:avLst/>
              </a:prstGeom>
            </p:spPr>
          </p:pic>
          <p:sp>
            <p:nvSpPr>
              <p:cNvPr id="19" name="TextBox 18"/>
              <p:cNvSpPr txBox="1"/>
              <p:nvPr/>
            </p:nvSpPr>
            <p:spPr>
              <a:xfrm>
                <a:off x="2845982" y="2635443"/>
                <a:ext cx="374461" cy="430887"/>
              </a:xfrm>
              <a:prstGeom prst="rect">
                <a:avLst/>
              </a:prstGeom>
              <a:noFill/>
            </p:spPr>
            <p:txBody>
              <a:bodyPr wrap="none" rtlCol="0">
                <a:spAutoFit/>
              </a:bodyPr>
              <a:lstStyle/>
              <a:p>
                <a:r>
                  <a:rPr lang="en-US" sz="1500" dirty="0"/>
                  <a:t>*</a:t>
                </a:r>
                <a:endParaRPr lang="en-US" sz="1350" dirty="0"/>
              </a:p>
            </p:txBody>
          </p:sp>
          <p:sp>
            <p:nvSpPr>
              <p:cNvPr id="20" name="TextBox 19"/>
              <p:cNvSpPr txBox="1"/>
              <p:nvPr/>
            </p:nvSpPr>
            <p:spPr>
              <a:xfrm>
                <a:off x="4993560" y="2738215"/>
                <a:ext cx="374461" cy="430887"/>
              </a:xfrm>
              <a:prstGeom prst="rect">
                <a:avLst/>
              </a:prstGeom>
              <a:noFill/>
            </p:spPr>
            <p:txBody>
              <a:bodyPr wrap="none" rtlCol="0">
                <a:spAutoFit/>
              </a:bodyPr>
              <a:lstStyle/>
              <a:p>
                <a:r>
                  <a:rPr lang="en-US" sz="1500" dirty="0"/>
                  <a:t>*</a:t>
                </a:r>
                <a:endParaRPr lang="en-US" sz="1350" dirty="0"/>
              </a:p>
            </p:txBody>
          </p:sp>
          <p:sp>
            <p:nvSpPr>
              <p:cNvPr id="21" name="TextBox 20"/>
              <p:cNvSpPr txBox="1"/>
              <p:nvPr/>
            </p:nvSpPr>
            <p:spPr>
              <a:xfrm>
                <a:off x="3955208" y="3522567"/>
                <a:ext cx="374461" cy="430887"/>
              </a:xfrm>
              <a:prstGeom prst="rect">
                <a:avLst/>
              </a:prstGeom>
              <a:noFill/>
            </p:spPr>
            <p:txBody>
              <a:bodyPr wrap="none" rtlCol="0">
                <a:spAutoFit/>
              </a:bodyPr>
              <a:lstStyle/>
              <a:p>
                <a:r>
                  <a:rPr lang="en-US" sz="1500" dirty="0"/>
                  <a:t>*</a:t>
                </a:r>
                <a:endParaRPr lang="en-US" sz="1350" dirty="0"/>
              </a:p>
            </p:txBody>
          </p:sp>
        </p:grpSp>
        <p:sp>
          <p:nvSpPr>
            <p:cNvPr id="23" name="Прямоугольник 4"/>
            <p:cNvSpPr/>
            <p:nvPr/>
          </p:nvSpPr>
          <p:spPr>
            <a:xfrm>
              <a:off x="5942779" y="3492843"/>
              <a:ext cx="2279017" cy="307777"/>
            </a:xfrm>
            <a:prstGeom prst="rect">
              <a:avLst/>
            </a:prstGeom>
          </p:spPr>
          <p:txBody>
            <a:bodyPr wrap="square">
              <a:spAutoFit/>
            </a:bodyPr>
            <a:lstStyle/>
            <a:p>
              <a:pPr algn="ctr"/>
              <a:r>
                <a:rPr lang="en-US"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Metaphase chromosomes</a:t>
              </a:r>
              <a:endParaRPr lang="en-US" sz="1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1027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noChangeArrowheads="1"/>
          </p:cNvSpPr>
          <p:nvPr>
            <p:ph type="title"/>
          </p:nvPr>
        </p:nvSpPr>
        <p:spPr>
          <a:xfrm>
            <a:off x="527050" y="23813"/>
            <a:ext cx="8143875" cy="1143000"/>
          </a:xfrm>
        </p:spPr>
        <p:txBody>
          <a:bodyPr/>
          <a:lstStyle/>
          <a:p>
            <a:pPr eaLnBrk="1" hangingPunct="1"/>
            <a:r>
              <a:rPr lang="hy-AM" altLang="en-US" sz="4000" dirty="0" smtClean="0"/>
              <a:t>C</a:t>
            </a:r>
            <a:r>
              <a:rPr lang="ru-RU" altLang="en-US" sz="4000" dirty="0" smtClean="0"/>
              <a:t>opy number variation</a:t>
            </a:r>
            <a:r>
              <a:rPr lang="hy-AM" altLang="en-US" sz="4000" dirty="0" smtClean="0"/>
              <a:t> - </a:t>
            </a:r>
            <a:r>
              <a:rPr lang="ru-RU" altLang="en-US" sz="4000" dirty="0" smtClean="0"/>
              <a:t>CNV</a:t>
            </a:r>
            <a:endParaRPr lang="en-US" altLang="en-US" sz="4000" dirty="0" smtClean="0"/>
          </a:p>
        </p:txBody>
      </p:sp>
      <p:grpSp>
        <p:nvGrpSpPr>
          <p:cNvPr id="2" name="Group 13"/>
          <p:cNvGrpSpPr>
            <a:grpSpLocks/>
          </p:cNvGrpSpPr>
          <p:nvPr/>
        </p:nvGrpSpPr>
        <p:grpSpPr bwMode="auto">
          <a:xfrm>
            <a:off x="1547813" y="1268413"/>
            <a:ext cx="6102350" cy="2389187"/>
            <a:chOff x="539750" y="1268413"/>
            <a:chExt cx="8135938" cy="5256212"/>
          </a:xfrm>
        </p:grpSpPr>
        <p:pic>
          <p:nvPicPr>
            <p:cNvPr id="92164" name="Picture 2" descr="C:\Users\Tigran\Desktop\Untitled.jpg"/>
            <p:cNvPicPr>
              <a:picLocks noChangeAspect="1" noChangeArrowheads="1"/>
            </p:cNvPicPr>
            <p:nvPr/>
          </p:nvPicPr>
          <p:blipFill>
            <a:blip r:embed="rId2" cstate="print"/>
            <a:srcRect/>
            <a:stretch>
              <a:fillRect/>
            </a:stretch>
          </p:blipFill>
          <p:spPr bwMode="auto">
            <a:xfrm>
              <a:off x="539750" y="1268413"/>
              <a:ext cx="8135938" cy="5256212"/>
            </a:xfrm>
            <a:prstGeom prst="rect">
              <a:avLst/>
            </a:prstGeom>
            <a:noFill/>
            <a:ln w="9525">
              <a:noFill/>
              <a:miter lim="800000"/>
              <a:headEnd/>
              <a:tailEnd/>
            </a:ln>
          </p:spPr>
        </p:pic>
        <p:sp>
          <p:nvSpPr>
            <p:cNvPr id="4" name="Rectangle 3">
              <a:extLst/>
            </p:cNvPr>
            <p:cNvSpPr/>
            <p:nvPr/>
          </p:nvSpPr>
          <p:spPr>
            <a:xfrm>
              <a:off x="1619180" y="3500438"/>
              <a:ext cx="1945090" cy="6492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SzPct val="100000"/>
                <a:buFont typeface="Times New Roman" panose="02020603050405020304" pitchFamily="18" charset="0"/>
                <a:buNone/>
                <a:defRPr/>
              </a:pPr>
              <a:r>
                <a:rPr lang="en-US" sz="2400" b="1" dirty="0">
                  <a:solidFill>
                    <a:srgbClr val="FF0000"/>
                  </a:solidFill>
                </a:rPr>
                <a:t>Deletion</a:t>
              </a:r>
            </a:p>
          </p:txBody>
        </p:sp>
        <p:cxnSp>
          <p:nvCxnSpPr>
            <p:cNvPr id="6" name="Straight Arrow Connector 5">
              <a:extLst/>
            </p:cNvPr>
            <p:cNvCxnSpPr/>
            <p:nvPr/>
          </p:nvCxnSpPr>
          <p:spPr>
            <a:xfrm flipH="1">
              <a:off x="1763104" y="4221163"/>
              <a:ext cx="1873128"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a:extLst/>
            </p:cNvPr>
            <p:cNvSpPr/>
            <p:nvPr/>
          </p:nvSpPr>
          <p:spPr>
            <a:xfrm>
              <a:off x="4859585" y="3429000"/>
              <a:ext cx="2376863" cy="720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SzPct val="100000"/>
                <a:buFont typeface="Times New Roman" panose="02020603050405020304" pitchFamily="18" charset="0"/>
                <a:buNone/>
                <a:defRPr/>
              </a:pPr>
              <a:r>
                <a:rPr lang="en-US" b="1" dirty="0">
                  <a:solidFill>
                    <a:srgbClr val="FF0000"/>
                  </a:solidFill>
                </a:rPr>
                <a:t>Duplication</a:t>
              </a:r>
            </a:p>
          </p:txBody>
        </p:sp>
        <p:cxnSp>
          <p:nvCxnSpPr>
            <p:cNvPr id="8" name="Straight Arrow Connector 7">
              <a:extLst/>
            </p:cNvPr>
            <p:cNvCxnSpPr/>
            <p:nvPr/>
          </p:nvCxnSpPr>
          <p:spPr>
            <a:xfrm>
              <a:off x="4787623" y="4221163"/>
              <a:ext cx="2304901"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 name="Прямоугольник 4"/>
          <p:cNvSpPr/>
          <p:nvPr/>
        </p:nvSpPr>
        <p:spPr>
          <a:xfrm>
            <a:off x="304800" y="-33717"/>
            <a:ext cx="8534400" cy="6771084"/>
          </a:xfrm>
          <a:prstGeom prst="rect">
            <a:avLst/>
          </a:prstGeom>
        </p:spPr>
        <p:txBody>
          <a:bodyPr wrap="square">
            <a:spAutoFit/>
          </a:bodyPr>
          <a:lstStyle/>
          <a:p>
            <a:pPr>
              <a:defRPr/>
            </a:pPr>
            <a:endParaRPr lang="en-US" altLang="en-US" sz="900" dirty="0"/>
          </a:p>
          <a:p>
            <a:pPr>
              <a:defRPr/>
            </a:pPr>
            <a:endParaRPr lang="en-US" altLang="en-US" sz="1100" b="1" u="sng" dirty="0"/>
          </a:p>
          <a:p>
            <a:pPr>
              <a:defRPr/>
            </a:pPr>
            <a:endParaRPr lang="en-US" altLang="ru-RU" sz="1100" b="1" u="sng" dirty="0"/>
          </a:p>
          <a:p>
            <a:pPr>
              <a:defRPr/>
            </a:pPr>
            <a:endParaRPr lang="en-US" altLang="ru-RU" sz="1100" b="1" u="sng" dirty="0"/>
          </a:p>
          <a:p>
            <a:pPr>
              <a:defRPr/>
            </a:pPr>
            <a:r>
              <a:rPr lang="en-US" altLang="ru-RU" b="1" u="sng" dirty="0"/>
              <a:t/>
            </a:r>
            <a:br>
              <a:rPr lang="en-US" altLang="ru-RU" b="1" u="sng" dirty="0"/>
            </a:br>
            <a:r>
              <a:rPr lang="en-US" altLang="ru-RU" b="1" u="sng" dirty="0"/>
              <a:t/>
            </a:r>
            <a:br>
              <a:rPr lang="en-US" altLang="ru-RU" b="1" u="sng" dirty="0"/>
            </a:br>
            <a:endParaRPr lang="en-US" altLang="ru-RU" b="1" u="sng" dirty="0" smtClean="0"/>
          </a:p>
          <a:p>
            <a:pPr>
              <a:defRPr/>
            </a:pPr>
            <a:endParaRPr lang="en-US" altLang="en-US" b="1" u="sng" dirty="0"/>
          </a:p>
          <a:p>
            <a:pPr>
              <a:defRPr/>
            </a:pPr>
            <a:endParaRPr lang="en-US" altLang="en-US" b="1" u="sng" dirty="0" smtClean="0"/>
          </a:p>
          <a:p>
            <a:pPr>
              <a:defRPr/>
            </a:pPr>
            <a:endParaRPr lang="en-US" altLang="en-US" b="1" u="sng" dirty="0"/>
          </a:p>
          <a:p>
            <a:pPr>
              <a:defRPr/>
            </a:pPr>
            <a:endParaRPr lang="en-US" altLang="en-US" b="1" u="sng" dirty="0" smtClean="0"/>
          </a:p>
          <a:p>
            <a:pPr>
              <a:defRPr/>
            </a:pPr>
            <a:endParaRPr lang="en-US" altLang="en-US" b="1" u="sng" dirty="0"/>
          </a:p>
          <a:p>
            <a:pPr>
              <a:defRPr/>
            </a:pPr>
            <a:endParaRPr lang="en-US" altLang="en-US" b="1" u="sng" dirty="0" smtClean="0"/>
          </a:p>
          <a:p>
            <a:pPr>
              <a:defRPr/>
            </a:pPr>
            <a:endParaRPr lang="en-US" altLang="en-US" b="1" u="sng" dirty="0"/>
          </a:p>
          <a:p>
            <a:pPr>
              <a:defRPr/>
            </a:pPr>
            <a:endParaRPr lang="en-US" altLang="en-US" sz="1600" b="1" u="sng" dirty="0" smtClean="0"/>
          </a:p>
          <a:p>
            <a:pPr>
              <a:defRPr/>
            </a:pPr>
            <a:endParaRPr lang="en-US" altLang="en-US" sz="1600" b="1" u="sng" dirty="0" smtClean="0"/>
          </a:p>
          <a:p>
            <a:pPr>
              <a:defRPr/>
            </a:pPr>
            <a:endParaRPr lang="en-US" altLang="en-US" sz="1600" b="1" u="sng" dirty="0"/>
          </a:p>
          <a:p>
            <a:pPr>
              <a:defRPr/>
            </a:pPr>
            <a:r>
              <a:rPr lang="en-US" altLang="en-US" sz="1600" b="1" u="sng" dirty="0" smtClean="0"/>
              <a:t>CNVs </a:t>
            </a:r>
            <a:r>
              <a:rPr lang="en-US" altLang="en-US" sz="1600" b="1" u="sng" dirty="0"/>
              <a:t>are sequences of DNA of 50 </a:t>
            </a:r>
            <a:r>
              <a:rPr lang="en-US" altLang="en-US" sz="1600" b="1" u="sng" dirty="0" err="1"/>
              <a:t>bp</a:t>
            </a:r>
            <a:r>
              <a:rPr lang="en-US" altLang="en-US" sz="1600" b="1" u="sng" dirty="0"/>
              <a:t> or larger compared with its reference genome, 9.5% of the genome contributes to spontaneous CNVs.</a:t>
            </a:r>
          </a:p>
          <a:p>
            <a:pPr>
              <a:defRPr/>
            </a:pPr>
            <a:endParaRPr lang="en-US" altLang="en-US" sz="1600" b="1" u="sng" dirty="0"/>
          </a:p>
          <a:p>
            <a:pPr>
              <a:defRPr/>
            </a:pPr>
            <a:r>
              <a:rPr lang="en-US" altLang="en-US" sz="1600" b="1" u="sng" dirty="0"/>
              <a:t>Copy number variation is now recognized as one of the major sources of genetic variation. </a:t>
            </a:r>
            <a:endParaRPr lang="en-US" altLang="en-US" sz="1600" b="1" u="sng" dirty="0" smtClean="0"/>
          </a:p>
          <a:p>
            <a:pPr>
              <a:defRPr/>
            </a:pPr>
            <a:r>
              <a:rPr lang="en-US" altLang="en-US" sz="2000" b="1" u="sng" dirty="0" smtClean="0">
                <a:solidFill>
                  <a:srgbClr val="FF0000"/>
                </a:solidFill>
              </a:rPr>
              <a:t>Despite </a:t>
            </a:r>
            <a:r>
              <a:rPr lang="en-US" altLang="en-US" sz="2000" b="1" u="sng" dirty="0">
                <a:solidFill>
                  <a:srgbClr val="FF0000"/>
                </a:solidFill>
              </a:rPr>
              <a:t>their importance little is known about environmental risk factors affecting CNVs.</a:t>
            </a:r>
          </a:p>
          <a:p>
            <a:pPr>
              <a:defRPr/>
            </a:pPr>
            <a:endParaRPr lang="en-US" altLang="en-US" sz="1600" b="1" dirty="0"/>
          </a:p>
          <a:p>
            <a:pPr>
              <a:defRPr/>
            </a:pPr>
            <a:r>
              <a:rPr lang="en-US" altLang="en-US" sz="1600" dirty="0"/>
              <a:t> </a:t>
            </a:r>
            <a:r>
              <a:rPr lang="en-US" altLang="en-US" sz="1600" b="1" dirty="0" smtClean="0"/>
              <a:t>De </a:t>
            </a:r>
            <a:r>
              <a:rPr lang="en-US" altLang="en-US" sz="1600" b="1" dirty="0"/>
              <a:t>novo CNVs can arise after influence of replication inhibitors (</a:t>
            </a:r>
            <a:r>
              <a:rPr lang="en-US" altLang="en-US" sz="1600" b="1" dirty="0" err="1"/>
              <a:t>aphidicolin</a:t>
            </a:r>
            <a:r>
              <a:rPr lang="en-US" altLang="en-US" sz="1600" b="1" dirty="0"/>
              <a:t>, </a:t>
            </a:r>
            <a:r>
              <a:rPr lang="en-US" altLang="en-US" sz="1600" b="1" dirty="0" err="1"/>
              <a:t>hydroxyurea</a:t>
            </a:r>
            <a:r>
              <a:rPr lang="en-US" altLang="en-US" sz="1600" b="1" dirty="0"/>
              <a:t>, ionizing radiation), these findings have been confirmed by our group. We studied induced CNVs with application of chemical and physical mutagens.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107950" y="-26988"/>
            <a:ext cx="8891588" cy="1143001"/>
          </a:xfrm>
        </p:spPr>
        <p:txBody>
          <a:bodyPr rtlCol="0">
            <a:normAutofit fontScale="90000"/>
          </a:bodyPr>
          <a:lstStyle/>
          <a:p>
            <a:pPr eaLnBrk="1" fontAlgn="auto" hangingPunct="1">
              <a:spcAft>
                <a:spcPts val="0"/>
              </a:spcAft>
              <a:defRPr/>
            </a:pPr>
            <a:r>
              <a:rPr lang="en-US" altLang="ru-RU" sz="3600" dirty="0" smtClean="0"/>
              <a:t>Analysis of fluorescence intensities using Scion Image - </a:t>
            </a:r>
            <a:r>
              <a:rPr lang="en-US" altLang="ru-RU" sz="3600" dirty="0" smtClean="0">
                <a:solidFill>
                  <a:srgbClr val="FF0000"/>
                </a:solidFill>
              </a:rPr>
              <a:t>different sizes of probes signals</a:t>
            </a:r>
          </a:p>
        </p:txBody>
      </p:sp>
      <p:pic>
        <p:nvPicPr>
          <p:cNvPr id="93187" name="Picture 5" descr="C:\Users\Tigran\Desktop\article-AFB1-CNV\materials\Ann-15-24.jpg"/>
          <p:cNvPicPr>
            <a:picLocks noChangeAspect="1" noChangeArrowheads="1"/>
          </p:cNvPicPr>
          <p:nvPr/>
        </p:nvPicPr>
        <p:blipFill>
          <a:blip r:embed="rId2" cstate="print"/>
          <a:srcRect/>
          <a:stretch>
            <a:fillRect/>
          </a:stretch>
        </p:blipFill>
        <p:spPr bwMode="auto">
          <a:xfrm>
            <a:off x="158750" y="1268413"/>
            <a:ext cx="4413250" cy="3024187"/>
          </a:xfrm>
          <a:prstGeom prst="rect">
            <a:avLst/>
          </a:prstGeom>
          <a:noFill/>
          <a:ln w="9525">
            <a:noFill/>
            <a:miter lim="800000"/>
            <a:headEnd/>
            <a:tailEnd/>
          </a:ln>
        </p:spPr>
      </p:pic>
      <p:pic>
        <p:nvPicPr>
          <p:cNvPr id="93188" name="Picture 7" descr="C:\Users\Tigran\Desktop\article-AFB1-CNV\materials\A-8-48-copy.jpg"/>
          <p:cNvPicPr>
            <a:picLocks noChangeAspect="1" noChangeArrowheads="1"/>
          </p:cNvPicPr>
          <p:nvPr/>
        </p:nvPicPr>
        <p:blipFill>
          <a:blip r:embed="rId3" cstate="print"/>
          <a:srcRect/>
          <a:stretch>
            <a:fillRect/>
          </a:stretch>
        </p:blipFill>
        <p:spPr bwMode="auto">
          <a:xfrm>
            <a:off x="4427538" y="3644900"/>
            <a:ext cx="4619625" cy="3097213"/>
          </a:xfrm>
          <a:prstGeom prst="rect">
            <a:avLst/>
          </a:prstGeom>
          <a:noFill/>
          <a:ln w="9525">
            <a:noFill/>
            <a:miter lim="800000"/>
            <a:headEnd/>
            <a:tailEnd/>
          </a:ln>
        </p:spPr>
      </p:pic>
      <p:sp>
        <p:nvSpPr>
          <p:cNvPr id="34821" name="Rectangle 4"/>
          <p:cNvSpPr>
            <a:spLocks noChangeArrowheads="1"/>
          </p:cNvSpPr>
          <p:nvPr/>
        </p:nvSpPr>
        <p:spPr bwMode="auto">
          <a:xfrm>
            <a:off x="0" y="4508500"/>
            <a:ext cx="4284663" cy="1016000"/>
          </a:xfrm>
          <a:prstGeom prst="rect">
            <a:avLst/>
          </a:prstGeom>
          <a:noFill/>
          <a:ln w="9525">
            <a:noFill/>
            <a:miter lim="800000"/>
            <a:headEnd/>
            <a:tailEnd/>
          </a:ln>
        </p:spPr>
        <p:txBody>
          <a:bodyPr>
            <a:spAutoFit/>
          </a:bodyPr>
          <a:lstStyle/>
          <a:p>
            <a:pPr eaLnBrk="1" fontAlgn="auto" hangingPunct="1">
              <a:spcBef>
                <a:spcPts val="0"/>
              </a:spcBef>
              <a:spcAft>
                <a:spcPts val="0"/>
              </a:spcAft>
              <a:buClr>
                <a:srgbClr val="000000"/>
              </a:buClr>
              <a:buSzPct val="100000"/>
              <a:buFont typeface="Times New Roman" panose="02020603050405020304" pitchFamily="18" charset="0"/>
              <a:buNone/>
              <a:defRPr/>
            </a:pPr>
            <a:r>
              <a:rPr lang="en-US" b="1" dirty="0">
                <a:effectLst>
                  <a:outerShdw blurRad="38100" dist="38100" dir="2700000" algn="tl">
                    <a:srgbClr val="000000">
                      <a:alpha val="43137"/>
                    </a:srgbClr>
                  </a:outerShdw>
                </a:effectLst>
                <a:latin typeface="+mn-lt"/>
                <a:cs typeface="+mn-cs"/>
              </a:rPr>
              <a:t>Fluorescence intensities of CNVs on homologous chromosomes </a:t>
            </a:r>
            <a:r>
              <a:rPr lang="ru-RU" b="1" dirty="0">
                <a:effectLst>
                  <a:outerShdw blurRad="38100" dist="38100" dir="2700000" algn="tl">
                    <a:srgbClr val="000000">
                      <a:alpha val="43137"/>
                    </a:srgbClr>
                  </a:outerShdw>
                </a:effectLst>
                <a:latin typeface="+mn-lt"/>
                <a:cs typeface="+mn-cs"/>
              </a:rPr>
              <a:t>15</a:t>
            </a:r>
            <a:r>
              <a:rPr lang="en-US" b="1" dirty="0">
                <a:effectLst>
                  <a:outerShdw blurRad="38100" dist="38100" dir="2700000" algn="tl">
                    <a:srgbClr val="000000">
                      <a:alpha val="43137"/>
                    </a:srgbClr>
                  </a:outerShdw>
                </a:effectLst>
                <a:latin typeface="+mn-lt"/>
                <a:cs typeface="+mn-cs"/>
              </a:rPr>
              <a:t>q</a:t>
            </a:r>
            <a:r>
              <a:rPr lang="ru-RU" b="1" dirty="0">
                <a:effectLst>
                  <a:outerShdw blurRad="38100" dist="38100" dir="2700000" algn="tl">
                    <a:srgbClr val="000000">
                      <a:alpha val="43137"/>
                    </a:srgbClr>
                  </a:outerShdw>
                </a:effectLst>
                <a:latin typeface="+mn-lt"/>
                <a:cs typeface="+mn-cs"/>
              </a:rPr>
              <a:t>11.2</a:t>
            </a:r>
            <a:endParaRPr lang="en-US" b="1" dirty="0">
              <a:effectLst>
                <a:outerShdw blurRad="38100" dist="38100" dir="2700000" algn="tl">
                  <a:srgbClr val="000000">
                    <a:alpha val="43137"/>
                  </a:srgbClr>
                </a:outerShdw>
              </a:effectLst>
              <a:latin typeface="+mn-lt"/>
              <a:cs typeface="+mn-cs"/>
            </a:endParaRPr>
          </a:p>
        </p:txBody>
      </p:sp>
      <p:sp>
        <p:nvSpPr>
          <p:cNvPr id="34822" name="Rectangle 4"/>
          <p:cNvSpPr>
            <a:spLocks noChangeArrowheads="1"/>
          </p:cNvSpPr>
          <p:nvPr/>
        </p:nvSpPr>
        <p:spPr bwMode="auto">
          <a:xfrm>
            <a:off x="4764088" y="2303463"/>
            <a:ext cx="4284662" cy="1016000"/>
          </a:xfrm>
          <a:prstGeom prst="rect">
            <a:avLst/>
          </a:prstGeom>
          <a:noFill/>
          <a:ln w="9525">
            <a:noFill/>
            <a:miter lim="800000"/>
            <a:headEnd/>
            <a:tailEnd/>
          </a:ln>
        </p:spPr>
        <p:txBody>
          <a:bodyPr>
            <a:spAutoFit/>
          </a:bodyPr>
          <a:lstStyle/>
          <a:p>
            <a:pPr eaLnBrk="1" fontAlgn="auto" hangingPunct="1">
              <a:spcBef>
                <a:spcPts val="0"/>
              </a:spcBef>
              <a:spcAft>
                <a:spcPts val="0"/>
              </a:spcAft>
              <a:buClr>
                <a:srgbClr val="000000"/>
              </a:buClr>
              <a:buSzPct val="100000"/>
              <a:buFont typeface="Times New Roman" panose="02020603050405020304" pitchFamily="18" charset="0"/>
              <a:buNone/>
              <a:defRPr/>
            </a:pPr>
            <a:r>
              <a:rPr lang="en-US" b="1" dirty="0">
                <a:effectLst>
                  <a:outerShdw blurRad="38100" dist="38100" dir="2700000" algn="tl">
                    <a:srgbClr val="000000">
                      <a:alpha val="43137"/>
                    </a:srgbClr>
                  </a:outerShdw>
                </a:effectLst>
                <a:latin typeface="+mn-lt"/>
                <a:cs typeface="+mn-cs"/>
              </a:rPr>
              <a:t>Fluorescence intensities of CNVs on homologous chromosomes 8p21.2</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2"/>
          <p:cNvSpPr>
            <a:spLocks noGrp="1" noChangeArrowheads="1"/>
          </p:cNvSpPr>
          <p:nvPr>
            <p:ph type="title"/>
          </p:nvPr>
        </p:nvSpPr>
        <p:spPr>
          <a:xfrm>
            <a:off x="1116013" y="-242888"/>
            <a:ext cx="6858000" cy="1862138"/>
          </a:xfrm>
        </p:spPr>
        <p:txBody>
          <a:bodyPr/>
          <a:lstStyle/>
          <a:p>
            <a:pPr eaLnBrk="1" hangingPunct="1"/>
            <a:r>
              <a:rPr lang="en-US" altLang="en-US" sz="2800" dirty="0" smtClean="0"/>
              <a:t>Ionizing radiation (1.5-3 </a:t>
            </a:r>
            <a:r>
              <a:rPr lang="en-US" altLang="en-US" sz="2800" dirty="0" err="1" smtClean="0"/>
              <a:t>Gy</a:t>
            </a:r>
            <a:r>
              <a:rPr lang="en-US" altLang="en-US" sz="2800" dirty="0" smtClean="0"/>
              <a:t>) induces copy number variations </a:t>
            </a:r>
            <a:r>
              <a:rPr lang="hy-AM" altLang="en-US" sz="2800" dirty="0" smtClean="0"/>
              <a:t>(</a:t>
            </a:r>
            <a:r>
              <a:rPr lang="en-US" altLang="en-US" sz="2800" dirty="0" smtClean="0"/>
              <a:t>CNVs</a:t>
            </a:r>
            <a:r>
              <a:rPr lang="hy-AM" altLang="en-US" sz="2800" dirty="0" smtClean="0"/>
              <a:t>)</a:t>
            </a:r>
            <a:r>
              <a:rPr lang="en-US" altLang="en-US" sz="2800" dirty="0" smtClean="0"/>
              <a:t> of DNA sites. </a:t>
            </a:r>
          </a:p>
        </p:txBody>
      </p:sp>
      <p:sp>
        <p:nvSpPr>
          <p:cNvPr id="99331" name="Rectangle 3"/>
          <p:cNvSpPr>
            <a:spLocks noChangeArrowheads="1"/>
          </p:cNvSpPr>
          <p:nvPr/>
        </p:nvSpPr>
        <p:spPr bwMode="auto">
          <a:xfrm>
            <a:off x="1255713" y="5660688"/>
            <a:ext cx="6740525" cy="430887"/>
          </a:xfrm>
          <a:prstGeom prst="rect">
            <a:avLst/>
          </a:prstGeom>
          <a:noFill/>
          <a:ln w="9525">
            <a:noFill/>
            <a:miter lim="800000"/>
            <a:headEnd/>
            <a:tailEnd/>
          </a:ln>
        </p:spPr>
        <p:txBody>
          <a:bodyPr anchor="ctr">
            <a:spAutoFit/>
          </a:bodyPr>
          <a:lstStyle/>
          <a:p>
            <a:pPr eaLnBrk="1" hangingPunct="1">
              <a:buClr>
                <a:srgbClr val="000000"/>
              </a:buClr>
              <a:buFont typeface="Times New Roman" pitchFamily="18" charset="0"/>
              <a:buNone/>
            </a:pPr>
            <a:r>
              <a:rPr lang="en-US" altLang="en-US" sz="1100" dirty="0" err="1">
                <a:latin typeface="Arial Unicode MS" pitchFamily="34" charset="-128"/>
              </a:rPr>
              <a:t>Arlt</a:t>
            </a:r>
            <a:r>
              <a:rPr lang="en-US" altLang="en-US" sz="1100" dirty="0">
                <a:latin typeface="Arial Unicode MS" pitchFamily="34" charset="-128"/>
              </a:rPr>
              <a:t> et al. Copy number variants are produced in response to low-dose ionizing radiation in cultured cells. </a:t>
            </a:r>
          </a:p>
          <a:p>
            <a:pPr>
              <a:buClr>
                <a:srgbClr val="000000"/>
              </a:buClr>
            </a:pPr>
            <a:r>
              <a:rPr lang="en-US" altLang="en-US" sz="1100" dirty="0">
                <a:latin typeface="Arial Unicode MS" pitchFamily="34" charset="-128"/>
              </a:rPr>
              <a:t>Environ </a:t>
            </a:r>
            <a:r>
              <a:rPr lang="en-US" altLang="en-US" sz="1100" dirty="0" err="1">
                <a:latin typeface="Arial Unicode MS" pitchFamily="34" charset="-128"/>
              </a:rPr>
              <a:t>Mol</a:t>
            </a:r>
            <a:r>
              <a:rPr lang="en-US" altLang="en-US" sz="1100" dirty="0">
                <a:latin typeface="Arial Unicode MS" pitchFamily="34" charset="-128"/>
              </a:rPr>
              <a:t> Mutagen. 2014; 55(2):103-13.</a:t>
            </a:r>
            <a:r>
              <a:rPr lang="en-US" altLang="en-US" sz="1100" dirty="0">
                <a:latin typeface="Calibri" pitchFamily="34" charset="0"/>
              </a:rPr>
              <a:t> </a:t>
            </a:r>
            <a:r>
              <a:rPr lang="en-US" altLang="en-US" sz="1100" dirty="0" smtClean="0">
                <a:latin typeface="Calibri" pitchFamily="34" charset="0"/>
              </a:rPr>
              <a:t>  Irradiation by </a:t>
            </a:r>
            <a:r>
              <a:rPr lang="en-US" sz="1100" dirty="0" smtClean="0"/>
              <a:t>Philips </a:t>
            </a:r>
            <a:r>
              <a:rPr lang="en-US" sz="1100" dirty="0"/>
              <a:t>RT250 (</a:t>
            </a:r>
            <a:r>
              <a:rPr lang="en-US" sz="1100" dirty="0" err="1"/>
              <a:t>Kimtron</a:t>
            </a:r>
            <a:r>
              <a:rPr lang="en-US" sz="1100" dirty="0"/>
              <a:t> Medical)</a:t>
            </a:r>
            <a:endParaRPr lang="en-US" altLang="en-US" sz="1100" dirty="0">
              <a:latin typeface="Calibri" pitchFamily="34" charset="0"/>
            </a:endParaRPr>
          </a:p>
        </p:txBody>
      </p:sp>
      <p:pic>
        <p:nvPicPr>
          <p:cNvPr id="99332" name="Picture 2" descr="An external file that holds a picture, illustration, etc.&#10;Object name is nihms594682f3.jpg"/>
          <p:cNvPicPr>
            <a:picLocks noChangeAspect="1" noChangeArrowheads="1"/>
          </p:cNvPicPr>
          <p:nvPr/>
        </p:nvPicPr>
        <p:blipFill>
          <a:blip r:embed="rId2" cstate="print"/>
          <a:srcRect l="3598" b="48161"/>
          <a:stretch>
            <a:fillRect/>
          </a:stretch>
        </p:blipFill>
        <p:spPr bwMode="auto">
          <a:xfrm>
            <a:off x="1781175" y="1125538"/>
            <a:ext cx="5526088"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Заголовок 2"/>
          <p:cNvSpPr>
            <a:spLocks noGrp="1"/>
          </p:cNvSpPr>
          <p:nvPr>
            <p:ph type="title"/>
          </p:nvPr>
        </p:nvSpPr>
        <p:spPr/>
        <p:txBody>
          <a:bodyPr/>
          <a:lstStyle/>
          <a:p>
            <a:pPr eaLnBrk="1" hangingPunct="1"/>
            <a:endParaRPr lang="ru-RU" altLang="en-US" smtClean="0"/>
          </a:p>
        </p:txBody>
      </p:sp>
      <p:sp>
        <p:nvSpPr>
          <p:cNvPr id="87044" name="Text Placeholder 5"/>
          <p:cNvSpPr>
            <a:spLocks noGrp="1"/>
          </p:cNvSpPr>
          <p:nvPr>
            <p:ph type="body" sz="half" idx="4294967295"/>
          </p:nvPr>
        </p:nvSpPr>
        <p:spPr>
          <a:xfrm>
            <a:off x="0" y="4724400"/>
            <a:ext cx="9372600" cy="2017713"/>
          </a:xfrm>
        </p:spPr>
        <p:txBody>
          <a:bodyPr rtlCol="0">
            <a:normAutofit fontScale="92500" lnSpcReduction="10000"/>
          </a:bodyPr>
          <a:lstStyle/>
          <a:p>
            <a:pPr eaLnBrk="1" fontAlgn="auto" hangingPunct="1">
              <a:spcAft>
                <a:spcPts val="0"/>
              </a:spcAft>
              <a:defRPr/>
            </a:pPr>
            <a:endParaRPr lang="ru-RU" altLang="ru-RU" sz="2000" dirty="0" smtClean="0"/>
          </a:p>
          <a:p>
            <a:pPr eaLnBrk="1" fontAlgn="auto" hangingPunct="1">
              <a:spcAft>
                <a:spcPts val="0"/>
              </a:spcAft>
              <a:defRPr/>
            </a:pPr>
            <a:r>
              <a:rPr lang="en-US" altLang="ru-RU" sz="2000" b="1" dirty="0" smtClean="0"/>
              <a:t>Mean fluorescence intensities of BAC signals at CNV loci</a:t>
            </a:r>
            <a:r>
              <a:rPr lang="en-US" altLang="ru-RU" sz="2600" b="1" dirty="0" smtClean="0"/>
              <a:t> </a:t>
            </a:r>
            <a:r>
              <a:rPr lang="en-US" altLang="ru-RU" sz="1200" b="1" dirty="0" smtClean="0"/>
              <a:t>measured by </a:t>
            </a:r>
            <a:r>
              <a:rPr lang="en-US" altLang="ru-RU" sz="1200" b="1" dirty="0" err="1" smtClean="0"/>
              <a:t>ImageJ</a:t>
            </a:r>
            <a:r>
              <a:rPr lang="en-US" altLang="ru-RU" sz="1200" b="1" dirty="0" smtClean="0"/>
              <a:t> program. </a:t>
            </a:r>
          </a:p>
          <a:p>
            <a:pPr eaLnBrk="1" fontAlgn="auto" hangingPunct="1">
              <a:spcAft>
                <a:spcPts val="0"/>
              </a:spcAft>
              <a:defRPr/>
            </a:pPr>
            <a:r>
              <a:rPr lang="en-US" altLang="ru-RU" sz="1900" b="1" dirty="0" smtClean="0"/>
              <a:t>Irradiation with 3 </a:t>
            </a:r>
            <a:r>
              <a:rPr lang="en-US" altLang="ru-RU" sz="1900" b="1" dirty="0" err="1" smtClean="0"/>
              <a:t>MeV</a:t>
            </a:r>
            <a:r>
              <a:rPr lang="en-US" altLang="ru-RU" sz="1900" b="1" dirty="0" smtClean="0"/>
              <a:t>, 2 </a:t>
            </a:r>
            <a:r>
              <a:rPr lang="en-US" altLang="ru-RU" sz="1900" b="1" dirty="0" err="1" smtClean="0"/>
              <a:t>Gy</a:t>
            </a:r>
            <a:r>
              <a:rPr lang="en-US" altLang="ru-RU" sz="1900" b="1" dirty="0" smtClean="0"/>
              <a:t>/min, 2 Hz</a:t>
            </a:r>
          </a:p>
          <a:p>
            <a:pPr eaLnBrk="1" fontAlgn="auto" hangingPunct="1">
              <a:spcAft>
                <a:spcPts val="0"/>
              </a:spcAft>
              <a:defRPr/>
            </a:pPr>
            <a:r>
              <a:rPr lang="en-US" altLang="ru-RU" sz="1500" b="1" u="sng" dirty="0" err="1" smtClean="0"/>
              <a:t>U</a:t>
            </a:r>
            <a:r>
              <a:rPr lang="en-US" altLang="ru-RU" sz="1500" b="1" dirty="0" err="1" smtClean="0"/>
              <a:t>ltrashort</a:t>
            </a:r>
            <a:r>
              <a:rPr lang="en-US" altLang="ru-RU" sz="1500" b="1" dirty="0" smtClean="0"/>
              <a:t> electron pulses at a dose of 0.5 </a:t>
            </a:r>
            <a:r>
              <a:rPr lang="en-US" altLang="ru-RU" sz="1500" b="1" dirty="0" err="1" smtClean="0"/>
              <a:t>Gy</a:t>
            </a:r>
            <a:r>
              <a:rPr lang="en-US" altLang="ru-RU" sz="1500" b="1" dirty="0" smtClean="0"/>
              <a:t> induced duplications at 9q21.3, 16q23.1, 7q11.22 and 1p31.1. </a:t>
            </a:r>
          </a:p>
          <a:p>
            <a:pPr eaLnBrk="1" fontAlgn="auto" hangingPunct="1">
              <a:spcAft>
                <a:spcPts val="0"/>
              </a:spcAft>
              <a:defRPr/>
            </a:pPr>
            <a:r>
              <a:rPr lang="en-US" altLang="ru-RU" sz="1900" b="1" u="sng" dirty="0" smtClean="0">
                <a:solidFill>
                  <a:srgbClr val="FF0000"/>
                </a:solidFill>
              </a:rPr>
              <a:t>At the dose of 3 </a:t>
            </a:r>
            <a:r>
              <a:rPr lang="en-US" altLang="ru-RU" sz="1900" b="1" u="sng" dirty="0" err="1" smtClean="0">
                <a:solidFill>
                  <a:srgbClr val="FF0000"/>
                </a:solidFill>
              </a:rPr>
              <a:t>Gy</a:t>
            </a:r>
            <a:r>
              <a:rPr lang="en-US" altLang="ru-RU" sz="1900" b="1" u="sng" dirty="0" smtClean="0">
                <a:solidFill>
                  <a:srgbClr val="FF0000"/>
                </a:solidFill>
              </a:rPr>
              <a:t> irradiation induced duplications at 9q21.3, 16q23.1 and 7q11.22</a:t>
            </a:r>
            <a:r>
              <a:rPr lang="en-US" altLang="ru-RU" sz="1600" b="1" u="sng" dirty="0" smtClean="0">
                <a:solidFill>
                  <a:srgbClr val="FF0000"/>
                </a:solidFill>
              </a:rPr>
              <a:t>, and deletion at 1p31.1.</a:t>
            </a:r>
            <a:r>
              <a:rPr lang="en-US" altLang="ru-RU" sz="1200" b="1" u="sng" dirty="0" smtClean="0">
                <a:solidFill>
                  <a:srgbClr val="FF0000"/>
                </a:solidFill>
              </a:rPr>
              <a:t> </a:t>
            </a:r>
          </a:p>
          <a:p>
            <a:pPr eaLnBrk="1" fontAlgn="auto" hangingPunct="1">
              <a:spcAft>
                <a:spcPts val="0"/>
              </a:spcAft>
              <a:defRPr/>
            </a:pPr>
            <a:r>
              <a:rPr lang="en-US" altLang="ru-RU" sz="1200" b="1" dirty="0" smtClean="0"/>
              <a:t>*-p&lt;0.05 compared to control.</a:t>
            </a:r>
          </a:p>
        </p:txBody>
      </p:sp>
      <p:pic>
        <p:nvPicPr>
          <p:cNvPr id="100356" name="Object 1"/>
          <p:cNvPicPr>
            <a:picLocks noChangeArrowheads="1"/>
          </p:cNvPicPr>
          <p:nvPr/>
        </p:nvPicPr>
        <p:blipFill>
          <a:blip r:embed="rId2" cstate="print"/>
          <a:srcRect r="-31" b="-253"/>
          <a:stretch>
            <a:fillRect/>
          </a:stretch>
        </p:blipFill>
        <p:spPr bwMode="auto">
          <a:xfrm>
            <a:off x="0" y="0"/>
            <a:ext cx="9144000" cy="507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C554406-B56B-43A0-91CD-AAEFAEE35EA3}"/>
              </a:ext>
            </a:extLst>
          </p:cNvPr>
          <p:cNvSpPr>
            <a:spLocks noGrp="1"/>
          </p:cNvSpPr>
          <p:nvPr>
            <p:ph idx="1"/>
          </p:nvPr>
        </p:nvSpPr>
        <p:spPr>
          <a:xfrm>
            <a:off x="797902" y="381000"/>
            <a:ext cx="7600950" cy="5186796"/>
          </a:xfrm>
        </p:spPr>
        <p:txBody>
          <a:bodyPr>
            <a:noAutofit/>
          </a:bodyPr>
          <a:lstStyle/>
          <a:p>
            <a:pPr marL="0" indent="0">
              <a:buNone/>
            </a:pPr>
            <a:endParaRPr lang="en-US" sz="1600" b="1" u="sng" dirty="0" smtClean="0">
              <a:solidFill>
                <a:srgbClr val="FF0000"/>
              </a:solidFill>
            </a:endParaRPr>
          </a:p>
          <a:p>
            <a:pPr marL="0" indent="0">
              <a:buNone/>
            </a:pPr>
            <a:endParaRPr lang="en-US" sz="1600" b="1" u="sng" dirty="0">
              <a:solidFill>
                <a:srgbClr val="FF0000"/>
              </a:solidFill>
            </a:endParaRPr>
          </a:p>
          <a:p>
            <a:pPr marL="0" indent="0">
              <a:buNone/>
            </a:pPr>
            <a:r>
              <a:rPr lang="en-US" sz="2000" b="1" u="sng" dirty="0" smtClean="0"/>
              <a:t>1.AREAL (</a:t>
            </a:r>
            <a:r>
              <a:rPr lang="en-US" sz="2000" dirty="0" err="1" smtClean="0"/>
              <a:t>Ultrashort</a:t>
            </a:r>
            <a:r>
              <a:rPr lang="en-US" sz="2000" dirty="0" smtClean="0"/>
              <a:t> </a:t>
            </a:r>
            <a:r>
              <a:rPr lang="en-US" sz="2000" dirty="0"/>
              <a:t>Pulsed Electron </a:t>
            </a:r>
            <a:r>
              <a:rPr lang="en-US" sz="2000" dirty="0" smtClean="0"/>
              <a:t>Beam) </a:t>
            </a:r>
            <a:r>
              <a:rPr lang="en-US" sz="2000" dirty="0" smtClean="0">
                <a:solidFill>
                  <a:srgbClr val="FF0000"/>
                </a:solidFill>
              </a:rPr>
              <a:t> </a:t>
            </a:r>
            <a:r>
              <a:rPr lang="en-US" sz="2000" b="1" u="sng" dirty="0" smtClean="0">
                <a:solidFill>
                  <a:srgbClr val="FF0000"/>
                </a:solidFill>
              </a:rPr>
              <a:t>irradiation-induced </a:t>
            </a:r>
            <a:r>
              <a:rPr lang="en-US" sz="2000" b="1" u="sng" dirty="0">
                <a:solidFill>
                  <a:srgbClr val="FF0000"/>
                </a:solidFill>
              </a:rPr>
              <a:t>DNA damages are characterized by slow DSB repair rate </a:t>
            </a:r>
          </a:p>
          <a:p>
            <a:pPr marL="0" indent="0">
              <a:buNone/>
            </a:pPr>
            <a:r>
              <a:rPr lang="en-US" sz="1000" b="1" dirty="0"/>
              <a:t>The pulse duration of ultrashort irradiation is only 0.4 × 10</a:t>
            </a:r>
            <a:r>
              <a:rPr lang="en-US" sz="1000" b="1" baseline="30000" dirty="0"/>
              <a:t>−12 </a:t>
            </a:r>
            <a:r>
              <a:rPr lang="en-US" sz="1000" b="1" dirty="0"/>
              <a:t>s. So a huge peak dose-rate of 1.6 × 10</a:t>
            </a:r>
            <a:r>
              <a:rPr lang="en-US" sz="1000" b="1" baseline="30000" dirty="0"/>
              <a:t>10</a:t>
            </a:r>
            <a:r>
              <a:rPr lang="en-US" sz="1000" b="1" dirty="0"/>
              <a:t> </a:t>
            </a:r>
            <a:r>
              <a:rPr lang="en-US" sz="1000" b="1" dirty="0" err="1"/>
              <a:t>Gy</a:t>
            </a:r>
            <a:r>
              <a:rPr lang="en-US" sz="1000" b="1" dirty="0"/>
              <a:t>/s per pulse is achieved during the pulse. Apparently, it increases the possibility of complex difficulty repairable DSBs formation.</a:t>
            </a:r>
          </a:p>
          <a:p>
            <a:pPr marL="0" indent="0">
              <a:buNone/>
            </a:pPr>
            <a:r>
              <a:rPr lang="en-US" sz="2000" b="1" u="sng" dirty="0"/>
              <a:t>2. The </a:t>
            </a:r>
            <a:r>
              <a:rPr lang="en-US" sz="2000" b="1" u="sng" dirty="0" err="1"/>
              <a:t>radiosensitivity</a:t>
            </a:r>
            <a:r>
              <a:rPr lang="en-US" sz="2000" b="1" u="sng" dirty="0"/>
              <a:t> of cells towards AREAL </a:t>
            </a:r>
            <a:r>
              <a:rPr lang="en-US" sz="2000" b="1" u="sng" dirty="0" smtClean="0"/>
              <a:t>irradiation </a:t>
            </a:r>
            <a:r>
              <a:rPr lang="en-US" sz="2000" b="1" u="sng" dirty="0"/>
              <a:t>is p53-dependent</a:t>
            </a:r>
            <a:r>
              <a:rPr lang="en-US" sz="2000" b="1" u="sng" dirty="0">
                <a:solidFill>
                  <a:srgbClr val="FF0000"/>
                </a:solidFill>
              </a:rPr>
              <a:t>. </a:t>
            </a:r>
            <a:r>
              <a:rPr lang="en-US" sz="2000" b="1" u="sng" dirty="0" smtClean="0">
                <a:solidFill>
                  <a:srgbClr val="FF0000"/>
                </a:solidFill>
              </a:rPr>
              <a:t>P53-deficient (</a:t>
            </a:r>
            <a:r>
              <a:rPr lang="en-US" sz="2000" b="1" dirty="0" smtClean="0"/>
              <a:t>most frequent cancer cells) </a:t>
            </a:r>
            <a:r>
              <a:rPr lang="en-US" sz="2000" b="1" u="sng" dirty="0" smtClean="0"/>
              <a:t>are </a:t>
            </a:r>
            <a:r>
              <a:rPr lang="en-US" sz="2000" b="1" u="sng" dirty="0"/>
              <a:t>more sensitive to AREAL irradiation </a:t>
            </a:r>
            <a:endParaRPr lang="en-US" sz="2000" b="1" u="sng" dirty="0" smtClean="0"/>
          </a:p>
          <a:p>
            <a:pPr marL="0" indent="0">
              <a:buNone/>
            </a:pPr>
            <a:r>
              <a:rPr lang="en-US" sz="1000" b="1" dirty="0" smtClean="0"/>
              <a:t>p53</a:t>
            </a:r>
            <a:r>
              <a:rPr lang="en-US" sz="1000" b="1" dirty="0"/>
              <a:t> is the tumor suppression protein whose function </a:t>
            </a:r>
            <a:r>
              <a:rPr lang="en-US" sz="1000" b="1" dirty="0" smtClean="0"/>
              <a:t>is. </a:t>
            </a:r>
            <a:r>
              <a:rPr lang="en-US" sz="1000" b="1" dirty="0"/>
              <a:t>So, this advantage of </a:t>
            </a:r>
            <a:r>
              <a:rPr lang="en-US" sz="1000" b="1" dirty="0" err="1"/>
              <a:t>AREAl</a:t>
            </a:r>
            <a:r>
              <a:rPr lang="en-US" sz="1000" b="1" dirty="0"/>
              <a:t> radiation can be used in the future to provide cancer cell specificity during irradiation, which will lower side effects associated with the damages occurred in normal cells. </a:t>
            </a:r>
          </a:p>
          <a:p>
            <a:pPr marL="0" indent="0" algn="just">
              <a:buNone/>
            </a:pPr>
            <a:r>
              <a:rPr lang="en-US" sz="2000" b="1" u="sng" dirty="0" smtClean="0"/>
              <a:t>3. AREAL irradiation </a:t>
            </a:r>
            <a:r>
              <a:rPr lang="en-US" sz="2000" b="1" u="sng" dirty="0" smtClean="0">
                <a:solidFill>
                  <a:srgbClr val="FF0000"/>
                </a:solidFill>
              </a:rPr>
              <a:t>has low </a:t>
            </a:r>
            <a:r>
              <a:rPr lang="en-US" sz="2000" b="1" u="sng" dirty="0" err="1" smtClean="0">
                <a:solidFill>
                  <a:srgbClr val="FF0000"/>
                </a:solidFill>
              </a:rPr>
              <a:t>genotoxic</a:t>
            </a:r>
            <a:r>
              <a:rPr lang="en-US" sz="2000" b="1" u="sng" dirty="0" smtClean="0">
                <a:solidFill>
                  <a:srgbClr val="FF0000"/>
                </a:solidFill>
              </a:rPr>
              <a:t> capacity </a:t>
            </a:r>
          </a:p>
          <a:p>
            <a:pPr marL="0" indent="0" algn="just">
              <a:buNone/>
            </a:pPr>
            <a:r>
              <a:rPr lang="en-US" sz="1050" b="1" dirty="0" smtClean="0"/>
              <a:t>Radiation-induced cytogenetic abnormalities, such as micronucleus formation, represent an early marker of possible delayed effects. These delayed effects during irradiation of the organism may lead to secondary cancers. A much lower level of micronuclei frequency in case of UPEB irradiation was shown in our study,  compared to X-ray radiation. So, it can be assumed, that AREAL UPEB radiation has low potential to induce secondary cancers during irradiation of the whole organism.  </a:t>
            </a:r>
          </a:p>
          <a:p>
            <a:pPr marL="0" indent="0">
              <a:buNone/>
            </a:pPr>
            <a:r>
              <a:rPr lang="en-US" sz="2400" b="1" u="sng" dirty="0" smtClean="0"/>
              <a:t>4. </a:t>
            </a:r>
            <a:r>
              <a:rPr lang="en-US" sz="2400" b="1" u="sng" dirty="0"/>
              <a:t>AREAL irradiation </a:t>
            </a:r>
            <a:r>
              <a:rPr lang="en-US" sz="2400" b="1" u="sng" dirty="0">
                <a:solidFill>
                  <a:srgbClr val="FF0000"/>
                </a:solidFill>
              </a:rPr>
              <a:t>induces death by apoptosis. </a:t>
            </a:r>
            <a:r>
              <a:rPr lang="en-US" sz="1100" b="1" dirty="0"/>
              <a:t>Apoptosis is a regulated cell death mediated by several signaling pathways triggered by multiple factors, such as cellular stress, DNA damage etc.  Unlike necrosis, apoptosis is less immunogenic or inflammatory process. For over three decades targeting the apoptosis was a mainstay and goal of clinical oncology.</a:t>
            </a:r>
            <a:r>
              <a:rPr lang="en-US" sz="900" b="1" dirty="0"/>
              <a:t> </a:t>
            </a:r>
          </a:p>
          <a:p>
            <a:pPr marL="0" indent="0">
              <a:buNone/>
            </a:pPr>
            <a:r>
              <a:rPr lang="en-US" sz="2400" b="1" dirty="0" smtClean="0"/>
              <a:t>5. </a:t>
            </a:r>
            <a:r>
              <a:rPr lang="en-US" sz="2400" b="1" u="sng" dirty="0" smtClean="0"/>
              <a:t>AREAL irradiation </a:t>
            </a:r>
            <a:r>
              <a:rPr lang="en-US" sz="2400" b="1" u="sng" dirty="0" smtClean="0">
                <a:solidFill>
                  <a:srgbClr val="FF0000"/>
                </a:solidFill>
              </a:rPr>
              <a:t>is more effective in vitro compared to X-ray and quasi-continuous electron beam (Varian) irradiations </a:t>
            </a:r>
            <a:r>
              <a:rPr lang="en-US" sz="2400" b="1" u="sng" dirty="0" smtClean="0"/>
              <a:t>used in clinical practice</a:t>
            </a:r>
            <a:endParaRPr lang="en-US" sz="2400" b="1" u="sng" dirty="0"/>
          </a:p>
        </p:txBody>
      </p:sp>
      <p:sp>
        <p:nvSpPr>
          <p:cNvPr id="4" name="Title 3">
            <a:extLst>
              <a:ext uri="{FF2B5EF4-FFF2-40B4-BE49-F238E27FC236}">
                <a16:creationId xmlns="" xmlns:a16="http://schemas.microsoft.com/office/drawing/2014/main" id="{9EC4A4A4-AFC5-42E6-A6AD-39440ABBFD41}"/>
              </a:ext>
            </a:extLst>
          </p:cNvPr>
          <p:cNvSpPr>
            <a:spLocks noGrp="1"/>
          </p:cNvSpPr>
          <p:nvPr>
            <p:ph type="title"/>
          </p:nvPr>
        </p:nvSpPr>
        <p:spPr>
          <a:xfrm>
            <a:off x="655027" y="296362"/>
            <a:ext cx="7886700" cy="584775"/>
          </a:xfrm>
          <a:prstGeom prst="rect">
            <a:avLst/>
          </a:prstGeom>
        </p:spPr>
        <p:txBody>
          <a:bodyPr>
            <a:spAutoFit/>
          </a:bodyPr>
          <a:lstStyle/>
          <a:p>
            <a:r>
              <a:rPr lang="en-US" sz="2400" b="1" dirty="0"/>
              <a:t>Conclusions according to </a:t>
            </a:r>
            <a:r>
              <a:rPr lang="en-US" sz="3200" b="1" dirty="0"/>
              <a:t>in vitro </a:t>
            </a:r>
            <a:r>
              <a:rPr lang="en-US" sz="2400" b="1" dirty="0"/>
              <a:t>studies </a:t>
            </a:r>
            <a:endParaRPr lang="en-US" sz="2100" dirty="0"/>
          </a:p>
        </p:txBody>
      </p:sp>
    </p:spTree>
    <p:extLst>
      <p:ext uri="{BB962C8B-B14F-4D97-AF65-F5344CB8AC3E}">
        <p14:creationId xmlns:p14="http://schemas.microsoft.com/office/powerpoint/2010/main" val="4050462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avatars.mds.yandex.net/get-zen_doc/1704908/pub_5cd406dfac5cc400b322f7e6_5cd877f95b95f800b0f252d6/scale_6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486508"/>
            <a:ext cx="5715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0600" y="3244334"/>
            <a:ext cx="7543800" cy="3139321"/>
          </a:xfrm>
          <a:prstGeom prst="rect">
            <a:avLst/>
          </a:prstGeom>
        </p:spPr>
        <p:txBody>
          <a:bodyPr wrap="square">
            <a:spAutoFit/>
          </a:bodyPr>
          <a:lstStyle/>
          <a:p>
            <a:endParaRPr lang="en-US" dirty="0" smtClean="0">
              <a:solidFill>
                <a:srgbClr val="000000"/>
              </a:solidFill>
              <a:latin typeface="Linux Libertine"/>
            </a:endParaRPr>
          </a:p>
          <a:p>
            <a:endParaRPr lang="en-US" dirty="0">
              <a:solidFill>
                <a:srgbClr val="000000"/>
              </a:solidFill>
              <a:latin typeface="Linux Libertine"/>
            </a:endParaRPr>
          </a:p>
          <a:p>
            <a:endParaRPr lang="en-US" dirty="0" smtClean="0">
              <a:solidFill>
                <a:srgbClr val="000000"/>
              </a:solidFill>
              <a:latin typeface="Linux Libertine"/>
            </a:endParaRPr>
          </a:p>
          <a:p>
            <a:endParaRPr lang="en-US" dirty="0">
              <a:solidFill>
                <a:srgbClr val="000000"/>
              </a:solidFill>
              <a:latin typeface="Linux Libertine"/>
            </a:endParaRPr>
          </a:p>
          <a:p>
            <a:endParaRPr lang="en-US" dirty="0" smtClean="0">
              <a:solidFill>
                <a:srgbClr val="000000"/>
              </a:solidFill>
              <a:latin typeface="Linux Libertine"/>
            </a:endParaRPr>
          </a:p>
          <a:p>
            <a:endParaRPr lang="en-US" dirty="0">
              <a:solidFill>
                <a:srgbClr val="000000"/>
              </a:solidFill>
              <a:latin typeface="Linux Libertine"/>
            </a:endParaRPr>
          </a:p>
          <a:p>
            <a:endParaRPr lang="en-US" dirty="0" smtClean="0">
              <a:solidFill>
                <a:srgbClr val="000000"/>
              </a:solidFill>
              <a:latin typeface="Linux Libertine"/>
            </a:endParaRPr>
          </a:p>
          <a:p>
            <a:endParaRPr lang="en-US" dirty="0">
              <a:solidFill>
                <a:srgbClr val="000000"/>
              </a:solidFill>
              <a:latin typeface="Linux Libertine"/>
            </a:endParaRPr>
          </a:p>
          <a:p>
            <a:endParaRPr lang="en-US" dirty="0">
              <a:solidFill>
                <a:srgbClr val="000000"/>
              </a:solidFill>
              <a:latin typeface="Linux Libertine"/>
            </a:endParaRPr>
          </a:p>
          <a:p>
            <a:r>
              <a:rPr lang="en-US" dirty="0" smtClean="0">
                <a:solidFill>
                  <a:srgbClr val="000000"/>
                </a:solidFill>
                <a:latin typeface="Linux Libertine"/>
              </a:rPr>
              <a:t>		        Nikolay </a:t>
            </a:r>
            <a:r>
              <a:rPr lang="en-US" dirty="0" err="1" smtClean="0">
                <a:solidFill>
                  <a:srgbClr val="000000"/>
                </a:solidFill>
                <a:latin typeface="Linux Libertine"/>
              </a:rPr>
              <a:t>Timofeev-Ressovsky</a:t>
            </a:r>
            <a:endParaRPr lang="en-US" dirty="0" smtClean="0">
              <a:solidFill>
                <a:srgbClr val="000000"/>
              </a:solidFill>
              <a:latin typeface="Linux Libertine"/>
            </a:endParaRPr>
          </a:p>
          <a:p>
            <a:r>
              <a:rPr lang="en-US" b="0" i="0" dirty="0" smtClean="0">
                <a:solidFill>
                  <a:srgbClr val="000000"/>
                </a:solidFill>
                <a:effectLst/>
                <a:latin typeface="Linux Libertine"/>
              </a:rPr>
              <a:t>           			          (1900-1981)</a:t>
            </a:r>
            <a:endParaRPr lang="en-US" b="0" i="0" dirty="0">
              <a:solidFill>
                <a:srgbClr val="000000"/>
              </a:solidFill>
              <a:effectLst/>
              <a:latin typeface="Linux Libertine"/>
            </a:endParaRPr>
          </a:p>
        </p:txBody>
      </p:sp>
    </p:spTree>
    <p:extLst>
      <p:ext uri="{BB962C8B-B14F-4D97-AF65-F5344CB8AC3E}">
        <p14:creationId xmlns:p14="http://schemas.microsoft.com/office/powerpoint/2010/main" val="506294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624541" y="942389"/>
            <a:ext cx="5030919" cy="307777"/>
          </a:xfrm>
          <a:prstGeom prst="rect">
            <a:avLst/>
          </a:prstGeom>
          <a:noFill/>
        </p:spPr>
        <p:txBody>
          <a:bodyPr wrap="square" rtlCol="0">
            <a:spAutoFit/>
          </a:bodyPr>
          <a:lstStyle/>
          <a:p>
            <a:r>
              <a:rPr lang="en-US" sz="1350" b="1" dirty="0">
                <a:solidFill>
                  <a:srgbClr val="C00000"/>
                </a:solidFill>
                <a:latin typeface="Times New Roman" panose="02020603050405020304" pitchFamily="18" charset="0"/>
                <a:cs typeface="Times New Roman" panose="02020603050405020304" pitchFamily="18" charset="0"/>
              </a:rPr>
              <a:t>Two Photon Imaging of Oxidative Stress in rat red blood cells </a:t>
            </a:r>
          </a:p>
        </p:txBody>
      </p:sp>
      <p:pic>
        <p:nvPicPr>
          <p:cNvPr id="5" name="Picture 4"/>
          <p:cNvPicPr>
            <a:picLocks noChangeAspect="1"/>
          </p:cNvPicPr>
          <p:nvPr/>
        </p:nvPicPr>
        <p:blipFill>
          <a:blip r:embed="rId3" cstate="print"/>
          <a:stretch>
            <a:fillRect/>
          </a:stretch>
        </p:blipFill>
        <p:spPr>
          <a:xfrm>
            <a:off x="2830139" y="1524000"/>
            <a:ext cx="5475661" cy="4172515"/>
          </a:xfrm>
          <a:prstGeom prst="rect">
            <a:avLst/>
          </a:prstGeom>
        </p:spPr>
      </p:pic>
      <p:sp>
        <p:nvSpPr>
          <p:cNvPr id="9" name="TextBox 8"/>
          <p:cNvSpPr txBox="1"/>
          <p:nvPr/>
        </p:nvSpPr>
        <p:spPr>
          <a:xfrm>
            <a:off x="24197" y="174505"/>
            <a:ext cx="9144000" cy="271100"/>
          </a:xfrm>
          <a:prstGeom prst="rect">
            <a:avLst/>
          </a:prstGeom>
          <a:noFill/>
        </p:spPr>
        <p:txBody>
          <a:bodyPr wrap="square" rtlCol="0">
            <a:spAutoFit/>
          </a:bodyPr>
          <a:lstStyle/>
          <a:p>
            <a:pPr algn="ctr">
              <a:lnSpc>
                <a:spcPct val="60000"/>
              </a:lnSpc>
            </a:pPr>
            <a:r>
              <a:rPr lang="en-US" b="1" dirty="0" smtClean="0">
                <a:latin typeface="Times New Roman" panose="02020603050405020304" pitchFamily="18" charset="0"/>
                <a:cs typeface="Times New Roman" panose="02020603050405020304" pitchFamily="18" charset="0"/>
              </a:rPr>
              <a:t>ANIMAL EXPERIMENTS</a:t>
            </a:r>
            <a:endParaRPr lang="en-US" b="1"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flipV="1">
            <a:off x="2986504" y="531655"/>
            <a:ext cx="321938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2" descr="MOM_Del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93" y="1190450"/>
            <a:ext cx="2774111" cy="166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6540" y="830914"/>
            <a:ext cx="2679964" cy="307777"/>
          </a:xfrm>
          <a:prstGeom prst="rect">
            <a:avLst/>
          </a:prstGeom>
        </p:spPr>
        <p:txBody>
          <a:bodyPr wrap="none">
            <a:spAutoFit/>
          </a:bodyPr>
          <a:lstStyle/>
          <a:p>
            <a:r>
              <a:rPr lang="en-US" sz="1400" b="1" dirty="0">
                <a:solidFill>
                  <a:srgbClr val="C00000"/>
                </a:solidFill>
                <a:latin typeface="Times New Roman" panose="02020603050405020304" pitchFamily="18" charset="0"/>
                <a:cs typeface="Times New Roman" panose="02020603050405020304" pitchFamily="18" charset="0"/>
              </a:rPr>
              <a:t>Two Photon </a:t>
            </a:r>
            <a:r>
              <a:rPr lang="en-US" sz="1400" b="1" dirty="0" smtClean="0">
                <a:solidFill>
                  <a:srgbClr val="C00000"/>
                </a:solidFill>
                <a:latin typeface="Times New Roman" panose="02020603050405020304" pitchFamily="18" charset="0"/>
                <a:cs typeface="Times New Roman" panose="02020603050405020304" pitchFamily="18" charset="0"/>
              </a:rPr>
              <a:t>Microscopy Station </a:t>
            </a:r>
            <a:endParaRPr lang="en-US" sz="1400" dirty="0"/>
          </a:p>
        </p:txBody>
      </p:sp>
      <p:sp>
        <p:nvSpPr>
          <p:cNvPr id="3" name="Rectangle 2"/>
          <p:cNvSpPr/>
          <p:nvPr/>
        </p:nvSpPr>
        <p:spPr>
          <a:xfrm>
            <a:off x="212393" y="2590800"/>
            <a:ext cx="8703007" cy="4419158"/>
          </a:xfrm>
          <a:prstGeom prst="rect">
            <a:avLst/>
          </a:prstGeom>
        </p:spPr>
        <p:txBody>
          <a:bodyPr wrap="square">
            <a:spAutoFit/>
          </a:bodyPr>
          <a:lstStyle/>
          <a:p>
            <a:pPr>
              <a:lnSpc>
                <a:spcPct val="107000"/>
              </a:lnSpc>
              <a:spcAft>
                <a:spcPts val="800"/>
              </a:spcAft>
            </a:pP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fontAlgn="t"/>
            <a:endParaRPr lang="en-US" sz="1200" b="1" dirty="0" smtClean="0">
              <a:latin typeface="Calibri" panose="020F0502020204030204" pitchFamily="34" charset="0"/>
              <a:ea typeface="Calibri" panose="020F0502020204030204" pitchFamily="34" charset="0"/>
              <a:cs typeface="Times New Roman" panose="02020603050405020304" pitchFamily="18" charset="0"/>
            </a:endParaRPr>
          </a:p>
          <a:p>
            <a:pPr fontAlgn="t"/>
            <a:endParaRPr lang="en-US" sz="1200" b="1" dirty="0" smtClean="0">
              <a:latin typeface="Calibri" panose="020F0502020204030204" pitchFamily="34" charset="0"/>
              <a:ea typeface="Calibri" panose="020F0502020204030204" pitchFamily="34" charset="0"/>
              <a:cs typeface="Times New Roman" panose="02020603050405020304" pitchFamily="18" charset="0"/>
            </a:endParaRPr>
          </a:p>
          <a:p>
            <a:pPr fontAlgn="t"/>
            <a:r>
              <a:rPr lang="en-US" sz="1200" b="1" dirty="0" smtClean="0">
                <a:latin typeface="Calibri" panose="020F0502020204030204" pitchFamily="34" charset="0"/>
                <a:ea typeface="Calibri" panose="020F0502020204030204" pitchFamily="34" charset="0"/>
                <a:cs typeface="Times New Roman" panose="02020603050405020304" pitchFamily="18" charset="0"/>
              </a:rPr>
              <a:t>The </a:t>
            </a:r>
            <a:r>
              <a:rPr lang="en-US" sz="1200" b="1" dirty="0">
                <a:latin typeface="Calibri" panose="020F0502020204030204" pitchFamily="34" charset="0"/>
                <a:ea typeface="Calibri" panose="020F0502020204030204" pitchFamily="34" charset="0"/>
                <a:cs typeface="Times New Roman" panose="02020603050405020304" pitchFamily="18" charset="0"/>
              </a:rPr>
              <a:t>oxidative stress in RBCs increases already on the first day after irradiation, however, it does not rich the control levels even on 28 day. This phenomenon can be explained via the antioxidant status. </a:t>
            </a:r>
            <a:r>
              <a:rPr lang="en-US" sz="1200" b="1" dirty="0"/>
              <a:t>The activities of superoxide dismutase (a) and catalase (b), as well as the </a:t>
            </a:r>
            <a:r>
              <a:rPr lang="en-US" sz="1200" b="1" dirty="0" err="1"/>
              <a:t>ferroxidase</a:t>
            </a:r>
            <a:r>
              <a:rPr lang="en-US" sz="1200" b="1" dirty="0"/>
              <a:t> activity of </a:t>
            </a:r>
            <a:r>
              <a:rPr lang="en-US" sz="1200" b="1" dirty="0" err="1"/>
              <a:t>ceruloplasmin</a:t>
            </a:r>
            <a:r>
              <a:rPr lang="en-US" sz="1200" b="1" dirty="0"/>
              <a:t> (c), in the plasma samples of control and irradiated animals after irradiation with UPEB is impaired.</a:t>
            </a:r>
            <a:endParaRPr lang="ru-RU" sz="1200" b="1" dirty="0"/>
          </a:p>
          <a:p>
            <a:pPr fontAlgn="t"/>
            <a:r>
              <a:rPr lang="en-US" sz="1200" b="1" dirty="0"/>
              <a:t>The antioxidant system of the organism is not able to calm down intense oxidative processes generated by </a:t>
            </a:r>
            <a:r>
              <a:rPr lang="en-US" sz="1200" b="1" dirty="0" err="1"/>
              <a:t>UPEBin</a:t>
            </a:r>
            <a:r>
              <a:rPr lang="en-US" sz="1200" b="1" dirty="0"/>
              <a:t> the organism</a:t>
            </a:r>
            <a:r>
              <a:rPr lang="en-US" sz="1200" b="1" dirty="0" smtClean="0"/>
              <a:t>.</a:t>
            </a:r>
            <a:r>
              <a:rPr lang="en-US" sz="1200" b="1" dirty="0"/>
              <a:t> </a:t>
            </a:r>
            <a:r>
              <a:rPr lang="en-US" sz="1200" b="1" dirty="0" err="1"/>
              <a:t>Tsakanova</a:t>
            </a:r>
            <a:r>
              <a:rPr lang="en-US" sz="1200" b="1" dirty="0"/>
              <a:t> et al., </a:t>
            </a:r>
            <a:r>
              <a:rPr lang="en-US" sz="1200" b="1" i="1" dirty="0"/>
              <a:t>IJMS</a:t>
            </a:r>
            <a:r>
              <a:rPr lang="en-US" sz="1200" b="1" dirty="0"/>
              <a:t>, 2022</a:t>
            </a:r>
            <a:endParaRPr lang="en-US" sz="1200" b="1" i="1" dirty="0"/>
          </a:p>
          <a:p>
            <a:pPr fontAlgn="t"/>
            <a:endParaRPr lang="en-US" sz="1200" b="1" dirty="0"/>
          </a:p>
        </p:txBody>
      </p:sp>
    </p:spTree>
    <p:extLst>
      <p:ext uri="{BB962C8B-B14F-4D97-AF65-F5344CB8AC3E}">
        <p14:creationId xmlns:p14="http://schemas.microsoft.com/office/powerpoint/2010/main" val="19496386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65314"/>
            <a:ext cx="8229600" cy="6309804"/>
          </a:xfrm>
          <a:prstGeom prst="rect">
            <a:avLst/>
          </a:prstGeom>
        </p:spPr>
        <p:txBody>
          <a:bodyPr wrap="square">
            <a:spAutoFit/>
          </a:bodyPr>
          <a:lstStyle/>
          <a:p>
            <a:pPr>
              <a:lnSpc>
                <a:spcPct val="107000"/>
              </a:lnSpc>
              <a:spcAft>
                <a:spcPts val="800"/>
              </a:spcAft>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1" dirty="0" smtClean="0"/>
              <a:t>	Conclusions </a:t>
            </a:r>
            <a:r>
              <a:rPr lang="en-US" sz="2800" b="1" dirty="0"/>
              <a:t>according to </a:t>
            </a:r>
            <a:r>
              <a:rPr lang="en-US" sz="3600" b="1" dirty="0"/>
              <a:t>in </a:t>
            </a:r>
            <a:r>
              <a:rPr lang="en-US" sz="3600" b="1" dirty="0" smtClean="0"/>
              <a:t>vivo </a:t>
            </a:r>
            <a:r>
              <a:rPr lang="en-US" sz="2800" b="1" dirty="0"/>
              <a:t>studies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b="1" dirty="0" smtClean="0">
                <a:latin typeface="Calibri" panose="020F0502020204030204" pitchFamily="34" charset="0"/>
                <a:ea typeface="Calibri" panose="020F0502020204030204" pitchFamily="34" charset="0"/>
                <a:cs typeface="Times New Roman" panose="02020603050405020304" pitchFamily="18" charset="0"/>
              </a:rPr>
              <a:t>In </a:t>
            </a:r>
            <a:r>
              <a:rPr lang="en-US" b="1" dirty="0">
                <a:latin typeface="Calibri" panose="020F0502020204030204" pitchFamily="34" charset="0"/>
                <a:ea typeface="Calibri" panose="020F0502020204030204" pitchFamily="34" charset="0"/>
                <a:cs typeface="Times New Roman" panose="02020603050405020304" pitchFamily="18" charset="0"/>
              </a:rPr>
              <a:t>case of </a:t>
            </a:r>
            <a:r>
              <a:rPr lang="en-US" b="1" dirty="0" err="1">
                <a:latin typeface="Calibri" panose="020F0502020204030204" pitchFamily="34" charset="0"/>
                <a:ea typeface="Calibri" panose="020F0502020204030204" pitchFamily="34" charset="0"/>
                <a:cs typeface="Times New Roman" panose="02020603050405020304" pitchFamily="18" charset="0"/>
              </a:rPr>
              <a:t>ultrashort</a:t>
            </a:r>
            <a:r>
              <a:rPr lang="en-US" b="1" dirty="0">
                <a:latin typeface="Calibri" panose="020F0502020204030204" pitchFamily="34" charset="0"/>
                <a:ea typeface="Calibri" panose="020F0502020204030204" pitchFamily="34" charset="0"/>
                <a:cs typeface="Times New Roman" panose="02020603050405020304" pitchFamily="18" charset="0"/>
              </a:rPr>
              <a:t> pulsed electron beam </a:t>
            </a:r>
            <a:r>
              <a:rPr lang="en-US" b="1" dirty="0" smtClean="0">
                <a:latin typeface="Calibri" panose="020F0502020204030204" pitchFamily="34" charset="0"/>
                <a:ea typeface="Calibri" panose="020F0502020204030204" pitchFamily="34" charset="0"/>
                <a:cs typeface="Times New Roman" panose="02020603050405020304" pitchFamily="18" charset="0"/>
              </a:rPr>
              <a:t>(UPEB) irradiation</a:t>
            </a:r>
            <a:r>
              <a:rPr lang="en-US" b="1" dirty="0">
                <a:latin typeface="Calibri" panose="020F0502020204030204" pitchFamily="34" charset="0"/>
                <a:ea typeface="Calibri" panose="020F0502020204030204" pitchFamily="34" charset="0"/>
                <a:cs typeface="Times New Roman" panose="02020603050405020304" pitchFamily="18" charset="0"/>
              </a:rPr>
              <a:t>, the LD50 is observed at the dose 2 </a:t>
            </a:r>
            <a:r>
              <a:rPr lang="en-US" b="1" dirty="0" err="1">
                <a:latin typeface="Calibri" panose="020F0502020204030204" pitchFamily="34" charset="0"/>
                <a:ea typeface="Calibri" panose="020F0502020204030204" pitchFamily="34" charset="0"/>
                <a:cs typeface="Times New Roman" panose="02020603050405020304" pitchFamily="18" charset="0"/>
              </a:rPr>
              <a:t>Gy</a:t>
            </a:r>
            <a:r>
              <a:rPr lang="en-US" b="1" dirty="0">
                <a:latin typeface="Calibri" panose="020F0502020204030204" pitchFamily="34" charset="0"/>
                <a:ea typeface="Calibri" panose="020F0502020204030204" pitchFamily="34" charset="0"/>
                <a:cs typeface="Times New Roman" panose="02020603050405020304" pitchFamily="18" charset="0"/>
              </a:rPr>
              <a:t> and 2 Hz, while it is known from the literature that the LD50 for whole body irradiation with X-rays is 4-6 </a:t>
            </a:r>
            <a:r>
              <a:rPr lang="en-US" b="1" dirty="0" err="1">
                <a:latin typeface="Calibri" panose="020F0502020204030204" pitchFamily="34" charset="0"/>
                <a:ea typeface="Calibri" panose="020F0502020204030204" pitchFamily="34" charset="0"/>
                <a:cs typeface="Times New Roman" panose="02020603050405020304" pitchFamily="18" charset="0"/>
              </a:rPr>
              <a:t>Gy</a:t>
            </a:r>
            <a:r>
              <a:rPr lang="en-US" b="1" dirty="0" smtClean="0">
                <a:latin typeface="Calibri" panose="020F0502020204030204" pitchFamily="34" charset="0"/>
                <a:ea typeface="Calibri" panose="020F0502020204030204" pitchFamily="34" charset="0"/>
                <a:cs typeface="Times New Roman" panose="02020603050405020304" pitchFamily="18" charset="0"/>
              </a:rPr>
              <a:t>.</a:t>
            </a:r>
          </a:p>
          <a:p>
            <a:pPr marR="0" lvl="0">
              <a:lnSpc>
                <a:spcPct val="107000"/>
              </a:lnSpc>
              <a:spcBef>
                <a:spcPts val="0"/>
              </a:spcBef>
              <a:spcAft>
                <a:spcPts val="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b="1" dirty="0" smtClean="0">
                <a:latin typeface="Calibri" panose="020F0502020204030204" pitchFamily="34" charset="0"/>
                <a:ea typeface="Calibri" panose="020F0502020204030204" pitchFamily="34" charset="0"/>
                <a:cs typeface="Times New Roman" panose="02020603050405020304" pitchFamily="18" charset="0"/>
              </a:rPr>
              <a:t>In </a:t>
            </a:r>
            <a:r>
              <a:rPr lang="en-US" b="1" dirty="0">
                <a:latin typeface="Calibri" panose="020F0502020204030204" pitchFamily="34" charset="0"/>
                <a:ea typeface="Calibri" panose="020F0502020204030204" pitchFamily="34" charset="0"/>
                <a:cs typeface="Times New Roman" panose="02020603050405020304" pitchFamily="18" charset="0"/>
              </a:rPr>
              <a:t>case of </a:t>
            </a:r>
            <a:r>
              <a:rPr lang="en-US" b="1" dirty="0" smtClean="0">
                <a:latin typeface="Calibri" panose="020F0502020204030204" pitchFamily="34" charset="0"/>
                <a:ea typeface="Calibri" panose="020F0502020204030204" pitchFamily="34" charset="0"/>
                <a:cs typeface="Times New Roman" panose="02020603050405020304" pitchFamily="18" charset="0"/>
              </a:rPr>
              <a:t>UPEB irradiation</a:t>
            </a:r>
            <a:r>
              <a:rPr lang="en-US" b="1" dirty="0">
                <a:latin typeface="Calibri" panose="020F0502020204030204" pitchFamily="34" charset="0"/>
                <a:ea typeface="Calibri" panose="020F0502020204030204" pitchFamily="34" charset="0"/>
                <a:cs typeface="Times New Roman" panose="02020603050405020304" pitchFamily="18" charset="0"/>
              </a:rPr>
              <a:t>, we see alterations in different systems starting already from the first </a:t>
            </a:r>
            <a:r>
              <a:rPr lang="hy-AM" b="1" dirty="0" smtClean="0">
                <a:latin typeface="Calibri" panose="020F0502020204030204" pitchFamily="34" charset="0"/>
                <a:ea typeface="Calibri" panose="020F0502020204030204" pitchFamily="34" charset="0"/>
                <a:cs typeface="Times New Roman" panose="02020603050405020304" pitchFamily="18" charset="0"/>
              </a:rPr>
              <a:t>հօ</a:t>
            </a:r>
            <a:r>
              <a:rPr lang="en-US" b="1" dirty="0" smtClean="0">
                <a:latin typeface="Calibri" panose="020F0502020204030204" pitchFamily="34" charset="0"/>
                <a:ea typeface="Calibri" panose="020F0502020204030204" pitchFamily="34" charset="0"/>
                <a:cs typeface="Times New Roman" panose="02020603050405020304" pitchFamily="18" charset="0"/>
              </a:rPr>
              <a:t>ur</a:t>
            </a:r>
            <a:r>
              <a:rPr lang="en-US" b="1" dirty="0">
                <a:latin typeface="Calibri" panose="020F0502020204030204" pitchFamily="34" charset="0"/>
                <a:ea typeface="Calibri" panose="020F0502020204030204" pitchFamily="34" charset="0"/>
                <a:cs typeface="Times New Roman" panose="02020603050405020304" pitchFamily="18" charset="0"/>
              </a:rPr>
              <a:t>, in some case </a:t>
            </a:r>
            <a:r>
              <a:rPr lang="en-US" b="1" dirty="0" smtClean="0">
                <a:latin typeface="Calibri" panose="020F0502020204030204" pitchFamily="34" charset="0"/>
                <a:ea typeface="Calibri" panose="020F0502020204030204" pitchFamily="34" charset="0"/>
                <a:cs typeface="Times New Roman" panose="02020603050405020304" pitchFamily="18" charset="0"/>
              </a:rPr>
              <a:t>from </a:t>
            </a:r>
            <a:r>
              <a:rPr lang="en-US" b="1" dirty="0">
                <a:latin typeface="Calibri" panose="020F0502020204030204" pitchFamily="34" charset="0"/>
                <a:ea typeface="Calibri" panose="020F0502020204030204" pitchFamily="34" charset="0"/>
                <a:cs typeface="Times New Roman" panose="02020603050405020304" pitchFamily="18" charset="0"/>
              </a:rPr>
              <a:t>the third day, in contrast to X-ray irradiation, for which </a:t>
            </a:r>
            <a:r>
              <a:rPr lang="en-US" b="1" dirty="0" smtClean="0">
                <a:latin typeface="Calibri" panose="020F0502020204030204" pitchFamily="34" charset="0"/>
                <a:ea typeface="Calibri" panose="020F0502020204030204" pitchFamily="34" charset="0"/>
                <a:cs typeface="Times New Roman" panose="02020603050405020304" pitchFamily="18" charset="0"/>
              </a:rPr>
              <a:t>the </a:t>
            </a:r>
            <a:r>
              <a:rPr lang="en-US" b="1" dirty="0">
                <a:latin typeface="Calibri" panose="020F0502020204030204" pitchFamily="34" charset="0"/>
                <a:ea typeface="Calibri" panose="020F0502020204030204" pitchFamily="34" charset="0"/>
                <a:cs typeface="Times New Roman" panose="02020603050405020304" pitchFamily="18" charset="0"/>
              </a:rPr>
              <a:t>alterations start mainly </a:t>
            </a:r>
            <a:r>
              <a:rPr lang="en-US" b="1" dirty="0" smtClean="0">
                <a:latin typeface="Calibri" panose="020F0502020204030204" pitchFamily="34" charset="0"/>
                <a:ea typeface="Calibri" panose="020F0502020204030204" pitchFamily="34" charset="0"/>
                <a:cs typeface="Times New Roman" panose="02020603050405020304" pitchFamily="18" charset="0"/>
              </a:rPr>
              <a:t>from </a:t>
            </a:r>
            <a:r>
              <a:rPr lang="en-US" b="1" dirty="0">
                <a:latin typeface="Calibri" panose="020F0502020204030204" pitchFamily="34" charset="0"/>
                <a:ea typeface="Calibri" panose="020F0502020204030204" pitchFamily="34" charset="0"/>
                <a:cs typeface="Times New Roman" panose="02020603050405020304" pitchFamily="18" charset="0"/>
              </a:rPr>
              <a:t>the 7 day after irradiation.</a:t>
            </a:r>
          </a:p>
          <a:p>
            <a:pPr>
              <a:lnSpc>
                <a:spcPct val="107000"/>
              </a:lnSpc>
              <a:spcAft>
                <a:spcPts val="800"/>
              </a:spcAft>
            </a:pP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smtClean="0">
                <a:latin typeface="Calibri" panose="020F0502020204030204" pitchFamily="34" charset="0"/>
                <a:ea typeface="Calibri" panose="020F0502020204030204" pitchFamily="34" charset="0"/>
                <a:cs typeface="Times New Roman" panose="02020603050405020304" pitchFamily="18" charset="0"/>
              </a:rPr>
              <a:t>Delivering </a:t>
            </a:r>
            <a:r>
              <a:rPr lang="en-US" b="1" dirty="0">
                <a:latin typeface="Calibri" panose="020F0502020204030204" pitchFamily="34" charset="0"/>
                <a:ea typeface="Calibri" panose="020F0502020204030204" pitchFamily="34" charset="0"/>
                <a:cs typeface="Times New Roman" panose="02020603050405020304" pitchFamily="18" charset="0"/>
              </a:rPr>
              <a:t>less doses </a:t>
            </a:r>
            <a:r>
              <a:rPr lang="en-US" sz="2400" b="1" dirty="0">
                <a:latin typeface="Calibri" panose="020F0502020204030204" pitchFamily="34" charset="0"/>
                <a:ea typeface="Calibri" panose="020F0502020204030204" pitchFamily="34" charset="0"/>
                <a:cs typeface="Times New Roman" panose="02020603050405020304" pitchFamily="18" charset="0"/>
              </a:rPr>
              <a:t>we get higher effect of </a:t>
            </a:r>
            <a:r>
              <a:rPr lang="en-US" sz="2400" b="1" dirty="0" smtClean="0">
                <a:latin typeface="Calibri" panose="020F0502020204030204" pitchFamily="34" charset="0"/>
                <a:ea typeface="Calibri" panose="020F0502020204030204" pitchFamily="34" charset="0"/>
                <a:cs typeface="Times New Roman" panose="02020603050405020304" pitchFamily="18" charset="0"/>
              </a:rPr>
              <a:t>UPEB </a:t>
            </a:r>
            <a:r>
              <a:rPr lang="en-US" b="1" dirty="0" smtClean="0">
                <a:latin typeface="Calibri" panose="020F0502020204030204" pitchFamily="34" charset="0"/>
                <a:ea typeface="Calibri" panose="020F0502020204030204" pitchFamily="34" charset="0"/>
                <a:cs typeface="Times New Roman" panose="02020603050405020304" pitchFamily="18" charset="0"/>
              </a:rPr>
              <a:t>compared with X-rays, that causes relatively mild anemia </a:t>
            </a:r>
            <a:r>
              <a:rPr lang="en-US" b="1" dirty="0">
                <a:latin typeface="Calibri" panose="020F0502020204030204" pitchFamily="34" charset="0"/>
                <a:ea typeface="Calibri" panose="020F0502020204030204" pitchFamily="34" charset="0"/>
                <a:cs typeface="Times New Roman" panose="02020603050405020304" pitchFamily="18" charset="0"/>
              </a:rPr>
              <a:t>in rats and </a:t>
            </a:r>
            <a:r>
              <a:rPr lang="en-US" b="1" dirty="0" smtClean="0">
                <a:latin typeface="Calibri" panose="020F0502020204030204" pitchFamily="34" charset="0"/>
                <a:ea typeface="Calibri" panose="020F0502020204030204" pitchFamily="34" charset="0"/>
                <a:cs typeface="Times New Roman" panose="02020603050405020304" pitchFamily="18" charset="0"/>
              </a:rPr>
              <a:t>demonstrate </a:t>
            </a:r>
            <a:r>
              <a:rPr lang="en-US" sz="2000" b="1" dirty="0">
                <a:latin typeface="Calibri" panose="020F0502020204030204" pitchFamily="34" charset="0"/>
                <a:ea typeface="Calibri" panose="020F0502020204030204" pitchFamily="34" charset="0"/>
                <a:cs typeface="Times New Roman" panose="02020603050405020304" pitchFamily="18" charset="0"/>
              </a:rPr>
              <a:t>more effective and faster recovery than in case of X-rays</a:t>
            </a: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08770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219200"/>
            <a:ext cx="9144000" cy="3290888"/>
          </a:xfrm>
        </p:spPr>
        <p:txBody>
          <a:bodyPr>
            <a:normAutofit fontScale="90000"/>
          </a:bodyPr>
          <a:lstStyle/>
          <a:p>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dirty="0" smtClean="0"/>
              <a:t/>
            </a:r>
            <a:br>
              <a:rPr lang="en-US" altLang="en-US" sz="1800" dirty="0" smtClean="0"/>
            </a:br>
            <a:r>
              <a:rPr lang="en-US" altLang="en-US" sz="1800" b="1" dirty="0" smtClean="0"/>
              <a:t/>
            </a:r>
            <a:br>
              <a:rPr lang="en-US" altLang="en-US" sz="1800" b="1" dirty="0" smtClean="0"/>
            </a:br>
            <a:r>
              <a:rPr lang="en-US" altLang="en-US" sz="2200" b="1" dirty="0" smtClean="0"/>
              <a:t/>
            </a:r>
            <a:br>
              <a:rPr lang="en-US" altLang="en-US" sz="2200" b="1" dirty="0" smtClean="0"/>
            </a:br>
            <a:r>
              <a:rPr lang="en-US" altLang="en-US" sz="2200" b="1" dirty="0" smtClean="0"/>
              <a:t/>
            </a:r>
            <a:br>
              <a:rPr lang="en-US" altLang="en-US" sz="2200" b="1" dirty="0" smtClean="0"/>
            </a:br>
            <a:r>
              <a:rPr lang="en-US" altLang="en-US" sz="2700" b="1" dirty="0" smtClean="0"/>
              <a:t>We are planning to get in near future following results:</a:t>
            </a:r>
            <a:br>
              <a:rPr lang="en-US" altLang="en-US" sz="2700" b="1" dirty="0" smtClean="0"/>
            </a:br>
            <a:r>
              <a:rPr lang="en-US" altLang="en-US" sz="2200" b="1" dirty="0" smtClean="0"/>
              <a:t/>
            </a:r>
            <a:br>
              <a:rPr lang="en-US" altLang="en-US" sz="2200" b="1" dirty="0" smtClean="0"/>
            </a:br>
            <a:r>
              <a:rPr lang="en-US" altLang="en-US" sz="2200" b="1" u="sng" dirty="0" smtClean="0"/>
              <a:t/>
            </a:r>
            <a:br>
              <a:rPr lang="en-US" altLang="en-US" sz="2200" b="1" u="sng" dirty="0" smtClean="0"/>
            </a:br>
            <a:r>
              <a:rPr lang="en-US" altLang="en-US" sz="2200" b="1" u="sng" dirty="0" smtClean="0"/>
              <a:t/>
            </a:r>
            <a:br>
              <a:rPr lang="en-US" altLang="en-US" sz="2200" b="1" u="sng" dirty="0" smtClean="0"/>
            </a:br>
            <a:r>
              <a:rPr lang="en-US" altLang="en-US" sz="2200" b="1" dirty="0" smtClean="0">
                <a:solidFill>
                  <a:srgbClr val="0000FF"/>
                </a:solidFill>
              </a:rPr>
              <a:t>-The detailed analysis of kinetics, </a:t>
            </a:r>
            <a:r>
              <a:rPr lang="en-US" altLang="en-US" sz="2200" b="1" dirty="0" smtClean="0"/>
              <a:t>the main ways of </a:t>
            </a:r>
            <a:r>
              <a:rPr lang="en-US" altLang="en-US" sz="2200" b="1" u="sng" dirty="0" smtClean="0"/>
              <a:t>repair (non-homologous end joining and homologous recombination) and efficiency (residual damage) of double-strand DNA breaks repair in tumor and normal human cells</a:t>
            </a:r>
            <a:r>
              <a:rPr lang="en-US" altLang="en-US" sz="2200" b="1" dirty="0" smtClean="0"/>
              <a:t> irradiated with ultrafast pulsed electron beam will be realized.</a:t>
            </a:r>
            <a:br>
              <a:rPr lang="en-US" altLang="en-US" sz="2200" b="1" dirty="0" smtClean="0"/>
            </a:br>
            <a:r>
              <a:rPr lang="en-US" altLang="en-US" sz="2200" b="1" dirty="0" smtClean="0"/>
              <a:t/>
            </a:r>
            <a:br>
              <a:rPr lang="en-US" altLang="en-US" sz="2200" b="1" dirty="0" smtClean="0"/>
            </a:br>
            <a:r>
              <a:rPr lang="en-US" altLang="en-US" sz="2200" b="1" dirty="0" smtClean="0"/>
              <a:t>-</a:t>
            </a:r>
            <a:r>
              <a:rPr lang="en-US" altLang="en-US" sz="2200" b="1" dirty="0" smtClean="0">
                <a:solidFill>
                  <a:srgbClr val="0000FF"/>
                </a:solidFill>
              </a:rPr>
              <a:t>The tumor specific epigenetic alterations, </a:t>
            </a:r>
            <a:r>
              <a:rPr lang="en-US" altLang="en-US" sz="2200" b="1" dirty="0" smtClean="0"/>
              <a:t>based on </a:t>
            </a:r>
            <a:r>
              <a:rPr lang="en-US" altLang="en-US" sz="2200" b="1" u="sng" dirty="0" smtClean="0"/>
              <a:t>methylation status and/or kinetics of core protein genes during the activation of specific DNA repair pathways</a:t>
            </a:r>
            <a:r>
              <a:rPr lang="en-US" altLang="en-US" sz="2200" b="1" dirty="0" smtClean="0"/>
              <a:t> will be  investigated.</a:t>
            </a:r>
            <a:br>
              <a:rPr lang="en-US" altLang="en-US" sz="2200" b="1" dirty="0" smtClean="0"/>
            </a:br>
            <a:r>
              <a:rPr lang="en-US" altLang="en-US" sz="2200" b="1" dirty="0" smtClean="0"/>
              <a:t/>
            </a:r>
            <a:br>
              <a:rPr lang="en-US" altLang="en-US" sz="2200" b="1" dirty="0" smtClean="0"/>
            </a:br>
            <a:r>
              <a:rPr lang="en-US" altLang="en-US" sz="2200" b="1" dirty="0" smtClean="0"/>
              <a:t>-Will be estimated the </a:t>
            </a:r>
            <a:r>
              <a:rPr lang="en-US" altLang="en-US" sz="2200" b="1" u="sng" dirty="0" smtClean="0"/>
              <a:t>optimal mode of pulsed ultrafast electron beams</a:t>
            </a:r>
            <a:r>
              <a:rPr lang="en-US" altLang="en-US" sz="2200" b="1" dirty="0" smtClean="0"/>
              <a:t>, which causes the pronounced radiobiological effect.</a:t>
            </a:r>
            <a:endParaRPr lang="en-US" altLang="en-US" sz="5300" b="1" dirty="0" smtClean="0"/>
          </a:p>
        </p:txBody>
      </p:sp>
    </p:spTree>
    <p:extLst>
      <p:ext uri="{BB962C8B-B14F-4D97-AF65-F5344CB8AC3E}">
        <p14:creationId xmlns:p14="http://schemas.microsoft.com/office/powerpoint/2010/main" val="552743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152400" y="76200"/>
            <a:ext cx="8763000" cy="1143000"/>
          </a:xfrm>
        </p:spPr>
        <p:txBody>
          <a:bodyPr rtlCol="0">
            <a:normAutofit fontScale="90000"/>
          </a:bodyPr>
          <a:lstStyle/>
          <a:p>
            <a:pPr>
              <a:buClr>
                <a:srgbClr val="000000"/>
              </a:buClr>
            </a:pPr>
            <a:r>
              <a:rPr lang="en-US" altLang="en-US" sz="2700" b="1" dirty="0"/>
              <a:t/>
            </a:r>
            <a:br>
              <a:rPr lang="en-US" altLang="en-US" sz="2700" b="1" dirty="0"/>
            </a:br>
            <a:r>
              <a:rPr lang="en-US" altLang="en-US" sz="2700" b="1" dirty="0"/>
              <a:t/>
            </a:r>
            <a:br>
              <a:rPr lang="en-US" altLang="en-US" sz="2700" b="1" dirty="0"/>
            </a:br>
            <a:r>
              <a:rPr lang="en-US" altLang="en-US" sz="2700" b="1" dirty="0"/>
              <a:t/>
            </a:r>
            <a:br>
              <a:rPr lang="en-US" altLang="en-US" sz="2700" b="1" dirty="0"/>
            </a:br>
            <a:r>
              <a:rPr lang="en-US" altLang="en-US" sz="2700" b="1" dirty="0"/>
              <a:t/>
            </a:r>
            <a:br>
              <a:rPr lang="en-US" altLang="en-US" sz="2700" b="1" dirty="0"/>
            </a:br>
            <a:r>
              <a:rPr lang="en-US" altLang="en-US" sz="2700" b="1" dirty="0"/>
              <a:t/>
            </a:r>
            <a:br>
              <a:rPr lang="en-US" altLang="en-US" sz="2700" b="1" dirty="0"/>
            </a:br>
            <a:r>
              <a:rPr lang="en-US" altLang="en-US" sz="2700" b="1" dirty="0"/>
              <a:t/>
            </a:r>
            <a:br>
              <a:rPr lang="en-US" altLang="en-US" sz="2700" b="1" dirty="0"/>
            </a:br>
            <a:r>
              <a:rPr lang="en-US" altLang="en-US" sz="2700" b="1" dirty="0"/>
              <a:t/>
            </a:r>
            <a:br>
              <a:rPr lang="en-US" altLang="en-US" sz="2700" b="1" dirty="0"/>
            </a:br>
            <a:r>
              <a:rPr lang="en-US" altLang="en-US" sz="2700" b="1" dirty="0"/>
              <a:t/>
            </a:r>
            <a:br>
              <a:rPr lang="en-US" altLang="en-US" sz="2700" b="1" dirty="0"/>
            </a:br>
            <a:r>
              <a:rPr lang="en-US" altLang="en-US" sz="2700" b="1" dirty="0"/>
              <a:t/>
            </a:r>
            <a:br>
              <a:rPr lang="en-US" altLang="en-US" sz="2700" b="1" dirty="0"/>
            </a:br>
            <a:r>
              <a:rPr lang="en-US" altLang="en-US" sz="2700" b="1" dirty="0"/>
              <a:t/>
            </a:r>
            <a:br>
              <a:rPr lang="en-US" altLang="en-US" sz="2700" b="1" dirty="0"/>
            </a:br>
            <a:r>
              <a:rPr lang="en-US" altLang="en-US" sz="2700" b="1" dirty="0" smtClean="0"/>
              <a:t/>
            </a:r>
            <a:br>
              <a:rPr lang="en-US" altLang="en-US" sz="2700" b="1" dirty="0" smtClean="0"/>
            </a:br>
            <a:r>
              <a:rPr lang="en-US" altLang="en-US" sz="2700" b="1" dirty="0"/>
              <a:t/>
            </a:r>
            <a:br>
              <a:rPr lang="en-US" altLang="en-US" sz="2700" b="1" dirty="0"/>
            </a:br>
            <a:r>
              <a:rPr lang="en-US" altLang="en-US" sz="2700" b="1" dirty="0" smtClean="0"/>
              <a:t/>
            </a:r>
            <a:br>
              <a:rPr lang="en-US" altLang="en-US" sz="2700" b="1" dirty="0" smtClean="0"/>
            </a:br>
            <a:r>
              <a:rPr lang="en-US" altLang="en-US" sz="2700" b="1" dirty="0"/>
              <a:t/>
            </a:r>
            <a:br>
              <a:rPr lang="en-US" altLang="en-US" sz="2700" b="1" dirty="0"/>
            </a:br>
            <a:r>
              <a:rPr lang="en-US" altLang="en-US" sz="2700" b="1" dirty="0" smtClean="0"/>
              <a:t/>
            </a:r>
            <a:br>
              <a:rPr lang="en-US" altLang="en-US" sz="2700" b="1" dirty="0" smtClean="0"/>
            </a:br>
            <a:r>
              <a:rPr lang="en-US" altLang="en-US" sz="2700" b="1" dirty="0" smtClean="0"/>
              <a:t/>
            </a:r>
            <a:br>
              <a:rPr lang="en-US" altLang="en-US" sz="2700" b="1" dirty="0" smtClean="0"/>
            </a:br>
            <a:r>
              <a:rPr lang="en-US" altLang="en-US" sz="2700" b="1" dirty="0"/>
              <a:t/>
            </a:r>
            <a:br>
              <a:rPr lang="en-US" altLang="en-US" sz="2700" b="1" dirty="0"/>
            </a:br>
            <a:r>
              <a:rPr lang="en-US" altLang="en-US" sz="2200" dirty="0" err="1" smtClean="0"/>
              <a:t>Tsakanov</a:t>
            </a:r>
            <a:r>
              <a:rPr lang="en-US" altLang="en-US" sz="2200" dirty="0" smtClean="0"/>
              <a:t> V.M</a:t>
            </a:r>
            <a:r>
              <a:rPr lang="en-US" altLang="en-US" sz="2200" dirty="0"/>
              <a:t>. </a:t>
            </a:r>
            <a:r>
              <a:rPr lang="en-US" altLang="en-US" sz="2200" dirty="0" smtClean="0"/>
              <a:t>, </a:t>
            </a:r>
            <a:r>
              <a:rPr lang="en-US" altLang="en-US" sz="2200" dirty="0"/>
              <a:t>et al.  AREAL low energy electron beam applications in life and materials sciences. </a:t>
            </a:r>
            <a:r>
              <a:rPr lang="en-US" altLang="en-US" sz="2200" dirty="0">
                <a:hlinkClick r:id="rId3" tooltip="Go to Nuclear Instruments and Methods in Physics Research Section A: Accelerators, Spectrometers, Detectors and Associated Equipment on ScienceDirect"/>
              </a:rPr>
              <a:t>Nuclear Instruments and Methods in Physics. Research Section A</a:t>
            </a:r>
            <a:r>
              <a:rPr lang="en-US" altLang="en-US" sz="2200" dirty="0"/>
              <a:t>  </a:t>
            </a:r>
            <a:r>
              <a:rPr lang="en-US" sz="2200" dirty="0"/>
              <a:t>(2016)</a:t>
            </a:r>
            <a:r>
              <a:rPr lang="en-US" altLang="en-US" sz="2200" dirty="0"/>
              <a:t/>
            </a:r>
            <a:br>
              <a:rPr lang="en-US" altLang="en-US" sz="2200" dirty="0"/>
            </a:br>
            <a:r>
              <a:rPr lang="en-US" altLang="en-US" sz="2200" dirty="0" smtClean="0"/>
              <a:t/>
            </a:r>
            <a:br>
              <a:rPr lang="en-US" altLang="en-US" sz="2200" dirty="0" smtClean="0"/>
            </a:br>
            <a:r>
              <a:rPr lang="en-US" altLang="en-US" sz="2200" dirty="0" err="1" smtClean="0"/>
              <a:t>Babayan</a:t>
            </a:r>
            <a:r>
              <a:rPr lang="en-US" altLang="en-US" sz="2200" dirty="0" smtClean="0"/>
              <a:t> N.,  </a:t>
            </a:r>
            <a:r>
              <a:rPr lang="en-US" altLang="en-US" sz="2200" dirty="0" err="1" smtClean="0"/>
              <a:t>Hovhannisyan</a:t>
            </a:r>
            <a:r>
              <a:rPr lang="en-US" altLang="en-US" sz="2200" dirty="0" smtClean="0"/>
              <a:t> G., </a:t>
            </a:r>
            <a:r>
              <a:rPr lang="en-US" altLang="en-US" sz="2200" dirty="0" err="1" smtClean="0"/>
              <a:t>Grigoryan</a:t>
            </a:r>
            <a:r>
              <a:rPr lang="en-US" altLang="en-US" sz="2200" dirty="0" smtClean="0"/>
              <a:t> B., </a:t>
            </a:r>
            <a:r>
              <a:rPr lang="en-US" altLang="en-US" sz="2200" dirty="0" err="1" smtClean="0"/>
              <a:t>Grigoryan</a:t>
            </a:r>
            <a:r>
              <a:rPr lang="en-US" altLang="en-US" sz="2200" dirty="0" smtClean="0"/>
              <a:t> R., </a:t>
            </a:r>
            <a:r>
              <a:rPr lang="en-US" altLang="en-US" sz="2200" dirty="0" err="1" smtClean="0"/>
              <a:t>Sarkisyan</a:t>
            </a:r>
            <a:r>
              <a:rPr lang="en-US" altLang="en-US" sz="2200" dirty="0" smtClean="0"/>
              <a:t> N., </a:t>
            </a:r>
            <a:r>
              <a:rPr lang="en-US" altLang="en-US" sz="2200" dirty="0" err="1" smtClean="0"/>
              <a:t>Tsakanova</a:t>
            </a:r>
            <a:r>
              <a:rPr lang="en-US" altLang="en-US" sz="2200" dirty="0" smtClean="0"/>
              <a:t> G., </a:t>
            </a:r>
            <a:r>
              <a:rPr lang="en-US" altLang="en-US" sz="2200" dirty="0" err="1" smtClean="0"/>
              <a:t>Haroutiunian</a:t>
            </a:r>
            <a:r>
              <a:rPr lang="en-US" altLang="en-US" sz="2200" dirty="0" smtClean="0"/>
              <a:t> S., Aroutiounian R..</a:t>
            </a:r>
            <a:br>
              <a:rPr lang="en-US" altLang="en-US" sz="2200" dirty="0" smtClean="0"/>
            </a:br>
            <a:r>
              <a:rPr lang="en-US" altLang="en-US" sz="2200" dirty="0" smtClean="0"/>
              <a:t>Dose-rate effect of </a:t>
            </a:r>
            <a:r>
              <a:rPr lang="en-US" altLang="en-US" sz="2200" dirty="0" err="1" smtClean="0"/>
              <a:t>ultrashort</a:t>
            </a:r>
            <a:r>
              <a:rPr lang="en-US" altLang="en-US" sz="2200" dirty="0" smtClean="0"/>
              <a:t> electron beam radiation on DNA damage and repair in vitro.  </a:t>
            </a:r>
            <a:r>
              <a:rPr lang="en-US" altLang="en-US" sz="2000" dirty="0" smtClean="0"/>
              <a:t>Journal of Radiation Research, </a:t>
            </a:r>
            <a:r>
              <a:rPr lang="en-US" altLang="en-US" sz="1800" dirty="0" smtClean="0"/>
              <a:t>2017</a:t>
            </a:r>
            <a:r>
              <a:rPr lang="ru-RU" altLang="en-US" sz="1800" dirty="0" smtClean="0"/>
              <a:t>.</a:t>
            </a:r>
            <a:r>
              <a:rPr lang="en-US" altLang="en-US" sz="1800" dirty="0" smtClean="0"/>
              <a:t/>
            </a:r>
            <a:br>
              <a:rPr lang="en-US" altLang="en-US" sz="1800" dirty="0" smtClean="0"/>
            </a:br>
            <a:r>
              <a:rPr lang="en-US" altLang="en-US" sz="1800" dirty="0" smtClean="0"/>
              <a:t/>
            </a:r>
            <a:br>
              <a:rPr lang="en-US" altLang="en-US" sz="1800" dirty="0" smtClean="0"/>
            </a:br>
            <a:r>
              <a:rPr lang="en-US" sz="2200" dirty="0" err="1" smtClean="0"/>
              <a:t>Babayan</a:t>
            </a:r>
            <a:r>
              <a:rPr lang="en-US" sz="2200" dirty="0" smtClean="0"/>
              <a:t> </a:t>
            </a:r>
            <a:r>
              <a:rPr lang="en-US" sz="2200" dirty="0"/>
              <a:t>N, </a:t>
            </a:r>
            <a:r>
              <a:rPr lang="en-US" sz="2200" dirty="0" err="1"/>
              <a:t>Grigoryan</a:t>
            </a:r>
            <a:r>
              <a:rPr lang="en-US" sz="2200" dirty="0"/>
              <a:t> B, </a:t>
            </a:r>
            <a:r>
              <a:rPr lang="en-US" sz="2200" dirty="0" err="1"/>
              <a:t>Hovhannisyan</a:t>
            </a:r>
            <a:r>
              <a:rPr lang="en-US" sz="2200" dirty="0"/>
              <a:t> G, </a:t>
            </a:r>
            <a:r>
              <a:rPr lang="en-US" sz="2200" dirty="0" err="1"/>
              <a:t>Tadevosyan</a:t>
            </a:r>
            <a:r>
              <a:rPr lang="en-US" sz="2200" dirty="0"/>
              <a:t> G, </a:t>
            </a:r>
            <a:r>
              <a:rPr lang="en-US" sz="2200" dirty="0" smtClean="0"/>
              <a:t/>
            </a:r>
            <a:br>
              <a:rPr lang="en-US" sz="2200" dirty="0" smtClean="0"/>
            </a:br>
            <a:r>
              <a:rPr lang="en-US" sz="2200" dirty="0" err="1" smtClean="0"/>
              <a:t>Khondkaryan</a:t>
            </a:r>
            <a:r>
              <a:rPr lang="en-US" sz="2200" dirty="0" smtClean="0"/>
              <a:t> </a:t>
            </a:r>
            <a:r>
              <a:rPr lang="en-US" sz="2200" dirty="0"/>
              <a:t>L, </a:t>
            </a:r>
            <a:r>
              <a:rPr lang="en-US" sz="2200" dirty="0" err="1"/>
              <a:t>Grigoryan</a:t>
            </a:r>
            <a:r>
              <a:rPr lang="en-US" sz="2200" dirty="0"/>
              <a:t> R, </a:t>
            </a:r>
            <a:r>
              <a:rPr lang="en-US" sz="2200" dirty="0" err="1"/>
              <a:t>Sarkisyan</a:t>
            </a:r>
            <a:r>
              <a:rPr lang="en-US" sz="2200" dirty="0"/>
              <a:t> N, Aroutiounian </a:t>
            </a:r>
            <a:r>
              <a:rPr lang="en-US" sz="2200" dirty="0" smtClean="0"/>
              <a:t>R.</a:t>
            </a:r>
            <a:br>
              <a:rPr lang="en-US" sz="2200" dirty="0" smtClean="0"/>
            </a:br>
            <a:r>
              <a:rPr lang="en-US" sz="2200" dirty="0" smtClean="0"/>
              <a:t>Gender </a:t>
            </a:r>
            <a:r>
              <a:rPr lang="en-US" sz="2200" dirty="0"/>
              <a:t>differences in DNA damage/repair after laser-generated ultrafast electron beam </a:t>
            </a:r>
            <a:r>
              <a:rPr lang="en-US" sz="2200" dirty="0" smtClean="0"/>
              <a:t>irradiation.  </a:t>
            </a:r>
            <a:r>
              <a:rPr lang="en-US" sz="2200" dirty="0" err="1" smtClean="0"/>
              <a:t>Int</a:t>
            </a:r>
            <a:r>
              <a:rPr lang="en-US" sz="2200" dirty="0" smtClean="0"/>
              <a:t> </a:t>
            </a:r>
            <a:r>
              <a:rPr lang="en-US" sz="2200" dirty="0"/>
              <a:t>J </a:t>
            </a:r>
            <a:r>
              <a:rPr lang="en-US" sz="2200" dirty="0" err="1"/>
              <a:t>Radiol</a:t>
            </a:r>
            <a:r>
              <a:rPr lang="en-US" sz="2200" dirty="0"/>
              <a:t> </a:t>
            </a:r>
            <a:r>
              <a:rPr lang="en-US" sz="2200" dirty="0" err="1"/>
              <a:t>Radiat</a:t>
            </a:r>
            <a:r>
              <a:rPr lang="en-US" sz="2200" dirty="0"/>
              <a:t> </a:t>
            </a:r>
            <a:r>
              <a:rPr lang="en-US" sz="2200" dirty="0" err="1"/>
              <a:t>Ther</a:t>
            </a:r>
            <a:r>
              <a:rPr lang="en-US" sz="2200" dirty="0"/>
              <a:t>. 2018;5(2):85–86</a:t>
            </a:r>
            <a:r>
              <a:rPr lang="en-US" sz="2200" dirty="0" smtClean="0"/>
              <a:t>.</a:t>
            </a:r>
            <a:br>
              <a:rPr lang="en-US" sz="2200" dirty="0" smtClean="0"/>
            </a:br>
            <a:r>
              <a:rPr lang="en-US" sz="2200" dirty="0"/>
              <a:t/>
            </a:r>
            <a:br>
              <a:rPr lang="en-US" sz="2200" dirty="0"/>
            </a:br>
            <a:r>
              <a:rPr lang="en-US" altLang="ru-RU" sz="2200" dirty="0" err="1"/>
              <a:t>Harutyunyan</a:t>
            </a:r>
            <a:r>
              <a:rPr lang="en-US" altLang="ru-RU" sz="2200" dirty="0"/>
              <a:t> T., </a:t>
            </a:r>
            <a:r>
              <a:rPr lang="en-US" altLang="ru-RU" sz="2200" dirty="0" err="1"/>
              <a:t>Hovhannisyan</a:t>
            </a:r>
            <a:r>
              <a:rPr lang="en-US" altLang="ru-RU" sz="2200" dirty="0"/>
              <a:t> G., </a:t>
            </a:r>
            <a:r>
              <a:rPr lang="en-US" altLang="ru-RU" sz="2200" dirty="0" err="1"/>
              <a:t>Sargsyan</a:t>
            </a:r>
            <a:r>
              <a:rPr lang="en-US" altLang="ru-RU" sz="2200" dirty="0"/>
              <a:t> A.,</a:t>
            </a:r>
            <a:br>
              <a:rPr lang="en-US" altLang="ru-RU" sz="2200" dirty="0"/>
            </a:br>
            <a:r>
              <a:rPr lang="en-US" altLang="ru-RU" sz="2200" dirty="0" err="1"/>
              <a:t>Grigoryan</a:t>
            </a:r>
            <a:r>
              <a:rPr lang="en-US" altLang="ru-RU" sz="2200" dirty="0"/>
              <a:t> B., Al-</a:t>
            </a:r>
            <a:r>
              <a:rPr lang="en-US" altLang="ru-RU" sz="2200" dirty="0" err="1"/>
              <a:t>Rikabi</a:t>
            </a:r>
            <a:r>
              <a:rPr lang="en-US" altLang="ru-RU" sz="2200" dirty="0"/>
              <a:t> A.H., Weise A., </a:t>
            </a:r>
            <a:r>
              <a:rPr lang="en-US" altLang="ru-RU" sz="2200" dirty="0" err="1"/>
              <a:t>Liehr</a:t>
            </a:r>
            <a:r>
              <a:rPr lang="en-US" altLang="ru-RU" sz="2200" dirty="0"/>
              <a:t> T., Aroutiounian R.</a:t>
            </a:r>
            <a:br>
              <a:rPr lang="en-US" altLang="ru-RU" sz="2200" dirty="0"/>
            </a:br>
            <a:r>
              <a:rPr lang="en-US" altLang="ru-RU" sz="2200" dirty="0"/>
              <a:t>Analysis of copy number variations induced by </a:t>
            </a:r>
            <a:r>
              <a:rPr lang="en-US" altLang="ru-RU" sz="2200" dirty="0" err="1"/>
              <a:t>ultrashort</a:t>
            </a:r>
            <a:r>
              <a:rPr lang="en-US" altLang="ru-RU" sz="2200" dirty="0"/>
              <a:t> electron beam radiation in human leukocytes in vitro.</a:t>
            </a:r>
            <a:br>
              <a:rPr lang="en-US" altLang="ru-RU" sz="2200" dirty="0"/>
            </a:br>
            <a:r>
              <a:rPr lang="en-US" altLang="ru-RU" sz="2200" dirty="0"/>
              <a:t>Molecular </a:t>
            </a:r>
            <a:r>
              <a:rPr lang="en-US" altLang="ru-RU" sz="2200" dirty="0" err="1"/>
              <a:t>Cytogenetics</a:t>
            </a:r>
            <a:r>
              <a:rPr lang="en-US" altLang="ru-RU" sz="2200" dirty="0"/>
              <a:t>. 2019. </a:t>
            </a:r>
            <a:r>
              <a:rPr lang="en-US" altLang="en-US" sz="2200" dirty="0"/>
              <a:t>12:18</a:t>
            </a:r>
            <a:r>
              <a:rPr lang="en-US" altLang="ru-RU" sz="3600" dirty="0">
                <a:solidFill>
                  <a:srgbClr val="0000CC"/>
                </a:solidFill>
                <a:latin typeface="Calibri" pitchFamily="34" charset="0"/>
              </a:rPr>
              <a:t/>
            </a:r>
            <a:br>
              <a:rPr lang="en-US" altLang="ru-RU" sz="3600" dirty="0">
                <a:solidFill>
                  <a:srgbClr val="0000CC"/>
                </a:solidFill>
                <a:latin typeface="Calibri" pitchFamily="34" charset="0"/>
              </a:rPr>
            </a:br>
            <a:r>
              <a:rPr lang="en-US" sz="3600" dirty="0"/>
              <a:t/>
            </a:r>
            <a:br>
              <a:rPr lang="en-US" sz="3600" dirty="0"/>
            </a:br>
            <a:endParaRPr lang="en-US" altLang="en-US" sz="3600" dirty="0" smtClean="0"/>
          </a:p>
        </p:txBody>
      </p:sp>
    </p:spTree>
    <p:extLst>
      <p:ext uri="{BB962C8B-B14F-4D97-AF65-F5344CB8AC3E}">
        <p14:creationId xmlns:p14="http://schemas.microsoft.com/office/powerpoint/2010/main" val="2423185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228600"/>
            <a:ext cx="8458200" cy="7986802"/>
          </a:xfrm>
          <a:prstGeom prst="rect">
            <a:avLst/>
          </a:prstGeom>
        </p:spPr>
        <p:txBody>
          <a:bodyPr wrap="square">
            <a:spAutoFit/>
          </a:bodyPr>
          <a:lstStyle/>
          <a:p>
            <a:pPr>
              <a:lnSpc>
                <a:spcPct val="150000"/>
              </a:lnSpc>
            </a:pPr>
            <a:endParaRPr lang="en-US" dirty="0" smtClean="0">
              <a:latin typeface="Sylfaen" panose="010A0502050306030303" pitchFamily="18" charset="0"/>
              <a:ea typeface="Times New Roman" panose="02020603050405020304" pitchFamily="18" charset="0"/>
              <a:cs typeface="Sylfaen" panose="010A0502050306030303" pitchFamily="18" charset="0"/>
            </a:endParaRPr>
          </a:p>
          <a:p>
            <a:pPr>
              <a:lnSpc>
                <a:spcPct val="150000"/>
              </a:lnSpc>
            </a:pPr>
            <a:r>
              <a:rPr lang="en-US" dirty="0" err="1" smtClean="0">
                <a:latin typeface="Sylfaen" panose="010A0502050306030303" pitchFamily="18" charset="0"/>
                <a:ea typeface="Times New Roman" panose="02020603050405020304" pitchFamily="18" charset="0"/>
                <a:cs typeface="Sylfaen" panose="010A0502050306030303" pitchFamily="18" charset="0"/>
              </a:rPr>
              <a:t>Harutyunyan</a:t>
            </a:r>
            <a:r>
              <a:rPr lang="en-US" dirty="0">
                <a:latin typeface="Sylfaen" panose="010A0502050306030303" pitchFamily="18" charset="0"/>
                <a:ea typeface="Times New Roman" panose="02020603050405020304" pitchFamily="18" charset="0"/>
                <a:cs typeface="Sylfaen" panose="010A0502050306030303" pitchFamily="18" charset="0"/>
              </a:rPr>
              <a:t>, T., </a:t>
            </a:r>
            <a:r>
              <a:rPr lang="en-US" dirty="0" err="1">
                <a:latin typeface="Sylfaen" panose="010A0502050306030303" pitchFamily="18" charset="0"/>
                <a:ea typeface="Times New Roman" panose="02020603050405020304" pitchFamily="18" charset="0"/>
                <a:cs typeface="Sylfaen" panose="010A0502050306030303" pitchFamily="18" charset="0"/>
              </a:rPr>
              <a:t>Hovhannisyan</a:t>
            </a:r>
            <a:r>
              <a:rPr lang="en-US" dirty="0">
                <a:latin typeface="Sylfaen" panose="010A0502050306030303" pitchFamily="18" charset="0"/>
                <a:ea typeface="Times New Roman" panose="02020603050405020304" pitchFamily="18" charset="0"/>
                <a:cs typeface="Sylfaen" panose="010A0502050306030303" pitchFamily="18" charset="0"/>
              </a:rPr>
              <a:t>, G., </a:t>
            </a:r>
            <a:r>
              <a:rPr lang="en-US" dirty="0" err="1">
                <a:latin typeface="Sylfaen" panose="010A0502050306030303" pitchFamily="18" charset="0"/>
                <a:ea typeface="Times New Roman" panose="02020603050405020304" pitchFamily="18" charset="0"/>
                <a:cs typeface="Sylfaen" panose="010A0502050306030303" pitchFamily="18" charset="0"/>
              </a:rPr>
              <a:t>Sargsyan</a:t>
            </a:r>
            <a:r>
              <a:rPr lang="en-US" dirty="0">
                <a:latin typeface="Sylfaen" panose="010A0502050306030303" pitchFamily="18" charset="0"/>
                <a:ea typeface="Times New Roman" panose="02020603050405020304" pitchFamily="18" charset="0"/>
                <a:cs typeface="Sylfaen" panose="010A0502050306030303" pitchFamily="18" charset="0"/>
              </a:rPr>
              <a:t>, A. et al. Analysis of copy number variations induced by </a:t>
            </a:r>
            <a:r>
              <a:rPr lang="en-US" dirty="0" err="1">
                <a:latin typeface="Sylfaen" panose="010A0502050306030303" pitchFamily="18" charset="0"/>
                <a:ea typeface="Times New Roman" panose="02020603050405020304" pitchFamily="18" charset="0"/>
                <a:cs typeface="Sylfaen" panose="010A0502050306030303" pitchFamily="18" charset="0"/>
              </a:rPr>
              <a:t>ultrashort</a:t>
            </a:r>
            <a:r>
              <a:rPr lang="en-US" dirty="0">
                <a:latin typeface="Sylfaen" panose="010A0502050306030303" pitchFamily="18" charset="0"/>
                <a:ea typeface="Times New Roman" panose="02020603050405020304" pitchFamily="18" charset="0"/>
                <a:cs typeface="Sylfaen" panose="010A0502050306030303" pitchFamily="18" charset="0"/>
              </a:rPr>
              <a:t> electron beam radiation in human leukocytes in vitro. </a:t>
            </a:r>
            <a:r>
              <a:rPr lang="en-US" b="1" dirty="0" err="1">
                <a:solidFill>
                  <a:srgbClr val="0000FF"/>
                </a:solidFill>
                <a:latin typeface="Sylfaen" panose="010A0502050306030303" pitchFamily="18" charset="0"/>
                <a:ea typeface="Times New Roman" panose="02020603050405020304" pitchFamily="18" charset="0"/>
                <a:cs typeface="Sylfaen" panose="010A0502050306030303" pitchFamily="18" charset="0"/>
              </a:rPr>
              <a:t>Mol</a:t>
            </a:r>
            <a:r>
              <a:rPr lang="en-US" b="1" dirty="0">
                <a:solidFill>
                  <a:srgbClr val="0000FF"/>
                </a:solidFill>
                <a:latin typeface="Sylfaen" panose="010A0502050306030303" pitchFamily="18" charset="0"/>
                <a:ea typeface="Times New Roman" panose="02020603050405020304" pitchFamily="18" charset="0"/>
                <a:cs typeface="Sylfaen" panose="010A0502050306030303" pitchFamily="18" charset="0"/>
              </a:rPr>
              <a:t> </a:t>
            </a:r>
            <a:r>
              <a:rPr lang="en-US" b="1" dirty="0" err="1">
                <a:solidFill>
                  <a:srgbClr val="0000FF"/>
                </a:solidFill>
                <a:latin typeface="Sylfaen" panose="010A0502050306030303" pitchFamily="18" charset="0"/>
                <a:ea typeface="Times New Roman" panose="02020603050405020304" pitchFamily="18" charset="0"/>
                <a:cs typeface="Sylfaen" panose="010A0502050306030303" pitchFamily="18" charset="0"/>
              </a:rPr>
              <a:t>Cytogenet</a:t>
            </a:r>
            <a:r>
              <a:rPr lang="en-US" dirty="0">
                <a:latin typeface="Sylfaen" panose="010A0502050306030303" pitchFamily="18" charset="0"/>
                <a:ea typeface="Times New Roman" panose="02020603050405020304" pitchFamily="18" charset="0"/>
                <a:cs typeface="Sylfaen" panose="010A0502050306030303" pitchFamily="18" charset="0"/>
              </a:rPr>
              <a:t> 12, 18 (2019). </a:t>
            </a:r>
            <a:endParaRPr lang="en-US" dirty="0" smtClean="0">
              <a:latin typeface="Sylfaen" panose="010A0502050306030303" pitchFamily="18" charset="0"/>
              <a:ea typeface="Times New Roman" panose="02020603050405020304" pitchFamily="18" charset="0"/>
              <a:cs typeface="Sylfaen" panose="010A0502050306030303" pitchFamily="18" charset="0"/>
            </a:endParaRPr>
          </a:p>
          <a:p>
            <a:pPr>
              <a:lnSpc>
                <a:spcPct val="150000"/>
              </a:lnSpc>
            </a:pPr>
            <a:endParaRPr lang="en-US" dirty="0">
              <a:latin typeface="Sylfaen" panose="010A0502050306030303" pitchFamily="18" charset="0"/>
              <a:ea typeface="Times New Roman" panose="02020603050405020304" pitchFamily="18" charset="0"/>
              <a:cs typeface="Sylfaen" panose="010A0502050306030303" pitchFamily="18" charset="0"/>
            </a:endParaRPr>
          </a:p>
          <a:p>
            <a:pPr>
              <a:lnSpc>
                <a:spcPct val="150000"/>
              </a:lnSpc>
            </a:pPr>
            <a:r>
              <a:rPr lang="en-US" dirty="0" err="1" smtClean="0">
                <a:latin typeface="Sylfaen" panose="010A0502050306030303" pitchFamily="18" charset="0"/>
                <a:ea typeface="Times New Roman" panose="02020603050405020304" pitchFamily="18" charset="0"/>
                <a:cs typeface="Sylfaen" panose="010A0502050306030303" pitchFamily="18" charset="0"/>
              </a:rPr>
              <a:t>Babayan</a:t>
            </a:r>
            <a:r>
              <a:rPr lang="en-US" dirty="0">
                <a:latin typeface="Sylfaen" panose="010A0502050306030303" pitchFamily="18" charset="0"/>
                <a:ea typeface="Times New Roman" panose="02020603050405020304" pitchFamily="18" charset="0"/>
                <a:cs typeface="Sylfaen" panose="010A0502050306030303" pitchFamily="18" charset="0"/>
              </a:rPr>
              <a:t>, N.; </a:t>
            </a:r>
            <a:r>
              <a:rPr lang="en-US" dirty="0" err="1">
                <a:latin typeface="Sylfaen" panose="010A0502050306030303" pitchFamily="18" charset="0"/>
                <a:ea typeface="Times New Roman" panose="02020603050405020304" pitchFamily="18" charset="0"/>
                <a:cs typeface="Sylfaen" panose="010A0502050306030303" pitchFamily="18" charset="0"/>
              </a:rPr>
              <a:t>Vorobyeva</a:t>
            </a:r>
            <a:r>
              <a:rPr lang="en-US" dirty="0">
                <a:latin typeface="Sylfaen" panose="010A0502050306030303" pitchFamily="18" charset="0"/>
                <a:ea typeface="Times New Roman" panose="02020603050405020304" pitchFamily="18" charset="0"/>
                <a:cs typeface="Sylfaen" panose="010A0502050306030303" pitchFamily="18" charset="0"/>
              </a:rPr>
              <a:t>, N.; </a:t>
            </a:r>
            <a:r>
              <a:rPr lang="en-US" dirty="0" err="1">
                <a:latin typeface="Sylfaen" panose="010A0502050306030303" pitchFamily="18" charset="0"/>
                <a:ea typeface="Times New Roman" panose="02020603050405020304" pitchFamily="18" charset="0"/>
                <a:cs typeface="Sylfaen" panose="010A0502050306030303" pitchFamily="18" charset="0"/>
              </a:rPr>
              <a:t>Grigoryan</a:t>
            </a:r>
            <a:r>
              <a:rPr lang="en-US" dirty="0">
                <a:latin typeface="Sylfaen" panose="010A0502050306030303" pitchFamily="18" charset="0"/>
                <a:ea typeface="Times New Roman" panose="02020603050405020304" pitchFamily="18" charset="0"/>
                <a:cs typeface="Sylfaen" panose="010A0502050306030303" pitchFamily="18" charset="0"/>
              </a:rPr>
              <a:t>, B.; </a:t>
            </a:r>
            <a:r>
              <a:rPr lang="en-US" dirty="0" err="1">
                <a:latin typeface="Sylfaen" panose="010A0502050306030303" pitchFamily="18" charset="0"/>
                <a:ea typeface="Times New Roman" panose="02020603050405020304" pitchFamily="18" charset="0"/>
                <a:cs typeface="Sylfaen" panose="010A0502050306030303" pitchFamily="18" charset="0"/>
              </a:rPr>
              <a:t>Grekhova</a:t>
            </a:r>
            <a:r>
              <a:rPr lang="en-US" dirty="0">
                <a:latin typeface="Sylfaen" panose="010A0502050306030303" pitchFamily="18" charset="0"/>
                <a:ea typeface="Times New Roman" panose="02020603050405020304" pitchFamily="18" charset="0"/>
                <a:cs typeface="Sylfaen" panose="010A0502050306030303" pitchFamily="18" charset="0"/>
              </a:rPr>
              <a:t>, A.; </a:t>
            </a:r>
            <a:r>
              <a:rPr lang="en-US" dirty="0" err="1">
                <a:latin typeface="Sylfaen" panose="010A0502050306030303" pitchFamily="18" charset="0"/>
                <a:ea typeface="Times New Roman" panose="02020603050405020304" pitchFamily="18" charset="0"/>
                <a:cs typeface="Sylfaen" panose="010A0502050306030303" pitchFamily="18" charset="0"/>
              </a:rPr>
              <a:t>Pustovalova</a:t>
            </a:r>
            <a:r>
              <a:rPr lang="en-US" dirty="0">
                <a:latin typeface="Sylfaen" panose="010A0502050306030303" pitchFamily="18" charset="0"/>
                <a:ea typeface="Times New Roman" panose="02020603050405020304" pitchFamily="18" charset="0"/>
                <a:cs typeface="Sylfaen" panose="010A0502050306030303" pitchFamily="18" charset="0"/>
              </a:rPr>
              <a:t>, M.; </a:t>
            </a:r>
            <a:r>
              <a:rPr lang="en-US" dirty="0" err="1">
                <a:latin typeface="Sylfaen" panose="010A0502050306030303" pitchFamily="18" charset="0"/>
                <a:ea typeface="Times New Roman" panose="02020603050405020304" pitchFamily="18" charset="0"/>
                <a:cs typeface="Sylfaen" panose="010A0502050306030303" pitchFamily="18" charset="0"/>
              </a:rPr>
              <a:t>Rodneva</a:t>
            </a:r>
            <a:r>
              <a:rPr lang="en-US" dirty="0">
                <a:latin typeface="Sylfaen" panose="010A0502050306030303" pitchFamily="18" charset="0"/>
                <a:ea typeface="Times New Roman" panose="02020603050405020304" pitchFamily="18" charset="0"/>
                <a:cs typeface="Sylfaen" panose="010A0502050306030303" pitchFamily="18" charset="0"/>
              </a:rPr>
              <a:t>, S.; </a:t>
            </a:r>
            <a:r>
              <a:rPr lang="en-US" dirty="0" err="1">
                <a:latin typeface="Sylfaen" panose="010A0502050306030303" pitchFamily="18" charset="0"/>
                <a:ea typeface="Times New Roman" panose="02020603050405020304" pitchFamily="18" charset="0"/>
                <a:cs typeface="Sylfaen" panose="010A0502050306030303" pitchFamily="18" charset="0"/>
              </a:rPr>
              <a:t>Fedotov</a:t>
            </a:r>
            <a:r>
              <a:rPr lang="en-US" dirty="0">
                <a:latin typeface="Sylfaen" panose="010A0502050306030303" pitchFamily="18" charset="0"/>
                <a:ea typeface="Times New Roman" panose="02020603050405020304" pitchFamily="18" charset="0"/>
                <a:cs typeface="Sylfaen" panose="010A0502050306030303" pitchFamily="18" charset="0"/>
              </a:rPr>
              <a:t>, Y.; </a:t>
            </a:r>
            <a:r>
              <a:rPr lang="en-US" dirty="0" err="1">
                <a:latin typeface="Sylfaen" panose="010A0502050306030303" pitchFamily="18" charset="0"/>
                <a:ea typeface="Times New Roman" panose="02020603050405020304" pitchFamily="18" charset="0"/>
                <a:cs typeface="Sylfaen" panose="010A0502050306030303" pitchFamily="18" charset="0"/>
              </a:rPr>
              <a:t>Tsakanova</a:t>
            </a:r>
            <a:r>
              <a:rPr lang="en-US" dirty="0">
                <a:latin typeface="Sylfaen" panose="010A0502050306030303" pitchFamily="18" charset="0"/>
                <a:ea typeface="Times New Roman" panose="02020603050405020304" pitchFamily="18" charset="0"/>
                <a:cs typeface="Sylfaen" panose="010A0502050306030303" pitchFamily="18" charset="0"/>
              </a:rPr>
              <a:t>, G.; Aroutiounian, R.; </a:t>
            </a:r>
            <a:r>
              <a:rPr lang="en-US" dirty="0" err="1">
                <a:latin typeface="Sylfaen" panose="010A0502050306030303" pitchFamily="18" charset="0"/>
                <a:ea typeface="Times New Roman" panose="02020603050405020304" pitchFamily="18" charset="0"/>
                <a:cs typeface="Sylfaen" panose="010A0502050306030303" pitchFamily="18" charset="0"/>
              </a:rPr>
              <a:t>Osipov</a:t>
            </a:r>
            <a:r>
              <a:rPr lang="en-US" dirty="0">
                <a:latin typeface="Sylfaen" panose="010A0502050306030303" pitchFamily="18" charset="0"/>
                <a:ea typeface="Times New Roman" panose="02020603050405020304" pitchFamily="18" charset="0"/>
                <a:cs typeface="Sylfaen" panose="010A0502050306030303" pitchFamily="18" charset="0"/>
              </a:rPr>
              <a:t>, A. Low Repair Capacity of DNA Double-Strand Breaks Induced by Laser-Driven </a:t>
            </a:r>
            <a:r>
              <a:rPr lang="en-US" dirty="0" err="1">
                <a:latin typeface="Sylfaen" panose="010A0502050306030303" pitchFamily="18" charset="0"/>
                <a:ea typeface="Times New Roman" panose="02020603050405020304" pitchFamily="18" charset="0"/>
                <a:cs typeface="Sylfaen" panose="010A0502050306030303" pitchFamily="18" charset="0"/>
              </a:rPr>
              <a:t>Ultrashort</a:t>
            </a:r>
            <a:r>
              <a:rPr lang="en-US" dirty="0">
                <a:latin typeface="Sylfaen" panose="010A0502050306030303" pitchFamily="18" charset="0"/>
                <a:ea typeface="Times New Roman" panose="02020603050405020304" pitchFamily="18" charset="0"/>
                <a:cs typeface="Sylfaen" panose="010A0502050306030303" pitchFamily="18" charset="0"/>
              </a:rPr>
              <a:t> Electron Beams in Cancer Cells</a:t>
            </a:r>
            <a:r>
              <a:rPr lang="en-US" dirty="0" smtClean="0">
                <a:latin typeface="Sylfaen" panose="010A0502050306030303" pitchFamily="18" charset="0"/>
                <a:ea typeface="Times New Roman" panose="02020603050405020304" pitchFamily="18" charset="0"/>
                <a:cs typeface="Sylfaen" panose="010A0502050306030303" pitchFamily="18" charset="0"/>
              </a:rPr>
              <a:t>.</a:t>
            </a:r>
            <a:r>
              <a:rPr lang="en-US" dirty="0">
                <a:latin typeface="Sylfaen" panose="010A0502050306030303" pitchFamily="18" charset="0"/>
                <a:ea typeface="Times New Roman" panose="02020603050405020304" pitchFamily="18" charset="0"/>
                <a:cs typeface="Sylfaen" panose="010A0502050306030303" pitchFamily="18" charset="0"/>
              </a:rPr>
              <a:t> </a:t>
            </a:r>
            <a:r>
              <a:rPr lang="en-US" b="1" dirty="0">
                <a:solidFill>
                  <a:srgbClr val="0000FF"/>
                </a:solidFill>
                <a:latin typeface="Sylfaen" panose="010A0502050306030303" pitchFamily="18" charset="0"/>
                <a:ea typeface="Times New Roman" panose="02020603050405020304" pitchFamily="18" charset="0"/>
                <a:cs typeface="Sylfaen" panose="010A0502050306030303" pitchFamily="18" charset="0"/>
              </a:rPr>
              <a:t>International Journal of Molecular Sciences</a:t>
            </a:r>
            <a:r>
              <a:rPr lang="en-US" dirty="0">
                <a:latin typeface="Sylfaen" panose="010A0502050306030303" pitchFamily="18" charset="0"/>
                <a:ea typeface="Times New Roman" panose="02020603050405020304" pitchFamily="18" charset="0"/>
                <a:cs typeface="Sylfaen" panose="010A0502050306030303" pitchFamily="18" charset="0"/>
              </a:rPr>
              <a:t>, 2020, 21, N 24 (9488), 1-10. </a:t>
            </a:r>
            <a:endParaRPr lang="en-US" dirty="0" smtClean="0">
              <a:latin typeface="Sylfaen" panose="010A0502050306030303" pitchFamily="18" charset="0"/>
              <a:ea typeface="Times New Roman" panose="02020603050405020304" pitchFamily="18" charset="0"/>
              <a:cs typeface="Sylfaen" panose="010A0502050306030303" pitchFamily="18" charset="0"/>
            </a:endParaRPr>
          </a:p>
          <a:p>
            <a:pPr>
              <a:lnSpc>
                <a:spcPct val="150000"/>
              </a:lnSpc>
            </a:pPr>
            <a:endParaRPr lang="en-US" dirty="0" smtClean="0"/>
          </a:p>
          <a:p>
            <a:pPr>
              <a:lnSpc>
                <a:spcPct val="150000"/>
              </a:lnSpc>
            </a:pPr>
            <a:r>
              <a:rPr lang="en-US" dirty="0" err="1" smtClean="0"/>
              <a:t>Babayan</a:t>
            </a:r>
            <a:r>
              <a:rPr lang="en-US" dirty="0" smtClean="0"/>
              <a:t> </a:t>
            </a:r>
            <a:r>
              <a:rPr lang="en-US" dirty="0"/>
              <a:t>NS, Guryev DV, </a:t>
            </a:r>
            <a:r>
              <a:rPr lang="en-US" dirty="0" err="1"/>
              <a:t>Vorobyeva</a:t>
            </a:r>
            <a:r>
              <a:rPr lang="en-US" dirty="0"/>
              <a:t> NY, </a:t>
            </a:r>
            <a:r>
              <a:rPr lang="en-US" dirty="0" err="1"/>
              <a:t>Grigoryan</a:t>
            </a:r>
            <a:r>
              <a:rPr lang="en-US" dirty="0"/>
              <a:t> BA, </a:t>
            </a:r>
            <a:r>
              <a:rPr lang="en-US" dirty="0" err="1"/>
              <a:t>Tadevosyan</a:t>
            </a:r>
            <a:r>
              <a:rPr lang="en-US" dirty="0"/>
              <a:t> GL, </a:t>
            </a:r>
            <a:r>
              <a:rPr lang="en-US" dirty="0" err="1"/>
              <a:t>Apresyan</a:t>
            </a:r>
            <a:r>
              <a:rPr lang="en-US" dirty="0"/>
              <a:t> LS, </a:t>
            </a:r>
            <a:r>
              <a:rPr lang="en-US" dirty="0" err="1"/>
              <a:t>Chigasova</a:t>
            </a:r>
            <a:r>
              <a:rPr lang="en-US" dirty="0"/>
              <a:t> AK, </a:t>
            </a:r>
            <a:r>
              <a:rPr lang="en-US" dirty="0" err="1"/>
              <a:t>Yashkina</a:t>
            </a:r>
            <a:r>
              <a:rPr lang="en-US" dirty="0"/>
              <a:t> EI, </a:t>
            </a:r>
            <a:r>
              <a:rPr lang="en-US" dirty="0" err="1"/>
              <a:t>Rodneva</a:t>
            </a:r>
            <a:r>
              <a:rPr lang="en-US" dirty="0"/>
              <a:t> SM, </a:t>
            </a:r>
            <a:r>
              <a:rPr lang="en-US" dirty="0" err="1"/>
              <a:t>Tsishnatti</a:t>
            </a:r>
            <a:r>
              <a:rPr lang="en-US" dirty="0"/>
              <a:t> AA, </a:t>
            </a:r>
            <a:r>
              <a:rPr lang="en-US" dirty="0" err="1"/>
              <a:t>Fedotov</a:t>
            </a:r>
            <a:r>
              <a:rPr lang="en-US" dirty="0"/>
              <a:t> YA, </a:t>
            </a:r>
            <a:r>
              <a:rPr lang="en-US" dirty="0" err="1"/>
              <a:t>Sarkisyan</a:t>
            </a:r>
            <a:r>
              <a:rPr lang="en-US" dirty="0"/>
              <a:t> NK, </a:t>
            </a:r>
            <a:r>
              <a:rPr lang="en-US" dirty="0" err="1">
                <a:latin typeface="Sylfaen" panose="010A0502050306030303" pitchFamily="18" charset="0"/>
                <a:ea typeface="Times New Roman" panose="02020603050405020304" pitchFamily="18" charset="0"/>
                <a:cs typeface="Sylfaen" panose="010A0502050306030303" pitchFamily="18" charset="0"/>
              </a:rPr>
              <a:t>Manukyan</a:t>
            </a:r>
            <a:r>
              <a:rPr lang="en-US" dirty="0"/>
              <a:t> AT, Aroutiounian RM, </a:t>
            </a:r>
            <a:r>
              <a:rPr lang="en-US" dirty="0" err="1"/>
              <a:t>Osipov</a:t>
            </a:r>
            <a:r>
              <a:rPr lang="en-US" dirty="0"/>
              <a:t> AN. Colony-Forming Ability and Residual Foci of DNA Repair Proteins in Human Lung Fibroblasts Irradiated with </a:t>
            </a:r>
            <a:r>
              <a:rPr lang="en-US" dirty="0" err="1"/>
              <a:t>Subpicosecond</a:t>
            </a:r>
            <a:r>
              <a:rPr lang="en-US" dirty="0"/>
              <a:t> Beams of Accelerated Electrons. Bull </a:t>
            </a:r>
            <a:r>
              <a:rPr lang="en-US" dirty="0" err="1"/>
              <a:t>Exp</a:t>
            </a:r>
            <a:r>
              <a:rPr lang="en-US" dirty="0"/>
              <a:t> </a:t>
            </a:r>
            <a:r>
              <a:rPr lang="en-US" dirty="0" err="1"/>
              <a:t>Biol</a:t>
            </a:r>
            <a:r>
              <a:rPr lang="en-US" dirty="0"/>
              <a:t> Med. 172, 2021, pp. 22–25.</a:t>
            </a:r>
          </a:p>
          <a:p>
            <a:pPr>
              <a:lnSpc>
                <a:spcPct val="150000"/>
              </a:lnSpc>
            </a:pPr>
            <a:endParaRPr lang="en-US" sz="2400" b="1" dirty="0">
              <a:effectLst/>
              <a:latin typeface="Sylfaen" panose="010A0502050306030303" pitchFamily="18" charset="0"/>
              <a:ea typeface="Calibri" panose="020F0502020204030204" pitchFamily="34" charset="0"/>
              <a:cs typeface="Times New Roman" panose="02020603050405020304" pitchFamily="18" charset="0"/>
            </a:endParaRPr>
          </a:p>
          <a:p>
            <a:pPr>
              <a:lnSpc>
                <a:spcPct val="150000"/>
              </a:lnSpc>
            </a:pPr>
            <a:endParaRPr lang="en-US" sz="2400" b="1" dirty="0" smtClean="0">
              <a:latin typeface="Sylfaen" panose="010A0502050306030303" pitchFamily="18" charset="0"/>
              <a:ea typeface="Calibri" panose="020F0502020204030204" pitchFamily="34" charset="0"/>
              <a:cs typeface="Times New Roman" panose="02020603050405020304" pitchFamily="18" charset="0"/>
            </a:endParaRPr>
          </a:p>
          <a:p>
            <a:pPr>
              <a:lnSpc>
                <a:spcPct val="150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875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389091" y="1906734"/>
            <a:ext cx="2158643" cy="2385306"/>
            <a:chOff x="518787" y="1399311"/>
            <a:chExt cx="2878191" cy="3180407"/>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0601" t="11071" r="41838" b="35357"/>
            <a:stretch/>
          </p:blipFill>
          <p:spPr>
            <a:xfrm>
              <a:off x="518787" y="1399311"/>
              <a:ext cx="2878191" cy="2632492"/>
            </a:xfrm>
            <a:prstGeom prst="rect">
              <a:avLst/>
            </a:prstGeom>
            <a:ln w="38100">
              <a:solidFill>
                <a:srgbClr val="0000FF"/>
              </a:solidFill>
            </a:ln>
          </p:spPr>
        </p:pic>
        <p:sp>
          <p:nvSpPr>
            <p:cNvPr id="5" name="Прямоугольник 4"/>
            <p:cNvSpPr/>
            <p:nvPr/>
          </p:nvSpPr>
          <p:spPr>
            <a:xfrm>
              <a:off x="889640" y="4179609"/>
              <a:ext cx="2178290" cy="400109"/>
            </a:xfrm>
            <a:prstGeom prst="rect">
              <a:avLst/>
            </a:prstGeom>
          </p:spPr>
          <p:txBody>
            <a:bodyPr wrap="none">
              <a:spAutoFit/>
            </a:bodyPr>
            <a:lstStyle/>
            <a:p>
              <a:r>
                <a:rPr lang="en-US" sz="1350" b="1" dirty="0">
                  <a:solidFill>
                    <a:srgbClr val="0000CC"/>
                  </a:solidFill>
                  <a:latin typeface="Calibri" panose="020F0502020204030204" pitchFamily="34" charset="0"/>
                  <a:cs typeface="Arial" panose="020B0604020202020204" pitchFamily="34" charset="0"/>
                </a:rPr>
                <a:t>Dr. </a:t>
              </a:r>
              <a:r>
                <a:rPr lang="en-US" sz="1350" b="1" dirty="0" err="1">
                  <a:solidFill>
                    <a:srgbClr val="0000CC"/>
                  </a:solidFill>
                  <a:latin typeface="Calibri" panose="020F0502020204030204" pitchFamily="34" charset="0"/>
                  <a:cs typeface="Arial" panose="020B0604020202020204" pitchFamily="34" charset="0"/>
                </a:rPr>
                <a:t>Bagrat</a:t>
              </a:r>
              <a:r>
                <a:rPr lang="en-US" sz="1350" b="1" dirty="0">
                  <a:solidFill>
                    <a:srgbClr val="0000CC"/>
                  </a:solidFill>
                  <a:latin typeface="Calibri" panose="020F0502020204030204" pitchFamily="34" charset="0"/>
                  <a:cs typeface="Arial" panose="020B0604020202020204" pitchFamily="34" charset="0"/>
                </a:rPr>
                <a:t> </a:t>
              </a:r>
              <a:r>
                <a:rPr lang="en-US" sz="1350" b="1" dirty="0" err="1">
                  <a:solidFill>
                    <a:srgbClr val="0000CC"/>
                  </a:solidFill>
                  <a:latin typeface="Calibri" panose="020F0502020204030204" pitchFamily="34" charset="0"/>
                  <a:cs typeface="Arial" panose="020B0604020202020204" pitchFamily="34" charset="0"/>
                </a:rPr>
                <a:t>Grigoryan</a:t>
              </a:r>
              <a:endParaRPr lang="en-US" sz="1350" b="1" dirty="0">
                <a:solidFill>
                  <a:srgbClr val="0000CC"/>
                </a:solidFill>
                <a:latin typeface="Calibri" panose="020F0502020204030204" pitchFamily="34" charset="0"/>
                <a:cs typeface="Arial" panose="020B0604020202020204" pitchFamily="34" charset="0"/>
              </a:endParaRPr>
            </a:p>
          </p:txBody>
        </p:sp>
      </p:grpSp>
      <p:grpSp>
        <p:nvGrpSpPr>
          <p:cNvPr id="11" name="Группа 10"/>
          <p:cNvGrpSpPr/>
          <p:nvPr/>
        </p:nvGrpSpPr>
        <p:grpSpPr>
          <a:xfrm>
            <a:off x="6674681" y="1906734"/>
            <a:ext cx="2040559" cy="2385306"/>
            <a:chOff x="8899573" y="1399311"/>
            <a:chExt cx="2720745" cy="3180407"/>
          </a:xfrm>
        </p:grpSpPr>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8631" y="1399311"/>
              <a:ext cx="2625434" cy="2625434"/>
            </a:xfrm>
            <a:prstGeom prst="rect">
              <a:avLst/>
            </a:prstGeom>
            <a:ln w="38100">
              <a:solidFill>
                <a:srgbClr val="0000FF"/>
              </a:solidFill>
            </a:ln>
          </p:spPr>
        </p:pic>
        <p:sp>
          <p:nvSpPr>
            <p:cNvPr id="6" name="Прямоугольник 5"/>
            <p:cNvSpPr/>
            <p:nvPr/>
          </p:nvSpPr>
          <p:spPr>
            <a:xfrm>
              <a:off x="8899573" y="4179609"/>
              <a:ext cx="2720745" cy="400109"/>
            </a:xfrm>
            <a:prstGeom prst="rect">
              <a:avLst/>
            </a:prstGeom>
          </p:spPr>
          <p:txBody>
            <a:bodyPr wrap="none">
              <a:spAutoFit/>
            </a:bodyPr>
            <a:lstStyle/>
            <a:p>
              <a:r>
                <a:rPr lang="en-US" sz="1350" b="1" dirty="0">
                  <a:solidFill>
                    <a:srgbClr val="0000CC"/>
                  </a:solidFill>
                  <a:latin typeface="Calibri" panose="020F0502020204030204" pitchFamily="34" charset="0"/>
                  <a:cs typeface="Arial" panose="020B0604020202020204" pitchFamily="34" charset="0"/>
                </a:rPr>
                <a:t>Prof.</a:t>
              </a:r>
              <a:r>
                <a:rPr lang="ru-RU" sz="1350" b="1" dirty="0">
                  <a:solidFill>
                    <a:srgbClr val="0000CC"/>
                  </a:solidFill>
                  <a:latin typeface="Calibri" panose="020F0502020204030204" pitchFamily="34" charset="0"/>
                  <a:cs typeface="Arial" panose="020B0604020202020204" pitchFamily="34" charset="0"/>
                </a:rPr>
                <a:t> </a:t>
              </a:r>
              <a:r>
                <a:rPr lang="en-US" sz="1350" b="1" dirty="0" err="1">
                  <a:solidFill>
                    <a:srgbClr val="0000CC"/>
                  </a:solidFill>
                  <a:latin typeface="Calibri" panose="020F0502020204030204" pitchFamily="34" charset="0"/>
                  <a:cs typeface="Arial" panose="020B0604020202020204" pitchFamily="34" charset="0"/>
                </a:rPr>
                <a:t>Samvel</a:t>
              </a:r>
              <a:r>
                <a:rPr lang="en-US" sz="1350" b="1" dirty="0">
                  <a:solidFill>
                    <a:srgbClr val="0000CC"/>
                  </a:solidFill>
                  <a:latin typeface="Calibri" panose="020F0502020204030204" pitchFamily="34" charset="0"/>
                  <a:cs typeface="Arial" panose="020B0604020202020204" pitchFamily="34" charset="0"/>
                </a:rPr>
                <a:t> </a:t>
              </a:r>
              <a:r>
                <a:rPr lang="en-US" sz="1350" b="1" dirty="0" err="1">
                  <a:solidFill>
                    <a:srgbClr val="0000CC"/>
                  </a:solidFill>
                  <a:latin typeface="Calibri" panose="020F0502020204030204" pitchFamily="34" charset="0"/>
                  <a:cs typeface="Arial" panose="020B0604020202020204" pitchFamily="34" charset="0"/>
                </a:rPr>
                <a:t>Harutyunyan</a:t>
              </a:r>
              <a:endParaRPr lang="en-US" sz="1350" b="1" dirty="0">
                <a:solidFill>
                  <a:srgbClr val="0000CC"/>
                </a:solidFill>
                <a:latin typeface="Calibri" panose="020F0502020204030204" pitchFamily="34" charset="0"/>
                <a:cs typeface="Arial" panose="020B0604020202020204" pitchFamily="34" charset="0"/>
              </a:endParaRPr>
            </a:p>
          </p:txBody>
        </p:sp>
      </p:grpSp>
      <p:sp>
        <p:nvSpPr>
          <p:cNvPr id="7" name="Прямоугольник 6"/>
          <p:cNvSpPr/>
          <p:nvPr/>
        </p:nvSpPr>
        <p:spPr>
          <a:xfrm>
            <a:off x="3686944" y="3991957"/>
            <a:ext cx="184731" cy="300082"/>
          </a:xfrm>
          <a:prstGeom prst="rect">
            <a:avLst/>
          </a:prstGeom>
        </p:spPr>
        <p:txBody>
          <a:bodyPr wrap="none">
            <a:spAutoFit/>
          </a:bodyPr>
          <a:lstStyle/>
          <a:p>
            <a:endParaRPr lang="en-US" sz="1350" b="1" dirty="0">
              <a:solidFill>
                <a:srgbClr val="0000CC"/>
              </a:solidFill>
              <a:latin typeface="Calibri" panose="020F0502020204030204" pitchFamily="34" charset="0"/>
              <a:cs typeface="Arial" panose="020B0604020202020204" pitchFamily="34" charset="0"/>
            </a:endParaRPr>
          </a:p>
        </p:txBody>
      </p:sp>
      <p:grpSp>
        <p:nvGrpSpPr>
          <p:cNvPr id="10" name="Группа 9"/>
          <p:cNvGrpSpPr/>
          <p:nvPr/>
        </p:nvGrpSpPr>
        <p:grpSpPr>
          <a:xfrm>
            <a:off x="3541237" y="1594744"/>
            <a:ext cx="2214073" cy="2593056"/>
            <a:chOff x="4681756" y="1399311"/>
            <a:chExt cx="2952097" cy="3457407"/>
          </a:xfrm>
        </p:grpSpPr>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t="10458" b="30065"/>
            <a:stretch/>
          </p:blipFill>
          <p:spPr>
            <a:xfrm>
              <a:off x="4681756" y="1399311"/>
              <a:ext cx="2952097" cy="2632492"/>
            </a:xfrm>
            <a:prstGeom prst="rect">
              <a:avLst/>
            </a:prstGeom>
            <a:ln w="38100">
              <a:solidFill>
                <a:srgbClr val="0000FF"/>
              </a:solidFill>
            </a:ln>
          </p:spPr>
        </p:pic>
        <p:sp>
          <p:nvSpPr>
            <p:cNvPr id="8" name="Прямоугольник 7"/>
            <p:cNvSpPr/>
            <p:nvPr/>
          </p:nvSpPr>
          <p:spPr>
            <a:xfrm>
              <a:off x="5068489" y="4179610"/>
              <a:ext cx="2178630" cy="677108"/>
            </a:xfrm>
            <a:prstGeom prst="rect">
              <a:avLst/>
            </a:prstGeom>
          </p:spPr>
          <p:txBody>
            <a:bodyPr wrap="none">
              <a:spAutoFit/>
            </a:bodyPr>
            <a:lstStyle/>
            <a:p>
              <a:pPr algn="ctr"/>
              <a:r>
                <a:rPr lang="en-US" sz="1350" b="1" dirty="0">
                  <a:solidFill>
                    <a:srgbClr val="0000CC"/>
                  </a:solidFill>
                  <a:latin typeface="Calibri" panose="020F0502020204030204" pitchFamily="34" charset="0"/>
                  <a:cs typeface="Arial" panose="020B0604020202020204" pitchFamily="34" charset="0"/>
                </a:rPr>
                <a:t>Prof. </a:t>
              </a:r>
              <a:r>
                <a:rPr lang="en-US" sz="1350" b="1" dirty="0" err="1">
                  <a:solidFill>
                    <a:srgbClr val="0000CC"/>
                  </a:solidFill>
                  <a:latin typeface="Calibri" panose="020F0502020204030204" pitchFamily="34" charset="0"/>
                  <a:cs typeface="Arial" panose="020B0604020202020204" pitchFamily="34" charset="0"/>
                </a:rPr>
                <a:t>Vasili</a:t>
              </a:r>
              <a:r>
                <a:rPr lang="en-US" sz="1350" b="1" dirty="0">
                  <a:solidFill>
                    <a:srgbClr val="0000CC"/>
                  </a:solidFill>
                  <a:latin typeface="Calibri" panose="020F0502020204030204" pitchFamily="34" charset="0"/>
                  <a:cs typeface="Arial" panose="020B0604020202020204" pitchFamily="34" charset="0"/>
                </a:rPr>
                <a:t> </a:t>
              </a:r>
              <a:r>
                <a:rPr lang="en-US" sz="1350" b="1" dirty="0" err="1">
                  <a:solidFill>
                    <a:srgbClr val="0000CC"/>
                  </a:solidFill>
                  <a:latin typeface="Calibri" panose="020F0502020204030204" pitchFamily="34" charset="0"/>
                  <a:cs typeface="Arial" panose="020B0604020202020204" pitchFamily="34" charset="0"/>
                </a:rPr>
                <a:t>Tsakanov</a:t>
              </a:r>
              <a:endParaRPr lang="en-US" sz="1350" b="1" dirty="0">
                <a:solidFill>
                  <a:srgbClr val="0000CC"/>
                </a:solidFill>
                <a:latin typeface="Calibri" panose="020F0502020204030204" pitchFamily="34" charset="0"/>
                <a:cs typeface="Arial" panose="020B0604020202020204" pitchFamily="34" charset="0"/>
              </a:endParaRPr>
            </a:p>
            <a:p>
              <a:pPr algn="ctr"/>
              <a:r>
                <a:rPr lang="en-US" sz="1350" b="1" dirty="0">
                  <a:solidFill>
                    <a:srgbClr val="0000CC"/>
                  </a:solidFill>
                  <a:latin typeface="Calibri" panose="020F0502020204030204" pitchFamily="34" charset="0"/>
                  <a:cs typeface="Arial" panose="020B0604020202020204" pitchFamily="34" charset="0"/>
                </a:rPr>
                <a:t>1960 - 2021</a:t>
              </a:r>
            </a:p>
          </p:txBody>
        </p:sp>
      </p:grpSp>
      <p:sp>
        <p:nvSpPr>
          <p:cNvPr id="13" name="Title 12"/>
          <p:cNvSpPr>
            <a:spLocks noGrp="1"/>
          </p:cNvSpPr>
          <p:nvPr>
            <p:ph type="title"/>
          </p:nvPr>
        </p:nvSpPr>
        <p:spPr/>
        <p:txBody>
          <a:bodyPr/>
          <a:lstStyle/>
          <a:p>
            <a:pPr marL="0" indent="0"/>
            <a:r>
              <a:rPr lang="en-US" b="1" dirty="0"/>
              <a:t>Acknowledgements</a:t>
            </a:r>
            <a:endParaRPr lang="en-US" dirty="0"/>
          </a:p>
        </p:txBody>
      </p:sp>
    </p:spTree>
    <p:extLst>
      <p:ext uri="{BB962C8B-B14F-4D97-AF65-F5344CB8AC3E}">
        <p14:creationId xmlns:p14="http://schemas.microsoft.com/office/powerpoint/2010/main" val="583705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2" descr="C:\Users\User\Desktop\Untitled.png"/>
          <p:cNvPicPr>
            <a:picLocks noChangeAspect="1" noChangeArrowheads="1"/>
          </p:cNvPicPr>
          <p:nvPr/>
        </p:nvPicPr>
        <p:blipFill>
          <a:blip r:embed="rId2" cstate="print">
            <a:extLst>
              <a:ext uri="{28A0092B-C50C-407E-A947-70E740481C1C}">
                <a14:useLocalDpi xmlns:a14="http://schemas.microsoft.com/office/drawing/2010/main" val="0"/>
              </a:ext>
            </a:extLst>
          </a:blip>
          <a:srcRect r="4523" b="47632"/>
          <a:stretch>
            <a:fillRect/>
          </a:stretch>
        </p:blipFill>
        <p:spPr bwMode="auto">
          <a:xfrm>
            <a:off x="1044211" y="247650"/>
            <a:ext cx="8077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rtlCol="0">
            <a:normAutofit fontScale="90000"/>
          </a:bodyPr>
          <a:lstStyle/>
          <a:p>
            <a:pPr eaLnBrk="1" fontAlgn="auto" hangingPunct="1">
              <a:spcAft>
                <a:spcPts val="0"/>
              </a:spcAft>
              <a:defRPr/>
            </a:pP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smtClean="0"/>
              <a:t/>
            </a:r>
            <a:br>
              <a:rPr lang="en-US" dirty="0" smtClean="0"/>
            </a:br>
            <a:endParaRPr lang="en-US" sz="2700" dirty="0"/>
          </a:p>
        </p:txBody>
      </p:sp>
      <p:grpSp>
        <p:nvGrpSpPr>
          <p:cNvPr id="8" name="Группа 3"/>
          <p:cNvGrpSpPr/>
          <p:nvPr/>
        </p:nvGrpSpPr>
        <p:grpSpPr>
          <a:xfrm>
            <a:off x="2224498" y="3657600"/>
            <a:ext cx="2347502" cy="2051300"/>
            <a:chOff x="1096276" y="836579"/>
            <a:chExt cx="3130002" cy="2735067"/>
          </a:xfrm>
        </p:grpSpPr>
        <p:pic>
          <p:nvPicPr>
            <p:cNvPr id="9"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36" y="836579"/>
              <a:ext cx="2219686" cy="2133984"/>
            </a:xfrm>
            <a:prstGeom prst="rect">
              <a:avLst/>
            </a:prstGeom>
            <a:ln w="38100">
              <a:solidFill>
                <a:srgbClr val="0000FF"/>
              </a:solidFill>
            </a:ln>
          </p:spPr>
        </p:pic>
        <p:sp>
          <p:nvSpPr>
            <p:cNvPr id="10" name="Прямоугольник 2"/>
            <p:cNvSpPr/>
            <p:nvPr/>
          </p:nvSpPr>
          <p:spPr>
            <a:xfrm>
              <a:off x="1096276" y="3171537"/>
              <a:ext cx="3130002" cy="400109"/>
            </a:xfrm>
            <a:prstGeom prst="rect">
              <a:avLst/>
            </a:prstGeom>
          </p:spPr>
          <p:txBody>
            <a:bodyPr wrap="none">
              <a:spAutoFit/>
            </a:bodyPr>
            <a:lstStyle/>
            <a:p>
              <a:r>
                <a:rPr lang="en-US" sz="1350" b="1" dirty="0">
                  <a:solidFill>
                    <a:srgbClr val="0000CC"/>
                  </a:solidFill>
                  <a:latin typeface="Calibri" panose="020F0502020204030204" pitchFamily="34" charset="0"/>
                  <a:cs typeface="Arial" panose="020B0604020202020204" pitchFamily="34" charset="0"/>
                </a:rPr>
                <a:t>PhD student Anzhela Sargsyan</a:t>
              </a:r>
            </a:p>
          </p:txBody>
        </p:sp>
      </p:grpSp>
      <p:grpSp>
        <p:nvGrpSpPr>
          <p:cNvPr id="11" name="Группа 6"/>
          <p:cNvGrpSpPr/>
          <p:nvPr/>
        </p:nvGrpSpPr>
        <p:grpSpPr>
          <a:xfrm>
            <a:off x="5111643" y="3629879"/>
            <a:ext cx="2249590" cy="2064605"/>
            <a:chOff x="8532743" y="833271"/>
            <a:chExt cx="2999454" cy="2752807"/>
          </a:xfrm>
        </p:grpSpPr>
        <p:pic>
          <p:nvPicPr>
            <p:cNvPr id="12"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t="12989"/>
            <a:stretch/>
          </p:blipFill>
          <p:spPr>
            <a:xfrm>
              <a:off x="8980741" y="833271"/>
              <a:ext cx="2045709" cy="2137292"/>
            </a:xfrm>
            <a:prstGeom prst="rect">
              <a:avLst/>
            </a:prstGeom>
            <a:ln w="38100">
              <a:solidFill>
                <a:srgbClr val="0000FF"/>
              </a:solidFill>
            </a:ln>
          </p:spPr>
        </p:pic>
        <p:sp>
          <p:nvSpPr>
            <p:cNvPr id="13" name="Прямоугольник 5"/>
            <p:cNvSpPr/>
            <p:nvPr/>
          </p:nvSpPr>
          <p:spPr>
            <a:xfrm>
              <a:off x="8532743" y="3185969"/>
              <a:ext cx="2999454" cy="400109"/>
            </a:xfrm>
            <a:prstGeom prst="rect">
              <a:avLst/>
            </a:prstGeom>
          </p:spPr>
          <p:txBody>
            <a:bodyPr wrap="none">
              <a:spAutoFit/>
            </a:bodyPr>
            <a:lstStyle/>
            <a:p>
              <a:r>
                <a:rPr lang="en-US" sz="1350" b="1" dirty="0">
                  <a:solidFill>
                    <a:srgbClr val="0000CC"/>
                  </a:solidFill>
                  <a:latin typeface="Calibri" panose="020F0502020204030204" pitchFamily="34" charset="0"/>
                  <a:cs typeface="Arial" panose="020B0604020202020204" pitchFamily="34" charset="0"/>
                </a:rPr>
                <a:t>PhD student Alisa </a:t>
              </a:r>
              <a:r>
                <a:rPr lang="en-US" sz="1350" b="1" dirty="0" err="1">
                  <a:solidFill>
                    <a:srgbClr val="0000CC"/>
                  </a:solidFill>
                  <a:latin typeface="Calibri" panose="020F0502020204030204" pitchFamily="34" charset="0"/>
                  <a:cs typeface="Arial" panose="020B0604020202020204" pitchFamily="34" charset="0"/>
                </a:rPr>
                <a:t>Manukyan</a:t>
              </a:r>
              <a:endParaRPr lang="en-US" sz="1350" b="1" dirty="0">
                <a:solidFill>
                  <a:srgbClr val="0000CC"/>
                </a:solidFill>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169781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normAutofit fontScale="90000"/>
          </a:bodyPr>
          <a:lstStyle/>
          <a:p>
            <a:r>
              <a:rPr lang="en-US" altLang="en-US" sz="2400" dirty="0">
                <a:latin typeface="Times New Roman" panose="02020603050405020304" pitchFamily="18" charset="0"/>
                <a:cs typeface="Times New Roman" panose="02020603050405020304" pitchFamily="18" charset="0"/>
              </a:rPr>
              <a:t/>
            </a:r>
            <a:br>
              <a:rPr lang="en-US" altLang="en-US" sz="2400" dirty="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
            </a:r>
            <a:br>
              <a:rPr lang="en-US" altLang="en-US" sz="2400" dirty="0">
                <a:latin typeface="Times New Roman" panose="02020603050405020304" pitchFamily="18" charset="0"/>
                <a:cs typeface="Times New Roman" panose="02020603050405020304" pitchFamily="18" charset="0"/>
              </a:rPr>
            </a:br>
            <a:r>
              <a:rPr lang="en-US" altLang="en-US" sz="2400" dirty="0" smtClean="0">
                <a:latin typeface="Times New Roman" panose="02020603050405020304" pitchFamily="18" charset="0"/>
                <a:cs typeface="Times New Roman" panose="02020603050405020304" pitchFamily="18" charset="0"/>
              </a:rPr>
              <a:t/>
            </a:r>
            <a:br>
              <a:rPr lang="en-US" altLang="en-US" sz="2400" dirty="0" smtClean="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
            </a:r>
            <a:br>
              <a:rPr lang="en-US" altLang="en-US" sz="2400" dirty="0">
                <a:latin typeface="Times New Roman" panose="02020603050405020304" pitchFamily="18" charset="0"/>
                <a:cs typeface="Times New Roman" panose="02020603050405020304" pitchFamily="18" charset="0"/>
              </a:rPr>
            </a:br>
            <a:r>
              <a:rPr lang="en-US" altLang="en-US" sz="2400" dirty="0" smtClean="0">
                <a:latin typeface="Times New Roman" panose="02020603050405020304" pitchFamily="18" charset="0"/>
                <a:cs typeface="Times New Roman" panose="02020603050405020304" pitchFamily="18" charset="0"/>
              </a:rPr>
              <a:t/>
            </a:r>
            <a:br>
              <a:rPr lang="en-US" altLang="en-US" sz="2400" dirty="0" smtClean="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
            </a:r>
            <a:br>
              <a:rPr lang="en-US" altLang="en-US" sz="2400" dirty="0">
                <a:latin typeface="Times New Roman" panose="02020603050405020304" pitchFamily="18" charset="0"/>
                <a:cs typeface="Times New Roman" panose="02020603050405020304" pitchFamily="18" charset="0"/>
              </a:rPr>
            </a:br>
            <a:r>
              <a:rPr lang="en-US" altLang="en-US" sz="2400" dirty="0" smtClean="0">
                <a:latin typeface="Times New Roman" panose="02020603050405020304" pitchFamily="18" charset="0"/>
                <a:cs typeface="Times New Roman" panose="02020603050405020304" pitchFamily="18" charset="0"/>
              </a:rPr>
              <a:t/>
            </a:r>
            <a:br>
              <a:rPr lang="en-US" altLang="en-US" sz="2400" dirty="0" smtClean="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
            </a:r>
            <a:br>
              <a:rPr lang="en-US" altLang="en-US" sz="2400" dirty="0">
                <a:latin typeface="Times New Roman" panose="02020603050405020304" pitchFamily="18" charset="0"/>
                <a:cs typeface="Times New Roman" panose="02020603050405020304" pitchFamily="18" charset="0"/>
              </a:rPr>
            </a:br>
            <a:r>
              <a:rPr lang="en-US" altLang="en-US" sz="2400" dirty="0" smtClean="0">
                <a:latin typeface="Times New Roman" panose="02020603050405020304" pitchFamily="18" charset="0"/>
                <a:cs typeface="Times New Roman" panose="02020603050405020304" pitchFamily="18" charset="0"/>
              </a:rPr>
              <a:t/>
            </a:r>
            <a:br>
              <a:rPr lang="en-US" altLang="en-US" sz="2400" dirty="0" smtClean="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
            </a:r>
            <a:br>
              <a:rPr lang="en-US" altLang="en-US" sz="2400" dirty="0">
                <a:latin typeface="Times New Roman" panose="02020603050405020304" pitchFamily="18" charset="0"/>
                <a:cs typeface="Times New Roman" panose="02020603050405020304" pitchFamily="18" charset="0"/>
              </a:rPr>
            </a:br>
            <a:r>
              <a:rPr lang="en-US" altLang="en-US" sz="2400" dirty="0" smtClean="0">
                <a:latin typeface="Times New Roman" panose="02020603050405020304" pitchFamily="18" charset="0"/>
                <a:cs typeface="Times New Roman" panose="02020603050405020304" pitchFamily="18" charset="0"/>
              </a:rPr>
              <a:t/>
            </a:r>
            <a:br>
              <a:rPr lang="en-US" altLang="en-US" sz="2400" dirty="0" smtClean="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
            </a:r>
            <a:br>
              <a:rPr lang="en-US" altLang="en-US" sz="2400" dirty="0">
                <a:latin typeface="Times New Roman" panose="02020603050405020304" pitchFamily="18" charset="0"/>
                <a:cs typeface="Times New Roman" panose="02020603050405020304" pitchFamily="18" charset="0"/>
              </a:rPr>
            </a:br>
            <a:r>
              <a:rPr lang="en-US" altLang="en-US" sz="2400" dirty="0" smtClean="0">
                <a:latin typeface="Times New Roman" panose="02020603050405020304" pitchFamily="18" charset="0"/>
                <a:cs typeface="Times New Roman" panose="02020603050405020304" pitchFamily="18" charset="0"/>
              </a:rPr>
              <a:t/>
            </a:r>
            <a:br>
              <a:rPr lang="en-US" altLang="en-US" sz="2400" dirty="0" smtClean="0">
                <a:latin typeface="Times New Roman" panose="02020603050405020304" pitchFamily="18" charset="0"/>
                <a:cs typeface="Times New Roman" panose="02020603050405020304" pitchFamily="18" charset="0"/>
              </a:rPr>
            </a:br>
            <a:r>
              <a:rPr lang="en-US" sz="4000" dirty="0"/>
              <a:t/>
            </a:r>
            <a:br>
              <a:rPr lang="en-US" sz="4000" dirty="0"/>
            </a:br>
            <a:r>
              <a:rPr lang="en-US" sz="4000" b="1" dirty="0"/>
              <a:t>Acknowledgements</a:t>
            </a:r>
            <a:r>
              <a:rPr lang="en-US" altLang="en-US" sz="2400" dirty="0" smtClean="0">
                <a:latin typeface="Times New Roman" panose="02020603050405020304" pitchFamily="18" charset="0"/>
                <a:cs typeface="Times New Roman" panose="02020603050405020304" pitchFamily="18" charset="0"/>
              </a:rPr>
              <a:t/>
            </a:r>
            <a:br>
              <a:rPr lang="en-US" altLang="en-US" sz="2400" dirty="0" smtClean="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
            </a:r>
            <a:br>
              <a:rPr lang="en-US" altLang="en-US" sz="2400" dirty="0">
                <a:latin typeface="Times New Roman" panose="02020603050405020304" pitchFamily="18" charset="0"/>
                <a:cs typeface="Times New Roman" panose="02020603050405020304" pitchFamily="18" charset="0"/>
              </a:rPr>
            </a:br>
            <a:r>
              <a:rPr lang="en-US" altLang="en-US" sz="2400" dirty="0" smtClean="0">
                <a:latin typeface="Times New Roman" panose="02020603050405020304" pitchFamily="18" charset="0"/>
                <a:cs typeface="Times New Roman" panose="02020603050405020304" pitchFamily="18" charset="0"/>
              </a:rPr>
              <a:t/>
            </a:r>
            <a:br>
              <a:rPr lang="en-US" altLang="en-US" sz="2400" dirty="0" smtClean="0">
                <a:latin typeface="Times New Roman" panose="02020603050405020304" pitchFamily="18" charset="0"/>
                <a:cs typeface="Times New Roman" panose="02020603050405020304" pitchFamily="18" charset="0"/>
              </a:rPr>
            </a:br>
            <a:r>
              <a:rPr lang="en-US" altLang="en-US" sz="2700" b="1" dirty="0">
                <a:latin typeface="Times New Roman" panose="02020603050405020304" pitchFamily="18" charset="0"/>
                <a:cs typeface="Times New Roman" panose="02020603050405020304" pitchFamily="18" charset="0"/>
              </a:rPr>
              <a:t/>
            </a:r>
            <a:br>
              <a:rPr lang="en-US" altLang="en-US" sz="2700" b="1" dirty="0">
                <a:latin typeface="Times New Roman" panose="02020603050405020304" pitchFamily="18" charset="0"/>
                <a:cs typeface="Times New Roman" panose="02020603050405020304" pitchFamily="18" charset="0"/>
              </a:rPr>
            </a:br>
            <a:r>
              <a:rPr lang="en-US" sz="2400" dirty="0"/>
              <a:t>The work was supported through grants from the MES-BMBF, RSF (N 19-14-00151) and Science Committee of the RA (#21AG-1F068).</a:t>
            </a:r>
            <a:br>
              <a:rPr lang="en-US" sz="2400" dirty="0"/>
            </a:br>
            <a:r>
              <a:rPr lang="ru-RU" altLang="en-US" sz="2700" b="1" dirty="0">
                <a:latin typeface="Times New Roman" panose="02020603050405020304" pitchFamily="18" charset="0"/>
                <a:cs typeface="Times New Roman" panose="02020603050405020304" pitchFamily="18" charset="0"/>
              </a:rPr>
              <a:t/>
            </a:r>
            <a:br>
              <a:rPr lang="ru-RU" altLang="en-US" sz="2700" b="1" dirty="0">
                <a:latin typeface="Times New Roman" panose="02020603050405020304" pitchFamily="18" charset="0"/>
                <a:cs typeface="Times New Roman" panose="02020603050405020304" pitchFamily="18" charset="0"/>
              </a:rPr>
            </a:br>
            <a:r>
              <a:rPr lang="en-US" altLang="en-US" sz="2400" dirty="0" smtClean="0"/>
              <a:t>We </a:t>
            </a:r>
            <a:r>
              <a:rPr lang="en-US" altLang="en-US" sz="2400" dirty="0"/>
              <a:t>express our gratitude to our colleagues from AREAL, who created the opportunity to realize our work</a:t>
            </a:r>
            <a:br>
              <a:rPr lang="en-US" altLang="en-US" sz="2400" dirty="0"/>
            </a:br>
            <a:endParaRPr lang="en-US" altLang="en-US" sz="2400" dirty="0"/>
          </a:p>
        </p:txBody>
      </p:sp>
    </p:spTree>
    <p:extLst>
      <p:ext uri="{BB962C8B-B14F-4D97-AF65-F5344CB8AC3E}">
        <p14:creationId xmlns:p14="http://schemas.microsoft.com/office/powerpoint/2010/main" val="2795699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8"/>
          <p:cNvSpPr>
            <a:spLocks noGrp="1" noChangeArrowheads="1"/>
          </p:cNvSpPr>
          <p:nvPr>
            <p:ph type="title"/>
          </p:nvPr>
        </p:nvSpPr>
        <p:spPr/>
        <p:txBody>
          <a:bodyPr/>
          <a:lstStyle/>
          <a:p>
            <a:pPr eaLnBrk="1" hangingPunct="1"/>
            <a:r>
              <a:rPr lang="en-US" altLang="en-US" b="1" smtClean="0"/>
              <a:t>Best  Wishes!</a:t>
            </a:r>
            <a:endParaRPr lang="ru-RU" altLang="en-US" b="1" smtClean="0"/>
          </a:p>
        </p:txBody>
      </p:sp>
      <p:pic>
        <p:nvPicPr>
          <p:cNvPr id="94211" name="Picture 7" descr="6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68313" y="1412875"/>
            <a:ext cx="8137525" cy="5189538"/>
          </a:xfrm>
        </p:spPr>
      </p:pic>
    </p:spTree>
    <p:extLst>
      <p:ext uri="{BB962C8B-B14F-4D97-AF65-F5344CB8AC3E}">
        <p14:creationId xmlns:p14="http://schemas.microsoft.com/office/powerpoint/2010/main" val="18934949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439150"/>
            <a:ext cx="8534400" cy="218265"/>
          </a:xfrm>
          <a:prstGeom prst="rect">
            <a:avLst/>
          </a:prstGeom>
        </p:spPr>
        <p:txBody>
          <a:bodyPr wrap="square">
            <a:spAutoFit/>
          </a:bodyPr>
          <a:lstStyle/>
          <a:p>
            <a:pPr>
              <a:lnSpc>
                <a:spcPct val="107000"/>
              </a:lnSpc>
              <a:spcAft>
                <a:spcPts val="800"/>
              </a:spcAft>
            </a:pPr>
            <a:r>
              <a:rPr lang="ru-RU" sz="800" b="1" dirty="0" smtClean="0">
                <a:latin typeface="Calibri" panose="020F0502020204030204" pitchFamily="34" charset="0"/>
                <a:ea typeface="Calibri" panose="020F0502020204030204" pitchFamily="34" charset="0"/>
                <a:cs typeface="Times New Roman" panose="02020603050405020304" pitchFamily="18" charset="0"/>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81000" y="-6096000"/>
            <a:ext cx="8458200" cy="12787155"/>
          </a:xfrm>
          <a:prstGeom prst="rect">
            <a:avLst/>
          </a:prstGeom>
        </p:spPr>
        <p:txBody>
          <a:bodyPr wrap="square">
            <a:spAutoFit/>
          </a:bodyPr>
          <a:lstStyle/>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u="sng" dirty="0" smtClean="0">
                <a:latin typeface="Calibri" panose="020F0502020204030204" pitchFamily="34" charset="0"/>
                <a:ea typeface="Calibri" panose="020F0502020204030204" pitchFamily="34" charset="0"/>
                <a:cs typeface="Times New Roman" panose="02020603050405020304" pitchFamily="18" charset="0"/>
              </a:rPr>
              <a:t>Баграт</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u="sng" dirty="0">
                <a:latin typeface="Calibri" panose="020F0502020204030204" pitchFamily="34" charset="0"/>
                <a:ea typeface="Calibri" panose="020F0502020204030204" pitchFamily="34" charset="0"/>
                <a:cs typeface="Times New Roman" panose="02020603050405020304" pitchFamily="18" charset="0"/>
              </a:rPr>
              <a:t>У нас </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a:latin typeface="Calibri" panose="020F0502020204030204" pitchFamily="34" charset="0"/>
                <a:ea typeface="Calibri" panose="020F0502020204030204" pitchFamily="34" charset="0"/>
                <a:cs typeface="Times New Roman" panose="02020603050405020304" pitchFamily="18" charset="0"/>
              </a:rPr>
              <a:t>Лазер с помощью фотоэмиссии генерирует электрический пучок.</a:t>
            </a:r>
            <a:endParaRPr lang="en-US" sz="11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b="1" dirty="0">
                <a:latin typeface="Calibri" panose="020F0502020204030204" pitchFamily="34" charset="0"/>
                <a:ea typeface="Calibri" panose="020F0502020204030204" pitchFamily="34" charset="0"/>
                <a:cs typeface="Times New Roman" panose="02020603050405020304" pitchFamily="18" charset="0"/>
              </a:rPr>
              <a:t>RF </a:t>
            </a:r>
            <a:r>
              <a:rPr lang="ru-RU" sz="1100" b="1" dirty="0">
                <a:latin typeface="Calibri" panose="020F0502020204030204" pitchFamily="34" charset="0"/>
                <a:ea typeface="Calibri" panose="020F0502020204030204" pitchFamily="34" charset="0"/>
                <a:cs typeface="Times New Roman" panose="02020603050405020304" pitchFamily="18" charset="0"/>
              </a:rPr>
              <a:t>ускоряет электроны.</a:t>
            </a:r>
            <a:endParaRPr lang="en-US" sz="11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В не лазерных ускорителях этого добиваются с помощью длинной многометровой вольфрамовой нити.</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250 рС каждый пик</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Длительность одного пучка-пика 0.45 пикосекунд</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err="1">
                <a:latin typeface="Calibri" panose="020F0502020204030204" pitchFamily="34" charset="0"/>
                <a:ea typeface="Calibri" panose="020F0502020204030204" pitchFamily="34" charset="0"/>
                <a:cs typeface="Times New Roman" panose="02020603050405020304" pitchFamily="18" charset="0"/>
              </a:rPr>
              <a:t>Beem</a:t>
            </a:r>
            <a:r>
              <a:rPr lang="en-US" sz="1000" b="1" dirty="0">
                <a:latin typeface="Calibri" panose="020F0502020204030204" pitchFamily="34" charset="0"/>
                <a:ea typeface="Calibri" panose="020F0502020204030204" pitchFamily="34" charset="0"/>
                <a:cs typeface="Times New Roman" panose="02020603050405020304" pitchFamily="18" charset="0"/>
              </a:rPr>
              <a:t> pulse</a:t>
            </a:r>
            <a:r>
              <a:rPr lang="ru-RU" sz="1000" b="1" dirty="0">
                <a:latin typeface="Calibri" panose="020F0502020204030204" pitchFamily="34" charset="0"/>
                <a:ea typeface="Calibri" panose="020F0502020204030204" pitchFamily="34" charset="0"/>
                <a:cs typeface="Times New Roman" panose="02020603050405020304" pitchFamily="18" charset="0"/>
              </a:rPr>
              <a:t>-частота повторения 20 Гц –раз в секунду</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u="sng" dirty="0">
                <a:latin typeface="Calibri" panose="020F0502020204030204" pitchFamily="34" charset="0"/>
                <a:ea typeface="Calibri" panose="020F0502020204030204" pitchFamily="34" charset="0"/>
                <a:cs typeface="Times New Roman" panose="02020603050405020304" pitchFamily="18" charset="0"/>
              </a:rPr>
              <a:t>за очень короткое время до 1000 </a:t>
            </a:r>
            <a:r>
              <a:rPr lang="ru-RU" sz="1100" b="1" u="sng" dirty="0" smtClean="0">
                <a:latin typeface="Calibri" panose="020F0502020204030204" pitchFamily="34" charset="0"/>
                <a:ea typeface="Calibri" panose="020F0502020204030204" pitchFamily="34" charset="0"/>
                <a:cs typeface="Times New Roman" panose="02020603050405020304" pitchFamily="18" charset="0"/>
              </a:rPr>
              <a:t>Гр</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 </a:t>
            </a:r>
            <a:r>
              <a:rPr lang="ru-RU" sz="1000" b="1" dirty="0" smtClean="0">
                <a:latin typeface="Calibri" panose="020F0502020204030204" pitchFamily="34" charset="0"/>
                <a:ea typeface="Calibri" panose="020F0502020204030204" pitchFamily="34" charset="0"/>
                <a:cs typeface="Times New Roman" panose="02020603050405020304" pitchFamily="18" charset="0"/>
              </a:rPr>
              <a:t>Продуктивность </a:t>
            </a:r>
            <a:r>
              <a:rPr lang="ru-RU" sz="1000" b="1" dirty="0">
                <a:latin typeface="Calibri" panose="020F0502020204030204" pitchFamily="34" charset="0"/>
                <a:ea typeface="Calibri" panose="020F0502020204030204" pitchFamily="34" charset="0"/>
                <a:cs typeface="Times New Roman" panose="02020603050405020304" pitchFamily="18" charset="0"/>
              </a:rPr>
              <a:t>пика у Элбе 7 Рс, а у нас 250 Рс.</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smtClean="0">
                <a:latin typeface="Calibri" panose="020F0502020204030204" pitchFamily="34" charset="0"/>
                <a:ea typeface="Calibri" panose="020F0502020204030204" pitchFamily="34" charset="0"/>
                <a:cs typeface="Times New Roman" panose="02020603050405020304" pitchFamily="18" charset="0"/>
              </a:rPr>
              <a:t>Elbe</a:t>
            </a:r>
            <a:r>
              <a:rPr lang="ru-RU" sz="1000" b="1" dirty="0" smtClean="0">
                <a:latin typeface="Calibri" panose="020F0502020204030204" pitchFamily="34" charset="0"/>
                <a:ea typeface="Calibri" panose="020F0502020204030204" pitchFamily="34" charset="0"/>
                <a:cs typeface="Times New Roman" panose="02020603050405020304" pitchFamily="18" charset="0"/>
              </a:rPr>
              <a:t> </a:t>
            </a:r>
            <a:r>
              <a:rPr lang="en-US" sz="1000" b="1" dirty="0">
                <a:latin typeface="Calibri" panose="020F0502020204030204" pitchFamily="34" charset="0"/>
                <a:ea typeface="Calibri" panose="020F0502020204030204" pitchFamily="34" charset="0"/>
                <a:cs typeface="Times New Roman" panose="02020603050405020304" pitchFamily="18" charset="0"/>
              </a:rPr>
              <a:t>Average energy </a:t>
            </a:r>
            <a:r>
              <a:rPr lang="ru-RU" sz="1000" b="1" dirty="0" smtClean="0">
                <a:latin typeface="Calibri" panose="020F0502020204030204" pitchFamily="34" charset="0"/>
                <a:ea typeface="Calibri" panose="020F0502020204030204" pitchFamily="34" charset="0"/>
                <a:cs typeface="Times New Roman" panose="02020603050405020304" pitchFamily="18" charset="0"/>
              </a:rPr>
              <a:t>31 </a:t>
            </a:r>
            <a:r>
              <a:rPr lang="en-US" sz="1000" b="1" dirty="0" smtClean="0">
                <a:latin typeface="Calibri" panose="020F0502020204030204" pitchFamily="34" charset="0"/>
                <a:ea typeface="Calibri" panose="020F0502020204030204" pitchFamily="34" charset="0"/>
                <a:cs typeface="Times New Roman" panose="02020603050405020304" pitchFamily="18" charset="0"/>
              </a:rPr>
              <a:t>MeV</a:t>
            </a:r>
            <a:r>
              <a:rPr lang="ru-RU" sz="1000" b="1" dirty="0" smtClean="0">
                <a:latin typeface="Calibri" panose="020F0502020204030204" pitchFamily="34" charset="0"/>
                <a:ea typeface="Calibri" panose="020F0502020204030204" pitchFamily="34" charset="0"/>
                <a:cs typeface="Times New Roman" panose="02020603050405020304" pitchFamily="18" charset="0"/>
              </a:rPr>
              <a:t>,  </a:t>
            </a:r>
            <a:r>
              <a:rPr lang="en-US" sz="1000" b="1" dirty="0" smtClean="0">
                <a:latin typeface="Calibri" panose="020F0502020204030204" pitchFamily="34" charset="0"/>
                <a:ea typeface="Calibri" panose="020F0502020204030204" pitchFamily="34" charset="0"/>
                <a:cs typeface="Times New Roman" panose="02020603050405020304" pitchFamily="18" charset="0"/>
              </a:rPr>
              <a:t>dose rate </a:t>
            </a:r>
            <a:r>
              <a:rPr lang="ru-RU" sz="1050" b="1" dirty="0" smtClean="0">
                <a:latin typeface="Calibri" panose="020F0502020204030204" pitchFamily="34" charset="0"/>
                <a:ea typeface="Calibri" panose="020F0502020204030204" pitchFamily="34" charset="0"/>
                <a:cs typeface="Times New Roman" panose="02020603050405020304" pitchFamily="18" charset="0"/>
              </a:rPr>
              <a:t>10 </a:t>
            </a:r>
            <a:r>
              <a:rPr lang="ru-RU" sz="1050" b="1" baseline="30000" dirty="0">
                <a:latin typeface="Calibri" panose="020F0502020204030204" pitchFamily="34" charset="0"/>
                <a:ea typeface="Calibri" panose="020F0502020204030204" pitchFamily="34" charset="0"/>
                <a:cs typeface="Times New Roman" panose="02020603050405020304" pitchFamily="18" charset="0"/>
              </a:rPr>
              <a:t>10 </a:t>
            </a:r>
            <a:r>
              <a:rPr lang="ru-RU" sz="1050" b="1" dirty="0">
                <a:latin typeface="Calibri" panose="020F0502020204030204" pitchFamily="34" charset="0"/>
                <a:ea typeface="Calibri" panose="020F0502020204030204" pitchFamily="34" charset="0"/>
                <a:cs typeface="Times New Roman" panose="02020603050405020304" pitchFamily="18" charset="0"/>
              </a:rPr>
              <a:t>Гр мин </a:t>
            </a:r>
            <a:r>
              <a:rPr lang="ru-RU" sz="1050" b="1" baseline="30000" dirty="0">
                <a:latin typeface="Calibri" panose="020F0502020204030204" pitchFamily="34" charset="0"/>
                <a:ea typeface="Calibri" panose="020F0502020204030204" pitchFamily="34" charset="0"/>
                <a:cs typeface="Times New Roman" panose="02020603050405020304" pitchFamily="18" charset="0"/>
              </a:rPr>
              <a:t>_ 1</a:t>
            </a:r>
            <a:r>
              <a:rPr lang="hy-AM" sz="1050" b="1" baseline="30000"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Beem</a:t>
            </a:r>
            <a:r>
              <a:rPr lang="en-US" sz="1000" b="1" dirty="0">
                <a:latin typeface="Calibri" panose="020F0502020204030204" pitchFamily="34" charset="0"/>
                <a:ea typeface="Calibri" panose="020F0502020204030204" pitchFamily="34" charset="0"/>
                <a:cs typeface="Times New Roman" panose="02020603050405020304" pitchFamily="18" charset="0"/>
              </a:rPr>
              <a:t> pulse</a:t>
            </a:r>
            <a:r>
              <a:rPr lang="ru-RU" sz="1000" b="1" dirty="0">
                <a:latin typeface="Calibri" panose="020F0502020204030204" pitchFamily="34" charset="0"/>
                <a:ea typeface="Calibri" panose="020F0502020204030204" pitchFamily="34" charset="0"/>
                <a:cs typeface="Times New Roman" panose="02020603050405020304" pitchFamily="18" charset="0"/>
              </a:rPr>
              <a:t> 13  млн Гц - 13 млн пучков в секунду,</a:t>
            </a:r>
            <a:r>
              <a:rPr lang="ru-RU" sz="200" b="1" dirty="0">
                <a:latin typeface="Calibri" panose="020F0502020204030204" pitchFamily="34" charset="0"/>
                <a:ea typeface="Calibri" panose="020F0502020204030204" pitchFamily="34" charset="0"/>
                <a:cs typeface="Times New Roman" panose="02020603050405020304" pitchFamily="18" charset="0"/>
              </a:rPr>
              <a:t> </a:t>
            </a:r>
            <a:r>
              <a:rPr lang="ru-RU" sz="1000" b="1" dirty="0">
                <a:latin typeface="Calibri" panose="020F0502020204030204" pitchFamily="34" charset="0"/>
                <a:ea typeface="Calibri" panose="020F0502020204030204" pitchFamily="34" charset="0"/>
                <a:cs typeface="Times New Roman" panose="02020603050405020304" pitchFamily="18" charset="0"/>
              </a:rPr>
              <a:t> а у нас 20. Низкая мощность дозы – 3,6 Гр/мин (частота импульса - 2 ГЦ),  Высокая мощность дозы – 36 Гр/мин (частота импульса 20 ГЦ)</a:t>
            </a:r>
            <a:endParaRPr lang="en-US" sz="1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Было</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выявлено</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что</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радиочувствительность</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клеток</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по</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обоим</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параметрам</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не</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зависит</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от</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структуры</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электронного</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импульса</a:t>
            </a:r>
            <a:r>
              <a:rPr lang="en-US" sz="1000" b="1" dirty="0">
                <a:latin typeface="Calibri" panose="020F0502020204030204" pitchFamily="34" charset="0"/>
                <a:ea typeface="Calibri" panose="020F0502020204030204" pitchFamily="34" charset="0"/>
                <a:cs typeface="Times New Roman" panose="02020603050405020304" pitchFamily="18" charset="0"/>
              </a:rPr>
              <a:t>.</a:t>
            </a:r>
            <a:br>
              <a:rPr lang="en-US" sz="1000" b="1" dirty="0">
                <a:latin typeface="Calibri" panose="020F0502020204030204" pitchFamily="34" charset="0"/>
                <a:ea typeface="Calibri" panose="020F0502020204030204" pitchFamily="34" charset="0"/>
                <a:cs typeface="Times New Roman" panose="02020603050405020304" pitchFamily="18" charset="0"/>
              </a:rPr>
            </a:br>
            <a:r>
              <a:rPr lang="en-US" sz="1000" b="1" dirty="0" err="1">
                <a:latin typeface="Calibri" panose="020F0502020204030204" pitchFamily="34" charset="0"/>
                <a:ea typeface="Calibri" panose="020F0502020204030204" pitchFamily="34" charset="0"/>
                <a:cs typeface="Times New Roman" panose="02020603050405020304" pitchFamily="18" charset="0"/>
              </a:rPr>
              <a:t>Таким</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образом</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результаты</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исследования</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показали</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что</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сверхвысокие</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частоты</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импульсов</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электронов</a:t>
            </a:r>
            <a:r>
              <a:rPr lang="en-US" sz="1000" b="1" dirty="0">
                <a:latin typeface="Calibri" panose="020F0502020204030204" pitchFamily="34" charset="0"/>
                <a:ea typeface="Calibri" panose="020F0502020204030204" pitchFamily="34" charset="0"/>
                <a:cs typeface="Times New Roman" panose="02020603050405020304" pitchFamily="18" charset="0"/>
              </a:rPr>
              <a:t> и  </a:t>
            </a:r>
            <a:r>
              <a:rPr lang="en-US" sz="1000" b="1" dirty="0" err="1">
                <a:latin typeface="Calibri" panose="020F0502020204030204" pitchFamily="34" charset="0"/>
                <a:ea typeface="Calibri" panose="020F0502020204030204" pitchFamily="34" charset="0"/>
                <a:cs typeface="Times New Roman" panose="02020603050405020304" pitchFamily="18" charset="0"/>
              </a:rPr>
              <a:t>низкие</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частоты</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импульсов</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не</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различаются</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по</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радиобиологическим</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эффектам</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при</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мегаэлектроновольтных</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мощностях</a:t>
            </a:r>
            <a:r>
              <a:rPr lang="en-US" sz="1000" b="1"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 </a:t>
            </a:r>
            <a:r>
              <a:rPr lang="ru-RU" sz="1000" b="1" u="sng" dirty="0" smtClean="0">
                <a:latin typeface="Calibri" panose="020F0502020204030204" pitchFamily="34" charset="0"/>
                <a:ea typeface="Calibri" panose="020F0502020204030204" pitchFamily="34" charset="0"/>
                <a:cs typeface="Times New Roman" panose="02020603050405020304" pitchFamily="18" charset="0"/>
              </a:rPr>
              <a:t>Сколько </a:t>
            </a:r>
            <a:r>
              <a:rPr lang="ru-RU" sz="1000" b="1" u="sng" dirty="0">
                <a:latin typeface="Calibri" panose="020F0502020204030204" pitchFamily="34" charset="0"/>
                <a:ea typeface="Calibri" panose="020F0502020204030204" pitchFamily="34" charset="0"/>
                <a:cs typeface="Times New Roman" panose="02020603050405020304" pitchFamily="18" charset="0"/>
              </a:rPr>
              <a:t>в мире ускорителей типа нашего:</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Лазерный  ускоритель  </a:t>
            </a:r>
            <a:r>
              <a:rPr lang="en-US" sz="1000" b="1" dirty="0">
                <a:latin typeface="Calibri" panose="020F0502020204030204" pitchFamily="34" charset="0"/>
                <a:ea typeface="Calibri" panose="020F0502020204030204" pitchFamily="34" charset="0"/>
                <a:cs typeface="Times New Roman" panose="02020603050405020304" pitchFamily="18" charset="0"/>
              </a:rPr>
              <a:t>ARES</a:t>
            </a:r>
            <a:r>
              <a:rPr lang="ru-RU" sz="1000" b="1" dirty="0">
                <a:latin typeface="Calibri" panose="020F0502020204030204" pitchFamily="34" charset="0"/>
                <a:ea typeface="Calibri" panose="020F0502020204030204" pitchFamily="34" charset="0"/>
                <a:cs typeface="Times New Roman" panose="02020603050405020304" pitchFamily="18" charset="0"/>
              </a:rPr>
              <a:t>   в</a:t>
            </a:r>
            <a:r>
              <a:rPr lang="hy-AM"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a:latin typeface="Calibri" panose="020F0502020204030204" pitchFamily="34" charset="0"/>
                <a:ea typeface="Calibri" panose="020F0502020204030204" pitchFamily="34" charset="0"/>
                <a:cs typeface="Times New Roman" panose="02020603050405020304" pitchFamily="18" charset="0"/>
              </a:rPr>
              <a:t>DESI</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У Линаков большой заряд и энергия </a:t>
            </a:r>
            <a:r>
              <a:rPr lang="en-US" sz="1000" b="1" dirty="0">
                <a:latin typeface="Calibri" panose="020F0502020204030204" pitchFamily="34" charset="0"/>
                <a:ea typeface="Calibri" panose="020F0502020204030204" pitchFamily="34" charset="0"/>
                <a:cs typeface="Times New Roman" panose="02020603050405020304" pitchFamily="18" charset="0"/>
              </a:rPr>
              <a:t>MW</a:t>
            </a:r>
            <a:r>
              <a:rPr lang="ru-RU" sz="1000" b="1" dirty="0">
                <a:latin typeface="Calibri" panose="020F0502020204030204" pitchFamily="34" charset="0"/>
                <a:ea typeface="Calibri" panose="020F0502020204030204" pitchFamily="34" charset="0"/>
                <a:cs typeface="Times New Roman" panose="02020603050405020304" pitchFamily="18" charset="0"/>
              </a:rPr>
              <a:t>, длительность пульса большая.</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Они на терапию, концептуально другие. 30-50 </a:t>
            </a:r>
            <a:r>
              <a:rPr lang="en-US" sz="1000" b="1" dirty="0">
                <a:latin typeface="Calibri" panose="020F0502020204030204" pitchFamily="34" charset="0"/>
                <a:ea typeface="Calibri" panose="020F0502020204030204" pitchFamily="34" charset="0"/>
                <a:cs typeface="Times New Roman" panose="02020603050405020304" pitchFamily="18" charset="0"/>
              </a:rPr>
              <a:t>MeV</a:t>
            </a:r>
            <a:r>
              <a:rPr lang="ru-RU" sz="1000" b="1" dirty="0" smtClean="0">
                <a:latin typeface="Calibri" panose="020F0502020204030204" pitchFamily="34" charset="0"/>
                <a:ea typeface="Calibri" panose="020F0502020204030204" pitchFamily="34" charset="0"/>
                <a:cs typeface="Times New Roman" panose="02020603050405020304" pitchFamily="18" charset="0"/>
              </a:rPr>
              <a:t> электроны</a:t>
            </a:r>
            <a:r>
              <a:rPr lang="ru-RU" sz="1000" b="1" dirty="0">
                <a:latin typeface="Calibri" panose="020F0502020204030204" pitchFamily="34" charset="0"/>
                <a:ea typeface="Calibri" panose="020F0502020204030204" pitchFamily="34" charset="0"/>
                <a:cs typeface="Times New Roman" panose="02020603050405020304" pitchFamily="18" charset="0"/>
              </a:rPr>
              <a:t>, они же могут 8-10 </a:t>
            </a:r>
            <a:r>
              <a:rPr lang="en-US" sz="1000" b="1" dirty="0" smtClean="0">
                <a:latin typeface="Calibri" panose="020F0502020204030204" pitchFamily="34" charset="0"/>
                <a:ea typeface="Calibri" panose="020F0502020204030204" pitchFamily="34" charset="0"/>
                <a:cs typeface="Times New Roman" panose="02020603050405020304" pitchFamily="18" charset="0"/>
              </a:rPr>
              <a:t>MeV </a:t>
            </a:r>
            <a:r>
              <a:rPr lang="ru-RU" sz="1000" b="1" dirty="0" smtClean="0">
                <a:latin typeface="Calibri" panose="020F0502020204030204" pitchFamily="34" charset="0"/>
                <a:ea typeface="Calibri" panose="020F0502020204030204" pitchFamily="34" charset="0"/>
                <a:cs typeface="Times New Roman" panose="02020603050405020304" pitchFamily="18" charset="0"/>
              </a:rPr>
              <a:t> </a:t>
            </a:r>
            <a:r>
              <a:rPr lang="ru-RU" sz="1000" b="1" dirty="0">
                <a:latin typeface="Calibri" panose="020F0502020204030204" pitchFamily="34" charset="0"/>
                <a:ea typeface="Calibri" panose="020F0502020204030204" pitchFamily="34" charset="0"/>
                <a:cs typeface="Times New Roman" panose="02020603050405020304" pitchFamily="18" charset="0"/>
              </a:rPr>
              <a:t>рентген.</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smtClean="0">
                <a:latin typeface="Calibri" panose="020F0502020204030204" pitchFamily="34" charset="0"/>
                <a:ea typeface="Calibri" panose="020F0502020204030204" pitchFamily="34" charset="0"/>
                <a:cs typeface="Times New Roman" panose="02020603050405020304" pitchFamily="18" charset="0"/>
              </a:rPr>
              <a:t>ЛУЭ-75 </a:t>
            </a:r>
            <a:r>
              <a:rPr lang="ru-RU" sz="1000" b="1" dirty="0">
                <a:latin typeface="Calibri" panose="020F0502020204030204" pitchFamily="34" charset="0"/>
                <a:ea typeface="Calibri" panose="020F0502020204030204" pitchFamily="34" charset="0"/>
                <a:cs typeface="Times New Roman" panose="02020603050405020304" pitchFamily="18" charset="0"/>
              </a:rPr>
              <a:t>до 1011 Гр. Ранее был в качестве инжектора.  До 75 Мэв,  I = 0.5 мкА со средней интенсивностью до 10 мкА (частота следования импульсов 50 Гц) </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The </a:t>
            </a:r>
            <a:r>
              <a:rPr lang="ru-RU" sz="1000" dirty="0">
                <a:latin typeface="Calibri" panose="020F0502020204030204" pitchFamily="34" charset="0"/>
                <a:ea typeface="Calibri" panose="020F0502020204030204" pitchFamily="34" charset="0"/>
                <a:cs typeface="Times New Roman" panose="02020603050405020304" pitchFamily="18" charset="0"/>
              </a:rPr>
              <a:t>С18 cyclotron</a:t>
            </a:r>
            <a:r>
              <a:rPr lang="ru-RU" sz="1000" b="1" dirty="0">
                <a:latin typeface="Calibri" panose="020F0502020204030204" pitchFamily="34" charset="0"/>
                <a:ea typeface="Calibri" panose="020F0502020204030204" pitchFamily="34" charset="0"/>
                <a:cs typeface="Times New Roman" panose="02020603050405020304" pitchFamily="18" charset="0"/>
              </a:rPr>
              <a:t> (produced by IBA, Belgium, При энергии протонов Ер=18 МэВ эта мощность соответствует току пучка Ip ≈ 27 мкА, тогда как циклотрон С18 может обеспечить ток до 100 мкА.</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Производит- медицинский изотоп 18F (Фтор-18), который используется в диагностике</a:t>
            </a: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00" b="1" dirty="0">
                <a:latin typeface="Calibri" panose="020F0502020204030204" pitchFamily="34" charset="0"/>
                <a:ea typeface="Calibri" panose="020F0502020204030204" pitchFamily="34" charset="0"/>
                <a:cs typeface="Times New Roman" panose="02020603050405020304" pitchFamily="18" charset="0"/>
              </a:rPr>
              <a:t>Целью данного исследования является дальнейшая разработка технологии получения медицинского радиоизотопа Ga67 путем облучения цинковой мишени в реакции. В настоящее время впервые в Армении начат цикл исследований по развитию технологии получения медицинских изотопов циклотронным методом – таких как Tc99m, Ga67, Cu64, Ga68 и так далее</a:t>
            </a:r>
            <a:endParaRPr lang="en-US" sz="1000" dirty="0"/>
          </a:p>
        </p:txBody>
      </p:sp>
    </p:spTree>
    <p:extLst>
      <p:ext uri="{BB962C8B-B14F-4D97-AF65-F5344CB8AC3E}">
        <p14:creationId xmlns:p14="http://schemas.microsoft.com/office/powerpoint/2010/main" val="1023582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9" descr="A person standing in a kitchen&#10;&#10;Description generated with high confidence"/>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78630" y="609600"/>
            <a:ext cx="3920732" cy="4724400"/>
          </a:xfrm>
        </p:spPr>
      </p:pic>
      <p:pic>
        <p:nvPicPr>
          <p:cNvPr id="26627" name="Content Placeholder 11" descr="A picture containing clipart&#10;&#10;Description generated with very high confidenc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72000" y="2411017"/>
            <a:ext cx="4382691" cy="1754981"/>
          </a:xfrm>
        </p:spPr>
      </p:pic>
      <p:sp>
        <p:nvSpPr>
          <p:cNvPr id="26628" name="Rectangle 13"/>
          <p:cNvSpPr>
            <a:spLocks noChangeArrowheads="1"/>
          </p:cNvSpPr>
          <p:nvPr/>
        </p:nvSpPr>
        <p:spPr bwMode="auto">
          <a:xfrm>
            <a:off x="698898" y="5463779"/>
            <a:ext cx="478750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Microsoft YaHei" panose="020B0503020204020204" pitchFamily="34" charset="-122"/>
              </a:defRPr>
            </a:lvl1pPr>
            <a:lvl2pPr marL="742950" indent="-285750">
              <a:defRPr>
                <a:solidFill>
                  <a:schemeClr val="tx1"/>
                </a:solidFill>
                <a:latin typeface="Tahoma" panose="020B0604030504040204" pitchFamily="34" charset="0"/>
                <a:ea typeface="Microsoft YaHei" panose="020B0503020204020204" pitchFamily="34" charset="-122"/>
              </a:defRPr>
            </a:lvl2pPr>
            <a:lvl3pPr marL="1143000" indent="-228600">
              <a:defRPr>
                <a:solidFill>
                  <a:schemeClr val="tx1"/>
                </a:solidFill>
                <a:latin typeface="Tahoma" panose="020B0604030504040204" pitchFamily="34" charset="0"/>
                <a:ea typeface="Microsoft YaHei" panose="020B0503020204020204" pitchFamily="34" charset="-122"/>
              </a:defRPr>
            </a:lvl3pPr>
            <a:lvl4pPr marL="1600200" indent="-228600">
              <a:defRPr>
                <a:solidFill>
                  <a:schemeClr val="tx1"/>
                </a:solidFill>
                <a:latin typeface="Tahoma" panose="020B0604030504040204" pitchFamily="34" charset="0"/>
                <a:ea typeface="Microsoft YaHei" panose="020B0503020204020204" pitchFamily="34" charset="-122"/>
              </a:defRPr>
            </a:lvl4pPr>
            <a:lvl5pPr marL="2057400" indent="-228600">
              <a:defRPr>
                <a:solidFill>
                  <a:schemeClr val="tx1"/>
                </a:solidFill>
                <a:latin typeface="Tahoma" panose="020B060403050404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Microsoft YaHei" panose="020B0503020204020204" pitchFamily="34" charset="-122"/>
              </a:defRPr>
            </a:lvl9pPr>
          </a:lstStyle>
          <a:p>
            <a:r>
              <a:rPr lang="en-US" altLang="en-US" sz="1500" b="1">
                <a:solidFill>
                  <a:schemeClr val="bg1"/>
                </a:solidFill>
              </a:rPr>
              <a:t>Artem Alikhanian </a:t>
            </a:r>
            <a:r>
              <a:rPr lang="en-GB" altLang="de-CH" sz="1500">
                <a:solidFill>
                  <a:srgbClr val="FFFFFF"/>
                </a:solidFill>
              </a:rPr>
              <a:t>1908-1978</a:t>
            </a:r>
          </a:p>
        </p:txBody>
      </p:sp>
      <p:sp>
        <p:nvSpPr>
          <p:cNvPr id="2" name="Rectangle 1"/>
          <p:cNvSpPr/>
          <p:nvPr/>
        </p:nvSpPr>
        <p:spPr>
          <a:xfrm>
            <a:off x="739377" y="3105835"/>
            <a:ext cx="8215313" cy="3416320"/>
          </a:xfrm>
          <a:prstGeom prst="rect">
            <a:avLst/>
          </a:prstGeom>
        </p:spPr>
        <p:txBody>
          <a:bodyPr wrap="square">
            <a:spAutoFit/>
          </a:bodyPr>
          <a:lstStyle/>
          <a:p>
            <a:endParaRPr lang="en-US" b="1" dirty="0" smtClean="0">
              <a:solidFill>
                <a:srgbClr val="000000"/>
              </a:solidFill>
              <a:latin typeface="Prosto One"/>
            </a:endParaRPr>
          </a:p>
          <a:p>
            <a:endParaRPr lang="en-US" b="1" dirty="0">
              <a:solidFill>
                <a:srgbClr val="000000"/>
              </a:solidFill>
              <a:latin typeface="Prosto One"/>
            </a:endParaRPr>
          </a:p>
          <a:p>
            <a:endParaRPr lang="en-US" b="1" dirty="0" smtClean="0">
              <a:solidFill>
                <a:srgbClr val="000000"/>
              </a:solidFill>
              <a:latin typeface="Prosto One"/>
            </a:endParaRPr>
          </a:p>
          <a:p>
            <a:endParaRPr lang="en-US" b="1" dirty="0">
              <a:solidFill>
                <a:srgbClr val="000000"/>
              </a:solidFill>
              <a:latin typeface="Prosto One"/>
            </a:endParaRPr>
          </a:p>
          <a:p>
            <a:endParaRPr lang="en-US" b="1" dirty="0" smtClean="0">
              <a:solidFill>
                <a:srgbClr val="000000"/>
              </a:solidFill>
              <a:latin typeface="Prosto One"/>
            </a:endParaRPr>
          </a:p>
          <a:p>
            <a:endParaRPr lang="en-US" b="1" dirty="0">
              <a:solidFill>
                <a:srgbClr val="000000"/>
              </a:solidFill>
              <a:latin typeface="Prosto One"/>
            </a:endParaRPr>
          </a:p>
          <a:p>
            <a:endParaRPr lang="en-US" b="1" dirty="0" smtClean="0">
              <a:solidFill>
                <a:srgbClr val="000000"/>
              </a:solidFill>
              <a:latin typeface="Prosto One"/>
            </a:endParaRPr>
          </a:p>
          <a:p>
            <a:endParaRPr lang="en-US" b="1" dirty="0">
              <a:solidFill>
                <a:srgbClr val="000000"/>
              </a:solidFill>
              <a:latin typeface="Prosto One"/>
            </a:endParaRPr>
          </a:p>
          <a:p>
            <a:r>
              <a:rPr lang="en-US" altLang="en-US" b="1" dirty="0" smtClean="0"/>
              <a:t>TR  </a:t>
            </a:r>
            <a:r>
              <a:rPr lang="en-US" altLang="en-US" b="1" dirty="0"/>
              <a:t>role is not only important for development of international, but also for Armenian </a:t>
            </a:r>
            <a:r>
              <a:rPr lang="en-US" altLang="en-US" b="1" dirty="0" err="1" smtClean="0"/>
              <a:t>radiobilogy</a:t>
            </a:r>
            <a:r>
              <a:rPr lang="en-US" altLang="en-US" b="1" dirty="0"/>
              <a:t>. </a:t>
            </a:r>
          </a:p>
          <a:p>
            <a:r>
              <a:rPr lang="en-US" b="1" dirty="0" smtClean="0">
                <a:solidFill>
                  <a:srgbClr val="000000"/>
                </a:solidFill>
                <a:latin typeface="Prosto One"/>
              </a:rPr>
              <a:t>The founder of experimental physics in Armenia was </a:t>
            </a:r>
            <a:r>
              <a:rPr lang="en-US" b="1" dirty="0" err="1" smtClean="0">
                <a:solidFill>
                  <a:srgbClr val="000000"/>
                </a:solidFill>
                <a:latin typeface="Prosto One"/>
              </a:rPr>
              <a:t>Artem</a:t>
            </a:r>
            <a:r>
              <a:rPr lang="en-US" b="1" dirty="0" smtClean="0">
                <a:solidFill>
                  <a:srgbClr val="000000"/>
                </a:solidFill>
                <a:latin typeface="Prosto One"/>
              </a:rPr>
              <a:t> </a:t>
            </a:r>
            <a:r>
              <a:rPr lang="en-US" b="1" dirty="0" err="1" smtClean="0">
                <a:solidFill>
                  <a:srgbClr val="000000"/>
                </a:solidFill>
                <a:latin typeface="Prosto One"/>
              </a:rPr>
              <a:t>Alikhanyan</a:t>
            </a:r>
            <a:r>
              <a:rPr lang="en-US" dirty="0">
                <a:solidFill>
                  <a:srgbClr val="000000"/>
                </a:solidFill>
                <a:latin typeface="Prosto One"/>
              </a:rPr>
              <a:t> </a:t>
            </a:r>
            <a:r>
              <a:rPr lang="en-US" dirty="0" smtClean="0">
                <a:solidFill>
                  <a:srgbClr val="000000"/>
                </a:solidFill>
                <a:latin typeface="Prosto One"/>
              </a:rPr>
              <a:t>(1908 – </a:t>
            </a:r>
            <a:r>
              <a:rPr lang="en-US" dirty="0">
                <a:solidFill>
                  <a:srgbClr val="000000"/>
                </a:solidFill>
                <a:latin typeface="Prosto One"/>
              </a:rPr>
              <a:t>1978</a:t>
            </a:r>
            <a:r>
              <a:rPr lang="en-US" dirty="0" smtClean="0">
                <a:solidFill>
                  <a:srgbClr val="000000"/>
                </a:solidFill>
                <a:latin typeface="Prosto One"/>
              </a:rPr>
              <a:t>). </a:t>
            </a:r>
            <a:endParaRPr lang="en-US" dirty="0"/>
          </a:p>
        </p:txBody>
      </p:sp>
    </p:spTree>
    <p:extLst>
      <p:ext uri="{BB962C8B-B14F-4D97-AF65-F5344CB8AC3E}">
        <p14:creationId xmlns:p14="http://schemas.microsoft.com/office/powerpoint/2010/main" val="40220287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0"/>
            <a:ext cx="9144000" cy="1417638"/>
          </a:xfrm>
        </p:spPr>
        <p:txBody>
          <a:bodyPr>
            <a:normAutofit fontScale="90000"/>
          </a:bodyPr>
          <a:lstStyle/>
          <a:p>
            <a:pPr marL="228600" marR="0">
              <a:lnSpc>
                <a:spcPct val="115000"/>
              </a:lnSpc>
              <a:spcBef>
                <a:spcPts val="0"/>
              </a:spcBef>
              <a:spcAft>
                <a:spcPts val="1000"/>
              </a:spcAft>
            </a:pP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ru-RU" altLang="ru-RU" sz="1800" b="1" dirty="0" smtClean="0">
                <a:solidFill>
                  <a:schemeClr val="bg1"/>
                </a:solidFill>
              </a:rPr>
              <a:t/>
            </a:r>
            <a:br>
              <a:rPr lang="ru-RU" altLang="ru-RU" sz="1800" b="1" dirty="0" smtClean="0">
                <a:solidFill>
                  <a:schemeClr val="bg1"/>
                </a:solidFill>
              </a:rPr>
            </a:br>
            <a:r>
              <a:rPr lang="ru-RU" altLang="ru-RU" sz="1800" b="1" dirty="0" smtClean="0">
                <a:solidFill>
                  <a:schemeClr val="bg1"/>
                </a:solidFill>
              </a:rPr>
              <a:t/>
            </a:r>
            <a:br>
              <a:rPr lang="ru-RU"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ru-RU" sz="1800" b="1" dirty="0" smtClean="0">
                <a:solidFill>
                  <a:schemeClr val="bg1"/>
                </a:solidFill>
              </a:rPr>
              <a:t/>
            </a:r>
            <a:br>
              <a:rPr lang="en-US" altLang="ru-RU" sz="1800" b="1" dirty="0" smtClean="0">
                <a:solidFill>
                  <a:schemeClr val="bg1"/>
                </a:solidFill>
              </a:rPr>
            </a:br>
            <a:r>
              <a:rPr lang="en-US" altLang="en-US" sz="1200" b="1" dirty="0" smtClean="0">
                <a:latin typeface="OpenSansLight"/>
                <a:cs typeface="Arial" panose="020B0604020202020204" pitchFamily="34" charset="0"/>
              </a:rPr>
              <a:t>В </a:t>
            </a:r>
            <a:r>
              <a:rPr lang="en-US" altLang="en-US" sz="1200" b="1" dirty="0" err="1" smtClean="0">
                <a:latin typeface="OpenSansLight"/>
              </a:rPr>
              <a:t>линейн</a:t>
            </a:r>
            <a:r>
              <a:rPr lang="ru-RU" altLang="en-US" sz="1200" b="1" dirty="0" smtClean="0">
                <a:latin typeface="OpenSansLight"/>
              </a:rPr>
              <a:t>ом</a:t>
            </a:r>
            <a:r>
              <a:rPr lang="en-US" altLang="en-US" sz="1200" b="1" dirty="0" smtClean="0">
                <a:latin typeface="OpenSansLight"/>
              </a:rPr>
              <a:t> </a:t>
            </a:r>
            <a:r>
              <a:rPr lang="en-US" altLang="en-US" sz="1200" b="1" dirty="0" err="1" smtClean="0">
                <a:latin typeface="OpenSansLight"/>
              </a:rPr>
              <a:t>ускорител</a:t>
            </a:r>
            <a:r>
              <a:rPr lang="ru-RU" altLang="en-US" sz="1200" b="1" dirty="0" smtClean="0">
                <a:latin typeface="OpenSansLight"/>
              </a:rPr>
              <a:t>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электроны</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т.е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отрицательно</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заряженные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частицы</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ускоряются</a:t>
            </a:r>
            <a:r>
              <a:rPr lang="en-US" altLang="en-US" sz="1200" b="1" dirty="0" smtClean="0">
                <a:latin typeface="OpenSansLight"/>
                <a:cs typeface="Arial" panose="020B0604020202020204" pitchFamily="34" charset="0"/>
              </a:rPr>
              <a:t> с </a:t>
            </a:r>
            <a:r>
              <a:rPr lang="en-US" altLang="en-US" sz="1200" b="1" dirty="0" err="1" smtClean="0">
                <a:latin typeface="OpenSansLight"/>
                <a:cs typeface="Arial" panose="020B0604020202020204" pitchFamily="34" charset="0"/>
              </a:rPr>
              <a:t>помощью</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высокочастотного</a:t>
            </a:r>
            <a:r>
              <a:rPr lang="ru-RU" altLang="en-US" sz="1200" b="1" dirty="0" smtClean="0">
                <a:latin typeface="OpenSansLight"/>
                <a:cs typeface="Arial" panose="020B0604020202020204" pitchFamily="34" charset="0"/>
              </a:rPr>
              <a:t/>
            </a:r>
            <a:br>
              <a:rPr lang="ru-RU" altLang="en-US" sz="1200" b="1" dirty="0" smtClean="0">
                <a:latin typeface="OpenSansLight"/>
                <a:cs typeface="Arial" panose="020B0604020202020204" pitchFamily="34" charset="0"/>
              </a:rPr>
            </a:b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излучения</a:t>
            </a:r>
            <a:r>
              <a:rPr lang="en-US" altLang="en-US" sz="1200" b="1" dirty="0" smtClean="0">
                <a:latin typeface="OpenSansLight"/>
                <a:cs typeface="Arial" panose="020B0604020202020204" pitchFamily="34" charset="0"/>
              </a:rPr>
              <a:t> и </a:t>
            </a:r>
            <a:r>
              <a:rPr lang="en-US" altLang="en-US" sz="1200" b="1" dirty="0" err="1" smtClean="0">
                <a:latin typeface="OpenSansLight"/>
                <a:cs typeface="Arial" panose="020B0604020202020204" pitchFamily="34" charset="0"/>
              </a:rPr>
              <a:t>могут</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непосредственно</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использоваться</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для</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облучения</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опухолей</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Поскольку</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электроны</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не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способны</a:t>
            </a:r>
            <a:r>
              <a:rPr lang="ru-RU" altLang="en-US" sz="1200" b="1" dirty="0" smtClean="0">
                <a:latin typeface="OpenSansLight"/>
                <a:cs typeface="Arial" panose="020B0604020202020204" pitchFamily="34" charset="0"/>
              </a:rPr>
              <a:t/>
            </a:r>
            <a:br>
              <a:rPr lang="ru-RU" altLang="en-US" sz="1200" b="1" dirty="0" smtClean="0">
                <a:latin typeface="OpenSansLight"/>
                <a:cs typeface="Arial" panose="020B0604020202020204" pitchFamily="34" charset="0"/>
              </a:rPr>
            </a:b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глубоко</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проникать</a:t>
            </a:r>
            <a:r>
              <a:rPr lang="en-US" altLang="en-US" sz="1200" b="1" dirty="0" smtClean="0">
                <a:latin typeface="OpenSansLight"/>
                <a:cs typeface="Arial" panose="020B0604020202020204" pitchFamily="34" charset="0"/>
              </a:rPr>
              <a:t> в </a:t>
            </a:r>
            <a:r>
              <a:rPr lang="en-US" altLang="en-US" sz="1200" b="1" dirty="0" err="1" smtClean="0">
                <a:latin typeface="OpenSansLight"/>
                <a:cs typeface="Arial" panose="020B0604020202020204" pitchFamily="34" charset="0"/>
              </a:rPr>
              <a:t>ткани</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их</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применяют</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например</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для</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лечения</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кожных</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опухолевых</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заболеваний</a:t>
            </a:r>
            <a:r>
              <a:rPr lang="en-US" altLang="en-US" sz="1200" b="1" dirty="0" smtClean="0">
                <a:latin typeface="OpenSansLight"/>
                <a:cs typeface="Arial" panose="020B0604020202020204" pitchFamily="34" charset="0"/>
              </a:rPr>
              <a:t>. </a:t>
            </a:r>
            <a:r>
              <a:rPr lang="ru-RU" altLang="en-US" sz="1200" b="1" dirty="0" smtClean="0">
                <a:latin typeface="OpenSansLight"/>
                <a:cs typeface="Arial" panose="020B0604020202020204" pitchFamily="34" charset="0"/>
              </a:rPr>
              <a:t/>
            </a:r>
            <a:br>
              <a:rPr lang="ru-RU" altLang="en-US" sz="1200" b="1" dirty="0" smtClean="0">
                <a:latin typeface="OpenSansLight"/>
                <a:cs typeface="Arial" panose="020B0604020202020204" pitchFamily="34" charset="0"/>
              </a:rPr>
            </a:br>
            <a:r>
              <a:rPr lang="en-US" altLang="en-US" sz="1200" b="1" dirty="0" err="1" smtClean="0">
                <a:latin typeface="OpenSansLight"/>
                <a:cs typeface="Arial" panose="020B0604020202020204" pitchFamily="34" charset="0"/>
              </a:rPr>
              <a:t>Для</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облучения</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злокачественных</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новообразований</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расположенных</a:t>
            </a:r>
            <a:r>
              <a:rPr lang="en-US" altLang="en-US" sz="1200" b="1" dirty="0" smtClean="0">
                <a:latin typeface="OpenSansLight"/>
                <a:cs typeface="Arial" panose="020B0604020202020204" pitchFamily="34" charset="0"/>
              </a:rPr>
              <a:t> в </a:t>
            </a:r>
            <a:r>
              <a:rPr lang="en-US" altLang="en-US" sz="1200" b="1" dirty="0" err="1" smtClean="0">
                <a:latin typeface="OpenSansLight"/>
                <a:cs typeface="Arial" panose="020B0604020202020204" pitchFamily="34" charset="0"/>
              </a:rPr>
              <a:t>более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глубоких</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слоях</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тканей</a:t>
            </a:r>
            <a:r>
              <a:rPr lang="en-US" altLang="en-US" sz="1200" b="1" dirty="0" smtClean="0">
                <a:latin typeface="OpenSansLight"/>
                <a:cs typeface="Arial" panose="020B0604020202020204" pitchFamily="34" charset="0"/>
              </a:rPr>
              <a:t>, </a:t>
            </a:r>
            <a:r>
              <a:rPr lang="ru-RU" altLang="en-US" sz="1200" b="1" dirty="0" smtClean="0">
                <a:latin typeface="OpenSansLight"/>
                <a:cs typeface="Arial" panose="020B0604020202020204" pitchFamily="34" charset="0"/>
              </a:rPr>
              <a:t/>
            </a:r>
            <a:br>
              <a:rPr lang="ru-RU" altLang="en-US" sz="1200" b="1" dirty="0" smtClean="0">
                <a:latin typeface="OpenSansLight"/>
                <a:cs typeface="Arial" panose="020B0604020202020204" pitchFamily="34" charset="0"/>
              </a:rPr>
            </a:br>
            <a:r>
              <a:rPr lang="en-US" altLang="en-US" sz="1200" b="1" dirty="0" err="1" smtClean="0">
                <a:latin typeface="OpenSansLight"/>
                <a:cs typeface="Arial" panose="020B0604020202020204" pitchFamily="34" charset="0"/>
              </a:rPr>
              <a:t>необходимо</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использовать</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фотонное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излучение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Когда</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ускоренные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электроны</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сталкиваются</a:t>
            </a:r>
            <a:r>
              <a:rPr lang="en-US" altLang="en-US" sz="1200" b="1" dirty="0" smtClean="0">
                <a:latin typeface="OpenSansLight"/>
                <a:cs typeface="Arial" panose="020B0604020202020204" pitchFamily="34" charset="0"/>
              </a:rPr>
              <a:t> с </a:t>
            </a:r>
            <a:r>
              <a:rPr lang="en-US" altLang="en-US" sz="1200" b="1" dirty="0" err="1" smtClean="0">
                <a:latin typeface="OpenSansLight"/>
                <a:cs typeface="Arial" panose="020B0604020202020204" pitchFamily="34" charset="0"/>
              </a:rPr>
              <a:t>препятствием</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мишенью</a:t>
            </a:r>
            <a:r>
              <a:rPr lang="en-US" altLang="en-US" sz="1200" b="1" dirty="0" smtClean="0">
                <a:latin typeface="OpenSansLight"/>
                <a:cs typeface="Arial" panose="020B0604020202020204" pitchFamily="34" charset="0"/>
              </a:rPr>
              <a:t>),</a:t>
            </a:r>
            <a:r>
              <a:rPr lang="ru-RU" altLang="en-US" sz="1200" b="1" dirty="0" smtClean="0">
                <a:latin typeface="OpenSansLight"/>
                <a:cs typeface="Arial" panose="020B0604020202020204" pitchFamily="34" charset="0"/>
              </a:rPr>
              <a:t/>
            </a:r>
            <a:br>
              <a:rPr lang="ru-RU" altLang="en-US" sz="1200" b="1" dirty="0" smtClean="0">
                <a:latin typeface="OpenSansLight"/>
                <a:cs typeface="Arial" panose="020B0604020202020204" pitchFamily="34" charset="0"/>
              </a:rPr>
            </a:b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изготовленным</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из</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тяжелого</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металла</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чаще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всего</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вольфрама</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это</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сопровождается</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выработкой</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высокоэнергетического</a:t>
            </a:r>
            <a:r>
              <a:rPr lang="ru-RU" altLang="en-US" sz="1200" b="1" dirty="0" smtClean="0">
                <a:latin typeface="OpenSansLight"/>
                <a:cs typeface="Arial" panose="020B0604020202020204" pitchFamily="34" charset="0"/>
              </a:rPr>
              <a:t/>
            </a:r>
            <a:br>
              <a:rPr lang="ru-RU" altLang="en-US" sz="1200" b="1" dirty="0" smtClean="0">
                <a:latin typeface="OpenSansLight"/>
                <a:cs typeface="Arial" panose="020B0604020202020204" pitchFamily="34" charset="0"/>
              </a:rPr>
            </a:b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рентгеновского</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излучения</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Чем</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мощнее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фотонное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излучение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тем</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больше</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глубина</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его</a:t>
            </a:r>
            <a:r>
              <a:rPr lang="en-US" altLang="en-US" sz="1200" b="1" dirty="0" smtClean="0">
                <a:latin typeface="OpenSansLight"/>
                <a:cs typeface="Arial" panose="020B0604020202020204" pitchFamily="34" charset="0"/>
              </a:rPr>
              <a:t> </a:t>
            </a:r>
            <a:r>
              <a:rPr lang="en-US" altLang="en-US" sz="1200" b="1" dirty="0" err="1" smtClean="0">
                <a:latin typeface="OpenSansLight"/>
                <a:cs typeface="Arial" panose="020B0604020202020204" pitchFamily="34" charset="0"/>
              </a:rPr>
              <a:t>проникновения</a:t>
            </a:r>
            <a:r>
              <a:rPr lang="en-US" altLang="en-US" sz="1200" b="1" dirty="0" smtClean="0">
                <a:latin typeface="OpenSansLight"/>
                <a:cs typeface="Arial" panose="020B0604020202020204" pitchFamily="34" charset="0"/>
              </a:rPr>
              <a:t> в </a:t>
            </a:r>
            <a:r>
              <a:rPr lang="en-US" altLang="en-US" sz="1200" b="1" dirty="0" err="1" smtClean="0">
                <a:latin typeface="OpenSansLight"/>
                <a:cs typeface="Arial" panose="020B0604020202020204" pitchFamily="34" charset="0"/>
              </a:rPr>
              <a:t>ткани</a:t>
            </a:r>
            <a:r>
              <a:rPr lang="en-US" altLang="en-US" sz="1200" b="1" dirty="0" smtClean="0">
                <a:latin typeface="OpenSansLight"/>
                <a:cs typeface="Arial" panose="020B0604020202020204" pitchFamily="34" charset="0"/>
              </a:rPr>
              <a:t>.</a:t>
            </a:r>
            <a:br>
              <a:rPr lang="en-US" altLang="en-US" sz="1200" b="1" dirty="0" smtClean="0">
                <a:latin typeface="OpenSansLight"/>
                <a:cs typeface="Arial" panose="020B0604020202020204" pitchFamily="34" charset="0"/>
              </a:rPr>
            </a:br>
            <a:r>
              <a:rPr lang="ru-RU" altLang="ru-RU" sz="1400" b="1" dirty="0" smtClean="0"/>
              <a:t/>
            </a:r>
            <a:br>
              <a:rPr lang="ru-RU" altLang="ru-RU" sz="1400" b="1" dirty="0" smtClean="0"/>
            </a:br>
            <a:r>
              <a:rPr lang="en-US" altLang="ru-RU" sz="1000" b="1" u="sng" dirty="0" err="1" smtClean="0"/>
              <a:t>Как</a:t>
            </a:r>
            <a:r>
              <a:rPr lang="en-US" altLang="ru-RU" sz="1000" b="1" u="sng" dirty="0" smtClean="0"/>
              <a:t> </a:t>
            </a:r>
            <a:r>
              <a:rPr lang="en-US" altLang="ru-RU" sz="1000" b="1" u="sng" dirty="0" err="1" smtClean="0"/>
              <a:t>определить</a:t>
            </a:r>
            <a:r>
              <a:rPr lang="en-US" altLang="ru-RU" sz="1000" b="1" u="sng" dirty="0" smtClean="0"/>
              <a:t> ФСД</a:t>
            </a:r>
            <a:r>
              <a:rPr lang="ru-RU" altLang="ru-RU" sz="1000" b="1" dirty="0" smtClean="0"/>
              <a:t/>
            </a:r>
            <a:br>
              <a:rPr lang="ru-RU" altLang="ru-RU" sz="1000" b="1" dirty="0" smtClean="0"/>
            </a:br>
            <a:r>
              <a:rPr lang="ru-RU" altLang="ru-RU" sz="1000" b="1" dirty="0" smtClean="0"/>
              <a:t>Фактор снижения дозы при разных режимах (у нас это 2Гц и 20 Гц), вычисляли при сравнении доз, приводящих к определ</a:t>
            </a:r>
            <a:r>
              <a:rPr lang="en-US" altLang="ru-RU" sz="1000" b="1" dirty="0" smtClean="0"/>
              <a:t>е</a:t>
            </a:r>
            <a:r>
              <a:rPr lang="ru-RU" altLang="ru-RU" sz="1000" b="1" dirty="0" smtClean="0"/>
              <a:t>нному эффекту, как например произведение доз, которые приводят к 50% гибели клеток (</a:t>
            </a:r>
            <a:r>
              <a:rPr lang="en-US" altLang="ru-RU" sz="1000" b="1" dirty="0" smtClean="0"/>
              <a:t>EC</a:t>
            </a:r>
            <a:r>
              <a:rPr lang="ru-RU" altLang="ru-RU" sz="1000" b="1" dirty="0" smtClean="0"/>
              <a:t>50) после облучения.</a:t>
            </a:r>
            <a:r>
              <a:rPr lang="ru-RU" altLang="ru-RU" sz="1800" b="1" dirty="0" smtClean="0"/>
              <a:t/>
            </a:r>
            <a:br>
              <a:rPr lang="ru-RU" altLang="ru-RU" sz="1800" b="1" dirty="0" smtClean="0"/>
            </a:br>
            <a:r>
              <a:rPr lang="en-US" altLang="ru-RU" sz="1800" b="1" dirty="0" smtClean="0"/>
              <a:t/>
            </a:r>
            <a:br>
              <a:rPr lang="en-US" altLang="ru-RU" sz="1800" b="1" dirty="0" smtClean="0"/>
            </a:br>
            <a:r>
              <a:rPr lang="en-US" altLang="ru-RU" sz="1800" b="1" u="sng" dirty="0" err="1" smtClean="0"/>
              <a:t>Расчет</a:t>
            </a:r>
            <a:r>
              <a:rPr lang="en-US" altLang="ru-RU" sz="1800" b="1" u="sng" dirty="0" smtClean="0"/>
              <a:t> </a:t>
            </a:r>
            <a:r>
              <a:rPr lang="en-US" altLang="ru-RU" sz="1800" b="1" u="sng" dirty="0" err="1" smtClean="0"/>
              <a:t>поглощенной</a:t>
            </a:r>
            <a:r>
              <a:rPr lang="en-US" altLang="ru-RU" sz="1800" b="1" u="sng" dirty="0" smtClean="0"/>
              <a:t> </a:t>
            </a:r>
            <a:r>
              <a:rPr lang="en-US" altLang="ru-RU" sz="1800" b="1" u="sng" dirty="0" err="1" smtClean="0"/>
              <a:t>дозы</a:t>
            </a:r>
            <a:r>
              <a:rPr lang="ru-RU" altLang="ru-RU" sz="1800" b="1" dirty="0" smtClean="0"/>
              <a:t/>
            </a:r>
            <a:br>
              <a:rPr lang="ru-RU" altLang="ru-RU" sz="1800" b="1" dirty="0" smtClean="0"/>
            </a:br>
            <a:r>
              <a:rPr lang="ru-RU" altLang="ru-RU" sz="1800" b="1" dirty="0" smtClean="0"/>
              <a:t>1 Гр — доза, при которой массе 1 кг передается энергия иониз</a:t>
            </a:r>
            <a:r>
              <a:rPr lang="en-US" altLang="ru-RU" sz="1800" b="1" dirty="0" smtClean="0"/>
              <a:t>.</a:t>
            </a:r>
            <a:r>
              <a:rPr lang="ru-RU" altLang="ru-RU" sz="1800" b="1" dirty="0" smtClean="0"/>
              <a:t> излучения в 1 </a:t>
            </a:r>
            <a:r>
              <a:rPr lang="ru-RU" altLang="ru-RU" sz="1800" b="1" dirty="0" smtClean="0">
                <a:hlinkClick r:id="rId2" tooltip="Джоуль"/>
              </a:rPr>
              <a:t>джоуль</a:t>
            </a:r>
            <a:r>
              <a:rPr lang="ru-RU" altLang="ru-RU" sz="1800" b="1" dirty="0" smtClean="0"/>
              <a:t/>
            </a:r>
            <a:br>
              <a:rPr lang="ru-RU" altLang="ru-RU" sz="1800" b="1" dirty="0" smtClean="0"/>
            </a:br>
            <a:r>
              <a:rPr lang="ru-RU" altLang="ru-RU" sz="1800" b="1" u="sng" dirty="0" smtClean="0"/>
              <a:t>Таким образом Грей- это поглощенная доза </a:t>
            </a:r>
            <a:r>
              <a:rPr lang="ru-RU" altLang="ru-RU" sz="1800" b="1" dirty="0" smtClean="0"/>
              <a:t>:</a:t>
            </a:r>
            <a:br>
              <a:rPr lang="ru-RU" altLang="ru-RU" sz="1800" b="1" dirty="0" smtClean="0"/>
            </a:br>
            <a:r>
              <a:rPr lang="en-US" sz="2400" b="1" dirty="0" smtClean="0">
                <a:latin typeface="Calibri" panose="020F0502020204030204" pitchFamily="34" charset="0"/>
                <a:ea typeface="Times New Roman" panose="02020603050405020304" pitchFamily="18" charset="0"/>
                <a:cs typeface="Times New Roman" panose="02020603050405020304" pitchFamily="18" charset="0"/>
              </a:rPr>
              <a:t> </a:t>
            </a:r>
            <a:r>
              <a:rPr lang="en-US" sz="2200" b="1" dirty="0" smtClean="0">
                <a:solidFill>
                  <a:srgbClr val="FF0000"/>
                </a:solidFill>
                <a:latin typeface="Calibri" panose="020F0502020204030204" pitchFamily="34" charset="0"/>
                <a:ea typeface="Times New Roman" panose="02020603050405020304" pitchFamily="18" charset="0"/>
                <a:cs typeface="Times New Roman" panose="02020603050405020304" pitchFamily="18" charset="0"/>
              </a:rPr>
              <a:t>Dose-rate in </a:t>
            </a:r>
            <a:r>
              <a:rPr lang="en-US" sz="2200" b="1" dirty="0" err="1" smtClean="0">
                <a:solidFill>
                  <a:srgbClr val="FF0000"/>
                </a:solidFill>
                <a:latin typeface="Calibri" panose="020F0502020204030204" pitchFamily="34" charset="0"/>
                <a:ea typeface="Times New Roman" panose="02020603050405020304" pitchFamily="18" charset="0"/>
                <a:cs typeface="Times New Roman" panose="02020603050405020304" pitchFamily="18" charset="0"/>
              </a:rPr>
              <a:t>Gy</a:t>
            </a:r>
            <a:r>
              <a:rPr lang="en-US" sz="2200" b="1" dirty="0" smtClean="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 </a:t>
            </a:r>
            <a:r>
              <a:rPr lang="en-US" sz="2200" b="1" dirty="0" smtClean="0">
                <a:latin typeface="Calibri" panose="020F0502020204030204" pitchFamily="34" charset="0"/>
                <a:ea typeface="Times New Roman" panose="02020603050405020304" pitchFamily="18" charset="0"/>
                <a:cs typeface="Times New Roman" panose="02020603050405020304" pitchFamily="18" charset="0"/>
              </a:rPr>
              <a:t>depends from the frequency in Hz: </a:t>
            </a:r>
            <a:r>
              <a:rPr lang="en-US" altLang="ru-RU" sz="2000" b="1" u="sng" dirty="0" smtClean="0"/>
              <a:t>D (</a:t>
            </a:r>
            <a:r>
              <a:rPr lang="en-US" altLang="ru-RU" sz="2000" b="1" u="sng" dirty="0" err="1" smtClean="0"/>
              <a:t>kGy</a:t>
            </a:r>
            <a:r>
              <a:rPr lang="en-US" altLang="ru-RU" sz="2000" b="1" u="sng" dirty="0" smtClean="0"/>
              <a:t>) = P (kW) x T (s)/M (kg)</a:t>
            </a:r>
            <a:r>
              <a:rPr lang="en-US" altLang="ru-RU" sz="2000" b="1" dirty="0" smtClean="0"/>
              <a:t>  </a:t>
            </a:r>
            <a:r>
              <a:rPr lang="ru-RU" altLang="ru-RU" sz="1800" b="1" dirty="0" smtClean="0"/>
              <a:t/>
            </a:r>
            <a:br>
              <a:rPr lang="ru-RU" altLang="ru-RU" sz="1800" b="1" dirty="0" smtClean="0"/>
            </a:br>
            <a:r>
              <a:rPr lang="ru-RU" altLang="ru-RU" sz="1800" b="1" dirty="0" smtClean="0"/>
              <a:t>М-Масса определяется как произведение объема культуры на плотность</a:t>
            </a:r>
            <a:br>
              <a:rPr lang="ru-RU" altLang="ru-RU" sz="1800" b="1" dirty="0" smtClean="0"/>
            </a:br>
            <a:r>
              <a:rPr lang="en-US" altLang="ru-RU" sz="2400" b="1" u="sng" dirty="0" smtClean="0"/>
              <a:t>P (kW) = E (</a:t>
            </a:r>
            <a:r>
              <a:rPr lang="en-US" altLang="ru-RU" sz="2400" b="1" u="sng" dirty="0" err="1" smtClean="0"/>
              <a:t>meV</a:t>
            </a:r>
            <a:r>
              <a:rPr lang="en-US" altLang="ru-RU" sz="2400" b="1" u="sng" dirty="0" smtClean="0"/>
              <a:t>) x I (mA</a:t>
            </a:r>
            <a:r>
              <a:rPr lang="en-US" altLang="ru-RU" sz="2400" b="1" dirty="0" smtClean="0"/>
              <a:t>)  </a:t>
            </a:r>
            <a:r>
              <a:rPr lang="en-US" altLang="ru-RU" sz="1800" b="1" dirty="0" err="1" smtClean="0"/>
              <a:t>где</a:t>
            </a:r>
            <a:r>
              <a:rPr lang="en-US" altLang="ru-RU" sz="1800" b="1" u="sng" dirty="0" smtClean="0"/>
              <a:t> </a:t>
            </a:r>
            <a:r>
              <a:rPr lang="ru-RU" altLang="ru-RU" sz="1800" b="1" dirty="0" smtClean="0"/>
              <a:t/>
            </a:r>
            <a:br>
              <a:rPr lang="ru-RU" altLang="ru-RU" sz="1800" b="1" dirty="0" smtClean="0"/>
            </a:br>
            <a:r>
              <a:rPr lang="en-US" altLang="ru-RU" sz="1800" b="1" dirty="0" smtClean="0">
                <a:solidFill>
                  <a:srgbClr val="FF0000"/>
                </a:solidFill>
              </a:rPr>
              <a:t>P (kW) – Power</a:t>
            </a:r>
            <a:br>
              <a:rPr lang="en-US" altLang="ru-RU" sz="1800" b="1" dirty="0" smtClean="0">
                <a:solidFill>
                  <a:srgbClr val="FF0000"/>
                </a:solidFill>
              </a:rPr>
            </a:br>
            <a:r>
              <a:rPr lang="en-US" altLang="ru-RU" sz="1800" b="1" dirty="0" smtClean="0">
                <a:solidFill>
                  <a:srgbClr val="FF0000"/>
                </a:solidFill>
              </a:rPr>
              <a:t>T (s) – </a:t>
            </a:r>
            <a:r>
              <a:rPr lang="en-US" altLang="ru-RU" sz="1800" b="1" dirty="0" err="1" smtClean="0">
                <a:solidFill>
                  <a:srgbClr val="FF0000"/>
                </a:solidFill>
              </a:rPr>
              <a:t>lenth</a:t>
            </a:r>
            <a:r>
              <a:rPr lang="en-US" altLang="ru-RU" sz="1800" b="1" dirty="0" smtClean="0">
                <a:solidFill>
                  <a:srgbClr val="FF0000"/>
                </a:solidFill>
              </a:rPr>
              <a:t> of impulse</a:t>
            </a:r>
            <a:br>
              <a:rPr lang="en-US" altLang="ru-RU" sz="1800" b="1" dirty="0" smtClean="0">
                <a:solidFill>
                  <a:srgbClr val="FF0000"/>
                </a:solidFill>
              </a:rPr>
            </a:br>
            <a:r>
              <a:rPr lang="en-US" altLang="ru-RU" sz="1800" b="1" dirty="0" smtClean="0">
                <a:solidFill>
                  <a:srgbClr val="FF0000"/>
                </a:solidFill>
              </a:rPr>
              <a:t>E (</a:t>
            </a:r>
            <a:r>
              <a:rPr lang="en-US" altLang="ru-RU" sz="1800" b="1" dirty="0" err="1" smtClean="0">
                <a:solidFill>
                  <a:srgbClr val="FF0000"/>
                </a:solidFill>
              </a:rPr>
              <a:t>meV</a:t>
            </a:r>
            <a:r>
              <a:rPr lang="en-US" altLang="ru-RU" sz="1800" b="1" dirty="0" smtClean="0">
                <a:solidFill>
                  <a:srgbClr val="FF0000"/>
                </a:solidFill>
              </a:rPr>
              <a:t>) – energy</a:t>
            </a:r>
            <a:r>
              <a:rPr lang="ru-RU" altLang="ru-RU" sz="1800" b="1" dirty="0" smtClean="0"/>
              <a:t/>
            </a:r>
            <a:br>
              <a:rPr lang="ru-RU" altLang="ru-RU" sz="1800" b="1" dirty="0" smtClean="0"/>
            </a:br>
            <a:r>
              <a:rPr lang="en-US" altLang="ru-RU" sz="1800" b="1" dirty="0" smtClean="0"/>
              <a:t>I</a:t>
            </a:r>
            <a:r>
              <a:rPr lang="ru-RU" altLang="ru-RU" sz="1800" b="1" dirty="0" smtClean="0"/>
              <a:t> (</a:t>
            </a:r>
            <a:r>
              <a:rPr lang="en-US" altLang="ru-RU" sz="1800" b="1" dirty="0" smtClean="0"/>
              <a:t>mA</a:t>
            </a:r>
            <a:r>
              <a:rPr lang="ru-RU" altLang="ru-RU" sz="1800" b="1" dirty="0" smtClean="0"/>
              <a:t>) – </a:t>
            </a:r>
            <a:r>
              <a:rPr lang="en-US" altLang="ru-RU" sz="1800" b="1" dirty="0" smtClean="0"/>
              <a:t>charge</a:t>
            </a:r>
            <a:r>
              <a:rPr lang="ru-RU" altLang="ru-RU" sz="1800" b="1" dirty="0" smtClean="0"/>
              <a:t>-  кулон/секунду зависит от ГЦ, </a:t>
            </a:r>
            <a:r>
              <a:rPr lang="en-US" altLang="ru-RU" sz="1800" b="1" dirty="0" smtClean="0"/>
              <a:t> </a:t>
            </a:r>
            <a:r>
              <a:rPr lang="ru-RU" altLang="ru-RU" sz="1800" b="1" dirty="0" smtClean="0"/>
              <a:t>например, при 2 Гц перемножаем 180 кулон/секунду </a:t>
            </a:r>
            <a:r>
              <a:rPr lang="en-US" altLang="ru-RU" sz="1800" b="1" dirty="0" smtClean="0"/>
              <a:t> </a:t>
            </a:r>
            <a:r>
              <a:rPr lang="ru-RU" altLang="ru-RU" sz="1800" b="1" dirty="0" smtClean="0"/>
              <a:t>на  2</a:t>
            </a:r>
            <a:r>
              <a:rPr lang="en-US" altLang="ru-RU" sz="1800" b="1" dirty="0" smtClean="0"/>
              <a:t/>
            </a:r>
            <a:br>
              <a:rPr lang="en-US" altLang="ru-RU" sz="1800" b="1" dirty="0" smtClean="0"/>
            </a:br>
            <a:r>
              <a:rPr lang="en-US" sz="1600" b="1" dirty="0" smtClean="0">
                <a:latin typeface="Calibri" panose="020F0502020204030204" pitchFamily="34" charset="0"/>
                <a:ea typeface="Times New Roman" panose="02020603050405020304" pitchFamily="18" charset="0"/>
                <a:cs typeface="Times New Roman" panose="02020603050405020304" pitchFamily="18" charset="0"/>
              </a:rPr>
              <a:t/>
            </a:r>
            <a:br>
              <a:rPr lang="en-US" sz="1600" b="1" dirty="0" smtClean="0">
                <a:latin typeface="Calibri" panose="020F0502020204030204" pitchFamily="34" charset="0"/>
                <a:ea typeface="Times New Roman" panose="02020603050405020304" pitchFamily="18" charset="0"/>
                <a:cs typeface="Times New Roman" panose="02020603050405020304" pitchFamily="18" charset="0"/>
              </a:rPr>
            </a:br>
            <a:r>
              <a:rPr lang="en-US" sz="1600" dirty="0" smtClean="0">
                <a:latin typeface="Calibri" panose="020F0502020204030204" pitchFamily="34" charset="0"/>
                <a:ea typeface="Times New Roman" panose="02020603050405020304" pitchFamily="18" charset="0"/>
                <a:cs typeface="Times New Roman" panose="02020603050405020304" pitchFamily="18" charset="0"/>
              </a:rPr>
              <a:t/>
            </a:r>
            <a:br>
              <a:rPr lang="en-US" sz="1600" dirty="0" smtClean="0">
                <a:latin typeface="Calibri" panose="020F0502020204030204" pitchFamily="34" charset="0"/>
                <a:ea typeface="Times New Roman" panose="02020603050405020304" pitchFamily="18" charset="0"/>
                <a:cs typeface="Times New Roman" panose="02020603050405020304" pitchFamily="18" charset="0"/>
              </a:rPr>
            </a:br>
            <a:endParaRPr lang="ru-RU" altLang="ru-RU" sz="1800" dirty="0" smtClean="0"/>
          </a:p>
        </p:txBody>
      </p:sp>
      <p:sp>
        <p:nvSpPr>
          <p:cNvPr id="44035" name="Rectangle 5"/>
          <p:cNvSpPr>
            <a:spLocks noChangeArrowheads="1"/>
          </p:cNvSpPr>
          <p:nvPr/>
        </p:nvSpPr>
        <p:spPr bwMode="auto">
          <a:xfrm flipH="1">
            <a:off x="-107950" y="-2037826"/>
            <a:ext cx="107950" cy="2419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9044"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300" dirty="0">
                <a:solidFill>
                  <a:srgbClr val="000000"/>
                </a:solidFill>
                <a:latin typeface="Arial" panose="020B0604020202020204" pitchFamily="34" charset="0"/>
              </a:rPr>
              <a:t>             </a:t>
            </a:r>
            <a:endParaRPr lang="en-US" altLang="en-US" sz="1300" dirty="0">
              <a:solidFill>
                <a:srgbClr val="000000"/>
              </a:solidFill>
              <a:latin typeface="OpenSansLight"/>
            </a:endParaRPr>
          </a:p>
        </p:txBody>
      </p:sp>
      <p:pic>
        <p:nvPicPr>
          <p:cNvPr id="44036" name="Picture 6" descr="процесс лучевой терапии на линейном ускорител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000" y="-635000"/>
            <a:ext cx="20097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4560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228600" y="381000"/>
            <a:ext cx="8686800" cy="838200"/>
          </a:xfrm>
          <a:solidFill>
            <a:schemeClr val="bg1"/>
          </a:solidFill>
        </p:spPr>
        <p:txBody>
          <a:bodyPr rtlCol="0">
            <a:normAutofit fontScale="90000"/>
          </a:bodyPr>
          <a:lstStyle/>
          <a:p>
            <a:pPr eaLnBrk="1" fontAlgn="auto" hangingPunct="1">
              <a:spcAft>
                <a:spcPts val="0"/>
              </a:spcAft>
              <a:defRPr/>
            </a:pPr>
            <a:r>
              <a:rPr lang="en-US" sz="2800" b="1" u="sng" dirty="0" smtClean="0">
                <a:latin typeface="Times New Roman" pitchFamily="18" charset="0"/>
                <a:cs typeface="Times New Roman" pitchFamily="18" charset="0"/>
              </a:rPr>
              <a:t>Research Overview</a:t>
            </a:r>
            <a:br>
              <a:rPr lang="en-US" sz="2800" b="1" u="sng" dirty="0" smtClean="0">
                <a:latin typeface="Times New Roman" pitchFamily="18" charset="0"/>
                <a:cs typeface="Times New Roman" pitchFamily="18" charset="0"/>
              </a:rPr>
            </a:br>
            <a:r>
              <a:rPr lang="en-US" sz="2800" b="1" u="sng" dirty="0" smtClean="0">
                <a:latin typeface="Times New Roman" pitchFamily="18" charset="0"/>
                <a:cs typeface="Times New Roman" pitchFamily="18" charset="0"/>
              </a:rPr>
              <a:t>Ionizing radiation: DDR in cancer and normal cells</a:t>
            </a:r>
          </a:p>
        </p:txBody>
      </p:sp>
      <p:cxnSp>
        <p:nvCxnSpPr>
          <p:cNvPr id="6" name="Straight Connector 5"/>
          <p:cNvCxnSpPr/>
          <p:nvPr/>
        </p:nvCxnSpPr>
        <p:spPr>
          <a:xfrm>
            <a:off x="1524000" y="381000"/>
            <a:ext cx="6172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04452" name="Picture 12" descr="C:\Documents and Settings\User\Desktop\IMB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14779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76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5" descr="C:\Documents and Settings\User\Desktop\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0663" y="228600"/>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3" descr="C:\Documents and Settings\User\Desktop\about_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1219200"/>
            <a:ext cx="8001000"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4" descr="C:\Documents and Settings\User\Desktop\thepromiseof.jpg"/>
          <p:cNvPicPr>
            <a:picLocks noChangeAspect="1" noChangeArrowheads="1"/>
          </p:cNvPicPr>
          <p:nvPr/>
        </p:nvPicPr>
        <p:blipFill>
          <a:blip r:embed="rId7" cstate="print">
            <a:extLst>
              <a:ext uri="{28A0092B-C50C-407E-A947-70E740481C1C}">
                <a14:useLocalDpi xmlns:a14="http://schemas.microsoft.com/office/drawing/2010/main" val="0"/>
              </a:ext>
            </a:extLst>
          </a:blip>
          <a:srcRect b="36000"/>
          <a:stretch>
            <a:fillRect/>
          </a:stretch>
        </p:blipFill>
        <p:spPr bwMode="auto">
          <a:xfrm>
            <a:off x="838200" y="4953000"/>
            <a:ext cx="48006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eft-Up Arrow 18"/>
          <p:cNvSpPr/>
          <p:nvPr/>
        </p:nvSpPr>
        <p:spPr>
          <a:xfrm>
            <a:off x="5867400" y="4953000"/>
            <a:ext cx="2209800" cy="1143000"/>
          </a:xfrm>
          <a:prstGeom prst="leftUpArrow">
            <a:avLst>
              <a:gd name="adj1" fmla="val 25000"/>
              <a:gd name="adj2" fmla="val 25000"/>
              <a:gd name="adj3" fmla="val 25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04458" name="TextBox 19"/>
          <p:cNvSpPr txBox="1">
            <a:spLocks noChangeArrowheads="1"/>
          </p:cNvSpPr>
          <p:nvPr/>
        </p:nvSpPr>
        <p:spPr bwMode="auto">
          <a:xfrm>
            <a:off x="5867400" y="59436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Main target: DNA</a:t>
            </a:r>
            <a:endParaRPr lang="ru-RU" altLang="en-US" b="1">
              <a:solidFill>
                <a:srgbClr val="FF0000"/>
              </a:solidFill>
              <a:latin typeface="Times New Roman" panose="02020603050405020304" pitchFamily="18" charset="0"/>
              <a:cs typeface="Times New Roman" panose="02020603050405020304" pitchFamily="18" charset="0"/>
            </a:endParaRPr>
          </a:p>
        </p:txBody>
      </p:sp>
      <p:sp>
        <p:nvSpPr>
          <p:cNvPr id="104459" name="Rectangle 20"/>
          <p:cNvSpPr>
            <a:spLocks noChangeArrowheads="1"/>
          </p:cNvSpPr>
          <p:nvPr/>
        </p:nvSpPr>
        <p:spPr bwMode="auto">
          <a:xfrm>
            <a:off x="0" y="6611938"/>
            <a:ext cx="822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latin typeface="Times New Roman" panose="02020603050405020304" pitchFamily="18" charset="0"/>
                <a:cs typeface="Times New Roman" panose="02020603050405020304" pitchFamily="18" charset="0"/>
              </a:rPr>
              <a:t>© http://www.hirt-japan.info/en/info/</a:t>
            </a:r>
          </a:p>
        </p:txBody>
      </p:sp>
    </p:spTree>
    <p:extLst>
      <p:ext uri="{BB962C8B-B14F-4D97-AF65-F5344CB8AC3E}">
        <p14:creationId xmlns:p14="http://schemas.microsoft.com/office/powerpoint/2010/main" val="36648888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7070" y="381000"/>
            <a:ext cx="9028670" cy="6324600"/>
          </a:xfrm>
        </p:spPr>
        <p:txBody>
          <a:bodyPr>
            <a:normAutofit fontScale="25000" lnSpcReduction="20000"/>
          </a:bodyPr>
          <a:lstStyle/>
          <a:p>
            <a:r>
              <a:rPr lang="en-US" sz="6400" b="1" dirty="0">
                <a:solidFill>
                  <a:srgbClr val="0000FF"/>
                </a:solidFill>
              </a:rPr>
              <a:t>Linear energy transfer </a:t>
            </a:r>
            <a:r>
              <a:rPr lang="en-US" sz="6400" dirty="0">
                <a:solidFill>
                  <a:srgbClr val="0000FF"/>
                </a:solidFill>
              </a:rPr>
              <a:t>(</a:t>
            </a:r>
            <a:r>
              <a:rPr lang="en-US" sz="6400" b="1" dirty="0">
                <a:solidFill>
                  <a:srgbClr val="0000FF"/>
                </a:solidFill>
              </a:rPr>
              <a:t>LET</a:t>
            </a:r>
            <a:r>
              <a:rPr lang="en-US" sz="6400" dirty="0">
                <a:solidFill>
                  <a:srgbClr val="0000FF"/>
                </a:solidFill>
              </a:rPr>
              <a:t>) is the average (radiation) </a:t>
            </a:r>
            <a:r>
              <a:rPr lang="en-US" sz="6400" b="1" dirty="0" smtClean="0">
                <a:solidFill>
                  <a:srgbClr val="0000FF"/>
                </a:solidFill>
              </a:rPr>
              <a:t>density</a:t>
            </a:r>
            <a:r>
              <a:rPr lang="en-US" sz="6400" dirty="0" smtClean="0">
                <a:solidFill>
                  <a:srgbClr val="0000FF"/>
                </a:solidFill>
              </a:rPr>
              <a:t> - energy </a:t>
            </a:r>
            <a:r>
              <a:rPr lang="en-US" sz="6400" dirty="0">
                <a:solidFill>
                  <a:srgbClr val="0000FF"/>
                </a:solidFill>
              </a:rPr>
              <a:t>deposited per unit path length along the track of an </a:t>
            </a:r>
            <a:r>
              <a:rPr lang="en-US" sz="6400" dirty="0">
                <a:solidFill>
                  <a:srgbClr val="0000FF"/>
                </a:solidFill>
                <a:hlinkClick r:id="rId2"/>
              </a:rPr>
              <a:t>ionizing particle</a:t>
            </a:r>
            <a:r>
              <a:rPr lang="en-US" sz="6400" dirty="0">
                <a:solidFill>
                  <a:srgbClr val="0000FF"/>
                </a:solidFill>
              </a:rPr>
              <a:t>. Its units are </a:t>
            </a:r>
            <a:r>
              <a:rPr lang="en-US" sz="6400" dirty="0" err="1">
                <a:solidFill>
                  <a:srgbClr val="0000FF"/>
                </a:solidFill>
              </a:rPr>
              <a:t>keV</a:t>
            </a:r>
            <a:r>
              <a:rPr lang="en-US" sz="6400" dirty="0">
                <a:solidFill>
                  <a:srgbClr val="0000FF"/>
                </a:solidFill>
              </a:rPr>
              <a:t>/</a:t>
            </a:r>
            <a:r>
              <a:rPr lang="en-US" sz="6400" dirty="0" err="1">
                <a:solidFill>
                  <a:srgbClr val="0000FF"/>
                </a:solidFill>
              </a:rPr>
              <a:t>μm</a:t>
            </a:r>
            <a:r>
              <a:rPr lang="en-US" sz="6400" dirty="0">
                <a:solidFill>
                  <a:srgbClr val="0000FF"/>
                </a:solidFill>
              </a:rPr>
              <a:t>.</a:t>
            </a:r>
          </a:p>
          <a:p>
            <a:r>
              <a:rPr lang="en-US" sz="5600" dirty="0"/>
              <a:t>Linear energy transfer describes the energy deposition density of a particular type of radiation, which largely determines the biological consequence of radiation exposure.</a:t>
            </a:r>
          </a:p>
          <a:p>
            <a:r>
              <a:rPr lang="en-US" sz="6400" b="1" dirty="0"/>
              <a:t>The </a:t>
            </a:r>
            <a:r>
              <a:rPr lang="en-US" sz="6400" b="1" dirty="0" smtClean="0"/>
              <a:t>LET of </a:t>
            </a:r>
            <a:r>
              <a:rPr lang="en-US" sz="6400" b="1" dirty="0"/>
              <a:t>a charged particle </a:t>
            </a:r>
            <a:r>
              <a:rPr lang="en-US" sz="6400" b="1" baseline="30000" dirty="0"/>
              <a:t>2</a:t>
            </a:r>
            <a:r>
              <a:rPr lang="en-US" sz="6400" b="1" dirty="0"/>
              <a:t> is ∞ Q</a:t>
            </a:r>
            <a:r>
              <a:rPr lang="en-US" sz="6400" b="1" baseline="30000" dirty="0"/>
              <a:t>​2</a:t>
            </a:r>
            <a:r>
              <a:rPr lang="en-US" sz="6400" b="1" dirty="0"/>
              <a:t>/</a:t>
            </a:r>
            <a:r>
              <a:rPr lang="en-US" sz="6400" b="1" dirty="0" err="1"/>
              <a:t>E</a:t>
            </a:r>
            <a:r>
              <a:rPr lang="en-US" sz="6400" b="1" baseline="-25000" dirty="0" err="1"/>
              <a:t>k</a:t>
            </a:r>
            <a:endParaRPr lang="en-US" sz="6400" b="1" dirty="0"/>
          </a:p>
          <a:p>
            <a:r>
              <a:rPr lang="en-US" sz="5600" dirty="0"/>
              <a:t>linear energy transfer is proportional to the square of the </a:t>
            </a:r>
            <a:r>
              <a:rPr lang="en-US" sz="11200" dirty="0">
                <a:solidFill>
                  <a:srgbClr val="0000FF"/>
                </a:solidFill>
              </a:rPr>
              <a:t>charge of the particle </a:t>
            </a:r>
            <a:r>
              <a:rPr lang="en-US" sz="11200" dirty="0" smtClean="0">
                <a:solidFill>
                  <a:srgbClr val="0000FF"/>
                </a:solidFill>
              </a:rPr>
              <a:t>- </a:t>
            </a:r>
            <a:r>
              <a:rPr lang="en-US" sz="11200" b="1" dirty="0" smtClean="0">
                <a:solidFill>
                  <a:srgbClr val="0000FF"/>
                </a:solidFill>
              </a:rPr>
              <a:t>Q</a:t>
            </a:r>
            <a:r>
              <a:rPr lang="en-US" sz="11200" b="1" baseline="30000" dirty="0" smtClean="0">
                <a:solidFill>
                  <a:srgbClr val="0000FF"/>
                </a:solidFill>
              </a:rPr>
              <a:t>​2</a:t>
            </a:r>
            <a:endParaRPr lang="en-US" sz="5600" dirty="0">
              <a:solidFill>
                <a:srgbClr val="0000FF"/>
              </a:solidFill>
            </a:endParaRPr>
          </a:p>
          <a:p>
            <a:r>
              <a:rPr lang="en-US" sz="5600" dirty="0"/>
              <a:t>linear energy transfer is inversely proportional to the particle's </a:t>
            </a:r>
            <a:r>
              <a:rPr lang="en-US" sz="11200" dirty="0">
                <a:solidFill>
                  <a:srgbClr val="0000FF"/>
                </a:solidFill>
              </a:rPr>
              <a:t>kinetic energy (</a:t>
            </a:r>
            <a:r>
              <a:rPr lang="en-US" sz="11200" b="1" dirty="0" err="1">
                <a:solidFill>
                  <a:srgbClr val="0000FF"/>
                </a:solidFill>
              </a:rPr>
              <a:t>Ek</a:t>
            </a:r>
            <a:r>
              <a:rPr lang="en-US" sz="11200" dirty="0">
                <a:solidFill>
                  <a:srgbClr val="0000FF"/>
                </a:solidFill>
              </a:rPr>
              <a:t>)</a:t>
            </a:r>
          </a:p>
          <a:p>
            <a:r>
              <a:rPr lang="en-US" sz="7200" b="1" u="sng" dirty="0">
                <a:solidFill>
                  <a:srgbClr val="0000FF"/>
                </a:solidFill>
              </a:rPr>
              <a:t>High linear energy transfer radiations: linear energy transfer 3-200 </a:t>
            </a:r>
            <a:r>
              <a:rPr lang="en-US" sz="7200" b="1" u="sng" dirty="0" err="1">
                <a:solidFill>
                  <a:srgbClr val="0000FF"/>
                </a:solidFill>
              </a:rPr>
              <a:t>keV</a:t>
            </a:r>
            <a:r>
              <a:rPr lang="en-US" sz="7200" b="1" u="sng" dirty="0">
                <a:solidFill>
                  <a:srgbClr val="0000FF"/>
                </a:solidFill>
              </a:rPr>
              <a:t>/</a:t>
            </a:r>
            <a:r>
              <a:rPr lang="en-US" sz="7200" b="1" u="sng" dirty="0" err="1">
                <a:solidFill>
                  <a:srgbClr val="0000FF"/>
                </a:solidFill>
              </a:rPr>
              <a:t>μm</a:t>
            </a:r>
            <a:endParaRPr lang="en-US" sz="7200" b="1" u="sng" dirty="0">
              <a:solidFill>
                <a:srgbClr val="0000FF"/>
              </a:solidFill>
            </a:endParaRPr>
          </a:p>
          <a:p>
            <a:r>
              <a:rPr lang="en-US" sz="5600" dirty="0"/>
              <a:t>commonly mediated by:</a:t>
            </a:r>
          </a:p>
          <a:p>
            <a:pPr lvl="1"/>
            <a:r>
              <a:rPr lang="en-US" sz="5600" b="1" dirty="0">
                <a:hlinkClick r:id="rId3"/>
              </a:rPr>
              <a:t>α-particles</a:t>
            </a:r>
            <a:endParaRPr lang="en-US" sz="5600" b="1" dirty="0"/>
          </a:p>
          <a:p>
            <a:pPr lvl="1"/>
            <a:r>
              <a:rPr lang="en-US" sz="5600" b="1" dirty="0">
                <a:hlinkClick r:id="rId4"/>
              </a:rPr>
              <a:t>protons</a:t>
            </a:r>
            <a:endParaRPr lang="en-US" sz="5600" b="1" dirty="0"/>
          </a:p>
          <a:p>
            <a:pPr lvl="1"/>
            <a:r>
              <a:rPr lang="en-US" sz="5600" b="1" dirty="0" smtClean="0">
                <a:hlinkClick r:id="rId5"/>
              </a:rPr>
              <a:t>Neutrons</a:t>
            </a:r>
            <a:endParaRPr lang="en-US" sz="5600" b="1" dirty="0" smtClean="0"/>
          </a:p>
          <a:p>
            <a:pPr lvl="1"/>
            <a:r>
              <a:rPr lang="en-US" sz="5600" b="1" dirty="0"/>
              <a:t>Heavy ions –heavier than Lithium (7)</a:t>
            </a:r>
          </a:p>
          <a:p>
            <a:pPr lvl="1"/>
            <a:endParaRPr lang="en-US" sz="5600" b="1" dirty="0"/>
          </a:p>
          <a:p>
            <a:r>
              <a:rPr lang="en-US" sz="5600" dirty="0" smtClean="0"/>
              <a:t>greater </a:t>
            </a:r>
            <a:r>
              <a:rPr lang="en-US" sz="5600" dirty="0"/>
              <a:t>density of interactions at cellular level</a:t>
            </a:r>
          </a:p>
          <a:p>
            <a:r>
              <a:rPr lang="en-US" sz="5600" dirty="0"/>
              <a:t>more likely, than low linear energy transfer, to produce biological damage in a given volume of tissue</a:t>
            </a:r>
          </a:p>
          <a:p>
            <a:r>
              <a:rPr lang="en-US" sz="5600" b="1" dirty="0"/>
              <a:t/>
            </a:r>
            <a:br>
              <a:rPr lang="en-US" sz="5600" b="1" dirty="0"/>
            </a:br>
            <a:r>
              <a:rPr lang="en-US" sz="7200" b="1" u="sng" dirty="0">
                <a:solidFill>
                  <a:srgbClr val="0000FF"/>
                </a:solidFill>
              </a:rPr>
              <a:t>Low linear energy transfer radiations: linear energy transfer 0.2-3 </a:t>
            </a:r>
            <a:r>
              <a:rPr lang="en-US" sz="7200" b="1" u="sng" dirty="0" err="1">
                <a:solidFill>
                  <a:srgbClr val="0000FF"/>
                </a:solidFill>
              </a:rPr>
              <a:t>keV</a:t>
            </a:r>
            <a:r>
              <a:rPr lang="en-US" sz="7200" b="1" u="sng" dirty="0">
                <a:solidFill>
                  <a:srgbClr val="0000FF"/>
                </a:solidFill>
              </a:rPr>
              <a:t>/</a:t>
            </a:r>
            <a:r>
              <a:rPr lang="en-US" sz="7200" b="1" u="sng" dirty="0" err="1">
                <a:solidFill>
                  <a:srgbClr val="0000FF"/>
                </a:solidFill>
              </a:rPr>
              <a:t>μm</a:t>
            </a:r>
            <a:endParaRPr lang="en-US" sz="7200" b="1" u="sng" dirty="0">
              <a:solidFill>
                <a:srgbClr val="0000FF"/>
              </a:solidFill>
            </a:endParaRPr>
          </a:p>
          <a:p>
            <a:r>
              <a:rPr lang="en-US" sz="5600" dirty="0"/>
              <a:t>commonly mediated by:</a:t>
            </a:r>
          </a:p>
          <a:p>
            <a:pPr lvl="1"/>
            <a:r>
              <a:rPr lang="en-US" sz="5600" b="1" dirty="0">
                <a:solidFill>
                  <a:srgbClr val="FF0000"/>
                </a:solidFill>
                <a:hlinkClick r:id="rId6"/>
              </a:rPr>
              <a:t>electrons</a:t>
            </a:r>
            <a:endParaRPr lang="en-US" sz="5600" b="1" dirty="0">
              <a:solidFill>
                <a:srgbClr val="FF0000"/>
              </a:solidFill>
            </a:endParaRPr>
          </a:p>
          <a:p>
            <a:pPr lvl="1"/>
            <a:r>
              <a:rPr lang="en-US" sz="5600" b="1" dirty="0"/>
              <a:t>positrons</a:t>
            </a:r>
          </a:p>
          <a:p>
            <a:pPr lvl="1"/>
            <a:r>
              <a:rPr lang="en-US" sz="5600" b="1" dirty="0">
                <a:hlinkClick r:id="rId7"/>
              </a:rPr>
              <a:t>gamma rays</a:t>
            </a:r>
            <a:endParaRPr lang="en-US" sz="5600" b="1" dirty="0"/>
          </a:p>
          <a:p>
            <a:pPr lvl="1"/>
            <a:r>
              <a:rPr lang="en-US" sz="5600" b="1" dirty="0">
                <a:hlinkClick r:id="rId8"/>
              </a:rPr>
              <a:t>x-rays</a:t>
            </a:r>
            <a:endParaRPr lang="en-US" sz="5600" b="1" dirty="0"/>
          </a:p>
          <a:p>
            <a:r>
              <a:rPr lang="en-US" sz="5600" dirty="0"/>
              <a:t>less likely than high linear energy transfer to produce tissue damage in the same volume of </a:t>
            </a:r>
            <a:r>
              <a:rPr lang="en-US" sz="5600" dirty="0" smtClean="0"/>
              <a:t>tissue</a:t>
            </a:r>
          </a:p>
          <a:p>
            <a:r>
              <a:rPr lang="ru-RU" sz="5600" dirty="0" smtClean="0"/>
              <a:t>Плотноионизирующие частицы (с высокой линейной передачей энергии (ЛПЭ) &gt; 10 кэВ/ мкм) должны значительно эффективнее поражать ДНК и связанные с ней клеточные функции, чем редкоионизирующее (ЛПЭ &lt; 10 кэВ/мкм) излучение. Так как с ростом линейной плотности ионизации (ЛПИ) возрастает вероятность «двунитевого» разрыва ДНК.</a:t>
            </a:r>
            <a:endParaRPr lang="en-US" sz="5600" dirty="0" smtClean="0"/>
          </a:p>
          <a:p>
            <a:endParaRPr lang="en-US" b="1" dirty="0"/>
          </a:p>
        </p:txBody>
      </p:sp>
    </p:spTree>
    <p:extLst>
      <p:ext uri="{BB962C8B-B14F-4D97-AF65-F5344CB8AC3E}">
        <p14:creationId xmlns:p14="http://schemas.microsoft.com/office/powerpoint/2010/main" val="6010640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RBE is deﬁned as the ratio of absorbed dose of a low-linear-energy-transfer reference radiation to absorbed dose of the radiation considered that gives an identical biological eﬀect. RBE values vary with absorbed dose, dose rate and biological endpoint considered.</a:t>
            </a:r>
          </a:p>
        </p:txBody>
      </p:sp>
      <p:pic>
        <p:nvPicPr>
          <p:cNvPr id="130050" name="Picture 2" descr="Definition of relative biological effect (RBE). |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600200"/>
            <a:ext cx="7324725" cy="364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4372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772150"/>
            <a:ext cx="8153400" cy="7017306"/>
          </a:xfrm>
          <a:prstGeom prst="rect">
            <a:avLst/>
          </a:prstGeom>
        </p:spPr>
        <p:txBody>
          <a:bodyPr wrap="square">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sz="2000" b="1" dirty="0" smtClean="0"/>
              <a:t>The </a:t>
            </a:r>
            <a:r>
              <a:rPr lang="en-US" sz="2000" b="1" dirty="0"/>
              <a:t>use of carbon ions </a:t>
            </a:r>
            <a:r>
              <a:rPr lang="en-US" dirty="0"/>
              <a:t>for the treatment of certain </a:t>
            </a:r>
            <a:r>
              <a:rPr lang="en-US" dirty="0" err="1"/>
              <a:t>tumour</a:t>
            </a:r>
            <a:r>
              <a:rPr lang="en-US" dirty="0"/>
              <a:t> types, especially </a:t>
            </a:r>
            <a:r>
              <a:rPr lang="en-US" dirty="0" err="1"/>
              <a:t>radioresistant</a:t>
            </a:r>
            <a:r>
              <a:rPr lang="en-US" dirty="0"/>
              <a:t> </a:t>
            </a:r>
            <a:r>
              <a:rPr lang="en-US" dirty="0" err="1"/>
              <a:t>tumours</a:t>
            </a:r>
            <a:r>
              <a:rPr lang="en-US" dirty="0"/>
              <a:t>, is becoming more frequent due to the </a:t>
            </a:r>
            <a:r>
              <a:rPr lang="en-US" b="1" dirty="0" smtClean="0"/>
              <a:t>carbon ion </a:t>
            </a:r>
            <a:r>
              <a:rPr lang="en-US" b="1" dirty="0"/>
              <a:t>dose localization</a:t>
            </a:r>
            <a:r>
              <a:rPr lang="en-US" dirty="0"/>
              <a:t> and high </a:t>
            </a:r>
            <a:r>
              <a:rPr lang="en-US" b="1" dirty="0"/>
              <a:t>relative biological effectiveness (RBE) </a:t>
            </a:r>
            <a:r>
              <a:rPr lang="en-US" dirty="0"/>
              <a:t>in the </a:t>
            </a:r>
            <a:r>
              <a:rPr lang="en-US" b="1" dirty="0"/>
              <a:t>Bragg peak region</a:t>
            </a:r>
            <a:r>
              <a:rPr lang="en-US" dirty="0"/>
              <a:t>. Human beings can also be exposed to heavy ions in space, since galactic cosmic rays are a mixed field consisting of not only high-energy protons and He ions, but also heavier ions including iron. Due to their </a:t>
            </a:r>
            <a:r>
              <a:rPr lang="en-US" b="1" dirty="0"/>
              <a:t>high linear energy transfer (LET), heavy ions </a:t>
            </a:r>
            <a:r>
              <a:rPr lang="en-US" dirty="0"/>
              <a:t>have peculiar track structures, characterized by a high level of energy deposition clustering. </a:t>
            </a:r>
            <a:r>
              <a:rPr lang="en-US" i="1" dirty="0"/>
              <a:t>Furthermore, high-energy ions produce energetic secondary electrons (‘delta rays’) which can give rise to energy depositions several </a:t>
            </a:r>
            <a:r>
              <a:rPr lang="en-US" i="1" dirty="0" err="1"/>
              <a:t>micrometres</a:t>
            </a:r>
            <a:r>
              <a:rPr lang="en-US" i="1" dirty="0"/>
              <a:t> away from the core of the primary particle track. </a:t>
            </a:r>
            <a:endParaRPr lang="en-US" i="1" dirty="0" smtClean="0"/>
          </a:p>
          <a:p>
            <a:endParaRPr lang="en-US" dirty="0"/>
          </a:p>
          <a:p>
            <a:r>
              <a:rPr lang="en-US" dirty="0" smtClean="0"/>
              <a:t>Also </a:t>
            </a:r>
            <a:r>
              <a:rPr lang="en-US" dirty="0"/>
              <a:t>in view of hadron therapy and space radiation applications, it is therefore important to characterize heavy-ion tracks from a physical and biophysical point of view. In this framework, herein we will discuss the main physical features of heavy-ion track structure, as well as </a:t>
            </a:r>
            <a:r>
              <a:rPr lang="en-US" b="1" dirty="0"/>
              <a:t>heavy-ion-induced DNA double-strand breaks</a:t>
            </a:r>
            <a:r>
              <a:rPr lang="en-US" dirty="0"/>
              <a:t>, which are regarded as one of the most important initial radiobiological lesions and chromosome aberrations, which are correlated both with cell death and with cell conversion to malignancy. </a:t>
            </a:r>
          </a:p>
        </p:txBody>
      </p:sp>
    </p:spTree>
    <p:extLst>
      <p:ext uri="{BB962C8B-B14F-4D97-AF65-F5344CB8AC3E}">
        <p14:creationId xmlns:p14="http://schemas.microsoft.com/office/powerpoint/2010/main" val="19727332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533400"/>
            <a:ext cx="7924800" cy="2123658"/>
          </a:xfrm>
          <a:prstGeom prst="rect">
            <a:avLst/>
          </a:prstGeom>
        </p:spPr>
        <p:txBody>
          <a:bodyPr wrap="square">
            <a:spAutoFit/>
          </a:bodyPr>
          <a:lstStyle/>
          <a:p>
            <a:r>
              <a:rPr lang="en-US" sz="1600" dirty="0">
                <a:solidFill>
                  <a:srgbClr val="202124"/>
                </a:solidFill>
                <a:latin typeface="Google Sans"/>
              </a:rPr>
              <a:t>This region (Bragg peak) is </a:t>
            </a:r>
            <a:r>
              <a:rPr lang="en-US" sz="1600" dirty="0">
                <a:solidFill>
                  <a:srgbClr val="040C28"/>
                </a:solidFill>
                <a:latin typeface="Google Sans"/>
              </a:rPr>
              <a:t>defined for each proton energy and can be modulated to coincide with the depth of the target volume</a:t>
            </a:r>
            <a:r>
              <a:rPr lang="en-US" sz="1600" dirty="0">
                <a:solidFill>
                  <a:srgbClr val="202124"/>
                </a:solidFill>
                <a:latin typeface="Google Sans"/>
              </a:rPr>
              <a:t>. The specific depth–dose distribution offers the theoretical benefit of more localized delivery of radiation than can be achieved with photons produced by a linear accelerator</a:t>
            </a:r>
            <a:r>
              <a:rPr lang="en-US" sz="1600" dirty="0" smtClean="0">
                <a:solidFill>
                  <a:srgbClr val="202124"/>
                </a:solidFill>
                <a:latin typeface="Google Sans"/>
              </a:rPr>
              <a:t>.</a:t>
            </a:r>
          </a:p>
          <a:p>
            <a:r>
              <a:rPr lang="en-US" b="1" dirty="0"/>
              <a:t>The Bragg peak is a pronounced peak on the Bragg curve which plots the energy loss of </a:t>
            </a:r>
            <a:r>
              <a:rPr lang="en-US" b="1" dirty="0">
                <a:hlinkClick r:id="rId2" tooltip="Ionizing radiation"/>
              </a:rPr>
              <a:t>ionizing radiation</a:t>
            </a:r>
            <a:r>
              <a:rPr lang="en-US" b="1" dirty="0"/>
              <a:t> during its travel through matter</a:t>
            </a:r>
            <a:r>
              <a:rPr lang="en-US" sz="1600" dirty="0"/>
              <a:t>. For </a:t>
            </a:r>
            <a:r>
              <a:rPr lang="en-US" sz="1600" dirty="0">
                <a:hlinkClick r:id="rId3" tooltip="Proton"/>
              </a:rPr>
              <a:t>protons</a:t>
            </a:r>
            <a:r>
              <a:rPr lang="en-US" sz="1600" dirty="0"/>
              <a:t>, </a:t>
            </a:r>
            <a:r>
              <a:rPr lang="en-US" sz="1600" dirty="0">
                <a:hlinkClick r:id="rId4" tooltip="Alpha particle"/>
              </a:rPr>
              <a:t>α-rays</a:t>
            </a:r>
            <a:r>
              <a:rPr lang="en-US" sz="1600" dirty="0"/>
              <a:t>, and other </a:t>
            </a:r>
            <a:r>
              <a:rPr lang="en-US" sz="1600" dirty="0">
                <a:hlinkClick r:id="rId5" tooltip="Ion ray"/>
              </a:rPr>
              <a:t>ion rays</a:t>
            </a:r>
            <a:r>
              <a:rPr lang="en-US" sz="1600" dirty="0"/>
              <a:t>, the peak occurs immediately before the particles come to rest. It is named after </a:t>
            </a:r>
            <a:r>
              <a:rPr lang="en-US" sz="1600" dirty="0">
                <a:hlinkClick r:id="rId6" tooltip="William Henry Bragg"/>
              </a:rPr>
              <a:t>William Henry Bragg</a:t>
            </a:r>
            <a:r>
              <a:rPr lang="en-US" sz="1600" dirty="0"/>
              <a:t>, who discovered it in 1903</a:t>
            </a:r>
            <a:r>
              <a:rPr lang="en-US" sz="1600" dirty="0" smtClean="0"/>
              <a:t>.</a:t>
            </a:r>
            <a:endParaRPr lang="en-US" sz="1600" dirty="0"/>
          </a:p>
        </p:txBody>
      </p:sp>
      <p:pic>
        <p:nvPicPr>
          <p:cNvPr id="129026" name="Picture 2" descr="undefin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2971800"/>
            <a:ext cx="46482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9173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763000" cy="914399"/>
          </a:xfrm>
        </p:spPr>
        <p:txBody>
          <a:bodyPr>
            <a:normAutofit fontScale="90000"/>
          </a:bodyPr>
          <a:lstStyle/>
          <a:p>
            <a:r>
              <a:rPr lang="en-US" sz="3200" b="1" dirty="0" smtClean="0">
                <a:latin typeface="Times New Roman" pitchFamily="18" charset="0"/>
                <a:cs typeface="Times New Roman" pitchFamily="18" charset="0"/>
              </a:rPr>
              <a:t>Advantages and disadvantages of</a:t>
            </a:r>
            <a:br>
              <a:rPr lang="en-US" sz="3200" b="1"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 laser-based accelerators –Comparison!</a:t>
            </a:r>
            <a:endParaRPr lang="en-US" sz="3200" b="1" dirty="0">
              <a:latin typeface="Times New Roman" pitchFamily="18" charset="0"/>
              <a:cs typeface="Times New Roman" pitchFamily="18" charset="0"/>
            </a:endParaRPr>
          </a:p>
        </p:txBody>
      </p:sp>
      <p:sp>
        <p:nvSpPr>
          <p:cNvPr id="5" name="Rectangle 4"/>
          <p:cNvSpPr/>
          <p:nvPr/>
        </p:nvSpPr>
        <p:spPr>
          <a:xfrm>
            <a:off x="457200" y="996461"/>
            <a:ext cx="8534400" cy="6001643"/>
          </a:xfrm>
          <a:prstGeom prst="rect">
            <a:avLst/>
          </a:prstGeom>
        </p:spPr>
        <p:txBody>
          <a:bodyPr wrap="square">
            <a:spAutoFit/>
          </a:bodyPr>
          <a:lstStyle/>
          <a:p>
            <a:pPr lvl="0"/>
            <a:endParaRPr lang="en-US" b="1" u="sng" dirty="0" smtClean="0">
              <a:latin typeface="Times New Roman" pitchFamily="18" charset="0"/>
              <a:cs typeface="Times New Roman" pitchFamily="18" charset="0"/>
            </a:endParaRPr>
          </a:p>
          <a:p>
            <a:pPr lvl="0"/>
            <a:r>
              <a:rPr lang="en-US" b="1" u="sng" dirty="0" smtClean="0">
                <a:latin typeface="Times New Roman" pitchFamily="18" charset="0"/>
                <a:cs typeface="Times New Roman" pitchFamily="18" charset="0"/>
              </a:rPr>
              <a:t>Ultrahigh peak dose-rate (UHPDR) </a:t>
            </a:r>
          </a:p>
          <a:p>
            <a:pPr lvl="0"/>
            <a:r>
              <a:rPr lang="en-US" dirty="0">
                <a:latin typeface="Times New Roman" pitchFamily="18" charset="0"/>
                <a:cs typeface="Times New Roman" pitchFamily="18" charset="0"/>
              </a:rPr>
              <a:t>The possibility of creating directed </a:t>
            </a:r>
            <a:r>
              <a:rPr lang="en-US" b="1" dirty="0">
                <a:latin typeface="Times New Roman" pitchFamily="18" charset="0"/>
                <a:cs typeface="Times New Roman" pitchFamily="18" charset="0"/>
              </a:rPr>
              <a:t>ultra-short pulses of enormous dose rate </a:t>
            </a:r>
            <a:r>
              <a:rPr lang="en-US" dirty="0" smtClean="0">
                <a:latin typeface="Times New Roman" pitchFamily="18" charset="0"/>
                <a:cs typeface="Times New Roman" pitchFamily="18" charset="0"/>
              </a:rPr>
              <a:t>may </a:t>
            </a:r>
            <a:r>
              <a:rPr lang="en-US" dirty="0">
                <a:latin typeface="Times New Roman" pitchFamily="18" charset="0"/>
                <a:cs typeface="Times New Roman" pitchFamily="18" charset="0"/>
              </a:rPr>
              <a:t>allow the </a:t>
            </a:r>
            <a:r>
              <a:rPr lang="en-US" b="1" dirty="0">
                <a:latin typeface="Times New Roman" pitchFamily="18" charset="0"/>
                <a:cs typeface="Times New Roman" pitchFamily="18" charset="0"/>
              </a:rPr>
              <a:t>precise dose-control induction of local effects on solid tumors with minimal exposure of normal </a:t>
            </a:r>
            <a:r>
              <a:rPr lang="en-US" b="1" dirty="0" smtClean="0">
                <a:latin typeface="Times New Roman" pitchFamily="18" charset="0"/>
                <a:cs typeface="Times New Roman" pitchFamily="18" charset="0"/>
              </a:rPr>
              <a:t>tissues</a:t>
            </a:r>
          </a:p>
          <a:p>
            <a:pPr lvl="0"/>
            <a:endParaRPr lang="en-US" dirty="0" smtClean="0">
              <a:latin typeface="Times New Roman" pitchFamily="18" charset="0"/>
              <a:cs typeface="Times New Roman" pitchFamily="18" charset="0"/>
            </a:endParaRPr>
          </a:p>
          <a:p>
            <a:pPr lvl="0"/>
            <a:r>
              <a:rPr lang="en-US" b="1" u="sng" dirty="0" smtClean="0">
                <a:latin typeface="Times New Roman" pitchFamily="18" charset="0"/>
                <a:cs typeface="Times New Roman" pitchFamily="18" charset="0"/>
              </a:rPr>
              <a:t>Up to now the in vitro and in vivo experiments were performed on</a:t>
            </a:r>
          </a:p>
          <a:p>
            <a:pPr lvl="0"/>
            <a:r>
              <a:rPr lang="en-US" b="1" i="0" u="sng" dirty="0" smtClean="0">
                <a:latin typeface="Times New Roman" pitchFamily="18" charset="0"/>
                <a:cs typeface="Times New Roman" pitchFamily="18" charset="0"/>
              </a:rPr>
              <a:t>JETI </a:t>
            </a:r>
            <a:r>
              <a:rPr lang="en-US" b="0" i="0" dirty="0" smtClean="0">
                <a:latin typeface="Times New Roman" pitchFamily="18" charset="0"/>
                <a:cs typeface="Times New Roman" pitchFamily="18" charset="0"/>
              </a:rPr>
              <a:t>(Jena </a:t>
            </a:r>
            <a:r>
              <a:rPr lang="en-US" b="0" i="0" dirty="0" err="1" smtClean="0">
                <a:latin typeface="Times New Roman" pitchFamily="18" charset="0"/>
                <a:cs typeface="Times New Roman" pitchFamily="18" charset="0"/>
              </a:rPr>
              <a:t>Titanium:Sapphire</a:t>
            </a:r>
            <a:r>
              <a:rPr lang="en-US" b="0" i="0" dirty="0" smtClean="0">
                <a:latin typeface="Times New Roman" pitchFamily="18" charset="0"/>
                <a:cs typeface="Times New Roman" pitchFamily="18" charset="0"/>
              </a:rPr>
              <a:t> laser system</a:t>
            </a:r>
            <a:r>
              <a:rPr lang="en-US" b="0" i="0" baseline="0" dirty="0" smtClean="0">
                <a:latin typeface="Times New Roman" pitchFamily="18" charset="0"/>
                <a:cs typeface="Times New Roman" pitchFamily="18" charset="0"/>
              </a:rPr>
              <a:t> </a:t>
            </a:r>
            <a:r>
              <a:rPr lang="en-US" b="0" i="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Techinsche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Instrumente</a:t>
            </a:r>
            <a:r>
              <a:rPr lang="en-US" dirty="0" smtClean="0">
                <a:latin typeface="Times New Roman" pitchFamily="18" charset="0"/>
                <a:cs typeface="Times New Roman" pitchFamily="18" charset="0"/>
              </a:rPr>
              <a:t> GmbH</a:t>
            </a:r>
            <a:endParaRPr lang="ru-RU" dirty="0" smtClean="0">
              <a:latin typeface="Times New Roman" pitchFamily="18" charset="0"/>
              <a:cs typeface="Times New Roman" pitchFamily="18" charset="0"/>
            </a:endParaRPr>
          </a:p>
          <a:p>
            <a:pPr lvl="0"/>
            <a:r>
              <a:rPr lang="en-US" dirty="0" smtClean="0">
                <a:latin typeface="Times New Roman" pitchFamily="18" charset="0"/>
                <a:cs typeface="Times New Roman" pitchFamily="18" charset="0"/>
              </a:rPr>
              <a:t>Jena, Germany</a:t>
            </a:r>
            <a:endParaRPr lang="ru-RU"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a:t>
            </a:r>
            <a:r>
              <a:rPr lang="en-US" b="1" dirty="0">
                <a:latin typeface="Calibri" panose="020F0502020204030204" pitchFamily="34" charset="0"/>
                <a:ea typeface="Times New Roman" panose="02020603050405020304" pitchFamily="18" charset="0"/>
                <a:cs typeface="Times New Roman" panose="02020603050405020304" pitchFamily="18" charset="0"/>
              </a:rPr>
              <a:t> Dose-rate </a:t>
            </a:r>
            <a:r>
              <a:rPr lang="en-US" b="1" dirty="0" smtClean="0">
                <a:solidFill>
                  <a:srgbClr val="FF0000"/>
                </a:solidFill>
                <a:latin typeface="Times New Roman" pitchFamily="18" charset="0"/>
                <a:cs typeface="Times New Roman" pitchFamily="18" charset="0"/>
              </a:rPr>
              <a:t>-</a:t>
            </a:r>
            <a:r>
              <a:rPr lang="en-US" b="1" dirty="0" smtClean="0">
                <a:latin typeface="Times New Roman" pitchFamily="18" charset="0"/>
                <a:cs typeface="Times New Roman" pitchFamily="18" charset="0"/>
              </a:rPr>
              <a:t> 2.4x10</a:t>
            </a:r>
            <a:r>
              <a:rPr lang="en-US" b="1" baseline="30000" dirty="0" smtClean="0">
                <a:latin typeface="Times New Roman" pitchFamily="18" charset="0"/>
                <a:cs typeface="Times New Roman" pitchFamily="18" charset="0"/>
              </a:rPr>
              <a:t>9</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Gy</a:t>
            </a:r>
            <a:r>
              <a:rPr lang="en-US" b="1" dirty="0" smtClean="0">
                <a:latin typeface="Times New Roman" pitchFamily="18" charset="0"/>
                <a:cs typeface="Times New Roman" pitchFamily="18" charset="0"/>
              </a:rPr>
              <a:t>/sec </a:t>
            </a:r>
          </a:p>
          <a:p>
            <a:r>
              <a:rPr lang="en-US" b="1" dirty="0" smtClean="0">
                <a:latin typeface="Times New Roman" pitchFamily="18" charset="0"/>
                <a:cs typeface="Times New Roman" pitchFamily="18" charset="0"/>
              </a:rPr>
              <a:t>	- </a:t>
            </a:r>
            <a:r>
              <a:rPr lang="en-US" b="1" dirty="0" smtClean="0">
                <a:solidFill>
                  <a:srgbClr val="FF0000"/>
                </a:solidFill>
                <a:latin typeface="Times New Roman" pitchFamily="18" charset="0"/>
                <a:cs typeface="Times New Roman" pitchFamily="18" charset="0"/>
              </a:rPr>
              <a:t>pulse duration  - </a:t>
            </a:r>
            <a:r>
              <a:rPr lang="en-US" b="1" dirty="0" smtClean="0">
                <a:latin typeface="Times New Roman" pitchFamily="18" charset="0"/>
                <a:cs typeface="Times New Roman" pitchFamily="18" charset="0"/>
              </a:rPr>
              <a:t>1x10</a:t>
            </a:r>
            <a:r>
              <a:rPr lang="en-US" b="1" baseline="30000" dirty="0" smtClean="0">
                <a:latin typeface="Times New Roman" pitchFamily="18" charset="0"/>
                <a:cs typeface="Times New Roman" pitchFamily="18" charset="0"/>
              </a:rPr>
              <a:t>-12</a:t>
            </a:r>
            <a:r>
              <a:rPr lang="en-US" b="1" dirty="0" smtClean="0">
                <a:latin typeface="Times New Roman" pitchFamily="18" charset="0"/>
                <a:cs typeface="Times New Roman" pitchFamily="18" charset="0"/>
              </a:rPr>
              <a:t> s</a:t>
            </a:r>
          </a:p>
          <a:p>
            <a:pPr>
              <a:buFont typeface="Arial" pitchFamily="34" charset="0"/>
              <a:buChar char="•"/>
            </a:pPr>
            <a:r>
              <a:rPr lang="de-DE" b="1" i="0" u="sng" dirty="0" smtClean="0">
                <a:latin typeface="Times New Roman" pitchFamily="18" charset="0"/>
                <a:cs typeface="Times New Roman" pitchFamily="18" charset="0"/>
              </a:rPr>
              <a:t>ELBE </a:t>
            </a:r>
            <a:r>
              <a:rPr lang="de-DE" b="0" i="0" dirty="0" smtClean="0">
                <a:latin typeface="Times New Roman" pitchFamily="18" charset="0"/>
                <a:cs typeface="Times New Roman" pitchFamily="18" charset="0"/>
              </a:rPr>
              <a:t>(Helmholtz-Zentrum Dresden – Rossendorf)</a:t>
            </a:r>
            <a:endParaRPr lang="en-US" b="1" dirty="0" smtClean="0">
              <a:latin typeface="Times New Roman" pitchFamily="18" charset="0"/>
              <a:cs typeface="Times New Roman" pitchFamily="18" charset="0"/>
            </a:endParaRPr>
          </a:p>
          <a:p>
            <a:pPr lvl="0"/>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 </a:t>
            </a:r>
            <a:r>
              <a:rPr lang="en-US" b="1" dirty="0">
                <a:latin typeface="Calibri" panose="020F0502020204030204" pitchFamily="34" charset="0"/>
                <a:ea typeface="Times New Roman" panose="02020603050405020304" pitchFamily="18" charset="0"/>
                <a:cs typeface="Times New Roman" panose="02020603050405020304" pitchFamily="18" charset="0"/>
              </a:rPr>
              <a:t> Dose-rate </a:t>
            </a:r>
            <a:r>
              <a:rPr lang="en-US" b="1" dirty="0" smtClean="0">
                <a:solidFill>
                  <a:srgbClr val="FF0000"/>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 1.6x10</a:t>
            </a:r>
            <a:r>
              <a:rPr lang="en-US" b="1" baseline="30000" dirty="0" smtClean="0">
                <a:latin typeface="Times New Roman" pitchFamily="18" charset="0"/>
                <a:cs typeface="Times New Roman" pitchFamily="18" charset="0"/>
              </a:rPr>
              <a:t>8</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Gy</a:t>
            </a:r>
            <a:r>
              <a:rPr lang="en-US" b="1" dirty="0" smtClean="0">
                <a:latin typeface="Times New Roman" pitchFamily="18" charset="0"/>
                <a:cs typeface="Times New Roman" pitchFamily="18" charset="0"/>
              </a:rPr>
              <a:t>/sec; </a:t>
            </a:r>
            <a:r>
              <a:rPr lang="en-US" b="1" dirty="0" smtClean="0">
                <a:solidFill>
                  <a:srgbClr val="FF0000"/>
                </a:solidFill>
                <a:latin typeface="Times New Roman" pitchFamily="18" charset="0"/>
                <a:cs typeface="Times New Roman" pitchFamily="18" charset="0"/>
              </a:rPr>
              <a:t>pulse duration - </a:t>
            </a:r>
            <a:r>
              <a:rPr lang="en-US" b="1" dirty="0" smtClean="0">
                <a:latin typeface="Times New Roman" pitchFamily="18" charset="0"/>
                <a:cs typeface="Times New Roman" pitchFamily="18" charset="0"/>
              </a:rPr>
              <a:t>5x10</a:t>
            </a:r>
            <a:r>
              <a:rPr lang="en-US" b="1" baseline="30000" dirty="0" smtClean="0">
                <a:latin typeface="Times New Roman" pitchFamily="18" charset="0"/>
                <a:cs typeface="Times New Roman" pitchFamily="18" charset="0"/>
              </a:rPr>
              <a:t>-12</a:t>
            </a:r>
            <a:r>
              <a:rPr lang="en-US" b="1" dirty="0" smtClean="0">
                <a:latin typeface="Times New Roman" pitchFamily="18" charset="0"/>
                <a:cs typeface="Times New Roman" pitchFamily="18" charset="0"/>
              </a:rPr>
              <a:t> s</a:t>
            </a:r>
          </a:p>
          <a:p>
            <a:pPr lvl="0"/>
            <a:r>
              <a:rPr lang="en-US" b="1" dirty="0" smtClean="0">
                <a:latin typeface="Calibri" panose="020F0502020204030204" pitchFamily="34" charset="0"/>
                <a:ea typeface="Calibri" panose="020F0502020204030204" pitchFamily="34" charset="0"/>
                <a:cs typeface="Times New Roman" panose="02020603050405020304" pitchFamily="18" charset="0"/>
              </a:rPr>
              <a:t>Power</a:t>
            </a:r>
            <a:r>
              <a:rPr lang="ru-RU" b="1" dirty="0" smtClean="0">
                <a:latin typeface="Calibri" panose="020F0502020204030204" pitchFamily="34" charset="0"/>
                <a:ea typeface="Calibri" panose="020F0502020204030204" pitchFamily="34" charset="0"/>
                <a:cs typeface="Times New Roman" panose="02020603050405020304" pitchFamily="18" charset="0"/>
              </a:rPr>
              <a:t> </a:t>
            </a:r>
            <a:r>
              <a:rPr lang="ru-RU" b="1" dirty="0">
                <a:latin typeface="Calibri" panose="020F0502020204030204" pitchFamily="34" charset="0"/>
                <a:ea typeface="Calibri" panose="020F0502020204030204" pitchFamily="34" charset="0"/>
                <a:cs typeface="Times New Roman" panose="02020603050405020304" pitchFamily="18" charset="0"/>
              </a:rPr>
              <a:t>31 </a:t>
            </a:r>
            <a:r>
              <a:rPr lang="en-US" b="1" dirty="0">
                <a:latin typeface="Calibri" panose="020F0502020204030204" pitchFamily="34" charset="0"/>
                <a:ea typeface="Calibri" panose="020F0502020204030204" pitchFamily="34" charset="0"/>
                <a:cs typeface="Times New Roman" panose="02020603050405020304" pitchFamily="18" charset="0"/>
              </a:rPr>
              <a:t>MW</a:t>
            </a:r>
            <a:r>
              <a:rPr lang="ru-RU" b="1" dirty="0">
                <a:latin typeface="Calibri" panose="020F0502020204030204" pitchFamily="34" charset="0"/>
                <a:ea typeface="Calibri" panose="020F0502020204030204" pitchFamily="34" charset="0"/>
                <a:cs typeface="Times New Roman" panose="02020603050405020304" pitchFamily="18" charset="0"/>
              </a:rPr>
              <a:t>, </a:t>
            </a:r>
            <a:r>
              <a:rPr lang="en-US" b="1" dirty="0" err="1" smtClean="0">
                <a:latin typeface="Calibri" panose="020F0502020204030204" pitchFamily="34" charset="0"/>
                <a:ea typeface="Calibri" panose="020F0502020204030204" pitchFamily="34" charset="0"/>
                <a:cs typeface="Times New Roman" panose="02020603050405020304" pitchFamily="18" charset="0"/>
              </a:rPr>
              <a:t>Beem</a:t>
            </a:r>
            <a:r>
              <a:rPr lang="en-US" b="1"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pulse</a:t>
            </a:r>
            <a:r>
              <a:rPr lang="ru-RU" b="1" dirty="0">
                <a:latin typeface="Calibri" panose="020F0502020204030204" pitchFamily="34" charset="0"/>
                <a:ea typeface="Calibri" panose="020F0502020204030204" pitchFamily="34" charset="0"/>
                <a:cs typeface="Times New Roman" panose="02020603050405020304" pitchFamily="18" charset="0"/>
              </a:rPr>
              <a:t> 13  млн Гц</a:t>
            </a:r>
            <a:endParaRPr lang="en-US" b="1" dirty="0" smtClean="0">
              <a:latin typeface="Times New Roman" pitchFamily="18" charset="0"/>
              <a:cs typeface="Times New Roman" pitchFamily="18" charset="0"/>
            </a:endParaRPr>
          </a:p>
          <a:p>
            <a:pPr lvl="0"/>
            <a:endParaRPr lang="en-US" b="1" dirty="0">
              <a:latin typeface="Times New Roman" pitchFamily="18" charset="0"/>
              <a:cs typeface="Times New Roman" pitchFamily="18" charset="0"/>
            </a:endParaRPr>
          </a:p>
          <a:p>
            <a:pPr lvl="0"/>
            <a:r>
              <a:rPr lang="en-US" b="1" u="sng" dirty="0"/>
              <a:t>REGAE:</a:t>
            </a:r>
            <a:r>
              <a:rPr lang="en-US" b="1" dirty="0"/>
              <a:t> The Relativistic Electron Gun for Atomic </a:t>
            </a:r>
            <a:r>
              <a:rPr lang="en-US" b="1" dirty="0" smtClean="0"/>
              <a:t>Exploration</a:t>
            </a:r>
            <a:endParaRPr lang="en-US" b="1" dirty="0" smtClean="0">
              <a:latin typeface="Times New Roman" pitchFamily="18" charset="0"/>
              <a:cs typeface="Times New Roman" pitchFamily="18" charset="0"/>
            </a:endParaRPr>
          </a:p>
          <a:p>
            <a:pPr lvl="0"/>
            <a:r>
              <a:rPr lang="en-US" b="1" dirty="0">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pulse duration </a:t>
            </a:r>
            <a:r>
              <a:rPr lang="en-US" dirty="0" smtClean="0"/>
              <a:t>10</a:t>
            </a:r>
            <a:r>
              <a:rPr lang="en-US" b="1" baseline="30000" dirty="0" smtClean="0">
                <a:latin typeface="Times New Roman" pitchFamily="18" charset="0"/>
                <a:cs typeface="Times New Roman" pitchFamily="18" charset="0"/>
              </a:rPr>
              <a:t>-14</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s</a:t>
            </a:r>
          </a:p>
          <a:p>
            <a:r>
              <a:rPr lang="en-US" dirty="0" smtClean="0"/>
              <a:t>Average </a:t>
            </a:r>
            <a:r>
              <a:rPr lang="en-US" sz="2400" b="1" dirty="0" smtClean="0"/>
              <a:t>energy 5.6 MeV</a:t>
            </a:r>
          </a:p>
          <a:p>
            <a:r>
              <a:rPr lang="en-US" dirty="0" smtClean="0"/>
              <a:t>Bunch charge 100fC</a:t>
            </a:r>
          </a:p>
          <a:p>
            <a:r>
              <a:rPr lang="en-US" dirty="0" smtClean="0"/>
              <a:t>5J in 25fs; 5Hz</a:t>
            </a:r>
          </a:p>
          <a:p>
            <a:pPr algn="ct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5806594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ubtitle 4"/>
          <p:cNvSpPr>
            <a:spLocks noGrp="1"/>
          </p:cNvSpPr>
          <p:nvPr>
            <p:ph type="subTitle" idx="4294967295"/>
          </p:nvPr>
        </p:nvSpPr>
        <p:spPr>
          <a:xfrm>
            <a:off x="0" y="0"/>
            <a:ext cx="9144000" cy="5638800"/>
          </a:xfrm>
        </p:spPr>
        <p:txBody>
          <a:bodyPr>
            <a:normAutofit fontScale="85000" lnSpcReduction="20000"/>
          </a:bodyPr>
          <a:lstStyle/>
          <a:p>
            <a:endParaRPr lang="en-US" altLang="en-US" sz="2800" dirty="0" smtClean="0">
              <a:solidFill>
                <a:srgbClr val="0000FF"/>
              </a:solidFill>
            </a:endParaRPr>
          </a:p>
          <a:p>
            <a:endParaRPr lang="en-US" altLang="en-US" sz="2800" dirty="0">
              <a:solidFill>
                <a:srgbClr val="0000FF"/>
              </a:solidFill>
            </a:endParaRPr>
          </a:p>
          <a:p>
            <a:pPr marL="0" indent="0">
              <a:buNone/>
            </a:pPr>
            <a:r>
              <a:rPr lang="en-US" altLang="en-US" sz="2800" b="1" dirty="0" smtClean="0">
                <a:solidFill>
                  <a:srgbClr val="FF0000"/>
                </a:solidFill>
              </a:rPr>
              <a:t>                               The radiation source ELBE </a:t>
            </a:r>
          </a:p>
          <a:p>
            <a:endParaRPr lang="en-US" altLang="en-US" sz="2800" dirty="0" smtClean="0">
              <a:solidFill>
                <a:srgbClr val="0000FF"/>
              </a:solidFill>
            </a:endParaRPr>
          </a:p>
          <a:p>
            <a:r>
              <a:rPr lang="en-US" altLang="en-US" sz="2800" dirty="0" smtClean="0"/>
              <a:t>(Electron </a:t>
            </a:r>
            <a:r>
              <a:rPr lang="en-US" altLang="en-US" sz="2800" dirty="0" err="1" smtClean="0"/>
              <a:t>Linac</a:t>
            </a:r>
            <a:r>
              <a:rPr lang="en-US" altLang="en-US" sz="2800" dirty="0" smtClean="0"/>
              <a:t> for beams with high Brilliance and low </a:t>
            </a:r>
            <a:r>
              <a:rPr lang="en-US" altLang="en-US" sz="2800" dirty="0" err="1" smtClean="0"/>
              <a:t>Emittance</a:t>
            </a:r>
            <a:r>
              <a:rPr lang="en-US" altLang="en-US" sz="2800" dirty="0" smtClean="0"/>
              <a:t>) was used to mimic the </a:t>
            </a:r>
            <a:r>
              <a:rPr lang="en-US" altLang="en-US" sz="2800" b="1" dirty="0" smtClean="0"/>
              <a:t>quasi-continuous electron beam of a clinical linear accelerator (LINAC) </a:t>
            </a:r>
            <a:r>
              <a:rPr lang="en-US" altLang="en-US" sz="2800" dirty="0" smtClean="0"/>
              <a:t>for comparison with electron pulses at the</a:t>
            </a:r>
            <a:endParaRPr lang="ru-RU" altLang="en-US" sz="2800" dirty="0" smtClean="0"/>
          </a:p>
          <a:p>
            <a:r>
              <a:rPr lang="en-US" altLang="en-US" sz="2800" dirty="0" smtClean="0"/>
              <a:t>ultra-high pulse dose rate of 10 </a:t>
            </a:r>
            <a:r>
              <a:rPr lang="en-US" altLang="en-US" sz="2800" baseline="30000" dirty="0" smtClean="0"/>
              <a:t>10 </a:t>
            </a:r>
            <a:r>
              <a:rPr lang="en-US" altLang="en-US" sz="2800" dirty="0" err="1" smtClean="0"/>
              <a:t>Gy</a:t>
            </a:r>
            <a:r>
              <a:rPr lang="en-US" altLang="en-US" sz="2800" dirty="0" smtClean="0"/>
              <a:t> min </a:t>
            </a:r>
            <a:r>
              <a:rPr lang="en-US" altLang="en-US" sz="2800" baseline="30000" dirty="0" smtClean="0"/>
              <a:t>_ 1</a:t>
            </a:r>
            <a:r>
              <a:rPr lang="en-US" altLang="en-US" sz="2800" dirty="0" smtClean="0"/>
              <a:t> </a:t>
            </a:r>
            <a:endParaRPr lang="ru-RU" altLang="en-US" sz="2800" dirty="0" smtClean="0"/>
          </a:p>
          <a:p>
            <a:r>
              <a:rPr lang="en-US" altLang="en-US" sz="2800" b="1" dirty="0" smtClean="0"/>
              <a:t>-either at the low frequency of a laser accelerator </a:t>
            </a:r>
            <a:endParaRPr lang="ru-RU" altLang="en-US" sz="2800" dirty="0" smtClean="0"/>
          </a:p>
          <a:p>
            <a:r>
              <a:rPr lang="en-US" altLang="en-US" sz="2800" b="1" dirty="0" smtClean="0"/>
              <a:t>-or at 13 MHz avoiding effects of prolonged dose delivery. </a:t>
            </a:r>
            <a:endParaRPr lang="ru-RU" altLang="en-US" sz="2800" dirty="0" smtClean="0"/>
          </a:p>
          <a:p>
            <a:r>
              <a:rPr lang="en-US" altLang="en-US" sz="2800" dirty="0" smtClean="0"/>
              <a:t>The impact of pulse structure was analyzed by </a:t>
            </a:r>
            <a:r>
              <a:rPr lang="en-US" altLang="en-US" sz="2800" dirty="0" err="1" smtClean="0"/>
              <a:t>clonogenic</a:t>
            </a:r>
            <a:r>
              <a:rPr lang="en-US" altLang="en-US" sz="2800" dirty="0" smtClean="0"/>
              <a:t> survival assay and</a:t>
            </a:r>
            <a:endParaRPr lang="ru-RU" altLang="en-US" sz="2800" dirty="0"/>
          </a:p>
          <a:p>
            <a:r>
              <a:rPr lang="en-US" altLang="en-US" sz="2800" dirty="0" smtClean="0"/>
              <a:t> by the number of residual DNA double-strand breaks remaining 24 h after irradiation of two human squamous cell carcinoma. </a:t>
            </a:r>
          </a:p>
          <a:p>
            <a:r>
              <a:rPr lang="en-US" altLang="en-US" sz="2800" b="1" dirty="0" smtClean="0"/>
              <a:t>Response of both cell lines was  independent from electron pulse structure for the two endpoints.</a:t>
            </a:r>
            <a:endParaRPr lang="ru-RU" altLang="en-US" sz="2800" dirty="0" smtClean="0"/>
          </a:p>
        </p:txBody>
      </p:sp>
    </p:spTree>
    <p:extLst>
      <p:ext uri="{BB962C8B-B14F-4D97-AF65-F5344CB8AC3E}">
        <p14:creationId xmlns:p14="http://schemas.microsoft.com/office/powerpoint/2010/main" val="2514963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5800"/>
            <a:ext cx="9144000" cy="49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8385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A0878F-845B-481D-AA2A-8E3536A8BD3C}"/>
              </a:ext>
            </a:extLst>
          </p:cNvPr>
          <p:cNvSpPr>
            <a:spLocks noGrp="1"/>
          </p:cNvSpPr>
          <p:nvPr>
            <p:ph type="title"/>
          </p:nvPr>
        </p:nvSpPr>
        <p:spPr>
          <a:xfrm>
            <a:off x="76200" y="-304800"/>
            <a:ext cx="8991600" cy="1722438"/>
          </a:xfrm>
        </p:spPr>
        <p:txBody>
          <a:bodyPr>
            <a:noAutofit/>
          </a:bodyPr>
          <a:lstStyle/>
          <a:p>
            <a:r>
              <a:rPr lang="en-US" sz="2400" dirty="0" smtClean="0"/>
              <a:t/>
            </a:r>
            <a:br>
              <a:rPr lang="en-US" sz="2400" dirty="0" smtClean="0"/>
            </a:br>
            <a:r>
              <a:rPr lang="en-US" sz="2400" b="1" dirty="0" smtClean="0"/>
              <a:t>Comparative studies of radiobiological effects for AREAL and Varian Accelerators</a:t>
            </a:r>
            <a:r>
              <a:rPr lang="en-US" sz="2400" dirty="0" smtClean="0"/>
              <a:t/>
            </a:r>
            <a:br>
              <a:rPr lang="en-US" sz="2400" dirty="0" smtClean="0"/>
            </a:br>
            <a:r>
              <a:rPr lang="en-US" sz="2400" dirty="0" smtClean="0"/>
              <a:t>Varian </a:t>
            </a:r>
            <a:r>
              <a:rPr lang="en-US" sz="2400" dirty="0"/>
              <a:t>Trilogy linear electron accelerator (Varian Medical Systems, USA)</a:t>
            </a:r>
          </a:p>
        </p:txBody>
      </p:sp>
      <p:sp>
        <p:nvSpPr>
          <p:cNvPr id="3" name="Content Placeholder 2">
            <a:extLst>
              <a:ext uri="{FF2B5EF4-FFF2-40B4-BE49-F238E27FC236}">
                <a16:creationId xmlns="" xmlns:a16="http://schemas.microsoft.com/office/drawing/2014/main" id="{55C06A8E-FCD5-4023-A104-97DFEBAE9C61}"/>
              </a:ext>
            </a:extLst>
          </p:cNvPr>
          <p:cNvSpPr>
            <a:spLocks noGrp="1"/>
          </p:cNvSpPr>
          <p:nvPr>
            <p:ph idx="1"/>
          </p:nvPr>
        </p:nvSpPr>
        <p:spPr/>
        <p:txBody>
          <a:bodyPr>
            <a:normAutofit fontScale="92500" lnSpcReduction="10000"/>
          </a:bodyPr>
          <a:lstStyle/>
          <a:p>
            <a:r>
              <a:rPr lang="en-US" dirty="0"/>
              <a:t>For quasi-continuous irradiation, a Varian Trilogy linear electron accelerator (Varian Medical Systems, USA) was used. </a:t>
            </a:r>
          </a:p>
          <a:p>
            <a:r>
              <a:rPr lang="en-US" dirty="0"/>
              <a:t>Characteristics: electron energy - 4 MeV, </a:t>
            </a:r>
            <a:r>
              <a:rPr lang="en-US" dirty="0">
                <a:solidFill>
                  <a:srgbClr val="FF0000"/>
                </a:solidFill>
              </a:rPr>
              <a:t>dose-rate 5.6 </a:t>
            </a:r>
            <a:r>
              <a:rPr lang="en-US" dirty="0" err="1">
                <a:solidFill>
                  <a:srgbClr val="FF0000"/>
                </a:solidFill>
              </a:rPr>
              <a:t>Gy</a:t>
            </a:r>
            <a:r>
              <a:rPr lang="en-US" dirty="0">
                <a:solidFill>
                  <a:srgbClr val="FF0000"/>
                </a:solidFill>
              </a:rPr>
              <a:t>/min,</a:t>
            </a:r>
            <a:r>
              <a:rPr lang="en-US" dirty="0"/>
              <a:t> electron beam spot 250×250 mm. </a:t>
            </a:r>
          </a:p>
          <a:p>
            <a:r>
              <a:rPr lang="en-US" dirty="0"/>
              <a:t>Dosimetry was carried out by the ionization chamber method of absorbed dose measurement in the water phantom according to the international protocol IAEA TRS-398.</a:t>
            </a:r>
          </a:p>
        </p:txBody>
      </p:sp>
      <p:pic>
        <p:nvPicPr>
          <p:cNvPr id="4" name="Picture 2" descr="Varian Trilogy Linear Accelerators ROS">
            <a:extLst>
              <a:ext uri="{FF2B5EF4-FFF2-40B4-BE49-F238E27FC236}">
                <a16:creationId xmlns="" xmlns:a16="http://schemas.microsoft.com/office/drawing/2014/main" id="{C81A340E-0D6D-4343-8A00-E0CC125754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105400"/>
            <a:ext cx="13716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033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295400"/>
            <a:ext cx="8229600" cy="2713038"/>
          </a:xfrm>
        </p:spPr>
        <p:txBody>
          <a:bodyPr>
            <a:normAutofit fontScale="90000"/>
          </a:bodyPr>
          <a:lstStyle/>
          <a:p>
            <a:pPr algn="l">
              <a:lnSpc>
                <a:spcPct val="150000"/>
              </a:lnSpc>
            </a:pPr>
            <a:r>
              <a:rPr lang="en-US" altLang="en-US" sz="2400" dirty="0" smtClean="0">
                <a:solidFill>
                  <a:srgbClr val="0000FF"/>
                </a:solidFill>
              </a:rPr>
              <a:t/>
            </a:r>
            <a:br>
              <a:rPr lang="en-US" altLang="en-US" sz="2400" dirty="0" smtClean="0">
                <a:solidFill>
                  <a:srgbClr val="0000FF"/>
                </a:solidFill>
              </a:rPr>
            </a:br>
            <a:r>
              <a:rPr lang="en-US" altLang="en-US" sz="2400" dirty="0" smtClean="0">
                <a:solidFill>
                  <a:srgbClr val="0000FF"/>
                </a:solidFill>
              </a:rPr>
              <a:t/>
            </a:r>
            <a:br>
              <a:rPr lang="en-US" altLang="en-US" sz="2400" dirty="0" smtClean="0">
                <a:solidFill>
                  <a:srgbClr val="0000FF"/>
                </a:solidFill>
              </a:rPr>
            </a:br>
            <a:r>
              <a:rPr lang="en-US" altLang="en-US" sz="2400" dirty="0" smtClean="0">
                <a:solidFill>
                  <a:srgbClr val="0000FF"/>
                </a:solidFill>
              </a:rPr>
              <a:t/>
            </a:r>
            <a:br>
              <a:rPr lang="en-US" altLang="en-US" sz="2400" dirty="0" smtClean="0">
                <a:solidFill>
                  <a:srgbClr val="0000FF"/>
                </a:solidFill>
              </a:rPr>
            </a:br>
            <a:r>
              <a:rPr lang="en-US" altLang="en-US" sz="2400" dirty="0" smtClean="0">
                <a:solidFill>
                  <a:srgbClr val="0000FF"/>
                </a:solidFill>
              </a:rPr>
              <a:t/>
            </a:r>
            <a:br>
              <a:rPr lang="en-US" altLang="en-US" sz="24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a:solidFill>
                  <a:srgbClr val="0000FF"/>
                </a:solidFill>
              </a:rPr>
              <a:t/>
            </a:r>
            <a:br>
              <a:rPr lang="en-US" altLang="en-US" sz="1800" dirty="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a:solidFill>
                  <a:srgbClr val="0000FF"/>
                </a:solidFill>
              </a:rPr>
              <a:t/>
            </a:r>
            <a:br>
              <a:rPr lang="en-US" altLang="en-US" sz="1800" dirty="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dirty="0" smtClean="0">
                <a:solidFill>
                  <a:srgbClr val="0000FF"/>
                </a:solidFill>
              </a:rPr>
              <a:t/>
            </a:r>
            <a:br>
              <a:rPr lang="en-US" altLang="en-US" sz="1800" dirty="0" smtClean="0">
                <a:solidFill>
                  <a:srgbClr val="0000FF"/>
                </a:solidFill>
              </a:rPr>
            </a:br>
            <a:r>
              <a:rPr lang="en-US" altLang="en-US" sz="1800" b="1" dirty="0" smtClean="0"/>
              <a:t>To understand the molecular nature of radiobiological effects previous in vitro studies have been performed at </a:t>
            </a:r>
            <a:r>
              <a:rPr lang="en-US" altLang="en-US" sz="1800" b="1" dirty="0" smtClean="0">
                <a:solidFill>
                  <a:srgbClr val="FF0000"/>
                </a:solidFill>
              </a:rPr>
              <a:t>conventional</a:t>
            </a:r>
            <a:r>
              <a:rPr lang="en-US" altLang="en-US" sz="1800" b="1" dirty="0" smtClean="0"/>
              <a:t> accelerators. They brought to </a:t>
            </a:r>
            <a:r>
              <a:rPr lang="en-US" altLang="en-US" sz="2200" b="1" dirty="0" smtClean="0"/>
              <a:t>large progress in the understanding of extremely conditions for cells and their genetic apparatus</a:t>
            </a:r>
            <a:r>
              <a:rPr lang="en-US" altLang="en-US" sz="1800" b="1" dirty="0" smtClean="0"/>
              <a:t>. But in many cases for the research of tiny molecular biological processes you need sometimes to </a:t>
            </a:r>
            <a:r>
              <a:rPr lang="en-US" altLang="en-US" sz="2000" b="1" dirty="0" smtClean="0"/>
              <a:t>canalize or inhibit the heavy music</a:t>
            </a:r>
            <a:r>
              <a:rPr lang="en-US" altLang="en-US" sz="1800" b="1" dirty="0" smtClean="0"/>
              <a:t> of high</a:t>
            </a:r>
            <a:r>
              <a:rPr lang="ru-RU" altLang="en-US" sz="1800" b="1" dirty="0" smtClean="0"/>
              <a:t>-</a:t>
            </a:r>
            <a:r>
              <a:rPr lang="en-US" altLang="en-US" sz="1800" b="1" dirty="0" smtClean="0"/>
              <a:t>powered radiation effects.</a:t>
            </a:r>
            <a:br>
              <a:rPr lang="en-US" altLang="en-US" sz="1800" b="1" dirty="0" smtClean="0"/>
            </a:br>
            <a:r>
              <a:rPr lang="en-US" altLang="en-US" sz="1800" b="1" dirty="0" smtClean="0"/>
              <a:t/>
            </a:r>
            <a:br>
              <a:rPr lang="en-US" altLang="en-US" sz="1800" b="1" dirty="0" smtClean="0"/>
            </a:br>
            <a:r>
              <a:rPr lang="en-US" altLang="en-US" sz="1800" b="1" dirty="0"/>
              <a:t>And now we have to pass to the </a:t>
            </a:r>
            <a:r>
              <a:rPr lang="en-US" altLang="en-US" sz="2000" b="1" dirty="0"/>
              <a:t>new dimension of radiobiological research</a:t>
            </a:r>
            <a:r>
              <a:rPr lang="en-US" altLang="en-US" sz="1800" b="1" dirty="0"/>
              <a:t>, that was developed in </a:t>
            </a:r>
            <a:r>
              <a:rPr lang="ru-RU" altLang="en-US" sz="1800" b="1" dirty="0"/>
              <a:t>recent years</a:t>
            </a:r>
            <a:r>
              <a:rPr lang="en-US" altLang="en-US" sz="1800" b="1" dirty="0"/>
              <a:t>.</a:t>
            </a:r>
            <a:r>
              <a:rPr lang="ru-RU" altLang="en-US" sz="1800" b="1" dirty="0"/>
              <a:t> </a:t>
            </a:r>
            <a:r>
              <a:rPr lang="en-US" altLang="en-US" sz="1800" b="1" dirty="0"/>
              <a:t>A </a:t>
            </a:r>
            <a:r>
              <a:rPr lang="ru-RU" altLang="en-US" sz="1800" b="1" dirty="0"/>
              <a:t>new generation of accelerators is being developed, </a:t>
            </a:r>
            <a:r>
              <a:rPr lang="en-US" altLang="en-US" sz="1800" b="1" dirty="0"/>
              <a:t>with </a:t>
            </a:r>
            <a:r>
              <a:rPr lang="ru-RU" altLang="en-US" sz="1800" b="1" dirty="0"/>
              <a:t>the operating principle based on the </a:t>
            </a:r>
            <a:r>
              <a:rPr lang="ru-RU" altLang="en-US" sz="2000" b="1" dirty="0"/>
              <a:t>acceleration of charged particles by means of </a:t>
            </a:r>
            <a:r>
              <a:rPr lang="ru-RU" altLang="en-US" sz="2000" b="1" dirty="0" smtClean="0"/>
              <a:t>puls</a:t>
            </a:r>
            <a:r>
              <a:rPr lang="en-US" altLang="en-US" sz="2000" b="1" dirty="0" err="1" smtClean="0"/>
              <a:t>ed</a:t>
            </a:r>
            <a:r>
              <a:rPr lang="en-US" altLang="en-US" sz="2000" b="1" dirty="0" smtClean="0"/>
              <a:t> lasers. </a:t>
            </a:r>
            <a:r>
              <a:rPr lang="en-US" altLang="en-US" sz="1800" b="1" dirty="0" smtClean="0"/>
              <a:t>In </a:t>
            </a:r>
            <a:r>
              <a:rPr lang="en-US" altLang="en-US" sz="1800" b="1" dirty="0"/>
              <a:t>addition to the significantly smaller size and cost, laser accelerators’ advantage is the ability to create directed </a:t>
            </a:r>
            <a:r>
              <a:rPr lang="en-US" altLang="en-US" sz="1800" b="1" dirty="0" err="1"/>
              <a:t>ultrashort</a:t>
            </a:r>
            <a:r>
              <a:rPr lang="en-US" altLang="en-US" sz="1800" b="1" dirty="0"/>
              <a:t> (femtosecond and picosecond) pulses. </a:t>
            </a:r>
            <a:r>
              <a:rPr lang="en-US" sz="1800" dirty="0"/>
              <a:t>The advantage of laser generation of photoelectrons is that, by controlling the laser parameters, it is possible to control the parameters of the electron beam</a:t>
            </a:r>
            <a:r>
              <a:rPr lang="en-US" sz="1800" dirty="0" smtClean="0"/>
              <a:t>.</a:t>
            </a:r>
            <a:br>
              <a:rPr lang="en-US" sz="1800" dirty="0" smtClean="0"/>
            </a:br>
            <a:r>
              <a:rPr lang="en-US" altLang="en-US" sz="2200" dirty="0" smtClean="0">
                <a:solidFill>
                  <a:srgbClr val="0000FF"/>
                </a:solidFill>
              </a:rPr>
              <a:t/>
            </a:r>
            <a:br>
              <a:rPr lang="en-US" altLang="en-US" sz="2200" dirty="0" smtClean="0">
                <a:solidFill>
                  <a:srgbClr val="0000FF"/>
                </a:solidFill>
              </a:rPr>
            </a:br>
            <a:r>
              <a:rPr lang="en-US" altLang="en-US" sz="2000" b="1" dirty="0" smtClean="0">
                <a:solidFill>
                  <a:srgbClr val="0000FF"/>
                </a:solidFill>
              </a:rPr>
              <a:t/>
            </a:r>
            <a:br>
              <a:rPr lang="en-US" altLang="en-US" sz="2000" b="1" dirty="0" smtClean="0">
                <a:solidFill>
                  <a:srgbClr val="0000FF"/>
                </a:solidFill>
              </a:rPr>
            </a:br>
            <a:r>
              <a:rPr lang="ru-RU" altLang="en-US" sz="2200" b="1" dirty="0" smtClean="0">
                <a:solidFill>
                  <a:srgbClr val="0000FF"/>
                </a:solidFill>
              </a:rPr>
              <a:t> </a:t>
            </a:r>
            <a:r>
              <a:rPr lang="en-US" altLang="en-US" sz="2200" b="1" dirty="0" smtClean="0">
                <a:solidFill>
                  <a:srgbClr val="0000FF"/>
                </a:solidFill>
              </a:rPr>
              <a:t/>
            </a:r>
            <a:br>
              <a:rPr lang="en-US" altLang="en-US" sz="2200" b="1" dirty="0" smtClean="0">
                <a:solidFill>
                  <a:srgbClr val="0000FF"/>
                </a:solidFill>
              </a:rPr>
            </a:br>
            <a:endParaRPr lang="ru-RU" altLang="en-US" sz="2400" b="1" dirty="0" smtClean="0">
              <a:solidFill>
                <a:srgbClr val="0000FF"/>
              </a:solidFill>
            </a:endParaRPr>
          </a:p>
        </p:txBody>
      </p:sp>
    </p:spTree>
    <p:extLst>
      <p:ext uri="{BB962C8B-B14F-4D97-AF65-F5344CB8AC3E}">
        <p14:creationId xmlns:p14="http://schemas.microsoft.com/office/powerpoint/2010/main" val="27114077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8%EC%EF%F3%EB%FC%F1%ED%FB%E9,%20%ED%E5%EF%F0%E5%F0%FB%E2%ED%FB%E9%20%E8%20%EA%E2%E0%E7%E8%ED%E5%EF%F0%E5%F0%FB%E2%ED%FB%E9%20%F0%E5%E6%E8%EC%FB%20%F0%E0%E1%EE%F2%FB%20%EB%E0%E7%E5%F0%E0">
            <a:extLst>
              <a:ext uri="{FF2B5EF4-FFF2-40B4-BE49-F238E27FC236}">
                <a16:creationId xmlns:a16="http://schemas.microsoft.com/office/drawing/2014/main" xmlns="" id="{FAD56A96-3A25-44F4-B445-5B5CD1A3FA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09600"/>
            <a:ext cx="3955914" cy="57912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1383A452-591E-46CA-AA86-BC24C6981C2D}"/>
              </a:ext>
            </a:extLst>
          </p:cNvPr>
          <p:cNvSpPr/>
          <p:nvPr/>
        </p:nvSpPr>
        <p:spPr>
          <a:xfrm>
            <a:off x="4646596" y="474345"/>
            <a:ext cx="4572000" cy="5509200"/>
          </a:xfrm>
          <a:prstGeom prst="rect">
            <a:avLst/>
          </a:prstGeom>
        </p:spPr>
        <p:txBody>
          <a:bodyPr>
            <a:spAutoFit/>
          </a:bodyPr>
          <a:lstStyle/>
          <a:p>
            <a:r>
              <a:rPr lang="ru-RU" sz="1600" b="1" dirty="0" smtClean="0"/>
              <a:t>Непрерывные </a:t>
            </a:r>
            <a:r>
              <a:rPr lang="ru-RU" sz="1600" b="1" dirty="0"/>
              <a:t>лазеры:</a:t>
            </a:r>
            <a:endParaRPr lang="ru-RU" sz="1600" dirty="0"/>
          </a:p>
          <a:p>
            <a:r>
              <a:rPr lang="ru-RU" sz="1600" dirty="0"/>
              <a:t>Непрерывно выдают стабильную форму волны энергии в течение рабочего времени, с высокой мощностью, и могут обрабатывать материалы с большим объемом и высокой температурой плавления, такие как металлические пластины;</a:t>
            </a:r>
          </a:p>
          <a:p>
            <a:r>
              <a:rPr lang="ru-RU" sz="1600" b="1" dirty="0"/>
              <a:t>Импульсный лазер:</a:t>
            </a:r>
            <a:endParaRPr lang="ru-RU" sz="1600" dirty="0"/>
          </a:p>
          <a:p>
            <a:r>
              <a:rPr lang="ru-RU" sz="1600" dirty="0"/>
              <a:t>По ширине импульса импульсные лазеры могут быть далее разделены на миллисекундные лазеры, микросекундные лазеры, наносекундные механизмы, пикосекундные лазеры, </a:t>
            </a:r>
            <a:r>
              <a:rPr lang="ru-RU" sz="1600" dirty="0" err="1"/>
              <a:t>фемтосекундные</a:t>
            </a:r>
            <a:r>
              <a:rPr lang="ru-RU" sz="1600" dirty="0"/>
              <a:t> лазеры и </a:t>
            </a:r>
            <a:r>
              <a:rPr lang="ru-RU" sz="1600" dirty="0" err="1"/>
              <a:t>аттосекундные</a:t>
            </a:r>
            <a:r>
              <a:rPr lang="ru-RU" sz="1600" dirty="0"/>
              <a:t> лазеры;</a:t>
            </a:r>
          </a:p>
          <a:p>
            <a:r>
              <a:rPr lang="ru-RU" sz="1600" dirty="0" err="1"/>
              <a:t>Фемтосекундные</a:t>
            </a:r>
            <a:r>
              <a:rPr lang="ru-RU" sz="1600" dirty="0"/>
              <a:t> и </a:t>
            </a:r>
            <a:r>
              <a:rPr lang="ru-RU" sz="1600" dirty="0" err="1"/>
              <a:t>аттосекундные</a:t>
            </a:r>
            <a:r>
              <a:rPr lang="ru-RU" sz="1600" dirty="0"/>
              <a:t> лазеры называются сверхбыстрыми лазерами.</a:t>
            </a:r>
          </a:p>
          <a:p>
            <a:r>
              <a:rPr lang="ru-RU" sz="1600" dirty="0">
                <a:solidFill>
                  <a:srgbClr val="FF0000"/>
                </a:solidFill>
              </a:rPr>
              <a:t>Мощность импульсного лазера намного ниже, чем у непрерывного лазера</a:t>
            </a:r>
            <a:r>
              <a:rPr lang="ru-RU" sz="1600" dirty="0"/>
              <a:t>, </a:t>
            </a:r>
            <a:endParaRPr lang="ru-RU" sz="1600" dirty="0" smtClean="0"/>
          </a:p>
          <a:p>
            <a:r>
              <a:rPr lang="ru-RU" sz="1600" b="1" dirty="0" smtClean="0"/>
              <a:t>Квази-КВ </a:t>
            </a:r>
            <a:r>
              <a:rPr lang="ru-RU" sz="1600" b="1" dirty="0"/>
              <a:t>лазер:</a:t>
            </a:r>
            <a:endParaRPr lang="ru-RU" sz="1600" dirty="0"/>
          </a:p>
          <a:p>
            <a:r>
              <a:rPr lang="ru-RU" sz="1600" dirty="0"/>
              <a:t>Помимо непрерывного лазера и импульсного лазера, высокоэнергетический лазер может быть выведен многократно в течение определенного периода.</a:t>
            </a:r>
          </a:p>
        </p:txBody>
      </p:sp>
    </p:spTree>
    <p:extLst>
      <p:ext uri="{BB962C8B-B14F-4D97-AF65-F5344CB8AC3E}">
        <p14:creationId xmlns:p14="http://schemas.microsoft.com/office/powerpoint/2010/main" val="30227616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214313" y="1428750"/>
            <a:ext cx="864393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pPr>
            <a:r>
              <a:rPr lang="en-US" altLang="en-US" sz="2400" dirty="0">
                <a:latin typeface="Times New Roman" panose="02020603050405020304" pitchFamily="18" charset="0"/>
                <a:cs typeface="Times New Roman" panose="02020603050405020304" pitchFamily="18" charset="0"/>
              </a:rPr>
              <a:t>The novel </a:t>
            </a:r>
            <a:r>
              <a:rPr lang="en-US" altLang="en-US" sz="2400" b="1" u="sng" dirty="0">
                <a:latin typeface="Times New Roman" panose="02020603050405020304" pitchFamily="18" charset="0"/>
                <a:cs typeface="Times New Roman" panose="02020603050405020304" pitchFamily="18" charset="0"/>
              </a:rPr>
              <a:t>source of relativistic electron beams</a:t>
            </a:r>
            <a:r>
              <a:rPr lang="en-US" altLang="en-US" sz="2400" dirty="0">
                <a:latin typeface="Times New Roman" panose="02020603050405020304" pitchFamily="18" charset="0"/>
                <a:cs typeface="Times New Roman" panose="02020603050405020304" pitchFamily="18" charset="0"/>
              </a:rPr>
              <a:t> REGAE is a joint 	project of the CFEL partners Max Planck Society, University 	of Hamburg and DESY. </a:t>
            </a:r>
          </a:p>
          <a:p>
            <a:pPr algn="just" eaLnBrk="1" hangingPunct="1">
              <a:lnSpc>
                <a:spcPct val="150000"/>
              </a:lnSpc>
              <a:spcBef>
                <a:spcPct val="0"/>
              </a:spcBef>
            </a:pPr>
            <a:r>
              <a:rPr lang="en-US" altLang="en-US" sz="2400" dirty="0">
                <a:latin typeface="Times New Roman" panose="02020603050405020304" pitchFamily="18" charset="0"/>
                <a:cs typeface="Times New Roman" panose="02020603050405020304" pitchFamily="18" charset="0"/>
              </a:rPr>
              <a:t>The nearly ten-</a:t>
            </a:r>
            <a:r>
              <a:rPr lang="en-US" altLang="en-US" sz="2400" dirty="0" err="1">
                <a:latin typeface="Times New Roman" panose="02020603050405020304" pitchFamily="18" charset="0"/>
                <a:cs typeface="Times New Roman" panose="02020603050405020304" pitchFamily="18" charset="0"/>
              </a:rPr>
              <a:t>metres</a:t>
            </a:r>
            <a:r>
              <a:rPr lang="en-US" altLang="en-US" sz="2400" dirty="0">
                <a:latin typeface="Times New Roman" panose="02020603050405020304" pitchFamily="18" charset="0"/>
                <a:cs typeface="Times New Roman" panose="02020603050405020304" pitchFamily="18" charset="0"/>
              </a:rPr>
              <a:t>-long facility </a:t>
            </a:r>
            <a:r>
              <a:rPr lang="en-US" altLang="en-US" sz="2400" b="1" u="sng" dirty="0">
                <a:latin typeface="Times New Roman" panose="02020603050405020304" pitchFamily="18" charset="0"/>
                <a:cs typeface="Times New Roman" panose="02020603050405020304" pitchFamily="18" charset="0"/>
              </a:rPr>
              <a:t>generates ultra short electron </a:t>
            </a:r>
            <a:r>
              <a:rPr lang="en-US" altLang="en-US" sz="2400" b="1" dirty="0">
                <a:latin typeface="Times New Roman" panose="02020603050405020304" pitchFamily="18" charset="0"/>
                <a:cs typeface="Times New Roman" panose="02020603050405020304" pitchFamily="18" charset="0"/>
              </a:rPr>
              <a:t>	</a:t>
            </a:r>
            <a:r>
              <a:rPr lang="en-US" altLang="en-US" sz="2400" b="1" u="sng" dirty="0">
                <a:latin typeface="Times New Roman" panose="02020603050405020304" pitchFamily="18" charset="0"/>
                <a:cs typeface="Times New Roman" panose="02020603050405020304" pitchFamily="18" charset="0"/>
              </a:rPr>
              <a:t>pulses </a:t>
            </a:r>
            <a:r>
              <a:rPr lang="en-US" altLang="en-US" sz="2400" dirty="0">
                <a:latin typeface="Times New Roman" panose="02020603050405020304" pitchFamily="18" charset="0"/>
                <a:cs typeface="Times New Roman" panose="02020603050405020304" pitchFamily="18" charset="0"/>
              </a:rPr>
              <a:t>of extremely high quality for time-resolved diffraction 	experiments</a:t>
            </a:r>
          </a:p>
          <a:p>
            <a:pPr eaLnBrk="1" hangingPunct="1">
              <a:lnSpc>
                <a:spcPct val="150000"/>
              </a:lnSpc>
              <a:spcBef>
                <a:spcPct val="0"/>
              </a:spcBef>
            </a:pPr>
            <a:r>
              <a:rPr lang="en-US" altLang="en-US" sz="2400" dirty="0">
                <a:latin typeface="Times New Roman" panose="02020603050405020304" pitchFamily="18" charset="0"/>
                <a:cs typeface="Times New Roman" panose="02020603050405020304" pitchFamily="18" charset="0"/>
              </a:rPr>
              <a:t>The current design is capable of 7 </a:t>
            </a:r>
            <a:r>
              <a:rPr lang="en-US" altLang="en-US" sz="2400" dirty="0" err="1">
                <a:latin typeface="Times New Roman" panose="02020603050405020304" pitchFamily="18" charset="0"/>
                <a:cs typeface="Times New Roman" panose="02020603050405020304" pitchFamily="18" charset="0"/>
              </a:rPr>
              <a:t>femto</a:t>
            </a:r>
            <a:r>
              <a:rPr lang="en-US" altLang="en-US" sz="2400" dirty="0">
                <a:latin typeface="Times New Roman" panose="02020603050405020304" pitchFamily="18" charset="0"/>
                <a:cs typeface="Times New Roman" panose="02020603050405020304" pitchFamily="18" charset="0"/>
              </a:rPr>
              <a:t>-second electron pulses 	with up to 10</a:t>
            </a:r>
            <a:r>
              <a:rPr lang="en-US" altLang="en-US" sz="2400" baseline="30000" dirty="0">
                <a:latin typeface="Times New Roman" panose="02020603050405020304" pitchFamily="18" charset="0"/>
                <a:cs typeface="Times New Roman" panose="02020603050405020304" pitchFamily="18" charset="0"/>
              </a:rPr>
              <a:t>7</a:t>
            </a:r>
            <a:r>
              <a:rPr lang="en-US" altLang="en-US" sz="2400" dirty="0">
                <a:latin typeface="Times New Roman" panose="02020603050405020304" pitchFamily="18" charset="0"/>
                <a:cs typeface="Times New Roman" panose="02020603050405020304" pitchFamily="18" charset="0"/>
              </a:rPr>
              <a:t> electrons per pulse</a:t>
            </a:r>
          </a:p>
          <a:p>
            <a:pPr eaLnBrk="1" hangingPunct="1">
              <a:lnSpc>
                <a:spcPct val="150000"/>
              </a:lnSpc>
              <a:spcBef>
                <a:spcPct val="0"/>
              </a:spcBef>
            </a:pPr>
            <a:r>
              <a:rPr lang="en-US" altLang="en-US" sz="2400" dirty="0">
                <a:latin typeface="Times New Roman" panose="02020603050405020304" pitchFamily="18" charset="0"/>
                <a:cs typeface="Times New Roman" panose="02020603050405020304" pitchFamily="18" charset="0"/>
              </a:rPr>
              <a:t>Accelerates the electrons to energies of up to 5 MeV </a:t>
            </a:r>
            <a:endParaRPr lang="ru-RU" altLang="en-US" sz="1800" dirty="0">
              <a:latin typeface="Arial" panose="020B0604020202020204" pitchFamily="34" charset="0"/>
            </a:endParaRPr>
          </a:p>
        </p:txBody>
      </p:sp>
      <p:sp>
        <p:nvSpPr>
          <p:cNvPr id="33795" name="Rectangle 2"/>
          <p:cNvSpPr>
            <a:spLocks noChangeArrowheads="1"/>
          </p:cNvSpPr>
          <p:nvPr/>
        </p:nvSpPr>
        <p:spPr bwMode="auto">
          <a:xfrm>
            <a:off x="0" y="214313"/>
            <a:ext cx="7610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u="sng" dirty="0">
                <a:latin typeface="Times New Roman" panose="02020603050405020304" pitchFamily="18" charset="0"/>
                <a:cs typeface="Times New Roman" panose="02020603050405020304" pitchFamily="18" charset="0"/>
              </a:rPr>
              <a:t>REGAE - FEL</a:t>
            </a:r>
          </a:p>
          <a:p>
            <a:pP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Relativistic Electron Gun for Atomic Exploration</a:t>
            </a:r>
            <a:endParaRPr lang="ru-RU"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5124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4294967295"/>
          </p:nvPr>
        </p:nvSpPr>
        <p:spPr>
          <a:xfrm>
            <a:off x="0" y="357188"/>
            <a:ext cx="8229600" cy="5768975"/>
          </a:xfrm>
        </p:spPr>
        <p:txBody>
          <a:bodyPr>
            <a:normAutofit lnSpcReduction="10000"/>
          </a:bodyPr>
          <a:lstStyle/>
          <a:p>
            <a:r>
              <a:rPr lang="en-US" altLang="en-US" sz="1800" b="1" dirty="0" smtClean="0"/>
              <a:t>REGAE</a:t>
            </a:r>
            <a:r>
              <a:rPr lang="en-US" altLang="en-US" sz="1800" dirty="0" smtClean="0"/>
              <a:t> the Relativistic Electron Gun for Atomic Exploration is a small electron accelerator build and operated within the framework of the Center for Free-Electron Laser Science CFEL, i.e. in a collaboration of the Max Planck Society, the University of Hamburg and DESY.</a:t>
            </a:r>
            <a:br>
              <a:rPr lang="en-US" altLang="en-US" sz="1800" dirty="0" smtClean="0"/>
            </a:br>
            <a:r>
              <a:rPr lang="en-US" altLang="en-US" sz="1800" dirty="0" smtClean="0"/>
              <a:t>REGAE provides high quality electron bunches for time resolved diffraction experiments and serves as test bed for accelerator R&amp;D.</a:t>
            </a:r>
            <a:endParaRPr lang="ru-RU" altLang="en-US" sz="1800" dirty="0" smtClean="0"/>
          </a:p>
          <a:p>
            <a:r>
              <a:rPr lang="en-US" altLang="en-US" sz="1800" dirty="0" smtClean="0"/>
              <a:t>REGAE employs a photo cathode RF gun operated at 3 GHz (S-Band) for the production of electrons. The 1½ cell gun cavity, a scaled version of the cavity in operation at the FLASH FEL, accelerates the electrons to energies of up to 5 MeV. </a:t>
            </a:r>
            <a:endParaRPr lang="ru-RU" altLang="en-US" sz="1800" dirty="0" smtClean="0"/>
          </a:p>
          <a:p>
            <a:r>
              <a:rPr lang="en-US" altLang="en-US" sz="1800" dirty="0" smtClean="0"/>
              <a:t>Extraordinary </a:t>
            </a:r>
            <a:r>
              <a:rPr lang="en-US" altLang="en-US" sz="1800" dirty="0" err="1" smtClean="0"/>
              <a:t>emittance</a:t>
            </a:r>
            <a:r>
              <a:rPr lang="en-US" altLang="en-US" sz="1800" dirty="0" smtClean="0"/>
              <a:t> requirements in the nm range (normalized) and pulse lengths down to a level of ~10 fs require operation at low bunch charges on the sub-</a:t>
            </a:r>
            <a:r>
              <a:rPr lang="en-US" altLang="en-US" sz="1800" dirty="0" err="1" smtClean="0"/>
              <a:t>pC</a:t>
            </a:r>
            <a:r>
              <a:rPr lang="en-US" altLang="en-US" sz="1800" dirty="0" smtClean="0"/>
              <a:t> scale.</a:t>
            </a:r>
            <a:endParaRPr lang="ru-RU" altLang="en-US" sz="1800" dirty="0" smtClean="0"/>
          </a:p>
          <a:p>
            <a:r>
              <a:rPr lang="en-US" altLang="en-US" sz="1800" b="1" dirty="0" smtClean="0"/>
              <a:t>The current design is capable of 7 femtosecond (</a:t>
            </a:r>
            <a:r>
              <a:rPr lang="en-US" altLang="en-US" sz="1800" b="1" dirty="0" err="1" smtClean="0"/>
              <a:t>rms</a:t>
            </a:r>
            <a:r>
              <a:rPr lang="en-US" altLang="en-US" sz="1800" b="1" dirty="0" smtClean="0"/>
              <a:t>) electron pulses with up to 10</a:t>
            </a:r>
            <a:r>
              <a:rPr lang="en-US" altLang="en-US" sz="1800" b="1" baseline="30000" dirty="0" smtClean="0"/>
              <a:t>7</a:t>
            </a:r>
            <a:r>
              <a:rPr lang="en-US" altLang="en-US" sz="1800" b="1" dirty="0" smtClean="0"/>
              <a:t> electrons per pulse with spatial coherence of over 30 nm.</a:t>
            </a:r>
            <a:r>
              <a:rPr lang="en-US" altLang="en-US" sz="1800" dirty="0" smtClean="0"/>
              <a:t> </a:t>
            </a:r>
            <a:br>
              <a:rPr lang="en-US" altLang="en-US" sz="1800" dirty="0" smtClean="0"/>
            </a:br>
            <a:r>
              <a:rPr lang="en-US" altLang="en-US" sz="1800" dirty="0" smtClean="0"/>
              <a:t>Femtosecond Electron Diffraction (FED) has the potential to directly observe the most venerable concepts in chemistry and biology most notably enabling a direct atomic level view of transition states. The relevant motions for this barrier-crossing event occur on the sub-hundred femtosecond time-scale which is addressed by pump-probe type experiments. The advantage of relativistic electron diffraction as compared to the more common diffraction with electron energies in the 100 </a:t>
            </a:r>
            <a:r>
              <a:rPr lang="en-US" altLang="en-US" sz="1800" dirty="0" err="1" smtClean="0"/>
              <a:t>keV</a:t>
            </a:r>
            <a:r>
              <a:rPr lang="en-US" altLang="en-US" sz="1800" dirty="0" smtClean="0"/>
              <a:t> range are reduced space charge effects and the higher penetration depth of the electrons.</a:t>
            </a:r>
            <a:endParaRPr lang="ru-RU" altLang="en-US" sz="1800" dirty="0" smtClean="0"/>
          </a:p>
        </p:txBody>
      </p:sp>
    </p:spTree>
    <p:extLst>
      <p:ext uri="{BB962C8B-B14F-4D97-AF65-F5344CB8AC3E}">
        <p14:creationId xmlns:p14="http://schemas.microsoft.com/office/powerpoint/2010/main" val="38828484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4294967295"/>
          </p:nvPr>
        </p:nvSpPr>
        <p:spPr>
          <a:xfrm>
            <a:off x="0" y="428624"/>
            <a:ext cx="9144000" cy="6353175"/>
          </a:xfrm>
        </p:spPr>
        <p:txBody>
          <a:bodyPr>
            <a:normAutofit fontScale="25000" lnSpcReduction="20000"/>
          </a:bodyPr>
          <a:lstStyle/>
          <a:p>
            <a:r>
              <a:rPr lang="en-US" altLang="en-US" sz="6400" b="1" u="sng" dirty="0" smtClean="0"/>
              <a:t>The Versatile Electron Linear Accelerator (VELA)</a:t>
            </a:r>
            <a:endParaRPr lang="ru-RU" altLang="en-US" sz="6400" b="1" u="sng" dirty="0" smtClean="0"/>
          </a:p>
          <a:p>
            <a:r>
              <a:rPr lang="en-US" altLang="en-US" sz="6400" dirty="0" smtClean="0"/>
              <a:t>A world leading, ultra-high performance electron beam injector system</a:t>
            </a:r>
            <a:endParaRPr lang="ru-RU" altLang="en-US" sz="6400" dirty="0" smtClean="0"/>
          </a:p>
          <a:p>
            <a:r>
              <a:rPr lang="en-US" altLang="en-US" sz="6400" dirty="0" smtClean="0"/>
              <a:t>Ultra short electron pulses, down to below 100 femtoseconds</a:t>
            </a:r>
            <a:endParaRPr lang="ru-RU" altLang="en-US" sz="6400" dirty="0" smtClean="0"/>
          </a:p>
          <a:p>
            <a:r>
              <a:rPr lang="en-US" altLang="en-US" sz="6400" dirty="0" smtClean="0"/>
              <a:t>Ultra high beam position and timing stability</a:t>
            </a:r>
            <a:endParaRPr lang="ru-RU" altLang="en-US" sz="6400" dirty="0" smtClean="0"/>
          </a:p>
          <a:p>
            <a:r>
              <a:rPr lang="en-US" altLang="en-US" sz="6400" dirty="0" smtClean="0"/>
              <a:t>The unique ability to precisely tailor the electron beam, experimental configuration and shielding to match your requirements</a:t>
            </a:r>
            <a:endParaRPr lang="ru-RU" altLang="en-US" sz="6400" dirty="0" smtClean="0"/>
          </a:p>
          <a:p>
            <a:r>
              <a:rPr lang="ru-RU" altLang="en-US" sz="6400" dirty="0" smtClean="0"/>
              <a:t>Opening </a:t>
            </a:r>
            <a:r>
              <a:rPr lang="en-US" altLang="en-US" sz="6400" dirty="0" smtClean="0"/>
              <a:t> </a:t>
            </a:r>
            <a:r>
              <a:rPr lang="ru-RU" altLang="en-US" sz="6400" dirty="0" smtClean="0"/>
              <a:t>Q2</a:t>
            </a:r>
            <a:r>
              <a:rPr lang="en-US" altLang="en-US" sz="6400" dirty="0" smtClean="0"/>
              <a:t> </a:t>
            </a:r>
            <a:r>
              <a:rPr lang="ru-RU" altLang="en-US" sz="6400" dirty="0" smtClean="0"/>
              <a:t> 2013</a:t>
            </a:r>
            <a:endParaRPr lang="en-US" altLang="en-US" sz="6400" dirty="0" smtClean="0"/>
          </a:p>
          <a:p>
            <a:r>
              <a:rPr lang="en-US" altLang="en-US" sz="6400" dirty="0" smtClean="0"/>
              <a:t>Accelerator Science and Technology Centre</a:t>
            </a:r>
            <a:br>
              <a:rPr lang="en-US" altLang="en-US" sz="6400" dirty="0" smtClean="0"/>
            </a:br>
            <a:r>
              <a:rPr lang="en-US" altLang="en-US" sz="6400" dirty="0" err="1" smtClean="0"/>
              <a:t>Sci</a:t>
            </a:r>
            <a:r>
              <a:rPr lang="en-US" altLang="en-US" sz="6400" dirty="0" smtClean="0"/>
              <a:t>-Tech </a:t>
            </a:r>
            <a:r>
              <a:rPr lang="en-US" altLang="en-US" sz="6400" dirty="0" err="1" smtClean="0"/>
              <a:t>Daresbury</a:t>
            </a:r>
            <a:endParaRPr lang="en-US" altLang="en-US" sz="6400" dirty="0" smtClean="0"/>
          </a:p>
          <a:p>
            <a:endParaRPr lang="en-US" altLang="en-US" sz="2800" b="1" dirty="0"/>
          </a:p>
          <a:p>
            <a:endParaRPr lang="en-US" altLang="en-US" sz="4800" b="1" dirty="0" smtClean="0"/>
          </a:p>
          <a:p>
            <a:r>
              <a:rPr lang="en-US" altLang="en-US" sz="4800" b="1" dirty="0" smtClean="0"/>
              <a:t>4 </a:t>
            </a:r>
            <a:r>
              <a:rPr lang="en-US" altLang="en-US" sz="4800" b="1" dirty="0"/>
              <a:t>– 5.5 MeV</a:t>
            </a:r>
            <a:endParaRPr lang="ru-RU" altLang="en-US" sz="4800" b="1" dirty="0"/>
          </a:p>
          <a:p>
            <a:r>
              <a:rPr lang="en-US" altLang="en-US" sz="4800" b="1" dirty="0"/>
              <a:t>Bunch Charge</a:t>
            </a:r>
            <a:endParaRPr lang="ru-RU" altLang="en-US" sz="4800" b="1" dirty="0"/>
          </a:p>
          <a:p>
            <a:r>
              <a:rPr lang="en-US" altLang="en-US" sz="4800" b="1" dirty="0"/>
              <a:t>10 – 250 </a:t>
            </a:r>
            <a:r>
              <a:rPr lang="en-US" altLang="en-US" sz="4800" b="1" dirty="0" err="1"/>
              <a:t>pC</a:t>
            </a:r>
            <a:endParaRPr lang="ru-RU" altLang="en-US" sz="4800" b="1" dirty="0"/>
          </a:p>
          <a:p>
            <a:r>
              <a:rPr lang="en-US" altLang="en-US" sz="4800" b="1" dirty="0"/>
              <a:t>Bunch length (s </a:t>
            </a:r>
            <a:r>
              <a:rPr lang="en-US" altLang="en-US" sz="4800" b="1" dirty="0" err="1"/>
              <a:t>t,rms</a:t>
            </a:r>
            <a:r>
              <a:rPr lang="en-US" altLang="en-US" sz="4800" b="1" dirty="0"/>
              <a:t>)</a:t>
            </a:r>
            <a:endParaRPr lang="ru-RU" altLang="en-US" sz="4800" b="1" dirty="0"/>
          </a:p>
          <a:p>
            <a:r>
              <a:rPr lang="en-US" altLang="en-US" sz="4800" b="1" dirty="0"/>
              <a:t>80 – 3 </a:t>
            </a:r>
            <a:r>
              <a:rPr lang="en-US" altLang="en-US" sz="4800" b="1" dirty="0" err="1"/>
              <a:t>ps</a:t>
            </a:r>
            <a:endParaRPr lang="ru-RU" altLang="en-US" sz="4800" b="1" dirty="0"/>
          </a:p>
          <a:p>
            <a:r>
              <a:rPr lang="en-US" altLang="en-US" sz="4800" b="1" dirty="0" err="1"/>
              <a:t>Normalised</a:t>
            </a:r>
            <a:r>
              <a:rPr lang="en-US" altLang="en-US" sz="4800" b="1" dirty="0"/>
              <a:t> </a:t>
            </a:r>
            <a:r>
              <a:rPr lang="en-US" altLang="en-US" sz="4800" b="1" dirty="0" err="1"/>
              <a:t>emittance</a:t>
            </a:r>
            <a:endParaRPr lang="ru-RU" altLang="en-US" sz="4800" b="1" dirty="0"/>
          </a:p>
          <a:p>
            <a:r>
              <a:rPr lang="en-US" altLang="en-US" sz="4800" b="1" dirty="0"/>
              <a:t>0.1 – 2.0 mm</a:t>
            </a:r>
            <a:endParaRPr lang="ru-RU" altLang="en-US" sz="4800" b="1" dirty="0"/>
          </a:p>
          <a:p>
            <a:r>
              <a:rPr lang="en-US" altLang="en-US" sz="4800" b="1" dirty="0"/>
              <a:t>Beam size (s </a:t>
            </a:r>
            <a:r>
              <a:rPr lang="en-US" altLang="en-US" sz="4800" b="1" dirty="0" err="1"/>
              <a:t>x,y,rms</a:t>
            </a:r>
            <a:r>
              <a:rPr lang="en-US" altLang="en-US" sz="4800" b="1" dirty="0"/>
              <a:t>)</a:t>
            </a:r>
            <a:endParaRPr lang="ru-RU" altLang="en-US" sz="4800" b="1" dirty="0"/>
          </a:p>
          <a:p>
            <a:r>
              <a:rPr lang="en-US" altLang="en-US" sz="4800" b="1" dirty="0"/>
              <a:t>0.1 – 3.5 mm</a:t>
            </a:r>
            <a:endParaRPr lang="ru-RU" altLang="en-US" sz="4800" b="1" dirty="0"/>
          </a:p>
          <a:p>
            <a:r>
              <a:rPr lang="en-US" altLang="en-US" sz="4800" b="1" dirty="0"/>
              <a:t>Energy spread (s </a:t>
            </a:r>
            <a:r>
              <a:rPr lang="en-US" altLang="en-US" sz="4800" b="1" dirty="0" err="1"/>
              <a:t>e,rms</a:t>
            </a:r>
            <a:r>
              <a:rPr lang="en-US" altLang="en-US" sz="4800" b="1" dirty="0"/>
              <a:t>)</a:t>
            </a:r>
            <a:endParaRPr lang="ru-RU" altLang="en-US" sz="4800" b="1" dirty="0"/>
          </a:p>
          <a:p>
            <a:r>
              <a:rPr lang="en-US" altLang="en-US" sz="4800" b="1" dirty="0"/>
              <a:t>0.1 – 5 %</a:t>
            </a:r>
            <a:endParaRPr lang="ru-RU" altLang="en-US" sz="4800" b="1" dirty="0"/>
          </a:p>
          <a:p>
            <a:r>
              <a:rPr lang="en-US" altLang="en-US" sz="4800" b="1" dirty="0"/>
              <a:t>Bunch repetition rate</a:t>
            </a:r>
            <a:endParaRPr lang="ru-RU" altLang="en-US" sz="4800" b="1" dirty="0"/>
          </a:p>
          <a:p>
            <a:r>
              <a:rPr lang="en-US" altLang="en-US" sz="4800" b="1" dirty="0"/>
              <a:t>1 – 10 Hz</a:t>
            </a:r>
            <a:endParaRPr lang="ru-RU" altLang="en-US" sz="4800" b="1" dirty="0"/>
          </a:p>
          <a:p>
            <a:r>
              <a:rPr lang="en-US" altLang="en-US" sz="2800" dirty="0" smtClean="0"/>
              <a:t/>
            </a:r>
            <a:br>
              <a:rPr lang="en-US" altLang="en-US" sz="2800" dirty="0" smtClean="0"/>
            </a:br>
            <a:endParaRPr lang="ru-RU" altLang="en-US" sz="2800" dirty="0" smtClean="0">
              <a:solidFill>
                <a:schemeClr val="bg1"/>
              </a:solidFill>
            </a:endParaRPr>
          </a:p>
        </p:txBody>
      </p:sp>
    </p:spTree>
    <p:extLst>
      <p:ext uri="{BB962C8B-B14F-4D97-AF65-F5344CB8AC3E}">
        <p14:creationId xmlns:p14="http://schemas.microsoft.com/office/powerpoint/2010/main" val="19310785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35846"/>
            <a:ext cx="8763000" cy="5078313"/>
          </a:xfrm>
          <a:prstGeom prst="rect">
            <a:avLst/>
          </a:prstGeom>
        </p:spPr>
        <p:txBody>
          <a:bodyPr wrap="square">
            <a:spAutoFit/>
          </a:bodyPr>
          <a:lstStyle/>
          <a:p>
            <a:endParaRPr lang="en-US" dirty="0" smtClean="0"/>
          </a:p>
          <a:p>
            <a:endParaRPr lang="en-US" dirty="0"/>
          </a:p>
          <a:p>
            <a:endParaRPr lang="en-US" dirty="0" smtClean="0"/>
          </a:p>
          <a:p>
            <a:r>
              <a:rPr lang="en-US" b="1" dirty="0" smtClean="0"/>
              <a:t>ARES is </a:t>
            </a:r>
            <a:r>
              <a:rPr lang="en-US" b="1" dirty="0"/>
              <a:t>a linear accelerator with a target energy of 50-160 </a:t>
            </a:r>
            <a:r>
              <a:rPr lang="en-US" b="1" dirty="0">
                <a:solidFill>
                  <a:srgbClr val="FF0000"/>
                </a:solidFill>
              </a:rPr>
              <a:t>MeV</a:t>
            </a:r>
            <a:r>
              <a:rPr lang="en-US" dirty="0"/>
              <a:t> which is currently in the construction and commissioning </a:t>
            </a:r>
            <a:r>
              <a:rPr lang="en-US" dirty="0" smtClean="0"/>
              <a:t>phase. </a:t>
            </a:r>
            <a:r>
              <a:rPr lang="en-US" dirty="0"/>
              <a:t>The facility will provide a low charge, remarkably short electron probe beam with excellent arrival-time stability. The design parameters of the electron beam are </a:t>
            </a:r>
            <a:r>
              <a:rPr lang="en-US" dirty="0" err="1"/>
              <a:t>summarised</a:t>
            </a:r>
            <a:r>
              <a:rPr lang="en-US" dirty="0"/>
              <a:t> in Tab. 1. ARES consists of a normal conducting 2.998 GHz RF </a:t>
            </a:r>
            <a:r>
              <a:rPr lang="en-US" dirty="0" err="1"/>
              <a:t>photoinjector</a:t>
            </a:r>
            <a:r>
              <a:rPr lang="en-US" dirty="0"/>
              <a:t> sending the electron bunches to two S-band RF cavities surrounded by four solenoids each. The travelling wave structures (TWS) are powered by two independent </a:t>
            </a:r>
            <a:r>
              <a:rPr lang="en-US" dirty="0" err="1"/>
              <a:t>RFstations</a:t>
            </a:r>
            <a:r>
              <a:rPr lang="en-US" dirty="0"/>
              <a:t>. The ARES </a:t>
            </a:r>
            <a:r>
              <a:rPr lang="en-US" dirty="0" err="1"/>
              <a:t>linac</a:t>
            </a:r>
            <a:r>
              <a:rPr lang="en-US" dirty="0"/>
              <a:t> can accelerate the electron beam to a maximum beam energy of 155 MeV in the on-crest mode. A reduced final energy of 100 MeV is assumed since the </a:t>
            </a:r>
            <a:r>
              <a:rPr lang="en-US" dirty="0" err="1"/>
              <a:t>linac</a:t>
            </a:r>
            <a:r>
              <a:rPr lang="en-US" dirty="0"/>
              <a:t> not only accelerates the beam but also serves to chirp the bunch for bunch compression via velocity bunching and using a magnetic chicane [4]. For dedicated experiments the electron energy can be adjusted to 50 MeV. </a:t>
            </a:r>
            <a:endParaRPr lang="en-US" dirty="0" smtClean="0"/>
          </a:p>
          <a:p>
            <a:endParaRPr lang="en-US" b="1" dirty="0" smtClean="0"/>
          </a:p>
          <a:p>
            <a:r>
              <a:rPr lang="en-US" b="1" u="sng" dirty="0" smtClean="0"/>
              <a:t>Target </a:t>
            </a:r>
            <a:r>
              <a:rPr lang="en-US" b="1" u="sng" dirty="0"/>
              <a:t>Electron Beam </a:t>
            </a:r>
            <a:r>
              <a:rPr lang="en-US" b="1" u="sng" dirty="0" smtClean="0"/>
              <a:t>Parameters:  </a:t>
            </a:r>
            <a:r>
              <a:rPr lang="en-US" dirty="0"/>
              <a:t>Unit Value Beam energy MeV 50 </a:t>
            </a:r>
            <a:r>
              <a:rPr lang="en-US" dirty="0" smtClean="0"/>
              <a:t>– 160; </a:t>
            </a:r>
            <a:r>
              <a:rPr lang="en-US" dirty="0"/>
              <a:t>Bunch Charge </a:t>
            </a:r>
            <a:r>
              <a:rPr lang="en-US" dirty="0" err="1"/>
              <a:t>pC</a:t>
            </a:r>
            <a:r>
              <a:rPr lang="en-US" dirty="0"/>
              <a:t> 0.5 </a:t>
            </a:r>
            <a:r>
              <a:rPr lang="en-US" dirty="0" smtClean="0"/>
              <a:t>– 30; </a:t>
            </a:r>
            <a:r>
              <a:rPr lang="en-US" dirty="0"/>
              <a:t>Number of bunches </a:t>
            </a:r>
            <a:r>
              <a:rPr lang="en-US" dirty="0" smtClean="0"/>
              <a:t>– 1; </a:t>
            </a:r>
            <a:r>
              <a:rPr lang="en-US" dirty="0"/>
              <a:t>Repetition Rate Hz 1 </a:t>
            </a:r>
            <a:r>
              <a:rPr lang="en-US" dirty="0" smtClean="0"/>
              <a:t>– 50; </a:t>
            </a:r>
            <a:r>
              <a:rPr lang="en-US" dirty="0"/>
              <a:t>Norm. </a:t>
            </a:r>
            <a:r>
              <a:rPr lang="en-US" dirty="0" err="1"/>
              <a:t>emittance</a:t>
            </a:r>
            <a:r>
              <a:rPr lang="en-US" dirty="0"/>
              <a:t> (</a:t>
            </a:r>
            <a:r>
              <a:rPr lang="en-US" dirty="0" err="1"/>
              <a:t>rms</a:t>
            </a:r>
            <a:r>
              <a:rPr lang="en-US" dirty="0"/>
              <a:t>) µrad 0.1 </a:t>
            </a:r>
            <a:r>
              <a:rPr lang="en-US" dirty="0" smtClean="0"/>
              <a:t>– 1; </a:t>
            </a:r>
            <a:r>
              <a:rPr lang="en-US" dirty="0"/>
              <a:t>Bunch length (</a:t>
            </a:r>
            <a:r>
              <a:rPr lang="en-US" dirty="0" err="1"/>
              <a:t>rms</a:t>
            </a:r>
            <a:r>
              <a:rPr lang="en-US" dirty="0"/>
              <a:t>) fs </a:t>
            </a:r>
            <a:r>
              <a:rPr lang="en-US" dirty="0" smtClean="0"/>
              <a:t>0.2-10; </a:t>
            </a:r>
            <a:r>
              <a:rPr lang="en-US" dirty="0"/>
              <a:t>Arrival time jitter </a:t>
            </a:r>
            <a:r>
              <a:rPr lang="en-US" dirty="0" smtClean="0"/>
              <a:t>- fs </a:t>
            </a:r>
            <a:r>
              <a:rPr lang="en-US" dirty="0"/>
              <a:t>below 10</a:t>
            </a:r>
          </a:p>
        </p:txBody>
      </p:sp>
    </p:spTree>
    <p:extLst>
      <p:ext uri="{BB962C8B-B14F-4D97-AF65-F5344CB8AC3E}">
        <p14:creationId xmlns:p14="http://schemas.microsoft.com/office/powerpoint/2010/main" val="14056724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fontScale="90000"/>
          </a:bodyPr>
          <a:lstStyle/>
          <a:p>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800" b="1" dirty="0" smtClean="0"/>
              <a:t>LINAC</a:t>
            </a:r>
            <a:r>
              <a:rPr lang="en-US" altLang="en-US" sz="2400" b="1" dirty="0" smtClean="0"/>
              <a:t/>
            </a:r>
            <a:br>
              <a:rPr lang="en-US" altLang="en-US" sz="2400" b="1" dirty="0" smtClean="0"/>
            </a:br>
            <a:r>
              <a:rPr lang="en-US" altLang="en-US" sz="2400" b="1" dirty="0" smtClean="0"/>
              <a:t>The advantage of linear accelerator radiation therapy is that it can target the tumor without affecting the surrounding tissue. This process makes the linear accelerator radiation therapy better on the patient and more effective in treating the specific cancer without the side effects of damaging the healthy tissue.</a:t>
            </a:r>
            <a:r>
              <a:rPr lang="ru-RU" altLang="en-US" sz="2400" b="1" dirty="0" smtClean="0"/>
              <a:t/>
            </a:r>
            <a:br>
              <a:rPr lang="ru-RU" altLang="en-US" sz="2400" b="1" dirty="0" smtClean="0"/>
            </a:br>
            <a:r>
              <a:rPr lang="en-US" altLang="en-US" sz="2400" b="1" dirty="0" smtClean="0"/>
              <a:t>Medical grade LINACS accelerate electrons using a tuned-cavity waveguide, in which the RF power creates a standing wave. Some </a:t>
            </a:r>
            <a:r>
              <a:rPr lang="en-US" altLang="en-US" sz="2400" b="1" dirty="0" err="1" smtClean="0"/>
              <a:t>linacs</a:t>
            </a:r>
            <a:r>
              <a:rPr lang="en-US" altLang="en-US" sz="2400" b="1" dirty="0" smtClean="0"/>
              <a:t> have short, vertically mounted waveguides, while higher energy machines tend to have a horizontal, longer waveguide and a bending magnet to turn the beam vertically towards the patient. Medical </a:t>
            </a:r>
            <a:r>
              <a:rPr lang="en-US" altLang="en-US" sz="2400" b="1" dirty="0" err="1" smtClean="0"/>
              <a:t>linacs</a:t>
            </a:r>
            <a:r>
              <a:rPr lang="en-US" altLang="en-US" sz="2400" b="1" dirty="0" smtClean="0"/>
              <a:t> use </a:t>
            </a:r>
            <a:r>
              <a:rPr lang="en-US" altLang="en-US" sz="2400" b="1" dirty="0" err="1" smtClean="0"/>
              <a:t>monoenergetic</a:t>
            </a:r>
            <a:r>
              <a:rPr lang="en-US" altLang="en-US" sz="2400" b="1" dirty="0" smtClean="0"/>
              <a:t> electron beams between 4 and 25 MeV, giving an X-ray output with a spectrum of energies up to and including the electron energy when the electrons are directed at a high-density target. The electrons or X-rays can be used to treat both benign and malignant disease. The reliability, flexibility and accuracy of the radiation beam produced has largely supplanted cobalt therapy.</a:t>
            </a:r>
            <a:endParaRPr lang="ru-RU" altLang="en-US" sz="2400" b="1" dirty="0" smtClean="0"/>
          </a:p>
        </p:txBody>
      </p:sp>
    </p:spTree>
    <p:extLst>
      <p:ext uri="{BB962C8B-B14F-4D97-AF65-F5344CB8AC3E}">
        <p14:creationId xmlns:p14="http://schemas.microsoft.com/office/powerpoint/2010/main" val="6831215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9750" y="-995363"/>
            <a:ext cx="8229600" cy="1990726"/>
          </a:xfrm>
        </p:spPr>
        <p:txBody>
          <a:bodyPr>
            <a:normAutofit fontScale="90000"/>
          </a:bodyPr>
          <a:lstStyle/>
          <a:p>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Electron Radiation</a:t>
            </a:r>
            <a:r>
              <a:rPr lang="ru-RU" altLang="en-US" sz="2800" dirty="0" smtClean="0"/>
              <a:t/>
            </a:r>
            <a:br>
              <a:rPr lang="ru-RU" altLang="en-US" sz="2800" dirty="0" smtClean="0"/>
            </a:br>
            <a:r>
              <a:rPr lang="en-US" altLang="en-US" sz="2800" b="1" dirty="0" smtClean="0"/>
              <a:t>Electrons are a different form of radiation than photons and have different physical properties, but work biologically the same as photons. Linear accelerators, in addition to producing photons, can also produce electrons; consequently electrons are available at most treatment centers. </a:t>
            </a:r>
            <a:br>
              <a:rPr lang="en-US" altLang="en-US" sz="2800" b="1" dirty="0" smtClean="0"/>
            </a:br>
            <a:r>
              <a:rPr lang="en-US" altLang="en-US" sz="2800" b="1" dirty="0" smtClean="0"/>
              <a:t>Electrons tend to release their energy close to the skin's surface and are commonly used to treat superficial tumors, such as skin cancers and superficial lymph nodes, which may be involved with tumor, such as in breast cancer,  hence the radiation does not penetrate much past the skin to deeper normal tissues. This treatment has generally replaced </a:t>
            </a:r>
            <a:r>
              <a:rPr lang="en-US" altLang="en-US" sz="2800" b="1" dirty="0" err="1" smtClean="0"/>
              <a:t>orthovoltage</a:t>
            </a:r>
            <a:r>
              <a:rPr lang="en-US" altLang="en-US" sz="2800" b="1" dirty="0" smtClean="0"/>
              <a:t> because it can be combined in the same machine as a linear accelerator.</a:t>
            </a:r>
            <a:endParaRPr lang="ru-RU" altLang="en-US" sz="2800" b="1" dirty="0" smtClean="0"/>
          </a:p>
        </p:txBody>
      </p:sp>
    </p:spTree>
    <p:extLst>
      <p:ext uri="{BB962C8B-B14F-4D97-AF65-F5344CB8AC3E}">
        <p14:creationId xmlns:p14="http://schemas.microsoft.com/office/powerpoint/2010/main" val="15856379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0" y="2895598"/>
          <a:ext cx="8915401" cy="1874840"/>
        </p:xfrm>
        <a:graphic>
          <a:graphicData uri="http://schemas.openxmlformats.org/drawingml/2006/table">
            <a:tbl>
              <a:tblPr firstRow="1" firstCol="1" bandRow="1">
                <a:tableStyleId>{5C22544A-7EE6-4342-B048-85BDC9FD1C3A}</a:tableStyleId>
              </a:tblPr>
              <a:tblGrid>
                <a:gridCol w="3211498"/>
                <a:gridCol w="2379804"/>
                <a:gridCol w="2129017"/>
                <a:gridCol w="1195082"/>
              </a:tblGrid>
              <a:tr h="187484">
                <a:tc gridSpan="2">
                  <a:txBody>
                    <a:bodyPr/>
                    <a:lstStyle/>
                    <a:p>
                      <a:pPr marL="0" marR="0" algn="ctr">
                        <a:lnSpc>
                          <a:spcPts val="1300"/>
                        </a:lnSpc>
                        <a:spcBef>
                          <a:spcPts val="0"/>
                        </a:spcBef>
                        <a:spcAft>
                          <a:spcPts val="0"/>
                        </a:spcAft>
                      </a:pPr>
                      <a:r>
                        <a:rPr lang="en-US" sz="1000">
                          <a:effectLst/>
                        </a:rPr>
                        <a:t>AREAL Beam Parameters</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gridSpan="2">
                  <a:txBody>
                    <a:bodyPr/>
                    <a:lstStyle/>
                    <a:p>
                      <a:pPr marL="0" marR="0" algn="ctr">
                        <a:lnSpc>
                          <a:spcPts val="1300"/>
                        </a:lnSpc>
                        <a:spcBef>
                          <a:spcPts val="0"/>
                        </a:spcBef>
                        <a:spcAft>
                          <a:spcPts val="0"/>
                        </a:spcAft>
                      </a:pPr>
                      <a:r>
                        <a:rPr lang="en-US" sz="1000">
                          <a:effectLst/>
                        </a:rPr>
                        <a:t>UV Laser Parameters</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r>
              <a:tr h="187484">
                <a:tc>
                  <a:txBody>
                    <a:bodyPr/>
                    <a:lstStyle/>
                    <a:p>
                      <a:pPr marL="0" marR="0" algn="ctr">
                        <a:lnSpc>
                          <a:spcPts val="1300"/>
                        </a:lnSpc>
                        <a:spcBef>
                          <a:spcPts val="0"/>
                        </a:spcBef>
                        <a:spcAft>
                          <a:spcPts val="0"/>
                        </a:spcAft>
                      </a:pPr>
                      <a:r>
                        <a:rPr lang="en-US" sz="1000">
                          <a:effectLst/>
                        </a:rPr>
                        <a:t>Beam charge (pC)</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30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Wavelength (nm)</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258</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tc>
              </a:tr>
              <a:tr h="187484">
                <a:tc>
                  <a:txBody>
                    <a:bodyPr/>
                    <a:lstStyle/>
                    <a:p>
                      <a:pPr marL="0" marR="0" algn="ctr">
                        <a:lnSpc>
                          <a:spcPts val="1300"/>
                        </a:lnSpc>
                        <a:spcBef>
                          <a:spcPts val="0"/>
                        </a:spcBef>
                        <a:spcAft>
                          <a:spcPts val="0"/>
                        </a:spcAft>
                      </a:pPr>
                      <a:r>
                        <a:rPr lang="en-US" sz="1000">
                          <a:effectLst/>
                        </a:rPr>
                        <a:t>Electron energy (MeV)</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tc>
                <a:tc>
                  <a:txBody>
                    <a:bodyPr/>
                    <a:lstStyle/>
                    <a:p>
                      <a:pPr marL="0" marR="0" algn="ctr">
                        <a:lnSpc>
                          <a:spcPts val="1300"/>
                        </a:lnSpc>
                        <a:spcBef>
                          <a:spcPts val="0"/>
                        </a:spcBef>
                        <a:spcAft>
                          <a:spcPts val="0"/>
                        </a:spcAft>
                      </a:pPr>
                      <a:r>
                        <a:rPr lang="en-US" sz="1000">
                          <a:effectLst/>
                        </a:rPr>
                        <a:t>3.6</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tc>
                <a:tc>
                  <a:txBody>
                    <a:bodyPr/>
                    <a:lstStyle/>
                    <a:p>
                      <a:pPr marL="0" marR="0" algn="ctr">
                        <a:lnSpc>
                          <a:spcPts val="1300"/>
                        </a:lnSpc>
                        <a:spcBef>
                          <a:spcPts val="0"/>
                        </a:spcBef>
                        <a:spcAft>
                          <a:spcPts val="0"/>
                        </a:spcAft>
                      </a:pPr>
                      <a:r>
                        <a:rPr lang="en-US" sz="1000">
                          <a:effectLst/>
                        </a:rPr>
                        <a:t>Pulse energy (µJ)</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200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tc>
              </a:tr>
              <a:tr h="187484">
                <a:tc>
                  <a:txBody>
                    <a:bodyPr/>
                    <a:lstStyle/>
                    <a:p>
                      <a:pPr marL="0" marR="0" algn="ctr">
                        <a:lnSpc>
                          <a:spcPts val="1300"/>
                        </a:lnSpc>
                        <a:spcBef>
                          <a:spcPts val="0"/>
                        </a:spcBef>
                        <a:spcAft>
                          <a:spcPts val="0"/>
                        </a:spcAft>
                      </a:pPr>
                      <a:r>
                        <a:rPr lang="en-US" sz="1000">
                          <a:effectLst/>
                        </a:rPr>
                        <a:t>Pulse duration (fs)</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450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Repetition rate (Hz)</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1–50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tc>
              </a:tr>
              <a:tr h="187484">
                <a:tc>
                  <a:txBody>
                    <a:bodyPr/>
                    <a:lstStyle/>
                    <a:p>
                      <a:pPr marL="0" marR="0" algn="ctr">
                        <a:lnSpc>
                          <a:spcPts val="1300"/>
                        </a:lnSpc>
                        <a:spcBef>
                          <a:spcPts val="0"/>
                        </a:spcBef>
                        <a:spcAft>
                          <a:spcPts val="0"/>
                        </a:spcAft>
                      </a:pPr>
                      <a:r>
                        <a:rPr lang="en-US" sz="1000">
                          <a:effectLst/>
                        </a:rPr>
                        <a:t>Pulse repetition rate (Hz)</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1–50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Energy stability</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&lt;1%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tc>
              </a:tr>
              <a:tr h="374968">
                <a:tc>
                  <a:txBody>
                    <a:bodyPr/>
                    <a:lstStyle/>
                    <a:p>
                      <a:pPr marL="0" marR="0" algn="ctr">
                        <a:lnSpc>
                          <a:spcPts val="1300"/>
                        </a:lnSpc>
                        <a:spcBef>
                          <a:spcPts val="0"/>
                        </a:spcBef>
                        <a:spcAft>
                          <a:spcPts val="0"/>
                        </a:spcAft>
                      </a:pPr>
                      <a:r>
                        <a:rPr lang="en-US" sz="1000">
                          <a:effectLst/>
                        </a:rPr>
                        <a:t>Beam spot size (mm)</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15</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Beam divergence (mrad)</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&lt;0.3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tc>
              </a:tr>
              <a:tr h="187484">
                <a:tc>
                  <a:txBody>
                    <a:bodyPr/>
                    <a:lstStyle/>
                    <a:p>
                      <a:pPr marL="0" marR="0" algn="ctr">
                        <a:lnSpc>
                          <a:spcPts val="1300"/>
                        </a:lnSpc>
                        <a:spcBef>
                          <a:spcPts val="0"/>
                        </a:spcBef>
                        <a:spcAft>
                          <a:spcPts val="0"/>
                        </a:spcAft>
                      </a:pPr>
                      <a:r>
                        <a:rPr lang="en-US" sz="1000">
                          <a:effectLst/>
                        </a:rPr>
                        <a:t>Norm. emittance (mm-mrad)</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&lt;0.5</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Beam diameter (mm)</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2.0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tc>
              </a:tr>
              <a:tr h="187484">
                <a:tc>
                  <a:txBody>
                    <a:bodyPr/>
                    <a:lstStyle/>
                    <a:p>
                      <a:pPr marL="0" marR="0" algn="ctr">
                        <a:lnSpc>
                          <a:spcPts val="1300"/>
                        </a:lnSpc>
                        <a:spcBef>
                          <a:spcPts val="0"/>
                        </a:spcBef>
                        <a:spcAft>
                          <a:spcPts val="0"/>
                        </a:spcAft>
                      </a:pPr>
                      <a:r>
                        <a:rPr lang="en-US" sz="1000">
                          <a:effectLst/>
                        </a:rPr>
                        <a:t>RMS energy spread</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&lt;1.15%</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tc>
              </a:tr>
              <a:tr h="187484">
                <a:tc>
                  <a:txBody>
                    <a:bodyPr/>
                    <a:lstStyle/>
                    <a:p>
                      <a:pPr marL="0" marR="0" algn="ctr">
                        <a:lnSpc>
                          <a:spcPts val="1300"/>
                        </a:lnSpc>
                        <a:spcBef>
                          <a:spcPts val="0"/>
                        </a:spcBef>
                        <a:spcAft>
                          <a:spcPts val="0"/>
                        </a:spcAft>
                      </a:pPr>
                      <a:r>
                        <a:rPr lang="en-US" sz="1000">
                          <a:effectLst/>
                        </a:rPr>
                        <a:t>Online dose information</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Faraday cup</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a:effectLst/>
                        </a:rPr>
                        <a:t>-</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ts val="1300"/>
                        </a:lnSpc>
                        <a:spcBef>
                          <a:spcPts val="0"/>
                        </a:spcBef>
                        <a:spcAft>
                          <a:spcPts val="0"/>
                        </a:spcAft>
                      </a:pPr>
                      <a:r>
                        <a:rPr lang="en-US" sz="1000" dirty="0">
                          <a:effectLst/>
                        </a:rPr>
                        <a:t>-</a:t>
                      </a:r>
                      <a:endParaRPr lang="en-US" sz="1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tc>
              </a:tr>
            </a:tbl>
          </a:graphicData>
        </a:graphic>
      </p:graphicFrame>
      <p:sp>
        <p:nvSpPr>
          <p:cNvPr id="5" name="Rectangle 1"/>
          <p:cNvSpPr>
            <a:spLocks noChangeArrowheads="1"/>
          </p:cNvSpPr>
          <p:nvPr/>
        </p:nvSpPr>
        <p:spPr bwMode="auto">
          <a:xfrm>
            <a:off x="152401" y="-2239933"/>
            <a:ext cx="8839199" cy="500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89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88925"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Irradiation</a:t>
            </a:r>
          </a:p>
          <a:p>
            <a:pPr marL="0" marR="0" lvl="0" indent="288925" algn="l" defTabSz="914400" rtl="0" eaLnBrk="0" fontAlgn="base" latinLnBrk="0" hangingPunct="0">
              <a:lnSpc>
                <a:spcPct val="100000"/>
              </a:lnSpc>
              <a:spcBef>
                <a:spcPct val="0"/>
              </a:spcBef>
              <a:spcAft>
                <a:spcPct val="0"/>
              </a:spcAft>
              <a:buClrTx/>
              <a:buSzTx/>
              <a:buFontTx/>
              <a:buNone/>
              <a:tabLst/>
            </a:pPr>
            <a:endParaRPr lang="en-US" altLang="en-US" sz="11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Conventional X-ray irradiation was performed using a 200 kV X-ray RUB RUST-M1 X-irradiator facility (JSC “</a:t>
            </a:r>
            <a:r>
              <a:rPr kumimoji="0" lang="en-US" altLang="en-US" sz="1100" b="1" i="0" u="none" strike="noStrike" cap="none" normalizeH="0" baseline="0" dirty="0" err="1"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Ruselectronics</a:t>
            </a:r>
            <a:r>
              <a:rPr kumimoji="0" lang="en-US" altLang="en-US" sz="1100" b="1"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Moscow, Russia). The exposure at a dose rate of 0.85 </a:t>
            </a:r>
            <a:r>
              <a:rPr kumimoji="0" lang="en-US" altLang="en-US" sz="1100" b="1" i="0" u="none" strike="noStrike" cap="none" normalizeH="0" baseline="0" dirty="0" err="1"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Gy</a:t>
            </a:r>
            <a:r>
              <a:rPr kumimoji="0" lang="en-US" altLang="en-US" sz="1100" b="1"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/min (2.5 mA, 1.5 mm Al ﬁlter) at room temperature was applied to cells in logarithmic growth state.</a:t>
            </a:r>
            <a:endParaRPr kumimoji="0" lang="en-US" altLang="en-US" sz="900" b="1" i="0" u="none" strike="noStrike" cap="none" normalizeH="0" baseline="0" dirty="0" smtClean="0">
              <a:ln>
                <a:noFill/>
              </a:ln>
              <a:solidFill>
                <a:schemeClr val="tx1"/>
              </a:solidFill>
              <a:effectLst/>
            </a:endParaRPr>
          </a:p>
          <a:p>
            <a:pPr marL="0" marR="0" lvl="0" indent="288925"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Ultrashort</a:t>
            </a:r>
            <a:r>
              <a:rPr kumimoji="0" lang="en-US" altLang="en-US" sz="1100" b="1"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beam irradiation was carried out using an electron beam generated by a laser-driven radiofrequency gun-based linear AREAL accelerator (</a:t>
            </a:r>
            <a:r>
              <a:rPr kumimoji="0" lang="en-US" altLang="en-US" sz="1100" b="1" i="0" u="none" strike="noStrike" cap="none" normalizeH="0" baseline="0" dirty="0" err="1"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doi</a:t>
            </a:r>
            <a:r>
              <a:rPr kumimoji="0" lang="en-US" altLang="en-US" sz="1100" b="1"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10.1016/j.nima.2016.02.028). The parameters of the AREAL laser-generated electron beam are presented in Table</a:t>
            </a:r>
            <a:endParaRPr kumimoji="0" lang="en-US"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kumimoji="0" lang="en-US"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The </a:t>
            </a:r>
            <a:r>
              <a:rPr kumimoji="0" lang="en-US" altLang="zh-CN" sz="1100" b="1" i="0" u="none" strike="noStrike" cap="none" normalizeH="0" baseline="0" dirty="0" err="1"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dosimetric</a:t>
            </a:r>
            <a:r>
              <a:rPr kumimoji="0" lang="en-US"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measurements were performed with a Faraday cup (commercially available), estimating the integral dose over the pulse. Cells were irradiated at doses of 0.25–10 </a:t>
            </a:r>
            <a:r>
              <a:rPr kumimoji="0" lang="en-US" altLang="zh-CN" sz="1100" b="1" i="0" u="none" strike="noStrike" cap="none" normalizeH="0" baseline="0" dirty="0" err="1"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Gy</a:t>
            </a:r>
            <a:r>
              <a:rPr kumimoji="0" lang="en-US"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(~140 electron pulses per 1 </a:t>
            </a:r>
            <a:r>
              <a:rPr kumimoji="0" lang="en-US" altLang="zh-CN" sz="1100" b="1" i="0" u="none" strike="noStrike" cap="none" normalizeH="0" baseline="0" dirty="0" err="1"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Gy</a:t>
            </a:r>
            <a:r>
              <a:rPr kumimoji="0" lang="en-US"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with a repetition rate of 20 Hz. A peak dose rate of 1.6 × 10</a:t>
            </a:r>
            <a:r>
              <a:rPr kumimoji="0" lang="en-US" altLang="zh-CN" sz="1100" b="1" i="0" u="none" strike="noStrike" cap="none" normalizeH="0" baseline="3000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10</a:t>
            </a:r>
            <a:r>
              <a:rPr kumimoji="0" lang="en-US"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kumimoji="0" lang="en-US" altLang="zh-CN" sz="1100" b="1" i="0" u="none" strike="noStrike" cap="none" normalizeH="0" baseline="0" dirty="0" err="1"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Gy</a:t>
            </a:r>
            <a:r>
              <a:rPr kumimoji="0" lang="en-US"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/s was estimated from the electron pulse duration of 4.5 × 10</a:t>
            </a:r>
            <a:r>
              <a:rPr kumimoji="0" lang="en-US" altLang="zh-CN" sz="1100" b="1" i="0" u="none" strike="noStrike" cap="none" normalizeH="0" baseline="3000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–13</a:t>
            </a:r>
            <a:r>
              <a:rPr kumimoji="0" lang="en-US"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s, based on the laser pulse length, acceleration process, and electron beam transport. The mean absorbed dose-rate of 11.70 ± 0.98 </a:t>
            </a:r>
            <a:r>
              <a:rPr kumimoji="0" lang="en-US" altLang="zh-CN" sz="1100" b="1" i="0" u="none" strike="noStrike" cap="none" normalizeH="0" baseline="0" dirty="0" err="1"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Gy</a:t>
            </a:r>
            <a:r>
              <a:rPr kumimoji="0" lang="en-US"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/min (repetition rate 20 Hz sample mass of 4.2 g) was calculated over the period of irradiation and 1% charge fluctuation and 1% beam energy fluctuation was taken into account.</a:t>
            </a:r>
            <a:endParaRPr kumimoji="0" lang="ru-RU" altLang="zh-CN" sz="1100" b="1" i="0" u="none" strike="noStrike" cap="none" normalizeH="0" baseline="0" dirty="0" smtClean="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marL="0" marR="0" lvl="0" indent="288925" algn="l" defTabSz="914400" rtl="0" eaLnBrk="0" fontAlgn="base" latinLnBrk="0" hangingPunct="0">
              <a:lnSpc>
                <a:spcPct val="100000"/>
              </a:lnSpc>
              <a:spcBef>
                <a:spcPct val="0"/>
              </a:spcBef>
              <a:spcAft>
                <a:spcPct val="0"/>
              </a:spcAft>
              <a:buClrTx/>
              <a:buSzTx/>
              <a:buFontTx/>
              <a:buNone/>
              <a:tabLst/>
            </a:pPr>
            <a:endParaRPr lang="ru-RU" altLang="zh-CN" sz="11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lvl="0"/>
            <a:r>
              <a:rPr lang="en-US" altLang="zh-CN" sz="9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Faraday cup </a:t>
            </a:r>
            <a:r>
              <a:rPr lang="ru-RU" sz="900" dirty="0" smtClean="0"/>
              <a:t>это</a:t>
            </a:r>
            <a:r>
              <a:rPr lang="ru-RU" sz="900" dirty="0"/>
              <a:t> </a:t>
            </a:r>
            <a:r>
              <a:rPr lang="ru-RU" sz="900" dirty="0">
                <a:hlinkClick r:id="rId2"/>
              </a:rPr>
              <a:t>металлическая</a:t>
            </a:r>
            <a:r>
              <a:rPr lang="ru-RU" sz="900" dirty="0"/>
              <a:t> (проводящая) чашка, предназначенная для улавливания </a:t>
            </a:r>
            <a:r>
              <a:rPr lang="ru-RU" sz="900" dirty="0">
                <a:hlinkClick r:id="rId3"/>
              </a:rPr>
              <a:t>заряженных частиц</a:t>
            </a:r>
            <a:r>
              <a:rPr lang="ru-RU" sz="900" dirty="0"/>
              <a:t> в </a:t>
            </a:r>
            <a:r>
              <a:rPr lang="ru-RU" sz="900" dirty="0">
                <a:hlinkClick r:id="rId4"/>
              </a:rPr>
              <a:t>вакууме</a:t>
            </a:r>
            <a:r>
              <a:rPr lang="ru-RU" sz="900" dirty="0"/>
              <a:t>. Результирующий ток можно измерить и использовать для определения количества </a:t>
            </a:r>
            <a:r>
              <a:rPr lang="ru-RU" sz="900" dirty="0">
                <a:hlinkClick r:id="rId5"/>
              </a:rPr>
              <a:t>ионов</a:t>
            </a:r>
            <a:r>
              <a:rPr lang="ru-RU" sz="900" dirty="0"/>
              <a:t> или </a:t>
            </a:r>
            <a:r>
              <a:rPr lang="ru-RU" sz="900" dirty="0">
                <a:hlinkClick r:id="rId6"/>
              </a:rPr>
              <a:t>электронов</a:t>
            </a:r>
            <a:r>
              <a:rPr lang="ru-RU" sz="900" dirty="0"/>
              <a:t>, попадающих в чашку.</a:t>
            </a:r>
            <a:endParaRPr lang="ru-RU" sz="900" dirty="0" smtClean="0"/>
          </a:p>
          <a:p>
            <a:pPr lvl="0"/>
            <a:r>
              <a:rPr lang="ru-RU" sz="900" dirty="0" smtClean="0"/>
              <a:t>Чаша </a:t>
            </a:r>
            <a:r>
              <a:rPr lang="ru-RU" sz="900" dirty="0"/>
              <a:t>Фарадея может действовать как коллектор для электронов в вакууме (например, от </a:t>
            </a:r>
            <a:r>
              <a:rPr lang="ru-RU" sz="900" dirty="0">
                <a:hlinkClick r:id="rId7"/>
              </a:rPr>
              <a:t>электронного луча</a:t>
            </a:r>
            <a:r>
              <a:rPr lang="ru-RU" sz="900" dirty="0"/>
              <a:t> ). В этом случае электроны просто ударяются о металлическую пластину / чашку, и возникает ток. Чашечки Фарадея не так чувствительны, как детекторы электронного умножителя , но высоко ценятся за точность из-за прямой зависимости между измеряемым током и количеством ионов.</a:t>
            </a:r>
            <a:r>
              <a:rPr kumimoji="0" lang="en-US" altLang="zh-CN" sz="900" b="1" i="0" u="none" strike="noStrike" cap="none" normalizeH="0" baseline="0" dirty="0" smtClean="0">
                <a:ln>
                  <a:noFill/>
                </a:ln>
                <a:solidFill>
                  <a:schemeClr val="tx1"/>
                </a:solidFill>
                <a:effectLst/>
              </a:rPr>
              <a:t> </a:t>
            </a:r>
            <a:endParaRPr kumimoji="0" lang="en-US" altLang="zh-CN" sz="24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783819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451BA8F-4CA3-42DA-AB8A-EA103E430BB6}"/>
              </a:ext>
            </a:extLst>
          </p:cNvPr>
          <p:cNvSpPr/>
          <p:nvPr/>
        </p:nvSpPr>
        <p:spPr>
          <a:xfrm>
            <a:off x="2133600" y="763418"/>
            <a:ext cx="4572000" cy="461665"/>
          </a:xfrm>
          <a:prstGeom prst="rect">
            <a:avLst/>
          </a:prstGeom>
        </p:spPr>
        <p:txBody>
          <a:bodyPr>
            <a:spAutoFit/>
          </a:bodyPr>
          <a:lstStyle/>
          <a:p>
            <a:pPr algn="ctr"/>
            <a:r>
              <a:rPr lang="en-US" sz="2400" b="1" dirty="0" smtClean="0">
                <a:latin typeface="Times New Roman" panose="02020603050405020304" pitchFamily="18" charset="0"/>
                <a:cs typeface="Times New Roman" pitchFamily="18" charset="0"/>
              </a:rPr>
              <a:t>        Radiobiological </a:t>
            </a:r>
            <a:r>
              <a:rPr lang="en-US" sz="2400" b="1" dirty="0">
                <a:latin typeface="Times New Roman" panose="02020603050405020304" pitchFamily="18" charset="0"/>
                <a:cs typeface="Times New Roman" pitchFamily="18" charset="0"/>
              </a:rPr>
              <a:t>experiments</a:t>
            </a:r>
            <a:endParaRPr lang="en-US" sz="2400" dirty="0">
              <a:latin typeface="Times New Roman" panose="02020603050405020304" pitchFamily="18" charset="0"/>
              <a:cs typeface="Times New Roman" panose="02020603050405020304" pitchFamily="18" charset="0"/>
            </a:endParaRPr>
          </a:p>
        </p:txBody>
      </p:sp>
      <p:grpSp>
        <p:nvGrpSpPr>
          <p:cNvPr id="2" name="Group 44">
            <a:extLst>
              <a:ext uri="{FF2B5EF4-FFF2-40B4-BE49-F238E27FC236}">
                <a16:creationId xmlns="" xmlns:a16="http://schemas.microsoft.com/office/drawing/2014/main" id="{729DF16E-6C5E-412B-B29D-FAC15FEE74CC}"/>
              </a:ext>
            </a:extLst>
          </p:cNvPr>
          <p:cNvGrpSpPr/>
          <p:nvPr/>
        </p:nvGrpSpPr>
        <p:grpSpPr>
          <a:xfrm>
            <a:off x="838200" y="1371600"/>
            <a:ext cx="7391400" cy="4495800"/>
            <a:chOff x="366966" y="1062249"/>
            <a:chExt cx="8686800" cy="5609208"/>
          </a:xfrm>
        </p:grpSpPr>
        <p:graphicFrame>
          <p:nvGraphicFramePr>
            <p:cNvPr id="5" name="Diagram 4">
              <a:extLst>
                <a:ext uri="{FF2B5EF4-FFF2-40B4-BE49-F238E27FC236}">
                  <a16:creationId xmlns="" xmlns:a16="http://schemas.microsoft.com/office/drawing/2014/main" id="{3F7D2500-84D8-4E3C-A915-FF45FCEAC133}"/>
                </a:ext>
              </a:extLst>
            </p:cNvPr>
            <p:cNvGraphicFramePr/>
            <p:nvPr>
              <p:extLst/>
            </p:nvPr>
          </p:nvGraphicFramePr>
          <p:xfrm>
            <a:off x="366966" y="1062249"/>
            <a:ext cx="8686800" cy="5609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5">
              <a:extLst>
                <a:ext uri="{FF2B5EF4-FFF2-40B4-BE49-F238E27FC236}">
                  <a16:creationId xmlns="" xmlns:a16="http://schemas.microsoft.com/office/drawing/2014/main" id="{4F8474EF-77EA-4F4F-8194-2848A8D8F69C}"/>
                </a:ext>
              </a:extLst>
            </p:cNvPr>
            <p:cNvGrpSpPr/>
            <p:nvPr/>
          </p:nvGrpSpPr>
          <p:grpSpPr>
            <a:xfrm>
              <a:off x="5446144" y="2020397"/>
              <a:ext cx="3199531" cy="506391"/>
              <a:chOff x="796466" y="1271222"/>
              <a:chExt cx="3199531" cy="506391"/>
            </a:xfrm>
            <a:solidFill>
              <a:schemeClr val="accent1">
                <a:lumMod val="20000"/>
                <a:lumOff val="80000"/>
              </a:schemeClr>
            </a:solidFill>
          </p:grpSpPr>
          <p:sp>
            <p:nvSpPr>
              <p:cNvPr id="7" name="Rectangle: Rounded Corners 6">
                <a:extLst>
                  <a:ext uri="{FF2B5EF4-FFF2-40B4-BE49-F238E27FC236}">
                    <a16:creationId xmlns="" xmlns:a16="http://schemas.microsoft.com/office/drawing/2014/main" id="{3F160457-2EFE-4ACE-9338-09982D7C8FEE}"/>
                  </a:ext>
                </a:extLst>
              </p:cNvPr>
              <p:cNvSpPr/>
              <p:nvPr/>
            </p:nvSpPr>
            <p:spPr>
              <a:xfrm>
                <a:off x="796466" y="1271222"/>
                <a:ext cx="3199531" cy="506391"/>
              </a:xfrm>
              <a:prstGeom prst="roundRect">
                <a:avLst>
                  <a:gd name="adj" fmla="val 10000"/>
                </a:avLst>
              </a:prstGeom>
              <a:grpFill/>
              <a:ln>
                <a:solidFill>
                  <a:schemeClr val="tx1">
                    <a:lumMod val="50000"/>
                    <a:lumOff val="50000"/>
                  </a:schemeClr>
                </a:solidFill>
                <a:prstDash val="sysDash"/>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ectangle: Rounded Corners 4">
                <a:extLst>
                  <a:ext uri="{FF2B5EF4-FFF2-40B4-BE49-F238E27FC236}">
                    <a16:creationId xmlns="" xmlns:a16="http://schemas.microsoft.com/office/drawing/2014/main" id="{387FC347-3B64-4CCA-A457-99696563850E}"/>
                  </a:ext>
                </a:extLst>
              </p:cNvPr>
              <p:cNvSpPr txBox="1"/>
              <p:nvPr/>
            </p:nvSpPr>
            <p:spPr>
              <a:xfrm>
                <a:off x="811298" y="1286054"/>
                <a:ext cx="3169867" cy="47672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003" tIns="13335" rIns="20003" bIns="13335" numCol="1" spcCol="1270" anchor="ctr" anchorCtr="0">
                <a:noAutofit/>
              </a:bodyPr>
              <a:lstStyle/>
              <a:p>
                <a:pPr algn="ctr" defTabSz="685800">
                  <a:spcBef>
                    <a:spcPct val="0"/>
                  </a:spcBef>
                  <a:defRPr/>
                </a:pPr>
                <a:r>
                  <a:rPr lang="en-US" sz="1050" b="1" dirty="0">
                    <a:latin typeface="Times New Roman" panose="02020603050405020304" pitchFamily="18" charset="0"/>
                    <a:cs typeface="Times New Roman" pitchFamily="18" charset="0"/>
                  </a:rPr>
                  <a:t>Reproductive cell death</a:t>
                </a:r>
              </a:p>
              <a:p>
                <a:pPr algn="ctr" defTabSz="685800">
                  <a:spcBef>
                    <a:spcPct val="0"/>
                  </a:spcBef>
                  <a:defRPr/>
                </a:pPr>
                <a:r>
                  <a:rPr lang="en-US" sz="1050" b="1" dirty="0" err="1">
                    <a:latin typeface="Times New Roman" panose="02020603050405020304" pitchFamily="18" charset="0"/>
                    <a:cs typeface="Times New Roman" pitchFamily="18" charset="0"/>
                  </a:rPr>
                  <a:t>Clonogenic</a:t>
                </a:r>
                <a:r>
                  <a:rPr lang="en-US" sz="1050" b="1" dirty="0">
                    <a:latin typeface="Times New Roman" panose="02020603050405020304" pitchFamily="18" charset="0"/>
                    <a:cs typeface="Times New Roman" pitchFamily="18" charset="0"/>
                  </a:rPr>
                  <a:t> Assay</a:t>
                </a:r>
              </a:p>
            </p:txBody>
          </p:sp>
        </p:grpSp>
        <p:grpSp>
          <p:nvGrpSpPr>
            <p:cNvPr id="6" name="Group 8">
              <a:extLst>
                <a:ext uri="{FF2B5EF4-FFF2-40B4-BE49-F238E27FC236}">
                  <a16:creationId xmlns="" xmlns:a16="http://schemas.microsoft.com/office/drawing/2014/main" id="{1C0BE055-C3D8-421E-BCF2-AACAC9507A0C}"/>
                </a:ext>
              </a:extLst>
            </p:cNvPr>
            <p:cNvGrpSpPr/>
            <p:nvPr/>
          </p:nvGrpSpPr>
          <p:grpSpPr>
            <a:xfrm>
              <a:off x="5446143" y="2599531"/>
              <a:ext cx="3199531" cy="506391"/>
              <a:chOff x="796466" y="1271222"/>
              <a:chExt cx="3199531" cy="506391"/>
            </a:xfrm>
            <a:solidFill>
              <a:schemeClr val="accent1">
                <a:lumMod val="20000"/>
                <a:lumOff val="80000"/>
              </a:schemeClr>
            </a:solidFill>
          </p:grpSpPr>
          <p:sp>
            <p:nvSpPr>
              <p:cNvPr id="10" name="Rectangle: Rounded Corners 9">
                <a:extLst>
                  <a:ext uri="{FF2B5EF4-FFF2-40B4-BE49-F238E27FC236}">
                    <a16:creationId xmlns="" xmlns:a16="http://schemas.microsoft.com/office/drawing/2014/main" id="{F52A6730-492A-401E-8185-B350DB55C9A8}"/>
                  </a:ext>
                </a:extLst>
              </p:cNvPr>
              <p:cNvSpPr/>
              <p:nvPr/>
            </p:nvSpPr>
            <p:spPr>
              <a:xfrm>
                <a:off x="796466" y="1271222"/>
                <a:ext cx="3199531" cy="506391"/>
              </a:xfrm>
              <a:prstGeom prst="roundRect">
                <a:avLst>
                  <a:gd name="adj" fmla="val 10000"/>
                </a:avLst>
              </a:prstGeom>
              <a:grpFill/>
              <a:ln>
                <a:solidFill>
                  <a:schemeClr val="tx1">
                    <a:lumMod val="50000"/>
                    <a:lumOff val="50000"/>
                  </a:schemeClr>
                </a:solidFill>
                <a:prstDash val="sysDash"/>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Rounded Corners 4">
                <a:extLst>
                  <a:ext uri="{FF2B5EF4-FFF2-40B4-BE49-F238E27FC236}">
                    <a16:creationId xmlns="" xmlns:a16="http://schemas.microsoft.com/office/drawing/2014/main" id="{16451366-C7B7-4B4A-97CF-D108B3711620}"/>
                  </a:ext>
                </a:extLst>
              </p:cNvPr>
              <p:cNvSpPr txBox="1"/>
              <p:nvPr/>
            </p:nvSpPr>
            <p:spPr>
              <a:xfrm>
                <a:off x="811298" y="1286054"/>
                <a:ext cx="3169867" cy="47672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003" tIns="13335" rIns="20003" bIns="13335" numCol="1" spcCol="1270" anchor="ctr" anchorCtr="0">
                <a:noAutofit/>
              </a:bodyPr>
              <a:lstStyle/>
              <a:p>
                <a:pPr algn="ctr" defTabSz="685800">
                  <a:spcBef>
                    <a:spcPct val="0"/>
                  </a:spcBef>
                  <a:defRPr/>
                </a:pPr>
                <a:r>
                  <a:rPr lang="en-US" sz="1050" b="1" dirty="0">
                    <a:latin typeface="Times New Roman" panose="02020603050405020304" pitchFamily="18" charset="0"/>
                    <a:cs typeface="Times New Roman" pitchFamily="18" charset="0"/>
                  </a:rPr>
                  <a:t>Apoptotic/Necrotic cell death</a:t>
                </a:r>
              </a:p>
              <a:p>
                <a:pPr algn="ctr" defTabSz="685800">
                  <a:spcBef>
                    <a:spcPct val="0"/>
                  </a:spcBef>
                  <a:defRPr/>
                </a:pPr>
                <a:r>
                  <a:rPr lang="en-US" sz="1050" b="1" dirty="0">
                    <a:latin typeface="Times New Roman" panose="02020603050405020304" pitchFamily="18" charset="0"/>
                    <a:cs typeface="Times New Roman" pitchFamily="18" charset="0"/>
                  </a:rPr>
                  <a:t>Annexin V/PI Flowcytometry</a:t>
                </a:r>
              </a:p>
            </p:txBody>
          </p:sp>
        </p:grpSp>
        <p:grpSp>
          <p:nvGrpSpPr>
            <p:cNvPr id="9" name="Group 11">
              <a:extLst>
                <a:ext uri="{FF2B5EF4-FFF2-40B4-BE49-F238E27FC236}">
                  <a16:creationId xmlns="" xmlns:a16="http://schemas.microsoft.com/office/drawing/2014/main" id="{55228D42-71A6-44E4-BEE3-5F81763586AB}"/>
                </a:ext>
              </a:extLst>
            </p:cNvPr>
            <p:cNvGrpSpPr/>
            <p:nvPr/>
          </p:nvGrpSpPr>
          <p:grpSpPr>
            <a:xfrm>
              <a:off x="5431311" y="3296065"/>
              <a:ext cx="3199531" cy="506391"/>
              <a:chOff x="796466" y="1271222"/>
              <a:chExt cx="3199531" cy="506391"/>
            </a:xfrm>
            <a:solidFill>
              <a:srgbClr val="66FF99"/>
            </a:solidFill>
          </p:grpSpPr>
          <p:sp>
            <p:nvSpPr>
              <p:cNvPr id="13" name="Rectangle: Rounded Corners 12">
                <a:extLst>
                  <a:ext uri="{FF2B5EF4-FFF2-40B4-BE49-F238E27FC236}">
                    <a16:creationId xmlns="" xmlns:a16="http://schemas.microsoft.com/office/drawing/2014/main" id="{EF6E07B7-2752-41D5-89C9-6954DE4494C2}"/>
                  </a:ext>
                </a:extLst>
              </p:cNvPr>
              <p:cNvSpPr/>
              <p:nvPr/>
            </p:nvSpPr>
            <p:spPr>
              <a:xfrm>
                <a:off x="796466" y="1271222"/>
                <a:ext cx="3199531" cy="506391"/>
              </a:xfrm>
              <a:prstGeom prst="roundRect">
                <a:avLst>
                  <a:gd name="adj" fmla="val 10000"/>
                </a:avLst>
              </a:prstGeom>
              <a:grpFill/>
              <a:ln>
                <a:solidFill>
                  <a:schemeClr val="tx1">
                    <a:lumMod val="50000"/>
                    <a:lumOff val="50000"/>
                  </a:schemeClr>
                </a:solidFill>
                <a:prstDash val="sysDash"/>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ectangle: Rounded Corners 4">
                <a:extLst>
                  <a:ext uri="{FF2B5EF4-FFF2-40B4-BE49-F238E27FC236}">
                    <a16:creationId xmlns="" xmlns:a16="http://schemas.microsoft.com/office/drawing/2014/main" id="{6D4BE2C2-B84A-4D7A-8719-3A9A174C07AB}"/>
                  </a:ext>
                </a:extLst>
              </p:cNvPr>
              <p:cNvSpPr txBox="1"/>
              <p:nvPr/>
            </p:nvSpPr>
            <p:spPr>
              <a:xfrm>
                <a:off x="811298" y="1286054"/>
                <a:ext cx="3169867" cy="47672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003" tIns="13335" rIns="20003" bIns="13335" numCol="1" spcCol="1270" anchor="ctr" anchorCtr="0">
                <a:noAutofit/>
              </a:bodyPr>
              <a:lstStyle/>
              <a:p>
                <a:pPr algn="ctr" defTabSz="685800">
                  <a:spcBef>
                    <a:spcPct val="0"/>
                  </a:spcBef>
                  <a:defRPr/>
                </a:pPr>
                <a:r>
                  <a:rPr lang="en-US" sz="1050" b="1" dirty="0" err="1">
                    <a:latin typeface="Times New Roman" panose="02020603050405020304" pitchFamily="18" charset="0"/>
                    <a:cs typeface="Times New Roman" pitchFamily="18" charset="0"/>
                  </a:rPr>
                  <a:t>Immunocytochemsitry</a:t>
                </a:r>
                <a:endParaRPr lang="en-US" sz="1050" b="1" dirty="0">
                  <a:latin typeface="Times New Roman" panose="02020603050405020304" pitchFamily="18" charset="0"/>
                  <a:cs typeface="Times New Roman" panose="02020603050405020304" pitchFamily="18" charset="0"/>
                </a:endParaRPr>
              </a:p>
            </p:txBody>
          </p:sp>
        </p:grpSp>
        <p:grpSp>
          <p:nvGrpSpPr>
            <p:cNvPr id="12" name="Group 14">
              <a:extLst>
                <a:ext uri="{FF2B5EF4-FFF2-40B4-BE49-F238E27FC236}">
                  <a16:creationId xmlns="" xmlns:a16="http://schemas.microsoft.com/office/drawing/2014/main" id="{EB2533B9-2AE3-4210-B740-D6E92B588179}"/>
                </a:ext>
              </a:extLst>
            </p:cNvPr>
            <p:cNvGrpSpPr/>
            <p:nvPr/>
          </p:nvGrpSpPr>
          <p:grpSpPr>
            <a:xfrm>
              <a:off x="5416481" y="3936803"/>
              <a:ext cx="3199531" cy="506391"/>
              <a:chOff x="796466" y="1271222"/>
              <a:chExt cx="3199531" cy="506391"/>
            </a:xfrm>
            <a:solidFill>
              <a:srgbClr val="66FF99"/>
            </a:solidFill>
          </p:grpSpPr>
          <p:sp>
            <p:nvSpPr>
              <p:cNvPr id="16" name="Rectangle: Rounded Corners 15">
                <a:extLst>
                  <a:ext uri="{FF2B5EF4-FFF2-40B4-BE49-F238E27FC236}">
                    <a16:creationId xmlns="" xmlns:a16="http://schemas.microsoft.com/office/drawing/2014/main" id="{F4E1B2A0-E06A-4B21-BD02-CFB62195DC77}"/>
                  </a:ext>
                </a:extLst>
              </p:cNvPr>
              <p:cNvSpPr/>
              <p:nvPr/>
            </p:nvSpPr>
            <p:spPr>
              <a:xfrm>
                <a:off x="796466" y="1271222"/>
                <a:ext cx="3199531" cy="506391"/>
              </a:xfrm>
              <a:prstGeom prst="roundRect">
                <a:avLst>
                  <a:gd name="adj" fmla="val 10000"/>
                </a:avLst>
              </a:prstGeom>
              <a:grpFill/>
              <a:ln>
                <a:solidFill>
                  <a:schemeClr val="tx1">
                    <a:lumMod val="50000"/>
                    <a:lumOff val="50000"/>
                  </a:schemeClr>
                </a:solidFill>
                <a:prstDash val="sysDash"/>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angle: Rounded Corners 4">
                <a:extLst>
                  <a:ext uri="{FF2B5EF4-FFF2-40B4-BE49-F238E27FC236}">
                    <a16:creationId xmlns="" xmlns:a16="http://schemas.microsoft.com/office/drawing/2014/main" id="{68CCBD22-F642-437B-AE9A-84D43CF2A121}"/>
                  </a:ext>
                </a:extLst>
              </p:cNvPr>
              <p:cNvSpPr txBox="1"/>
              <p:nvPr/>
            </p:nvSpPr>
            <p:spPr>
              <a:xfrm>
                <a:off x="811298" y="1286054"/>
                <a:ext cx="3169867" cy="47672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003" tIns="13335" rIns="20003" bIns="13335" numCol="1" spcCol="1270" anchor="ctr" anchorCtr="0">
                <a:noAutofit/>
              </a:bodyPr>
              <a:lstStyle/>
              <a:p>
                <a:pPr algn="ctr" defTabSz="685800">
                  <a:spcBef>
                    <a:spcPct val="0"/>
                  </a:spcBef>
                  <a:defRPr/>
                </a:pPr>
                <a:r>
                  <a:rPr lang="en-US" sz="1050" b="1" dirty="0">
                    <a:latin typeface="Times New Roman" panose="02020603050405020304" pitchFamily="18" charset="0"/>
                    <a:cs typeface="Times New Roman" pitchFamily="18" charset="0"/>
                  </a:rPr>
                  <a:t>Comet Assay</a:t>
                </a:r>
              </a:p>
            </p:txBody>
          </p:sp>
        </p:grpSp>
        <p:grpSp>
          <p:nvGrpSpPr>
            <p:cNvPr id="15" name="Group 17">
              <a:extLst>
                <a:ext uri="{FF2B5EF4-FFF2-40B4-BE49-F238E27FC236}">
                  <a16:creationId xmlns="" xmlns:a16="http://schemas.microsoft.com/office/drawing/2014/main" id="{23FDB2E3-EF2E-4707-B0E3-E7B35185DF9F}"/>
                </a:ext>
              </a:extLst>
            </p:cNvPr>
            <p:cNvGrpSpPr/>
            <p:nvPr/>
          </p:nvGrpSpPr>
          <p:grpSpPr>
            <a:xfrm>
              <a:off x="5416481" y="4630455"/>
              <a:ext cx="3199531" cy="506391"/>
              <a:chOff x="796466" y="1271222"/>
              <a:chExt cx="3199531" cy="506391"/>
            </a:xfrm>
            <a:solidFill>
              <a:srgbClr val="66FF99"/>
            </a:solidFill>
          </p:grpSpPr>
          <p:sp>
            <p:nvSpPr>
              <p:cNvPr id="19" name="Rectangle: Rounded Corners 18">
                <a:extLst>
                  <a:ext uri="{FF2B5EF4-FFF2-40B4-BE49-F238E27FC236}">
                    <a16:creationId xmlns="" xmlns:a16="http://schemas.microsoft.com/office/drawing/2014/main" id="{CFC28010-8803-498E-9722-81C9A098B1C5}"/>
                  </a:ext>
                </a:extLst>
              </p:cNvPr>
              <p:cNvSpPr/>
              <p:nvPr/>
            </p:nvSpPr>
            <p:spPr>
              <a:xfrm>
                <a:off x="796466" y="1271222"/>
                <a:ext cx="3199531" cy="506391"/>
              </a:xfrm>
              <a:prstGeom prst="roundRect">
                <a:avLst>
                  <a:gd name="adj" fmla="val 10000"/>
                </a:avLst>
              </a:prstGeom>
              <a:grpFill/>
              <a:ln>
                <a:solidFill>
                  <a:schemeClr val="tx1">
                    <a:lumMod val="50000"/>
                    <a:lumOff val="50000"/>
                  </a:schemeClr>
                </a:solidFill>
                <a:prstDash val="sysDash"/>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ectangle: Rounded Corners 4">
                <a:extLst>
                  <a:ext uri="{FF2B5EF4-FFF2-40B4-BE49-F238E27FC236}">
                    <a16:creationId xmlns="" xmlns:a16="http://schemas.microsoft.com/office/drawing/2014/main" id="{B6913946-2046-4604-9075-2AFED105BA2E}"/>
                  </a:ext>
                </a:extLst>
              </p:cNvPr>
              <p:cNvSpPr txBox="1"/>
              <p:nvPr/>
            </p:nvSpPr>
            <p:spPr>
              <a:xfrm>
                <a:off x="811298" y="1286054"/>
                <a:ext cx="3169867" cy="47672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003" tIns="13335" rIns="20003" bIns="13335" numCol="1" spcCol="1270" anchor="ctr" anchorCtr="0">
                <a:noAutofit/>
              </a:bodyPr>
              <a:lstStyle/>
              <a:p>
                <a:pPr algn="ctr" defTabSz="685800">
                  <a:spcBef>
                    <a:spcPct val="0"/>
                  </a:spcBef>
                  <a:defRPr/>
                </a:pPr>
                <a:r>
                  <a:rPr lang="en-US" sz="1050" b="1" dirty="0">
                    <a:latin typeface="Times New Roman" panose="02020603050405020304" pitchFamily="18" charset="0"/>
                    <a:cs typeface="Times New Roman" pitchFamily="18" charset="0"/>
                  </a:rPr>
                  <a:t>Micronucleus assay</a:t>
                </a:r>
              </a:p>
            </p:txBody>
          </p:sp>
        </p:grpSp>
        <p:grpSp>
          <p:nvGrpSpPr>
            <p:cNvPr id="18" name="Group 20">
              <a:extLst>
                <a:ext uri="{FF2B5EF4-FFF2-40B4-BE49-F238E27FC236}">
                  <a16:creationId xmlns="" xmlns:a16="http://schemas.microsoft.com/office/drawing/2014/main" id="{E9025D45-0F20-48BA-B4F4-B4269030F48F}"/>
                </a:ext>
              </a:extLst>
            </p:cNvPr>
            <p:cNvGrpSpPr/>
            <p:nvPr/>
          </p:nvGrpSpPr>
          <p:grpSpPr>
            <a:xfrm>
              <a:off x="5416481" y="5310664"/>
              <a:ext cx="3199531" cy="506391"/>
              <a:chOff x="796466" y="1271222"/>
              <a:chExt cx="3199531" cy="506391"/>
            </a:xfrm>
          </p:grpSpPr>
          <p:sp>
            <p:nvSpPr>
              <p:cNvPr id="22" name="Rectangle: Rounded Corners 21">
                <a:extLst>
                  <a:ext uri="{FF2B5EF4-FFF2-40B4-BE49-F238E27FC236}">
                    <a16:creationId xmlns="" xmlns:a16="http://schemas.microsoft.com/office/drawing/2014/main" id="{C2392D24-E1C3-4086-9C0C-707291D2C884}"/>
                  </a:ext>
                </a:extLst>
              </p:cNvPr>
              <p:cNvSpPr/>
              <p:nvPr/>
            </p:nvSpPr>
            <p:spPr>
              <a:xfrm>
                <a:off x="796466" y="1271222"/>
                <a:ext cx="3199531" cy="506391"/>
              </a:xfrm>
              <a:prstGeom prst="roundRect">
                <a:avLst>
                  <a:gd name="adj" fmla="val 10000"/>
                </a:avLst>
              </a:prstGeom>
              <a:ln>
                <a:solidFill>
                  <a:schemeClr val="tx1">
                    <a:lumMod val="50000"/>
                    <a:lumOff val="50000"/>
                  </a:schemeClr>
                </a:solidFill>
                <a:prstDash val="sysDash"/>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ectangle: Rounded Corners 4">
                <a:extLst>
                  <a:ext uri="{FF2B5EF4-FFF2-40B4-BE49-F238E27FC236}">
                    <a16:creationId xmlns="" xmlns:a16="http://schemas.microsoft.com/office/drawing/2014/main" id="{87D88198-07B7-4670-825B-C961E43FC5CB}"/>
                  </a:ext>
                </a:extLst>
              </p:cNvPr>
              <p:cNvSpPr txBox="1"/>
              <p:nvPr/>
            </p:nvSpPr>
            <p:spPr>
              <a:xfrm>
                <a:off x="811298" y="1286054"/>
                <a:ext cx="3169867" cy="476727"/>
              </a:xfrm>
              <a:prstGeom prst="rect">
                <a:avLst/>
              </a:prstGeom>
              <a:solidFill>
                <a:srgbClr val="FFFF66"/>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003" tIns="13335" rIns="20003" bIns="13335" numCol="1" spcCol="1270" anchor="ctr" anchorCtr="0">
                <a:noAutofit/>
              </a:bodyPr>
              <a:lstStyle/>
              <a:p>
                <a:pPr algn="ctr" defTabSz="685800">
                  <a:spcBef>
                    <a:spcPct val="0"/>
                  </a:spcBef>
                  <a:defRPr/>
                </a:pPr>
                <a:r>
                  <a:rPr lang="en-US" sz="1050" b="1" dirty="0">
                    <a:latin typeface="Times New Roman" panose="02020603050405020304" pitchFamily="18" charset="0"/>
                    <a:cs typeface="Times New Roman" pitchFamily="18" charset="0"/>
                  </a:rPr>
                  <a:t>Q-FISH</a:t>
                </a:r>
              </a:p>
            </p:txBody>
          </p:sp>
        </p:grpSp>
        <p:grpSp>
          <p:nvGrpSpPr>
            <p:cNvPr id="21" name="Group 23">
              <a:extLst>
                <a:ext uri="{FF2B5EF4-FFF2-40B4-BE49-F238E27FC236}">
                  <a16:creationId xmlns="" xmlns:a16="http://schemas.microsoft.com/office/drawing/2014/main" id="{7C3FA5C1-3278-4490-983E-E58DC1016A35}"/>
                </a:ext>
              </a:extLst>
            </p:cNvPr>
            <p:cNvGrpSpPr/>
            <p:nvPr/>
          </p:nvGrpSpPr>
          <p:grpSpPr>
            <a:xfrm>
              <a:off x="5431310" y="5923838"/>
              <a:ext cx="3199531" cy="506391"/>
              <a:chOff x="796466" y="1271222"/>
              <a:chExt cx="3199531" cy="506391"/>
            </a:xfrm>
            <a:solidFill>
              <a:srgbClr val="66FFFF"/>
            </a:solidFill>
          </p:grpSpPr>
          <p:sp>
            <p:nvSpPr>
              <p:cNvPr id="25" name="Rectangle: Rounded Corners 24">
                <a:extLst>
                  <a:ext uri="{FF2B5EF4-FFF2-40B4-BE49-F238E27FC236}">
                    <a16:creationId xmlns="" xmlns:a16="http://schemas.microsoft.com/office/drawing/2014/main" id="{44586895-A454-4149-A9EB-399B7506F96A}"/>
                  </a:ext>
                </a:extLst>
              </p:cNvPr>
              <p:cNvSpPr/>
              <p:nvPr/>
            </p:nvSpPr>
            <p:spPr>
              <a:xfrm>
                <a:off x="796466" y="1271222"/>
                <a:ext cx="3199531" cy="506391"/>
              </a:xfrm>
              <a:prstGeom prst="roundRect">
                <a:avLst>
                  <a:gd name="adj" fmla="val 10000"/>
                </a:avLst>
              </a:prstGeom>
              <a:grpFill/>
              <a:ln>
                <a:solidFill>
                  <a:schemeClr val="tx1">
                    <a:lumMod val="50000"/>
                    <a:lumOff val="50000"/>
                  </a:schemeClr>
                </a:solidFill>
                <a:prstDash val="sysDash"/>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ectangle: Rounded Corners 4">
                <a:extLst>
                  <a:ext uri="{FF2B5EF4-FFF2-40B4-BE49-F238E27FC236}">
                    <a16:creationId xmlns="" xmlns:a16="http://schemas.microsoft.com/office/drawing/2014/main" id="{73E0380E-AAC3-469E-87AF-731FA46982F9}"/>
                  </a:ext>
                </a:extLst>
              </p:cNvPr>
              <p:cNvSpPr txBox="1"/>
              <p:nvPr/>
            </p:nvSpPr>
            <p:spPr>
              <a:xfrm>
                <a:off x="811298" y="1286054"/>
                <a:ext cx="3169867" cy="47672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003" tIns="13335" rIns="20003" bIns="13335" numCol="1" spcCol="1270" anchor="ctr" anchorCtr="0">
                <a:noAutofit/>
              </a:bodyPr>
              <a:lstStyle/>
              <a:p>
                <a:pPr lvl="0" algn="ctr">
                  <a:spcBef>
                    <a:spcPct val="0"/>
                  </a:spcBef>
                  <a:defRPr/>
                </a:pPr>
                <a:r>
                  <a:rPr lang="en-US" sz="1050" b="1" dirty="0">
                    <a:latin typeface="Times New Roman" panose="02020603050405020304" pitchFamily="18" charset="0"/>
                    <a:cs typeface="Times New Roman" pitchFamily="18" charset="0"/>
                  </a:rPr>
                  <a:t>POD-FISH</a:t>
                </a:r>
              </a:p>
            </p:txBody>
          </p:sp>
        </p:grpSp>
        <p:cxnSp>
          <p:nvCxnSpPr>
            <p:cNvPr id="28" name="Straight Arrow Connector 27">
              <a:extLst>
                <a:ext uri="{FF2B5EF4-FFF2-40B4-BE49-F238E27FC236}">
                  <a16:creationId xmlns="" xmlns:a16="http://schemas.microsoft.com/office/drawing/2014/main" id="{6720D4E2-034C-4790-9496-6E2BDFAB731B}"/>
                </a:ext>
              </a:extLst>
            </p:cNvPr>
            <p:cNvCxnSpPr>
              <a:cxnSpLocks/>
            </p:cNvCxnSpPr>
            <p:nvPr/>
          </p:nvCxnSpPr>
          <p:spPr>
            <a:xfrm flipV="1">
              <a:off x="4429957" y="2273592"/>
              <a:ext cx="986522" cy="325939"/>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B6E87AA6-5DDA-401C-80E8-23B69C41FED3}"/>
                </a:ext>
              </a:extLst>
            </p:cNvPr>
            <p:cNvCxnSpPr>
              <a:cxnSpLocks/>
            </p:cNvCxnSpPr>
            <p:nvPr/>
          </p:nvCxnSpPr>
          <p:spPr>
            <a:xfrm>
              <a:off x="4429957" y="2599531"/>
              <a:ext cx="986522" cy="321666"/>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921547F2-7494-45B5-96A8-F926A44A8639}"/>
                </a:ext>
              </a:extLst>
            </p:cNvPr>
            <p:cNvCxnSpPr>
              <a:cxnSpLocks/>
            </p:cNvCxnSpPr>
            <p:nvPr/>
          </p:nvCxnSpPr>
          <p:spPr>
            <a:xfrm flipV="1">
              <a:off x="4415127" y="3549260"/>
              <a:ext cx="986522" cy="517964"/>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BA8072DD-4261-4A05-A5D4-E65E2F4B57BD}"/>
                </a:ext>
              </a:extLst>
            </p:cNvPr>
            <p:cNvCxnSpPr>
              <a:cxnSpLocks/>
            </p:cNvCxnSpPr>
            <p:nvPr/>
          </p:nvCxnSpPr>
          <p:spPr>
            <a:xfrm>
              <a:off x="4444788" y="4072209"/>
              <a:ext cx="956861" cy="101798"/>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 xmlns:a16="http://schemas.microsoft.com/office/drawing/2014/main" id="{313CD9AB-6DB8-42DA-96B9-94BB8D8A12F1}"/>
                </a:ext>
              </a:extLst>
            </p:cNvPr>
            <p:cNvCxnSpPr>
              <a:cxnSpLocks/>
            </p:cNvCxnSpPr>
            <p:nvPr/>
          </p:nvCxnSpPr>
          <p:spPr>
            <a:xfrm>
              <a:off x="4422543" y="4083236"/>
              <a:ext cx="979106" cy="800414"/>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 xmlns:a16="http://schemas.microsoft.com/office/drawing/2014/main" id="{08BB0BED-6D6E-4D6E-8457-BE8D469F9D6F}"/>
                </a:ext>
              </a:extLst>
            </p:cNvPr>
            <p:cNvCxnSpPr>
              <a:cxnSpLocks/>
            </p:cNvCxnSpPr>
            <p:nvPr/>
          </p:nvCxnSpPr>
          <p:spPr>
            <a:xfrm flipV="1">
              <a:off x="4415127" y="5562987"/>
              <a:ext cx="914255" cy="1"/>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 xmlns:a16="http://schemas.microsoft.com/office/drawing/2014/main" id="{1BBE3954-7D69-4E92-84FC-069E64EEA463}"/>
                </a:ext>
              </a:extLst>
            </p:cNvPr>
            <p:cNvCxnSpPr>
              <a:cxnSpLocks/>
            </p:cNvCxnSpPr>
            <p:nvPr/>
          </p:nvCxnSpPr>
          <p:spPr>
            <a:xfrm flipV="1">
              <a:off x="4429957" y="6242324"/>
              <a:ext cx="914255" cy="1"/>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457200" y="1936284"/>
            <a:ext cx="8153400" cy="4247317"/>
          </a:xfrm>
          <a:prstGeom prst="rect">
            <a:avLst/>
          </a:prstGeom>
        </p:spPr>
        <p:txBody>
          <a:bodyPr wrap="square">
            <a:spAutoFit/>
          </a:bodyPr>
          <a:lstStyle/>
          <a:p>
            <a:endParaRPr lang="en-US" altLang="en-US" sz="2000" b="1" u="sng" dirty="0" smtClean="0"/>
          </a:p>
          <a:p>
            <a:endParaRPr lang="en-US" altLang="en-US" sz="2000" b="1" u="sng" dirty="0" smtClean="0"/>
          </a:p>
          <a:p>
            <a:endParaRPr lang="en-US" altLang="en-US" sz="2000" b="1" u="sng" dirty="0" smtClean="0"/>
          </a:p>
          <a:p>
            <a:endParaRPr lang="en-US" altLang="en-US" sz="2000" b="1" u="sng" dirty="0" smtClean="0"/>
          </a:p>
          <a:p>
            <a:endParaRPr lang="en-US" altLang="en-US" sz="2000" b="1" u="sng" dirty="0" smtClean="0"/>
          </a:p>
          <a:p>
            <a:endParaRPr lang="en-US" altLang="en-US" sz="2000" b="1" u="sng" dirty="0" smtClean="0"/>
          </a:p>
          <a:p>
            <a:endParaRPr lang="en-US" altLang="en-US" sz="2000" b="1" u="sng" dirty="0" smtClean="0"/>
          </a:p>
          <a:p>
            <a:endParaRPr lang="en-US" altLang="en-US" sz="2000" b="1" u="sng" dirty="0" smtClean="0"/>
          </a:p>
          <a:p>
            <a:endParaRPr lang="en-US" altLang="en-US" sz="2000" b="1" u="sng" dirty="0" smtClean="0"/>
          </a:p>
          <a:p>
            <a:endParaRPr lang="en-US" altLang="en-US" sz="2000" b="1" u="sng" dirty="0" smtClean="0"/>
          </a:p>
          <a:p>
            <a:endParaRPr lang="en-US" altLang="en-US" sz="2000" b="1" u="sng" dirty="0" smtClean="0"/>
          </a:p>
          <a:p>
            <a:endParaRPr lang="en-US" altLang="en-US" sz="2000" b="1" u="sng" dirty="0" smtClean="0"/>
          </a:p>
          <a:p>
            <a:r>
              <a:rPr lang="en-US" altLang="en-US" b="1" dirty="0" smtClean="0"/>
              <a:t/>
            </a:r>
            <a:br>
              <a:rPr lang="en-US" altLang="en-US" b="1" dirty="0" smtClean="0"/>
            </a:br>
            <a:endParaRPr lang="ru-RU" sz="1200" dirty="0"/>
          </a:p>
        </p:txBody>
      </p:sp>
    </p:spTree>
    <p:extLst>
      <p:ext uri="{BB962C8B-B14F-4D97-AF65-F5344CB8AC3E}">
        <p14:creationId xmlns:p14="http://schemas.microsoft.com/office/powerpoint/2010/main" val="20184250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a:xfrm>
            <a:off x="666750" y="620713"/>
            <a:ext cx="7772400" cy="1143000"/>
          </a:xfrm>
        </p:spPr>
        <p:txBody>
          <a:bodyPr>
            <a:normAutofit fontScale="90000"/>
          </a:bodyPr>
          <a:lstStyle/>
          <a:p>
            <a:r>
              <a:rPr lang="en-US" altLang="en-US" smtClean="0"/>
              <a:t/>
            </a:r>
            <a:br>
              <a:rPr lang="en-US" altLang="en-US" smtClean="0"/>
            </a:br>
            <a:endParaRPr lang="en-US" altLang="en-US" smtClean="0"/>
          </a:p>
        </p:txBody>
      </p:sp>
      <p:sp>
        <p:nvSpPr>
          <p:cNvPr id="7171" name="Rectangle 8"/>
          <p:cNvSpPr>
            <a:spLocks noChangeArrowheads="1"/>
          </p:cNvSpPr>
          <p:nvPr/>
        </p:nvSpPr>
        <p:spPr bwMode="auto">
          <a:xfrm>
            <a:off x="0" y="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b="1" dirty="0"/>
              <a:t>Comet assay, was used during our experiments for evaluation of DNA </a:t>
            </a:r>
            <a:r>
              <a:rPr lang="en-US" altLang="en-US" sz="2400" b="1" dirty="0" smtClean="0"/>
              <a:t>damage</a:t>
            </a:r>
            <a:endParaRPr lang="ru-RU" altLang="en-US" sz="1800" b="1" dirty="0">
              <a:solidFill>
                <a:srgbClr val="FFFFD2"/>
              </a:solidFill>
            </a:endParaRP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828800"/>
            <a:ext cx="7551738"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650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52400"/>
            <a:ext cx="8534400" cy="6401753"/>
          </a:xfrm>
          <a:prstGeom prst="rect">
            <a:avLst/>
          </a:prstGeom>
        </p:spPr>
        <p:txBody>
          <a:bodyPr wrap="square">
            <a:spAutoFit/>
          </a:bodyPr>
          <a:lstStyle/>
          <a:p>
            <a:r>
              <a:rPr lang="en-US" sz="1600" b="1" u="sng" dirty="0" smtClean="0"/>
              <a:t>What </a:t>
            </a:r>
            <a:r>
              <a:rPr lang="en-US" sz="1600" b="1" u="sng" dirty="0"/>
              <a:t>is the advantage of laser-generated ultrafast electron beams for biological and clinical application? </a:t>
            </a:r>
          </a:p>
          <a:p>
            <a:pPr lvl="0"/>
            <a:endParaRPr lang="en-US" sz="1600" b="1" dirty="0"/>
          </a:p>
          <a:p>
            <a:r>
              <a:rPr lang="en-US" sz="1600" b="1" dirty="0" smtClean="0"/>
              <a:t>-</a:t>
            </a:r>
            <a:r>
              <a:rPr lang="en-US" sz="1600" b="1" dirty="0"/>
              <a:t>They have very high instantaneous dose delivery within a time interval shorter (sub-pc vs. pc), than many chemical </a:t>
            </a:r>
            <a:r>
              <a:rPr lang="en-US" sz="1600" b="1" dirty="0" smtClean="0"/>
              <a:t>reactions.</a:t>
            </a:r>
            <a:endParaRPr lang="en-US" sz="1600" b="1" dirty="0" smtClean="0">
              <a:solidFill>
                <a:srgbClr val="FF0000"/>
              </a:solidFill>
            </a:endParaRPr>
          </a:p>
          <a:p>
            <a:endParaRPr lang="en-US" sz="1600" b="1" dirty="0" smtClean="0">
              <a:solidFill>
                <a:srgbClr val="00B050"/>
              </a:solidFill>
            </a:endParaRPr>
          </a:p>
          <a:p>
            <a:r>
              <a:rPr lang="en-US" sz="1600" b="1" dirty="0" smtClean="0"/>
              <a:t>Irradiation </a:t>
            </a:r>
            <a:r>
              <a:rPr lang="en-US" sz="1600" b="1" dirty="0"/>
              <a:t>with </a:t>
            </a:r>
            <a:r>
              <a:rPr lang="en-US" sz="1600" b="1" dirty="0" err="1"/>
              <a:t>ultrashort</a:t>
            </a:r>
            <a:r>
              <a:rPr lang="en-US" sz="1600" b="1" dirty="0"/>
              <a:t> electron pulses/beams makes it possible to deliver a certain radiation dose (0.1-10 </a:t>
            </a:r>
            <a:r>
              <a:rPr lang="en-US" sz="1600" b="1" dirty="0" err="1"/>
              <a:t>Gy</a:t>
            </a:r>
            <a:r>
              <a:rPr lang="en-US" sz="1600" b="1" dirty="0"/>
              <a:t>) in a short time</a:t>
            </a:r>
            <a:r>
              <a:rPr lang="en-US" sz="1600" b="1" dirty="0" smtClean="0"/>
              <a:t>. The </a:t>
            </a:r>
            <a:r>
              <a:rPr lang="en-US" sz="1600" b="1" dirty="0"/>
              <a:t>duration of irradiation with </a:t>
            </a:r>
            <a:r>
              <a:rPr lang="en-US" sz="1600" b="1" dirty="0" err="1"/>
              <a:t>ultrashort</a:t>
            </a:r>
            <a:r>
              <a:rPr lang="en-US" sz="1600" b="1" dirty="0"/>
              <a:t> electron pulses is much shorter than the duration of biological processes in irradiated </a:t>
            </a:r>
            <a:r>
              <a:rPr lang="en-US" sz="1600" b="1" dirty="0" smtClean="0"/>
              <a:t>cells. The </a:t>
            </a:r>
            <a:r>
              <a:rPr lang="en-US" sz="1600" b="1" dirty="0"/>
              <a:t>irradiation time is so short that thermal effects caused by energy transfer are also excluded, which makes it possible to study the purely radiative effects of irradiation</a:t>
            </a:r>
            <a:r>
              <a:rPr lang="en-US" sz="1600" b="1" dirty="0" smtClean="0"/>
              <a:t>.</a:t>
            </a:r>
          </a:p>
          <a:p>
            <a:pPr lvl="0"/>
            <a:endParaRPr lang="en-US" sz="1600" b="1" dirty="0" smtClean="0">
              <a:solidFill>
                <a:srgbClr val="00B050"/>
              </a:solidFill>
            </a:endParaRPr>
          </a:p>
          <a:p>
            <a:pPr lvl="0"/>
            <a:r>
              <a:rPr lang="en-US" b="1" dirty="0" smtClean="0"/>
              <a:t>They are really a gift for molecular biologists!</a:t>
            </a:r>
            <a:endParaRPr lang="en-US" b="1" dirty="0"/>
          </a:p>
          <a:p>
            <a:pPr lvl="0"/>
            <a:endParaRPr lang="en-US" b="1" dirty="0"/>
          </a:p>
          <a:p>
            <a:r>
              <a:rPr lang="en-US" b="1" dirty="0"/>
              <a:t>-Typically feature a </a:t>
            </a:r>
            <a:r>
              <a:rPr lang="en-US" b="1" dirty="0" err="1"/>
              <a:t>monoenergetic</a:t>
            </a:r>
            <a:r>
              <a:rPr lang="en-US" b="1" dirty="0"/>
              <a:t> spectral profile and are better directed (less lateral spread) than other laser-driven ions.</a:t>
            </a:r>
          </a:p>
          <a:p>
            <a:pPr lvl="0"/>
            <a:r>
              <a:rPr lang="en-US" b="1" dirty="0" smtClean="0"/>
              <a:t>-</a:t>
            </a:r>
            <a:r>
              <a:rPr lang="en-US" b="1" dirty="0"/>
              <a:t>This allows the precise dose-control induction of local effects on cells and solid tumors with minimal exposure of normal tissues. </a:t>
            </a:r>
            <a:endParaRPr lang="en-US" b="1" dirty="0" smtClean="0"/>
          </a:p>
          <a:p>
            <a:pPr lvl="0"/>
            <a:r>
              <a:rPr lang="en-US" b="1" dirty="0" smtClean="0"/>
              <a:t>-It </a:t>
            </a:r>
            <a:r>
              <a:rPr lang="en-US" b="1" dirty="0"/>
              <a:t>was shown that very-high-energy electron beams allow higher radiation doses to be delivered, thereby improving the tumor-to-healthy-tissue ratio by delivering a higher radiation dose to the tumor versus normal tissues</a:t>
            </a:r>
          </a:p>
          <a:p>
            <a:pPr lvl="0"/>
            <a:r>
              <a:rPr lang="en-US" altLang="en-US" b="1" dirty="0" smtClean="0"/>
              <a:t>-</a:t>
            </a:r>
            <a:r>
              <a:rPr lang="ru-RU" altLang="en-US" b="1" dirty="0" smtClean="0"/>
              <a:t>Research </a:t>
            </a:r>
            <a:r>
              <a:rPr lang="ru-RU" altLang="en-US" b="1" dirty="0"/>
              <a:t>on the features of these effects formation is </a:t>
            </a:r>
            <a:r>
              <a:rPr lang="en-US" altLang="en-US" b="1" dirty="0"/>
              <a:t>developed over the last </a:t>
            </a:r>
            <a:r>
              <a:rPr lang="en-US" altLang="en-US" b="1" dirty="0" smtClean="0"/>
              <a:t>dozen </a:t>
            </a:r>
            <a:r>
              <a:rPr lang="en-US" altLang="en-US" b="1" dirty="0"/>
              <a:t>years</a:t>
            </a:r>
            <a:r>
              <a:rPr lang="ru-RU" altLang="en-US" b="1" dirty="0" smtClean="0"/>
              <a:t>; </a:t>
            </a:r>
            <a:r>
              <a:rPr lang="ru-RU" altLang="en-US" b="1" dirty="0"/>
              <a:t>in fact we are talking about a new direction in radiation biology and medicine</a:t>
            </a:r>
            <a:r>
              <a:rPr lang="en-US" altLang="en-US" b="1" dirty="0"/>
              <a:t>.</a:t>
            </a:r>
            <a:r>
              <a:rPr lang="ru-RU" altLang="en-US" b="1" dirty="0"/>
              <a:t> </a:t>
            </a:r>
            <a:endParaRPr lang="en-US" b="1" dirty="0"/>
          </a:p>
          <a:p>
            <a:pPr lvl="0">
              <a:defRPr/>
            </a:pPr>
            <a:endParaRPr lang="en-US" b="1" dirty="0" smtClean="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772323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76" r="50787" b="3265"/>
          <a:stretch>
            <a:fillRect/>
          </a:stretch>
        </p:blipFill>
        <p:spPr bwMode="auto">
          <a:xfrm>
            <a:off x="107950" y="1447800"/>
            <a:ext cx="4392613"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4"/>
          <p:cNvSpPr>
            <a:spLocks noGrp="1"/>
          </p:cNvSpPr>
          <p:nvPr>
            <p:ph type="ctrTitle"/>
          </p:nvPr>
        </p:nvSpPr>
        <p:spPr>
          <a:xfrm>
            <a:off x="228600" y="-458788"/>
            <a:ext cx="8305800" cy="1524001"/>
          </a:xfrm>
        </p:spPr>
        <p:txBody>
          <a:bodyPr/>
          <a:lstStyle/>
          <a:p>
            <a:r>
              <a:rPr lang="en-US" altLang="en-US" sz="4000" dirty="0" smtClean="0">
                <a:latin typeface="Times New Roman" panose="02020603050405020304" pitchFamily="18" charset="0"/>
                <a:cs typeface="Times New Roman" panose="02020603050405020304" pitchFamily="18" charset="0"/>
              </a:rPr>
              <a:t>Comet analysis</a:t>
            </a:r>
          </a:p>
        </p:txBody>
      </p:sp>
      <p:pic>
        <p:nvPicPr>
          <p:cNvPr id="410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3" y="6251575"/>
            <a:ext cx="19907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1"/>
          <p:cNvSpPr txBox="1">
            <a:spLocks noChangeArrowheads="1"/>
          </p:cNvSpPr>
          <p:nvPr/>
        </p:nvSpPr>
        <p:spPr bwMode="auto">
          <a:xfrm>
            <a:off x="4500563" y="990600"/>
            <a:ext cx="4630737"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ru-RU" sz="1800" dirty="0">
                <a:latin typeface="Arial" panose="020B0604020202020204" pitchFamily="34" charset="0"/>
              </a:rPr>
              <a:t>Tail DNA% = 100 x Tail </a:t>
            </a:r>
            <a:r>
              <a:rPr lang="en-US" altLang="ru-RU" sz="1800" u="sng" dirty="0">
                <a:latin typeface="Arial" panose="020B0604020202020204" pitchFamily="34" charset="0"/>
              </a:rPr>
              <a:t>DNA Intensity/Cell </a:t>
            </a:r>
            <a:r>
              <a:rPr lang="en-US" altLang="ru-RU" sz="1800" dirty="0">
                <a:latin typeface="Arial" panose="020B0604020202020204" pitchFamily="34" charset="0"/>
              </a:rPr>
              <a:t>DNA Intensity </a:t>
            </a:r>
          </a:p>
          <a:p>
            <a:pPr algn="just" eaLnBrk="1" hangingPunct="1">
              <a:spcBef>
                <a:spcPct val="0"/>
              </a:spcBef>
              <a:buFontTx/>
              <a:buNone/>
            </a:pPr>
            <a:endParaRPr lang="en-US" altLang="ru-RU" sz="1800" dirty="0">
              <a:latin typeface="Arial" panose="020B0604020202020204" pitchFamily="34" charset="0"/>
            </a:endParaRPr>
          </a:p>
          <a:p>
            <a:pPr algn="just" eaLnBrk="1" hangingPunct="1">
              <a:spcBef>
                <a:spcPct val="0"/>
              </a:spcBef>
              <a:buFontTx/>
              <a:buNone/>
            </a:pPr>
            <a:r>
              <a:rPr lang="en-US" altLang="ru-RU" sz="1800" dirty="0">
                <a:latin typeface="Arial" panose="020B0604020202020204" pitchFamily="34" charset="0"/>
              </a:rPr>
              <a:t>Tail Moment can be measured using one of the following methods:</a:t>
            </a:r>
          </a:p>
          <a:p>
            <a:pPr algn="just" eaLnBrk="1" hangingPunct="1">
              <a:spcBef>
                <a:spcPct val="0"/>
              </a:spcBef>
              <a:buFontTx/>
              <a:buNone/>
            </a:pPr>
            <a:endParaRPr lang="en-US" altLang="ru-RU" sz="1800" dirty="0">
              <a:latin typeface="Arial" panose="020B0604020202020204" pitchFamily="34" charset="0"/>
            </a:endParaRPr>
          </a:p>
          <a:p>
            <a:pPr algn="just" eaLnBrk="1" hangingPunct="1">
              <a:spcBef>
                <a:spcPct val="0"/>
              </a:spcBef>
              <a:buFontTx/>
              <a:buNone/>
            </a:pPr>
            <a:r>
              <a:rPr lang="en-US" altLang="ru-RU" sz="1800" dirty="0">
                <a:latin typeface="Arial" panose="020B0604020202020204" pitchFamily="34" charset="0"/>
              </a:rPr>
              <a:t>Tail Moment = Tail DNA% x Length of Tail (see diagram on left)</a:t>
            </a:r>
          </a:p>
          <a:p>
            <a:pPr algn="just" eaLnBrk="1" hangingPunct="1">
              <a:spcBef>
                <a:spcPct val="0"/>
              </a:spcBef>
              <a:buFontTx/>
              <a:buNone/>
            </a:pPr>
            <a:endParaRPr lang="en-US" altLang="ru-RU" sz="1800" dirty="0">
              <a:latin typeface="Arial" panose="020B0604020202020204" pitchFamily="34" charset="0"/>
            </a:endParaRPr>
          </a:p>
          <a:p>
            <a:pPr algn="just" eaLnBrk="1" hangingPunct="1">
              <a:spcBef>
                <a:spcPct val="0"/>
              </a:spcBef>
              <a:buFontTx/>
              <a:buNone/>
            </a:pPr>
            <a:r>
              <a:rPr lang="en-US" altLang="ru-RU" sz="1800" dirty="0">
                <a:latin typeface="Arial" panose="020B0604020202020204" pitchFamily="34" charset="0"/>
              </a:rPr>
              <a:t>Olive Tail Moment = Tail DNA% x Tail Moment Length* </a:t>
            </a:r>
          </a:p>
          <a:p>
            <a:pPr algn="just" eaLnBrk="1" hangingPunct="1">
              <a:spcBef>
                <a:spcPct val="0"/>
              </a:spcBef>
              <a:buFontTx/>
              <a:buNone/>
            </a:pPr>
            <a:endParaRPr lang="en-US" altLang="ru-RU" sz="1800" dirty="0">
              <a:latin typeface="Arial" panose="020B0604020202020204" pitchFamily="34" charset="0"/>
            </a:endParaRPr>
          </a:p>
          <a:p>
            <a:pPr algn="just" eaLnBrk="1" hangingPunct="1">
              <a:spcBef>
                <a:spcPct val="0"/>
              </a:spcBef>
              <a:buFontTx/>
              <a:buNone/>
            </a:pPr>
            <a:r>
              <a:rPr lang="en-US" altLang="ru-RU" sz="1800" dirty="0">
                <a:latin typeface="Arial" panose="020B0604020202020204" pitchFamily="34" charset="0"/>
              </a:rPr>
              <a:t>A number of Comet analysis software programs are commercially available, such as LACAAS from </a:t>
            </a:r>
            <a:r>
              <a:rPr lang="en-US" altLang="ru-RU" sz="1800" dirty="0" err="1">
                <a:latin typeface="Arial" panose="020B0604020202020204" pitchFamily="34" charset="0"/>
              </a:rPr>
              <a:t>Loats</a:t>
            </a:r>
            <a:r>
              <a:rPr lang="en-US" altLang="ru-RU" sz="1800" dirty="0">
                <a:latin typeface="Arial" panose="020B0604020202020204" pitchFamily="34" charset="0"/>
              </a:rPr>
              <a:t> Associates, Inc.) and Comet Assay IV from Perceptive Instruments. </a:t>
            </a:r>
          </a:p>
          <a:p>
            <a:pPr algn="just" eaLnBrk="1" hangingPunct="1">
              <a:spcBef>
                <a:spcPct val="0"/>
              </a:spcBef>
              <a:buFontTx/>
              <a:buNone/>
            </a:pPr>
            <a:endParaRPr lang="en-US" altLang="ru-RU" sz="1800" dirty="0">
              <a:latin typeface="Arial" panose="020B0604020202020204" pitchFamily="34" charset="0"/>
            </a:endParaRPr>
          </a:p>
          <a:p>
            <a:pPr algn="just" eaLnBrk="1" hangingPunct="1">
              <a:spcBef>
                <a:spcPct val="0"/>
              </a:spcBef>
              <a:buFontTx/>
              <a:buNone/>
            </a:pPr>
            <a:r>
              <a:rPr lang="en-US" altLang="ru-RU" sz="1800" dirty="0">
                <a:latin typeface="Arial" panose="020B0604020202020204" pitchFamily="34" charset="0"/>
              </a:rPr>
              <a:t>*Tail Moment Length is measured from the center of the head to the center of the tail (see diagram)</a:t>
            </a:r>
          </a:p>
        </p:txBody>
      </p:sp>
    </p:spTree>
    <p:extLst>
      <p:ext uri="{BB962C8B-B14F-4D97-AF65-F5344CB8AC3E}">
        <p14:creationId xmlns:p14="http://schemas.microsoft.com/office/powerpoint/2010/main" val="34104561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2286000" y="1716088"/>
            <a:ext cx="4572000" cy="3429000"/>
          </a:xfrm>
          <a:prstGeom prst="rect">
            <a:avLst/>
          </a:prstGeom>
          <a:noFill/>
          <a:ln w="9525">
            <a:noFill/>
            <a:miter lim="800000"/>
            <a:headEnd/>
            <a:tailEnd/>
          </a:ln>
          <a:effectLst/>
        </p:spPr>
      </p:pic>
    </p:spTree>
    <p:extLst>
      <p:ext uri="{BB962C8B-B14F-4D97-AF65-F5344CB8AC3E}">
        <p14:creationId xmlns:p14="http://schemas.microsoft.com/office/powerpoint/2010/main" val="33627736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474345"/>
            <a:ext cx="4572000" cy="6186309"/>
          </a:xfrm>
          <a:prstGeom prst="rect">
            <a:avLst/>
          </a:prstGeom>
        </p:spPr>
        <p:txBody>
          <a:bodyPr>
            <a:spAutoFit/>
          </a:bodyPr>
          <a:lstStyle/>
          <a:p>
            <a:r>
              <a:rPr lang="en-US" b="1" dirty="0" smtClean="0">
                <a:latin typeface="Arial" panose="020B0604020202020204" pitchFamily="34" charset="0"/>
                <a:ea typeface="Times New Roman" panose="02020603050405020304" pitchFamily="18" charset="0"/>
              </a:rPr>
              <a:t>FOCI. </a:t>
            </a:r>
            <a:r>
              <a:rPr lang="ru-RU" dirty="0" smtClean="0">
                <a:latin typeface="Arial" panose="020B0604020202020204" pitchFamily="34" charset="0"/>
                <a:ea typeface="Times New Roman" panose="02020603050405020304" pitchFamily="18" charset="0"/>
              </a:rPr>
              <a:t>При </a:t>
            </a:r>
            <a:r>
              <a:rPr lang="ru-RU" dirty="0">
                <a:latin typeface="Arial" panose="020B0604020202020204" pitchFamily="34" charset="0"/>
                <a:ea typeface="Times New Roman" panose="02020603050405020304" pitchFamily="18" charset="0"/>
              </a:rPr>
              <a:t>воздействии редкоионизирующего излучения в дозе 2 Гр, вызывающем гибель от 10 до 90% клеток разных тканей человека, в ДНК одной клетки образуется около 2000 однонитевых и 80 двунитевых разрывов, повреждается 1000 оснований и формируется 300 сшивок с белком. Именно эти поражения и лежат в основе радиационной гибели клетки, длительного нарушения эффективности деления ее потомков и злокачественного перерождения, а в случае воздействия на половые клетки - и генетических последствий облучения родителей для потомства.</a:t>
            </a:r>
            <a:endParaRPr lang="en-US" dirty="0">
              <a:latin typeface="Times New Roman" panose="02020603050405020304" pitchFamily="18" charset="0"/>
              <a:ea typeface="Times New Roman" panose="02020603050405020304" pitchFamily="18" charset="0"/>
            </a:endParaRPr>
          </a:p>
          <a:p>
            <a:r>
              <a:rPr lang="ru-RU" dirty="0">
                <a:latin typeface="Arial" panose="020B0604020202020204" pitchFamily="34" charset="0"/>
                <a:ea typeface="Times New Roman" panose="02020603050405020304" pitchFamily="18" charset="0"/>
              </a:rPr>
              <a:t>Предполагают, что реализация повреждающего действия происходит тогда, когда лучевой ионизации и связанным с ней химическим изменениям подвергается 0,1-1 миллиард молекул.</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37136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274638"/>
            <a:ext cx="8435975" cy="561975"/>
          </a:xfrm>
        </p:spPr>
        <p:txBody>
          <a:bodyPr rtlCol="0">
            <a:normAutofit fontScale="90000"/>
          </a:bodyPr>
          <a:lstStyle/>
          <a:p>
            <a:pPr eaLnBrk="1" fontAlgn="auto" hangingPunct="1">
              <a:spcAft>
                <a:spcPts val="0"/>
              </a:spcAft>
              <a:defRPr/>
            </a:pPr>
            <a:r>
              <a:rPr lang="en-US" sz="3200" u="sng" dirty="0" smtClean="0">
                <a:solidFill>
                  <a:srgbClr val="FF0000"/>
                </a:solidFill>
                <a:latin typeface="Times New Roman" pitchFamily="18" charset="0"/>
                <a:cs typeface="Times New Roman" pitchFamily="18" charset="0"/>
              </a:rPr>
              <a:t>Detection of DNA DSBs (damage and repair)</a:t>
            </a:r>
            <a:endParaRPr lang="en-US" sz="3200" b="1" u="sng" dirty="0" smtClean="0">
              <a:solidFill>
                <a:srgbClr val="FF0000"/>
              </a:solidFill>
              <a:latin typeface="Times New Roman" pitchFamily="18" charset="0"/>
              <a:cs typeface="Times New Roman" pitchFamily="18" charset="0"/>
            </a:endParaRPr>
          </a:p>
        </p:txBody>
      </p:sp>
      <p:graphicFrame>
        <p:nvGraphicFramePr>
          <p:cNvPr id="4" name="Diagram 3"/>
          <p:cNvGraphicFramePr/>
          <p:nvPr/>
        </p:nvGraphicFramePr>
        <p:xfrm>
          <a:off x="144016" y="1268760"/>
          <a:ext cx="2699792"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nvPr>
        </p:nvGraphicFramePr>
        <p:xfrm>
          <a:off x="3131840" y="980728"/>
          <a:ext cx="5832648" cy="48245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0661" name="Rectangle 6"/>
          <p:cNvSpPr>
            <a:spLocks noChangeArrowheads="1"/>
          </p:cNvSpPr>
          <p:nvPr/>
        </p:nvSpPr>
        <p:spPr bwMode="auto">
          <a:xfrm>
            <a:off x="539750" y="5949950"/>
            <a:ext cx="8135938" cy="708025"/>
          </a:xfrm>
          <a:prstGeom prst="rect">
            <a:avLst/>
          </a:prstGeom>
          <a:noFill/>
          <a:ln w="9525">
            <a:noFill/>
            <a:miter lim="800000"/>
            <a:headEnd/>
            <a:tailEnd/>
          </a:ln>
        </p:spPr>
        <p:txBody>
          <a:bodyPr>
            <a:spAutoFit/>
          </a:bodyPr>
          <a:lstStyle/>
          <a:p>
            <a:pPr algn="ctr" eaLnBrk="1" hangingPunct="1"/>
            <a:r>
              <a:rPr lang="en-US" altLang="en-US" sz="2000" b="1" u="sng">
                <a:solidFill>
                  <a:srgbClr val="FF0000"/>
                </a:solidFill>
                <a:latin typeface="Times New Roman" pitchFamily="18" charset="0"/>
                <a:cs typeface="Times New Roman" pitchFamily="18" charset="0"/>
              </a:rPr>
              <a:t>An immunocytochemical analysis of proteins participating in the processes of DNA DSBs   (FOCI assay) </a:t>
            </a:r>
            <a:r>
              <a:rPr lang="en-US" altLang="en-US" sz="2000" b="1">
                <a:solidFill>
                  <a:srgbClr val="FF0000"/>
                </a:solidFill>
                <a:latin typeface="Times New Roman" pitchFamily="18" charset="0"/>
                <a:cs typeface="Times New Roman" pitchFamily="18" charset="0"/>
              </a:rPr>
              <a:t>was used</a:t>
            </a:r>
            <a:endParaRPr lang="ru-RU" altLang="en-US" sz="2000" b="1">
              <a:solidFill>
                <a:srgbClr val="FF0000"/>
              </a:solidFill>
              <a:latin typeface="Times New Roman" pitchFamily="18" charset="0"/>
              <a:cs typeface="Times New Roman" pitchFamily="18" charset="0"/>
            </a:endParaRPr>
          </a:p>
        </p:txBody>
      </p:sp>
      <p:cxnSp>
        <p:nvCxnSpPr>
          <p:cNvPr id="70662" name="Straight Arrow Connector 8"/>
          <p:cNvCxnSpPr>
            <a:cxnSpLocks noChangeShapeType="1"/>
          </p:cNvCxnSpPr>
          <p:nvPr/>
        </p:nvCxnSpPr>
        <p:spPr bwMode="auto">
          <a:xfrm flipV="1">
            <a:off x="2771775" y="1989138"/>
            <a:ext cx="287338" cy="1295400"/>
          </a:xfrm>
          <a:prstGeom prst="straightConnector1">
            <a:avLst/>
          </a:prstGeom>
          <a:noFill/>
          <a:ln w="9525" algn="ctr">
            <a:solidFill>
              <a:schemeClr val="tx1"/>
            </a:solidFill>
            <a:round/>
            <a:headEnd/>
            <a:tailEnd type="arrow" w="med" len="med"/>
          </a:ln>
        </p:spPr>
      </p:cxnSp>
      <p:cxnSp>
        <p:nvCxnSpPr>
          <p:cNvPr id="70663" name="Straight Arrow Connector 10"/>
          <p:cNvCxnSpPr>
            <a:cxnSpLocks noChangeShapeType="1"/>
          </p:cNvCxnSpPr>
          <p:nvPr/>
        </p:nvCxnSpPr>
        <p:spPr bwMode="auto">
          <a:xfrm>
            <a:off x="2771775" y="3284538"/>
            <a:ext cx="287338" cy="0"/>
          </a:xfrm>
          <a:prstGeom prst="straightConnector1">
            <a:avLst/>
          </a:prstGeom>
          <a:noFill/>
          <a:ln w="9525" algn="ctr">
            <a:solidFill>
              <a:schemeClr val="tx1"/>
            </a:solidFill>
            <a:round/>
            <a:headEnd/>
            <a:tailEnd type="arrow" w="med" len="med"/>
          </a:ln>
        </p:spPr>
      </p:cxnSp>
      <p:cxnSp>
        <p:nvCxnSpPr>
          <p:cNvPr id="70664" name="Straight Arrow Connector 12"/>
          <p:cNvCxnSpPr>
            <a:cxnSpLocks noChangeShapeType="1"/>
          </p:cNvCxnSpPr>
          <p:nvPr/>
        </p:nvCxnSpPr>
        <p:spPr bwMode="auto">
          <a:xfrm>
            <a:off x="2771775" y="3284538"/>
            <a:ext cx="287338" cy="1584325"/>
          </a:xfrm>
          <a:prstGeom prst="straightConnector1">
            <a:avLst/>
          </a:prstGeom>
          <a:noFill/>
          <a:ln w="9525" algn="ctr">
            <a:solidFill>
              <a:schemeClr val="tx1"/>
            </a:solidFill>
            <a:round/>
            <a:headEnd/>
            <a:tailEnd type="arrow" w="med" len="med"/>
          </a:ln>
        </p:spPr>
      </p:cxnSp>
    </p:spTree>
    <p:extLst>
      <p:ext uri="{BB962C8B-B14F-4D97-AF65-F5344CB8AC3E}">
        <p14:creationId xmlns:p14="http://schemas.microsoft.com/office/powerpoint/2010/main" val="32527308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a:defRPr/>
            </a:pPr>
            <a:r>
              <a:rPr lang="en-US" sz="2200" dirty="0" smtClean="0"/>
              <a:t>-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a:t/>
            </a:r>
            <a:br>
              <a:rPr lang="en-US" sz="2200" dirty="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4000" b="1" dirty="0" smtClean="0"/>
              <a:t>FOCI</a:t>
            </a:r>
            <a:r>
              <a:rPr lang="ru-RU" sz="2200" dirty="0" smtClean="0"/>
              <a:t/>
            </a:r>
            <a:br>
              <a:rPr lang="ru-RU" sz="2200" dirty="0" smtClean="0"/>
            </a:br>
            <a:r>
              <a:rPr lang="ru-RU" sz="2000" b="1" dirty="0" smtClean="0">
                <a:solidFill>
                  <a:srgbClr val="FF0000"/>
                </a:solidFill>
              </a:rPr>
              <a:t>Существует </a:t>
            </a:r>
            <a:r>
              <a:rPr lang="ru-RU" sz="2000" b="1" dirty="0">
                <a:solidFill>
                  <a:srgbClr val="FF0000"/>
                </a:solidFill>
              </a:rPr>
              <a:t>пять различных типов гистонов, названных H1/Н5, H2A, H2B, H3, H4. </a:t>
            </a:r>
            <a:r>
              <a:rPr lang="ru-RU" sz="2000" dirty="0" smtClean="0"/>
              <a:t/>
            </a:r>
            <a:br>
              <a:rPr lang="ru-RU" sz="2000" dirty="0" smtClean="0"/>
            </a:br>
            <a:r>
              <a:rPr lang="en-US" sz="2200" b="1" dirty="0" smtClean="0"/>
              <a:t>To detect </a:t>
            </a:r>
            <a:r>
              <a:rPr lang="ru-RU" sz="2200" b="1" dirty="0" smtClean="0"/>
              <a:t>γ</a:t>
            </a:r>
            <a:r>
              <a:rPr lang="en-US" sz="2200" b="1" dirty="0" smtClean="0"/>
              <a:t>H2AX and DNA-PK proteins in cells the </a:t>
            </a:r>
            <a:r>
              <a:rPr lang="en-US" sz="2200" b="1" dirty="0" err="1" smtClean="0"/>
              <a:t>immunostaining</a:t>
            </a:r>
            <a:r>
              <a:rPr lang="en-US" sz="2200" b="1" dirty="0" smtClean="0"/>
              <a:t> were applied, based on the process of selectively identifying antigens (proteins) in cells by exploiting the principle of antibodies binding specifically to antigens</a:t>
            </a:r>
            <a:br>
              <a:rPr lang="en-US" sz="2200" b="1" dirty="0" smtClean="0"/>
            </a:br>
            <a:r>
              <a:rPr lang="en-US" sz="1800" b="1" dirty="0" smtClean="0"/>
              <a:t/>
            </a:r>
            <a:br>
              <a:rPr lang="en-US" sz="1800" b="1" dirty="0" smtClean="0"/>
            </a:br>
            <a:r>
              <a:rPr lang="en-US" sz="3100" b="1" dirty="0" smtClean="0"/>
              <a:t>For </a:t>
            </a:r>
            <a:r>
              <a:rPr lang="en-US" sz="3100" b="1" dirty="0" err="1" smtClean="0"/>
              <a:t>immuno-histochemical</a:t>
            </a:r>
            <a:r>
              <a:rPr lang="en-US" sz="3100" b="1" dirty="0" smtClean="0"/>
              <a:t> detection strategies, antibodies are classified as primary or secondary</a:t>
            </a:r>
            <a:r>
              <a:rPr lang="en-US" sz="3100" dirty="0" smtClean="0"/>
              <a:t>.</a:t>
            </a:r>
            <a:r>
              <a:rPr lang="en-US" sz="2200" dirty="0" smtClean="0"/>
              <a:t/>
            </a:r>
            <a:br>
              <a:rPr lang="en-US" sz="2200" dirty="0" smtClean="0"/>
            </a:br>
            <a:r>
              <a:rPr lang="en-US" sz="2200" dirty="0" smtClean="0"/>
              <a:t> </a:t>
            </a:r>
            <a:r>
              <a:rPr lang="en-US" sz="2200" b="1" dirty="0" smtClean="0"/>
              <a:t>Primary antibodies </a:t>
            </a:r>
            <a:r>
              <a:rPr lang="en-US" sz="2200" dirty="0" smtClean="0"/>
              <a:t>are raised against an antigen of interest (in our case </a:t>
            </a:r>
            <a:r>
              <a:rPr lang="ru-RU" sz="2200" dirty="0" smtClean="0"/>
              <a:t>γ</a:t>
            </a:r>
            <a:r>
              <a:rPr lang="en-US" sz="2200" dirty="0" smtClean="0"/>
              <a:t>H2AX and DNA-PK proteins) and are typically unlabeled (we’ve used primary mouse antibodies against </a:t>
            </a:r>
            <a:r>
              <a:rPr lang="ru-RU" sz="2200" dirty="0" smtClean="0"/>
              <a:t>γ</a:t>
            </a:r>
            <a:r>
              <a:rPr lang="en-US" sz="2200" dirty="0" smtClean="0"/>
              <a:t>H2AX and rabbit antibodies against DNA-PK)</a:t>
            </a:r>
            <a:r>
              <a:rPr lang="ru-RU" sz="2200" dirty="0" smtClean="0"/>
              <a:t/>
            </a:r>
            <a:br>
              <a:rPr lang="ru-RU" sz="2200" dirty="0" smtClean="0"/>
            </a:br>
            <a:r>
              <a:rPr lang="en-US" sz="2200" dirty="0" smtClean="0"/>
              <a:t>-          </a:t>
            </a:r>
            <a:r>
              <a:rPr lang="en-US" sz="2200" b="1" dirty="0" smtClean="0"/>
              <a:t>Secondary antibodies </a:t>
            </a:r>
            <a:r>
              <a:rPr lang="en-US" sz="2200" dirty="0" smtClean="0"/>
              <a:t>are </a:t>
            </a:r>
            <a:r>
              <a:rPr lang="en-US" sz="2200" dirty="0" err="1" smtClean="0"/>
              <a:t>fluorescein</a:t>
            </a:r>
            <a:r>
              <a:rPr lang="en-US" sz="2200" dirty="0" smtClean="0"/>
              <a:t>-conjugated and raised against </a:t>
            </a:r>
            <a:r>
              <a:rPr lang="en-US" sz="2200" dirty="0" err="1" smtClean="0"/>
              <a:t>immunoglobulins</a:t>
            </a:r>
            <a:r>
              <a:rPr lang="en-US" sz="2200" dirty="0" smtClean="0"/>
              <a:t> of the primary antibody species (in our case FITC conjugated goat anti-mouse and Texas Red conjugated goat anti-rabbit secondary antibodies (</a:t>
            </a:r>
            <a:r>
              <a:rPr lang="en-US" sz="2200" dirty="0" err="1" smtClean="0"/>
              <a:t>IgG</a:t>
            </a:r>
            <a:r>
              <a:rPr lang="en-US" sz="2200" dirty="0" smtClean="0"/>
              <a:t>) were used).</a:t>
            </a:r>
            <a:r>
              <a:rPr lang="ru-RU" dirty="0" smtClean="0"/>
              <a:t/>
            </a:r>
            <a:br>
              <a:rPr lang="ru-RU" dirty="0" smtClean="0"/>
            </a:br>
            <a:r>
              <a:rPr lang="ru-RU" dirty="0" smtClean="0"/>
              <a:t>·         </a:t>
            </a:r>
            <a:endParaRPr lang="ru-RU" dirty="0"/>
          </a:p>
        </p:txBody>
      </p:sp>
    </p:spTree>
    <p:extLst>
      <p:ext uri="{BB962C8B-B14F-4D97-AF65-F5344CB8AC3E}">
        <p14:creationId xmlns:p14="http://schemas.microsoft.com/office/powerpoint/2010/main" val="33682969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2209800"/>
          </a:xfrm>
        </p:spPr>
        <p:txBody>
          <a:bodyPr/>
          <a:lstStyle/>
          <a:p>
            <a:r>
              <a:rPr lang="en-US" dirty="0" smtClean="0"/>
              <a:t>Comet assay in </a:t>
            </a:r>
            <a:r>
              <a:rPr lang="en-US" dirty="0" err="1" smtClean="0"/>
              <a:t>Dubna</a:t>
            </a:r>
            <a:endParaRPr lang="en-US" dirty="0"/>
          </a:p>
        </p:txBody>
      </p:sp>
      <p:sp>
        <p:nvSpPr>
          <p:cNvPr id="3" name="Content Placeholder 2"/>
          <p:cNvSpPr>
            <a:spLocks noGrp="1"/>
          </p:cNvSpPr>
          <p:nvPr>
            <p:ph idx="1"/>
          </p:nvPr>
        </p:nvSpPr>
        <p:spPr>
          <a:xfrm>
            <a:off x="533400" y="838200"/>
            <a:ext cx="8229600" cy="4525963"/>
          </a:xfrm>
        </p:spPr>
        <p:txBody>
          <a:bodyPr>
            <a:noAutofit/>
          </a:bodyPr>
          <a:lstStyle/>
          <a:p>
            <a:r>
              <a:rPr lang="en-US" sz="1200" b="1" dirty="0"/>
              <a:t>The regularities of the induction of DNA double strand breaks and DNA repair in human lymphocytes after irradiation by accelerated heavy ions with different energy</a:t>
            </a:r>
            <a:endParaRPr lang="en-US" sz="1200" dirty="0"/>
          </a:p>
          <a:p>
            <a:r>
              <a:rPr lang="en-US" sz="1200" b="1" dirty="0" err="1">
                <a:hlinkClick r:id="rId2"/>
              </a:rPr>
              <a:t>Radiatsionnaia</a:t>
            </a:r>
            <a:r>
              <a:rPr lang="en-US" sz="1200" b="1" dirty="0">
                <a:hlinkClick r:id="rId2"/>
              </a:rPr>
              <a:t> </a:t>
            </a:r>
            <a:r>
              <a:rPr lang="en-US" sz="1200" b="1" dirty="0" err="1">
                <a:hlinkClick r:id="rId2"/>
              </a:rPr>
              <a:t>biologiia</a:t>
            </a:r>
            <a:r>
              <a:rPr lang="en-US" sz="1200" b="1" dirty="0">
                <a:hlinkClick r:id="rId2"/>
              </a:rPr>
              <a:t>, </a:t>
            </a:r>
            <a:r>
              <a:rPr lang="en-US" sz="1200" b="1" dirty="0" err="1">
                <a:hlinkClick r:id="rId2"/>
              </a:rPr>
              <a:t>radioecologiia</a:t>
            </a:r>
            <a:r>
              <a:rPr lang="en-US" sz="1200" b="1" dirty="0">
                <a:hlinkClick r:id="rId2"/>
              </a:rPr>
              <a:t>  </a:t>
            </a:r>
            <a:r>
              <a:rPr lang="en-US" sz="1200" b="1" dirty="0"/>
              <a:t> 49(1):72-76 January 2009</a:t>
            </a:r>
            <a:endParaRPr lang="en-US" sz="1200" dirty="0"/>
          </a:p>
          <a:p>
            <a:r>
              <a:rPr lang="en-US" sz="1200" b="1" dirty="0">
                <a:hlinkClick r:id="rId3"/>
              </a:rPr>
              <a:t>Vladimir </a:t>
            </a:r>
            <a:r>
              <a:rPr lang="en-US" sz="1200" b="1" dirty="0" err="1">
                <a:hlinkClick r:id="rId3"/>
              </a:rPr>
              <a:t>Chausov</a:t>
            </a:r>
            <a:r>
              <a:rPr lang="en-US" sz="1200" b="1" dirty="0"/>
              <a:t> et al.</a:t>
            </a:r>
            <a:endParaRPr lang="en-US" sz="1200" dirty="0"/>
          </a:p>
          <a:p>
            <a:r>
              <a:rPr lang="en-US" sz="1200" b="1" dirty="0"/>
              <a:t>The regularities of the induction of DNA double strand breaks (DSB) in human lymphocytes after irradiation by different doses of </a:t>
            </a:r>
            <a:endParaRPr lang="en-US" sz="1200" b="1" dirty="0" smtClean="0"/>
          </a:p>
          <a:p>
            <a:r>
              <a:rPr lang="en-US" sz="2800" b="1" dirty="0" smtClean="0"/>
              <a:t>accelerated HIGH LET:  </a:t>
            </a:r>
            <a:r>
              <a:rPr lang="en-US" sz="2800" b="1" dirty="0" smtClean="0">
                <a:solidFill>
                  <a:srgbClr val="0000FF"/>
                </a:solidFill>
              </a:rPr>
              <a:t>lithium</a:t>
            </a:r>
            <a:r>
              <a:rPr lang="en-US" sz="2800" b="1" dirty="0" smtClean="0"/>
              <a:t> </a:t>
            </a:r>
            <a:r>
              <a:rPr lang="ru-RU" sz="1600" b="1" dirty="0" smtClean="0">
                <a:solidFill>
                  <a:srgbClr val="FF0000"/>
                </a:solidFill>
              </a:rPr>
              <a:t>7</a:t>
            </a:r>
            <a:r>
              <a:rPr lang="ru-RU" sz="2800" b="1" dirty="0" smtClean="0"/>
              <a:t> </a:t>
            </a:r>
            <a:r>
              <a:rPr lang="en-US" sz="2800" b="1" dirty="0" smtClean="0"/>
              <a:t>and </a:t>
            </a:r>
            <a:r>
              <a:rPr lang="en-US" sz="2800" b="1" dirty="0" smtClean="0">
                <a:solidFill>
                  <a:srgbClr val="0000FF"/>
                </a:solidFill>
              </a:rPr>
              <a:t>carbon ions</a:t>
            </a:r>
            <a:r>
              <a:rPr lang="ru-RU" sz="2800" b="1" dirty="0" smtClean="0">
                <a:solidFill>
                  <a:srgbClr val="0000FF"/>
                </a:solidFill>
              </a:rPr>
              <a:t> </a:t>
            </a:r>
            <a:r>
              <a:rPr lang="ru-RU" sz="1200" b="1" dirty="0" smtClean="0">
                <a:solidFill>
                  <a:srgbClr val="FF0000"/>
                </a:solidFill>
              </a:rPr>
              <a:t>12</a:t>
            </a:r>
            <a:r>
              <a:rPr lang="en-US" sz="2800" b="1" dirty="0" smtClean="0"/>
              <a:t> </a:t>
            </a:r>
          </a:p>
          <a:p>
            <a:r>
              <a:rPr lang="en-US" sz="1200" b="1" dirty="0" smtClean="0"/>
              <a:t>(</a:t>
            </a:r>
            <a:r>
              <a:rPr lang="en-US" sz="1200" b="1" dirty="0"/>
              <a:t>33 and 480 MeV/nucleon, LET = 20 and 10.6 </a:t>
            </a:r>
            <a:r>
              <a:rPr lang="en-US" sz="1200" b="1" dirty="0" err="1"/>
              <a:t>keV</a:t>
            </a:r>
            <a:r>
              <a:rPr lang="en-US" sz="1200" b="1" dirty="0"/>
              <a:t>/micron, respectively</a:t>
            </a:r>
            <a:r>
              <a:rPr lang="en-US" sz="1200" b="1" dirty="0" smtClean="0"/>
              <a:t>)</a:t>
            </a:r>
          </a:p>
          <a:p>
            <a:r>
              <a:rPr lang="en-US" sz="1200" b="1" dirty="0" smtClean="0"/>
              <a:t> </a:t>
            </a:r>
            <a:r>
              <a:rPr lang="en-US" sz="1200" b="1" dirty="0"/>
              <a:t>and </a:t>
            </a:r>
            <a:r>
              <a:rPr lang="en-US" b="1" dirty="0"/>
              <a:t>LOW LET: </a:t>
            </a:r>
            <a:r>
              <a:rPr lang="en-US" sz="2800" b="1" dirty="0" smtClean="0">
                <a:solidFill>
                  <a:srgbClr val="0000FF"/>
                </a:solidFill>
              </a:rPr>
              <a:t>gamma-rays by 60Co </a:t>
            </a:r>
            <a:r>
              <a:rPr lang="en-US" sz="1200" b="1" dirty="0"/>
              <a:t>by using of comet assay were investigated. It was shown </a:t>
            </a:r>
            <a:r>
              <a:rPr lang="en-US" sz="1200" b="1" dirty="0" smtClean="0"/>
              <a:t>that </a:t>
            </a:r>
            <a:r>
              <a:rPr lang="en-US" sz="1200" b="1" dirty="0"/>
              <a:t>the </a:t>
            </a:r>
            <a:r>
              <a:rPr lang="en-US" sz="1800" b="1" dirty="0" smtClean="0"/>
              <a:t>DSB </a:t>
            </a:r>
            <a:r>
              <a:rPr lang="en-US" sz="1800" b="1" dirty="0"/>
              <a:t>formation increases linearly with growing of the dose of lithium and carbon ions and gamma-rays</a:t>
            </a:r>
            <a:r>
              <a:rPr lang="en-US" sz="1200" b="1" dirty="0">
                <a:solidFill>
                  <a:srgbClr val="FF0000"/>
                </a:solidFill>
              </a:rPr>
              <a:t>.</a:t>
            </a:r>
            <a:r>
              <a:rPr lang="en-US" sz="1200" b="1" dirty="0"/>
              <a:t> </a:t>
            </a:r>
            <a:endParaRPr lang="en-US" sz="1200" b="1" dirty="0" smtClean="0"/>
          </a:p>
          <a:p>
            <a:endParaRPr lang="en-US" sz="1200" b="1" dirty="0"/>
          </a:p>
          <a:p>
            <a:r>
              <a:rPr lang="en-US" sz="1200" b="1" dirty="0" smtClean="0"/>
              <a:t>The </a:t>
            </a:r>
            <a:r>
              <a:rPr lang="en-US" b="1" dirty="0"/>
              <a:t>biological </a:t>
            </a:r>
            <a:r>
              <a:rPr lang="en-US" b="1" dirty="0">
                <a:solidFill>
                  <a:srgbClr val="FF0000"/>
                </a:solidFill>
              </a:rPr>
              <a:t>effectiveness </a:t>
            </a:r>
            <a:r>
              <a:rPr lang="en-US" sz="1200" b="1" dirty="0">
                <a:solidFill>
                  <a:srgbClr val="FF0000"/>
                </a:solidFill>
              </a:rPr>
              <a:t>of </a:t>
            </a:r>
            <a:r>
              <a:rPr lang="en-US" sz="2000" b="1" dirty="0">
                <a:solidFill>
                  <a:srgbClr val="0000FF"/>
                </a:solidFill>
              </a:rPr>
              <a:t>carbon ions with high energy was similar with gamma-rays</a:t>
            </a:r>
            <a:r>
              <a:rPr lang="en-US" sz="1200" b="1" dirty="0"/>
              <a:t>, </a:t>
            </a:r>
            <a:endParaRPr lang="en-US" sz="1200" b="1" dirty="0" smtClean="0"/>
          </a:p>
          <a:p>
            <a:r>
              <a:rPr lang="en-US" sz="2400" b="1" dirty="0" smtClean="0">
                <a:solidFill>
                  <a:srgbClr val="0000FF"/>
                </a:solidFill>
              </a:rPr>
              <a:t>lithium </a:t>
            </a:r>
            <a:r>
              <a:rPr lang="en-US" sz="2400" b="1" dirty="0">
                <a:solidFill>
                  <a:srgbClr val="0000FF"/>
                </a:solidFill>
              </a:rPr>
              <a:t>ions possess greater biological effectiveness </a:t>
            </a:r>
            <a:r>
              <a:rPr lang="en-US" sz="1200" b="1" dirty="0">
                <a:solidFill>
                  <a:srgbClr val="0000FF"/>
                </a:solidFill>
              </a:rPr>
              <a:t>in comparison with gamma-rays and value of RBE of lithium ions amount 1.6 +/- 0.1</a:t>
            </a:r>
            <a:r>
              <a:rPr lang="en-US" sz="1200" b="1" dirty="0" smtClean="0">
                <a:solidFill>
                  <a:srgbClr val="0000FF"/>
                </a:solidFill>
              </a:rPr>
              <a:t>.</a:t>
            </a:r>
            <a:endParaRPr lang="ru-RU" sz="1200" b="1" dirty="0" smtClean="0">
              <a:solidFill>
                <a:srgbClr val="0000FF"/>
              </a:solidFill>
            </a:endParaRPr>
          </a:p>
          <a:p>
            <a:r>
              <a:rPr lang="en-US" sz="1200" b="1" dirty="0" smtClean="0"/>
              <a:t>It </a:t>
            </a:r>
            <a:r>
              <a:rPr lang="en-US" sz="1200" b="1" dirty="0"/>
              <a:t>is revealed that the </a:t>
            </a:r>
            <a:r>
              <a:rPr lang="en-US" sz="1200" b="1" dirty="0" smtClean="0"/>
              <a:t>repair </a:t>
            </a:r>
            <a:r>
              <a:rPr lang="en-US" sz="1200" b="1" dirty="0"/>
              <a:t>proceeds effectively with heavy ion and gamma-ray irradiation by </a:t>
            </a:r>
            <a:r>
              <a:rPr lang="en-US" sz="2000" b="1" dirty="0"/>
              <a:t>exponential kinetics</a:t>
            </a:r>
            <a:r>
              <a:rPr lang="en-US" sz="2000" b="1" dirty="0" smtClean="0"/>
              <a:t>.</a:t>
            </a:r>
          </a:p>
          <a:p>
            <a:endParaRPr lang="en-US" sz="1200" b="1" dirty="0" smtClean="0"/>
          </a:p>
          <a:p>
            <a:r>
              <a:rPr lang="en-US" sz="1200" b="1" dirty="0" smtClean="0"/>
              <a:t>Heavy </a:t>
            </a:r>
            <a:r>
              <a:rPr lang="en-US" sz="1200" b="1" dirty="0"/>
              <a:t>ions –heavier than Lithium (7)</a:t>
            </a:r>
          </a:p>
          <a:p>
            <a:endParaRPr lang="en-US" sz="1000" dirty="0"/>
          </a:p>
        </p:txBody>
      </p:sp>
    </p:spTree>
    <p:extLst>
      <p:ext uri="{BB962C8B-B14F-4D97-AF65-F5344CB8AC3E}">
        <p14:creationId xmlns:p14="http://schemas.microsoft.com/office/powerpoint/2010/main" val="35392793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normAutofit fontScale="90000"/>
          </a:bodyPr>
          <a:lstStyle/>
          <a:p>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ru-RU" altLang="en-US" sz="1600" u="sng" dirty="0" smtClean="0">
                <a:hlinkClick r:id="rId2" tooltip="Nanoscale."/>
              </a:rPr>
              <a:t/>
            </a:r>
            <a:br>
              <a:rPr lang="ru-RU" altLang="en-US" sz="1600" u="sng" dirty="0" smtClean="0">
                <a:hlinkClick r:id="rId2" tooltip="Nanoscale."/>
              </a:rPr>
            </a:br>
            <a:r>
              <a:rPr lang="en-US" altLang="en-US" sz="3100" b="1" u="sng" dirty="0" smtClean="0">
                <a:hlinkClick r:id="rId2" tooltip="Nanoscale."/>
              </a:rPr>
              <a:t>FOCI  in </a:t>
            </a:r>
            <a:r>
              <a:rPr lang="en-US" altLang="en-US" sz="3100" b="1" u="sng" dirty="0" err="1" smtClean="0">
                <a:hlinkClick r:id="rId2" tooltip="Nanoscale."/>
              </a:rPr>
              <a:t>Dubna</a:t>
            </a:r>
            <a:r>
              <a:rPr lang="en-US" altLang="en-US" sz="1600" u="sng" dirty="0" smtClean="0">
                <a:hlinkClick r:id="rId2" tooltip="Nanoscale."/>
              </a:rPr>
              <a:t/>
            </a:r>
            <a:br>
              <a:rPr lang="en-US" altLang="en-US" sz="1600" u="sng" dirty="0" smtClean="0">
                <a:hlinkClick r:id="rId2" tooltip="Nanoscale."/>
              </a:rPr>
            </a:br>
            <a:r>
              <a:rPr lang="en-US" altLang="en-US" sz="1600" u="sng" dirty="0" err="1" smtClean="0">
                <a:hlinkClick r:id="rId2" tooltip="Nanoscale."/>
              </a:rPr>
              <a:t>Nanoscale</a:t>
            </a:r>
            <a:r>
              <a:rPr lang="en-US" altLang="en-US" sz="1600" u="sng" dirty="0" smtClean="0">
                <a:hlinkClick r:id="rId2" tooltip="Nanoscale."/>
              </a:rPr>
              <a:t>.</a:t>
            </a:r>
            <a:r>
              <a:rPr lang="en-US" altLang="en-US" sz="1600" dirty="0" smtClean="0"/>
              <a:t> 2018 Jan 18;10(3):1162-1179. </a:t>
            </a:r>
            <a:r>
              <a:rPr lang="en-US" altLang="en-US" sz="1600" dirty="0" err="1" smtClean="0"/>
              <a:t>doi</a:t>
            </a:r>
            <a:r>
              <a:rPr lang="en-US" altLang="en-US" sz="1600" dirty="0" smtClean="0"/>
              <a:t>: 10.1039/c7nr06829h.</a:t>
            </a:r>
            <a:br>
              <a:rPr lang="en-US" altLang="en-US" sz="1600" dirty="0" smtClean="0"/>
            </a:br>
            <a:r>
              <a:rPr lang="en-US" altLang="en-US" sz="1600" b="1" dirty="0" smtClean="0"/>
              <a:t>Particles with similar LET values generate DNA breaks of different complexity and reparability: a high-resolution microscopy analysis of γH2AX/53BP1 foci.</a:t>
            </a:r>
            <a:r>
              <a:rPr lang="en-US" altLang="en-US" sz="1600" dirty="0" smtClean="0"/>
              <a:t/>
            </a:r>
            <a:br>
              <a:rPr lang="en-US" altLang="en-US" sz="1600" dirty="0" smtClean="0"/>
            </a:br>
            <a:r>
              <a:rPr lang="en-US" altLang="en-US" sz="1600" u="sng" dirty="0" err="1" smtClean="0">
                <a:hlinkClick r:id="rId3"/>
              </a:rPr>
              <a:t>Jezkova</a:t>
            </a:r>
            <a:r>
              <a:rPr lang="en-US" altLang="en-US" sz="1600" u="sng" dirty="0" smtClean="0">
                <a:hlinkClick r:id="rId3"/>
              </a:rPr>
              <a:t> L </a:t>
            </a:r>
            <a:r>
              <a:rPr lang="en-US" altLang="en-US" sz="1600" baseline="30000" dirty="0" smtClean="0"/>
              <a:t>1</a:t>
            </a:r>
            <a:r>
              <a:rPr lang="en-US" altLang="en-US" sz="1600" dirty="0" smtClean="0"/>
              <a:t>, </a:t>
            </a:r>
            <a:r>
              <a:rPr lang="en-US" altLang="en-US" sz="1600" u="sng" dirty="0" err="1" smtClean="0">
                <a:hlinkClick r:id="rId4"/>
              </a:rPr>
              <a:t>Zadneprianetc</a:t>
            </a:r>
            <a:r>
              <a:rPr lang="en-US" altLang="en-US" sz="1600" u="sng" dirty="0" smtClean="0">
                <a:hlinkClick r:id="rId4"/>
              </a:rPr>
              <a:t> M </a:t>
            </a:r>
            <a:r>
              <a:rPr lang="en-US" altLang="en-US" sz="1600" dirty="0" smtClean="0"/>
              <a:t>, </a:t>
            </a:r>
            <a:r>
              <a:rPr lang="en-US" altLang="en-US" sz="1600" u="sng" dirty="0" err="1" smtClean="0">
                <a:hlinkClick r:id="rId5"/>
              </a:rPr>
              <a:t>Kulikova</a:t>
            </a:r>
            <a:r>
              <a:rPr lang="en-US" altLang="en-US" sz="1600" u="sng" dirty="0" smtClean="0">
                <a:hlinkClick r:id="rId5"/>
              </a:rPr>
              <a:t> E </a:t>
            </a:r>
            <a:r>
              <a:rPr lang="en-US" altLang="en-US" sz="1600" dirty="0" smtClean="0"/>
              <a:t>, </a:t>
            </a:r>
            <a:r>
              <a:rPr lang="en-US" altLang="en-US" sz="1600" u="sng" dirty="0" err="1" smtClean="0">
                <a:hlinkClick r:id="rId6"/>
              </a:rPr>
              <a:t>Smirnova</a:t>
            </a:r>
            <a:r>
              <a:rPr lang="en-US" altLang="en-US" sz="1600" u="sng" dirty="0" smtClean="0">
                <a:hlinkClick r:id="rId6"/>
              </a:rPr>
              <a:t> E </a:t>
            </a:r>
            <a:r>
              <a:rPr lang="en-US" altLang="en-US" sz="1600" dirty="0" smtClean="0"/>
              <a:t>, </a:t>
            </a:r>
            <a:r>
              <a:rPr lang="en-US" altLang="en-US" sz="1600" u="sng" dirty="0" err="1" smtClean="0">
                <a:hlinkClick r:id="rId7"/>
              </a:rPr>
              <a:t>Bulanova</a:t>
            </a:r>
            <a:r>
              <a:rPr lang="en-US" altLang="en-US" sz="1600" u="sng" dirty="0" smtClean="0">
                <a:hlinkClick r:id="rId7"/>
              </a:rPr>
              <a:t> T </a:t>
            </a:r>
            <a:r>
              <a:rPr lang="en-US" altLang="en-US" sz="1600" dirty="0" smtClean="0"/>
              <a:t>, </a:t>
            </a:r>
            <a:r>
              <a:rPr lang="en-US" altLang="en-US" sz="1600" u="sng" dirty="0" err="1" smtClean="0">
                <a:hlinkClick r:id="rId8"/>
              </a:rPr>
              <a:t>Depes</a:t>
            </a:r>
            <a:r>
              <a:rPr lang="en-US" altLang="en-US" sz="1600" u="sng" dirty="0" smtClean="0">
                <a:hlinkClick r:id="rId8"/>
              </a:rPr>
              <a:t> D </a:t>
            </a:r>
            <a:r>
              <a:rPr lang="en-US" altLang="en-US" sz="1600" dirty="0" smtClean="0"/>
              <a:t>, </a:t>
            </a:r>
            <a:r>
              <a:rPr lang="en-US" altLang="en-US" sz="1600" u="sng" dirty="0" err="1" smtClean="0">
                <a:hlinkClick r:id="rId9"/>
              </a:rPr>
              <a:t>Falkova</a:t>
            </a:r>
            <a:r>
              <a:rPr lang="en-US" altLang="en-US" sz="1600" u="sng" dirty="0" smtClean="0">
                <a:hlinkClick r:id="rId9"/>
              </a:rPr>
              <a:t> I </a:t>
            </a:r>
            <a:r>
              <a:rPr lang="en-US" altLang="en-US" sz="1600" dirty="0" smtClean="0"/>
              <a:t>, </a:t>
            </a:r>
            <a:r>
              <a:rPr lang="en-US" altLang="en-US" sz="1600" u="sng" dirty="0" err="1" smtClean="0">
                <a:hlinkClick r:id="rId10"/>
              </a:rPr>
              <a:t>Boreyko</a:t>
            </a:r>
            <a:r>
              <a:rPr lang="en-US" altLang="en-US" sz="1600" u="sng" dirty="0" smtClean="0">
                <a:hlinkClick r:id="rId10"/>
              </a:rPr>
              <a:t> A </a:t>
            </a:r>
            <a:r>
              <a:rPr lang="en-US" altLang="en-US" sz="1600" dirty="0" smtClean="0"/>
              <a:t>, </a:t>
            </a:r>
            <a:r>
              <a:rPr lang="en-US" altLang="en-US" sz="1600" u="sng" dirty="0" err="1" smtClean="0">
                <a:hlinkClick r:id="rId11"/>
              </a:rPr>
              <a:t>Krasavin</a:t>
            </a:r>
            <a:r>
              <a:rPr lang="en-US" altLang="en-US" sz="1600" u="sng" dirty="0" smtClean="0">
                <a:hlinkClick r:id="rId11"/>
              </a:rPr>
              <a:t> E </a:t>
            </a:r>
            <a:r>
              <a:rPr lang="en-US" altLang="en-US" sz="1600" dirty="0" smtClean="0"/>
              <a:t>, </a:t>
            </a:r>
            <a:r>
              <a:rPr lang="en-US" altLang="en-US" sz="1600" u="sng" dirty="0" err="1" smtClean="0">
                <a:hlinkClick r:id="rId12"/>
              </a:rPr>
              <a:t>Davidkova</a:t>
            </a:r>
            <a:r>
              <a:rPr lang="en-US" altLang="en-US" sz="1600" u="sng" dirty="0" smtClean="0">
                <a:hlinkClick r:id="rId12"/>
              </a:rPr>
              <a:t> M </a:t>
            </a:r>
            <a:r>
              <a:rPr lang="en-US" altLang="en-US" sz="1600" dirty="0" smtClean="0"/>
              <a:t>, </a:t>
            </a:r>
            <a:r>
              <a:rPr lang="en-US" altLang="en-US" sz="1600" u="sng" dirty="0" err="1" smtClean="0">
                <a:hlinkClick r:id="rId13"/>
              </a:rPr>
              <a:t>Kozubek</a:t>
            </a:r>
            <a:r>
              <a:rPr lang="en-US" altLang="en-US" sz="1600" u="sng" dirty="0" smtClean="0">
                <a:hlinkClick r:id="rId13"/>
              </a:rPr>
              <a:t> S </a:t>
            </a:r>
            <a:r>
              <a:rPr lang="en-US" altLang="en-US" sz="1600" dirty="0" smtClean="0"/>
              <a:t>, </a:t>
            </a:r>
            <a:r>
              <a:rPr lang="en-US" altLang="en-US" sz="1600" u="sng" dirty="0" err="1" smtClean="0">
                <a:hlinkClick r:id="rId14"/>
              </a:rPr>
              <a:t>Valentova</a:t>
            </a:r>
            <a:r>
              <a:rPr lang="en-US" altLang="en-US" sz="1600" u="sng" dirty="0" smtClean="0">
                <a:hlinkClick r:id="rId14"/>
              </a:rPr>
              <a:t> O </a:t>
            </a:r>
            <a:r>
              <a:rPr lang="en-US" altLang="en-US" sz="1600" dirty="0" smtClean="0"/>
              <a:t>, </a:t>
            </a:r>
            <a:r>
              <a:rPr lang="en-US" altLang="en-US" sz="1600" u="sng" dirty="0" smtClean="0">
                <a:hlinkClick r:id="rId15"/>
              </a:rPr>
              <a:t>Falk M </a:t>
            </a:r>
            <a:r>
              <a:rPr lang="en-US" altLang="en-US" sz="1600" dirty="0" smtClean="0"/>
              <a:t>.</a:t>
            </a:r>
            <a:br>
              <a:rPr lang="en-US" altLang="en-US" sz="1600" dirty="0" smtClean="0"/>
            </a:br>
            <a:r>
              <a:rPr lang="en-US" altLang="en-US" sz="1600" b="1" u="sng" dirty="0" smtClean="0">
                <a:hlinkClick r:id="rId2" tooltip="Open/close author information list"/>
              </a:rPr>
              <a:t>Author information</a:t>
            </a:r>
            <a:r>
              <a:rPr lang="en-US" altLang="en-US" sz="1600" dirty="0" smtClean="0"/>
              <a:t/>
            </a:r>
            <a:br>
              <a:rPr lang="en-US" altLang="en-US" sz="1600" dirty="0" smtClean="0"/>
            </a:br>
            <a:r>
              <a:rPr lang="en-US" altLang="en-US" sz="1600" b="1" dirty="0" smtClean="0"/>
              <a:t>Abstract</a:t>
            </a:r>
            <a:r>
              <a:rPr lang="en-US" altLang="en-US" sz="1600" dirty="0" smtClean="0"/>
              <a:t/>
            </a:r>
            <a:br>
              <a:rPr lang="en-US" altLang="en-US" sz="1600" dirty="0" smtClean="0"/>
            </a:br>
            <a:r>
              <a:rPr lang="en-US" altLang="en-US" sz="1600" dirty="0" smtClean="0"/>
              <a:t/>
            </a:r>
            <a:br>
              <a:rPr lang="en-US" altLang="en-US" sz="1600" dirty="0" smtClean="0"/>
            </a:br>
            <a:r>
              <a:rPr lang="en-US" altLang="en-US" sz="1800" b="1" dirty="0" smtClean="0">
                <a:solidFill>
                  <a:srgbClr val="0000FF"/>
                </a:solidFill>
              </a:rPr>
              <a:t>Biological effects of high-LET (linear energy transfer) </a:t>
            </a:r>
            <a:r>
              <a:rPr lang="en-US" altLang="en-US" sz="1600" b="1" dirty="0" smtClean="0">
                <a:solidFill>
                  <a:srgbClr val="FF0000"/>
                </a:solidFill>
              </a:rPr>
              <a:t>radiation have received increasing attention, particularly in the context of more efficient radiotherapy and space exploration</a:t>
            </a:r>
            <a:r>
              <a:rPr lang="en-US" altLang="en-US" sz="1600" dirty="0" smtClean="0"/>
              <a:t>. Efficient cell killing by high-LET radiation depends on the physical ability of accelerated particles </a:t>
            </a:r>
            <a:r>
              <a:rPr lang="en-US" altLang="en-US" sz="1600" b="1" dirty="0" smtClean="0">
                <a:solidFill>
                  <a:srgbClr val="FF0000"/>
                </a:solidFill>
              </a:rPr>
              <a:t>to generate complex DNA damage, </a:t>
            </a:r>
            <a:r>
              <a:rPr lang="en-US" altLang="en-US" sz="1600" dirty="0" smtClean="0"/>
              <a:t>which is largely mediated by LET. However, the characteristics of DNA damage and repair upon exposure to different particles with similar LET parameters remain unexplored. We employed high-resolution confocal microscopy to examine phosphorylated histone H2AX (γH2AX)/p53-binding protein 1 (53BP1) focus streaks at the </a:t>
            </a:r>
            <a:r>
              <a:rPr lang="en-US" altLang="en-US" sz="1600" dirty="0" err="1" smtClean="0"/>
              <a:t>microscale</a:t>
            </a:r>
            <a:r>
              <a:rPr lang="en-US" altLang="en-US" sz="1600" dirty="0" smtClean="0"/>
              <a:t> level, focusing on the complexity, spatiotemporal </a:t>
            </a:r>
            <a:r>
              <a:rPr lang="en-US" altLang="en-US" sz="1600" dirty="0" err="1" smtClean="0"/>
              <a:t>behaviour</a:t>
            </a:r>
            <a:r>
              <a:rPr lang="en-US" altLang="en-US" sz="1600" dirty="0" smtClean="0"/>
              <a:t> and repair of DNA double-strand breaks </a:t>
            </a:r>
            <a:r>
              <a:rPr lang="en-US" altLang="en-US" sz="1600" b="1" dirty="0" smtClean="0">
                <a:solidFill>
                  <a:srgbClr val="FF0000"/>
                </a:solidFill>
              </a:rPr>
              <a:t>generated by </a:t>
            </a:r>
            <a:r>
              <a:rPr lang="en-US" altLang="en-US" sz="1600" b="1" dirty="0" smtClean="0">
                <a:solidFill>
                  <a:srgbClr val="0000FF"/>
                </a:solidFill>
              </a:rPr>
              <a:t>boron (</a:t>
            </a:r>
            <a:r>
              <a:rPr lang="en-US" altLang="en-US" sz="1600" b="1" dirty="0">
                <a:solidFill>
                  <a:srgbClr val="0000FF"/>
                </a:solidFill>
              </a:rPr>
              <a:t>10) </a:t>
            </a:r>
            <a:r>
              <a:rPr lang="en-US" altLang="en-US" sz="1600" b="1" dirty="0" smtClean="0">
                <a:solidFill>
                  <a:srgbClr val="0000FF"/>
                </a:solidFill>
              </a:rPr>
              <a:t>and neon (20) ions accelerated at similar LET values </a:t>
            </a:r>
            <a:r>
              <a:rPr lang="en-US" altLang="en-US" sz="1600" b="1" dirty="0" smtClean="0">
                <a:solidFill>
                  <a:srgbClr val="FF0000"/>
                </a:solidFill>
              </a:rPr>
              <a:t>(∼135 </a:t>
            </a:r>
            <a:r>
              <a:rPr lang="en-US" altLang="en-US" sz="1600" b="1" dirty="0" err="1" smtClean="0">
                <a:solidFill>
                  <a:srgbClr val="FF0000"/>
                </a:solidFill>
              </a:rPr>
              <a:t>keV</a:t>
            </a:r>
            <a:r>
              <a:rPr lang="en-US" altLang="en-US" sz="1600" b="1" dirty="0" smtClean="0">
                <a:solidFill>
                  <a:srgbClr val="FF0000"/>
                </a:solidFill>
              </a:rPr>
              <a:t> μm</a:t>
            </a:r>
            <a:r>
              <a:rPr lang="en-US" altLang="en-US" sz="1600" b="1" baseline="30000" dirty="0" smtClean="0">
                <a:solidFill>
                  <a:srgbClr val="FF0000"/>
                </a:solidFill>
              </a:rPr>
              <a:t>-1</a:t>
            </a:r>
            <a:r>
              <a:rPr lang="en-US" altLang="en-US" sz="1600" b="1" dirty="0" smtClean="0">
                <a:solidFill>
                  <a:srgbClr val="FF0000"/>
                </a:solidFill>
              </a:rPr>
              <a:t>)</a:t>
            </a:r>
            <a:br>
              <a:rPr lang="en-US" altLang="en-US" sz="1600" b="1" dirty="0" smtClean="0">
                <a:solidFill>
                  <a:srgbClr val="FF0000"/>
                </a:solidFill>
              </a:rPr>
            </a:br>
            <a:r>
              <a:rPr lang="en-US" altLang="en-US" sz="1600" b="1" dirty="0" smtClean="0">
                <a:solidFill>
                  <a:srgbClr val="FF0000"/>
                </a:solidFill>
              </a:rPr>
              <a:t> and </a:t>
            </a:r>
            <a:r>
              <a:rPr lang="en-US" altLang="en-US" sz="1600" b="1" dirty="0" smtClean="0">
                <a:solidFill>
                  <a:srgbClr val="0000FF"/>
                </a:solidFill>
              </a:rPr>
              <a:t>low energies (</a:t>
            </a:r>
            <a:r>
              <a:rPr lang="en-US" altLang="en-US" sz="1600" b="1" dirty="0">
                <a:solidFill>
                  <a:srgbClr val="0000FF"/>
                </a:solidFill>
              </a:rPr>
              <a:t>γ-rays</a:t>
            </a:r>
            <a:r>
              <a:rPr lang="en-US" altLang="en-US" sz="1600" b="1" dirty="0" smtClean="0">
                <a:solidFill>
                  <a:srgbClr val="0000FF"/>
                </a:solidFill>
              </a:rPr>
              <a:t>)  </a:t>
            </a:r>
            <a:r>
              <a:rPr lang="en-US" altLang="en-US" sz="1600" b="1" dirty="0" smtClean="0">
                <a:solidFill>
                  <a:srgbClr val="FF0000"/>
                </a:solidFill>
              </a:rPr>
              <a:t>(8 and 47 MeV per n, </a:t>
            </a:r>
            <a:r>
              <a:rPr lang="en-US" altLang="en-US" sz="1600" b="1" smtClean="0">
                <a:solidFill>
                  <a:srgbClr val="FF0000"/>
                </a:solidFill>
              </a:rPr>
              <a:t>respectively)</a:t>
            </a:r>
            <a:r>
              <a:rPr lang="en-US" altLang="en-US" sz="1600" b="1" dirty="0" smtClean="0">
                <a:solidFill>
                  <a:srgbClr val="0000FF"/>
                </a:solidFill>
              </a:rPr>
              <a:t/>
            </a:r>
            <a:br>
              <a:rPr lang="en-US" altLang="en-US" sz="1600" b="1" dirty="0" smtClean="0">
                <a:solidFill>
                  <a:srgbClr val="0000FF"/>
                </a:solidFill>
              </a:rPr>
            </a:br>
            <a:r>
              <a:rPr lang="en-US" altLang="en-US" sz="1800" b="1" dirty="0" smtClean="0">
                <a:solidFill>
                  <a:srgbClr val="0000FF"/>
                </a:solidFill>
              </a:rPr>
              <a:t>Both high-LET radiation types generated highly complex γH2AX/53BP1 focus clusters with a larger size, increased irregularity and slower elimination than low-LET γ-rays</a:t>
            </a:r>
            <a:r>
              <a:rPr lang="en-US" altLang="en-US" sz="1600" b="1" dirty="0" smtClean="0">
                <a:solidFill>
                  <a:srgbClr val="FF0000"/>
                </a:solidFill>
              </a:rPr>
              <a:t>. </a:t>
            </a:r>
            <a:r>
              <a:rPr lang="en-US" altLang="en-US" sz="1600" dirty="0" smtClean="0"/>
              <a:t>Surprisingly, neon ions produced even more complex γH2AX/53BP1 focus clusters than boron ions, consistent with DSB repair kinetics. Although the exposure of cells to γ-rays and boron ions eliminated a vast majority of foci (94% and 74%, respectively) within 24 h, 45% of the foci persisted in cells irradiated with neon. Our calculations suggest that </a:t>
            </a:r>
            <a:r>
              <a:rPr lang="en-US" altLang="en-US" sz="1800" b="1" dirty="0" smtClean="0">
                <a:solidFill>
                  <a:srgbClr val="0000FF"/>
                </a:solidFill>
              </a:rPr>
              <a:t>the complexity of DSB damage critically depends on (increases with) the particle track core diameter</a:t>
            </a:r>
            <a:r>
              <a:rPr lang="en-US" altLang="en-US" sz="1600" b="1" dirty="0" smtClean="0">
                <a:solidFill>
                  <a:srgbClr val="FF0000"/>
                </a:solidFill>
              </a:rPr>
              <a:t>. </a:t>
            </a:r>
            <a:r>
              <a:rPr lang="en-US" altLang="en-US" sz="1600" dirty="0" smtClean="0"/>
              <a:t>Thus, different particles with similar LET and energy may generate different types of DNA damage, should be considered in future research</a:t>
            </a:r>
            <a:r>
              <a:rPr lang="en-US" altLang="en-US" sz="2000" dirty="0" smtClean="0"/>
              <a:t>.</a:t>
            </a:r>
          </a:p>
        </p:txBody>
      </p:sp>
    </p:spTree>
    <p:extLst>
      <p:ext uri="{BB962C8B-B14F-4D97-AF65-F5344CB8AC3E}">
        <p14:creationId xmlns:p14="http://schemas.microsoft.com/office/powerpoint/2010/main" val="13689734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1600200"/>
          </a:xfrm>
        </p:spPr>
        <p:txBody>
          <a:bodyPr>
            <a:normAutofit/>
          </a:bodyPr>
          <a:lstStyle/>
          <a:p>
            <a:r>
              <a:rPr lang="en-US" sz="2800" dirty="0" smtClean="0">
                <a:solidFill>
                  <a:srgbClr val="0000FF"/>
                </a:solidFill>
              </a:rPr>
              <a:t/>
            </a:r>
            <a:br>
              <a:rPr lang="en-US" sz="2800" dirty="0" smtClean="0">
                <a:solidFill>
                  <a:srgbClr val="0000FF"/>
                </a:solidFill>
              </a:rPr>
            </a:br>
            <a:r>
              <a:rPr lang="en-US" sz="2800" dirty="0" smtClean="0">
                <a:solidFill>
                  <a:srgbClr val="0000FF"/>
                </a:solidFill>
              </a:rPr>
              <a:t>Foci in </a:t>
            </a:r>
            <a:r>
              <a:rPr lang="en-US" sz="2800" dirty="0" err="1" smtClean="0">
                <a:solidFill>
                  <a:srgbClr val="0000FF"/>
                </a:solidFill>
              </a:rPr>
              <a:t>Dubna</a:t>
            </a:r>
            <a:r>
              <a:rPr lang="en-US" sz="2800" dirty="0" smtClean="0">
                <a:solidFill>
                  <a:srgbClr val="0000FF"/>
                </a:solidFill>
              </a:rPr>
              <a:t/>
            </a:r>
            <a:br>
              <a:rPr lang="en-US" sz="2800" dirty="0" smtClean="0">
                <a:solidFill>
                  <a:srgbClr val="0000FF"/>
                </a:solidFill>
              </a:rPr>
            </a:br>
            <a:endParaRPr lang="en-US" sz="2800" dirty="0">
              <a:solidFill>
                <a:srgbClr val="0000FF"/>
              </a:solidFill>
            </a:endParaRPr>
          </a:p>
        </p:txBody>
      </p:sp>
      <p:sp>
        <p:nvSpPr>
          <p:cNvPr id="3" name="Content Placeholder 2"/>
          <p:cNvSpPr>
            <a:spLocks noGrp="1"/>
          </p:cNvSpPr>
          <p:nvPr>
            <p:ph idx="1"/>
          </p:nvPr>
        </p:nvSpPr>
        <p:spPr>
          <a:xfrm>
            <a:off x="457200" y="381000"/>
            <a:ext cx="8686800" cy="5867400"/>
          </a:xfrm>
        </p:spPr>
        <p:txBody>
          <a:bodyPr>
            <a:normAutofit fontScale="25000" lnSpcReduction="20000"/>
          </a:bodyPr>
          <a:lstStyle/>
          <a:p>
            <a:endParaRPr lang="en-US" sz="4800" dirty="0" smtClean="0"/>
          </a:p>
          <a:p>
            <a:endParaRPr lang="en-US" sz="4800" dirty="0"/>
          </a:p>
          <a:p>
            <a:r>
              <a:rPr lang="en-US" sz="4800" dirty="0" smtClean="0"/>
              <a:t>The </a:t>
            </a:r>
            <a:r>
              <a:rPr lang="en-US" sz="4800" dirty="0"/>
              <a:t>complexity of clustered DNA DSBs in human fibroblasts under the action of </a:t>
            </a:r>
            <a:r>
              <a:rPr lang="en-US" sz="7200" b="1" dirty="0"/>
              <a:t>low and high-LET </a:t>
            </a:r>
            <a:r>
              <a:rPr lang="en-US" sz="7200" b="1" dirty="0" smtClean="0"/>
              <a:t>radiation</a:t>
            </a:r>
            <a:endParaRPr lang="en-US" sz="4800" b="1" dirty="0">
              <a:solidFill>
                <a:srgbClr val="FF0000"/>
              </a:solidFill>
            </a:endParaRPr>
          </a:p>
          <a:p>
            <a:r>
              <a:rPr lang="en-US" dirty="0"/>
              <a:t> </a:t>
            </a:r>
          </a:p>
          <a:p>
            <a:r>
              <a:rPr lang="en-US" dirty="0"/>
              <a:t>AIP Conference Proceedings </a:t>
            </a:r>
            <a:r>
              <a:rPr lang="en-US" b="1" dirty="0"/>
              <a:t>2377</a:t>
            </a:r>
            <a:r>
              <a:rPr lang="en-US" dirty="0"/>
              <a:t>, 050005 (2021); </a:t>
            </a:r>
          </a:p>
          <a:p>
            <a:r>
              <a:rPr lang="en-US" dirty="0"/>
              <a:t> </a:t>
            </a:r>
          </a:p>
          <a:p>
            <a:r>
              <a:rPr lang="en-US" dirty="0">
                <a:hlinkClick r:id="rId2"/>
              </a:rPr>
              <a:t>Daria D. Shamina</a:t>
            </a:r>
            <a:r>
              <a:rPr lang="en-US" baseline="30000" dirty="0"/>
              <a:t>1,2,a)</a:t>
            </a:r>
            <a:r>
              <a:rPr lang="en-US" i="1" dirty="0"/>
              <a:t>, </a:t>
            </a:r>
            <a:r>
              <a:rPr lang="en-US" dirty="0" err="1">
                <a:hlinkClick r:id="rId3"/>
              </a:rPr>
              <a:t>Alla</a:t>
            </a:r>
            <a:r>
              <a:rPr lang="en-US" dirty="0">
                <a:hlinkClick r:id="rId3"/>
              </a:rPr>
              <a:t> V. Boreyko</a:t>
            </a:r>
            <a:r>
              <a:rPr lang="en-US" baseline="30000" dirty="0"/>
              <a:t>1,2</a:t>
            </a:r>
            <a:r>
              <a:rPr lang="en-US" i="1" dirty="0"/>
              <a:t>, </a:t>
            </a:r>
            <a:r>
              <a:rPr lang="en-US" dirty="0" err="1">
                <a:hlinkClick r:id="rId4"/>
              </a:rPr>
              <a:t>Mariia</a:t>
            </a:r>
            <a:r>
              <a:rPr lang="en-US" dirty="0">
                <a:hlinkClick r:id="rId4"/>
              </a:rPr>
              <a:t> G. Zadneprianetc</a:t>
            </a:r>
            <a:r>
              <a:rPr lang="en-US" baseline="30000" dirty="0"/>
              <a:t>1</a:t>
            </a:r>
            <a:r>
              <a:rPr lang="en-US" i="1" dirty="0"/>
              <a:t>, </a:t>
            </a:r>
            <a:r>
              <a:rPr lang="en-US" dirty="0">
                <a:hlinkClick r:id="rId5"/>
              </a:rPr>
              <a:t>Tatiana S. Hramco</a:t>
            </a:r>
            <a:r>
              <a:rPr lang="en-US" baseline="30000" dirty="0"/>
              <a:t>1,2</a:t>
            </a:r>
            <a:r>
              <a:rPr lang="en-US" i="1" dirty="0"/>
              <a:t>, </a:t>
            </a:r>
            <a:r>
              <a:rPr lang="en-US" dirty="0">
                <a:hlinkClick r:id="rId6"/>
              </a:rPr>
              <a:t>Marina E. Krupnova</a:t>
            </a:r>
            <a:r>
              <a:rPr lang="en-US" baseline="30000" dirty="0"/>
              <a:t>1,2</a:t>
            </a:r>
            <a:r>
              <a:rPr lang="en-US" i="1" dirty="0"/>
              <a:t>, </a:t>
            </a:r>
            <a:r>
              <a:rPr lang="en-US" dirty="0">
                <a:hlinkClick r:id="rId7"/>
              </a:rPr>
              <a:t>Elena A. Kulikova</a:t>
            </a:r>
            <a:r>
              <a:rPr lang="en-US" baseline="30000" dirty="0"/>
              <a:t>1</a:t>
            </a:r>
            <a:r>
              <a:rPr lang="en-US" i="1" dirty="0"/>
              <a:t>, </a:t>
            </a:r>
            <a:r>
              <a:rPr lang="en-US" dirty="0">
                <a:hlinkClick r:id="rId8"/>
              </a:rPr>
              <a:t>Anna S. Pavlova</a:t>
            </a:r>
            <a:r>
              <a:rPr lang="en-US" baseline="30000" dirty="0"/>
              <a:t>1,2</a:t>
            </a:r>
            <a:r>
              <a:rPr lang="en-US" i="1" dirty="0"/>
              <a:t>, </a:t>
            </a:r>
            <a:r>
              <a:rPr lang="en-US" dirty="0">
                <a:hlinkClick r:id="rId9"/>
              </a:rPr>
              <a:t>Elena V. Smirnova</a:t>
            </a:r>
            <a:r>
              <a:rPr lang="en-US" baseline="30000" dirty="0"/>
              <a:t>1</a:t>
            </a:r>
            <a:r>
              <a:rPr lang="en-US" i="1" dirty="0"/>
              <a:t>, and </a:t>
            </a:r>
            <a:r>
              <a:rPr lang="en-US" dirty="0" err="1">
                <a:hlinkClick r:id="rId10"/>
              </a:rPr>
              <a:t>Anfisa</a:t>
            </a:r>
            <a:r>
              <a:rPr lang="en-US" dirty="0">
                <a:hlinkClick r:id="rId10"/>
              </a:rPr>
              <a:t> S. Filatova</a:t>
            </a:r>
            <a:r>
              <a:rPr lang="en-US" baseline="30000" dirty="0"/>
              <a:t>1,2</a:t>
            </a:r>
            <a:endParaRPr lang="en-US" dirty="0"/>
          </a:p>
          <a:p>
            <a:r>
              <a:rPr lang="en-US" dirty="0"/>
              <a:t> </a:t>
            </a:r>
          </a:p>
          <a:p>
            <a:pPr>
              <a:lnSpc>
                <a:spcPct val="170000"/>
              </a:lnSpc>
            </a:pPr>
            <a:r>
              <a:rPr lang="en-US" sz="5600" b="1" dirty="0"/>
              <a:t>To research the induction and repair of clustered DNA DSBs, human fibroblasts were irradiated </a:t>
            </a:r>
            <a:endParaRPr lang="en-US" sz="5600" b="1" dirty="0" smtClean="0"/>
          </a:p>
          <a:p>
            <a:pPr>
              <a:lnSpc>
                <a:spcPct val="170000"/>
              </a:lnSpc>
            </a:pPr>
            <a:r>
              <a:rPr lang="en-US" sz="6600" b="1" dirty="0"/>
              <a:t>HIGH LET </a:t>
            </a:r>
            <a:r>
              <a:rPr lang="en-US" sz="6400" b="1" baseline="30000" dirty="0" smtClean="0">
                <a:solidFill>
                  <a:srgbClr val="0000FF"/>
                </a:solidFill>
              </a:rPr>
              <a:t>15</a:t>
            </a:r>
            <a:r>
              <a:rPr lang="en-US" sz="6400" b="1" dirty="0" smtClean="0">
                <a:solidFill>
                  <a:srgbClr val="0000FF"/>
                </a:solidFill>
              </a:rPr>
              <a:t>N </a:t>
            </a:r>
            <a:r>
              <a:rPr lang="en-US" sz="6400" b="1" dirty="0">
                <a:solidFill>
                  <a:srgbClr val="0000FF"/>
                </a:solidFill>
              </a:rPr>
              <a:t>ions </a:t>
            </a:r>
            <a:r>
              <a:rPr lang="en-US" sz="5600" b="1" dirty="0"/>
              <a:t>(</a:t>
            </a:r>
            <a:r>
              <a:rPr lang="en-US" sz="5600" b="1" dirty="0">
                <a:solidFill>
                  <a:srgbClr val="0000FF"/>
                </a:solidFill>
              </a:rPr>
              <a:t>LET = 181.4 </a:t>
            </a:r>
            <a:r>
              <a:rPr lang="en-US" sz="5600" b="1" dirty="0" err="1">
                <a:solidFill>
                  <a:srgbClr val="0000FF"/>
                </a:solidFill>
              </a:rPr>
              <a:t>keV</a:t>
            </a:r>
            <a:r>
              <a:rPr lang="en-US" sz="5600" b="1" dirty="0">
                <a:solidFill>
                  <a:srgbClr val="0000FF"/>
                </a:solidFill>
              </a:rPr>
              <a:t>/</a:t>
            </a:r>
            <a:r>
              <a:rPr lang="en-US" sz="5600" b="1" dirty="0" err="1">
                <a:solidFill>
                  <a:srgbClr val="0000FF"/>
                </a:solidFill>
              </a:rPr>
              <a:t>μm</a:t>
            </a:r>
            <a:r>
              <a:rPr lang="en-US" sz="5600" b="1" dirty="0">
                <a:solidFill>
                  <a:srgbClr val="0000FF"/>
                </a:solidFill>
              </a:rPr>
              <a:t>, E = 13 MeV/n</a:t>
            </a:r>
            <a:r>
              <a:rPr lang="en-US" sz="5600" b="1" dirty="0"/>
              <a:t>) and</a:t>
            </a:r>
            <a:r>
              <a:rPr lang="en-US" sz="7200" b="1" dirty="0">
                <a:solidFill>
                  <a:srgbClr val="0000FF"/>
                </a:solidFill>
              </a:rPr>
              <a:t> protons </a:t>
            </a:r>
            <a:r>
              <a:rPr lang="en-US" sz="5600" b="1" dirty="0" smtClean="0"/>
              <a:t>with </a:t>
            </a:r>
            <a:r>
              <a:rPr lang="en-US" sz="5600" b="1" dirty="0"/>
              <a:t>the expanded Bragg peak </a:t>
            </a:r>
            <a:endParaRPr lang="en-US" sz="5600" b="1" dirty="0" smtClean="0"/>
          </a:p>
          <a:p>
            <a:pPr>
              <a:lnSpc>
                <a:spcPct val="170000"/>
              </a:lnSpc>
            </a:pPr>
            <a:r>
              <a:rPr lang="en-US" sz="5600" b="1" dirty="0" smtClean="0"/>
              <a:t>(</a:t>
            </a:r>
            <a:r>
              <a:rPr lang="en-US" sz="5600" b="1" dirty="0">
                <a:solidFill>
                  <a:srgbClr val="0000FF"/>
                </a:solidFill>
              </a:rPr>
              <a:t>LET = 2 – 100 </a:t>
            </a:r>
            <a:r>
              <a:rPr lang="en-US" sz="5600" b="1" dirty="0" err="1">
                <a:solidFill>
                  <a:srgbClr val="0000FF"/>
                </a:solidFill>
              </a:rPr>
              <a:t>keV</a:t>
            </a:r>
            <a:r>
              <a:rPr lang="en-US" sz="5600" b="1" dirty="0">
                <a:solidFill>
                  <a:srgbClr val="0000FF"/>
                </a:solidFill>
              </a:rPr>
              <a:t>/</a:t>
            </a:r>
            <a:r>
              <a:rPr lang="en-US" sz="5600" b="1" dirty="0" err="1">
                <a:solidFill>
                  <a:srgbClr val="0000FF"/>
                </a:solidFill>
              </a:rPr>
              <a:t>μm</a:t>
            </a:r>
            <a:r>
              <a:rPr lang="en-US" sz="5600" b="1" dirty="0">
                <a:solidFill>
                  <a:srgbClr val="0000FF"/>
                </a:solidFill>
              </a:rPr>
              <a:t>, E = 0.01 – 44 MeV/n</a:t>
            </a:r>
            <a:r>
              <a:rPr lang="en-US" sz="5600" b="1" dirty="0" smtClean="0"/>
              <a:t>)      </a:t>
            </a:r>
            <a:r>
              <a:rPr lang="en-US" sz="7200" b="1" dirty="0">
                <a:solidFill>
                  <a:srgbClr val="0000FF"/>
                </a:solidFill>
              </a:rPr>
              <a:t>n</a:t>
            </a:r>
            <a:r>
              <a:rPr lang="en-US" sz="5600" dirty="0" smtClean="0"/>
              <a:t>-</a:t>
            </a:r>
            <a:r>
              <a:rPr lang="ru-RU" altLang="en-US" sz="6000" b="1" dirty="0">
                <a:solidFill>
                  <a:srgbClr val="FF0000"/>
                </a:solidFill>
              </a:rPr>
              <a:t> Что это</a:t>
            </a:r>
            <a:r>
              <a:rPr lang="ru-RU" altLang="en-US" sz="6000" b="1" dirty="0" smtClean="0">
                <a:solidFill>
                  <a:srgbClr val="FF0000"/>
                </a:solidFill>
              </a:rPr>
              <a:t>?</a:t>
            </a:r>
            <a:endParaRPr lang="en-US" altLang="en-US" sz="6000" b="1" dirty="0" smtClean="0">
              <a:solidFill>
                <a:srgbClr val="FF0000"/>
              </a:solidFill>
            </a:endParaRPr>
          </a:p>
          <a:p>
            <a:pPr>
              <a:lnSpc>
                <a:spcPct val="170000"/>
              </a:lnSpc>
            </a:pPr>
            <a:r>
              <a:rPr lang="en-US" sz="5600" b="1" dirty="0" smtClean="0"/>
              <a:t> </a:t>
            </a:r>
            <a:r>
              <a:rPr lang="en-US" sz="5600" b="1" dirty="0"/>
              <a:t>with </a:t>
            </a:r>
            <a:r>
              <a:rPr lang="en-US" sz="5600" b="1" dirty="0" smtClean="0"/>
              <a:t> LOW LET  </a:t>
            </a:r>
            <a:r>
              <a:rPr lang="en-US" sz="6400" b="1" baseline="30000" dirty="0" smtClean="0">
                <a:solidFill>
                  <a:srgbClr val="0000FF"/>
                </a:solidFill>
              </a:rPr>
              <a:t>60</a:t>
            </a:r>
            <a:r>
              <a:rPr lang="en-US" sz="6400" b="1" dirty="0" smtClean="0">
                <a:solidFill>
                  <a:srgbClr val="0000FF"/>
                </a:solidFill>
              </a:rPr>
              <a:t>Co </a:t>
            </a:r>
            <a:r>
              <a:rPr lang="en-US" sz="6400" b="1" dirty="0">
                <a:solidFill>
                  <a:srgbClr val="FF0000"/>
                </a:solidFill>
              </a:rPr>
              <a:t>γ-rays</a:t>
            </a:r>
            <a:r>
              <a:rPr lang="en-US" sz="6400" b="1" dirty="0">
                <a:solidFill>
                  <a:srgbClr val="0000FF"/>
                </a:solidFill>
              </a:rPr>
              <a:t> </a:t>
            </a:r>
            <a:r>
              <a:rPr lang="en-US" sz="5600" b="1" dirty="0"/>
              <a:t>(</a:t>
            </a:r>
            <a:r>
              <a:rPr lang="en-US" sz="5600" b="1" dirty="0">
                <a:solidFill>
                  <a:srgbClr val="0000FF"/>
                </a:solidFill>
              </a:rPr>
              <a:t>LET ≈ 0.3 </a:t>
            </a:r>
            <a:r>
              <a:rPr lang="en-US" sz="5600" b="1" dirty="0" err="1">
                <a:solidFill>
                  <a:srgbClr val="0000FF"/>
                </a:solidFill>
              </a:rPr>
              <a:t>keV</a:t>
            </a:r>
            <a:r>
              <a:rPr lang="en-US" sz="5600" b="1" dirty="0">
                <a:solidFill>
                  <a:srgbClr val="0000FF"/>
                </a:solidFill>
              </a:rPr>
              <a:t>/</a:t>
            </a:r>
            <a:r>
              <a:rPr lang="en-US" sz="5600" b="1" dirty="0" err="1">
                <a:solidFill>
                  <a:srgbClr val="0000FF"/>
                </a:solidFill>
              </a:rPr>
              <a:t>μm</a:t>
            </a:r>
            <a:r>
              <a:rPr lang="en-US" sz="5600" b="1" dirty="0"/>
              <a:t>), </a:t>
            </a:r>
            <a:endParaRPr lang="en-US" sz="5600" b="1" dirty="0" smtClean="0"/>
          </a:p>
          <a:p>
            <a:pPr>
              <a:lnSpc>
                <a:spcPct val="170000"/>
              </a:lnSpc>
            </a:pPr>
            <a:r>
              <a:rPr lang="en-US" sz="9600" b="1" dirty="0" smtClean="0">
                <a:solidFill>
                  <a:srgbClr val="0000FF"/>
                </a:solidFill>
              </a:rPr>
              <a:t>The </a:t>
            </a:r>
            <a:r>
              <a:rPr lang="en-US" sz="9600" b="1" dirty="0">
                <a:solidFill>
                  <a:srgbClr val="0000FF"/>
                </a:solidFill>
              </a:rPr>
              <a:t>dose </a:t>
            </a:r>
            <a:r>
              <a:rPr lang="en-US" sz="6400" b="1" dirty="0">
                <a:solidFill>
                  <a:srgbClr val="0000FF"/>
                </a:solidFill>
              </a:rPr>
              <a:t>for all types of irradiation was </a:t>
            </a:r>
            <a:r>
              <a:rPr lang="en-US" sz="8000" b="1" dirty="0">
                <a:solidFill>
                  <a:srgbClr val="0000FF"/>
                </a:solidFill>
              </a:rPr>
              <a:t>1.25 </a:t>
            </a:r>
            <a:r>
              <a:rPr lang="en-US" sz="8000" b="1" dirty="0" err="1">
                <a:solidFill>
                  <a:srgbClr val="0000FF"/>
                </a:solidFill>
              </a:rPr>
              <a:t>Gy</a:t>
            </a:r>
            <a:r>
              <a:rPr lang="en-US" sz="8000" b="1" dirty="0">
                <a:solidFill>
                  <a:srgbClr val="0000FF"/>
                </a:solidFill>
              </a:rPr>
              <a:t>. </a:t>
            </a:r>
            <a:endParaRPr lang="en-US" sz="8000" b="1" dirty="0" smtClean="0">
              <a:solidFill>
                <a:srgbClr val="0000FF"/>
              </a:solidFill>
            </a:endParaRPr>
          </a:p>
          <a:p>
            <a:pPr>
              <a:lnSpc>
                <a:spcPct val="170000"/>
              </a:lnSpc>
            </a:pPr>
            <a:r>
              <a:rPr lang="en-US" sz="5600" b="1" dirty="0" smtClean="0"/>
              <a:t>The </a:t>
            </a:r>
            <a:r>
              <a:rPr lang="en-US" sz="5600" b="1" dirty="0"/>
              <a:t>key proteins involved in the repair of base damage (OGG1) and DNA DSBs (53BP1) were visualized by </a:t>
            </a:r>
            <a:r>
              <a:rPr lang="en-US" sz="5600" b="1" dirty="0" err="1"/>
              <a:t>immunocytochemical</a:t>
            </a:r>
            <a:r>
              <a:rPr lang="en-US" sz="5600" b="1" dirty="0"/>
              <a:t> staining and fluorescence microscopy. To characterize the structure of clustered DNA lesions the detailed quantitative analysis of OGG1 and 53BP1 foci clusters was completed. </a:t>
            </a:r>
            <a:endParaRPr lang="en-US" sz="5600" b="1" dirty="0" smtClean="0"/>
          </a:p>
          <a:p>
            <a:pPr>
              <a:lnSpc>
                <a:spcPct val="170000"/>
              </a:lnSpc>
            </a:pPr>
            <a:r>
              <a:rPr lang="en-US" sz="5600" b="1" u="sng" dirty="0"/>
              <a:t>T</a:t>
            </a:r>
            <a:r>
              <a:rPr lang="en-US" sz="5600" b="1" u="sng" dirty="0" smtClean="0"/>
              <a:t>he </a:t>
            </a:r>
            <a:r>
              <a:rPr lang="en-US" sz="5600" b="1" u="sng" dirty="0"/>
              <a:t>obtained results showed </a:t>
            </a:r>
            <a:r>
              <a:rPr lang="en-US" sz="5600" b="1" u="sng" dirty="0" smtClean="0"/>
              <a:t>the</a:t>
            </a:r>
          </a:p>
          <a:p>
            <a:pPr>
              <a:lnSpc>
                <a:spcPct val="170000"/>
              </a:lnSpc>
            </a:pPr>
            <a:r>
              <a:rPr lang="en-US" sz="5600" b="1" dirty="0" smtClean="0"/>
              <a:t> </a:t>
            </a:r>
            <a:r>
              <a:rPr lang="en-US" sz="7200" b="1" dirty="0" smtClean="0">
                <a:solidFill>
                  <a:srgbClr val="FF0000"/>
                </a:solidFill>
              </a:rPr>
              <a:t>Formation </a:t>
            </a:r>
            <a:r>
              <a:rPr lang="en-US" sz="7200" b="1" dirty="0">
                <a:solidFill>
                  <a:srgbClr val="FF0000"/>
                </a:solidFill>
              </a:rPr>
              <a:t>of clustered DNA DSBs with higher complexity structure and low repair </a:t>
            </a:r>
            <a:r>
              <a:rPr lang="en-US" sz="6400" b="1" dirty="0" smtClean="0">
                <a:solidFill>
                  <a:srgbClr val="0000FF"/>
                </a:solidFill>
              </a:rPr>
              <a:t> </a:t>
            </a:r>
            <a:r>
              <a:rPr lang="en-US" sz="6400" b="1" dirty="0">
                <a:solidFill>
                  <a:srgbClr val="0000FF"/>
                </a:solidFill>
              </a:rPr>
              <a:t>under the action of </a:t>
            </a:r>
            <a:r>
              <a:rPr lang="en-US" sz="8000" b="1" dirty="0"/>
              <a:t>HIGH LET </a:t>
            </a:r>
            <a:r>
              <a:rPr lang="en-US" sz="8000" b="1" dirty="0" smtClean="0">
                <a:solidFill>
                  <a:srgbClr val="0000FF"/>
                </a:solidFill>
              </a:rPr>
              <a:t>15N </a:t>
            </a:r>
            <a:r>
              <a:rPr lang="en-US" sz="8000" b="1" dirty="0">
                <a:solidFill>
                  <a:srgbClr val="0000FF"/>
                </a:solidFill>
              </a:rPr>
              <a:t>ions </a:t>
            </a:r>
            <a:r>
              <a:rPr lang="en-US" sz="8000" b="1" dirty="0" smtClean="0">
                <a:solidFill>
                  <a:srgbClr val="0000FF"/>
                </a:solidFill>
              </a:rPr>
              <a:t>and protons  </a:t>
            </a:r>
            <a:r>
              <a:rPr lang="en-US" sz="8000" b="1" dirty="0" smtClean="0">
                <a:solidFill>
                  <a:srgbClr val="FF0000"/>
                </a:solidFill>
              </a:rPr>
              <a:t>compared </a:t>
            </a:r>
            <a:r>
              <a:rPr lang="en-US" sz="8000" b="1" dirty="0">
                <a:solidFill>
                  <a:srgbClr val="FF0000"/>
                </a:solidFill>
              </a:rPr>
              <a:t>to </a:t>
            </a:r>
            <a:r>
              <a:rPr lang="en-US" sz="11200" b="1" dirty="0">
                <a:solidFill>
                  <a:srgbClr val="FF0000"/>
                </a:solidFill>
              </a:rPr>
              <a:t>γ-rays.</a:t>
            </a:r>
          </a:p>
        </p:txBody>
      </p:sp>
    </p:spTree>
    <p:extLst>
      <p:ext uri="{BB962C8B-B14F-4D97-AF65-F5344CB8AC3E}">
        <p14:creationId xmlns:p14="http://schemas.microsoft.com/office/powerpoint/2010/main" val="34506821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71811"/>
            <a:ext cx="9144000" cy="555974"/>
          </a:xfrm>
        </p:spPr>
        <p:txBody>
          <a:bodyPr>
            <a:normAutofit/>
          </a:bodyPr>
          <a:lstStyle/>
          <a:p>
            <a:pPr algn="ctr"/>
            <a:r>
              <a:rPr lang="en-US" sz="3000" b="1" dirty="0">
                <a:solidFill>
                  <a:srgbClr val="0000FF"/>
                </a:solidFill>
              </a:rPr>
              <a:t>Quantitative Fluorescence in situ hybridization or Q-FISH</a:t>
            </a:r>
          </a:p>
        </p:txBody>
      </p:sp>
      <p:pic>
        <p:nvPicPr>
          <p:cNvPr id="7" name="Picture 6"/>
          <p:cNvPicPr>
            <a:picLocks noChangeAspect="1"/>
          </p:cNvPicPr>
          <p:nvPr/>
        </p:nvPicPr>
        <p:blipFill rotWithShape="1">
          <a:blip r:embed="rId3" cstate="print"/>
          <a:srcRect l="30461" t="18682" r="21118" b="42451"/>
          <a:stretch/>
        </p:blipFill>
        <p:spPr>
          <a:xfrm rot="5400000">
            <a:off x="3867912" y="903665"/>
            <a:ext cx="562356" cy="2223224"/>
          </a:xfrm>
          <a:prstGeom prst="rect">
            <a:avLst/>
          </a:prstGeom>
        </p:spPr>
      </p:pic>
      <p:cxnSp>
        <p:nvCxnSpPr>
          <p:cNvPr id="1025" name="Straight Arrow Connector 1024"/>
          <p:cNvCxnSpPr/>
          <p:nvPr/>
        </p:nvCxnSpPr>
        <p:spPr>
          <a:xfrm>
            <a:off x="4064861" y="2448306"/>
            <a:ext cx="0" cy="1073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27" name="TextBox 1026"/>
          <p:cNvSpPr txBox="1"/>
          <p:nvPr/>
        </p:nvSpPr>
        <p:spPr>
          <a:xfrm>
            <a:off x="2136199" y="2894628"/>
            <a:ext cx="2015360" cy="461665"/>
          </a:xfrm>
          <a:prstGeom prst="rect">
            <a:avLst/>
          </a:prstGeom>
          <a:noFill/>
        </p:spPr>
        <p:txBody>
          <a:bodyPr wrap="none" rtlCol="0">
            <a:spAutoFit/>
          </a:bodyPr>
          <a:lstStyle/>
          <a:p>
            <a:pPr algn="ctr"/>
            <a:r>
              <a:rPr lang="en-US" sz="1200" b="1" dirty="0">
                <a:solidFill>
                  <a:srgbClr val="0000FF"/>
                </a:solidFill>
              </a:rPr>
              <a:t>DNA denaturation and </a:t>
            </a:r>
          </a:p>
          <a:p>
            <a:pPr algn="ctr"/>
            <a:r>
              <a:rPr lang="en-US" sz="1200" b="1" dirty="0">
                <a:solidFill>
                  <a:srgbClr val="0000FF"/>
                </a:solidFill>
              </a:rPr>
              <a:t>hybridization with the probe</a:t>
            </a:r>
          </a:p>
        </p:txBody>
      </p:sp>
      <p:grpSp>
        <p:nvGrpSpPr>
          <p:cNvPr id="5" name="Group 1060"/>
          <p:cNvGrpSpPr/>
          <p:nvPr/>
        </p:nvGrpSpPr>
        <p:grpSpPr>
          <a:xfrm>
            <a:off x="2829455" y="3731345"/>
            <a:ext cx="2571750" cy="678323"/>
            <a:chOff x="3901681" y="3212209"/>
            <a:chExt cx="3429000" cy="904431"/>
          </a:xfrm>
        </p:grpSpPr>
        <p:pic>
          <p:nvPicPr>
            <p:cNvPr id="1032" name="Picture 1031"/>
            <p:cNvPicPr>
              <a:picLocks noChangeAspect="1"/>
            </p:cNvPicPr>
            <p:nvPr/>
          </p:nvPicPr>
          <p:blipFill rotWithShape="1">
            <a:blip r:embed="rId4" cstate="print"/>
            <a:srcRect l="23819" t="-3167" r="27777" b="-29175"/>
            <a:stretch/>
          </p:blipFill>
          <p:spPr>
            <a:xfrm>
              <a:off x="3901681" y="3212209"/>
              <a:ext cx="3429000" cy="411480"/>
            </a:xfrm>
            <a:prstGeom prst="rect">
              <a:avLst/>
            </a:prstGeom>
          </p:spPr>
        </p:pic>
        <p:grpSp>
          <p:nvGrpSpPr>
            <p:cNvPr id="6" name="Group 1044"/>
            <p:cNvGrpSpPr/>
            <p:nvPr/>
          </p:nvGrpSpPr>
          <p:grpSpPr>
            <a:xfrm>
              <a:off x="3922776" y="3565325"/>
              <a:ext cx="2029968" cy="551315"/>
              <a:chOff x="3922776" y="3565325"/>
              <a:chExt cx="2029968" cy="551315"/>
            </a:xfrm>
          </p:grpSpPr>
          <p:pic>
            <p:nvPicPr>
              <p:cNvPr id="1035" name="Picture 1034"/>
              <p:cNvPicPr>
                <a:picLocks noChangeAspect="1"/>
              </p:cNvPicPr>
              <p:nvPr/>
            </p:nvPicPr>
            <p:blipFill rotWithShape="1">
              <a:blip r:embed="rId5" cstate="print"/>
              <a:srcRect l="25293" r="48005" b="51266"/>
              <a:stretch/>
            </p:blipFill>
            <p:spPr>
              <a:xfrm>
                <a:off x="3922776" y="3565325"/>
                <a:ext cx="2029968" cy="320875"/>
              </a:xfrm>
              <a:prstGeom prst="rect">
                <a:avLst/>
              </a:prstGeom>
            </p:spPr>
          </p:pic>
          <p:pic>
            <p:nvPicPr>
              <p:cNvPr id="1043" name="Picture 1042"/>
              <p:cNvPicPr>
                <a:picLocks noChangeAspect="1"/>
              </p:cNvPicPr>
              <p:nvPr/>
            </p:nvPicPr>
            <p:blipFill>
              <a:blip r:embed="rId6" cstate="print"/>
              <a:stretch>
                <a:fillRect/>
              </a:stretch>
            </p:blipFill>
            <p:spPr>
              <a:xfrm rot="10800000">
                <a:off x="3997082" y="3798582"/>
                <a:ext cx="105777" cy="312294"/>
              </a:xfrm>
              <a:prstGeom prst="rect">
                <a:avLst/>
              </a:prstGeom>
            </p:spPr>
          </p:pic>
          <p:pic>
            <p:nvPicPr>
              <p:cNvPr id="662" name="Picture 661"/>
              <p:cNvPicPr>
                <a:picLocks noChangeAspect="1"/>
              </p:cNvPicPr>
              <p:nvPr/>
            </p:nvPicPr>
            <p:blipFill>
              <a:blip r:embed="rId6" cstate="print"/>
              <a:stretch>
                <a:fillRect/>
              </a:stretch>
            </p:blipFill>
            <p:spPr>
              <a:xfrm rot="10800000">
                <a:off x="4134102" y="3797742"/>
                <a:ext cx="105777" cy="312294"/>
              </a:xfrm>
              <a:prstGeom prst="rect">
                <a:avLst/>
              </a:prstGeom>
            </p:spPr>
          </p:pic>
          <p:pic>
            <p:nvPicPr>
              <p:cNvPr id="663" name="Picture 662"/>
              <p:cNvPicPr>
                <a:picLocks noChangeAspect="1"/>
              </p:cNvPicPr>
              <p:nvPr/>
            </p:nvPicPr>
            <p:blipFill>
              <a:blip r:embed="rId6" cstate="print"/>
              <a:stretch>
                <a:fillRect/>
              </a:stretch>
            </p:blipFill>
            <p:spPr>
              <a:xfrm rot="10800000">
                <a:off x="4271121" y="3797743"/>
                <a:ext cx="105777" cy="312294"/>
              </a:xfrm>
              <a:prstGeom prst="rect">
                <a:avLst/>
              </a:prstGeom>
            </p:spPr>
          </p:pic>
          <p:pic>
            <p:nvPicPr>
              <p:cNvPr id="664" name="Picture 663"/>
              <p:cNvPicPr>
                <a:picLocks noChangeAspect="1"/>
              </p:cNvPicPr>
              <p:nvPr/>
            </p:nvPicPr>
            <p:blipFill>
              <a:blip r:embed="rId6" cstate="print"/>
              <a:stretch>
                <a:fillRect/>
              </a:stretch>
            </p:blipFill>
            <p:spPr>
              <a:xfrm rot="10800000">
                <a:off x="4455195" y="3804346"/>
                <a:ext cx="105777" cy="312294"/>
              </a:xfrm>
              <a:prstGeom prst="rect">
                <a:avLst/>
              </a:prstGeom>
            </p:spPr>
          </p:pic>
          <p:pic>
            <p:nvPicPr>
              <p:cNvPr id="665" name="Picture 664"/>
              <p:cNvPicPr>
                <a:picLocks noChangeAspect="1"/>
              </p:cNvPicPr>
              <p:nvPr/>
            </p:nvPicPr>
            <p:blipFill>
              <a:blip r:embed="rId6" cstate="print"/>
              <a:stretch>
                <a:fillRect/>
              </a:stretch>
            </p:blipFill>
            <p:spPr>
              <a:xfrm rot="10800000">
                <a:off x="4582067" y="3792154"/>
                <a:ext cx="105777" cy="312294"/>
              </a:xfrm>
              <a:prstGeom prst="rect">
                <a:avLst/>
              </a:prstGeom>
            </p:spPr>
          </p:pic>
          <p:pic>
            <p:nvPicPr>
              <p:cNvPr id="666" name="Picture 665"/>
              <p:cNvPicPr>
                <a:picLocks noChangeAspect="1"/>
              </p:cNvPicPr>
              <p:nvPr/>
            </p:nvPicPr>
            <p:blipFill>
              <a:blip r:embed="rId6" cstate="print"/>
              <a:stretch>
                <a:fillRect/>
              </a:stretch>
            </p:blipFill>
            <p:spPr>
              <a:xfrm rot="10800000">
                <a:off x="4781942" y="3798582"/>
                <a:ext cx="105777" cy="312294"/>
              </a:xfrm>
              <a:prstGeom prst="rect">
                <a:avLst/>
              </a:prstGeom>
            </p:spPr>
          </p:pic>
          <p:pic>
            <p:nvPicPr>
              <p:cNvPr id="667" name="Picture 666"/>
              <p:cNvPicPr>
                <a:picLocks noChangeAspect="1"/>
              </p:cNvPicPr>
              <p:nvPr/>
            </p:nvPicPr>
            <p:blipFill>
              <a:blip r:embed="rId6" cstate="print"/>
              <a:stretch>
                <a:fillRect/>
              </a:stretch>
            </p:blipFill>
            <p:spPr>
              <a:xfrm rot="10800000">
                <a:off x="4918962" y="3797742"/>
                <a:ext cx="105777" cy="312294"/>
              </a:xfrm>
              <a:prstGeom prst="rect">
                <a:avLst/>
              </a:prstGeom>
            </p:spPr>
          </p:pic>
          <p:pic>
            <p:nvPicPr>
              <p:cNvPr id="668" name="Picture 667"/>
              <p:cNvPicPr>
                <a:picLocks noChangeAspect="1"/>
              </p:cNvPicPr>
              <p:nvPr/>
            </p:nvPicPr>
            <p:blipFill>
              <a:blip r:embed="rId6" cstate="print"/>
              <a:stretch>
                <a:fillRect/>
              </a:stretch>
            </p:blipFill>
            <p:spPr>
              <a:xfrm rot="10800000">
                <a:off x="5055981" y="3797743"/>
                <a:ext cx="105777" cy="312294"/>
              </a:xfrm>
              <a:prstGeom prst="rect">
                <a:avLst/>
              </a:prstGeom>
            </p:spPr>
          </p:pic>
          <p:pic>
            <p:nvPicPr>
              <p:cNvPr id="669" name="Picture 668"/>
              <p:cNvPicPr>
                <a:picLocks noChangeAspect="1"/>
              </p:cNvPicPr>
              <p:nvPr/>
            </p:nvPicPr>
            <p:blipFill>
              <a:blip r:embed="rId6" cstate="print"/>
              <a:stretch>
                <a:fillRect/>
              </a:stretch>
            </p:blipFill>
            <p:spPr>
              <a:xfrm rot="10800000">
                <a:off x="5240055" y="3804346"/>
                <a:ext cx="105777" cy="312294"/>
              </a:xfrm>
              <a:prstGeom prst="rect">
                <a:avLst/>
              </a:prstGeom>
            </p:spPr>
          </p:pic>
          <p:pic>
            <p:nvPicPr>
              <p:cNvPr id="670" name="Picture 669"/>
              <p:cNvPicPr>
                <a:picLocks noChangeAspect="1"/>
              </p:cNvPicPr>
              <p:nvPr/>
            </p:nvPicPr>
            <p:blipFill>
              <a:blip r:embed="rId6" cstate="print"/>
              <a:stretch>
                <a:fillRect/>
              </a:stretch>
            </p:blipFill>
            <p:spPr>
              <a:xfrm rot="10800000">
                <a:off x="5366927" y="3792154"/>
                <a:ext cx="105777" cy="312294"/>
              </a:xfrm>
              <a:prstGeom prst="rect">
                <a:avLst/>
              </a:prstGeom>
            </p:spPr>
          </p:pic>
        </p:grpSp>
      </p:grpSp>
      <p:grpSp>
        <p:nvGrpSpPr>
          <p:cNvPr id="8" name="Group 1059"/>
          <p:cNvGrpSpPr/>
          <p:nvPr/>
        </p:nvGrpSpPr>
        <p:grpSpPr>
          <a:xfrm>
            <a:off x="2856357" y="4888609"/>
            <a:ext cx="2585466" cy="689109"/>
            <a:chOff x="3808476" y="5375145"/>
            <a:chExt cx="3447288" cy="918812"/>
          </a:xfrm>
        </p:grpSpPr>
        <p:pic>
          <p:nvPicPr>
            <p:cNvPr id="1034" name="Picture 1033"/>
            <p:cNvPicPr>
              <a:picLocks noChangeAspect="1"/>
            </p:cNvPicPr>
            <p:nvPr/>
          </p:nvPicPr>
          <p:blipFill rotWithShape="1">
            <a:blip r:embed="rId7" cstate="print"/>
            <a:srcRect l="23561" t="-7124" r="27777" b="-12867"/>
            <a:stretch/>
          </p:blipFill>
          <p:spPr>
            <a:xfrm>
              <a:off x="3808476" y="5928197"/>
              <a:ext cx="3447288" cy="365760"/>
            </a:xfrm>
            <a:prstGeom prst="rect">
              <a:avLst/>
            </a:prstGeom>
          </p:spPr>
        </p:pic>
        <p:grpSp>
          <p:nvGrpSpPr>
            <p:cNvPr id="10" name="Group 1045"/>
            <p:cNvGrpSpPr/>
            <p:nvPr/>
          </p:nvGrpSpPr>
          <p:grpSpPr>
            <a:xfrm>
              <a:off x="3849623" y="5375145"/>
              <a:ext cx="2029969" cy="541364"/>
              <a:chOff x="3849623" y="4916614"/>
              <a:chExt cx="2029969" cy="541364"/>
            </a:xfrm>
          </p:grpSpPr>
          <p:pic>
            <p:nvPicPr>
              <p:cNvPr id="1036" name="Picture 1035"/>
              <p:cNvPicPr>
                <a:picLocks noChangeAspect="1"/>
              </p:cNvPicPr>
              <p:nvPr/>
            </p:nvPicPr>
            <p:blipFill rotWithShape="1">
              <a:blip r:embed="rId8" cstate="print"/>
              <a:srcRect l="24099" t="-4167" r="47247"/>
              <a:stretch/>
            </p:blipFill>
            <p:spPr>
              <a:xfrm>
                <a:off x="3849623" y="5140452"/>
                <a:ext cx="2029969" cy="317526"/>
              </a:xfrm>
              <a:prstGeom prst="rect">
                <a:avLst/>
              </a:prstGeom>
            </p:spPr>
          </p:pic>
          <p:grpSp>
            <p:nvGrpSpPr>
              <p:cNvPr id="11" name="Group 1043"/>
              <p:cNvGrpSpPr/>
              <p:nvPr/>
            </p:nvGrpSpPr>
            <p:grpSpPr>
              <a:xfrm rot="10800000">
                <a:off x="3944193" y="4916614"/>
                <a:ext cx="1475622" cy="324486"/>
                <a:chOff x="4149482" y="4592254"/>
                <a:chExt cx="1475622" cy="324486"/>
              </a:xfrm>
            </p:grpSpPr>
            <p:pic>
              <p:nvPicPr>
                <p:cNvPr id="671" name="Picture 670"/>
                <p:cNvPicPr>
                  <a:picLocks noChangeAspect="1"/>
                </p:cNvPicPr>
                <p:nvPr/>
              </p:nvPicPr>
              <p:blipFill>
                <a:blip r:embed="rId6" cstate="print"/>
                <a:stretch>
                  <a:fillRect/>
                </a:stretch>
              </p:blipFill>
              <p:spPr>
                <a:xfrm rot="10800000">
                  <a:off x="4149482" y="4598682"/>
                  <a:ext cx="105777" cy="312294"/>
                </a:xfrm>
                <a:prstGeom prst="rect">
                  <a:avLst/>
                </a:prstGeom>
              </p:spPr>
            </p:pic>
            <p:pic>
              <p:nvPicPr>
                <p:cNvPr id="672" name="Picture 671"/>
                <p:cNvPicPr>
                  <a:picLocks noChangeAspect="1"/>
                </p:cNvPicPr>
                <p:nvPr/>
              </p:nvPicPr>
              <p:blipFill>
                <a:blip r:embed="rId6" cstate="print"/>
                <a:stretch>
                  <a:fillRect/>
                </a:stretch>
              </p:blipFill>
              <p:spPr>
                <a:xfrm rot="10800000">
                  <a:off x="4286502" y="4597842"/>
                  <a:ext cx="105777" cy="312294"/>
                </a:xfrm>
                <a:prstGeom prst="rect">
                  <a:avLst/>
                </a:prstGeom>
              </p:spPr>
            </p:pic>
            <p:pic>
              <p:nvPicPr>
                <p:cNvPr id="673" name="Picture 672"/>
                <p:cNvPicPr>
                  <a:picLocks noChangeAspect="1"/>
                </p:cNvPicPr>
                <p:nvPr/>
              </p:nvPicPr>
              <p:blipFill>
                <a:blip r:embed="rId6" cstate="print"/>
                <a:stretch>
                  <a:fillRect/>
                </a:stretch>
              </p:blipFill>
              <p:spPr>
                <a:xfrm rot="10800000">
                  <a:off x="4423521" y="4597843"/>
                  <a:ext cx="105777" cy="312294"/>
                </a:xfrm>
                <a:prstGeom prst="rect">
                  <a:avLst/>
                </a:prstGeom>
              </p:spPr>
            </p:pic>
            <p:pic>
              <p:nvPicPr>
                <p:cNvPr id="674" name="Picture 673"/>
                <p:cNvPicPr>
                  <a:picLocks noChangeAspect="1"/>
                </p:cNvPicPr>
                <p:nvPr/>
              </p:nvPicPr>
              <p:blipFill>
                <a:blip r:embed="rId6" cstate="print"/>
                <a:stretch>
                  <a:fillRect/>
                </a:stretch>
              </p:blipFill>
              <p:spPr>
                <a:xfrm rot="10800000">
                  <a:off x="4607595" y="4604446"/>
                  <a:ext cx="105777" cy="312294"/>
                </a:xfrm>
                <a:prstGeom prst="rect">
                  <a:avLst/>
                </a:prstGeom>
              </p:spPr>
            </p:pic>
            <p:pic>
              <p:nvPicPr>
                <p:cNvPr id="675" name="Picture 674"/>
                <p:cNvPicPr>
                  <a:picLocks noChangeAspect="1"/>
                </p:cNvPicPr>
                <p:nvPr/>
              </p:nvPicPr>
              <p:blipFill>
                <a:blip r:embed="rId6" cstate="print"/>
                <a:stretch>
                  <a:fillRect/>
                </a:stretch>
              </p:blipFill>
              <p:spPr>
                <a:xfrm rot="10800000">
                  <a:off x="4734467" y="4592254"/>
                  <a:ext cx="105777" cy="312294"/>
                </a:xfrm>
                <a:prstGeom prst="rect">
                  <a:avLst/>
                </a:prstGeom>
              </p:spPr>
            </p:pic>
            <p:pic>
              <p:nvPicPr>
                <p:cNvPr id="676" name="Picture 675"/>
                <p:cNvPicPr>
                  <a:picLocks noChangeAspect="1"/>
                </p:cNvPicPr>
                <p:nvPr/>
              </p:nvPicPr>
              <p:blipFill>
                <a:blip r:embed="rId6" cstate="print"/>
                <a:stretch>
                  <a:fillRect/>
                </a:stretch>
              </p:blipFill>
              <p:spPr>
                <a:xfrm rot="10800000">
                  <a:off x="4934342" y="4598682"/>
                  <a:ext cx="105777" cy="312294"/>
                </a:xfrm>
                <a:prstGeom prst="rect">
                  <a:avLst/>
                </a:prstGeom>
              </p:spPr>
            </p:pic>
            <p:pic>
              <p:nvPicPr>
                <p:cNvPr id="677" name="Picture 676"/>
                <p:cNvPicPr>
                  <a:picLocks noChangeAspect="1"/>
                </p:cNvPicPr>
                <p:nvPr/>
              </p:nvPicPr>
              <p:blipFill>
                <a:blip r:embed="rId6" cstate="print"/>
                <a:stretch>
                  <a:fillRect/>
                </a:stretch>
              </p:blipFill>
              <p:spPr>
                <a:xfrm rot="10800000">
                  <a:off x="5071362" y="4597842"/>
                  <a:ext cx="105777" cy="312294"/>
                </a:xfrm>
                <a:prstGeom prst="rect">
                  <a:avLst/>
                </a:prstGeom>
              </p:spPr>
            </p:pic>
            <p:pic>
              <p:nvPicPr>
                <p:cNvPr id="678" name="Picture 677"/>
                <p:cNvPicPr>
                  <a:picLocks noChangeAspect="1"/>
                </p:cNvPicPr>
                <p:nvPr/>
              </p:nvPicPr>
              <p:blipFill>
                <a:blip r:embed="rId6" cstate="print"/>
                <a:stretch>
                  <a:fillRect/>
                </a:stretch>
              </p:blipFill>
              <p:spPr>
                <a:xfrm rot="10800000">
                  <a:off x="5208381" y="4597843"/>
                  <a:ext cx="105777" cy="312294"/>
                </a:xfrm>
                <a:prstGeom prst="rect">
                  <a:avLst/>
                </a:prstGeom>
              </p:spPr>
            </p:pic>
            <p:pic>
              <p:nvPicPr>
                <p:cNvPr id="679" name="Picture 678"/>
                <p:cNvPicPr>
                  <a:picLocks noChangeAspect="1"/>
                </p:cNvPicPr>
                <p:nvPr/>
              </p:nvPicPr>
              <p:blipFill>
                <a:blip r:embed="rId6" cstate="print"/>
                <a:stretch>
                  <a:fillRect/>
                </a:stretch>
              </p:blipFill>
              <p:spPr>
                <a:xfrm rot="10800000">
                  <a:off x="5392455" y="4604446"/>
                  <a:ext cx="105777" cy="312294"/>
                </a:xfrm>
                <a:prstGeom prst="rect">
                  <a:avLst/>
                </a:prstGeom>
              </p:spPr>
            </p:pic>
            <p:pic>
              <p:nvPicPr>
                <p:cNvPr id="680" name="Picture 679"/>
                <p:cNvPicPr>
                  <a:picLocks noChangeAspect="1"/>
                </p:cNvPicPr>
                <p:nvPr/>
              </p:nvPicPr>
              <p:blipFill>
                <a:blip r:embed="rId6" cstate="print"/>
                <a:stretch>
                  <a:fillRect/>
                </a:stretch>
              </p:blipFill>
              <p:spPr>
                <a:xfrm rot="10800000">
                  <a:off x="5519327" y="4592254"/>
                  <a:ext cx="105777" cy="312294"/>
                </a:xfrm>
                <a:prstGeom prst="rect">
                  <a:avLst/>
                </a:prstGeom>
              </p:spPr>
            </p:pic>
          </p:grpSp>
        </p:grpSp>
      </p:grpSp>
      <p:pic>
        <p:nvPicPr>
          <p:cNvPr id="1048" name="Picture 1047"/>
          <p:cNvPicPr>
            <a:picLocks noChangeAspect="1"/>
          </p:cNvPicPr>
          <p:nvPr/>
        </p:nvPicPr>
        <p:blipFill rotWithShape="1">
          <a:blip r:embed="rId9" cstate="print"/>
          <a:srcRect b="22389"/>
          <a:stretch/>
        </p:blipFill>
        <p:spPr>
          <a:xfrm rot="5400000">
            <a:off x="4369521" y="2337497"/>
            <a:ext cx="900762" cy="1188813"/>
          </a:xfrm>
          <a:prstGeom prst="rect">
            <a:avLst/>
          </a:prstGeom>
        </p:spPr>
      </p:pic>
      <p:sp>
        <p:nvSpPr>
          <p:cNvPr id="1049" name="TextBox 1048"/>
          <p:cNvSpPr txBox="1"/>
          <p:nvPr/>
        </p:nvSpPr>
        <p:spPr>
          <a:xfrm>
            <a:off x="5441823" y="2535919"/>
            <a:ext cx="997921" cy="253916"/>
          </a:xfrm>
          <a:prstGeom prst="rect">
            <a:avLst/>
          </a:prstGeom>
          <a:noFill/>
        </p:spPr>
        <p:txBody>
          <a:bodyPr wrap="square" rtlCol="0">
            <a:spAutoFit/>
          </a:bodyPr>
          <a:lstStyle/>
          <a:p>
            <a:pPr algn="ctr"/>
            <a:r>
              <a:rPr lang="en-US" sz="1050" b="1" dirty="0">
                <a:solidFill>
                  <a:srgbClr val="0000FF"/>
                </a:solidFill>
              </a:rPr>
              <a:t>PNA probe</a:t>
            </a:r>
          </a:p>
        </p:txBody>
      </p:sp>
      <p:cxnSp>
        <p:nvCxnSpPr>
          <p:cNvPr id="1051" name="Straight Arrow Connector 1050"/>
          <p:cNvCxnSpPr/>
          <p:nvPr/>
        </p:nvCxnSpPr>
        <p:spPr>
          <a:xfrm flipV="1">
            <a:off x="5341956" y="3391050"/>
            <a:ext cx="1621632" cy="9446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52" name="TextBox 1051"/>
          <p:cNvSpPr txBox="1"/>
          <p:nvPr/>
        </p:nvSpPr>
        <p:spPr>
          <a:xfrm>
            <a:off x="5492839" y="4289929"/>
            <a:ext cx="1040670" cy="253916"/>
          </a:xfrm>
          <a:prstGeom prst="rect">
            <a:avLst/>
          </a:prstGeom>
          <a:noFill/>
        </p:spPr>
        <p:txBody>
          <a:bodyPr wrap="none" rtlCol="0">
            <a:spAutoFit/>
          </a:bodyPr>
          <a:lstStyle/>
          <a:p>
            <a:r>
              <a:rPr lang="en-US" sz="1050" b="1" dirty="0">
                <a:solidFill>
                  <a:srgbClr val="0000FF"/>
                </a:solidFill>
              </a:rPr>
              <a:t>Q-FISH analysis</a:t>
            </a:r>
          </a:p>
        </p:txBody>
      </p:sp>
      <p:cxnSp>
        <p:nvCxnSpPr>
          <p:cNvPr id="733" name="Straight Arrow Connector 732"/>
          <p:cNvCxnSpPr/>
          <p:nvPr/>
        </p:nvCxnSpPr>
        <p:spPr>
          <a:xfrm>
            <a:off x="5337376" y="4690412"/>
            <a:ext cx="1638659" cy="6129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3606727" y="1469251"/>
            <a:ext cx="1246944" cy="300082"/>
          </a:xfrm>
          <a:prstGeom prst="rect">
            <a:avLst/>
          </a:prstGeom>
          <a:noFill/>
        </p:spPr>
        <p:txBody>
          <a:bodyPr wrap="none" rtlCol="0">
            <a:spAutoFit/>
          </a:bodyPr>
          <a:lstStyle/>
          <a:p>
            <a:r>
              <a:rPr lang="en-US" sz="1350" b="1" dirty="0">
                <a:solidFill>
                  <a:srgbClr val="0000FF"/>
                </a:solidFill>
              </a:rPr>
              <a:t>Telomeric DNA</a:t>
            </a:r>
          </a:p>
        </p:txBody>
      </p:sp>
      <p:grpSp>
        <p:nvGrpSpPr>
          <p:cNvPr id="13" name="Group 10"/>
          <p:cNvGrpSpPr/>
          <p:nvPr/>
        </p:nvGrpSpPr>
        <p:grpSpPr>
          <a:xfrm>
            <a:off x="404794" y="2370719"/>
            <a:ext cx="965705" cy="1924979"/>
            <a:chOff x="362228" y="838089"/>
            <a:chExt cx="1287606" cy="2566638"/>
          </a:xfrm>
        </p:grpSpPr>
        <p:pic>
          <p:nvPicPr>
            <p:cNvPr id="1056" name="Picture 1055"/>
            <p:cNvPicPr>
              <a:picLocks noChangeAspect="1"/>
            </p:cNvPicPr>
            <p:nvPr/>
          </p:nvPicPr>
          <p:blipFill rotWithShape="1">
            <a:blip r:embed="rId10" cstate="print"/>
            <a:srcRect r="13741"/>
            <a:stretch/>
          </p:blipFill>
          <p:spPr>
            <a:xfrm>
              <a:off x="362228" y="838089"/>
              <a:ext cx="1267361" cy="2566638"/>
            </a:xfrm>
            <a:prstGeom prst="rect">
              <a:avLst/>
            </a:prstGeom>
          </p:spPr>
        </p:pic>
        <p:sp>
          <p:nvSpPr>
            <p:cNvPr id="3" name="Oval 2"/>
            <p:cNvSpPr/>
            <p:nvPr/>
          </p:nvSpPr>
          <p:spPr>
            <a:xfrm>
              <a:off x="1274930" y="914400"/>
              <a:ext cx="374904" cy="2547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p:cNvSpPr/>
            <p:nvPr/>
          </p:nvSpPr>
          <p:spPr>
            <a:xfrm>
              <a:off x="1054044" y="3008890"/>
              <a:ext cx="374904" cy="2547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p:cNvSpPr/>
            <p:nvPr/>
          </p:nvSpPr>
          <p:spPr>
            <a:xfrm>
              <a:off x="472595" y="949205"/>
              <a:ext cx="374904" cy="2547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p:cNvSpPr/>
            <p:nvPr/>
          </p:nvSpPr>
          <p:spPr>
            <a:xfrm>
              <a:off x="491257" y="2991413"/>
              <a:ext cx="374904" cy="2547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 name="TextBox 11"/>
          <p:cNvSpPr txBox="1"/>
          <p:nvPr/>
        </p:nvSpPr>
        <p:spPr>
          <a:xfrm>
            <a:off x="579036" y="1970786"/>
            <a:ext cx="839717" cy="276999"/>
          </a:xfrm>
          <a:prstGeom prst="rect">
            <a:avLst/>
          </a:prstGeom>
          <a:noFill/>
        </p:spPr>
        <p:txBody>
          <a:bodyPr wrap="none" rtlCol="0">
            <a:spAutoFit/>
          </a:bodyPr>
          <a:lstStyle/>
          <a:p>
            <a:r>
              <a:rPr lang="en-US" sz="1200" b="1" dirty="0">
                <a:solidFill>
                  <a:srgbClr val="0000FF"/>
                </a:solidFill>
              </a:rPr>
              <a:t>Telomeres</a:t>
            </a:r>
          </a:p>
        </p:txBody>
      </p:sp>
      <p:cxnSp>
        <p:nvCxnSpPr>
          <p:cNvPr id="14" name="Straight Arrow Connector 13"/>
          <p:cNvCxnSpPr>
            <a:stCxn id="12" idx="2"/>
          </p:cNvCxnSpPr>
          <p:nvPr/>
        </p:nvCxnSpPr>
        <p:spPr>
          <a:xfrm flipH="1">
            <a:off x="628158" y="2247785"/>
            <a:ext cx="370737" cy="1801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12" idx="2"/>
          </p:cNvCxnSpPr>
          <p:nvPr/>
        </p:nvCxnSpPr>
        <p:spPr>
          <a:xfrm>
            <a:off x="998895" y="2247785"/>
            <a:ext cx="231015" cy="122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4" name="TextBox 63"/>
          <p:cNvSpPr txBox="1"/>
          <p:nvPr/>
        </p:nvSpPr>
        <p:spPr>
          <a:xfrm>
            <a:off x="427485" y="4585129"/>
            <a:ext cx="839717" cy="276999"/>
          </a:xfrm>
          <a:prstGeom prst="rect">
            <a:avLst/>
          </a:prstGeom>
          <a:noFill/>
        </p:spPr>
        <p:txBody>
          <a:bodyPr wrap="none" rtlCol="0">
            <a:spAutoFit/>
          </a:bodyPr>
          <a:lstStyle/>
          <a:p>
            <a:r>
              <a:rPr lang="en-US" sz="1200" b="1" dirty="0">
                <a:solidFill>
                  <a:srgbClr val="0000FF"/>
                </a:solidFill>
              </a:rPr>
              <a:t>Telomeres</a:t>
            </a:r>
          </a:p>
        </p:txBody>
      </p:sp>
      <p:cxnSp>
        <p:nvCxnSpPr>
          <p:cNvPr id="22" name="Straight Arrow Connector 21"/>
          <p:cNvCxnSpPr>
            <a:stCxn id="64" idx="0"/>
          </p:cNvCxnSpPr>
          <p:nvPr/>
        </p:nvCxnSpPr>
        <p:spPr>
          <a:xfrm flipV="1">
            <a:off x="847344" y="4236838"/>
            <a:ext cx="216901" cy="3482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p:cNvCxnSpPr>
            <a:stCxn id="64" idx="0"/>
          </p:cNvCxnSpPr>
          <p:nvPr/>
        </p:nvCxnSpPr>
        <p:spPr>
          <a:xfrm flipH="1" flipV="1">
            <a:off x="657710" y="4236838"/>
            <a:ext cx="189634" cy="3482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5" name="Group 26"/>
          <p:cNvGrpSpPr/>
          <p:nvPr/>
        </p:nvGrpSpPr>
        <p:grpSpPr>
          <a:xfrm>
            <a:off x="7149675" y="1633751"/>
            <a:ext cx="1576072" cy="2366788"/>
            <a:chOff x="9532899" y="1035334"/>
            <a:chExt cx="2101429" cy="3155718"/>
          </a:xfrm>
        </p:grpSpPr>
        <p:pic>
          <p:nvPicPr>
            <p:cNvPr id="4" name="Picture 3"/>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Effect>
                        <a14:colorTemperature colorTemp="112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78496" y="1035334"/>
              <a:ext cx="1761656" cy="2806317"/>
            </a:xfrm>
            <a:prstGeom prst="rect">
              <a:avLst/>
            </a:prstGeom>
          </p:spPr>
        </p:pic>
        <p:sp>
          <p:nvSpPr>
            <p:cNvPr id="26" name="TextBox 25"/>
            <p:cNvSpPr txBox="1"/>
            <p:nvPr/>
          </p:nvSpPr>
          <p:spPr>
            <a:xfrm>
              <a:off x="9532899" y="3852497"/>
              <a:ext cx="2101429" cy="338555"/>
            </a:xfrm>
            <a:prstGeom prst="rect">
              <a:avLst/>
            </a:prstGeom>
            <a:noFill/>
          </p:spPr>
          <p:txBody>
            <a:bodyPr wrap="none" rtlCol="0">
              <a:spAutoFit/>
            </a:bodyPr>
            <a:lstStyle/>
            <a:p>
              <a:r>
                <a:rPr lang="en-US" sz="1050" b="1" dirty="0">
                  <a:solidFill>
                    <a:srgbClr val="0000FF"/>
                  </a:solidFill>
                </a:rPr>
                <a:t>Metaphase chromosome</a:t>
              </a:r>
            </a:p>
          </p:txBody>
        </p:sp>
      </p:grpSp>
      <p:grpSp>
        <p:nvGrpSpPr>
          <p:cNvPr id="17" name="Group 27"/>
          <p:cNvGrpSpPr/>
          <p:nvPr/>
        </p:nvGrpSpPr>
        <p:grpSpPr>
          <a:xfrm>
            <a:off x="7221095" y="4333961"/>
            <a:ext cx="1623201" cy="1685076"/>
            <a:chOff x="9628126" y="4635615"/>
            <a:chExt cx="2164268" cy="2246768"/>
          </a:xfrm>
        </p:grpSpPr>
        <p:pic>
          <p:nvPicPr>
            <p:cNvPr id="1066" name="Picture 1065"/>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colorTemperature colorTemp="11200"/>
                      </a14:imgEffect>
                      <a14:imgEffect>
                        <a14:brightnessContrast bright="40000" contrast="40000"/>
                      </a14:imgEffect>
                    </a14:imgLayer>
                  </a14:imgProps>
                </a:ext>
              </a:extLst>
            </a:blip>
            <a:stretch>
              <a:fillRect/>
            </a:stretch>
          </p:blipFill>
          <p:spPr>
            <a:xfrm>
              <a:off x="9628126" y="4635615"/>
              <a:ext cx="2164268" cy="1908213"/>
            </a:xfrm>
            <a:prstGeom prst="rect">
              <a:avLst/>
            </a:prstGeom>
          </p:spPr>
        </p:pic>
        <p:sp>
          <p:nvSpPr>
            <p:cNvPr id="74" name="TextBox 73"/>
            <p:cNvSpPr txBox="1"/>
            <p:nvPr/>
          </p:nvSpPr>
          <p:spPr>
            <a:xfrm>
              <a:off x="9912926" y="6543828"/>
              <a:ext cx="1659001" cy="338555"/>
            </a:xfrm>
            <a:prstGeom prst="rect">
              <a:avLst/>
            </a:prstGeom>
            <a:noFill/>
          </p:spPr>
          <p:txBody>
            <a:bodyPr wrap="none" rtlCol="0">
              <a:spAutoFit/>
            </a:bodyPr>
            <a:lstStyle/>
            <a:p>
              <a:r>
                <a:rPr lang="en-US" sz="1050" b="1" dirty="0">
                  <a:solidFill>
                    <a:srgbClr val="0000FF"/>
                  </a:solidFill>
                </a:rPr>
                <a:t>Interphase nucleus</a:t>
              </a:r>
            </a:p>
          </p:txBody>
        </p:sp>
      </p:grpSp>
      <p:pic>
        <p:nvPicPr>
          <p:cNvPr id="59" name="Picture 2" descr="The chromosome cycle. Chromosomes are highly dynamic structures subject to multiple morphological changes throughout the cell cycle (see text for details).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69" y="5056488"/>
            <a:ext cx="2201229" cy="1607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5169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8"/>
          <p:cNvSpPr/>
          <p:nvPr/>
        </p:nvSpPr>
        <p:spPr bwMode="auto">
          <a:xfrm>
            <a:off x="4649956" y="3581029"/>
            <a:ext cx="1760522" cy="164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srgbClr val="0000FF"/>
                </a:solidFill>
              </a:rPr>
              <a:t>DNA denaturation</a:t>
            </a:r>
            <a:r>
              <a:rPr lang="hy-AM" sz="1050" b="1" dirty="0">
                <a:solidFill>
                  <a:srgbClr val="0000FF"/>
                </a:solidFill>
              </a:rPr>
              <a:t> </a:t>
            </a:r>
            <a:r>
              <a:rPr lang="en-US" sz="1050" b="1" dirty="0">
                <a:solidFill>
                  <a:srgbClr val="0000FF"/>
                </a:solidFill>
              </a:rPr>
              <a:t>(85-87˚C)</a:t>
            </a:r>
          </a:p>
        </p:txBody>
      </p:sp>
      <p:grpSp>
        <p:nvGrpSpPr>
          <p:cNvPr id="9" name="Group 69"/>
          <p:cNvGrpSpPr/>
          <p:nvPr/>
        </p:nvGrpSpPr>
        <p:grpSpPr>
          <a:xfrm>
            <a:off x="450879" y="2883964"/>
            <a:ext cx="1105296" cy="1152008"/>
            <a:chOff x="5518093" y="4066773"/>
            <a:chExt cx="1473728" cy="1536010"/>
          </a:xfrm>
        </p:grpSpPr>
        <p:pic>
          <p:nvPicPr>
            <p:cNvPr id="42" name="Picture 9" descr="C:\Users\User\Desktop\placing-a-drop-of-liquid-on-a-microscope-slide-84483457-59be8ea8519de20010adb1bf.jpg"/>
            <p:cNvPicPr>
              <a:picLocks noChangeAspect="1" noChangeArrowheads="1"/>
            </p:cNvPicPr>
            <p:nvPr/>
          </p:nvPicPr>
          <p:blipFill>
            <a:blip r:embed="rId2" cstate="print">
              <a:extLst>
                <a:ext uri="{28A0092B-C50C-407E-A947-70E740481C1C}">
                  <a14:useLocalDpi xmlns:a14="http://schemas.microsoft.com/office/drawing/2010/main" val="0"/>
                </a:ext>
              </a:extLst>
            </a:blip>
            <a:srcRect l="8073" t="62917" r="33984" b="21820"/>
            <a:stretch>
              <a:fillRect/>
            </a:stretch>
          </p:blipFill>
          <p:spPr bwMode="auto">
            <a:xfrm rot="10800000" flipV="1">
              <a:off x="5518093" y="5321244"/>
              <a:ext cx="1473728" cy="28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7" descr="C:\Users\User\Desktop\axio-lab.a1_product.ts-1518418971061.jpg"/>
            <p:cNvPicPr>
              <a:picLocks noChangeAspect="1" noChangeArrowheads="1"/>
            </p:cNvPicPr>
            <p:nvPr/>
          </p:nvPicPr>
          <p:blipFill>
            <a:blip r:embed="rId3" cstate="print">
              <a:extLst>
                <a:ext uri="{28A0092B-C50C-407E-A947-70E740481C1C}">
                  <a14:useLocalDpi xmlns:a14="http://schemas.microsoft.com/office/drawing/2010/main" val="0"/>
                </a:ext>
              </a:extLst>
            </a:blip>
            <a:srcRect l="30313" r="35672"/>
            <a:stretch>
              <a:fillRect/>
            </a:stretch>
          </p:blipFill>
          <p:spPr bwMode="auto">
            <a:xfrm>
              <a:off x="6251065" y="4066773"/>
              <a:ext cx="665294" cy="112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112"/>
            <p:cNvCxnSpPr/>
            <p:nvPr/>
          </p:nvCxnSpPr>
          <p:spPr bwMode="auto">
            <a:xfrm flipH="1">
              <a:off x="5518093" y="4784725"/>
              <a:ext cx="921235" cy="531820"/>
            </a:xfrm>
            <a:prstGeom prst="line">
              <a:avLst/>
            </a:prstGeom>
            <a:ln/>
          </p:spPr>
          <p:style>
            <a:lnRef idx="1">
              <a:schemeClr val="dk1"/>
            </a:lnRef>
            <a:fillRef idx="0">
              <a:schemeClr val="dk1"/>
            </a:fillRef>
            <a:effectRef idx="0">
              <a:schemeClr val="dk1"/>
            </a:effectRef>
            <a:fontRef idx="minor">
              <a:schemeClr val="tx1"/>
            </a:fontRef>
          </p:style>
        </p:cxnSp>
        <p:cxnSp>
          <p:nvCxnSpPr>
            <p:cNvPr id="40" name="Straight Connector 114"/>
            <p:cNvCxnSpPr/>
            <p:nvPr/>
          </p:nvCxnSpPr>
          <p:spPr bwMode="auto">
            <a:xfrm>
              <a:off x="6439328" y="4784725"/>
              <a:ext cx="542177" cy="536575"/>
            </a:xfrm>
            <a:prstGeom prst="line">
              <a:avLst/>
            </a:prstGeom>
            <a:ln/>
          </p:spPr>
          <p:style>
            <a:lnRef idx="1">
              <a:schemeClr val="dk1"/>
            </a:lnRef>
            <a:fillRef idx="0">
              <a:schemeClr val="dk1"/>
            </a:fillRef>
            <a:effectRef idx="0">
              <a:schemeClr val="dk1"/>
            </a:effectRef>
            <a:fontRef idx="minor">
              <a:schemeClr val="tx1"/>
            </a:fontRef>
          </p:style>
        </p:cxnSp>
      </p:grpSp>
      <p:sp>
        <p:nvSpPr>
          <p:cNvPr id="2" name="TextBox 1"/>
          <p:cNvSpPr txBox="1"/>
          <p:nvPr/>
        </p:nvSpPr>
        <p:spPr>
          <a:xfrm>
            <a:off x="0" y="2894"/>
            <a:ext cx="9144000" cy="1107996"/>
          </a:xfrm>
          <a:prstGeom prst="rect">
            <a:avLst/>
          </a:prstGeom>
          <a:noFill/>
        </p:spPr>
        <p:txBody>
          <a:bodyPr wrap="square" rtlCol="0">
            <a:spAutoFit/>
          </a:bodyPr>
          <a:lstStyle/>
          <a:p>
            <a:pPr algn="ctr"/>
            <a:r>
              <a:rPr lang="en-US" b="1" dirty="0">
                <a:solidFill>
                  <a:srgbClr val="FF0000"/>
                </a:solidFill>
              </a:rPr>
              <a:t>However, the impact of accelerated electrons on telomere length was not studied yet.</a:t>
            </a:r>
            <a:endParaRPr lang="en-US" b="1" dirty="0" smtClean="0">
              <a:solidFill>
                <a:srgbClr val="0000FF"/>
              </a:solidFill>
              <a:latin typeface="Sylfaen" pitchFamily="18" charset="0"/>
            </a:endParaRPr>
          </a:p>
          <a:p>
            <a:pPr algn="ctr"/>
            <a:r>
              <a:rPr lang="en-US" sz="2400" b="1" dirty="0" smtClean="0">
                <a:solidFill>
                  <a:srgbClr val="0000FF"/>
                </a:solidFill>
                <a:latin typeface="Sylfaen" pitchFamily="18" charset="0"/>
              </a:rPr>
              <a:t>Irradiation </a:t>
            </a:r>
            <a:r>
              <a:rPr lang="en-US" sz="2400" b="1" dirty="0">
                <a:solidFill>
                  <a:srgbClr val="0000FF"/>
                </a:solidFill>
                <a:latin typeface="Sylfaen" pitchFamily="18" charset="0"/>
              </a:rPr>
              <a:t>of human blood with AREAL electron accelerator and </a:t>
            </a:r>
            <a:r>
              <a:rPr lang="hy-AM" sz="2400" b="1" dirty="0">
                <a:solidFill>
                  <a:srgbClr val="0000FF"/>
                </a:solidFill>
                <a:latin typeface="Sylfaen" pitchFamily="18" charset="0"/>
              </a:rPr>
              <a:t> </a:t>
            </a:r>
            <a:r>
              <a:rPr lang="en-US" sz="2400" b="1" dirty="0">
                <a:solidFill>
                  <a:srgbClr val="0000FF"/>
                </a:solidFill>
                <a:latin typeface="Sylfaen" pitchFamily="18" charset="0"/>
              </a:rPr>
              <a:t>Q-FISH analysis</a:t>
            </a:r>
            <a:endParaRPr lang="ru-RU" sz="2400" b="1" dirty="0">
              <a:solidFill>
                <a:srgbClr val="0000FF"/>
              </a:solidFill>
              <a:latin typeface="Sylfaen" pitchFamily="18" charset="0"/>
            </a:endParaRPr>
          </a:p>
        </p:txBody>
      </p:sp>
      <p:sp>
        <p:nvSpPr>
          <p:cNvPr id="53" name="Rectangle 42"/>
          <p:cNvSpPr/>
          <p:nvPr/>
        </p:nvSpPr>
        <p:spPr bwMode="auto">
          <a:xfrm>
            <a:off x="6139585" y="4118180"/>
            <a:ext cx="1628855" cy="41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b="1" dirty="0">
                <a:solidFill>
                  <a:srgbClr val="0000FF"/>
                </a:solidFill>
              </a:rPr>
              <a:t>Hybridization with telomeric</a:t>
            </a:r>
            <a:r>
              <a:rPr lang="hy-AM" sz="1200" b="1" dirty="0">
                <a:solidFill>
                  <a:srgbClr val="0000FF"/>
                </a:solidFill>
              </a:rPr>
              <a:t> </a:t>
            </a:r>
            <a:r>
              <a:rPr lang="en-US" sz="1200" b="1" dirty="0">
                <a:solidFill>
                  <a:srgbClr val="0000FF"/>
                </a:solidFill>
              </a:rPr>
              <a:t>FISH probe</a:t>
            </a:r>
          </a:p>
        </p:txBody>
      </p:sp>
      <p:grpSp>
        <p:nvGrpSpPr>
          <p:cNvPr id="13" name="Group 76"/>
          <p:cNvGrpSpPr/>
          <p:nvPr/>
        </p:nvGrpSpPr>
        <p:grpSpPr>
          <a:xfrm>
            <a:off x="3477967" y="1343321"/>
            <a:ext cx="3941390" cy="1512168"/>
            <a:chOff x="1676812" y="469240"/>
            <a:chExt cx="5255187" cy="2016224"/>
          </a:xfrm>
        </p:grpSpPr>
        <p:pic>
          <p:nvPicPr>
            <p:cNvPr id="63" name="Picture 62"/>
            <p:cNvPicPr>
              <a:picLocks noChangeAspect="1"/>
            </p:cNvPicPr>
            <p:nvPr/>
          </p:nvPicPr>
          <p:blipFill rotWithShape="1">
            <a:blip r:embed="rId4" cstate="print"/>
            <a:srcRect l="3255" t="12393" b="3669"/>
            <a:stretch/>
          </p:blipFill>
          <p:spPr>
            <a:xfrm>
              <a:off x="1676812" y="469240"/>
              <a:ext cx="5255187" cy="2016224"/>
            </a:xfrm>
            <a:prstGeom prst="rect">
              <a:avLst/>
            </a:prstGeom>
          </p:spPr>
        </p:pic>
        <p:sp>
          <p:nvSpPr>
            <p:cNvPr id="76" name="TextBox 75"/>
            <p:cNvSpPr txBox="1"/>
            <p:nvPr/>
          </p:nvSpPr>
          <p:spPr>
            <a:xfrm>
              <a:off x="4567802" y="1287684"/>
              <a:ext cx="686513" cy="292388"/>
            </a:xfrm>
            <a:prstGeom prst="rect">
              <a:avLst/>
            </a:prstGeom>
            <a:noFill/>
          </p:spPr>
          <p:txBody>
            <a:bodyPr wrap="none" rtlCol="0">
              <a:spAutoFit/>
            </a:bodyPr>
            <a:lstStyle/>
            <a:p>
              <a:r>
                <a:rPr lang="hy-AM" sz="825" dirty="0">
                  <a:solidFill>
                    <a:srgbClr val="0000FF"/>
                  </a:solidFill>
                </a:rPr>
                <a:t>24 ժամ</a:t>
              </a:r>
              <a:endParaRPr lang="en-US" sz="825" dirty="0">
                <a:solidFill>
                  <a:srgbClr val="0000FF"/>
                </a:solidFill>
              </a:endParaRPr>
            </a:p>
          </p:txBody>
        </p:sp>
      </p:grpSp>
      <p:sp>
        <p:nvSpPr>
          <p:cNvPr id="3" name="Rectangle 2"/>
          <p:cNvSpPr/>
          <p:nvPr/>
        </p:nvSpPr>
        <p:spPr>
          <a:xfrm>
            <a:off x="5489188" y="1762487"/>
            <a:ext cx="723545" cy="390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8710" t="16800" r="19503" b="24533"/>
          <a:stretch/>
        </p:blipFill>
        <p:spPr>
          <a:xfrm>
            <a:off x="102595" y="4265445"/>
            <a:ext cx="2945405" cy="2628760"/>
          </a:xfrm>
          <a:prstGeom prst="rect">
            <a:avLst/>
          </a:prstGeom>
        </p:spPr>
      </p:pic>
      <p:cxnSp>
        <p:nvCxnSpPr>
          <p:cNvPr id="6" name="Straight Arrow Connector 5"/>
          <p:cNvCxnSpPr/>
          <p:nvPr/>
        </p:nvCxnSpPr>
        <p:spPr>
          <a:xfrm>
            <a:off x="1052190" y="4087928"/>
            <a:ext cx="0" cy="139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5514232" y="1966104"/>
            <a:ext cx="6985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676460" y="1738744"/>
            <a:ext cx="1507785" cy="507831"/>
          </a:xfrm>
          <a:prstGeom prst="rect">
            <a:avLst/>
          </a:prstGeom>
          <a:noFill/>
        </p:spPr>
        <p:txBody>
          <a:bodyPr wrap="none" rtlCol="0">
            <a:spAutoFit/>
          </a:bodyPr>
          <a:lstStyle/>
          <a:p>
            <a:pPr algn="ctr"/>
            <a:r>
              <a:rPr lang="en-US" sz="1350" b="1" dirty="0"/>
              <a:t>Irradiation</a:t>
            </a:r>
          </a:p>
          <a:p>
            <a:pPr algn="ctr"/>
            <a:r>
              <a:rPr lang="en-US" sz="1350" b="1" dirty="0">
                <a:solidFill>
                  <a:srgbClr val="0000FF"/>
                </a:solidFill>
              </a:rPr>
              <a:t>0.5, 1.5 </a:t>
            </a:r>
            <a:r>
              <a:rPr lang="en-US" sz="1350" dirty="0">
                <a:solidFill>
                  <a:srgbClr val="0000FF"/>
                </a:solidFill>
              </a:rPr>
              <a:t>and</a:t>
            </a:r>
            <a:r>
              <a:rPr lang="hy-AM" sz="1350" b="1" dirty="0">
                <a:solidFill>
                  <a:srgbClr val="0000FF"/>
                </a:solidFill>
              </a:rPr>
              <a:t> 3․0 </a:t>
            </a:r>
            <a:r>
              <a:rPr lang="en-US" sz="1350" b="1" dirty="0" err="1">
                <a:solidFill>
                  <a:srgbClr val="0000FF"/>
                </a:solidFill>
              </a:rPr>
              <a:t>Gy</a:t>
            </a:r>
            <a:endParaRPr lang="en-US" sz="1350" b="1" dirty="0">
              <a:solidFill>
                <a:srgbClr val="0000FF"/>
              </a:solidFill>
            </a:endParaRPr>
          </a:p>
        </p:txBody>
      </p:sp>
      <p:sp>
        <p:nvSpPr>
          <p:cNvPr id="12" name="TextBox 11"/>
          <p:cNvSpPr txBox="1"/>
          <p:nvPr/>
        </p:nvSpPr>
        <p:spPr>
          <a:xfrm>
            <a:off x="3083446" y="5237835"/>
            <a:ext cx="1445973" cy="507831"/>
          </a:xfrm>
          <a:prstGeom prst="rect">
            <a:avLst/>
          </a:prstGeom>
          <a:noFill/>
        </p:spPr>
        <p:txBody>
          <a:bodyPr wrap="none" rtlCol="0">
            <a:spAutoFit/>
          </a:bodyPr>
          <a:lstStyle/>
          <a:p>
            <a:pPr algn="ctr"/>
            <a:r>
              <a:rPr lang="en-US" sz="1350" b="1" dirty="0"/>
              <a:t>Telomeric</a:t>
            </a:r>
            <a:r>
              <a:rPr lang="hy-AM" sz="1350" b="1" dirty="0"/>
              <a:t> </a:t>
            </a:r>
            <a:r>
              <a:rPr lang="en-US" sz="1350" b="1" dirty="0"/>
              <a:t>Q-FISH</a:t>
            </a:r>
          </a:p>
          <a:p>
            <a:pPr algn="ctr"/>
            <a:r>
              <a:rPr lang="en-US" sz="1350" b="1" dirty="0"/>
              <a:t>image acquisition</a:t>
            </a:r>
          </a:p>
        </p:txBody>
      </p:sp>
      <p:grpSp>
        <p:nvGrpSpPr>
          <p:cNvPr id="14" name="Group 12"/>
          <p:cNvGrpSpPr/>
          <p:nvPr/>
        </p:nvGrpSpPr>
        <p:grpSpPr>
          <a:xfrm>
            <a:off x="3437022" y="3541075"/>
            <a:ext cx="1205918" cy="803976"/>
            <a:chOff x="2339583" y="4179533"/>
            <a:chExt cx="1607890" cy="1071968"/>
          </a:xfrm>
        </p:grpSpPr>
        <p:grpSp>
          <p:nvGrpSpPr>
            <p:cNvPr id="15" name="Group 30"/>
            <p:cNvGrpSpPr>
              <a:grpSpLocks/>
            </p:cNvGrpSpPr>
            <p:nvPr/>
          </p:nvGrpSpPr>
          <p:grpSpPr bwMode="auto">
            <a:xfrm>
              <a:off x="2339583" y="4179533"/>
              <a:ext cx="1607890" cy="1071968"/>
              <a:chOff x="3545330" y="3647366"/>
              <a:chExt cx="1643063" cy="1072070"/>
            </a:xfrm>
          </p:grpSpPr>
          <p:pic>
            <p:nvPicPr>
              <p:cNvPr id="55" name="Picture 15" descr="Image result for hot plate lab"/>
              <p:cNvPicPr>
                <a:picLocks noChangeAspect="1" noChangeArrowheads="1"/>
              </p:cNvPicPr>
              <p:nvPr/>
            </p:nvPicPr>
            <p:blipFill>
              <a:blip r:embed="rId7" cstate="print">
                <a:extLst>
                  <a:ext uri="{28A0092B-C50C-407E-A947-70E740481C1C}">
                    <a14:useLocalDpi xmlns:a14="http://schemas.microsoft.com/office/drawing/2010/main" val="0"/>
                  </a:ext>
                </a:extLst>
              </a:blip>
              <a:srcRect l="4221" t="5788" r="4222" b="5455"/>
              <a:stretch>
                <a:fillRect/>
              </a:stretch>
            </p:blipFill>
            <p:spPr bwMode="auto">
              <a:xfrm>
                <a:off x="3545330" y="3647366"/>
                <a:ext cx="1643063" cy="10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User\Desktop\placing-a-drop-of-liquid-on-a-microscope-slide-84483457-59be8ea8519de20010adb1bf.jpg"/>
              <p:cNvPicPr>
                <a:picLocks noChangeAspect="1" noChangeArrowheads="1"/>
              </p:cNvPicPr>
              <p:nvPr/>
            </p:nvPicPr>
            <p:blipFill>
              <a:blip r:embed="rId8" cstate="print">
                <a:extLst>
                  <a:ext uri="{28A0092B-C50C-407E-A947-70E740481C1C}">
                    <a14:useLocalDpi xmlns:a14="http://schemas.microsoft.com/office/drawing/2010/main" val="0"/>
                  </a:ext>
                </a:extLst>
              </a:blip>
              <a:srcRect l="8073" t="62917" r="33984" b="21820"/>
              <a:stretch>
                <a:fillRect/>
              </a:stretch>
            </p:blipFill>
            <p:spPr bwMode="auto">
              <a:xfrm rot="10800000" flipV="1">
                <a:off x="4030504" y="3750219"/>
                <a:ext cx="935832" cy="16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Oval 7"/>
            <p:cNvSpPr/>
            <p:nvPr/>
          </p:nvSpPr>
          <p:spPr>
            <a:xfrm>
              <a:off x="3150291" y="4339715"/>
              <a:ext cx="138173" cy="49339"/>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5" name="Oval 44"/>
          <p:cNvSpPr/>
          <p:nvPr/>
        </p:nvSpPr>
        <p:spPr>
          <a:xfrm>
            <a:off x="880697" y="3878357"/>
            <a:ext cx="212604" cy="64706"/>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Lightning Bolt 15"/>
          <p:cNvSpPr/>
          <p:nvPr/>
        </p:nvSpPr>
        <p:spPr>
          <a:xfrm>
            <a:off x="2776122" y="1457117"/>
            <a:ext cx="676285" cy="642289"/>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3959854" y="1762487"/>
            <a:ext cx="415375" cy="218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425568" y="1549286"/>
            <a:ext cx="1136850" cy="253916"/>
          </a:xfrm>
          <a:prstGeom prst="rect">
            <a:avLst/>
          </a:prstGeom>
          <a:noFill/>
        </p:spPr>
        <p:txBody>
          <a:bodyPr wrap="none" rtlCol="0">
            <a:spAutoFit/>
          </a:bodyPr>
          <a:lstStyle/>
          <a:p>
            <a:r>
              <a:rPr lang="en-US" sz="1050" b="1" dirty="0">
                <a:solidFill>
                  <a:srgbClr val="0000FF"/>
                </a:solidFill>
              </a:rPr>
              <a:t>Blood cultivation</a:t>
            </a:r>
          </a:p>
        </p:txBody>
      </p:sp>
      <p:sp>
        <p:nvSpPr>
          <p:cNvPr id="41" name="TextBox 40"/>
          <p:cNvSpPr txBox="1"/>
          <p:nvPr/>
        </p:nvSpPr>
        <p:spPr>
          <a:xfrm>
            <a:off x="6124946" y="1547428"/>
            <a:ext cx="1556836" cy="253916"/>
          </a:xfrm>
          <a:prstGeom prst="rect">
            <a:avLst/>
          </a:prstGeom>
          <a:noFill/>
        </p:spPr>
        <p:txBody>
          <a:bodyPr wrap="none" rtlCol="0">
            <a:spAutoFit/>
          </a:bodyPr>
          <a:lstStyle/>
          <a:p>
            <a:r>
              <a:rPr lang="en-US" sz="1050" b="1" dirty="0">
                <a:solidFill>
                  <a:srgbClr val="0000FF"/>
                </a:solidFill>
              </a:rPr>
              <a:t>Slide with chromosomes</a:t>
            </a:r>
          </a:p>
        </p:txBody>
      </p:sp>
      <p:cxnSp>
        <p:nvCxnSpPr>
          <p:cNvPr id="22" name="Straight Arrow Connector 21"/>
          <p:cNvCxnSpPr/>
          <p:nvPr/>
        </p:nvCxnSpPr>
        <p:spPr>
          <a:xfrm flipH="1">
            <a:off x="4718304" y="3821293"/>
            <a:ext cx="157164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flipH="1">
            <a:off x="1617855" y="3786194"/>
            <a:ext cx="18064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Rectangle 68"/>
          <p:cNvSpPr/>
          <p:nvPr/>
        </p:nvSpPr>
        <p:spPr bwMode="auto">
          <a:xfrm>
            <a:off x="1689636" y="3384380"/>
            <a:ext cx="1760522" cy="342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srgbClr val="0000FF"/>
                </a:solidFill>
              </a:rPr>
              <a:t>Overnight hybridization</a:t>
            </a:r>
            <a:r>
              <a:rPr lang="hy-AM" sz="1050" b="1" dirty="0">
                <a:solidFill>
                  <a:srgbClr val="0000FF"/>
                </a:solidFill>
              </a:rPr>
              <a:t> </a:t>
            </a:r>
            <a:r>
              <a:rPr lang="en-US" sz="1050" b="1" dirty="0">
                <a:solidFill>
                  <a:srgbClr val="0000FF"/>
                </a:solidFill>
              </a:rPr>
              <a:t>(37˚C) and analysis</a:t>
            </a:r>
          </a:p>
        </p:txBody>
      </p:sp>
      <p:cxnSp>
        <p:nvCxnSpPr>
          <p:cNvPr id="44" name="Straight Arrow Connector 43"/>
          <p:cNvCxnSpPr/>
          <p:nvPr/>
        </p:nvCxnSpPr>
        <p:spPr>
          <a:xfrm>
            <a:off x="6947154" y="2855490"/>
            <a:ext cx="6858" cy="4294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TextBox 45"/>
          <p:cNvSpPr txBox="1"/>
          <p:nvPr/>
        </p:nvSpPr>
        <p:spPr>
          <a:xfrm>
            <a:off x="7196625" y="2663533"/>
            <a:ext cx="1858734" cy="715581"/>
          </a:xfrm>
          <a:prstGeom prst="rect">
            <a:avLst/>
          </a:prstGeom>
          <a:noFill/>
        </p:spPr>
        <p:txBody>
          <a:bodyPr wrap="square" rtlCol="0">
            <a:spAutoFit/>
          </a:bodyPr>
          <a:lstStyle/>
          <a:p>
            <a:r>
              <a:rPr lang="en-US" sz="1350" b="1" dirty="0"/>
              <a:t>In the Institute of Human Genetics Jena (Germany)…</a:t>
            </a:r>
          </a:p>
        </p:txBody>
      </p:sp>
      <p:pic>
        <p:nvPicPr>
          <p:cNvPr id="1026" name="Picture 2" descr="Cy3-labeled C-rich telomere probe - 5 nmol"/>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346" t="12534" r="34108" b="39253"/>
          <a:stretch/>
        </p:blipFill>
        <p:spPr bwMode="auto">
          <a:xfrm>
            <a:off x="6531524" y="3396492"/>
            <a:ext cx="706367" cy="64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092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9879" y="1413887"/>
            <a:ext cx="4759406" cy="2338389"/>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52" y="4003971"/>
            <a:ext cx="4766903" cy="281247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8356" y="3808215"/>
            <a:ext cx="3141459" cy="3008228"/>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rotWithShape="1">
          <a:blip r:embed="rId5" cstate="print"/>
          <a:srcRect l="8472" t="44602" r="71894" b="31345"/>
          <a:stretch/>
        </p:blipFill>
        <p:spPr>
          <a:xfrm>
            <a:off x="710441" y="1337516"/>
            <a:ext cx="2826330" cy="2595608"/>
          </a:xfrm>
          <a:prstGeom prst="rect">
            <a:avLst/>
          </a:prstGeom>
        </p:spPr>
      </p:pic>
      <p:pic>
        <p:nvPicPr>
          <p:cNvPr id="10" name="Рисунок 9"/>
          <p:cNvPicPr>
            <a:picLocks noChangeAspect="1"/>
          </p:cNvPicPr>
          <p:nvPr/>
        </p:nvPicPr>
        <p:blipFill rotWithShape="1">
          <a:blip r:embed="rId6" cstate="print"/>
          <a:srcRect l="9857" t="19223" r="12624" b="71454"/>
          <a:stretch/>
        </p:blipFill>
        <p:spPr>
          <a:xfrm>
            <a:off x="51590" y="0"/>
            <a:ext cx="9092410" cy="530013"/>
          </a:xfrm>
          <a:prstGeom prst="rect">
            <a:avLst/>
          </a:prstGeom>
        </p:spPr>
      </p:pic>
      <p:sp>
        <p:nvSpPr>
          <p:cNvPr id="13" name="Прямоугольник 12"/>
          <p:cNvSpPr/>
          <p:nvPr/>
        </p:nvSpPr>
        <p:spPr>
          <a:xfrm>
            <a:off x="304801" y="152400"/>
            <a:ext cx="8610600" cy="830997"/>
          </a:xfrm>
          <a:prstGeom prst="rect">
            <a:avLst/>
          </a:prstGeom>
        </p:spPr>
        <p:txBody>
          <a:bodyPr wrap="square">
            <a:spAutoFit/>
          </a:bodyPr>
          <a:lstStyle/>
          <a:p>
            <a:pPr algn="ctr"/>
            <a:endParaRPr lang="en-US" sz="2400" b="1" i="0" u="sng" dirty="0" smtClean="0">
              <a:solidFill>
                <a:srgbClr val="333333"/>
              </a:solidFill>
              <a:effectLst/>
            </a:endParaRPr>
          </a:p>
          <a:p>
            <a:pPr algn="ctr"/>
            <a:r>
              <a:rPr lang="en-US" sz="2400" b="1" i="0" u="sng" dirty="0" smtClean="0">
                <a:solidFill>
                  <a:srgbClr val="333333"/>
                </a:solidFill>
                <a:effectLst/>
              </a:rPr>
              <a:t>AREAL (Advanced Research Electron Accelerator Laboratory) </a:t>
            </a:r>
            <a:endParaRPr lang="en-US" sz="2400" b="1" u="sng" dirty="0"/>
          </a:p>
        </p:txBody>
      </p:sp>
    </p:spTree>
    <p:extLst>
      <p:ext uri="{BB962C8B-B14F-4D97-AF65-F5344CB8AC3E}">
        <p14:creationId xmlns:p14="http://schemas.microsoft.com/office/powerpoint/2010/main" val="7389198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4" descr="Image result for ES-BMB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41987" name="AutoShape 6" descr="Image result for ES-BMB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41988" name="AutoShape 8" descr="Image result for ES-BMBF"/>
          <p:cNvSpPr>
            <a:spLocks noChangeAspect="1" noChangeArrowheads="1"/>
          </p:cNvSpPr>
          <p:nvPr/>
        </p:nvSpPr>
        <p:spPr bwMode="auto">
          <a:xfrm>
            <a:off x="155575" y="-2201863"/>
            <a:ext cx="7419975" cy="459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41989" name="AutoShape 11" descr="Image result for imb sci am"/>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17" name="Rectangle 4"/>
          <p:cNvSpPr txBox="1">
            <a:spLocks noChangeArrowheads="1"/>
          </p:cNvSpPr>
          <p:nvPr/>
        </p:nvSpPr>
        <p:spPr>
          <a:xfrm>
            <a:off x="533400" y="838200"/>
            <a:ext cx="7829550" cy="654050"/>
          </a:xfrm>
          <a:prstGeom prst="rect">
            <a:avLst/>
          </a:prstGeom>
          <a:solidFill>
            <a:schemeClr val="accent2"/>
          </a:solidFill>
        </p:spPr>
        <p:txBody>
          <a:bodyPr anchor="ctr">
            <a:normAutofit fontScale="55000" lnSpcReduction="20000"/>
          </a:bodyPr>
          <a:lstStyle/>
          <a:p>
            <a:pPr algn="ctr" eaLnBrk="1" fontAlgn="auto" hangingPunct="1">
              <a:spcAft>
                <a:spcPts val="0"/>
              </a:spcAft>
              <a:defRPr/>
            </a:pPr>
            <a:r>
              <a:rPr lang="en-US" sz="2400" dirty="0" err="1">
                <a:solidFill>
                  <a:schemeClr val="bg1"/>
                </a:solidFill>
                <a:latin typeface="Times New Roman" pitchFamily="18" charset="0"/>
                <a:ea typeface="+mj-ea"/>
                <a:cs typeface="Times New Roman" pitchFamily="18" charset="0"/>
              </a:rPr>
              <a:t>Результаты</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повреждение</a:t>
            </a:r>
            <a:r>
              <a:rPr lang="en-US" sz="2400" dirty="0">
                <a:solidFill>
                  <a:schemeClr val="bg1"/>
                </a:solidFill>
                <a:latin typeface="Times New Roman" pitchFamily="18" charset="0"/>
                <a:ea typeface="+mj-ea"/>
                <a:cs typeface="Times New Roman" pitchFamily="18" charset="0"/>
              </a:rPr>
              <a:t> ДНК и </a:t>
            </a:r>
            <a:r>
              <a:rPr lang="en-US" sz="2400" dirty="0" err="1">
                <a:solidFill>
                  <a:schemeClr val="bg1"/>
                </a:solidFill>
                <a:latin typeface="Times New Roman" pitchFamily="18" charset="0"/>
                <a:ea typeface="+mj-ea"/>
                <a:cs typeface="Times New Roman" pitchFamily="18" charset="0"/>
              </a:rPr>
              <a:t>кинетика</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репарации</a:t>
            </a:r>
            <a:r>
              <a:rPr lang="en-US" sz="2400" dirty="0">
                <a:solidFill>
                  <a:schemeClr val="bg1"/>
                </a:solidFill>
                <a:latin typeface="Times New Roman" pitchFamily="18" charset="0"/>
                <a:ea typeface="+mj-ea"/>
                <a:cs typeface="Times New Roman" pitchFamily="18" charset="0"/>
              </a:rPr>
              <a:t> в </a:t>
            </a:r>
            <a:r>
              <a:rPr lang="en-US" sz="2400" dirty="0" err="1">
                <a:solidFill>
                  <a:schemeClr val="bg1"/>
                </a:solidFill>
                <a:latin typeface="Times New Roman" pitchFamily="18" charset="0"/>
                <a:ea typeface="+mj-ea"/>
                <a:cs typeface="Times New Roman" pitchFamily="18" charset="0"/>
              </a:rPr>
              <a:t>нормальных</a:t>
            </a:r>
            <a:r>
              <a:rPr lang="en-US" sz="2400" dirty="0">
                <a:solidFill>
                  <a:schemeClr val="bg1"/>
                </a:solidFill>
                <a:latin typeface="Times New Roman" pitchFamily="18" charset="0"/>
                <a:ea typeface="+mj-ea"/>
                <a:cs typeface="Times New Roman" pitchFamily="18" charset="0"/>
              </a:rPr>
              <a:t> и </a:t>
            </a:r>
            <a:r>
              <a:rPr lang="en-US" sz="2400" dirty="0" err="1">
                <a:solidFill>
                  <a:schemeClr val="bg1"/>
                </a:solidFill>
                <a:latin typeface="Times New Roman" pitchFamily="18" charset="0"/>
                <a:ea typeface="+mj-ea"/>
                <a:cs typeface="Times New Roman" pitchFamily="18" charset="0"/>
              </a:rPr>
              <a:t>опухолевых</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клетках</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человека</a:t>
            </a:r>
            <a:endParaRPr lang="en-US" sz="2400" dirty="0">
              <a:solidFill>
                <a:schemeClr val="bg1"/>
              </a:solidFill>
              <a:latin typeface="Times New Roman" pitchFamily="18" charset="0"/>
              <a:ea typeface="+mj-ea"/>
              <a:cs typeface="Times New Roman" pitchFamily="18" charset="0"/>
            </a:endParaRPr>
          </a:p>
          <a:p>
            <a:pPr algn="ctr" eaLnBrk="1" fontAlgn="auto" hangingPunct="1">
              <a:spcAft>
                <a:spcPts val="0"/>
              </a:spcAft>
              <a:defRPr/>
            </a:pPr>
            <a:r>
              <a:rPr lang="en-US" sz="5800" dirty="0" err="1">
                <a:solidFill>
                  <a:schemeClr val="bg1"/>
                </a:solidFill>
                <a:latin typeface="Times New Roman" pitchFamily="18" charset="0"/>
                <a:ea typeface="+mj-ea"/>
                <a:cs typeface="Times New Roman" pitchFamily="18" charset="0"/>
              </a:rPr>
              <a:t>Метод</a:t>
            </a:r>
            <a:r>
              <a:rPr lang="en-US" sz="5800" dirty="0">
                <a:solidFill>
                  <a:schemeClr val="bg1"/>
                </a:solidFill>
                <a:latin typeface="Times New Roman" pitchFamily="18" charset="0"/>
                <a:ea typeface="+mj-ea"/>
                <a:cs typeface="Times New Roman" pitchFamily="18" charset="0"/>
              </a:rPr>
              <a:t>: Comet assay</a:t>
            </a:r>
          </a:p>
        </p:txBody>
      </p:sp>
      <p:graphicFrame>
        <p:nvGraphicFramePr>
          <p:cNvPr id="29" name="Chart 2"/>
          <p:cNvGraphicFramePr/>
          <p:nvPr/>
        </p:nvGraphicFramePr>
        <p:xfrm>
          <a:off x="5791200" y="3124200"/>
          <a:ext cx="3352800" cy="1905000"/>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angle 29"/>
          <p:cNvSpPr/>
          <p:nvPr/>
        </p:nvSpPr>
        <p:spPr>
          <a:xfrm>
            <a:off x="6324600" y="3048000"/>
            <a:ext cx="9144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nvGrpSpPr>
          <p:cNvPr id="41993" name="Группа 2"/>
          <p:cNvGrpSpPr>
            <a:grpSpLocks/>
          </p:cNvGrpSpPr>
          <p:nvPr/>
        </p:nvGrpSpPr>
        <p:grpSpPr bwMode="auto">
          <a:xfrm>
            <a:off x="304800" y="1447800"/>
            <a:ext cx="5029200" cy="2590800"/>
            <a:chOff x="17964002" y="21136186"/>
            <a:chExt cx="5612303" cy="2887177"/>
          </a:xfrm>
        </p:grpSpPr>
        <p:graphicFrame>
          <p:nvGraphicFramePr>
            <p:cNvPr id="42005" name="Object 2"/>
            <p:cNvGraphicFramePr>
              <a:graphicFrameLocks noChangeAspect="1"/>
            </p:cNvGraphicFramePr>
            <p:nvPr/>
          </p:nvGraphicFramePr>
          <p:xfrm>
            <a:off x="17964002" y="21229965"/>
            <a:ext cx="5612303" cy="2793398"/>
          </p:xfrm>
          <a:graphic>
            <a:graphicData uri="http://schemas.openxmlformats.org/presentationml/2006/ole">
              <mc:AlternateContent xmlns:mc="http://schemas.openxmlformats.org/markup-compatibility/2006">
                <mc:Choice xmlns:v="urn:schemas-microsoft-com:vml" Requires="v">
                  <p:oleObj spid="_x0000_s1106" name="Prism Project" r:id="rId5" imgW="7236000" imgH="2628000" progId="">
                    <p:embed/>
                  </p:oleObj>
                </mc:Choice>
                <mc:Fallback>
                  <p:oleObj name="Prism Project" r:id="rId5" imgW="7236000" imgH="2628000" progId="">
                    <p:embed/>
                    <p:pic>
                      <p:nvPicPr>
                        <p:cNvPr id="0" name="Picture 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64002" y="21229965"/>
                          <a:ext cx="5612303" cy="27933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2006" name="Группа 54"/>
            <p:cNvGrpSpPr>
              <a:grpSpLocks/>
            </p:cNvGrpSpPr>
            <p:nvPr/>
          </p:nvGrpSpPr>
          <p:grpSpPr bwMode="auto">
            <a:xfrm>
              <a:off x="20773847" y="22225733"/>
              <a:ext cx="680436" cy="373018"/>
              <a:chOff x="5270226" y="3192462"/>
              <a:chExt cx="828000" cy="236538"/>
            </a:xfrm>
          </p:grpSpPr>
          <p:sp>
            <p:nvSpPr>
              <p:cNvPr id="42016" name="Text Box 3"/>
              <p:cNvSpPr txBox="1">
                <a:spLocks noChangeArrowheads="1"/>
              </p:cNvSpPr>
              <p:nvPr/>
            </p:nvSpPr>
            <p:spPr bwMode="auto">
              <a:xfrm>
                <a:off x="5508104" y="3192462"/>
                <a:ext cx="25717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ru-RU" altLang="en-US" sz="2000">
                    <a:latin typeface="Times New Roman" panose="02020603050405020304" pitchFamily="18" charset="0"/>
                    <a:cs typeface="Times New Roman" panose="02020603050405020304" pitchFamily="18" charset="0"/>
                  </a:rPr>
                  <a:t>*</a:t>
                </a:r>
              </a:p>
            </p:txBody>
          </p:sp>
          <p:cxnSp>
            <p:nvCxnSpPr>
              <p:cNvPr id="42017" name="AutoShape 4"/>
              <p:cNvCxnSpPr>
                <a:cxnSpLocks noChangeShapeType="1"/>
              </p:cNvCxnSpPr>
              <p:nvPr/>
            </p:nvCxnSpPr>
            <p:spPr bwMode="auto">
              <a:xfrm flipV="1">
                <a:off x="5270226" y="3411537"/>
                <a:ext cx="828000" cy="635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2007" name="Группа 57"/>
            <p:cNvGrpSpPr>
              <a:grpSpLocks/>
            </p:cNvGrpSpPr>
            <p:nvPr/>
          </p:nvGrpSpPr>
          <p:grpSpPr bwMode="auto">
            <a:xfrm>
              <a:off x="21606683" y="22171507"/>
              <a:ext cx="680436" cy="373018"/>
              <a:chOff x="5270226" y="3192462"/>
              <a:chExt cx="828000" cy="236538"/>
            </a:xfrm>
          </p:grpSpPr>
          <p:sp>
            <p:nvSpPr>
              <p:cNvPr id="42014" name="Text Box 3"/>
              <p:cNvSpPr txBox="1">
                <a:spLocks noChangeArrowheads="1"/>
              </p:cNvSpPr>
              <p:nvPr/>
            </p:nvSpPr>
            <p:spPr bwMode="auto">
              <a:xfrm>
                <a:off x="5508104" y="3192462"/>
                <a:ext cx="25717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ru-RU" altLang="en-US" sz="2000">
                    <a:latin typeface="Times New Roman" panose="02020603050405020304" pitchFamily="18" charset="0"/>
                    <a:cs typeface="Times New Roman" panose="02020603050405020304" pitchFamily="18" charset="0"/>
                  </a:rPr>
                  <a:t>*</a:t>
                </a:r>
              </a:p>
            </p:txBody>
          </p:sp>
          <p:cxnSp>
            <p:nvCxnSpPr>
              <p:cNvPr id="42015" name="AutoShape 4"/>
              <p:cNvCxnSpPr>
                <a:cxnSpLocks noChangeShapeType="1"/>
              </p:cNvCxnSpPr>
              <p:nvPr/>
            </p:nvCxnSpPr>
            <p:spPr bwMode="auto">
              <a:xfrm flipV="1">
                <a:off x="5270226" y="3411537"/>
                <a:ext cx="828000" cy="635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2008" name="Группа 60"/>
            <p:cNvGrpSpPr>
              <a:grpSpLocks/>
            </p:cNvGrpSpPr>
            <p:nvPr/>
          </p:nvGrpSpPr>
          <p:grpSpPr bwMode="auto">
            <a:xfrm>
              <a:off x="22363170" y="21136186"/>
              <a:ext cx="680436" cy="373018"/>
              <a:chOff x="5270226" y="3192462"/>
              <a:chExt cx="828000" cy="236538"/>
            </a:xfrm>
          </p:grpSpPr>
          <p:sp>
            <p:nvSpPr>
              <p:cNvPr id="42012" name="Text Box 3"/>
              <p:cNvSpPr txBox="1">
                <a:spLocks noChangeArrowheads="1"/>
              </p:cNvSpPr>
              <p:nvPr/>
            </p:nvSpPr>
            <p:spPr bwMode="auto">
              <a:xfrm>
                <a:off x="5508104" y="3192462"/>
                <a:ext cx="25717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ru-RU" altLang="en-US" sz="2000">
                    <a:latin typeface="Times New Roman" panose="02020603050405020304" pitchFamily="18" charset="0"/>
                    <a:cs typeface="Times New Roman" panose="02020603050405020304" pitchFamily="18" charset="0"/>
                  </a:rPr>
                  <a:t>*</a:t>
                </a:r>
              </a:p>
            </p:txBody>
          </p:sp>
          <p:cxnSp>
            <p:nvCxnSpPr>
              <p:cNvPr id="42013" name="AutoShape 4"/>
              <p:cNvCxnSpPr>
                <a:cxnSpLocks noChangeShapeType="1"/>
              </p:cNvCxnSpPr>
              <p:nvPr/>
            </p:nvCxnSpPr>
            <p:spPr bwMode="auto">
              <a:xfrm flipV="1">
                <a:off x="5270226" y="3411537"/>
                <a:ext cx="828000" cy="635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42009" name="Прямоугольник 52"/>
            <p:cNvSpPr>
              <a:spLocks noChangeArrowheads="1"/>
            </p:cNvSpPr>
            <p:nvPr/>
          </p:nvSpPr>
          <p:spPr bwMode="auto">
            <a:xfrm>
              <a:off x="19173249" y="23017487"/>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ru-RU" altLang="en-US" sz="2000">
                  <a:latin typeface="Times New Roman" panose="02020603050405020304" pitchFamily="18" charset="0"/>
                  <a:cs typeface="Times New Roman" panose="02020603050405020304" pitchFamily="18" charset="0"/>
                </a:rPr>
                <a:t>*</a:t>
              </a:r>
            </a:p>
          </p:txBody>
        </p:sp>
        <p:sp>
          <p:nvSpPr>
            <p:cNvPr id="42010" name="Прямоугольник 65"/>
            <p:cNvSpPr>
              <a:spLocks noChangeArrowheads="1"/>
            </p:cNvSpPr>
            <p:nvPr/>
          </p:nvSpPr>
          <p:spPr bwMode="auto">
            <a:xfrm>
              <a:off x="19967094" y="22858376"/>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ru-RU" altLang="en-US" sz="2000">
                  <a:latin typeface="Times New Roman" panose="02020603050405020304" pitchFamily="18" charset="0"/>
                  <a:cs typeface="Times New Roman" panose="02020603050405020304" pitchFamily="18" charset="0"/>
                </a:rPr>
                <a:t>*</a:t>
              </a:r>
            </a:p>
          </p:txBody>
        </p:sp>
        <p:sp>
          <p:nvSpPr>
            <p:cNvPr id="42011" name="Прямоугольник 66"/>
            <p:cNvSpPr>
              <a:spLocks noChangeArrowheads="1"/>
            </p:cNvSpPr>
            <p:nvPr/>
          </p:nvSpPr>
          <p:spPr bwMode="auto">
            <a:xfrm>
              <a:off x="20508210" y="23065368"/>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ru-RU" altLang="en-US" sz="2000">
                  <a:latin typeface="Times New Roman" panose="02020603050405020304" pitchFamily="18" charset="0"/>
                  <a:cs typeface="Times New Roman" panose="02020603050405020304" pitchFamily="18" charset="0"/>
                </a:rPr>
                <a:t>*</a:t>
              </a:r>
            </a:p>
          </p:txBody>
        </p:sp>
      </p:grpSp>
      <p:grpSp>
        <p:nvGrpSpPr>
          <p:cNvPr id="41994" name="Группа 4"/>
          <p:cNvGrpSpPr>
            <a:grpSpLocks/>
          </p:cNvGrpSpPr>
          <p:nvPr/>
        </p:nvGrpSpPr>
        <p:grpSpPr bwMode="auto">
          <a:xfrm>
            <a:off x="304800" y="3733800"/>
            <a:ext cx="4953000" cy="2667000"/>
            <a:chOff x="23132074" y="21397125"/>
            <a:chExt cx="5756920" cy="2573051"/>
          </a:xfrm>
        </p:grpSpPr>
        <p:graphicFrame>
          <p:nvGraphicFramePr>
            <p:cNvPr id="42001" name="Object 3"/>
            <p:cNvGraphicFramePr>
              <a:graphicFrameLocks noChangeAspect="1"/>
            </p:cNvGraphicFramePr>
            <p:nvPr/>
          </p:nvGraphicFramePr>
          <p:xfrm>
            <a:off x="23132074" y="21397125"/>
            <a:ext cx="5756920" cy="2573051"/>
          </p:xfrm>
          <a:graphic>
            <a:graphicData uri="http://schemas.openxmlformats.org/presentationml/2006/ole">
              <mc:AlternateContent xmlns:mc="http://schemas.openxmlformats.org/markup-compatibility/2006">
                <mc:Choice xmlns:v="urn:schemas-microsoft-com:vml" Requires="v">
                  <p:oleObj spid="_x0000_s1107" name="Prism Project" r:id="rId7" imgW="7236000" imgH="2628000" progId="">
                    <p:embed/>
                  </p:oleObj>
                </mc:Choice>
                <mc:Fallback>
                  <p:oleObj name="Prism Project" r:id="rId7" imgW="7236000" imgH="2628000" progId="">
                    <p:embed/>
                    <p:pic>
                      <p:nvPicPr>
                        <p:cNvPr id="0" name="Picture 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32074" y="21397125"/>
                          <a:ext cx="5756920" cy="25730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2002" name="Группа 69"/>
            <p:cNvGrpSpPr>
              <a:grpSpLocks/>
            </p:cNvGrpSpPr>
            <p:nvPr/>
          </p:nvGrpSpPr>
          <p:grpSpPr bwMode="auto">
            <a:xfrm>
              <a:off x="24549160" y="21580913"/>
              <a:ext cx="4221121" cy="334293"/>
              <a:chOff x="5307493" y="3351977"/>
              <a:chExt cx="828000" cy="118269"/>
            </a:xfrm>
          </p:grpSpPr>
          <p:sp>
            <p:nvSpPr>
              <p:cNvPr id="42003" name="Text Box 3"/>
              <p:cNvSpPr txBox="1">
                <a:spLocks noChangeArrowheads="1"/>
              </p:cNvSpPr>
              <p:nvPr/>
            </p:nvSpPr>
            <p:spPr bwMode="auto">
              <a:xfrm>
                <a:off x="5741823" y="3351977"/>
                <a:ext cx="128587" cy="11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ru-RU" altLang="en-US" sz="2000">
                    <a:latin typeface="Times New Roman" panose="02020603050405020304" pitchFamily="18" charset="0"/>
                    <a:cs typeface="Times New Roman" panose="02020603050405020304" pitchFamily="18" charset="0"/>
                  </a:rPr>
                  <a:t>*</a:t>
                </a:r>
              </a:p>
            </p:txBody>
          </p:sp>
          <p:cxnSp>
            <p:nvCxnSpPr>
              <p:cNvPr id="42004" name="AutoShape 4"/>
              <p:cNvCxnSpPr>
                <a:cxnSpLocks noChangeShapeType="1"/>
              </p:cNvCxnSpPr>
              <p:nvPr/>
            </p:nvCxnSpPr>
            <p:spPr bwMode="auto">
              <a:xfrm flipV="1">
                <a:off x="5307493" y="3449511"/>
                <a:ext cx="828000" cy="635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sp>
        <p:nvSpPr>
          <p:cNvPr id="52" name="Left-Right Arrow 51"/>
          <p:cNvSpPr/>
          <p:nvPr/>
        </p:nvSpPr>
        <p:spPr>
          <a:xfrm>
            <a:off x="5105400" y="4038600"/>
            <a:ext cx="533400" cy="152400"/>
          </a:xfrm>
          <a:prstGeom prst="lef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41996" name="Rectangle 52"/>
          <p:cNvSpPr>
            <a:spLocks noChangeArrowheads="1"/>
          </p:cNvSpPr>
          <p:nvPr/>
        </p:nvSpPr>
        <p:spPr bwMode="auto">
          <a:xfrm>
            <a:off x="0" y="6019800"/>
            <a:ext cx="9144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en-US" altLang="en-US" sz="900" b="1" dirty="0" smtClean="0">
              <a:latin typeface="Arial" panose="020B0604020202020204" pitchFamily="34" charset="0"/>
            </a:endParaRPr>
          </a:p>
          <a:p>
            <a:pPr algn="just" eaLnBrk="1" hangingPunct="1">
              <a:spcBef>
                <a:spcPct val="0"/>
              </a:spcBef>
              <a:buFontTx/>
              <a:buNone/>
            </a:pPr>
            <a:r>
              <a:rPr lang="en-US" altLang="en-US" sz="900" b="1" dirty="0" err="1" smtClean="0">
                <a:latin typeface="Arial" panose="020B0604020202020204" pitchFamily="34" charset="0"/>
              </a:rPr>
              <a:t>При</a:t>
            </a:r>
            <a:r>
              <a:rPr lang="en-US" altLang="en-US" sz="900" b="1" dirty="0" smtClean="0">
                <a:latin typeface="Arial" panose="020B0604020202020204" pitchFamily="34" charset="0"/>
              </a:rPr>
              <a:t> </a:t>
            </a:r>
            <a:r>
              <a:rPr lang="en-US" altLang="en-US" sz="900" b="1" dirty="0" err="1">
                <a:latin typeface="Arial" panose="020B0604020202020204" pitchFamily="34" charset="0"/>
              </a:rPr>
              <a:t>сверх-высоких</a:t>
            </a:r>
            <a:r>
              <a:rPr lang="en-US" altLang="en-US" sz="900" b="1" dirty="0">
                <a:latin typeface="Arial" panose="020B0604020202020204" pitchFamily="34" charset="0"/>
              </a:rPr>
              <a:t> </a:t>
            </a:r>
            <a:r>
              <a:rPr lang="en-US" altLang="en-US" sz="900" b="1" dirty="0" err="1">
                <a:latin typeface="Arial" panose="020B0604020202020204" pitchFamily="34" charset="0"/>
              </a:rPr>
              <a:t>дозах</a:t>
            </a:r>
            <a:r>
              <a:rPr lang="en-US" altLang="en-US" sz="900" b="1" dirty="0">
                <a:latin typeface="Arial" panose="020B0604020202020204" pitchFamily="34" charset="0"/>
              </a:rPr>
              <a:t> </a:t>
            </a:r>
            <a:r>
              <a:rPr lang="en-US" altLang="en-US" sz="900" b="1" dirty="0" err="1">
                <a:latin typeface="Arial" panose="020B0604020202020204" pitchFamily="34" charset="0"/>
              </a:rPr>
              <a:t>облучения</a:t>
            </a:r>
            <a:r>
              <a:rPr lang="en-US" altLang="en-US" sz="900" b="1" dirty="0">
                <a:latin typeface="Arial" panose="020B0604020202020204" pitchFamily="34" charset="0"/>
              </a:rPr>
              <a:t> (&gt;10Гр) </a:t>
            </a:r>
            <a:r>
              <a:rPr lang="en-US" altLang="en-US" sz="900" b="1" dirty="0" err="1">
                <a:latin typeface="Arial" panose="020B0604020202020204" pitchFamily="34" charset="0"/>
              </a:rPr>
              <a:t>различия</a:t>
            </a:r>
            <a:r>
              <a:rPr lang="en-US" altLang="en-US" sz="900" b="1" dirty="0">
                <a:latin typeface="Arial" panose="020B0604020202020204" pitchFamily="34" charset="0"/>
              </a:rPr>
              <a:t> в </a:t>
            </a:r>
            <a:r>
              <a:rPr lang="en-US" altLang="en-US" sz="900" b="1" dirty="0" err="1">
                <a:latin typeface="Arial" panose="020B0604020202020204" pitchFamily="34" charset="0"/>
              </a:rPr>
              <a:t>репарации</a:t>
            </a:r>
            <a:r>
              <a:rPr lang="en-US" altLang="en-US" sz="900" b="1" dirty="0">
                <a:latin typeface="Arial" panose="020B0604020202020204" pitchFamily="34" charset="0"/>
              </a:rPr>
              <a:t> </a:t>
            </a:r>
            <a:r>
              <a:rPr lang="en-US" altLang="en-US" sz="900" b="1" dirty="0" err="1">
                <a:latin typeface="Arial" panose="020B0604020202020204" pitchFamily="34" charset="0"/>
              </a:rPr>
              <a:t>между</a:t>
            </a:r>
            <a:r>
              <a:rPr lang="en-US" altLang="en-US" sz="900" b="1" dirty="0">
                <a:latin typeface="Arial" panose="020B0604020202020204" pitchFamily="34" charset="0"/>
              </a:rPr>
              <a:t> </a:t>
            </a:r>
            <a:r>
              <a:rPr lang="en-US" altLang="en-US" sz="900" b="1" dirty="0" err="1">
                <a:latin typeface="Arial" panose="020B0604020202020204" pitchFamily="34" charset="0"/>
              </a:rPr>
              <a:t>нормальными</a:t>
            </a:r>
            <a:r>
              <a:rPr lang="en-US" altLang="en-US" sz="900" b="1" dirty="0">
                <a:latin typeface="Arial" panose="020B0604020202020204" pitchFamily="34" charset="0"/>
              </a:rPr>
              <a:t> и </a:t>
            </a:r>
            <a:r>
              <a:rPr lang="en-US" altLang="en-US" sz="900" b="1" dirty="0" err="1">
                <a:latin typeface="Arial" panose="020B0604020202020204" pitchFamily="34" charset="0"/>
              </a:rPr>
              <a:t>опухолевыми</a:t>
            </a:r>
            <a:r>
              <a:rPr lang="en-US" altLang="en-US" sz="900" b="1" dirty="0">
                <a:latin typeface="Arial" panose="020B0604020202020204" pitchFamily="34" charset="0"/>
              </a:rPr>
              <a:t> </a:t>
            </a:r>
            <a:r>
              <a:rPr lang="en-US" altLang="en-US" sz="900" b="1" dirty="0" err="1">
                <a:latin typeface="Arial" panose="020B0604020202020204" pitchFamily="34" charset="0"/>
              </a:rPr>
              <a:t>клетками</a:t>
            </a:r>
            <a:r>
              <a:rPr lang="en-US" altLang="en-US" sz="900" b="1" dirty="0">
                <a:latin typeface="Arial" panose="020B0604020202020204" pitchFamily="34" charset="0"/>
              </a:rPr>
              <a:t> </a:t>
            </a:r>
            <a:r>
              <a:rPr lang="en-US" altLang="en-US" sz="900" b="1" dirty="0" err="1">
                <a:latin typeface="Arial" panose="020B0604020202020204" pitchFamily="34" charset="0"/>
              </a:rPr>
              <a:t>не</a:t>
            </a:r>
            <a:r>
              <a:rPr lang="en-US" altLang="en-US" sz="900" b="1" dirty="0">
                <a:latin typeface="Arial" panose="020B0604020202020204" pitchFamily="34" charset="0"/>
              </a:rPr>
              <a:t> </a:t>
            </a:r>
            <a:r>
              <a:rPr lang="en-US" altLang="en-US" sz="900" b="1" dirty="0" err="1">
                <a:latin typeface="Arial" panose="020B0604020202020204" pitchFamily="34" charset="0"/>
              </a:rPr>
              <a:t>наблюдается</a:t>
            </a:r>
            <a:r>
              <a:rPr lang="en-US" altLang="en-US" sz="900" b="1" dirty="0">
                <a:latin typeface="Arial" panose="020B0604020202020204" pitchFamily="34" charset="0"/>
              </a:rPr>
              <a:t>( </a:t>
            </a:r>
            <a:r>
              <a:rPr lang="en-US" altLang="en-US" sz="900" b="1" dirty="0" err="1">
                <a:latin typeface="Arial" panose="020B0604020202020204" pitchFamily="34" charset="0"/>
              </a:rPr>
              <a:t>через</a:t>
            </a:r>
            <a:r>
              <a:rPr lang="en-US" altLang="en-US" sz="900" b="1" dirty="0">
                <a:latin typeface="Arial" panose="020B0604020202020204" pitchFamily="34" charset="0"/>
              </a:rPr>
              <a:t> 3 </a:t>
            </a:r>
            <a:r>
              <a:rPr lang="en-US" altLang="en-US" sz="900" b="1" dirty="0" err="1">
                <a:latin typeface="Arial" panose="020B0604020202020204" pitchFamily="34" charset="0"/>
              </a:rPr>
              <a:t>часа</a:t>
            </a:r>
            <a:r>
              <a:rPr lang="en-US" altLang="en-US" sz="900" b="1" dirty="0">
                <a:latin typeface="Arial" panose="020B0604020202020204" pitchFamily="34" charset="0"/>
              </a:rPr>
              <a:t>)</a:t>
            </a:r>
          </a:p>
          <a:p>
            <a:pPr algn="just" eaLnBrk="1" hangingPunct="1">
              <a:spcBef>
                <a:spcPct val="0"/>
              </a:spcBef>
              <a:buFontTx/>
              <a:buNone/>
            </a:pPr>
            <a:r>
              <a:rPr lang="en-US" altLang="en-US" sz="900" b="1" dirty="0" err="1">
                <a:latin typeface="Arial" panose="020B0604020202020204" pitchFamily="34" charset="0"/>
              </a:rPr>
              <a:t>Но</a:t>
            </a:r>
            <a:r>
              <a:rPr lang="en-US" altLang="en-US" sz="900" b="1" dirty="0">
                <a:latin typeface="Arial" panose="020B0604020202020204" pitchFamily="34" charset="0"/>
              </a:rPr>
              <a:t> </a:t>
            </a:r>
            <a:r>
              <a:rPr lang="en-US" altLang="en-US" sz="900" b="1" dirty="0" err="1">
                <a:latin typeface="Arial" panose="020B0604020202020204" pitchFamily="34" charset="0"/>
              </a:rPr>
              <a:t>при</a:t>
            </a:r>
            <a:r>
              <a:rPr lang="en-US" altLang="en-US" sz="900" b="1" dirty="0">
                <a:latin typeface="Arial" panose="020B0604020202020204" pitchFamily="34" charset="0"/>
              </a:rPr>
              <a:t> </a:t>
            </a:r>
            <a:r>
              <a:rPr lang="en-US" altLang="en-US" sz="900" b="1" dirty="0" err="1">
                <a:latin typeface="Arial" panose="020B0604020202020204" pitchFamily="34" charset="0"/>
              </a:rPr>
              <a:t>меньших</a:t>
            </a:r>
            <a:r>
              <a:rPr lang="en-US" altLang="en-US" sz="900" b="1" dirty="0">
                <a:latin typeface="Arial" panose="020B0604020202020204" pitchFamily="34" charset="0"/>
              </a:rPr>
              <a:t> </a:t>
            </a:r>
            <a:r>
              <a:rPr lang="en-US" altLang="en-US" sz="900" b="1" dirty="0" err="1">
                <a:latin typeface="Arial" panose="020B0604020202020204" pitchFamily="34" charset="0"/>
              </a:rPr>
              <a:t>дозах</a:t>
            </a:r>
            <a:r>
              <a:rPr lang="en-US" altLang="en-US" sz="900" b="1" dirty="0">
                <a:latin typeface="Arial" panose="020B0604020202020204" pitchFamily="34" charset="0"/>
              </a:rPr>
              <a:t> и </a:t>
            </a:r>
            <a:r>
              <a:rPr lang="en-US" altLang="en-US" sz="900" b="1" dirty="0" err="1">
                <a:latin typeface="Arial" panose="020B0604020202020204" pitchFamily="34" charset="0"/>
              </a:rPr>
              <a:t>сроках</a:t>
            </a:r>
            <a:r>
              <a:rPr lang="en-US" altLang="en-US" sz="900" b="1" dirty="0">
                <a:latin typeface="Arial" panose="020B0604020202020204" pitchFamily="34" charset="0"/>
              </a:rPr>
              <a:t> </a:t>
            </a:r>
            <a:r>
              <a:rPr lang="en-US" altLang="en-US" sz="900" b="1" dirty="0" err="1">
                <a:latin typeface="Arial" panose="020B0604020202020204" pitchFamily="34" charset="0"/>
              </a:rPr>
              <a:t>после</a:t>
            </a:r>
            <a:r>
              <a:rPr lang="en-US" altLang="en-US" sz="900" b="1" dirty="0">
                <a:latin typeface="Arial" panose="020B0604020202020204" pitchFamily="34" charset="0"/>
              </a:rPr>
              <a:t> </a:t>
            </a:r>
            <a:r>
              <a:rPr lang="en-US" altLang="en-US" sz="900" b="1" dirty="0" err="1">
                <a:latin typeface="Arial" panose="020B0604020202020204" pitchFamily="34" charset="0"/>
              </a:rPr>
              <a:t>облучения-слева</a:t>
            </a:r>
            <a:r>
              <a:rPr lang="en-US" altLang="en-US" sz="900" b="1" dirty="0">
                <a:latin typeface="Arial" panose="020B0604020202020204" pitchFamily="34" charset="0"/>
              </a:rPr>
              <a:t>: в </a:t>
            </a:r>
            <a:r>
              <a:rPr lang="en-US" altLang="en-US" sz="900" b="1" dirty="0" err="1">
                <a:latin typeface="Arial" panose="020B0604020202020204" pitchFamily="34" charset="0"/>
              </a:rPr>
              <a:t>нормальных</a:t>
            </a:r>
            <a:r>
              <a:rPr lang="en-US" altLang="en-US" sz="900" b="1" dirty="0">
                <a:latin typeface="Arial" panose="020B0604020202020204" pitchFamily="34" charset="0"/>
              </a:rPr>
              <a:t> </a:t>
            </a:r>
            <a:r>
              <a:rPr lang="en-US" altLang="en-US" sz="900" b="1" dirty="0" err="1">
                <a:latin typeface="Arial" panose="020B0604020202020204" pitchFamily="34" charset="0"/>
              </a:rPr>
              <a:t>клетках</a:t>
            </a:r>
            <a:r>
              <a:rPr lang="en-US" altLang="en-US" sz="900" b="1" dirty="0">
                <a:latin typeface="Arial" panose="020B0604020202020204" pitchFamily="34" charset="0"/>
              </a:rPr>
              <a:t>, </a:t>
            </a:r>
            <a:r>
              <a:rPr lang="en-US" altLang="en-US" sz="900" b="1" dirty="0" err="1">
                <a:latin typeface="Arial" panose="020B0604020202020204" pitchFamily="34" charset="0"/>
              </a:rPr>
              <a:t>при</a:t>
            </a:r>
            <a:r>
              <a:rPr lang="en-US" altLang="en-US" sz="900" b="1" dirty="0">
                <a:latin typeface="Arial" panose="020B0604020202020204" pitchFamily="34" charset="0"/>
              </a:rPr>
              <a:t> </a:t>
            </a:r>
            <a:r>
              <a:rPr lang="en-US" altLang="en-US" sz="900" b="1" dirty="0" err="1">
                <a:latin typeface="Arial" panose="020B0604020202020204" pitchFamily="34" charset="0"/>
              </a:rPr>
              <a:t>любых</a:t>
            </a:r>
            <a:r>
              <a:rPr lang="en-US" altLang="en-US" sz="900" b="1" dirty="0">
                <a:latin typeface="Arial" panose="020B0604020202020204" pitchFamily="34" charset="0"/>
              </a:rPr>
              <a:t> </a:t>
            </a:r>
            <a:r>
              <a:rPr lang="en-US" altLang="en-US" sz="900" b="1" dirty="0" err="1">
                <a:latin typeface="Arial" panose="020B0604020202020204" pitchFamily="34" charset="0"/>
              </a:rPr>
              <a:t>повреждениях</a:t>
            </a:r>
            <a:r>
              <a:rPr lang="en-US" altLang="en-US" sz="900" b="1" dirty="0">
                <a:latin typeface="Arial" panose="020B0604020202020204" pitchFamily="34" charset="0"/>
              </a:rPr>
              <a:t> </a:t>
            </a:r>
            <a:r>
              <a:rPr lang="en-US" altLang="en-US" sz="900" b="1" dirty="0" err="1">
                <a:latin typeface="Arial" panose="020B0604020202020204" pitchFamily="34" charset="0"/>
              </a:rPr>
              <a:t>активируются</a:t>
            </a:r>
            <a:r>
              <a:rPr lang="en-US" altLang="en-US" sz="900" b="1" dirty="0">
                <a:latin typeface="Arial" panose="020B0604020202020204" pitchFamily="34" charset="0"/>
              </a:rPr>
              <a:t> </a:t>
            </a:r>
            <a:r>
              <a:rPr lang="en-US" altLang="en-US" sz="900" b="1" dirty="0" err="1">
                <a:latin typeface="Arial" panose="020B0604020202020204" pitchFamily="34" charset="0"/>
              </a:rPr>
              <a:t>все</a:t>
            </a:r>
            <a:r>
              <a:rPr lang="en-US" altLang="en-US" sz="900" b="1" dirty="0">
                <a:latin typeface="Arial" panose="020B0604020202020204" pitchFamily="34" charset="0"/>
              </a:rPr>
              <a:t> </a:t>
            </a:r>
            <a:r>
              <a:rPr lang="en-US" altLang="en-US" sz="900" b="1" dirty="0" err="1">
                <a:latin typeface="Arial" panose="020B0604020202020204" pitchFamily="34" charset="0"/>
              </a:rPr>
              <a:t>возможные</a:t>
            </a:r>
            <a:r>
              <a:rPr lang="en-US" altLang="en-US" sz="900" b="1" dirty="0">
                <a:latin typeface="Arial" panose="020B0604020202020204" pitchFamily="34" charset="0"/>
              </a:rPr>
              <a:t> </a:t>
            </a:r>
            <a:r>
              <a:rPr lang="en-US" altLang="en-US" sz="900" b="1" dirty="0" err="1">
                <a:latin typeface="Arial" panose="020B0604020202020204" pitchFamily="34" charset="0"/>
              </a:rPr>
              <a:t>процессы</a:t>
            </a:r>
            <a:r>
              <a:rPr lang="en-US" altLang="en-US" sz="900" b="1" dirty="0">
                <a:latin typeface="Arial" panose="020B0604020202020204" pitchFamily="34" charset="0"/>
              </a:rPr>
              <a:t> </a:t>
            </a:r>
            <a:r>
              <a:rPr lang="en-US" altLang="en-US" sz="900" b="1" dirty="0" err="1">
                <a:latin typeface="Arial" panose="020B0604020202020204" pitchFamily="34" charset="0"/>
              </a:rPr>
              <a:t>репарации</a:t>
            </a:r>
            <a:r>
              <a:rPr lang="en-US" altLang="en-US" sz="900" b="1" dirty="0">
                <a:latin typeface="Arial" panose="020B0604020202020204" pitchFamily="34" charset="0"/>
              </a:rPr>
              <a:t>, </a:t>
            </a:r>
            <a:r>
              <a:rPr lang="en-US" altLang="en-US" sz="900" b="1" dirty="0" err="1">
                <a:latin typeface="Arial" panose="020B0604020202020204" pitchFamily="34" charset="0"/>
              </a:rPr>
              <a:t>чтобы</a:t>
            </a:r>
            <a:r>
              <a:rPr lang="en-US" altLang="en-US" sz="900" b="1" dirty="0">
                <a:latin typeface="Arial" panose="020B0604020202020204" pitchFamily="34" charset="0"/>
              </a:rPr>
              <a:t> </a:t>
            </a:r>
            <a:r>
              <a:rPr lang="en-US" altLang="en-US" sz="900" b="1" dirty="0" err="1">
                <a:latin typeface="Arial" panose="020B0604020202020204" pitchFamily="34" charset="0"/>
              </a:rPr>
              <a:t>избежать</a:t>
            </a:r>
            <a:r>
              <a:rPr lang="en-US" altLang="en-US" sz="900" b="1" dirty="0">
                <a:latin typeface="Arial" panose="020B0604020202020204" pitchFamily="34" charset="0"/>
              </a:rPr>
              <a:t> </a:t>
            </a:r>
            <a:r>
              <a:rPr lang="en-US" altLang="en-US" sz="900" b="1" dirty="0" err="1">
                <a:latin typeface="Arial" panose="020B0604020202020204" pitchFamily="34" charset="0"/>
              </a:rPr>
              <a:t>геномных</a:t>
            </a:r>
            <a:r>
              <a:rPr lang="en-US" altLang="en-US" sz="900" b="1" dirty="0">
                <a:latin typeface="Arial" panose="020B0604020202020204" pitchFamily="34" charset="0"/>
              </a:rPr>
              <a:t> </a:t>
            </a:r>
            <a:r>
              <a:rPr lang="en-US" altLang="en-US" sz="900" b="1" dirty="0" err="1">
                <a:latin typeface="Arial" panose="020B0604020202020204" pitchFamily="34" charset="0"/>
              </a:rPr>
              <a:t>повреждений</a:t>
            </a:r>
            <a:r>
              <a:rPr lang="en-US" altLang="en-US" sz="900" b="1" dirty="0">
                <a:latin typeface="Arial" panose="020B0604020202020204" pitchFamily="34" charset="0"/>
              </a:rPr>
              <a:t> и </a:t>
            </a:r>
            <a:r>
              <a:rPr lang="en-US" altLang="en-US" sz="900" b="1" dirty="0" err="1">
                <a:latin typeface="Arial" panose="020B0604020202020204" pitchFamily="34" charset="0"/>
              </a:rPr>
              <a:t>смерти</a:t>
            </a:r>
            <a:r>
              <a:rPr lang="en-US" altLang="en-US" sz="900" b="1" dirty="0">
                <a:latin typeface="Arial" panose="020B0604020202020204" pitchFamily="34" charset="0"/>
              </a:rPr>
              <a:t> </a:t>
            </a:r>
            <a:r>
              <a:rPr lang="en-US" altLang="en-US" sz="900" b="1" dirty="0" err="1">
                <a:latin typeface="Arial" panose="020B0604020202020204" pitchFamily="34" charset="0"/>
              </a:rPr>
              <a:t>клеток</a:t>
            </a:r>
            <a:r>
              <a:rPr lang="en-US" altLang="en-US" sz="900" b="1" dirty="0">
                <a:latin typeface="Arial" panose="020B0604020202020204" pitchFamily="34" charset="0"/>
              </a:rPr>
              <a:t>.</a:t>
            </a:r>
            <a:r>
              <a:rPr lang="en-US" altLang="en-US" sz="900" dirty="0">
                <a:latin typeface="Arial" panose="020B0604020202020204" pitchFamily="34" charset="0"/>
              </a:rPr>
              <a:t> </a:t>
            </a:r>
            <a:r>
              <a:rPr lang="en-US" altLang="en-US" sz="900" b="1" dirty="0">
                <a:latin typeface="Arial" panose="020B0604020202020204" pitchFamily="34" charset="0"/>
              </a:rPr>
              <a:t>В </a:t>
            </a:r>
            <a:r>
              <a:rPr lang="en-US" altLang="en-US" sz="900" b="1" dirty="0" err="1">
                <a:latin typeface="Arial" panose="020B0604020202020204" pitchFamily="34" charset="0"/>
              </a:rPr>
              <a:t>опухолевых</a:t>
            </a:r>
            <a:r>
              <a:rPr lang="en-US" altLang="en-US" sz="900" b="1" dirty="0">
                <a:latin typeface="Arial" panose="020B0604020202020204" pitchFamily="34" charset="0"/>
              </a:rPr>
              <a:t> </a:t>
            </a:r>
            <a:r>
              <a:rPr lang="en-US" altLang="en-US" sz="900" b="1" dirty="0" err="1">
                <a:latin typeface="Arial" panose="020B0604020202020204" pitchFamily="34" charset="0"/>
              </a:rPr>
              <a:t>же</a:t>
            </a:r>
            <a:r>
              <a:rPr lang="en-US" altLang="en-US" sz="900" b="1" dirty="0">
                <a:latin typeface="Arial" panose="020B0604020202020204" pitchFamily="34" charset="0"/>
              </a:rPr>
              <a:t> </a:t>
            </a:r>
            <a:r>
              <a:rPr lang="en-US" altLang="en-US" sz="900" b="1" dirty="0" err="1">
                <a:latin typeface="Arial" panose="020B0604020202020204" pitchFamily="34" charset="0"/>
              </a:rPr>
              <a:t>клетках</a:t>
            </a:r>
            <a:r>
              <a:rPr lang="en-US" altLang="en-US" sz="900" b="1" dirty="0">
                <a:latin typeface="Arial" panose="020B0604020202020204" pitchFamily="34" charset="0"/>
              </a:rPr>
              <a:t> </a:t>
            </a:r>
            <a:r>
              <a:rPr lang="en-US" altLang="en-US" sz="900" b="1" dirty="0" err="1">
                <a:latin typeface="Arial" panose="020B0604020202020204" pitchFamily="34" charset="0"/>
              </a:rPr>
              <a:t>только</a:t>
            </a:r>
            <a:r>
              <a:rPr lang="en-US" altLang="en-US" sz="900" b="1" dirty="0">
                <a:latin typeface="Arial" panose="020B0604020202020204" pitchFamily="34" charset="0"/>
              </a:rPr>
              <a:t> </a:t>
            </a:r>
            <a:r>
              <a:rPr lang="en-US" altLang="en-US" sz="900" b="1" dirty="0" err="1">
                <a:latin typeface="Arial" panose="020B0604020202020204" pitchFamily="34" charset="0"/>
              </a:rPr>
              <a:t>при</a:t>
            </a:r>
            <a:r>
              <a:rPr lang="en-US" altLang="en-US" sz="900" b="1" dirty="0">
                <a:latin typeface="Arial" panose="020B0604020202020204" pitchFamily="34" charset="0"/>
              </a:rPr>
              <a:t> </a:t>
            </a:r>
            <a:r>
              <a:rPr lang="en-US" altLang="en-US" sz="900" b="1" dirty="0" err="1">
                <a:latin typeface="Arial" panose="020B0604020202020204" pitchFamily="34" charset="0"/>
              </a:rPr>
              <a:t>летальных</a:t>
            </a:r>
            <a:r>
              <a:rPr lang="en-US" altLang="en-US" sz="900" b="1" dirty="0">
                <a:latin typeface="Arial" panose="020B0604020202020204" pitchFamily="34" charset="0"/>
              </a:rPr>
              <a:t> </a:t>
            </a:r>
            <a:r>
              <a:rPr lang="en-US" altLang="en-US" sz="900" b="1" dirty="0" err="1">
                <a:latin typeface="Arial" panose="020B0604020202020204" pitchFamily="34" charset="0"/>
              </a:rPr>
              <a:t>дозах</a:t>
            </a:r>
            <a:r>
              <a:rPr lang="en-US" altLang="en-US" sz="900" b="1" dirty="0">
                <a:latin typeface="Arial" panose="020B0604020202020204" pitchFamily="34" charset="0"/>
              </a:rPr>
              <a:t> </a:t>
            </a:r>
            <a:r>
              <a:rPr lang="en-US" altLang="en-US" sz="900" b="1" dirty="0" err="1">
                <a:latin typeface="Arial" panose="020B0604020202020204" pitchFamily="34" charset="0"/>
              </a:rPr>
              <a:t>репарационная</a:t>
            </a:r>
            <a:r>
              <a:rPr lang="en-US" altLang="en-US" sz="900" b="1" dirty="0">
                <a:latin typeface="Arial" panose="020B0604020202020204" pitchFamily="34" charset="0"/>
              </a:rPr>
              <a:t> </a:t>
            </a:r>
            <a:r>
              <a:rPr lang="en-US" altLang="en-US" sz="900" b="1" dirty="0" err="1">
                <a:latin typeface="Arial" panose="020B0604020202020204" pitchFamily="34" charset="0"/>
              </a:rPr>
              <a:t>система</a:t>
            </a:r>
            <a:r>
              <a:rPr lang="en-US" altLang="en-US" sz="900" b="1" dirty="0">
                <a:latin typeface="Arial" panose="020B0604020202020204" pitchFamily="34" charset="0"/>
              </a:rPr>
              <a:t> </a:t>
            </a:r>
            <a:r>
              <a:rPr lang="en-US" altLang="en-US" sz="900" b="1" dirty="0" err="1">
                <a:latin typeface="Arial" panose="020B0604020202020204" pitchFamily="34" charset="0"/>
              </a:rPr>
              <a:t>начинает</a:t>
            </a:r>
            <a:r>
              <a:rPr lang="en-US" altLang="en-US" sz="900" b="1" dirty="0">
                <a:latin typeface="Arial" panose="020B0604020202020204" pitchFamily="34" charset="0"/>
              </a:rPr>
              <a:t> </a:t>
            </a:r>
            <a:r>
              <a:rPr lang="en-US" altLang="en-US" sz="900" b="1" dirty="0" err="1">
                <a:latin typeface="Arial" panose="020B0604020202020204" pitchFamily="34" charset="0"/>
              </a:rPr>
              <a:t>работать</a:t>
            </a:r>
            <a:r>
              <a:rPr lang="en-US" altLang="en-US" sz="900" b="1" dirty="0">
                <a:latin typeface="Arial" panose="020B0604020202020204" pitchFamily="34" charset="0"/>
              </a:rPr>
              <a:t> </a:t>
            </a:r>
            <a:r>
              <a:rPr lang="en-US" altLang="en-US" sz="900" b="1" dirty="0" err="1">
                <a:latin typeface="Arial" panose="020B0604020202020204" pitchFamily="34" charset="0"/>
              </a:rPr>
              <a:t>на</a:t>
            </a:r>
            <a:r>
              <a:rPr lang="en-US" altLang="en-US" sz="900" b="1" dirty="0">
                <a:latin typeface="Arial" panose="020B0604020202020204" pitchFamily="34" charset="0"/>
              </a:rPr>
              <a:t> </a:t>
            </a:r>
            <a:r>
              <a:rPr lang="en-US" altLang="en-US" sz="900" b="1" dirty="0" err="1">
                <a:latin typeface="Arial" panose="020B0604020202020204" pitchFamily="34" charset="0"/>
              </a:rPr>
              <a:t>всю</a:t>
            </a:r>
            <a:r>
              <a:rPr lang="en-US" altLang="en-US" sz="900" b="1" dirty="0">
                <a:latin typeface="Arial" panose="020B0604020202020204" pitchFamily="34" charset="0"/>
              </a:rPr>
              <a:t> </a:t>
            </a:r>
            <a:r>
              <a:rPr lang="en-US" altLang="en-US" sz="900" b="1" dirty="0" err="1">
                <a:latin typeface="Arial" panose="020B0604020202020204" pitchFamily="34" charset="0"/>
              </a:rPr>
              <a:t>мощность</a:t>
            </a:r>
            <a:r>
              <a:rPr lang="en-US" altLang="en-US" sz="900" b="1" dirty="0">
                <a:latin typeface="Arial" panose="020B0604020202020204" pitchFamily="34" charset="0"/>
              </a:rPr>
              <a:t>, </a:t>
            </a:r>
            <a:r>
              <a:rPr lang="en-US" altLang="en-US" sz="900" b="1" dirty="0" err="1">
                <a:latin typeface="Arial" panose="020B0604020202020204" pitchFamily="34" charset="0"/>
              </a:rPr>
              <a:t>чтобы</a:t>
            </a:r>
            <a:r>
              <a:rPr lang="en-US" altLang="en-US" sz="900" b="1" dirty="0">
                <a:latin typeface="Arial" panose="020B0604020202020204" pitchFamily="34" charset="0"/>
              </a:rPr>
              <a:t> </a:t>
            </a:r>
            <a:r>
              <a:rPr lang="en-US" altLang="en-US" sz="900" b="1" dirty="0" err="1">
                <a:latin typeface="Arial" panose="020B0604020202020204" pitchFamily="34" charset="0"/>
              </a:rPr>
              <a:t>обеспечить</a:t>
            </a:r>
            <a:r>
              <a:rPr lang="en-US" altLang="en-US" sz="900" b="1" dirty="0">
                <a:latin typeface="Arial" panose="020B0604020202020204" pitchFamily="34" charset="0"/>
              </a:rPr>
              <a:t> </a:t>
            </a:r>
            <a:r>
              <a:rPr lang="en-US" altLang="en-US" sz="900" b="1" dirty="0" err="1">
                <a:latin typeface="Arial" panose="020B0604020202020204" pitchFamily="34" charset="0"/>
              </a:rPr>
              <a:t>выживаемость</a:t>
            </a:r>
            <a:r>
              <a:rPr lang="en-US" altLang="en-US" sz="900" b="1" dirty="0">
                <a:latin typeface="Arial" panose="020B0604020202020204" pitchFamily="34" charset="0"/>
              </a:rPr>
              <a:t> </a:t>
            </a:r>
            <a:r>
              <a:rPr lang="en-US" altLang="en-US" sz="900" b="1" dirty="0" err="1">
                <a:latin typeface="Arial" panose="020B0604020202020204" pitchFamily="34" charset="0"/>
              </a:rPr>
              <a:t>клеток</a:t>
            </a:r>
            <a:endParaRPr lang="ru-RU" altLang="en-US" sz="1200" dirty="0"/>
          </a:p>
        </p:txBody>
      </p:sp>
      <p:sp>
        <p:nvSpPr>
          <p:cNvPr id="41997" name="Rectangle 53"/>
          <p:cNvSpPr>
            <a:spLocks noChangeArrowheads="1"/>
          </p:cNvSpPr>
          <p:nvPr/>
        </p:nvSpPr>
        <p:spPr bwMode="auto">
          <a:xfrm>
            <a:off x="838200" y="25146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Times New Roman" panose="02020603050405020304" pitchFamily="18" charset="0"/>
                <a:cs typeface="Times New Roman" panose="02020603050405020304" pitchFamily="18" charset="0"/>
              </a:rPr>
              <a:t>PBMCs</a:t>
            </a:r>
            <a:endParaRPr lang="ru-RU" altLang="en-US" sz="1600" b="1"/>
          </a:p>
        </p:txBody>
      </p:sp>
      <p:sp>
        <p:nvSpPr>
          <p:cNvPr id="41998" name="Rectangle 54"/>
          <p:cNvSpPr>
            <a:spLocks noChangeArrowheads="1"/>
          </p:cNvSpPr>
          <p:nvPr/>
        </p:nvSpPr>
        <p:spPr bwMode="auto">
          <a:xfrm>
            <a:off x="838200" y="4876800"/>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KCL22</a:t>
            </a:r>
            <a:endParaRPr lang="ru-RU" altLang="en-US" sz="1800" b="1"/>
          </a:p>
        </p:txBody>
      </p:sp>
      <p:sp>
        <p:nvSpPr>
          <p:cNvPr id="41999" name="Rectangle 55"/>
          <p:cNvSpPr>
            <a:spLocks noChangeArrowheads="1"/>
          </p:cNvSpPr>
          <p:nvPr/>
        </p:nvSpPr>
        <p:spPr bwMode="auto">
          <a:xfrm>
            <a:off x="5715000" y="5105400"/>
            <a:ext cx="3200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1200">
                <a:latin typeface="Times New Roman" panose="02020603050405020304" pitchFamily="18" charset="0"/>
                <a:cs typeface="Times New Roman" panose="02020603050405020304" pitchFamily="18" charset="0"/>
              </a:rPr>
              <a:t>The level of DNA-damage in PBMC (blood normal cells, female) and KCL22  cell line (blood cancer cells, female</a:t>
            </a:r>
            <a:r>
              <a:rPr lang="en-US" altLang="en-US" sz="1200" u="sng">
                <a:latin typeface="Times New Roman" panose="02020603050405020304" pitchFamily="18" charset="0"/>
                <a:cs typeface="Times New Roman" panose="02020603050405020304" pitchFamily="18" charset="0"/>
              </a:rPr>
              <a:t>) </a:t>
            </a:r>
            <a:r>
              <a:rPr lang="en-US" altLang="en-US" sz="1400" b="1" u="sng">
                <a:latin typeface="Times New Roman" panose="02020603050405020304" pitchFamily="18" charset="0"/>
                <a:cs typeface="Times New Roman" panose="02020603050405020304" pitchFamily="18" charset="0"/>
              </a:rPr>
              <a:t>after 3 hours of irradiation</a:t>
            </a:r>
            <a:endParaRPr lang="ru-RU" altLang="en-US" sz="1200" b="1" u="sng"/>
          </a:p>
        </p:txBody>
      </p:sp>
      <p:sp>
        <p:nvSpPr>
          <p:cNvPr id="42000" name="Title 37"/>
          <p:cNvSpPr>
            <a:spLocks noGrp="1"/>
          </p:cNvSpPr>
          <p:nvPr>
            <p:ph type="title"/>
          </p:nvPr>
        </p:nvSpPr>
        <p:spPr>
          <a:xfrm>
            <a:off x="457200" y="0"/>
            <a:ext cx="8229600" cy="304800"/>
          </a:xfrm>
        </p:spPr>
        <p:txBody>
          <a:bodyPr>
            <a:normAutofit fontScale="90000"/>
          </a:bodyPr>
          <a:lstStyle/>
          <a:p>
            <a:r>
              <a:rPr lang="en-US" altLang="en-US" sz="2400" smtClean="0"/>
              <a:t>  </a:t>
            </a:r>
            <a:r>
              <a:rPr lang="en-US" altLang="en-US" sz="3600" b="1" smtClean="0"/>
              <a:t> </a:t>
            </a:r>
            <a:br>
              <a:rPr lang="en-US" altLang="en-US" sz="3600" b="1" smtClean="0"/>
            </a:br>
            <a:r>
              <a:rPr lang="en-US" altLang="en-US" sz="2400" b="1" smtClean="0"/>
              <a:t>Различия в первичных повреждениях ДНК и репарации между нормальными и опухолевыми клетками</a:t>
            </a:r>
            <a:endParaRPr lang="en-US" altLang="en-US" smtClean="0"/>
          </a:p>
        </p:txBody>
      </p:sp>
    </p:spTree>
    <p:extLst>
      <p:ext uri="{BB962C8B-B14F-4D97-AF65-F5344CB8AC3E}">
        <p14:creationId xmlns:p14="http://schemas.microsoft.com/office/powerpoint/2010/main" val="22769793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fontScale="90000"/>
          </a:bodyPr>
          <a:lstStyle/>
          <a:p>
            <a:pPr algn="l"/>
            <a:r>
              <a:rPr lang="en-US" altLang="ru-RU" sz="3200" dirty="0" smtClean="0">
                <a:solidFill>
                  <a:schemeClr val="bg1"/>
                </a:solidFill>
              </a:rPr>
              <a:t/>
            </a:r>
            <a:br>
              <a:rPr lang="en-US" altLang="ru-RU" sz="3200" dirty="0" smtClean="0">
                <a:solidFill>
                  <a:schemeClr val="bg1"/>
                </a:solidFill>
              </a:rPr>
            </a:br>
            <a:r>
              <a:rPr lang="en-US" altLang="ru-RU" sz="3200" dirty="0" smtClean="0">
                <a:solidFill>
                  <a:schemeClr val="bg1"/>
                </a:solidFill>
              </a:rPr>
              <a:t/>
            </a:r>
            <a:br>
              <a:rPr lang="en-US" altLang="ru-RU" sz="3200" dirty="0" smtClean="0">
                <a:solidFill>
                  <a:schemeClr val="bg1"/>
                </a:solidFill>
              </a:rPr>
            </a:br>
            <a:r>
              <a:rPr lang="en-US" altLang="ru-RU" sz="3200" dirty="0" smtClean="0">
                <a:solidFill>
                  <a:schemeClr val="bg1"/>
                </a:solidFill>
              </a:rPr>
              <a:t/>
            </a:r>
            <a:br>
              <a:rPr lang="en-US" altLang="ru-RU" sz="3200" dirty="0" smtClean="0">
                <a:solidFill>
                  <a:schemeClr val="bg1"/>
                </a:solidFill>
              </a:rPr>
            </a:br>
            <a:r>
              <a:rPr lang="en-US" altLang="ru-RU" sz="3200" dirty="0" smtClean="0">
                <a:solidFill>
                  <a:schemeClr val="bg1"/>
                </a:solidFill>
              </a:rPr>
              <a:t/>
            </a:r>
            <a:br>
              <a:rPr lang="en-US" altLang="ru-RU" sz="3200" dirty="0" smtClean="0">
                <a:solidFill>
                  <a:schemeClr val="bg1"/>
                </a:solidFill>
              </a:rPr>
            </a:br>
            <a:r>
              <a:rPr lang="en-US" altLang="ru-RU" sz="3200" dirty="0" smtClean="0">
                <a:solidFill>
                  <a:schemeClr val="bg1"/>
                </a:solidFill>
              </a:rPr>
              <a:t/>
            </a:r>
            <a:br>
              <a:rPr lang="en-US" altLang="ru-RU" sz="3200" dirty="0" smtClean="0">
                <a:solidFill>
                  <a:schemeClr val="bg1"/>
                </a:solidFill>
              </a:rPr>
            </a:br>
            <a:r>
              <a:rPr lang="en-US" altLang="ru-RU" sz="3200" dirty="0" smtClean="0">
                <a:solidFill>
                  <a:schemeClr val="bg1"/>
                </a:solidFill>
              </a:rPr>
              <a:t/>
            </a:r>
            <a:br>
              <a:rPr lang="en-US" altLang="ru-RU" sz="3200" dirty="0" smtClean="0">
                <a:solidFill>
                  <a:schemeClr val="bg1"/>
                </a:solidFill>
              </a:rPr>
            </a:br>
            <a:r>
              <a:rPr lang="en-US" altLang="ru-RU" sz="3200" dirty="0" smtClean="0"/>
              <a:t/>
            </a:r>
            <a:br>
              <a:rPr lang="en-US" altLang="ru-RU" sz="3200" dirty="0" smtClean="0"/>
            </a:br>
            <a:r>
              <a:rPr lang="en-US" altLang="ru-RU" sz="3600" dirty="0" smtClean="0"/>
              <a:t/>
            </a:r>
            <a:br>
              <a:rPr lang="en-US" altLang="ru-RU" sz="3600" dirty="0" smtClean="0"/>
            </a:br>
            <a:r>
              <a:rPr lang="en-US" altLang="ru-RU" sz="3600" dirty="0" err="1" smtClean="0"/>
              <a:t>Onco</a:t>
            </a:r>
            <a:r>
              <a:rPr lang="en-US" altLang="ru-RU" sz="3600" dirty="0" smtClean="0">
                <a:solidFill>
                  <a:schemeClr val="bg1"/>
                </a:solidFill>
              </a:rPr>
              <a:t/>
            </a:r>
            <a:br>
              <a:rPr lang="en-US" altLang="ru-RU" sz="3600" dirty="0" smtClean="0">
                <a:solidFill>
                  <a:schemeClr val="bg1"/>
                </a:solidFill>
              </a:rPr>
            </a:br>
            <a:r>
              <a:rPr lang="en-US" altLang="ru-RU" sz="3600" dirty="0" smtClean="0">
                <a:solidFill>
                  <a:schemeClr val="bg1"/>
                </a:solidFill>
              </a:rPr>
              <a:t/>
            </a:r>
            <a:br>
              <a:rPr lang="en-US" altLang="ru-RU" sz="3600" dirty="0" smtClean="0">
                <a:solidFill>
                  <a:schemeClr val="bg1"/>
                </a:solidFill>
              </a:rPr>
            </a:br>
            <a:r>
              <a:rPr lang="en-US" altLang="ru-RU" sz="3600" dirty="0" smtClean="0"/>
              <a:t>By </a:t>
            </a:r>
            <a:r>
              <a:rPr lang="en-US" altLang="ru-RU" sz="3600" dirty="0" err="1" smtClean="0"/>
              <a:t>Borcia</a:t>
            </a:r>
            <a:r>
              <a:rPr lang="en-US" altLang="ru-RU" sz="3600" dirty="0" smtClean="0"/>
              <a:t> et al.,2014 “The slopes of dose-effect  dependences for Olive Tail moment ,calculated by linear interpolation, are 0.31 Gy</a:t>
            </a:r>
            <a:r>
              <a:rPr lang="en-US" altLang="ru-RU" sz="3600" baseline="30000" dirty="0" smtClean="0"/>
              <a:t>-1</a:t>
            </a:r>
            <a:r>
              <a:rPr lang="en-US" altLang="ru-RU" sz="3600" dirty="0" smtClean="0"/>
              <a:t> for normal cells and 2.59 Gy</a:t>
            </a:r>
            <a:r>
              <a:rPr lang="en-US" altLang="ru-RU" sz="3600" baseline="30000" dirty="0" smtClean="0"/>
              <a:t>-1</a:t>
            </a:r>
            <a:r>
              <a:rPr lang="en-US" altLang="ru-RU" sz="3600" dirty="0" smtClean="0"/>
              <a:t> for neoplastic </a:t>
            </a:r>
            <a:r>
              <a:rPr lang="en-US" altLang="ru-RU" sz="3600" dirty="0" err="1" smtClean="0"/>
              <a:t>HeLa</a:t>
            </a:r>
            <a:r>
              <a:rPr lang="en-US" altLang="ru-RU" sz="3600" dirty="0" smtClean="0"/>
              <a:t> cells. These values suggest that normal cells are less damaged by radiation than neoplastic ones, which is a good aspect in case of cancer treatment using electron beams.”</a:t>
            </a:r>
            <a:endParaRPr lang="ru-RU" altLang="ru-RU" sz="3600" dirty="0" smtClean="0"/>
          </a:p>
        </p:txBody>
      </p:sp>
    </p:spTree>
    <p:extLst>
      <p:ext uri="{BB962C8B-B14F-4D97-AF65-F5344CB8AC3E}">
        <p14:creationId xmlns:p14="http://schemas.microsoft.com/office/powerpoint/2010/main" val="18110576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274638"/>
            <a:ext cx="9144000" cy="1143000"/>
          </a:xfrm>
        </p:spPr>
        <p:txBody>
          <a:bodyPr>
            <a:normAutofit fontScale="90000"/>
          </a:bodyPr>
          <a:lstStyle/>
          <a:p>
            <a:r>
              <a:rPr lang="en-US" altLang="en-US" sz="2800" dirty="0" smtClean="0"/>
              <a:t> </a:t>
            </a:r>
            <a:r>
              <a:rPr lang="ru-RU" altLang="en-US" sz="2800" dirty="0" smtClean="0"/>
              <a:t/>
            </a:r>
            <a:br>
              <a:rPr lang="ru-RU"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b="1" dirty="0" smtClean="0"/>
              <a:t>Curves for gamma and electrons</a:t>
            </a:r>
            <a:r>
              <a:rPr lang="en-US" altLang="en-US" sz="2800" dirty="0" smtClean="0">
                <a:solidFill>
                  <a:schemeClr val="bg1"/>
                </a:solidFill>
              </a:rPr>
              <a:t/>
            </a:r>
            <a:br>
              <a:rPr lang="en-US" altLang="en-US" sz="2800" dirty="0" smtClean="0">
                <a:solidFill>
                  <a:schemeClr val="bg1"/>
                </a:solidFill>
              </a:rPr>
            </a:br>
            <a:r>
              <a:rPr lang="en-US" altLang="en-US" sz="2800" dirty="0" smtClean="0"/>
              <a:t>In the publication of </a:t>
            </a:r>
            <a:r>
              <a:rPr lang="en-US" altLang="en-US" sz="2800" b="1" dirty="0" smtClean="0"/>
              <a:t>Praveen (2014) </a:t>
            </a:r>
            <a:r>
              <a:rPr lang="en-US" altLang="en-US" sz="2800" dirty="0" smtClean="0"/>
              <a:t>on variation of Olive tail moment with dose for human peripheral blood cells after electron and gamma irradiation. coefficients, the values of the coefficients a</a:t>
            </a:r>
            <a:r>
              <a:rPr lang="ru-RU" altLang="en-US" sz="2800" dirty="0" smtClean="0"/>
              <a:t> </a:t>
            </a:r>
            <a:r>
              <a:rPr lang="en-US" altLang="en-US" sz="2800" dirty="0" smtClean="0"/>
              <a:t>and b</a:t>
            </a:r>
            <a:r>
              <a:rPr lang="ru-RU" altLang="en-US" sz="2800" dirty="0" smtClean="0"/>
              <a:t> </a:t>
            </a:r>
            <a:r>
              <a:rPr lang="en-US" altLang="en-US" sz="2800" dirty="0" smtClean="0"/>
              <a:t>were found to be 4.14 Gy</a:t>
            </a:r>
            <a:r>
              <a:rPr lang="en-US" altLang="en-US" sz="2800" baseline="30000" dirty="0" smtClean="0"/>
              <a:t>-1</a:t>
            </a:r>
            <a:r>
              <a:rPr lang="en-US" altLang="en-US" sz="2800" dirty="0" smtClean="0"/>
              <a:t>and 1.16 Gy</a:t>
            </a:r>
            <a:r>
              <a:rPr lang="en-US" altLang="en-US" sz="2800" baseline="30000" dirty="0" smtClean="0"/>
              <a:t>-2</a:t>
            </a:r>
            <a:r>
              <a:rPr lang="en-US" altLang="en-US" sz="2800" dirty="0" smtClean="0"/>
              <a:t>, respectively, for electron radiation; the corresponding values for gamma radiation were 4.57 </a:t>
            </a:r>
            <a:r>
              <a:rPr lang="ru-RU" altLang="en-US" sz="2800" dirty="0" smtClean="0"/>
              <a:t>± </a:t>
            </a:r>
            <a:r>
              <a:rPr lang="en-US" altLang="en-US" sz="2800" dirty="0" smtClean="0"/>
              <a:t>0.65 </a:t>
            </a:r>
            <a:r>
              <a:rPr lang="en-US" altLang="en-US" sz="2800" dirty="0" err="1" smtClean="0"/>
              <a:t>Gy</a:t>
            </a:r>
            <a:r>
              <a:rPr lang="ru-RU" altLang="en-US" sz="2800" dirty="0" smtClean="0"/>
              <a:t>‑</a:t>
            </a:r>
            <a:r>
              <a:rPr lang="en-US" altLang="en-US" sz="2800" baseline="30000" dirty="0" smtClean="0"/>
              <a:t>-1</a:t>
            </a:r>
            <a:r>
              <a:rPr lang="en-US" altLang="en-US" sz="2800" dirty="0" smtClean="0"/>
              <a:t>;  0.43 </a:t>
            </a:r>
            <a:r>
              <a:rPr lang="ru-RU" altLang="en-US" sz="2800" dirty="0" smtClean="0"/>
              <a:t>± </a:t>
            </a:r>
            <a:r>
              <a:rPr lang="en-US" altLang="en-US" sz="2800" dirty="0" smtClean="0"/>
              <a:t>0.19 Gy</a:t>
            </a:r>
            <a:r>
              <a:rPr lang="en-US" altLang="en-US" sz="3200" baseline="30000" dirty="0" smtClean="0"/>
              <a:t>-2</a:t>
            </a:r>
            <a:br>
              <a:rPr lang="en-US" altLang="en-US" sz="3200" baseline="30000" dirty="0" smtClean="0"/>
            </a:br>
            <a:r>
              <a:rPr lang="en-US" altLang="en-US" sz="2800" dirty="0" smtClean="0"/>
              <a:t>(R2 </a:t>
            </a:r>
            <a:r>
              <a:rPr lang="ru-RU" altLang="en-US" sz="2800" dirty="0" smtClean="0"/>
              <a:t>= </a:t>
            </a:r>
            <a:r>
              <a:rPr lang="en-US" altLang="en-US" sz="2800" dirty="0" smtClean="0"/>
              <a:t>0.99, Chi</a:t>
            </a:r>
            <a:r>
              <a:rPr lang="en-US" altLang="en-US" sz="2800" baseline="30000" dirty="0" smtClean="0"/>
              <a:t>2</a:t>
            </a:r>
            <a:r>
              <a:rPr lang="en-US" altLang="en-US" sz="2800" dirty="0" smtClean="0"/>
              <a:t> </a:t>
            </a:r>
            <a:r>
              <a:rPr lang="ru-RU" altLang="en-US" sz="2800" dirty="0" smtClean="0"/>
              <a:t>= </a:t>
            </a:r>
            <a:r>
              <a:rPr lang="en-US" altLang="en-US" sz="2800" dirty="0" smtClean="0"/>
              <a:t>0.74). </a:t>
            </a:r>
            <a:r>
              <a:rPr lang="ru-RU" altLang="en-US" sz="2800" dirty="0" smtClean="0"/>
              <a:t/>
            </a:r>
            <a:br>
              <a:rPr lang="ru-RU" altLang="en-US" sz="2800" dirty="0" smtClean="0"/>
            </a:br>
            <a:r>
              <a:rPr lang="en-US" altLang="en-US" sz="2800" dirty="0" smtClean="0"/>
              <a:t>The gamma dose response on DNA damage induction is almost linear with a smaller quadratic component (a/b =10.6),</a:t>
            </a:r>
            <a:br>
              <a:rPr lang="en-US" altLang="en-US" sz="2800" dirty="0" smtClean="0"/>
            </a:br>
            <a:r>
              <a:rPr lang="en-US" altLang="en-US" sz="2800" dirty="0" smtClean="0"/>
              <a:t>but for electron irradiation, the response is linear quadratic with a larger quadratic component. </a:t>
            </a:r>
            <a:r>
              <a:rPr lang="ru-RU" altLang="en-US" sz="2800" dirty="0" smtClean="0"/>
              <a:t/>
            </a:r>
            <a:br>
              <a:rPr lang="ru-RU" altLang="en-US" sz="2800" dirty="0" smtClean="0"/>
            </a:br>
            <a:r>
              <a:rPr lang="en-US" altLang="en-US" sz="2800" dirty="0" smtClean="0"/>
              <a:t>This can be attributed to the high dose rate irradiation</a:t>
            </a:r>
            <a:br>
              <a:rPr lang="en-US" altLang="en-US" sz="2800" dirty="0" smtClean="0"/>
            </a:br>
            <a:r>
              <a:rPr lang="en-US" altLang="en-US" sz="2800" dirty="0" smtClean="0"/>
              <a:t>(100 </a:t>
            </a:r>
            <a:r>
              <a:rPr lang="en-US" altLang="en-US" sz="2800" dirty="0" err="1" smtClean="0"/>
              <a:t>Gy</a:t>
            </a:r>
            <a:r>
              <a:rPr lang="en-US" altLang="en-US" sz="2800" dirty="0" smtClean="0"/>
              <a:t> min</a:t>
            </a:r>
            <a:r>
              <a:rPr lang="en-US" altLang="en-US" sz="2800" baseline="30000" dirty="0" smtClean="0"/>
              <a:t>-1</a:t>
            </a:r>
            <a:r>
              <a:rPr lang="en-US" altLang="en-US" sz="2800" dirty="0" smtClean="0"/>
              <a:t>) using electron, whereas the dose rate for gamma irradiation was 2 </a:t>
            </a:r>
            <a:r>
              <a:rPr lang="en-US" altLang="en-US" sz="2800" dirty="0" err="1" smtClean="0"/>
              <a:t>Gy</a:t>
            </a:r>
            <a:r>
              <a:rPr lang="en-US" altLang="en-US" sz="2800" dirty="0" smtClean="0"/>
              <a:t> min</a:t>
            </a:r>
            <a:r>
              <a:rPr lang="en-US" altLang="en-US" sz="2800" baseline="30000" dirty="0" smtClean="0"/>
              <a:t>-1</a:t>
            </a:r>
            <a:r>
              <a:rPr lang="en-US" altLang="en-US" sz="2800" dirty="0" smtClean="0"/>
              <a:t>.</a:t>
            </a:r>
            <a:endParaRPr lang="ru-RU" altLang="en-US" sz="2800" dirty="0" smtClean="0"/>
          </a:p>
        </p:txBody>
      </p:sp>
    </p:spTree>
    <p:extLst>
      <p:ext uri="{BB962C8B-B14F-4D97-AF65-F5344CB8AC3E}">
        <p14:creationId xmlns:p14="http://schemas.microsoft.com/office/powerpoint/2010/main" val="10748028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1828800"/>
            <a:ext cx="8839200" cy="1816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spcBef>
                <a:spcPct val="0"/>
              </a:spcBef>
              <a:buFontTx/>
              <a:buNone/>
            </a:pPr>
            <a:endParaRPr lang="en-US" altLang="ru-RU" b="1">
              <a:latin typeface="Arial" panose="020B0604020202020204" pitchFamily="34" charset="0"/>
            </a:endParaRPr>
          </a:p>
          <a:p>
            <a:pPr lvl="1">
              <a:spcBef>
                <a:spcPct val="0"/>
              </a:spcBef>
              <a:buFontTx/>
              <a:buNone/>
            </a:pPr>
            <a:endParaRPr lang="en-US" altLang="ru-RU" b="1">
              <a:latin typeface="Arial" panose="020B0604020202020204" pitchFamily="34" charset="0"/>
            </a:endParaRPr>
          </a:p>
          <a:p>
            <a:pPr>
              <a:spcBef>
                <a:spcPct val="0"/>
              </a:spcBef>
              <a:buFontTx/>
              <a:buNone/>
            </a:pPr>
            <a:endParaRPr lang="en-US" altLang="ru-RU" sz="2800" b="1">
              <a:latin typeface="Arial" panose="020B0604020202020204" pitchFamily="34" charset="0"/>
            </a:endParaRPr>
          </a:p>
          <a:p>
            <a:pPr>
              <a:spcBef>
                <a:spcPct val="0"/>
              </a:spcBef>
              <a:buFontTx/>
              <a:buNone/>
            </a:pPr>
            <a:endParaRPr lang="en-US" altLang="ru-RU" sz="2800" b="1">
              <a:latin typeface="Arial" panose="020B0604020202020204" pitchFamily="34" charset="0"/>
            </a:endParaRPr>
          </a:p>
        </p:txBody>
      </p:sp>
      <p:pic>
        <p:nvPicPr>
          <p:cNvPr id="11267" name="Picture 5" descr="MA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28600"/>
            <a:ext cx="495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5"/>
          <p:cNvSpPr>
            <a:spLocks noChangeArrowheads="1"/>
          </p:cNvSpPr>
          <p:nvPr/>
        </p:nvSpPr>
        <p:spPr bwMode="auto">
          <a:xfrm>
            <a:off x="457200" y="3581400"/>
            <a:ext cx="8305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ru-RU" sz="1800" b="1" dirty="0">
              <a:solidFill>
                <a:schemeClr val="bg1"/>
              </a:solidFill>
              <a:latin typeface="Arial" panose="020B0604020202020204" pitchFamily="34" charset="0"/>
            </a:endParaRPr>
          </a:p>
          <a:p>
            <a:pPr>
              <a:spcBef>
                <a:spcPct val="0"/>
              </a:spcBef>
              <a:buFontTx/>
              <a:buNone/>
            </a:pPr>
            <a:r>
              <a:rPr lang="en-US" altLang="ru-RU" sz="1800" b="1" dirty="0">
                <a:latin typeface="Arial" panose="020B0604020202020204" pitchFamily="34" charset="0"/>
              </a:rPr>
              <a:t>The two-parameter </a:t>
            </a:r>
            <a:r>
              <a:rPr lang="en-US" altLang="ru-RU" sz="1800" b="1" dirty="0" err="1">
                <a:latin typeface="Arial" panose="020B0604020202020204" pitchFamily="34" charset="0"/>
              </a:rPr>
              <a:t>Weibull</a:t>
            </a:r>
            <a:r>
              <a:rPr lang="en-US" altLang="ru-RU" sz="1800" b="1" dirty="0">
                <a:latin typeface="Arial" panose="020B0604020202020204" pitchFamily="34" charset="0"/>
              </a:rPr>
              <a:t> model implies, that the probability density function has the following </a:t>
            </a:r>
            <a:r>
              <a:rPr lang="en-US" altLang="ru-RU" sz="1800" b="1" dirty="0" err="1">
                <a:latin typeface="Arial" panose="020B0604020202020204" pitchFamily="34" charset="0"/>
              </a:rPr>
              <a:t>dependence:where</a:t>
            </a:r>
            <a:r>
              <a:rPr lang="en-US" altLang="ru-RU" sz="1800" b="1" dirty="0">
                <a:latin typeface="Arial" panose="020B0604020202020204" pitchFamily="34" charset="0"/>
              </a:rPr>
              <a:t>, α is the scale parameter or characteristic value of the variable x, here the OTM, and β is the shape parameter.</a:t>
            </a:r>
          </a:p>
          <a:p>
            <a:pPr>
              <a:spcBef>
                <a:spcPct val="0"/>
              </a:spcBef>
              <a:buFontTx/>
              <a:buNone/>
            </a:pPr>
            <a:endParaRPr lang="en-US" altLang="ru-RU" sz="1800" b="1" dirty="0">
              <a:latin typeface="Arial" panose="020B0604020202020204" pitchFamily="34" charset="0"/>
            </a:endParaRPr>
          </a:p>
          <a:p>
            <a:pPr>
              <a:spcBef>
                <a:spcPct val="0"/>
              </a:spcBef>
              <a:buFontTx/>
              <a:buNone/>
            </a:pPr>
            <a:r>
              <a:rPr lang="en-US" altLang="ru-RU" sz="1800" b="1" dirty="0">
                <a:latin typeface="Arial" panose="020B0604020202020204" pitchFamily="34" charset="0"/>
              </a:rPr>
              <a:t> The integral of the probability density function f(x) is the probability distribution P(x). The probability distribution is normalized so that the total area under the curve equals one. </a:t>
            </a:r>
            <a:endParaRPr lang="en-US" altLang="ru-RU" sz="1800" b="1" dirty="0" smtClean="0">
              <a:latin typeface="Arial" panose="020B0604020202020204" pitchFamily="34" charset="0"/>
            </a:endParaRPr>
          </a:p>
          <a:p>
            <a:pPr>
              <a:spcBef>
                <a:spcPct val="0"/>
              </a:spcBef>
              <a:buFontTx/>
              <a:buNone/>
            </a:pPr>
            <a:endParaRPr lang="ru-RU" altLang="ru-RU" sz="1800" b="1" dirty="0">
              <a:latin typeface="Arial" panose="020B0604020202020204" pitchFamily="34" charset="0"/>
            </a:endParaRPr>
          </a:p>
          <a:p>
            <a:pPr>
              <a:spcBef>
                <a:spcPct val="0"/>
              </a:spcBef>
              <a:buFontTx/>
              <a:buNone/>
            </a:pPr>
            <a:endParaRPr lang="en-US" altLang="ru-RU" sz="1800" dirty="0">
              <a:latin typeface="Arial" panose="020B0604020202020204" pitchFamily="34" charset="0"/>
            </a:endParaRPr>
          </a:p>
        </p:txBody>
      </p:sp>
      <p:sp>
        <p:nvSpPr>
          <p:cNvPr id="3" name="Rectangle 2"/>
          <p:cNvSpPr/>
          <p:nvPr/>
        </p:nvSpPr>
        <p:spPr>
          <a:xfrm>
            <a:off x="0" y="1859340"/>
            <a:ext cx="8839200" cy="1754326"/>
          </a:xfrm>
          <a:prstGeom prst="rect">
            <a:avLst/>
          </a:prstGeom>
        </p:spPr>
        <p:txBody>
          <a:bodyPr wrap="square">
            <a:spAutoFit/>
          </a:bodyPr>
          <a:lstStyle/>
          <a:p>
            <a:pPr algn="ctr"/>
            <a:r>
              <a:rPr lang="en-US" altLang="ru-RU" b="1" u="sng" dirty="0" smtClean="0"/>
              <a:t>Data distribution of comet assay </a:t>
            </a:r>
            <a:r>
              <a:rPr lang="en-US" altLang="ru-RU" b="1" dirty="0" smtClean="0"/>
              <a:t>is usually</a:t>
            </a:r>
          </a:p>
          <a:p>
            <a:pPr algn="ctr"/>
            <a:r>
              <a:rPr lang="en-US" altLang="ru-RU" b="1" dirty="0" smtClean="0"/>
              <a:t>asymmetric and therefore the use of the t-test is not adequate, and the use of Mann-Whitney test is preferable, but provides insufficient information.</a:t>
            </a:r>
            <a:endParaRPr lang="ru-RU" altLang="ru-RU" b="1" dirty="0" smtClean="0"/>
          </a:p>
          <a:p>
            <a:pPr algn="ctr"/>
            <a:r>
              <a:rPr lang="en-US" altLang="ru-RU" b="1" dirty="0" smtClean="0"/>
              <a:t>We can assume the distribution of comet assay data is  a mixture of two distributions - normal, and exponential. However, that mixture is difficult to characterize.</a:t>
            </a:r>
            <a:endParaRPr lang="ru-RU" altLang="ru-RU" b="1" dirty="0"/>
          </a:p>
        </p:txBody>
      </p:sp>
    </p:spTree>
    <p:extLst>
      <p:ext uri="{BB962C8B-B14F-4D97-AF65-F5344CB8AC3E}">
        <p14:creationId xmlns:p14="http://schemas.microsoft.com/office/powerpoint/2010/main" val="19752994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3200" dirty="0" smtClean="0">
                <a:solidFill>
                  <a:schemeClr val="bg1"/>
                </a:solidFill>
              </a:rPr>
              <a:t/>
            </a:r>
            <a:br>
              <a:rPr lang="en-US" altLang="en-US" sz="3200" dirty="0" smtClean="0">
                <a:solidFill>
                  <a:schemeClr val="bg1"/>
                </a:solidFill>
              </a:rPr>
            </a:br>
            <a:r>
              <a:rPr lang="en-US" altLang="en-US" sz="3200" dirty="0" smtClean="0"/>
              <a:t>The comparison between male and female PBMCs response to the irradiation was demonstrated, that female PBMCs are more sensitive, as the DNA-damage level in female PBMCs increased more than 5 times (8Gy) in comparison with negative control, which leads to the formation of unrepairable DSBs and SSBs.</a:t>
            </a:r>
            <a:br>
              <a:rPr lang="en-US" altLang="en-US" sz="3200" dirty="0" smtClean="0"/>
            </a:br>
            <a:r>
              <a:rPr lang="en-US" altLang="en-US" sz="3200" dirty="0" smtClean="0"/>
              <a:t/>
            </a:r>
            <a:br>
              <a:rPr lang="en-US" altLang="en-US" sz="3200" dirty="0" smtClean="0"/>
            </a:br>
            <a:r>
              <a:rPr lang="en-US" altLang="en-US" sz="3200" dirty="0" smtClean="0"/>
              <a:t>In male’s cells even at the highest dose of irradiation (24Gy) the level of DNA-damage increased less than 2 times in comparison with negative control, and those damages was totally repairable.</a:t>
            </a:r>
            <a:endParaRPr lang="ru-RU" altLang="en-US" sz="3200" dirty="0" smtClean="0"/>
          </a:p>
        </p:txBody>
      </p:sp>
    </p:spTree>
    <p:extLst>
      <p:ext uri="{BB962C8B-B14F-4D97-AF65-F5344CB8AC3E}">
        <p14:creationId xmlns:p14="http://schemas.microsoft.com/office/powerpoint/2010/main" val="7710604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833437"/>
            <a:ext cx="9144000" cy="1577579"/>
          </a:xfrm>
        </p:spPr>
        <p:txBody>
          <a:bodyPr>
            <a:normAutofit fontScale="90000"/>
          </a:bodyPr>
          <a:lstStyle/>
          <a:p>
            <a:r>
              <a:rPr lang="en-US" altLang="en-US" sz="2100" dirty="0"/>
              <a:t>					</a:t>
            </a:r>
            <a:br>
              <a:rPr lang="en-US" altLang="en-US" sz="2100" dirty="0"/>
            </a:br>
            <a:r>
              <a:rPr lang="en-US" altLang="en-US" sz="2100" dirty="0"/>
              <a:t/>
            </a:r>
            <a:br>
              <a:rPr lang="en-US" altLang="en-US" sz="2100" dirty="0"/>
            </a:br>
            <a:r>
              <a:rPr lang="en-US" altLang="en-US" sz="2100" dirty="0"/>
              <a:t/>
            </a:r>
            <a:br>
              <a:rPr lang="en-US" altLang="en-US" sz="2100" dirty="0"/>
            </a:br>
            <a:r>
              <a:rPr lang="en-US" altLang="en-US" sz="2100" dirty="0"/>
              <a:t/>
            </a:r>
            <a:br>
              <a:rPr lang="en-US" altLang="en-US" sz="2100" dirty="0"/>
            </a:br>
            <a:r>
              <a:rPr lang="en-US" altLang="en-US" sz="2100" dirty="0"/>
              <a:t/>
            </a:r>
            <a:br>
              <a:rPr lang="en-US" altLang="en-US" sz="2100" dirty="0"/>
            </a:br>
            <a:r>
              <a:rPr lang="en-US" altLang="en-US" sz="2100" dirty="0"/>
              <a:t/>
            </a:r>
            <a:br>
              <a:rPr lang="en-US" altLang="en-US" sz="2100" dirty="0"/>
            </a:br>
            <a:r>
              <a:rPr lang="en-US" altLang="en-US" sz="2100" dirty="0"/>
              <a:t/>
            </a:r>
            <a:br>
              <a:rPr lang="en-US" altLang="en-US" sz="2100" dirty="0"/>
            </a:br>
            <a:r>
              <a:rPr lang="en-US" altLang="en-US" sz="2100" dirty="0"/>
              <a:t/>
            </a:r>
            <a:br>
              <a:rPr lang="en-US" altLang="en-US" sz="2100" dirty="0"/>
            </a:br>
            <a:r>
              <a:rPr lang="en-US" altLang="en-US" sz="2100" b="1" dirty="0"/>
              <a:t/>
            </a:r>
            <a:br>
              <a:rPr lang="en-US" altLang="en-US" sz="2100" b="1" dirty="0"/>
            </a:br>
            <a:r>
              <a:rPr lang="en-US" altLang="en-US" sz="2100" b="1" dirty="0" smtClean="0"/>
              <a:t>Apoptosis </a:t>
            </a:r>
            <a:r>
              <a:rPr lang="en-US" altLang="en-US" sz="2100" b="1" dirty="0"/>
              <a:t>and Necrosis</a:t>
            </a:r>
            <a:br>
              <a:rPr lang="en-US" altLang="en-US" sz="2100" b="1" dirty="0"/>
            </a:br>
            <a:r>
              <a:rPr lang="en-US" altLang="en-US" sz="1800" b="1" dirty="0"/>
              <a:t/>
            </a:r>
            <a:br>
              <a:rPr lang="en-US" altLang="en-US" sz="1800" b="1" dirty="0"/>
            </a:br>
            <a:r>
              <a:rPr lang="en-US" altLang="en-US" sz="1800" b="1" u="sng" dirty="0"/>
              <a:t>Apoptosis the cell death without </a:t>
            </a:r>
            <a:r>
              <a:rPr lang="en-US" altLang="en-US" sz="1800" b="1" u="sng" dirty="0" err="1"/>
              <a:t>inflamation</a:t>
            </a:r>
            <a:r>
              <a:rPr lang="en-US" altLang="en-US" sz="1800" b="1" dirty="0"/>
              <a:t> has been considered a major mechanism of radiotherapy-induced cell death, and the regulation of apoptosis is very important point of therapy.</a:t>
            </a:r>
            <a:br>
              <a:rPr lang="en-US" altLang="en-US" sz="1800" b="1" dirty="0"/>
            </a:br>
            <a:r>
              <a:rPr lang="en-US" altLang="en-US" sz="1800" b="1" dirty="0"/>
              <a:t/>
            </a:r>
            <a:br>
              <a:rPr lang="en-US" altLang="en-US" sz="1800" b="1" dirty="0"/>
            </a:br>
            <a:r>
              <a:rPr lang="en-US" altLang="en-US" sz="1800" b="1" u="sng" dirty="0"/>
              <a:t>Necrosis is a form of cell death that is uncontrolled and pathological.</a:t>
            </a:r>
            <a:r>
              <a:rPr lang="en-US" altLang="en-US" sz="1800" b="1" dirty="0"/>
              <a:t> The fundamental features of necrosis include cellular energy depletion, damage to membrane lipids, and loss of function of homeostatic ion pumps/channels. </a:t>
            </a:r>
            <a:r>
              <a:rPr lang="en-US" altLang="en-US" sz="1800" b="1" u="sng" dirty="0"/>
              <a:t>Symptoms during necrosis: inflammation, decreasing blood flow at affected site, and even tissue death.</a:t>
            </a:r>
            <a:r>
              <a:rPr lang="en-US" altLang="en-US" sz="1800" b="1" dirty="0"/>
              <a:t/>
            </a:r>
            <a:br>
              <a:rPr lang="en-US" altLang="en-US" sz="1800" b="1" dirty="0"/>
            </a:br>
            <a:r>
              <a:rPr lang="en-US" altLang="en-US" sz="1800" b="1" dirty="0"/>
              <a:t/>
            </a:r>
            <a:br>
              <a:rPr lang="en-US" altLang="en-US" sz="1800" b="1" dirty="0"/>
            </a:br>
            <a:r>
              <a:rPr lang="en-US" altLang="en-US" sz="1800" b="1" dirty="0"/>
              <a:t>So, apoptosis, which can also occur as a defense mechanism during healing processes, is almost beneficial to organism, while necrosis is always abnormal and harmful.</a:t>
            </a:r>
          </a:p>
        </p:txBody>
      </p:sp>
    </p:spTree>
    <p:extLst>
      <p:ext uri="{BB962C8B-B14F-4D97-AF65-F5344CB8AC3E}">
        <p14:creationId xmlns:p14="http://schemas.microsoft.com/office/powerpoint/2010/main" val="31655157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1143000" y="457200"/>
            <a:ext cx="6781800" cy="1828800"/>
          </a:xfrm>
        </p:spPr>
        <p:txBody>
          <a:bodyPr/>
          <a:lstStyle/>
          <a:p>
            <a:pPr eaLnBrk="1" hangingPunct="1"/>
            <a:r>
              <a:rPr lang="en-US" altLang="en-US" sz="2000" b="1" smtClean="0"/>
              <a:t>Оценка выживаемости клеток, апоптоза и некроза при действии ускоренного пучка электронов  с применением Annexin V/propidium iodide</a:t>
            </a:r>
            <a:r>
              <a:rPr lang="en-US" altLang="en-US" sz="2800" b="1" smtClean="0">
                <a:solidFill>
                  <a:srgbClr val="FF0000"/>
                </a:solidFill>
              </a:rPr>
              <a:t> </a:t>
            </a:r>
            <a:r>
              <a:rPr lang="en-US" altLang="en-US" sz="2000" b="1" smtClean="0">
                <a:solidFill>
                  <a:srgbClr val="FF0000"/>
                </a:solidFill>
              </a:rPr>
              <a:t>assay</a:t>
            </a:r>
            <a:endParaRPr lang="en-US" altLang="en-US" sz="2800" b="1" smtClean="0">
              <a:solidFill>
                <a:srgbClr val="FF0000"/>
              </a:solidFill>
            </a:endParaRPr>
          </a:p>
        </p:txBody>
      </p:sp>
      <p:pic>
        <p:nvPicPr>
          <p:cNvPr id="61443" name="Content Placeholder 4"/>
          <p:cNvPicPr>
            <a:picLocks noGrp="1" noChangeAspect="1" noChangeArrowheads="1"/>
          </p:cNvPicPr>
          <p:nvPr>
            <p:ph idx="1"/>
          </p:nvPr>
        </p:nvPicPr>
        <p:blipFill>
          <a:blip r:embed="rId2" cstate="print"/>
          <a:srcRect/>
          <a:stretch>
            <a:fillRect/>
          </a:stretch>
        </p:blipFill>
        <p:spPr>
          <a:xfrm>
            <a:off x="-304800" y="2057400"/>
            <a:ext cx="9982200" cy="4572000"/>
          </a:xfrm>
        </p:spPr>
      </p:pic>
      <p:sp>
        <p:nvSpPr>
          <p:cNvPr id="61444" name="TextBox 5"/>
          <p:cNvSpPr txBox="1">
            <a:spLocks noChangeArrowheads="1"/>
          </p:cNvSpPr>
          <p:nvPr/>
        </p:nvSpPr>
        <p:spPr bwMode="auto">
          <a:xfrm>
            <a:off x="228600" y="3352800"/>
            <a:ext cx="2514600" cy="1200150"/>
          </a:xfrm>
          <a:prstGeom prst="rect">
            <a:avLst/>
          </a:prstGeom>
          <a:noFill/>
          <a:ln w="9525">
            <a:noFill/>
            <a:miter lim="800000"/>
            <a:headEnd/>
            <a:tailEnd/>
          </a:ln>
        </p:spPr>
        <p:txBody>
          <a:bodyPr>
            <a:spAutoFit/>
          </a:bodyPr>
          <a:lstStyle/>
          <a:p>
            <a:pPr defTabSz="449263" eaLnBrk="1" hangingPunct="1"/>
            <a:endParaRPr lang="en-US" altLang="en-US" sz="2400" b="1">
              <a:solidFill>
                <a:srgbClr val="000000"/>
              </a:solidFill>
            </a:endParaRPr>
          </a:p>
          <a:p>
            <a:pPr defTabSz="449263" eaLnBrk="1" hangingPunct="1"/>
            <a:r>
              <a:rPr lang="en-US" altLang="en-US" sz="2400" b="1">
                <a:solidFill>
                  <a:srgbClr val="0000FF"/>
                </a:solidFill>
              </a:rPr>
              <a:t>     </a:t>
            </a:r>
            <a:r>
              <a:rPr lang="ru-RU" altLang="en-US" sz="2400" b="1">
                <a:solidFill>
                  <a:srgbClr val="0000FF"/>
                </a:solidFill>
              </a:rPr>
              <a:t>Живые </a:t>
            </a:r>
            <a:endParaRPr lang="en-US" altLang="en-US" sz="2400" b="1">
              <a:solidFill>
                <a:srgbClr val="0000FF"/>
              </a:solidFill>
            </a:endParaRPr>
          </a:p>
          <a:p>
            <a:pPr defTabSz="449263" eaLnBrk="1" hangingPunct="1"/>
            <a:r>
              <a:rPr lang="en-US" altLang="en-US" sz="2400" b="1">
                <a:solidFill>
                  <a:srgbClr val="0000FF"/>
                </a:solidFill>
              </a:rPr>
              <a:t>     </a:t>
            </a:r>
            <a:r>
              <a:rPr lang="ru-RU" altLang="en-US" sz="2400" b="1">
                <a:solidFill>
                  <a:srgbClr val="0000FF"/>
                </a:solidFill>
              </a:rPr>
              <a:t>клетки</a:t>
            </a:r>
            <a:endParaRPr lang="en-US" altLang="en-US" sz="2400" b="1">
              <a:solidFill>
                <a:srgbClr val="FF0000"/>
              </a:solidFill>
            </a:endParaRPr>
          </a:p>
        </p:txBody>
      </p:sp>
      <p:sp>
        <p:nvSpPr>
          <p:cNvPr id="61445" name="TextBox 6"/>
          <p:cNvSpPr txBox="1">
            <a:spLocks noChangeArrowheads="1"/>
          </p:cNvSpPr>
          <p:nvPr/>
        </p:nvSpPr>
        <p:spPr bwMode="auto">
          <a:xfrm>
            <a:off x="3505200" y="3886200"/>
            <a:ext cx="1524000" cy="461963"/>
          </a:xfrm>
          <a:prstGeom prst="rect">
            <a:avLst/>
          </a:prstGeom>
          <a:noFill/>
          <a:ln w="9525">
            <a:noFill/>
            <a:miter lim="800000"/>
            <a:headEnd/>
            <a:tailEnd/>
          </a:ln>
        </p:spPr>
        <p:txBody>
          <a:bodyPr>
            <a:spAutoFit/>
          </a:bodyPr>
          <a:lstStyle/>
          <a:p>
            <a:pPr defTabSz="449263" eaLnBrk="1" hangingPunct="1"/>
            <a:r>
              <a:rPr lang="ru-RU" altLang="en-US" sz="1200" b="1">
                <a:solidFill>
                  <a:srgbClr val="0000FF"/>
                </a:solidFill>
              </a:rPr>
              <a:t>Апоптотические клетки</a:t>
            </a:r>
            <a:endParaRPr lang="en-US" altLang="en-US" sz="1200" b="1">
              <a:solidFill>
                <a:srgbClr val="0000FF"/>
              </a:solidFill>
            </a:endParaRPr>
          </a:p>
        </p:txBody>
      </p:sp>
      <p:sp>
        <p:nvSpPr>
          <p:cNvPr id="61446" name="TextBox 7"/>
          <p:cNvSpPr txBox="1">
            <a:spLocks noChangeArrowheads="1"/>
          </p:cNvSpPr>
          <p:nvPr/>
        </p:nvSpPr>
        <p:spPr bwMode="auto">
          <a:xfrm>
            <a:off x="6172200" y="3733800"/>
            <a:ext cx="685800" cy="276225"/>
          </a:xfrm>
          <a:prstGeom prst="rect">
            <a:avLst/>
          </a:prstGeom>
          <a:noFill/>
          <a:ln w="9525">
            <a:noFill/>
            <a:miter lim="800000"/>
            <a:headEnd/>
            <a:tailEnd/>
          </a:ln>
        </p:spPr>
        <p:txBody>
          <a:bodyPr>
            <a:spAutoFit/>
          </a:bodyPr>
          <a:lstStyle/>
          <a:p>
            <a:pPr defTabSz="449263" eaLnBrk="1" hangingPunct="1"/>
            <a:endParaRPr lang="en-US" altLang="en-US" sz="1200">
              <a:solidFill>
                <a:srgbClr val="FFFFFF"/>
              </a:solidFill>
            </a:endParaRPr>
          </a:p>
        </p:txBody>
      </p:sp>
      <p:sp>
        <p:nvSpPr>
          <p:cNvPr id="61447" name="TextBox 8"/>
          <p:cNvSpPr txBox="1">
            <a:spLocks noChangeArrowheads="1"/>
          </p:cNvSpPr>
          <p:nvPr/>
        </p:nvSpPr>
        <p:spPr bwMode="auto">
          <a:xfrm>
            <a:off x="6477000" y="3733800"/>
            <a:ext cx="2438400" cy="584200"/>
          </a:xfrm>
          <a:prstGeom prst="rect">
            <a:avLst/>
          </a:prstGeom>
          <a:noFill/>
          <a:ln w="9525">
            <a:noFill/>
            <a:miter lim="800000"/>
            <a:headEnd/>
            <a:tailEnd/>
          </a:ln>
        </p:spPr>
        <p:txBody>
          <a:bodyPr>
            <a:spAutoFit/>
          </a:bodyPr>
          <a:lstStyle/>
          <a:p>
            <a:pPr defTabSz="449263" eaLnBrk="1" hangingPunct="1"/>
            <a:r>
              <a:rPr lang="en-US" altLang="en-US" sz="1600" b="1">
                <a:solidFill>
                  <a:srgbClr val="0000FF"/>
                </a:solidFill>
              </a:rPr>
              <a:t>     </a:t>
            </a:r>
            <a:r>
              <a:rPr lang="ru-RU" altLang="en-US" sz="1600" b="1">
                <a:solidFill>
                  <a:srgbClr val="0000FF"/>
                </a:solidFill>
              </a:rPr>
              <a:t>Некротическ</a:t>
            </a:r>
            <a:r>
              <a:rPr lang="en-US" altLang="en-US" sz="1600" b="1">
                <a:solidFill>
                  <a:srgbClr val="0000FF"/>
                </a:solidFill>
              </a:rPr>
              <a:t>и</a:t>
            </a:r>
            <a:r>
              <a:rPr lang="ru-RU" altLang="en-US" sz="1600" b="1">
                <a:solidFill>
                  <a:srgbClr val="0000FF"/>
                </a:solidFill>
              </a:rPr>
              <a:t>е </a:t>
            </a:r>
            <a:endParaRPr lang="en-US" altLang="en-US" sz="1600" b="1">
              <a:solidFill>
                <a:srgbClr val="0000FF"/>
              </a:solidFill>
            </a:endParaRPr>
          </a:p>
          <a:p>
            <a:pPr defTabSz="449263" eaLnBrk="1" hangingPunct="1"/>
            <a:r>
              <a:rPr lang="en-US" altLang="en-US" sz="1600" b="1">
                <a:solidFill>
                  <a:srgbClr val="0000FF"/>
                </a:solidFill>
              </a:rPr>
              <a:t>            </a:t>
            </a:r>
            <a:r>
              <a:rPr lang="ru-RU" altLang="en-US" sz="1600" b="1">
                <a:solidFill>
                  <a:srgbClr val="0000FF"/>
                </a:solidFill>
              </a:rPr>
              <a:t>клетки</a:t>
            </a:r>
            <a:endParaRPr lang="en-US" altLang="en-US" sz="1600" b="1">
              <a:solidFill>
                <a:srgbClr val="0000FF"/>
              </a:solidFill>
            </a:endParaRPr>
          </a:p>
        </p:txBody>
      </p:sp>
      <p:sp>
        <p:nvSpPr>
          <p:cNvPr id="61448" name="TextBox 9"/>
          <p:cNvSpPr txBox="1">
            <a:spLocks noChangeArrowheads="1"/>
          </p:cNvSpPr>
          <p:nvPr/>
        </p:nvSpPr>
        <p:spPr bwMode="auto">
          <a:xfrm>
            <a:off x="990600" y="5257800"/>
            <a:ext cx="3417888" cy="1016000"/>
          </a:xfrm>
          <a:prstGeom prst="rect">
            <a:avLst/>
          </a:prstGeom>
          <a:noFill/>
          <a:ln w="9525">
            <a:noFill/>
            <a:miter lim="800000"/>
            <a:headEnd/>
            <a:tailEnd/>
          </a:ln>
        </p:spPr>
        <p:txBody>
          <a:bodyPr>
            <a:spAutoFit/>
          </a:bodyPr>
          <a:lstStyle/>
          <a:p>
            <a:pPr defTabSz="449263" eaLnBrk="1" hangingPunct="1"/>
            <a:endParaRPr lang="en-US" altLang="en-US" sz="2000" b="1">
              <a:solidFill>
                <a:srgbClr val="000000"/>
              </a:solidFill>
            </a:endParaRPr>
          </a:p>
          <a:p>
            <a:pPr defTabSz="449263" eaLnBrk="1" hangingPunct="1"/>
            <a:endParaRPr lang="en-US" altLang="en-US" sz="2000" b="1">
              <a:solidFill>
                <a:srgbClr val="000000"/>
              </a:solidFill>
            </a:endParaRPr>
          </a:p>
          <a:p>
            <a:pPr defTabSz="449263" eaLnBrk="1" hangingPunct="1"/>
            <a:r>
              <a:rPr lang="en-US" altLang="en-US" sz="2000" b="1">
                <a:solidFill>
                  <a:srgbClr val="000000"/>
                </a:solidFill>
              </a:rPr>
              <a:t>        Phosphatidylserine</a:t>
            </a:r>
          </a:p>
        </p:txBody>
      </p:sp>
      <p:sp>
        <p:nvSpPr>
          <p:cNvPr id="61449" name="TextBox 10"/>
          <p:cNvSpPr txBox="1">
            <a:spLocks noChangeArrowheads="1"/>
          </p:cNvSpPr>
          <p:nvPr/>
        </p:nvSpPr>
        <p:spPr bwMode="auto">
          <a:xfrm>
            <a:off x="4495800" y="5943600"/>
            <a:ext cx="446088" cy="400050"/>
          </a:xfrm>
          <a:prstGeom prst="rect">
            <a:avLst/>
          </a:prstGeom>
          <a:noFill/>
          <a:ln w="9525">
            <a:noFill/>
            <a:miter lim="800000"/>
            <a:headEnd/>
            <a:tailEnd/>
          </a:ln>
        </p:spPr>
        <p:txBody>
          <a:bodyPr>
            <a:spAutoFit/>
          </a:bodyPr>
          <a:lstStyle/>
          <a:p>
            <a:pPr defTabSz="449263" eaLnBrk="1" hangingPunct="1"/>
            <a:r>
              <a:rPr lang="en-US" altLang="en-US" sz="2000" b="1">
                <a:solidFill>
                  <a:srgbClr val="000000"/>
                </a:solidFill>
              </a:rPr>
              <a:t>PI</a:t>
            </a:r>
            <a:endParaRPr lang="en-US" altLang="en-US" sz="1200" b="1">
              <a:solidFill>
                <a:srgbClr val="000000"/>
              </a:solidFill>
            </a:endParaRPr>
          </a:p>
        </p:txBody>
      </p:sp>
      <p:sp>
        <p:nvSpPr>
          <p:cNvPr id="61450" name="TextBox 11"/>
          <p:cNvSpPr txBox="1">
            <a:spLocks noChangeArrowheads="1"/>
          </p:cNvSpPr>
          <p:nvPr/>
        </p:nvSpPr>
        <p:spPr bwMode="auto">
          <a:xfrm>
            <a:off x="6248400" y="5889625"/>
            <a:ext cx="1828800" cy="400050"/>
          </a:xfrm>
          <a:prstGeom prst="rect">
            <a:avLst/>
          </a:prstGeom>
          <a:noFill/>
          <a:ln w="9525">
            <a:noFill/>
            <a:miter lim="800000"/>
            <a:headEnd/>
            <a:tailEnd/>
          </a:ln>
        </p:spPr>
        <p:txBody>
          <a:bodyPr>
            <a:spAutoFit/>
          </a:bodyPr>
          <a:lstStyle/>
          <a:p>
            <a:pPr defTabSz="449263" eaLnBrk="1" hangingPunct="1"/>
            <a:r>
              <a:rPr lang="en-US" altLang="en-US" sz="2000" b="1">
                <a:solidFill>
                  <a:srgbClr val="000000"/>
                </a:solidFill>
              </a:rPr>
              <a:t>Annexin V</a:t>
            </a:r>
          </a:p>
        </p:txBody>
      </p:sp>
      <p:graphicFrame>
        <p:nvGraphicFramePr>
          <p:cNvPr id="14" name="Diagram 13">
            <a:extLst/>
          </p:cNvPr>
          <p:cNvGraphicFramePr/>
          <p:nvPr/>
        </p:nvGraphicFramePr>
        <p:xfrm>
          <a:off x="762000" y="0"/>
          <a:ext cx="74676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16013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457200" y="152400"/>
            <a:ext cx="8229600" cy="258763"/>
          </a:xfrm>
        </p:spPr>
        <p:txBody>
          <a:bodyPr>
            <a:normAutofit fontScale="90000"/>
          </a:bodyPr>
          <a:lstStyle/>
          <a:p>
            <a:pPr>
              <a:lnSpc>
                <a:spcPct val="150000"/>
              </a:lnSpc>
            </a:pPr>
            <a:r>
              <a:rPr lang="en-US" altLang="en-US" sz="3200" b="1" dirty="0" smtClean="0"/>
              <a:t/>
            </a:r>
            <a:br>
              <a:rPr lang="en-US" altLang="en-US" sz="3200" b="1" dirty="0" smtClean="0"/>
            </a:br>
            <a:r>
              <a:rPr lang="en-US" altLang="en-US" sz="3200" b="1" dirty="0" smtClean="0"/>
              <a:t/>
            </a:r>
            <a:br>
              <a:rPr lang="en-US" altLang="en-US" sz="3200" b="1" dirty="0" smtClean="0"/>
            </a:br>
            <a:r>
              <a:rPr lang="en-US" altLang="en-US" sz="3200" b="1" dirty="0" smtClean="0"/>
              <a:t/>
            </a:r>
            <a:br>
              <a:rPr lang="en-US" altLang="en-US" sz="3200" b="1" dirty="0" smtClean="0"/>
            </a:br>
            <a:r>
              <a:rPr lang="en-US" altLang="en-US" sz="3200" b="1" dirty="0" smtClean="0"/>
              <a:t/>
            </a:r>
            <a:br>
              <a:rPr lang="en-US" altLang="en-US" sz="3200" b="1" dirty="0" smtClean="0"/>
            </a:br>
            <a:r>
              <a:rPr lang="en-US" altLang="en-US" sz="3200" b="1" dirty="0" smtClean="0"/>
              <a:t/>
            </a:r>
            <a:br>
              <a:rPr lang="en-US" altLang="en-US" sz="3200" b="1" dirty="0" smtClean="0"/>
            </a:br>
            <a:r>
              <a:rPr lang="en-US" altLang="en-US" sz="3200" b="1" dirty="0" smtClean="0"/>
              <a:t/>
            </a:r>
            <a:br>
              <a:rPr lang="en-US" altLang="en-US" sz="3200" b="1" dirty="0" smtClean="0"/>
            </a:br>
            <a:r>
              <a:rPr lang="en-US" altLang="en-US" sz="3200" b="1" dirty="0" smtClean="0"/>
              <a:t/>
            </a:r>
            <a:br>
              <a:rPr lang="en-US" altLang="en-US" sz="3200" b="1" dirty="0" smtClean="0"/>
            </a:br>
            <a:r>
              <a:rPr lang="en-US" altLang="en-US" sz="3200" b="1" dirty="0" smtClean="0"/>
              <a:t/>
            </a:r>
            <a:br>
              <a:rPr lang="en-US" altLang="en-US" sz="3200" b="1" dirty="0" smtClean="0"/>
            </a:br>
            <a:r>
              <a:rPr lang="en-US" altLang="en-US" sz="3200" b="1" u="sng" dirty="0" err="1" smtClean="0"/>
              <a:t>Методика</a:t>
            </a:r>
            <a:r>
              <a:rPr lang="en-US" altLang="en-US" sz="3200" b="1" u="sng" dirty="0" smtClean="0"/>
              <a:t> Flow </a:t>
            </a:r>
            <a:r>
              <a:rPr lang="en-US" altLang="en-US" sz="3200" b="1" u="sng" dirty="0" err="1" smtClean="0"/>
              <a:t>cytometry</a:t>
            </a:r>
            <a:r>
              <a:rPr lang="en-US" altLang="en-US" sz="3200" b="1" u="sng" dirty="0" smtClean="0"/>
              <a:t> </a:t>
            </a:r>
            <a:r>
              <a:rPr lang="ru-RU" altLang="en-US" sz="3200" dirty="0" smtClean="0"/>
              <a:t/>
            </a:r>
            <a:br>
              <a:rPr lang="ru-RU" altLang="en-US" sz="3200" dirty="0" smtClean="0"/>
            </a:br>
            <a:r>
              <a:rPr lang="ru-RU" altLang="en-US" sz="2000" b="1" dirty="0" smtClean="0"/>
              <a:t>Определение количества клеток, эк</a:t>
            </a:r>
            <a:r>
              <a:rPr lang="en-US" altLang="en-US" sz="2000" b="1" dirty="0" smtClean="0"/>
              <a:t>с</a:t>
            </a:r>
            <a:r>
              <a:rPr lang="ru-RU" altLang="en-US" sz="2000" b="1" dirty="0" smtClean="0"/>
              <a:t>прессирующих </a:t>
            </a:r>
            <a:r>
              <a:rPr lang="en-US" altLang="en-US" sz="2000" b="1" dirty="0" err="1" smtClean="0"/>
              <a:t>yH</a:t>
            </a:r>
            <a:r>
              <a:rPr lang="ru-RU" altLang="en-US" sz="2000" b="1" dirty="0" smtClean="0"/>
              <a:t>2</a:t>
            </a:r>
            <a:r>
              <a:rPr lang="en-US" altLang="en-US" sz="2000" b="1" dirty="0" smtClean="0"/>
              <a:t>AX</a:t>
            </a:r>
            <a:r>
              <a:rPr lang="ru-RU" altLang="en-US" sz="2000" b="1" dirty="0" smtClean="0"/>
              <a:t>  с помощью проточной цитометрии</a:t>
            </a:r>
            <a:r>
              <a:rPr lang="en-US" altLang="en-US" sz="2000" b="1" dirty="0" smtClean="0"/>
              <a:t>.</a:t>
            </a:r>
            <a:r>
              <a:rPr lang="ru-RU" altLang="en-US" sz="2000" b="1" dirty="0" smtClean="0"/>
              <a:t> Проточная цитометрия распознает и выделяет попул</a:t>
            </a:r>
            <a:r>
              <a:rPr lang="en-US" altLang="en-US" sz="2000" b="1" dirty="0" smtClean="0"/>
              <a:t>я</a:t>
            </a:r>
            <a:r>
              <a:rPr lang="ru-RU" altLang="en-US" sz="2000" b="1" dirty="0" smtClean="0"/>
              <a:t>ции клеток с более или менее интенсивной флюоресценцией yH2AX</a:t>
            </a:r>
            <a:r>
              <a:rPr lang="en-US" altLang="en-US" sz="2000" b="1" dirty="0" smtClean="0"/>
              <a:t>.</a:t>
            </a:r>
            <a:r>
              <a:rPr lang="ru-RU" altLang="en-US" sz="2000" dirty="0" smtClean="0"/>
              <a:t/>
            </a:r>
            <a:br>
              <a:rPr lang="ru-RU" altLang="en-US" sz="2000" dirty="0" smtClean="0"/>
            </a:br>
            <a:r>
              <a:rPr lang="ru-RU" altLang="en-US" sz="2000" b="1" dirty="0" smtClean="0"/>
              <a:t>После облучения добавляем антитела к yH2AX (FITC- yH2AX) (только первичные, т.к. yH2AX уже имеет на себе флюорофор FITC). </a:t>
            </a:r>
            <a:r>
              <a:rPr lang="en-US" altLang="en-US" sz="2000" b="1" dirty="0" smtClean="0"/>
              <a:t/>
            </a:r>
            <a:br>
              <a:rPr lang="en-US" altLang="en-US" sz="2000" b="1" dirty="0" smtClean="0"/>
            </a:br>
            <a:r>
              <a:rPr lang="ru-RU" altLang="en-US" sz="2000" b="1" dirty="0" smtClean="0"/>
              <a:t>Справа представлен гейт (выбранная популяция клеток) </a:t>
            </a:r>
            <a:r>
              <a:rPr lang="en-US" altLang="en-US" sz="2000" b="1" dirty="0" err="1" smtClean="0"/>
              <a:t>про</a:t>
            </a:r>
            <a:r>
              <a:rPr lang="ru-RU" altLang="en-US" sz="2000" b="1" dirty="0" smtClean="0"/>
              <a:t>анализированных клеток. Популяция клеток выбирается на основе параметров </a:t>
            </a:r>
            <a:r>
              <a:rPr lang="en-US" altLang="en-US" sz="2000" b="1" dirty="0" smtClean="0"/>
              <a:t>FSC</a:t>
            </a:r>
            <a:r>
              <a:rPr lang="ru-RU" altLang="en-US" sz="2000" b="1" dirty="0" smtClean="0"/>
              <a:t> (размер клеток)  и </a:t>
            </a:r>
            <a:r>
              <a:rPr lang="en-US" altLang="en-US" sz="2000" b="1" dirty="0" smtClean="0"/>
              <a:t>SSC</a:t>
            </a:r>
            <a:r>
              <a:rPr lang="ru-RU" altLang="en-US" sz="2000" b="1" dirty="0" smtClean="0"/>
              <a:t> (гранулярность клеток). </a:t>
            </a:r>
            <a:r>
              <a:rPr lang="en-US" altLang="en-US" sz="2000" b="1" dirty="0" smtClean="0"/>
              <a:t/>
            </a:r>
            <a:br>
              <a:rPr lang="en-US" altLang="en-US" sz="2000" b="1" dirty="0" smtClean="0"/>
            </a:br>
            <a:r>
              <a:rPr lang="ru-RU" altLang="en-US" sz="2000" b="1" dirty="0" smtClean="0"/>
              <a:t>Определенная популяция гейтируется, чтобы исключить из анализа агрегаты клеток и </a:t>
            </a:r>
            <a:r>
              <a:rPr lang="en-US" altLang="en-US" sz="2000" b="1" dirty="0" smtClean="0"/>
              <a:t>debris </a:t>
            </a:r>
            <a:r>
              <a:rPr lang="ru-RU" altLang="en-US" sz="2000" b="1" dirty="0" smtClean="0"/>
              <a:t>(мусор).  </a:t>
            </a:r>
            <a:endParaRPr lang="ru-RU" altLang="en-US" sz="2000" dirty="0" smtClean="0"/>
          </a:p>
        </p:txBody>
      </p:sp>
    </p:spTree>
    <p:extLst>
      <p:ext uri="{BB962C8B-B14F-4D97-AF65-F5344CB8AC3E}">
        <p14:creationId xmlns:p14="http://schemas.microsoft.com/office/powerpoint/2010/main" val="23381739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152400"/>
            <a:ext cx="8610600" cy="6629400"/>
          </a:xfrm>
        </p:spPr>
        <p:txBody>
          <a:bodyPr>
            <a:normAutofit fontScale="47500" lnSpcReduction="20000"/>
          </a:bodyPr>
          <a:lstStyle/>
          <a:p>
            <a:pPr>
              <a:lnSpc>
                <a:spcPct val="120000"/>
              </a:lnSpc>
            </a:pPr>
            <a:endParaRPr lang="ru-RU" dirty="0" smtClean="0"/>
          </a:p>
          <a:p>
            <a:pPr>
              <a:lnSpc>
                <a:spcPct val="120000"/>
              </a:lnSpc>
            </a:pPr>
            <a:endParaRPr lang="ru-RU" dirty="0"/>
          </a:p>
          <a:p>
            <a:pPr>
              <a:lnSpc>
                <a:spcPct val="120000"/>
              </a:lnSpc>
            </a:pPr>
            <a:endParaRPr lang="ru-RU" dirty="0" smtClean="0"/>
          </a:p>
          <a:p>
            <a:pPr>
              <a:lnSpc>
                <a:spcPct val="120000"/>
              </a:lnSpc>
            </a:pPr>
            <a:r>
              <a:rPr lang="ru-RU" sz="4200" b="1" dirty="0" smtClean="0"/>
              <a:t>Белок </a:t>
            </a:r>
            <a:r>
              <a:rPr lang="ru-RU" sz="4200" b="1" dirty="0"/>
              <a:t>р53 </a:t>
            </a:r>
            <a:r>
              <a:rPr lang="ru-RU" dirty="0"/>
              <a:t>локализуется в</a:t>
            </a:r>
            <a:r>
              <a:rPr lang="en-US" dirty="0"/>
              <a:t> </a:t>
            </a:r>
            <a:r>
              <a:rPr lang="ru-RU" dirty="0"/>
              <a:t>ядре и</a:t>
            </a:r>
            <a:r>
              <a:rPr lang="en-US" dirty="0"/>
              <a:t> </a:t>
            </a:r>
            <a:r>
              <a:rPr lang="ru-RU" dirty="0"/>
              <a:t>является продуктом гена ТР53, который находится на</a:t>
            </a:r>
            <a:r>
              <a:rPr lang="en-US" dirty="0"/>
              <a:t> </a:t>
            </a:r>
            <a:r>
              <a:rPr lang="ru-RU" dirty="0"/>
              <a:t>17</a:t>
            </a:r>
            <a:r>
              <a:rPr lang="en-US" dirty="0"/>
              <a:t> </a:t>
            </a:r>
            <a:r>
              <a:rPr lang="ru-RU" dirty="0"/>
              <a:t>хромосоме и</a:t>
            </a:r>
            <a:r>
              <a:rPr lang="en-US" dirty="0"/>
              <a:t> </a:t>
            </a:r>
            <a:r>
              <a:rPr lang="ru-RU" dirty="0"/>
              <a:t>представляет собой антионкоген, то</a:t>
            </a:r>
            <a:r>
              <a:rPr lang="en-US" dirty="0"/>
              <a:t> </a:t>
            </a:r>
            <a:r>
              <a:rPr lang="ru-RU" dirty="0"/>
              <a:t>есть препятствует возникновению злокачественных новообразований. Он</a:t>
            </a:r>
            <a:r>
              <a:rPr lang="en-US" dirty="0"/>
              <a:t> </a:t>
            </a:r>
            <a:r>
              <a:rPr lang="ru-RU" dirty="0"/>
              <a:t>является центральным компонентом внутриклеточной охранной системы, основная функция которой заключается в</a:t>
            </a:r>
            <a:r>
              <a:rPr lang="en-US" dirty="0"/>
              <a:t> </a:t>
            </a:r>
            <a:r>
              <a:rPr lang="ru-RU" dirty="0"/>
              <a:t>предотвращении размножения в</a:t>
            </a:r>
            <a:r>
              <a:rPr lang="en-US" dirty="0"/>
              <a:t> </a:t>
            </a:r>
            <a:r>
              <a:rPr lang="ru-RU" dirty="0"/>
              <a:t>организме клеток с</a:t>
            </a:r>
            <a:r>
              <a:rPr lang="en-US" dirty="0"/>
              <a:t> </a:t>
            </a:r>
            <a:r>
              <a:rPr lang="ru-RU" dirty="0"/>
              <a:t>поврежденной структурой ДНК. За</a:t>
            </a:r>
            <a:r>
              <a:rPr lang="en-US" dirty="0"/>
              <a:t> </a:t>
            </a:r>
            <a:r>
              <a:rPr lang="ru-RU" dirty="0"/>
              <a:t>это данный ген получил название «страж генома».</a:t>
            </a:r>
            <a:endParaRPr lang="en-US" dirty="0"/>
          </a:p>
          <a:p>
            <a:pPr>
              <a:lnSpc>
                <a:spcPct val="120000"/>
              </a:lnSpc>
            </a:pPr>
            <a:r>
              <a:rPr lang="ru-RU" dirty="0"/>
              <a:t>Мутации ТР53</a:t>
            </a:r>
            <a:r>
              <a:rPr lang="en-US" dirty="0"/>
              <a:t> </a:t>
            </a:r>
            <a:r>
              <a:rPr lang="ru-RU" dirty="0"/>
              <a:t>— одно из</a:t>
            </a:r>
            <a:r>
              <a:rPr lang="en-US" dirty="0"/>
              <a:t> </a:t>
            </a:r>
            <a:r>
              <a:rPr lang="ru-RU" dirty="0"/>
              <a:t>самых частых событий в</a:t>
            </a:r>
            <a:r>
              <a:rPr lang="en-US" dirty="0"/>
              <a:t> </a:t>
            </a:r>
            <a:r>
              <a:rPr lang="ru-RU" dirty="0"/>
              <a:t>клетках злокачественных новообразований. По</a:t>
            </a:r>
            <a:r>
              <a:rPr lang="en-US" dirty="0"/>
              <a:t> </a:t>
            </a:r>
            <a:r>
              <a:rPr lang="ru-RU" dirty="0"/>
              <a:t>различным данным, от</a:t>
            </a:r>
            <a:r>
              <a:rPr lang="en-US" dirty="0"/>
              <a:t> </a:t>
            </a:r>
            <a:r>
              <a:rPr lang="ru-RU" dirty="0"/>
              <a:t>50</a:t>
            </a:r>
            <a:r>
              <a:rPr lang="en-US" dirty="0"/>
              <a:t> </a:t>
            </a:r>
            <a:r>
              <a:rPr lang="ru-RU" dirty="0"/>
              <a:t>до</a:t>
            </a:r>
            <a:r>
              <a:rPr lang="en-US" dirty="0"/>
              <a:t> </a:t>
            </a:r>
            <a:r>
              <a:rPr lang="ru-RU" dirty="0"/>
              <a:t>80%</a:t>
            </a:r>
            <a:r>
              <a:rPr lang="en-US" dirty="0"/>
              <a:t> </a:t>
            </a:r>
            <a:r>
              <a:rPr lang="ru-RU" u="sng" dirty="0">
                <a:hlinkClick r:id="rId2"/>
              </a:rPr>
              <a:t>солидных опухолей</a:t>
            </a:r>
            <a:r>
              <a:rPr lang="en-US" dirty="0"/>
              <a:t> </a:t>
            </a:r>
            <a:r>
              <a:rPr lang="ru-RU" dirty="0"/>
              <a:t>имеют различные повреждения ДНК в</a:t>
            </a:r>
            <a:r>
              <a:rPr lang="en-US" dirty="0"/>
              <a:t> </a:t>
            </a:r>
            <a:r>
              <a:rPr lang="ru-RU" dirty="0"/>
              <a:t>данном гене, около</a:t>
            </a:r>
            <a:r>
              <a:rPr lang="en-US" dirty="0"/>
              <a:t> </a:t>
            </a:r>
            <a:r>
              <a:rPr lang="ru-RU" dirty="0"/>
              <a:t>90% из</a:t>
            </a:r>
            <a:r>
              <a:rPr lang="en-US" dirty="0"/>
              <a:t> </a:t>
            </a:r>
            <a:r>
              <a:rPr lang="ru-RU" dirty="0"/>
              <a:t>которых</a:t>
            </a:r>
            <a:r>
              <a:rPr lang="en-US" dirty="0"/>
              <a:t> </a:t>
            </a:r>
            <a:r>
              <a:rPr lang="ru-RU" dirty="0"/>
              <a:t>— миссенс мутации, то</a:t>
            </a:r>
            <a:r>
              <a:rPr lang="en-US" dirty="0"/>
              <a:t> </a:t>
            </a:r>
            <a:r>
              <a:rPr lang="ru-RU" dirty="0"/>
              <a:t>есть ведут к</a:t>
            </a:r>
            <a:r>
              <a:rPr lang="en-US" dirty="0"/>
              <a:t> </a:t>
            </a:r>
            <a:r>
              <a:rPr lang="ru-RU" dirty="0"/>
              <a:t>изменению структуры белка.</a:t>
            </a:r>
            <a:endParaRPr lang="en-US" dirty="0"/>
          </a:p>
          <a:p>
            <a:pPr>
              <a:lnSpc>
                <a:spcPct val="120000"/>
              </a:lnSpc>
            </a:pPr>
            <a:r>
              <a:rPr lang="ru-RU" b="1" dirty="0"/>
              <a:t>Апоптоз и</a:t>
            </a:r>
            <a:r>
              <a:rPr lang="en-US" b="1" dirty="0"/>
              <a:t> </a:t>
            </a:r>
            <a:r>
              <a:rPr lang="ru-RU" b="1" dirty="0"/>
              <a:t>злокачественные опухоли</a:t>
            </a:r>
            <a:endParaRPr lang="en-US" dirty="0"/>
          </a:p>
          <a:p>
            <a:pPr>
              <a:lnSpc>
                <a:spcPct val="120000"/>
              </a:lnSpc>
            </a:pPr>
            <a:r>
              <a:rPr lang="ru-RU" b="1" dirty="0"/>
              <a:t>Образование любой злокачественной опухоли сопряжено с</a:t>
            </a:r>
            <a:r>
              <a:rPr lang="en-US" b="1" dirty="0"/>
              <a:t> </a:t>
            </a:r>
            <a:r>
              <a:rPr lang="ru-RU" b="1" dirty="0"/>
              <a:t>нарушением механизмов апоптоза (программируемой клеточной гибели), которые контролируются белком р53. </a:t>
            </a:r>
            <a:r>
              <a:rPr lang="ru-RU" dirty="0"/>
              <a:t>Его нормальное функционирование препятствует бесконтрольному делению неполноценных клеток. Если в</a:t>
            </a:r>
            <a:r>
              <a:rPr lang="en-US" dirty="0"/>
              <a:t> </a:t>
            </a:r>
            <a:r>
              <a:rPr lang="ru-RU" dirty="0"/>
              <a:t>результате какого-либо воздействия (облучения, химических веществ), в</a:t>
            </a:r>
            <a:r>
              <a:rPr lang="en-US" dirty="0"/>
              <a:t> </a:t>
            </a:r>
            <a:r>
              <a:rPr lang="ru-RU" dirty="0"/>
              <a:t>клетке возникают повреждения молекулы ДНК, белок р53 остановит ее</a:t>
            </a:r>
            <a:r>
              <a:rPr lang="en-US" dirty="0"/>
              <a:t> </a:t>
            </a:r>
            <a:r>
              <a:rPr lang="ru-RU" dirty="0"/>
              <a:t>деление до</a:t>
            </a:r>
            <a:r>
              <a:rPr lang="en-US" dirty="0"/>
              <a:t> </a:t>
            </a:r>
            <a:r>
              <a:rPr lang="ru-RU" dirty="0"/>
              <a:t>устранения повреждения, либо активирует ее</a:t>
            </a:r>
            <a:r>
              <a:rPr lang="en-US" dirty="0"/>
              <a:t> </a:t>
            </a:r>
            <a:r>
              <a:rPr lang="ru-RU" dirty="0"/>
              <a:t>программируемую гибель до</a:t>
            </a:r>
            <a:r>
              <a:rPr lang="en-US" dirty="0"/>
              <a:t> </a:t>
            </a:r>
            <a:r>
              <a:rPr lang="ru-RU" dirty="0"/>
              <a:t>того, как она успеет поделиться.</a:t>
            </a:r>
            <a:endParaRPr lang="en-US" dirty="0"/>
          </a:p>
          <a:p>
            <a:pPr>
              <a:lnSpc>
                <a:spcPct val="120000"/>
              </a:lnSpc>
            </a:pPr>
            <a:r>
              <a:rPr lang="ru-RU" dirty="0"/>
              <a:t>Данный механизм работает до</a:t>
            </a:r>
            <a:r>
              <a:rPr lang="en-US" dirty="0"/>
              <a:t> </a:t>
            </a:r>
            <a:r>
              <a:rPr lang="ru-RU" dirty="0"/>
              <a:t>тех пор, пока ген ТР53 имеет нормальную структуру. Когда в</a:t>
            </a:r>
            <a:r>
              <a:rPr lang="en-US" dirty="0"/>
              <a:t> </a:t>
            </a:r>
            <a:r>
              <a:rPr lang="ru-RU" dirty="0"/>
              <a:t>нем возникают мутации, в</a:t>
            </a:r>
            <a:r>
              <a:rPr lang="en-US" dirty="0"/>
              <a:t> </a:t>
            </a:r>
            <a:r>
              <a:rPr lang="ru-RU" dirty="0"/>
              <a:t>клетке накапливается мутантный белок, который не</a:t>
            </a:r>
            <a:r>
              <a:rPr lang="en-US" dirty="0"/>
              <a:t> </a:t>
            </a:r>
            <a:r>
              <a:rPr lang="ru-RU" dirty="0"/>
              <a:t>может выполнять свою основную функцию. Это нарушает механизмы включения апоптоза, что проявляется развитием новообразований, а</a:t>
            </a:r>
            <a:r>
              <a:rPr lang="en-US" dirty="0"/>
              <a:t> </a:t>
            </a:r>
            <a:r>
              <a:rPr lang="ru-RU" dirty="0"/>
              <a:t>при их</a:t>
            </a:r>
            <a:r>
              <a:rPr lang="en-US" dirty="0"/>
              <a:t> </a:t>
            </a:r>
            <a:r>
              <a:rPr lang="ru-RU" dirty="0"/>
              <a:t>существовании</a:t>
            </a:r>
            <a:r>
              <a:rPr lang="en-US" dirty="0"/>
              <a:t> </a:t>
            </a:r>
            <a:r>
              <a:rPr lang="ru-RU" dirty="0"/>
              <a:t>— способствует возникновению резистентности опухолевых клеток к</a:t>
            </a:r>
            <a:r>
              <a:rPr lang="en-US" dirty="0"/>
              <a:t> </a:t>
            </a:r>
            <a:r>
              <a:rPr lang="ru-RU" dirty="0"/>
              <a:t>проводимой химиотерапии.</a:t>
            </a:r>
            <a:endParaRPr lang="en-US" dirty="0"/>
          </a:p>
        </p:txBody>
      </p:sp>
    </p:spTree>
    <p:extLst>
      <p:ext uri="{BB962C8B-B14F-4D97-AF65-F5344CB8AC3E}">
        <p14:creationId xmlns:p14="http://schemas.microsoft.com/office/powerpoint/2010/main" val="564070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4" descr="Image result for ES-BMB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39939" name="AutoShape 6" descr="Image result for ES-BMB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39940" name="AutoShape 8" descr="Image result for ES-BMBF"/>
          <p:cNvSpPr>
            <a:spLocks noChangeAspect="1" noChangeArrowheads="1"/>
          </p:cNvSpPr>
          <p:nvPr/>
        </p:nvSpPr>
        <p:spPr bwMode="auto">
          <a:xfrm>
            <a:off x="155575" y="-2201863"/>
            <a:ext cx="7419975" cy="459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39941" name="AutoShape 11" descr="Image result for imb sci am"/>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p>
        </p:txBody>
      </p:sp>
      <p:sp>
        <p:nvSpPr>
          <p:cNvPr id="17" name="Rectangle 4"/>
          <p:cNvSpPr txBox="1">
            <a:spLocks noChangeArrowheads="1"/>
          </p:cNvSpPr>
          <p:nvPr/>
        </p:nvSpPr>
        <p:spPr>
          <a:xfrm>
            <a:off x="533400" y="609600"/>
            <a:ext cx="7829550" cy="882650"/>
          </a:xfrm>
          <a:prstGeom prst="rect">
            <a:avLst/>
          </a:prstGeom>
          <a:solidFill>
            <a:schemeClr val="accent2"/>
          </a:solidFill>
        </p:spPr>
        <p:txBody>
          <a:bodyPr anchor="ctr">
            <a:normAutofit fontScale="85000" lnSpcReduction="10000"/>
          </a:bodyPr>
          <a:lstStyle/>
          <a:p>
            <a:pPr algn="ctr" eaLnBrk="1" fontAlgn="auto" hangingPunct="1">
              <a:spcAft>
                <a:spcPts val="0"/>
              </a:spcAft>
              <a:defRPr/>
            </a:pPr>
            <a:r>
              <a:rPr lang="en-US" sz="3600" dirty="0" err="1">
                <a:solidFill>
                  <a:schemeClr val="bg1"/>
                </a:solidFill>
                <a:latin typeface="Times New Roman" pitchFamily="18" charset="0"/>
                <a:ea typeface="+mj-ea"/>
                <a:cs typeface="Times New Roman" pitchFamily="18" charset="0"/>
              </a:rPr>
              <a:t>Результаты</a:t>
            </a:r>
            <a:r>
              <a:rPr lang="en-US" sz="3600" dirty="0">
                <a:solidFill>
                  <a:schemeClr val="bg1"/>
                </a:solidFill>
                <a:latin typeface="Times New Roman" pitchFamily="18" charset="0"/>
                <a:ea typeface="+mj-ea"/>
                <a:cs typeface="Times New Roman" pitchFamily="18" charset="0"/>
              </a:rPr>
              <a:t>: </a:t>
            </a:r>
            <a:r>
              <a:rPr lang="en-US" sz="3600" dirty="0" err="1">
                <a:solidFill>
                  <a:schemeClr val="bg1"/>
                </a:solidFill>
                <a:latin typeface="Times New Roman" pitchFamily="18" charset="0"/>
                <a:ea typeface="+mj-ea"/>
                <a:cs typeface="Times New Roman" pitchFamily="18" charset="0"/>
              </a:rPr>
              <a:t>Выживаемость</a:t>
            </a:r>
            <a:r>
              <a:rPr lang="en-US" sz="3600" dirty="0">
                <a:solidFill>
                  <a:schemeClr val="bg1"/>
                </a:solidFill>
                <a:latin typeface="Times New Roman" pitchFamily="18" charset="0"/>
                <a:ea typeface="+mj-ea"/>
                <a:cs typeface="Times New Roman" pitchFamily="18" charset="0"/>
              </a:rPr>
              <a:t> </a:t>
            </a:r>
            <a:r>
              <a:rPr lang="en-US" sz="3600" dirty="0" err="1">
                <a:solidFill>
                  <a:schemeClr val="bg1"/>
                </a:solidFill>
                <a:latin typeface="Times New Roman" pitchFamily="18" charset="0"/>
                <a:ea typeface="+mj-ea"/>
                <a:cs typeface="Times New Roman" pitchFamily="18" charset="0"/>
              </a:rPr>
              <a:t>клеток</a:t>
            </a:r>
            <a:endParaRPr lang="en-US" sz="3600" dirty="0">
              <a:solidFill>
                <a:schemeClr val="bg1"/>
              </a:solidFill>
              <a:latin typeface="Times New Roman" pitchFamily="18" charset="0"/>
              <a:ea typeface="+mj-ea"/>
              <a:cs typeface="Times New Roman" pitchFamily="18" charset="0"/>
            </a:endParaRPr>
          </a:p>
          <a:p>
            <a:pPr algn="ctr" eaLnBrk="1" fontAlgn="auto" hangingPunct="1">
              <a:spcAft>
                <a:spcPts val="0"/>
              </a:spcAft>
              <a:defRPr/>
            </a:pPr>
            <a:r>
              <a:rPr lang="en-US" sz="2600" dirty="0" err="1">
                <a:solidFill>
                  <a:schemeClr val="bg1"/>
                </a:solidFill>
                <a:latin typeface="Times New Roman" pitchFamily="18" charset="0"/>
                <a:ea typeface="+mj-ea"/>
                <a:cs typeface="Times New Roman" pitchFamily="18" charset="0"/>
              </a:rPr>
              <a:t>Метод</a:t>
            </a:r>
            <a:r>
              <a:rPr lang="en-US" sz="2600" dirty="0">
                <a:solidFill>
                  <a:schemeClr val="bg1"/>
                </a:solidFill>
                <a:latin typeface="Times New Roman" pitchFamily="18" charset="0"/>
                <a:ea typeface="+mj-ea"/>
                <a:cs typeface="Times New Roman" pitchFamily="18" charset="0"/>
              </a:rPr>
              <a:t>: </a:t>
            </a:r>
            <a:r>
              <a:rPr lang="en-US" sz="2600" dirty="0" err="1">
                <a:solidFill>
                  <a:schemeClr val="bg1"/>
                </a:solidFill>
                <a:latin typeface="Times New Roman" pitchFamily="18" charset="0"/>
                <a:ea typeface="+mj-ea"/>
                <a:cs typeface="Times New Roman" pitchFamily="18" charset="0"/>
              </a:rPr>
              <a:t>Проточная</a:t>
            </a:r>
            <a:r>
              <a:rPr lang="en-US" sz="2600" dirty="0">
                <a:solidFill>
                  <a:schemeClr val="bg1"/>
                </a:solidFill>
                <a:latin typeface="Times New Roman" pitchFamily="18" charset="0"/>
                <a:ea typeface="+mj-ea"/>
                <a:cs typeface="Times New Roman" pitchFamily="18" charset="0"/>
              </a:rPr>
              <a:t> </a:t>
            </a:r>
            <a:r>
              <a:rPr lang="en-US" sz="2600" dirty="0" err="1">
                <a:solidFill>
                  <a:schemeClr val="bg1"/>
                </a:solidFill>
                <a:latin typeface="Times New Roman" pitchFamily="18" charset="0"/>
                <a:ea typeface="+mj-ea"/>
                <a:cs typeface="Times New Roman" pitchFamily="18" charset="0"/>
              </a:rPr>
              <a:t>цитометрия</a:t>
            </a:r>
            <a:r>
              <a:rPr lang="en-US" sz="2600" dirty="0">
                <a:solidFill>
                  <a:schemeClr val="bg1"/>
                </a:solidFill>
                <a:latin typeface="Times New Roman" pitchFamily="18" charset="0"/>
                <a:ea typeface="+mj-ea"/>
                <a:cs typeface="Times New Roman" pitchFamily="18" charset="0"/>
              </a:rPr>
              <a:t> </a:t>
            </a:r>
            <a:r>
              <a:rPr lang="en-US" sz="1700" dirty="0" err="1">
                <a:solidFill>
                  <a:schemeClr val="bg1"/>
                </a:solidFill>
                <a:latin typeface="Times New Roman" pitchFamily="18" charset="0"/>
                <a:ea typeface="+mj-ea"/>
                <a:cs typeface="Times New Roman" pitchFamily="18" charset="0"/>
              </a:rPr>
              <a:t>Annexin</a:t>
            </a:r>
            <a:r>
              <a:rPr lang="en-US" sz="1700" dirty="0">
                <a:solidFill>
                  <a:schemeClr val="bg1"/>
                </a:solidFill>
                <a:latin typeface="Times New Roman" pitchFamily="18" charset="0"/>
                <a:ea typeface="+mj-ea"/>
                <a:cs typeface="Times New Roman" pitchFamily="18" charset="0"/>
              </a:rPr>
              <a:t> V-FITC/7AAD </a:t>
            </a:r>
            <a:r>
              <a:rPr lang="en-US" sz="1700" dirty="0" err="1">
                <a:solidFill>
                  <a:schemeClr val="bg1"/>
                </a:solidFill>
                <a:latin typeface="Times New Roman" pitchFamily="18" charset="0"/>
                <a:ea typeface="+mj-ea"/>
                <a:cs typeface="Times New Roman" pitchFamily="18" charset="0"/>
              </a:rPr>
              <a:t>окрашенных</a:t>
            </a:r>
            <a:r>
              <a:rPr lang="en-US" sz="1700" dirty="0">
                <a:solidFill>
                  <a:schemeClr val="bg1"/>
                </a:solidFill>
                <a:latin typeface="Times New Roman" pitchFamily="18" charset="0"/>
                <a:ea typeface="+mj-ea"/>
                <a:cs typeface="Times New Roman" pitchFamily="18" charset="0"/>
              </a:rPr>
              <a:t> </a:t>
            </a:r>
            <a:r>
              <a:rPr lang="en-US" sz="1700" dirty="0" err="1">
                <a:solidFill>
                  <a:schemeClr val="bg1"/>
                </a:solidFill>
                <a:latin typeface="Times New Roman" pitchFamily="18" charset="0"/>
                <a:ea typeface="+mj-ea"/>
                <a:cs typeface="Times New Roman" pitchFamily="18" charset="0"/>
              </a:rPr>
              <a:t>клеток</a:t>
            </a:r>
            <a:endParaRPr lang="en-US" sz="1700" dirty="0">
              <a:solidFill>
                <a:schemeClr val="bg1"/>
              </a:solidFill>
              <a:latin typeface="Times New Roman" pitchFamily="18" charset="0"/>
              <a:ea typeface="+mj-ea"/>
              <a:cs typeface="Times New Roman" pitchFamily="18" charset="0"/>
            </a:endParaRPr>
          </a:p>
        </p:txBody>
      </p:sp>
      <p:grpSp>
        <p:nvGrpSpPr>
          <p:cNvPr id="2" name="Group 17"/>
          <p:cNvGrpSpPr>
            <a:grpSpLocks/>
          </p:cNvGrpSpPr>
          <p:nvPr/>
        </p:nvGrpSpPr>
        <p:grpSpPr bwMode="auto">
          <a:xfrm>
            <a:off x="609600" y="1600200"/>
            <a:ext cx="7772400" cy="2819400"/>
            <a:chOff x="1562457" y="24570304"/>
            <a:chExt cx="12242506" cy="5174354"/>
          </a:xfrm>
        </p:grpSpPr>
        <p:pic>
          <p:nvPicPr>
            <p:cNvPr id="19" name="Picture 18"/>
            <p:cNvPicPr>
              <a:picLocks noChangeAspect="1"/>
            </p:cNvPicPr>
            <p:nvPr/>
          </p:nvPicPr>
          <p:blipFill>
            <a:blip r:embed="rId3" cstate="print">
              <a:extLst/>
            </a:blip>
            <a:stretch>
              <a:fillRect/>
            </a:stretch>
          </p:blipFill>
          <p:spPr>
            <a:xfrm>
              <a:off x="1562457" y="24570304"/>
              <a:ext cx="12242506" cy="5174354"/>
            </a:xfrm>
            <a:prstGeom prst="rect">
              <a:avLst/>
            </a:prstGeom>
            <a:effectLst>
              <a:glow rad="25400">
                <a:schemeClr val="accent1">
                  <a:alpha val="40000"/>
                </a:schemeClr>
              </a:glow>
            </a:effectLst>
          </p:spPr>
        </p:pic>
        <p:grpSp>
          <p:nvGrpSpPr>
            <p:cNvPr id="3" name="Group 28"/>
            <p:cNvGrpSpPr>
              <a:grpSpLocks/>
            </p:cNvGrpSpPr>
            <p:nvPr/>
          </p:nvGrpSpPr>
          <p:grpSpPr bwMode="auto">
            <a:xfrm>
              <a:off x="1786929" y="28935842"/>
              <a:ext cx="7956179" cy="627933"/>
              <a:chOff x="1786929" y="28935842"/>
              <a:chExt cx="7956179" cy="627933"/>
            </a:xfrm>
          </p:grpSpPr>
          <p:sp>
            <p:nvSpPr>
              <p:cNvPr id="39952" name="TextBox 20"/>
              <p:cNvSpPr txBox="1">
                <a:spLocks noChangeArrowheads="1"/>
              </p:cNvSpPr>
              <p:nvPr/>
            </p:nvSpPr>
            <p:spPr bwMode="auto">
              <a:xfrm>
                <a:off x="1786929" y="28942438"/>
                <a:ext cx="1935969" cy="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Times New Roman" panose="02020603050405020304" pitchFamily="18" charset="0"/>
                    <a:cs typeface="Times New Roman" panose="02020603050405020304" pitchFamily="18" charset="0"/>
                  </a:rPr>
                  <a:t>Контроль</a:t>
                </a:r>
                <a:endParaRPr lang="ru-RU" altLang="en-US" sz="1600" b="1">
                  <a:latin typeface="Times New Roman" panose="02020603050405020304" pitchFamily="18" charset="0"/>
                  <a:cs typeface="Times New Roman" panose="02020603050405020304" pitchFamily="18" charset="0"/>
                </a:endParaRPr>
              </a:p>
            </p:txBody>
          </p:sp>
          <p:sp>
            <p:nvSpPr>
              <p:cNvPr id="39953" name="TextBox 21"/>
              <p:cNvSpPr txBox="1">
                <a:spLocks noChangeArrowheads="1"/>
              </p:cNvSpPr>
              <p:nvPr/>
            </p:nvSpPr>
            <p:spPr bwMode="auto">
              <a:xfrm>
                <a:off x="8227565" y="28935842"/>
                <a:ext cx="1515543" cy="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Times New Roman" panose="02020603050405020304" pitchFamily="18" charset="0"/>
                    <a:cs typeface="Times New Roman" panose="02020603050405020304" pitchFamily="18" charset="0"/>
                  </a:rPr>
                  <a:t>1 Гр</a:t>
                </a:r>
                <a:endParaRPr lang="ru-RU" altLang="en-US" sz="1600" b="1">
                  <a:latin typeface="Times New Roman" panose="02020603050405020304" pitchFamily="18" charset="0"/>
                  <a:cs typeface="Times New Roman" panose="02020603050405020304" pitchFamily="18" charset="0"/>
                </a:endParaRPr>
              </a:p>
            </p:txBody>
          </p:sp>
        </p:grpSp>
      </p:grpSp>
      <p:graphicFrame>
        <p:nvGraphicFramePr>
          <p:cNvPr id="23" name="Chart 1"/>
          <p:cNvGraphicFramePr>
            <a:graphicFrameLocks/>
          </p:cNvGraphicFramePr>
          <p:nvPr/>
        </p:nvGraphicFramePr>
        <p:xfrm>
          <a:off x="1524000" y="4495800"/>
          <a:ext cx="4571999" cy="1981199"/>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p:cNvSpPr txBox="1"/>
          <p:nvPr/>
        </p:nvSpPr>
        <p:spPr>
          <a:xfrm>
            <a:off x="6172200" y="4953000"/>
            <a:ext cx="2971800" cy="1077913"/>
          </a:xfrm>
          <a:prstGeom prst="rect">
            <a:avLst/>
          </a:prstGeom>
          <a:noFill/>
          <a:ln>
            <a:solidFill>
              <a:schemeClr val="tx1">
                <a:lumMod val="50000"/>
                <a:lumOff val="50000"/>
              </a:schemeClr>
            </a:solidFill>
            <a:prstDash val="sysDash"/>
          </a:ln>
        </p:spPr>
        <p:txBody>
          <a:bodyPr>
            <a:spAutoFit/>
          </a:bodyPr>
          <a:lstStyle/>
          <a:p>
            <a:pPr algn="ctr" eaLnBrk="1" fontAlgn="auto" hangingPunct="1">
              <a:spcBef>
                <a:spcPts val="0"/>
              </a:spcBef>
              <a:spcAft>
                <a:spcPts val="0"/>
              </a:spcAft>
              <a:defRPr/>
            </a:pPr>
            <a:r>
              <a:rPr lang="en-US" sz="1600" b="1" dirty="0">
                <a:latin typeface="Times New Roman" pitchFamily="18" charset="0"/>
                <a:cs typeface="Times New Roman" pitchFamily="18" charset="0"/>
              </a:rPr>
              <a:t>40% </a:t>
            </a:r>
            <a:r>
              <a:rPr lang="en-US" sz="1600" b="1" dirty="0" err="1">
                <a:latin typeface="Times New Roman" pitchFamily="18" charset="0"/>
                <a:cs typeface="Times New Roman" pitchFamily="18" charset="0"/>
              </a:rPr>
              <a:t>апоптотических</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клеток</a:t>
            </a:r>
            <a:r>
              <a:rPr lang="en-US" sz="1600" b="1" dirty="0">
                <a:latin typeface="Times New Roman" pitchFamily="18" charset="0"/>
                <a:cs typeface="Times New Roman" pitchFamily="18" charset="0"/>
              </a:rPr>
              <a:t> </a:t>
            </a:r>
            <a:r>
              <a:rPr lang="en-US" sz="1600" b="1" dirty="0">
                <a:solidFill>
                  <a:srgbClr val="FF0000"/>
                </a:solidFill>
                <a:latin typeface="Times New Roman" pitchFamily="18" charset="0"/>
                <a:cs typeface="Times New Roman" pitchFamily="18" charset="0"/>
              </a:rPr>
              <a:t>MRC5</a:t>
            </a:r>
            <a:r>
              <a:rPr lang="en-US" sz="1600" b="1" dirty="0">
                <a:latin typeface="Times New Roman" pitchFamily="18" charset="0"/>
                <a:cs typeface="Times New Roman" pitchFamily="18" charset="0"/>
              </a:rPr>
              <a:t>, </a:t>
            </a:r>
          </a:p>
          <a:p>
            <a:pPr algn="ctr" eaLnBrk="1" fontAlgn="auto" hangingPunct="1">
              <a:spcBef>
                <a:spcPts val="0"/>
              </a:spcBef>
              <a:spcAft>
                <a:spcPts val="0"/>
              </a:spcAft>
              <a:defRPr/>
            </a:pPr>
            <a:r>
              <a:rPr lang="en-US" sz="1600" b="1" dirty="0">
                <a:latin typeface="Times New Roman" pitchFamily="18" charset="0"/>
                <a:cs typeface="Times New Roman" pitchFamily="18" charset="0"/>
              </a:rPr>
              <a:t>24 ч </a:t>
            </a:r>
            <a:r>
              <a:rPr lang="en-US" sz="1600" b="1" dirty="0" err="1">
                <a:latin typeface="Times New Roman" pitchFamily="18" charset="0"/>
                <a:cs typeface="Times New Roman" pitchFamily="18" charset="0"/>
              </a:rPr>
              <a:t>после</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облучения</a:t>
            </a:r>
            <a:endParaRPr lang="en-US" sz="1600" b="1" dirty="0">
              <a:latin typeface="Times New Roman" pitchFamily="18" charset="0"/>
              <a:cs typeface="Times New Roman" pitchFamily="18" charset="0"/>
            </a:endParaRPr>
          </a:p>
          <a:p>
            <a:pPr algn="ctr" eaLnBrk="1" fontAlgn="auto" hangingPunct="1">
              <a:spcBef>
                <a:spcPts val="0"/>
              </a:spcBef>
              <a:spcAft>
                <a:spcPts val="0"/>
              </a:spcAft>
              <a:defRPr/>
            </a:pP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дозой</a:t>
            </a:r>
            <a:r>
              <a:rPr lang="en-US" sz="1600" b="1" dirty="0">
                <a:latin typeface="Times New Roman" pitchFamily="18" charset="0"/>
                <a:cs typeface="Times New Roman" pitchFamily="18" charset="0"/>
              </a:rPr>
              <a:t> 1 </a:t>
            </a:r>
            <a:r>
              <a:rPr lang="en-US" sz="1600" b="1" dirty="0" err="1">
                <a:latin typeface="Times New Roman" pitchFamily="18" charset="0"/>
                <a:cs typeface="Times New Roman" pitchFamily="18" charset="0"/>
              </a:rPr>
              <a:t>Гр</a:t>
            </a:r>
            <a:endParaRPr lang="ru-RU" sz="1600" dirty="0">
              <a:latin typeface="Times New Roman" pitchFamily="18" charset="0"/>
              <a:cs typeface="Times New Roman" pitchFamily="18" charset="0"/>
            </a:endParaRPr>
          </a:p>
        </p:txBody>
      </p:sp>
      <p:sp>
        <p:nvSpPr>
          <p:cNvPr id="27" name="Down Arrow 26"/>
          <p:cNvSpPr/>
          <p:nvPr/>
        </p:nvSpPr>
        <p:spPr>
          <a:xfrm>
            <a:off x="7086600" y="44958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8" name="Right Arrow 27"/>
          <p:cNvSpPr/>
          <p:nvPr/>
        </p:nvSpPr>
        <p:spPr>
          <a:xfrm>
            <a:off x="5562600" y="52578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39948" name="Title 21"/>
          <p:cNvSpPr>
            <a:spLocks noGrp="1"/>
          </p:cNvSpPr>
          <p:nvPr>
            <p:ph type="title"/>
          </p:nvPr>
        </p:nvSpPr>
        <p:spPr>
          <a:xfrm>
            <a:off x="457200" y="0"/>
            <a:ext cx="8229600" cy="1066800"/>
          </a:xfrm>
        </p:spPr>
        <p:txBody>
          <a:bodyPr/>
          <a:lstStyle/>
          <a:p>
            <a:r>
              <a:rPr lang="en-US" altLang="en-US" smtClean="0"/>
              <a:t>                                                          *</a:t>
            </a:r>
          </a:p>
        </p:txBody>
      </p:sp>
      <p:sp>
        <p:nvSpPr>
          <p:cNvPr id="39949" name="Rectangle 17"/>
          <p:cNvSpPr>
            <a:spLocks noChangeArrowheads="1"/>
          </p:cNvSpPr>
          <p:nvPr/>
        </p:nvSpPr>
        <p:spPr bwMode="auto">
          <a:xfrm>
            <a:off x="0" y="59436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1">
              <a:latin typeface="Arial" panose="020B0604020202020204" pitchFamily="34" charset="0"/>
            </a:endParaRPr>
          </a:p>
          <a:p>
            <a:pPr eaLnBrk="1" hangingPunct="1">
              <a:spcBef>
                <a:spcPct val="0"/>
              </a:spcBef>
              <a:buFontTx/>
              <a:buNone/>
            </a:pPr>
            <a:endParaRPr lang="en-US" altLang="en-US" sz="1400" b="1">
              <a:latin typeface="Arial" panose="020B0604020202020204" pitchFamily="34" charset="0"/>
            </a:endParaRPr>
          </a:p>
          <a:p>
            <a:pPr eaLnBrk="1" hangingPunct="1">
              <a:spcBef>
                <a:spcPct val="0"/>
              </a:spcBef>
              <a:buFontTx/>
              <a:buNone/>
            </a:pPr>
            <a:r>
              <a:rPr lang="en-US" altLang="en-US" sz="1400" b="1">
                <a:latin typeface="Arial" panose="020B0604020202020204" pitchFamily="34" charset="0"/>
              </a:rPr>
              <a:t>      Образованные и нерепарабельные γ-H2AX приводят к апоптотической смерти клеток</a:t>
            </a:r>
            <a:endParaRPr lang="en-US" altLang="en-US" sz="1400">
              <a:latin typeface="Arial" panose="020B0604020202020204" pitchFamily="34" charset="0"/>
            </a:endParaRPr>
          </a:p>
        </p:txBody>
      </p:sp>
    </p:spTree>
    <p:extLst>
      <p:ext uri="{BB962C8B-B14F-4D97-AF65-F5344CB8AC3E}">
        <p14:creationId xmlns:p14="http://schemas.microsoft.com/office/powerpoint/2010/main" val="21200284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167" y="228601"/>
            <a:ext cx="8991600" cy="1219199"/>
          </a:xfrm>
          <a:prstGeom prst="rect">
            <a:avLst/>
          </a:prstGeom>
        </p:spPr>
        <p:txBody>
          <a:bodyPr>
            <a:normAutofit fontScale="3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strike="noStrike" kern="1200" cap="none" spc="0" normalizeH="0" baseline="0" noProof="0" dirty="0" smtClean="0">
                <a:ln>
                  <a:noFill/>
                </a:ln>
                <a:solidFill>
                  <a:srgbClr val="0000FF"/>
                </a:solidFill>
                <a:effectLst/>
                <a:uLnTx/>
                <a:uFillTx/>
                <a:latin typeface="Times New Roman" pitchFamily="18" charset="0"/>
                <a:ea typeface="+mj-ea"/>
                <a:cs typeface="Times New Roman" pitchFamily="18" charset="0"/>
              </a:rPr>
              <a:t>AREAL</a:t>
            </a:r>
            <a:r>
              <a:rPr kumimoji="0" lang="en-US" sz="6000" b="1" i="0" strike="noStrike" kern="1200" cap="none" spc="0" normalizeH="0" noProof="0" dirty="0" smtClean="0">
                <a:ln>
                  <a:noFill/>
                </a:ln>
                <a:solidFill>
                  <a:srgbClr val="0000FF"/>
                </a:solidFill>
                <a:effectLst/>
                <a:uLnTx/>
                <a:uFillTx/>
                <a:latin typeface="Times New Roman" pitchFamily="18" charset="0"/>
                <a:ea typeface="+mj-ea"/>
                <a:cs typeface="Times New Roman" pitchFamily="18" charset="0"/>
              </a:rPr>
              <a:t> - </a:t>
            </a:r>
            <a:r>
              <a:rPr lang="en-US" sz="4900" b="1" dirty="0" smtClean="0">
                <a:solidFill>
                  <a:srgbClr val="0000FF"/>
                </a:solidFill>
                <a:latin typeface="Times New Roman" pitchFamily="18" charset="0"/>
                <a:cs typeface="Times New Roman" pitchFamily="18" charset="0"/>
              </a:rPr>
              <a:t>laser </a:t>
            </a:r>
            <a:r>
              <a:rPr lang="en-US" sz="4900" b="1" dirty="0">
                <a:solidFill>
                  <a:srgbClr val="0000FF"/>
                </a:solidFill>
                <a:latin typeface="Times New Roman" pitchFamily="18" charset="0"/>
                <a:cs typeface="Times New Roman" pitchFamily="18" charset="0"/>
              </a:rPr>
              <a:t>driven, photocathode RF gun based linear accelerators </a:t>
            </a:r>
            <a:r>
              <a:rPr lang="en-US" sz="4900" b="1" dirty="0" smtClean="0">
                <a:solidFill>
                  <a:srgbClr val="0000FF"/>
                </a:solidFill>
                <a:latin typeface="Times New Roman" pitchFamily="18" charset="0"/>
                <a:cs typeface="Times New Roman" pitchFamily="18" charset="0"/>
              </a:rPr>
              <a:t>providing </a:t>
            </a:r>
            <a:r>
              <a:rPr lang="en-US" sz="4900" b="1" dirty="0" err="1" smtClean="0">
                <a:solidFill>
                  <a:srgbClr val="0000FF"/>
                </a:solidFill>
                <a:latin typeface="Times New Roman" pitchFamily="18" charset="0"/>
                <a:cs typeface="Times New Roman" pitchFamily="18" charset="0"/>
              </a:rPr>
              <a:t>ultrashort</a:t>
            </a:r>
            <a:r>
              <a:rPr lang="en-US" sz="4900" b="1" dirty="0" smtClean="0">
                <a:solidFill>
                  <a:srgbClr val="0000FF"/>
                </a:solidFill>
                <a:latin typeface="Times New Roman" pitchFamily="18" charset="0"/>
                <a:cs typeface="Times New Roman" pitchFamily="18" charset="0"/>
              </a:rPr>
              <a:t> electron pulses </a:t>
            </a:r>
            <a:r>
              <a:rPr lang="en-US" sz="4900" b="1" dirty="0">
                <a:solidFill>
                  <a:srgbClr val="0000FF"/>
                </a:solidFill>
                <a:latin typeface="Times New Roman" pitchFamily="18" charset="0"/>
                <a:cs typeface="Times New Roman" pitchFamily="18" charset="0"/>
              </a:rPr>
              <a:t>(sub-</a:t>
            </a:r>
            <a:r>
              <a:rPr lang="en-US" sz="4900" b="1" dirty="0" err="1">
                <a:solidFill>
                  <a:srgbClr val="0000FF"/>
                </a:solidFill>
                <a:latin typeface="Times New Roman" pitchFamily="18" charset="0"/>
                <a:cs typeface="Times New Roman" pitchFamily="18" charset="0"/>
              </a:rPr>
              <a:t>pico</a:t>
            </a:r>
            <a:r>
              <a:rPr lang="en-US" sz="4900" b="1" dirty="0">
                <a:solidFill>
                  <a:srgbClr val="0000FF"/>
                </a:solidFill>
                <a:latin typeface="Times New Roman" pitchFamily="18" charset="0"/>
                <a:cs typeface="Times New Roman" pitchFamily="18" charset="0"/>
              </a:rPr>
              <a:t> or </a:t>
            </a:r>
            <a:r>
              <a:rPr lang="en-US" sz="4900" b="1" dirty="0" smtClean="0">
                <a:solidFill>
                  <a:srgbClr val="0000FF"/>
                </a:solidFill>
                <a:latin typeface="Times New Roman" pitchFamily="18" charset="0"/>
                <a:cs typeface="Times New Roman" pitchFamily="18" charset="0"/>
              </a:rPr>
              <a:t>femtosecond) with </a:t>
            </a:r>
            <a:r>
              <a:rPr lang="en-US" sz="4900" b="1" dirty="0">
                <a:solidFill>
                  <a:srgbClr val="0000FF"/>
                </a:solidFill>
                <a:latin typeface="Times New Roman" pitchFamily="18" charset="0"/>
                <a:cs typeface="Times New Roman" pitchFamily="18" charset="0"/>
              </a:rPr>
              <a:t>the electron energy in MeV </a:t>
            </a:r>
            <a:r>
              <a:rPr lang="en-US" sz="4900" b="1" dirty="0" smtClean="0">
                <a:solidFill>
                  <a:srgbClr val="0000FF"/>
                </a:solidFill>
                <a:latin typeface="Times New Roman" pitchFamily="18" charset="0"/>
                <a:cs typeface="Times New Roman" pitchFamily="18" charset="0"/>
              </a:rPr>
              <a:t>domain</a:t>
            </a:r>
          </a:p>
          <a:p>
            <a:pPr algn="ctr">
              <a:lnSpc>
                <a:spcPct val="170000"/>
              </a:lnSpc>
              <a:spcBef>
                <a:spcPct val="0"/>
              </a:spcBef>
            </a:pPr>
            <a:r>
              <a:rPr lang="en-US" sz="4000" b="1" dirty="0" smtClean="0">
                <a:latin typeface="Times New Roman" pitchFamily="18" charset="0"/>
                <a:cs typeface="Times New Roman" pitchFamily="18" charset="0"/>
              </a:rPr>
              <a:t>				</a:t>
            </a:r>
            <a:r>
              <a:rPr lang="en-US" sz="4000" b="1" dirty="0">
                <a:latin typeface="Times New Roman" pitchFamily="18" charset="0"/>
                <a:cs typeface="Times New Roman" pitchFamily="18" charset="0"/>
              </a:rPr>
              <a:t> </a:t>
            </a:r>
            <a:r>
              <a:rPr lang="en-US" sz="4000" b="1" dirty="0" smtClean="0">
                <a:latin typeface="Times New Roman" pitchFamily="18" charset="0"/>
                <a:cs typeface="Times New Roman" pitchFamily="18" charset="0"/>
              </a:rPr>
              <a:t>        Up </a:t>
            </a:r>
            <a:r>
              <a:rPr lang="en-US" sz="4000" b="1" dirty="0">
                <a:latin typeface="Times New Roman" pitchFamily="18" charset="0"/>
                <a:cs typeface="Times New Roman" pitchFamily="18" charset="0"/>
              </a:rPr>
              <a:t>to now the in vitro and in vivo experiments were performed </a:t>
            </a:r>
            <a:r>
              <a:rPr lang="en-US" sz="4000" b="1" dirty="0" smtClean="0">
                <a:latin typeface="Times New Roman" pitchFamily="18" charset="0"/>
                <a:cs typeface="Times New Roman" pitchFamily="18" charset="0"/>
              </a:rPr>
              <a:t>on:</a:t>
            </a:r>
            <a:endParaRPr lang="en-US" sz="4000" b="1" dirty="0">
              <a:latin typeface="Times New Roman" pitchFamily="18" charset="0"/>
              <a:cs typeface="Times New Roman" pitchFamily="18" charset="0"/>
            </a:endParaRPr>
          </a:p>
          <a:p>
            <a:pPr lvl="0" algn="ctr">
              <a:lnSpc>
                <a:spcPct val="170000"/>
              </a:lnSpc>
              <a:spcBef>
                <a:spcPct val="0"/>
              </a:spcBef>
            </a:pPr>
            <a:endParaRPr kumimoji="0" lang="en-US" sz="3300" b="1"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
        <p:nvSpPr>
          <p:cNvPr id="3" name="Rectangle 2"/>
          <p:cNvSpPr/>
          <p:nvPr/>
        </p:nvSpPr>
        <p:spPr>
          <a:xfrm>
            <a:off x="864827" y="1487269"/>
            <a:ext cx="5867400" cy="923330"/>
          </a:xfrm>
          <a:prstGeom prst="rect">
            <a:avLst/>
          </a:prstGeom>
        </p:spPr>
        <p:txBody>
          <a:bodyPr wrap="square">
            <a:spAutoFit/>
          </a:bodyPr>
          <a:lstStyle/>
          <a:p>
            <a:pPr algn="ctr"/>
            <a:r>
              <a:rPr lang="en-US" dirty="0">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pulse duration  </a:t>
            </a:r>
            <a:r>
              <a:rPr lang="en-US" dirty="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0.04 x10</a:t>
            </a:r>
            <a:r>
              <a:rPr lang="en-US" b="1" baseline="30000" dirty="0" smtClean="0">
                <a:solidFill>
                  <a:srgbClr val="FF0000"/>
                </a:solidFill>
                <a:latin typeface="Times New Roman" pitchFamily="18" charset="0"/>
                <a:cs typeface="Times New Roman" pitchFamily="18" charset="0"/>
              </a:rPr>
              <a:t>-12</a:t>
            </a:r>
            <a:r>
              <a:rPr lang="en-US" b="1" dirty="0" smtClean="0">
                <a:solidFill>
                  <a:srgbClr val="FF0000"/>
                </a:soli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s</a:t>
            </a:r>
            <a:r>
              <a:rPr lang="en-US" dirty="0">
                <a:solidFill>
                  <a:srgbClr val="FF0000"/>
                </a:solidFill>
                <a:latin typeface="Times New Roman" pitchFamily="18" charset="0"/>
                <a:cs typeface="Times New Roman" pitchFamily="18" charset="0"/>
              </a:rPr>
              <a:t> </a:t>
            </a:r>
          </a:p>
          <a:p>
            <a:pPr algn="ctr"/>
            <a:endParaRPr lang="en-US" dirty="0" smtClean="0">
              <a:solidFill>
                <a:srgbClr val="FF0000"/>
              </a:solidFill>
              <a:latin typeface="Times New Roman" pitchFamily="18" charset="0"/>
              <a:cs typeface="Times New Roman" pitchFamily="18" charset="0"/>
            </a:endParaRPr>
          </a:p>
          <a:p>
            <a:pPr algn="ctr"/>
            <a:r>
              <a:rPr lang="en-US" dirty="0" smtClean="0">
                <a:solidFill>
                  <a:srgbClr val="FF0000"/>
                </a:solidFill>
                <a:latin typeface="Times New Roman" pitchFamily="18" charset="0"/>
                <a:cs typeface="Times New Roman" pitchFamily="18" charset="0"/>
              </a:rPr>
              <a:t> </a:t>
            </a:r>
            <a:r>
              <a:rPr lang="en-US" b="1" u="sng" dirty="0">
                <a:solidFill>
                  <a:srgbClr val="FF0000"/>
                </a:solidFill>
                <a:latin typeface="Times New Roman" pitchFamily="18" charset="0"/>
                <a:cs typeface="Times New Roman" pitchFamily="18" charset="0"/>
              </a:rPr>
              <a:t>Ultrahigh peak dose-rate </a:t>
            </a:r>
            <a:r>
              <a:rPr lang="en-US" b="1" u="sng" dirty="0" smtClean="0">
                <a:solidFill>
                  <a:srgbClr val="FF0000"/>
                </a:solidFill>
                <a:latin typeface="Times New Roman" pitchFamily="18" charset="0"/>
                <a:cs typeface="Times New Roman" pitchFamily="18" charset="0"/>
              </a:rPr>
              <a:t>(</a:t>
            </a:r>
            <a:r>
              <a:rPr lang="en-US" b="1" dirty="0" smtClean="0">
                <a:solidFill>
                  <a:srgbClr val="FF0000"/>
                </a:solidFill>
                <a:latin typeface="Times New Roman" pitchFamily="18" charset="0"/>
                <a:cs typeface="Times New Roman" pitchFamily="18" charset="0"/>
              </a:rPr>
              <a:t>UHPDR) </a:t>
            </a:r>
            <a:r>
              <a:rPr lang="en-US" sz="1400" b="1" dirty="0" smtClean="0">
                <a:solidFill>
                  <a:srgbClr val="FF0000"/>
                </a:solidFill>
                <a:latin typeface="Times New Roman" pitchFamily="18" charset="0"/>
                <a:cs typeface="Times New Roman" pitchFamily="18" charset="0"/>
              </a:rPr>
              <a:t>1.6x10</a:t>
            </a:r>
            <a:r>
              <a:rPr lang="en-US" sz="1400" b="1" baseline="30000" dirty="0" smtClean="0">
                <a:solidFill>
                  <a:srgbClr val="FF0000"/>
                </a:solidFill>
                <a:latin typeface="Times New Roman" pitchFamily="18" charset="0"/>
                <a:cs typeface="Times New Roman" pitchFamily="18" charset="0"/>
              </a:rPr>
              <a:t>10</a:t>
            </a:r>
            <a:r>
              <a:rPr lang="en-US" sz="1400" b="1" dirty="0" smtClean="0">
                <a:solidFill>
                  <a:srgbClr val="FF0000"/>
                </a:solidFill>
                <a:latin typeface="Times New Roman" pitchFamily="18" charset="0"/>
                <a:cs typeface="Times New Roman" pitchFamily="18" charset="0"/>
              </a:rPr>
              <a:t> </a:t>
            </a:r>
            <a:r>
              <a:rPr lang="en-US" sz="1400" b="1" dirty="0" err="1" smtClean="0">
                <a:solidFill>
                  <a:srgbClr val="FF0000"/>
                </a:solidFill>
                <a:latin typeface="Times New Roman" pitchFamily="18" charset="0"/>
                <a:cs typeface="Times New Roman" pitchFamily="18" charset="0"/>
              </a:rPr>
              <a:t>Gy</a:t>
            </a:r>
            <a:r>
              <a:rPr lang="en-US" sz="1400" b="1" dirty="0" smtClean="0">
                <a:solidFill>
                  <a:srgbClr val="FF0000"/>
                </a:solidFill>
                <a:latin typeface="Times New Roman" pitchFamily="18" charset="0"/>
                <a:cs typeface="Times New Roman" pitchFamily="18" charset="0"/>
              </a:rPr>
              <a:t>/sec</a:t>
            </a:r>
          </a:p>
        </p:txBody>
      </p:sp>
      <p:sp>
        <p:nvSpPr>
          <p:cNvPr id="4" name="Rectangle 3"/>
          <p:cNvSpPr/>
          <p:nvPr/>
        </p:nvSpPr>
        <p:spPr>
          <a:xfrm>
            <a:off x="304800" y="2133600"/>
            <a:ext cx="8534400" cy="677108"/>
          </a:xfrm>
          <a:prstGeom prst="rect">
            <a:avLst/>
          </a:prstGeom>
        </p:spPr>
        <p:txBody>
          <a:bodyPr wrap="square">
            <a:spAutoFit/>
          </a:bodyPr>
          <a:lstStyle/>
          <a:p>
            <a:pPr algn="just"/>
            <a:endParaRPr lang="en-US" dirty="0" smtClean="0">
              <a:latin typeface="Times New Roman" pitchFamily="18" charset="0"/>
              <a:cs typeface="Times New Roman" pitchFamily="18" charset="0"/>
            </a:endParaRPr>
          </a:p>
          <a:p>
            <a:endParaRPr lang="ru-RU" sz="2000" b="1" u="sng" dirty="0" smtClean="0">
              <a:solidFill>
                <a:srgbClr val="FF0000"/>
              </a:solidFill>
            </a:endParaRPr>
          </a:p>
        </p:txBody>
      </p:sp>
      <p:sp>
        <p:nvSpPr>
          <p:cNvPr id="5" name="Line Callout 2 4"/>
          <p:cNvSpPr/>
          <p:nvPr/>
        </p:nvSpPr>
        <p:spPr>
          <a:xfrm>
            <a:off x="6354922" y="1080352"/>
            <a:ext cx="2509618" cy="1336596"/>
          </a:xfrm>
          <a:prstGeom prst="borderCallout2">
            <a:avLst>
              <a:gd name="adj1" fmla="val 48334"/>
              <a:gd name="adj2" fmla="val -2753"/>
              <a:gd name="adj3" fmla="val 18750"/>
              <a:gd name="adj4" fmla="val -16667"/>
              <a:gd name="adj5" fmla="val 66346"/>
              <a:gd name="adj6" fmla="val -53810"/>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93454" y="1173971"/>
            <a:ext cx="5029201" cy="1277273"/>
          </a:xfrm>
          <a:prstGeom prst="rect">
            <a:avLst/>
          </a:prstGeom>
        </p:spPr>
        <p:txBody>
          <a:bodyPr wrap="square">
            <a:spAutoFit/>
          </a:bodyPr>
          <a:lstStyle/>
          <a:p>
            <a:pPr lvl="0"/>
            <a:r>
              <a:rPr lang="en-US" sz="1100" b="1" u="sng" dirty="0" smtClean="0">
                <a:latin typeface="Times New Roman" pitchFamily="18" charset="0"/>
                <a:cs typeface="Times New Roman" pitchFamily="18" charset="0"/>
              </a:rPr>
              <a:t>JETI </a:t>
            </a:r>
            <a:r>
              <a:rPr lang="en-US" sz="1100" dirty="0">
                <a:latin typeface="Times New Roman" pitchFamily="18" charset="0"/>
                <a:cs typeface="Times New Roman" pitchFamily="18" charset="0"/>
              </a:rPr>
              <a:t>(Jena </a:t>
            </a:r>
            <a:r>
              <a:rPr lang="en-US" sz="1100" dirty="0" smtClean="0">
                <a:latin typeface="Times New Roman" pitchFamily="18" charset="0"/>
                <a:cs typeface="Times New Roman" pitchFamily="18" charset="0"/>
              </a:rPr>
              <a:t>Titanium</a:t>
            </a:r>
            <a:r>
              <a:rPr lang="en-US" sz="1100" dirty="0">
                <a:latin typeface="Times New Roman" pitchFamily="18" charset="0"/>
                <a:cs typeface="Times New Roman" pitchFamily="18" charset="0"/>
              </a:rPr>
              <a:t>)</a:t>
            </a:r>
            <a:endParaRPr lang="ru-RU" sz="1100" dirty="0">
              <a:latin typeface="Times New Roman" pitchFamily="18" charset="0"/>
              <a:cs typeface="Times New Roman" pitchFamily="18" charset="0"/>
            </a:endParaRPr>
          </a:p>
          <a:p>
            <a:r>
              <a:rPr lang="en-US" sz="1100" dirty="0" smtClean="0">
                <a:latin typeface="Times New Roman" pitchFamily="18" charset="0"/>
                <a:cs typeface="Times New Roman" pitchFamily="18" charset="0"/>
              </a:rPr>
              <a:t>- </a:t>
            </a:r>
            <a:r>
              <a:rPr lang="en-US" sz="1100" b="1" dirty="0">
                <a:solidFill>
                  <a:srgbClr val="FF0000"/>
                </a:solidFill>
                <a:latin typeface="Times New Roman" pitchFamily="18" charset="0"/>
                <a:cs typeface="Times New Roman" pitchFamily="18" charset="0"/>
              </a:rPr>
              <a:t>UHPDR -</a:t>
            </a:r>
            <a:r>
              <a:rPr lang="en-US" sz="1100" b="1" dirty="0">
                <a:latin typeface="Times New Roman" pitchFamily="18" charset="0"/>
                <a:cs typeface="Times New Roman" pitchFamily="18" charset="0"/>
              </a:rPr>
              <a:t> 2.4x10</a:t>
            </a:r>
            <a:r>
              <a:rPr lang="en-US" sz="1100" b="1" baseline="30000" dirty="0">
                <a:latin typeface="Times New Roman" pitchFamily="18" charset="0"/>
                <a:cs typeface="Times New Roman" pitchFamily="18" charset="0"/>
              </a:rPr>
              <a:t>9</a:t>
            </a:r>
            <a:r>
              <a:rPr lang="en-US" sz="1100" b="1" dirty="0">
                <a:latin typeface="Times New Roman" pitchFamily="18" charset="0"/>
                <a:cs typeface="Times New Roman" pitchFamily="18" charset="0"/>
              </a:rPr>
              <a:t> </a:t>
            </a:r>
            <a:r>
              <a:rPr lang="en-US" sz="1100" b="1" dirty="0" err="1">
                <a:latin typeface="Times New Roman" pitchFamily="18" charset="0"/>
                <a:cs typeface="Times New Roman" pitchFamily="18" charset="0"/>
              </a:rPr>
              <a:t>Gy</a:t>
            </a:r>
            <a:r>
              <a:rPr lang="en-US" sz="1100" b="1" dirty="0">
                <a:latin typeface="Times New Roman" pitchFamily="18" charset="0"/>
                <a:cs typeface="Times New Roman" pitchFamily="18" charset="0"/>
              </a:rPr>
              <a:t>/sec </a:t>
            </a:r>
          </a:p>
          <a:p>
            <a:r>
              <a:rPr lang="en-US" sz="1100" b="1" dirty="0" smtClean="0">
                <a:latin typeface="Times New Roman" pitchFamily="18" charset="0"/>
                <a:cs typeface="Times New Roman" pitchFamily="18" charset="0"/>
              </a:rPr>
              <a:t>- </a:t>
            </a:r>
            <a:r>
              <a:rPr lang="en-US" sz="1100" b="1" dirty="0">
                <a:solidFill>
                  <a:srgbClr val="FF0000"/>
                </a:solidFill>
                <a:latin typeface="Times New Roman" pitchFamily="18" charset="0"/>
                <a:cs typeface="Times New Roman" pitchFamily="18" charset="0"/>
              </a:rPr>
              <a:t>pulse duration  - </a:t>
            </a:r>
            <a:r>
              <a:rPr lang="en-US" sz="1100" b="1" dirty="0">
                <a:latin typeface="Times New Roman" pitchFamily="18" charset="0"/>
                <a:cs typeface="Times New Roman" pitchFamily="18" charset="0"/>
              </a:rPr>
              <a:t>1x10</a:t>
            </a:r>
            <a:r>
              <a:rPr lang="en-US" sz="1100" b="1" baseline="30000" dirty="0">
                <a:latin typeface="Times New Roman" pitchFamily="18" charset="0"/>
                <a:cs typeface="Times New Roman" pitchFamily="18" charset="0"/>
              </a:rPr>
              <a:t>-12</a:t>
            </a:r>
            <a:r>
              <a:rPr lang="en-US" sz="1100" b="1" dirty="0">
                <a:latin typeface="Times New Roman" pitchFamily="18" charset="0"/>
                <a:cs typeface="Times New Roman" pitchFamily="18" charset="0"/>
              </a:rPr>
              <a:t> s</a:t>
            </a:r>
          </a:p>
          <a:p>
            <a:pPr>
              <a:buFont typeface="Arial" pitchFamily="34" charset="0"/>
              <a:buChar char="•"/>
            </a:pPr>
            <a:endParaRPr lang="de-DE" sz="1100" b="1" u="sng" dirty="0" smtClean="0">
              <a:latin typeface="Times New Roman" pitchFamily="18" charset="0"/>
              <a:cs typeface="Times New Roman" pitchFamily="18" charset="0"/>
            </a:endParaRPr>
          </a:p>
          <a:p>
            <a:pPr>
              <a:buFont typeface="Arial" pitchFamily="34" charset="0"/>
              <a:buChar char="•"/>
            </a:pPr>
            <a:r>
              <a:rPr lang="de-DE" sz="1100" b="1" u="sng" dirty="0" smtClean="0">
                <a:latin typeface="Times New Roman" pitchFamily="18" charset="0"/>
                <a:cs typeface="Times New Roman" pitchFamily="18" charset="0"/>
              </a:rPr>
              <a:t>ELBE </a:t>
            </a:r>
            <a:r>
              <a:rPr lang="de-DE" sz="1100" dirty="0">
                <a:latin typeface="Times New Roman" pitchFamily="18" charset="0"/>
                <a:cs typeface="Times New Roman" pitchFamily="18" charset="0"/>
              </a:rPr>
              <a:t>(</a:t>
            </a:r>
            <a:r>
              <a:rPr lang="de-DE" sz="1100" dirty="0" smtClean="0">
                <a:latin typeface="Times New Roman" pitchFamily="18" charset="0"/>
                <a:cs typeface="Times New Roman" pitchFamily="18" charset="0"/>
              </a:rPr>
              <a:t>Helmholtz-Zentrum,Dresden) </a:t>
            </a:r>
          </a:p>
          <a:p>
            <a:pPr>
              <a:buFont typeface="Arial" pitchFamily="34" charset="0"/>
              <a:buChar char="•"/>
            </a:pPr>
            <a:r>
              <a:rPr lang="en-US" sz="1100" b="1" dirty="0" smtClean="0">
                <a:latin typeface="Times New Roman" pitchFamily="18" charset="0"/>
                <a:cs typeface="Times New Roman" pitchFamily="18" charset="0"/>
              </a:rPr>
              <a:t>- </a:t>
            </a:r>
            <a:r>
              <a:rPr lang="en-US" sz="1100" b="1" dirty="0">
                <a:solidFill>
                  <a:srgbClr val="FF0000"/>
                </a:solidFill>
                <a:latin typeface="Times New Roman" pitchFamily="18" charset="0"/>
                <a:cs typeface="Times New Roman" pitchFamily="18" charset="0"/>
              </a:rPr>
              <a:t>UHPDR -</a:t>
            </a:r>
            <a:r>
              <a:rPr lang="en-US" sz="1100" b="1" dirty="0">
                <a:latin typeface="Times New Roman" pitchFamily="18" charset="0"/>
                <a:cs typeface="Times New Roman" pitchFamily="18" charset="0"/>
              </a:rPr>
              <a:t> 1.6x10</a:t>
            </a:r>
            <a:r>
              <a:rPr lang="en-US" sz="1100" b="1" baseline="30000" dirty="0">
                <a:latin typeface="Times New Roman" pitchFamily="18" charset="0"/>
                <a:cs typeface="Times New Roman" pitchFamily="18" charset="0"/>
              </a:rPr>
              <a:t>8</a:t>
            </a:r>
            <a:r>
              <a:rPr lang="en-US" sz="1100" b="1" dirty="0">
                <a:latin typeface="Times New Roman" pitchFamily="18" charset="0"/>
                <a:cs typeface="Times New Roman" pitchFamily="18" charset="0"/>
              </a:rPr>
              <a:t> </a:t>
            </a:r>
            <a:r>
              <a:rPr lang="en-US" sz="1100" b="1" dirty="0" err="1">
                <a:latin typeface="Times New Roman" pitchFamily="18" charset="0"/>
                <a:cs typeface="Times New Roman" pitchFamily="18" charset="0"/>
              </a:rPr>
              <a:t>Gy</a:t>
            </a:r>
            <a:r>
              <a:rPr lang="en-US" sz="1100" b="1" dirty="0">
                <a:latin typeface="Times New Roman" pitchFamily="18" charset="0"/>
                <a:cs typeface="Times New Roman" pitchFamily="18" charset="0"/>
              </a:rPr>
              <a:t>/sec </a:t>
            </a:r>
          </a:p>
          <a:p>
            <a:pPr lvl="0"/>
            <a:r>
              <a:rPr lang="en-US" sz="1100" b="1" dirty="0" smtClean="0">
                <a:latin typeface="Times New Roman" pitchFamily="18" charset="0"/>
                <a:cs typeface="Times New Roman" pitchFamily="18" charset="0"/>
              </a:rPr>
              <a:t>- </a:t>
            </a:r>
            <a:r>
              <a:rPr lang="en-US" sz="1100" b="1" dirty="0">
                <a:solidFill>
                  <a:srgbClr val="FF0000"/>
                </a:solidFill>
                <a:latin typeface="Times New Roman" pitchFamily="18" charset="0"/>
                <a:cs typeface="Times New Roman" pitchFamily="18" charset="0"/>
              </a:rPr>
              <a:t>pulse duration - </a:t>
            </a:r>
            <a:r>
              <a:rPr lang="en-US" sz="1100" b="1" dirty="0">
                <a:latin typeface="Times New Roman" pitchFamily="18" charset="0"/>
                <a:cs typeface="Times New Roman" pitchFamily="18" charset="0"/>
              </a:rPr>
              <a:t>5x10</a:t>
            </a:r>
            <a:r>
              <a:rPr lang="en-US" sz="1100" b="1" baseline="30000" dirty="0">
                <a:latin typeface="Times New Roman" pitchFamily="18" charset="0"/>
                <a:cs typeface="Times New Roman" pitchFamily="18" charset="0"/>
              </a:rPr>
              <a:t>-12</a:t>
            </a:r>
            <a:r>
              <a:rPr lang="en-US" sz="1100" b="1" dirty="0">
                <a:latin typeface="Times New Roman" pitchFamily="18" charset="0"/>
                <a:cs typeface="Times New Roman" pitchFamily="18" charset="0"/>
              </a:rPr>
              <a:t> s</a:t>
            </a:r>
          </a:p>
        </p:txBody>
      </p:sp>
      <p:sp>
        <p:nvSpPr>
          <p:cNvPr id="8" name="Rectangle 7"/>
          <p:cNvSpPr/>
          <p:nvPr/>
        </p:nvSpPr>
        <p:spPr>
          <a:xfrm>
            <a:off x="304800" y="5134422"/>
            <a:ext cx="8686800" cy="338554"/>
          </a:xfrm>
          <a:prstGeom prst="rect">
            <a:avLst/>
          </a:prstGeom>
        </p:spPr>
        <p:txBody>
          <a:bodyPr wrap="square">
            <a:spAutoFit/>
          </a:bodyPr>
          <a:lstStyle/>
          <a:p>
            <a:pPr algn="ctr"/>
            <a:r>
              <a:rPr lang="en-US" sz="1600" b="1" dirty="0" smtClean="0">
                <a:solidFill>
                  <a:srgbClr val="FF0000"/>
                </a:solidFill>
              </a:rPr>
              <a:t>.</a:t>
            </a:r>
            <a:endParaRPr lang="en-US" sz="1600" b="1" dirty="0">
              <a:solidFill>
                <a:srgbClr val="FF0000"/>
              </a:solidFill>
              <a:latin typeface="Times New Roman" pitchFamily="18" charset="0"/>
              <a:cs typeface="Times New Roman" pitchFamily="18" charset="0"/>
            </a:endParaRPr>
          </a:p>
        </p:txBody>
      </p:sp>
      <p:sp>
        <p:nvSpPr>
          <p:cNvPr id="6" name="Rectangle 5"/>
          <p:cNvSpPr/>
          <p:nvPr/>
        </p:nvSpPr>
        <p:spPr>
          <a:xfrm>
            <a:off x="152400" y="-3200400"/>
            <a:ext cx="8814033" cy="10341293"/>
          </a:xfrm>
          <a:prstGeom prst="rect">
            <a:avLst/>
          </a:prstGeom>
        </p:spPr>
        <p:txBody>
          <a:bodyPr wrap="square">
            <a:spAutoFit/>
          </a:bodyPr>
          <a:lstStyle/>
          <a:p>
            <a:pPr>
              <a:defRPr/>
            </a:pPr>
            <a:endParaRPr lang="en-US" b="1" dirty="0">
              <a:solidFill>
                <a:srgbClr val="FF0000"/>
              </a:solidFill>
            </a:endParaRPr>
          </a:p>
          <a:p>
            <a:pPr>
              <a:defRPr/>
            </a:pPr>
            <a:endParaRPr lang="ru-RU" sz="1400" dirty="0" smtClean="0"/>
          </a:p>
          <a:p>
            <a:pPr>
              <a:defRPr/>
            </a:pPr>
            <a:endParaRPr lang="ru-RU" sz="1400" dirty="0"/>
          </a:p>
          <a:p>
            <a:pPr>
              <a:defRPr/>
            </a:pPr>
            <a:endParaRPr lang="ru-RU" sz="1400" dirty="0" smtClean="0"/>
          </a:p>
          <a:p>
            <a:pPr>
              <a:defRPr/>
            </a:pPr>
            <a:endParaRPr lang="ru-RU" sz="1400" dirty="0"/>
          </a:p>
          <a:p>
            <a:pPr>
              <a:defRPr/>
            </a:pPr>
            <a:endParaRPr lang="ru-RU" sz="1400" dirty="0" smtClean="0"/>
          </a:p>
          <a:p>
            <a:pPr>
              <a:defRPr/>
            </a:pPr>
            <a:endParaRPr lang="ru-RU" sz="1400" dirty="0"/>
          </a:p>
          <a:p>
            <a:pPr>
              <a:defRPr/>
            </a:pPr>
            <a:endParaRPr lang="ru-RU" sz="1400" dirty="0" smtClean="0"/>
          </a:p>
          <a:p>
            <a:pPr>
              <a:defRPr/>
            </a:pPr>
            <a:endParaRPr lang="ru-RU" sz="1400" dirty="0"/>
          </a:p>
          <a:p>
            <a:pPr>
              <a:defRPr/>
            </a:pPr>
            <a:endParaRPr lang="ru-RU" sz="1400" dirty="0" smtClean="0"/>
          </a:p>
          <a:p>
            <a:pPr>
              <a:defRPr/>
            </a:pPr>
            <a:endParaRPr lang="ru-RU" sz="1400" dirty="0"/>
          </a:p>
          <a:p>
            <a:pPr>
              <a:defRPr/>
            </a:pPr>
            <a:endParaRPr lang="ru-RU" sz="1400" dirty="0" smtClean="0"/>
          </a:p>
          <a:p>
            <a:pPr>
              <a:defRPr/>
            </a:pPr>
            <a:endParaRPr lang="ru-RU" sz="1400" dirty="0"/>
          </a:p>
          <a:p>
            <a:pPr>
              <a:defRPr/>
            </a:pPr>
            <a:endParaRPr lang="ru-RU" sz="1400" dirty="0" smtClean="0"/>
          </a:p>
          <a:p>
            <a:pPr>
              <a:defRPr/>
            </a:pPr>
            <a:endParaRPr lang="ru-RU" sz="1400" dirty="0"/>
          </a:p>
          <a:p>
            <a:pPr>
              <a:defRPr/>
            </a:pPr>
            <a:endParaRPr lang="ru-RU" sz="1400" dirty="0" smtClean="0"/>
          </a:p>
          <a:p>
            <a:pPr>
              <a:defRPr/>
            </a:pPr>
            <a:endParaRPr lang="ru-RU" sz="1400" dirty="0" smtClean="0"/>
          </a:p>
          <a:p>
            <a:pPr>
              <a:defRPr/>
            </a:pPr>
            <a:endParaRPr lang="ru-RU" sz="1400" dirty="0" smtClean="0"/>
          </a:p>
          <a:p>
            <a:pPr>
              <a:defRPr/>
            </a:pPr>
            <a:endParaRPr lang="ru-RU" sz="1400" dirty="0"/>
          </a:p>
          <a:p>
            <a:pPr>
              <a:defRPr/>
            </a:pPr>
            <a:endParaRPr lang="ru-RU" sz="1400" dirty="0" smtClean="0"/>
          </a:p>
          <a:p>
            <a:pPr>
              <a:defRPr/>
            </a:pPr>
            <a:endParaRPr lang="ru-RU" sz="1400" dirty="0"/>
          </a:p>
          <a:p>
            <a:pPr>
              <a:defRPr/>
            </a:pPr>
            <a:endParaRPr lang="ru-RU" sz="1400" dirty="0" smtClean="0"/>
          </a:p>
          <a:p>
            <a:pPr>
              <a:defRPr/>
            </a:pPr>
            <a:endParaRPr lang="ru-RU" sz="1400" dirty="0"/>
          </a:p>
          <a:p>
            <a:pPr>
              <a:defRPr/>
            </a:pPr>
            <a:endParaRPr lang="en-US" sz="1200" dirty="0" smtClean="0"/>
          </a:p>
          <a:p>
            <a:pPr>
              <a:defRPr/>
            </a:pPr>
            <a:endParaRPr lang="en-US" sz="1200" dirty="0" smtClean="0"/>
          </a:p>
          <a:p>
            <a:pPr>
              <a:defRPr/>
            </a:pPr>
            <a:endParaRPr lang="en-US" sz="1200" dirty="0" smtClean="0"/>
          </a:p>
          <a:p>
            <a:pPr>
              <a:defRPr/>
            </a:pPr>
            <a:endParaRPr lang="en-US" sz="1200" dirty="0" smtClean="0"/>
          </a:p>
          <a:p>
            <a:pPr>
              <a:defRPr/>
            </a:pPr>
            <a:r>
              <a:rPr lang="en-US" sz="1200" dirty="0" smtClean="0"/>
              <a:t>In </a:t>
            </a:r>
            <a:r>
              <a:rPr lang="en-US" sz="1200" dirty="0"/>
              <a:t>the AREAL accelerator, a copper photocathode is irradiated with an ultraviolet laser with a frequency of up to 50 MHz and an average power of 2 watts (it can reach kilowatts and a peak of 10 MW)</a:t>
            </a:r>
            <a:r>
              <a:rPr lang="en-US" sz="1200" dirty="0">
                <a:solidFill>
                  <a:srgbClr val="0000FF"/>
                </a:solidFill>
              </a:rPr>
              <a:t> at a wavelength of 258 nm (it knocks out the maximum electrons from the copper cathode - quantum yield), pulse duration </a:t>
            </a:r>
            <a:r>
              <a:rPr lang="en-US" sz="1200" b="1" dirty="0">
                <a:solidFill>
                  <a:srgbClr val="0000FF"/>
                </a:solidFill>
              </a:rPr>
              <a:t>0.5 picoseconds </a:t>
            </a:r>
            <a:r>
              <a:rPr lang="en-US" sz="1200" dirty="0">
                <a:solidFill>
                  <a:srgbClr val="0000FF"/>
                </a:solidFill>
              </a:rPr>
              <a:t>and with a pulse energy of </a:t>
            </a:r>
            <a:r>
              <a:rPr lang="en-US" sz="1200" b="1" dirty="0">
                <a:solidFill>
                  <a:srgbClr val="0000FF"/>
                </a:solidFill>
              </a:rPr>
              <a:t>200 </a:t>
            </a:r>
            <a:r>
              <a:rPr lang="en-US" sz="1200" b="1" dirty="0" err="1">
                <a:solidFill>
                  <a:srgbClr val="0000FF"/>
                </a:solidFill>
              </a:rPr>
              <a:t>μJ</a:t>
            </a:r>
            <a:r>
              <a:rPr lang="en-US" sz="1200" b="1" dirty="0">
                <a:solidFill>
                  <a:srgbClr val="0000FF"/>
                </a:solidFill>
              </a:rPr>
              <a:t>.  </a:t>
            </a:r>
            <a:r>
              <a:rPr lang="en-US" sz="1200" b="1" dirty="0"/>
              <a:t>These are focused, </a:t>
            </a:r>
            <a:r>
              <a:rPr lang="en-US" sz="1200" b="1" dirty="0" err="1"/>
              <a:t>ultrashort</a:t>
            </a:r>
            <a:r>
              <a:rPr lang="en-US" sz="1200" b="1" dirty="0"/>
              <a:t>, high-energy laser pulses.  </a:t>
            </a:r>
            <a:r>
              <a:rPr lang="en-US" sz="1200" dirty="0"/>
              <a:t>They also knock out electrons from the cathode with a pulse duration of 0.5 picoseconds  </a:t>
            </a:r>
            <a:r>
              <a:rPr lang="en-US" sz="1200" dirty="0" err="1"/>
              <a:t>Ultrashort</a:t>
            </a:r>
            <a:r>
              <a:rPr lang="en-US" sz="1200" dirty="0"/>
              <a:t> (sub-picosecond) focused electron bunches are generated.</a:t>
            </a:r>
            <a:endParaRPr lang="en-US" sz="1200" b="1" dirty="0">
              <a:solidFill>
                <a:schemeClr val="accent5">
                  <a:lumMod val="75000"/>
                </a:schemeClr>
              </a:solidFill>
            </a:endParaRPr>
          </a:p>
          <a:p>
            <a:pPr>
              <a:defRPr/>
            </a:pPr>
            <a:r>
              <a:rPr lang="en-US" sz="1200" dirty="0" smtClean="0"/>
              <a:t>At </a:t>
            </a:r>
            <a:r>
              <a:rPr lang="en-US" sz="1200" dirty="0"/>
              <a:t>the same time, a standing electromagnetic wave with a frequency of 3 GHz and a voltage of more than 100 MV / m (megavolt / meter) is excited in the high-frequency RF resonator with a deep vacuum, where the cathode is located, to instantly capture photoelectrons in the acceleration mode and bring the electron energy to </a:t>
            </a:r>
            <a:r>
              <a:rPr lang="en-US" sz="1200" dirty="0" err="1"/>
              <a:t>relativistic.RF</a:t>
            </a:r>
            <a:r>
              <a:rPr lang="en-US" sz="1200" dirty="0"/>
              <a:t> oscillations have a pulse duration of 10-250 picoseconds.</a:t>
            </a:r>
            <a:br>
              <a:rPr lang="en-US" sz="1200" dirty="0"/>
            </a:br>
            <a:r>
              <a:rPr lang="en-US" sz="1200" dirty="0" smtClean="0"/>
              <a:t>The </a:t>
            </a:r>
            <a:r>
              <a:rPr lang="en-US" sz="1200" dirty="0"/>
              <a:t>electrons sit on top of the individual peaks of the RF oscillations and are amplified and go further in the beam.</a:t>
            </a:r>
            <a:r>
              <a:rPr lang="en-US" sz="1400" dirty="0"/>
              <a:t/>
            </a:r>
            <a:br>
              <a:rPr lang="en-US" sz="1400" dirty="0"/>
            </a:br>
            <a:r>
              <a:rPr lang="en-US" b="1" dirty="0"/>
              <a:t>The frequency of the electron beam is 1-50 Hz</a:t>
            </a:r>
            <a:r>
              <a:rPr lang="en-US" dirty="0"/>
              <a:t>, i.e. between their peaks 1-0.02 seconds (repeat frequency).  </a:t>
            </a:r>
            <a:br>
              <a:rPr lang="en-US" dirty="0"/>
            </a:br>
            <a:r>
              <a:rPr lang="en-US" b="1" dirty="0"/>
              <a:t>Electron pulse duration is 0.4 </a:t>
            </a:r>
            <a:r>
              <a:rPr lang="en-US" b="1" dirty="0" smtClean="0"/>
              <a:t>picoseconds</a:t>
            </a:r>
            <a:r>
              <a:rPr lang="en-US" dirty="0"/>
              <a:t>, length 100 micrometers</a:t>
            </a:r>
            <a:endParaRPr lang="en-US" b="1" dirty="0">
              <a:solidFill>
                <a:srgbClr val="FF0000"/>
              </a:solidFill>
            </a:endParaRPr>
          </a:p>
          <a:p>
            <a:pPr>
              <a:defRPr/>
            </a:pPr>
            <a:r>
              <a:rPr lang="en-US" altLang="en-US" b="1" dirty="0"/>
              <a:t>The nominal electron beam parameters range is: </a:t>
            </a:r>
            <a:br>
              <a:rPr lang="en-US" altLang="en-US" b="1" dirty="0"/>
            </a:br>
            <a:r>
              <a:rPr lang="en-US" altLang="en-US" b="1" dirty="0"/>
              <a:t>energy 2-5 MeV, bunch charge 10-250 </a:t>
            </a:r>
            <a:r>
              <a:rPr lang="en-US" altLang="en-US" sz="2800" u="sng" dirty="0" err="1" smtClean="0"/>
              <a:t>p</a:t>
            </a:r>
            <a:r>
              <a:rPr lang="en-US" altLang="en-US" u="sng" dirty="0" err="1" smtClean="0"/>
              <a:t>C</a:t>
            </a:r>
            <a:r>
              <a:rPr lang="en-US" altLang="en-US" b="1" u="sng" dirty="0" smtClean="0"/>
              <a:t>, </a:t>
            </a:r>
            <a:endParaRPr lang="en-US" b="1" dirty="0">
              <a:solidFill>
                <a:srgbClr val="0000FF"/>
              </a:solidFill>
            </a:endParaRPr>
          </a:p>
          <a:p>
            <a:pPr>
              <a:defRPr/>
            </a:pPr>
            <a:r>
              <a:rPr lang="en-US" altLang="en-US" sz="1400" dirty="0" smtClean="0"/>
              <a:t>The </a:t>
            </a:r>
            <a:r>
              <a:rPr lang="en-US" altLang="en-US" sz="1400" dirty="0"/>
              <a:t>diagnostic tools include the magnetic spectrometer, Faraday cups, YAG screens and pepper port for the beam energy, energy spread, charge, beam profile, </a:t>
            </a:r>
            <a:r>
              <a:rPr lang="en-US" altLang="en-US" sz="1400" dirty="0" err="1"/>
              <a:t>emittance</a:t>
            </a:r>
            <a:r>
              <a:rPr lang="en-US" altLang="en-US" sz="1400" dirty="0"/>
              <a:t> measurements and control.</a:t>
            </a:r>
            <a:endParaRPr lang="en-US" sz="1400" b="1" dirty="0"/>
          </a:p>
          <a:p>
            <a:pPr>
              <a:defRPr/>
            </a:pPr>
            <a:r>
              <a:rPr lang="en-US" sz="1400" b="1" dirty="0"/>
              <a:t>The institution has two experimental stations for practical work in the field of natural sciences.</a:t>
            </a:r>
          </a:p>
          <a:p>
            <a:pPr>
              <a:defRPr/>
            </a:pPr>
            <a:r>
              <a:rPr lang="en-US" sz="1400" b="1" dirty="0"/>
              <a:t>H1 station is equipped with a focusable electron beam.</a:t>
            </a:r>
          </a:p>
          <a:p>
            <a:pPr>
              <a:defRPr/>
            </a:pPr>
            <a:r>
              <a:rPr lang="en-US" sz="1400" b="1" dirty="0"/>
              <a:t>H2 station designed for experiments related to electron energies</a:t>
            </a:r>
            <a:r>
              <a:rPr lang="en-US" sz="1100" b="1" dirty="0"/>
              <a:t>. </a:t>
            </a:r>
            <a:endParaRPr lang="en-US" altLang="en-US" sz="1100" b="1" u="sng" dirty="0">
              <a:solidFill>
                <a:srgbClr val="FF0000"/>
              </a:solidFill>
            </a:endParaRPr>
          </a:p>
          <a:p>
            <a:pPr>
              <a:defRPr/>
            </a:pPr>
            <a:endParaRPr lang="en-US" altLang="en-US" sz="1400" dirty="0">
              <a:solidFill>
                <a:srgbClr val="0000FF"/>
              </a:solidFill>
            </a:endParaRPr>
          </a:p>
        </p:txBody>
      </p:sp>
    </p:spTree>
    <p:extLst>
      <p:ext uri="{BB962C8B-B14F-4D97-AF65-F5344CB8AC3E}">
        <p14:creationId xmlns:p14="http://schemas.microsoft.com/office/powerpoint/2010/main" val="29390461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8801" t="14104" r="12059" b="6990"/>
          <a:stretch>
            <a:fillRect/>
          </a:stretch>
        </p:blipFill>
        <p:spPr bwMode="auto">
          <a:xfrm>
            <a:off x="1331913" y="1916113"/>
            <a:ext cx="36449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5"/>
          <p:cNvSpPr txBox="1">
            <a:spLocks noChangeArrowheads="1"/>
          </p:cNvSpPr>
          <p:nvPr/>
        </p:nvSpPr>
        <p:spPr bwMode="auto">
          <a:xfrm>
            <a:off x="5292725" y="3860800"/>
            <a:ext cx="3349625"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en-US" sz="1600" b="1" dirty="0">
                <a:latin typeface="Times New Roman" panose="02020603050405020304" pitchFamily="18" charset="0"/>
                <a:sym typeface="Math3Mono"/>
              </a:rPr>
              <a:t>○</a:t>
            </a:r>
            <a:r>
              <a:rPr lang="ru-RU" altLang="en-US" sz="1600" b="1" dirty="0">
                <a:latin typeface="Times New Roman" panose="02020603050405020304" pitchFamily="18" charset="0"/>
              </a:rPr>
              <a:t> -  </a:t>
            </a:r>
            <a:r>
              <a:rPr lang="ru-RU" altLang="en-US" sz="1600" b="1" dirty="0">
                <a:latin typeface="Times New Roman" panose="02020603050405020304" pitchFamily="18" charset="0"/>
                <a:sym typeface="Symbol" panose="05050102010706020507" pitchFamily="18" charset="2"/>
              </a:rPr>
              <a:t></a:t>
            </a:r>
            <a:r>
              <a:rPr lang="ru-RU" altLang="en-US" sz="1600" b="1" dirty="0">
                <a:latin typeface="Times New Roman" panose="02020603050405020304" pitchFamily="18" charset="0"/>
              </a:rPr>
              <a:t>-лучи;  </a:t>
            </a:r>
          </a:p>
          <a:p>
            <a:pPr eaLnBrk="1" hangingPunct="1">
              <a:spcBef>
                <a:spcPct val="50000"/>
              </a:spcBef>
              <a:buFontTx/>
              <a:buNone/>
            </a:pPr>
            <a:r>
              <a:rPr lang="ru-RU" altLang="en-US" sz="1600" b="1" dirty="0">
                <a:latin typeface="Times New Roman" panose="02020603050405020304" pitchFamily="18" charset="0"/>
              </a:rPr>
              <a:t>● - </a:t>
            </a:r>
            <a:r>
              <a:rPr lang="ru-RU" altLang="en-US" sz="1600" b="1" baseline="30000" dirty="0">
                <a:latin typeface="Times New Roman" panose="02020603050405020304" pitchFamily="18" charset="0"/>
              </a:rPr>
              <a:t>4</a:t>
            </a:r>
            <a:r>
              <a:rPr lang="en-US" altLang="en-US" sz="1600" b="1" dirty="0">
                <a:latin typeface="Times New Roman" panose="02020603050405020304" pitchFamily="18" charset="0"/>
              </a:rPr>
              <a:t>He</a:t>
            </a:r>
            <a:r>
              <a:rPr lang="ru-RU" altLang="en-US" sz="1600" b="1" dirty="0">
                <a:latin typeface="Times New Roman" panose="02020603050405020304" pitchFamily="18" charset="0"/>
              </a:rPr>
              <a:t> (20 </a:t>
            </a:r>
            <a:r>
              <a:rPr lang="en-US" altLang="en-US" sz="1600" b="1" dirty="0" err="1">
                <a:latin typeface="Times New Roman" panose="02020603050405020304" pitchFamily="18" charset="0"/>
              </a:rPr>
              <a:t>keV</a:t>
            </a:r>
            <a:r>
              <a:rPr lang="en-US" altLang="en-US" sz="1600" b="1" dirty="0">
                <a:latin typeface="Times New Roman" panose="02020603050405020304" pitchFamily="18" charset="0"/>
              </a:rPr>
              <a:t>/</a:t>
            </a:r>
            <a:r>
              <a:rPr lang="el-GR" altLang="en-US" sz="1600" b="1" dirty="0">
                <a:latin typeface="Times New Roman" panose="02020603050405020304" pitchFamily="18" charset="0"/>
                <a:cs typeface="Times New Roman" panose="02020603050405020304" pitchFamily="18" charset="0"/>
              </a:rPr>
              <a:t>μ</a:t>
            </a:r>
            <a:r>
              <a:rPr lang="en-US" altLang="en-US" sz="1600" b="1" dirty="0">
                <a:latin typeface="Times New Roman" panose="02020603050405020304" pitchFamily="18" charset="0"/>
                <a:cs typeface="Times New Roman" panose="02020603050405020304" pitchFamily="18" charset="0"/>
              </a:rPr>
              <a:t>m</a:t>
            </a:r>
            <a:r>
              <a:rPr lang="ru-RU" altLang="en-US" sz="1600" b="1" dirty="0">
                <a:latin typeface="Times New Roman" panose="02020603050405020304" pitchFamily="18" charset="0"/>
              </a:rPr>
              <a:t>); </a:t>
            </a:r>
          </a:p>
          <a:p>
            <a:pPr eaLnBrk="1" hangingPunct="1">
              <a:spcBef>
                <a:spcPct val="50000"/>
              </a:spcBef>
              <a:buFontTx/>
              <a:buNone/>
            </a:pPr>
            <a:r>
              <a:rPr lang="ru-RU" altLang="en-US" sz="1600" b="1" dirty="0">
                <a:latin typeface="Times New Roman" panose="02020603050405020304" pitchFamily="18" charset="0"/>
                <a:sym typeface="Math3Mono"/>
              </a:rPr>
              <a:t>▼</a:t>
            </a:r>
            <a:r>
              <a:rPr lang="ru-RU" altLang="en-US" sz="1600" b="1" dirty="0">
                <a:latin typeface="Times New Roman" panose="02020603050405020304" pitchFamily="18" charset="0"/>
              </a:rPr>
              <a:t> - </a:t>
            </a:r>
            <a:r>
              <a:rPr lang="ru-RU" altLang="en-US" sz="1600" b="1" baseline="30000" dirty="0">
                <a:latin typeface="Times New Roman" panose="02020603050405020304" pitchFamily="18" charset="0"/>
              </a:rPr>
              <a:t>4</a:t>
            </a:r>
            <a:r>
              <a:rPr lang="en-US" altLang="en-US" sz="1600" b="1" dirty="0">
                <a:latin typeface="Times New Roman" panose="02020603050405020304" pitchFamily="18" charset="0"/>
              </a:rPr>
              <a:t>He</a:t>
            </a:r>
            <a:r>
              <a:rPr lang="ru-RU" altLang="en-US" sz="1600" b="1" dirty="0">
                <a:latin typeface="Times New Roman" panose="02020603050405020304" pitchFamily="18" charset="0"/>
              </a:rPr>
              <a:t> (50 </a:t>
            </a:r>
            <a:r>
              <a:rPr lang="en-US" altLang="en-US" sz="1600" b="1" dirty="0" err="1">
                <a:latin typeface="Times New Roman" panose="02020603050405020304" pitchFamily="18" charset="0"/>
              </a:rPr>
              <a:t>keV</a:t>
            </a:r>
            <a:r>
              <a:rPr lang="en-US" altLang="en-US" sz="1600" b="1" dirty="0">
                <a:latin typeface="Times New Roman" panose="02020603050405020304" pitchFamily="18" charset="0"/>
              </a:rPr>
              <a:t>/</a:t>
            </a:r>
            <a:r>
              <a:rPr lang="el-GR" altLang="en-US" sz="1600" b="1" dirty="0">
                <a:latin typeface="Times New Roman" panose="02020603050405020304" pitchFamily="18" charset="0"/>
              </a:rPr>
              <a:t>μ</a:t>
            </a:r>
            <a:r>
              <a:rPr lang="en-US" altLang="en-US" sz="1600" b="1" dirty="0">
                <a:latin typeface="Times New Roman" panose="02020603050405020304" pitchFamily="18" charset="0"/>
              </a:rPr>
              <a:t>m</a:t>
            </a:r>
            <a:r>
              <a:rPr lang="ru-RU" altLang="en-US" sz="1600" b="1" dirty="0">
                <a:latin typeface="Times New Roman" panose="02020603050405020304" pitchFamily="18" charset="0"/>
              </a:rPr>
              <a:t>); </a:t>
            </a:r>
          </a:p>
          <a:p>
            <a:pPr eaLnBrk="1" hangingPunct="1">
              <a:spcBef>
                <a:spcPct val="50000"/>
              </a:spcBef>
              <a:buFontTx/>
              <a:buNone/>
            </a:pPr>
            <a:r>
              <a:rPr lang="ru-RU" altLang="en-US" sz="1600" b="1" dirty="0">
                <a:latin typeface="Times New Roman" panose="02020603050405020304" pitchFamily="18" charset="0"/>
                <a:sym typeface="Math3Mono"/>
              </a:rPr>
              <a:t>■</a:t>
            </a:r>
            <a:r>
              <a:rPr lang="ru-RU" altLang="en-US" sz="1600" b="1" dirty="0">
                <a:latin typeface="Times New Roman" panose="02020603050405020304" pitchFamily="18" charset="0"/>
              </a:rPr>
              <a:t> -  </a:t>
            </a:r>
            <a:r>
              <a:rPr lang="ru-RU" altLang="en-US" sz="1600" b="1" baseline="30000" dirty="0">
                <a:latin typeface="Times New Roman" panose="02020603050405020304" pitchFamily="18" charset="0"/>
              </a:rPr>
              <a:t>4</a:t>
            </a:r>
            <a:r>
              <a:rPr lang="en-US" altLang="en-US" sz="1600" b="1" dirty="0">
                <a:latin typeface="Times New Roman" panose="02020603050405020304" pitchFamily="18" charset="0"/>
              </a:rPr>
              <a:t>He </a:t>
            </a:r>
            <a:r>
              <a:rPr lang="ru-RU" altLang="en-US" sz="1600" b="1" dirty="0">
                <a:latin typeface="Times New Roman" panose="02020603050405020304" pitchFamily="18" charset="0"/>
              </a:rPr>
              <a:t>(78 </a:t>
            </a:r>
            <a:r>
              <a:rPr lang="en-US" altLang="en-US" sz="1600" b="1" dirty="0" err="1">
                <a:latin typeface="Times New Roman" panose="02020603050405020304" pitchFamily="18" charset="0"/>
              </a:rPr>
              <a:t>keV</a:t>
            </a:r>
            <a:r>
              <a:rPr lang="en-US" altLang="en-US" sz="1600" b="1" dirty="0">
                <a:latin typeface="Times New Roman" panose="02020603050405020304" pitchFamily="18" charset="0"/>
              </a:rPr>
              <a:t>/</a:t>
            </a:r>
            <a:r>
              <a:rPr lang="el-GR" altLang="en-US" sz="1600" b="1" dirty="0">
                <a:latin typeface="Times New Roman" panose="02020603050405020304" pitchFamily="18" charset="0"/>
              </a:rPr>
              <a:t>μ</a:t>
            </a:r>
            <a:r>
              <a:rPr lang="en-US" altLang="en-US" sz="1600" b="1" dirty="0">
                <a:latin typeface="Times New Roman" panose="02020603050405020304" pitchFamily="18" charset="0"/>
              </a:rPr>
              <a:t>m</a:t>
            </a:r>
            <a:r>
              <a:rPr lang="ru-RU" altLang="en-US" sz="1600" b="1" dirty="0">
                <a:latin typeface="Times New Roman" panose="02020603050405020304" pitchFamily="18" charset="0"/>
              </a:rPr>
              <a:t>); </a:t>
            </a:r>
          </a:p>
          <a:p>
            <a:pPr eaLnBrk="1" hangingPunct="1">
              <a:spcBef>
                <a:spcPct val="50000"/>
              </a:spcBef>
              <a:buFontTx/>
              <a:buNone/>
            </a:pPr>
            <a:r>
              <a:rPr lang="ru-RU" altLang="en-US" sz="1600" b="1" dirty="0">
                <a:latin typeface="Times New Roman" panose="02020603050405020304" pitchFamily="18" charset="0"/>
                <a:sym typeface="Math3Mono"/>
              </a:rPr>
              <a:t>♦</a:t>
            </a:r>
            <a:r>
              <a:rPr lang="ru-RU" altLang="en-US" sz="1600" b="1" dirty="0">
                <a:latin typeface="Times New Roman" panose="02020603050405020304" pitchFamily="18" charset="0"/>
              </a:rPr>
              <a:t> </a:t>
            </a:r>
            <a:r>
              <a:rPr lang="en-US" altLang="en-US" sz="1600" b="1" dirty="0">
                <a:latin typeface="Times New Roman" panose="02020603050405020304" pitchFamily="18" charset="0"/>
              </a:rPr>
              <a:t> </a:t>
            </a:r>
            <a:r>
              <a:rPr lang="ru-RU" altLang="en-US" sz="1600" b="1" dirty="0">
                <a:latin typeface="Times New Roman" panose="02020603050405020304" pitchFamily="18" charset="0"/>
              </a:rPr>
              <a:t>-  </a:t>
            </a:r>
            <a:r>
              <a:rPr lang="ru-RU" altLang="en-US" sz="1600" b="1" baseline="30000" dirty="0">
                <a:latin typeface="Times New Roman" panose="02020603050405020304" pitchFamily="18" charset="0"/>
              </a:rPr>
              <a:t>12</a:t>
            </a:r>
            <a:r>
              <a:rPr lang="en-US" altLang="en-US" sz="1600" b="1" dirty="0">
                <a:latin typeface="Times New Roman" panose="02020603050405020304" pitchFamily="18" charset="0"/>
              </a:rPr>
              <a:t>C </a:t>
            </a:r>
            <a:r>
              <a:rPr lang="ru-RU" altLang="en-US" sz="1600" b="1" dirty="0">
                <a:latin typeface="Times New Roman" panose="02020603050405020304" pitchFamily="18" charset="0"/>
              </a:rPr>
              <a:t> (200 </a:t>
            </a:r>
            <a:r>
              <a:rPr lang="en-US" altLang="en-US" sz="1600" b="1" dirty="0" err="1">
                <a:latin typeface="Times New Roman" panose="02020603050405020304" pitchFamily="18" charset="0"/>
              </a:rPr>
              <a:t>keV</a:t>
            </a:r>
            <a:r>
              <a:rPr lang="en-US" altLang="en-US" sz="1600" b="1" dirty="0">
                <a:latin typeface="Times New Roman" panose="02020603050405020304" pitchFamily="18" charset="0"/>
              </a:rPr>
              <a:t>/</a:t>
            </a:r>
            <a:r>
              <a:rPr lang="el-GR" altLang="en-US" sz="1600" b="1" dirty="0">
                <a:latin typeface="Times New Roman" panose="02020603050405020304" pitchFamily="18" charset="0"/>
              </a:rPr>
              <a:t>μ</a:t>
            </a:r>
            <a:r>
              <a:rPr lang="en-US" altLang="en-US" sz="1600" b="1" dirty="0">
                <a:latin typeface="Times New Roman" panose="02020603050405020304" pitchFamily="18" charset="0"/>
              </a:rPr>
              <a:t>m</a:t>
            </a:r>
            <a:r>
              <a:rPr lang="ru-RU" altLang="en-US" sz="1600" b="1" dirty="0">
                <a:latin typeface="Times New Roman" panose="02020603050405020304" pitchFamily="18" charset="0"/>
              </a:rPr>
              <a:t>)</a:t>
            </a:r>
          </a:p>
        </p:txBody>
      </p:sp>
      <p:sp>
        <p:nvSpPr>
          <p:cNvPr id="48132" name="Text Box 6"/>
          <p:cNvSpPr txBox="1">
            <a:spLocks noChangeArrowheads="1"/>
          </p:cNvSpPr>
          <p:nvPr/>
        </p:nvSpPr>
        <p:spPr bwMode="auto">
          <a:xfrm>
            <a:off x="539750" y="188913"/>
            <a:ext cx="8280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ru-RU" altLang="en-US" sz="2400" b="1" i="1" dirty="0" smtClean="0">
                <a:latin typeface="Times New Roman" panose="02020603050405020304" pitchFamily="18" charset="0"/>
              </a:rPr>
              <a:t>Е.А.Красавин</a:t>
            </a:r>
          </a:p>
          <a:p>
            <a:pPr algn="ctr" eaLnBrk="1" hangingPunct="1">
              <a:spcBef>
                <a:spcPct val="50000"/>
              </a:spcBef>
              <a:buFontTx/>
              <a:buNone/>
            </a:pPr>
            <a:r>
              <a:rPr lang="ru-RU" altLang="en-US" sz="2400" b="1" i="1" dirty="0" smtClean="0">
                <a:latin typeface="Times New Roman" panose="02020603050405020304" pitchFamily="18" charset="0"/>
              </a:rPr>
              <a:t>Индукция </a:t>
            </a:r>
            <a:r>
              <a:rPr lang="ru-RU" altLang="en-US" sz="2400" b="1" i="1" dirty="0">
                <a:latin typeface="Times New Roman" panose="02020603050405020304" pitchFamily="18" charset="0"/>
              </a:rPr>
              <a:t>структурных (делеционных </a:t>
            </a:r>
            <a:r>
              <a:rPr lang="en-US" altLang="en-US" sz="1800" b="1" i="1" dirty="0" err="1">
                <a:latin typeface="Times New Roman" panose="02020603050405020304" pitchFamily="18" charset="0"/>
              </a:rPr>
              <a:t>tonB</a:t>
            </a:r>
            <a:r>
              <a:rPr lang="en-US" altLang="en-US" sz="1800" b="1" i="1" dirty="0">
                <a:latin typeface="Times New Roman" panose="02020603050405020304" pitchFamily="18" charset="0"/>
              </a:rPr>
              <a:t> </a:t>
            </a:r>
            <a:r>
              <a:rPr lang="en-US" altLang="en-US" sz="1800" b="1" i="1" dirty="0" err="1">
                <a:latin typeface="Times New Roman" panose="02020603050405020304" pitchFamily="18" charset="0"/>
              </a:rPr>
              <a:t>trp</a:t>
            </a:r>
            <a:r>
              <a:rPr lang="en-US" altLang="en-US" sz="1800" b="1" i="1" baseline="30000" dirty="0">
                <a:latin typeface="Times New Roman" panose="02020603050405020304" pitchFamily="18" charset="0"/>
              </a:rPr>
              <a:t>-</a:t>
            </a:r>
            <a:r>
              <a:rPr lang="ru-RU" altLang="en-US" sz="2400" b="1" i="1" dirty="0">
                <a:latin typeface="Times New Roman" panose="02020603050405020304" pitchFamily="18" charset="0"/>
              </a:rPr>
              <a:t>) мутаций ускоренными тяжелыми ионами</a:t>
            </a:r>
          </a:p>
        </p:txBody>
      </p:sp>
    </p:spTree>
    <p:extLst>
      <p:ext uri="{BB962C8B-B14F-4D97-AF65-F5344CB8AC3E}">
        <p14:creationId xmlns:p14="http://schemas.microsoft.com/office/powerpoint/2010/main" val="16116780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1116013" y="2198688"/>
          <a:ext cx="5032375" cy="4152900"/>
        </p:xfrm>
        <a:graphic>
          <a:graphicData uri="http://schemas.openxmlformats.org/presentationml/2006/ole">
            <mc:AlternateContent xmlns:mc="http://schemas.openxmlformats.org/markup-compatibility/2006">
              <mc:Choice xmlns:v="urn:schemas-microsoft-com:vml" Requires="v">
                <p:oleObj spid="_x0000_s5155" name="Graph" r:id="rId3" imgW="4022141" imgH="3026054" progId="">
                  <p:embed/>
                </p:oleObj>
              </mc:Choice>
              <mc:Fallback>
                <p:oleObj name="Graph" r:id="rId3" imgW="4022141" imgH="3026054" progId="">
                  <p:embed/>
                  <p:pic>
                    <p:nvPicPr>
                      <p:cNvPr id="0" name="Picture 25"/>
                      <p:cNvPicPr>
                        <a:picLocks noChangeAspect="1" noChangeArrowheads="1"/>
                      </p:cNvPicPr>
                      <p:nvPr/>
                    </p:nvPicPr>
                    <p:blipFill>
                      <a:blip r:embed="rId4">
                        <a:extLst>
                          <a:ext uri="{28A0092B-C50C-407E-A947-70E740481C1C}">
                            <a14:useLocalDpi xmlns:a14="http://schemas.microsoft.com/office/drawing/2010/main" val="0"/>
                          </a:ext>
                        </a:extLst>
                      </a:blip>
                      <a:srcRect l="4263" r="4720"/>
                      <a:stretch>
                        <a:fillRect/>
                      </a:stretch>
                    </p:blipFill>
                    <p:spPr bwMode="auto">
                      <a:xfrm>
                        <a:off x="1116013" y="2198688"/>
                        <a:ext cx="5032375" cy="4152900"/>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sp>
        <p:nvSpPr>
          <p:cNvPr id="49155" name="Text Box 3"/>
          <p:cNvSpPr txBox="1">
            <a:spLocks noChangeArrowheads="1"/>
          </p:cNvSpPr>
          <p:nvPr/>
        </p:nvSpPr>
        <p:spPr bwMode="auto">
          <a:xfrm>
            <a:off x="1476375" y="549275"/>
            <a:ext cx="6553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kumimoji="1" lang="ru-RU" altLang="en-US" sz="4000" b="1" dirty="0">
                <a:latin typeface="Times New Roman" panose="02020603050405020304" pitchFamily="18" charset="0"/>
              </a:rPr>
              <a:t>Зависимость ОБЭ от ЛПЭ</a:t>
            </a:r>
          </a:p>
          <a:p>
            <a:pPr eaLnBrk="1" hangingPunct="1">
              <a:spcBef>
                <a:spcPct val="50000"/>
              </a:spcBef>
              <a:buFontTx/>
              <a:buNone/>
            </a:pPr>
            <a:endParaRPr kumimoji="1" lang="ru-RU" altLang="en-US" sz="4000" b="1" dirty="0">
              <a:latin typeface="Times New Roman" panose="02020603050405020304" pitchFamily="18" charset="0"/>
            </a:endParaRPr>
          </a:p>
        </p:txBody>
      </p:sp>
      <p:sp>
        <p:nvSpPr>
          <p:cNvPr id="49156" name="Text Box 4"/>
          <p:cNvSpPr txBox="1">
            <a:spLocks noChangeArrowheads="1"/>
          </p:cNvSpPr>
          <p:nvPr/>
        </p:nvSpPr>
        <p:spPr bwMode="auto">
          <a:xfrm>
            <a:off x="6372225" y="4076700"/>
            <a:ext cx="23749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kumimoji="1" lang="en-US" altLang="en-US" sz="1800">
                <a:solidFill>
                  <a:schemeClr val="accent2"/>
                </a:solidFill>
                <a:latin typeface="Times New Roman" panose="02020603050405020304" pitchFamily="18" charset="0"/>
              </a:rPr>
              <a:t>1 – </a:t>
            </a:r>
            <a:r>
              <a:rPr kumimoji="1" lang="ru-RU" altLang="en-US" sz="1800">
                <a:solidFill>
                  <a:schemeClr val="accent2"/>
                </a:solidFill>
                <a:latin typeface="Times New Roman" panose="02020603050405020304" pitchFamily="18" charset="0"/>
              </a:rPr>
              <a:t>генные мутации</a:t>
            </a:r>
            <a:endParaRPr kumimoji="1" lang="en-US" altLang="en-US" sz="1800">
              <a:solidFill>
                <a:schemeClr val="accent2"/>
              </a:solidFill>
              <a:latin typeface="Times New Roman" panose="02020603050405020304" pitchFamily="18" charset="0"/>
            </a:endParaRPr>
          </a:p>
          <a:p>
            <a:pPr eaLnBrk="1" hangingPunct="1">
              <a:spcBef>
                <a:spcPct val="50000"/>
              </a:spcBef>
              <a:buFontTx/>
              <a:buNone/>
            </a:pPr>
            <a:r>
              <a:rPr kumimoji="1" lang="en-US" altLang="en-US" sz="1800">
                <a:solidFill>
                  <a:schemeClr val="accent2"/>
                </a:solidFill>
                <a:latin typeface="Times New Roman" panose="02020603050405020304" pitchFamily="18" charset="0"/>
              </a:rPr>
              <a:t>2 – </a:t>
            </a:r>
            <a:r>
              <a:rPr kumimoji="1" lang="ru-RU" altLang="en-US" sz="1800">
                <a:solidFill>
                  <a:schemeClr val="accent2"/>
                </a:solidFill>
                <a:latin typeface="Times New Roman" panose="02020603050405020304" pitchFamily="18" charset="0"/>
              </a:rPr>
              <a:t>делеции</a:t>
            </a:r>
            <a:endParaRPr kumimoji="1" lang="en-US" altLang="en-US" sz="1800">
              <a:solidFill>
                <a:schemeClr val="accent2"/>
              </a:solidFill>
              <a:latin typeface="Times New Roman" panose="02020603050405020304" pitchFamily="18" charset="0"/>
            </a:endParaRPr>
          </a:p>
          <a:p>
            <a:pPr eaLnBrk="1" hangingPunct="1">
              <a:spcBef>
                <a:spcPct val="50000"/>
              </a:spcBef>
              <a:buFontTx/>
              <a:buNone/>
            </a:pPr>
            <a:r>
              <a:rPr kumimoji="1" lang="en-US" altLang="en-US" sz="1800">
                <a:solidFill>
                  <a:schemeClr val="accent2"/>
                </a:solidFill>
                <a:latin typeface="Times New Roman" panose="02020603050405020304" pitchFamily="18" charset="0"/>
              </a:rPr>
              <a:t>3 – </a:t>
            </a:r>
            <a:r>
              <a:rPr kumimoji="1" lang="ru-RU" altLang="en-US" sz="1800">
                <a:solidFill>
                  <a:schemeClr val="accent2"/>
                </a:solidFill>
                <a:latin typeface="Times New Roman" panose="02020603050405020304" pitchFamily="18" charset="0"/>
              </a:rPr>
              <a:t>летальный эффект</a:t>
            </a:r>
            <a:r>
              <a:rPr kumimoji="1" lang="en-US" altLang="en-US" sz="1800">
                <a:solidFill>
                  <a:schemeClr val="accent2"/>
                </a:solidFill>
                <a:latin typeface="Times New Roman" panose="02020603050405020304" pitchFamily="18" charset="0"/>
              </a:rPr>
              <a:t> </a:t>
            </a:r>
            <a:endParaRPr kumimoji="1" lang="ru-RU" altLang="en-US" sz="1800">
              <a:solidFill>
                <a:schemeClr val="accent2"/>
              </a:solidFill>
              <a:latin typeface="Times New Roman" panose="02020603050405020304" pitchFamily="18" charset="0"/>
            </a:endParaRPr>
          </a:p>
        </p:txBody>
      </p:sp>
    </p:spTree>
    <p:extLst>
      <p:ext uri="{BB962C8B-B14F-4D97-AF65-F5344CB8AC3E}">
        <p14:creationId xmlns:p14="http://schemas.microsoft.com/office/powerpoint/2010/main" val="31712586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611188" y="0"/>
            <a:ext cx="8281987"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
                <a:srgbClr val="FFFF99"/>
              </a:buClr>
              <a:buFont typeface="Wingdings" panose="05000000000000000000" pitchFamily="2" charset="2"/>
              <a:buChar char="v"/>
            </a:pPr>
            <a:r>
              <a:rPr lang="en-US" altLang="en-US" sz="4000" b="1" i="1" dirty="0">
                <a:latin typeface="Times New Roman" panose="02020603050405020304" pitchFamily="18" charset="0"/>
              </a:rPr>
              <a:t> </a:t>
            </a:r>
            <a:r>
              <a:rPr lang="ru-RU" altLang="en-US" sz="4000" b="1" i="1" dirty="0">
                <a:latin typeface="Times New Roman" panose="02020603050405020304" pitchFamily="18" charset="0"/>
              </a:rPr>
              <a:t>Образование нестабильных хромосомных аберраций в клетках человека при действии тяжелых ионов</a:t>
            </a:r>
            <a:endParaRPr lang="en-GB" altLang="en-US" sz="4000" dirty="0">
              <a:latin typeface="Times New Roman" panose="02020603050405020304" pitchFamily="18" charset="0"/>
            </a:endParaRPr>
          </a:p>
        </p:txBody>
      </p:sp>
      <p:grpSp>
        <p:nvGrpSpPr>
          <p:cNvPr id="50179" name="Group 3"/>
          <p:cNvGrpSpPr>
            <a:grpSpLocks/>
          </p:cNvGrpSpPr>
          <p:nvPr/>
        </p:nvGrpSpPr>
        <p:grpSpPr bwMode="auto">
          <a:xfrm>
            <a:off x="457200" y="2895600"/>
            <a:ext cx="3962400" cy="3581400"/>
            <a:chOff x="0" y="0"/>
            <a:chExt cx="2064" cy="1501"/>
          </a:xfrm>
        </p:grpSpPr>
        <p:pic>
          <p:nvPicPr>
            <p:cNvPr id="50182" name="Picture 4" descr="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064" cy="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5"/>
            <p:cNvSpPr txBox="1">
              <a:spLocks noChangeArrowheads="1"/>
            </p:cNvSpPr>
            <p:nvPr/>
          </p:nvSpPr>
          <p:spPr bwMode="auto">
            <a:xfrm>
              <a:off x="1248" y="192"/>
              <a:ext cx="8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ru-RU" altLang="en-US" sz="1600" b="1" i="1">
                  <a:solidFill>
                    <a:srgbClr val="000066"/>
                  </a:solidFill>
                  <a:latin typeface="Times New Roman" panose="02020603050405020304" pitchFamily="18" charset="0"/>
                </a:rPr>
                <a:t>Нестабильные хромосомные аберрации</a:t>
              </a:r>
              <a:endParaRPr lang="en-GB" altLang="en-US" sz="1600" b="1" i="1">
                <a:solidFill>
                  <a:srgbClr val="000066"/>
                </a:solidFill>
                <a:latin typeface="Times New Roman" panose="02020603050405020304" pitchFamily="18" charset="0"/>
              </a:endParaRPr>
            </a:p>
          </p:txBody>
        </p:sp>
      </p:grpSp>
      <p:sp>
        <p:nvSpPr>
          <p:cNvPr id="50180" name="Text Box 6"/>
          <p:cNvSpPr txBox="1">
            <a:spLocks noChangeArrowheads="1"/>
          </p:cNvSpPr>
          <p:nvPr/>
        </p:nvSpPr>
        <p:spPr bwMode="auto">
          <a:xfrm>
            <a:off x="1295400" y="60198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kumimoji="1" lang="ru-RU" altLang="en-US" sz="1400" b="1">
                <a:solidFill>
                  <a:srgbClr val="000099"/>
                </a:solidFill>
                <a:latin typeface="Times New Roman" panose="02020603050405020304" pitchFamily="18" charset="0"/>
              </a:rPr>
              <a:t>Блок клеточного деления</a:t>
            </a:r>
            <a:endParaRPr kumimoji="1" lang="en-GB" altLang="en-US" sz="1400" b="1">
              <a:solidFill>
                <a:srgbClr val="000099"/>
              </a:solidFill>
              <a:latin typeface="Times New Roman" panose="02020603050405020304" pitchFamily="18" charset="0"/>
            </a:endParaRPr>
          </a:p>
        </p:txBody>
      </p:sp>
      <p:pic>
        <p:nvPicPr>
          <p:cNvPr id="50181"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2924175"/>
            <a:ext cx="374332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6985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tab abe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95600"/>
            <a:ext cx="39624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2852738" y="3354388"/>
            <a:ext cx="15668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ru-RU" altLang="en-US" sz="1600" b="1" i="1">
                <a:solidFill>
                  <a:srgbClr val="000066"/>
                </a:solidFill>
                <a:latin typeface="Times New Roman" panose="02020603050405020304" pitchFamily="18" charset="0"/>
              </a:rPr>
              <a:t>Стабильные аберрации хромосом</a:t>
            </a:r>
            <a:endParaRPr lang="en-GB" altLang="en-US" sz="1600" b="1" i="1">
              <a:solidFill>
                <a:srgbClr val="000066"/>
              </a:solidFill>
              <a:latin typeface="Times New Roman" panose="02020603050405020304" pitchFamily="18" charset="0"/>
            </a:endParaRPr>
          </a:p>
        </p:txBody>
      </p:sp>
      <p:sp>
        <p:nvSpPr>
          <p:cNvPr id="51204" name="Text Box 4"/>
          <p:cNvSpPr txBox="1">
            <a:spLocks noChangeArrowheads="1"/>
          </p:cNvSpPr>
          <p:nvPr/>
        </p:nvSpPr>
        <p:spPr bwMode="auto">
          <a:xfrm>
            <a:off x="0" y="188913"/>
            <a:ext cx="69405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
                <a:srgbClr val="FFFF99"/>
              </a:buClr>
              <a:buSzPct val="135000"/>
              <a:buFont typeface="Wingdings" panose="05000000000000000000" pitchFamily="2" charset="2"/>
              <a:buChar char="v"/>
            </a:pPr>
            <a:r>
              <a:rPr lang="ru-RU" altLang="en-US" sz="3600" b="1" i="1" dirty="0">
                <a:latin typeface="Times New Roman" panose="02020603050405020304" pitchFamily="18" charset="0"/>
              </a:rPr>
              <a:t>Образование стабильных хромосомных аберраций в клетках человека при действии тяжелых ионов</a:t>
            </a:r>
            <a:endParaRPr lang="en-GB" altLang="en-US" sz="3600" dirty="0">
              <a:latin typeface="Times New Roman" panose="02020603050405020304" pitchFamily="18" charset="0"/>
            </a:endParaRPr>
          </a:p>
          <a:p>
            <a:pPr algn="ctr" eaLnBrk="1" hangingPunct="1">
              <a:spcBef>
                <a:spcPct val="50000"/>
              </a:spcBef>
              <a:buClr>
                <a:schemeClr val="hlink"/>
              </a:buClr>
              <a:buSzPct val="135000"/>
              <a:buFont typeface="Wingdings" panose="05000000000000000000" pitchFamily="2" charset="2"/>
              <a:buNone/>
            </a:pPr>
            <a:endParaRPr lang="en-GB" altLang="en-US" sz="3600" dirty="0">
              <a:solidFill>
                <a:srgbClr val="FFFF99"/>
              </a:solidFill>
              <a:latin typeface="Times New Roman" panose="02020603050405020304" pitchFamily="18" charset="0"/>
            </a:endParaRPr>
          </a:p>
          <a:p>
            <a:pPr eaLnBrk="1" hangingPunct="1">
              <a:spcBef>
                <a:spcPct val="50000"/>
              </a:spcBef>
              <a:buFontTx/>
              <a:buNone/>
            </a:pPr>
            <a:endParaRPr lang="en-GB" altLang="en-US" sz="3600" dirty="0">
              <a:solidFill>
                <a:srgbClr val="FFFF99"/>
              </a:solidFill>
              <a:latin typeface="Times New Roman" panose="02020603050405020304" pitchFamily="18" charset="0"/>
            </a:endParaRPr>
          </a:p>
        </p:txBody>
      </p:sp>
      <p:graphicFrame>
        <p:nvGraphicFramePr>
          <p:cNvPr id="96261" name="Object 5"/>
          <p:cNvGraphicFramePr>
            <a:graphicFrameLocks noChangeAspect="1"/>
          </p:cNvGraphicFramePr>
          <p:nvPr/>
        </p:nvGraphicFramePr>
        <p:xfrm>
          <a:off x="6815138" y="152400"/>
          <a:ext cx="2155825" cy="2590800"/>
        </p:xfrm>
        <a:graphic>
          <a:graphicData uri="http://schemas.openxmlformats.org/presentationml/2006/ole">
            <mc:AlternateContent xmlns:mc="http://schemas.openxmlformats.org/markup-compatibility/2006">
              <mc:Choice xmlns:v="urn:schemas-microsoft-com:vml" Requires="v">
                <p:oleObj spid="_x0000_s6212" r:id="rId4" imgW="6502734" imgH="4825397" progId="">
                  <p:embed/>
                </p:oleObj>
              </mc:Choice>
              <mc:Fallback>
                <p:oleObj r:id="rId4" imgW="6502734" imgH="4825397" progId="">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l="25099" t="10005" r="26855" b="11987"/>
                      <a:stretch>
                        <a:fillRect/>
                      </a:stretch>
                    </p:blipFill>
                    <p:spPr bwMode="auto">
                      <a:xfrm>
                        <a:off x="6815138" y="152400"/>
                        <a:ext cx="2155825" cy="259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6" name="Text Box 6"/>
          <p:cNvSpPr txBox="1">
            <a:spLocks noChangeArrowheads="1"/>
          </p:cNvSpPr>
          <p:nvPr/>
        </p:nvSpPr>
        <p:spPr bwMode="auto">
          <a:xfrm>
            <a:off x="7667625" y="4005263"/>
            <a:ext cx="8651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000">
              <a:latin typeface="Times New Roman" panose="02020603050405020304" pitchFamily="18" charset="0"/>
            </a:endParaRPr>
          </a:p>
        </p:txBody>
      </p:sp>
      <p:grpSp>
        <p:nvGrpSpPr>
          <p:cNvPr id="51207" name="Group 7"/>
          <p:cNvGrpSpPr>
            <a:grpSpLocks/>
          </p:cNvGrpSpPr>
          <p:nvPr/>
        </p:nvGrpSpPr>
        <p:grpSpPr bwMode="auto">
          <a:xfrm>
            <a:off x="4572000" y="2895600"/>
            <a:ext cx="4343400" cy="3200400"/>
            <a:chOff x="2880" y="1824"/>
            <a:chExt cx="2736" cy="1984"/>
          </a:xfrm>
        </p:grpSpPr>
        <p:graphicFrame>
          <p:nvGraphicFramePr>
            <p:cNvPr id="51209" name="Object 8"/>
            <p:cNvGraphicFramePr>
              <a:graphicFrameLocks noChangeAspect="1"/>
            </p:cNvGraphicFramePr>
            <p:nvPr/>
          </p:nvGraphicFramePr>
          <p:xfrm>
            <a:off x="2880" y="1824"/>
            <a:ext cx="2736" cy="1984"/>
          </p:xfrm>
          <a:graphic>
            <a:graphicData uri="http://schemas.openxmlformats.org/presentationml/2006/ole">
              <mc:AlternateContent xmlns:mc="http://schemas.openxmlformats.org/markup-compatibility/2006">
                <mc:Choice xmlns:v="urn:schemas-microsoft-com:vml" Requires="v">
                  <p:oleObj spid="_x0000_s6213" r:id="rId6" imgW="6314286" imgH="4839375" progId="">
                    <p:embed/>
                  </p:oleObj>
                </mc:Choice>
                <mc:Fallback>
                  <p:oleObj r:id="rId6" imgW="6314286" imgH="4839375" progId="">
                    <p:embed/>
                    <p:pic>
                      <p:nvPicPr>
                        <p:cNvPr id="0" name="Picture 49"/>
                        <p:cNvPicPr>
                          <a:picLocks noChangeAspect="1" noChangeArrowheads="1"/>
                        </p:cNvPicPr>
                        <p:nvPr/>
                      </p:nvPicPr>
                      <p:blipFill>
                        <a:blip r:embed="rId7">
                          <a:extLst>
                            <a:ext uri="{28A0092B-C50C-407E-A947-70E740481C1C}">
                              <a14:useLocalDpi xmlns:a14="http://schemas.microsoft.com/office/drawing/2010/main" val="0"/>
                            </a:ext>
                          </a:extLst>
                        </a:blip>
                        <a:srcRect l="5939" t="14435" r="10112" b="6276"/>
                        <a:stretch>
                          <a:fillRect/>
                        </a:stretch>
                      </p:blipFill>
                      <p:spPr bwMode="auto">
                        <a:xfrm>
                          <a:off x="2880" y="1824"/>
                          <a:ext cx="2736" cy="1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10" name="Text Box 9"/>
            <p:cNvSpPr txBox="1">
              <a:spLocks noChangeArrowheads="1"/>
            </p:cNvSpPr>
            <p:nvPr/>
          </p:nvSpPr>
          <p:spPr bwMode="auto">
            <a:xfrm>
              <a:off x="4921" y="2432"/>
              <a:ext cx="544"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en-US" sz="1400" b="1">
                  <a:solidFill>
                    <a:srgbClr val="000099"/>
                  </a:solidFill>
                  <a:latin typeface="Times New Roman" panose="02020603050405020304" pitchFamily="18" charset="0"/>
                  <a:sym typeface="Symbol" panose="05050102010706020507" pitchFamily="18" charset="2"/>
                </a:rPr>
                <a:t></a:t>
              </a:r>
              <a:r>
                <a:rPr lang="en-US" altLang="en-US" sz="1400" b="1">
                  <a:solidFill>
                    <a:srgbClr val="000099"/>
                  </a:solidFill>
                  <a:latin typeface="Times New Roman" panose="02020603050405020304" pitchFamily="18" charset="0"/>
                  <a:sym typeface="Symbol" panose="05050102010706020507" pitchFamily="18" charset="2"/>
                </a:rPr>
                <a:t>-</a:t>
              </a:r>
              <a:r>
                <a:rPr lang="ru-RU" altLang="en-US" sz="1400" b="1">
                  <a:solidFill>
                    <a:srgbClr val="000099"/>
                  </a:solidFill>
                  <a:latin typeface="Times New Roman" panose="02020603050405020304" pitchFamily="18" charset="0"/>
                  <a:sym typeface="Symbol" panose="05050102010706020507" pitchFamily="18" charset="2"/>
                </a:rPr>
                <a:t>лучи</a:t>
              </a:r>
            </a:p>
          </p:txBody>
        </p:sp>
      </p:grpSp>
      <p:sp>
        <p:nvSpPr>
          <p:cNvPr id="51208" name="Text Box 10"/>
          <p:cNvSpPr txBox="1">
            <a:spLocks noChangeArrowheads="1"/>
          </p:cNvSpPr>
          <p:nvPr/>
        </p:nvSpPr>
        <p:spPr bwMode="auto">
          <a:xfrm>
            <a:off x="1143000" y="5715000"/>
            <a:ext cx="2514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kumimoji="1" lang="ru-RU" altLang="en-US" sz="1400" b="1">
                <a:solidFill>
                  <a:srgbClr val="000099"/>
                </a:solidFill>
                <a:latin typeface="Times New Roman" panose="02020603050405020304" pitchFamily="18" charset="0"/>
              </a:rPr>
              <a:t>Успешное деление клетки</a:t>
            </a:r>
            <a:endParaRPr kumimoji="1" lang="en-GB" altLang="en-US" sz="1400" b="1">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279586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6261"/>
                                        </p:tgtEl>
                                        <p:attrNameLst>
                                          <p:attrName>style.visibility</p:attrName>
                                        </p:attrNameLst>
                                      </p:cBhvr>
                                      <p:to>
                                        <p:strVal val="visible"/>
                                      </p:to>
                                    </p:set>
                                    <p:animEffect transition="in" filter="dissolve">
                                      <p:cBhvr>
                                        <p:cTn id="7" dur="5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0"/>
          <p:cNvGraphicFramePr>
            <a:graphicFrameLocks noChangeAspect="1"/>
          </p:cNvGraphicFramePr>
          <p:nvPr/>
        </p:nvGraphicFramePr>
        <p:xfrm>
          <a:off x="2339975" y="2143125"/>
          <a:ext cx="5256213" cy="4381500"/>
        </p:xfrm>
        <a:graphic>
          <a:graphicData uri="http://schemas.openxmlformats.org/presentationml/2006/ole">
            <mc:AlternateContent xmlns:mc="http://schemas.openxmlformats.org/markup-compatibility/2006">
              <mc:Choice xmlns:v="urn:schemas-microsoft-com:vml" Requires="v">
                <p:oleObj spid="_x0000_s7203" name="Graph" r:id="rId3" imgW="3513734" imgH="3055315" progId="">
                  <p:embed/>
                </p:oleObj>
              </mc:Choice>
              <mc:Fallback>
                <p:oleObj name="Graph" r:id="rId3" imgW="3513734" imgH="3055315" progId="">
                  <p:embed/>
                  <p:pic>
                    <p:nvPicPr>
                      <p:cNvPr id="0" name="Picture 25"/>
                      <p:cNvPicPr>
                        <a:picLocks noChangeAspect="1" noChangeArrowheads="1"/>
                      </p:cNvPicPr>
                      <p:nvPr/>
                    </p:nvPicPr>
                    <p:blipFill>
                      <a:blip r:embed="rId4">
                        <a:extLst>
                          <a:ext uri="{28A0092B-C50C-407E-A947-70E740481C1C}">
                            <a14:useLocalDpi xmlns:a14="http://schemas.microsoft.com/office/drawing/2010/main" val="0"/>
                          </a:ext>
                        </a:extLst>
                      </a:blip>
                      <a:srcRect t="5403" r="5978" b="4489"/>
                      <a:stretch>
                        <a:fillRect/>
                      </a:stretch>
                    </p:blipFill>
                    <p:spPr bwMode="auto">
                      <a:xfrm>
                        <a:off x="2339975" y="2143125"/>
                        <a:ext cx="5256213"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27" name="Text Box 1"/>
          <p:cNvSpPr txBox="1">
            <a:spLocks noChangeArrowheads="1"/>
          </p:cNvSpPr>
          <p:nvPr/>
        </p:nvSpPr>
        <p:spPr bwMode="auto">
          <a:xfrm>
            <a:off x="395288" y="404813"/>
            <a:ext cx="8497887"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ru-RU" altLang="en-US" sz="2800" b="1" i="1" dirty="0">
                <a:latin typeface="Times New Roman" panose="02020603050405020304" pitchFamily="18" charset="0"/>
              </a:rPr>
              <a:t>Зависимость ОБЭ от ЛПЭ частиц по критерию летального действия, индукции мутаций (</a:t>
            </a:r>
            <a:r>
              <a:rPr lang="en-US" altLang="en-US" sz="2800" b="1" i="1" dirty="0">
                <a:latin typeface="Times New Roman" panose="02020603050405020304" pitchFamily="18" charset="0"/>
              </a:rPr>
              <a:t>HPRT) </a:t>
            </a:r>
            <a:r>
              <a:rPr lang="ru-RU" altLang="en-US" sz="2800" b="1" i="1" dirty="0">
                <a:latin typeface="Times New Roman" panose="02020603050405020304" pitchFamily="18" charset="0"/>
              </a:rPr>
              <a:t>и</a:t>
            </a:r>
            <a:r>
              <a:rPr lang="en-US" altLang="en-US" sz="2800" b="1" i="1" dirty="0">
                <a:latin typeface="Times New Roman" panose="02020603050405020304" pitchFamily="18" charset="0"/>
              </a:rPr>
              <a:t> </a:t>
            </a:r>
            <a:r>
              <a:rPr lang="ru-RU" altLang="en-US" sz="2800" b="1" i="1" dirty="0">
                <a:latin typeface="Times New Roman" panose="02020603050405020304" pitchFamily="18" charset="0"/>
              </a:rPr>
              <a:t>хромосомных аберраций</a:t>
            </a:r>
          </a:p>
        </p:txBody>
      </p:sp>
    </p:spTree>
    <p:extLst>
      <p:ext uri="{BB962C8B-B14F-4D97-AF65-F5344CB8AC3E}">
        <p14:creationId xmlns:p14="http://schemas.microsoft.com/office/powerpoint/2010/main" val="20878380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0" y="914400"/>
            <a:ext cx="9144000" cy="5086350"/>
          </a:xfrm>
        </p:spPr>
        <p:txBody>
          <a:bodyPr>
            <a:normAutofit fontScale="90000"/>
          </a:bodyPr>
          <a:lstStyle/>
          <a:p>
            <a:pPr>
              <a:lnSpc>
                <a:spcPct val="150000"/>
              </a:lnSpc>
            </a:pPr>
            <a:r>
              <a:rPr lang="en-US" altLang="en-US" sz="1650" dirty="0">
                <a:solidFill>
                  <a:schemeClr val="bg1"/>
                </a:solidFill>
              </a:rPr>
              <a:t/>
            </a:r>
            <a:br>
              <a:rPr lang="en-US" altLang="en-US" sz="1650" dirty="0">
                <a:solidFill>
                  <a:schemeClr val="bg1"/>
                </a:solidFill>
              </a:rPr>
            </a:br>
            <a:r>
              <a:rPr lang="en-US" altLang="en-US" sz="1800" b="1" dirty="0"/>
              <a:t/>
            </a:r>
            <a:br>
              <a:rPr lang="en-US" altLang="en-US" sz="1800" b="1" dirty="0"/>
            </a:br>
            <a:r>
              <a:rPr lang="en-US" altLang="en-US" sz="2200" b="1" u="sng" dirty="0"/>
              <a:t>Uncertainty  principle of Heisenberg-</a:t>
            </a:r>
            <a:r>
              <a:rPr lang="en-US" altLang="en-US" sz="2200" b="1" dirty="0"/>
              <a:t/>
            </a:r>
            <a:br>
              <a:rPr lang="en-US" altLang="en-US" sz="2200" b="1" dirty="0"/>
            </a:br>
            <a:r>
              <a:rPr lang="en-US" altLang="en-US" sz="1600" b="1" dirty="0"/>
              <a:t>What Werner Heisenberg formulated for quantum physics  (non commuting operators: coordinate and impulse, electric and magnetic fields) to a certain extent has its analogy in biology: </a:t>
            </a:r>
            <a:r>
              <a:rPr lang="en-US" altLang="en-US" sz="1800" b="1" dirty="0"/>
              <a:t>In the living state one can observe the </a:t>
            </a:r>
            <a:r>
              <a:rPr lang="en-US" altLang="en-US" sz="2000" b="1" u="sng" dirty="0"/>
              <a:t>collective movement of molecules </a:t>
            </a:r>
            <a:r>
              <a:rPr lang="en-US" altLang="en-US" sz="1800" b="1" u="sng" dirty="0"/>
              <a:t>in cells, which makes it however difficult to determine their </a:t>
            </a:r>
            <a:r>
              <a:rPr lang="en-US" altLang="en-US" sz="2000" b="1" u="sng" dirty="0"/>
              <a:t>exact positions</a:t>
            </a:r>
            <a:r>
              <a:rPr lang="en-US" altLang="en-US" sz="1600" b="1" dirty="0"/>
              <a:t/>
            </a:r>
            <a:br>
              <a:rPr lang="en-US" altLang="en-US" sz="1600" b="1" dirty="0"/>
            </a:br>
            <a:r>
              <a:rPr lang="en-US" altLang="en-US" sz="1600" b="1" dirty="0"/>
              <a:t/>
            </a:r>
            <a:br>
              <a:rPr lang="en-US" altLang="en-US" sz="1600" b="1" dirty="0"/>
            </a:br>
            <a:r>
              <a:rPr lang="en-US" altLang="en-US" sz="1600" b="1" dirty="0"/>
              <a:t>Formal description of a cell's genetic information should provide the number of DNA molecules in that cell and their complete nucleotide sequences. </a:t>
            </a:r>
            <a:r>
              <a:rPr lang="en-US" altLang="en-US" sz="2000" b="1" u="sng" dirty="0"/>
              <a:t>The genome sequence of any actual living cell cannot physically be known with absolute certainty</a:t>
            </a:r>
            <a:r>
              <a:rPr lang="en-US" altLang="en-US" sz="1600" b="1" u="sng" dirty="0"/>
              <a:t>, </a:t>
            </a:r>
            <a:r>
              <a:rPr lang="en-US" altLang="en-US" sz="1600" b="1" dirty="0"/>
              <a:t>independently of the method used. There is an associated </a:t>
            </a:r>
            <a:r>
              <a:rPr lang="en-US" altLang="en-US" sz="2000" b="1" dirty="0"/>
              <a:t>uncertainty, in terms of base pairs, equal to or greater than </a:t>
            </a:r>
            <a:r>
              <a:rPr lang="en-US" altLang="en-US" sz="2000" b="1" dirty="0" err="1"/>
              <a:t>μs</a:t>
            </a:r>
            <a:r>
              <a:rPr lang="en-US" altLang="en-US" sz="2000" b="1" dirty="0"/>
              <a:t> (where μ is the mutation rate of the cell type and s is the cell's genome size). </a:t>
            </a:r>
            <a:r>
              <a:rPr lang="en-US" altLang="en-US" sz="1600" b="1" u="sng" dirty="0"/>
              <a:t>The genetic information that makes living cells work is thus better represented by a probabilistic model rather than as a completely defined object.</a:t>
            </a:r>
            <a:r>
              <a:rPr lang="en-US" altLang="en-US" sz="1800" dirty="0"/>
              <a:t/>
            </a:r>
            <a:br>
              <a:rPr lang="en-US" altLang="en-US" sz="1800" dirty="0"/>
            </a:br>
            <a:r>
              <a:rPr lang="en-US" altLang="en-US" sz="1800" dirty="0"/>
              <a:t>. </a:t>
            </a:r>
            <a:r>
              <a:rPr lang="ru-RU" altLang="en-US" sz="1650" dirty="0">
                <a:solidFill>
                  <a:schemeClr val="bg1"/>
                </a:solidFill>
              </a:rPr>
              <a:t/>
            </a:r>
            <a:br>
              <a:rPr lang="ru-RU" altLang="en-US" sz="1650" dirty="0">
                <a:solidFill>
                  <a:schemeClr val="bg1"/>
                </a:solidFill>
              </a:rPr>
            </a:br>
            <a:endParaRPr lang="en-US" altLang="en-US" sz="1500" dirty="0">
              <a:solidFill>
                <a:schemeClr val="bg1"/>
              </a:solidFill>
            </a:endParaRPr>
          </a:p>
        </p:txBody>
      </p:sp>
    </p:spTree>
    <p:extLst>
      <p:ext uri="{BB962C8B-B14F-4D97-AF65-F5344CB8AC3E}">
        <p14:creationId xmlns:p14="http://schemas.microsoft.com/office/powerpoint/2010/main" val="9903456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Box 15"/>
          <p:cNvSpPr txBox="1">
            <a:spLocks noChangeArrowheads="1"/>
          </p:cNvSpPr>
          <p:nvPr/>
        </p:nvSpPr>
        <p:spPr bwMode="auto">
          <a:xfrm>
            <a:off x="6477000" y="5791200"/>
            <a:ext cx="184150" cy="369888"/>
          </a:xfrm>
          <a:prstGeom prst="rect">
            <a:avLst/>
          </a:prstGeom>
          <a:noFill/>
          <a:ln w="9525">
            <a:noFill/>
            <a:miter lim="800000"/>
            <a:headEnd/>
            <a:tailEnd/>
          </a:ln>
        </p:spPr>
        <p:txBody>
          <a:bodyPr wrap="none">
            <a:spAutoFit/>
          </a:bodyPr>
          <a:lstStyle/>
          <a:p>
            <a:pPr eaLnBrk="1" hangingPunct="1"/>
            <a:endParaRPr lang="ru-RU" altLang="en-US"/>
          </a:p>
        </p:txBody>
      </p:sp>
      <p:graphicFrame>
        <p:nvGraphicFramePr>
          <p:cNvPr id="22" name="Diagram 21"/>
          <p:cNvGraphicFramePr/>
          <p:nvPr/>
        </p:nvGraphicFramePr>
        <p:xfrm>
          <a:off x="152400" y="76200"/>
          <a:ext cx="8686800" cy="76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4" name="AutoShape 2" descr="Related image"/>
          <p:cNvSpPr>
            <a:spLocks noChangeAspect="1" noChangeArrowheads="1"/>
          </p:cNvSpPr>
          <p:nvPr/>
        </p:nvSpPr>
        <p:spPr bwMode="auto">
          <a:xfrm>
            <a:off x="155575" y="-1584325"/>
            <a:ext cx="8286750" cy="3314700"/>
          </a:xfrm>
          <a:prstGeom prst="rect">
            <a:avLst/>
          </a:prstGeom>
          <a:noFill/>
          <a:ln w="9525">
            <a:noFill/>
            <a:miter lim="800000"/>
            <a:headEnd/>
            <a:tailEnd/>
          </a:ln>
        </p:spPr>
        <p:txBody>
          <a:bodyPr/>
          <a:lstStyle/>
          <a:p>
            <a:pPr eaLnBrk="1" hangingPunct="1"/>
            <a:endParaRPr lang="ru-RU" altLang="en-US"/>
          </a:p>
        </p:txBody>
      </p:sp>
      <p:pic>
        <p:nvPicPr>
          <p:cNvPr id="128005" name="Picture 4" descr="C:\Documents and Settings\User\Desktop\in_cell_western_workflow2.jpg"/>
          <p:cNvPicPr>
            <a:picLocks noChangeAspect="1" noChangeArrowheads="1"/>
          </p:cNvPicPr>
          <p:nvPr/>
        </p:nvPicPr>
        <p:blipFill>
          <a:blip r:embed="rId8" cstate="print"/>
          <a:srcRect/>
          <a:stretch>
            <a:fillRect/>
          </a:stretch>
        </p:blipFill>
        <p:spPr bwMode="auto">
          <a:xfrm>
            <a:off x="304800" y="1600200"/>
            <a:ext cx="8458200" cy="2819400"/>
          </a:xfrm>
          <a:prstGeom prst="rect">
            <a:avLst/>
          </a:prstGeom>
          <a:noFill/>
          <a:ln w="9525">
            <a:noFill/>
            <a:miter lim="800000"/>
            <a:headEnd/>
            <a:tailEnd/>
          </a:ln>
        </p:spPr>
      </p:pic>
      <p:sp>
        <p:nvSpPr>
          <p:cNvPr id="128006" name="Rectangle 25"/>
          <p:cNvSpPr>
            <a:spLocks noChangeArrowheads="1"/>
          </p:cNvSpPr>
          <p:nvPr/>
        </p:nvSpPr>
        <p:spPr bwMode="auto">
          <a:xfrm>
            <a:off x="2895600" y="1066800"/>
            <a:ext cx="3281363" cy="369888"/>
          </a:xfrm>
          <a:prstGeom prst="rect">
            <a:avLst/>
          </a:prstGeom>
          <a:noFill/>
          <a:ln w="9525">
            <a:noFill/>
            <a:miter lim="800000"/>
            <a:headEnd/>
            <a:tailEnd/>
          </a:ln>
        </p:spPr>
        <p:txBody>
          <a:bodyPr wrap="none">
            <a:spAutoFit/>
          </a:bodyPr>
          <a:lstStyle/>
          <a:p>
            <a:pPr eaLnBrk="1" hangingPunct="1"/>
            <a:r>
              <a:rPr lang="en-US" altLang="en-US" b="1" u="sng">
                <a:latin typeface="Times New Roman" pitchFamily="18" charset="0"/>
                <a:cs typeface="Times New Roman" pitchFamily="18" charset="0"/>
              </a:rPr>
              <a:t>Colorimetric cell-based ELISA </a:t>
            </a:r>
            <a:endParaRPr lang="ru-RU" altLang="en-US" b="1" u="sng">
              <a:latin typeface="Times New Roman" pitchFamily="18" charset="0"/>
              <a:cs typeface="Times New Roman" pitchFamily="18" charset="0"/>
            </a:endParaRPr>
          </a:p>
        </p:txBody>
      </p:sp>
      <p:cxnSp>
        <p:nvCxnSpPr>
          <p:cNvPr id="28" name="Straight Arrow Connector 27"/>
          <p:cNvCxnSpPr/>
          <p:nvPr/>
        </p:nvCxnSpPr>
        <p:spPr>
          <a:xfrm rot="5400000">
            <a:off x="4648200" y="3886200"/>
            <a:ext cx="1066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6200000" flipH="1">
            <a:off x="5257800" y="3886200"/>
            <a:ext cx="990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41" name="Diagram 40"/>
          <p:cNvGraphicFramePr/>
          <p:nvPr/>
        </p:nvGraphicFramePr>
        <p:xfrm>
          <a:off x="3048000" y="4495800"/>
          <a:ext cx="3276600" cy="2133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3" name="Diagram 42"/>
          <p:cNvGraphicFramePr/>
          <p:nvPr/>
        </p:nvGraphicFramePr>
        <p:xfrm>
          <a:off x="4800600" y="4419600"/>
          <a:ext cx="3276600" cy="21336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6921127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4"/>
          <p:cNvSpPr>
            <a:spLocks noGrp="1"/>
          </p:cNvSpPr>
          <p:nvPr>
            <p:ph type="title"/>
          </p:nvPr>
        </p:nvSpPr>
        <p:spPr/>
        <p:txBody>
          <a:bodyPr rtlCol="0">
            <a:normAutofit fontScale="90000"/>
          </a:bodyPr>
          <a:lstStyle/>
          <a:p>
            <a:pPr algn="just" eaLnBrk="1" fontAlgn="auto" hangingPunct="1">
              <a:spcAft>
                <a:spcPts val="0"/>
              </a:spcAft>
              <a:defRPr/>
            </a:pP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
            </a:r>
            <a:br>
              <a:rPr lang="en-US" altLang="en-US" sz="2800" b="1" dirty="0" smtClean="0"/>
            </a:br>
            <a:r>
              <a:rPr lang="ru-RU" altLang="en-US" sz="2800" b="1" dirty="0" smtClean="0">
                <a:solidFill>
                  <a:srgbClr val="FF0000"/>
                </a:solidFill>
              </a:rPr>
              <a:t>Определение механизма репарации с помощью ELISA</a:t>
            </a:r>
            <a:r>
              <a:rPr lang="ru-RU" altLang="en-US" sz="2800" dirty="0" smtClean="0">
                <a:solidFill>
                  <a:srgbClr val="FF0000"/>
                </a:solidFill>
              </a:rPr>
              <a:t/>
            </a:r>
            <a:br>
              <a:rPr lang="ru-RU" altLang="en-US" sz="2800" dirty="0" smtClean="0">
                <a:solidFill>
                  <a:srgbClr val="FF0000"/>
                </a:solidFill>
              </a:rPr>
            </a:br>
            <a:r>
              <a:rPr lang="ru-RU" altLang="en-US" sz="2800" dirty="0" smtClean="0">
                <a:solidFill>
                  <a:srgbClr val="FF0000"/>
                </a:solidFill>
              </a:rPr>
              <a:t>После облучения клетки фиксируются и пермеабилизируются, так как необходимо определить уровень определенных </a:t>
            </a:r>
            <a:r>
              <a:rPr lang="ru-RU" altLang="en-US" sz="2800" b="1" dirty="0" smtClean="0">
                <a:solidFill>
                  <a:srgbClr val="FF0000"/>
                </a:solidFill>
              </a:rPr>
              <a:t>внутриклеточных</a:t>
            </a:r>
            <a:r>
              <a:rPr lang="ru-RU" altLang="en-US" sz="2800" dirty="0" smtClean="0">
                <a:solidFill>
                  <a:srgbClr val="FF0000"/>
                </a:solidFill>
              </a:rPr>
              <a:t> белков.</a:t>
            </a:r>
            <a:r>
              <a:rPr lang="en-US" altLang="en-US" sz="2800" dirty="0" smtClean="0">
                <a:solidFill>
                  <a:srgbClr val="FF0000"/>
                </a:solidFill>
              </a:rPr>
              <a:t/>
            </a:r>
            <a:br>
              <a:rPr lang="en-US" altLang="en-US" sz="2800" dirty="0" smtClean="0">
                <a:solidFill>
                  <a:srgbClr val="FF0000"/>
                </a:solidFill>
              </a:rPr>
            </a:br>
            <a:r>
              <a:rPr lang="ru-RU" altLang="en-US" sz="2800" dirty="0" smtClean="0">
                <a:solidFill>
                  <a:srgbClr val="FF0000"/>
                </a:solidFill>
              </a:rPr>
              <a:t>После пермеабилизации добавляем </a:t>
            </a:r>
            <a:r>
              <a:rPr lang="ru-RU" altLang="en-US" sz="2800" u="sng" dirty="0" smtClean="0">
                <a:solidFill>
                  <a:srgbClr val="FF0000"/>
                </a:solidFill>
              </a:rPr>
              <a:t>первичные антитела к </a:t>
            </a:r>
            <a:r>
              <a:rPr lang="en-US" altLang="en-US" sz="2800" u="sng" dirty="0" smtClean="0">
                <a:solidFill>
                  <a:srgbClr val="FF0000"/>
                </a:solidFill>
              </a:rPr>
              <a:t>MRE</a:t>
            </a:r>
            <a:r>
              <a:rPr lang="ru-RU" altLang="en-US" sz="2800" u="sng" dirty="0" smtClean="0">
                <a:solidFill>
                  <a:srgbClr val="FF0000"/>
                </a:solidFill>
              </a:rPr>
              <a:t>11 или </a:t>
            </a:r>
            <a:r>
              <a:rPr lang="en-US" altLang="en-US" sz="2800" u="sng" dirty="0" smtClean="0">
                <a:solidFill>
                  <a:srgbClr val="FF0000"/>
                </a:solidFill>
              </a:rPr>
              <a:t>DNA</a:t>
            </a:r>
            <a:r>
              <a:rPr lang="ru-RU" altLang="en-US" sz="2800" u="sng" dirty="0" smtClean="0">
                <a:solidFill>
                  <a:srgbClr val="FF0000"/>
                </a:solidFill>
              </a:rPr>
              <a:t>-</a:t>
            </a:r>
            <a:r>
              <a:rPr lang="en-US" altLang="en-US" sz="2800" u="sng" dirty="0" smtClean="0">
                <a:solidFill>
                  <a:srgbClr val="FF0000"/>
                </a:solidFill>
              </a:rPr>
              <a:t>PK </a:t>
            </a:r>
            <a:r>
              <a:rPr lang="ru-RU" altLang="en-US" sz="2800" dirty="0" smtClean="0">
                <a:solidFill>
                  <a:srgbClr val="FF0000"/>
                </a:solidFill>
              </a:rPr>
              <a:t>и </a:t>
            </a:r>
            <a:r>
              <a:rPr lang="ru-RU" altLang="en-US" sz="2800" u="sng" dirty="0" smtClean="0">
                <a:solidFill>
                  <a:srgbClr val="FF0000"/>
                </a:solidFill>
              </a:rPr>
              <a:t>вторичные антитела с энзимом </a:t>
            </a:r>
            <a:r>
              <a:rPr lang="en-US" altLang="en-US" sz="2800" u="sng" dirty="0" smtClean="0">
                <a:solidFill>
                  <a:srgbClr val="FF0000"/>
                </a:solidFill>
              </a:rPr>
              <a:t>HRP</a:t>
            </a:r>
            <a:r>
              <a:rPr lang="ru-RU" altLang="en-US" sz="2800" u="sng" dirty="0" smtClean="0">
                <a:solidFill>
                  <a:srgbClr val="FF0000"/>
                </a:solidFill>
              </a:rPr>
              <a:t> (</a:t>
            </a:r>
            <a:r>
              <a:rPr lang="en-US" altLang="en-US" sz="2800" u="sng" dirty="0" smtClean="0">
                <a:solidFill>
                  <a:srgbClr val="FF0000"/>
                </a:solidFill>
              </a:rPr>
              <a:t>enzyme horseradish peroxidase</a:t>
            </a:r>
            <a:r>
              <a:rPr lang="ru-RU" altLang="en-US" sz="2800" u="sng" dirty="0" smtClean="0">
                <a:solidFill>
                  <a:srgbClr val="FF0000"/>
                </a:solidFill>
              </a:rPr>
              <a:t>). </a:t>
            </a:r>
            <a:r>
              <a:rPr lang="ru-RU" altLang="en-US" sz="2800" dirty="0" smtClean="0">
                <a:solidFill>
                  <a:srgbClr val="FF0000"/>
                </a:solidFill>
              </a:rPr>
              <a:t>После добавления определенного субстрата (</a:t>
            </a:r>
            <a:r>
              <a:rPr lang="en-US" altLang="en-US" sz="2800" dirty="0" smtClean="0">
                <a:solidFill>
                  <a:srgbClr val="FF0000"/>
                </a:solidFill>
              </a:rPr>
              <a:t>TMP</a:t>
            </a:r>
            <a:r>
              <a:rPr lang="ru-RU" altLang="en-US" sz="2800" dirty="0" smtClean="0">
                <a:solidFill>
                  <a:srgbClr val="FF0000"/>
                </a:solidFill>
              </a:rPr>
              <a:t>) данный энзим (</a:t>
            </a:r>
            <a:r>
              <a:rPr lang="en-US" altLang="en-US" sz="2800" dirty="0" smtClean="0">
                <a:solidFill>
                  <a:srgbClr val="FF0000"/>
                </a:solidFill>
              </a:rPr>
              <a:t>HRP</a:t>
            </a:r>
            <a:r>
              <a:rPr lang="ru-RU" altLang="en-US" sz="2800" dirty="0" smtClean="0">
                <a:solidFill>
                  <a:srgbClr val="FF0000"/>
                </a:solidFill>
              </a:rPr>
              <a:t>) конвертирует субстрат и субстрат приобретает синий цвет. Оптическая плотность окрашенных лунок измеряется </a:t>
            </a:r>
            <a:r>
              <a:rPr lang="en-US" altLang="en-US" sz="2800" dirty="0" smtClean="0">
                <a:solidFill>
                  <a:srgbClr val="FF0000"/>
                </a:solidFill>
              </a:rPr>
              <a:t>plate reader</a:t>
            </a:r>
            <a:r>
              <a:rPr lang="ru-RU" altLang="en-US" sz="2800" dirty="0" smtClean="0">
                <a:solidFill>
                  <a:srgbClr val="FF0000"/>
                </a:solidFill>
              </a:rPr>
              <a:t>- ом, чем темнее цвет (выше оптическая плотность-</a:t>
            </a:r>
            <a:r>
              <a:rPr lang="en-US" altLang="en-US" sz="2800" dirty="0" smtClean="0">
                <a:solidFill>
                  <a:srgbClr val="FF0000"/>
                </a:solidFill>
              </a:rPr>
              <a:t>optical density</a:t>
            </a:r>
            <a:r>
              <a:rPr lang="ru-RU" altLang="en-US" sz="2800" dirty="0" smtClean="0">
                <a:solidFill>
                  <a:srgbClr val="FF0000"/>
                </a:solidFill>
              </a:rPr>
              <a:t>: </a:t>
            </a:r>
            <a:r>
              <a:rPr lang="en-US" altLang="en-US" sz="2800" dirty="0" smtClean="0">
                <a:solidFill>
                  <a:srgbClr val="FF0000"/>
                </a:solidFill>
              </a:rPr>
              <a:t>OD</a:t>
            </a:r>
            <a:r>
              <a:rPr lang="ru-RU" altLang="en-US" sz="2800" dirty="0" smtClean="0">
                <a:solidFill>
                  <a:srgbClr val="FF0000"/>
                </a:solidFill>
              </a:rPr>
              <a:t>), тем больше внутриклеточного белка.</a:t>
            </a:r>
          </a:p>
        </p:txBody>
      </p:sp>
    </p:spTree>
    <p:extLst>
      <p:ext uri="{BB962C8B-B14F-4D97-AF65-F5344CB8AC3E}">
        <p14:creationId xmlns:p14="http://schemas.microsoft.com/office/powerpoint/2010/main" val="42110941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 y="685800"/>
            <a:ext cx="7848600" cy="5410200"/>
          </a:xfrm>
        </p:spPr>
        <p:txBody>
          <a:bodyPr rtlCol="0">
            <a:normAutofit fontScale="77500" lnSpcReduction="20000"/>
          </a:bodyPr>
          <a:lstStyle/>
          <a:p>
            <a:pPr algn="just" eaLnBrk="1" fontAlgn="auto" hangingPunct="1">
              <a:spcAft>
                <a:spcPts val="0"/>
              </a:spcAft>
              <a:buFont typeface="Arial" charset="0"/>
              <a:buChar char="•"/>
              <a:defRPr/>
            </a:pPr>
            <a:endParaRPr lang="en-US" sz="3100" dirty="0" smtClean="0">
              <a:latin typeface="Times New Roman" pitchFamily="18" charset="0"/>
              <a:cs typeface="Times New Roman" pitchFamily="18" charset="0"/>
            </a:endParaRPr>
          </a:p>
          <a:p>
            <a:pPr algn="just">
              <a:buFont typeface="Arial" charset="0"/>
              <a:buChar char="•"/>
              <a:defRPr/>
            </a:pPr>
            <a:r>
              <a:rPr lang="en-US" sz="3200" b="1" u="sng" dirty="0">
                <a:latin typeface="Times New Roman" pitchFamily="18" charset="0"/>
                <a:cs typeface="Times New Roman" pitchFamily="18" charset="0"/>
              </a:rPr>
              <a:t>NHEJ (non-homologous end-joining) and HRR (homologous recombination repair)</a:t>
            </a:r>
            <a:endParaRPr lang="en-US" sz="3200" dirty="0">
              <a:latin typeface="Arial" charset="0"/>
              <a:cs typeface="Arial" charset="0"/>
            </a:endParaRPr>
          </a:p>
          <a:p>
            <a:pPr algn="just" eaLnBrk="1" fontAlgn="auto" hangingPunct="1">
              <a:spcAft>
                <a:spcPts val="0"/>
              </a:spcAft>
              <a:buFont typeface="Arial" charset="0"/>
              <a:buChar char="•"/>
              <a:defRPr/>
            </a:pPr>
            <a:endParaRPr lang="ru-RU" sz="3100" b="1" dirty="0" smtClean="0">
              <a:latin typeface="Times New Roman" pitchFamily="18" charset="0"/>
              <a:cs typeface="Times New Roman" pitchFamily="18" charset="0"/>
            </a:endParaRPr>
          </a:p>
          <a:p>
            <a:pPr algn="just" eaLnBrk="1" fontAlgn="auto" hangingPunct="1">
              <a:spcAft>
                <a:spcPts val="0"/>
              </a:spcAft>
              <a:buFont typeface="Arial" charset="0"/>
              <a:buChar char="•"/>
              <a:defRPr/>
            </a:pPr>
            <a:r>
              <a:rPr lang="en-US" sz="3100" b="1" dirty="0" smtClean="0">
                <a:latin typeface="Times New Roman" pitchFamily="18" charset="0"/>
                <a:cs typeface="Times New Roman" pitchFamily="18" charset="0"/>
              </a:rPr>
              <a:t>In normal cells the significant increase of DNA-PK protein was observed, indicating that the</a:t>
            </a:r>
            <a:r>
              <a:rPr lang="en-US" sz="3100" b="1" u="sng" dirty="0" smtClean="0">
                <a:latin typeface="Times New Roman" pitchFamily="18" charset="0"/>
                <a:cs typeface="Times New Roman" pitchFamily="18" charset="0"/>
              </a:rPr>
              <a:t> NHEJ pathway is predominant in normal cells.</a:t>
            </a:r>
          </a:p>
          <a:p>
            <a:pPr algn="just" eaLnBrk="1" fontAlgn="auto" hangingPunct="1">
              <a:spcAft>
                <a:spcPts val="0"/>
              </a:spcAft>
              <a:buFont typeface="Arial" charset="0"/>
              <a:buChar char="•"/>
              <a:defRPr/>
            </a:pPr>
            <a:endParaRPr lang="en-US" sz="3100" u="sng" dirty="0" smtClean="0">
              <a:solidFill>
                <a:srgbClr val="FF0000"/>
              </a:solidFill>
              <a:latin typeface="Times New Roman" pitchFamily="18" charset="0"/>
              <a:cs typeface="Times New Roman" pitchFamily="18" charset="0"/>
            </a:endParaRPr>
          </a:p>
          <a:p>
            <a:pPr algn="just" eaLnBrk="1" fontAlgn="auto" hangingPunct="1">
              <a:spcAft>
                <a:spcPts val="0"/>
              </a:spcAft>
              <a:buFont typeface="Arial" charset="0"/>
              <a:buChar char="•"/>
              <a:defRPr/>
            </a:pPr>
            <a:r>
              <a:rPr lang="en-US" sz="3100" b="1" u="sng" dirty="0" smtClean="0">
                <a:latin typeface="Times New Roman" pitchFamily="18" charset="0"/>
                <a:cs typeface="Times New Roman" pitchFamily="18" charset="0"/>
              </a:rPr>
              <a:t>In cancer cells the activation of HRR and NHEJ pathway was observed, however HRR pathway was predominant.</a:t>
            </a:r>
          </a:p>
          <a:p>
            <a:pPr algn="just" eaLnBrk="1" fontAlgn="auto" hangingPunct="1">
              <a:spcAft>
                <a:spcPts val="0"/>
              </a:spcAft>
              <a:buFont typeface="Arial" charset="0"/>
              <a:buChar char="•"/>
              <a:defRPr/>
            </a:pPr>
            <a:endParaRPr lang="en-US" sz="3100" u="sng" dirty="0" smtClean="0">
              <a:solidFill>
                <a:srgbClr val="FF0000"/>
              </a:solidFill>
              <a:latin typeface="Times New Roman" pitchFamily="18" charset="0"/>
              <a:cs typeface="Times New Roman" pitchFamily="18" charset="0"/>
            </a:endParaRPr>
          </a:p>
          <a:p>
            <a:pPr algn="just" eaLnBrk="1" fontAlgn="auto" hangingPunct="1">
              <a:spcAft>
                <a:spcPts val="0"/>
              </a:spcAft>
              <a:buFont typeface="Arial" charset="0"/>
              <a:buChar char="•"/>
              <a:defRPr/>
            </a:pPr>
            <a:r>
              <a:rPr lang="en-US" sz="3100" b="1" u="sng" dirty="0" smtClean="0">
                <a:solidFill>
                  <a:srgbClr val="FF0000"/>
                </a:solidFill>
                <a:latin typeface="Times New Roman" pitchFamily="18" charset="0"/>
                <a:cs typeface="Times New Roman" pitchFamily="18" charset="0"/>
              </a:rPr>
              <a:t>New approach: based on differences in DDR it is possible to increase the </a:t>
            </a:r>
            <a:r>
              <a:rPr lang="en-US" sz="3100" b="1" u="sng" dirty="0" err="1" smtClean="0">
                <a:solidFill>
                  <a:srgbClr val="FF0000"/>
                </a:solidFill>
                <a:latin typeface="Times New Roman" pitchFamily="18" charset="0"/>
                <a:cs typeface="Times New Roman" pitchFamily="18" charset="0"/>
              </a:rPr>
              <a:t>radiosensitivity</a:t>
            </a:r>
            <a:r>
              <a:rPr lang="en-US" sz="3100" b="1" u="sng" dirty="0" smtClean="0">
                <a:solidFill>
                  <a:srgbClr val="FF0000"/>
                </a:solidFill>
                <a:latin typeface="Times New Roman" pitchFamily="18" charset="0"/>
                <a:cs typeface="Times New Roman" pitchFamily="18" charset="0"/>
              </a:rPr>
              <a:t> of cancer cells via inhibition (</a:t>
            </a:r>
            <a:r>
              <a:rPr lang="en-US" sz="3100" b="1" u="sng" dirty="0" err="1" smtClean="0">
                <a:solidFill>
                  <a:srgbClr val="FF0000"/>
                </a:solidFill>
                <a:latin typeface="Times New Roman" pitchFamily="18" charset="0"/>
                <a:cs typeface="Times New Roman" pitchFamily="18" charset="0"/>
              </a:rPr>
              <a:t>iRNA</a:t>
            </a:r>
            <a:r>
              <a:rPr lang="en-US" sz="3100" b="1" u="sng" dirty="0" smtClean="0">
                <a:solidFill>
                  <a:srgbClr val="FF0000"/>
                </a:solidFill>
                <a:latin typeface="Times New Roman" pitchFamily="18" charset="0"/>
                <a:cs typeface="Times New Roman" pitchFamily="18" charset="0"/>
              </a:rPr>
              <a:t> or CRISPR) of HRR pathway. </a:t>
            </a:r>
          </a:p>
        </p:txBody>
      </p:sp>
    </p:spTree>
    <p:extLst>
      <p:ext uri="{BB962C8B-B14F-4D97-AF65-F5344CB8AC3E}">
        <p14:creationId xmlns:p14="http://schemas.microsoft.com/office/powerpoint/2010/main" val="14467400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ChangeArrowheads="1"/>
          </p:cNvSpPr>
          <p:nvPr/>
        </p:nvSpPr>
        <p:spPr bwMode="auto">
          <a:xfrm>
            <a:off x="1676400" y="152400"/>
            <a:ext cx="4648200" cy="430213"/>
          </a:xfrm>
          <a:prstGeom prst="rect">
            <a:avLst/>
          </a:prstGeom>
          <a:noFill/>
          <a:ln w="9525">
            <a:noFill/>
            <a:miter lim="800000"/>
            <a:headEnd/>
            <a:tailEnd/>
          </a:ln>
        </p:spPr>
        <p:txBody>
          <a:bodyPr anchor="ctr">
            <a:spAutoFit/>
          </a:bodyPr>
          <a:lstStyle/>
          <a:p>
            <a:pPr algn="ctr" eaLnBrk="1" hangingPunct="1"/>
            <a:r>
              <a:rPr lang="en-GB" altLang="en-US" sz="1100" b="1">
                <a:solidFill>
                  <a:srgbClr val="1F497D"/>
                </a:solidFill>
                <a:latin typeface="Times New Roman" pitchFamily="18" charset="0"/>
                <a:cs typeface="Times New Roman" pitchFamily="18" charset="0"/>
              </a:rPr>
              <a:t>ES-BMBF Call </a:t>
            </a:r>
            <a:r>
              <a:rPr lang="en-US" altLang="en-US" sz="1100" b="1">
                <a:solidFill>
                  <a:srgbClr val="1F497D"/>
                </a:solidFill>
                <a:latin typeface="Times New Roman" pitchFamily="18" charset="0"/>
                <a:cs typeface="Times New Roman" pitchFamily="18" charset="0"/>
              </a:rPr>
              <a:t>For the Establishment of the Armenian-German </a:t>
            </a:r>
          </a:p>
          <a:p>
            <a:pPr algn="ctr" eaLnBrk="1" hangingPunct="1"/>
            <a:r>
              <a:rPr lang="en-US" altLang="en-US" sz="1100" b="1">
                <a:solidFill>
                  <a:srgbClr val="1F497D"/>
                </a:solidFill>
                <a:latin typeface="Times New Roman" pitchFamily="18" charset="0"/>
                <a:cs typeface="Times New Roman" pitchFamily="18" charset="0"/>
              </a:rPr>
              <a:t>Joint </a:t>
            </a:r>
            <a:r>
              <a:rPr lang="hy-AM" altLang="en-US" sz="1100" b="1">
                <a:solidFill>
                  <a:srgbClr val="1F497D"/>
                </a:solidFill>
                <a:latin typeface="Calibri" pitchFamily="34" charset="0"/>
                <a:cs typeface="Times New Roman" pitchFamily="18" charset="0"/>
              </a:rPr>
              <a:t>R</a:t>
            </a:r>
            <a:r>
              <a:rPr lang="en-US" altLang="en-US" sz="1100" b="1">
                <a:solidFill>
                  <a:srgbClr val="1F497D"/>
                </a:solidFill>
                <a:latin typeface="Times New Roman" pitchFamily="18" charset="0"/>
                <a:cs typeface="Times New Roman" pitchFamily="18" charset="0"/>
              </a:rPr>
              <a:t>esearch Laboratory</a:t>
            </a:r>
            <a:endParaRPr lang="ru-RU" altLang="en-US" sz="1100" b="1">
              <a:solidFill>
                <a:srgbClr val="1F497D"/>
              </a:solidFill>
              <a:latin typeface="Times New Roman" pitchFamily="18" charset="0"/>
              <a:cs typeface="Times New Roman" pitchFamily="18" charset="0"/>
            </a:endParaRPr>
          </a:p>
        </p:txBody>
      </p:sp>
      <p:sp>
        <p:nvSpPr>
          <p:cNvPr id="109571" name="AutoShape 4" descr="Image result for ES-BMBF"/>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ru-RU" altLang="en-US">
              <a:latin typeface="Calibri" pitchFamily="34" charset="0"/>
            </a:endParaRPr>
          </a:p>
        </p:txBody>
      </p:sp>
      <p:sp>
        <p:nvSpPr>
          <p:cNvPr id="109572" name="AutoShape 6" descr="Image result for ES-BMBF"/>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ru-RU" altLang="en-US">
              <a:latin typeface="Calibri" pitchFamily="34" charset="0"/>
            </a:endParaRPr>
          </a:p>
        </p:txBody>
      </p:sp>
      <p:pic>
        <p:nvPicPr>
          <p:cNvPr id="109573" name="Picture 9" descr="C:\Documents and Settings\User\Desktop\2000px-BMBF_Logo.svg.png"/>
          <p:cNvPicPr>
            <a:picLocks noChangeAspect="1" noChangeArrowheads="1"/>
          </p:cNvPicPr>
          <p:nvPr/>
        </p:nvPicPr>
        <p:blipFill>
          <a:blip r:embed="rId3" cstate="print"/>
          <a:srcRect l="13374" t="14958" r="11111" b="19225"/>
          <a:stretch>
            <a:fillRect/>
          </a:stretch>
        </p:blipFill>
        <p:spPr bwMode="auto">
          <a:xfrm>
            <a:off x="0" y="0"/>
            <a:ext cx="1600200" cy="685800"/>
          </a:xfrm>
          <a:prstGeom prst="rect">
            <a:avLst/>
          </a:prstGeom>
          <a:noFill/>
          <a:ln w="9525">
            <a:noFill/>
            <a:miter lim="800000"/>
            <a:headEnd/>
            <a:tailEnd/>
          </a:ln>
        </p:spPr>
      </p:pic>
      <p:sp>
        <p:nvSpPr>
          <p:cNvPr id="109574" name="AutoShape 11" descr="Image result for imb sci am"/>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ru-RU" altLang="en-US">
              <a:latin typeface="Calibri" pitchFamily="34" charset="0"/>
            </a:endParaRPr>
          </a:p>
        </p:txBody>
      </p:sp>
      <p:pic>
        <p:nvPicPr>
          <p:cNvPr id="109575" name="Picture 12" descr="C:\Documents and Settings\User\Desktop\IMB logo.png"/>
          <p:cNvPicPr>
            <a:picLocks noChangeAspect="1" noChangeArrowheads="1"/>
          </p:cNvPicPr>
          <p:nvPr/>
        </p:nvPicPr>
        <p:blipFill>
          <a:blip r:embed="rId4" cstate="print"/>
          <a:srcRect/>
          <a:stretch>
            <a:fillRect/>
          </a:stretch>
        </p:blipFill>
        <p:spPr bwMode="auto">
          <a:xfrm>
            <a:off x="7772400" y="0"/>
            <a:ext cx="1233488" cy="635000"/>
          </a:xfrm>
          <a:prstGeom prst="rect">
            <a:avLst/>
          </a:prstGeom>
          <a:noFill/>
          <a:ln w="9525">
            <a:noFill/>
            <a:miter lim="800000"/>
            <a:headEnd/>
            <a:tailEnd/>
          </a:ln>
        </p:spPr>
      </p:pic>
      <p:pic>
        <p:nvPicPr>
          <p:cNvPr id="109576" name="Picture 13" descr="C:\Documents and Settings\User\Desktop\Kleines Logo.png"/>
          <p:cNvPicPr>
            <a:picLocks noChangeAspect="1" noChangeArrowheads="1"/>
          </p:cNvPicPr>
          <p:nvPr/>
        </p:nvPicPr>
        <p:blipFill>
          <a:blip r:embed="rId5" cstate="print"/>
          <a:srcRect b="16267"/>
          <a:stretch>
            <a:fillRect/>
          </a:stretch>
        </p:blipFill>
        <p:spPr bwMode="auto">
          <a:xfrm>
            <a:off x="6324600" y="0"/>
            <a:ext cx="1371600" cy="596900"/>
          </a:xfrm>
          <a:prstGeom prst="rect">
            <a:avLst/>
          </a:prstGeom>
          <a:noFill/>
          <a:ln w="9525">
            <a:noFill/>
            <a:miter lim="800000"/>
            <a:headEnd/>
            <a:tailEnd/>
          </a:ln>
        </p:spPr>
      </p:pic>
      <p:pic>
        <p:nvPicPr>
          <p:cNvPr id="109577" name="Picture 5"/>
          <p:cNvPicPr>
            <a:picLocks noChangeAspect="1" noChangeArrowheads="1"/>
          </p:cNvPicPr>
          <p:nvPr/>
        </p:nvPicPr>
        <p:blipFill>
          <a:blip r:embed="rId6" cstate="print"/>
          <a:srcRect/>
          <a:stretch>
            <a:fillRect/>
          </a:stretch>
        </p:blipFill>
        <p:spPr bwMode="auto">
          <a:xfrm>
            <a:off x="8458200" y="0"/>
            <a:ext cx="533400" cy="533400"/>
          </a:xfrm>
          <a:prstGeom prst="rect">
            <a:avLst/>
          </a:prstGeom>
          <a:noFill/>
          <a:ln w="9525">
            <a:noFill/>
            <a:miter lim="800000"/>
            <a:headEnd/>
            <a:tailEnd/>
          </a:ln>
        </p:spPr>
      </p:pic>
      <p:sp>
        <p:nvSpPr>
          <p:cNvPr id="17" name="Rectangle 4"/>
          <p:cNvSpPr txBox="1">
            <a:spLocks noChangeArrowheads="1"/>
          </p:cNvSpPr>
          <p:nvPr/>
        </p:nvSpPr>
        <p:spPr>
          <a:xfrm>
            <a:off x="533400" y="838200"/>
            <a:ext cx="7829550" cy="654050"/>
          </a:xfrm>
          <a:prstGeom prst="rect">
            <a:avLst/>
          </a:prstGeom>
          <a:solidFill>
            <a:schemeClr val="accent2"/>
          </a:solidFill>
        </p:spPr>
        <p:txBody>
          <a:bodyPr anchor="ctr">
            <a:normAutofit fontScale="92500" lnSpcReduction="10000"/>
          </a:bodyPr>
          <a:lstStyle/>
          <a:p>
            <a:pPr algn="ctr" eaLnBrk="1" fontAlgn="auto" hangingPunct="1">
              <a:spcBef>
                <a:spcPts val="0"/>
              </a:spcBef>
              <a:spcAft>
                <a:spcPts val="0"/>
              </a:spcAft>
              <a:defRPr/>
            </a:pPr>
            <a:r>
              <a:rPr lang="en-US" sz="2400" dirty="0" smtClean="0">
                <a:solidFill>
                  <a:schemeClr val="bg1"/>
                </a:solidFill>
                <a:latin typeface="Times New Roman" pitchFamily="18" charset="0"/>
                <a:ea typeface="+mj-ea"/>
                <a:cs typeface="Times New Roman" pitchFamily="18" charset="0"/>
              </a:rPr>
              <a:t>DNA </a:t>
            </a:r>
            <a:r>
              <a:rPr lang="en-US" sz="2400" dirty="0">
                <a:solidFill>
                  <a:schemeClr val="bg1"/>
                </a:solidFill>
                <a:latin typeface="Times New Roman" pitchFamily="18" charset="0"/>
                <a:ea typeface="+mj-ea"/>
                <a:cs typeface="Times New Roman" pitchFamily="18" charset="0"/>
              </a:rPr>
              <a:t>DSBs repair main pathways</a:t>
            </a:r>
          </a:p>
          <a:p>
            <a:pPr algn="ctr" eaLnBrk="1" fontAlgn="auto" hangingPunct="1">
              <a:spcBef>
                <a:spcPts val="0"/>
              </a:spcBef>
              <a:spcAft>
                <a:spcPts val="0"/>
              </a:spcAft>
              <a:defRPr/>
            </a:pPr>
            <a:r>
              <a:rPr lang="en-US" sz="1700" dirty="0">
                <a:solidFill>
                  <a:schemeClr val="bg1"/>
                </a:solidFill>
                <a:latin typeface="Times New Roman" pitchFamily="18" charset="0"/>
                <a:ea typeface="+mj-ea"/>
                <a:cs typeface="Times New Roman" pitchFamily="18" charset="0"/>
              </a:rPr>
              <a:t>Overview</a:t>
            </a:r>
          </a:p>
        </p:txBody>
      </p:sp>
      <p:pic>
        <p:nvPicPr>
          <p:cNvPr id="109579" name="Picture 2" descr="C:\Documents and Settings\User\Desktop\NHEJ_HRR.jpg"/>
          <p:cNvPicPr>
            <a:picLocks noChangeAspect="1" noChangeArrowheads="1"/>
          </p:cNvPicPr>
          <p:nvPr/>
        </p:nvPicPr>
        <p:blipFill>
          <a:blip r:embed="rId7" cstate="print"/>
          <a:srcRect/>
          <a:stretch>
            <a:fillRect/>
          </a:stretch>
        </p:blipFill>
        <p:spPr bwMode="auto">
          <a:xfrm>
            <a:off x="228600" y="1497013"/>
            <a:ext cx="4800600" cy="5360987"/>
          </a:xfrm>
          <a:prstGeom prst="rect">
            <a:avLst/>
          </a:prstGeom>
          <a:noFill/>
          <a:ln w="9525">
            <a:noFill/>
            <a:miter lim="800000"/>
            <a:headEnd/>
            <a:tailEnd/>
          </a:ln>
        </p:spPr>
      </p:pic>
      <p:pic>
        <p:nvPicPr>
          <p:cNvPr id="109580" name="Picture 3" descr="C:\Documents and Settings\User\Desktop\dna-response-to-radiotherapy-19-638.jpg"/>
          <p:cNvPicPr>
            <a:picLocks noChangeAspect="1" noChangeArrowheads="1"/>
          </p:cNvPicPr>
          <p:nvPr/>
        </p:nvPicPr>
        <p:blipFill>
          <a:blip r:embed="rId8" cstate="print"/>
          <a:srcRect l="56270" t="31952" r="-157" b="31628"/>
          <a:stretch>
            <a:fillRect/>
          </a:stretch>
        </p:blipFill>
        <p:spPr bwMode="auto">
          <a:xfrm>
            <a:off x="5334000" y="1600200"/>
            <a:ext cx="3424238" cy="2133600"/>
          </a:xfrm>
          <a:prstGeom prst="rect">
            <a:avLst/>
          </a:prstGeom>
          <a:noFill/>
          <a:ln w="9525">
            <a:noFill/>
            <a:miter lim="800000"/>
            <a:headEnd/>
            <a:tailEnd/>
          </a:ln>
        </p:spPr>
      </p:pic>
      <p:pic>
        <p:nvPicPr>
          <p:cNvPr id="109581" name="Picture 4" descr="C:\Documents and Settings\User\Desktop\dna-response-to-radiotherapy-19-638.jpg"/>
          <p:cNvPicPr>
            <a:picLocks noChangeAspect="1" noChangeArrowheads="1"/>
          </p:cNvPicPr>
          <p:nvPr/>
        </p:nvPicPr>
        <p:blipFill>
          <a:blip r:embed="rId8" cstate="print"/>
          <a:srcRect l="4858" t="24948" r="42476" b="11588"/>
          <a:stretch>
            <a:fillRect/>
          </a:stretch>
        </p:blipFill>
        <p:spPr bwMode="auto">
          <a:xfrm>
            <a:off x="5486400" y="3733800"/>
            <a:ext cx="3200400" cy="2895600"/>
          </a:xfrm>
          <a:prstGeom prst="rect">
            <a:avLst/>
          </a:prstGeom>
          <a:noFill/>
          <a:ln w="9525">
            <a:noFill/>
            <a:miter lim="800000"/>
            <a:headEnd/>
            <a:tailEnd/>
          </a:ln>
        </p:spPr>
      </p:pic>
    </p:spTree>
    <p:extLst>
      <p:ext uri="{BB962C8B-B14F-4D97-AF65-F5344CB8AC3E}">
        <p14:creationId xmlns:p14="http://schemas.microsoft.com/office/powerpoint/2010/main" val="297537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b="1">
                <a:latin typeface="Times New Roman" panose="02020603050405020304" pitchFamily="18" charset="0"/>
                <a:cs typeface="Times New Roman" panose="02020603050405020304" pitchFamily="18" charset="0"/>
                <a:hlinkClick r:id="rId3"/>
              </a:rPr>
              <a:t>Advanced Research Electron Accelerator Laboratory</a:t>
            </a:r>
            <a:endParaRPr lang="en-US" altLang="en-US" sz="2400" b="1">
              <a:latin typeface="Times New Roman" panose="02020603050405020304" pitchFamily="18" charset="0"/>
              <a:cs typeface="Times New Roman" panose="02020603050405020304" pitchFamily="18" charset="0"/>
            </a:endParaRPr>
          </a:p>
          <a:p>
            <a:pPr algn="ctr"/>
            <a:r>
              <a:rPr lang="en-US" altLang="en-US" sz="2400" b="1">
                <a:latin typeface="Times New Roman" panose="02020603050405020304" pitchFamily="18" charset="0"/>
                <a:cs typeface="Times New Roman" panose="02020603050405020304" pitchFamily="18" charset="0"/>
              </a:rPr>
              <a:t>AREAL – Армения</a:t>
            </a:r>
          </a:p>
        </p:txBody>
      </p:sp>
      <p:pic>
        <p:nvPicPr>
          <p:cNvPr id="9216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r="53427"/>
          <a:stretch>
            <a:fillRect/>
          </a:stretch>
        </p:blipFill>
        <p:spPr bwMode="auto">
          <a:xfrm>
            <a:off x="214313" y="1571625"/>
            <a:ext cx="2786062"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5586" r="10612"/>
          <a:stretch>
            <a:fillRect/>
          </a:stretch>
        </p:blipFill>
        <p:spPr bwMode="auto">
          <a:xfrm>
            <a:off x="4214813" y="1571625"/>
            <a:ext cx="45720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2845" r="9242"/>
          <a:stretch>
            <a:fillRect/>
          </a:stretch>
        </p:blipFill>
        <p:spPr bwMode="auto">
          <a:xfrm>
            <a:off x="3000375" y="1571625"/>
            <a:ext cx="1071563"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Box 5"/>
          <p:cNvSpPr txBox="1">
            <a:spLocks noChangeArrowheads="1"/>
          </p:cNvSpPr>
          <p:nvPr/>
        </p:nvSpPr>
        <p:spPr bwMode="auto">
          <a:xfrm>
            <a:off x="928688" y="11430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u="sng">
                <a:latin typeface="Times New Roman" panose="02020603050405020304" pitchFamily="18" charset="0"/>
                <a:cs typeface="Times New Roman" panose="02020603050405020304" pitchFamily="18" charset="0"/>
              </a:rPr>
              <a:t>Характеристика</a:t>
            </a:r>
            <a:endParaRPr lang="ru-RU" altLang="en-US" b="1" u="sng">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142875" y="998538"/>
            <a:ext cx="892968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2168" name="TextBox 8"/>
          <p:cNvSpPr txBox="1">
            <a:spLocks noChangeArrowheads="1"/>
          </p:cNvSpPr>
          <p:nvPr/>
        </p:nvSpPr>
        <p:spPr bwMode="auto">
          <a:xfrm>
            <a:off x="4786313" y="1143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u="sng">
                <a:latin typeface="Times New Roman" panose="02020603050405020304" pitchFamily="18" charset="0"/>
                <a:cs typeface="Times New Roman" panose="02020603050405020304" pitchFamily="18" charset="0"/>
              </a:rPr>
              <a:t>Экспериментальная станция</a:t>
            </a:r>
            <a:endParaRPr lang="ru-RU" altLang="en-US" b="1" u="sng">
              <a:latin typeface="Times New Roman" panose="02020603050405020304" pitchFamily="18" charset="0"/>
              <a:cs typeface="Times New Roman" panose="02020603050405020304" pitchFamily="18" charset="0"/>
            </a:endParaRPr>
          </a:p>
        </p:txBody>
      </p:sp>
      <p:sp>
        <p:nvSpPr>
          <p:cNvPr id="92169" name="Rectangle 9"/>
          <p:cNvSpPr>
            <a:spLocks noChangeArrowheads="1"/>
          </p:cNvSpPr>
          <p:nvPr/>
        </p:nvSpPr>
        <p:spPr bwMode="auto">
          <a:xfrm>
            <a:off x="4286250" y="535781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latin typeface="Times New Roman" panose="02020603050405020304" pitchFamily="18" charset="0"/>
                <a:cs typeface="Times New Roman" panose="02020603050405020304" pitchFamily="18" charset="0"/>
              </a:rPr>
              <a:t>Tsakanov</a:t>
            </a:r>
            <a:r>
              <a:rPr lang="ru-RU" altLang="en-US">
                <a:latin typeface="Times New Roman" panose="02020603050405020304" pitchFamily="18" charset="0"/>
                <a:cs typeface="Times New Roman" panose="02020603050405020304" pitchFamily="18" charset="0"/>
              </a:rPr>
              <a:t> </a:t>
            </a:r>
            <a:r>
              <a:rPr lang="en-US" altLang="en-US">
                <a:latin typeface="Times New Roman" panose="02020603050405020304" pitchFamily="18" charset="0"/>
                <a:cs typeface="Times New Roman" panose="02020603050405020304" pitchFamily="18" charset="0"/>
              </a:rPr>
              <a:t>V.M., et al., 2016</a:t>
            </a:r>
          </a:p>
          <a:p>
            <a:r>
              <a:rPr lang="en-US" altLang="en-US" i="1">
                <a:latin typeface="Times New Roman" panose="02020603050405020304" pitchFamily="18" charset="0"/>
                <a:cs typeface="Times New Roman" panose="02020603050405020304" pitchFamily="18" charset="0"/>
              </a:rPr>
              <a:t>Nuclear Instruments &amp; Methods in Physics Research  A </a:t>
            </a:r>
            <a:r>
              <a:rPr lang="en-US" altLang="en-US">
                <a:latin typeface="Times New Roman" panose="02020603050405020304" pitchFamily="18" charset="0"/>
                <a:cs typeface="Times New Roman" panose="02020603050405020304" pitchFamily="18" charset="0"/>
              </a:rPr>
              <a:t>,</a:t>
            </a:r>
          </a:p>
          <a:p>
            <a:r>
              <a:rPr lang="en-US" altLang="en-US">
                <a:latin typeface="Times New Roman" panose="02020603050405020304" pitchFamily="18" charset="0"/>
                <a:cs typeface="Times New Roman" panose="02020603050405020304" pitchFamily="18" charset="0"/>
              </a:rPr>
              <a:t>http://dx.doi.org/10.1016/j. nima.2016.02.028i </a:t>
            </a:r>
            <a:endParaRPr lang="ru-RU"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2685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457200" y="304800"/>
            <a:ext cx="8686800" cy="6740307"/>
          </a:xfrm>
          <a:prstGeom prst="rect">
            <a:avLst/>
          </a:prstGeom>
          <a:noFill/>
          <a:ln w="9525">
            <a:noFill/>
            <a:miter lim="800000"/>
            <a:headEnd/>
            <a:tailEnd/>
          </a:ln>
        </p:spPr>
        <p:txBody>
          <a:bodyPr>
            <a:spAutoFit/>
          </a:bodyPr>
          <a:lstStyle/>
          <a:p>
            <a:pPr eaLnBrk="1" hangingPunct="1"/>
            <a:endParaRPr lang="en-US" altLang="en-US" b="1" dirty="0">
              <a:latin typeface="Calibri" pitchFamily="34" charset="0"/>
            </a:endParaRPr>
          </a:p>
          <a:p>
            <a:pPr eaLnBrk="1" hangingPunct="1"/>
            <a:endParaRPr lang="en-US" altLang="en-US" b="1" dirty="0">
              <a:latin typeface="Calibri" pitchFamily="34" charset="0"/>
            </a:endParaRPr>
          </a:p>
          <a:p>
            <a:pPr eaLnBrk="1" hangingPunct="1"/>
            <a:r>
              <a:rPr lang="en-US" altLang="en-US" b="1" dirty="0">
                <a:latin typeface="Calibri" pitchFamily="34" charset="0"/>
              </a:rPr>
              <a:t>DNA-PK - DNA-dependent </a:t>
            </a:r>
            <a:r>
              <a:rPr lang="en-US" altLang="en-US" b="1" u="sng" dirty="0">
                <a:latin typeface="Calibri" pitchFamily="34" charset="0"/>
                <a:hlinkClick r:id="rId2"/>
              </a:rPr>
              <a:t>serine/</a:t>
            </a:r>
            <a:r>
              <a:rPr lang="en-US" altLang="en-US" b="1" u="sng" dirty="0" err="1">
                <a:latin typeface="Calibri" pitchFamily="34" charset="0"/>
                <a:hlinkClick r:id="rId2"/>
              </a:rPr>
              <a:t>threonine</a:t>
            </a:r>
            <a:r>
              <a:rPr lang="en-US" altLang="en-US" b="1" u="sng" dirty="0">
                <a:latin typeface="Calibri" pitchFamily="34" charset="0"/>
                <a:hlinkClick r:id="rId2"/>
              </a:rPr>
              <a:t> protein </a:t>
            </a:r>
            <a:r>
              <a:rPr lang="en-US" altLang="en-US" b="1" u="sng" dirty="0" err="1">
                <a:latin typeface="Calibri" pitchFamily="34" charset="0"/>
                <a:hlinkClick r:id="rId2"/>
              </a:rPr>
              <a:t>kinase</a:t>
            </a:r>
            <a:r>
              <a:rPr lang="en-US" altLang="en-US" b="1" dirty="0">
                <a:latin typeface="Calibri" pitchFamily="34" charset="0"/>
              </a:rPr>
              <a:t> . </a:t>
            </a:r>
            <a:r>
              <a:rPr lang="en-US" altLang="en-US" b="1" dirty="0" err="1">
                <a:latin typeface="Calibri" pitchFamily="34" charset="0"/>
              </a:rPr>
              <a:t>Autophosphorylation</a:t>
            </a:r>
            <a:r>
              <a:rPr lang="en-US" altLang="en-US" b="1" dirty="0">
                <a:latin typeface="Calibri" pitchFamily="34" charset="0"/>
              </a:rPr>
              <a:t> of DNA-</a:t>
            </a:r>
            <a:r>
              <a:rPr lang="en-US" altLang="en-US" b="1" dirty="0" err="1">
                <a:latin typeface="Calibri" pitchFamily="34" charset="0"/>
              </a:rPr>
              <a:t>PKcs</a:t>
            </a:r>
            <a:r>
              <a:rPr lang="en-US" altLang="en-US" b="1" dirty="0">
                <a:latin typeface="Calibri" pitchFamily="34" charset="0"/>
              </a:rPr>
              <a:t> appears to play a key role in NHEJ and is thought to induce a conformational change that allows end processing enzymes to access the ends of the double-strand break. </a:t>
            </a:r>
            <a:endParaRPr lang="en-US" altLang="en-US" dirty="0">
              <a:latin typeface="Calibri" pitchFamily="34" charset="0"/>
            </a:endParaRPr>
          </a:p>
          <a:p>
            <a:pPr eaLnBrk="1" hangingPunct="1"/>
            <a:endParaRPr lang="en-US" altLang="en-US" b="1" dirty="0">
              <a:latin typeface="Calibri" pitchFamily="34" charset="0"/>
            </a:endParaRPr>
          </a:p>
          <a:p>
            <a:pPr eaLnBrk="1" hangingPunct="1"/>
            <a:r>
              <a:rPr lang="en-US" altLang="en-US" b="1" dirty="0">
                <a:latin typeface="Calibri" pitchFamily="34" charset="0"/>
              </a:rPr>
              <a:t>DNA-PK also cooperates with  </a:t>
            </a:r>
            <a:r>
              <a:rPr lang="en-US" altLang="en-US" b="1" u="sng" dirty="0">
                <a:latin typeface="Calibri" pitchFamily="34" charset="0"/>
                <a:hlinkClick r:id="rId3"/>
              </a:rPr>
              <a:t>ATM</a:t>
            </a:r>
            <a:r>
              <a:rPr lang="en-US" altLang="en-US" b="1" dirty="0">
                <a:latin typeface="Calibri" pitchFamily="34" charset="0"/>
              </a:rPr>
              <a:t> to </a:t>
            </a:r>
            <a:r>
              <a:rPr lang="en-US" altLang="en-US" b="1" u="sng" dirty="0" err="1">
                <a:latin typeface="Calibri" pitchFamily="34" charset="0"/>
                <a:hlinkClick r:id="rId4"/>
              </a:rPr>
              <a:t>phosphorylate</a:t>
            </a:r>
            <a:r>
              <a:rPr lang="en-US" altLang="en-US" b="1" dirty="0">
                <a:latin typeface="Calibri" pitchFamily="34" charset="0"/>
              </a:rPr>
              <a:t> proteins involved in the </a:t>
            </a:r>
            <a:r>
              <a:rPr lang="en-US" altLang="en-US" b="1" u="sng" dirty="0">
                <a:latin typeface="Calibri" pitchFamily="34" charset="0"/>
                <a:hlinkClick r:id="rId5"/>
              </a:rPr>
              <a:t>DNA damage checkpoint</a:t>
            </a:r>
            <a:r>
              <a:rPr lang="en-US" altLang="en-US" b="1" dirty="0">
                <a:latin typeface="Calibri" pitchFamily="34" charset="0"/>
              </a:rPr>
              <a:t>.</a:t>
            </a:r>
            <a:endParaRPr lang="en-US" altLang="en-US" dirty="0">
              <a:latin typeface="Calibri" pitchFamily="34" charset="0"/>
            </a:endParaRPr>
          </a:p>
          <a:p>
            <a:pPr eaLnBrk="1" hangingPunct="1"/>
            <a:r>
              <a:rPr lang="en-US" altLang="en-US" dirty="0">
                <a:latin typeface="Calibri" pitchFamily="34" charset="0"/>
              </a:rPr>
              <a:t>Reductions in expression of DNA repair genes (usually caused by epigenetic alterations) are very common in cancers, and are ordinarily even more frequent than mutational defects in DNA repair genes in cancers</a:t>
            </a:r>
          </a:p>
          <a:p>
            <a:pPr eaLnBrk="1" hangingPunct="1"/>
            <a:endParaRPr lang="en-US" altLang="en-US" b="1" dirty="0">
              <a:latin typeface="Calibri" pitchFamily="34" charset="0"/>
            </a:endParaRPr>
          </a:p>
          <a:p>
            <a:r>
              <a:rPr lang="en-US" altLang="en-US" b="1" dirty="0">
                <a:latin typeface="Calibri" pitchFamily="34" charset="0"/>
              </a:rPr>
              <a:t>ATM serine/</a:t>
            </a:r>
            <a:r>
              <a:rPr lang="en-US" altLang="en-US" b="1" dirty="0" err="1">
                <a:latin typeface="Calibri" pitchFamily="34" charset="0"/>
              </a:rPr>
              <a:t>threonine</a:t>
            </a:r>
            <a:r>
              <a:rPr lang="en-US" altLang="en-US" b="1" dirty="0">
                <a:latin typeface="Calibri" pitchFamily="34" charset="0"/>
              </a:rPr>
              <a:t> </a:t>
            </a:r>
            <a:r>
              <a:rPr lang="en-US" altLang="en-US" b="1" dirty="0" err="1" smtClean="0">
                <a:latin typeface="Calibri" pitchFamily="34" charset="0"/>
              </a:rPr>
              <a:t>kinase</a:t>
            </a:r>
            <a:r>
              <a:rPr lang="en-US" b="1" dirty="0" smtClean="0">
                <a:solidFill>
                  <a:srgbClr val="FF0000"/>
                </a:solidFill>
              </a:rPr>
              <a:t> ATM</a:t>
            </a:r>
            <a:r>
              <a:rPr lang="en-US" dirty="0" smtClean="0">
                <a:solidFill>
                  <a:srgbClr val="FF0000"/>
                </a:solidFill>
              </a:rPr>
              <a:t> (ataxia </a:t>
            </a:r>
            <a:r>
              <a:rPr lang="en-US" dirty="0" err="1" smtClean="0">
                <a:solidFill>
                  <a:srgbClr val="FF0000"/>
                </a:solidFill>
              </a:rPr>
              <a:t>telangiectasia</a:t>
            </a:r>
            <a:r>
              <a:rPr lang="en-US" dirty="0" smtClean="0">
                <a:solidFill>
                  <a:srgbClr val="FF0000"/>
                </a:solidFill>
              </a:rPr>
              <a:t> mutated </a:t>
            </a:r>
            <a:r>
              <a:rPr lang="en-US" dirty="0" err="1" smtClean="0">
                <a:solidFill>
                  <a:srgbClr val="FF0000"/>
                </a:solidFill>
              </a:rPr>
              <a:t>kinase</a:t>
            </a:r>
            <a:r>
              <a:rPr lang="en-US" dirty="0" smtClean="0">
                <a:solidFill>
                  <a:srgbClr val="FF0000"/>
                </a:solidFill>
              </a:rPr>
              <a:t>)</a:t>
            </a:r>
            <a:r>
              <a:rPr lang="en-US" altLang="en-US" dirty="0" smtClean="0">
                <a:latin typeface="Calibri" pitchFamily="34" charset="0"/>
              </a:rPr>
              <a:t>, </a:t>
            </a:r>
            <a:r>
              <a:rPr lang="en-US" altLang="en-US" dirty="0">
                <a:latin typeface="Calibri" pitchFamily="34" charset="0"/>
              </a:rPr>
              <a:t>is a </a:t>
            </a:r>
            <a:r>
              <a:rPr lang="en-US" altLang="en-US" u="sng" dirty="0">
                <a:latin typeface="Calibri" pitchFamily="34" charset="0"/>
                <a:hlinkClick r:id="rId6"/>
              </a:rPr>
              <a:t>serine</a:t>
            </a:r>
            <a:r>
              <a:rPr lang="en-US" altLang="en-US" dirty="0">
                <a:latin typeface="Calibri" pitchFamily="34" charset="0"/>
              </a:rPr>
              <a:t>/</a:t>
            </a:r>
            <a:r>
              <a:rPr lang="en-US" altLang="en-US" u="sng" dirty="0" err="1">
                <a:latin typeface="Calibri" pitchFamily="34" charset="0"/>
                <a:hlinkClick r:id="rId7"/>
              </a:rPr>
              <a:t>threonine</a:t>
            </a:r>
            <a:r>
              <a:rPr lang="en-US" altLang="en-US" dirty="0">
                <a:latin typeface="Calibri" pitchFamily="34" charset="0"/>
              </a:rPr>
              <a:t> </a:t>
            </a:r>
            <a:r>
              <a:rPr lang="en-US" altLang="en-US" u="sng" dirty="0">
                <a:latin typeface="Calibri" pitchFamily="34" charset="0"/>
                <a:hlinkClick r:id="rId8"/>
              </a:rPr>
              <a:t>protein </a:t>
            </a:r>
            <a:r>
              <a:rPr lang="en-US" altLang="en-US" u="sng" dirty="0" err="1">
                <a:latin typeface="Calibri" pitchFamily="34" charset="0"/>
                <a:hlinkClick r:id="rId8"/>
              </a:rPr>
              <a:t>kinase</a:t>
            </a:r>
            <a:r>
              <a:rPr lang="en-US" altLang="en-US" dirty="0">
                <a:latin typeface="Calibri" pitchFamily="34" charset="0"/>
              </a:rPr>
              <a:t> that is recruited and activated by </a:t>
            </a:r>
            <a:r>
              <a:rPr lang="en-US" altLang="en-US" u="sng" dirty="0">
                <a:latin typeface="Calibri" pitchFamily="34" charset="0"/>
                <a:hlinkClick r:id="rId9"/>
              </a:rPr>
              <a:t>DNA double-strand breaks</a:t>
            </a:r>
            <a:r>
              <a:rPr lang="en-US" altLang="en-US" dirty="0">
                <a:latin typeface="Calibri" pitchFamily="34" charset="0"/>
              </a:rPr>
              <a:t>. It </a:t>
            </a:r>
            <a:r>
              <a:rPr lang="en-US" altLang="en-US" dirty="0" err="1">
                <a:latin typeface="Calibri" pitchFamily="34" charset="0"/>
              </a:rPr>
              <a:t>phosphorylates</a:t>
            </a:r>
            <a:r>
              <a:rPr lang="en-US" altLang="en-US" dirty="0">
                <a:latin typeface="Calibri" pitchFamily="34" charset="0"/>
              </a:rPr>
              <a:t> several key proteins that initiate activation of the DNA damage </a:t>
            </a:r>
            <a:r>
              <a:rPr lang="en-US" altLang="en-US" u="sng" dirty="0">
                <a:latin typeface="Calibri" pitchFamily="34" charset="0"/>
                <a:hlinkClick r:id="rId5"/>
              </a:rPr>
              <a:t>checkpoint</a:t>
            </a:r>
            <a:r>
              <a:rPr lang="en-US" altLang="en-US" dirty="0">
                <a:latin typeface="Calibri" pitchFamily="34" charset="0"/>
              </a:rPr>
              <a:t>, leading to </a:t>
            </a:r>
            <a:r>
              <a:rPr lang="en-US" altLang="en-US" u="sng" dirty="0">
                <a:latin typeface="Calibri" pitchFamily="34" charset="0"/>
                <a:hlinkClick r:id="rId10"/>
              </a:rPr>
              <a:t>cell cycle</a:t>
            </a:r>
            <a:r>
              <a:rPr lang="en-US" altLang="en-US" dirty="0">
                <a:latin typeface="Calibri" pitchFamily="34" charset="0"/>
              </a:rPr>
              <a:t> arrest, </a:t>
            </a:r>
            <a:r>
              <a:rPr lang="en-US" altLang="en-US" u="sng" dirty="0">
                <a:latin typeface="Calibri" pitchFamily="34" charset="0"/>
                <a:hlinkClick r:id="rId9"/>
              </a:rPr>
              <a:t>DNA repair</a:t>
            </a:r>
            <a:r>
              <a:rPr lang="en-US" altLang="en-US" dirty="0">
                <a:latin typeface="Calibri" pitchFamily="34" charset="0"/>
              </a:rPr>
              <a:t> or </a:t>
            </a:r>
            <a:r>
              <a:rPr lang="en-US" altLang="en-US" u="sng" dirty="0">
                <a:latin typeface="Calibri" pitchFamily="34" charset="0"/>
                <a:hlinkClick r:id="rId11"/>
              </a:rPr>
              <a:t>apoptosis</a:t>
            </a:r>
            <a:r>
              <a:rPr lang="en-US" altLang="en-US" dirty="0">
                <a:latin typeface="Calibri" pitchFamily="34" charset="0"/>
              </a:rPr>
              <a:t>. </a:t>
            </a:r>
            <a:r>
              <a:rPr lang="en-US" dirty="0" smtClean="0"/>
              <a:t>ATM activity in response to single-stranded DNA and single-strand break does not change significantly, and spontaneous </a:t>
            </a:r>
            <a:r>
              <a:rPr lang="en-US" dirty="0" err="1" smtClean="0"/>
              <a:t>phosphorylation</a:t>
            </a:r>
            <a:r>
              <a:rPr lang="en-US" dirty="0" smtClean="0"/>
              <a:t> of ATM is rarely observed. In this regard, </a:t>
            </a:r>
            <a:r>
              <a:rPr lang="en-US" dirty="0" err="1" smtClean="0"/>
              <a:t>phospho</a:t>
            </a:r>
            <a:r>
              <a:rPr lang="en-US" dirty="0" smtClean="0"/>
              <a:t>-ATM is a more specific biological marker for the quantitative assessment of radiation-induced DNA DSB than γH2AX.</a:t>
            </a:r>
            <a:r>
              <a:rPr lang="en-US" sz="2400" dirty="0" smtClean="0"/>
              <a:t/>
            </a:r>
            <a:br>
              <a:rPr lang="en-US" sz="2400" dirty="0" smtClean="0"/>
            </a:br>
            <a:r>
              <a:rPr lang="en-US" altLang="en-US" b="1" dirty="0" smtClean="0">
                <a:latin typeface="Calibri" pitchFamily="34" charset="0"/>
              </a:rPr>
              <a:t>One </a:t>
            </a:r>
            <a:r>
              <a:rPr lang="en-US" altLang="en-US" b="1" dirty="0">
                <a:latin typeface="Calibri" pitchFamily="34" charset="0"/>
              </a:rPr>
              <a:t>of its mediators is nuclear protein MRE11A involved in </a:t>
            </a:r>
            <a:r>
              <a:rPr lang="en-US" altLang="en-US" b="1" u="sng" dirty="0">
                <a:latin typeface="Calibri" pitchFamily="34" charset="0"/>
                <a:hlinkClick r:id="rId12"/>
              </a:rPr>
              <a:t>homologous recombination</a:t>
            </a:r>
            <a:r>
              <a:rPr lang="en-US" altLang="en-US" b="1" dirty="0">
                <a:latin typeface="Calibri" pitchFamily="34" charset="0"/>
              </a:rPr>
              <a:t>, </a:t>
            </a:r>
            <a:r>
              <a:rPr lang="en-US" altLang="en-US" b="1" u="sng" dirty="0">
                <a:latin typeface="Calibri" pitchFamily="34" charset="0"/>
                <a:hlinkClick r:id="rId13"/>
              </a:rPr>
              <a:t>telomere</a:t>
            </a:r>
            <a:r>
              <a:rPr lang="en-US" altLang="en-US" b="1" dirty="0">
                <a:latin typeface="Calibri" pitchFamily="34" charset="0"/>
              </a:rPr>
              <a:t> length maintenance, and DNA </a:t>
            </a:r>
            <a:r>
              <a:rPr lang="en-US" altLang="en-US" b="1" u="sng" dirty="0">
                <a:latin typeface="Calibri" pitchFamily="34" charset="0"/>
                <a:hlinkClick r:id="rId14"/>
              </a:rPr>
              <a:t>double-strand break</a:t>
            </a:r>
            <a:r>
              <a:rPr lang="en-US" altLang="en-US" b="1" dirty="0">
                <a:latin typeface="Calibri" pitchFamily="34" charset="0"/>
              </a:rPr>
              <a:t> repair.</a:t>
            </a:r>
            <a:endParaRPr lang="en-US" altLang="en-US" dirty="0">
              <a:latin typeface="Calibri" pitchFamily="34" charset="0"/>
            </a:endParaRPr>
          </a:p>
          <a:p>
            <a:pPr eaLnBrk="1" hangingPunct="1"/>
            <a:endParaRPr lang="en-US" altLang="en-US" dirty="0">
              <a:latin typeface="Calibri" pitchFamily="34" charset="0"/>
            </a:endParaRPr>
          </a:p>
        </p:txBody>
      </p:sp>
    </p:spTree>
    <p:extLst>
      <p:ext uri="{BB962C8B-B14F-4D97-AF65-F5344CB8AC3E}">
        <p14:creationId xmlns:p14="http://schemas.microsoft.com/office/powerpoint/2010/main" val="28874093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126512"/>
            <a:ext cx="8610600" cy="10113025"/>
          </a:xfrm>
          <a:prstGeom prst="rect">
            <a:avLst/>
          </a:prstGeom>
        </p:spPr>
        <p:txBody>
          <a:bodyPr wrap="square">
            <a:spAutoFit/>
          </a:bodyPr>
          <a:lstStyle/>
          <a:p>
            <a:pPr>
              <a:lnSpc>
                <a:spcPts val="2250"/>
              </a:lnSpc>
              <a:spcAft>
                <a:spcPts val="1000"/>
              </a:spcAft>
            </a:pPr>
            <a:endParaRPr lang="en-US" spc="-10" dirty="0" smtClean="0">
              <a:solidFill>
                <a:srgbClr val="734126"/>
              </a:solidFill>
              <a:latin typeface="Cambria" panose="02040503050406030204" pitchFamily="18" charset="0"/>
              <a:ea typeface="Times New Roman" panose="02020603050405020304" pitchFamily="18" charset="0"/>
              <a:cs typeface="Times New Roman" panose="02020603050405020304" pitchFamily="18" charset="0"/>
            </a:endParaRPr>
          </a:p>
          <a:p>
            <a:pPr>
              <a:lnSpc>
                <a:spcPts val="2250"/>
              </a:lnSpc>
              <a:spcAft>
                <a:spcPts val="1000"/>
              </a:spcAft>
            </a:pPr>
            <a:endParaRPr lang="en-US" spc="-10" dirty="0">
              <a:solidFill>
                <a:srgbClr val="734126"/>
              </a:solidFill>
              <a:latin typeface="Cambria" panose="02040503050406030204" pitchFamily="18" charset="0"/>
              <a:ea typeface="Times New Roman" panose="02020603050405020304" pitchFamily="18" charset="0"/>
              <a:cs typeface="Times New Roman" panose="02020603050405020304" pitchFamily="18" charset="0"/>
            </a:endParaRPr>
          </a:p>
          <a:p>
            <a:pPr>
              <a:lnSpc>
                <a:spcPts val="2250"/>
              </a:lnSpc>
              <a:spcAft>
                <a:spcPts val="1000"/>
              </a:spcAft>
            </a:pPr>
            <a:endParaRPr lang="en-US" spc="-10" dirty="0" smtClean="0">
              <a:solidFill>
                <a:srgbClr val="734126"/>
              </a:solidFill>
              <a:latin typeface="Cambria" panose="02040503050406030204" pitchFamily="18" charset="0"/>
              <a:ea typeface="Times New Roman" panose="02020603050405020304" pitchFamily="18" charset="0"/>
              <a:cs typeface="Times New Roman" panose="02020603050405020304" pitchFamily="18" charset="0"/>
            </a:endParaRPr>
          </a:p>
          <a:p>
            <a:pPr>
              <a:lnSpc>
                <a:spcPts val="2250"/>
              </a:lnSpc>
              <a:spcAft>
                <a:spcPts val="1000"/>
              </a:spcAft>
            </a:pPr>
            <a:endParaRPr lang="en-US" spc="-10" dirty="0">
              <a:solidFill>
                <a:srgbClr val="734126"/>
              </a:solidFill>
              <a:latin typeface="Cambria" panose="02040503050406030204" pitchFamily="18" charset="0"/>
              <a:ea typeface="Times New Roman" panose="02020603050405020304" pitchFamily="18" charset="0"/>
              <a:cs typeface="Times New Roman" panose="02020603050405020304" pitchFamily="18" charset="0"/>
            </a:endParaRPr>
          </a:p>
          <a:p>
            <a:pPr>
              <a:lnSpc>
                <a:spcPts val="2250"/>
              </a:lnSpc>
              <a:spcAft>
                <a:spcPts val="1000"/>
              </a:spcAft>
            </a:pPr>
            <a:endParaRPr lang="en-US" spc="-10" dirty="0" smtClean="0">
              <a:solidFill>
                <a:srgbClr val="734126"/>
              </a:solidFill>
              <a:latin typeface="Cambria" panose="02040503050406030204" pitchFamily="18" charset="0"/>
              <a:ea typeface="Times New Roman" panose="02020603050405020304" pitchFamily="18" charset="0"/>
              <a:cs typeface="Times New Roman" panose="02020603050405020304" pitchFamily="18" charset="0"/>
            </a:endParaRPr>
          </a:p>
          <a:p>
            <a:pPr>
              <a:lnSpc>
                <a:spcPts val="2250"/>
              </a:lnSpc>
              <a:spcAft>
                <a:spcPts val="1000"/>
              </a:spcAft>
            </a:pPr>
            <a:endParaRPr lang="en-US" spc="-10" dirty="0">
              <a:solidFill>
                <a:srgbClr val="734126"/>
              </a:solidFill>
              <a:latin typeface="Cambria" panose="02040503050406030204" pitchFamily="18" charset="0"/>
              <a:ea typeface="Times New Roman" panose="02020603050405020304" pitchFamily="18" charset="0"/>
              <a:cs typeface="Times New Roman" panose="02020603050405020304" pitchFamily="18" charset="0"/>
            </a:endParaRPr>
          </a:p>
          <a:p>
            <a:pPr>
              <a:lnSpc>
                <a:spcPts val="2250"/>
              </a:lnSpc>
              <a:spcAft>
                <a:spcPts val="1000"/>
              </a:spcAft>
            </a:pPr>
            <a:endParaRPr lang="en-US" spc="-10" dirty="0" smtClean="0">
              <a:solidFill>
                <a:srgbClr val="734126"/>
              </a:solidFill>
              <a:latin typeface="Cambria" panose="02040503050406030204" pitchFamily="18" charset="0"/>
              <a:ea typeface="Times New Roman" panose="02020603050405020304" pitchFamily="18" charset="0"/>
              <a:cs typeface="Times New Roman" panose="02020603050405020304" pitchFamily="18" charset="0"/>
            </a:endParaRPr>
          </a:p>
          <a:p>
            <a:pPr>
              <a:lnSpc>
                <a:spcPts val="2250"/>
              </a:lnSpc>
              <a:spcAft>
                <a:spcPts val="1000"/>
              </a:spcAft>
            </a:pPr>
            <a:endParaRPr lang="en-US" spc="-10" dirty="0">
              <a:solidFill>
                <a:srgbClr val="734126"/>
              </a:solidFill>
              <a:latin typeface="Cambria" panose="02040503050406030204" pitchFamily="18" charset="0"/>
              <a:ea typeface="Times New Roman" panose="02020603050405020304" pitchFamily="18" charset="0"/>
              <a:cs typeface="Times New Roman" panose="02020603050405020304" pitchFamily="18" charset="0"/>
            </a:endParaRPr>
          </a:p>
          <a:p>
            <a:pPr>
              <a:lnSpc>
                <a:spcPts val="2250"/>
              </a:lnSpc>
              <a:spcAft>
                <a:spcPts val="1000"/>
              </a:spcAft>
            </a:pPr>
            <a:r>
              <a:rPr lang="en-US" b="1" spc="-10" dirty="0" smtClean="0">
                <a:solidFill>
                  <a:srgbClr val="734126"/>
                </a:solidFill>
                <a:latin typeface="Cambria" panose="02040503050406030204" pitchFamily="18" charset="0"/>
                <a:ea typeface="Times New Roman" panose="02020603050405020304" pitchFamily="18" charset="0"/>
                <a:cs typeface="Times New Roman" panose="02020603050405020304" pitchFamily="18" charset="0"/>
              </a:rPr>
              <a:t>Determination </a:t>
            </a:r>
            <a:r>
              <a:rPr lang="en-US" b="1" spc="-10" dirty="0">
                <a:solidFill>
                  <a:srgbClr val="734126"/>
                </a:solidFill>
                <a:latin typeface="Cambria" panose="02040503050406030204" pitchFamily="18" charset="0"/>
                <a:ea typeface="Times New Roman" panose="02020603050405020304" pitchFamily="18" charset="0"/>
                <a:cs typeface="Times New Roman" panose="02020603050405020304" pitchFamily="18" charset="0"/>
              </a:rPr>
              <a:t>of Oxidative Stress in Living </a:t>
            </a:r>
            <a:r>
              <a:rPr lang="en-US" b="1" spc="-10" dirty="0" smtClean="0">
                <a:solidFill>
                  <a:srgbClr val="734126"/>
                </a:solidFill>
                <a:latin typeface="Cambria" panose="02040503050406030204" pitchFamily="18" charset="0"/>
                <a:ea typeface="Times New Roman" panose="02020603050405020304" pitchFamily="18" charset="0"/>
                <a:cs typeface="Times New Roman" panose="02020603050405020304" pitchFamily="18" charset="0"/>
              </a:rPr>
              <a:t>Erythrocytes.</a:t>
            </a:r>
            <a:r>
              <a:rPr lang="en-US" sz="1200" b="1" dirty="0" smtClean="0">
                <a:latin typeface="Calibri" panose="020F0502020204030204" pitchFamily="34" charset="0"/>
                <a:ea typeface="Times New Roman" panose="02020603050405020304" pitchFamily="18" charset="0"/>
                <a:cs typeface="Times New Roman" panose="02020603050405020304" pitchFamily="18" charset="0"/>
              </a:rPr>
              <a:t> </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The </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oxidative stress inside living RBCs was determined via the two-photon laser scanning microscopy </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imaging. </a:t>
            </a:r>
            <a:r>
              <a:rPr lang="en-US" sz="1200"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RBCs were isolated from the fresh blood samples using isotonic phosphate-buffered saline solution </a:t>
            </a:r>
            <a:r>
              <a:rPr lang="en-US" sz="1200"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and </a:t>
            </a:r>
            <a:r>
              <a:rPr lang="en-US" sz="1200"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used for two-photon microscopy imaging immediately to avoid any alterations in the erythrocyte morphology. </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All the samples were treated with a membrane-permeable </a:t>
            </a:r>
            <a:r>
              <a:rPr lang="en-US" b="1" dirty="0" err="1"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carboxy</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-DCFDA</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 </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Sigma-Aldrich </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fluorescent dye </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 </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Two-photon imaging was performed using the laser source available at the AREAL facility, which provides an excitation at the wavelength of 1030 nm and is attached to a two-photon laser-scanning upright microscope (Movable Objective Microscope (MOM), Sutter </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Instruments, </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USA</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a:lnSpc>
                <a:spcPts val="2250"/>
              </a:lnSpc>
              <a:spcAft>
                <a:spcPts val="1000"/>
              </a:spcAft>
            </a:pPr>
            <a:r>
              <a:rPr lang="en-US" b="1" spc="-10" dirty="0" smtClean="0">
                <a:solidFill>
                  <a:srgbClr val="734126"/>
                </a:solidFill>
                <a:latin typeface="Cambria" panose="02040503050406030204" pitchFamily="18" charset="0"/>
                <a:ea typeface="Times New Roman" panose="02020603050405020304" pitchFamily="18" charset="0"/>
                <a:cs typeface="Times New Roman" panose="02020603050405020304" pitchFamily="18" charset="0"/>
              </a:rPr>
              <a:t>Data </a:t>
            </a:r>
            <a:r>
              <a:rPr lang="en-US" b="1" spc="-10" dirty="0">
                <a:solidFill>
                  <a:srgbClr val="734126"/>
                </a:solidFill>
                <a:latin typeface="Cambria" panose="02040503050406030204" pitchFamily="18" charset="0"/>
                <a:ea typeface="Times New Roman" panose="02020603050405020304" pitchFamily="18" charset="0"/>
                <a:cs typeface="Times New Roman" panose="02020603050405020304" pitchFamily="18" charset="0"/>
              </a:rPr>
              <a:t>Processing and Statistical </a:t>
            </a:r>
            <a:r>
              <a:rPr lang="en-US" b="1" spc="-10" dirty="0" smtClean="0">
                <a:solidFill>
                  <a:srgbClr val="734126"/>
                </a:solidFill>
                <a:latin typeface="Cambria" panose="02040503050406030204" pitchFamily="18" charset="0"/>
                <a:ea typeface="Times New Roman" panose="02020603050405020304" pitchFamily="18" charset="0"/>
                <a:cs typeface="Times New Roman" panose="02020603050405020304" pitchFamily="18" charset="0"/>
              </a:rPr>
              <a:t>Analysis</a:t>
            </a:r>
            <a:r>
              <a:rPr lang="en-US" sz="1200" b="1" dirty="0" smtClean="0">
                <a:latin typeface="Calibri" panose="020F0502020204030204" pitchFamily="34" charset="0"/>
                <a:ea typeface="Times New Roman" panose="02020603050405020304" pitchFamily="18" charset="0"/>
                <a:cs typeface="Times New Roman" panose="02020603050405020304" pitchFamily="18" charset="0"/>
              </a:rPr>
              <a:t>, </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The </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images were processed using Fiji/</a:t>
            </a:r>
            <a:r>
              <a:rPr lang="en-US" b="1" dirty="0" err="1">
                <a:solidFill>
                  <a:srgbClr val="212121"/>
                </a:solidFill>
                <a:latin typeface="Cambria" panose="02040503050406030204" pitchFamily="18" charset="0"/>
                <a:ea typeface="Times New Roman" panose="02020603050405020304" pitchFamily="18" charset="0"/>
                <a:cs typeface="Times New Roman" panose="02020603050405020304" pitchFamily="18" charset="0"/>
              </a:rPr>
              <a:t>ImageJ</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 </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software. </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Statistical analysis was performed using </a:t>
            </a:r>
            <a:r>
              <a:rPr lang="en-US" b="1" dirty="0" err="1">
                <a:solidFill>
                  <a:srgbClr val="212121"/>
                </a:solidFill>
                <a:latin typeface="Cambria" panose="02040503050406030204" pitchFamily="18" charset="0"/>
                <a:ea typeface="Times New Roman" panose="02020603050405020304" pitchFamily="18" charset="0"/>
                <a:cs typeface="Times New Roman" panose="02020603050405020304" pitchFamily="18" charset="0"/>
              </a:rPr>
              <a:t>GraphPad</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 Prism </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5.01. </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Depending on whether the data were parametric or non-parametric, one-way ANOVA or the </a:t>
            </a:r>
            <a:r>
              <a:rPr lang="en-US" b="1" dirty="0" err="1">
                <a:solidFill>
                  <a:srgbClr val="212121"/>
                </a:solidFill>
                <a:latin typeface="Cambria" panose="02040503050406030204" pitchFamily="18" charset="0"/>
                <a:ea typeface="Times New Roman" panose="02020603050405020304" pitchFamily="18" charset="0"/>
                <a:cs typeface="Times New Roman" panose="02020603050405020304" pitchFamily="18" charset="0"/>
              </a:rPr>
              <a:t>Kruskal</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–Wallis tests were used, and the differences between groups were determined with </a:t>
            </a:r>
            <a:r>
              <a:rPr lang="en-US" b="1" dirty="0" err="1">
                <a:solidFill>
                  <a:srgbClr val="212121"/>
                </a:solidFill>
                <a:latin typeface="Cambria" panose="02040503050406030204" pitchFamily="18" charset="0"/>
                <a:ea typeface="Times New Roman" panose="02020603050405020304" pitchFamily="18" charset="0"/>
                <a:cs typeface="Times New Roman" panose="02020603050405020304" pitchFamily="18" charset="0"/>
              </a:rPr>
              <a:t>Bonferroni</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 or Dunn’s post hoc tests, respectively. Values are expressed as means ± standard error of the </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mean </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and </a:t>
            </a:r>
            <a:r>
              <a:rPr lang="en-US" b="1" i="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p</a:t>
            </a:r>
            <a:r>
              <a:rPr lang="en-US" b="1" dirty="0">
                <a:solidFill>
                  <a:srgbClr val="212121"/>
                </a:solidFill>
                <a:latin typeface="Cambria" panose="02040503050406030204" pitchFamily="18" charset="0"/>
                <a:ea typeface="Times New Roman" panose="02020603050405020304" pitchFamily="18" charset="0"/>
                <a:cs typeface="Times New Roman" panose="02020603050405020304" pitchFamily="18" charset="0"/>
              </a:rPr>
              <a:t> &lt; 0.05 was considered as the statistically significant value</a:t>
            </a:r>
            <a:r>
              <a:rPr lang="en-US" b="1" dirty="0" smtClean="0">
                <a:solidFill>
                  <a:srgbClr val="212121"/>
                </a:solidFill>
                <a:latin typeface="Cambria" panose="02040503050406030204" pitchFamily="18" charset="0"/>
                <a:ea typeface="Times New Roman" panose="02020603050405020304" pitchFamily="18" charset="0"/>
                <a:cs typeface="Times New Roman" panose="02020603050405020304" pitchFamily="18" charset="0"/>
              </a:rPr>
              <a:t>.</a:t>
            </a:r>
          </a:p>
          <a:p>
            <a:r>
              <a:rPr lang="en-US" sz="1600" b="1" dirty="0">
                <a:solidFill>
                  <a:srgbClr val="FF0000"/>
                </a:solidFill>
              </a:rPr>
              <a:t>Our Two-Photon Fluorescence Laser Scanning Microscopy System (MOM Sutter instruments</a:t>
            </a:r>
            <a:r>
              <a:rPr lang="en-US" sz="1600" b="1" dirty="0" smtClean="0">
                <a:solidFill>
                  <a:srgbClr val="FF0000"/>
                </a:solidFill>
              </a:rPr>
              <a:t>).  </a:t>
            </a:r>
            <a:r>
              <a:rPr lang="en-US" sz="2400" b="1" dirty="0" smtClean="0">
                <a:solidFill>
                  <a:srgbClr val="FF0000"/>
                </a:solidFill>
              </a:rPr>
              <a:t> </a:t>
            </a:r>
          </a:p>
          <a:p>
            <a:r>
              <a:rPr lang="en-US" sz="2400" b="1" dirty="0" smtClean="0">
                <a:solidFill>
                  <a:srgbClr val="FF0000"/>
                </a:solidFill>
              </a:rPr>
              <a:t>For sample excitation Amplitude System infrared pulse laser used.  Wavelength: 1030 nm,  Energy: up to 25 </a:t>
            </a:r>
            <a:r>
              <a:rPr lang="en-US" sz="2400" b="1" dirty="0" err="1" smtClean="0">
                <a:solidFill>
                  <a:srgbClr val="FF0000"/>
                </a:solidFill>
              </a:rPr>
              <a:t>nJ</a:t>
            </a:r>
            <a:r>
              <a:rPr lang="en-US" sz="2400" b="1" dirty="0" smtClean="0">
                <a:solidFill>
                  <a:srgbClr val="FF0000"/>
                </a:solidFill>
              </a:rPr>
              <a:t>, Pulse length: 280 fs</a:t>
            </a:r>
          </a:p>
          <a:p>
            <a:pPr>
              <a:lnSpc>
                <a:spcPts val="2250"/>
              </a:lnSpc>
              <a:spcAft>
                <a:spcPts val="10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39740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456711"/>
            <a:ext cx="8656320" cy="4247657"/>
          </a:xfrm>
          <a:prstGeom prst="rect">
            <a:avLst/>
          </a:prstGeom>
          <a:solidFill>
            <a:schemeClr val="accent1">
              <a:lumMod val="20000"/>
              <a:lumOff val="80000"/>
            </a:schemeClr>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94105" y="1969666"/>
            <a:ext cx="7151261" cy="300082"/>
          </a:xfrm>
          <a:prstGeom prst="rect">
            <a:avLst/>
          </a:prstGeom>
        </p:spPr>
        <p:txBody>
          <a:bodyPr wrap="square">
            <a:spAutoFit/>
          </a:bodyPr>
          <a:lstStyle/>
          <a:p>
            <a:pPr algn="ctr"/>
            <a:r>
              <a:rPr lang="en-US" sz="1350" b="1" dirty="0">
                <a:solidFill>
                  <a:srgbClr val="C00000"/>
                </a:solidFill>
                <a:latin typeface="Times New Roman" panose="02020603050405020304" pitchFamily="18" charset="0"/>
                <a:ea typeface="Calibri" panose="020F0502020204030204" pitchFamily="34" charset="0"/>
              </a:rPr>
              <a:t>The effect of electron beam exposure on Antioxidant system of rats</a:t>
            </a:r>
            <a:endParaRPr lang="en-US" sz="1350" b="1" dirty="0">
              <a:solidFill>
                <a:srgbClr val="C00000"/>
              </a:solidFill>
            </a:endParaRPr>
          </a:p>
        </p:txBody>
      </p:sp>
      <p:pic>
        <p:nvPicPr>
          <p:cNvPr id="11" name="Pictur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65" y="2652362"/>
            <a:ext cx="8260080" cy="2173746"/>
          </a:xfrm>
          <a:prstGeom prst="rect">
            <a:avLst/>
          </a:prstGeom>
          <a:noFill/>
          <a:ln>
            <a:noFill/>
          </a:ln>
        </p:spPr>
      </p:pic>
      <p:sp>
        <p:nvSpPr>
          <p:cNvPr id="12" name="TextBox 11"/>
          <p:cNvSpPr txBox="1"/>
          <p:nvPr/>
        </p:nvSpPr>
        <p:spPr>
          <a:xfrm>
            <a:off x="6934200" y="6217624"/>
            <a:ext cx="2105993" cy="276999"/>
          </a:xfrm>
          <a:prstGeom prst="rect">
            <a:avLst/>
          </a:prstGeom>
          <a:noFill/>
          <a:ln>
            <a:noFill/>
          </a:ln>
        </p:spPr>
        <p:txBody>
          <a:bodyPr wrap="square" rtlCol="0">
            <a:spAutoFit/>
          </a:bodyPr>
          <a:lstStyle/>
          <a:p>
            <a:r>
              <a:rPr lang="en-US" sz="1200" b="1" dirty="0" err="1"/>
              <a:t>Tsakanova</a:t>
            </a:r>
            <a:r>
              <a:rPr lang="en-US" sz="1200" b="1" dirty="0"/>
              <a:t> et al., </a:t>
            </a:r>
            <a:r>
              <a:rPr lang="en-US" sz="1200" b="1" i="1" dirty="0"/>
              <a:t>IJMS</a:t>
            </a:r>
            <a:r>
              <a:rPr lang="en-US" sz="1200" b="1" dirty="0"/>
              <a:t>, 2022</a:t>
            </a:r>
            <a:endParaRPr lang="en-US" sz="1200" b="1" i="1" dirty="0"/>
          </a:p>
        </p:txBody>
      </p:sp>
      <p:sp>
        <p:nvSpPr>
          <p:cNvPr id="10" name="TextBox 9"/>
          <p:cNvSpPr txBox="1"/>
          <p:nvPr/>
        </p:nvSpPr>
        <p:spPr>
          <a:xfrm>
            <a:off x="24197" y="174505"/>
            <a:ext cx="9144000" cy="271100"/>
          </a:xfrm>
          <a:prstGeom prst="rect">
            <a:avLst/>
          </a:prstGeom>
          <a:noFill/>
        </p:spPr>
        <p:txBody>
          <a:bodyPr wrap="square" rtlCol="0">
            <a:spAutoFit/>
          </a:bodyPr>
          <a:lstStyle/>
          <a:p>
            <a:pPr algn="ctr">
              <a:lnSpc>
                <a:spcPct val="60000"/>
              </a:lnSpc>
            </a:pPr>
            <a:r>
              <a:rPr lang="en-US" b="1" dirty="0" smtClean="0">
                <a:latin typeface="Times New Roman" panose="02020603050405020304" pitchFamily="18" charset="0"/>
                <a:cs typeface="Times New Roman" panose="02020603050405020304" pitchFamily="18" charset="0"/>
              </a:rPr>
              <a:t>ANIMAL EXPERIMENTS</a:t>
            </a:r>
            <a:endParaRPr lang="en-US" b="1" dirty="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flipV="1">
            <a:off x="2986504" y="531655"/>
            <a:ext cx="321938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1290" y="2274838"/>
            <a:ext cx="6772910" cy="4616648"/>
          </a:xfrm>
          <a:prstGeom prst="rect">
            <a:avLst/>
          </a:prstGeom>
        </p:spPr>
        <p:txBody>
          <a:bodyPr wrap="square">
            <a:spAutoFit/>
          </a:bodyPr>
          <a:lstStyle/>
          <a:p>
            <a:pPr fontAlgn="t"/>
            <a:endParaRPr lang="en-US" b="1" dirty="0" smtClean="0"/>
          </a:p>
          <a:p>
            <a:pPr fontAlgn="t"/>
            <a:endParaRPr lang="en-US" b="1" dirty="0"/>
          </a:p>
          <a:p>
            <a:pPr fontAlgn="t"/>
            <a:endParaRPr lang="en-US" b="1" dirty="0" smtClean="0"/>
          </a:p>
          <a:p>
            <a:pPr fontAlgn="t"/>
            <a:endParaRPr lang="en-US" b="1" dirty="0"/>
          </a:p>
          <a:p>
            <a:pPr fontAlgn="t"/>
            <a:endParaRPr lang="en-US" b="1" dirty="0" smtClean="0"/>
          </a:p>
          <a:p>
            <a:pPr fontAlgn="t"/>
            <a:endParaRPr lang="en-US" b="1" dirty="0"/>
          </a:p>
          <a:p>
            <a:pPr fontAlgn="t"/>
            <a:endParaRPr lang="en-US" b="1" dirty="0" smtClean="0"/>
          </a:p>
          <a:p>
            <a:pPr fontAlgn="t"/>
            <a:endParaRPr lang="en-US" b="1" dirty="0"/>
          </a:p>
          <a:p>
            <a:pPr fontAlgn="t"/>
            <a:endParaRPr lang="en-US" b="1" dirty="0" smtClean="0"/>
          </a:p>
          <a:p>
            <a:pPr fontAlgn="t"/>
            <a:endParaRPr lang="en-US" b="1" dirty="0"/>
          </a:p>
          <a:p>
            <a:pPr fontAlgn="t"/>
            <a:endParaRPr lang="en-US" b="1" dirty="0" smtClean="0"/>
          </a:p>
          <a:p>
            <a:pPr fontAlgn="t"/>
            <a:endParaRPr lang="en-US" sz="1200" b="1" dirty="0" smtClean="0"/>
          </a:p>
          <a:p>
            <a:pPr fontAlgn="t"/>
            <a:endParaRPr lang="en-US" sz="1200" b="1" dirty="0"/>
          </a:p>
          <a:p>
            <a:pPr fontAlgn="t"/>
            <a:endParaRPr lang="en-US" sz="1200" b="1" dirty="0" smtClean="0"/>
          </a:p>
          <a:p>
            <a:pPr fontAlgn="t"/>
            <a:r>
              <a:rPr lang="en-US" sz="1200" b="1" dirty="0" smtClean="0"/>
              <a:t>The </a:t>
            </a:r>
            <a:r>
              <a:rPr lang="en-US" sz="1200" b="1" dirty="0"/>
              <a:t>activities of superoxide dismutase (a) and catalase (b), as well as the </a:t>
            </a:r>
            <a:r>
              <a:rPr lang="en-US" sz="1200" b="1" dirty="0" err="1"/>
              <a:t>ferroxidase</a:t>
            </a:r>
            <a:r>
              <a:rPr lang="en-US" sz="1200" b="1" dirty="0"/>
              <a:t> activity of </a:t>
            </a:r>
            <a:r>
              <a:rPr lang="en-US" sz="1200" b="1" dirty="0" err="1"/>
              <a:t>ceruloplasmin</a:t>
            </a:r>
            <a:r>
              <a:rPr lang="en-US" sz="1200" b="1" dirty="0"/>
              <a:t> (c), in the plasma samples of control and irradiated animals after irradiation with UPEB is </a:t>
            </a:r>
            <a:r>
              <a:rPr lang="en-US" sz="1200" b="1" dirty="0" smtClean="0"/>
              <a:t>impaired.</a:t>
            </a:r>
            <a:endParaRPr lang="ru-RU" sz="1200" b="1" dirty="0"/>
          </a:p>
          <a:p>
            <a:pPr fontAlgn="t"/>
            <a:r>
              <a:rPr lang="en-US" sz="1200" b="1" dirty="0"/>
              <a:t>The antioxidant system of the organism is not able to calm down intense oxidative processes generated by </a:t>
            </a:r>
            <a:r>
              <a:rPr lang="en-US" sz="1200" b="1" dirty="0" err="1"/>
              <a:t>UPEBin</a:t>
            </a:r>
            <a:r>
              <a:rPr lang="en-US" sz="1200" b="1" dirty="0"/>
              <a:t> the organism.</a:t>
            </a:r>
          </a:p>
        </p:txBody>
      </p:sp>
    </p:spTree>
    <p:extLst>
      <p:ext uri="{BB962C8B-B14F-4D97-AF65-F5344CB8AC3E}">
        <p14:creationId xmlns:p14="http://schemas.microsoft.com/office/powerpoint/2010/main" val="29268246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ase"/>
            <a:r>
              <a:rPr lang="en-US" sz="1600" b="1" dirty="0" err="1" smtClean="0"/>
              <a:t>Uranyl</a:t>
            </a:r>
            <a:r>
              <a:rPr lang="en-US" sz="1600" b="1" dirty="0" smtClean="0"/>
              <a:t> acetate induces </a:t>
            </a:r>
            <a:r>
              <a:rPr lang="en-US" sz="1600" b="1" i="1" dirty="0" err="1" smtClean="0"/>
              <a:t>hprt</a:t>
            </a:r>
            <a:r>
              <a:rPr lang="en-US" sz="1600" b="1" dirty="0" smtClean="0"/>
              <a:t> mutations and uranium–DNA adducts in Chinese hamster ovary EM9 cells </a:t>
            </a:r>
            <a:br>
              <a:rPr lang="en-US" sz="1600" b="1" dirty="0" smtClean="0"/>
            </a:br>
            <a:r>
              <a:rPr lang="en-US" sz="1600" dirty="0" smtClean="0"/>
              <a:t>Diane M. Stearns, Monica </a:t>
            </a:r>
            <a:r>
              <a:rPr lang="en-US" sz="1600" dirty="0" err="1" smtClean="0"/>
              <a:t>Yazzie</a:t>
            </a:r>
            <a:r>
              <a:rPr lang="en-US" sz="1600" dirty="0" smtClean="0"/>
              <a:t>, Andrew S. Bradley, Virginia H. Coryell, Jake T. Shelley, Adam Ashby, Craig S. </a:t>
            </a:r>
            <a:r>
              <a:rPr lang="en-US" sz="1600" dirty="0" err="1" smtClean="0"/>
              <a:t>Asplund</a:t>
            </a:r>
            <a:r>
              <a:rPr lang="en-US" sz="1600" dirty="0" smtClean="0"/>
              <a:t>, </a:t>
            </a:r>
            <a:r>
              <a:rPr lang="en-US" sz="1600" dirty="0" err="1" smtClean="0"/>
              <a:t>R.Clark</a:t>
            </a:r>
            <a:r>
              <a:rPr lang="en-US" sz="1600" dirty="0" smtClean="0"/>
              <a:t> Lantz</a:t>
            </a:r>
            <a:br>
              <a:rPr lang="en-US" sz="1600" dirty="0" smtClean="0"/>
            </a:br>
            <a:r>
              <a:rPr lang="en-US" sz="1600" i="1" dirty="0" smtClean="0"/>
              <a:t>Mutagenesis</a:t>
            </a:r>
            <a:r>
              <a:rPr lang="en-US" sz="1600" dirty="0" smtClean="0"/>
              <a:t>, Volume 20, Issue 6, November 2005, Pages 417–423</a:t>
            </a:r>
            <a:r>
              <a:rPr lang="en-US" dirty="0" smtClean="0"/>
              <a:t>,</a:t>
            </a:r>
            <a:endParaRPr lang="en-US" dirty="0"/>
          </a:p>
        </p:txBody>
      </p:sp>
      <p:sp>
        <p:nvSpPr>
          <p:cNvPr id="3" name="Content Placeholder 2"/>
          <p:cNvSpPr>
            <a:spLocks noGrp="1"/>
          </p:cNvSpPr>
          <p:nvPr>
            <p:ph idx="1"/>
          </p:nvPr>
        </p:nvSpPr>
        <p:spPr>
          <a:xfrm>
            <a:off x="0" y="1600200"/>
            <a:ext cx="9144000" cy="5181600"/>
          </a:xfrm>
        </p:spPr>
        <p:txBody>
          <a:bodyPr>
            <a:normAutofit fontScale="40000" lnSpcReduction="20000"/>
          </a:bodyPr>
          <a:lstStyle/>
          <a:p>
            <a:pPr>
              <a:lnSpc>
                <a:spcPct val="120000"/>
              </a:lnSpc>
            </a:pPr>
            <a:endParaRPr lang="en-US" dirty="0" smtClean="0"/>
          </a:p>
          <a:p>
            <a:pPr>
              <a:lnSpc>
                <a:spcPct val="120000"/>
              </a:lnSpc>
            </a:pPr>
            <a:r>
              <a:rPr lang="en-US" sz="4000" dirty="0" smtClean="0"/>
              <a:t>Questions about possible adverse health effects from exposures to uranium have arisen as a result of uranium mining, residual mine tailings and use of depleted uranium in the military. The purpose of the current study was to measure the toxicity of depleted uranium as </a:t>
            </a:r>
            <a:r>
              <a:rPr lang="en-US" sz="4000" dirty="0" err="1" smtClean="0"/>
              <a:t>uranyl</a:t>
            </a:r>
            <a:r>
              <a:rPr lang="en-US" sz="4000" dirty="0" smtClean="0"/>
              <a:t> acetate (UA) in mammalian cells. The activity of UA in the parental CHO AA8 line was compared with that in the XRCC1-deficient CHO EM9 line. </a:t>
            </a:r>
            <a:r>
              <a:rPr lang="en-US" sz="4000" dirty="0" err="1" smtClean="0"/>
              <a:t>Cytotoxicity</a:t>
            </a:r>
            <a:r>
              <a:rPr lang="en-US" sz="4000" dirty="0" smtClean="0"/>
              <a:t> was measured by </a:t>
            </a:r>
            <a:r>
              <a:rPr lang="en-US" sz="4000" dirty="0" err="1" smtClean="0"/>
              <a:t>clonogenic</a:t>
            </a:r>
            <a:r>
              <a:rPr lang="en-US" sz="4000" dirty="0" smtClean="0"/>
              <a:t> survival. A dose of 200 µM UA over 24 h produced 3.1-fold greater cell death in the CHO EM9 than the CHO AA8 line, and a dose of 300 µM was 1.7-fold more </a:t>
            </a:r>
            <a:r>
              <a:rPr lang="en-US" sz="4000" dirty="0" err="1" smtClean="0"/>
              <a:t>cytotoxic</a:t>
            </a:r>
            <a:r>
              <a:rPr lang="en-US" sz="4000" dirty="0" smtClean="0"/>
              <a:t>. </a:t>
            </a:r>
            <a:r>
              <a:rPr lang="en-US" sz="4000" dirty="0" err="1" smtClean="0"/>
              <a:t>Mutagenicity</a:t>
            </a:r>
            <a:r>
              <a:rPr lang="en-US" sz="4000" dirty="0" smtClean="0"/>
              <a:t> at the hypoxanthine (guanine) </a:t>
            </a:r>
            <a:r>
              <a:rPr lang="en-US" sz="4000" dirty="0" err="1" smtClean="0"/>
              <a:t>phosphoribosyltransferase</a:t>
            </a:r>
            <a:r>
              <a:rPr lang="en-US" sz="4000" dirty="0" smtClean="0"/>
              <a:t> (</a:t>
            </a:r>
            <a:r>
              <a:rPr lang="en-US" sz="4000" i="1" dirty="0" err="1" smtClean="0"/>
              <a:t>hprt</a:t>
            </a:r>
            <a:r>
              <a:rPr lang="en-US" sz="4000" dirty="0" smtClean="0"/>
              <a:t>) locus was measured by selection with 6-thioguanine. A dose of 200 µM UA produced ∼5-fold higher averaged induced mutant frequency in the CHO EM9 line relative to the CHO AA8 line. </a:t>
            </a:r>
            <a:r>
              <a:rPr lang="en-US" sz="4000" b="1" dirty="0" smtClean="0"/>
              <a:t>The generation of DNA strand breaks was measured by the alkaline comet assay at 40 min and 24 h exposures. DNA strand breaks were detected in both lines; however a dose response may have been masked by U–DNA adducts or </a:t>
            </a:r>
            <a:r>
              <a:rPr lang="en-US" sz="4000" b="1" dirty="0" err="1" smtClean="0"/>
              <a:t>crosslinks</a:t>
            </a:r>
            <a:r>
              <a:rPr lang="en-US" sz="4000" b="1" dirty="0" smtClean="0"/>
              <a:t>.</a:t>
            </a:r>
            <a:r>
              <a:rPr lang="en-US" sz="4000" dirty="0" smtClean="0"/>
              <a:t> Uranium–DNA adducts were measured by inductively coupled plasma optical emission spectroscopy (ICP-OES) at 24 and 48 h exposures. A maximum adduct level of 8 U atoms/10</a:t>
            </a:r>
            <a:r>
              <a:rPr lang="en-US" sz="4000" baseline="30000" dirty="0" smtClean="0"/>
              <a:t>3</a:t>
            </a:r>
            <a:r>
              <a:rPr lang="en-US" sz="4000" dirty="0" smtClean="0"/>
              <a:t> DNA-P for the 300 µM dose was found in the EM9 line after 48 h. This is the first report of the formation of uranium–DNA adducts and mutations in mammalian cells after direct exposure to a depleted uranium compound. Data suggest that uranium could be chemically </a:t>
            </a:r>
            <a:r>
              <a:rPr lang="en-US" sz="4000" dirty="0" err="1" smtClean="0"/>
              <a:t>genotoxic</a:t>
            </a:r>
            <a:r>
              <a:rPr lang="en-US" sz="4000" dirty="0" smtClean="0"/>
              <a:t> and mutagenic through the formation of strand breaks and covalent U–DNA adducts. Thus the health risks for uranium exposure could go beyond those for radiation exposure.</a:t>
            </a:r>
          </a:p>
          <a:p>
            <a:pPr>
              <a:lnSpc>
                <a:spcPct val="120000"/>
              </a:lnSpc>
            </a:pPr>
            <a:r>
              <a:rPr lang="en-US" sz="1800" dirty="0" smtClean="0"/>
              <a:t>adducts are formed when an activated chemical species (</a:t>
            </a:r>
            <a:r>
              <a:rPr lang="en-US" sz="1800" dirty="0" err="1" smtClean="0"/>
              <a:t>electrophilic</a:t>
            </a:r>
            <a:r>
              <a:rPr lang="en-US" sz="1800" dirty="0" smtClean="0"/>
              <a:t>, positively charged metabolite) binds covalently to negatively charged moieties in DNA.</a:t>
            </a:r>
            <a:endParaRPr lang="ru-RU" sz="4000" dirty="0"/>
          </a:p>
        </p:txBody>
      </p:sp>
    </p:spTree>
    <p:extLst>
      <p:ext uri="{BB962C8B-B14F-4D97-AF65-F5344CB8AC3E}">
        <p14:creationId xmlns:p14="http://schemas.microsoft.com/office/powerpoint/2010/main" val="28071231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just"/>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en-US" sz="1800" b="1" dirty="0" smtClean="0"/>
              <a:t>Max </a:t>
            </a:r>
            <a:r>
              <a:rPr lang="en-US" sz="1800" b="1" dirty="0" err="1" smtClean="0"/>
              <a:t>Delbrück</a:t>
            </a:r>
            <a:r>
              <a:rPr lang="en-US" sz="1800" b="1" dirty="0" smtClean="0"/>
              <a:t> joined the work of </a:t>
            </a:r>
            <a:r>
              <a:rPr lang="en-US" sz="1800" b="1" dirty="0" err="1" smtClean="0"/>
              <a:t>Timofeev-Ressovsky</a:t>
            </a:r>
            <a:r>
              <a:rPr lang="en-US" sz="1800" b="1" dirty="0" smtClean="0"/>
              <a:t> and Zimmer because he was fascinated by the autonomous nature of genetics. Genetics has a quantitative character, without the use of a physical system of measures; for chemistry such independence from physics is impossible. The difference with genetics is that it finds a natural unit for quantitative, numerical analysis in a separate living organism</a:t>
            </a:r>
            <a:r>
              <a:rPr lang="en-US" sz="1800" b="1" dirty="0" smtClean="0">
                <a:solidFill>
                  <a:srgbClr val="FF0000"/>
                </a:solidFill>
              </a:rPr>
              <a:t>. </a:t>
            </a: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800" b="1" dirty="0" smtClean="0"/>
              <a:t>Gunter Zimmer wished to resolve two puzzling observations in radiobiological observations. </a:t>
            </a:r>
            <a:r>
              <a:rPr lang="en-US" sz="1800" b="1" dirty="0" smtClean="0">
                <a:solidFill>
                  <a:srgbClr val="FF0000"/>
                </a:solidFill>
              </a:rPr>
              <a:t/>
            </a:r>
            <a:br>
              <a:rPr lang="en-US" sz="1800" b="1" dirty="0" smtClean="0">
                <a:solidFill>
                  <a:srgbClr val="FF0000"/>
                </a:solidFill>
              </a:rPr>
            </a:br>
            <a:r>
              <a:rPr lang="en-US" sz="1800" b="1" dirty="0" smtClean="0">
                <a:solidFill>
                  <a:srgbClr val="FF0000"/>
                </a:solidFill>
              </a:rPr>
              <a:t/>
            </a:r>
            <a:br>
              <a:rPr lang="en-US" sz="1800" b="1" dirty="0" smtClean="0">
                <a:solidFill>
                  <a:srgbClr val="FF0000"/>
                </a:solidFill>
              </a:rPr>
            </a:br>
            <a:r>
              <a:rPr lang="en-US" sz="1800" b="1" dirty="0" smtClean="0">
                <a:solidFill>
                  <a:srgbClr val="FF0000"/>
                </a:solidFill>
              </a:rPr>
              <a:t>There were two puzzles: </a:t>
            </a:r>
            <a:r>
              <a:rPr lang="en-US" sz="1800" b="1" dirty="0" smtClean="0"/>
              <a:t>One puzzle: how is it that a very small amount of energy can cause biological effects,  if this energy is given to biological material in the form of ionizing radiation?</a:t>
            </a:r>
            <a:r>
              <a:rPr lang="en-US" sz="1800" dirty="0" smtClean="0"/>
              <a:t> (In other words: the amount of energy absorbed with a cup of tea drunk can be fatal to a person if the energy is given in the form of X-rays, and not heat.) </a:t>
            </a:r>
            <a:r>
              <a:rPr lang="ru-RU" sz="1800" dirty="0" smtClean="0"/>
              <a:t/>
            </a:r>
            <a:br>
              <a:rPr lang="ru-RU" sz="1800" dirty="0" smtClean="0"/>
            </a:br>
            <a:r>
              <a:rPr lang="ru-RU" sz="1800" dirty="0"/>
              <a:t/>
            </a:r>
            <a:br>
              <a:rPr lang="ru-RU" sz="1800" dirty="0"/>
            </a:br>
            <a:r>
              <a:rPr lang="en-US" sz="1800" b="1" dirty="0" smtClean="0"/>
              <a:t>And another: why the curved dose-effect in X-ray mutagenesis gives a threshold below which no effect is observed? </a:t>
            </a:r>
            <a:r>
              <a:rPr lang="en-US" sz="1800" dirty="0" smtClean="0"/>
              <a:t>The description of the shape of the dose-effect curve for which there was no convincing explanation (such as the inevitable biological variability for curves with chemical agents) It led to an entirely new line of thought</a:t>
            </a:r>
            <a:r>
              <a:rPr lang="en-US" sz="1800" dirty="0" smtClean="0">
                <a:solidFill>
                  <a:srgbClr val="FF0000"/>
                </a:solidFill>
              </a:rPr>
              <a:t>.</a:t>
            </a:r>
            <a:r>
              <a:rPr lang="en-US" sz="1800" dirty="0" smtClean="0"/>
              <a:t> The association of specialties initiated in this way turned out to be extremely fruitful, Zimmer recalled this work 30 years later.</a:t>
            </a:r>
            <a:endParaRPr lang="en-US" sz="1800" dirty="0"/>
          </a:p>
        </p:txBody>
      </p:sp>
    </p:spTree>
    <p:extLst>
      <p:ext uri="{BB962C8B-B14F-4D97-AF65-F5344CB8AC3E}">
        <p14:creationId xmlns:p14="http://schemas.microsoft.com/office/powerpoint/2010/main" val="15119110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6200"/>
            <a:ext cx="9296400" cy="954107"/>
          </a:xfrm>
          <a:prstGeom prst="rect">
            <a:avLst/>
          </a:prstGeom>
        </p:spPr>
        <p:txBody>
          <a:bodyPr wrap="square">
            <a:spAutoFit/>
          </a:bodyPr>
          <a:lstStyle/>
          <a:p>
            <a:pPr algn="ctr"/>
            <a:r>
              <a:rPr lang="en-US" i="1" dirty="0" smtClean="0"/>
              <a:t>AREAL </a:t>
            </a:r>
            <a:r>
              <a:rPr lang="en-US" i="1" dirty="0" err="1" smtClean="0"/>
              <a:t>vs</a:t>
            </a:r>
            <a:r>
              <a:rPr lang="en-US" i="1" dirty="0" smtClean="0"/>
              <a:t> X-rays</a:t>
            </a:r>
          </a:p>
          <a:p>
            <a:pPr algn="ctr"/>
            <a:r>
              <a:rPr lang="en-US" dirty="0" smtClean="0"/>
              <a:t>DNA Repair Pathway Activation Levels of wild-type </a:t>
            </a:r>
            <a:r>
              <a:rPr lang="en-US" b="1" dirty="0" smtClean="0"/>
              <a:t>A549 </a:t>
            </a:r>
            <a:r>
              <a:rPr lang="en-US" dirty="0" smtClean="0"/>
              <a:t>and </a:t>
            </a:r>
            <a:r>
              <a:rPr lang="en-US" dirty="0" smtClean="0">
                <a:solidFill>
                  <a:srgbClr val="FF0000"/>
                </a:solidFill>
              </a:rPr>
              <a:t>p53-deficient </a:t>
            </a:r>
            <a:r>
              <a:rPr lang="en-US" b="1" dirty="0" smtClean="0"/>
              <a:t>H1299 </a:t>
            </a:r>
          </a:p>
          <a:p>
            <a:pPr algn="ctr"/>
            <a:r>
              <a:rPr lang="en-US" dirty="0" smtClean="0"/>
              <a:t>human lung carcinoma cells</a:t>
            </a:r>
            <a:endParaRPr lang="ru-RU" dirty="0"/>
          </a:p>
        </p:txBody>
      </p:sp>
      <p:pic>
        <p:nvPicPr>
          <p:cNvPr id="159746" name="Picture 2" descr="E:\_\НМРЛ результаты\For article Osipov 2022\Статья транскриптом клетки Осипова\Статья Осипов\heatmap_12_lines_selected_repair_pathways (2).png"/>
          <p:cNvPicPr>
            <a:picLocks noChangeAspect="1" noChangeArrowheads="1"/>
          </p:cNvPicPr>
          <p:nvPr/>
        </p:nvPicPr>
        <p:blipFill>
          <a:blip r:embed="rId2" cstate="print"/>
          <a:srcRect/>
          <a:stretch>
            <a:fillRect/>
          </a:stretch>
        </p:blipFill>
        <p:spPr bwMode="auto">
          <a:xfrm>
            <a:off x="1295400" y="990600"/>
            <a:ext cx="6648450" cy="4733925"/>
          </a:xfrm>
          <a:prstGeom prst="rect">
            <a:avLst/>
          </a:prstGeom>
          <a:noFill/>
        </p:spPr>
      </p:pic>
      <p:sp>
        <p:nvSpPr>
          <p:cNvPr id="4" name="Прямоугольник 3"/>
          <p:cNvSpPr/>
          <p:nvPr/>
        </p:nvSpPr>
        <p:spPr>
          <a:xfrm>
            <a:off x="228600" y="5181600"/>
            <a:ext cx="8839200" cy="1908215"/>
          </a:xfrm>
          <a:prstGeom prst="rect">
            <a:avLst/>
          </a:prstGeom>
        </p:spPr>
        <p:txBody>
          <a:bodyPr wrap="square">
            <a:spAutoFit/>
          </a:bodyPr>
          <a:lstStyle/>
          <a:p>
            <a:pPr algn="just"/>
            <a:r>
              <a:rPr lang="en-US" sz="1600" dirty="0" smtClean="0"/>
              <a:t> </a:t>
            </a:r>
            <a:endParaRPr lang="hy-AM" sz="1600" dirty="0" smtClean="0"/>
          </a:p>
          <a:p>
            <a:pPr algn="just"/>
            <a:endParaRPr lang="hy-AM" sz="1600" dirty="0"/>
          </a:p>
          <a:p>
            <a:pPr algn="just"/>
            <a:r>
              <a:rPr lang="en-US" sz="1400" dirty="0" smtClean="0"/>
              <a:t>Both </a:t>
            </a:r>
            <a:r>
              <a:rPr lang="en-US" sz="1400" dirty="0"/>
              <a:t>AREAL and X-rays-exposed H1299 cells showed slight increase in DNA repair PALs compared to </a:t>
            </a:r>
            <a:r>
              <a:rPr lang="en-US" sz="1400" dirty="0" err="1"/>
              <a:t>unirradiated</a:t>
            </a:r>
            <a:r>
              <a:rPr lang="en-US" sz="1400" dirty="0"/>
              <a:t> control </a:t>
            </a:r>
            <a:r>
              <a:rPr lang="en-US" sz="1400" dirty="0" smtClean="0"/>
              <a:t>with </a:t>
            </a:r>
            <a:r>
              <a:rPr lang="en-US" sz="1400" dirty="0"/>
              <a:t>more pronounced increase in DNA repair activity by 24 hours after X-rays </a:t>
            </a:r>
            <a:r>
              <a:rPr lang="en-US" sz="1400" dirty="0" smtClean="0"/>
              <a:t>exposure</a:t>
            </a:r>
            <a:r>
              <a:rPr lang="hy-AM" sz="1400" dirty="0" smtClean="0"/>
              <a:t>․ </a:t>
            </a:r>
            <a:r>
              <a:rPr lang="en-US" sz="1400" dirty="0" smtClean="0"/>
              <a:t>The gene expression analysis of </a:t>
            </a:r>
            <a:r>
              <a:rPr lang="en-US" sz="1400" dirty="0" smtClean="0">
                <a:solidFill>
                  <a:srgbClr val="FF0000"/>
                </a:solidFill>
              </a:rPr>
              <a:t>19</a:t>
            </a:r>
            <a:r>
              <a:rPr lang="en-US" sz="1400" dirty="0" smtClean="0"/>
              <a:t> DNA repair pathway revealed strong </a:t>
            </a:r>
            <a:r>
              <a:rPr lang="en-US" sz="1400" dirty="0" smtClean="0">
                <a:solidFill>
                  <a:srgbClr val="FF0000"/>
                </a:solidFill>
              </a:rPr>
              <a:t>p53-dependent </a:t>
            </a:r>
            <a:r>
              <a:rPr lang="en-US" sz="1400" dirty="0" smtClean="0"/>
              <a:t>action of picosecond electron beam irradiation</a:t>
            </a:r>
            <a:r>
              <a:rPr lang="ru-RU" sz="1400" dirty="0" smtClean="0"/>
              <a:t>: </a:t>
            </a:r>
            <a:r>
              <a:rPr lang="en-US" sz="14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normalization </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to X-rays PALs suggest </a:t>
            </a:r>
            <a:r>
              <a:rPr lang="en-US" sz="1400" b="1" dirty="0" smtClean="0">
                <a:solidFill>
                  <a:srgbClr val="FF0000"/>
                </a:solidFill>
                <a:latin typeface="Palatino Linotype" panose="02040502050505030304" pitchFamily="18" charset="0"/>
                <a:ea typeface="Times New Roman" panose="02020603050405020304" pitchFamily="18" charset="0"/>
                <a:cs typeface="Times New Roman" panose="02020603050405020304" pitchFamily="18" charset="0"/>
              </a:rPr>
              <a:t>down-regulation </a:t>
            </a:r>
            <a:r>
              <a:rPr lang="en-US" sz="1400" b="1" dirty="0">
                <a:solidFill>
                  <a:srgbClr val="FF0000"/>
                </a:solidFill>
                <a:latin typeface="Palatino Linotype" panose="02040502050505030304" pitchFamily="18" charset="0"/>
                <a:ea typeface="Times New Roman" panose="02020603050405020304" pitchFamily="18" charset="0"/>
                <a:cs typeface="Times New Roman" panose="02020603050405020304" pitchFamily="18" charset="0"/>
              </a:rPr>
              <a:t>of DNA repair in AREAL exposed H1299 cells (columns 11 and 12) 24 hours after irradiation.</a:t>
            </a:r>
            <a:endParaRPr lang="en-US" sz="1200" b="1" dirty="0">
              <a:solidFill>
                <a:srgbClr val="FF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just"/>
            <a:endParaRPr lang="ru-RU" sz="1600" dirty="0" smtClean="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7200"/>
            <a:ext cx="8991600" cy="5690789"/>
          </a:xfrm>
          <a:prstGeom prst="rect">
            <a:avLst/>
          </a:prstGeom>
        </p:spPr>
        <p:txBody>
          <a:bodyPr wrap="square">
            <a:spAutoFit/>
          </a:bodyPr>
          <a:lstStyle/>
          <a:p>
            <a:pPr marL="1656080" marR="0" indent="288290" algn="just">
              <a:lnSpc>
                <a:spcPct val="95000"/>
              </a:lnSpc>
              <a:spcBef>
                <a:spcPts val="0"/>
              </a:spcBef>
              <a:spcAft>
                <a:spcPts val="0"/>
              </a:spcAft>
            </a:pPr>
            <a:r>
              <a:rPr lang="en-US" sz="1600" dirty="0"/>
              <a:t>Laser-driven particle accelerators has emerged from FLASH radiotherapy approach as a promising strategy for cancer treatment after publication of </a:t>
            </a:r>
            <a:r>
              <a:rPr lang="en-US" sz="1600" dirty="0" err="1"/>
              <a:t>Favaudon</a:t>
            </a:r>
            <a:r>
              <a:rPr lang="en-US" sz="1600" dirty="0"/>
              <a:t> V. et al., where high dose-rates (&gt;40 </a:t>
            </a:r>
            <a:r>
              <a:rPr lang="en-US" sz="1600" dirty="0" err="1"/>
              <a:t>Gy</a:t>
            </a:r>
            <a:r>
              <a:rPr lang="en-US" sz="1600" dirty="0"/>
              <a:t> s−1) of electron beams produced less pulmonary lesions in C57 black mice than conventional dose-rate exposure (</a:t>
            </a:r>
            <a:r>
              <a:rPr lang="en-US" sz="1600" dirty="0" err="1"/>
              <a:t>doi</a:t>
            </a:r>
            <a:r>
              <a:rPr lang="en-US" sz="1600" dirty="0"/>
              <a:t>: </a:t>
            </a:r>
            <a:r>
              <a:rPr lang="en-US" sz="1600" u="sng" dirty="0">
                <a:hlinkClick r:id="rId2"/>
              </a:rPr>
              <a:t>https://doi.org/10.1126/scitranslmed.3008973</a:t>
            </a:r>
            <a:r>
              <a:rPr lang="en-US" sz="1600" dirty="0"/>
              <a:t>) </a:t>
            </a:r>
            <a:endParaRPr lang="hy-AM" sz="1600" dirty="0" smtClean="0"/>
          </a:p>
          <a:p>
            <a:pPr marL="1656080" marR="0" indent="288290" algn="just">
              <a:lnSpc>
                <a:spcPct val="95000"/>
              </a:lnSpc>
              <a:spcBef>
                <a:spcPts val="0"/>
              </a:spcBef>
              <a:spcAft>
                <a:spcPts val="0"/>
              </a:spcAft>
            </a:pPr>
            <a:r>
              <a:rPr lang="en-US" sz="1600" dirty="0"/>
              <a:t>Recent outcomes of animal experiments show that FLASH radiotherapy (FLASH-RT) can reduce radiation-induced damage in healthy tissue without decreasing antitumor effectiveness. The very short radiotherapy time compared to that of conventional dose-rate radiotherapy is another advantage of FLASH-RT</a:t>
            </a:r>
            <a:r>
              <a:rPr lang="en-US" sz="1600" dirty="0" smtClean="0"/>
              <a:t>.</a:t>
            </a:r>
            <a:r>
              <a:rPr lang="en-US" sz="1600" dirty="0"/>
              <a:t> The delivery time of FLASH-RT is too short for </a:t>
            </a:r>
            <a:r>
              <a:rPr lang="en-US" sz="1600" dirty="0" err="1"/>
              <a:t>reoxygenation</a:t>
            </a:r>
            <a:r>
              <a:rPr lang="en-US" sz="1600" dirty="0"/>
              <a:t>, repopulation, and redistribution to occur, or </a:t>
            </a:r>
            <a:r>
              <a:rPr lang="en-US" sz="1600" dirty="0" err="1"/>
              <a:t>reoxygenation</a:t>
            </a:r>
            <a:r>
              <a:rPr lang="en-US" sz="1600" dirty="0"/>
              <a:t>, repopulation, and redistribution may occur but cannot influence the effect of radiotherapy because FLASH-RT is performed only once. Therefore, FLASH-RT may be related to two </a:t>
            </a:r>
            <a:r>
              <a:rPr lang="en-US" sz="1600" dirty="0" err="1"/>
              <a:t>Rs</a:t>
            </a:r>
            <a:r>
              <a:rPr lang="en-US" sz="1600" dirty="0"/>
              <a:t>: DNA repair and intrinsic </a:t>
            </a:r>
            <a:r>
              <a:rPr lang="en-US" sz="1600" dirty="0" err="1"/>
              <a:t>radiosensitivity</a:t>
            </a:r>
            <a:r>
              <a:rPr lang="en-US" sz="1600" dirty="0"/>
              <a:t>. </a:t>
            </a:r>
            <a:endParaRPr lang="hy-AM" sz="1600" dirty="0"/>
          </a:p>
          <a:p>
            <a:pPr marL="1656080" indent="288290" algn="just">
              <a:lnSpc>
                <a:spcPct val="95000"/>
              </a:lnSpc>
            </a:pPr>
            <a:r>
              <a:rPr lang="en-US" sz="1200" dirty="0" smtClean="0"/>
              <a:t>Conventional </a:t>
            </a:r>
            <a:r>
              <a:rPr lang="en-US" sz="1200" dirty="0"/>
              <a:t>X-ray irradiation was performed using a 200 kV X-ray RUB RUST-M1 X-irradiator facility (JSC “</a:t>
            </a:r>
            <a:r>
              <a:rPr lang="en-US" sz="1200" dirty="0" err="1"/>
              <a:t>Ruselectronics</a:t>
            </a:r>
            <a:r>
              <a:rPr lang="en-US" sz="1200" dirty="0"/>
              <a:t>”, Moscow, Russia). The exposure at a dose rate of 0.85 </a:t>
            </a:r>
            <a:r>
              <a:rPr lang="en-US" sz="1200" dirty="0" err="1"/>
              <a:t>Gy</a:t>
            </a:r>
            <a:r>
              <a:rPr lang="en-US" sz="1200" dirty="0"/>
              <a:t>/min (2.5 mA, 1.5 mm Al ﬁlter) at room temperature was applied to cells in logarithmic growth state.</a:t>
            </a:r>
            <a:endParaRPr lang="en-US" sz="1200" b="1" dirty="0"/>
          </a:p>
          <a:p>
            <a:r>
              <a:rPr lang="en-US" sz="1200" dirty="0"/>
              <a:t>Exponentially growing A549 and H1299 cells were exposed to 2 </a:t>
            </a:r>
            <a:r>
              <a:rPr lang="en-US" sz="1200" dirty="0" err="1"/>
              <a:t>Gy</a:t>
            </a:r>
            <a:r>
              <a:rPr lang="en-US" sz="1200" dirty="0"/>
              <a:t> either of AREAL or X-rays. RNA  libraries were created, sequenced, and initially analyzed according to the protocols previously used to create the Atlas of RNA Sequencing Profiles of Normal Human Tissues). Library concentrations and length distribution of amplified cDNA were measured using the </a:t>
            </a:r>
            <a:r>
              <a:rPr lang="en-US" sz="1200" dirty="0" err="1"/>
              <a:t>Qubit</a:t>
            </a:r>
            <a:r>
              <a:rPr lang="en-US" sz="1200" dirty="0"/>
              <a:t> </a:t>
            </a:r>
            <a:r>
              <a:rPr lang="en-US" sz="1200" dirty="0" err="1"/>
              <a:t>dsDNA</a:t>
            </a:r>
            <a:r>
              <a:rPr lang="en-US" sz="1200" dirty="0"/>
              <a:t> HS As-say kit (Life Technologies, USA) and Agilent </a:t>
            </a:r>
            <a:r>
              <a:rPr lang="en-US" sz="1200" dirty="0" err="1"/>
              <a:t>TapeStation</a:t>
            </a:r>
            <a:r>
              <a:rPr lang="en-US" sz="1200" dirty="0"/>
              <a:t>  Samples were sequenced using an </a:t>
            </a:r>
            <a:r>
              <a:rPr lang="en-US" sz="1200" dirty="0" err="1"/>
              <a:t>Illumina</a:t>
            </a:r>
            <a:r>
              <a:rPr lang="en-US" sz="1200" dirty="0"/>
              <a:t> </a:t>
            </a:r>
            <a:r>
              <a:rPr lang="en-US" sz="1200" dirty="0" err="1"/>
              <a:t>NextSeq</a:t>
            </a:r>
            <a:r>
              <a:rPr lang="en-US" sz="1200" dirty="0"/>
              <a:t> 550 instrument using a protocol for single-ended reads with an average length of 75 </a:t>
            </a:r>
            <a:r>
              <a:rPr lang="en-US" sz="1200" dirty="0" err="1"/>
              <a:t>bp.</a:t>
            </a:r>
            <a:r>
              <a:rPr lang="en-US" sz="1200" dirty="0"/>
              <a:t> with a reading depth of about 30 million per sample. Primary quality control of data from sequenced libraries was performed using the </a:t>
            </a:r>
            <a:r>
              <a:rPr lang="en-US" sz="1200" dirty="0" err="1"/>
              <a:t>Illumina</a:t>
            </a:r>
            <a:r>
              <a:rPr lang="en-US" sz="1200" dirty="0"/>
              <a:t> SAV software. </a:t>
            </a:r>
            <a:endParaRPr lang="en-US" sz="1200" b="1" dirty="0"/>
          </a:p>
          <a:p>
            <a:r>
              <a:rPr lang="en-US" sz="1200" dirty="0"/>
              <a:t>FASTQ read files were analyzed using the STAR software [ doi:10.1093/bioinformatics/bts635] in “</a:t>
            </a:r>
            <a:r>
              <a:rPr lang="en-US" sz="1200" dirty="0" err="1"/>
              <a:t>GeneCounts</a:t>
            </a:r>
            <a:r>
              <a:rPr lang="en-US" sz="1200" dirty="0"/>
              <a:t>” mode using </a:t>
            </a:r>
            <a:r>
              <a:rPr lang="en-US" sz="1200" dirty="0" err="1"/>
              <a:t>transcriptome</a:t>
            </a:r>
            <a:r>
              <a:rPr lang="en-US" sz="1200" dirty="0"/>
              <a:t> annotation from </a:t>
            </a:r>
            <a:r>
              <a:rPr lang="en-US" sz="1200" dirty="0" err="1"/>
              <a:t>Ensembl</a:t>
            </a:r>
            <a:r>
              <a:rPr lang="en-US" sz="1200" dirty="0"/>
              <a:t> (GRCh38 genome assembly and GRCh38.89 </a:t>
            </a:r>
            <a:r>
              <a:rPr lang="en-US" sz="1200" dirty="0" err="1"/>
              <a:t>transcriptome</a:t>
            </a:r>
            <a:r>
              <a:rPr lang="en-US" sz="1200" dirty="0"/>
              <a:t> annotation). In total, expression levels of 36596 genes were measured. The data was normalized using DESeq2 [ doi:10.1186/s13059-014-0550-8].</a:t>
            </a:r>
          </a:p>
          <a:p>
            <a:r>
              <a:rPr lang="en-US" sz="1200" dirty="0"/>
              <a:t>Changes in the activation of intracellular molecular pathways of irradiated cells compared to control cells were quantified using the </a:t>
            </a:r>
            <a:r>
              <a:rPr lang="en-US" sz="1200" dirty="0" err="1"/>
              <a:t>Oncobox</a:t>
            </a:r>
            <a:r>
              <a:rPr lang="en-US" sz="1200" dirty="0"/>
              <a:t> bioinformatics platform  </a:t>
            </a:r>
            <a:endParaRPr lang="hy-AM" sz="1200" dirty="0"/>
          </a:p>
        </p:txBody>
      </p:sp>
    </p:spTree>
    <p:extLst>
      <p:ext uri="{BB962C8B-B14F-4D97-AF65-F5344CB8AC3E}">
        <p14:creationId xmlns:p14="http://schemas.microsoft.com/office/powerpoint/2010/main" val="4087432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icrosoft YaHei"/>
      <a:cs typeface=""/>
    </a:majorFont>
    <a:minorFont>
      <a:latin typeface="Tahoma"/>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icrosoft YaHei"/>
      <a:cs typeface=""/>
    </a:majorFont>
    <a:minorFont>
      <a:latin typeface="Tahoma"/>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TM03457452[[fn=Celestial]]</Template>
  <TotalTime>22665</TotalTime>
  <Words>6260</Words>
  <Application>Microsoft Office PowerPoint</Application>
  <PresentationFormat>On-screen Show (4:3)</PresentationFormat>
  <Paragraphs>1046</Paragraphs>
  <Slides>96</Slides>
  <Notes>21</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119" baseType="lpstr">
      <vt:lpstr>Arial Unicode MS</vt:lpstr>
      <vt:lpstr>Microsoft YaHei</vt:lpstr>
      <vt:lpstr>SimSun</vt:lpstr>
      <vt:lpstr>SimSun</vt:lpstr>
      <vt:lpstr>Arial</vt:lpstr>
      <vt:lpstr>Arial Unicode</vt:lpstr>
      <vt:lpstr>Calibri</vt:lpstr>
      <vt:lpstr>Cambria</vt:lpstr>
      <vt:lpstr>Google Sans</vt:lpstr>
      <vt:lpstr>Linux Libertine</vt:lpstr>
      <vt:lpstr>Math3Mono</vt:lpstr>
      <vt:lpstr>OpenSansLight</vt:lpstr>
      <vt:lpstr>Palatino Linotype</vt:lpstr>
      <vt:lpstr>Prosto One</vt:lpstr>
      <vt:lpstr>Sylfaen</vt:lpstr>
      <vt:lpstr>Symbol</vt:lpstr>
      <vt:lpstr>Tahoma</vt:lpstr>
      <vt:lpstr>Times New Roman</vt:lpstr>
      <vt:lpstr>TimesET</vt:lpstr>
      <vt:lpstr>Wingdings</vt:lpstr>
      <vt:lpstr>Office Theme</vt:lpstr>
      <vt:lpstr>Prism Project</vt:lpstr>
      <vt:lpstr>Graph</vt:lpstr>
      <vt:lpstr>PowerPoint Presentation</vt:lpstr>
      <vt:lpstr>PowerPoint Presentation</vt:lpstr>
      <vt:lpstr>PowerPoint Presentation</vt:lpstr>
      <vt:lpstr>PowerPoint Presentation</vt:lpstr>
      <vt:lpstr>                     To understand the molecular nature of radiobiological effects previous in vitro studies have been performed at conventional accelerators. They brought to large progress in the understanding of extremely conditions for cells and their genetic apparatus. But in many cases for the research of tiny molecular biological processes you need sometimes to canalize or inhibit the heavy music of high-powered radiation effects.  And now we have to pass to the new dimension of radiobiological research, that was developed in recent years. A new generation of accelerators is being developed, with the operating principle based on the acceleration of charged particles by means of pulsed lasers. In addition to the significantly smaller size and cost, laser accelerators’ advantage is the ability to create directed ultrashort (femtosecond and picosecond) pulses. The advantage of laser generation of photoelectrons is that, by controlling the laser parameters, it is possible to control the parameters of the electron beam.     </vt:lpstr>
      <vt:lpstr>PowerPoint Presentation</vt:lpstr>
      <vt:lpstr>PowerPoint Presentation</vt:lpstr>
      <vt:lpstr>PowerPoint Presentation</vt:lpstr>
      <vt:lpstr>PowerPoint Presentation</vt:lpstr>
      <vt:lpstr>  For geneticists, the most important direction in radiobiology is the DNA damage, induced by different types of radiation, including ultrafast electron beams.   The damaged DNA can be repaired, and if repair is not successful, then:   -cells can die by apoptosis.  -arrest in cell cycle can be induced.  -DNA damage can lead to cancer. </vt:lpstr>
      <vt:lpstr>Comet assay –  computer analysis</vt:lpstr>
      <vt:lpstr>  </vt:lpstr>
      <vt:lpstr>PowerPoint Presentation</vt:lpstr>
      <vt:lpstr>               </vt:lpstr>
      <vt:lpstr>New approach to detection of DNA double strand breaks and DNA repair is analysis of FOCI, that are distinct spots  after DNA damage consisting of repair proteins of double-strand DNA ruptures. FOCI contain hundreds to thousands of copies of various proteins involved in DNA DSB repair</vt:lpstr>
      <vt:lpstr>AREAL vs Varian Trilogy linear electron accelerator   Dose-dependent changes in the γH2AX residual foci numbers in HeLa cervical cancer and A549 lung carcinoma cells  at 24 h post-irradiation</vt:lpstr>
      <vt:lpstr>PowerPoint Presentation</vt:lpstr>
      <vt:lpstr>AREAL vs Varian  Residual γH2AX Foci in in wild-type A549 human lung carcinoma cells  and  H1299  (p53-deficient human lung carcinoma cells) exposed to Subpicosecond Beams of Accelerated Electrons</vt:lpstr>
      <vt:lpstr>PowerPoint Presentation</vt:lpstr>
      <vt:lpstr>PowerPoint Presentation</vt:lpstr>
      <vt:lpstr>Telomeres</vt:lpstr>
      <vt:lpstr>Telomere attrition can be induced by environmental factors</vt:lpstr>
      <vt:lpstr>Q-FISH was performed using Telometer plugin for ImageJ program</vt:lpstr>
      <vt:lpstr>Relative telomere lengths of human interphase chromosomes in control and after irradiation with AREAL accelerator</vt:lpstr>
      <vt:lpstr>Copy number variation - CNV</vt:lpstr>
      <vt:lpstr>Analysis of fluorescence intensities using Scion Image - different sizes of probes signals</vt:lpstr>
      <vt:lpstr>Ionizing radiation (1.5-3 Gy) induces copy number variations (CNVs) of DNA sites. </vt:lpstr>
      <vt:lpstr>PowerPoint Presentation</vt:lpstr>
      <vt:lpstr>Conclusions according to in vitro studies </vt:lpstr>
      <vt:lpstr>PowerPoint Presentation</vt:lpstr>
      <vt:lpstr>PowerPoint Presentation</vt:lpstr>
      <vt:lpstr>                      We are planning to get in near future following results:    -The detailed analysis of kinetics, the main ways of repair (non-homologous end joining and homologous recombination) and efficiency (residual damage) of double-strand DNA breaks repair in tumor and normal human cells irradiated with ultrafast pulsed electron beam will be realized.  -The tumor specific epigenetic alterations, based on methylation status and/or kinetics of core protein genes during the activation of specific DNA repair pathways will be  investigated.  -Will be estimated the optimal mode of pulsed ultrafast electron beams, which causes the pronounced radiobiological effect.</vt:lpstr>
      <vt:lpstr>                 Tsakanov V.M. , et al.  AREAL low energy electron beam applications in life and materials sciences. Nuclear Instruments and Methods in Physics. Research Section A  (2016)  Babayan N.,  Hovhannisyan G., Grigoryan B., Grigoryan R., Sarkisyan N., Tsakanova G., Haroutiunian S., Aroutiounian R.. Dose-rate effect of ultrashort electron beam radiation on DNA damage and repair in vitro.  Journal of Radiation Research, 2017.  Babayan N, Grigoryan B, Hovhannisyan G, Tadevosyan G,  Khondkaryan L, Grigoryan R, Sarkisyan N, Aroutiounian R. Gender differences in DNA damage/repair after laser-generated ultrafast electron beam irradiation.  Int J Radiol Radiat Ther. 2018;5(2):85–86.  Harutyunyan T., Hovhannisyan G., Sargsyan A., Grigoryan B., Al-Rikabi A.H., Weise A., Liehr T., Aroutiounian R. Analysis of copy number variations induced by ultrashort electron beam radiation in human leukocytes in vitro. Molecular Cytogenetics. 2019. 12:18  </vt:lpstr>
      <vt:lpstr>PowerPoint Presentation</vt:lpstr>
      <vt:lpstr>Acknowledgements</vt:lpstr>
      <vt:lpstr>           </vt:lpstr>
      <vt:lpstr>              Acknowledgements    The work was supported through grants from the MES-BMBF, RSF (N 19-14-00151) and Science Committee of the RA (#21AG-1F068).  We express our gratitude to our colleagues from AREAL, who created the opportunity to realize our work </vt:lpstr>
      <vt:lpstr>Best  Wishes!</vt:lpstr>
      <vt:lpstr>PowerPoint Presentation</vt:lpstr>
      <vt:lpstr>                     В линейном ускорителе электроны, т.е. отрицательно заряженные частицы, ускоряются с помощью высокочастотного  излучения и могут непосредственно использоваться для облучения опухолей. Поскольку электроны не способны  глубоко проникать в ткани, их применяют, например, для лечения кожных опухолевых заболеваний.  Для облучения злокачественных новообразований, расположенных в более глубоких слоях тканей,  необходимо использовать фотонное излучение. Когда ускоренные электроны сталкиваются с препятствием (мишенью),  изготовленным из тяжелого металла, чаще всего вольфрама, это сопровождается выработкой высокоэнергетического  рентгеновского излучения. Чем мощнее фотонное излучение, тем больше глубина его проникновения в ткани.  Как определить ФСД Фактор снижения дозы при разных режимах (у нас это 2Гц и 20 Гц), вычисляли при сравнении доз, приводящих к определенному эффекту, как например произведение доз, которые приводят к 50% гибели клеток (EC50) после облучения.  Расчет поглощенной дозы 1 Гр — доза, при которой массе 1 кг передается энергия иониз. излучения в 1 джоуль Таким образом Грей- это поглощенная доза :  Dose-rate in Gy/s depends from the frequency in Hz: D (kGy) = P (kW) x T (s)/M (kg)   М-Масса определяется как произведение объема культуры на плотность P (kW) = E (meV) x I (mA)  где  P (kW) – Power T (s) – lenth of impulse E (meV) – energy I (mA) – charge-  кулон/секунду зависит от ГЦ,  например, при 2 Гц перемножаем 180 кулон/секунду  на  2   </vt:lpstr>
      <vt:lpstr>Research Overview Ionizing radiation: DDR in cancer and normal cells</vt:lpstr>
      <vt:lpstr>PowerPoint Presentation</vt:lpstr>
      <vt:lpstr>RBE is deﬁned as the ratio of absorbed dose of a low-linear-energy-transfer reference radiation to absorbed dose of the radiation considered that gives an identical biological eﬀect. RBE values vary with absorbed dose, dose rate and biological endpoint considered.</vt:lpstr>
      <vt:lpstr>PowerPoint Presentation</vt:lpstr>
      <vt:lpstr>PowerPoint Presentation</vt:lpstr>
      <vt:lpstr>Advantages and disadvantages of  laser-based accelerators –Comparison!</vt:lpstr>
      <vt:lpstr>PowerPoint Presentation</vt:lpstr>
      <vt:lpstr>PowerPoint Presentation</vt:lpstr>
      <vt:lpstr> Comparative studies of radiobiological effects for AREAL and Varian Accelerators Varian Trilogy linear electron accelerator (Varian Medical Systems, USA)</vt:lpstr>
      <vt:lpstr>PowerPoint Presentation</vt:lpstr>
      <vt:lpstr>PowerPoint Presentation</vt:lpstr>
      <vt:lpstr>PowerPoint Presentation</vt:lpstr>
      <vt:lpstr>PowerPoint Presentation</vt:lpstr>
      <vt:lpstr>PowerPoint Presentation</vt:lpstr>
      <vt:lpstr>              LINAC The advantage of linear accelerator radiation therapy is that it can target the tumor without affecting the surrounding tissue. This process makes the linear accelerator radiation therapy better on the patient and more effective in treating the specific cancer without the side effects of damaging the healthy tissue. Medical grade LINACS accelerate electrons using a tuned-cavity waveguide, in which the RF power creates a standing wave. Some linacs have short, vertically mounted waveguides, while higher energy machines tend to have a horizontal, longer waveguide and a bending magnet to turn the beam vertically towards the patient. Medical linacs use monoenergetic electron beams between 4 and 25 MeV, giving an X-ray output with a spectrum of energies up to and including the electron energy when the electrons are directed at a high-density target. The electrons or X-rays can be used to treat both benign and malignant disease. The reliability, flexibility and accuracy of the radiation beam produced has largely supplanted cobalt therapy.</vt:lpstr>
      <vt:lpstr>               Electron Radiation Electrons are a different form of radiation than photons and have different physical properties, but work biologically the same as photons. Linear accelerators, in addition to producing photons, can also produce electrons; consequently electrons are available at most treatment centers.  Electrons tend to release their energy close to the skin's surface and are commonly used to treat superficial tumors, such as skin cancers and superficial lymph nodes, which may be involved with tumor, such as in breast cancer,  hence the radiation does not penetrate much past the skin to deeper normal tissues. This treatment has generally replaced orthovoltage because it can be combined in the same machine as a linear accelerator.</vt:lpstr>
      <vt:lpstr>PowerPoint Presentation</vt:lpstr>
      <vt:lpstr>PowerPoint Presentation</vt:lpstr>
      <vt:lpstr> </vt:lpstr>
      <vt:lpstr>Comet analysis</vt:lpstr>
      <vt:lpstr>PowerPoint Presentation</vt:lpstr>
      <vt:lpstr>PowerPoint Presentation</vt:lpstr>
      <vt:lpstr>Detection of DNA DSBs (damage and repair)</vt:lpstr>
      <vt:lpstr>-                             FOCI Существует пять различных типов гистонов, названных H1/Н5, H2A, H2B, H3, H4.  To detect γH2AX and DNA-PK proteins in cells the immunostaining were applied, based on the process of selectively identifying antigens (proteins) in cells by exploiting the principle of antibodies binding specifically to antigens  For immuno-histochemical detection strategies, antibodies are classified as primary or secondary.  Primary antibodies are raised against an antigen of interest (in our case γH2AX and DNA-PK proteins) and are typically unlabeled (we’ve used primary mouse antibodies against γH2AX and rabbit antibodies against DNA-PK) -          Secondary antibodies are fluorescein-conjugated and raised against immunoglobulins of the primary antibody species (in our case FITC conjugated goat anti-mouse and Texas Red conjugated goat anti-rabbit secondary antibodies (IgG) were used). ·         </vt:lpstr>
      <vt:lpstr>Comet assay in Dubna</vt:lpstr>
      <vt:lpstr>                     FOCI  in Dubna Nanoscale. 2018 Jan 18;10(3):1162-1179. doi: 10.1039/c7nr06829h. Particles with similar LET values generate DNA breaks of different complexity and reparability: a high-resolution microscopy analysis of γH2AX/53BP1 foci. Jezkova L 1, Zadneprianetc M , Kulikova E , Smirnova E , Bulanova T , Depes D , Falkova I , Boreyko A , Krasavin E , Davidkova M , Kozubek S , Valentova O , Falk M . Author information Abstract  Biological effects of high-LET (linear energy transfer) radiation have received increasing attention, particularly in the context of more efficient radiotherapy and space exploration. Efficient cell killing by high-LET radiation depends on the physical ability of accelerated particles to generate complex DNA damage, which is largely mediated by LET. However, the characteristics of DNA damage and repair upon exposure to different particles with similar LET parameters remain unexplored. We employed high-resolution confocal microscopy to examine phosphorylated histone H2AX (γH2AX)/p53-binding protein 1 (53BP1) focus streaks at the microscale level, focusing on the complexity, spatiotemporal behaviour and repair of DNA double-strand breaks generated by boron (10) and neon (20) ions accelerated at similar LET values (∼135 keV μm-1)  and low energies (γ-rays)  (8 and 47 MeV per n, respectively) Both high-LET radiation types generated highly complex γH2AX/53BP1 focus clusters with a larger size, increased irregularity and slower elimination than low-LET γ-rays. Surprisingly, neon ions produced even more complex γH2AX/53BP1 focus clusters than boron ions, consistent with DSB repair kinetics. Although the exposure of cells to γ-rays and boron ions eliminated a vast majority of foci (94% and 74%, respectively) within 24 h, 45% of the foci persisted in cells irradiated with neon. Our calculations suggest that the complexity of DSB damage critically depends on (increases with) the particle track core diameter. Thus, different particles with similar LET and energy may generate different types of DNA damage, should be considered in future research.</vt:lpstr>
      <vt:lpstr> Foci in Dubna </vt:lpstr>
      <vt:lpstr>Quantitative Fluorescence in situ hybridization or Q-FISH</vt:lpstr>
      <vt:lpstr>PowerPoint Presentation</vt:lpstr>
      <vt:lpstr>    Различия в первичных повреждениях ДНК и репарации между нормальными и опухолевыми клетками</vt:lpstr>
      <vt:lpstr>        Onco  By Borcia et al.,2014 “The slopes of dose-effect  dependences for Olive Tail moment ,calculated by linear interpolation, are 0.31 Gy-1 for normal cells and 2.59 Gy-1 for neoplastic HeLa cells. These values suggest that normal cells are less damaged by radiation than neoplastic ones, which is a good aspect in case of cancer treatment using electron beams.”</vt:lpstr>
      <vt:lpstr>             Curves for gamma and electrons In the publication of Praveen (2014) on variation of Olive tail moment with dose for human peripheral blood cells after electron and gamma irradiation. coefficients, the values of the coefficients a and b were found to be 4.14 Gy-1and 1.16 Gy-2, respectively, for electron radiation; the corresponding values for gamma radiation were 4.57 ± 0.65 Gy‑-1;  0.43 ± 0.19 Gy-2 (R2 = 0.99, Chi2 = 0.74).  The gamma dose response on DNA damage induction is almost linear with a smaller quadratic component (a/b =10.6), but for electron irradiation, the response is linear quadratic with a larger quadratic component.  This can be attributed to the high dose rate irradiation (100 Gy min-1) using electron, whereas the dose rate for gamma irradiation was 2 Gy min-1.</vt:lpstr>
      <vt:lpstr>PowerPoint Presentation</vt:lpstr>
      <vt:lpstr>              The comparison between male and female PBMCs response to the irradiation was demonstrated, that female PBMCs are more sensitive, as the DNA-damage level in female PBMCs increased more than 5 times (8Gy) in comparison with negative control, which leads to the formation of unrepairable DSBs and SSBs.  In male’s cells even at the highest dose of irradiation (24Gy) the level of DNA-damage increased less than 2 times in comparison with negative control, and those damages was totally repairable.</vt:lpstr>
      <vt:lpstr>              Apoptosis and Necrosis  Apoptosis the cell death without inflamation has been considered a major mechanism of radiotherapy-induced cell death, and the regulation of apoptosis is very important point of therapy.  Necrosis is a form of cell death that is uncontrolled and pathological. The fundamental features of necrosis include cellular energy depletion, damage to membrane lipids, and loss of function of homeostatic ion pumps/channels. Symptoms during necrosis: inflammation, decreasing blood flow at affected site, and even tissue death.  So, apoptosis, which can also occur as a defense mechanism during healing processes, is almost beneficial to organism, while necrosis is always abnormal and harmful.</vt:lpstr>
      <vt:lpstr>Оценка выживаемости клеток, апоптоза и некроза при действии ускоренного пучка электронов  с применением Annexin V/propidium iodide assay</vt:lpstr>
      <vt:lpstr>        Методика Flow cytometry  Определение количества клеток, экспрессирующих yH2AX  с помощью проточной цитометрии. Проточная цитометрия распознает и выделяет популяции клеток с более или менее интенсивной флюоресценцией yH2AX. После облучения добавляем антитела к yH2AX (FITC- yH2AX) (только первичные, т.к. yH2AX уже имеет на себе флюорофор FITC).  Справа представлен гейт (выбранная популяция клеток) проанализированных клеток. Популяция клеток выбирается на основе параметров FSC (размер клеток)  и SSC (гранулярность клеток).  Определенная популяция гейтируется, чтобы исключить из анализа агрегаты клеток и debris (мусор).  </vt:lpstr>
      <vt:lpstr>PowerPoint Presentation</vt:lpstr>
      <vt:lpstr>                                                          *</vt:lpstr>
      <vt:lpstr>PowerPoint Presentation</vt:lpstr>
      <vt:lpstr>PowerPoint Presentation</vt:lpstr>
      <vt:lpstr>PowerPoint Presentation</vt:lpstr>
      <vt:lpstr>PowerPoint Presentation</vt:lpstr>
      <vt:lpstr>PowerPoint Presentation</vt:lpstr>
      <vt:lpstr>  Uncertainty  principle of Heisenberg- What Werner Heisenberg formulated for quantum physics  (non commuting operators: coordinate and impulse, electric and magnetic fields) to a certain extent has its analogy in biology: In the living state one can observe the collective movement of molecules in cells, which makes it however difficult to determine their exact positions  Formal description of a cell's genetic information should provide the number of DNA molecules in that cell and their complete nucleotide sequences. The genome sequence of any actual living cell cannot physically be known with absolute certainty, independently of the method used. There is an associated uncertainty, in terms of base pairs, equal to or greater than μs (where μ is the mutation rate of the cell type and s is the cell's genome size). The genetic information that makes living cells work is thus better represented by a probabilistic model rather than as a completely defined object. .  </vt:lpstr>
      <vt:lpstr>PowerPoint Presentation</vt:lpstr>
      <vt:lpstr>            Определение механизма репарации с помощью ELISA После облучения клетки фиксируются и пермеабилизируются, так как необходимо определить уровень определенных внутриклеточных белков. После пермеабилизации добавляем первичные антитела к MRE11 или DNA-PK и вторичные антитела с энзимом HRP (enzyme horseradish peroxidase). После добавления определенного субстрата (TMP) данный энзим (HRP) конвертирует субстрат и субстрат приобретает синий цвет. Оптическая плотность окрашенных лунок измеряется plate reader- ом, чем темнее цвет (выше оптическая плотность-optical density: OD), тем больше внутриклеточного белка.</vt:lpstr>
      <vt:lpstr>PowerPoint Presentation</vt:lpstr>
      <vt:lpstr>PowerPoint Presentation</vt:lpstr>
      <vt:lpstr>PowerPoint Presentation</vt:lpstr>
      <vt:lpstr>PowerPoint Presentation</vt:lpstr>
      <vt:lpstr>PowerPoint Presentation</vt:lpstr>
      <vt:lpstr>Uranyl acetate induces hprt mutations and uranium–DNA adducts in Chinese hamster ovary EM9 cells  Diane M. Stearns, Monica Yazzie, Andrew S. Bradley, Virginia H. Coryell, Jake T. Shelley, Adam Ashby, Craig S. Asplund, R.Clark Lantz Mutagenesis, Volume 20, Issue 6, November 2005, Pages 417–423,</vt:lpstr>
      <vt:lpstr>                   Max Delbrück joined the work of Timofeev-Ressovsky and Zimmer because he was fascinated by the autonomous nature of genetics. Genetics has a quantitative character, without the use of a physical system of measures; for chemistry such independence from physics is impossible. The difference with genetics is that it finds a natural unit for quantitative, numerical analysis in a separate living organism.   Gunter Zimmer wished to resolve two puzzling observations in radiobiological observations.   There were two puzzles: One puzzle: how is it that a very small amount of energy can cause biological effects,  if this energy is given to biological material in the form of ionizing radiation? (In other words: the amount of energy absorbed with a cup of tea drunk can be fatal to a person if the energy is given in the form of X-rays, and not heat.)   And another: why the curved dose-effect in X-ray mutagenesis gives a threshold below which no effect is observed? The description of the shape of the dose-effect curve for which there was no convincing explanation (such as the inevitable biological variability for curves with chemical agents) It led to an entirely new line of thought. The association of specialties initiated in this way turned out to be extremely fruitful, Zimmer recalled this work 30 years later.</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Nelly</dc:creator>
  <cp:lastModifiedBy>Rouben Aroutiounian</cp:lastModifiedBy>
  <cp:revision>715</cp:revision>
  <dcterms:created xsi:type="dcterms:W3CDTF">2019-06-10T08:18:05Z</dcterms:created>
  <dcterms:modified xsi:type="dcterms:W3CDTF">2023-04-29T04:26:02Z</dcterms:modified>
</cp:coreProperties>
</file>