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9" r:id="rId3"/>
    <p:sldId id="260" r:id="rId4"/>
    <p:sldId id="310" r:id="rId5"/>
    <p:sldId id="280" r:id="rId6"/>
    <p:sldId id="281" r:id="rId7"/>
    <p:sldId id="282" r:id="rId8"/>
    <p:sldId id="265" r:id="rId9"/>
    <p:sldId id="270" r:id="rId10"/>
    <p:sldId id="315" r:id="rId11"/>
    <p:sldId id="268" r:id="rId12"/>
    <p:sldId id="290" r:id="rId13"/>
    <p:sldId id="299" r:id="rId14"/>
    <p:sldId id="300" r:id="rId15"/>
    <p:sldId id="303" r:id="rId16"/>
    <p:sldId id="292" r:id="rId17"/>
    <p:sldId id="293" r:id="rId18"/>
    <p:sldId id="294" r:id="rId19"/>
    <p:sldId id="311" r:id="rId20"/>
    <p:sldId id="296" r:id="rId21"/>
    <p:sldId id="297" r:id="rId22"/>
    <p:sldId id="587" r:id="rId23"/>
    <p:sldId id="312" r:id="rId24"/>
    <p:sldId id="317" r:id="rId25"/>
    <p:sldId id="264" r:id="rId26"/>
    <p:sldId id="574" r:id="rId27"/>
    <p:sldId id="585" r:id="rId28"/>
    <p:sldId id="586" r:id="rId29"/>
    <p:sldId id="30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338B8-6786-4D12-941A-6D7EC626D667}" type="datetimeFigureOut">
              <a:rPr lang="en-US" smtClean="0"/>
              <a:t>4/27/2023</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56280-110C-4669-BCB6-63EBA8275E28}" type="slidenum">
              <a:rPr lang="en-US" smtClean="0"/>
              <a:t>‹#›</a:t>
            </a:fld>
            <a:endParaRPr lang="en-US"/>
          </a:p>
        </p:txBody>
      </p:sp>
    </p:spTree>
    <p:extLst>
      <p:ext uri="{BB962C8B-B14F-4D97-AF65-F5344CB8AC3E}">
        <p14:creationId xmlns:p14="http://schemas.microsoft.com/office/powerpoint/2010/main" val="69651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61C56280-110C-4669-BCB6-63EBA8275E28}" type="slidenum">
              <a:rPr lang="en-US" smtClean="0"/>
              <a:t>1</a:t>
            </a:fld>
            <a:endParaRPr lang="en-US"/>
          </a:p>
        </p:txBody>
      </p:sp>
    </p:spTree>
    <p:extLst>
      <p:ext uri="{BB962C8B-B14F-4D97-AF65-F5344CB8AC3E}">
        <p14:creationId xmlns:p14="http://schemas.microsoft.com/office/powerpoint/2010/main" val="91796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ижний колонтитул 3"/>
          <p:cNvSpPr>
            <a:spLocks noGrp="1"/>
          </p:cNvSpPr>
          <p:nvPr>
            <p:ph type="ftr" sz="quarter" idx="10"/>
          </p:nvPr>
        </p:nvSpPr>
        <p:spPr/>
        <p:txBody>
          <a:bodyPr/>
          <a:lstStyle/>
          <a:p>
            <a:pPr>
              <a:defRPr/>
            </a:pPr>
            <a:r>
              <a:rPr lang="ca-ES"/>
              <a:t>Microtron Project </a:t>
            </a:r>
          </a:p>
        </p:txBody>
      </p:sp>
      <p:sp>
        <p:nvSpPr>
          <p:cNvPr id="5" name="Номер слайда 4"/>
          <p:cNvSpPr>
            <a:spLocks noGrp="1"/>
          </p:cNvSpPr>
          <p:nvPr>
            <p:ph type="sldNum" sz="quarter" idx="11"/>
          </p:nvPr>
        </p:nvSpPr>
        <p:spPr/>
        <p:txBody>
          <a:bodyPr/>
          <a:lstStyle/>
          <a:p>
            <a:pPr>
              <a:defRPr/>
            </a:pPr>
            <a:fld id="{E33221AA-C04C-4F77-BDFC-F0486FC6C2B7}" type="slidenum">
              <a:rPr lang="ca-ES" smtClean="0"/>
              <a:pPr>
                <a:defRPr/>
              </a:pPr>
              <a:t>2</a:t>
            </a:fld>
            <a:endParaRPr lang="ca-ES"/>
          </a:p>
        </p:txBody>
      </p:sp>
    </p:spTree>
    <p:extLst>
      <p:ext uri="{BB962C8B-B14F-4D97-AF65-F5344CB8AC3E}">
        <p14:creationId xmlns:p14="http://schemas.microsoft.com/office/powerpoint/2010/main" val="409397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p:spPr>
        <p:txBody>
          <a:bodyPr/>
          <a:lstStyle/>
          <a:p>
            <a:pPr eaLnBrk="1" hangingPunct="1"/>
            <a:endParaRPr lang="ru-RU" altLang="ru-RU">
              <a:latin typeface="Arial" panose="020B0604020202020204" pitchFamily="34" charset="0"/>
            </a:endParaRPr>
          </a:p>
        </p:txBody>
      </p:sp>
      <p:sp>
        <p:nvSpPr>
          <p:cNvPr id="32772" name="Номер слайда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293FAA0-39B6-49FF-B1B9-D4F9EBC967AF}" type="slidenum">
              <a:rPr lang="ru-RU" altLang="ru-RU"/>
              <a:pPr eaLnBrk="1" hangingPunct="1">
                <a:spcBef>
                  <a:spcPct val="0"/>
                </a:spcBef>
              </a:pPr>
              <a:t>3</a:t>
            </a:fld>
            <a:endParaRPr lang="ru-RU" altLang="ru-RU"/>
          </a:p>
        </p:txBody>
      </p:sp>
    </p:spTree>
    <p:extLst>
      <p:ext uri="{BB962C8B-B14F-4D97-AF65-F5344CB8AC3E}">
        <p14:creationId xmlns:p14="http://schemas.microsoft.com/office/powerpoint/2010/main" val="1191570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a:ln/>
        </p:spPr>
      </p:sp>
      <p:sp>
        <p:nvSpPr>
          <p:cNvPr id="34819" name="Заметки 2"/>
          <p:cNvSpPr>
            <a:spLocks noGrp="1"/>
          </p:cNvSpPr>
          <p:nvPr>
            <p:ph type="body" idx="1"/>
          </p:nvPr>
        </p:nvSpPr>
        <p:spPr>
          <a:noFill/>
        </p:spPr>
        <p:txBody>
          <a:bodyPr/>
          <a:lstStyle/>
          <a:p>
            <a:pPr eaLnBrk="1" hangingPunct="1"/>
            <a:endParaRPr lang="ru-RU" altLang="ru-RU">
              <a:latin typeface="Arial" panose="020B0604020202020204" pitchFamily="34" charset="0"/>
            </a:endParaRPr>
          </a:p>
        </p:txBody>
      </p:sp>
      <p:sp>
        <p:nvSpPr>
          <p:cNvPr id="34820" name="Нижний колонтитул 3"/>
          <p:cNvSpPr>
            <a:spLocks noGrp="1"/>
          </p:cNvSpPr>
          <p:nvPr>
            <p:ph type="ftr" sz="quarter" idx="4"/>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ca-ES" altLang="ru-RU">
                <a:cs typeface="Arial" panose="020B0604020202020204" pitchFamily="34" charset="0"/>
              </a:rPr>
              <a:t>Microtron Project </a:t>
            </a:r>
          </a:p>
        </p:txBody>
      </p:sp>
      <p:sp>
        <p:nvSpPr>
          <p:cNvPr id="34821" name="Номер слайда 4"/>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7752515-2B47-4B74-9E42-9E0F0636AABD}" type="slidenum">
              <a:rPr lang="ca-ES" altLang="ru-RU">
                <a:cs typeface="Arial" panose="020B0604020202020204" pitchFamily="34" charset="0"/>
              </a:rPr>
              <a:pPr eaLnBrk="1" hangingPunct="1">
                <a:spcBef>
                  <a:spcPct val="0"/>
                </a:spcBef>
              </a:pPr>
              <a:t>14</a:t>
            </a:fld>
            <a:endParaRPr lang="ca-ES" altLang="ru-RU">
              <a:cs typeface="Arial" panose="020B0604020202020204" pitchFamily="34" charset="0"/>
            </a:endParaRPr>
          </a:p>
        </p:txBody>
      </p:sp>
    </p:spTree>
    <p:extLst>
      <p:ext uri="{BB962C8B-B14F-4D97-AF65-F5344CB8AC3E}">
        <p14:creationId xmlns:p14="http://schemas.microsoft.com/office/powerpoint/2010/main" val="230261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0CD4CB-9338-4896-BB2F-3E289B8FC2B7}" type="slidenum">
              <a:rPr lang="ru-RU" altLang="en-US" smtClean="0"/>
              <a:pPr>
                <a:spcBef>
                  <a:spcPct val="0"/>
                </a:spcBef>
              </a:pPr>
              <a:t>15</a:t>
            </a:fld>
            <a:endParaRPr lang="ru-RU" altLang="en-US"/>
          </a:p>
        </p:txBody>
      </p:sp>
    </p:spTree>
    <p:extLst>
      <p:ext uri="{BB962C8B-B14F-4D97-AF65-F5344CB8AC3E}">
        <p14:creationId xmlns:p14="http://schemas.microsoft.com/office/powerpoint/2010/main" val="197484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D79B1A7C-FED3-487F-B54D-062BBD54E774}" type="datetime1">
              <a:rPr lang="en-US" smtClean="0"/>
              <a:t>4/27/2023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309682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6803995A-8BA5-4E9D-B475-57BB887BB20D}" type="datetime1">
              <a:rPr lang="en-US" smtClean="0"/>
              <a:t>4/27/2023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163522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8A95E97-4D1B-406B-BDF6-9C325172A271}" type="datetime1">
              <a:rPr lang="en-US" smtClean="0"/>
              <a:t>4/27/2023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231186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95D71B1-C567-4FD8-B4D8-8B280D34855B}" type="datetime1">
              <a:rPr lang="en-US" smtClean="0"/>
              <a:t>4/27/2023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2239008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0ECA5CB-1183-41EE-B312-C9E5697F3232}" type="datetime1">
              <a:rPr lang="en-US" smtClean="0"/>
              <a:t>4/27/2023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484413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CA668B4B-644F-40C8-B36C-B0A680884BA6}" type="datetime1">
              <a:rPr lang="en-US" smtClean="0"/>
              <a:t>4/27/2023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349210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EE6A7C15-A8A4-421A-88FA-C564D4DE2FD3}" type="datetime1">
              <a:rPr lang="en-US" smtClean="0"/>
              <a:t>4/27/2023</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185217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5D0544DE-6A16-456D-8E93-20229686CDF9}" type="datetime1">
              <a:rPr lang="en-US" smtClean="0"/>
              <a:t>4/27/2023</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49683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568F1A-AAD7-4CA5-AF85-D72917717852}" type="datetime1">
              <a:rPr lang="en-US" smtClean="0"/>
              <a:t>4/27/2023</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427386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DB93388-0F31-4627-9954-402427AC538F}" type="datetime1">
              <a:rPr lang="en-US" smtClean="0"/>
              <a:t>4/27/2023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426287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B87BFD5-5A7E-442A-9C79-E90AFB545A28}" type="datetime1">
              <a:rPr lang="en-US" smtClean="0"/>
              <a:t>4/27/2023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F9C4E089-E109-486C-9929-FC3655B53EC7}" type="slidenum">
              <a:rPr lang="en-US" smtClean="0"/>
              <a:t>‹#›</a:t>
            </a:fld>
            <a:endParaRPr lang="en-US"/>
          </a:p>
        </p:txBody>
      </p:sp>
    </p:spTree>
    <p:extLst>
      <p:ext uri="{BB962C8B-B14F-4D97-AF65-F5344CB8AC3E}">
        <p14:creationId xmlns:p14="http://schemas.microsoft.com/office/powerpoint/2010/main" val="100575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40721-B233-4EDD-B079-7D4F2A21186C}" type="datetime1">
              <a:rPr lang="en-US" smtClean="0"/>
              <a:t>4/27/2023</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4E089-E109-486C-9929-FC3655B53EC7}" type="slidenum">
              <a:rPr lang="en-US" smtClean="0"/>
              <a:t>‹#›</a:t>
            </a:fld>
            <a:endParaRPr lang="en-US"/>
          </a:p>
        </p:txBody>
      </p:sp>
    </p:spTree>
    <p:extLst>
      <p:ext uri="{BB962C8B-B14F-4D97-AF65-F5344CB8AC3E}">
        <p14:creationId xmlns:p14="http://schemas.microsoft.com/office/powerpoint/2010/main" val="3860064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hyperlink" Target="http://www.scantronicsystems.com/st2630t_ru/" TargetMode="Externa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inspirehep.net/authors/2439184" TargetMode="Externa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sciencedirect.com/journal/physics-letters/vol/4/issue/3" TargetMode="External"/><Relationship Id="rId5" Type="http://schemas.openxmlformats.org/officeDocument/2006/relationships/hyperlink" Target="https://www.sciencedirect.com/journal/physics-letters" TargetMode="External"/><Relationship Id="rId4" Type="http://schemas.openxmlformats.org/officeDocument/2006/relationships/hyperlink" Target="https://inspirehep.net/authors/242807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5718" y="190035"/>
            <a:ext cx="11040563" cy="2323958"/>
          </a:xfrm>
        </p:spPr>
        <p:txBody>
          <a:bodyPr>
            <a:normAutofit/>
          </a:bodyPr>
          <a:lstStyle/>
          <a:p>
            <a:r>
              <a:rPr lang="en-US" sz="4800" b="1" dirty="0"/>
              <a:t>Development of electron accelerators for fundamental research and applied purposes at SINP MSU</a:t>
            </a:r>
          </a:p>
        </p:txBody>
      </p:sp>
      <p:sp>
        <p:nvSpPr>
          <p:cNvPr id="3" name="Подзаголовок 2"/>
          <p:cNvSpPr>
            <a:spLocks noGrp="1"/>
          </p:cNvSpPr>
          <p:nvPr>
            <p:ph type="subTitle" idx="1"/>
          </p:nvPr>
        </p:nvSpPr>
        <p:spPr>
          <a:xfrm>
            <a:off x="891145" y="2573522"/>
            <a:ext cx="10161006" cy="1655762"/>
          </a:xfrm>
        </p:spPr>
        <p:txBody>
          <a:bodyPr>
            <a:normAutofit/>
          </a:bodyPr>
          <a:lstStyle/>
          <a:p>
            <a:r>
              <a:rPr lang="en-US" sz="3200" dirty="0"/>
              <a:t>V.I. </a:t>
            </a:r>
            <a:r>
              <a:rPr lang="en-US" sz="3200" dirty="0" err="1"/>
              <a:t>Shvedunov</a:t>
            </a:r>
            <a:endParaRPr lang="en-US" sz="3200" dirty="0"/>
          </a:p>
          <a:p>
            <a:r>
              <a:rPr lang="en-US" dirty="0" err="1"/>
              <a:t>Skobeltsyn</a:t>
            </a:r>
            <a:r>
              <a:rPr lang="en-US" dirty="0"/>
              <a:t> Institute of Nuclear Physics, Lomonosov Moscow State University</a:t>
            </a:r>
          </a:p>
        </p:txBody>
      </p:sp>
      <p:pic>
        <p:nvPicPr>
          <p:cNvPr id="4" name="Рисунок 3"/>
          <p:cNvPicPr>
            <a:picLocks noChangeAspect="1"/>
          </p:cNvPicPr>
          <p:nvPr/>
        </p:nvPicPr>
        <p:blipFill>
          <a:blip r:embed="rId3"/>
          <a:stretch>
            <a:fillRect/>
          </a:stretch>
        </p:blipFill>
        <p:spPr>
          <a:xfrm>
            <a:off x="6416653" y="4292985"/>
            <a:ext cx="4041998" cy="999831"/>
          </a:xfrm>
          <a:prstGeom prst="rect">
            <a:avLst/>
          </a:prstGeom>
        </p:spPr>
      </p:pic>
      <p:pic>
        <p:nvPicPr>
          <p:cNvPr id="5" name="Рисунок 4"/>
          <p:cNvPicPr>
            <a:picLocks noChangeAspect="1"/>
          </p:cNvPicPr>
          <p:nvPr/>
        </p:nvPicPr>
        <p:blipFill>
          <a:blip r:embed="rId4"/>
          <a:stretch>
            <a:fillRect/>
          </a:stretch>
        </p:blipFill>
        <p:spPr>
          <a:xfrm>
            <a:off x="2015768" y="3855159"/>
            <a:ext cx="2591025" cy="1761897"/>
          </a:xfrm>
          <a:prstGeom prst="rect">
            <a:avLst/>
          </a:prstGeom>
        </p:spPr>
      </p:pic>
      <p:sp>
        <p:nvSpPr>
          <p:cNvPr id="7" name="TextBox 6"/>
          <p:cNvSpPr txBox="1"/>
          <p:nvPr/>
        </p:nvSpPr>
        <p:spPr>
          <a:xfrm>
            <a:off x="2618363" y="5836968"/>
            <a:ext cx="6955272" cy="830997"/>
          </a:xfrm>
          <a:prstGeom prst="rect">
            <a:avLst/>
          </a:prstGeom>
          <a:noFill/>
        </p:spPr>
        <p:txBody>
          <a:bodyPr wrap="square" rtlCol="0">
            <a:spAutoFit/>
          </a:bodyPr>
          <a:lstStyle/>
          <a:p>
            <a:pPr algn="ctr"/>
            <a:r>
              <a:rPr lang="en-US" sz="2400" b="1" dirty="0"/>
              <a:t>IUPAP Conference "Heaviest nuclei and atoms“ </a:t>
            </a:r>
          </a:p>
          <a:p>
            <a:pPr algn="ctr"/>
            <a:r>
              <a:rPr lang="en-US" sz="2400" b="1" dirty="0"/>
              <a:t>Yerevan,</a:t>
            </a:r>
            <a:r>
              <a:rPr lang="en-US" sz="2400" dirty="0"/>
              <a:t> </a:t>
            </a:r>
            <a:r>
              <a:rPr lang="en-US" sz="2400" b="1" dirty="0"/>
              <a:t>29</a:t>
            </a:r>
            <a:r>
              <a:rPr lang="ru-RU" sz="2400" b="1" dirty="0"/>
              <a:t> </a:t>
            </a:r>
            <a:r>
              <a:rPr lang="en-US" sz="2400" b="1" dirty="0"/>
              <a:t>April</a:t>
            </a:r>
            <a:r>
              <a:rPr lang="ru-RU" sz="2400" b="1" dirty="0"/>
              <a:t> 20</a:t>
            </a:r>
            <a:r>
              <a:rPr lang="en-US" sz="2400" b="1" dirty="0"/>
              <a:t>23</a:t>
            </a:r>
          </a:p>
        </p:txBody>
      </p:sp>
    </p:spTree>
    <p:extLst>
      <p:ext uri="{BB962C8B-B14F-4D97-AF65-F5344CB8AC3E}">
        <p14:creationId xmlns:p14="http://schemas.microsoft.com/office/powerpoint/2010/main" val="950880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51383" y="4254606"/>
            <a:ext cx="5301217" cy="646331"/>
          </a:xfrm>
          <a:prstGeom prst="rect">
            <a:avLst/>
          </a:prstGeom>
        </p:spPr>
        <p:txBody>
          <a:bodyPr wrap="square">
            <a:spAutoFit/>
          </a:bodyPr>
          <a:lstStyle/>
          <a:p>
            <a:r>
              <a:rPr lang="en-US" dirty="0"/>
              <a:t>PHYSICAL REVIEW ACCELERATORS AND BEAMS 20, 044702 (2017)</a:t>
            </a:r>
          </a:p>
        </p:txBody>
      </p:sp>
      <p:sp>
        <p:nvSpPr>
          <p:cNvPr id="7" name="TextBox 6"/>
          <p:cNvSpPr txBox="1"/>
          <p:nvPr/>
        </p:nvSpPr>
        <p:spPr>
          <a:xfrm>
            <a:off x="898324" y="1162369"/>
            <a:ext cx="3775221" cy="461665"/>
          </a:xfrm>
          <a:prstGeom prst="rect">
            <a:avLst/>
          </a:prstGeom>
          <a:noFill/>
        </p:spPr>
        <p:txBody>
          <a:bodyPr wrap="square" rtlCol="0">
            <a:spAutoFit/>
          </a:bodyPr>
          <a:lstStyle/>
          <a:p>
            <a:pPr algn="ctr"/>
            <a:r>
              <a:rPr lang="en-US" sz="2400" b="1" dirty="0"/>
              <a:t>Perspectives for CW </a:t>
            </a:r>
            <a:r>
              <a:rPr lang="en-US" sz="2400" b="1" dirty="0" err="1"/>
              <a:t>linac</a:t>
            </a:r>
            <a:endParaRPr lang="ru-RU" sz="2400" b="1" dirty="0"/>
          </a:p>
        </p:txBody>
      </p:sp>
      <p:pic>
        <p:nvPicPr>
          <p:cNvPr id="8" name="Рисунок 7"/>
          <p:cNvPicPr>
            <a:picLocks noChangeAspect="1"/>
          </p:cNvPicPr>
          <p:nvPr/>
        </p:nvPicPr>
        <p:blipFill>
          <a:blip r:embed="rId2"/>
          <a:stretch>
            <a:fillRect/>
          </a:stretch>
        </p:blipFill>
        <p:spPr>
          <a:xfrm>
            <a:off x="5852600" y="0"/>
            <a:ext cx="4491325" cy="6858000"/>
          </a:xfrm>
          <a:prstGeom prst="rect">
            <a:avLst/>
          </a:prstGeom>
        </p:spPr>
      </p:pic>
      <p:sp>
        <p:nvSpPr>
          <p:cNvPr id="9" name="Прямоугольник 8"/>
          <p:cNvSpPr/>
          <p:nvPr/>
        </p:nvSpPr>
        <p:spPr>
          <a:xfrm>
            <a:off x="898324" y="2421430"/>
            <a:ext cx="4282289" cy="1477328"/>
          </a:xfrm>
          <a:prstGeom prst="rect">
            <a:avLst/>
          </a:prstGeom>
        </p:spPr>
        <p:txBody>
          <a:bodyPr wrap="square">
            <a:spAutoFit/>
          </a:bodyPr>
          <a:lstStyle/>
          <a:p>
            <a:r>
              <a:rPr lang="en-US" dirty="0"/>
              <a:t>Relations between accelerating structure length and energy gain for different values of the klystron power and RF</a:t>
            </a:r>
          </a:p>
          <a:p>
            <a:r>
              <a:rPr lang="en-US" dirty="0"/>
              <a:t>power losses in the walls per unit of length. (a) Electronic efficiency 80%, (b) 50%.</a:t>
            </a:r>
          </a:p>
        </p:txBody>
      </p:sp>
    </p:spTree>
    <p:extLst>
      <p:ext uri="{BB962C8B-B14F-4D97-AF65-F5344CB8AC3E}">
        <p14:creationId xmlns:p14="http://schemas.microsoft.com/office/powerpoint/2010/main" val="95872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286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b="1" dirty="0">
                <a:solidFill>
                  <a:schemeClr val="tx2"/>
                </a:solidFill>
              </a:rPr>
              <a:t>SINP MSU 10 MeV </a:t>
            </a:r>
            <a:r>
              <a:rPr lang="ru-RU" altLang="ru-RU" sz="1800" b="1" dirty="0">
                <a:solidFill>
                  <a:schemeClr val="tx2"/>
                </a:solidFill>
              </a:rPr>
              <a:t> </a:t>
            </a:r>
            <a:r>
              <a:rPr lang="en-US" altLang="ru-RU" sz="1800" b="1" dirty="0">
                <a:solidFill>
                  <a:schemeClr val="tx2"/>
                </a:solidFill>
              </a:rPr>
              <a:t>TECHNOLOGICAL LINAC (PROTOTYPE )</a:t>
            </a:r>
            <a:br>
              <a:rPr lang="en-US" altLang="ru-RU" sz="1800" b="1" dirty="0">
                <a:solidFill>
                  <a:schemeClr val="tx2"/>
                </a:solidFill>
              </a:rPr>
            </a:br>
            <a:endParaRPr lang="ru-RU" altLang="ru-RU" sz="2400" b="1" dirty="0">
              <a:solidFill>
                <a:schemeClr val="tx2"/>
              </a:solidFill>
            </a:endParaRPr>
          </a:p>
        </p:txBody>
      </p:sp>
      <p:sp>
        <p:nvSpPr>
          <p:cNvPr id="16387" name="Rectangle 7"/>
          <p:cNvSpPr>
            <a:spLocks noChangeArrowheads="1"/>
          </p:cNvSpPr>
          <p:nvPr/>
        </p:nvSpPr>
        <p:spPr bwMode="auto">
          <a:xfrm>
            <a:off x="3672980" y="4346529"/>
            <a:ext cx="47672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ru-RU" sz="1600" dirty="0"/>
              <a:t>Beam energy			10 MeV</a:t>
            </a:r>
            <a:endParaRPr lang="ru-RU" altLang="ru-RU" sz="1600" dirty="0"/>
          </a:p>
          <a:p>
            <a:pPr algn="just" eaLnBrk="1" hangingPunct="1">
              <a:spcBef>
                <a:spcPct val="0"/>
              </a:spcBef>
              <a:buFontTx/>
              <a:buNone/>
            </a:pPr>
            <a:r>
              <a:rPr lang="en-US" altLang="ru-RU" sz="1600" dirty="0"/>
              <a:t>Pulsed beam current		430 mA</a:t>
            </a:r>
            <a:endParaRPr lang="ru-RU" altLang="ru-RU" sz="1600" dirty="0"/>
          </a:p>
          <a:p>
            <a:pPr algn="just" eaLnBrk="1" hangingPunct="1">
              <a:spcBef>
                <a:spcPct val="0"/>
              </a:spcBef>
              <a:buFontTx/>
              <a:buNone/>
            </a:pPr>
            <a:r>
              <a:rPr lang="en-US" altLang="ru-RU" sz="1600" dirty="0"/>
              <a:t>Average beam power		15 kW</a:t>
            </a:r>
            <a:endParaRPr lang="ru-RU" altLang="ru-RU" sz="1600" dirty="0"/>
          </a:p>
          <a:p>
            <a:pPr algn="just" eaLnBrk="1" hangingPunct="1">
              <a:spcBef>
                <a:spcPct val="0"/>
              </a:spcBef>
              <a:buFontTx/>
              <a:buNone/>
            </a:pPr>
            <a:r>
              <a:rPr lang="en-US" altLang="ru-RU" sz="1600" dirty="0"/>
              <a:t>Operating frequency		2856 MHz</a:t>
            </a:r>
            <a:endParaRPr lang="ru-RU" altLang="ru-RU" sz="1600" dirty="0"/>
          </a:p>
          <a:p>
            <a:pPr algn="just" eaLnBrk="1" hangingPunct="1">
              <a:spcBef>
                <a:spcPct val="0"/>
              </a:spcBef>
              <a:buFontTx/>
              <a:buNone/>
            </a:pPr>
            <a:r>
              <a:rPr lang="en-US" altLang="ru-RU" sz="1600" dirty="0"/>
              <a:t>Klystron pulsed power		6 MW</a:t>
            </a:r>
            <a:endParaRPr lang="ru-RU" altLang="ru-RU" sz="1600" dirty="0"/>
          </a:p>
          <a:p>
            <a:pPr algn="just" eaLnBrk="1" hangingPunct="1">
              <a:spcBef>
                <a:spcPct val="0"/>
              </a:spcBef>
              <a:buFontTx/>
              <a:buNone/>
            </a:pPr>
            <a:r>
              <a:rPr lang="en-US" altLang="ru-RU" sz="1600" dirty="0"/>
              <a:t>Klystron average power		25 kW</a:t>
            </a:r>
            <a:endParaRPr lang="ru-RU" altLang="ru-RU" sz="1600" dirty="0"/>
          </a:p>
          <a:p>
            <a:pPr algn="just" eaLnBrk="1" hangingPunct="1">
              <a:spcBef>
                <a:spcPct val="0"/>
              </a:spcBef>
              <a:buFontTx/>
              <a:buNone/>
            </a:pPr>
            <a:r>
              <a:rPr lang="en-US" altLang="ru-RU" sz="1600" dirty="0"/>
              <a:t>Wall plug efficiency			20%</a:t>
            </a:r>
            <a:endParaRPr lang="ru-RU" altLang="ru-RU" sz="1600" dirty="0"/>
          </a:p>
          <a:p>
            <a:pPr algn="just" eaLnBrk="1" hangingPunct="1">
              <a:spcBef>
                <a:spcPct val="0"/>
              </a:spcBef>
              <a:buFontTx/>
              <a:buNone/>
            </a:pPr>
            <a:r>
              <a:rPr lang="en-US" altLang="ru-RU" sz="1600" dirty="0"/>
              <a:t>Beam scanning width		80 cm</a:t>
            </a:r>
          </a:p>
        </p:txBody>
      </p:sp>
      <p:pic>
        <p:nvPicPr>
          <p:cNvPr id="16388" name="Picture 8" descr="IMG_0457"/>
          <p:cNvPicPr>
            <a:picLocks noChangeAspect="1" noChangeArrowheads="1"/>
          </p:cNvPicPr>
          <p:nvPr/>
        </p:nvPicPr>
        <p:blipFill>
          <a:blip r:embed="rId2">
            <a:extLst>
              <a:ext uri="{28A0092B-C50C-407E-A947-70E740481C1C}">
                <a14:useLocalDpi xmlns:a14="http://schemas.microsoft.com/office/drawing/2010/main" val="0"/>
              </a:ext>
            </a:extLst>
          </a:blip>
          <a:srcRect t="14999" b="14999"/>
          <a:stretch>
            <a:fillRect/>
          </a:stretch>
        </p:blipFill>
        <p:spPr bwMode="auto">
          <a:xfrm>
            <a:off x="2824680" y="682028"/>
            <a:ext cx="6770169" cy="355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570578" y="6394404"/>
            <a:ext cx="8212099" cy="369332"/>
          </a:xfrm>
          <a:prstGeom prst="rect">
            <a:avLst/>
          </a:prstGeom>
        </p:spPr>
        <p:txBody>
          <a:bodyPr wrap="square">
            <a:spAutoFit/>
          </a:bodyPr>
          <a:lstStyle/>
          <a:p>
            <a:r>
              <a:rPr lang="en-US" dirty="0"/>
              <a:t>http://accelconf.web.cern.ch/AccelConf/r08/papers/WEBPH11.pdf</a:t>
            </a:r>
          </a:p>
        </p:txBody>
      </p:sp>
    </p:spTree>
    <p:extLst>
      <p:ext uri="{BB962C8B-B14F-4D97-AF65-F5344CB8AC3E}">
        <p14:creationId xmlns:p14="http://schemas.microsoft.com/office/powerpoint/2010/main" val="350407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Овал 24"/>
          <p:cNvSpPr/>
          <p:nvPr/>
        </p:nvSpPr>
        <p:spPr>
          <a:xfrm>
            <a:off x="4296455" y="224972"/>
            <a:ext cx="6248400" cy="414909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Скругленный прямоугольник 28"/>
          <p:cNvSpPr/>
          <p:nvPr/>
        </p:nvSpPr>
        <p:spPr>
          <a:xfrm>
            <a:off x="4906056" y="1189511"/>
            <a:ext cx="2124075" cy="21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1" name="Скругленный прямоугольник 30"/>
          <p:cNvSpPr/>
          <p:nvPr/>
        </p:nvSpPr>
        <p:spPr>
          <a:xfrm>
            <a:off x="7812767" y="1169853"/>
            <a:ext cx="2122488" cy="2135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78" name="TextBox 31"/>
          <p:cNvSpPr txBox="1">
            <a:spLocks noChangeArrowheads="1"/>
          </p:cNvSpPr>
          <p:nvPr/>
        </p:nvSpPr>
        <p:spPr bwMode="auto">
          <a:xfrm>
            <a:off x="5218610" y="1983521"/>
            <a:ext cx="15183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MSU</a:t>
            </a:r>
          </a:p>
          <a:p>
            <a:pPr eaLnBrk="1" hangingPunct="1"/>
            <a:r>
              <a:rPr lang="en-US" b="1" dirty="0"/>
              <a:t>Science &amp; </a:t>
            </a:r>
          </a:p>
          <a:p>
            <a:pPr eaLnBrk="1" hangingPunct="1"/>
            <a:r>
              <a:rPr lang="en-US" b="1" dirty="0"/>
              <a:t>Engineering</a:t>
            </a:r>
          </a:p>
        </p:txBody>
      </p:sp>
      <p:sp>
        <p:nvSpPr>
          <p:cNvPr id="3079" name="TextBox 32"/>
          <p:cNvSpPr txBox="1">
            <a:spLocks noChangeArrowheads="1"/>
          </p:cNvSpPr>
          <p:nvPr/>
        </p:nvSpPr>
        <p:spPr bwMode="auto">
          <a:xfrm>
            <a:off x="7917543" y="1624306"/>
            <a:ext cx="21202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a:t>
            </a:r>
            <a:r>
              <a:rPr lang="en-US" sz="2400" b="1" dirty="0" err="1"/>
              <a:t>Scantronic</a:t>
            </a:r>
            <a:r>
              <a:rPr lang="en-US" sz="2400" b="1" dirty="0"/>
              <a:t> Systems”</a:t>
            </a:r>
          </a:p>
          <a:p>
            <a:pPr eaLnBrk="1" hangingPunct="1"/>
            <a:r>
              <a:rPr lang="en-US" b="1" dirty="0"/>
              <a:t>Business &amp; </a:t>
            </a:r>
          </a:p>
          <a:p>
            <a:pPr eaLnBrk="1" hangingPunct="1"/>
            <a:r>
              <a:rPr lang="en-US" b="1" dirty="0"/>
              <a:t>Applications,</a:t>
            </a:r>
          </a:p>
        </p:txBody>
      </p:sp>
      <p:sp>
        <p:nvSpPr>
          <p:cNvPr id="41" name="Скругленный прямоугольник 40"/>
          <p:cNvSpPr/>
          <p:nvPr/>
        </p:nvSpPr>
        <p:spPr>
          <a:xfrm>
            <a:off x="5234068" y="5146763"/>
            <a:ext cx="2871787" cy="1496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88" name="TextBox 41"/>
          <p:cNvSpPr txBox="1">
            <a:spLocks noChangeArrowheads="1"/>
          </p:cNvSpPr>
          <p:nvPr/>
        </p:nvSpPr>
        <p:spPr bwMode="auto">
          <a:xfrm>
            <a:off x="5314201" y="5264096"/>
            <a:ext cx="2414587" cy="131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Laboratory of Electron  Accelerators MSU, Ltd., 2013</a:t>
            </a:r>
            <a:endParaRPr lang="ru-RU" sz="2000" b="1" dirty="0"/>
          </a:p>
        </p:txBody>
      </p:sp>
      <p:cxnSp>
        <p:nvCxnSpPr>
          <p:cNvPr id="2049" name="Прямая со стрелкой 2048"/>
          <p:cNvCxnSpPr>
            <a:cxnSpLocks/>
          </p:cNvCxnSpPr>
          <p:nvPr/>
        </p:nvCxnSpPr>
        <p:spPr>
          <a:xfrm>
            <a:off x="6846479" y="4338319"/>
            <a:ext cx="0" cy="808444"/>
          </a:xfrm>
          <a:prstGeom prst="straightConnector1">
            <a:avLst/>
          </a:prstGeom>
          <a:ln w="47625">
            <a:tailEnd type="arrow"/>
          </a:ln>
        </p:spPr>
        <p:style>
          <a:lnRef idx="3">
            <a:schemeClr val="dk1"/>
          </a:lnRef>
          <a:fillRef idx="0">
            <a:schemeClr val="dk1"/>
          </a:fillRef>
          <a:effectRef idx="2">
            <a:schemeClr val="dk1"/>
          </a:effectRef>
          <a:fontRef idx="minor">
            <a:schemeClr val="tx1"/>
          </a:fontRef>
        </p:style>
      </p:cxnSp>
      <p:pic>
        <p:nvPicPr>
          <p:cNvPr id="3099"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605" y="1253470"/>
            <a:ext cx="1527620" cy="43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2" name="Picture 30" descr="D:\shved\1- Collaborations\Лаборатория электронных ускорителей МГУ\Формальные данные\eal-mgu_0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7707" y="5320768"/>
            <a:ext cx="916039" cy="905256"/>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433" y="1398745"/>
            <a:ext cx="605388" cy="60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5"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802" y="1489498"/>
            <a:ext cx="848677" cy="49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015616" y="1519725"/>
            <a:ext cx="810079" cy="1477328"/>
          </a:xfrm>
          <a:prstGeom prst="rect">
            <a:avLst/>
          </a:prstGeom>
          <a:noFill/>
        </p:spPr>
        <p:txBody>
          <a:bodyPr wrap="square" rtlCol="0">
            <a:spAutoFit/>
          </a:bodyPr>
          <a:lstStyle/>
          <a:p>
            <a:r>
              <a:rPr lang="en-US" sz="9000" b="1" dirty="0"/>
              <a:t>+</a:t>
            </a:r>
            <a:endParaRPr lang="ru-RU" sz="9000" b="1" dirty="0"/>
          </a:p>
        </p:txBody>
      </p:sp>
      <p:sp>
        <p:nvSpPr>
          <p:cNvPr id="20" name="Прямоугольник 19"/>
          <p:cNvSpPr/>
          <p:nvPr/>
        </p:nvSpPr>
        <p:spPr>
          <a:xfrm>
            <a:off x="495992" y="3029264"/>
            <a:ext cx="3469141" cy="3693319"/>
          </a:xfrm>
          <a:prstGeom prst="rect">
            <a:avLst/>
          </a:prstGeom>
        </p:spPr>
        <p:txBody>
          <a:bodyPr wrap="square">
            <a:spAutoFit/>
          </a:bodyPr>
          <a:lstStyle/>
          <a:p>
            <a:pPr algn="ctr"/>
            <a:r>
              <a:rPr lang="en-US" b="1" dirty="0"/>
              <a:t> </a:t>
            </a:r>
            <a:r>
              <a:rPr lang="en-US" sz="2400" b="1" dirty="0">
                <a:latin typeface="Arial" panose="020B0604020202020204" pitchFamily="34" charset="0"/>
                <a:cs typeface="Arial" panose="020B0604020202020204" pitchFamily="34" charset="0"/>
              </a:rPr>
              <a:t>In June 2013 on the basis of the SINP MSU</a:t>
            </a:r>
          </a:p>
          <a:p>
            <a:pPr algn="ctr"/>
            <a:r>
              <a:rPr lang="en-US" sz="2400" b="1" dirty="0">
                <a:latin typeface="Arial" panose="020B0604020202020204" pitchFamily="34" charset="0"/>
                <a:cs typeface="Arial" panose="020B0604020202020204" pitchFamily="34" charset="0"/>
              </a:rPr>
              <a:t>"Laboratory of Electron Accelerators MSU" Ltd.</a:t>
            </a:r>
          </a:p>
          <a:p>
            <a:pPr algn="ctr"/>
            <a:r>
              <a:rPr lang="en-US" sz="2400" b="1" dirty="0">
                <a:latin typeface="Arial" panose="020B0604020202020204" pitchFamily="34" charset="0"/>
                <a:cs typeface="Arial" panose="020B0604020202020204" pitchFamily="34" charset="0"/>
              </a:rPr>
              <a:t>was created</a:t>
            </a:r>
          </a:p>
          <a:p>
            <a:pPr algn="ctr"/>
            <a:endParaRPr lang="en-US" b="1" dirty="0"/>
          </a:p>
          <a:p>
            <a:pPr algn="ctr"/>
            <a:r>
              <a:rPr lang="en-US" b="1" dirty="0"/>
              <a:t>  - goal:  practical application of results of fundamental research</a:t>
            </a:r>
            <a:endParaRPr lang="ru-RU" b="1" dirty="0"/>
          </a:p>
          <a:p>
            <a:pPr algn="ctr"/>
            <a:endParaRPr lang="ru-RU" b="1" dirty="0"/>
          </a:p>
          <a:p>
            <a:pPr algn="ctr"/>
            <a:endParaRPr lang="en-US" b="1" dirty="0"/>
          </a:p>
        </p:txBody>
      </p:sp>
      <p:sp>
        <p:nvSpPr>
          <p:cNvPr id="21" name="Прямоугольник 20"/>
          <p:cNvSpPr/>
          <p:nvPr/>
        </p:nvSpPr>
        <p:spPr>
          <a:xfrm>
            <a:off x="5587727" y="3308089"/>
            <a:ext cx="933768" cy="461665"/>
          </a:xfrm>
          <a:prstGeom prst="rect">
            <a:avLst/>
          </a:prstGeom>
        </p:spPr>
        <p:txBody>
          <a:bodyPr wrap="square">
            <a:spAutoFit/>
          </a:bodyPr>
          <a:lstStyle/>
          <a:p>
            <a:pPr algn="ctr"/>
            <a:r>
              <a:rPr lang="en-US" b="1" dirty="0"/>
              <a:t> </a:t>
            </a:r>
            <a:r>
              <a:rPr lang="ru-RU" sz="2400" b="1" dirty="0">
                <a:latin typeface="Arial" panose="020B0604020202020204" pitchFamily="34" charset="0"/>
                <a:cs typeface="Arial" panose="020B0604020202020204" pitchFamily="34" charset="0"/>
              </a:rPr>
              <a:t>35%</a:t>
            </a:r>
            <a:endParaRPr lang="en-US" b="1" dirty="0"/>
          </a:p>
        </p:txBody>
      </p:sp>
      <p:sp>
        <p:nvSpPr>
          <p:cNvPr id="22" name="Прямоугольник 21"/>
          <p:cNvSpPr/>
          <p:nvPr/>
        </p:nvSpPr>
        <p:spPr>
          <a:xfrm>
            <a:off x="8311900" y="3298480"/>
            <a:ext cx="933768" cy="461665"/>
          </a:xfrm>
          <a:prstGeom prst="rect">
            <a:avLst/>
          </a:prstGeom>
        </p:spPr>
        <p:txBody>
          <a:bodyPr wrap="square">
            <a:spAutoFit/>
          </a:bodyPr>
          <a:lstStyle/>
          <a:p>
            <a:pPr algn="ctr"/>
            <a:r>
              <a:rPr lang="en-US" b="1" dirty="0"/>
              <a:t> </a:t>
            </a:r>
            <a:r>
              <a:rPr lang="ru-RU" sz="2400" b="1" dirty="0">
                <a:latin typeface="Arial" panose="020B0604020202020204" pitchFamily="34" charset="0"/>
                <a:cs typeface="Arial" panose="020B0604020202020204" pitchFamily="34" charset="0"/>
              </a:rPr>
              <a:t>65%</a:t>
            </a:r>
            <a:endParaRPr lang="en-US" b="1" dirty="0"/>
          </a:p>
        </p:txBody>
      </p:sp>
      <p:pic>
        <p:nvPicPr>
          <p:cNvPr id="2" name="Рисунок 1">
            <a:extLst>
              <a:ext uri="{FF2B5EF4-FFF2-40B4-BE49-F238E27FC236}">
                <a16:creationId xmlns:a16="http://schemas.microsoft.com/office/drawing/2014/main" id="{1DD6DB35-1005-5666-FC5C-146E07E664A4}"/>
              </a:ext>
            </a:extLst>
          </p:cNvPr>
          <p:cNvPicPr>
            <a:picLocks noChangeAspect="1"/>
          </p:cNvPicPr>
          <p:nvPr/>
        </p:nvPicPr>
        <p:blipFill>
          <a:blip r:embed="rId6"/>
          <a:stretch>
            <a:fillRect/>
          </a:stretch>
        </p:blipFill>
        <p:spPr>
          <a:xfrm>
            <a:off x="1206228" y="1032018"/>
            <a:ext cx="1774090" cy="1755800"/>
          </a:xfrm>
          <a:prstGeom prst="rect">
            <a:avLst/>
          </a:prstGeom>
        </p:spPr>
      </p:pic>
      <p:sp>
        <p:nvSpPr>
          <p:cNvPr id="3" name="TextBox 2">
            <a:extLst>
              <a:ext uri="{FF2B5EF4-FFF2-40B4-BE49-F238E27FC236}">
                <a16:creationId xmlns:a16="http://schemas.microsoft.com/office/drawing/2014/main" id="{7D1A760F-737E-B560-539D-D05093E5C056}"/>
              </a:ext>
            </a:extLst>
          </p:cNvPr>
          <p:cNvSpPr txBox="1"/>
          <p:nvPr/>
        </p:nvSpPr>
        <p:spPr>
          <a:xfrm>
            <a:off x="8510558" y="4414259"/>
            <a:ext cx="3054497" cy="2308324"/>
          </a:xfrm>
          <a:prstGeom prst="rect">
            <a:avLst/>
          </a:prstGeom>
          <a:noFill/>
        </p:spPr>
        <p:txBody>
          <a:bodyPr wrap="square" rtlCol="0">
            <a:spAutoFit/>
          </a:bodyPr>
          <a:lstStyle/>
          <a:p>
            <a:r>
              <a:rPr lang="en-US" b="1" dirty="0"/>
              <a:t>Total staff about 30 persons</a:t>
            </a:r>
          </a:p>
          <a:p>
            <a:r>
              <a:rPr lang="en-US" dirty="0"/>
              <a:t>Conceptual design, calculations, engineering design, purchase and manufacture of equipment, assembling, commissioning, allocation at customer site, support of operation.</a:t>
            </a:r>
            <a:endParaRPr lang="ru-RU" dirty="0"/>
          </a:p>
        </p:txBody>
      </p:sp>
    </p:spTree>
    <p:extLst>
      <p:ext uri="{BB962C8B-B14F-4D97-AF65-F5344CB8AC3E}">
        <p14:creationId xmlns:p14="http://schemas.microsoft.com/office/powerpoint/2010/main" val="6458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772" y="680941"/>
            <a:ext cx="10838047" cy="5632311"/>
          </a:xfrm>
          <a:prstGeom prst="rect">
            <a:avLst/>
          </a:prstGeom>
          <a:noFill/>
        </p:spPr>
        <p:txBody>
          <a:bodyPr wrap="square" rtlCol="0">
            <a:spAutoFit/>
          </a:bodyPr>
          <a:lstStyle/>
          <a:p>
            <a:r>
              <a:rPr lang="en-US" sz="2400" b="1" dirty="0"/>
              <a:t>To date, LEA</a:t>
            </a:r>
            <a:r>
              <a:rPr lang="ru-RU" sz="2400" b="1" dirty="0"/>
              <a:t> </a:t>
            </a:r>
            <a:r>
              <a:rPr lang="en-US" sz="2400" b="1" dirty="0"/>
              <a:t>MSU has designed, produced and delivered to customers electron accelerators for:</a:t>
            </a:r>
          </a:p>
          <a:p>
            <a:endParaRPr lang="ru-RU" sz="2400" dirty="0"/>
          </a:p>
          <a:p>
            <a:pPr marL="285750" indent="-285750">
              <a:buFontTx/>
              <a:buChar char="-"/>
            </a:pPr>
            <a:r>
              <a:rPr lang="en-US" sz="2400" dirty="0"/>
              <a:t>Radiography		</a:t>
            </a:r>
            <a:r>
              <a:rPr lang="ru-RU" sz="2400" dirty="0"/>
              <a:t>		10</a:t>
            </a:r>
          </a:p>
          <a:p>
            <a:pPr marL="285750" indent="-285750">
              <a:buFontTx/>
              <a:buChar char="-"/>
            </a:pPr>
            <a:r>
              <a:rPr lang="en-US" sz="2400" dirty="0"/>
              <a:t>Stationary X-ray inspection	</a:t>
            </a:r>
            <a:r>
              <a:rPr lang="ru-RU" sz="2400" dirty="0"/>
              <a:t>	</a:t>
            </a:r>
            <a:r>
              <a:rPr lang="en-US" sz="2400" dirty="0"/>
              <a:t>	13</a:t>
            </a:r>
            <a:endParaRPr lang="ru-RU" sz="2400" dirty="0"/>
          </a:p>
          <a:p>
            <a:pPr marL="285750" indent="-285750">
              <a:buFontTx/>
              <a:buChar char="-"/>
            </a:pPr>
            <a:r>
              <a:rPr lang="en-US" sz="2400" dirty="0"/>
              <a:t>Mobile X-ray inspection 		</a:t>
            </a:r>
            <a:r>
              <a:rPr lang="ru-RU" sz="2400" dirty="0"/>
              <a:t>	1</a:t>
            </a:r>
            <a:r>
              <a:rPr lang="en-US" sz="2400" dirty="0"/>
              <a:t>6</a:t>
            </a:r>
            <a:endParaRPr lang="ru-RU" sz="2400" dirty="0"/>
          </a:p>
          <a:p>
            <a:pPr marL="285750" indent="-285750">
              <a:buFontTx/>
              <a:buChar char="-"/>
            </a:pPr>
            <a:r>
              <a:rPr lang="en-US" sz="2400" dirty="0"/>
              <a:t>Portal X-ray inspection			2</a:t>
            </a:r>
            <a:endParaRPr lang="ru-RU" sz="2400" dirty="0"/>
          </a:p>
          <a:p>
            <a:pPr marL="285750" indent="-285750">
              <a:buFontTx/>
              <a:buChar char="-"/>
            </a:pPr>
            <a:r>
              <a:rPr lang="en-US" sz="2400" dirty="0"/>
              <a:t>Train X-ray inspection 	</a:t>
            </a:r>
            <a:r>
              <a:rPr lang="ru-RU" sz="2400" dirty="0"/>
              <a:t>		</a:t>
            </a:r>
            <a:r>
              <a:rPr lang="en-US" sz="2400" dirty="0"/>
              <a:t>6</a:t>
            </a:r>
          </a:p>
          <a:p>
            <a:pPr marL="285750" indent="-285750">
              <a:buFontTx/>
              <a:buChar char="-"/>
            </a:pPr>
            <a:r>
              <a:rPr lang="en-US" sz="2400" dirty="0"/>
              <a:t>Radiation therapy				1</a:t>
            </a:r>
            <a:endParaRPr lang="ru-RU" sz="2400" dirty="0"/>
          </a:p>
          <a:p>
            <a:pPr marL="285750" indent="-285750">
              <a:buFontTx/>
              <a:buChar char="-"/>
            </a:pPr>
            <a:r>
              <a:rPr lang="en-US" sz="2400" dirty="0"/>
              <a:t>Sterilization		</a:t>
            </a:r>
            <a:r>
              <a:rPr lang="ru-RU" sz="2400" dirty="0"/>
              <a:t>	</a:t>
            </a:r>
            <a:r>
              <a:rPr lang="en-US" sz="2400" dirty="0"/>
              <a:t>		2</a:t>
            </a:r>
            <a:endParaRPr lang="ru-RU" sz="2400" dirty="0"/>
          </a:p>
          <a:p>
            <a:r>
              <a:rPr lang="ru-RU" sz="2400" dirty="0"/>
              <a:t>________________________________________</a:t>
            </a:r>
          </a:p>
          <a:p>
            <a:r>
              <a:rPr lang="ru-RU" sz="2400" dirty="0"/>
              <a:t>		</a:t>
            </a:r>
            <a:r>
              <a:rPr lang="en-US" sz="2400" b="1" dirty="0"/>
              <a:t>Total since 2013 </a:t>
            </a:r>
            <a:r>
              <a:rPr lang="ru-RU" sz="2400" b="1" dirty="0"/>
              <a:t>:		</a:t>
            </a:r>
            <a:r>
              <a:rPr lang="en-US" sz="2400" b="1" dirty="0"/>
              <a:t>50</a:t>
            </a:r>
            <a:endParaRPr lang="ru-RU" sz="2400" b="1" dirty="0"/>
          </a:p>
          <a:p>
            <a:endParaRPr lang="ru-RU" sz="2400" dirty="0"/>
          </a:p>
          <a:p>
            <a:r>
              <a:rPr lang="en-US" sz="2400" dirty="0"/>
              <a:t>In 2023 LEA MSU must deliver 11 different accelerators according to signed contracts, about the same number of accelerators are under discussion.</a:t>
            </a:r>
          </a:p>
        </p:txBody>
      </p:sp>
    </p:spTree>
    <p:extLst>
      <p:ext uri="{BB962C8B-B14F-4D97-AF65-F5344CB8AC3E}">
        <p14:creationId xmlns:p14="http://schemas.microsoft.com/office/powerpoint/2010/main" val="104590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Прямоугольник 1"/>
          <p:cNvSpPr>
            <a:spLocks noChangeArrowheads="1"/>
          </p:cNvSpPr>
          <p:nvPr/>
        </p:nvSpPr>
        <p:spPr bwMode="auto">
          <a:xfrm>
            <a:off x="5463270" y="1301751"/>
            <a:ext cx="60184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600" dirty="0"/>
              <a:t>Maximum energy</a:t>
            </a:r>
            <a:r>
              <a:rPr lang="ru-RU" altLang="ru-RU" sz="1600" dirty="0"/>
              <a:t>	  </a:t>
            </a:r>
            <a:r>
              <a:rPr lang="en-US" altLang="ru-RU" sz="1600" dirty="0"/>
              <a:t>		6, </a:t>
            </a:r>
            <a:r>
              <a:rPr lang="ru-RU" altLang="ru-RU" sz="1600" dirty="0"/>
              <a:t>8</a:t>
            </a:r>
            <a:r>
              <a:rPr lang="en-US" altLang="ru-RU" sz="1600" dirty="0"/>
              <a:t>, 10</a:t>
            </a:r>
            <a:r>
              <a:rPr lang="ru-RU" altLang="ru-RU" sz="1600" dirty="0"/>
              <a:t> </a:t>
            </a:r>
            <a:r>
              <a:rPr lang="en-US" altLang="ru-RU" sz="1600" dirty="0"/>
              <a:t>MeV</a:t>
            </a:r>
            <a:endParaRPr lang="ru-RU" altLang="ru-RU" sz="1600" dirty="0"/>
          </a:p>
          <a:p>
            <a:pPr eaLnBrk="1" hangingPunct="1">
              <a:spcBef>
                <a:spcPct val="0"/>
              </a:spcBef>
              <a:buFontTx/>
              <a:buNone/>
            </a:pPr>
            <a:endParaRPr lang="ru-RU" altLang="ru-RU" sz="1600" dirty="0"/>
          </a:p>
          <a:p>
            <a:pPr eaLnBrk="1" hangingPunct="1">
              <a:spcBef>
                <a:spcPct val="0"/>
              </a:spcBef>
              <a:buFontTx/>
              <a:buNone/>
            </a:pPr>
            <a:r>
              <a:rPr lang="en-US" altLang="ru-RU" sz="1600" dirty="0"/>
              <a:t>Range of energy regulation</a:t>
            </a:r>
            <a:r>
              <a:rPr lang="ru-RU" altLang="ru-RU" sz="1600" dirty="0"/>
              <a:t>	 </a:t>
            </a:r>
            <a:r>
              <a:rPr lang="en-US" altLang="ru-RU" sz="1600" dirty="0"/>
              <a:t>	</a:t>
            </a:r>
            <a:r>
              <a:rPr lang="ru-RU" altLang="ru-RU" sz="1600" dirty="0"/>
              <a:t>3-</a:t>
            </a:r>
            <a:r>
              <a:rPr lang="en-US" altLang="ru-RU" sz="1600" dirty="0"/>
              <a:t>10</a:t>
            </a:r>
            <a:r>
              <a:rPr lang="ru-RU" altLang="ru-RU" sz="1600" dirty="0"/>
              <a:t> </a:t>
            </a:r>
            <a:r>
              <a:rPr lang="en-US" altLang="ru-RU" sz="1600" dirty="0"/>
              <a:t>MeV</a:t>
            </a:r>
            <a:endParaRPr lang="ru-RU" altLang="ru-RU" sz="1600" dirty="0"/>
          </a:p>
          <a:p>
            <a:pPr eaLnBrk="1" hangingPunct="1">
              <a:spcBef>
                <a:spcPct val="0"/>
              </a:spcBef>
              <a:buFontTx/>
              <a:buNone/>
            </a:pPr>
            <a:endParaRPr lang="ru-RU" altLang="ru-RU" sz="1600" dirty="0"/>
          </a:p>
          <a:p>
            <a:pPr eaLnBrk="1" hangingPunct="1">
              <a:spcBef>
                <a:spcPct val="0"/>
              </a:spcBef>
              <a:buFontTx/>
              <a:buNone/>
            </a:pPr>
            <a:r>
              <a:rPr lang="en-US" altLang="ru-RU" sz="1600" dirty="0"/>
              <a:t>Max dose rate at 1 m at 6/8/10 MeV</a:t>
            </a:r>
            <a:r>
              <a:rPr lang="ru-RU" altLang="ru-RU" sz="1600" dirty="0"/>
              <a:t>    </a:t>
            </a:r>
            <a:r>
              <a:rPr lang="en-US" altLang="ru-RU" sz="1600" dirty="0"/>
              <a:t>	8/10/40</a:t>
            </a:r>
            <a:r>
              <a:rPr lang="ru-RU" altLang="ru-RU" sz="1600" dirty="0"/>
              <a:t> </a:t>
            </a:r>
            <a:r>
              <a:rPr lang="en-US" altLang="ru-RU" sz="1600" dirty="0" err="1"/>
              <a:t>Gy</a:t>
            </a:r>
            <a:r>
              <a:rPr lang="en-US" altLang="ru-RU" sz="1600" dirty="0"/>
              <a:t>/min</a:t>
            </a:r>
            <a:endParaRPr lang="ru-RU" altLang="ru-RU" sz="1600" dirty="0"/>
          </a:p>
          <a:p>
            <a:pPr eaLnBrk="1" hangingPunct="1">
              <a:spcBef>
                <a:spcPct val="0"/>
              </a:spcBef>
              <a:buFontTx/>
              <a:buNone/>
            </a:pPr>
            <a:endParaRPr lang="ru-RU" altLang="ru-RU" sz="1600" dirty="0"/>
          </a:p>
          <a:p>
            <a:pPr eaLnBrk="1" hangingPunct="1">
              <a:spcBef>
                <a:spcPct val="0"/>
              </a:spcBef>
              <a:buFontTx/>
              <a:buNone/>
            </a:pPr>
            <a:r>
              <a:rPr lang="en-US" altLang="ru-RU" sz="1600" dirty="0"/>
              <a:t>Beam spot dimension		</a:t>
            </a:r>
            <a:r>
              <a:rPr lang="ru-RU" altLang="ru-RU" sz="1600" dirty="0"/>
              <a:t>    &lt;</a:t>
            </a:r>
            <a:r>
              <a:rPr lang="en-US" altLang="ru-RU" sz="1600" dirty="0"/>
              <a:t>1</a:t>
            </a:r>
            <a:r>
              <a:rPr lang="ru-RU" altLang="ru-RU" sz="1600" dirty="0"/>
              <a:t> мм</a:t>
            </a:r>
          </a:p>
          <a:p>
            <a:pPr eaLnBrk="1" hangingPunct="1">
              <a:spcBef>
                <a:spcPct val="0"/>
              </a:spcBef>
              <a:buFontTx/>
              <a:buNone/>
            </a:pPr>
            <a:endParaRPr lang="ru-RU" altLang="ru-RU" sz="1600" dirty="0"/>
          </a:p>
        </p:txBody>
      </p:sp>
      <p:pic>
        <p:nvPicPr>
          <p:cNvPr id="25604" name="Picture 6" descr="D:\Technical photos\pic-2012-01-20 - Petrozavodsk\P10307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707" y="3777427"/>
            <a:ext cx="20161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2"/>
          <p:cNvSpPr txBox="1">
            <a:spLocks noChangeArrowheads="1"/>
          </p:cNvSpPr>
          <p:nvPr/>
        </p:nvSpPr>
        <p:spPr bwMode="auto">
          <a:xfrm>
            <a:off x="7264206" y="5237335"/>
            <a:ext cx="1672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t>Control panel</a:t>
            </a:r>
            <a:endParaRPr lang="ru-RU" altLang="ru-RU" sz="1800" dirty="0"/>
          </a:p>
        </p:txBody>
      </p:sp>
      <p:sp>
        <p:nvSpPr>
          <p:cNvPr id="25606" name="Rectangle 2"/>
          <p:cNvSpPr>
            <a:spLocks noChangeArrowheads="1"/>
          </p:cNvSpPr>
          <p:nvPr/>
        </p:nvSpPr>
        <p:spPr bwMode="auto">
          <a:xfrm>
            <a:off x="1847851" y="4764"/>
            <a:ext cx="8607425"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b="1" dirty="0"/>
              <a:t>Accelerator for radiography</a:t>
            </a:r>
          </a:p>
        </p:txBody>
      </p:sp>
      <p:pic>
        <p:nvPicPr>
          <p:cNvPr id="3" name="Рисунок 2">
            <a:extLst>
              <a:ext uri="{FF2B5EF4-FFF2-40B4-BE49-F238E27FC236}">
                <a16:creationId xmlns:a16="http://schemas.microsoft.com/office/drawing/2014/main" id="{E7AFE421-E236-F5E5-9B15-9BCCC8C3A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09" t="1165" r="12612" b="5373"/>
          <a:stretch/>
        </p:blipFill>
        <p:spPr>
          <a:xfrm>
            <a:off x="1546549" y="1118587"/>
            <a:ext cx="2890289" cy="5040554"/>
          </a:xfrm>
          <a:prstGeom prst="rect">
            <a:avLst/>
          </a:prstGeom>
        </p:spPr>
      </p:pic>
    </p:spTree>
    <p:extLst>
      <p:ext uri="{BB962C8B-B14F-4D97-AF65-F5344CB8AC3E}">
        <p14:creationId xmlns:p14="http://schemas.microsoft.com/office/powerpoint/2010/main" val="3167470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210" y="2914942"/>
            <a:ext cx="3629516" cy="304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7029" y="2914942"/>
            <a:ext cx="404436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0699" y="1540557"/>
            <a:ext cx="3107871" cy="516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288210" y="659496"/>
            <a:ext cx="8607425"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b="1" dirty="0"/>
              <a:t>Our accelerator for radiography in operation at different factories in atomic power reactors industry</a:t>
            </a:r>
          </a:p>
        </p:txBody>
      </p:sp>
    </p:spTree>
    <p:extLst>
      <p:ext uri="{BB962C8B-B14F-4D97-AF65-F5344CB8AC3E}">
        <p14:creationId xmlns:p14="http://schemas.microsoft.com/office/powerpoint/2010/main" val="112982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1559497" y="188914"/>
            <a:ext cx="90009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defRPr/>
            </a:pPr>
            <a:r>
              <a:rPr lang="en-US" sz="2400" b="1" dirty="0"/>
              <a:t>Electron accelerators with pulse-to-pulse energy switching for cargo inspection complexes with capability of materials recognition</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7429" y="1396452"/>
            <a:ext cx="1956638" cy="244827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57" y="4518409"/>
            <a:ext cx="2423110" cy="184176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824" y="4797152"/>
            <a:ext cx="2051720" cy="1485376"/>
          </a:xfrm>
          <a:prstGeom prst="rect">
            <a:avLst/>
          </a:prstGeom>
        </p:spPr>
      </p:pic>
      <p:sp>
        <p:nvSpPr>
          <p:cNvPr id="5" name="TextBox 4"/>
          <p:cNvSpPr txBox="1"/>
          <p:nvPr/>
        </p:nvSpPr>
        <p:spPr>
          <a:xfrm>
            <a:off x="1146629" y="6411801"/>
            <a:ext cx="9614415" cy="400110"/>
          </a:xfrm>
          <a:prstGeom prst="rect">
            <a:avLst/>
          </a:prstGeom>
          <a:noFill/>
        </p:spPr>
        <p:txBody>
          <a:bodyPr wrap="square" rtlCol="0">
            <a:spAutoFit/>
          </a:bodyPr>
          <a:lstStyle/>
          <a:p>
            <a:pPr algn="ctr"/>
            <a:r>
              <a:rPr lang="en-US" sz="2000" b="1" dirty="0"/>
              <a:t>Klystrons and accelerating systems for S- and C- bands (2856 MHz and 5712 MHz)</a:t>
            </a:r>
          </a:p>
        </p:txBody>
      </p:sp>
      <p:sp>
        <p:nvSpPr>
          <p:cNvPr id="6" name="TextBox 5"/>
          <p:cNvSpPr txBox="1"/>
          <p:nvPr/>
        </p:nvSpPr>
        <p:spPr>
          <a:xfrm>
            <a:off x="2424909" y="3981511"/>
            <a:ext cx="7148880" cy="400110"/>
          </a:xfrm>
          <a:prstGeom prst="rect">
            <a:avLst/>
          </a:prstGeom>
          <a:noFill/>
        </p:spPr>
        <p:txBody>
          <a:bodyPr wrap="none" rtlCol="0">
            <a:spAutoFit/>
          </a:bodyPr>
          <a:lstStyle/>
          <a:p>
            <a:r>
              <a:rPr lang="en-US" sz="2000" b="1" dirty="0"/>
              <a:t>For stationary  			mobile  			train</a:t>
            </a:r>
          </a:p>
        </p:txBody>
      </p:sp>
      <p:pic>
        <p:nvPicPr>
          <p:cNvPr id="9" name="Рисунок 8"/>
          <p:cNvPicPr>
            <a:picLocks noChangeAspect="1"/>
          </p:cNvPicPr>
          <p:nvPr/>
        </p:nvPicPr>
        <p:blipFill rotWithShape="1">
          <a:blip r:embed="rId5"/>
          <a:srcRect t="20782"/>
          <a:stretch/>
        </p:blipFill>
        <p:spPr>
          <a:xfrm>
            <a:off x="5537684" y="1877083"/>
            <a:ext cx="1591380" cy="1893124"/>
          </a:xfrm>
          <a:prstGeom prst="rect">
            <a:avLst/>
          </a:prstGeom>
        </p:spPr>
      </p:pic>
      <p:pic>
        <p:nvPicPr>
          <p:cNvPr id="10" name="Рисунок 9"/>
          <p:cNvPicPr>
            <a:picLocks noChangeAspect="1"/>
          </p:cNvPicPr>
          <p:nvPr/>
        </p:nvPicPr>
        <p:blipFill rotWithShape="1">
          <a:blip r:embed="rId6"/>
          <a:srcRect l="29644" r="6910"/>
          <a:stretch/>
        </p:blipFill>
        <p:spPr>
          <a:xfrm>
            <a:off x="8303022" y="1745767"/>
            <a:ext cx="1998830" cy="2097953"/>
          </a:xfrm>
          <a:prstGeom prst="rect">
            <a:avLst/>
          </a:prstGeom>
        </p:spPr>
      </p:pic>
      <p:sp>
        <p:nvSpPr>
          <p:cNvPr id="11" name="TextBox 10"/>
          <p:cNvSpPr txBox="1"/>
          <p:nvPr/>
        </p:nvSpPr>
        <p:spPr>
          <a:xfrm>
            <a:off x="7441421" y="4788863"/>
            <a:ext cx="4251485" cy="1477328"/>
          </a:xfrm>
          <a:prstGeom prst="rect">
            <a:avLst/>
          </a:prstGeom>
          <a:noFill/>
        </p:spPr>
        <p:txBody>
          <a:bodyPr wrap="none" rtlCol="0">
            <a:spAutoFit/>
          </a:bodyPr>
          <a:lstStyle/>
          <a:p>
            <a:r>
              <a:rPr lang="en-US" b="1" dirty="0"/>
              <a:t>Energy</a:t>
            </a:r>
            <a:r>
              <a:rPr lang="ru-RU" b="1" dirty="0"/>
              <a:t>	</a:t>
            </a:r>
            <a:r>
              <a:rPr lang="en-US" b="1" dirty="0"/>
              <a:t>	</a:t>
            </a:r>
            <a:r>
              <a:rPr lang="ru-RU" b="1" dirty="0"/>
              <a:t>3.5/6 </a:t>
            </a:r>
            <a:r>
              <a:rPr lang="en-US" b="1" dirty="0"/>
              <a:t>MeV   </a:t>
            </a:r>
            <a:r>
              <a:rPr lang="ru-RU" b="1" dirty="0"/>
              <a:t> </a:t>
            </a:r>
            <a:r>
              <a:rPr lang="en-US" b="1" dirty="0"/>
              <a:t>6</a:t>
            </a:r>
            <a:r>
              <a:rPr lang="ru-RU" b="1" dirty="0"/>
              <a:t>/</a:t>
            </a:r>
            <a:r>
              <a:rPr lang="en-US" b="1" dirty="0"/>
              <a:t>9</a:t>
            </a:r>
            <a:r>
              <a:rPr lang="ru-RU" b="1" dirty="0"/>
              <a:t> </a:t>
            </a:r>
            <a:r>
              <a:rPr lang="en-US" b="1" dirty="0"/>
              <a:t>MeV</a:t>
            </a:r>
            <a:endParaRPr lang="ru-RU" b="1" dirty="0"/>
          </a:p>
          <a:p>
            <a:r>
              <a:rPr lang="en-US" b="1" dirty="0"/>
              <a:t>Energy stability		</a:t>
            </a:r>
            <a:r>
              <a:rPr lang="ru-RU" b="1" dirty="0"/>
              <a:t> 0.3%</a:t>
            </a:r>
          </a:p>
          <a:p>
            <a:r>
              <a:rPr lang="en-US" b="1" dirty="0"/>
              <a:t>Dose rate up to</a:t>
            </a:r>
            <a:r>
              <a:rPr lang="ru-RU" b="1" dirty="0"/>
              <a:t> 	</a:t>
            </a:r>
            <a:r>
              <a:rPr lang="en-US" b="1" dirty="0"/>
              <a:t>	</a:t>
            </a:r>
            <a:r>
              <a:rPr lang="ru-RU" b="1" dirty="0"/>
              <a:t>10 </a:t>
            </a:r>
            <a:r>
              <a:rPr lang="en-US" b="1" dirty="0" err="1"/>
              <a:t>Gy</a:t>
            </a:r>
            <a:r>
              <a:rPr lang="en-US" b="1" dirty="0"/>
              <a:t>/min</a:t>
            </a:r>
            <a:endParaRPr lang="ru-RU" b="1" dirty="0"/>
          </a:p>
          <a:p>
            <a:r>
              <a:rPr lang="en-US" b="1" dirty="0"/>
              <a:t>Pulse repetition rate up to</a:t>
            </a:r>
            <a:r>
              <a:rPr lang="ru-RU" b="1" dirty="0"/>
              <a:t>	2</a:t>
            </a:r>
            <a:r>
              <a:rPr lang="en-US" b="1" dirty="0"/>
              <a:t>×1000</a:t>
            </a:r>
            <a:r>
              <a:rPr lang="ru-RU" b="1" dirty="0"/>
              <a:t> </a:t>
            </a:r>
            <a:r>
              <a:rPr lang="en-US" b="1" dirty="0"/>
              <a:t>Hz</a:t>
            </a:r>
            <a:endParaRPr lang="ru-RU" b="1" dirty="0"/>
          </a:p>
          <a:p>
            <a:r>
              <a:rPr lang="en-US" b="1" dirty="0"/>
              <a:t>Radiation leakage		2×10</a:t>
            </a:r>
            <a:r>
              <a:rPr lang="en-US" b="1" baseline="30000" dirty="0"/>
              <a:t>-5</a:t>
            </a:r>
            <a:r>
              <a:rPr lang="en-US" b="1" dirty="0"/>
              <a:t> – 10</a:t>
            </a:r>
            <a:r>
              <a:rPr lang="en-US" b="1" baseline="30000" dirty="0"/>
              <a:t>-6</a:t>
            </a:r>
          </a:p>
        </p:txBody>
      </p:sp>
      <p:sp>
        <p:nvSpPr>
          <p:cNvPr id="12" name="TextBox 11"/>
          <p:cNvSpPr txBox="1"/>
          <p:nvPr/>
        </p:nvSpPr>
        <p:spPr>
          <a:xfrm>
            <a:off x="911508" y="4932650"/>
            <a:ext cx="1029449" cy="400110"/>
          </a:xfrm>
          <a:prstGeom prst="rect">
            <a:avLst/>
          </a:prstGeom>
          <a:noFill/>
        </p:spPr>
        <p:txBody>
          <a:bodyPr wrap="none" rtlCol="0">
            <a:spAutoFit/>
          </a:bodyPr>
          <a:lstStyle/>
          <a:p>
            <a:r>
              <a:rPr lang="en-US" sz="2000" b="1" dirty="0"/>
              <a:t>KIU-16</a:t>
            </a:r>
            <a:r>
              <a:rPr lang="ru-RU" sz="2000" b="1" dirty="0"/>
              <a:t>8</a:t>
            </a:r>
            <a:endParaRPr lang="en-US" sz="2000" b="1" dirty="0"/>
          </a:p>
        </p:txBody>
      </p:sp>
      <p:sp>
        <p:nvSpPr>
          <p:cNvPr id="13" name="TextBox 12"/>
          <p:cNvSpPr txBox="1"/>
          <p:nvPr/>
        </p:nvSpPr>
        <p:spPr>
          <a:xfrm>
            <a:off x="1943698" y="5747000"/>
            <a:ext cx="1029449" cy="400110"/>
          </a:xfrm>
          <a:prstGeom prst="rect">
            <a:avLst/>
          </a:prstGeom>
          <a:noFill/>
        </p:spPr>
        <p:txBody>
          <a:bodyPr wrap="none" rtlCol="0">
            <a:spAutoFit/>
          </a:bodyPr>
          <a:lstStyle/>
          <a:p>
            <a:r>
              <a:rPr lang="en-US" sz="2000" b="1" dirty="0"/>
              <a:t>KIU-27</a:t>
            </a:r>
            <a:r>
              <a:rPr lang="ru-RU" sz="2000" b="1" dirty="0"/>
              <a:t>3</a:t>
            </a:r>
            <a:endParaRPr lang="en-US" sz="2000" b="1" dirty="0"/>
          </a:p>
        </p:txBody>
      </p:sp>
    </p:spTree>
    <p:extLst>
      <p:ext uri="{BB962C8B-B14F-4D97-AF65-F5344CB8AC3E}">
        <p14:creationId xmlns:p14="http://schemas.microsoft.com/office/powerpoint/2010/main" val="657509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Technical photos\pic-2013-10-08 - IDK1-Pogranichnij\IMG_96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716" y="1181250"/>
            <a:ext cx="320992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79" y="3750827"/>
            <a:ext cx="33591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1559497" y="188914"/>
            <a:ext cx="9000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defRPr/>
            </a:pPr>
            <a:r>
              <a:rPr lang="en-US" sz="2400" b="1" dirty="0"/>
              <a:t>Stationary X-ray inspection system</a:t>
            </a:r>
          </a:p>
          <a:p>
            <a:pPr algn="ctr" eaLnBrk="1" hangingPunct="1">
              <a:defRPr/>
            </a:pPr>
            <a:r>
              <a:rPr lang="en-US" sz="2400" b="1" dirty="0"/>
              <a:t>ST-6035 (</a:t>
            </a:r>
            <a:r>
              <a:rPr lang="en-US" sz="2400" b="1" dirty="0" err="1"/>
              <a:t>Scantronic</a:t>
            </a:r>
            <a:r>
              <a:rPr lang="en-US" sz="2400" b="1" dirty="0"/>
              <a:t> System LLC)</a:t>
            </a:r>
            <a:endParaRPr lang="ru-RU" sz="2400" b="1" dirty="0"/>
          </a:p>
        </p:txBody>
      </p:sp>
      <p:sp>
        <p:nvSpPr>
          <p:cNvPr id="2" name="Прямоугольник 1"/>
          <p:cNvSpPr/>
          <p:nvPr/>
        </p:nvSpPr>
        <p:spPr>
          <a:xfrm>
            <a:off x="4267149" y="6390326"/>
            <a:ext cx="3933834" cy="369332"/>
          </a:xfrm>
          <a:prstGeom prst="rect">
            <a:avLst/>
          </a:prstGeom>
        </p:spPr>
        <p:txBody>
          <a:bodyPr wrap="none">
            <a:spAutoFit/>
          </a:bodyPr>
          <a:lstStyle/>
          <a:p>
            <a:r>
              <a:rPr lang="ru-RU" dirty="0"/>
              <a:t>http://www.scantronicsystems.com/en/</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996" y="1096102"/>
            <a:ext cx="3438044" cy="2578533"/>
          </a:xfrm>
          <a:prstGeom prst="rect">
            <a:avLst/>
          </a:prstGeom>
        </p:spPr>
      </p:pic>
      <p:pic>
        <p:nvPicPr>
          <p:cNvPr id="5" name="Рисунок 4">
            <a:extLst>
              <a:ext uri="{FF2B5EF4-FFF2-40B4-BE49-F238E27FC236}">
                <a16:creationId xmlns:a16="http://schemas.microsoft.com/office/drawing/2014/main" id="{6A38E758-7A8B-6A31-13D6-145558A09773}"/>
              </a:ext>
            </a:extLst>
          </p:cNvPr>
          <p:cNvPicPr>
            <a:picLocks noChangeAspect="1"/>
          </p:cNvPicPr>
          <p:nvPr/>
        </p:nvPicPr>
        <p:blipFill rotWithShape="1">
          <a:blip r:embed="rId5"/>
          <a:srcRect l="3723" t="23917" r="10625" b="33333"/>
          <a:stretch/>
        </p:blipFill>
        <p:spPr>
          <a:xfrm>
            <a:off x="3986182" y="3641390"/>
            <a:ext cx="8061274" cy="2514600"/>
          </a:xfrm>
          <a:prstGeom prst="rect">
            <a:avLst/>
          </a:prstGeom>
        </p:spPr>
      </p:pic>
    </p:spTree>
    <p:extLst>
      <p:ext uri="{BB962C8B-B14F-4D97-AF65-F5344CB8AC3E}">
        <p14:creationId xmlns:p14="http://schemas.microsoft.com/office/powerpoint/2010/main" val="411599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560" y="1054070"/>
            <a:ext cx="3384634" cy="2538476"/>
          </a:xfrm>
          <a:prstGeom prst="rect">
            <a:avLst/>
          </a:prstGeom>
        </p:spPr>
      </p:pic>
      <p:pic>
        <p:nvPicPr>
          <p:cNvPr id="2" name="Рисунок 1"/>
          <p:cNvPicPr>
            <a:picLocks noChangeAspect="1"/>
          </p:cNvPicPr>
          <p:nvPr/>
        </p:nvPicPr>
        <p:blipFill>
          <a:blip r:embed="rId3"/>
          <a:stretch>
            <a:fillRect/>
          </a:stretch>
        </p:blipFill>
        <p:spPr>
          <a:xfrm>
            <a:off x="5834967" y="1145019"/>
            <a:ext cx="4525996" cy="2546738"/>
          </a:xfrm>
          <a:prstGeom prst="rect">
            <a:avLst/>
          </a:prstGeom>
        </p:spPr>
      </p:pic>
      <p:pic>
        <p:nvPicPr>
          <p:cNvPr id="5" name="Рисунок 4"/>
          <p:cNvPicPr>
            <a:picLocks noChangeAspect="1"/>
          </p:cNvPicPr>
          <p:nvPr/>
        </p:nvPicPr>
        <p:blipFill>
          <a:blip r:embed="rId4"/>
          <a:stretch>
            <a:fillRect/>
          </a:stretch>
        </p:blipFill>
        <p:spPr>
          <a:xfrm>
            <a:off x="6596089" y="4131610"/>
            <a:ext cx="3351413" cy="2094633"/>
          </a:xfrm>
          <a:prstGeom prst="rect">
            <a:avLst/>
          </a:prstGeom>
        </p:spPr>
      </p:pic>
      <p:sp>
        <p:nvSpPr>
          <p:cNvPr id="8" name="Text Box 8"/>
          <p:cNvSpPr txBox="1">
            <a:spLocks noChangeArrowheads="1"/>
          </p:cNvSpPr>
          <p:nvPr/>
        </p:nvSpPr>
        <p:spPr bwMode="auto">
          <a:xfrm>
            <a:off x="1559497" y="188914"/>
            <a:ext cx="9000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defRPr/>
            </a:pPr>
            <a:r>
              <a:rPr lang="en-US" sz="2400" b="1" dirty="0"/>
              <a:t>Mobile X-ray inspection system</a:t>
            </a:r>
          </a:p>
          <a:p>
            <a:pPr algn="ctr" eaLnBrk="1" hangingPunct="1">
              <a:defRPr/>
            </a:pPr>
            <a:r>
              <a:rPr lang="en-US" sz="2400" b="1" dirty="0"/>
              <a:t>ST-2630M (</a:t>
            </a:r>
            <a:r>
              <a:rPr lang="en-US" sz="2400" b="1" dirty="0" err="1"/>
              <a:t>Scantronic</a:t>
            </a:r>
            <a:r>
              <a:rPr lang="en-US" sz="2400" b="1" dirty="0"/>
              <a:t> System LLC)</a:t>
            </a:r>
            <a:endParaRPr lang="ru-RU" sz="2400" b="1" dirty="0"/>
          </a:p>
        </p:txBody>
      </p:sp>
      <p:sp>
        <p:nvSpPr>
          <p:cNvPr id="4" name="Прямоугольник 3"/>
          <p:cNvSpPr/>
          <p:nvPr/>
        </p:nvSpPr>
        <p:spPr>
          <a:xfrm>
            <a:off x="4410388" y="6424666"/>
            <a:ext cx="3933834" cy="369332"/>
          </a:xfrm>
          <a:prstGeom prst="rect">
            <a:avLst/>
          </a:prstGeom>
        </p:spPr>
        <p:txBody>
          <a:bodyPr wrap="none">
            <a:spAutoFit/>
          </a:bodyPr>
          <a:lstStyle/>
          <a:p>
            <a:r>
              <a:rPr lang="ru-RU" dirty="0"/>
              <a:t>http://www.scantronicsystems.com/en/</a:t>
            </a:r>
          </a:p>
        </p:txBody>
      </p:sp>
      <p:pic>
        <p:nvPicPr>
          <p:cNvPr id="7" name="Рисунок 6">
            <a:extLst>
              <a:ext uri="{FF2B5EF4-FFF2-40B4-BE49-F238E27FC236}">
                <a16:creationId xmlns:a16="http://schemas.microsoft.com/office/drawing/2014/main" id="{F64C877F-A74D-73FF-0B9B-C125A295CE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9560" y="3853162"/>
            <a:ext cx="3708440" cy="2472293"/>
          </a:xfrm>
          <a:prstGeom prst="rect">
            <a:avLst/>
          </a:prstGeom>
        </p:spPr>
      </p:pic>
      <p:sp>
        <p:nvSpPr>
          <p:cNvPr id="9" name="TextBox 8">
            <a:extLst>
              <a:ext uri="{FF2B5EF4-FFF2-40B4-BE49-F238E27FC236}">
                <a16:creationId xmlns:a16="http://schemas.microsoft.com/office/drawing/2014/main" id="{C199F23B-CCAF-DB28-134F-7F53B53891D6}"/>
              </a:ext>
            </a:extLst>
          </p:cNvPr>
          <p:cNvSpPr txBox="1"/>
          <p:nvPr/>
        </p:nvSpPr>
        <p:spPr>
          <a:xfrm>
            <a:off x="2308194" y="3507091"/>
            <a:ext cx="1269130" cy="369332"/>
          </a:xfrm>
          <a:prstGeom prst="rect">
            <a:avLst/>
          </a:prstGeom>
          <a:noFill/>
        </p:spPr>
        <p:txBody>
          <a:bodyPr wrap="none" rtlCol="0">
            <a:spAutoFit/>
          </a:bodyPr>
          <a:lstStyle/>
          <a:p>
            <a:r>
              <a:rPr lang="en-US" dirty="0"/>
              <a:t>1-st version</a:t>
            </a:r>
            <a:endParaRPr lang="ru-RU" dirty="0"/>
          </a:p>
        </p:txBody>
      </p:sp>
      <p:sp>
        <p:nvSpPr>
          <p:cNvPr id="10" name="TextBox 9">
            <a:extLst>
              <a:ext uri="{FF2B5EF4-FFF2-40B4-BE49-F238E27FC236}">
                <a16:creationId xmlns:a16="http://schemas.microsoft.com/office/drawing/2014/main" id="{7682BA81-C26F-9C13-BAD2-88D0690CA82F}"/>
              </a:ext>
            </a:extLst>
          </p:cNvPr>
          <p:cNvSpPr txBox="1"/>
          <p:nvPr/>
        </p:nvSpPr>
        <p:spPr>
          <a:xfrm>
            <a:off x="2407312" y="6325455"/>
            <a:ext cx="1226811" cy="369332"/>
          </a:xfrm>
          <a:prstGeom prst="rect">
            <a:avLst/>
          </a:prstGeom>
          <a:noFill/>
        </p:spPr>
        <p:txBody>
          <a:bodyPr wrap="none" rtlCol="0">
            <a:spAutoFit/>
          </a:bodyPr>
          <a:lstStyle/>
          <a:p>
            <a:r>
              <a:rPr lang="en-US" dirty="0"/>
              <a:t>2-d version</a:t>
            </a:r>
            <a:endParaRPr lang="ru-RU" dirty="0"/>
          </a:p>
        </p:txBody>
      </p:sp>
    </p:spTree>
    <p:extLst>
      <p:ext uri="{BB962C8B-B14F-4D97-AF65-F5344CB8AC3E}">
        <p14:creationId xmlns:p14="http://schemas.microsoft.com/office/powerpoint/2010/main" val="333555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33618" y="5880926"/>
            <a:ext cx="4722896" cy="646331"/>
          </a:xfrm>
          <a:prstGeom prst="rect">
            <a:avLst/>
          </a:prstGeom>
        </p:spPr>
        <p:txBody>
          <a:bodyPr wrap="none">
            <a:spAutoFit/>
          </a:bodyPr>
          <a:lstStyle/>
          <a:p>
            <a:r>
              <a:rPr lang="en-US" dirty="0">
                <a:hlinkClick r:id="rId2"/>
              </a:rPr>
              <a:t>http://www.scantronicsystems.com/st2630t_ru/</a:t>
            </a:r>
            <a:endParaRPr lang="ru-RU" dirty="0"/>
          </a:p>
          <a:p>
            <a:endParaRPr lang="ru-RU"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58" y="2458008"/>
            <a:ext cx="3557395" cy="2370819"/>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678" y="2458008"/>
            <a:ext cx="3904373" cy="245816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6163" y="2053933"/>
            <a:ext cx="2917505" cy="3345255"/>
          </a:xfrm>
          <a:prstGeom prst="rect">
            <a:avLst/>
          </a:prstGeom>
        </p:spPr>
      </p:pic>
      <p:sp>
        <p:nvSpPr>
          <p:cNvPr id="5" name="TextBox 4"/>
          <p:cNvSpPr txBox="1"/>
          <p:nvPr/>
        </p:nvSpPr>
        <p:spPr>
          <a:xfrm>
            <a:off x="1216830" y="4916168"/>
            <a:ext cx="1787605" cy="369332"/>
          </a:xfrm>
          <a:prstGeom prst="rect">
            <a:avLst/>
          </a:prstGeom>
          <a:noFill/>
        </p:spPr>
        <p:txBody>
          <a:bodyPr wrap="none" rtlCol="0">
            <a:spAutoFit/>
          </a:bodyPr>
          <a:lstStyle/>
          <a:p>
            <a:r>
              <a:rPr lang="en-US" dirty="0"/>
              <a:t>Two ways system</a:t>
            </a:r>
          </a:p>
        </p:txBody>
      </p:sp>
      <p:sp>
        <p:nvSpPr>
          <p:cNvPr id="7" name="TextBox 6"/>
          <p:cNvSpPr txBox="1"/>
          <p:nvPr/>
        </p:nvSpPr>
        <p:spPr>
          <a:xfrm>
            <a:off x="5160475" y="5399188"/>
            <a:ext cx="1257588" cy="369332"/>
          </a:xfrm>
          <a:prstGeom prst="rect">
            <a:avLst/>
          </a:prstGeom>
          <a:noFill/>
        </p:spPr>
        <p:txBody>
          <a:bodyPr wrap="none" rtlCol="0">
            <a:spAutoFit/>
          </a:bodyPr>
          <a:lstStyle/>
          <a:p>
            <a:r>
              <a:rPr lang="en-US" dirty="0"/>
              <a:t>Accelerator</a:t>
            </a:r>
          </a:p>
        </p:txBody>
      </p:sp>
      <p:sp>
        <p:nvSpPr>
          <p:cNvPr id="8" name="TextBox 7"/>
          <p:cNvSpPr txBox="1"/>
          <p:nvPr/>
        </p:nvSpPr>
        <p:spPr>
          <a:xfrm>
            <a:off x="7881592" y="4985545"/>
            <a:ext cx="4142544" cy="369332"/>
          </a:xfrm>
          <a:prstGeom prst="rect">
            <a:avLst/>
          </a:prstGeom>
          <a:noFill/>
        </p:spPr>
        <p:txBody>
          <a:bodyPr wrap="none" rtlCol="0">
            <a:spAutoFit/>
          </a:bodyPr>
          <a:lstStyle/>
          <a:p>
            <a:r>
              <a:rPr lang="en-US" dirty="0"/>
              <a:t>Picture of the contents of railway carriage</a:t>
            </a:r>
          </a:p>
        </p:txBody>
      </p:sp>
      <p:sp>
        <p:nvSpPr>
          <p:cNvPr id="10" name="Text Box 8">
            <a:extLst>
              <a:ext uri="{FF2B5EF4-FFF2-40B4-BE49-F238E27FC236}">
                <a16:creationId xmlns:a16="http://schemas.microsoft.com/office/drawing/2014/main" id="{73BF8B86-A8A1-FED3-F08D-2B88F262AB1F}"/>
              </a:ext>
            </a:extLst>
          </p:cNvPr>
          <p:cNvSpPr txBox="1">
            <a:spLocks noChangeArrowheads="1"/>
          </p:cNvSpPr>
          <p:nvPr/>
        </p:nvSpPr>
        <p:spPr bwMode="auto">
          <a:xfrm>
            <a:off x="1559497" y="188914"/>
            <a:ext cx="9000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defRPr/>
            </a:pPr>
            <a:r>
              <a:rPr lang="en-US" sz="2400" b="1" dirty="0"/>
              <a:t>Train X-ray inspection system</a:t>
            </a:r>
          </a:p>
          <a:p>
            <a:pPr algn="ctr" eaLnBrk="1" hangingPunct="1">
              <a:defRPr/>
            </a:pPr>
            <a:r>
              <a:rPr lang="en-US" sz="2400" b="1" dirty="0"/>
              <a:t>ST-2630T (</a:t>
            </a:r>
            <a:r>
              <a:rPr lang="en-US" sz="2400" b="1" dirty="0" err="1"/>
              <a:t>Scantronic</a:t>
            </a:r>
            <a:r>
              <a:rPr lang="en-US" sz="2400" b="1" dirty="0"/>
              <a:t> System LLC)</a:t>
            </a:r>
            <a:endParaRPr lang="ru-RU" sz="2400" b="1" dirty="0"/>
          </a:p>
        </p:txBody>
      </p:sp>
    </p:spTree>
    <p:extLst>
      <p:ext uri="{BB962C8B-B14F-4D97-AF65-F5344CB8AC3E}">
        <p14:creationId xmlns:p14="http://schemas.microsoft.com/office/powerpoint/2010/main" val="95301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83E789D-56CB-B674-221B-91956C455312}"/>
              </a:ext>
            </a:extLst>
          </p:cNvPr>
          <p:cNvSpPr txBox="1"/>
          <p:nvPr/>
        </p:nvSpPr>
        <p:spPr>
          <a:xfrm>
            <a:off x="718918" y="1017203"/>
            <a:ext cx="7459579" cy="5324535"/>
          </a:xfrm>
          <a:prstGeom prst="rect">
            <a:avLst/>
          </a:prstGeom>
          <a:noFill/>
        </p:spPr>
        <p:txBody>
          <a:bodyPr wrap="square">
            <a:spAutoFit/>
          </a:bodyPr>
          <a:lstStyle/>
          <a:p>
            <a:pPr algn="just"/>
            <a:r>
              <a:rPr lang="en-US" sz="2000" dirty="0"/>
              <a:t>From 1959 to 1985, at the Institute of Nuclear Physics of Moscow State University, studies of photonuclear reactions in the region of giant dipole resonance were carried out using 35 MeV </a:t>
            </a:r>
            <a:r>
              <a:rPr lang="en-US" sz="2000" dirty="0" err="1"/>
              <a:t>betatron</a:t>
            </a:r>
            <a:r>
              <a:rPr lang="en-US" sz="2000" dirty="0"/>
              <a:t> as a bremsstrahlung radiation source.</a:t>
            </a:r>
            <a:endParaRPr lang="ru-RU" sz="2000" dirty="0"/>
          </a:p>
          <a:p>
            <a:pPr algn="just"/>
            <a:endParaRPr lang="ru-RU" sz="2000" dirty="0"/>
          </a:p>
          <a:p>
            <a:pPr algn="just"/>
            <a:r>
              <a:rPr lang="en-US" sz="2000" dirty="0"/>
              <a:t>Since 1982, at the initiative of the head of the Department of Electromagnetic Processes and Interaction of Atomic Nuclei, Professor Boris </a:t>
            </a:r>
            <a:r>
              <a:rPr lang="en-US" sz="2000" dirty="0" err="1"/>
              <a:t>Sarkisovich</a:t>
            </a:r>
            <a:r>
              <a:rPr lang="en-US" sz="2000" dirty="0"/>
              <a:t> </a:t>
            </a:r>
            <a:r>
              <a:rPr lang="en-US" sz="2000" dirty="0" err="1"/>
              <a:t>Ishkhanov</a:t>
            </a:r>
            <a:r>
              <a:rPr lang="en-US" sz="2000" dirty="0"/>
              <a:t>, the development of a new unique accelerator began – continuous wave race-track microtron for energy of 175 MeV. </a:t>
            </a:r>
          </a:p>
          <a:p>
            <a:pPr algn="just"/>
            <a:endParaRPr lang="en-US" sz="2000" dirty="0"/>
          </a:p>
          <a:p>
            <a:pPr algn="just"/>
            <a:r>
              <a:rPr lang="en-US" sz="2000" dirty="0"/>
              <a:t>After preliminary study accelerator design and construction started in 1985 in collaboration with scientifical institute and universities of Soviet Union.</a:t>
            </a:r>
          </a:p>
          <a:p>
            <a:pPr algn="just"/>
            <a:endParaRPr lang="en-US" sz="2000" dirty="0"/>
          </a:p>
          <a:p>
            <a:pPr algn="just"/>
            <a:r>
              <a:rPr lang="en-US" sz="2000" dirty="0"/>
              <a:t>This marked the beginning of the history of electron accelerators development at SINP MSU.</a:t>
            </a:r>
          </a:p>
        </p:txBody>
      </p:sp>
      <p:sp>
        <p:nvSpPr>
          <p:cNvPr id="11" name="Rectangle 2">
            <a:extLst>
              <a:ext uri="{FF2B5EF4-FFF2-40B4-BE49-F238E27FC236}">
                <a16:creationId xmlns:a16="http://schemas.microsoft.com/office/drawing/2014/main" id="{B7AC4022-006A-641D-E6ED-5C8909643E39}"/>
              </a:ext>
            </a:extLst>
          </p:cNvPr>
          <p:cNvSpPr>
            <a:spLocks noChangeArrowheads="1"/>
          </p:cNvSpPr>
          <p:nvPr/>
        </p:nvSpPr>
        <p:spPr bwMode="auto">
          <a:xfrm>
            <a:off x="933651" y="193864"/>
            <a:ext cx="10809169"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b="1" dirty="0">
                <a:solidFill>
                  <a:schemeClr val="tx2"/>
                </a:solidFill>
              </a:rPr>
              <a:t>History of electron accelerators development at SINP MSU</a:t>
            </a:r>
            <a:endParaRPr lang="en-US" altLang="ru-RU" sz="1800" b="1" dirty="0">
              <a:solidFill>
                <a:schemeClr val="tx2"/>
              </a:solidFill>
            </a:endParaRPr>
          </a:p>
        </p:txBody>
      </p:sp>
      <p:pic>
        <p:nvPicPr>
          <p:cNvPr id="13" name="Рисунок 12">
            <a:extLst>
              <a:ext uri="{FF2B5EF4-FFF2-40B4-BE49-F238E27FC236}">
                <a16:creationId xmlns:a16="http://schemas.microsoft.com/office/drawing/2014/main" id="{F245E8EF-8051-EA10-87DC-DD997C7D2FCB}"/>
              </a:ext>
            </a:extLst>
          </p:cNvPr>
          <p:cNvPicPr>
            <a:picLocks noChangeAspect="1"/>
          </p:cNvPicPr>
          <p:nvPr/>
        </p:nvPicPr>
        <p:blipFill>
          <a:blip r:embed="rId3"/>
          <a:stretch>
            <a:fillRect/>
          </a:stretch>
        </p:blipFill>
        <p:spPr>
          <a:xfrm>
            <a:off x="8922619" y="1239614"/>
            <a:ext cx="2152769" cy="3239881"/>
          </a:xfrm>
          <a:prstGeom prst="rect">
            <a:avLst/>
          </a:prstGeom>
        </p:spPr>
      </p:pic>
      <p:sp>
        <p:nvSpPr>
          <p:cNvPr id="14" name="TextBox 13">
            <a:extLst>
              <a:ext uri="{FF2B5EF4-FFF2-40B4-BE49-F238E27FC236}">
                <a16:creationId xmlns:a16="http://schemas.microsoft.com/office/drawing/2014/main" id="{D8DFC8F1-4B74-37D2-517B-93AA6121E080}"/>
              </a:ext>
            </a:extLst>
          </p:cNvPr>
          <p:cNvSpPr txBox="1"/>
          <p:nvPr/>
        </p:nvSpPr>
        <p:spPr>
          <a:xfrm>
            <a:off x="9210517" y="4591251"/>
            <a:ext cx="1576971" cy="646331"/>
          </a:xfrm>
          <a:prstGeom prst="rect">
            <a:avLst/>
          </a:prstGeom>
          <a:noFill/>
        </p:spPr>
        <p:txBody>
          <a:bodyPr wrap="none" rtlCol="0">
            <a:spAutoFit/>
          </a:bodyPr>
          <a:lstStyle/>
          <a:p>
            <a:pPr algn="ctr"/>
            <a:r>
              <a:rPr lang="en-US" b="1" dirty="0"/>
              <a:t>B.S. </a:t>
            </a:r>
            <a:r>
              <a:rPr lang="en-US" b="1" dirty="0" err="1"/>
              <a:t>Ishkhanov</a:t>
            </a:r>
            <a:endParaRPr lang="en-US" b="1" dirty="0"/>
          </a:p>
          <a:p>
            <a:pPr algn="ctr"/>
            <a:r>
              <a:rPr lang="en-US" b="1" dirty="0"/>
              <a:t>1938 - 2020</a:t>
            </a:r>
            <a:endParaRPr lang="ru-RU" b="1" dirty="0"/>
          </a:p>
        </p:txBody>
      </p:sp>
    </p:spTree>
    <p:extLst>
      <p:ext uri="{BB962C8B-B14F-4D97-AF65-F5344CB8AC3E}">
        <p14:creationId xmlns:p14="http://schemas.microsoft.com/office/powerpoint/2010/main" val="1784243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991544" y="-6939"/>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t>Antimicrobial product processing complex</a:t>
            </a:r>
          </a:p>
          <a:p>
            <a:pPr algn="ctr" eaLnBrk="1" hangingPunct="1"/>
            <a:r>
              <a:rPr lang="en-US" altLang="en-US" sz="2400" b="1" dirty="0"/>
              <a:t>in the Kaluga region (“</a:t>
            </a:r>
            <a:r>
              <a:rPr lang="en-US" altLang="en-US" sz="2400" b="1" dirty="0" err="1"/>
              <a:t>Tecleor</a:t>
            </a:r>
            <a:r>
              <a:rPr lang="en-US" altLang="en-US" sz="2400" b="1" dirty="0"/>
              <a:t>”)</a:t>
            </a:r>
            <a:endParaRPr lang="ru-RU" altLang="en-US" sz="2400" b="1" dirty="0"/>
          </a:p>
        </p:txBody>
      </p:sp>
      <p:pic>
        <p:nvPicPr>
          <p:cNvPr id="2" name="Рисунок 1"/>
          <p:cNvPicPr>
            <a:picLocks noChangeAspect="1"/>
          </p:cNvPicPr>
          <p:nvPr/>
        </p:nvPicPr>
        <p:blipFill>
          <a:blip r:embed="rId2"/>
          <a:stretch>
            <a:fillRect/>
          </a:stretch>
        </p:blipFill>
        <p:spPr>
          <a:xfrm>
            <a:off x="7127913" y="1136061"/>
            <a:ext cx="3467551" cy="2311701"/>
          </a:xfrm>
          <a:prstGeom prst="rect">
            <a:avLst/>
          </a:prstGeom>
        </p:spPr>
      </p:pic>
      <p:pic>
        <p:nvPicPr>
          <p:cNvPr id="3" name="Рисунок 2"/>
          <p:cNvPicPr>
            <a:picLocks noChangeAspect="1"/>
          </p:cNvPicPr>
          <p:nvPr/>
        </p:nvPicPr>
        <p:blipFill>
          <a:blip r:embed="rId3"/>
          <a:stretch>
            <a:fillRect/>
          </a:stretch>
        </p:blipFill>
        <p:spPr>
          <a:xfrm>
            <a:off x="3538757" y="1445315"/>
            <a:ext cx="2294713" cy="3442070"/>
          </a:xfrm>
          <a:prstGeom prst="rect">
            <a:avLst/>
          </a:prstGeom>
        </p:spPr>
      </p:pic>
      <p:pic>
        <p:nvPicPr>
          <p:cNvPr id="4" name="Рисунок 3"/>
          <p:cNvPicPr>
            <a:picLocks noChangeAspect="1"/>
          </p:cNvPicPr>
          <p:nvPr/>
        </p:nvPicPr>
        <p:blipFill>
          <a:blip r:embed="rId4"/>
          <a:stretch>
            <a:fillRect/>
          </a:stretch>
        </p:blipFill>
        <p:spPr>
          <a:xfrm>
            <a:off x="727326" y="1321124"/>
            <a:ext cx="2674696" cy="3566261"/>
          </a:xfrm>
          <a:prstGeom prst="rect">
            <a:avLst/>
          </a:prstGeom>
        </p:spPr>
      </p:pic>
      <p:sp>
        <p:nvSpPr>
          <p:cNvPr id="8" name="TextBox 7"/>
          <p:cNvSpPr txBox="1"/>
          <p:nvPr/>
        </p:nvSpPr>
        <p:spPr>
          <a:xfrm>
            <a:off x="1668964" y="5043353"/>
            <a:ext cx="3262496" cy="369332"/>
          </a:xfrm>
          <a:prstGeom prst="rect">
            <a:avLst/>
          </a:prstGeom>
          <a:noFill/>
        </p:spPr>
        <p:txBody>
          <a:bodyPr wrap="none" rtlCol="0">
            <a:spAutoFit/>
          </a:bodyPr>
          <a:lstStyle/>
          <a:p>
            <a:r>
              <a:rPr lang="en-US" b="1" dirty="0"/>
              <a:t>LEA MSU accelerator equipment</a:t>
            </a:r>
          </a:p>
        </p:txBody>
      </p:sp>
      <p:sp>
        <p:nvSpPr>
          <p:cNvPr id="6" name="Прямоугольник 5"/>
          <p:cNvSpPr/>
          <p:nvPr/>
        </p:nvSpPr>
        <p:spPr>
          <a:xfrm>
            <a:off x="7475383" y="3368450"/>
            <a:ext cx="2949718" cy="369332"/>
          </a:xfrm>
          <a:prstGeom prst="rect">
            <a:avLst/>
          </a:prstGeom>
        </p:spPr>
        <p:txBody>
          <a:bodyPr wrap="none">
            <a:spAutoFit/>
          </a:bodyPr>
          <a:lstStyle/>
          <a:p>
            <a:r>
              <a:rPr lang="en-US" dirty="0"/>
              <a:t>https://www.tecleor.com/en/</a:t>
            </a:r>
            <a:endParaRPr lang="ru-RU" dirty="0"/>
          </a:p>
        </p:txBody>
      </p:sp>
      <mc:AlternateContent xmlns:mc="http://schemas.openxmlformats.org/markup-compatibility/2006" xmlns:a14="http://schemas.microsoft.com/office/drawing/2010/main">
        <mc:Choice Requires="a14">
          <p:sp>
            <p:nvSpPr>
              <p:cNvPr id="9" name="Rectangle 7">
                <a:extLst>
                  <a:ext uri="{FF2B5EF4-FFF2-40B4-BE49-F238E27FC236}">
                    <a16:creationId xmlns:a16="http://schemas.microsoft.com/office/drawing/2014/main" id="{EA38C7A4-E326-F9A9-DBA8-1E72400F125F}"/>
                  </a:ext>
                </a:extLst>
              </p:cNvPr>
              <p:cNvSpPr>
                <a:spLocks noChangeArrowheads="1"/>
              </p:cNvSpPr>
              <p:nvPr/>
            </p:nvSpPr>
            <p:spPr bwMode="auto">
              <a:xfrm>
                <a:off x="5970206" y="3737782"/>
                <a:ext cx="5782964" cy="30469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ru-RU" sz="1600" dirty="0"/>
                  <a:t>Beam energy, </a:t>
                </a:r>
                <a:r>
                  <a:rPr lang="en-US" altLang="ru-RU" sz="1600" dirty="0">
                    <a:solidFill>
                      <a:srgbClr val="FF0000"/>
                    </a:solidFill>
                  </a:rPr>
                  <a:t>variable</a:t>
                </a:r>
                <a:r>
                  <a:rPr lang="en-US" altLang="ru-RU" sz="1600" dirty="0"/>
                  <a:t>		5 - 10 MeV</a:t>
                </a:r>
                <a:endParaRPr lang="ru-RU" altLang="ru-RU" sz="1600" dirty="0"/>
              </a:p>
              <a:p>
                <a:pPr algn="just" eaLnBrk="1" hangingPunct="1">
                  <a:spcBef>
                    <a:spcPct val="0"/>
                  </a:spcBef>
                  <a:buFontTx/>
                  <a:buNone/>
                </a:pPr>
                <a:r>
                  <a:rPr lang="en-US" altLang="ru-RU" sz="1600" dirty="0"/>
                  <a:t>Pulsed beam current		430 mA</a:t>
                </a:r>
              </a:p>
              <a:p>
                <a:pPr algn="just" eaLnBrk="1" hangingPunct="1">
                  <a:spcBef>
                    <a:spcPct val="0"/>
                  </a:spcBef>
                  <a:buFontTx/>
                  <a:buNone/>
                </a:pPr>
                <a:r>
                  <a:rPr lang="en-US" altLang="ru-RU" sz="1600" dirty="0"/>
                  <a:t>Pulse duration, </a:t>
                </a:r>
                <a:r>
                  <a:rPr lang="en-US" altLang="ru-RU" sz="1600" dirty="0">
                    <a:solidFill>
                      <a:srgbClr val="FF0000"/>
                    </a:solidFill>
                  </a:rPr>
                  <a:t>variable</a:t>
                </a:r>
                <a:r>
                  <a:rPr lang="en-US" altLang="ru-RU" sz="1600" dirty="0"/>
                  <a:t>		4 – 12 </a:t>
                </a:r>
                <a14:m>
                  <m:oMath xmlns:m="http://schemas.openxmlformats.org/officeDocument/2006/math">
                    <m:r>
                      <a:rPr lang="en-US" altLang="ru-RU" sz="1600" i="1" smtClean="0">
                        <a:latin typeface="Cambria Math" panose="02040503050406030204" pitchFamily="18" charset="0"/>
                        <a:ea typeface="Cambria Math" panose="02040503050406030204" pitchFamily="18" charset="0"/>
                      </a:rPr>
                      <m:t>𝜇</m:t>
                    </m:r>
                  </m:oMath>
                </a14:m>
                <a:r>
                  <a:rPr lang="en-US" altLang="ru-RU" sz="1600" dirty="0"/>
                  <a:t>s</a:t>
                </a:r>
              </a:p>
              <a:p>
                <a:pPr algn="just" eaLnBrk="1" hangingPunct="1">
                  <a:spcBef>
                    <a:spcPct val="0"/>
                  </a:spcBef>
                  <a:buFontTx/>
                  <a:buNone/>
                </a:pPr>
                <a:r>
                  <a:rPr lang="en-US" altLang="ru-RU" sz="1600" dirty="0"/>
                  <a:t>Pulse repetition rate, </a:t>
                </a:r>
                <a:r>
                  <a:rPr lang="en-US" altLang="ru-RU" sz="1600" dirty="0">
                    <a:solidFill>
                      <a:srgbClr val="FF0000"/>
                    </a:solidFill>
                  </a:rPr>
                  <a:t>variable</a:t>
                </a:r>
                <a:r>
                  <a:rPr lang="en-US" altLang="ru-RU" sz="1600" dirty="0"/>
                  <a:t>		50 – 400 Hz</a:t>
                </a:r>
                <a:endParaRPr lang="ru-RU" altLang="ru-RU" sz="1600" dirty="0"/>
              </a:p>
              <a:p>
                <a:pPr algn="just" eaLnBrk="1" hangingPunct="1">
                  <a:spcBef>
                    <a:spcPct val="0"/>
                  </a:spcBef>
                  <a:buFontTx/>
                  <a:buNone/>
                </a:pPr>
                <a:r>
                  <a:rPr lang="en-US" altLang="ru-RU" sz="1600" dirty="0"/>
                  <a:t>Average beam power, </a:t>
                </a:r>
                <a:r>
                  <a:rPr lang="en-US" altLang="ru-RU" sz="1600" dirty="0">
                    <a:solidFill>
                      <a:srgbClr val="FF0000"/>
                    </a:solidFill>
                  </a:rPr>
                  <a:t>variable</a:t>
                </a:r>
                <a:r>
                  <a:rPr lang="en-US" altLang="ru-RU" sz="1600" dirty="0"/>
                  <a:t>		1 - 15 kW</a:t>
                </a:r>
                <a:endParaRPr lang="ru-RU" altLang="ru-RU" sz="1600" dirty="0"/>
              </a:p>
              <a:p>
                <a:pPr algn="just" eaLnBrk="1" hangingPunct="1">
                  <a:spcBef>
                    <a:spcPct val="0"/>
                  </a:spcBef>
                  <a:buFontTx/>
                  <a:buNone/>
                </a:pPr>
                <a:r>
                  <a:rPr lang="en-US" altLang="ru-RU" sz="1600" dirty="0"/>
                  <a:t>Operating frequency		2856 MHz</a:t>
                </a:r>
              </a:p>
              <a:p>
                <a:pPr algn="just" eaLnBrk="1" hangingPunct="1">
                  <a:spcBef>
                    <a:spcPct val="0"/>
                  </a:spcBef>
                  <a:buFontTx/>
                  <a:buNone/>
                </a:pPr>
                <a:r>
                  <a:rPr lang="en-US" altLang="ru-RU" sz="1600" dirty="0"/>
                  <a:t>Accelerating structure length		1.24 m</a:t>
                </a:r>
                <a:endParaRPr lang="ru-RU" altLang="ru-RU" sz="1600" dirty="0"/>
              </a:p>
              <a:p>
                <a:pPr algn="just" eaLnBrk="1" hangingPunct="1">
                  <a:spcBef>
                    <a:spcPct val="0"/>
                  </a:spcBef>
                  <a:buFontTx/>
                  <a:buNone/>
                </a:pPr>
                <a:r>
                  <a:rPr lang="en-US" altLang="ru-RU" sz="1600" dirty="0"/>
                  <a:t>Klystron pulsed power, max		6 MW</a:t>
                </a:r>
                <a:endParaRPr lang="ru-RU" altLang="ru-RU" sz="1600" dirty="0"/>
              </a:p>
              <a:p>
                <a:pPr algn="just" eaLnBrk="1" hangingPunct="1">
                  <a:spcBef>
                    <a:spcPct val="0"/>
                  </a:spcBef>
                  <a:buFontTx/>
                  <a:buNone/>
                </a:pPr>
                <a:r>
                  <a:rPr lang="en-US" altLang="ru-RU" sz="1600" dirty="0"/>
                  <a:t>Klystron average power, max		25 kW</a:t>
                </a:r>
                <a:endParaRPr lang="ru-RU" altLang="ru-RU" sz="1600" dirty="0"/>
              </a:p>
              <a:p>
                <a:pPr algn="just" eaLnBrk="1" hangingPunct="1">
                  <a:spcBef>
                    <a:spcPct val="0"/>
                  </a:spcBef>
                  <a:buFontTx/>
                  <a:buNone/>
                </a:pPr>
                <a:r>
                  <a:rPr lang="en-US" altLang="ru-RU" sz="1600" dirty="0"/>
                  <a:t>Wall plug efficiency, max		20%</a:t>
                </a:r>
                <a:endParaRPr lang="ru-RU" altLang="ru-RU" sz="1600" dirty="0"/>
              </a:p>
              <a:p>
                <a:pPr algn="just" eaLnBrk="1" hangingPunct="1">
                  <a:spcBef>
                    <a:spcPct val="0"/>
                  </a:spcBef>
                  <a:buFontTx/>
                  <a:buNone/>
                </a:pPr>
                <a:r>
                  <a:rPr lang="en-US" altLang="ru-RU" sz="1600" dirty="0"/>
                  <a:t>Beam scanning width, </a:t>
                </a:r>
                <a:r>
                  <a:rPr lang="en-US" altLang="ru-RU" sz="1600" dirty="0">
                    <a:solidFill>
                      <a:srgbClr val="FF0000"/>
                    </a:solidFill>
                  </a:rPr>
                  <a:t>variable</a:t>
                </a:r>
                <a:r>
                  <a:rPr lang="en-US" altLang="ru-RU" sz="1600" dirty="0"/>
                  <a:t>	40 - 80 cm</a:t>
                </a:r>
              </a:p>
              <a:p>
                <a:pPr algn="just" eaLnBrk="1" hangingPunct="1">
                  <a:spcBef>
                    <a:spcPct val="0"/>
                  </a:spcBef>
                  <a:buFontTx/>
                  <a:buNone/>
                </a:pPr>
                <a:r>
                  <a:rPr lang="en-US" altLang="ru-RU" sz="1600" dirty="0"/>
                  <a:t>Scanning frequency, </a:t>
                </a:r>
                <a:r>
                  <a:rPr lang="en-US" altLang="ru-RU" sz="1600" dirty="0">
                    <a:solidFill>
                      <a:srgbClr val="FF0000"/>
                    </a:solidFill>
                  </a:rPr>
                  <a:t>variable</a:t>
                </a:r>
                <a:r>
                  <a:rPr lang="en-US" altLang="ru-RU" sz="1600" dirty="0"/>
                  <a:t>		1 – 30 Hz</a:t>
                </a:r>
              </a:p>
            </p:txBody>
          </p:sp>
        </mc:Choice>
        <mc:Fallback xmlns="">
          <p:sp>
            <p:nvSpPr>
              <p:cNvPr id="9" name="Rectangle 7">
                <a:extLst>
                  <a:ext uri="{FF2B5EF4-FFF2-40B4-BE49-F238E27FC236}">
                    <a16:creationId xmlns:a16="http://schemas.microsoft.com/office/drawing/2014/main" id="{EA38C7A4-E326-F9A9-DBA8-1E72400F125F}"/>
                  </a:ext>
                </a:extLst>
              </p:cNvPr>
              <p:cNvSpPr>
                <a:spLocks noRot="1" noChangeAspect="1" noMove="1" noResize="1" noEditPoints="1" noAdjustHandles="1" noChangeArrowheads="1" noChangeShapeType="1" noTextEdit="1"/>
              </p:cNvSpPr>
              <p:nvPr/>
            </p:nvSpPr>
            <p:spPr bwMode="auto">
              <a:xfrm>
                <a:off x="5970206" y="3737782"/>
                <a:ext cx="5782964" cy="3046988"/>
              </a:xfrm>
              <a:prstGeom prst="rect">
                <a:avLst/>
              </a:prstGeom>
              <a:blipFill>
                <a:blip r:embed="rId5"/>
                <a:stretch>
                  <a:fillRect l="-527" b="-22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16919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88" y="883673"/>
            <a:ext cx="4337684" cy="2772346"/>
          </a:xfrm>
          <a:prstGeom prst="rect">
            <a:avLst/>
          </a:prstGeom>
        </p:spPr>
      </p:pic>
      <p:sp>
        <p:nvSpPr>
          <p:cNvPr id="3" name="TextBox 2"/>
          <p:cNvSpPr txBox="1"/>
          <p:nvPr/>
        </p:nvSpPr>
        <p:spPr>
          <a:xfrm>
            <a:off x="1702620" y="6093602"/>
            <a:ext cx="1124410" cy="369332"/>
          </a:xfrm>
          <a:prstGeom prst="rect">
            <a:avLst/>
          </a:prstGeom>
          <a:noFill/>
        </p:spPr>
        <p:txBody>
          <a:bodyPr wrap="none" rtlCol="0">
            <a:spAutoFit/>
          </a:bodyPr>
          <a:lstStyle/>
          <a:p>
            <a:r>
              <a:rPr lang="en-US" dirty="0"/>
              <a:t>Test stand</a:t>
            </a:r>
          </a:p>
        </p:txBody>
      </p:sp>
      <p:sp>
        <p:nvSpPr>
          <p:cNvPr id="4" name="TextBox 3"/>
          <p:cNvSpPr txBox="1"/>
          <p:nvPr/>
        </p:nvSpPr>
        <p:spPr>
          <a:xfrm>
            <a:off x="1827749" y="3507134"/>
            <a:ext cx="1921232" cy="369332"/>
          </a:xfrm>
          <a:prstGeom prst="rect">
            <a:avLst/>
          </a:prstGeom>
          <a:noFill/>
        </p:spPr>
        <p:txBody>
          <a:bodyPr wrap="none" rtlCol="0">
            <a:spAutoFit/>
          </a:bodyPr>
          <a:lstStyle/>
          <a:p>
            <a:r>
              <a:rPr lang="en-US" dirty="0"/>
              <a:t>Accelerator design</a:t>
            </a:r>
          </a:p>
        </p:txBody>
      </p:sp>
      <p:pic>
        <p:nvPicPr>
          <p:cNvPr id="5" name="Рисунок 4">
            <a:extLst>
              <a:ext uri="{FF2B5EF4-FFF2-40B4-BE49-F238E27FC236}">
                <a16:creationId xmlns:a16="http://schemas.microsoft.com/office/drawing/2014/main" id="{57149C64-94C8-106E-9102-DD1410C1D20D}"/>
              </a:ext>
            </a:extLst>
          </p:cNvPr>
          <p:cNvPicPr>
            <a:picLocks noChangeAspect="1"/>
          </p:cNvPicPr>
          <p:nvPr/>
        </p:nvPicPr>
        <p:blipFill rotWithShape="1">
          <a:blip r:embed="rId3"/>
          <a:srcRect b="36825"/>
          <a:stretch/>
        </p:blipFill>
        <p:spPr>
          <a:xfrm>
            <a:off x="565598" y="4010775"/>
            <a:ext cx="4773123" cy="2019858"/>
          </a:xfrm>
          <a:prstGeom prst="rect">
            <a:avLst/>
          </a:prstGeom>
        </p:spPr>
      </p:pic>
      <p:pic>
        <p:nvPicPr>
          <p:cNvPr id="7" name="Рисунок 6">
            <a:extLst>
              <a:ext uri="{FF2B5EF4-FFF2-40B4-BE49-F238E27FC236}">
                <a16:creationId xmlns:a16="http://schemas.microsoft.com/office/drawing/2014/main" id="{6E0DA78A-057D-51EB-94F0-64C0AD9D9E1B}"/>
              </a:ext>
            </a:extLst>
          </p:cNvPr>
          <p:cNvPicPr>
            <a:picLocks noChangeAspect="1"/>
          </p:cNvPicPr>
          <p:nvPr/>
        </p:nvPicPr>
        <p:blipFill>
          <a:blip r:embed="rId4"/>
          <a:stretch>
            <a:fillRect/>
          </a:stretch>
        </p:blipFill>
        <p:spPr>
          <a:xfrm>
            <a:off x="6659330" y="1606642"/>
            <a:ext cx="3404736" cy="4539648"/>
          </a:xfrm>
          <a:prstGeom prst="rect">
            <a:avLst/>
          </a:prstGeom>
        </p:spPr>
      </p:pic>
      <p:sp>
        <p:nvSpPr>
          <p:cNvPr id="11" name="Rectangle 4">
            <a:extLst>
              <a:ext uri="{FF2B5EF4-FFF2-40B4-BE49-F238E27FC236}">
                <a16:creationId xmlns:a16="http://schemas.microsoft.com/office/drawing/2014/main" id="{FAC39459-1336-5BAC-9617-880380055B89}"/>
              </a:ext>
            </a:extLst>
          </p:cNvPr>
          <p:cNvSpPr>
            <a:spLocks noChangeArrowheads="1"/>
          </p:cNvSpPr>
          <p:nvPr/>
        </p:nvSpPr>
        <p:spPr bwMode="auto">
          <a:xfrm>
            <a:off x="3311700" y="778659"/>
            <a:ext cx="41440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sz="1400" b="1" dirty="0">
                <a:latin typeface="Arial" charset="0"/>
              </a:rPr>
              <a:t>Accelerator parameters:</a:t>
            </a:r>
            <a:endParaRPr lang="ru-RU" sz="1400" dirty="0">
              <a:latin typeface="Arial" charset="0"/>
            </a:endParaRPr>
          </a:p>
          <a:p>
            <a:r>
              <a:rPr lang="en-US" sz="1400" b="1" dirty="0">
                <a:latin typeface="Times New Roman" pitchFamily="18" charset="0"/>
              </a:rPr>
              <a:t>Beam energy		</a:t>
            </a:r>
            <a:r>
              <a:rPr lang="ru-RU" sz="1400" b="1" dirty="0">
                <a:latin typeface="Times New Roman" pitchFamily="18" charset="0"/>
              </a:rPr>
              <a:t>    </a:t>
            </a:r>
            <a:r>
              <a:rPr lang="en-US" sz="1400" b="1" dirty="0">
                <a:latin typeface="Times New Roman" pitchFamily="18" charset="0"/>
              </a:rPr>
              <a:t>   </a:t>
            </a:r>
            <a:r>
              <a:rPr lang="ru-RU" sz="1400" b="1" dirty="0">
                <a:latin typeface="Times New Roman" pitchFamily="18" charset="0"/>
              </a:rPr>
              <a:t>2.5/6</a:t>
            </a:r>
            <a:r>
              <a:rPr lang="en-US" sz="1400" b="1" dirty="0">
                <a:latin typeface="Times New Roman" pitchFamily="18" charset="0"/>
              </a:rPr>
              <a:t> MeV</a:t>
            </a:r>
            <a:endParaRPr lang="ru-RU" sz="1400" b="1" dirty="0">
              <a:latin typeface="Times New Roman" pitchFamily="18" charset="0"/>
            </a:endParaRPr>
          </a:p>
          <a:p>
            <a:r>
              <a:rPr lang="en-US" sz="1400" b="1" dirty="0">
                <a:latin typeface="Times New Roman" pitchFamily="18" charset="0"/>
              </a:rPr>
              <a:t>Dose rate			</a:t>
            </a:r>
            <a:r>
              <a:rPr lang="ru-RU" sz="1400" b="1" dirty="0">
                <a:latin typeface="Times New Roman" pitchFamily="18" charset="0"/>
              </a:rPr>
              <a:t>       10</a:t>
            </a:r>
            <a:r>
              <a:rPr lang="en-US" sz="1400" b="1" dirty="0">
                <a:latin typeface="Times New Roman" pitchFamily="18" charset="0"/>
              </a:rPr>
              <a:t> </a:t>
            </a:r>
            <a:r>
              <a:rPr lang="en-US" sz="1400" b="1" dirty="0" err="1">
                <a:latin typeface="Times New Roman" pitchFamily="18" charset="0"/>
              </a:rPr>
              <a:t>Gy</a:t>
            </a:r>
            <a:r>
              <a:rPr lang="en-US" sz="1400" b="1" dirty="0">
                <a:latin typeface="Times New Roman" pitchFamily="18" charset="0"/>
              </a:rPr>
              <a:t>/min</a:t>
            </a:r>
            <a:endParaRPr lang="ru-RU" sz="1400" b="1" dirty="0">
              <a:latin typeface="Times New Roman" pitchFamily="18" charset="0"/>
            </a:endParaRPr>
          </a:p>
        </p:txBody>
      </p:sp>
      <p:sp>
        <p:nvSpPr>
          <p:cNvPr id="12" name="TextBox 11">
            <a:extLst>
              <a:ext uri="{FF2B5EF4-FFF2-40B4-BE49-F238E27FC236}">
                <a16:creationId xmlns:a16="http://schemas.microsoft.com/office/drawing/2014/main" id="{D49A8AEF-32A5-7FC1-3101-3179C525D860}"/>
              </a:ext>
            </a:extLst>
          </p:cNvPr>
          <p:cNvSpPr txBox="1"/>
          <p:nvPr/>
        </p:nvSpPr>
        <p:spPr>
          <a:xfrm>
            <a:off x="8361698" y="6280599"/>
            <a:ext cx="823302" cy="369332"/>
          </a:xfrm>
          <a:prstGeom prst="rect">
            <a:avLst/>
          </a:prstGeom>
          <a:noFill/>
        </p:spPr>
        <p:txBody>
          <a:bodyPr wrap="none" rtlCol="0">
            <a:spAutoFit/>
          </a:bodyPr>
          <a:lstStyle/>
          <a:p>
            <a:r>
              <a:rPr lang="en-US" dirty="0"/>
              <a:t>Gantry</a:t>
            </a:r>
          </a:p>
        </p:txBody>
      </p:sp>
      <p:sp>
        <p:nvSpPr>
          <p:cNvPr id="13" name="Rectangle 2">
            <a:extLst>
              <a:ext uri="{FF2B5EF4-FFF2-40B4-BE49-F238E27FC236}">
                <a16:creationId xmlns:a16="http://schemas.microsoft.com/office/drawing/2014/main" id="{CADCF14A-FF90-AE28-C2EB-DC90872EEF43}"/>
              </a:ext>
            </a:extLst>
          </p:cNvPr>
          <p:cNvSpPr>
            <a:spLocks noChangeArrowheads="1"/>
          </p:cNvSpPr>
          <p:nvPr/>
        </p:nvSpPr>
        <p:spPr bwMode="auto">
          <a:xfrm>
            <a:off x="1991544" y="-6939"/>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t>Complex of radiotherapy KLT-6 (Rosatom)</a:t>
            </a:r>
          </a:p>
        </p:txBody>
      </p:sp>
    </p:spTree>
    <p:extLst>
      <p:ext uri="{BB962C8B-B14F-4D97-AF65-F5344CB8AC3E}">
        <p14:creationId xmlns:p14="http://schemas.microsoft.com/office/powerpoint/2010/main" val="24406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820BABE-BA26-759F-040C-9CFCF20452B1}"/>
              </a:ext>
            </a:extLst>
          </p:cNvPr>
          <p:cNvSpPr>
            <a:spLocks noGrp="1"/>
          </p:cNvSpPr>
          <p:nvPr>
            <p:ph type="sldNum" sz="quarter" idx="12"/>
          </p:nvPr>
        </p:nvSpPr>
        <p:spPr/>
        <p:txBody>
          <a:bodyPr/>
          <a:lstStyle/>
          <a:p>
            <a:fld id="{F9C4E089-E109-486C-9929-FC3655B53EC7}" type="slidenum">
              <a:rPr lang="en-US" smtClean="0"/>
              <a:t>22</a:t>
            </a:fld>
            <a:endParaRPr lang="en-US"/>
          </a:p>
        </p:txBody>
      </p:sp>
      <p:sp>
        <p:nvSpPr>
          <p:cNvPr id="5" name="TextBox 4">
            <a:extLst>
              <a:ext uri="{FF2B5EF4-FFF2-40B4-BE49-F238E27FC236}">
                <a16:creationId xmlns:a16="http://schemas.microsoft.com/office/drawing/2014/main" id="{D64AFA73-94E0-3F0E-8A28-BD1DF050A6F4}"/>
              </a:ext>
            </a:extLst>
          </p:cNvPr>
          <p:cNvSpPr txBox="1"/>
          <p:nvPr/>
        </p:nvSpPr>
        <p:spPr>
          <a:xfrm>
            <a:off x="3736942" y="3000048"/>
            <a:ext cx="5755849" cy="707886"/>
          </a:xfrm>
          <a:prstGeom prst="rect">
            <a:avLst/>
          </a:prstGeom>
          <a:noFill/>
        </p:spPr>
        <p:txBody>
          <a:bodyPr wrap="square" rtlCol="0">
            <a:spAutoFit/>
          </a:bodyPr>
          <a:lstStyle/>
          <a:p>
            <a:r>
              <a:rPr lang="en-US" sz="4000" b="1" dirty="0"/>
              <a:t>New SINP MSU projects</a:t>
            </a:r>
            <a:endParaRPr lang="ru-RU" sz="4000" b="1" dirty="0"/>
          </a:p>
        </p:txBody>
      </p:sp>
    </p:spTree>
    <p:extLst>
      <p:ext uri="{BB962C8B-B14F-4D97-AF65-F5344CB8AC3E}">
        <p14:creationId xmlns:p14="http://schemas.microsoft.com/office/powerpoint/2010/main" val="3353652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63183C8-5EE2-7140-53CF-38CD540945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910" y="2112428"/>
            <a:ext cx="7478044" cy="3222234"/>
          </a:xfrm>
          <a:prstGeom prst="rect">
            <a:avLst/>
          </a:prstGeom>
          <a:noFill/>
          <a:ln>
            <a:noFill/>
          </a:ln>
        </p:spPr>
      </p:pic>
      <p:graphicFrame>
        <p:nvGraphicFramePr>
          <p:cNvPr id="10" name="Таблица 9">
            <a:extLst>
              <a:ext uri="{FF2B5EF4-FFF2-40B4-BE49-F238E27FC236}">
                <a16:creationId xmlns:a16="http://schemas.microsoft.com/office/drawing/2014/main" id="{0BB552CE-624F-CC0F-2CD1-41724D1F91EC}"/>
              </a:ext>
            </a:extLst>
          </p:cNvPr>
          <p:cNvGraphicFramePr>
            <a:graphicFrameLocks noGrp="1"/>
          </p:cNvGraphicFramePr>
          <p:nvPr>
            <p:extLst>
              <p:ext uri="{D42A27DB-BD31-4B8C-83A1-F6EECF244321}">
                <p14:modId xmlns:p14="http://schemas.microsoft.com/office/powerpoint/2010/main" val="3542233543"/>
              </p:ext>
            </p:extLst>
          </p:nvPr>
        </p:nvGraphicFramePr>
        <p:xfrm>
          <a:off x="5771916" y="1605157"/>
          <a:ext cx="5934075" cy="1495806"/>
        </p:xfrm>
        <a:graphic>
          <a:graphicData uri="http://schemas.openxmlformats.org/drawingml/2006/table">
            <a:tbl>
              <a:tblPr firstRow="1" firstCol="1" bandRow="1">
                <a:tableStyleId>{0660B408-B3CF-4A94-85FC-2B1E0A45F4A2}</a:tableStyleId>
              </a:tblPr>
              <a:tblGrid>
                <a:gridCol w="4677410">
                  <a:extLst>
                    <a:ext uri="{9D8B030D-6E8A-4147-A177-3AD203B41FA5}">
                      <a16:colId xmlns:a16="http://schemas.microsoft.com/office/drawing/2014/main" val="775764553"/>
                    </a:ext>
                  </a:extLst>
                </a:gridCol>
                <a:gridCol w="1256665">
                  <a:extLst>
                    <a:ext uri="{9D8B030D-6E8A-4147-A177-3AD203B41FA5}">
                      <a16:colId xmlns:a16="http://schemas.microsoft.com/office/drawing/2014/main" val="1819649777"/>
                    </a:ext>
                  </a:extLst>
                </a:gridCol>
              </a:tblGrid>
              <a:tr h="0">
                <a:tc>
                  <a:txBody>
                    <a:bodyPr/>
                    <a:lstStyle/>
                    <a:p>
                      <a:pPr>
                        <a:lnSpc>
                          <a:spcPct val="107000"/>
                        </a:lnSpc>
                        <a:spcAft>
                          <a:spcPts val="800"/>
                        </a:spcAft>
                      </a:pPr>
                      <a:r>
                        <a:rPr lang="en-US" sz="1600">
                          <a:effectLst/>
                        </a:rPr>
                        <a:t>Parameter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a:effectLst/>
                        </a:rPr>
                        <a:t>Value</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486061"/>
                  </a:ext>
                </a:extLst>
              </a:tr>
              <a:tr h="0">
                <a:tc>
                  <a:txBody>
                    <a:bodyPr/>
                    <a:lstStyle/>
                    <a:p>
                      <a:pPr>
                        <a:lnSpc>
                          <a:spcPct val="107000"/>
                        </a:lnSpc>
                        <a:spcAft>
                          <a:spcPts val="800"/>
                        </a:spcAft>
                      </a:pPr>
                      <a:r>
                        <a:rPr lang="en-US" sz="1600">
                          <a:effectLst/>
                        </a:rPr>
                        <a:t>Maximum beam energy</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effectLst/>
                        </a:rPr>
                        <a:t>40 MeV</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6677042"/>
                  </a:ext>
                </a:extLst>
              </a:tr>
              <a:tr h="0">
                <a:tc>
                  <a:txBody>
                    <a:bodyPr/>
                    <a:lstStyle/>
                    <a:p>
                      <a:pPr>
                        <a:lnSpc>
                          <a:spcPct val="107000"/>
                        </a:lnSpc>
                        <a:spcAft>
                          <a:spcPts val="800"/>
                        </a:spcAft>
                      </a:pPr>
                      <a:r>
                        <a:rPr lang="en-US" sz="1600">
                          <a:effectLst/>
                        </a:rPr>
                        <a:t>Average beam current</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effectLst/>
                        </a:rPr>
                        <a:t>100 </a:t>
                      </a:r>
                      <a:r>
                        <a:rPr lang="en-US" sz="1600" b="1" dirty="0">
                          <a:effectLst/>
                          <a:latin typeface="Symbol" panose="05050102010706020507" pitchFamily="18" charset="2"/>
                        </a:rPr>
                        <a:t>m</a:t>
                      </a:r>
                      <a:r>
                        <a:rPr lang="en-US" sz="1600" b="1" dirty="0">
                          <a:effectLst/>
                        </a:rPr>
                        <a:t>A</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553529"/>
                  </a:ext>
                </a:extLst>
              </a:tr>
              <a:tr h="0">
                <a:tc>
                  <a:txBody>
                    <a:bodyPr/>
                    <a:lstStyle/>
                    <a:p>
                      <a:pPr>
                        <a:lnSpc>
                          <a:spcPct val="107000"/>
                        </a:lnSpc>
                        <a:spcAft>
                          <a:spcPts val="800"/>
                        </a:spcAft>
                      </a:pPr>
                      <a:r>
                        <a:rPr lang="en-US" sz="1600" dirty="0">
                          <a:effectLst/>
                        </a:rPr>
                        <a:t>Number of accelerating structure sections/klystrons</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1600" b="1" dirty="0">
                          <a:effectLst/>
                        </a:rPr>
                        <a:t>2</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002483"/>
                  </a:ext>
                </a:extLst>
              </a:tr>
              <a:tr h="0">
                <a:tc>
                  <a:txBody>
                    <a:bodyPr/>
                    <a:lstStyle/>
                    <a:p>
                      <a:pPr>
                        <a:lnSpc>
                          <a:spcPct val="107000"/>
                        </a:lnSpc>
                        <a:spcAft>
                          <a:spcPts val="800"/>
                        </a:spcAft>
                      </a:pPr>
                      <a:r>
                        <a:rPr lang="en-US" sz="1600" dirty="0">
                          <a:effectLst/>
                        </a:rPr>
                        <a:t>Operating frequency</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1600" b="1" dirty="0">
                          <a:effectLst/>
                        </a:rPr>
                        <a:t>2856 </a:t>
                      </a:r>
                      <a:r>
                        <a:rPr lang="en-US" sz="1600" b="1" dirty="0">
                          <a:effectLst/>
                        </a:rPr>
                        <a:t>MHz</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5413990"/>
                  </a:ext>
                </a:extLst>
              </a:tr>
              <a:tr h="0">
                <a:tc>
                  <a:txBody>
                    <a:bodyPr/>
                    <a:lstStyle/>
                    <a:p>
                      <a:pPr>
                        <a:lnSpc>
                          <a:spcPct val="107000"/>
                        </a:lnSpc>
                        <a:spcAft>
                          <a:spcPts val="800"/>
                        </a:spcAft>
                      </a:pPr>
                      <a:r>
                        <a:rPr lang="en-US" sz="1600" dirty="0">
                          <a:effectLst/>
                        </a:rPr>
                        <a:t>Klystron pulsed RF power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b="1" dirty="0">
                          <a:effectLst/>
                        </a:rPr>
                        <a:t>8 MW</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6548522"/>
                  </a:ext>
                </a:extLst>
              </a:tr>
            </a:tbl>
          </a:graphicData>
        </a:graphic>
      </p:graphicFrame>
      <p:sp>
        <p:nvSpPr>
          <p:cNvPr id="12" name="TextBox 11">
            <a:extLst>
              <a:ext uri="{FF2B5EF4-FFF2-40B4-BE49-F238E27FC236}">
                <a16:creationId xmlns:a16="http://schemas.microsoft.com/office/drawing/2014/main" id="{96074B32-3DE4-8AC1-33C2-05599F0986D8}"/>
              </a:ext>
            </a:extLst>
          </p:cNvPr>
          <p:cNvSpPr txBox="1"/>
          <p:nvPr/>
        </p:nvSpPr>
        <p:spPr>
          <a:xfrm>
            <a:off x="248652" y="5334662"/>
            <a:ext cx="11694695" cy="1200329"/>
          </a:xfrm>
          <a:prstGeom prst="rect">
            <a:avLst/>
          </a:prstGeom>
          <a:noFill/>
        </p:spPr>
        <p:txBody>
          <a:bodyPr wrap="square">
            <a:spAutoFit/>
          </a:bodyPr>
          <a:lstStyle/>
          <a:p>
            <a:pPr algn="just"/>
            <a:r>
              <a:rPr lang="ru-RU" dirty="0"/>
              <a:t>1-electron </a:t>
            </a:r>
            <a:r>
              <a:rPr lang="ru-RU" dirty="0" err="1"/>
              <a:t>gun</a:t>
            </a:r>
            <a:r>
              <a:rPr lang="ru-RU" dirty="0"/>
              <a:t>, 2</a:t>
            </a:r>
            <a:r>
              <a:rPr lang="en-US" dirty="0"/>
              <a:t>, 3 </a:t>
            </a:r>
            <a:r>
              <a:rPr lang="ru-RU" dirty="0"/>
              <a:t>-</a:t>
            </a:r>
            <a:r>
              <a:rPr lang="ru-RU" dirty="0" err="1"/>
              <a:t>section</a:t>
            </a:r>
            <a:r>
              <a:rPr lang="en-US" dirty="0"/>
              <a:t>s</a:t>
            </a:r>
            <a:r>
              <a:rPr lang="ru-RU" dirty="0"/>
              <a:t> </a:t>
            </a:r>
            <a:r>
              <a:rPr lang="ru-RU" dirty="0" err="1"/>
              <a:t>of</a:t>
            </a:r>
            <a:r>
              <a:rPr lang="ru-RU" dirty="0"/>
              <a:t> </a:t>
            </a:r>
            <a:r>
              <a:rPr lang="ru-RU" dirty="0" err="1"/>
              <a:t>the</a:t>
            </a:r>
            <a:r>
              <a:rPr lang="ru-RU" dirty="0"/>
              <a:t> </a:t>
            </a:r>
            <a:r>
              <a:rPr lang="ru-RU" dirty="0" err="1"/>
              <a:t>accelerating</a:t>
            </a:r>
            <a:r>
              <a:rPr lang="ru-RU" dirty="0"/>
              <a:t> </a:t>
            </a:r>
            <a:r>
              <a:rPr lang="ru-RU" dirty="0" err="1"/>
              <a:t>structure</a:t>
            </a:r>
            <a:r>
              <a:rPr lang="ru-RU" dirty="0"/>
              <a:t>, 4a-</a:t>
            </a:r>
            <a:r>
              <a:rPr lang="en-US" dirty="0"/>
              <a:t>pulsed current beam monitor</a:t>
            </a:r>
            <a:r>
              <a:rPr lang="ru-RU" dirty="0"/>
              <a:t>, 4b-average </a:t>
            </a:r>
            <a:r>
              <a:rPr lang="en-US" dirty="0"/>
              <a:t>beam </a:t>
            </a:r>
            <a:r>
              <a:rPr lang="ru-RU" dirty="0" err="1"/>
              <a:t>current</a:t>
            </a:r>
            <a:r>
              <a:rPr lang="ru-RU" dirty="0"/>
              <a:t> </a:t>
            </a:r>
            <a:r>
              <a:rPr lang="ru-RU" dirty="0" err="1"/>
              <a:t>and</a:t>
            </a:r>
            <a:r>
              <a:rPr lang="ru-RU" dirty="0"/>
              <a:t> </a:t>
            </a:r>
            <a:r>
              <a:rPr lang="ru-RU" dirty="0" err="1"/>
              <a:t>beam</a:t>
            </a:r>
            <a:r>
              <a:rPr lang="ru-RU" dirty="0"/>
              <a:t> </a:t>
            </a:r>
            <a:r>
              <a:rPr lang="ru-RU" dirty="0" err="1"/>
              <a:t>position</a:t>
            </a:r>
            <a:r>
              <a:rPr lang="ru-RU" dirty="0"/>
              <a:t> </a:t>
            </a:r>
            <a:r>
              <a:rPr lang="en-US" dirty="0"/>
              <a:t>monitors</a:t>
            </a:r>
            <a:r>
              <a:rPr lang="ru-RU" dirty="0"/>
              <a:t>, 4c-screen </a:t>
            </a:r>
            <a:r>
              <a:rPr lang="ru-RU" dirty="0" err="1"/>
              <a:t>for</a:t>
            </a:r>
            <a:r>
              <a:rPr lang="ru-RU" dirty="0"/>
              <a:t> </a:t>
            </a:r>
            <a:r>
              <a:rPr lang="ru-RU" dirty="0" err="1"/>
              <a:t>beam</a:t>
            </a:r>
            <a:r>
              <a:rPr lang="ru-RU" dirty="0"/>
              <a:t> </a:t>
            </a:r>
            <a:r>
              <a:rPr lang="ru-RU" dirty="0" err="1"/>
              <a:t>observation</a:t>
            </a:r>
            <a:r>
              <a:rPr lang="ru-RU" dirty="0"/>
              <a:t>, 4d-Faraday </a:t>
            </a:r>
            <a:r>
              <a:rPr lang="ru-RU" dirty="0" err="1"/>
              <a:t>cup</a:t>
            </a:r>
            <a:r>
              <a:rPr lang="ru-RU" dirty="0"/>
              <a:t>, 5a- </a:t>
            </a:r>
            <a:r>
              <a:rPr lang="ru-RU" dirty="0" err="1"/>
              <a:t>pneumatically</a:t>
            </a:r>
            <a:r>
              <a:rPr lang="ru-RU" dirty="0"/>
              <a:t> </a:t>
            </a:r>
            <a:r>
              <a:rPr lang="ru-RU" dirty="0" err="1"/>
              <a:t>controlled</a:t>
            </a:r>
            <a:r>
              <a:rPr lang="ru-RU" dirty="0"/>
              <a:t> </a:t>
            </a:r>
            <a:r>
              <a:rPr lang="ru-RU" dirty="0" err="1"/>
              <a:t>vacuum</a:t>
            </a:r>
            <a:r>
              <a:rPr lang="ru-RU" dirty="0"/>
              <a:t> </a:t>
            </a:r>
            <a:r>
              <a:rPr lang="en-US" dirty="0"/>
              <a:t>gate</a:t>
            </a:r>
            <a:r>
              <a:rPr lang="ru-RU" dirty="0"/>
              <a:t>, 5b </a:t>
            </a:r>
            <a:r>
              <a:rPr lang="ru-RU" dirty="0" err="1"/>
              <a:t>manual</a:t>
            </a:r>
            <a:r>
              <a:rPr lang="ru-RU" dirty="0"/>
              <a:t> </a:t>
            </a:r>
            <a:r>
              <a:rPr lang="ru-RU" dirty="0" err="1"/>
              <a:t>vacuum</a:t>
            </a:r>
            <a:r>
              <a:rPr lang="ru-RU" dirty="0"/>
              <a:t> </a:t>
            </a:r>
            <a:r>
              <a:rPr lang="en-US" dirty="0"/>
              <a:t>gate</a:t>
            </a:r>
            <a:r>
              <a:rPr lang="ru-RU" dirty="0"/>
              <a:t>, 6</a:t>
            </a:r>
            <a:r>
              <a:rPr lang="en-US" dirty="0"/>
              <a:t> -</a:t>
            </a:r>
            <a:r>
              <a:rPr lang="ru-RU" dirty="0"/>
              <a:t> </a:t>
            </a:r>
            <a:r>
              <a:rPr lang="ru-RU" dirty="0" err="1"/>
              <a:t>bellows</a:t>
            </a:r>
            <a:r>
              <a:rPr lang="ru-RU" dirty="0"/>
              <a:t>, 16 </a:t>
            </a:r>
            <a:r>
              <a:rPr lang="en-US" dirty="0"/>
              <a:t>- </a:t>
            </a:r>
            <a:r>
              <a:rPr lang="ru-RU" dirty="0" err="1"/>
              <a:t>beam</a:t>
            </a:r>
            <a:r>
              <a:rPr lang="ru-RU" dirty="0"/>
              <a:t> </a:t>
            </a:r>
            <a:r>
              <a:rPr lang="en-US" dirty="0"/>
              <a:t>steering coils</a:t>
            </a:r>
            <a:r>
              <a:rPr lang="ru-RU" dirty="0"/>
              <a:t>, 17 </a:t>
            </a:r>
            <a:r>
              <a:rPr lang="en-US" dirty="0"/>
              <a:t>- </a:t>
            </a:r>
            <a:r>
              <a:rPr lang="ru-RU" dirty="0" err="1"/>
              <a:t>quadrupole</a:t>
            </a:r>
            <a:r>
              <a:rPr lang="ru-RU" dirty="0"/>
              <a:t> </a:t>
            </a:r>
            <a:r>
              <a:rPr lang="ru-RU" dirty="0" err="1"/>
              <a:t>lens</a:t>
            </a:r>
            <a:r>
              <a:rPr lang="ru-RU" dirty="0"/>
              <a:t>, 18-distributing </a:t>
            </a:r>
            <a:r>
              <a:rPr lang="ru-RU" dirty="0" err="1"/>
              <a:t>magnet</a:t>
            </a:r>
            <a:r>
              <a:rPr lang="ru-RU" dirty="0"/>
              <a:t>, 19-</a:t>
            </a:r>
            <a:r>
              <a:rPr lang="en-US" dirty="0"/>
              <a:t>bending</a:t>
            </a:r>
            <a:r>
              <a:rPr lang="ru-RU" dirty="0"/>
              <a:t> </a:t>
            </a:r>
            <a:r>
              <a:rPr lang="ru-RU" dirty="0" err="1"/>
              <a:t>magnet</a:t>
            </a:r>
            <a:r>
              <a:rPr lang="ru-RU" dirty="0"/>
              <a:t>, 22 -</a:t>
            </a:r>
            <a:r>
              <a:rPr lang="ru-RU" dirty="0" err="1"/>
              <a:t>collimator</a:t>
            </a:r>
            <a:r>
              <a:rPr lang="ru-RU" dirty="0"/>
              <a:t>, 23-target, IP </a:t>
            </a:r>
            <a:r>
              <a:rPr lang="en-US" dirty="0"/>
              <a:t>– ion pump</a:t>
            </a:r>
            <a:r>
              <a:rPr lang="ru-RU" dirty="0"/>
              <a:t>.</a:t>
            </a:r>
          </a:p>
        </p:txBody>
      </p:sp>
      <p:sp>
        <p:nvSpPr>
          <p:cNvPr id="13" name="TextBox 12">
            <a:extLst>
              <a:ext uri="{FF2B5EF4-FFF2-40B4-BE49-F238E27FC236}">
                <a16:creationId xmlns:a16="http://schemas.microsoft.com/office/drawing/2014/main" id="{8750315F-E696-CCFA-1680-CE979550C48A}"/>
              </a:ext>
            </a:extLst>
          </p:cNvPr>
          <p:cNvSpPr txBox="1"/>
          <p:nvPr/>
        </p:nvSpPr>
        <p:spPr>
          <a:xfrm>
            <a:off x="327259" y="299683"/>
            <a:ext cx="11378732" cy="830997"/>
          </a:xfrm>
          <a:prstGeom prst="rect">
            <a:avLst/>
          </a:prstGeom>
          <a:noFill/>
        </p:spPr>
        <p:txBody>
          <a:bodyPr wrap="square" rtlCol="0">
            <a:spAutoFit/>
          </a:bodyPr>
          <a:lstStyle/>
          <a:p>
            <a:pPr algn="ctr"/>
            <a:r>
              <a:rPr lang="en-US" sz="2400" b="1" dirty="0"/>
              <a:t>Project of 35 MeV pulsed electron linear accelerator for photonuclear reactions study and experiments for medical isotopes production</a:t>
            </a:r>
            <a:endParaRPr lang="ru-RU" sz="2400" b="1" dirty="0"/>
          </a:p>
        </p:txBody>
      </p:sp>
    </p:spTree>
    <p:extLst>
      <p:ext uri="{BB962C8B-B14F-4D97-AF65-F5344CB8AC3E}">
        <p14:creationId xmlns:p14="http://schemas.microsoft.com/office/powerpoint/2010/main" val="2222808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2112" y="188230"/>
            <a:ext cx="9061850" cy="461665"/>
          </a:xfrm>
          <a:prstGeom prst="rect">
            <a:avLst/>
          </a:prstGeom>
          <a:noFill/>
        </p:spPr>
        <p:txBody>
          <a:bodyPr wrap="square" rtlCol="0">
            <a:spAutoFit/>
          </a:bodyPr>
          <a:lstStyle/>
          <a:p>
            <a:pPr algn="ctr"/>
            <a:r>
              <a:rPr lang="en-US" sz="2400" b="1" dirty="0"/>
              <a:t>Projects of Laser-Electron Compton X-ray and gamma-ray generators</a:t>
            </a:r>
            <a:endParaRPr lang="ru-RU" sz="2400" b="1" dirty="0"/>
          </a:p>
        </p:txBody>
      </p:sp>
      <p:grpSp>
        <p:nvGrpSpPr>
          <p:cNvPr id="7" name="Group 19"/>
          <p:cNvGrpSpPr>
            <a:grpSpLocks/>
          </p:cNvGrpSpPr>
          <p:nvPr/>
        </p:nvGrpSpPr>
        <p:grpSpPr bwMode="auto">
          <a:xfrm>
            <a:off x="4438935" y="1522759"/>
            <a:ext cx="3087687" cy="561501"/>
            <a:chOff x="1111" y="2792"/>
            <a:chExt cx="3039" cy="820"/>
          </a:xfrm>
        </p:grpSpPr>
        <p:sp>
          <p:nvSpPr>
            <p:cNvPr id="8" name="Freeform 20"/>
            <p:cNvSpPr>
              <a:spLocks/>
            </p:cNvSpPr>
            <p:nvPr/>
          </p:nvSpPr>
          <p:spPr bwMode="auto">
            <a:xfrm>
              <a:off x="1111" y="2795"/>
              <a:ext cx="2631" cy="318"/>
            </a:xfrm>
            <a:custGeom>
              <a:avLst/>
              <a:gdLst>
                <a:gd name="T0" fmla="*/ 0 w 2631"/>
                <a:gd name="T1" fmla="*/ 0 h 170"/>
                <a:gd name="T2" fmla="*/ 1266 w 2631"/>
                <a:gd name="T3" fmla="*/ 170 h 170"/>
                <a:gd name="T4" fmla="*/ 2631 w 2631"/>
                <a:gd name="T5" fmla="*/ 1 h 170"/>
              </a:gdLst>
              <a:ahLst/>
              <a:cxnLst>
                <a:cxn ang="0">
                  <a:pos x="T0" y="T1"/>
                </a:cxn>
                <a:cxn ang="0">
                  <a:pos x="T2" y="T3"/>
                </a:cxn>
                <a:cxn ang="0">
                  <a:pos x="T4" y="T5"/>
                </a:cxn>
              </a:cxnLst>
              <a:rect l="0" t="0" r="r" b="b"/>
              <a:pathLst>
                <a:path w="2631" h="170">
                  <a:moveTo>
                    <a:pt x="0" y="0"/>
                  </a:moveTo>
                  <a:cubicBezTo>
                    <a:pt x="211" y="28"/>
                    <a:pt x="828" y="170"/>
                    <a:pt x="1266" y="170"/>
                  </a:cubicBezTo>
                  <a:cubicBezTo>
                    <a:pt x="1704" y="170"/>
                    <a:pt x="2347" y="36"/>
                    <a:pt x="2631" y="1"/>
                  </a:cubicBezTo>
                </a:path>
              </a:pathLst>
            </a:custGeom>
            <a:noFill/>
            <a:ln w="38100">
              <a:solidFill>
                <a:schemeClr val="accent2"/>
              </a:solidFill>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 name="Freeform 21"/>
            <p:cNvSpPr>
              <a:spLocks/>
            </p:cNvSpPr>
            <p:nvPr/>
          </p:nvSpPr>
          <p:spPr bwMode="auto">
            <a:xfrm flipV="1">
              <a:off x="1111" y="3249"/>
              <a:ext cx="2631" cy="363"/>
            </a:xfrm>
            <a:custGeom>
              <a:avLst/>
              <a:gdLst>
                <a:gd name="T0" fmla="*/ 0 w 2631"/>
                <a:gd name="T1" fmla="*/ 0 h 170"/>
                <a:gd name="T2" fmla="*/ 1266 w 2631"/>
                <a:gd name="T3" fmla="*/ 170 h 170"/>
                <a:gd name="T4" fmla="*/ 2631 w 2631"/>
                <a:gd name="T5" fmla="*/ 1 h 170"/>
              </a:gdLst>
              <a:ahLst/>
              <a:cxnLst>
                <a:cxn ang="0">
                  <a:pos x="T0" y="T1"/>
                </a:cxn>
                <a:cxn ang="0">
                  <a:pos x="T2" y="T3"/>
                </a:cxn>
                <a:cxn ang="0">
                  <a:pos x="T4" y="T5"/>
                </a:cxn>
              </a:cxnLst>
              <a:rect l="0" t="0" r="r" b="b"/>
              <a:pathLst>
                <a:path w="2631" h="170">
                  <a:moveTo>
                    <a:pt x="0" y="0"/>
                  </a:moveTo>
                  <a:cubicBezTo>
                    <a:pt x="211" y="28"/>
                    <a:pt x="828" y="170"/>
                    <a:pt x="1266" y="170"/>
                  </a:cubicBezTo>
                  <a:cubicBezTo>
                    <a:pt x="1704" y="170"/>
                    <a:pt x="2347" y="36"/>
                    <a:pt x="2631" y="1"/>
                  </a:cubicBezTo>
                </a:path>
              </a:pathLst>
            </a:custGeom>
            <a:noFill/>
            <a:ln w="38100">
              <a:solidFill>
                <a:schemeClr val="accent2"/>
              </a:solidFill>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 name="Freeform 22"/>
            <p:cNvSpPr>
              <a:spLocks/>
            </p:cNvSpPr>
            <p:nvPr/>
          </p:nvSpPr>
          <p:spPr bwMode="auto">
            <a:xfrm flipH="1">
              <a:off x="1698" y="2792"/>
              <a:ext cx="1250" cy="317"/>
            </a:xfrm>
            <a:custGeom>
              <a:avLst/>
              <a:gdLst>
                <a:gd name="T0" fmla="*/ 0 w 2631"/>
                <a:gd name="T1" fmla="*/ 0 h 170"/>
                <a:gd name="T2" fmla="*/ 1266 w 2631"/>
                <a:gd name="T3" fmla="*/ 170 h 170"/>
                <a:gd name="T4" fmla="*/ 2631 w 2631"/>
                <a:gd name="T5" fmla="*/ 1 h 170"/>
              </a:gdLst>
              <a:ahLst/>
              <a:cxnLst>
                <a:cxn ang="0">
                  <a:pos x="T0" y="T1"/>
                </a:cxn>
                <a:cxn ang="0">
                  <a:pos x="T2" y="T3"/>
                </a:cxn>
                <a:cxn ang="0">
                  <a:pos x="T4" y="T5"/>
                </a:cxn>
              </a:cxnLst>
              <a:rect l="0" t="0" r="r" b="b"/>
              <a:pathLst>
                <a:path w="2631" h="170">
                  <a:moveTo>
                    <a:pt x="0" y="0"/>
                  </a:moveTo>
                  <a:cubicBezTo>
                    <a:pt x="211" y="28"/>
                    <a:pt x="828" y="170"/>
                    <a:pt x="1266" y="170"/>
                  </a:cubicBezTo>
                  <a:cubicBezTo>
                    <a:pt x="1704" y="170"/>
                    <a:pt x="2347" y="36"/>
                    <a:pt x="2631" y="1"/>
                  </a:cubicBezTo>
                </a:path>
              </a:pathLst>
            </a:custGeom>
            <a:noFill/>
            <a:ln w="38100" cap="flat" cmpd="sng">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 name="Freeform 23"/>
            <p:cNvSpPr>
              <a:spLocks/>
            </p:cNvSpPr>
            <p:nvPr/>
          </p:nvSpPr>
          <p:spPr bwMode="auto">
            <a:xfrm flipH="1" flipV="1">
              <a:off x="1721" y="3249"/>
              <a:ext cx="1250" cy="276"/>
            </a:xfrm>
            <a:custGeom>
              <a:avLst/>
              <a:gdLst>
                <a:gd name="T0" fmla="*/ 0 w 2631"/>
                <a:gd name="T1" fmla="*/ 0 h 170"/>
                <a:gd name="T2" fmla="*/ 1266 w 2631"/>
                <a:gd name="T3" fmla="*/ 170 h 170"/>
                <a:gd name="T4" fmla="*/ 2631 w 2631"/>
                <a:gd name="T5" fmla="*/ 1 h 170"/>
              </a:gdLst>
              <a:ahLst/>
              <a:cxnLst>
                <a:cxn ang="0">
                  <a:pos x="T0" y="T1"/>
                </a:cxn>
                <a:cxn ang="0">
                  <a:pos x="T2" y="T3"/>
                </a:cxn>
                <a:cxn ang="0">
                  <a:pos x="T4" y="T5"/>
                </a:cxn>
              </a:cxnLst>
              <a:rect l="0" t="0" r="r" b="b"/>
              <a:pathLst>
                <a:path w="2631" h="170">
                  <a:moveTo>
                    <a:pt x="0" y="0"/>
                  </a:moveTo>
                  <a:cubicBezTo>
                    <a:pt x="211" y="28"/>
                    <a:pt x="828" y="170"/>
                    <a:pt x="1266" y="170"/>
                  </a:cubicBezTo>
                  <a:cubicBezTo>
                    <a:pt x="1704" y="170"/>
                    <a:pt x="2347" y="36"/>
                    <a:pt x="2631" y="1"/>
                  </a:cubicBezTo>
                </a:path>
              </a:pathLst>
            </a:custGeom>
            <a:noFill/>
            <a:ln w="38100" cap="flat" cmpd="sng">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 name="Freeform 24"/>
            <p:cNvSpPr>
              <a:spLocks/>
            </p:cNvSpPr>
            <p:nvPr/>
          </p:nvSpPr>
          <p:spPr bwMode="auto">
            <a:xfrm>
              <a:off x="3056" y="3067"/>
              <a:ext cx="731" cy="190"/>
            </a:xfrm>
            <a:custGeom>
              <a:avLst/>
              <a:gdLst>
                <a:gd name="T0" fmla="*/ 0 w 940"/>
                <a:gd name="T1" fmla="*/ 110 h 190"/>
                <a:gd name="T2" fmla="*/ 60 w 940"/>
                <a:gd name="T3" fmla="*/ 13 h 190"/>
                <a:gd name="T4" fmla="*/ 157 w 940"/>
                <a:gd name="T5" fmla="*/ 189 h 190"/>
                <a:gd name="T6" fmla="*/ 254 w 940"/>
                <a:gd name="T7" fmla="*/ 13 h 190"/>
                <a:gd name="T8" fmla="*/ 364 w 940"/>
                <a:gd name="T9" fmla="*/ 189 h 190"/>
                <a:gd name="T10" fmla="*/ 461 w 940"/>
                <a:gd name="T11" fmla="*/ 19 h 190"/>
                <a:gd name="T12" fmla="*/ 564 w 940"/>
                <a:gd name="T13" fmla="*/ 177 h 190"/>
                <a:gd name="T14" fmla="*/ 673 w 940"/>
                <a:gd name="T15" fmla="*/ 19 h 190"/>
                <a:gd name="T16" fmla="*/ 752 w 940"/>
                <a:gd name="T17" fmla="*/ 116 h 190"/>
                <a:gd name="T18" fmla="*/ 940 w 940"/>
                <a:gd name="T19" fmla="*/ 11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0" h="190">
                  <a:moveTo>
                    <a:pt x="0" y="110"/>
                  </a:moveTo>
                  <a:cubicBezTo>
                    <a:pt x="10" y="94"/>
                    <a:pt x="34" y="0"/>
                    <a:pt x="60" y="13"/>
                  </a:cubicBezTo>
                  <a:cubicBezTo>
                    <a:pt x="86" y="26"/>
                    <a:pt x="125" y="189"/>
                    <a:pt x="157" y="189"/>
                  </a:cubicBezTo>
                  <a:cubicBezTo>
                    <a:pt x="189" y="189"/>
                    <a:pt x="220" y="13"/>
                    <a:pt x="254" y="13"/>
                  </a:cubicBezTo>
                  <a:cubicBezTo>
                    <a:pt x="288" y="13"/>
                    <a:pt x="330" y="188"/>
                    <a:pt x="364" y="189"/>
                  </a:cubicBezTo>
                  <a:cubicBezTo>
                    <a:pt x="398" y="190"/>
                    <a:pt x="428" y="21"/>
                    <a:pt x="461" y="19"/>
                  </a:cubicBezTo>
                  <a:cubicBezTo>
                    <a:pt x="494" y="17"/>
                    <a:pt x="529" y="177"/>
                    <a:pt x="564" y="177"/>
                  </a:cubicBezTo>
                  <a:cubicBezTo>
                    <a:pt x="599" y="177"/>
                    <a:pt x="642" y="29"/>
                    <a:pt x="673" y="19"/>
                  </a:cubicBezTo>
                  <a:cubicBezTo>
                    <a:pt x="704" y="9"/>
                    <a:pt x="708" y="101"/>
                    <a:pt x="752" y="116"/>
                  </a:cubicBezTo>
                  <a:cubicBezTo>
                    <a:pt x="796" y="131"/>
                    <a:pt x="901" y="111"/>
                    <a:pt x="940" y="110"/>
                  </a:cubicBezTo>
                </a:path>
              </a:pathLst>
            </a:custGeom>
            <a:noFill/>
            <a:ln w="38100"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 name="Line 25"/>
            <p:cNvSpPr>
              <a:spLocks noChangeShapeType="1"/>
            </p:cNvSpPr>
            <p:nvPr/>
          </p:nvSpPr>
          <p:spPr bwMode="auto">
            <a:xfrm flipV="1">
              <a:off x="2698" y="2846"/>
              <a:ext cx="1361" cy="273"/>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 name="Line 26"/>
            <p:cNvSpPr>
              <a:spLocks noChangeShapeType="1"/>
            </p:cNvSpPr>
            <p:nvPr/>
          </p:nvSpPr>
          <p:spPr bwMode="auto">
            <a:xfrm>
              <a:off x="2695" y="3237"/>
              <a:ext cx="1364" cy="284"/>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15" name="Group 27"/>
            <p:cNvGrpSpPr>
              <a:grpSpLocks/>
            </p:cNvGrpSpPr>
            <p:nvPr/>
          </p:nvGrpSpPr>
          <p:grpSpPr bwMode="auto">
            <a:xfrm>
              <a:off x="4002" y="2837"/>
              <a:ext cx="148" cy="690"/>
              <a:chOff x="4308" y="3475"/>
              <a:chExt cx="284" cy="800"/>
            </a:xfrm>
          </p:grpSpPr>
          <p:sp>
            <p:nvSpPr>
              <p:cNvPr id="16" name="Oval 28"/>
              <p:cNvSpPr>
                <a:spLocks noChangeArrowheads="1"/>
              </p:cNvSpPr>
              <p:nvPr/>
            </p:nvSpPr>
            <p:spPr bwMode="auto">
              <a:xfrm>
                <a:off x="4308" y="3475"/>
                <a:ext cx="284" cy="800"/>
              </a:xfrm>
              <a:prstGeom prst="ellipse">
                <a:avLst/>
              </a:prstGeom>
              <a:solidFill>
                <a:srgbClr val="FF3300">
                  <a:alpha val="96001"/>
                </a:srgbClr>
              </a:solidFill>
              <a:ln>
                <a:noFill/>
              </a:ln>
              <a:effectLst/>
              <a:extLst>
                <a:ext uri="{91240B29-F687-4F45-9708-019B960494DF}">
                  <a14:hiddenLine xmlns:a14="http://schemas.microsoft.com/office/drawing/2010/main" w="38100">
                    <a:solidFill>
                      <a:srgbClr val="FF0000"/>
                    </a:solidFill>
                    <a:round/>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7" name="Group 29"/>
              <p:cNvGrpSpPr>
                <a:grpSpLocks/>
              </p:cNvGrpSpPr>
              <p:nvPr/>
            </p:nvGrpSpPr>
            <p:grpSpPr bwMode="auto">
              <a:xfrm>
                <a:off x="4353" y="3554"/>
                <a:ext cx="181" cy="635"/>
                <a:chOff x="4353" y="3554"/>
                <a:chExt cx="181" cy="635"/>
              </a:xfrm>
            </p:grpSpPr>
            <p:sp>
              <p:nvSpPr>
                <p:cNvPr id="18" name="Oval 30"/>
                <p:cNvSpPr>
                  <a:spLocks noChangeArrowheads="1"/>
                </p:cNvSpPr>
                <p:nvPr/>
              </p:nvSpPr>
              <p:spPr bwMode="auto">
                <a:xfrm>
                  <a:off x="4353" y="3554"/>
                  <a:ext cx="181" cy="635"/>
                </a:xfrm>
                <a:prstGeom prst="ellipse">
                  <a:avLst/>
                </a:prstGeom>
                <a:solidFill>
                  <a:srgbClr val="FFFF00">
                    <a:alpha val="96001"/>
                  </a:srgbClr>
                </a:solidFill>
                <a:ln>
                  <a:noFill/>
                </a:ln>
                <a:effectLst/>
                <a:extLst>
                  <a:ext uri="{91240B29-F687-4F45-9708-019B960494DF}">
                    <a14:hiddenLine xmlns:a14="http://schemas.microsoft.com/office/drawing/2010/main" w="38100">
                      <a:solidFill>
                        <a:srgbClr val="FF0000"/>
                      </a:solidFill>
                      <a:round/>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 name="Oval 31"/>
                <p:cNvSpPr>
                  <a:spLocks noChangeArrowheads="1"/>
                </p:cNvSpPr>
                <p:nvPr/>
              </p:nvSpPr>
              <p:spPr bwMode="auto">
                <a:xfrm>
                  <a:off x="4395" y="3618"/>
                  <a:ext cx="106" cy="471"/>
                </a:xfrm>
                <a:prstGeom prst="ellipse">
                  <a:avLst/>
                </a:prstGeom>
                <a:solidFill>
                  <a:srgbClr val="009900">
                    <a:alpha val="96001"/>
                  </a:srgbClr>
                </a:solidFill>
                <a:ln>
                  <a:noFill/>
                </a:ln>
                <a:effectLst/>
                <a:extLst>
                  <a:ext uri="{91240B29-F687-4F45-9708-019B960494DF}">
                    <a14:hiddenLine xmlns:a14="http://schemas.microsoft.com/office/drawing/2010/main" w="38100">
                      <a:solidFill>
                        <a:srgbClr val="FF0000"/>
                      </a:solidFill>
                      <a:round/>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 name="Oval 32"/>
                <p:cNvSpPr>
                  <a:spLocks noChangeArrowheads="1"/>
                </p:cNvSpPr>
                <p:nvPr/>
              </p:nvSpPr>
              <p:spPr bwMode="auto">
                <a:xfrm>
                  <a:off x="4422" y="3702"/>
                  <a:ext cx="46" cy="318"/>
                </a:xfrm>
                <a:prstGeom prst="ellipse">
                  <a:avLst/>
                </a:prstGeom>
                <a:solidFill>
                  <a:schemeClr val="accent2">
                    <a:alpha val="96001"/>
                  </a:schemeClr>
                </a:solidFill>
                <a:ln>
                  <a:noFill/>
                </a:ln>
                <a:effectLst/>
                <a:extLst>
                  <a:ext uri="{91240B29-F687-4F45-9708-019B960494DF}">
                    <a14:hiddenLine xmlns:a14="http://schemas.microsoft.com/office/drawing/2010/main" w="38100">
                      <a:solidFill>
                        <a:srgbClr val="FF0000"/>
                      </a:solidFill>
                      <a:round/>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grpSp>
      <p:sp>
        <p:nvSpPr>
          <p:cNvPr id="21" name="TextBox 20"/>
          <p:cNvSpPr txBox="1"/>
          <p:nvPr/>
        </p:nvSpPr>
        <p:spPr>
          <a:xfrm>
            <a:off x="3866925" y="940686"/>
            <a:ext cx="1049775" cy="369332"/>
          </a:xfrm>
          <a:prstGeom prst="rect">
            <a:avLst/>
          </a:prstGeom>
          <a:noFill/>
        </p:spPr>
        <p:txBody>
          <a:bodyPr wrap="none" rtlCol="0">
            <a:spAutoFit/>
          </a:bodyPr>
          <a:lstStyle/>
          <a:p>
            <a:r>
              <a:rPr lang="en-US" dirty="0"/>
              <a:t>Electrons</a:t>
            </a:r>
            <a:endParaRPr lang="ru-RU" dirty="0"/>
          </a:p>
        </p:txBody>
      </p:sp>
      <p:sp>
        <p:nvSpPr>
          <p:cNvPr id="22" name="TextBox 21"/>
          <p:cNvSpPr txBox="1"/>
          <p:nvPr/>
        </p:nvSpPr>
        <p:spPr>
          <a:xfrm>
            <a:off x="5642533" y="940686"/>
            <a:ext cx="641009" cy="369332"/>
          </a:xfrm>
          <a:prstGeom prst="rect">
            <a:avLst/>
          </a:prstGeom>
          <a:noFill/>
        </p:spPr>
        <p:txBody>
          <a:bodyPr wrap="none" rtlCol="0">
            <a:spAutoFit/>
          </a:bodyPr>
          <a:lstStyle/>
          <a:p>
            <a:r>
              <a:rPr lang="en-US" dirty="0"/>
              <a:t>Light</a:t>
            </a:r>
            <a:endParaRPr lang="ru-RU" dirty="0"/>
          </a:p>
        </p:txBody>
      </p:sp>
      <p:sp>
        <p:nvSpPr>
          <p:cNvPr id="23" name="TextBox 22"/>
          <p:cNvSpPr txBox="1"/>
          <p:nvPr/>
        </p:nvSpPr>
        <p:spPr>
          <a:xfrm>
            <a:off x="7031705" y="954402"/>
            <a:ext cx="748988" cy="369332"/>
          </a:xfrm>
          <a:prstGeom prst="rect">
            <a:avLst/>
          </a:prstGeom>
          <a:noFill/>
        </p:spPr>
        <p:txBody>
          <a:bodyPr wrap="none" rtlCol="0">
            <a:spAutoFit/>
          </a:bodyPr>
          <a:lstStyle/>
          <a:p>
            <a:r>
              <a:rPr lang="en-US" dirty="0"/>
              <a:t>X-rays</a:t>
            </a:r>
            <a:endParaRPr lang="ru-RU" dirty="0"/>
          </a:p>
        </p:txBody>
      </p:sp>
      <p:cxnSp>
        <p:nvCxnSpPr>
          <p:cNvPr id="24" name="Прямая со стрелкой 23"/>
          <p:cNvCxnSpPr/>
          <p:nvPr/>
        </p:nvCxnSpPr>
        <p:spPr>
          <a:xfrm>
            <a:off x="4632936" y="1310019"/>
            <a:ext cx="72008" cy="24971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Прямая со стрелкой 24"/>
          <p:cNvCxnSpPr/>
          <p:nvPr/>
        </p:nvCxnSpPr>
        <p:spPr>
          <a:xfrm>
            <a:off x="5976304" y="1240557"/>
            <a:ext cx="168801" cy="3191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Прямая со стрелкой 25"/>
          <p:cNvCxnSpPr/>
          <p:nvPr/>
        </p:nvCxnSpPr>
        <p:spPr>
          <a:xfrm>
            <a:off x="7304242" y="1240557"/>
            <a:ext cx="72008" cy="24971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990" y="2277480"/>
            <a:ext cx="2556284" cy="40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a:extLst>
              <a:ext uri="{FF2B5EF4-FFF2-40B4-BE49-F238E27FC236}">
                <a16:creationId xmlns:a16="http://schemas.microsoft.com/office/drawing/2014/main" id="{A07C4954-82BC-2F26-BC3B-EA72CCC7605B}"/>
              </a:ext>
            </a:extLst>
          </p:cNvPr>
          <p:cNvSpPr txBox="1"/>
          <p:nvPr/>
        </p:nvSpPr>
        <p:spPr>
          <a:xfrm>
            <a:off x="1113151" y="4871522"/>
            <a:ext cx="9452498" cy="923330"/>
          </a:xfrm>
          <a:prstGeom prst="rect">
            <a:avLst/>
          </a:prstGeom>
          <a:noFill/>
        </p:spPr>
        <p:txBody>
          <a:bodyPr wrap="square">
            <a:spAutoFit/>
          </a:bodyPr>
          <a:lstStyle/>
          <a:p>
            <a:r>
              <a:rPr lang="en-US" b="1" dirty="0"/>
              <a:t>The Compton effect on relativistic electrons and the </a:t>
            </a:r>
            <a:r>
              <a:rPr lang="en-US" b="1" dirty="0" err="1"/>
              <a:t>possibilty</a:t>
            </a:r>
            <a:r>
              <a:rPr lang="en-US" b="1" dirty="0"/>
              <a:t> of obtaining high energy beams</a:t>
            </a:r>
          </a:p>
          <a:p>
            <a:r>
              <a:rPr lang="en-US" dirty="0">
                <a:solidFill>
                  <a:srgbClr val="0563C1"/>
                </a:solidFill>
                <a:hlinkClick r:id="rId3">
                  <a:extLst>
                    <a:ext uri="{A12FA001-AC4F-418D-AE19-62706E023703}">
                      <ahyp:hlinkClr xmlns:ahyp="http://schemas.microsoft.com/office/drawing/2018/hyperlinkcolor" val="tx"/>
                    </a:ext>
                  </a:extLst>
                </a:hlinkClick>
              </a:rPr>
              <a:t>F.R. </a:t>
            </a:r>
            <a:r>
              <a:rPr lang="en-US" dirty="0" err="1">
                <a:hlinkClick r:id="rId3">
                  <a:extLst>
                    <a:ext uri="{A12FA001-AC4F-418D-AE19-62706E023703}">
                      <ahyp:hlinkClr xmlns:ahyp="http://schemas.microsoft.com/office/drawing/2018/hyperlinkcolor" val="tx"/>
                    </a:ext>
                  </a:extLst>
                </a:hlinkClick>
              </a:rPr>
              <a:t>Arutyunian</a:t>
            </a:r>
            <a:r>
              <a:rPr lang="en-US" dirty="0"/>
              <a:t>, </a:t>
            </a:r>
            <a:r>
              <a:rPr lang="en-US" dirty="0">
                <a:solidFill>
                  <a:srgbClr val="0563C1"/>
                </a:solidFill>
                <a:hlinkClick r:id="rId4">
                  <a:extLst>
                    <a:ext uri="{A12FA001-AC4F-418D-AE19-62706E023703}">
                      <ahyp:hlinkClr xmlns:ahyp="http://schemas.microsoft.com/office/drawing/2018/hyperlinkcolor" val="tx"/>
                    </a:ext>
                  </a:extLst>
                </a:hlinkClick>
              </a:rPr>
              <a:t>V.A. </a:t>
            </a:r>
            <a:r>
              <a:rPr lang="en-US" dirty="0" err="1">
                <a:hlinkClick r:id="rId4">
                  <a:extLst>
                    <a:ext uri="{A12FA001-AC4F-418D-AE19-62706E023703}">
                      <ahyp:hlinkClr xmlns:ahyp="http://schemas.microsoft.com/office/drawing/2018/hyperlinkcolor" val="tx"/>
                    </a:ext>
                  </a:extLst>
                </a:hlinkClick>
              </a:rPr>
              <a:t>Tumanian</a:t>
            </a:r>
            <a:endParaRPr lang="en-US" dirty="0"/>
          </a:p>
          <a:p>
            <a:r>
              <a:rPr lang="en-US" dirty="0">
                <a:hlinkClick r:id="rId5" tooltip="Go to Physics Letters on ScienceDirect">
                  <a:extLst>
                    <a:ext uri="{A12FA001-AC4F-418D-AE19-62706E023703}">
                      <ahyp:hlinkClr xmlns:ahyp="http://schemas.microsoft.com/office/drawing/2018/hyperlinkcolor" val="tx"/>
                    </a:ext>
                  </a:extLst>
                </a:hlinkClick>
              </a:rPr>
              <a:t>Physics Letters</a:t>
            </a:r>
            <a:r>
              <a:rPr lang="en-US" dirty="0"/>
              <a:t> </a:t>
            </a:r>
            <a:r>
              <a:rPr lang="en-US" dirty="0">
                <a:hlinkClick r:id="rId6" tooltip="Go to table of contents for this volume/issue">
                  <a:extLst>
                    <a:ext uri="{A12FA001-AC4F-418D-AE19-62706E023703}">
                      <ahyp:hlinkClr xmlns:ahyp="http://schemas.microsoft.com/office/drawing/2018/hyperlinkcolor" val="tx"/>
                    </a:ext>
                  </a:extLst>
                </a:hlinkClick>
              </a:rPr>
              <a:t>Volume 4, Issue 3</a:t>
            </a:r>
            <a:r>
              <a:rPr lang="en-US" dirty="0"/>
              <a:t>, 1 April 1963, Pages 176-178</a:t>
            </a:r>
          </a:p>
        </p:txBody>
      </p:sp>
      <p:sp>
        <p:nvSpPr>
          <p:cNvPr id="33" name="TextBox 32">
            <a:extLst>
              <a:ext uri="{FF2B5EF4-FFF2-40B4-BE49-F238E27FC236}">
                <a16:creationId xmlns:a16="http://schemas.microsoft.com/office/drawing/2014/main" id="{D68E2D2F-30A6-7D72-7FFB-97CB87F5B5A4}"/>
              </a:ext>
            </a:extLst>
          </p:cNvPr>
          <p:cNvSpPr txBox="1"/>
          <p:nvPr/>
        </p:nvSpPr>
        <p:spPr>
          <a:xfrm>
            <a:off x="1161278" y="3406639"/>
            <a:ext cx="7581005" cy="923330"/>
          </a:xfrm>
          <a:prstGeom prst="rect">
            <a:avLst/>
          </a:prstGeom>
          <a:noFill/>
        </p:spPr>
        <p:txBody>
          <a:bodyPr wrap="square">
            <a:spAutoFit/>
          </a:bodyPr>
          <a:lstStyle/>
          <a:p>
            <a:r>
              <a:rPr lang="en-US" b="1" dirty="0"/>
              <a:t>Electron Scattering by an Intense Polarized Photon Field</a:t>
            </a:r>
          </a:p>
          <a:p>
            <a:r>
              <a:rPr lang="en-US" dirty="0"/>
              <a:t>Richard H. Milburn</a:t>
            </a:r>
          </a:p>
          <a:p>
            <a:r>
              <a:rPr lang="en-US" dirty="0"/>
              <a:t>Phys. Rev. Lett. 10, 75 – Published 1 February 1963</a:t>
            </a:r>
            <a:endParaRPr lang="ru-RU" dirty="0"/>
          </a:p>
        </p:txBody>
      </p:sp>
    </p:spTree>
    <p:extLst>
      <p:ext uri="{BB962C8B-B14F-4D97-AF65-F5344CB8AC3E}">
        <p14:creationId xmlns:p14="http://schemas.microsoft.com/office/powerpoint/2010/main" val="354561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7985E2B8-E50D-FA92-81FE-45289D264A62}"/>
              </a:ext>
            </a:extLst>
          </p:cNvPr>
          <p:cNvSpPr/>
          <p:nvPr/>
        </p:nvSpPr>
        <p:spPr>
          <a:xfrm>
            <a:off x="312198" y="813304"/>
            <a:ext cx="4305346" cy="461665"/>
          </a:xfrm>
          <a:prstGeom prst="rect">
            <a:avLst/>
          </a:prstGeom>
        </p:spPr>
        <p:txBody>
          <a:bodyPr wrap="none">
            <a:spAutoFit/>
          </a:bodyPr>
          <a:lstStyle/>
          <a:p>
            <a:pPr algn="ctr"/>
            <a:r>
              <a:rPr lang="en-US" sz="2400" b="1" dirty="0"/>
              <a:t>Project of Compton X-ray source</a:t>
            </a:r>
            <a:endParaRPr lang="ru-RU" sz="2400" b="1" dirty="0"/>
          </a:p>
        </p:txBody>
      </p:sp>
      <p:sp>
        <p:nvSpPr>
          <p:cNvPr id="8" name="TextBox 7">
            <a:extLst>
              <a:ext uri="{FF2B5EF4-FFF2-40B4-BE49-F238E27FC236}">
                <a16:creationId xmlns:a16="http://schemas.microsoft.com/office/drawing/2014/main" id="{2518CAA6-4217-979A-5D74-14EABD2CD3A9}"/>
              </a:ext>
            </a:extLst>
          </p:cNvPr>
          <p:cNvSpPr txBox="1"/>
          <p:nvPr/>
        </p:nvSpPr>
        <p:spPr>
          <a:xfrm>
            <a:off x="312198" y="5530236"/>
            <a:ext cx="11567604" cy="923330"/>
          </a:xfrm>
          <a:prstGeom prst="rect">
            <a:avLst/>
          </a:prstGeom>
          <a:noFill/>
        </p:spPr>
        <p:txBody>
          <a:bodyPr wrap="square">
            <a:spAutoFit/>
          </a:bodyPr>
          <a:lstStyle/>
          <a:p>
            <a:pPr algn="just"/>
            <a:r>
              <a:rPr lang="en-US" dirty="0"/>
              <a:t>1 – RF gun with a photocathode, 2 – solenoid, 3 – laser radiation input window, 4 – photocathode laser, 5 – beam diagnostics station, 6 – vacuum gate, 7 – accelerating structures, 8 – quadrupole lenses, 9 – interaction chamber, 10 – interaction point, 11 – main laser, 12 – X-ray output window, 13 – X-rays, 14 – bending magnets, 15 – beam absorbers.</a:t>
            </a:r>
            <a:endParaRPr lang="ru-RU" dirty="0"/>
          </a:p>
        </p:txBody>
      </p:sp>
      <p:pic>
        <p:nvPicPr>
          <p:cNvPr id="3" name="Рисунок 2">
            <a:extLst>
              <a:ext uri="{FF2B5EF4-FFF2-40B4-BE49-F238E27FC236}">
                <a16:creationId xmlns:a16="http://schemas.microsoft.com/office/drawing/2014/main" id="{7EA73B78-157E-CEE7-4926-690A94806C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88272"/>
            <a:ext cx="12192000" cy="3355224"/>
          </a:xfrm>
          <a:prstGeom prst="rect">
            <a:avLst/>
          </a:prstGeom>
        </p:spPr>
      </p:pic>
      <mc:AlternateContent xmlns:mc="http://schemas.openxmlformats.org/markup-compatibility/2006" xmlns:a14="http://schemas.microsoft.com/office/drawing/2010/main">
        <mc:Choice Requires="a14">
          <p:graphicFrame>
            <p:nvGraphicFramePr>
              <p:cNvPr id="2" name="Таблица 4">
                <a:extLst>
                  <a:ext uri="{FF2B5EF4-FFF2-40B4-BE49-F238E27FC236}">
                    <a16:creationId xmlns:a16="http://schemas.microsoft.com/office/drawing/2014/main" id="{58B8B992-8F16-A0AA-8D2E-DA3C29317C85}"/>
                  </a:ext>
                </a:extLst>
              </p:cNvPr>
              <p:cNvGraphicFramePr>
                <a:graphicFrameLocks noGrp="1"/>
              </p:cNvGraphicFramePr>
              <p:nvPr>
                <p:extLst>
                  <p:ext uri="{D42A27DB-BD31-4B8C-83A1-F6EECF244321}">
                    <p14:modId xmlns:p14="http://schemas.microsoft.com/office/powerpoint/2010/main" val="2141559382"/>
                  </p:ext>
                </p:extLst>
              </p:nvPr>
            </p:nvGraphicFramePr>
            <p:xfrm>
              <a:off x="4991409" y="632468"/>
              <a:ext cx="6984646" cy="2560320"/>
            </p:xfrm>
            <a:graphic>
              <a:graphicData uri="http://schemas.openxmlformats.org/drawingml/2006/table">
                <a:tbl>
                  <a:tblPr firstRow="1" bandRow="1">
                    <a:tableStyleId>{0505E3EF-67EA-436B-97B2-0124C06EBD24}</a:tableStyleId>
                  </a:tblPr>
                  <a:tblGrid>
                    <a:gridCol w="5453032">
                      <a:extLst>
                        <a:ext uri="{9D8B030D-6E8A-4147-A177-3AD203B41FA5}">
                          <a16:colId xmlns:a16="http://schemas.microsoft.com/office/drawing/2014/main" val="1845429971"/>
                        </a:ext>
                      </a:extLst>
                    </a:gridCol>
                    <a:gridCol w="1531614">
                      <a:extLst>
                        <a:ext uri="{9D8B030D-6E8A-4147-A177-3AD203B41FA5}">
                          <a16:colId xmlns:a16="http://schemas.microsoft.com/office/drawing/2014/main" val="3907313854"/>
                        </a:ext>
                      </a:extLst>
                    </a:gridCol>
                  </a:tblGrid>
                  <a:tr h="338389">
                    <a:tc>
                      <a:txBody>
                        <a:bodyPr/>
                        <a:lstStyle/>
                        <a:p>
                          <a:r>
                            <a:rPr lang="en-US" b="0" dirty="0"/>
                            <a:t>RF gun beam energy</a:t>
                          </a:r>
                          <a:endParaRPr lang="ru-RU" b="0" dirty="0"/>
                        </a:p>
                      </a:txBody>
                      <a:tcPr/>
                    </a:tc>
                    <a:tc>
                      <a:txBody>
                        <a:bodyPr/>
                        <a:lstStyle/>
                        <a:p>
                          <a:r>
                            <a:rPr lang="ru-RU" b="0" dirty="0"/>
                            <a:t>5 </a:t>
                          </a:r>
                          <a:r>
                            <a:rPr lang="en-US" b="0" dirty="0"/>
                            <a:t>MeV</a:t>
                          </a:r>
                          <a:endParaRPr lang="ru-RU" b="0" dirty="0"/>
                        </a:p>
                      </a:txBody>
                      <a:tcPr/>
                    </a:tc>
                    <a:extLst>
                      <a:ext uri="{0D108BD9-81ED-4DB2-BD59-A6C34878D82A}">
                        <a16:rowId xmlns:a16="http://schemas.microsoft.com/office/drawing/2014/main" val="483902542"/>
                      </a:ext>
                    </a:extLst>
                  </a:tr>
                  <a:tr h="338389">
                    <a:tc>
                      <a:txBody>
                        <a:bodyPr/>
                        <a:lstStyle/>
                        <a:p>
                          <a:r>
                            <a:rPr lang="en-US" dirty="0"/>
                            <a:t>Max energy at </a:t>
                          </a:r>
                          <a:r>
                            <a:rPr lang="en-US" dirty="0" err="1"/>
                            <a:t>linac</a:t>
                          </a:r>
                          <a:r>
                            <a:rPr lang="en-US" dirty="0"/>
                            <a:t> exit</a:t>
                          </a:r>
                          <a:endParaRPr lang="ru-RU" dirty="0"/>
                        </a:p>
                      </a:txBody>
                      <a:tcPr/>
                    </a:tc>
                    <a:tc>
                      <a:txBody>
                        <a:bodyPr/>
                        <a:lstStyle/>
                        <a:p>
                          <a:r>
                            <a:rPr lang="ru-RU" dirty="0"/>
                            <a:t>50 </a:t>
                          </a:r>
                          <a:r>
                            <a:rPr lang="en-US" dirty="0"/>
                            <a:t>MeV</a:t>
                          </a:r>
                          <a:endParaRPr lang="ru-RU" dirty="0"/>
                        </a:p>
                      </a:txBody>
                      <a:tcPr/>
                    </a:tc>
                    <a:extLst>
                      <a:ext uri="{0D108BD9-81ED-4DB2-BD59-A6C34878D82A}">
                        <a16:rowId xmlns:a16="http://schemas.microsoft.com/office/drawing/2014/main" val="3284151757"/>
                      </a:ext>
                    </a:extLst>
                  </a:tr>
                  <a:tr h="338389">
                    <a:tc>
                      <a:txBody>
                        <a:bodyPr/>
                        <a:lstStyle/>
                        <a:p>
                          <a:r>
                            <a:rPr lang="en-US" dirty="0"/>
                            <a:t>Energy spread</a:t>
                          </a:r>
                          <a:endParaRPr lang="ru-RU" dirty="0"/>
                        </a:p>
                      </a:txBody>
                      <a:tcPr/>
                    </a:tc>
                    <a:tc>
                      <a:txBody>
                        <a:bodyPr/>
                        <a:lstStyle/>
                        <a:p>
                          <a:r>
                            <a:rPr lang="en-US" dirty="0"/>
                            <a:t>&lt; </a:t>
                          </a:r>
                          <a:r>
                            <a:rPr lang="ru-RU" dirty="0"/>
                            <a:t>0.25%</a:t>
                          </a:r>
                        </a:p>
                      </a:txBody>
                      <a:tcPr/>
                    </a:tc>
                    <a:extLst>
                      <a:ext uri="{0D108BD9-81ED-4DB2-BD59-A6C34878D82A}">
                        <a16:rowId xmlns:a16="http://schemas.microsoft.com/office/drawing/2014/main" val="1122726407"/>
                      </a:ext>
                    </a:extLst>
                  </a:tr>
                  <a:tr h="338389">
                    <a:tc>
                      <a:txBody>
                        <a:bodyPr/>
                        <a:lstStyle/>
                        <a:p>
                          <a:r>
                            <a:rPr lang="en-US" dirty="0"/>
                            <a:t>Normalized rms emittance</a:t>
                          </a:r>
                          <a:endParaRPr lang="ru-RU" dirty="0"/>
                        </a:p>
                      </a:txBody>
                      <a:tcPr/>
                    </a:tc>
                    <a:tc>
                      <a:txBody>
                        <a:bodyPr/>
                        <a:lstStyle/>
                        <a:p>
                          <a:r>
                            <a:rPr lang="en-US" dirty="0"/>
                            <a:t>&lt; </a:t>
                          </a:r>
                          <a:r>
                            <a:rPr lang="ru-RU" dirty="0"/>
                            <a:t>1 </a:t>
                          </a:r>
                          <a:r>
                            <a:rPr lang="en-US" dirty="0"/>
                            <a:t>mm mrad</a:t>
                          </a:r>
                          <a:endParaRPr lang="ru-RU" dirty="0"/>
                        </a:p>
                      </a:txBody>
                      <a:tcPr/>
                    </a:tc>
                    <a:extLst>
                      <a:ext uri="{0D108BD9-81ED-4DB2-BD59-A6C34878D82A}">
                        <a16:rowId xmlns:a16="http://schemas.microsoft.com/office/drawing/2014/main" val="3376832513"/>
                      </a:ext>
                    </a:extLst>
                  </a:tr>
                  <a:tr h="338389">
                    <a:tc>
                      <a:txBody>
                        <a:bodyPr/>
                        <a:lstStyle/>
                        <a:p>
                          <a:r>
                            <a:rPr lang="en-US" dirty="0"/>
                            <a:t>Bunch charge</a:t>
                          </a:r>
                          <a:endParaRPr lang="ru-RU" dirty="0"/>
                        </a:p>
                      </a:txBody>
                      <a:tcPr/>
                    </a:tc>
                    <a:tc>
                      <a:txBody>
                        <a:bodyPr/>
                        <a:lstStyle/>
                        <a:p>
                          <a:r>
                            <a:rPr lang="ru-RU" dirty="0"/>
                            <a:t>100-200 </a:t>
                          </a:r>
                          <a:r>
                            <a:rPr lang="en-US" dirty="0" err="1"/>
                            <a:t>pC</a:t>
                          </a:r>
                          <a:endParaRPr lang="ru-RU" dirty="0"/>
                        </a:p>
                      </a:txBody>
                      <a:tcPr/>
                    </a:tc>
                    <a:extLst>
                      <a:ext uri="{0D108BD9-81ED-4DB2-BD59-A6C34878D82A}">
                        <a16:rowId xmlns:a16="http://schemas.microsoft.com/office/drawing/2014/main" val="1940029671"/>
                      </a:ext>
                    </a:extLst>
                  </a:tr>
                  <a:tr h="338389">
                    <a:tc>
                      <a:txBody>
                        <a:bodyPr/>
                        <a:lstStyle/>
                        <a:p>
                          <a:r>
                            <a:rPr lang="en-US" dirty="0"/>
                            <a:t>Bunch duration</a:t>
                          </a:r>
                          <a:endParaRPr lang="ru-RU" dirty="0"/>
                        </a:p>
                      </a:txBody>
                      <a:tcPr/>
                    </a:tc>
                    <a:tc>
                      <a:txBody>
                        <a:bodyPr/>
                        <a:lstStyle/>
                        <a:p>
                          <a:r>
                            <a:rPr lang="en-US" dirty="0"/>
                            <a:t>&lt; </a:t>
                          </a:r>
                          <a:r>
                            <a:rPr lang="ru-RU" dirty="0"/>
                            <a:t>10 </a:t>
                          </a:r>
                          <a:r>
                            <a:rPr lang="en-US" dirty="0" err="1"/>
                            <a:t>ps</a:t>
                          </a:r>
                          <a:endParaRPr lang="ru-RU" dirty="0"/>
                        </a:p>
                      </a:txBody>
                      <a:tcPr/>
                    </a:tc>
                    <a:extLst>
                      <a:ext uri="{0D108BD9-81ED-4DB2-BD59-A6C34878D82A}">
                        <a16:rowId xmlns:a16="http://schemas.microsoft.com/office/drawing/2014/main" val="43363825"/>
                      </a:ext>
                    </a:extLst>
                  </a:tr>
                  <a:tr h="338389">
                    <a:tc>
                      <a:txBody>
                        <a:bodyPr/>
                        <a:lstStyle/>
                        <a:p>
                          <a:r>
                            <a:rPr lang="en-US" dirty="0"/>
                            <a:t>Bunch repetition rate</a:t>
                          </a:r>
                          <a:endParaRPr lang="ru-RU" dirty="0"/>
                        </a:p>
                      </a:txBody>
                      <a:tcPr/>
                    </a:tc>
                    <a:tc>
                      <a:txBody>
                        <a:bodyPr/>
                        <a:lstStyle/>
                        <a:p>
                          <a14:m>
                            <m:oMath xmlns:m="http://schemas.openxmlformats.org/officeDocument/2006/math">
                              <m:r>
                                <a:rPr lang="en-US" dirty="0" smtClean="0">
                                  <a:latin typeface="Cambria Math" panose="02040503050406030204" pitchFamily="18" charset="0"/>
                                </a:rPr>
                                <m:t>≤</m:t>
                              </m:r>
                            </m:oMath>
                          </a14:m>
                          <a:r>
                            <a:rPr lang="en-US" dirty="0"/>
                            <a:t> </a:t>
                          </a:r>
                          <a:r>
                            <a:rPr lang="ru-RU" dirty="0"/>
                            <a:t>1000 </a:t>
                          </a:r>
                          <a:r>
                            <a:rPr lang="en-US" dirty="0"/>
                            <a:t>Hz</a:t>
                          </a:r>
                          <a:endParaRPr lang="ru-RU" dirty="0"/>
                        </a:p>
                      </a:txBody>
                      <a:tcPr/>
                    </a:tc>
                    <a:extLst>
                      <a:ext uri="{0D108BD9-81ED-4DB2-BD59-A6C34878D82A}">
                        <a16:rowId xmlns:a16="http://schemas.microsoft.com/office/drawing/2014/main" val="73261797"/>
                      </a:ext>
                    </a:extLst>
                  </a:tr>
                </a:tbl>
              </a:graphicData>
            </a:graphic>
          </p:graphicFrame>
        </mc:Choice>
        <mc:Fallback xmlns="">
          <p:graphicFrame>
            <p:nvGraphicFramePr>
              <p:cNvPr id="2" name="Таблица 4">
                <a:extLst>
                  <a:ext uri="{FF2B5EF4-FFF2-40B4-BE49-F238E27FC236}">
                    <a16:creationId xmlns:a16="http://schemas.microsoft.com/office/drawing/2014/main" id="{58B8B992-8F16-A0AA-8D2E-DA3C29317C85}"/>
                  </a:ext>
                </a:extLst>
              </p:cNvPr>
              <p:cNvGraphicFramePr>
                <a:graphicFrameLocks noGrp="1"/>
              </p:cNvGraphicFramePr>
              <p:nvPr>
                <p:extLst>
                  <p:ext uri="{D42A27DB-BD31-4B8C-83A1-F6EECF244321}">
                    <p14:modId xmlns:p14="http://schemas.microsoft.com/office/powerpoint/2010/main" val="2141559382"/>
                  </p:ext>
                </p:extLst>
              </p:nvPr>
            </p:nvGraphicFramePr>
            <p:xfrm>
              <a:off x="4991409" y="632468"/>
              <a:ext cx="6984646" cy="2560320"/>
            </p:xfrm>
            <a:graphic>
              <a:graphicData uri="http://schemas.openxmlformats.org/drawingml/2006/table">
                <a:tbl>
                  <a:tblPr firstRow="1" bandRow="1">
                    <a:tableStyleId>{0505E3EF-67EA-436B-97B2-0124C06EBD24}</a:tableStyleId>
                  </a:tblPr>
                  <a:tblGrid>
                    <a:gridCol w="5453032">
                      <a:extLst>
                        <a:ext uri="{9D8B030D-6E8A-4147-A177-3AD203B41FA5}">
                          <a16:colId xmlns:a16="http://schemas.microsoft.com/office/drawing/2014/main" val="1845429971"/>
                        </a:ext>
                      </a:extLst>
                    </a:gridCol>
                    <a:gridCol w="1531614">
                      <a:extLst>
                        <a:ext uri="{9D8B030D-6E8A-4147-A177-3AD203B41FA5}">
                          <a16:colId xmlns:a16="http://schemas.microsoft.com/office/drawing/2014/main" val="3907313854"/>
                        </a:ext>
                      </a:extLst>
                    </a:gridCol>
                  </a:tblGrid>
                  <a:tr h="365760">
                    <a:tc>
                      <a:txBody>
                        <a:bodyPr/>
                        <a:lstStyle/>
                        <a:p>
                          <a:r>
                            <a:rPr lang="en-US" b="0" dirty="0"/>
                            <a:t>RF gun beam energy</a:t>
                          </a:r>
                          <a:endParaRPr lang="ru-RU" b="0" dirty="0"/>
                        </a:p>
                      </a:txBody>
                      <a:tcPr/>
                    </a:tc>
                    <a:tc>
                      <a:txBody>
                        <a:bodyPr/>
                        <a:lstStyle/>
                        <a:p>
                          <a:r>
                            <a:rPr lang="ru-RU" b="0" dirty="0"/>
                            <a:t>5 </a:t>
                          </a:r>
                          <a:r>
                            <a:rPr lang="en-US" b="0" dirty="0"/>
                            <a:t>MeV</a:t>
                          </a:r>
                          <a:endParaRPr lang="ru-RU" b="0" dirty="0"/>
                        </a:p>
                      </a:txBody>
                      <a:tcPr/>
                    </a:tc>
                    <a:extLst>
                      <a:ext uri="{0D108BD9-81ED-4DB2-BD59-A6C34878D82A}">
                        <a16:rowId xmlns:a16="http://schemas.microsoft.com/office/drawing/2014/main" val="483902542"/>
                      </a:ext>
                    </a:extLst>
                  </a:tr>
                  <a:tr h="365760">
                    <a:tc>
                      <a:txBody>
                        <a:bodyPr/>
                        <a:lstStyle/>
                        <a:p>
                          <a:r>
                            <a:rPr lang="en-US" dirty="0"/>
                            <a:t>Max energy at </a:t>
                          </a:r>
                          <a:r>
                            <a:rPr lang="en-US" dirty="0" err="1"/>
                            <a:t>linac</a:t>
                          </a:r>
                          <a:r>
                            <a:rPr lang="en-US" dirty="0"/>
                            <a:t> exit</a:t>
                          </a:r>
                          <a:endParaRPr lang="ru-RU" dirty="0"/>
                        </a:p>
                      </a:txBody>
                      <a:tcPr/>
                    </a:tc>
                    <a:tc>
                      <a:txBody>
                        <a:bodyPr/>
                        <a:lstStyle/>
                        <a:p>
                          <a:r>
                            <a:rPr lang="ru-RU" dirty="0"/>
                            <a:t>50 </a:t>
                          </a:r>
                          <a:r>
                            <a:rPr lang="en-US" dirty="0"/>
                            <a:t>MeV</a:t>
                          </a:r>
                          <a:endParaRPr lang="ru-RU" dirty="0"/>
                        </a:p>
                      </a:txBody>
                      <a:tcPr/>
                    </a:tc>
                    <a:extLst>
                      <a:ext uri="{0D108BD9-81ED-4DB2-BD59-A6C34878D82A}">
                        <a16:rowId xmlns:a16="http://schemas.microsoft.com/office/drawing/2014/main" val="3284151757"/>
                      </a:ext>
                    </a:extLst>
                  </a:tr>
                  <a:tr h="365760">
                    <a:tc>
                      <a:txBody>
                        <a:bodyPr/>
                        <a:lstStyle/>
                        <a:p>
                          <a:r>
                            <a:rPr lang="en-US" dirty="0"/>
                            <a:t>Energy spread</a:t>
                          </a:r>
                          <a:endParaRPr lang="ru-RU" dirty="0"/>
                        </a:p>
                      </a:txBody>
                      <a:tcPr/>
                    </a:tc>
                    <a:tc>
                      <a:txBody>
                        <a:bodyPr/>
                        <a:lstStyle/>
                        <a:p>
                          <a:r>
                            <a:rPr lang="en-US" dirty="0"/>
                            <a:t>&lt; </a:t>
                          </a:r>
                          <a:r>
                            <a:rPr lang="ru-RU" dirty="0"/>
                            <a:t>0.25%</a:t>
                          </a:r>
                        </a:p>
                      </a:txBody>
                      <a:tcPr/>
                    </a:tc>
                    <a:extLst>
                      <a:ext uri="{0D108BD9-81ED-4DB2-BD59-A6C34878D82A}">
                        <a16:rowId xmlns:a16="http://schemas.microsoft.com/office/drawing/2014/main" val="1122726407"/>
                      </a:ext>
                    </a:extLst>
                  </a:tr>
                  <a:tr h="365760">
                    <a:tc>
                      <a:txBody>
                        <a:bodyPr/>
                        <a:lstStyle/>
                        <a:p>
                          <a:r>
                            <a:rPr lang="en-US" dirty="0"/>
                            <a:t>Normalized rms emittance</a:t>
                          </a:r>
                          <a:endParaRPr lang="ru-RU" dirty="0"/>
                        </a:p>
                      </a:txBody>
                      <a:tcPr/>
                    </a:tc>
                    <a:tc>
                      <a:txBody>
                        <a:bodyPr/>
                        <a:lstStyle/>
                        <a:p>
                          <a:r>
                            <a:rPr lang="en-US" dirty="0"/>
                            <a:t>&lt; </a:t>
                          </a:r>
                          <a:r>
                            <a:rPr lang="ru-RU" dirty="0"/>
                            <a:t>1 </a:t>
                          </a:r>
                          <a:r>
                            <a:rPr lang="en-US" dirty="0"/>
                            <a:t>mm mrad</a:t>
                          </a:r>
                          <a:endParaRPr lang="ru-RU" dirty="0"/>
                        </a:p>
                      </a:txBody>
                      <a:tcPr/>
                    </a:tc>
                    <a:extLst>
                      <a:ext uri="{0D108BD9-81ED-4DB2-BD59-A6C34878D82A}">
                        <a16:rowId xmlns:a16="http://schemas.microsoft.com/office/drawing/2014/main" val="3376832513"/>
                      </a:ext>
                    </a:extLst>
                  </a:tr>
                  <a:tr h="365760">
                    <a:tc>
                      <a:txBody>
                        <a:bodyPr/>
                        <a:lstStyle/>
                        <a:p>
                          <a:r>
                            <a:rPr lang="en-US" dirty="0"/>
                            <a:t>Bunch charge</a:t>
                          </a:r>
                          <a:endParaRPr lang="ru-RU" dirty="0"/>
                        </a:p>
                      </a:txBody>
                      <a:tcPr/>
                    </a:tc>
                    <a:tc>
                      <a:txBody>
                        <a:bodyPr/>
                        <a:lstStyle/>
                        <a:p>
                          <a:r>
                            <a:rPr lang="ru-RU" dirty="0"/>
                            <a:t>100-200 </a:t>
                          </a:r>
                          <a:r>
                            <a:rPr lang="en-US" dirty="0" err="1"/>
                            <a:t>pC</a:t>
                          </a:r>
                          <a:endParaRPr lang="ru-RU" dirty="0"/>
                        </a:p>
                      </a:txBody>
                      <a:tcPr/>
                    </a:tc>
                    <a:extLst>
                      <a:ext uri="{0D108BD9-81ED-4DB2-BD59-A6C34878D82A}">
                        <a16:rowId xmlns:a16="http://schemas.microsoft.com/office/drawing/2014/main" val="1940029671"/>
                      </a:ext>
                    </a:extLst>
                  </a:tr>
                  <a:tr h="365760">
                    <a:tc>
                      <a:txBody>
                        <a:bodyPr/>
                        <a:lstStyle/>
                        <a:p>
                          <a:r>
                            <a:rPr lang="en-US" dirty="0"/>
                            <a:t>Bunch duration</a:t>
                          </a:r>
                          <a:endParaRPr lang="ru-RU" dirty="0"/>
                        </a:p>
                      </a:txBody>
                      <a:tcPr/>
                    </a:tc>
                    <a:tc>
                      <a:txBody>
                        <a:bodyPr/>
                        <a:lstStyle/>
                        <a:p>
                          <a:r>
                            <a:rPr lang="en-US" dirty="0"/>
                            <a:t>&lt; </a:t>
                          </a:r>
                          <a:r>
                            <a:rPr lang="ru-RU" dirty="0"/>
                            <a:t>10 </a:t>
                          </a:r>
                          <a:r>
                            <a:rPr lang="en-US" dirty="0" err="1"/>
                            <a:t>ps</a:t>
                          </a:r>
                          <a:endParaRPr lang="ru-RU" dirty="0"/>
                        </a:p>
                      </a:txBody>
                      <a:tcPr/>
                    </a:tc>
                    <a:extLst>
                      <a:ext uri="{0D108BD9-81ED-4DB2-BD59-A6C34878D82A}">
                        <a16:rowId xmlns:a16="http://schemas.microsoft.com/office/drawing/2014/main" val="43363825"/>
                      </a:ext>
                    </a:extLst>
                  </a:tr>
                  <a:tr h="365760">
                    <a:tc>
                      <a:txBody>
                        <a:bodyPr/>
                        <a:lstStyle/>
                        <a:p>
                          <a:r>
                            <a:rPr lang="en-US" dirty="0"/>
                            <a:t>Bunch repetition rate</a:t>
                          </a:r>
                          <a:endParaRPr lang="ru-RU" dirty="0"/>
                        </a:p>
                      </a:txBody>
                      <a:tcPr/>
                    </a:tc>
                    <a:tc>
                      <a:txBody>
                        <a:bodyPr/>
                        <a:lstStyle/>
                        <a:p>
                          <a:endParaRPr lang="ru-RU"/>
                        </a:p>
                      </a:txBody>
                      <a:tcPr>
                        <a:blipFill>
                          <a:blip r:embed="rId3"/>
                          <a:stretch>
                            <a:fillRect l="-355556" t="-610000" r="-794" b="-26667"/>
                          </a:stretch>
                        </a:blipFill>
                      </a:tcPr>
                    </a:tc>
                    <a:extLst>
                      <a:ext uri="{0D108BD9-81ED-4DB2-BD59-A6C34878D82A}">
                        <a16:rowId xmlns:a16="http://schemas.microsoft.com/office/drawing/2014/main" val="73261797"/>
                      </a:ext>
                    </a:extLst>
                  </a:tr>
                </a:tbl>
              </a:graphicData>
            </a:graphic>
          </p:graphicFrame>
        </mc:Fallback>
      </mc:AlternateContent>
      <p:sp>
        <p:nvSpPr>
          <p:cNvPr id="4" name="TextBox 3">
            <a:extLst>
              <a:ext uri="{FF2B5EF4-FFF2-40B4-BE49-F238E27FC236}">
                <a16:creationId xmlns:a16="http://schemas.microsoft.com/office/drawing/2014/main" id="{4DBC40A5-E34F-7505-6FCB-F6783FD97B8B}"/>
              </a:ext>
            </a:extLst>
          </p:cNvPr>
          <p:cNvSpPr txBox="1"/>
          <p:nvPr/>
        </p:nvSpPr>
        <p:spPr>
          <a:xfrm>
            <a:off x="6805060" y="176396"/>
            <a:ext cx="2708690" cy="369332"/>
          </a:xfrm>
          <a:prstGeom prst="rect">
            <a:avLst/>
          </a:prstGeom>
          <a:noFill/>
        </p:spPr>
        <p:txBody>
          <a:bodyPr wrap="none" rtlCol="0">
            <a:spAutoFit/>
          </a:bodyPr>
          <a:lstStyle/>
          <a:p>
            <a:r>
              <a:rPr lang="en-US" b="1" dirty="0"/>
              <a:t>Electron beam parameters</a:t>
            </a:r>
            <a:endParaRPr lang="ru-RU" b="1" dirty="0"/>
          </a:p>
        </p:txBody>
      </p:sp>
    </p:spTree>
    <p:extLst>
      <p:ext uri="{BB962C8B-B14F-4D97-AF65-F5344CB8AC3E}">
        <p14:creationId xmlns:p14="http://schemas.microsoft.com/office/powerpoint/2010/main" val="3364605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547C7526-9B3A-DA06-E697-FF56E72E0C08}"/>
              </a:ext>
            </a:extLst>
          </p:cNvPr>
          <p:cNvGraphicFramePr>
            <a:graphicFrameLocks noGrp="1"/>
          </p:cNvGraphicFramePr>
          <p:nvPr>
            <p:extLst>
              <p:ext uri="{D42A27DB-BD31-4B8C-83A1-F6EECF244321}">
                <p14:modId xmlns:p14="http://schemas.microsoft.com/office/powerpoint/2010/main" val="1917165843"/>
              </p:ext>
            </p:extLst>
          </p:nvPr>
        </p:nvGraphicFramePr>
        <p:xfrm>
          <a:off x="396165" y="1424778"/>
          <a:ext cx="6596109" cy="4008443"/>
        </p:xfrm>
        <a:graphic>
          <a:graphicData uri="http://schemas.openxmlformats.org/drawingml/2006/table">
            <a:tbl>
              <a:tblPr firstRow="1" bandRow="1">
                <a:tableStyleId>{7DF18680-E054-41AD-8BC1-D1AEF772440D}</a:tableStyleId>
              </a:tblPr>
              <a:tblGrid>
                <a:gridCol w="2494625">
                  <a:extLst>
                    <a:ext uri="{9D8B030D-6E8A-4147-A177-3AD203B41FA5}">
                      <a16:colId xmlns:a16="http://schemas.microsoft.com/office/drawing/2014/main" val="4257192817"/>
                    </a:ext>
                  </a:extLst>
                </a:gridCol>
                <a:gridCol w="2112886">
                  <a:extLst>
                    <a:ext uri="{9D8B030D-6E8A-4147-A177-3AD203B41FA5}">
                      <a16:colId xmlns:a16="http://schemas.microsoft.com/office/drawing/2014/main" val="3545578734"/>
                    </a:ext>
                  </a:extLst>
                </a:gridCol>
                <a:gridCol w="1988598">
                  <a:extLst>
                    <a:ext uri="{9D8B030D-6E8A-4147-A177-3AD203B41FA5}">
                      <a16:colId xmlns:a16="http://schemas.microsoft.com/office/drawing/2014/main" val="259863499"/>
                    </a:ext>
                  </a:extLst>
                </a:gridCol>
              </a:tblGrid>
              <a:tr h="264181">
                <a:tc>
                  <a:txBody>
                    <a:bodyPr/>
                    <a:lstStyle/>
                    <a:p>
                      <a:pPr algn="ctr">
                        <a:lnSpc>
                          <a:spcPct val="115000"/>
                        </a:lnSpc>
                        <a:spcAft>
                          <a:spcPts val="1000"/>
                        </a:spcAft>
                      </a:pPr>
                      <a:r>
                        <a:rPr lang="en-US" sz="1600" dirty="0">
                          <a:effectLst/>
                        </a:rPr>
                        <a:t>Parameter</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gridSpan="2">
                  <a:txBody>
                    <a:bodyPr/>
                    <a:lstStyle/>
                    <a:p>
                      <a:pPr algn="ctr">
                        <a:lnSpc>
                          <a:spcPct val="115000"/>
                        </a:lnSpc>
                        <a:spcAft>
                          <a:spcPts val="1000"/>
                        </a:spcAft>
                      </a:pPr>
                      <a:r>
                        <a:rPr lang="en-US" sz="1600" dirty="0">
                          <a:effectLst/>
                        </a:rPr>
                        <a:t>Value</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hMerge="1">
                  <a:txBody>
                    <a:bodyPr/>
                    <a:lstStyle/>
                    <a:p>
                      <a:endParaRPr lang="ru-RU"/>
                    </a:p>
                  </a:txBody>
                  <a:tcPr/>
                </a:tc>
                <a:extLst>
                  <a:ext uri="{0D108BD9-81ED-4DB2-BD59-A6C34878D82A}">
                    <a16:rowId xmlns:a16="http://schemas.microsoft.com/office/drawing/2014/main" val="4156830670"/>
                  </a:ext>
                </a:extLst>
              </a:tr>
              <a:tr h="264181">
                <a:tc>
                  <a:txBody>
                    <a:bodyPr/>
                    <a:lstStyle/>
                    <a:p>
                      <a:pPr>
                        <a:lnSpc>
                          <a:spcPct val="115000"/>
                        </a:lnSpc>
                        <a:spcAft>
                          <a:spcPts val="1000"/>
                        </a:spcAft>
                      </a:pPr>
                      <a:r>
                        <a:rPr lang="en-US" sz="1600" b="1" dirty="0">
                          <a:effectLst/>
                        </a:rPr>
                        <a:t>Source diameter</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gridSpan="2">
                  <a:txBody>
                    <a:bodyPr/>
                    <a:lstStyle/>
                    <a:p>
                      <a:pPr algn="ctr">
                        <a:lnSpc>
                          <a:spcPct val="115000"/>
                        </a:lnSpc>
                        <a:spcAft>
                          <a:spcPts val="1000"/>
                        </a:spcAft>
                      </a:pPr>
                      <a:r>
                        <a:rPr lang="ru-RU" sz="1600" dirty="0">
                          <a:effectLst/>
                        </a:rPr>
                        <a:t>30 ± 10 </a:t>
                      </a:r>
                      <a:r>
                        <a:rPr lang="en-US" sz="1600" dirty="0">
                          <a:effectLst/>
                        </a:rPr>
                        <a:t>mm</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hMerge="1">
                  <a:txBody>
                    <a:bodyPr/>
                    <a:lstStyle/>
                    <a:p>
                      <a:endParaRPr lang="ru-RU"/>
                    </a:p>
                  </a:txBody>
                  <a:tcPr/>
                </a:tc>
                <a:extLst>
                  <a:ext uri="{0D108BD9-81ED-4DB2-BD59-A6C34878D82A}">
                    <a16:rowId xmlns:a16="http://schemas.microsoft.com/office/drawing/2014/main" val="1283923872"/>
                  </a:ext>
                </a:extLst>
              </a:tr>
              <a:tr h="251688">
                <a:tc>
                  <a:txBody>
                    <a:bodyPr/>
                    <a:lstStyle/>
                    <a:p>
                      <a:pPr>
                        <a:lnSpc>
                          <a:spcPct val="115000"/>
                        </a:lnSpc>
                        <a:spcAft>
                          <a:spcPts val="1000"/>
                        </a:spcAft>
                      </a:pPr>
                      <a:r>
                        <a:rPr lang="en-US" sz="1600" b="1" dirty="0">
                          <a:effectLst/>
                        </a:rPr>
                        <a:t>Pulse duration</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gridSpan="2">
                  <a:txBody>
                    <a:bodyPr/>
                    <a:lstStyle/>
                    <a:p>
                      <a:pPr algn="ctr">
                        <a:lnSpc>
                          <a:spcPct val="115000"/>
                        </a:lnSpc>
                        <a:spcAft>
                          <a:spcPts val="1000"/>
                        </a:spcAft>
                      </a:pPr>
                      <a:r>
                        <a:rPr lang="ru-RU" sz="1600" dirty="0">
                          <a:effectLst/>
                        </a:rPr>
                        <a:t>10 ± 5</a:t>
                      </a:r>
                      <a:r>
                        <a:rPr lang="en-US" sz="1600" dirty="0">
                          <a:effectLst/>
                        </a:rPr>
                        <a:t> </a:t>
                      </a:r>
                      <a:r>
                        <a:rPr lang="en-US" sz="1600" dirty="0" err="1">
                          <a:effectLst/>
                        </a:rPr>
                        <a:t>ps</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hMerge="1">
                  <a:txBody>
                    <a:bodyPr/>
                    <a:lstStyle/>
                    <a:p>
                      <a:endParaRPr lang="ru-RU"/>
                    </a:p>
                  </a:txBody>
                  <a:tcPr/>
                </a:tc>
                <a:extLst>
                  <a:ext uri="{0D108BD9-81ED-4DB2-BD59-A6C34878D82A}">
                    <a16:rowId xmlns:a16="http://schemas.microsoft.com/office/drawing/2014/main" val="1785160629"/>
                  </a:ext>
                </a:extLst>
              </a:tr>
              <a:tr h="262715">
                <a:tc>
                  <a:txBody>
                    <a:bodyPr/>
                    <a:lstStyle/>
                    <a:p>
                      <a:pPr>
                        <a:lnSpc>
                          <a:spcPct val="115000"/>
                        </a:lnSpc>
                        <a:spcAft>
                          <a:spcPts val="1000"/>
                        </a:spcAft>
                      </a:pPr>
                      <a:r>
                        <a:rPr lang="en-US" sz="1600" b="1" dirty="0">
                          <a:effectLst/>
                        </a:rPr>
                        <a:t>Max repetition rate</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gridSpan="2">
                  <a:txBody>
                    <a:bodyPr/>
                    <a:lstStyle/>
                    <a:p>
                      <a:pPr algn="ctr">
                        <a:lnSpc>
                          <a:spcPct val="115000"/>
                        </a:lnSpc>
                        <a:spcAft>
                          <a:spcPts val="1000"/>
                        </a:spcAft>
                      </a:pPr>
                      <a:r>
                        <a:rPr lang="ru-RU" sz="1600" dirty="0">
                          <a:effectLst/>
                        </a:rPr>
                        <a:t>1000 </a:t>
                      </a:r>
                      <a:r>
                        <a:rPr lang="en-US" sz="1600" dirty="0">
                          <a:effectLst/>
                        </a:rPr>
                        <a:t>Hz</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hMerge="1">
                  <a:txBody>
                    <a:bodyPr/>
                    <a:lstStyle/>
                    <a:p>
                      <a:endParaRPr lang="ru-RU"/>
                    </a:p>
                  </a:txBody>
                  <a:tcPr/>
                </a:tc>
                <a:extLst>
                  <a:ext uri="{0D108BD9-81ED-4DB2-BD59-A6C34878D82A}">
                    <a16:rowId xmlns:a16="http://schemas.microsoft.com/office/drawing/2014/main" val="1188501260"/>
                  </a:ext>
                </a:extLst>
              </a:tr>
              <a:tr h="166284">
                <a:tc>
                  <a:txBody>
                    <a:bodyPr/>
                    <a:lstStyle/>
                    <a:p>
                      <a:pPr>
                        <a:lnSpc>
                          <a:spcPct val="115000"/>
                        </a:lnSpc>
                        <a:spcAft>
                          <a:spcPts val="1000"/>
                        </a:spcAft>
                      </a:pPr>
                      <a:r>
                        <a:rPr lang="en-US" sz="1600" b="1" dirty="0">
                          <a:effectLst/>
                        </a:rPr>
                        <a:t>Interaction angle</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gridSpan="2">
                  <a:txBody>
                    <a:bodyPr/>
                    <a:lstStyle/>
                    <a:p>
                      <a:pPr algn="ctr">
                        <a:lnSpc>
                          <a:spcPct val="115000"/>
                        </a:lnSpc>
                        <a:spcAft>
                          <a:spcPts val="1000"/>
                        </a:spcAft>
                      </a:pPr>
                      <a:r>
                        <a:rPr lang="ru-RU" sz="1600">
                          <a:effectLst/>
                        </a:rPr>
                        <a:t>3</a:t>
                      </a:r>
                      <a:r>
                        <a:rPr lang="ru-RU" sz="1600" baseline="30000">
                          <a:effectLst/>
                        </a:rPr>
                        <a:t>0</a:t>
                      </a:r>
                      <a:r>
                        <a:rPr lang="ru-RU" sz="1600">
                          <a:effectLst/>
                        </a:rPr>
                        <a:t>±2</a:t>
                      </a:r>
                      <a:r>
                        <a:rPr lang="ru-RU" sz="1600" baseline="30000">
                          <a:effectLst/>
                        </a:rPr>
                        <a:t>0</a:t>
                      </a:r>
                      <a:endParaRPr lang="ru-RU" sz="1600">
                        <a:effectLst/>
                        <a:latin typeface="Calibri" panose="020F0502020204030204" pitchFamily="34" charset="0"/>
                        <a:ea typeface="Calibri" panose="020F0502020204030204" pitchFamily="34" charset="0"/>
                      </a:endParaRPr>
                    </a:p>
                  </a:txBody>
                  <a:tcPr marL="75197" marR="75197" marT="37598" marB="37598" anchor="ctr"/>
                </a:tc>
                <a:tc hMerge="1">
                  <a:txBody>
                    <a:bodyPr/>
                    <a:lstStyle/>
                    <a:p>
                      <a:endParaRPr lang="ru-RU"/>
                    </a:p>
                  </a:txBody>
                  <a:tcPr/>
                </a:tc>
                <a:extLst>
                  <a:ext uri="{0D108BD9-81ED-4DB2-BD59-A6C34878D82A}">
                    <a16:rowId xmlns:a16="http://schemas.microsoft.com/office/drawing/2014/main" val="3110729151"/>
                  </a:ext>
                </a:extLst>
              </a:tr>
              <a:tr h="236349">
                <a:tc>
                  <a:txBody>
                    <a:bodyPr/>
                    <a:lstStyle/>
                    <a:p>
                      <a:pPr>
                        <a:lnSpc>
                          <a:spcPct val="115000"/>
                        </a:lnSpc>
                        <a:spcAft>
                          <a:spcPts val="1000"/>
                        </a:spcAft>
                      </a:pPr>
                      <a:r>
                        <a:rPr lang="en-US" sz="1600" b="1" dirty="0">
                          <a:effectLst/>
                        </a:rPr>
                        <a:t>Divergency at max. energy</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gridSpan="2">
                  <a:txBody>
                    <a:bodyPr/>
                    <a:lstStyle/>
                    <a:p>
                      <a:pPr algn="ctr">
                        <a:lnSpc>
                          <a:spcPct val="115000"/>
                        </a:lnSpc>
                        <a:spcAft>
                          <a:spcPts val="1000"/>
                        </a:spcAft>
                      </a:pPr>
                      <a:r>
                        <a:rPr lang="ru-RU" sz="1600" dirty="0">
                          <a:effectLst/>
                        </a:rPr>
                        <a:t>0</a:t>
                      </a:r>
                      <a:r>
                        <a:rPr lang="en-US" sz="1600" dirty="0">
                          <a:effectLst/>
                        </a:rPr>
                        <a:t>.</a:t>
                      </a:r>
                      <a:r>
                        <a:rPr lang="ru-RU" sz="1600" dirty="0">
                          <a:effectLst/>
                        </a:rPr>
                        <a:t>8  </a:t>
                      </a:r>
                      <a:r>
                        <a:rPr lang="en-US" sz="1600" dirty="0">
                          <a:effectLst/>
                        </a:rPr>
                        <a:t>mrad</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hMerge="1">
                  <a:txBody>
                    <a:bodyPr/>
                    <a:lstStyle/>
                    <a:p>
                      <a:endParaRPr lang="ru-RU"/>
                    </a:p>
                  </a:txBody>
                  <a:tcPr/>
                </a:tc>
                <a:extLst>
                  <a:ext uri="{0D108BD9-81ED-4DB2-BD59-A6C34878D82A}">
                    <a16:rowId xmlns:a16="http://schemas.microsoft.com/office/drawing/2014/main" val="3899243656"/>
                  </a:ext>
                </a:extLst>
              </a:tr>
              <a:tr h="0">
                <a:tc>
                  <a:txBody>
                    <a:bodyPr/>
                    <a:lstStyle/>
                    <a:p>
                      <a:pPr>
                        <a:lnSpc>
                          <a:spcPct val="115000"/>
                        </a:lnSpc>
                      </a:pPr>
                      <a:endParaRPr lang="ru-RU" sz="1600" b="1" dirty="0">
                        <a:effectLst/>
                        <a:latin typeface="Calibri" panose="020F0502020204030204" pitchFamily="34" charset="0"/>
                      </a:endParaRPr>
                    </a:p>
                  </a:txBody>
                  <a:tcPr marL="75197" marR="75197" marT="37598" marB="37598" anchor="ctr"/>
                </a:tc>
                <a:tc>
                  <a:txBody>
                    <a:bodyPr/>
                    <a:lstStyle/>
                    <a:p>
                      <a:pPr>
                        <a:lnSpc>
                          <a:spcPct val="115000"/>
                        </a:lnSpc>
                        <a:spcAft>
                          <a:spcPts val="0"/>
                        </a:spcAft>
                      </a:pPr>
                      <a:r>
                        <a:rPr lang="en-US" sz="1600" b="1" baseline="0" dirty="0">
                          <a:effectLst/>
                        </a:rPr>
                        <a:t>1-st laser harmonic</a:t>
                      </a:r>
                      <a:endParaRPr lang="ru-RU" sz="1600" b="1" baseline="0"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0"/>
                        </a:spcAft>
                      </a:pPr>
                      <a:r>
                        <a:rPr lang="en-US" sz="1600" b="1" dirty="0">
                          <a:effectLst/>
                        </a:rPr>
                        <a:t>4-th laser harmonic</a:t>
                      </a:r>
                      <a:endParaRPr lang="ru-RU" sz="1600" b="1"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527588683"/>
                  </a:ext>
                </a:extLst>
              </a:tr>
              <a:tr h="297654">
                <a:tc>
                  <a:txBody>
                    <a:bodyPr/>
                    <a:lstStyle/>
                    <a:p>
                      <a:pPr>
                        <a:lnSpc>
                          <a:spcPct val="115000"/>
                        </a:lnSpc>
                        <a:spcAft>
                          <a:spcPts val="1000"/>
                        </a:spcAft>
                      </a:pPr>
                      <a:r>
                        <a:rPr lang="en-US" sz="1600" b="1" dirty="0">
                          <a:effectLst/>
                        </a:rPr>
                        <a:t>Max. photon energy</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46  </a:t>
                      </a:r>
                      <a:r>
                        <a:rPr lang="en-US" sz="1600" dirty="0">
                          <a:effectLst/>
                        </a:rPr>
                        <a:t>keV</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184  </a:t>
                      </a:r>
                      <a:r>
                        <a:rPr lang="en-US" sz="1600" dirty="0">
                          <a:effectLst/>
                        </a:rPr>
                        <a:t>keV</a:t>
                      </a:r>
                      <a:endParaRPr lang="ru-RU" sz="16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311386711"/>
                  </a:ext>
                </a:extLst>
              </a:tr>
              <a:tr h="338843">
                <a:tc>
                  <a:txBody>
                    <a:bodyPr/>
                    <a:lstStyle/>
                    <a:p>
                      <a:pPr>
                        <a:lnSpc>
                          <a:spcPct val="115000"/>
                        </a:lnSpc>
                        <a:spcAft>
                          <a:spcPts val="1000"/>
                        </a:spcAft>
                      </a:pPr>
                      <a:r>
                        <a:rPr lang="en-US" sz="1600" b="1" dirty="0">
                          <a:effectLst/>
                        </a:rPr>
                        <a:t>FWHM at zero angle</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400  </a:t>
                      </a:r>
                      <a:r>
                        <a:rPr lang="en-US" sz="1600" dirty="0">
                          <a:effectLst/>
                        </a:rPr>
                        <a:t>eV</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1</a:t>
                      </a:r>
                      <a:r>
                        <a:rPr lang="en-US" sz="1600" dirty="0">
                          <a:effectLst/>
                        </a:rPr>
                        <a:t>.</a:t>
                      </a:r>
                      <a:r>
                        <a:rPr lang="ru-RU" sz="1600" dirty="0">
                          <a:effectLst/>
                        </a:rPr>
                        <a:t>6  </a:t>
                      </a:r>
                      <a:r>
                        <a:rPr lang="en-US" sz="1600" dirty="0">
                          <a:effectLst/>
                        </a:rPr>
                        <a:t>eV</a:t>
                      </a:r>
                      <a:endParaRPr lang="ru-RU" sz="16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3570738366"/>
                  </a:ext>
                </a:extLst>
              </a:tr>
              <a:tr h="381740">
                <a:tc>
                  <a:txBody>
                    <a:bodyPr/>
                    <a:lstStyle/>
                    <a:p>
                      <a:pPr>
                        <a:lnSpc>
                          <a:spcPct val="115000"/>
                        </a:lnSpc>
                        <a:spcAft>
                          <a:spcPts val="1000"/>
                        </a:spcAft>
                      </a:pPr>
                      <a:r>
                        <a:rPr lang="en-US" sz="1600" b="1" dirty="0">
                          <a:effectLst/>
                        </a:rPr>
                        <a:t>Spectral brightness</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2</a:t>
                      </a:r>
                      <a:r>
                        <a:rPr lang="ru-RU" sz="1600" dirty="0">
                          <a:effectLst/>
                          <a:sym typeface="Symbol" panose="05050102010706020507" pitchFamily="18" charset="2"/>
                        </a:rPr>
                        <a:t></a:t>
                      </a:r>
                      <a:r>
                        <a:rPr lang="ru-RU" sz="1600" dirty="0">
                          <a:effectLst/>
                        </a:rPr>
                        <a:t>10</a:t>
                      </a:r>
                      <a:r>
                        <a:rPr lang="ru-RU" sz="1600" baseline="30000" dirty="0">
                          <a:effectLst/>
                        </a:rPr>
                        <a:t>10 </a:t>
                      </a:r>
                      <a:r>
                        <a:rPr lang="ru-RU" sz="1600" dirty="0">
                          <a:effectLst/>
                        </a:rPr>
                        <a:t> </a:t>
                      </a:r>
                      <a:r>
                        <a:rPr lang="en-US" sz="1600" dirty="0" err="1">
                          <a:effectLst/>
                        </a:rPr>
                        <a:t>ph</a:t>
                      </a:r>
                      <a:r>
                        <a:rPr lang="en-US" sz="1600" dirty="0">
                          <a:effectLst/>
                        </a:rPr>
                        <a:t>/(mm</a:t>
                      </a:r>
                      <a:r>
                        <a:rPr lang="ru-RU" sz="1600" baseline="30000" dirty="0">
                          <a:effectLst/>
                        </a:rPr>
                        <a:t>2</a:t>
                      </a:r>
                      <a:r>
                        <a:rPr lang="ru-RU" sz="1600" dirty="0">
                          <a:effectLst/>
                          <a:sym typeface="Symbol" panose="05050102010706020507" pitchFamily="18" charset="2"/>
                        </a:rPr>
                        <a:t></a:t>
                      </a:r>
                      <a:r>
                        <a:rPr lang="en-US" sz="1600" dirty="0">
                          <a:effectLst/>
                        </a:rPr>
                        <a:t>mrad</a:t>
                      </a:r>
                      <a:r>
                        <a:rPr lang="ru-RU" sz="1600" baseline="30000" dirty="0">
                          <a:effectLst/>
                        </a:rPr>
                        <a:t>2</a:t>
                      </a:r>
                      <a:r>
                        <a:rPr lang="ru-RU" sz="1600" dirty="0">
                          <a:effectLst/>
                          <a:sym typeface="Symbol" panose="05050102010706020507" pitchFamily="18" charset="2"/>
                        </a:rPr>
                        <a:t></a:t>
                      </a:r>
                      <a:r>
                        <a:rPr lang="en-US" sz="1600" dirty="0">
                          <a:effectLst/>
                        </a:rPr>
                        <a:t>s</a:t>
                      </a:r>
                      <a:r>
                        <a:rPr lang="ru-RU" sz="1600" dirty="0">
                          <a:effectLst/>
                          <a:sym typeface="Symbol" panose="05050102010706020507" pitchFamily="18" charset="2"/>
                        </a:rPr>
                        <a:t></a:t>
                      </a:r>
                      <a:r>
                        <a:rPr lang="ru-RU" sz="1600" dirty="0">
                          <a:effectLst/>
                        </a:rPr>
                        <a:t>0.1%)</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5</a:t>
                      </a:r>
                      <a:r>
                        <a:rPr lang="ru-RU" sz="1600" dirty="0">
                          <a:effectLst/>
                          <a:sym typeface="Symbol" panose="05050102010706020507" pitchFamily="18" charset="2"/>
                        </a:rPr>
                        <a:t></a:t>
                      </a:r>
                      <a:r>
                        <a:rPr lang="ru-RU" sz="1600" dirty="0">
                          <a:effectLst/>
                        </a:rPr>
                        <a:t>10</a:t>
                      </a:r>
                      <a:r>
                        <a:rPr lang="ru-RU" sz="1600" baseline="30000" dirty="0">
                          <a:effectLst/>
                        </a:rPr>
                        <a:t>9 </a:t>
                      </a:r>
                      <a:r>
                        <a:rPr lang="ru-RU" sz="1600" dirty="0">
                          <a:effectLst/>
                        </a:rPr>
                        <a:t>  </a:t>
                      </a:r>
                      <a:r>
                        <a:rPr lang="en-US" sz="1600" dirty="0" err="1">
                          <a:effectLst/>
                        </a:rPr>
                        <a:t>ph</a:t>
                      </a:r>
                      <a:r>
                        <a:rPr lang="en-US" sz="1600" dirty="0">
                          <a:effectLst/>
                        </a:rPr>
                        <a:t>/(mm</a:t>
                      </a:r>
                      <a:r>
                        <a:rPr lang="ru-RU" sz="1600" baseline="30000" dirty="0">
                          <a:effectLst/>
                        </a:rPr>
                        <a:t>2</a:t>
                      </a:r>
                      <a:r>
                        <a:rPr lang="ru-RU" sz="1600" dirty="0">
                          <a:effectLst/>
                          <a:sym typeface="Symbol" panose="05050102010706020507" pitchFamily="18" charset="2"/>
                        </a:rPr>
                        <a:t></a:t>
                      </a:r>
                      <a:r>
                        <a:rPr lang="en-US" sz="1600" dirty="0">
                          <a:effectLst/>
                        </a:rPr>
                        <a:t>mrad</a:t>
                      </a:r>
                      <a:r>
                        <a:rPr lang="ru-RU" sz="1600" baseline="30000" dirty="0">
                          <a:effectLst/>
                        </a:rPr>
                        <a:t>2</a:t>
                      </a:r>
                      <a:r>
                        <a:rPr lang="ru-RU" sz="1600" dirty="0">
                          <a:effectLst/>
                          <a:sym typeface="Symbol" panose="05050102010706020507" pitchFamily="18" charset="2"/>
                        </a:rPr>
                        <a:t></a:t>
                      </a:r>
                      <a:r>
                        <a:rPr lang="en-US" sz="1600" dirty="0">
                          <a:effectLst/>
                        </a:rPr>
                        <a:t>s</a:t>
                      </a:r>
                      <a:r>
                        <a:rPr lang="ru-RU" sz="1600" dirty="0">
                          <a:effectLst/>
                          <a:sym typeface="Symbol" panose="05050102010706020507" pitchFamily="18" charset="2"/>
                        </a:rPr>
                        <a:t></a:t>
                      </a:r>
                      <a:r>
                        <a:rPr lang="ru-RU" sz="1600" dirty="0">
                          <a:effectLst/>
                        </a:rPr>
                        <a:t>0.1%)</a:t>
                      </a:r>
                      <a:endParaRPr lang="ru-RU" sz="16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1380329669"/>
                  </a:ext>
                </a:extLst>
              </a:tr>
              <a:tr h="264181">
                <a:tc>
                  <a:txBody>
                    <a:bodyPr/>
                    <a:lstStyle/>
                    <a:p>
                      <a:pPr>
                        <a:lnSpc>
                          <a:spcPct val="115000"/>
                        </a:lnSpc>
                        <a:spcAft>
                          <a:spcPts val="1000"/>
                        </a:spcAft>
                      </a:pPr>
                      <a:r>
                        <a:rPr lang="en-US" sz="1600" b="1" dirty="0">
                          <a:effectLst/>
                        </a:rPr>
                        <a:t>Average total flux</a:t>
                      </a:r>
                      <a:endParaRPr lang="ru-RU" sz="1600" b="1"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10</a:t>
                      </a:r>
                      <a:r>
                        <a:rPr lang="ru-RU" sz="1600" baseline="30000" dirty="0">
                          <a:effectLst/>
                        </a:rPr>
                        <a:t>10</a:t>
                      </a:r>
                      <a:r>
                        <a:rPr lang="ru-RU" sz="1600" dirty="0">
                          <a:effectLst/>
                        </a:rPr>
                        <a:t>  </a:t>
                      </a:r>
                      <a:r>
                        <a:rPr lang="en-US" sz="1600" dirty="0" err="1">
                          <a:effectLst/>
                        </a:rPr>
                        <a:t>ph</a:t>
                      </a:r>
                      <a:r>
                        <a:rPr lang="ru-RU" sz="1600" dirty="0">
                          <a:effectLst/>
                        </a:rPr>
                        <a:t>/</a:t>
                      </a:r>
                      <a:r>
                        <a:rPr lang="en-US" sz="1600" dirty="0">
                          <a:effectLst/>
                        </a:rPr>
                        <a:t>s</a:t>
                      </a:r>
                      <a:endParaRPr lang="ru-RU" sz="1600" dirty="0">
                        <a:effectLst/>
                        <a:latin typeface="Calibri" panose="020F0502020204030204" pitchFamily="34" charset="0"/>
                        <a:ea typeface="Calibri" panose="020F0502020204030204" pitchFamily="34" charset="0"/>
                      </a:endParaRPr>
                    </a:p>
                  </a:txBody>
                  <a:tcPr marL="75197" marR="75197" marT="37598" marB="37598" anchor="ctr"/>
                </a:tc>
                <a:tc>
                  <a:txBody>
                    <a:bodyPr/>
                    <a:lstStyle/>
                    <a:p>
                      <a:pPr>
                        <a:lnSpc>
                          <a:spcPct val="115000"/>
                        </a:lnSpc>
                        <a:spcAft>
                          <a:spcPts val="1000"/>
                        </a:spcAft>
                      </a:pPr>
                      <a:r>
                        <a:rPr lang="ru-RU" sz="1600" dirty="0">
                          <a:effectLst/>
                        </a:rPr>
                        <a:t>2</a:t>
                      </a:r>
                      <a:r>
                        <a:rPr lang="ru-RU" sz="1600" dirty="0">
                          <a:effectLst/>
                          <a:sym typeface="Symbol" panose="05050102010706020507" pitchFamily="18" charset="2"/>
                        </a:rPr>
                        <a:t></a:t>
                      </a:r>
                      <a:r>
                        <a:rPr lang="ru-RU" sz="1600" dirty="0">
                          <a:effectLst/>
                        </a:rPr>
                        <a:t>10</a:t>
                      </a:r>
                      <a:r>
                        <a:rPr lang="ru-RU" sz="1600" baseline="30000" dirty="0">
                          <a:effectLst/>
                        </a:rPr>
                        <a:t>9</a:t>
                      </a:r>
                      <a:r>
                        <a:rPr lang="ru-RU" sz="1600" dirty="0">
                          <a:effectLst/>
                        </a:rPr>
                        <a:t> </a:t>
                      </a:r>
                      <a:r>
                        <a:rPr lang="en-US" sz="1600" dirty="0" err="1">
                          <a:effectLst/>
                        </a:rPr>
                        <a:t>ph</a:t>
                      </a:r>
                      <a:r>
                        <a:rPr lang="ru-RU" sz="1600" dirty="0">
                          <a:effectLst/>
                        </a:rPr>
                        <a:t>/</a:t>
                      </a:r>
                      <a:r>
                        <a:rPr lang="en-US" sz="1600" dirty="0">
                          <a:effectLst/>
                        </a:rPr>
                        <a:t>s</a:t>
                      </a:r>
                      <a:endParaRPr lang="ru-RU" sz="1600" dirty="0">
                        <a:effectLst/>
                        <a:latin typeface="Calibri" panose="020F0502020204030204" pitchFamily="34" charset="0"/>
                        <a:ea typeface="Calibri" panose="020F0502020204030204" pitchFamily="34" charset="0"/>
                      </a:endParaRPr>
                    </a:p>
                  </a:txBody>
                  <a:tcPr marL="0" marR="0" marT="0" marB="0" anchor="ctr"/>
                </a:tc>
                <a:extLst>
                  <a:ext uri="{0D108BD9-81ED-4DB2-BD59-A6C34878D82A}">
                    <a16:rowId xmlns:a16="http://schemas.microsoft.com/office/drawing/2014/main" val="2742977211"/>
                  </a:ext>
                </a:extLst>
              </a:tr>
            </a:tbl>
          </a:graphicData>
        </a:graphic>
      </p:graphicFrame>
      <p:sp>
        <p:nvSpPr>
          <p:cNvPr id="5" name="TextBox 4">
            <a:extLst>
              <a:ext uri="{FF2B5EF4-FFF2-40B4-BE49-F238E27FC236}">
                <a16:creationId xmlns:a16="http://schemas.microsoft.com/office/drawing/2014/main" id="{6E3C0609-3653-03EF-2FF5-38DDC65D5AF3}"/>
              </a:ext>
            </a:extLst>
          </p:cNvPr>
          <p:cNvSpPr txBox="1"/>
          <p:nvPr/>
        </p:nvSpPr>
        <p:spPr>
          <a:xfrm>
            <a:off x="396165" y="487835"/>
            <a:ext cx="10579963" cy="461665"/>
          </a:xfrm>
          <a:prstGeom prst="rect">
            <a:avLst/>
          </a:prstGeom>
          <a:noFill/>
        </p:spPr>
        <p:txBody>
          <a:bodyPr wrap="square">
            <a:spAutoFit/>
          </a:bodyPr>
          <a:lstStyle/>
          <a:p>
            <a:pPr algn="ctr"/>
            <a:r>
              <a:rPr lang="en-US" sz="2400" b="1" dirty="0">
                <a:effectLst/>
                <a:ea typeface="Times New Roman" panose="02020603050405020304" pitchFamily="18" charset="0"/>
              </a:rPr>
              <a:t>Parameters and applications of the Compton X-ray source</a:t>
            </a:r>
            <a:endParaRPr lang="ru-RU" sz="2400" b="1" dirty="0"/>
          </a:p>
        </p:txBody>
      </p:sp>
      <p:sp>
        <p:nvSpPr>
          <p:cNvPr id="7" name="TextBox 6">
            <a:extLst>
              <a:ext uri="{FF2B5EF4-FFF2-40B4-BE49-F238E27FC236}">
                <a16:creationId xmlns:a16="http://schemas.microsoft.com/office/drawing/2014/main" id="{D5329966-98ED-C3DC-2587-9AE21C12D926}"/>
              </a:ext>
            </a:extLst>
          </p:cNvPr>
          <p:cNvSpPr txBox="1"/>
          <p:nvPr/>
        </p:nvSpPr>
        <p:spPr>
          <a:xfrm>
            <a:off x="7331845" y="1055014"/>
            <a:ext cx="4448823" cy="5632311"/>
          </a:xfrm>
          <a:prstGeom prst="rect">
            <a:avLst/>
          </a:prstGeom>
          <a:noFill/>
        </p:spPr>
        <p:txBody>
          <a:bodyPr wrap="square">
            <a:spAutoFit/>
          </a:bodyPr>
          <a:lstStyle/>
          <a:p>
            <a:pPr marL="285750" indent="-285750">
              <a:buFontTx/>
              <a:buChar char="-"/>
            </a:pPr>
            <a:r>
              <a:rPr lang="ru-RU" dirty="0" err="1"/>
              <a:t>monochromatic</a:t>
            </a:r>
            <a:r>
              <a:rPr lang="ru-RU" dirty="0"/>
              <a:t> </a:t>
            </a:r>
            <a:r>
              <a:rPr lang="ru-RU" dirty="0" err="1"/>
              <a:t>narrow</a:t>
            </a:r>
            <a:r>
              <a:rPr lang="en-US" dirty="0"/>
              <a:t>-</a:t>
            </a:r>
            <a:r>
              <a:rPr lang="ru-RU" dirty="0" err="1"/>
              <a:t>directed</a:t>
            </a:r>
            <a:r>
              <a:rPr lang="ru-RU" dirty="0"/>
              <a:t> </a:t>
            </a:r>
            <a:r>
              <a:rPr lang="ru-RU" dirty="0" err="1"/>
              <a:t>radiation</a:t>
            </a:r>
            <a:r>
              <a:rPr lang="ru-RU" dirty="0"/>
              <a:t> </a:t>
            </a:r>
            <a:r>
              <a:rPr lang="ru-RU" dirty="0" err="1"/>
              <a:t>for</a:t>
            </a:r>
            <a:r>
              <a:rPr lang="ru-RU" dirty="0"/>
              <a:t> X-</a:t>
            </a:r>
            <a:r>
              <a:rPr lang="ru-RU" dirty="0" err="1"/>
              <a:t>ray</a:t>
            </a:r>
            <a:r>
              <a:rPr lang="ru-RU" dirty="0"/>
              <a:t> </a:t>
            </a:r>
            <a:r>
              <a:rPr lang="ru-RU" dirty="0" err="1"/>
              <a:t>diffraction</a:t>
            </a:r>
            <a:r>
              <a:rPr lang="ru-RU" dirty="0"/>
              <a:t> </a:t>
            </a:r>
            <a:r>
              <a:rPr lang="ru-RU" dirty="0" err="1"/>
              <a:t>analysis</a:t>
            </a:r>
            <a:r>
              <a:rPr lang="ru-RU" dirty="0"/>
              <a:t> </a:t>
            </a:r>
            <a:r>
              <a:rPr lang="ru-RU" dirty="0" err="1"/>
              <a:t>and</a:t>
            </a:r>
            <a:r>
              <a:rPr lang="ru-RU" dirty="0"/>
              <a:t> </a:t>
            </a:r>
            <a:r>
              <a:rPr lang="ru-RU" dirty="0" err="1"/>
              <a:t>microanalysis</a:t>
            </a:r>
            <a:r>
              <a:rPr lang="ru-RU" dirty="0"/>
              <a:t>, </a:t>
            </a:r>
            <a:r>
              <a:rPr lang="ru-RU" dirty="0" err="1"/>
              <a:t>incl</a:t>
            </a:r>
            <a:r>
              <a:rPr lang="ru-RU" dirty="0"/>
              <a:t>. </a:t>
            </a:r>
            <a:r>
              <a:rPr lang="ru-RU" dirty="0" err="1"/>
              <a:t>biological</a:t>
            </a:r>
            <a:r>
              <a:rPr lang="ru-RU" dirty="0"/>
              <a:t> </a:t>
            </a:r>
            <a:r>
              <a:rPr lang="ru-RU" dirty="0" err="1"/>
              <a:t>crystallography</a:t>
            </a:r>
            <a:r>
              <a:rPr lang="ru-RU" dirty="0"/>
              <a:t>;</a:t>
            </a:r>
            <a:endParaRPr lang="en-US" dirty="0"/>
          </a:p>
          <a:p>
            <a:pPr marL="285750" indent="-285750">
              <a:buFontTx/>
              <a:buChar char="-"/>
            </a:pPr>
            <a:r>
              <a:rPr lang="ru-RU" dirty="0"/>
              <a:t> </a:t>
            </a:r>
            <a:r>
              <a:rPr lang="ru-RU" dirty="0" err="1"/>
              <a:t>monochromatic</a:t>
            </a:r>
            <a:r>
              <a:rPr lang="ru-RU" dirty="0"/>
              <a:t> </a:t>
            </a:r>
            <a:r>
              <a:rPr lang="ru-RU" dirty="0" err="1"/>
              <a:t>radiation</a:t>
            </a:r>
            <a:r>
              <a:rPr lang="ru-RU" dirty="0"/>
              <a:t> </a:t>
            </a:r>
            <a:r>
              <a:rPr lang="ru-RU" dirty="0" err="1"/>
              <a:t>for</a:t>
            </a:r>
            <a:r>
              <a:rPr lang="ru-RU" dirty="0"/>
              <a:t> </a:t>
            </a:r>
            <a:r>
              <a:rPr lang="ru-RU" dirty="0" err="1"/>
              <a:t>studying</a:t>
            </a:r>
            <a:r>
              <a:rPr lang="ru-RU" dirty="0"/>
              <a:t> </a:t>
            </a:r>
            <a:r>
              <a:rPr lang="ru-RU" dirty="0" err="1"/>
              <a:t>objects</a:t>
            </a:r>
            <a:r>
              <a:rPr lang="ru-RU" dirty="0"/>
              <a:t> </a:t>
            </a:r>
            <a:r>
              <a:rPr lang="ru-RU" dirty="0" err="1"/>
              <a:t>using</a:t>
            </a:r>
            <a:r>
              <a:rPr lang="ru-RU" dirty="0"/>
              <a:t> </a:t>
            </a:r>
            <a:r>
              <a:rPr lang="ru-RU" dirty="0" err="1"/>
              <a:t>coherent</a:t>
            </a:r>
            <a:r>
              <a:rPr lang="ru-RU" dirty="0"/>
              <a:t> X-</a:t>
            </a:r>
            <a:r>
              <a:rPr lang="ru-RU" dirty="0" err="1"/>
              <a:t>ray</a:t>
            </a:r>
            <a:r>
              <a:rPr lang="ru-RU" dirty="0"/>
              <a:t> </a:t>
            </a:r>
            <a:r>
              <a:rPr lang="ru-RU" dirty="0" err="1"/>
              <a:t>optics</a:t>
            </a:r>
            <a:r>
              <a:rPr lang="ru-RU" dirty="0"/>
              <a:t> (</a:t>
            </a:r>
            <a:r>
              <a:rPr lang="ru-RU" dirty="0" err="1"/>
              <a:t>phase-contrast</a:t>
            </a:r>
            <a:r>
              <a:rPr lang="ru-RU" dirty="0"/>
              <a:t> </a:t>
            </a:r>
            <a:r>
              <a:rPr lang="ru-RU" dirty="0" err="1"/>
              <a:t>tomography</a:t>
            </a:r>
            <a:r>
              <a:rPr lang="ru-RU" dirty="0"/>
              <a:t>, </a:t>
            </a:r>
            <a:r>
              <a:rPr lang="ru-RU" dirty="0" err="1"/>
              <a:t>ptychography</a:t>
            </a:r>
            <a:r>
              <a:rPr lang="ru-RU" dirty="0"/>
              <a:t>, </a:t>
            </a:r>
            <a:r>
              <a:rPr lang="ru-RU" dirty="0" err="1"/>
              <a:t>coherent</a:t>
            </a:r>
            <a:r>
              <a:rPr lang="ru-RU" dirty="0"/>
              <a:t> </a:t>
            </a:r>
            <a:r>
              <a:rPr lang="ru-RU" dirty="0" err="1"/>
              <a:t>diffraction</a:t>
            </a:r>
            <a:r>
              <a:rPr lang="ru-RU" dirty="0"/>
              <a:t> </a:t>
            </a:r>
            <a:r>
              <a:rPr lang="ru-RU" dirty="0" err="1"/>
              <a:t>imaging</a:t>
            </a:r>
            <a:r>
              <a:rPr lang="ru-RU" dirty="0"/>
              <a:t>, </a:t>
            </a:r>
            <a:r>
              <a:rPr lang="ru-RU" dirty="0" err="1"/>
              <a:t>etc</a:t>
            </a:r>
            <a:r>
              <a:rPr lang="ru-RU" dirty="0"/>
              <a:t>.);</a:t>
            </a:r>
            <a:endParaRPr lang="en-US" dirty="0"/>
          </a:p>
          <a:p>
            <a:pPr marL="285750" indent="-285750">
              <a:buFontTx/>
              <a:buChar char="-"/>
            </a:pPr>
            <a:r>
              <a:rPr lang="ru-RU" dirty="0" err="1"/>
              <a:t>monochromatic</a:t>
            </a:r>
            <a:r>
              <a:rPr lang="ru-RU" dirty="0"/>
              <a:t> (</a:t>
            </a:r>
            <a:r>
              <a:rPr lang="ru-RU" dirty="0" err="1"/>
              <a:t>short-pulse</a:t>
            </a:r>
            <a:r>
              <a:rPr lang="ru-RU" dirty="0"/>
              <a:t>) </a:t>
            </a:r>
            <a:r>
              <a:rPr lang="ru-RU" dirty="0" err="1"/>
              <a:t>radiation</a:t>
            </a:r>
            <a:r>
              <a:rPr lang="ru-RU" dirty="0"/>
              <a:t> </a:t>
            </a:r>
            <a:r>
              <a:rPr lang="ru-RU" dirty="0" err="1"/>
              <a:t>for</a:t>
            </a:r>
            <a:r>
              <a:rPr lang="ru-RU" dirty="0"/>
              <a:t> </a:t>
            </a:r>
            <a:r>
              <a:rPr lang="ru-RU" dirty="0" err="1"/>
              <a:t>research</a:t>
            </a:r>
            <a:r>
              <a:rPr lang="ru-RU" dirty="0"/>
              <a:t> </a:t>
            </a:r>
            <a:r>
              <a:rPr lang="ru-RU" dirty="0" err="1"/>
              <a:t>in</a:t>
            </a:r>
            <a:r>
              <a:rPr lang="ru-RU" dirty="0"/>
              <a:t> </a:t>
            </a:r>
            <a:r>
              <a:rPr lang="ru-RU" dirty="0" err="1"/>
              <a:t>radiation</a:t>
            </a:r>
            <a:r>
              <a:rPr lang="ru-RU" dirty="0"/>
              <a:t> </a:t>
            </a:r>
            <a:r>
              <a:rPr lang="ru-RU" dirty="0" err="1"/>
              <a:t>biophysics</a:t>
            </a:r>
            <a:r>
              <a:rPr lang="ru-RU" dirty="0"/>
              <a:t>;</a:t>
            </a:r>
            <a:endParaRPr lang="en-US" dirty="0"/>
          </a:p>
          <a:p>
            <a:pPr marL="285750" indent="-285750">
              <a:buFontTx/>
              <a:buChar char="-"/>
            </a:pPr>
            <a:r>
              <a:rPr lang="ru-RU" dirty="0"/>
              <a:t> </a:t>
            </a:r>
            <a:r>
              <a:rPr lang="ru-RU" dirty="0" err="1"/>
              <a:t>monochromatic</a:t>
            </a:r>
            <a:r>
              <a:rPr lang="ru-RU" dirty="0"/>
              <a:t> (</a:t>
            </a:r>
            <a:r>
              <a:rPr lang="ru-RU" dirty="0" err="1"/>
              <a:t>short-pulse</a:t>
            </a:r>
            <a:r>
              <a:rPr lang="ru-RU" dirty="0"/>
              <a:t>) </a:t>
            </a:r>
            <a:r>
              <a:rPr lang="ru-RU" dirty="0" err="1"/>
              <a:t>radiation</a:t>
            </a:r>
            <a:r>
              <a:rPr lang="ru-RU" dirty="0"/>
              <a:t> </a:t>
            </a:r>
            <a:r>
              <a:rPr lang="ru-RU" dirty="0" err="1"/>
              <a:t>for</a:t>
            </a:r>
            <a:r>
              <a:rPr lang="ru-RU" dirty="0"/>
              <a:t> </a:t>
            </a:r>
            <a:r>
              <a:rPr lang="ru-RU" dirty="0" err="1"/>
              <a:t>studying</a:t>
            </a:r>
            <a:r>
              <a:rPr lang="ru-RU" dirty="0"/>
              <a:t> </a:t>
            </a:r>
            <a:r>
              <a:rPr lang="ru-RU" dirty="0" err="1"/>
              <a:t>the</a:t>
            </a:r>
            <a:r>
              <a:rPr lang="ru-RU" dirty="0"/>
              <a:t> </a:t>
            </a:r>
            <a:r>
              <a:rPr lang="ru-RU" dirty="0" err="1"/>
              <a:t>radiation</a:t>
            </a:r>
            <a:r>
              <a:rPr lang="ru-RU" dirty="0"/>
              <a:t> </a:t>
            </a:r>
            <a:r>
              <a:rPr lang="ru-RU" dirty="0" err="1"/>
              <a:t>resistance</a:t>
            </a:r>
            <a:r>
              <a:rPr lang="ru-RU" dirty="0"/>
              <a:t> </a:t>
            </a:r>
            <a:r>
              <a:rPr lang="ru-RU" dirty="0" err="1"/>
              <a:t>of</a:t>
            </a:r>
            <a:r>
              <a:rPr lang="ru-RU" dirty="0"/>
              <a:t> </a:t>
            </a:r>
            <a:r>
              <a:rPr lang="ru-RU" dirty="0" err="1"/>
              <a:t>elements</a:t>
            </a:r>
            <a:r>
              <a:rPr lang="ru-RU" dirty="0"/>
              <a:t> </a:t>
            </a:r>
            <a:r>
              <a:rPr lang="ru-RU" dirty="0" err="1"/>
              <a:t>of</a:t>
            </a:r>
            <a:r>
              <a:rPr lang="ru-RU" dirty="0"/>
              <a:t> </a:t>
            </a:r>
            <a:r>
              <a:rPr lang="ru-RU" dirty="0" err="1"/>
              <a:t>electronic</a:t>
            </a:r>
            <a:r>
              <a:rPr lang="ru-RU" dirty="0"/>
              <a:t> </a:t>
            </a:r>
            <a:r>
              <a:rPr lang="ru-RU" dirty="0" err="1"/>
              <a:t>devices</a:t>
            </a:r>
            <a:r>
              <a:rPr lang="ru-RU" dirty="0"/>
              <a:t>;</a:t>
            </a:r>
            <a:endParaRPr lang="en-US" dirty="0"/>
          </a:p>
          <a:p>
            <a:pPr marL="285750" indent="-285750">
              <a:buFontTx/>
              <a:buChar char="-"/>
            </a:pPr>
            <a:r>
              <a:rPr lang="ru-RU" dirty="0" err="1"/>
              <a:t>monochromatic</a:t>
            </a:r>
            <a:r>
              <a:rPr lang="ru-RU" dirty="0"/>
              <a:t> </a:t>
            </a:r>
            <a:r>
              <a:rPr lang="ru-RU" dirty="0" err="1"/>
              <a:t>picosecond</a:t>
            </a:r>
            <a:r>
              <a:rPr lang="ru-RU" dirty="0"/>
              <a:t> </a:t>
            </a:r>
            <a:r>
              <a:rPr lang="ru-RU" dirty="0" err="1"/>
              <a:t>pulsed</a:t>
            </a:r>
            <a:r>
              <a:rPr lang="ru-RU" dirty="0"/>
              <a:t> </a:t>
            </a:r>
            <a:r>
              <a:rPr lang="ru-RU" dirty="0" err="1"/>
              <a:t>radiation</a:t>
            </a:r>
            <a:r>
              <a:rPr lang="ru-RU" dirty="0"/>
              <a:t> </a:t>
            </a:r>
            <a:r>
              <a:rPr lang="ru-RU" dirty="0" err="1"/>
              <a:t>for</a:t>
            </a:r>
            <a:r>
              <a:rPr lang="ru-RU" dirty="0"/>
              <a:t> </a:t>
            </a:r>
            <a:r>
              <a:rPr lang="ru-RU" dirty="0" err="1"/>
              <a:t>studying</a:t>
            </a:r>
            <a:r>
              <a:rPr lang="ru-RU" dirty="0"/>
              <a:t> </a:t>
            </a:r>
            <a:r>
              <a:rPr lang="ru-RU" dirty="0" err="1"/>
              <a:t>fast</a:t>
            </a:r>
            <a:r>
              <a:rPr lang="ru-RU" dirty="0"/>
              <a:t> </a:t>
            </a:r>
            <a:r>
              <a:rPr lang="ru-RU" dirty="0" err="1"/>
              <a:t>processes</a:t>
            </a:r>
            <a:r>
              <a:rPr lang="ru-RU" dirty="0"/>
              <a:t>, </a:t>
            </a:r>
            <a:r>
              <a:rPr lang="ru-RU" dirty="0" err="1"/>
              <a:t>incl</a:t>
            </a:r>
            <a:r>
              <a:rPr lang="ru-RU" dirty="0"/>
              <a:t>. </a:t>
            </a:r>
            <a:r>
              <a:rPr lang="ru-RU" dirty="0" err="1"/>
              <a:t>phase</a:t>
            </a:r>
            <a:r>
              <a:rPr lang="ru-RU" dirty="0"/>
              <a:t> </a:t>
            </a:r>
            <a:r>
              <a:rPr lang="ru-RU" dirty="0" err="1"/>
              <a:t>transitions</a:t>
            </a:r>
            <a:r>
              <a:rPr lang="ru-RU" dirty="0"/>
              <a:t>;</a:t>
            </a:r>
            <a:endParaRPr lang="en-US" dirty="0"/>
          </a:p>
          <a:p>
            <a:pPr marL="285750" indent="-285750">
              <a:buFontTx/>
              <a:buChar char="-"/>
            </a:pPr>
            <a:r>
              <a:rPr lang="en-US" dirty="0"/>
              <a:t>f</a:t>
            </a:r>
            <a:r>
              <a:rPr lang="ru-RU" dirty="0" err="1"/>
              <a:t>ocused</a:t>
            </a:r>
            <a:r>
              <a:rPr lang="ru-RU" dirty="0"/>
              <a:t> x-</a:t>
            </a:r>
            <a:r>
              <a:rPr lang="ru-RU" dirty="0" err="1"/>
              <a:t>rays</a:t>
            </a:r>
            <a:r>
              <a:rPr lang="ru-RU" dirty="0"/>
              <a:t> </a:t>
            </a:r>
            <a:r>
              <a:rPr lang="ru-RU" dirty="0" err="1"/>
              <a:t>with</a:t>
            </a:r>
            <a:r>
              <a:rPr lang="ru-RU" dirty="0"/>
              <a:t> a </a:t>
            </a:r>
            <a:r>
              <a:rPr lang="ru-RU" dirty="0" err="1"/>
              <a:t>spectrum</a:t>
            </a:r>
            <a:r>
              <a:rPr lang="ru-RU" dirty="0"/>
              <a:t> </a:t>
            </a:r>
            <a:r>
              <a:rPr lang="ru-RU" dirty="0" err="1"/>
              <a:t>width</a:t>
            </a:r>
            <a:r>
              <a:rPr lang="ru-RU" dirty="0"/>
              <a:t> </a:t>
            </a:r>
            <a:r>
              <a:rPr lang="ru-RU" dirty="0" err="1"/>
              <a:t>of</a:t>
            </a:r>
            <a:r>
              <a:rPr lang="ru-RU" dirty="0"/>
              <a:t> </a:t>
            </a:r>
            <a:r>
              <a:rPr lang="ru-RU" dirty="0" err="1"/>
              <a:t>up</a:t>
            </a:r>
            <a:r>
              <a:rPr lang="ru-RU" dirty="0"/>
              <a:t> </a:t>
            </a:r>
            <a:r>
              <a:rPr lang="ru-RU" dirty="0" err="1"/>
              <a:t>to</a:t>
            </a:r>
            <a:r>
              <a:rPr lang="ru-RU" dirty="0"/>
              <a:t> 2% </a:t>
            </a:r>
            <a:r>
              <a:rPr lang="ru-RU" dirty="0" err="1"/>
              <a:t>for</a:t>
            </a:r>
            <a:r>
              <a:rPr lang="ru-RU" dirty="0"/>
              <a:t> </a:t>
            </a:r>
            <a:r>
              <a:rPr lang="ru-RU" dirty="0" err="1"/>
              <a:t>research</a:t>
            </a:r>
            <a:r>
              <a:rPr lang="ru-RU" dirty="0"/>
              <a:t> </a:t>
            </a:r>
            <a:r>
              <a:rPr lang="ru-RU" dirty="0" err="1"/>
              <a:t>by</a:t>
            </a:r>
            <a:r>
              <a:rPr lang="ru-RU" dirty="0"/>
              <a:t> EXAFS </a:t>
            </a:r>
            <a:r>
              <a:rPr lang="ru-RU" dirty="0" err="1"/>
              <a:t>and</a:t>
            </a:r>
            <a:r>
              <a:rPr lang="ru-RU" dirty="0"/>
              <a:t> XANES </a:t>
            </a:r>
            <a:r>
              <a:rPr lang="ru-RU" dirty="0" err="1"/>
              <a:t>spectroscopy</a:t>
            </a:r>
            <a:r>
              <a:rPr lang="ru-RU" dirty="0"/>
              <a:t>.</a:t>
            </a:r>
          </a:p>
        </p:txBody>
      </p:sp>
    </p:spTree>
    <p:extLst>
      <p:ext uri="{BB962C8B-B14F-4D97-AF65-F5344CB8AC3E}">
        <p14:creationId xmlns:p14="http://schemas.microsoft.com/office/powerpoint/2010/main" val="3125117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B9F717D-2219-C126-310F-59176809F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2765"/>
            <a:ext cx="12192000" cy="5284295"/>
          </a:xfrm>
          <a:prstGeom prst="rect">
            <a:avLst/>
          </a:prstGeom>
        </p:spPr>
      </p:pic>
      <p:sp>
        <p:nvSpPr>
          <p:cNvPr id="4" name="TextBox 3">
            <a:extLst>
              <a:ext uri="{FF2B5EF4-FFF2-40B4-BE49-F238E27FC236}">
                <a16:creationId xmlns:a16="http://schemas.microsoft.com/office/drawing/2014/main" id="{18F30344-4690-213C-18A1-A2EEBB966AA7}"/>
              </a:ext>
            </a:extLst>
          </p:cNvPr>
          <p:cNvSpPr txBox="1"/>
          <p:nvPr/>
        </p:nvSpPr>
        <p:spPr>
          <a:xfrm>
            <a:off x="129466" y="383285"/>
            <a:ext cx="11933068" cy="461665"/>
          </a:xfrm>
          <a:prstGeom prst="rect">
            <a:avLst/>
          </a:prstGeom>
          <a:noFill/>
        </p:spPr>
        <p:txBody>
          <a:bodyPr wrap="square" rtlCol="0">
            <a:spAutoFit/>
          </a:bodyPr>
          <a:lstStyle/>
          <a:p>
            <a:pPr algn="ctr"/>
            <a:r>
              <a:rPr lang="en-US" sz="2400" b="1" dirty="0"/>
              <a:t>Possible extension for Compton source of gamma-ray radiation with energy up to 30-40 MeV</a:t>
            </a:r>
            <a:endParaRPr lang="ru-RU" sz="2400" b="1" dirty="0"/>
          </a:p>
        </p:txBody>
      </p:sp>
      <p:sp>
        <p:nvSpPr>
          <p:cNvPr id="5" name="TextBox 4">
            <a:extLst>
              <a:ext uri="{FF2B5EF4-FFF2-40B4-BE49-F238E27FC236}">
                <a16:creationId xmlns:a16="http://schemas.microsoft.com/office/drawing/2014/main" id="{404281E3-2A68-39EA-0120-0616D5E8029A}"/>
              </a:ext>
            </a:extLst>
          </p:cNvPr>
          <p:cNvSpPr txBox="1"/>
          <p:nvPr/>
        </p:nvSpPr>
        <p:spPr>
          <a:xfrm>
            <a:off x="5140171" y="3959440"/>
            <a:ext cx="1742785" cy="369332"/>
          </a:xfrm>
          <a:prstGeom prst="rect">
            <a:avLst/>
          </a:prstGeom>
          <a:noFill/>
        </p:spPr>
        <p:txBody>
          <a:bodyPr wrap="none" rtlCol="0">
            <a:spAutoFit/>
          </a:bodyPr>
          <a:lstStyle/>
          <a:p>
            <a:r>
              <a:rPr lang="ru-RU" b="1" dirty="0"/>
              <a:t>500 .... 7</a:t>
            </a:r>
            <a:r>
              <a:rPr lang="en-US" b="1" dirty="0"/>
              <a:t>5</a:t>
            </a:r>
            <a:r>
              <a:rPr lang="ru-RU" b="1" dirty="0"/>
              <a:t>0 </a:t>
            </a:r>
            <a:r>
              <a:rPr lang="en-US" b="1" dirty="0"/>
              <a:t>MeV</a:t>
            </a:r>
            <a:endParaRPr lang="ru-RU" b="1" dirty="0"/>
          </a:p>
        </p:txBody>
      </p:sp>
    </p:spTree>
    <p:extLst>
      <p:ext uri="{BB962C8B-B14F-4D97-AF65-F5344CB8AC3E}">
        <p14:creationId xmlns:p14="http://schemas.microsoft.com/office/powerpoint/2010/main" val="131207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9E5C1A-E72C-7C93-23D0-4085A840823F}"/>
              </a:ext>
            </a:extLst>
          </p:cNvPr>
          <p:cNvSpPr txBox="1">
            <a:spLocks/>
          </p:cNvSpPr>
          <p:nvPr/>
        </p:nvSpPr>
        <p:spPr>
          <a:xfrm>
            <a:off x="916418" y="140139"/>
            <a:ext cx="10521976" cy="646331"/>
          </a:xfrm>
          <a:prstGeom prst="rect">
            <a:avLst/>
          </a:prstGeom>
        </p:spPr>
        <p:txBody>
          <a:bodyPr/>
          <a:lst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Arial" charset="0"/>
              </a:defRPr>
            </a:lvl2pPr>
            <a:lvl3pPr algn="ctr" defTabSz="1217613" rtl="0" fontAlgn="base">
              <a:spcBef>
                <a:spcPct val="0"/>
              </a:spcBef>
              <a:spcAft>
                <a:spcPct val="0"/>
              </a:spcAft>
              <a:defRPr sz="5800">
                <a:solidFill>
                  <a:schemeClr val="tx1"/>
                </a:solidFill>
                <a:latin typeface="Arial" charset="0"/>
              </a:defRPr>
            </a:lvl3pPr>
            <a:lvl4pPr algn="ctr" defTabSz="1217613" rtl="0" fontAlgn="base">
              <a:spcBef>
                <a:spcPct val="0"/>
              </a:spcBef>
              <a:spcAft>
                <a:spcPct val="0"/>
              </a:spcAft>
              <a:defRPr sz="5800">
                <a:solidFill>
                  <a:schemeClr val="tx1"/>
                </a:solidFill>
                <a:latin typeface="Arial" charset="0"/>
              </a:defRPr>
            </a:lvl4pPr>
            <a:lvl5pPr algn="ctr" defTabSz="1217613" rtl="0" fontAlgn="base">
              <a:spcBef>
                <a:spcPct val="0"/>
              </a:spcBef>
              <a:spcAft>
                <a:spcPct val="0"/>
              </a:spcAft>
              <a:defRPr sz="5800">
                <a:solidFill>
                  <a:schemeClr val="tx1"/>
                </a:solidFill>
                <a:latin typeface="Arial" charset="0"/>
              </a:defRPr>
            </a:lvl5pPr>
            <a:lvl6pPr marL="457200" algn="ctr" defTabSz="1217613" rtl="0" fontAlgn="base">
              <a:spcBef>
                <a:spcPct val="0"/>
              </a:spcBef>
              <a:spcAft>
                <a:spcPct val="0"/>
              </a:spcAft>
              <a:defRPr sz="5800">
                <a:solidFill>
                  <a:schemeClr val="tx1"/>
                </a:solidFill>
                <a:latin typeface="Arial" charset="0"/>
              </a:defRPr>
            </a:lvl6pPr>
            <a:lvl7pPr marL="914400" algn="ctr" defTabSz="1217613" rtl="0" fontAlgn="base">
              <a:spcBef>
                <a:spcPct val="0"/>
              </a:spcBef>
              <a:spcAft>
                <a:spcPct val="0"/>
              </a:spcAft>
              <a:defRPr sz="5800">
                <a:solidFill>
                  <a:schemeClr val="tx1"/>
                </a:solidFill>
                <a:latin typeface="Arial" charset="0"/>
              </a:defRPr>
            </a:lvl7pPr>
            <a:lvl8pPr marL="1371600" algn="ctr" defTabSz="1217613" rtl="0" fontAlgn="base">
              <a:spcBef>
                <a:spcPct val="0"/>
              </a:spcBef>
              <a:spcAft>
                <a:spcPct val="0"/>
              </a:spcAft>
              <a:defRPr sz="5800">
                <a:solidFill>
                  <a:schemeClr val="tx1"/>
                </a:solidFill>
                <a:latin typeface="Arial" charset="0"/>
              </a:defRPr>
            </a:lvl8pPr>
            <a:lvl9pPr marL="1828800" algn="ctr" defTabSz="1217613" rtl="0" fontAlgn="base">
              <a:spcBef>
                <a:spcPct val="0"/>
              </a:spcBef>
              <a:spcAft>
                <a:spcPct val="0"/>
              </a:spcAft>
              <a:defRPr sz="5800">
                <a:solidFill>
                  <a:schemeClr val="tx1"/>
                </a:solidFill>
                <a:latin typeface="Arial" charset="0"/>
              </a:defRPr>
            </a:lvl9pPr>
          </a:lstStyle>
          <a:p>
            <a:r>
              <a:rPr lang="en-US" sz="2400" b="1" dirty="0">
                <a:latin typeface="+mn-lt"/>
              </a:rPr>
              <a:t>Precise measurements of photonuclear reactions cross sections</a:t>
            </a:r>
            <a:endParaRPr lang="ru-RU" sz="2400" b="1" dirty="0">
              <a:latin typeface="+mn-lt"/>
            </a:endParaRPr>
          </a:p>
        </p:txBody>
      </p:sp>
      <p:pic>
        <p:nvPicPr>
          <p:cNvPr id="4" name="Рисунок 3">
            <a:extLst>
              <a:ext uri="{FF2B5EF4-FFF2-40B4-BE49-F238E27FC236}">
                <a16:creationId xmlns:a16="http://schemas.microsoft.com/office/drawing/2014/main" id="{60071CE1-449E-DFCA-5085-66360C8FADA3}"/>
              </a:ext>
            </a:extLst>
          </p:cNvPr>
          <p:cNvPicPr>
            <a:picLocks noChangeAspect="1"/>
          </p:cNvPicPr>
          <p:nvPr/>
        </p:nvPicPr>
        <p:blipFill>
          <a:blip r:embed="rId2"/>
          <a:stretch>
            <a:fillRect/>
          </a:stretch>
        </p:blipFill>
        <p:spPr>
          <a:xfrm>
            <a:off x="1043180" y="1267079"/>
            <a:ext cx="3600000" cy="2161918"/>
          </a:xfrm>
          <a:prstGeom prst="rect">
            <a:avLst/>
          </a:prstGeom>
        </p:spPr>
      </p:pic>
      <p:pic>
        <p:nvPicPr>
          <p:cNvPr id="6" name="Рисунок 5">
            <a:extLst>
              <a:ext uri="{FF2B5EF4-FFF2-40B4-BE49-F238E27FC236}">
                <a16:creationId xmlns:a16="http://schemas.microsoft.com/office/drawing/2014/main" id="{340125FC-D3D0-04BD-93FF-26A7FF5CF0A6}"/>
              </a:ext>
            </a:extLst>
          </p:cNvPr>
          <p:cNvPicPr>
            <a:picLocks noChangeAspect="1"/>
          </p:cNvPicPr>
          <p:nvPr/>
        </p:nvPicPr>
        <p:blipFill>
          <a:blip r:embed="rId3"/>
          <a:stretch>
            <a:fillRect/>
          </a:stretch>
        </p:blipFill>
        <p:spPr>
          <a:xfrm>
            <a:off x="4729831" y="1267080"/>
            <a:ext cx="3600000" cy="2161917"/>
          </a:xfrm>
          <a:prstGeom prst="rect">
            <a:avLst/>
          </a:prstGeom>
        </p:spPr>
      </p:pic>
      <p:pic>
        <p:nvPicPr>
          <p:cNvPr id="7" name="Рисунок 6">
            <a:extLst>
              <a:ext uri="{FF2B5EF4-FFF2-40B4-BE49-F238E27FC236}">
                <a16:creationId xmlns:a16="http://schemas.microsoft.com/office/drawing/2014/main" id="{DE842A71-8FCF-3531-F4D7-8AF4C276D0C6}"/>
              </a:ext>
            </a:extLst>
          </p:cNvPr>
          <p:cNvPicPr>
            <a:picLocks noChangeAspect="1"/>
          </p:cNvPicPr>
          <p:nvPr/>
        </p:nvPicPr>
        <p:blipFill>
          <a:blip r:embed="rId4"/>
          <a:stretch>
            <a:fillRect/>
          </a:stretch>
        </p:blipFill>
        <p:spPr>
          <a:xfrm>
            <a:off x="8416482" y="1267080"/>
            <a:ext cx="3600000" cy="2161917"/>
          </a:xfrm>
          <a:prstGeom prst="rect">
            <a:avLst/>
          </a:prstGeom>
        </p:spPr>
      </p:pic>
      <mc:AlternateContent xmlns:mc="http://schemas.openxmlformats.org/markup-compatibility/2006" xmlns:a14="http://schemas.microsoft.com/office/drawing/2010/main">
        <mc:Choice Requires="a14">
          <p:graphicFrame>
            <p:nvGraphicFramePr>
              <p:cNvPr id="8" name="Таблица 7">
                <a:extLst>
                  <a:ext uri="{FF2B5EF4-FFF2-40B4-BE49-F238E27FC236}">
                    <a16:creationId xmlns:a16="http://schemas.microsoft.com/office/drawing/2014/main" id="{E6452D13-AF3B-2B8B-A7BA-E4B9183D5FD6}"/>
                  </a:ext>
                </a:extLst>
              </p:cNvPr>
              <p:cNvGraphicFramePr>
                <a:graphicFrameLocks noGrp="1"/>
              </p:cNvGraphicFramePr>
              <p:nvPr>
                <p:extLst>
                  <p:ext uri="{D42A27DB-BD31-4B8C-83A1-F6EECF244321}">
                    <p14:modId xmlns:p14="http://schemas.microsoft.com/office/powerpoint/2010/main" val="2139037492"/>
                  </p:ext>
                </p:extLst>
              </p:nvPr>
            </p:nvGraphicFramePr>
            <p:xfrm>
              <a:off x="360922" y="4072731"/>
              <a:ext cx="11632968" cy="1209167"/>
            </p:xfrm>
            <a:graphic>
              <a:graphicData uri="http://schemas.openxmlformats.org/drawingml/2006/table">
                <a:tbl>
                  <a:tblPr firstRow="1" firstCol="1" bandRow="1">
                    <a:tableStyleId>{5C22544A-7EE6-4342-B048-85BDC9FD1C3A}</a:tableStyleId>
                  </a:tblPr>
                  <a:tblGrid>
                    <a:gridCol w="853497">
                      <a:extLst>
                        <a:ext uri="{9D8B030D-6E8A-4147-A177-3AD203B41FA5}">
                          <a16:colId xmlns:a16="http://schemas.microsoft.com/office/drawing/2014/main" val="3441684411"/>
                        </a:ext>
                      </a:extLst>
                    </a:gridCol>
                    <a:gridCol w="3643808">
                      <a:extLst>
                        <a:ext uri="{9D8B030D-6E8A-4147-A177-3AD203B41FA5}">
                          <a16:colId xmlns:a16="http://schemas.microsoft.com/office/drawing/2014/main" val="959718698"/>
                        </a:ext>
                      </a:extLst>
                    </a:gridCol>
                    <a:gridCol w="3643051">
                      <a:extLst>
                        <a:ext uri="{9D8B030D-6E8A-4147-A177-3AD203B41FA5}">
                          <a16:colId xmlns:a16="http://schemas.microsoft.com/office/drawing/2014/main" val="4008257556"/>
                        </a:ext>
                      </a:extLst>
                    </a:gridCol>
                    <a:gridCol w="3492612">
                      <a:extLst>
                        <a:ext uri="{9D8B030D-6E8A-4147-A177-3AD203B41FA5}">
                          <a16:colId xmlns:a16="http://schemas.microsoft.com/office/drawing/2014/main" val="1090543746"/>
                        </a:ext>
                      </a:extLst>
                    </a:gridCol>
                  </a:tblGrid>
                  <a:tr h="0">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en-US" sz="1800" b="1" i="1">
                                        <a:effectLst/>
                                        <a:latin typeface="Cambria Math" panose="02040503050406030204" pitchFamily="18" charset="0"/>
                                      </a:rPr>
                                      <m:t>𝐄</m:t>
                                    </m:r>
                                  </m:e>
                                  <m:sub>
                                    <m:r>
                                      <a:rPr lang="ru-RU" sz="1800" b="1" i="1">
                                        <a:effectLst/>
                                        <a:latin typeface="Cambria Math" panose="02040503050406030204" pitchFamily="18" charset="0"/>
                                      </a:rPr>
                                      <m:t>𝐞</m:t>
                                    </m:r>
                                  </m:sub>
                                </m:sSub>
                                <m:r>
                                  <a:rPr lang="ru-RU" sz="1800" b="1">
                                    <a:effectLst/>
                                    <a:latin typeface="Cambria Math" panose="02040503050406030204" pitchFamily="18" charset="0"/>
                                  </a:rPr>
                                  <m:t> </m:t>
                                </m:r>
                                <m:r>
                                  <a:rPr lang="en-US" sz="1800" b="1" i="0" smtClean="0">
                                    <a:effectLst/>
                                    <a:latin typeface="Cambria Math" panose="02040503050406030204" pitchFamily="18" charset="0"/>
                                  </a:rPr>
                                  <m:t>𝐌𝐞𝐕</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type m:val="lin"/>
                                    <m:ctrlPr>
                                      <a:rPr lang="ru-RU" sz="1800" b="1" i="1">
                                        <a:effectLst/>
                                        <a:latin typeface="Cambria Math" panose="02040503050406030204" pitchFamily="18" charset="0"/>
                                      </a:rPr>
                                    </m:ctrlPr>
                                  </m:fPr>
                                  <m:num>
                                    <m:sSub>
                                      <m:sSubPr>
                                        <m:ctrlPr>
                                          <a:rPr lang="ru-RU" sz="1800" b="1" i="1">
                                            <a:effectLst/>
                                            <a:latin typeface="Cambria Math" panose="02040503050406030204" pitchFamily="18" charset="0"/>
                                          </a:rPr>
                                        </m:ctrlPr>
                                      </m:sSubPr>
                                      <m:e>
                                        <m:r>
                                          <a:rPr lang="ru-RU" sz="1800" b="1" i="1">
                                            <a:effectLst/>
                                            <a:latin typeface="Cambria Math" panose="02040503050406030204" pitchFamily="18" charset="0"/>
                                          </a:rPr>
                                          <m:t>𝛔</m:t>
                                        </m:r>
                                      </m:e>
                                      <m:sub>
                                        <m:r>
                                          <a:rPr lang="ru-RU" sz="1800" b="1" i="1">
                                            <a:effectLst/>
                                            <a:latin typeface="Cambria Math" panose="02040503050406030204" pitchFamily="18" charset="0"/>
                                          </a:rPr>
                                          <m:t>𝛄</m:t>
                                        </m:r>
                                      </m:sub>
                                    </m:sSub>
                                  </m:num>
                                  <m:den>
                                    <m:sSub>
                                      <m:sSubPr>
                                        <m:ctrlPr>
                                          <a:rPr lang="ru-RU" sz="1800" b="1" i="1">
                                            <a:effectLst/>
                                            <a:latin typeface="Cambria Math" panose="02040503050406030204" pitchFamily="18" charset="0"/>
                                          </a:rPr>
                                        </m:ctrlPr>
                                      </m:sSubPr>
                                      <m:e>
                                        <m:r>
                                          <a:rPr lang="en-US" sz="1800" b="1" i="1">
                                            <a:effectLst/>
                                            <a:latin typeface="Cambria Math" panose="02040503050406030204" pitchFamily="18" charset="0"/>
                                          </a:rPr>
                                          <m:t>𝐄</m:t>
                                        </m:r>
                                      </m:e>
                                      <m:sub>
                                        <m:r>
                                          <a:rPr lang="ru-RU" sz="1800" b="1" i="1">
                                            <a:effectLst/>
                                            <a:latin typeface="Cambria Math" panose="02040503050406030204" pitchFamily="18" charset="0"/>
                                          </a:rPr>
                                          <m:t>𝛄</m:t>
                                        </m:r>
                                      </m:sub>
                                    </m:sSub>
                                  </m:den>
                                </m:f>
                                <m:r>
                                  <a:rPr lang="ru-RU" sz="1800" b="1">
                                    <a:effectLst/>
                                    <a:latin typeface="Cambria Math" panose="02040503050406030204" pitchFamily="18" charset="0"/>
                                  </a:rPr>
                                  <m:t>=</m:t>
                                </m:r>
                                <m:r>
                                  <a:rPr lang="ru-RU" sz="1800" b="1" i="1">
                                    <a:effectLst/>
                                    <a:latin typeface="Cambria Math" panose="02040503050406030204" pitchFamily="18" charset="0"/>
                                  </a:rPr>
                                  <m:t>𝟎</m:t>
                                </m:r>
                                <m:r>
                                  <a:rPr lang="ru-RU" sz="1800" b="1">
                                    <a:effectLst/>
                                    <a:latin typeface="Cambria Math" panose="02040503050406030204" pitchFamily="18" charset="0"/>
                                  </a:rPr>
                                  <m:t>.</m:t>
                                </m:r>
                                <m:r>
                                  <a:rPr lang="ru-RU" sz="1800" b="1" i="1">
                                    <a:effectLst/>
                                    <a:latin typeface="Cambria Math" panose="02040503050406030204" pitchFamily="18" charset="0"/>
                                  </a:rPr>
                                  <m:t>𝟑</m:t>
                                </m:r>
                                <m:r>
                                  <a:rPr lang="ru-RU" sz="1800" b="1">
                                    <a:effectLst/>
                                    <a:latin typeface="Cambria Math" panose="02040503050406030204" pitchFamily="18" charset="0"/>
                                  </a:rPr>
                                  <m:t> %</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type m:val="lin"/>
                                    <m:ctrlPr>
                                      <a:rPr lang="ru-RU" sz="1800" b="1" i="1">
                                        <a:effectLst/>
                                        <a:latin typeface="Cambria Math" panose="02040503050406030204" pitchFamily="18" charset="0"/>
                                      </a:rPr>
                                    </m:ctrlPr>
                                  </m:fPr>
                                  <m:num>
                                    <m:sSub>
                                      <m:sSubPr>
                                        <m:ctrlPr>
                                          <a:rPr lang="ru-RU" sz="1800" b="1" i="1">
                                            <a:effectLst/>
                                            <a:latin typeface="Cambria Math" panose="02040503050406030204" pitchFamily="18" charset="0"/>
                                          </a:rPr>
                                        </m:ctrlPr>
                                      </m:sSubPr>
                                      <m:e>
                                        <m:r>
                                          <a:rPr lang="ru-RU" sz="1800" b="1" i="1">
                                            <a:effectLst/>
                                            <a:latin typeface="Cambria Math" panose="02040503050406030204" pitchFamily="18" charset="0"/>
                                          </a:rPr>
                                          <m:t>𝛔</m:t>
                                        </m:r>
                                      </m:e>
                                      <m:sub>
                                        <m:r>
                                          <a:rPr lang="ru-RU" sz="1800" b="1" i="1">
                                            <a:effectLst/>
                                            <a:latin typeface="Cambria Math" panose="02040503050406030204" pitchFamily="18" charset="0"/>
                                          </a:rPr>
                                          <m:t>𝛄</m:t>
                                        </m:r>
                                      </m:sub>
                                    </m:sSub>
                                  </m:num>
                                  <m:den>
                                    <m:sSub>
                                      <m:sSubPr>
                                        <m:ctrlPr>
                                          <a:rPr lang="ru-RU" sz="1800" b="1" i="1">
                                            <a:effectLst/>
                                            <a:latin typeface="Cambria Math" panose="02040503050406030204" pitchFamily="18" charset="0"/>
                                          </a:rPr>
                                        </m:ctrlPr>
                                      </m:sSubPr>
                                      <m:e>
                                        <m:r>
                                          <a:rPr lang="en-US" sz="1800" b="1" i="1">
                                            <a:effectLst/>
                                            <a:latin typeface="Cambria Math" panose="02040503050406030204" pitchFamily="18" charset="0"/>
                                          </a:rPr>
                                          <m:t>𝐄</m:t>
                                        </m:r>
                                      </m:e>
                                      <m:sub>
                                        <m:r>
                                          <a:rPr lang="ru-RU" sz="1800" b="1" i="1">
                                            <a:effectLst/>
                                            <a:latin typeface="Cambria Math" panose="02040503050406030204" pitchFamily="18" charset="0"/>
                                          </a:rPr>
                                          <m:t>𝛄</m:t>
                                        </m:r>
                                      </m:sub>
                                    </m:sSub>
                                  </m:den>
                                </m:f>
                                <m:r>
                                  <a:rPr lang="ru-RU" sz="1800" b="1">
                                    <a:effectLst/>
                                    <a:latin typeface="Cambria Math" panose="02040503050406030204" pitchFamily="18" charset="0"/>
                                  </a:rPr>
                                  <m:t>=</m:t>
                                </m:r>
                                <m:r>
                                  <a:rPr lang="ru-RU" sz="1800" b="1" i="1">
                                    <a:effectLst/>
                                    <a:latin typeface="Cambria Math" panose="02040503050406030204" pitchFamily="18" charset="0"/>
                                  </a:rPr>
                                  <m:t>𝟑</m:t>
                                </m:r>
                                <m:r>
                                  <a:rPr lang="ru-RU" sz="1800" b="1">
                                    <a:effectLst/>
                                    <a:latin typeface="Cambria Math" panose="02040503050406030204" pitchFamily="18" charset="0"/>
                                  </a:rPr>
                                  <m:t> %</m:t>
                                </m:r>
                              </m:oMath>
                            </m:oMathPara>
                          </a14:m>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f>
                                  <m:fPr>
                                    <m:type m:val="lin"/>
                                    <m:ctrlPr>
                                      <a:rPr lang="ru-RU" sz="1800" b="1" i="1">
                                        <a:effectLst/>
                                        <a:latin typeface="Cambria Math" panose="02040503050406030204" pitchFamily="18" charset="0"/>
                                      </a:rPr>
                                    </m:ctrlPr>
                                  </m:fPr>
                                  <m:num>
                                    <m:sSub>
                                      <m:sSubPr>
                                        <m:ctrlPr>
                                          <a:rPr lang="ru-RU" sz="1800" b="1" i="1">
                                            <a:effectLst/>
                                            <a:latin typeface="Cambria Math" panose="02040503050406030204" pitchFamily="18" charset="0"/>
                                          </a:rPr>
                                        </m:ctrlPr>
                                      </m:sSubPr>
                                      <m:e>
                                        <m:r>
                                          <a:rPr lang="ru-RU" sz="1800" b="1" i="1">
                                            <a:effectLst/>
                                            <a:latin typeface="Cambria Math" panose="02040503050406030204" pitchFamily="18" charset="0"/>
                                          </a:rPr>
                                          <m:t>𝛔</m:t>
                                        </m:r>
                                      </m:e>
                                      <m:sub>
                                        <m:r>
                                          <a:rPr lang="ru-RU" sz="1800" b="1" i="1">
                                            <a:effectLst/>
                                            <a:latin typeface="Cambria Math" panose="02040503050406030204" pitchFamily="18" charset="0"/>
                                          </a:rPr>
                                          <m:t>𝛄</m:t>
                                        </m:r>
                                      </m:sub>
                                    </m:sSub>
                                  </m:num>
                                  <m:den>
                                    <m:sSub>
                                      <m:sSubPr>
                                        <m:ctrlPr>
                                          <a:rPr lang="ru-RU" sz="1800" b="1" i="1">
                                            <a:effectLst/>
                                            <a:latin typeface="Cambria Math" panose="02040503050406030204" pitchFamily="18" charset="0"/>
                                          </a:rPr>
                                        </m:ctrlPr>
                                      </m:sSubPr>
                                      <m:e>
                                        <m:r>
                                          <a:rPr lang="en-US" sz="1800" b="1" i="1">
                                            <a:effectLst/>
                                            <a:latin typeface="Cambria Math" panose="02040503050406030204" pitchFamily="18" charset="0"/>
                                          </a:rPr>
                                          <m:t>𝐄</m:t>
                                        </m:r>
                                      </m:e>
                                      <m:sub>
                                        <m:r>
                                          <a:rPr lang="ru-RU" sz="1800" b="1" i="1">
                                            <a:effectLst/>
                                            <a:latin typeface="Cambria Math" panose="02040503050406030204" pitchFamily="18" charset="0"/>
                                          </a:rPr>
                                          <m:t>𝛄</m:t>
                                        </m:r>
                                      </m:sub>
                                    </m:sSub>
                                  </m:den>
                                </m:f>
                                <m:r>
                                  <a:rPr lang="ru-RU" sz="1800" b="1">
                                    <a:effectLst/>
                                    <a:latin typeface="Cambria Math" panose="02040503050406030204" pitchFamily="18" charset="0"/>
                                  </a:rPr>
                                  <m:t>=</m:t>
                                </m:r>
                                <m:r>
                                  <a:rPr lang="ru-RU" sz="1800" b="1" i="1">
                                    <a:effectLst/>
                                    <a:latin typeface="Cambria Math" panose="02040503050406030204" pitchFamily="18" charset="0"/>
                                  </a:rPr>
                                  <m:t>𝟑𝟎</m:t>
                                </m:r>
                                <m:r>
                                  <a:rPr lang="ru-RU" sz="1800" b="1">
                                    <a:effectLst/>
                                    <a:latin typeface="Cambria Math" panose="02040503050406030204" pitchFamily="18" charset="0"/>
                                  </a:rPr>
                                  <m:t> %</m:t>
                                </m:r>
                              </m:oMath>
                            </m:oMathPara>
                          </a14:m>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4981920"/>
                      </a:ext>
                    </a:extLst>
                  </a:tr>
                  <a:tr h="0">
                    <a:tc>
                      <a:txBody>
                        <a:bodyPr/>
                        <a:lstStyle/>
                        <a:p>
                          <a:pPr>
                            <a:lnSpc>
                              <a:spcPct val="107000"/>
                            </a:lnSpc>
                            <a:spcAft>
                              <a:spcPts val="800"/>
                            </a:spcAft>
                          </a:pPr>
                          <a:r>
                            <a:rPr lang="ru-RU" sz="1800" b="1">
                              <a:effectLst/>
                            </a:rPr>
                            <a:t>750</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ru-RU" sz="1800" b="1" i="1">
                                        <a:effectLst/>
                                        <a:latin typeface="Cambria Math" panose="02040503050406030204" pitchFamily="18" charset="0"/>
                                      </a:rPr>
                                      <m:t>𝛆</m:t>
                                    </m:r>
                                  </m:e>
                                  <m:sub>
                                    <m:r>
                                      <a:rPr lang="ru-RU" sz="1800" b="1" i="1">
                                        <a:effectLst/>
                                        <a:latin typeface="Cambria Math" panose="02040503050406030204" pitchFamily="18" charset="0"/>
                                      </a:rPr>
                                      <m:t>𝐧</m:t>
                                    </m:r>
                                  </m:sub>
                                </m:sSub>
                                <m:r>
                                  <a:rPr lang="ru-RU" sz="1800" b="1">
                                    <a:effectLst/>
                                    <a:latin typeface="Cambria Math" panose="02040503050406030204" pitchFamily="18" charset="0"/>
                                  </a:rPr>
                                  <m:t> ≈</m:t>
                                </m:r>
                                <m:r>
                                  <a:rPr lang="ru-RU" sz="1800" b="1" i="1">
                                    <a:effectLst/>
                                    <a:latin typeface="Cambria Math" panose="02040503050406030204" pitchFamily="18" charset="0"/>
                                  </a:rPr>
                                  <m:t>𝟏</m:t>
                                </m:r>
                                <m:r>
                                  <m:rPr>
                                    <m:nor/>
                                  </m:rPr>
                                  <a:rPr lang="en-US" b="1" dirty="0" smtClean="0">
                                    <a:latin typeface="Symbol" panose="05050102010706020507" pitchFamily="18" charset="2"/>
                                  </a:rPr>
                                  <m:t>m</m:t>
                                </m:r>
                                <m:r>
                                  <a:rPr lang="en-US" sz="1800" b="1" i="0" smtClean="0">
                                    <a:effectLst/>
                                    <a:latin typeface="Cambria Math" panose="02040503050406030204" pitchFamily="18" charset="0"/>
                                  </a:rPr>
                                  <m:t>𝐦</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ru-RU" sz="1800" b="1" i="1">
                                        <a:effectLst/>
                                        <a:latin typeface="Cambria Math" panose="02040503050406030204" pitchFamily="18" charset="0"/>
                                      </a:rPr>
                                      <m:t>𝛆</m:t>
                                    </m:r>
                                  </m:e>
                                  <m:sub>
                                    <m:r>
                                      <a:rPr lang="ru-RU" sz="1800" b="1" i="1">
                                        <a:effectLst/>
                                        <a:latin typeface="Cambria Math" panose="02040503050406030204" pitchFamily="18" charset="0"/>
                                      </a:rPr>
                                      <m:t>𝐧</m:t>
                                    </m:r>
                                  </m:sub>
                                </m:sSub>
                                <m:r>
                                  <a:rPr lang="ru-RU" sz="1800" b="1">
                                    <a:effectLst/>
                                    <a:latin typeface="Cambria Math" panose="02040503050406030204" pitchFamily="18" charset="0"/>
                                  </a:rPr>
                                  <m:t> ≈</m:t>
                                </m:r>
                                <m:r>
                                  <a:rPr lang="ru-RU" sz="1800" b="1" i="1">
                                    <a:effectLst/>
                                    <a:latin typeface="Cambria Math" panose="02040503050406030204" pitchFamily="18" charset="0"/>
                                  </a:rPr>
                                  <m:t>𝟏𝟎</m:t>
                                </m:r>
                                <m:r>
                                  <m:rPr>
                                    <m:nor/>
                                  </m:rPr>
                                  <a:rPr lang="en-US" b="1" dirty="0" smtClean="0">
                                    <a:latin typeface="Symbol" panose="05050102010706020507" pitchFamily="18" charset="2"/>
                                  </a:rPr>
                                  <m:t>m</m:t>
                                </m:r>
                                <m:r>
                                  <a:rPr lang="en-US" sz="1800" b="1" i="0" smtClean="0">
                                    <a:effectLst/>
                                    <a:latin typeface="Cambria Math" panose="02040503050406030204" pitchFamily="18" charset="0"/>
                                  </a:rPr>
                                  <m:t>𝐦</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ru-RU" sz="1800" b="1" i="1">
                                        <a:effectLst/>
                                        <a:latin typeface="Cambria Math" panose="02040503050406030204" pitchFamily="18" charset="0"/>
                                      </a:rPr>
                                      <m:t>𝛆</m:t>
                                    </m:r>
                                  </m:e>
                                  <m:sub>
                                    <m:r>
                                      <a:rPr lang="ru-RU" sz="1800" b="1" i="1">
                                        <a:effectLst/>
                                        <a:latin typeface="Cambria Math" panose="02040503050406030204" pitchFamily="18" charset="0"/>
                                      </a:rPr>
                                      <m:t>𝐧</m:t>
                                    </m:r>
                                  </m:sub>
                                </m:sSub>
                                <m:r>
                                  <a:rPr lang="ru-RU" sz="1800" b="1">
                                    <a:effectLst/>
                                    <a:latin typeface="Cambria Math" panose="02040503050406030204" pitchFamily="18" charset="0"/>
                                  </a:rPr>
                                  <m:t> ≈</m:t>
                                </m:r>
                                <m:r>
                                  <a:rPr lang="ru-RU" sz="1800" b="1" i="1">
                                    <a:effectLst/>
                                    <a:latin typeface="Cambria Math" panose="02040503050406030204" pitchFamily="18" charset="0"/>
                                  </a:rPr>
                                  <m:t>𝟏𝟎𝟎</m:t>
                                </m:r>
                                <m:r>
                                  <m:rPr>
                                    <m:nor/>
                                  </m:rPr>
                                  <a:rPr lang="en-US" b="1" dirty="0" smtClean="0">
                                    <a:latin typeface="Symbol" panose="05050102010706020507" pitchFamily="18" charset="2"/>
                                  </a:rPr>
                                  <m:t>m</m:t>
                                </m:r>
                                <m:r>
                                  <a:rPr lang="en-US" sz="1800" b="1" i="0" smtClean="0">
                                    <a:effectLst/>
                                    <a:latin typeface="Cambria Math" panose="02040503050406030204" pitchFamily="18" charset="0"/>
                                  </a:rPr>
                                  <m:t>𝐦</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8279193"/>
                      </a:ext>
                    </a:extLst>
                  </a:tr>
                  <a:tr h="0">
                    <a:tc>
                      <a:txBody>
                        <a:bodyPr/>
                        <a:lstStyle/>
                        <a:p>
                          <a:pPr>
                            <a:lnSpc>
                              <a:spcPct val="107000"/>
                            </a:lnSpc>
                            <a:spcAft>
                              <a:spcPts val="800"/>
                            </a:spcAft>
                          </a:pPr>
                          <a:r>
                            <a:rPr lang="ru-RU" sz="1800" b="1">
                              <a:effectLst/>
                            </a:rPr>
                            <a:t>1500</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ru-RU" sz="1800" b="1" i="1">
                                        <a:effectLst/>
                                        <a:latin typeface="Cambria Math" panose="02040503050406030204" pitchFamily="18" charset="0"/>
                                      </a:rPr>
                                      <m:t>𝛆</m:t>
                                    </m:r>
                                  </m:e>
                                  <m:sub>
                                    <m:r>
                                      <a:rPr lang="ru-RU" sz="1800" b="1" i="1">
                                        <a:effectLst/>
                                        <a:latin typeface="Cambria Math" panose="02040503050406030204" pitchFamily="18" charset="0"/>
                                      </a:rPr>
                                      <m:t>𝐧</m:t>
                                    </m:r>
                                  </m:sub>
                                </m:sSub>
                                <m:r>
                                  <a:rPr lang="ru-RU" sz="1800" b="1">
                                    <a:effectLst/>
                                    <a:latin typeface="Cambria Math" panose="02040503050406030204" pitchFamily="18" charset="0"/>
                                  </a:rPr>
                                  <m:t> ≈</m:t>
                                </m:r>
                                <m:r>
                                  <a:rPr lang="ru-RU" sz="1800" b="1" i="1">
                                    <a:effectLst/>
                                    <a:latin typeface="Cambria Math" panose="02040503050406030204" pitchFamily="18" charset="0"/>
                                  </a:rPr>
                                  <m:t>𝟎</m:t>
                                </m:r>
                                <m:r>
                                  <a:rPr lang="ru-RU" sz="1800" b="1">
                                    <a:effectLst/>
                                    <a:latin typeface="Cambria Math" panose="02040503050406030204" pitchFamily="18" charset="0"/>
                                  </a:rPr>
                                  <m:t>.</m:t>
                                </m:r>
                                <m:r>
                                  <a:rPr lang="ru-RU" sz="1800" b="1" i="1">
                                    <a:effectLst/>
                                    <a:latin typeface="Cambria Math" panose="02040503050406030204" pitchFamily="18" charset="0"/>
                                  </a:rPr>
                                  <m:t>𝟓</m:t>
                                </m:r>
                                <m:r>
                                  <m:rPr>
                                    <m:nor/>
                                  </m:rPr>
                                  <a:rPr lang="en-US" b="1" dirty="0" smtClean="0">
                                    <a:latin typeface="Symbol" panose="05050102010706020507" pitchFamily="18" charset="2"/>
                                  </a:rPr>
                                  <m:t>m</m:t>
                                </m:r>
                                <m:r>
                                  <a:rPr lang="en-US" sz="1800" b="1" i="0" smtClean="0">
                                    <a:effectLst/>
                                    <a:latin typeface="Cambria Math" panose="02040503050406030204" pitchFamily="18" charset="0"/>
                                  </a:rPr>
                                  <m:t>𝐦</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ru-RU" sz="1800" b="1" i="1">
                                        <a:effectLst/>
                                        <a:latin typeface="Cambria Math" panose="02040503050406030204" pitchFamily="18" charset="0"/>
                                      </a:rPr>
                                      <m:t>𝛆</m:t>
                                    </m:r>
                                  </m:e>
                                  <m:sub>
                                    <m:r>
                                      <a:rPr lang="ru-RU" sz="1800" b="1" i="1">
                                        <a:effectLst/>
                                        <a:latin typeface="Cambria Math" panose="02040503050406030204" pitchFamily="18" charset="0"/>
                                      </a:rPr>
                                      <m:t>𝐧</m:t>
                                    </m:r>
                                  </m:sub>
                                </m:sSub>
                                <m:r>
                                  <a:rPr lang="ru-RU" sz="1800" b="1">
                                    <a:effectLst/>
                                    <a:latin typeface="Cambria Math" panose="02040503050406030204" pitchFamily="18" charset="0"/>
                                  </a:rPr>
                                  <m:t> ≈</m:t>
                                </m:r>
                                <m:r>
                                  <a:rPr lang="ru-RU" sz="1800" b="1" i="1">
                                    <a:effectLst/>
                                    <a:latin typeface="Cambria Math" panose="02040503050406030204" pitchFamily="18" charset="0"/>
                                  </a:rPr>
                                  <m:t>𝟓</m:t>
                                </m:r>
                                <m:r>
                                  <m:rPr>
                                    <m:nor/>
                                  </m:rPr>
                                  <a:rPr lang="en-US" b="1" dirty="0" smtClean="0">
                                    <a:latin typeface="Symbol" panose="05050102010706020507" pitchFamily="18" charset="2"/>
                                  </a:rPr>
                                  <m:t>m</m:t>
                                </m:r>
                                <m:r>
                                  <a:rPr lang="en-US" sz="1800" b="1" i="0" smtClean="0">
                                    <a:effectLst/>
                                    <a:latin typeface="Cambria Math" panose="02040503050406030204" pitchFamily="18" charset="0"/>
                                  </a:rPr>
                                  <m:t>𝐦</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ru-RU" sz="1800" b="1" i="1" smtClean="0">
                                        <a:effectLst/>
                                        <a:latin typeface="Cambria Math" panose="02040503050406030204" pitchFamily="18" charset="0"/>
                                      </a:rPr>
                                    </m:ctrlPr>
                                  </m:sSubPr>
                                  <m:e>
                                    <m:r>
                                      <a:rPr lang="ru-RU" sz="1800" b="1" i="1">
                                        <a:effectLst/>
                                        <a:latin typeface="Cambria Math" panose="02040503050406030204" pitchFamily="18" charset="0"/>
                                      </a:rPr>
                                      <m:t>𝛆</m:t>
                                    </m:r>
                                  </m:e>
                                  <m:sub>
                                    <m:r>
                                      <a:rPr lang="ru-RU" sz="1800" b="1" i="1">
                                        <a:effectLst/>
                                        <a:latin typeface="Cambria Math" panose="02040503050406030204" pitchFamily="18" charset="0"/>
                                      </a:rPr>
                                      <m:t>𝐧</m:t>
                                    </m:r>
                                  </m:sub>
                                </m:sSub>
                                <m:r>
                                  <a:rPr lang="ru-RU" sz="1800" b="1">
                                    <a:effectLst/>
                                    <a:latin typeface="Cambria Math" panose="02040503050406030204" pitchFamily="18" charset="0"/>
                                  </a:rPr>
                                  <m:t> ≈</m:t>
                                </m:r>
                                <m:r>
                                  <a:rPr lang="ru-RU" sz="1800" b="1" i="1">
                                    <a:effectLst/>
                                    <a:latin typeface="Cambria Math" panose="02040503050406030204" pitchFamily="18" charset="0"/>
                                  </a:rPr>
                                  <m:t>𝟓𝟎</m:t>
                                </m:r>
                                <m:r>
                                  <m:rPr>
                                    <m:nor/>
                                  </m:rPr>
                                  <a:rPr lang="en-US" b="1" dirty="0" smtClean="0">
                                    <a:latin typeface="Symbol" panose="05050102010706020507" pitchFamily="18" charset="2"/>
                                  </a:rPr>
                                  <m:t>m</m:t>
                                </m:r>
                                <m:r>
                                  <a:rPr lang="en-US" sz="1800" b="1" i="0" smtClean="0">
                                    <a:effectLst/>
                                    <a:latin typeface="Cambria Math" panose="02040503050406030204" pitchFamily="18" charset="0"/>
                                  </a:rPr>
                                  <m:t>𝐦</m:t>
                                </m:r>
                              </m:oMath>
                            </m:oMathPara>
                          </a14:m>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4816018"/>
                      </a:ext>
                    </a:extLst>
                  </a:tr>
                </a:tbl>
              </a:graphicData>
            </a:graphic>
          </p:graphicFrame>
        </mc:Choice>
        <mc:Fallback xmlns="">
          <p:graphicFrame>
            <p:nvGraphicFramePr>
              <p:cNvPr id="8" name="Таблица 7">
                <a:extLst>
                  <a:ext uri="{FF2B5EF4-FFF2-40B4-BE49-F238E27FC236}">
                    <a16:creationId xmlns:a16="http://schemas.microsoft.com/office/drawing/2014/main" id="{E6452D13-AF3B-2B8B-A7BA-E4B9183D5FD6}"/>
                  </a:ext>
                </a:extLst>
              </p:cNvPr>
              <p:cNvGraphicFramePr>
                <a:graphicFrameLocks noGrp="1"/>
              </p:cNvGraphicFramePr>
              <p:nvPr>
                <p:extLst>
                  <p:ext uri="{D42A27DB-BD31-4B8C-83A1-F6EECF244321}">
                    <p14:modId xmlns:p14="http://schemas.microsoft.com/office/powerpoint/2010/main" val="2139037492"/>
                  </p:ext>
                </p:extLst>
              </p:nvPr>
            </p:nvGraphicFramePr>
            <p:xfrm>
              <a:off x="360922" y="4072731"/>
              <a:ext cx="11632968" cy="1209167"/>
            </p:xfrm>
            <a:graphic>
              <a:graphicData uri="http://schemas.openxmlformats.org/drawingml/2006/table">
                <a:tbl>
                  <a:tblPr firstRow="1" firstCol="1" bandRow="1">
                    <a:tableStyleId>{5C22544A-7EE6-4342-B048-85BDC9FD1C3A}</a:tableStyleId>
                  </a:tblPr>
                  <a:tblGrid>
                    <a:gridCol w="853497">
                      <a:extLst>
                        <a:ext uri="{9D8B030D-6E8A-4147-A177-3AD203B41FA5}">
                          <a16:colId xmlns:a16="http://schemas.microsoft.com/office/drawing/2014/main" val="3441684411"/>
                        </a:ext>
                      </a:extLst>
                    </a:gridCol>
                    <a:gridCol w="3643808">
                      <a:extLst>
                        <a:ext uri="{9D8B030D-6E8A-4147-A177-3AD203B41FA5}">
                          <a16:colId xmlns:a16="http://schemas.microsoft.com/office/drawing/2014/main" val="959718698"/>
                        </a:ext>
                      </a:extLst>
                    </a:gridCol>
                    <a:gridCol w="3643051">
                      <a:extLst>
                        <a:ext uri="{9D8B030D-6E8A-4147-A177-3AD203B41FA5}">
                          <a16:colId xmlns:a16="http://schemas.microsoft.com/office/drawing/2014/main" val="4008257556"/>
                        </a:ext>
                      </a:extLst>
                    </a:gridCol>
                    <a:gridCol w="3492612">
                      <a:extLst>
                        <a:ext uri="{9D8B030D-6E8A-4147-A177-3AD203B41FA5}">
                          <a16:colId xmlns:a16="http://schemas.microsoft.com/office/drawing/2014/main" val="1090543746"/>
                        </a:ext>
                      </a:extLst>
                    </a:gridCol>
                  </a:tblGrid>
                  <a:tr h="418973">
                    <a:tc>
                      <a:txBody>
                        <a:bodyPr/>
                        <a:lstStyle/>
                        <a:p>
                          <a:endParaRPr lang="ru-RU"/>
                        </a:p>
                      </a:txBody>
                      <a:tcPr marL="68580" marR="68580" marT="0" marB="0">
                        <a:blipFill>
                          <a:blip r:embed="rId5"/>
                          <a:stretch>
                            <a:fillRect l="-714" t="-1449" r="-1266429" b="-194203"/>
                          </a:stretch>
                        </a:blipFill>
                      </a:tcPr>
                    </a:tc>
                    <a:tc>
                      <a:txBody>
                        <a:bodyPr/>
                        <a:lstStyle/>
                        <a:p>
                          <a:endParaRPr lang="ru-RU"/>
                        </a:p>
                      </a:txBody>
                      <a:tcPr marL="68580" marR="68580" marT="0" marB="0">
                        <a:blipFill>
                          <a:blip r:embed="rId5"/>
                          <a:stretch>
                            <a:fillRect l="-23579" t="-1449" r="-196488" b="-194203"/>
                          </a:stretch>
                        </a:blipFill>
                      </a:tcPr>
                    </a:tc>
                    <a:tc>
                      <a:txBody>
                        <a:bodyPr/>
                        <a:lstStyle/>
                        <a:p>
                          <a:endParaRPr lang="ru-RU"/>
                        </a:p>
                      </a:txBody>
                      <a:tcPr marL="68580" marR="68580" marT="0" marB="0">
                        <a:blipFill>
                          <a:blip r:embed="rId5"/>
                          <a:stretch>
                            <a:fillRect l="-123579" t="-1449" r="-96488" b="-194203"/>
                          </a:stretch>
                        </a:blipFill>
                      </a:tcPr>
                    </a:tc>
                    <a:tc>
                      <a:txBody>
                        <a:bodyPr/>
                        <a:lstStyle/>
                        <a:p>
                          <a:endParaRPr lang="ru-RU"/>
                        </a:p>
                      </a:txBody>
                      <a:tcPr marL="68580" marR="68580" marT="0" marB="0">
                        <a:blipFill>
                          <a:blip r:embed="rId5"/>
                          <a:stretch>
                            <a:fillRect l="-233333" t="-1449" r="-698" b="-194203"/>
                          </a:stretch>
                        </a:blipFill>
                      </a:tcPr>
                    </a:tc>
                    <a:extLst>
                      <a:ext uri="{0D108BD9-81ED-4DB2-BD59-A6C34878D82A}">
                        <a16:rowId xmlns:a16="http://schemas.microsoft.com/office/drawing/2014/main" val="2784981920"/>
                      </a:ext>
                    </a:extLst>
                  </a:tr>
                  <a:tr h="395097">
                    <a:tc>
                      <a:txBody>
                        <a:bodyPr/>
                        <a:lstStyle/>
                        <a:p>
                          <a:pPr>
                            <a:lnSpc>
                              <a:spcPct val="107000"/>
                            </a:lnSpc>
                            <a:spcAft>
                              <a:spcPts val="800"/>
                            </a:spcAft>
                          </a:pPr>
                          <a:r>
                            <a:rPr lang="ru-RU" sz="1800" b="1">
                              <a:effectLst/>
                            </a:rPr>
                            <a:t>750</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ru-RU"/>
                        </a:p>
                      </a:txBody>
                      <a:tcPr marL="68580" marR="68580" marT="0" marB="0">
                        <a:blipFill>
                          <a:blip r:embed="rId5"/>
                          <a:stretch>
                            <a:fillRect l="-23579" t="-107692" r="-196488" b="-106154"/>
                          </a:stretch>
                        </a:blipFill>
                      </a:tcPr>
                    </a:tc>
                    <a:tc>
                      <a:txBody>
                        <a:bodyPr/>
                        <a:lstStyle/>
                        <a:p>
                          <a:endParaRPr lang="ru-RU"/>
                        </a:p>
                      </a:txBody>
                      <a:tcPr marL="68580" marR="68580" marT="0" marB="0">
                        <a:blipFill>
                          <a:blip r:embed="rId5"/>
                          <a:stretch>
                            <a:fillRect l="-123579" t="-107692" r="-96488" b="-106154"/>
                          </a:stretch>
                        </a:blipFill>
                      </a:tcPr>
                    </a:tc>
                    <a:tc>
                      <a:txBody>
                        <a:bodyPr/>
                        <a:lstStyle/>
                        <a:p>
                          <a:endParaRPr lang="ru-RU"/>
                        </a:p>
                      </a:txBody>
                      <a:tcPr marL="68580" marR="68580" marT="0" marB="0">
                        <a:blipFill>
                          <a:blip r:embed="rId5"/>
                          <a:stretch>
                            <a:fillRect l="-233333" t="-107692" r="-698" b="-106154"/>
                          </a:stretch>
                        </a:blipFill>
                      </a:tcPr>
                    </a:tc>
                    <a:extLst>
                      <a:ext uri="{0D108BD9-81ED-4DB2-BD59-A6C34878D82A}">
                        <a16:rowId xmlns:a16="http://schemas.microsoft.com/office/drawing/2014/main" val="1358279193"/>
                      </a:ext>
                    </a:extLst>
                  </a:tr>
                  <a:tr h="395097">
                    <a:tc>
                      <a:txBody>
                        <a:bodyPr/>
                        <a:lstStyle/>
                        <a:p>
                          <a:pPr>
                            <a:lnSpc>
                              <a:spcPct val="107000"/>
                            </a:lnSpc>
                            <a:spcAft>
                              <a:spcPts val="800"/>
                            </a:spcAft>
                          </a:pPr>
                          <a:r>
                            <a:rPr lang="ru-RU" sz="1800" b="1">
                              <a:effectLst/>
                            </a:rPr>
                            <a:t>1500</a:t>
                          </a:r>
                          <a:endParaRPr lang="ru-RU"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ru-RU"/>
                        </a:p>
                      </a:txBody>
                      <a:tcPr marL="68580" marR="68580" marT="0" marB="0">
                        <a:blipFill>
                          <a:blip r:embed="rId5"/>
                          <a:stretch>
                            <a:fillRect l="-23579" t="-207692" r="-196488" b="-6154"/>
                          </a:stretch>
                        </a:blipFill>
                      </a:tcPr>
                    </a:tc>
                    <a:tc>
                      <a:txBody>
                        <a:bodyPr/>
                        <a:lstStyle/>
                        <a:p>
                          <a:endParaRPr lang="ru-RU"/>
                        </a:p>
                      </a:txBody>
                      <a:tcPr marL="68580" marR="68580" marT="0" marB="0">
                        <a:blipFill>
                          <a:blip r:embed="rId5"/>
                          <a:stretch>
                            <a:fillRect l="-123579" t="-207692" r="-96488" b="-6154"/>
                          </a:stretch>
                        </a:blipFill>
                      </a:tcPr>
                    </a:tc>
                    <a:tc>
                      <a:txBody>
                        <a:bodyPr/>
                        <a:lstStyle/>
                        <a:p>
                          <a:endParaRPr lang="ru-RU"/>
                        </a:p>
                      </a:txBody>
                      <a:tcPr marL="68580" marR="68580" marT="0" marB="0">
                        <a:blipFill>
                          <a:blip r:embed="rId5"/>
                          <a:stretch>
                            <a:fillRect l="-233333" t="-207692" r="-698" b="-6154"/>
                          </a:stretch>
                        </a:blipFill>
                      </a:tcPr>
                    </a:tc>
                    <a:extLst>
                      <a:ext uri="{0D108BD9-81ED-4DB2-BD59-A6C34878D82A}">
                        <a16:rowId xmlns:a16="http://schemas.microsoft.com/office/drawing/2014/main" val="1844816018"/>
                      </a:ext>
                    </a:extLst>
                  </a:tr>
                </a:tbl>
              </a:graphicData>
            </a:graphic>
          </p:graphicFrame>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E232A7-A587-5DC4-CEE3-7B79746B8915}"/>
                  </a:ext>
                </a:extLst>
              </p:cNvPr>
              <p:cNvSpPr txBox="1"/>
              <p:nvPr/>
            </p:nvSpPr>
            <p:spPr>
              <a:xfrm>
                <a:off x="360922" y="3566198"/>
                <a:ext cx="10506402" cy="369332"/>
              </a:xfrm>
              <a:prstGeom prst="rect">
                <a:avLst/>
              </a:prstGeom>
              <a:noFill/>
            </p:spPr>
            <p:txBody>
              <a:bodyPr wrap="none" rtlCol="0">
                <a:spAutoFit/>
              </a:bodyPr>
              <a:lstStyle/>
              <a:p>
                <a:r>
                  <a:rPr lang="en-US" dirty="0"/>
                  <a:t>Requirements for the normalized emittance for various degrees of monochromaticity </a:t>
                </a:r>
                <a:r>
                  <a:rPr lang="ru-RU" dirty="0"/>
                  <a:t>(</a:t>
                </a:r>
                <a14:m>
                  <m:oMath xmlns:m="http://schemas.openxmlformats.org/officeDocument/2006/math">
                    <m:r>
                      <a:rPr lang="en-US" b="1" i="1" smtClean="0">
                        <a:latin typeface="Cambria Math" panose="02040503050406030204" pitchFamily="18" charset="0"/>
                        <a:ea typeface="Cambria Math" panose="02040503050406030204" pitchFamily="18" charset="0"/>
                      </a:rPr>
                      <m:t>𝜷</m:t>
                    </m:r>
                  </m:oMath>
                </a14:m>
                <a:r>
                  <a:rPr lang="ru-RU" dirty="0"/>
                  <a:t> =1 </a:t>
                </a:r>
                <a:r>
                  <a:rPr lang="en-US" dirty="0"/>
                  <a:t>m – beta function</a:t>
                </a:r>
                <a:r>
                  <a:rPr lang="ru-RU" dirty="0"/>
                  <a:t>)</a:t>
                </a:r>
              </a:p>
            </p:txBody>
          </p:sp>
        </mc:Choice>
        <mc:Fallback xmlns="">
          <p:sp>
            <p:nvSpPr>
              <p:cNvPr id="9" name="TextBox 8">
                <a:extLst>
                  <a:ext uri="{FF2B5EF4-FFF2-40B4-BE49-F238E27FC236}">
                    <a16:creationId xmlns:a16="http://schemas.microsoft.com/office/drawing/2014/main" id="{99E232A7-A587-5DC4-CEE3-7B79746B8915}"/>
                  </a:ext>
                </a:extLst>
              </p:cNvPr>
              <p:cNvSpPr txBox="1">
                <a:spLocks noRot="1" noChangeAspect="1" noMove="1" noResize="1" noEditPoints="1" noAdjustHandles="1" noChangeArrowheads="1" noChangeShapeType="1" noTextEdit="1"/>
              </p:cNvSpPr>
              <p:nvPr/>
            </p:nvSpPr>
            <p:spPr>
              <a:xfrm>
                <a:off x="360922" y="3566198"/>
                <a:ext cx="10506402" cy="369332"/>
              </a:xfrm>
              <a:prstGeom prst="rect">
                <a:avLst/>
              </a:prstGeom>
              <a:blipFill>
                <a:blip r:embed="rId6"/>
                <a:stretch>
                  <a:fillRect l="-464" t="-8197" b="-24590"/>
                </a:stretch>
              </a:blipFill>
            </p:spPr>
            <p:txBody>
              <a:bodyPr/>
              <a:lstStyle/>
              <a:p>
                <a:r>
                  <a:rPr lang="ru-RU">
                    <a:noFill/>
                  </a:rPr>
                  <a:t> </a:t>
                </a:r>
              </a:p>
            </p:txBody>
          </p:sp>
        </mc:Fallback>
      </mc:AlternateContent>
      <p:sp>
        <p:nvSpPr>
          <p:cNvPr id="5" name="TextBox 4">
            <a:extLst>
              <a:ext uri="{FF2B5EF4-FFF2-40B4-BE49-F238E27FC236}">
                <a16:creationId xmlns:a16="http://schemas.microsoft.com/office/drawing/2014/main" id="{EB525C9A-2C94-9A2A-064A-C1EAEA404717}"/>
              </a:ext>
            </a:extLst>
          </p:cNvPr>
          <p:cNvSpPr txBox="1"/>
          <p:nvPr/>
        </p:nvSpPr>
        <p:spPr>
          <a:xfrm>
            <a:off x="6550105" y="817890"/>
            <a:ext cx="3732753" cy="369332"/>
          </a:xfrm>
          <a:prstGeom prst="rect">
            <a:avLst/>
          </a:prstGeom>
          <a:noFill/>
        </p:spPr>
        <p:txBody>
          <a:bodyPr wrap="none" rtlCol="0">
            <a:spAutoFit/>
          </a:bodyPr>
          <a:lstStyle/>
          <a:p>
            <a:r>
              <a:rPr lang="en-US" b="1" dirty="0"/>
              <a:t>Existing          Compton             sources</a:t>
            </a:r>
            <a:endParaRPr lang="ru-RU" b="1" dirty="0"/>
          </a:p>
        </p:txBody>
      </p:sp>
      <p:sp>
        <p:nvSpPr>
          <p:cNvPr id="10" name="TextBox 9">
            <a:extLst>
              <a:ext uri="{FF2B5EF4-FFF2-40B4-BE49-F238E27FC236}">
                <a16:creationId xmlns:a16="http://schemas.microsoft.com/office/drawing/2014/main" id="{8F47E75F-6014-381D-D306-BBFB18B05ED0}"/>
              </a:ext>
            </a:extLst>
          </p:cNvPr>
          <p:cNvSpPr txBox="1"/>
          <p:nvPr/>
        </p:nvSpPr>
        <p:spPr>
          <a:xfrm>
            <a:off x="2007833" y="842108"/>
            <a:ext cx="1901996" cy="369332"/>
          </a:xfrm>
          <a:prstGeom prst="rect">
            <a:avLst/>
          </a:prstGeom>
          <a:noFill/>
        </p:spPr>
        <p:txBody>
          <a:bodyPr wrap="none" rtlCol="0">
            <a:spAutoFit/>
          </a:bodyPr>
          <a:lstStyle/>
          <a:p>
            <a:r>
              <a:rPr lang="en-US" b="1" dirty="0"/>
              <a:t>What is necessary</a:t>
            </a:r>
            <a:endParaRPr lang="ru-RU" b="1"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8E4D9E5-F106-B0E4-D493-7A6A1A1301A8}"/>
                  </a:ext>
                </a:extLst>
              </p:cNvPr>
              <p:cNvSpPr txBox="1"/>
              <p:nvPr/>
            </p:nvSpPr>
            <p:spPr>
              <a:xfrm>
                <a:off x="360922" y="5545134"/>
                <a:ext cx="11322091" cy="968022"/>
              </a:xfrm>
              <a:prstGeom prst="rect">
                <a:avLst/>
              </a:prstGeom>
              <a:noFill/>
            </p:spPr>
            <p:txBody>
              <a:bodyPr wrap="square">
                <a:spAutoFit/>
              </a:bodyPr>
              <a:lstStyle/>
              <a:p>
                <a:pPr algn="just"/>
                <a:r>
                  <a:rPr lang="en-US" b="1" dirty="0">
                    <a:solidFill>
                      <a:srgbClr val="000000"/>
                    </a:solidFill>
                    <a:latin typeface="+mn-lt"/>
                  </a:rPr>
                  <a:t>Gamma-ray photons yield </a:t>
                </a:r>
                <a:r>
                  <a:rPr lang="en-US" b="1" u="sng" dirty="0">
                    <a:solidFill>
                      <a:srgbClr val="000000"/>
                    </a:solidFill>
                    <a:latin typeface="+mn-lt"/>
                  </a:rPr>
                  <a:t>per one </a:t>
                </a:r>
                <a:r>
                  <a:rPr lang="en-US" b="1" u="sng" dirty="0">
                    <a:solidFill>
                      <a:srgbClr val="000000"/>
                    </a:solidFill>
                  </a:rPr>
                  <a:t>pulse</a:t>
                </a:r>
                <a:r>
                  <a:rPr lang="en-US" b="1" dirty="0">
                    <a:solidFill>
                      <a:srgbClr val="000000"/>
                    </a:solidFill>
                  </a:rPr>
                  <a:t> </a:t>
                </a:r>
                <a:r>
                  <a:rPr lang="en-US" dirty="0">
                    <a:solidFill>
                      <a:srgbClr val="000000"/>
                    </a:solidFill>
                  </a:rPr>
                  <a:t>in the range </a:t>
                </a:r>
                <a14:m>
                  <m:oMath xmlns:m="http://schemas.openxmlformats.org/officeDocument/2006/math">
                    <m:f>
                      <m:fPr>
                        <m:type m:val="lin"/>
                        <m:ctrlPr>
                          <a:rPr lang="ru-RU" i="1">
                            <a:latin typeface="Cambria Math" panose="02040503050406030204" pitchFamily="18" charset="0"/>
                          </a:rPr>
                        </m:ctrlPr>
                      </m:fPr>
                      <m:num>
                        <m:sSub>
                          <m:sSubPr>
                            <m:ctrlPr>
                              <a:rPr lang="ru-RU" i="1">
                                <a:latin typeface="Cambria Math" panose="02040503050406030204" pitchFamily="18" charset="0"/>
                              </a:rPr>
                            </m:ctrlPr>
                          </m:sSubPr>
                          <m:e>
                            <m:r>
                              <a:rPr lang="ru-RU" b="0" i="1">
                                <a:latin typeface="Cambria Math" panose="02040503050406030204" pitchFamily="18" charset="0"/>
                              </a:rPr>
                              <m:t>𝜎</m:t>
                            </m:r>
                          </m:e>
                          <m:sub>
                            <m:r>
                              <a:rPr lang="ru-RU" b="0" i="1">
                                <a:latin typeface="Cambria Math" panose="02040503050406030204" pitchFamily="18" charset="0"/>
                              </a:rPr>
                              <m:t>𝛾</m:t>
                            </m:r>
                          </m:sub>
                        </m:sSub>
                      </m:num>
                      <m:den>
                        <m:sSub>
                          <m:sSubPr>
                            <m:ctrlPr>
                              <a:rPr lang="ru-RU" i="1">
                                <a:latin typeface="Cambria Math" panose="02040503050406030204" pitchFamily="18" charset="0"/>
                              </a:rPr>
                            </m:ctrlPr>
                          </m:sSubPr>
                          <m:e>
                            <m:r>
                              <a:rPr lang="en-US" b="0" i="1">
                                <a:latin typeface="Cambria Math" panose="02040503050406030204" pitchFamily="18" charset="0"/>
                              </a:rPr>
                              <m:t>𝐸</m:t>
                            </m:r>
                          </m:e>
                          <m:sub>
                            <m:r>
                              <a:rPr lang="ru-RU" b="0" i="1">
                                <a:latin typeface="Cambria Math" panose="02040503050406030204" pitchFamily="18" charset="0"/>
                              </a:rPr>
                              <m:t>𝛾</m:t>
                            </m:r>
                          </m:sub>
                        </m:sSub>
                      </m:den>
                    </m:f>
                    <m:r>
                      <a:rPr lang="ru-RU" b="0">
                        <a:latin typeface="Cambria Math" panose="02040503050406030204" pitchFamily="18" charset="0"/>
                      </a:rPr>
                      <m:t>=</m:t>
                    </m:r>
                    <m:r>
                      <a:rPr lang="ru-RU" b="0" i="1">
                        <a:latin typeface="Cambria Math" panose="02040503050406030204" pitchFamily="18" charset="0"/>
                      </a:rPr>
                      <m:t>0</m:t>
                    </m:r>
                    <m:r>
                      <a:rPr lang="ru-RU" b="0">
                        <a:latin typeface="Cambria Math" panose="02040503050406030204" pitchFamily="18" charset="0"/>
                      </a:rPr>
                      <m:t>.</m:t>
                    </m:r>
                    <m:r>
                      <a:rPr lang="ru-RU" b="0" i="1">
                        <a:latin typeface="Cambria Math" panose="02040503050406030204" pitchFamily="18" charset="0"/>
                      </a:rPr>
                      <m:t>3</m:t>
                    </m:r>
                    <m:r>
                      <a:rPr lang="ru-RU" b="0">
                        <a:latin typeface="Cambria Math" panose="02040503050406030204" pitchFamily="18" charset="0"/>
                      </a:rPr>
                      <m:t> %</m:t>
                    </m:r>
                  </m:oMath>
                </a14:m>
                <a:r>
                  <a:rPr lang="ru-RU" dirty="0">
                    <a:latin typeface="+mn-lt"/>
                    <a:ea typeface="Calibri" panose="020F0502020204030204" pitchFamily="34" charset="0"/>
                    <a:cs typeface="Times New Roman" panose="02020603050405020304" pitchFamily="18" charset="0"/>
                  </a:rPr>
                  <a:t> </a:t>
                </a:r>
                <a:r>
                  <a:rPr lang="en-US" dirty="0">
                    <a:latin typeface="+mn-lt"/>
                    <a:ea typeface="Calibri" panose="020F0502020204030204" pitchFamily="34" charset="0"/>
                    <a:cs typeface="Times New Roman" panose="02020603050405020304" pitchFamily="18" charset="0"/>
                  </a:rPr>
                  <a:t>for the next paraments of the electron and laser beams:</a:t>
                </a:r>
                <a:r>
                  <a:rPr lang="ru-RU" dirty="0">
                    <a:latin typeface="+mn-lt"/>
                    <a:ea typeface="Calibri" panose="020F0502020204030204" pitchFamily="34" charset="0"/>
                    <a:cs typeface="Times New Roman" panose="02020603050405020304" pitchFamily="18" charset="0"/>
                  </a:rPr>
                  <a:t> </a:t>
                </a:r>
                <a:r>
                  <a:rPr lang="ru-RU" dirty="0">
                    <a:solidFill>
                      <a:srgbClr val="000000"/>
                    </a:solidFill>
                    <a:latin typeface="+mn-lt"/>
                  </a:rPr>
                  <a:t>  </a:t>
                </a:r>
                <a14:m>
                  <m:oMath xmlns:m="http://schemas.openxmlformats.org/officeDocument/2006/math">
                    <m:sSub>
                      <m:sSubPr>
                        <m:ctrlPr>
                          <a:rPr lang="ru-RU" i="1" kern="1200" smtClean="0">
                            <a:solidFill>
                              <a:srgbClr val="000000"/>
                            </a:solidFill>
                            <a:effectLst/>
                            <a:latin typeface="Cambria Math" panose="02040503050406030204" pitchFamily="18" charset="0"/>
                          </a:rPr>
                        </m:ctrlPr>
                      </m:sSubPr>
                      <m:e>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𝜀</m:t>
                        </m:r>
                      </m:e>
                      <m:sub>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ru-RU"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ru-RU"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sub>
                    </m:sSub>
                  </m:oMath>
                </a14:m>
                <a:r>
                  <a:rPr lang="ru-RU" kern="1200" dirty="0">
                    <a:solidFill>
                      <a:srgbClr val="000000"/>
                    </a:solidFill>
                    <a:effectLst/>
                    <a:latin typeface="+mn-lt"/>
                    <a:ea typeface="Times New Roman" panose="02020603050405020304" pitchFamily="18" charset="0"/>
                  </a:rPr>
                  <a:t>= 1 </a:t>
                </a:r>
                <a:r>
                  <a:rPr lang="en-US" kern="1200" dirty="0">
                    <a:solidFill>
                      <a:srgbClr val="000000"/>
                    </a:solidFill>
                    <a:effectLst/>
                    <a:latin typeface="Symbol" panose="05050102010706020507" pitchFamily="18" charset="2"/>
                    <a:ea typeface="Times New Roman" panose="02020603050405020304" pitchFamily="18" charset="0"/>
                  </a:rPr>
                  <a:t>m</a:t>
                </a:r>
                <a:r>
                  <a:rPr lang="en-US" kern="1200" dirty="0">
                    <a:solidFill>
                      <a:srgbClr val="000000"/>
                    </a:solidFill>
                    <a:effectLst/>
                    <a:latin typeface="+mn-lt"/>
                    <a:ea typeface="Times New Roman" panose="02020603050405020304" pitchFamily="18" charset="0"/>
                  </a:rPr>
                  <a:t>m,</a:t>
                </a:r>
                <a:r>
                  <a:rPr lang="ru-RU" kern="1200" dirty="0">
                    <a:solidFill>
                      <a:srgbClr val="000000"/>
                    </a:solidFill>
                    <a:effectLst/>
                    <a:latin typeface="+mn-lt"/>
                    <a:ea typeface="Times New Roman" panose="02020603050405020304" pitchFamily="18" charset="0"/>
                  </a:rPr>
                  <a:t> </a:t>
                </a:r>
                <a14:m>
                  <m:oMath xmlns:m="http://schemas.openxmlformats.org/officeDocument/2006/math">
                    <m:sSub>
                      <m:sSubPr>
                        <m:ctrlPr>
                          <a:rPr lang="ru-RU" i="1" kern="1200">
                            <a:solidFill>
                              <a:srgbClr val="000000"/>
                            </a:solidFill>
                            <a:effectLst/>
                            <a:latin typeface="Cambria Math" panose="02040503050406030204" pitchFamily="18" charset="0"/>
                          </a:rPr>
                        </m:ctrlPr>
                      </m:sSubPr>
                      <m:e>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sub>
                    </m:sSub>
                  </m:oMath>
                </a14:m>
                <a:r>
                  <a:rPr lang="ru-RU" kern="1200" dirty="0">
                    <a:solidFill>
                      <a:srgbClr val="000000"/>
                    </a:solidFill>
                    <a:effectLst/>
                    <a:latin typeface="+mn-lt"/>
                    <a:ea typeface="Times New Roman" panose="02020603050405020304" pitchFamily="18" charset="0"/>
                  </a:rPr>
                  <a:t>= 100 </a:t>
                </a:r>
                <a:r>
                  <a:rPr lang="en-US" kern="1200" dirty="0" err="1">
                    <a:solidFill>
                      <a:srgbClr val="000000"/>
                    </a:solidFill>
                    <a:effectLst/>
                    <a:latin typeface="+mn-lt"/>
                    <a:ea typeface="Times New Roman" panose="02020603050405020304" pitchFamily="18" charset="0"/>
                  </a:rPr>
                  <a:t>pC</a:t>
                </a:r>
                <a:r>
                  <a:rPr lang="ru-RU" kern="1200" dirty="0">
                    <a:solidFill>
                      <a:srgbClr val="000000"/>
                    </a:solidFill>
                    <a:effectLst/>
                    <a:latin typeface="+mn-lt"/>
                    <a:ea typeface="Times New Roman" panose="02020603050405020304" pitchFamily="18" charset="0"/>
                  </a:rPr>
                  <a:t>, </a:t>
                </a:r>
                <a14:m>
                  <m:oMath xmlns:m="http://schemas.openxmlformats.org/officeDocument/2006/math">
                    <m:sSub>
                      <m:sSubPr>
                        <m:ctrlPr>
                          <a:rPr lang="ru-RU" i="1">
                            <a:solidFill>
                              <a:srgbClr val="000000"/>
                            </a:solidFill>
                            <a:effectLst/>
                            <a:latin typeface="Cambria Math" panose="02040503050406030204" pitchFamily="18" charset="0"/>
                            <a:ea typeface="Times New Roman" panose="02020603050405020304" pitchFamily="18" charset="0"/>
                          </a:rPr>
                        </m:ctrlPr>
                      </m:sSubPr>
                      <m:e>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n-US"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𝐿</m:t>
                        </m:r>
                      </m:sub>
                    </m:sSub>
                  </m:oMath>
                </a14:m>
                <a:r>
                  <a:rPr lang="ru-RU" dirty="0">
                    <a:solidFill>
                      <a:srgbClr val="000000"/>
                    </a:solidFill>
                    <a:effectLst/>
                    <a:latin typeface="+mn-lt"/>
                    <a:ea typeface="Times New Roman" panose="02020603050405020304" pitchFamily="18" charset="0"/>
                  </a:rPr>
                  <a:t>=100 </a:t>
                </a:r>
                <a:r>
                  <a:rPr lang="en-US" dirty="0" err="1">
                    <a:solidFill>
                      <a:srgbClr val="000000"/>
                    </a:solidFill>
                    <a:effectLst/>
                    <a:latin typeface="+mn-lt"/>
                    <a:ea typeface="Times New Roman" panose="02020603050405020304" pitchFamily="18" charset="0"/>
                  </a:rPr>
                  <a:t>mJ</a:t>
                </a:r>
                <a:r>
                  <a:rPr lang="ru-RU" dirty="0">
                    <a:solidFill>
                      <a:srgbClr val="000000"/>
                    </a:solidFill>
                    <a:effectLst/>
                    <a:latin typeface="+mn-lt"/>
                    <a:ea typeface="Times New Roman" panose="02020603050405020304" pitchFamily="18" charset="0"/>
                  </a:rPr>
                  <a:t>, </a:t>
                </a:r>
                <a14:m>
                  <m:oMath xmlns:m="http://schemas.openxmlformats.org/officeDocument/2006/math">
                    <m:sSub>
                      <m:sSubPr>
                        <m:ctrlPr>
                          <a:rPr lang="ru-RU" i="1" kern="1200">
                            <a:solidFill>
                              <a:srgbClr val="000000"/>
                            </a:solidFill>
                            <a:effectLst/>
                            <a:latin typeface="Cambria Math" panose="02040503050406030204" pitchFamily="18" charset="0"/>
                          </a:rPr>
                        </m:ctrlPr>
                      </m:sSubPr>
                      <m:e>
                        <m:r>
                          <a:rPr lang="en-US"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en-US"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𝐿</m:t>
                        </m:r>
                      </m:sub>
                    </m:sSub>
                  </m:oMath>
                </a14:m>
                <a:r>
                  <a:rPr lang="ru-RU" kern="1200" dirty="0">
                    <a:solidFill>
                      <a:srgbClr val="000000"/>
                    </a:solidFill>
                    <a:effectLst/>
                    <a:latin typeface="+mn-lt"/>
                    <a:ea typeface="Times New Roman" panose="02020603050405020304" pitchFamily="18" charset="0"/>
                  </a:rPr>
                  <a:t>=1,2 </a:t>
                </a:r>
                <a:r>
                  <a:rPr lang="en-US" kern="1200" dirty="0">
                    <a:solidFill>
                      <a:srgbClr val="000000"/>
                    </a:solidFill>
                    <a:effectLst/>
                    <a:latin typeface="+mn-lt"/>
                    <a:ea typeface="Times New Roman" panose="02020603050405020304" pitchFamily="18" charset="0"/>
                  </a:rPr>
                  <a:t>eV</a:t>
                </a:r>
                <a:r>
                  <a:rPr lang="ru-RU" kern="1200" dirty="0">
                    <a:solidFill>
                      <a:srgbClr val="000000"/>
                    </a:solidFill>
                    <a:effectLst/>
                    <a:latin typeface="+mn-lt"/>
                    <a:ea typeface="Times New Roman" panose="02020603050405020304" pitchFamily="18" charset="0"/>
                  </a:rPr>
                  <a:t>,</a:t>
                </a:r>
                <a:r>
                  <a:rPr lang="en-US" kern="1200" dirty="0">
                    <a:solidFill>
                      <a:srgbClr val="000000"/>
                    </a:solidFill>
                    <a:effectLst/>
                    <a:latin typeface="+mn-lt"/>
                    <a:ea typeface="Times New Roman" panose="02020603050405020304" pitchFamily="18" charset="0"/>
                  </a:rPr>
                  <a:t> is about </a:t>
                </a:r>
                <a14:m>
                  <m:oMath xmlns:m="http://schemas.openxmlformats.org/officeDocument/2006/math">
                    <m:sSub>
                      <m:sSubPr>
                        <m:ctrlPr>
                          <a:rPr lang="ru-RU" b="1" i="1" kern="1200" smtClean="0">
                            <a:solidFill>
                              <a:srgbClr val="000000"/>
                            </a:solidFill>
                            <a:effectLst/>
                            <a:latin typeface="Cambria Math" panose="02040503050406030204" pitchFamily="18" charset="0"/>
                            <a:cs typeface="Arial" panose="020B0604020202020204" pitchFamily="34" charset="0"/>
                          </a:rPr>
                        </m:ctrlPr>
                      </m:sSubPr>
                      <m:e>
                        <m:r>
                          <a:rPr lang="en-US" sz="1800" b="1"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𝑵</m:t>
                        </m:r>
                      </m:e>
                      <m:sub>
                        <m:r>
                          <a:rPr lang="en-US" sz="1800" b="1"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𝜸</m:t>
                        </m:r>
                        <m:r>
                          <a:rPr lang="ru-RU" sz="1800" b="1"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𝟎</m:t>
                        </m:r>
                        <m:r>
                          <a:rPr lang="ru-RU" sz="1800" b="1"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ru-RU" sz="1800" b="1" i="1" kern="120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𝟑</m:t>
                        </m:r>
                        <m:r>
                          <a:rPr lang="ru-RU" sz="1800" b="1"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b>
                    </m:sSub>
                    <m:r>
                      <a:rPr lang="ru-RU" sz="1800" b="1"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ru-RU" sz="1800" b="1" kern="1200" dirty="0">
                    <a:solidFill>
                      <a:srgbClr val="000000"/>
                    </a:solidFill>
                    <a:effectLst/>
                    <a:latin typeface="Times New Roman" panose="02020603050405020304" pitchFamily="18" charset="0"/>
                    <a:ea typeface="Times New Roman" panose="02020603050405020304" pitchFamily="18" charset="0"/>
                  </a:rPr>
                  <a:t>2×10</a:t>
                </a:r>
                <a:r>
                  <a:rPr lang="ru-RU" sz="1800" b="1" kern="1200" baseline="30000" dirty="0">
                    <a:solidFill>
                      <a:srgbClr val="000000"/>
                    </a:solidFill>
                    <a:effectLst/>
                    <a:latin typeface="Times New Roman" panose="02020603050405020304" pitchFamily="18" charset="0"/>
                    <a:ea typeface="Times New Roman" panose="02020603050405020304" pitchFamily="18" charset="0"/>
                  </a:rPr>
                  <a:t>4 </a:t>
                </a:r>
                <a:r>
                  <a:rPr lang="en-US" sz="1800" dirty="0">
                    <a:solidFill>
                      <a:srgbClr val="000000"/>
                    </a:solidFill>
                    <a:effectLst/>
                    <a:latin typeface="+mn-lt"/>
                    <a:ea typeface="Times New Roman" panose="02020603050405020304" pitchFamily="18" charset="0"/>
                  </a:rPr>
                  <a:t>photons </a:t>
                </a:r>
                <a:r>
                  <a:rPr lang="en-US" dirty="0">
                    <a:solidFill>
                      <a:srgbClr val="000000"/>
                    </a:solidFill>
                    <a:ea typeface="Times New Roman" panose="02020603050405020304" pitchFamily="18" charset="0"/>
                  </a:rPr>
                  <a:t>-  sufficient for fast and precise measurements with pulse repetition rate 100 Hz.</a:t>
                </a:r>
                <a:endParaRPr lang="ru-RU" sz="1800" dirty="0">
                  <a:solidFill>
                    <a:srgbClr val="000000"/>
                  </a:solidFill>
                  <a:effectLst/>
                  <a:latin typeface="+mn-lt"/>
                  <a:ea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B8E4D9E5-F106-B0E4-D493-7A6A1A1301A8}"/>
                  </a:ext>
                </a:extLst>
              </p:cNvPr>
              <p:cNvSpPr txBox="1">
                <a:spLocks noRot="1" noChangeAspect="1" noMove="1" noResize="1" noEditPoints="1" noAdjustHandles="1" noChangeArrowheads="1" noChangeShapeType="1" noTextEdit="1"/>
              </p:cNvSpPr>
              <p:nvPr/>
            </p:nvSpPr>
            <p:spPr>
              <a:xfrm>
                <a:off x="360922" y="5545134"/>
                <a:ext cx="11322091" cy="968022"/>
              </a:xfrm>
              <a:prstGeom prst="rect">
                <a:avLst/>
              </a:prstGeom>
              <a:blipFill>
                <a:blip r:embed="rId7"/>
                <a:stretch>
                  <a:fillRect l="-431" t="-44304" r="-431" b="-9494"/>
                </a:stretch>
              </a:blipFill>
            </p:spPr>
            <p:txBody>
              <a:bodyPr/>
              <a:lstStyle/>
              <a:p>
                <a:r>
                  <a:rPr lang="ru-RU">
                    <a:noFill/>
                  </a:rPr>
                  <a:t> </a:t>
                </a:r>
              </a:p>
            </p:txBody>
          </p:sp>
        </mc:Fallback>
      </mc:AlternateContent>
    </p:spTree>
    <p:extLst>
      <p:ext uri="{BB962C8B-B14F-4D97-AF65-F5344CB8AC3E}">
        <p14:creationId xmlns:p14="http://schemas.microsoft.com/office/powerpoint/2010/main" val="2871973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38580" y="3001307"/>
            <a:ext cx="9846445" cy="707886"/>
          </a:xfrm>
          <a:prstGeom prst="rect">
            <a:avLst/>
          </a:prstGeom>
          <a:noFill/>
        </p:spPr>
        <p:txBody>
          <a:bodyPr wrap="square" rtlCol="0">
            <a:spAutoFit/>
          </a:bodyPr>
          <a:lstStyle/>
          <a:p>
            <a:pPr algn="ctr"/>
            <a:r>
              <a:rPr lang="en-US" sz="4000" b="1" dirty="0"/>
              <a:t>Thank you!</a:t>
            </a:r>
            <a:endParaRPr lang="ru-RU" sz="4000" b="1" dirty="0"/>
          </a:p>
        </p:txBody>
      </p:sp>
    </p:spTree>
    <p:extLst>
      <p:ext uri="{BB962C8B-B14F-4D97-AF65-F5344CB8AC3E}">
        <p14:creationId xmlns:p14="http://schemas.microsoft.com/office/powerpoint/2010/main" val="3806207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133600" y="203490"/>
            <a:ext cx="8078788"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b="1" dirty="0">
                <a:solidFill>
                  <a:schemeClr val="tx2"/>
                </a:solidFill>
              </a:rPr>
              <a:t>Continuous wave 175 MeV race-track microtron (RTM)</a:t>
            </a:r>
          </a:p>
          <a:p>
            <a:pPr algn="ctr" eaLnBrk="1" hangingPunct="1">
              <a:spcBef>
                <a:spcPct val="0"/>
              </a:spcBef>
              <a:buFontTx/>
              <a:buNone/>
            </a:pPr>
            <a:r>
              <a:rPr lang="en-US" altLang="ru-RU" sz="1800" b="1" dirty="0">
                <a:solidFill>
                  <a:schemeClr val="tx2"/>
                </a:solidFill>
              </a:rPr>
              <a:t>(1983-1992)</a:t>
            </a:r>
          </a:p>
        </p:txBody>
      </p:sp>
      <p:sp>
        <p:nvSpPr>
          <p:cNvPr id="6147" name="Text Box 3"/>
          <p:cNvSpPr txBox="1">
            <a:spLocks noChangeArrowheads="1"/>
          </p:cNvSpPr>
          <p:nvPr/>
        </p:nvSpPr>
        <p:spPr bwMode="auto">
          <a:xfrm>
            <a:off x="8627879" y="2336725"/>
            <a:ext cx="27126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200" b="1" dirty="0">
                <a:latin typeface="Times New Roman" panose="02020603050405020304" pitchFamily="18" charset="0"/>
              </a:rPr>
              <a:t>Injection energy	6 MeV</a:t>
            </a:r>
          </a:p>
          <a:p>
            <a:pPr eaLnBrk="1" hangingPunct="1">
              <a:spcBef>
                <a:spcPct val="0"/>
              </a:spcBef>
              <a:buFontTx/>
              <a:buNone/>
            </a:pPr>
            <a:r>
              <a:rPr lang="en-US" altLang="ru-RU" sz="1200" b="1" dirty="0">
                <a:latin typeface="Times New Roman" panose="02020603050405020304" pitchFamily="18" charset="0"/>
              </a:rPr>
              <a:t>Energy gain	</a:t>
            </a:r>
            <a:r>
              <a:rPr lang="ru-RU" altLang="ru-RU" sz="1200" b="1" dirty="0">
                <a:latin typeface="Times New Roman" panose="02020603050405020304" pitchFamily="18" charset="0"/>
              </a:rPr>
              <a:t> </a:t>
            </a:r>
            <a:r>
              <a:rPr lang="en-US" altLang="ru-RU" sz="1200" b="1" dirty="0">
                <a:latin typeface="Times New Roman" panose="02020603050405020304" pitchFamily="18" charset="0"/>
              </a:rPr>
              <a:t>	6 MeV</a:t>
            </a:r>
          </a:p>
          <a:p>
            <a:pPr eaLnBrk="1" hangingPunct="1">
              <a:spcBef>
                <a:spcPct val="0"/>
              </a:spcBef>
              <a:buFontTx/>
              <a:buNone/>
            </a:pPr>
            <a:r>
              <a:rPr lang="en-US" altLang="ru-RU" sz="1200" b="1" dirty="0">
                <a:latin typeface="Times New Roman" panose="02020603050405020304" pitchFamily="18" charset="0"/>
              </a:rPr>
              <a:t>Maximum energy	175 MeV</a:t>
            </a:r>
          </a:p>
          <a:p>
            <a:pPr eaLnBrk="1" hangingPunct="1">
              <a:spcBef>
                <a:spcPct val="0"/>
              </a:spcBef>
              <a:buFontTx/>
              <a:buNone/>
            </a:pPr>
            <a:r>
              <a:rPr lang="en-US" altLang="ru-RU" sz="1200" b="1" dirty="0">
                <a:latin typeface="Times New Roman" panose="02020603050405020304" pitchFamily="18" charset="0"/>
              </a:rPr>
              <a:t>Average current	100 </a:t>
            </a:r>
            <a:r>
              <a:rPr lang="en-US" altLang="ru-RU" sz="1200" b="1" dirty="0">
                <a:latin typeface="Symbol" panose="05050102010706020507" pitchFamily="18" charset="2"/>
              </a:rPr>
              <a:t>m</a:t>
            </a:r>
            <a:r>
              <a:rPr lang="en-US" altLang="ru-RU" sz="1200" b="1" dirty="0">
                <a:latin typeface="Times New Roman" panose="02020603050405020304" pitchFamily="18" charset="0"/>
              </a:rPr>
              <a:t>A</a:t>
            </a:r>
          </a:p>
          <a:p>
            <a:pPr eaLnBrk="1" hangingPunct="1">
              <a:spcBef>
                <a:spcPct val="0"/>
              </a:spcBef>
              <a:buFontTx/>
              <a:buNone/>
            </a:pPr>
            <a:r>
              <a:rPr lang="en-US" altLang="ru-RU" sz="1200" b="1" dirty="0">
                <a:latin typeface="Times New Roman" panose="02020603050405020304" pitchFamily="18" charset="0"/>
              </a:rPr>
              <a:t>Operating frequency	2450 MHz</a:t>
            </a:r>
          </a:p>
          <a:p>
            <a:pPr eaLnBrk="1" hangingPunct="1">
              <a:spcBef>
                <a:spcPct val="0"/>
              </a:spcBef>
              <a:buFontTx/>
              <a:buNone/>
            </a:pPr>
            <a:r>
              <a:rPr lang="en-US" altLang="ru-RU" sz="1200" b="1" dirty="0">
                <a:latin typeface="Times New Roman" panose="02020603050405020304" pitchFamily="18" charset="0"/>
              </a:rPr>
              <a:t>Magnet field		1.027 T</a:t>
            </a:r>
          </a:p>
          <a:p>
            <a:pPr eaLnBrk="1" hangingPunct="1">
              <a:spcBef>
                <a:spcPct val="0"/>
              </a:spcBef>
              <a:buFontTx/>
              <a:buNone/>
            </a:pPr>
            <a:r>
              <a:rPr lang="en-US" altLang="ru-RU" sz="1200" b="1" dirty="0">
                <a:latin typeface="Times New Roman" panose="02020603050405020304" pitchFamily="18" charset="0"/>
              </a:rPr>
              <a:t>Klystron power	22 kW</a:t>
            </a:r>
          </a:p>
          <a:p>
            <a:pPr eaLnBrk="1" hangingPunct="1">
              <a:spcBef>
                <a:spcPct val="0"/>
              </a:spcBef>
              <a:buFontTx/>
              <a:buNone/>
            </a:pPr>
            <a:r>
              <a:rPr lang="en-US" altLang="ru-RU" sz="1200" b="1" dirty="0">
                <a:latin typeface="Times New Roman" panose="02020603050405020304" pitchFamily="18" charset="0"/>
              </a:rPr>
              <a:t>Number of klystrons	12+1</a:t>
            </a:r>
          </a:p>
        </p:txBody>
      </p:sp>
      <p:graphicFrame>
        <p:nvGraphicFramePr>
          <p:cNvPr id="6148" name="Object 4"/>
          <p:cNvGraphicFramePr>
            <a:graphicFrameLocks noChangeAspect="1"/>
          </p:cNvGraphicFramePr>
          <p:nvPr>
            <p:extLst>
              <p:ext uri="{D42A27DB-BD31-4B8C-83A1-F6EECF244321}">
                <p14:modId xmlns:p14="http://schemas.microsoft.com/office/powerpoint/2010/main" val="3219993408"/>
              </p:ext>
            </p:extLst>
          </p:nvPr>
        </p:nvGraphicFramePr>
        <p:xfrm>
          <a:off x="2005014" y="847970"/>
          <a:ext cx="5399088" cy="2916238"/>
        </p:xfrm>
        <a:graphic>
          <a:graphicData uri="http://schemas.openxmlformats.org/presentationml/2006/ole">
            <mc:AlternateContent xmlns:mc="http://schemas.openxmlformats.org/markup-compatibility/2006">
              <mc:Choice xmlns:v="urn:schemas-microsoft-com:vml" Requires="v">
                <p:oleObj name="Image" r:id="rId3" imgW="30685714" imgH="16571429" progId="Photoshop.Image.8">
                  <p:embed/>
                </p:oleObj>
              </mc:Choice>
              <mc:Fallback>
                <p:oleObj name="Image" r:id="rId3" imgW="30685714" imgH="16571429"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014" y="847970"/>
                        <a:ext cx="5399088"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9" name="Picture 5" descr="RTM1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906385"/>
            <a:ext cx="539908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47255" y="6377046"/>
            <a:ext cx="6965133" cy="369332"/>
          </a:xfrm>
          <a:prstGeom prst="rect">
            <a:avLst/>
          </a:prstGeom>
        </p:spPr>
        <p:txBody>
          <a:bodyPr wrap="square">
            <a:spAutoFit/>
          </a:bodyPr>
          <a:lstStyle/>
          <a:p>
            <a:r>
              <a:rPr lang="en-US" dirty="0"/>
              <a:t>http://accelconf.web.cern.ch/AccelConf/p93/PDF/PAC1993_2059.PDF</a:t>
            </a:r>
          </a:p>
        </p:txBody>
      </p:sp>
    </p:spTree>
    <p:extLst>
      <p:ext uri="{BB962C8B-B14F-4D97-AF65-F5344CB8AC3E}">
        <p14:creationId xmlns:p14="http://schemas.microsoft.com/office/powerpoint/2010/main" val="243214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a:extLst>
              <a:ext uri="{FF2B5EF4-FFF2-40B4-BE49-F238E27FC236}">
                <a16:creationId xmlns:a16="http://schemas.microsoft.com/office/drawing/2014/main" id="{960F39A7-A0EF-4AAE-B87F-02C34B8741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7337" y="1909397"/>
            <a:ext cx="3352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E4D61DF-AD28-4C08-A289-81B0035C6535}"/>
              </a:ext>
            </a:extLst>
          </p:cNvPr>
          <p:cNvSpPr txBox="1"/>
          <p:nvPr/>
        </p:nvSpPr>
        <p:spPr>
          <a:xfrm>
            <a:off x="839459" y="471960"/>
            <a:ext cx="10244831" cy="1200329"/>
          </a:xfrm>
          <a:prstGeom prst="rect">
            <a:avLst/>
          </a:prstGeom>
          <a:noFill/>
        </p:spPr>
        <p:txBody>
          <a:bodyPr wrap="square" rtlCol="0">
            <a:spAutoFit/>
          </a:bodyPr>
          <a:lstStyle/>
          <a:p>
            <a:pPr algn="just"/>
            <a:r>
              <a:rPr lang="en-US" sz="2400" dirty="0"/>
              <a:t>Unique bending magnets with a field level of 1 T and a uniformity of about 10</a:t>
            </a:r>
            <a:r>
              <a:rPr lang="en-US" sz="2400" baseline="30000" dirty="0"/>
              <a:t>-4</a:t>
            </a:r>
            <a:r>
              <a:rPr lang="en-US" sz="2400" dirty="0"/>
              <a:t> with mass 18 tons were designed by the </a:t>
            </a:r>
            <a:r>
              <a:rPr lang="en-US" sz="2400" dirty="0">
                <a:solidFill>
                  <a:srgbClr val="FF0000"/>
                </a:solidFill>
              </a:rPr>
              <a:t>Yerevan Physics Institute </a:t>
            </a:r>
            <a:r>
              <a:rPr lang="en-US" sz="2400" dirty="0"/>
              <a:t>and were manufactured in the workshops of the </a:t>
            </a:r>
            <a:r>
              <a:rPr lang="en-US" sz="2400" dirty="0">
                <a:solidFill>
                  <a:srgbClr val="FF0000"/>
                </a:solidFill>
              </a:rPr>
              <a:t>Joint Institute for Nuclear Research</a:t>
            </a:r>
            <a:endParaRPr lang="ru-RU" sz="2400" dirty="0">
              <a:solidFill>
                <a:srgbClr val="FF0000"/>
              </a:solidFill>
            </a:endParaRPr>
          </a:p>
        </p:txBody>
      </p:sp>
      <p:pic>
        <p:nvPicPr>
          <p:cNvPr id="6" name="Рисунок 5">
            <a:extLst>
              <a:ext uri="{FF2B5EF4-FFF2-40B4-BE49-F238E27FC236}">
                <a16:creationId xmlns:a16="http://schemas.microsoft.com/office/drawing/2014/main" id="{C9F80134-4DE1-4695-902B-10BCF5496B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28" t="1979" b="-1186"/>
          <a:stretch/>
        </p:blipFill>
        <p:spPr>
          <a:xfrm>
            <a:off x="1504018" y="1909397"/>
            <a:ext cx="3278080" cy="2257644"/>
          </a:xfrm>
          <a:prstGeom prst="rect">
            <a:avLst/>
          </a:prstGeom>
        </p:spPr>
      </p:pic>
      <p:sp>
        <p:nvSpPr>
          <p:cNvPr id="3" name="TextBox 2">
            <a:extLst>
              <a:ext uri="{FF2B5EF4-FFF2-40B4-BE49-F238E27FC236}">
                <a16:creationId xmlns:a16="http://schemas.microsoft.com/office/drawing/2014/main" id="{2FFE988B-05BA-19B8-0FB9-B908D2542998}"/>
              </a:ext>
            </a:extLst>
          </p:cNvPr>
          <p:cNvSpPr txBox="1"/>
          <p:nvPr/>
        </p:nvSpPr>
        <p:spPr>
          <a:xfrm>
            <a:off x="379223" y="4354715"/>
            <a:ext cx="11433554" cy="2031325"/>
          </a:xfrm>
          <a:prstGeom prst="rect">
            <a:avLst/>
          </a:prstGeom>
          <a:noFill/>
        </p:spPr>
        <p:txBody>
          <a:bodyPr wrap="square">
            <a:spAutoFit/>
          </a:bodyPr>
          <a:lstStyle/>
          <a:p>
            <a:pPr algn="just"/>
            <a:r>
              <a:rPr lang="en-US" dirty="0"/>
              <a:t>In 1991, a 6.2 MeV continuous wave electron linear accelerator was put into operation, and for a number of years was used to study nuclear resonance fluorescence. In 1995, an attempt was made to complete the project together with the Laboratory of Photonuclear Reactions of the Institute for Nuclear Research</a:t>
            </a:r>
            <a:r>
              <a:rPr lang="ru-RU" dirty="0"/>
              <a:t>,</a:t>
            </a:r>
            <a:r>
              <a:rPr lang="en-US" dirty="0"/>
              <a:t> Russian Academy of Sciences, headed by </a:t>
            </a:r>
            <a:r>
              <a:rPr lang="en-US" b="1" dirty="0"/>
              <a:t>Rudolf </a:t>
            </a:r>
            <a:r>
              <a:rPr lang="en-US" b="1" dirty="0" err="1"/>
              <a:t>Amayakovich</a:t>
            </a:r>
            <a:r>
              <a:rPr lang="en-US" b="1" dirty="0"/>
              <a:t> </a:t>
            </a:r>
            <a:r>
              <a:rPr lang="en-US" b="1" dirty="0" err="1"/>
              <a:t>Eramzhyan</a:t>
            </a:r>
            <a:r>
              <a:rPr lang="en-US" dirty="0"/>
              <a:t>, but with his death in 1998, the project was stopped.</a:t>
            </a:r>
            <a:endParaRPr lang="ru-RU" dirty="0"/>
          </a:p>
          <a:p>
            <a:pPr algn="just"/>
            <a:endParaRPr lang="ru-RU" dirty="0"/>
          </a:p>
          <a:p>
            <a:pPr algn="just"/>
            <a:r>
              <a:rPr lang="en-US" b="1" dirty="0"/>
              <a:t>Before that since 1994 development of compact accelerators for fundamental research and applied purposes began at SINP MSU in collaboration with scientific institutes, universities and different companies from Russia and 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428875" y="212725"/>
            <a:ext cx="77724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b="1" dirty="0">
                <a:solidFill>
                  <a:schemeClr val="tx2"/>
                </a:solidFill>
              </a:rPr>
              <a:t>70 MeV pulsed RTM</a:t>
            </a:r>
          </a:p>
        </p:txBody>
      </p:sp>
      <p:graphicFrame>
        <p:nvGraphicFramePr>
          <p:cNvPr id="445444" name="Group 4"/>
          <p:cNvGraphicFramePr>
            <a:graphicFrameLocks noGrp="1"/>
          </p:cNvGraphicFramePr>
          <p:nvPr>
            <p:extLst>
              <p:ext uri="{D42A27DB-BD31-4B8C-83A1-F6EECF244321}">
                <p14:modId xmlns:p14="http://schemas.microsoft.com/office/powerpoint/2010/main" val="3126788513"/>
              </p:ext>
            </p:extLst>
          </p:nvPr>
        </p:nvGraphicFramePr>
        <p:xfrm>
          <a:off x="6672263" y="1468233"/>
          <a:ext cx="3529012" cy="2747974"/>
        </p:xfrm>
        <a:graphic>
          <a:graphicData uri="http://schemas.openxmlformats.org/drawingml/2006/table">
            <a:tbl>
              <a:tblPr/>
              <a:tblGrid>
                <a:gridCol w="2249487">
                  <a:extLst>
                    <a:ext uri="{9D8B030D-6E8A-4147-A177-3AD203B41FA5}">
                      <a16:colId xmlns:a16="http://schemas.microsoft.com/office/drawing/2014/main" val="20000"/>
                    </a:ext>
                  </a:extLst>
                </a:gridCol>
                <a:gridCol w="1279525">
                  <a:extLst>
                    <a:ext uri="{9D8B030D-6E8A-4147-A177-3AD203B41FA5}">
                      <a16:colId xmlns:a16="http://schemas.microsoft.com/office/drawing/2014/main" val="20001"/>
                    </a:ext>
                  </a:extLst>
                </a:gridCol>
              </a:tblGrid>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Injection energy</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48 keV</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Energy gain</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4.8 MeV / orbit</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Orbits</a:t>
                      </a:r>
                      <a:endParaRPr kumimoji="0" lang="en-US" sz="1800" b="1" i="0" u="none" strike="noStrike" cap="none" normalizeH="0" baseline="0" dirty="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14</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Output energy</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14.8 - 68.3 MeV</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Output current at 68.3 MeV</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10 mA</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Orbit circumference increase</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a:t>
                      </a:r>
                      <a:r>
                        <a:rPr kumimoji="0" lang="en-US" sz="1200" b="1" i="0" u="none" strike="noStrike" cap="none" normalizeH="0" baseline="0">
                          <a:ln>
                            <a:noFill/>
                          </a:ln>
                          <a:solidFill>
                            <a:schemeClr val="tx1"/>
                          </a:solidFill>
                          <a:effectLst/>
                          <a:latin typeface="Symbol" pitchFamily="18" charset="2"/>
                          <a:cs typeface="Times New Roman" pitchFamily="18" charset="0"/>
                        </a:rPr>
                        <a:t>l</a:t>
                      </a:r>
                      <a:r>
                        <a:rPr kumimoji="0" lang="en-US" sz="1200" b="1" i="0" u="none" strike="noStrike" cap="none" normalizeH="0" baseline="0">
                          <a:ln>
                            <a:noFill/>
                          </a:ln>
                          <a:solidFill>
                            <a:schemeClr val="tx1"/>
                          </a:solidFill>
                          <a:effectLst/>
                          <a:latin typeface="Times New Roman" pitchFamily="18" charset="0"/>
                          <a:cs typeface="Times New Roman" pitchFamily="18" charset="0"/>
                        </a:rPr>
                        <a:t>/orbit </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Operating frequency</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2,856 MHz</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Klystron power pulsed</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6 MW</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End magnet field induction</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0.963 T</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9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RTM dimensions</a:t>
                      </a:r>
                      <a:endParaRPr kumimoji="0" lang="en-US" sz="1800" b="1" i="0" u="none" strike="noStrike" cap="none" normalizeH="0" baseline="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2.2x1.8x0.9 m</a:t>
                      </a:r>
                      <a:r>
                        <a:rPr kumimoji="0" lang="en-US" sz="1200" b="1" i="0" u="none" strike="noStrike" cap="none" normalizeH="0" baseline="30000" dirty="0">
                          <a:ln>
                            <a:noFill/>
                          </a:ln>
                          <a:solidFill>
                            <a:schemeClr val="tx1"/>
                          </a:solidFill>
                          <a:effectLst/>
                          <a:latin typeface="Times New Roman" pitchFamily="18" charset="0"/>
                          <a:cs typeface="Times New Roman" pitchFamily="18" charset="0"/>
                        </a:rPr>
                        <a:t>3</a:t>
                      </a:r>
                      <a:r>
                        <a:rPr kumimoji="0" lang="en-US" sz="1200" b="1" i="0" u="none" strike="noStrike" cap="none" normalizeH="0" baseline="0" dirty="0">
                          <a:ln>
                            <a:noFill/>
                          </a:ln>
                          <a:solidFill>
                            <a:schemeClr val="tx1"/>
                          </a:solidFill>
                          <a:effectLst/>
                          <a:latin typeface="Times New Roman" pitchFamily="18" charset="0"/>
                          <a:cs typeface="Times New Roman" pitchFamily="18" charset="0"/>
                        </a:rPr>
                        <a:t> </a:t>
                      </a:r>
                      <a:endParaRPr kumimoji="0" lang="en-US" sz="1800" b="1" i="0" u="none" strike="noStrike" cap="none" normalizeH="0" baseline="0" dirty="0">
                        <a:ln>
                          <a:noFill/>
                        </a:ln>
                        <a:solidFill>
                          <a:schemeClr val="tx1"/>
                        </a:solidFill>
                        <a:effectLst/>
                        <a:latin typeface="Arial" charset="0"/>
                      </a:endParaRPr>
                    </a:p>
                  </a:txBody>
                  <a:tcPr marT="45708" marB="45708"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254" name="Picture 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895" y="743596"/>
            <a:ext cx="367188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895" y="3804352"/>
            <a:ext cx="36004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56" name="TextBox 1"/>
          <p:cNvSpPr txBox="1">
            <a:spLocks noChangeArrowheads="1"/>
          </p:cNvSpPr>
          <p:nvPr/>
        </p:nvSpPr>
        <p:spPr bwMode="auto">
          <a:xfrm>
            <a:off x="5344998" y="4464361"/>
            <a:ext cx="65422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b="1" dirty="0"/>
              <a:t>The main features of the project:</a:t>
            </a:r>
          </a:p>
          <a:p>
            <a:pPr eaLnBrk="1" hangingPunct="1">
              <a:spcBef>
                <a:spcPct val="0"/>
              </a:spcBef>
              <a:buFontTx/>
              <a:buNone/>
            </a:pPr>
            <a:r>
              <a:rPr lang="ru-RU" altLang="ru-RU" sz="1800" b="1" dirty="0"/>
              <a:t>- </a:t>
            </a:r>
            <a:r>
              <a:rPr lang="en-US" altLang="ru-RU" sz="1800" b="1" dirty="0"/>
              <a:t>all magnetic elements except steering coils, including large dipoles built with rare-earth permanent magnet material.</a:t>
            </a:r>
          </a:p>
          <a:p>
            <a:pPr eaLnBrk="1" hangingPunct="1">
              <a:spcBef>
                <a:spcPct val="0"/>
              </a:spcBef>
              <a:buFontTx/>
              <a:buNone/>
            </a:pPr>
            <a:r>
              <a:rPr lang="en-US" altLang="ru-RU" sz="1800" b="1" dirty="0"/>
              <a:t>- narrow accelerating structure with quadrupole focusing.</a:t>
            </a:r>
            <a:endParaRPr lang="ru-RU" altLang="ru-RU" sz="1800" b="1" dirty="0"/>
          </a:p>
        </p:txBody>
      </p:sp>
      <p:sp>
        <p:nvSpPr>
          <p:cNvPr id="9257" name="TextBox 2"/>
          <p:cNvSpPr txBox="1">
            <a:spLocks noChangeArrowheads="1"/>
          </p:cNvSpPr>
          <p:nvPr/>
        </p:nvSpPr>
        <p:spPr bwMode="auto">
          <a:xfrm>
            <a:off x="5260157" y="805445"/>
            <a:ext cx="68250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t>Explosive detection, isotopes production, elemental analysis, nuclear physics</a:t>
            </a:r>
            <a:endParaRPr lang="ru-RU" altLang="ru-RU" sz="1800" dirty="0"/>
          </a:p>
        </p:txBody>
      </p:sp>
      <p:sp>
        <p:nvSpPr>
          <p:cNvPr id="3" name="Прямоугольник 2"/>
          <p:cNvSpPr/>
          <p:nvPr/>
        </p:nvSpPr>
        <p:spPr>
          <a:xfrm>
            <a:off x="2619309" y="6114404"/>
            <a:ext cx="7391532" cy="369332"/>
          </a:xfrm>
          <a:prstGeom prst="rect">
            <a:avLst/>
          </a:prstGeom>
        </p:spPr>
        <p:txBody>
          <a:bodyPr wrap="square">
            <a:spAutoFit/>
          </a:bodyPr>
          <a:lstStyle/>
          <a:p>
            <a:r>
              <a:rPr lang="en-US" dirty="0"/>
              <a:t>Nuclear Instruments and Methods in Physics Research A 550 (2005) 39–53</a:t>
            </a:r>
          </a:p>
        </p:txBody>
      </p:sp>
    </p:spTree>
    <p:extLst>
      <p:ext uri="{BB962C8B-B14F-4D97-AF65-F5344CB8AC3E}">
        <p14:creationId xmlns:p14="http://schemas.microsoft.com/office/powerpoint/2010/main" val="3251318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292495" y="291308"/>
            <a:ext cx="7772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400" b="1" dirty="0">
                <a:solidFill>
                  <a:schemeClr val="tx2"/>
                </a:solidFill>
              </a:rPr>
              <a:t>35 MeV high brightness beam pulsed RTM</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764" y="3519904"/>
            <a:ext cx="3671887"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7492" name="Group 4"/>
          <p:cNvGraphicFramePr>
            <a:graphicFrameLocks noGrp="1"/>
          </p:cNvGraphicFramePr>
          <p:nvPr>
            <p:extLst>
              <p:ext uri="{D42A27DB-BD31-4B8C-83A1-F6EECF244321}">
                <p14:modId xmlns:p14="http://schemas.microsoft.com/office/powerpoint/2010/main" val="2434816533"/>
              </p:ext>
            </p:extLst>
          </p:nvPr>
        </p:nvGraphicFramePr>
        <p:xfrm>
          <a:off x="6795171" y="1913909"/>
          <a:ext cx="2933700" cy="3021018"/>
        </p:xfrm>
        <a:graphic>
          <a:graphicData uri="http://schemas.openxmlformats.org/drawingml/2006/table">
            <a:tbl>
              <a:tblPr/>
              <a:tblGrid>
                <a:gridCol w="1778000">
                  <a:extLst>
                    <a:ext uri="{9D8B030D-6E8A-4147-A177-3AD203B41FA5}">
                      <a16:colId xmlns:a16="http://schemas.microsoft.com/office/drawing/2014/main" val="20000"/>
                    </a:ext>
                  </a:extLst>
                </a:gridCol>
                <a:gridCol w="1155700">
                  <a:extLst>
                    <a:ext uri="{9D8B030D-6E8A-4147-A177-3AD203B41FA5}">
                      <a16:colId xmlns:a16="http://schemas.microsoft.com/office/drawing/2014/main" val="20001"/>
                    </a:ext>
                  </a:extLst>
                </a:gridCol>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Injected beam</a:t>
                      </a:r>
                      <a:endParaRPr kumimoji="0" lang="en-US" sz="1800" b="1"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4.85 MeV</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Energy gain per turn</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2.43MeV</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Output beam</a:t>
                      </a:r>
                      <a:endParaRPr kumimoji="0" lang="en-US" sz="1800" b="1"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4.85-34.2 MeV</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Normalized emittance</a:t>
                      </a:r>
                      <a:endParaRPr kumimoji="0" lang="en-US" sz="1800" b="1"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10 mm mrad</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Longitudinal emittance</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200 keV deg</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Micro pulse</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5 ps</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Pulse repetition</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1-150 Hz</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Micro charge</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150 pC</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RF frequency</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2,856 MHz</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Pulsed RF power</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&lt;3 MW</a:t>
                      </a:r>
                      <a:endParaRPr kumimoji="0" lang="en-US" sz="1800" b="1" i="0" u="none" strike="noStrike" cap="none" normalizeH="0" baseline="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End magnet field</a:t>
                      </a:r>
                      <a:endParaRPr kumimoji="0" lang="en-US" sz="1800" b="1"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cs typeface="Times New Roman" pitchFamily="18" charset="0"/>
                        </a:rPr>
                        <a:t>0.486 T</a:t>
                      </a:r>
                      <a:endParaRPr kumimoji="0" lang="en-US" sz="1800" b="1"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10282"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019" y="999064"/>
            <a:ext cx="388937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3" name="TextBox 6"/>
          <p:cNvSpPr txBox="1">
            <a:spLocks noChangeArrowheads="1"/>
          </p:cNvSpPr>
          <p:nvPr/>
        </p:nvSpPr>
        <p:spPr bwMode="auto">
          <a:xfrm>
            <a:off x="5043340" y="5164297"/>
            <a:ext cx="70606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ru-RU" sz="1800" b="1" dirty="0"/>
              <a:t>The main features of the project:</a:t>
            </a:r>
          </a:p>
          <a:p>
            <a:pPr eaLnBrk="1" hangingPunct="1">
              <a:spcBef>
                <a:spcPct val="0"/>
              </a:spcBef>
              <a:buNone/>
            </a:pPr>
            <a:r>
              <a:rPr lang="en-US" altLang="ru-RU" sz="1800" b="1" dirty="0"/>
              <a:t>- Injection from RF gun with photocathode and buster </a:t>
            </a:r>
            <a:r>
              <a:rPr lang="en-US" altLang="ru-RU" sz="1800" b="1" dirty="0" err="1"/>
              <a:t>linac</a:t>
            </a:r>
            <a:endParaRPr lang="en-US" altLang="ru-RU" sz="1800" b="1" dirty="0"/>
          </a:p>
          <a:p>
            <a:pPr eaLnBrk="1" hangingPunct="1">
              <a:spcBef>
                <a:spcPct val="0"/>
              </a:spcBef>
              <a:buFontTx/>
              <a:buNone/>
            </a:pPr>
            <a:r>
              <a:rPr lang="en-US" altLang="ru-RU" sz="1800" b="1" dirty="0"/>
              <a:t>- large dipoles built with rare-earth permanent magnet material </a:t>
            </a:r>
            <a:endParaRPr lang="ru-RU" altLang="ru-RU" sz="1800" b="1" dirty="0"/>
          </a:p>
        </p:txBody>
      </p:sp>
      <p:sp>
        <p:nvSpPr>
          <p:cNvPr id="10284" name="TextBox 1"/>
          <p:cNvSpPr txBox="1">
            <a:spLocks noChangeArrowheads="1"/>
          </p:cNvSpPr>
          <p:nvPr/>
        </p:nvSpPr>
        <p:spPr bwMode="auto">
          <a:xfrm>
            <a:off x="5882327" y="1056878"/>
            <a:ext cx="526365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t>Generation of coherent radiation of different types by short high charge bunches</a:t>
            </a:r>
            <a:endParaRPr lang="ru-RU" altLang="ru-RU" sz="1800" dirty="0"/>
          </a:p>
        </p:txBody>
      </p:sp>
      <p:sp>
        <p:nvSpPr>
          <p:cNvPr id="8" name="Прямоугольник 7"/>
          <p:cNvSpPr/>
          <p:nvPr/>
        </p:nvSpPr>
        <p:spPr>
          <a:xfrm>
            <a:off x="2474551" y="6298545"/>
            <a:ext cx="7471136" cy="369332"/>
          </a:xfrm>
          <a:prstGeom prst="rect">
            <a:avLst/>
          </a:prstGeom>
        </p:spPr>
        <p:txBody>
          <a:bodyPr wrap="square">
            <a:spAutoFit/>
          </a:bodyPr>
          <a:lstStyle/>
          <a:p>
            <a:r>
              <a:rPr lang="en-US" dirty="0"/>
              <a:t>Nuclear Instruments and Methods in Physics Research A 531 (2004) 346–366</a:t>
            </a:r>
          </a:p>
        </p:txBody>
      </p:sp>
    </p:spTree>
    <p:extLst>
      <p:ext uri="{BB962C8B-B14F-4D97-AF65-F5344CB8AC3E}">
        <p14:creationId xmlns:p14="http://schemas.microsoft.com/office/powerpoint/2010/main" val="94441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24408" y="198437"/>
            <a:ext cx="8229600" cy="914400"/>
          </a:xfrm>
        </p:spPr>
        <p:txBody>
          <a:bodyPr/>
          <a:lstStyle/>
          <a:p>
            <a:pPr eaLnBrk="1" hangingPunct="1"/>
            <a:r>
              <a:rPr lang="en-US" altLang="ru-RU" sz="2400" b="1" dirty="0">
                <a:latin typeface="Arial" panose="020B0604020202020204" pitchFamily="34" charset="0"/>
                <a:cs typeface="Arial" panose="020B0604020202020204" pitchFamily="34" charset="0"/>
              </a:rPr>
              <a:t>55 MeV pulsed race-track microtron</a:t>
            </a:r>
            <a:endParaRPr lang="ru-RU" altLang="ru-RU" sz="1800" b="1" dirty="0">
              <a:latin typeface="Arial" panose="020B0604020202020204" pitchFamily="34" charset="0"/>
              <a:cs typeface="Arial" panose="020B0604020202020204" pitchFamily="34" charset="0"/>
            </a:endParaRPr>
          </a:p>
        </p:txBody>
      </p:sp>
      <p:pic>
        <p:nvPicPr>
          <p:cNvPr id="11267" name="Picture 6" descr="P1010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460" y="1383632"/>
            <a:ext cx="5025879" cy="381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7"/>
          <p:cNvSpPr txBox="1">
            <a:spLocks noChangeArrowheads="1"/>
          </p:cNvSpPr>
          <p:nvPr/>
        </p:nvSpPr>
        <p:spPr bwMode="auto">
          <a:xfrm>
            <a:off x="6702457" y="1412875"/>
            <a:ext cx="51470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b="1" dirty="0"/>
              <a:t>Explosive detection</a:t>
            </a:r>
            <a:r>
              <a:rPr lang="en-US" altLang="ru-RU" sz="1800" dirty="0"/>
              <a:t>, isotopes production,</a:t>
            </a:r>
          </a:p>
          <a:p>
            <a:pPr eaLnBrk="1" hangingPunct="1">
              <a:spcBef>
                <a:spcPct val="0"/>
              </a:spcBef>
              <a:buFontTx/>
              <a:buNone/>
            </a:pPr>
            <a:r>
              <a:rPr lang="en-US" altLang="ru-RU" sz="1800" dirty="0"/>
              <a:t>elemental analysis</a:t>
            </a:r>
          </a:p>
          <a:p>
            <a:pPr eaLnBrk="1" hangingPunct="1">
              <a:spcBef>
                <a:spcPct val="0"/>
              </a:spcBef>
              <a:buFontTx/>
              <a:buNone/>
            </a:pPr>
            <a:r>
              <a:rPr lang="en-US" altLang="ru-RU" sz="1800" dirty="0"/>
              <a:t>Photonuclear reactions: activation technique with high resolution germanium detector.</a:t>
            </a:r>
          </a:p>
          <a:p>
            <a:pPr eaLnBrk="1" hangingPunct="1">
              <a:spcBef>
                <a:spcPct val="0"/>
              </a:spcBef>
              <a:buFontTx/>
              <a:buNone/>
            </a:pPr>
            <a:r>
              <a:rPr lang="en-US" altLang="ru-RU" sz="1800" dirty="0"/>
              <a:t>One aspect – study of neutron deficient nuclei.</a:t>
            </a:r>
            <a:endParaRPr lang="ru-RU" altLang="ru-RU" sz="1800" dirty="0"/>
          </a:p>
        </p:txBody>
      </p:sp>
      <p:sp>
        <p:nvSpPr>
          <p:cNvPr id="11269" name="Прямоугольник 1"/>
          <p:cNvSpPr>
            <a:spLocks noChangeArrowheads="1"/>
          </p:cNvSpPr>
          <p:nvPr/>
        </p:nvSpPr>
        <p:spPr bwMode="auto">
          <a:xfrm>
            <a:off x="6885888" y="3159514"/>
            <a:ext cx="413479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400" dirty="0"/>
              <a:t>Output energy		55 MeV</a:t>
            </a:r>
          </a:p>
          <a:p>
            <a:pPr eaLnBrk="1" hangingPunct="1">
              <a:spcBef>
                <a:spcPct val="0"/>
              </a:spcBef>
              <a:buFontTx/>
              <a:buNone/>
            </a:pPr>
            <a:r>
              <a:rPr lang="en-US" altLang="ru-RU" sz="1400" dirty="0"/>
              <a:t>Output pulse current		Up to 10 mA</a:t>
            </a:r>
          </a:p>
          <a:p>
            <a:pPr eaLnBrk="1" hangingPunct="1">
              <a:spcBef>
                <a:spcPct val="0"/>
              </a:spcBef>
              <a:buFontTx/>
              <a:buNone/>
            </a:pPr>
            <a:r>
              <a:rPr lang="en-US" altLang="ru-RU" sz="1400" dirty="0"/>
              <a:t>Repetition rate		6.25 – 50 Hz</a:t>
            </a:r>
          </a:p>
          <a:p>
            <a:pPr eaLnBrk="1" hangingPunct="1">
              <a:spcBef>
                <a:spcPct val="0"/>
              </a:spcBef>
              <a:buFontTx/>
              <a:buNone/>
            </a:pPr>
            <a:r>
              <a:rPr lang="en-US" altLang="ru-RU" sz="1400" dirty="0"/>
              <a:t>Number of </a:t>
            </a:r>
            <a:r>
              <a:rPr lang="en-US" altLang="ru-RU" sz="1400" dirty="0" err="1"/>
              <a:t>linac</a:t>
            </a:r>
            <a:r>
              <a:rPr lang="en-US" altLang="ru-RU" sz="1400" dirty="0"/>
              <a:t> passages	11</a:t>
            </a:r>
          </a:p>
          <a:p>
            <a:pPr eaLnBrk="1" hangingPunct="1">
              <a:spcBef>
                <a:spcPct val="0"/>
              </a:spcBef>
              <a:buFontTx/>
              <a:buNone/>
            </a:pPr>
            <a:r>
              <a:rPr lang="en-US" altLang="ru-RU" sz="1400" dirty="0"/>
              <a:t>Energy gain / turn		5 MeV</a:t>
            </a:r>
          </a:p>
          <a:p>
            <a:pPr eaLnBrk="1" hangingPunct="1">
              <a:spcBef>
                <a:spcPct val="0"/>
              </a:spcBef>
              <a:buFontTx/>
              <a:buNone/>
            </a:pPr>
            <a:r>
              <a:rPr lang="en-US" altLang="ru-RU" sz="1400" dirty="0"/>
              <a:t>Current pulse length		6 µs</a:t>
            </a:r>
          </a:p>
          <a:p>
            <a:pPr eaLnBrk="1" hangingPunct="1">
              <a:spcBef>
                <a:spcPct val="0"/>
              </a:spcBef>
              <a:buFontTx/>
              <a:buNone/>
            </a:pPr>
            <a:r>
              <a:rPr lang="en-US" altLang="ru-RU" sz="1400" dirty="0"/>
              <a:t>Operating frequency		2856 MHz</a:t>
            </a:r>
          </a:p>
          <a:p>
            <a:pPr eaLnBrk="1" hangingPunct="1">
              <a:spcBef>
                <a:spcPct val="0"/>
              </a:spcBef>
              <a:buFontTx/>
              <a:buNone/>
            </a:pPr>
            <a:r>
              <a:rPr lang="en-US" altLang="ru-RU" sz="1400" dirty="0"/>
              <a:t>End magnet field		1.0 T</a:t>
            </a:r>
          </a:p>
          <a:p>
            <a:pPr eaLnBrk="1" hangingPunct="1">
              <a:spcBef>
                <a:spcPct val="0"/>
              </a:spcBef>
              <a:buFontTx/>
              <a:buNone/>
            </a:pPr>
            <a:r>
              <a:rPr lang="en-US" altLang="ru-RU" sz="1400" dirty="0"/>
              <a:t>Maximum RF power		6 MW</a:t>
            </a:r>
          </a:p>
          <a:p>
            <a:pPr eaLnBrk="1" hangingPunct="1">
              <a:spcBef>
                <a:spcPct val="0"/>
              </a:spcBef>
              <a:buFontTx/>
              <a:buNone/>
            </a:pPr>
            <a:r>
              <a:rPr lang="en-US" altLang="ru-RU" sz="1400" dirty="0"/>
              <a:t>Orbit circumference increase / turn	1 </a:t>
            </a:r>
            <a:r>
              <a:rPr lang="el-GR" altLang="ru-RU" sz="1400" dirty="0"/>
              <a:t>λ</a:t>
            </a:r>
          </a:p>
        </p:txBody>
      </p:sp>
      <p:sp>
        <p:nvSpPr>
          <p:cNvPr id="2" name="Прямоугольник 1"/>
          <p:cNvSpPr/>
          <p:nvPr/>
        </p:nvSpPr>
        <p:spPr>
          <a:xfrm>
            <a:off x="2272072" y="6060265"/>
            <a:ext cx="8222534" cy="369332"/>
          </a:xfrm>
          <a:prstGeom prst="rect">
            <a:avLst/>
          </a:prstGeom>
        </p:spPr>
        <p:txBody>
          <a:bodyPr wrap="square">
            <a:spAutoFit/>
          </a:bodyPr>
          <a:lstStyle/>
          <a:p>
            <a:r>
              <a:rPr lang="en-US" dirty="0"/>
              <a:t>Instruments and Experimental Techniques, v. </a:t>
            </a:r>
            <a:r>
              <a:rPr lang="ru-RU" dirty="0"/>
              <a:t>61, № 2, </a:t>
            </a:r>
            <a:r>
              <a:rPr lang="en-US" dirty="0"/>
              <a:t>2018, pp</a:t>
            </a:r>
            <a:r>
              <a:rPr lang="ru-RU" dirty="0"/>
              <a:t>. 173-191 </a:t>
            </a:r>
            <a:endParaRPr lang="en-US" dirty="0"/>
          </a:p>
        </p:txBody>
      </p:sp>
    </p:spTree>
    <p:extLst>
      <p:ext uri="{BB962C8B-B14F-4D97-AF65-F5344CB8AC3E}">
        <p14:creationId xmlns:p14="http://schemas.microsoft.com/office/powerpoint/2010/main" val="203700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208213" y="47625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b="1" dirty="0">
                <a:solidFill>
                  <a:schemeClr val="tx2"/>
                </a:solidFill>
              </a:rPr>
              <a:t>SINP MSU 60 KW, 1.2 MEV COMPACT CW LINAC </a:t>
            </a:r>
            <a:br>
              <a:rPr lang="en-US" altLang="ru-RU" sz="1800" b="1" dirty="0">
                <a:solidFill>
                  <a:schemeClr val="tx2"/>
                </a:solidFill>
              </a:rPr>
            </a:br>
            <a:r>
              <a:rPr lang="en-US" altLang="ru-RU" sz="1800" b="1" dirty="0">
                <a:solidFill>
                  <a:schemeClr val="tx2"/>
                </a:solidFill>
              </a:rPr>
              <a:t>FOR RADIATION TECHNOLOGIES (PROTOTYPE)</a:t>
            </a:r>
            <a:br>
              <a:rPr lang="en-US" altLang="ru-RU" sz="1800" b="1" dirty="0">
                <a:solidFill>
                  <a:schemeClr val="tx2"/>
                </a:solidFill>
              </a:rPr>
            </a:br>
            <a:endParaRPr lang="ru-RU" altLang="ru-RU" sz="1800" b="1" dirty="0">
              <a:solidFill>
                <a:schemeClr val="tx2"/>
              </a:solidFill>
            </a:endParaRPr>
          </a:p>
        </p:txBody>
      </p:sp>
      <p:pic>
        <p:nvPicPr>
          <p:cNvPr id="13315" name="Picture 3" descr="2sec1"/>
          <p:cNvPicPr>
            <a:picLocks noChangeAspect="1" noChangeArrowheads="1"/>
          </p:cNvPicPr>
          <p:nvPr/>
        </p:nvPicPr>
        <p:blipFill>
          <a:blip r:embed="rId2">
            <a:extLst>
              <a:ext uri="{28A0092B-C50C-407E-A947-70E740481C1C}">
                <a14:useLocalDpi xmlns:a14="http://schemas.microsoft.com/office/drawing/2010/main" val="0"/>
              </a:ext>
            </a:extLst>
          </a:blip>
          <a:srcRect b="29005"/>
          <a:stretch>
            <a:fillRect/>
          </a:stretch>
        </p:blipFill>
        <p:spPr bwMode="auto">
          <a:xfrm>
            <a:off x="3935413" y="1484314"/>
            <a:ext cx="24622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4176" name="Group 48"/>
          <p:cNvGraphicFramePr>
            <a:graphicFrameLocks noGrp="1"/>
          </p:cNvGraphicFramePr>
          <p:nvPr/>
        </p:nvGraphicFramePr>
        <p:xfrm>
          <a:off x="6629401" y="2362200"/>
          <a:ext cx="3821113" cy="2379666"/>
        </p:xfrm>
        <a:graphic>
          <a:graphicData uri="http://schemas.openxmlformats.org/drawingml/2006/table">
            <a:tbl>
              <a:tblPr/>
              <a:tblGrid>
                <a:gridCol w="1981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25513">
                  <a:extLst>
                    <a:ext uri="{9D8B030D-6E8A-4147-A177-3AD203B41FA5}">
                      <a16:colId xmlns:a16="http://schemas.microsoft.com/office/drawing/2014/main" val="20002"/>
                    </a:ext>
                  </a:extLst>
                </a:gridCol>
              </a:tblGrid>
              <a:tr h="4571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 </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One-Section</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Two-Sections</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Beam energy</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0.6 MeV</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1.2 MeV</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Beam current</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0 to 50 mA</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0 to 50 mA</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Maximum beam power</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30 kW</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60 kW</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Length</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0.8 m</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1.3 m</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Gun/klystron high voltage</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15 kV</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15 kV</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Plug power consumption</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~75 kW</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~150 kW</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Electrical efficiency</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~40%</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Times New Roman" pitchFamily="18" charset="0"/>
                        </a:rPr>
                        <a:t>~40%</a:t>
                      </a:r>
                      <a:endParaRPr kumimoji="0" lang="en-US" sz="18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13354"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600201"/>
            <a:ext cx="2035175"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763224" y="5779574"/>
            <a:ext cx="8006281" cy="369332"/>
          </a:xfrm>
          <a:prstGeom prst="rect">
            <a:avLst/>
          </a:prstGeom>
        </p:spPr>
        <p:txBody>
          <a:bodyPr wrap="square">
            <a:spAutoFit/>
          </a:bodyPr>
          <a:lstStyle/>
          <a:p>
            <a:r>
              <a:rPr lang="en-US" dirty="0"/>
              <a:t> Instruments and Experimental Techniques, v. </a:t>
            </a:r>
            <a:r>
              <a:rPr lang="ru-RU" dirty="0"/>
              <a:t>45, № 5, </a:t>
            </a:r>
            <a:r>
              <a:rPr lang="en-US" dirty="0"/>
              <a:t>2002, pp</a:t>
            </a:r>
            <a:r>
              <a:rPr lang="ru-RU" dirty="0"/>
              <a:t>. 691-697 </a:t>
            </a:r>
            <a:endParaRPr lang="en-US" dirty="0"/>
          </a:p>
        </p:txBody>
      </p:sp>
    </p:spTree>
    <p:extLst>
      <p:ext uri="{BB962C8B-B14F-4D97-AF65-F5344CB8AC3E}">
        <p14:creationId xmlns:p14="http://schemas.microsoft.com/office/powerpoint/2010/main" val="120323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7070" y="114729"/>
            <a:ext cx="3787385" cy="461665"/>
          </a:xfrm>
          <a:prstGeom prst="rect">
            <a:avLst/>
          </a:prstGeom>
          <a:noFill/>
        </p:spPr>
        <p:txBody>
          <a:bodyPr wrap="square" rtlCol="0">
            <a:spAutoFit/>
          </a:bodyPr>
          <a:lstStyle/>
          <a:p>
            <a:pPr algn="ctr"/>
            <a:r>
              <a:rPr lang="en-US" sz="2400" b="1" dirty="0"/>
              <a:t>1 MeV CW </a:t>
            </a:r>
            <a:r>
              <a:rPr lang="en-US" sz="2400" b="1" dirty="0" err="1"/>
              <a:t>linac</a:t>
            </a:r>
            <a:endParaRPr lang="ru-RU" sz="2400" b="1" dirty="0"/>
          </a:p>
        </p:txBody>
      </p:sp>
      <p:pic>
        <p:nvPicPr>
          <p:cNvPr id="3" name="Рисунок 2"/>
          <p:cNvPicPr>
            <a:picLocks noChangeAspect="1"/>
          </p:cNvPicPr>
          <p:nvPr/>
        </p:nvPicPr>
        <p:blipFill>
          <a:blip r:embed="rId2"/>
          <a:stretch>
            <a:fillRect/>
          </a:stretch>
        </p:blipFill>
        <p:spPr>
          <a:xfrm>
            <a:off x="1307422" y="649044"/>
            <a:ext cx="2452951" cy="5400000"/>
          </a:xfrm>
          <a:prstGeom prst="rect">
            <a:avLst/>
          </a:prstGeom>
        </p:spPr>
      </p:pic>
      <p:sp>
        <p:nvSpPr>
          <p:cNvPr id="6" name="Rectangle 34"/>
          <p:cNvSpPr>
            <a:spLocks noChangeArrowheads="1"/>
          </p:cNvSpPr>
          <p:nvPr/>
        </p:nvSpPr>
        <p:spPr bwMode="auto">
          <a:xfrm>
            <a:off x="5597997" y="4110755"/>
            <a:ext cx="5006975"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ru-RU" sz="1600" dirty="0"/>
              <a:t>Beam energy		1 MeV</a:t>
            </a:r>
            <a:endParaRPr lang="ru-RU" altLang="ru-RU" sz="1600" dirty="0"/>
          </a:p>
          <a:p>
            <a:pPr algn="just" eaLnBrk="1" hangingPunct="1">
              <a:spcBef>
                <a:spcPct val="0"/>
              </a:spcBef>
              <a:buFontTx/>
              <a:buNone/>
            </a:pPr>
            <a:r>
              <a:rPr lang="en-US" altLang="ru-RU" sz="1600" dirty="0"/>
              <a:t>Average beam current, max	25 mA</a:t>
            </a:r>
            <a:endParaRPr lang="ru-RU" altLang="ru-RU" sz="1600" dirty="0"/>
          </a:p>
          <a:p>
            <a:pPr algn="just" eaLnBrk="1" hangingPunct="1">
              <a:spcBef>
                <a:spcPct val="0"/>
              </a:spcBef>
              <a:buFontTx/>
              <a:buNone/>
            </a:pPr>
            <a:r>
              <a:rPr lang="en-US" altLang="ru-RU" sz="1600" dirty="0"/>
              <a:t>Average beam power, max	25 kW</a:t>
            </a:r>
            <a:endParaRPr lang="ru-RU" altLang="ru-RU" sz="1600" dirty="0"/>
          </a:p>
          <a:p>
            <a:pPr algn="just" eaLnBrk="1" hangingPunct="1">
              <a:spcBef>
                <a:spcPct val="0"/>
              </a:spcBef>
              <a:buFontTx/>
              <a:buNone/>
            </a:pPr>
            <a:r>
              <a:rPr lang="en-US" altLang="ru-RU" sz="1600" dirty="0"/>
              <a:t>Operating frequency	2450 MHz</a:t>
            </a:r>
            <a:endParaRPr lang="ru-RU" altLang="ru-RU" sz="1600" dirty="0"/>
          </a:p>
          <a:p>
            <a:pPr algn="just" eaLnBrk="1" hangingPunct="1">
              <a:spcBef>
                <a:spcPct val="0"/>
              </a:spcBef>
              <a:buFontTx/>
              <a:buNone/>
            </a:pPr>
            <a:r>
              <a:rPr lang="en-US" altLang="ru-RU" sz="1600" dirty="0"/>
              <a:t>Klystron average power	50 kW</a:t>
            </a:r>
            <a:endParaRPr lang="ru-RU" altLang="ru-RU" sz="1600" dirty="0"/>
          </a:p>
          <a:p>
            <a:pPr algn="just" eaLnBrk="1" hangingPunct="1">
              <a:spcBef>
                <a:spcPct val="0"/>
              </a:spcBef>
              <a:buFontTx/>
              <a:buNone/>
            </a:pPr>
            <a:r>
              <a:rPr lang="en-US" altLang="ru-RU" sz="1600" dirty="0"/>
              <a:t>Wall plug efficiency		30%</a:t>
            </a:r>
            <a:endParaRPr lang="ru-RU" altLang="ru-RU" sz="1600" dirty="0"/>
          </a:p>
          <a:p>
            <a:pPr algn="just" eaLnBrk="1" hangingPunct="1">
              <a:spcBef>
                <a:spcPct val="0"/>
              </a:spcBef>
              <a:buFontTx/>
              <a:buNone/>
            </a:pPr>
            <a:r>
              <a:rPr lang="en-US" altLang="ru-RU" sz="1600" dirty="0"/>
              <a:t>Beam scanning width	80 cm</a:t>
            </a:r>
            <a:endParaRPr lang="ru-RU" altLang="ru-RU" sz="1600" dirty="0"/>
          </a:p>
          <a:p>
            <a:pPr algn="just" eaLnBrk="1" hangingPunct="1">
              <a:spcBef>
                <a:spcPct val="0"/>
              </a:spcBef>
              <a:buFontTx/>
              <a:buNone/>
            </a:pPr>
            <a:r>
              <a:rPr lang="it-IT" altLang="ru-RU" sz="1600" dirty="0"/>
              <a:t>Accelerator dimensions	470 x 784 x 1375 mm</a:t>
            </a:r>
            <a:r>
              <a:rPr lang="it-IT" altLang="ru-RU" sz="1600" baseline="30000" dirty="0"/>
              <a:t>1)</a:t>
            </a:r>
            <a:endParaRPr lang="ru-RU" altLang="ru-RU" sz="1600" baseline="30000" dirty="0"/>
          </a:p>
          <a:p>
            <a:pPr algn="just" eaLnBrk="1" hangingPunct="1">
              <a:spcBef>
                <a:spcPct val="0"/>
              </a:spcBef>
              <a:buFontTx/>
              <a:buNone/>
            </a:pPr>
            <a:r>
              <a:rPr lang="en-US" altLang="ru-RU" sz="1200" dirty="0"/>
              <a:t>1)Without output horn and power supply</a:t>
            </a:r>
          </a:p>
        </p:txBody>
      </p:sp>
      <p:pic>
        <p:nvPicPr>
          <p:cNvPr id="8" name="Рисунок 7"/>
          <p:cNvPicPr>
            <a:picLocks noChangeAspect="1"/>
          </p:cNvPicPr>
          <p:nvPr/>
        </p:nvPicPr>
        <p:blipFill>
          <a:blip r:embed="rId3"/>
          <a:stretch>
            <a:fillRect/>
          </a:stretch>
        </p:blipFill>
        <p:spPr>
          <a:xfrm>
            <a:off x="9605306" y="328644"/>
            <a:ext cx="1693246" cy="3461140"/>
          </a:xfrm>
          <a:prstGeom prst="rect">
            <a:avLst/>
          </a:prstGeom>
        </p:spPr>
      </p:pic>
      <p:pic>
        <p:nvPicPr>
          <p:cNvPr id="9" name="Рисунок 8"/>
          <p:cNvPicPr>
            <a:picLocks noChangeAspect="1"/>
          </p:cNvPicPr>
          <p:nvPr/>
        </p:nvPicPr>
        <p:blipFill>
          <a:blip r:embed="rId4"/>
          <a:stretch>
            <a:fillRect/>
          </a:stretch>
        </p:blipFill>
        <p:spPr>
          <a:xfrm>
            <a:off x="7966392" y="1648254"/>
            <a:ext cx="1070729" cy="2064098"/>
          </a:xfrm>
          <a:prstGeom prst="rect">
            <a:avLst/>
          </a:prstGeom>
        </p:spPr>
      </p:pic>
      <p:sp>
        <p:nvSpPr>
          <p:cNvPr id="10" name="TextBox 9"/>
          <p:cNvSpPr txBox="1"/>
          <p:nvPr/>
        </p:nvSpPr>
        <p:spPr>
          <a:xfrm>
            <a:off x="7830154" y="819936"/>
            <a:ext cx="1907820" cy="584775"/>
          </a:xfrm>
          <a:prstGeom prst="rect">
            <a:avLst/>
          </a:prstGeom>
          <a:noFill/>
        </p:spPr>
        <p:txBody>
          <a:bodyPr wrap="square" rtlCol="0">
            <a:spAutoFit/>
          </a:bodyPr>
          <a:lstStyle/>
          <a:p>
            <a:r>
              <a:rPr lang="en-US" sz="1600" b="1" dirty="0"/>
              <a:t>Comparison with DC accelerator</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3975" y="718620"/>
            <a:ext cx="2159962" cy="3239943"/>
          </a:xfrm>
          <a:prstGeom prst="rect">
            <a:avLst/>
          </a:prstGeom>
        </p:spPr>
      </p:pic>
      <p:sp>
        <p:nvSpPr>
          <p:cNvPr id="4" name="Прямоугольник 3"/>
          <p:cNvSpPr/>
          <p:nvPr/>
        </p:nvSpPr>
        <p:spPr>
          <a:xfrm>
            <a:off x="3461168" y="6396857"/>
            <a:ext cx="6885574" cy="369332"/>
          </a:xfrm>
          <a:prstGeom prst="rect">
            <a:avLst/>
          </a:prstGeom>
        </p:spPr>
        <p:txBody>
          <a:bodyPr wrap="square">
            <a:spAutoFit/>
          </a:bodyPr>
          <a:lstStyle/>
          <a:p>
            <a:r>
              <a:rPr lang="en-US" dirty="0"/>
              <a:t>PHYSICAL REVIEW ACCELERATORS AND BEAMS 20, 044702 (2017)</a:t>
            </a:r>
          </a:p>
        </p:txBody>
      </p:sp>
    </p:spTree>
    <p:extLst>
      <p:ext uri="{BB962C8B-B14F-4D97-AF65-F5344CB8AC3E}">
        <p14:creationId xmlns:p14="http://schemas.microsoft.com/office/powerpoint/2010/main" val="293484747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2588</TotalTime>
  <Words>2372</Words>
  <Application>Microsoft Office PowerPoint</Application>
  <PresentationFormat>Широкоэкранный</PresentationFormat>
  <Paragraphs>342</Paragraphs>
  <Slides>29</Slides>
  <Notes>5</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29</vt:i4>
      </vt:variant>
    </vt:vector>
  </HeadingPairs>
  <TitlesOfParts>
    <vt:vector size="38" baseType="lpstr">
      <vt:lpstr>Arial</vt:lpstr>
      <vt:lpstr>Calibri</vt:lpstr>
      <vt:lpstr>Calibri Light</vt:lpstr>
      <vt:lpstr>Cambria Math</vt:lpstr>
      <vt:lpstr>Symbol</vt:lpstr>
      <vt:lpstr>Tahoma</vt:lpstr>
      <vt:lpstr>Times New Roman</vt:lpstr>
      <vt:lpstr>Тема Office</vt:lpstr>
      <vt:lpstr>Image</vt:lpstr>
      <vt:lpstr>Development of electron accelerators for fundamental research and applied purposes at SINP MSU</vt:lpstr>
      <vt:lpstr>Презентация PowerPoint</vt:lpstr>
      <vt:lpstr>Презентация PowerPoint</vt:lpstr>
      <vt:lpstr>Презентация PowerPoint</vt:lpstr>
      <vt:lpstr>Презентация PowerPoint</vt:lpstr>
      <vt:lpstr>Презентация PowerPoint</vt:lpstr>
      <vt:lpstr>55 MeV pulsed race-track microtron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electron accelerators for applied purposes at the Moscow University</dc:title>
  <dc:creator>User</dc:creator>
  <cp:lastModifiedBy>Шведунов Василий</cp:lastModifiedBy>
  <cp:revision>94</cp:revision>
  <dcterms:created xsi:type="dcterms:W3CDTF">2018-05-08T11:09:54Z</dcterms:created>
  <dcterms:modified xsi:type="dcterms:W3CDTF">2023-04-27T15:35:53Z</dcterms:modified>
</cp:coreProperties>
</file>