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82" r:id="rId2"/>
    <p:sldMasterId id="2147483988" r:id="rId3"/>
    <p:sldMasterId id="2147484006" r:id="rId4"/>
    <p:sldMasterId id="2147484012" r:id="rId5"/>
    <p:sldMasterId id="2147484018" r:id="rId6"/>
    <p:sldMasterId id="2147484024" r:id="rId7"/>
    <p:sldMasterId id="2147484036" r:id="rId8"/>
  </p:sldMasterIdLst>
  <p:notesMasterIdLst>
    <p:notesMasterId r:id="rId24"/>
  </p:notesMasterIdLst>
  <p:sldIdLst>
    <p:sldId id="295" r:id="rId9"/>
    <p:sldId id="310" r:id="rId10"/>
    <p:sldId id="311" r:id="rId11"/>
    <p:sldId id="314" r:id="rId12"/>
    <p:sldId id="304" r:id="rId13"/>
    <p:sldId id="307" r:id="rId14"/>
    <p:sldId id="289" r:id="rId15"/>
    <p:sldId id="291" r:id="rId16"/>
    <p:sldId id="317" r:id="rId17"/>
    <p:sldId id="318" r:id="rId18"/>
    <p:sldId id="315" r:id="rId19"/>
    <p:sldId id="308" r:id="rId20"/>
    <p:sldId id="309" r:id="rId21"/>
    <p:sldId id="316" r:id="rId22"/>
    <p:sldId id="296" r:id="rId2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7" autoAdjust="0"/>
    <p:restoredTop sz="94521" autoAdjust="0"/>
  </p:normalViewPr>
  <p:slideViewPr>
    <p:cSldViewPr>
      <p:cViewPr>
        <p:scale>
          <a:sx n="100" d="100"/>
          <a:sy n="100" d="100"/>
        </p:scale>
        <p:origin x="-1122" y="-234"/>
      </p:cViewPr>
      <p:guideLst>
        <p:guide orient="horz" pos="2160"/>
        <p:guide pos="2880"/>
      </p:guideLst>
    </p:cSldViewPr>
  </p:slideViewPr>
  <p:outlineViewPr>
    <p:cViewPr>
      <p:scale>
        <a:sx n="33" d="100"/>
        <a:sy n="33" d="100"/>
      </p:scale>
      <p:origin x="0" y="5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2C369A0-4954-4863-8D01-BF404E841D6D}" type="datetimeFigureOut">
              <a:rPr lang="ru-RU"/>
              <a:pPr>
                <a:defRPr/>
              </a:pPr>
              <a:t>15.11.2017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F2944BF-A525-48FA-A67E-68E1FE5DAF9A}" type="slidenum">
              <a:rPr lang="ru-RU" altLang="ru-RU"/>
              <a:pPr>
                <a:defRPr/>
              </a:pPr>
              <a:t>‹#›</a:t>
            </a:fld>
            <a:endParaRPr lang="ru-RU" altLang="ru-RU"/>
          </a:p>
        </p:txBody>
      </p:sp>
    </p:spTree>
    <p:extLst>
      <p:ext uri="{BB962C8B-B14F-4D97-AF65-F5344CB8AC3E}">
        <p14:creationId xmlns:p14="http://schemas.microsoft.com/office/powerpoint/2010/main" val="1394437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На рисунке: Модернизированные блоки управления  модуляторами клистронов</a:t>
            </a:r>
          </a:p>
        </p:txBody>
      </p:sp>
      <p:sp>
        <p:nvSpPr>
          <p:cNvPr id="4" name="Номер слайда 3"/>
          <p:cNvSpPr>
            <a:spLocks noGrp="1"/>
          </p:cNvSpPr>
          <p:nvPr>
            <p:ph type="sldNum" sz="quarter" idx="5"/>
          </p:nvPr>
        </p:nvSpPr>
        <p:spPr/>
        <p:txBody>
          <a:bodyPr/>
          <a:lstStyle/>
          <a:p>
            <a:pPr>
              <a:defRPr/>
            </a:pPr>
            <a:fld id="{9945AA96-9225-4B20-8455-07792312BD48}" type="slidenum">
              <a:rPr lang="ru-RU" smtClean="0">
                <a:solidFill>
                  <a:prstClr val="black"/>
                </a:solidFill>
              </a:rPr>
              <a:pPr>
                <a:defRPr/>
              </a:pPr>
              <a:t>4</a:t>
            </a:fld>
            <a:endParaRPr lang="ru-RU">
              <a:solidFill>
                <a:prstClr val="black"/>
              </a:solidFill>
            </a:endParaRPr>
          </a:p>
        </p:txBody>
      </p:sp>
    </p:spTree>
    <p:extLst>
      <p:ext uri="{BB962C8B-B14F-4D97-AF65-F5344CB8AC3E}">
        <p14:creationId xmlns:p14="http://schemas.microsoft.com/office/powerpoint/2010/main" val="378582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Получен пучок на выходе второй ускоряющей станции (энергия </a:t>
            </a:r>
            <a:r>
              <a:rPr lang="en-US" altLang="ru-RU" smtClean="0"/>
              <a:t>~</a:t>
            </a:r>
            <a:r>
              <a:rPr lang="ru-RU" altLang="ru-RU" smtClean="0"/>
              <a:t>60 МэВ). Зеленый луч — огабиющая поля в ускоряющей секции, желтый — ток пучка на выходе 2-й ускоряющей секции (порядка 1 мА), сиреневый — ток клистрона, голубой — напряжение клистрона</a:t>
            </a:r>
          </a:p>
        </p:txBody>
      </p:sp>
      <p:sp>
        <p:nvSpPr>
          <p:cNvPr id="532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D5DE1E-37EE-40F8-808C-4289FC233A2D}" type="slidenum">
              <a:rPr lang="ru-RU" altLang="ru-RU"/>
              <a:pPr>
                <a:spcBef>
                  <a:spcPct val="0"/>
                </a:spcBef>
              </a:pPr>
              <a:t>7</a:t>
            </a:fld>
            <a:endParaRPr lang="ru-RU" altLang="ru-RU"/>
          </a:p>
        </p:txBody>
      </p:sp>
    </p:spTree>
    <p:extLst>
      <p:ext uri="{BB962C8B-B14F-4D97-AF65-F5344CB8AC3E}">
        <p14:creationId xmlns:p14="http://schemas.microsoft.com/office/powerpoint/2010/main" val="345598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Закончен проект учебного участка на Линак-200, начата подготовка к монтажу: изготовлены вакуумные и диагностические элементы, ведется работа над фермой, после чего будет начат монтаж участка на ускорителе.</a:t>
            </a:r>
          </a:p>
        </p:txBody>
      </p:sp>
      <p:sp>
        <p:nvSpPr>
          <p:cNvPr id="634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581E9C-CDD9-421C-9188-C6D2384BA595}" type="slidenum">
              <a:rPr lang="ru-RU" altLang="ru-RU">
                <a:solidFill>
                  <a:prstClr val="black"/>
                </a:solidFill>
              </a:rPr>
              <a:pPr>
                <a:spcBef>
                  <a:spcPct val="0"/>
                </a:spcBef>
              </a:pPr>
              <a:t>10</a:t>
            </a:fld>
            <a:endParaRPr lang="ru-RU" altLang="ru-RU">
              <a:solidFill>
                <a:prstClr val="black"/>
              </a:solidFill>
            </a:endParaRPr>
          </a:p>
        </p:txBody>
      </p:sp>
    </p:spTree>
    <p:extLst>
      <p:ext uri="{BB962C8B-B14F-4D97-AF65-F5344CB8AC3E}">
        <p14:creationId xmlns:p14="http://schemas.microsoft.com/office/powerpoint/2010/main" val="266345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Разработаны лабораторный практикум по вакуумной технике (левое фото, ближний стол), СВЧ-технике (на основе практикума В.В. Кобеца для студентов МИРЭА) (левое фото, дальний стол). Ведется разработка практикума по электронике физических установок (правое фото).</a:t>
            </a:r>
          </a:p>
          <a:p>
            <a:endParaRPr lang="ru-RU" altLang="ru-RU" smtClean="0"/>
          </a:p>
          <a:p>
            <a:r>
              <a:rPr lang="ru-RU" altLang="ru-RU" smtClean="0"/>
              <a:t>В случае, если у кого-то из слушателей есть предложения по реализации своего практикума, мы готовы предоставить место для него и техническую поддержку.</a:t>
            </a:r>
          </a:p>
        </p:txBody>
      </p:sp>
      <p:sp>
        <p:nvSpPr>
          <p:cNvPr id="4" name="Номер слайда 3"/>
          <p:cNvSpPr>
            <a:spLocks noGrp="1"/>
          </p:cNvSpPr>
          <p:nvPr>
            <p:ph type="sldNum" sz="quarter" idx="5"/>
          </p:nvPr>
        </p:nvSpPr>
        <p:spPr/>
        <p:txBody>
          <a:bodyPr/>
          <a:lstStyle/>
          <a:p>
            <a:pPr>
              <a:defRPr/>
            </a:pPr>
            <a:fld id="{44ABDDA6-79C4-45C0-A30A-B4D044BE1D85}" type="slidenum">
              <a:rPr lang="ru-RU" smtClean="0">
                <a:solidFill>
                  <a:prstClr val="black"/>
                </a:solidFill>
              </a:rPr>
              <a:pPr>
                <a:defRPr/>
              </a:pPr>
              <a:t>11</a:t>
            </a:fld>
            <a:endParaRPr lang="ru-RU">
              <a:solidFill>
                <a:prstClr val="black"/>
              </a:solidFill>
            </a:endParaRPr>
          </a:p>
        </p:txBody>
      </p:sp>
    </p:spTree>
    <p:extLst>
      <p:ext uri="{BB962C8B-B14F-4D97-AF65-F5344CB8AC3E}">
        <p14:creationId xmlns:p14="http://schemas.microsoft.com/office/powerpoint/2010/main" val="208805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614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A5F931-751E-4D22-B0D8-7C98C1895BC3}" type="slidenum">
              <a:rPr lang="ru-RU" altLang="ru-RU"/>
              <a:pPr>
                <a:spcBef>
                  <a:spcPct val="0"/>
                </a:spcBef>
              </a:pPr>
              <a:t>12</a:t>
            </a:fld>
            <a:endParaRPr lang="ru-RU" altLang="ru-RU"/>
          </a:p>
        </p:txBody>
      </p:sp>
    </p:spTree>
    <p:extLst>
      <p:ext uri="{BB962C8B-B14F-4D97-AF65-F5344CB8AC3E}">
        <p14:creationId xmlns:p14="http://schemas.microsoft.com/office/powerpoint/2010/main" val="58306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Закончен проект учебного участка на Линак-200, начата подготовка к монтажу: изготовлены вакуумные и диагностические элементы, ведется работа над фермой, после чего будет начат монтаж участка на ускорителе.</a:t>
            </a:r>
          </a:p>
        </p:txBody>
      </p:sp>
      <p:sp>
        <p:nvSpPr>
          <p:cNvPr id="634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581E9C-CDD9-421C-9188-C6D2384BA595}" type="slidenum">
              <a:rPr lang="ru-RU" altLang="ru-RU"/>
              <a:pPr>
                <a:spcBef>
                  <a:spcPct val="0"/>
                </a:spcBef>
              </a:pPr>
              <a:t>13</a:t>
            </a:fld>
            <a:endParaRPr lang="ru-RU" altLang="ru-RU"/>
          </a:p>
        </p:txBody>
      </p:sp>
    </p:spTree>
    <p:extLst>
      <p:ext uri="{BB962C8B-B14F-4D97-AF65-F5344CB8AC3E}">
        <p14:creationId xmlns:p14="http://schemas.microsoft.com/office/powerpoint/2010/main" val="2663453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2" name="Рисунок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txBox="1">
            <a:spLocks/>
          </p:cNvSpPr>
          <p:nvPr userDrawn="1"/>
        </p:nvSpPr>
        <p:spPr>
          <a:xfrm>
            <a:off x="179388" y="6453188"/>
            <a:ext cx="8785225" cy="334962"/>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dirty="0"/>
              <a:t>Дубна 2015</a:t>
            </a:r>
            <a:endParaRPr lang="en-US" dirty="0"/>
          </a:p>
          <a:p>
            <a:pPr>
              <a:defRPr/>
            </a:pPr>
            <a:endParaRPr lang="ru-RU" dirty="0"/>
          </a:p>
        </p:txBody>
      </p:sp>
      <p:sp>
        <p:nvSpPr>
          <p:cNvPr id="4" name="TextBox 9"/>
          <p:cNvSpPr txBox="1">
            <a:spLocks noChangeArrowheads="1"/>
          </p:cNvSpPr>
          <p:nvPr userDrawn="1"/>
        </p:nvSpPr>
        <p:spPr bwMode="auto">
          <a:xfrm>
            <a:off x="276225" y="2260600"/>
            <a:ext cx="859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ru-RU" altLang="ru-RU" sz="2800" dirty="0">
                <a:latin typeface="Lucida Sans Unicode" pitchFamily="34" charset="0"/>
              </a:rPr>
              <a:t>Проект «Проектирование, изготовление и испытания прототипов элементов ускорителей и </a:t>
            </a:r>
            <a:r>
              <a:rPr lang="ru-RU" altLang="ru-RU" sz="2800" dirty="0" err="1">
                <a:latin typeface="Lucida Sans Unicode" pitchFamily="34" charset="0"/>
              </a:rPr>
              <a:t>коллайдеров</a:t>
            </a:r>
            <a:r>
              <a:rPr lang="ru-RU" altLang="ru-RU" sz="2800" dirty="0">
                <a:latin typeface="Lucida Sans Unicode" pitchFamily="34" charset="0"/>
              </a:rPr>
              <a:t> нового поколения для фундаментальных и прикладных целей»</a:t>
            </a:r>
          </a:p>
        </p:txBody>
      </p:sp>
      <p:sp>
        <p:nvSpPr>
          <p:cNvPr id="5" name="Подзаголовок 2"/>
          <p:cNvSpPr txBox="1">
            <a:spLocks/>
          </p:cNvSpPr>
          <p:nvPr userDrawn="1"/>
        </p:nvSpPr>
        <p:spPr>
          <a:xfrm>
            <a:off x="179388" y="4365625"/>
            <a:ext cx="8785225" cy="334963"/>
          </a:xfrm>
          <a:prstGeom prst="rect">
            <a:avLst/>
          </a:prstGeom>
        </p:spPr>
        <p:txBody>
          <a:bodyPr>
            <a:normAutofit fontScale="92500" lnSpcReduction="10000"/>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a:t>Г.Д. Ширков</a:t>
            </a:r>
            <a:endParaRPr lang="en-US" b="1" dirty="0"/>
          </a:p>
          <a:p>
            <a:pPr>
              <a:defRPr/>
            </a:pPr>
            <a:endParaRPr lang="ru-RU" b="1" dirty="0"/>
          </a:p>
        </p:txBody>
      </p:sp>
    </p:spTree>
    <p:extLst>
      <p:ext uri="{BB962C8B-B14F-4D97-AF65-F5344CB8AC3E}">
        <p14:creationId xmlns:p14="http://schemas.microsoft.com/office/powerpoint/2010/main" val="14566837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a:prstGeom prst="rect">
            <a:avLst/>
          </a:prstGeom>
        </p:spPr>
        <p:txBody>
          <a:bodyPr/>
          <a:lstStyle>
            <a:lvl1pPr>
              <a:defRPr>
                <a:latin typeface="Lucida Sans Unicode" panose="020B0602030504020204" pitchFamily="34" charset="0"/>
                <a:cs typeface="Lucida Sans Unicode" panose="020B0602030504020204"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142331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2" name="Рисунок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txBox="1">
            <a:spLocks/>
          </p:cNvSpPr>
          <p:nvPr userDrawn="1"/>
        </p:nvSpPr>
        <p:spPr>
          <a:xfrm>
            <a:off x="179388" y="6453188"/>
            <a:ext cx="8785225" cy="334962"/>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dirty="0" smtClean="0">
                <a:solidFill>
                  <a:prstClr val="black"/>
                </a:solidFill>
              </a:rPr>
              <a:t>Дубна 2015</a:t>
            </a:r>
            <a:endParaRPr lang="en-US" dirty="0" smtClean="0">
              <a:solidFill>
                <a:prstClr val="black"/>
              </a:solidFill>
            </a:endParaRPr>
          </a:p>
          <a:p>
            <a:pPr>
              <a:defRPr/>
            </a:pPr>
            <a:endParaRPr lang="ru-RU" dirty="0">
              <a:solidFill>
                <a:prstClr val="black"/>
              </a:solidFill>
            </a:endParaRPr>
          </a:p>
        </p:txBody>
      </p:sp>
      <p:sp>
        <p:nvSpPr>
          <p:cNvPr id="4" name="TextBox 9"/>
          <p:cNvSpPr txBox="1">
            <a:spLocks noChangeArrowheads="1"/>
          </p:cNvSpPr>
          <p:nvPr userDrawn="1"/>
        </p:nvSpPr>
        <p:spPr bwMode="auto">
          <a:xfrm>
            <a:off x="276225" y="2260600"/>
            <a:ext cx="859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ru-RU" altLang="ru-RU" sz="2800" dirty="0" smtClean="0">
                <a:solidFill>
                  <a:prstClr val="black"/>
                </a:solidFill>
                <a:latin typeface="Lucida Sans Unicode" pitchFamily="34" charset="0"/>
              </a:rPr>
              <a:t>Проект «Проектирование, изготовление и испытания прототипов элементов ускорителей и </a:t>
            </a:r>
            <a:r>
              <a:rPr lang="ru-RU" altLang="ru-RU" sz="2800" dirty="0" err="1" smtClean="0">
                <a:solidFill>
                  <a:prstClr val="black"/>
                </a:solidFill>
                <a:latin typeface="Lucida Sans Unicode" pitchFamily="34" charset="0"/>
              </a:rPr>
              <a:t>коллайдеров</a:t>
            </a:r>
            <a:r>
              <a:rPr lang="ru-RU" altLang="ru-RU" sz="2800" dirty="0" smtClean="0">
                <a:solidFill>
                  <a:prstClr val="black"/>
                </a:solidFill>
                <a:latin typeface="Lucida Sans Unicode" pitchFamily="34" charset="0"/>
              </a:rPr>
              <a:t> нового поколения для фундаментальных и прикладных целей»</a:t>
            </a:r>
          </a:p>
        </p:txBody>
      </p:sp>
      <p:sp>
        <p:nvSpPr>
          <p:cNvPr id="5" name="Подзаголовок 2"/>
          <p:cNvSpPr txBox="1">
            <a:spLocks/>
          </p:cNvSpPr>
          <p:nvPr userDrawn="1"/>
        </p:nvSpPr>
        <p:spPr>
          <a:xfrm>
            <a:off x="179388" y="4365625"/>
            <a:ext cx="8785225" cy="334963"/>
          </a:xfrm>
          <a:prstGeom prst="rect">
            <a:avLst/>
          </a:prstGeom>
        </p:spPr>
        <p:txBody>
          <a:bodyPr>
            <a:normAutofit fontScale="92500" lnSpcReduction="10000"/>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smtClean="0">
                <a:solidFill>
                  <a:prstClr val="black"/>
                </a:solidFill>
              </a:rPr>
              <a:t>Г.Д. Ширков</a:t>
            </a:r>
            <a:endParaRPr lang="en-US" b="1" dirty="0" smtClean="0">
              <a:solidFill>
                <a:prstClr val="black"/>
              </a:solidFill>
            </a:endParaRPr>
          </a:p>
          <a:p>
            <a:pPr>
              <a:defRPr/>
            </a:pPr>
            <a:endParaRPr lang="ru-RU" b="1" dirty="0">
              <a:solidFill>
                <a:prstClr val="black"/>
              </a:solidFill>
            </a:endParaRPr>
          </a:p>
        </p:txBody>
      </p:sp>
    </p:spTree>
    <p:extLst>
      <p:ext uri="{BB962C8B-B14F-4D97-AF65-F5344CB8AC3E}">
        <p14:creationId xmlns:p14="http://schemas.microsoft.com/office/powerpoint/2010/main" val="3541154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Подзаголовок 2"/>
          <p:cNvSpPr>
            <a:spLocks noGrp="1"/>
          </p:cNvSpPr>
          <p:nvPr>
            <p:ph type="subTitle" idx="13"/>
          </p:nvPr>
        </p:nvSpPr>
        <p:spPr>
          <a:xfrm>
            <a:off x="179512" y="1365920"/>
            <a:ext cx="8784976" cy="334888"/>
          </a:xfr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251198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50912"/>
          </a:xfrm>
          <a:prstGeom prst="rect">
            <a:avLst/>
          </a:prstGeom>
        </p:spPr>
        <p:txBody>
          <a:bodyPr/>
          <a:lstStyle>
            <a:lvl1pPr>
              <a:defRPr sz="1800" b="1">
                <a:latin typeface="Lucida Sans Unicode" pitchFamily="34" charset="0"/>
                <a:cs typeface="Lucida Sans Unicode"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159758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24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a:prstGeom prst="rect">
            <a:avLst/>
          </a:prstGeom>
        </p:spPr>
        <p:txBody>
          <a:bodyPr/>
          <a:lstStyle>
            <a:lvl1pPr>
              <a:defRPr>
                <a:latin typeface="Lucida Sans Unicode" panose="020B0602030504020204" pitchFamily="34" charset="0"/>
                <a:cs typeface="Lucida Sans Unicode" panose="020B0602030504020204"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2430089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2" name="Рисунок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txBox="1">
            <a:spLocks/>
          </p:cNvSpPr>
          <p:nvPr userDrawn="1"/>
        </p:nvSpPr>
        <p:spPr>
          <a:xfrm>
            <a:off x="179388" y="6453188"/>
            <a:ext cx="8785225" cy="334962"/>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dirty="0" smtClean="0">
                <a:solidFill>
                  <a:prstClr val="black"/>
                </a:solidFill>
              </a:rPr>
              <a:t>Дубна 2015</a:t>
            </a:r>
            <a:endParaRPr lang="en-US" dirty="0" smtClean="0">
              <a:solidFill>
                <a:prstClr val="black"/>
              </a:solidFill>
            </a:endParaRPr>
          </a:p>
          <a:p>
            <a:pPr>
              <a:defRPr/>
            </a:pPr>
            <a:endParaRPr lang="ru-RU" dirty="0">
              <a:solidFill>
                <a:prstClr val="black"/>
              </a:solidFill>
            </a:endParaRPr>
          </a:p>
        </p:txBody>
      </p:sp>
      <p:sp>
        <p:nvSpPr>
          <p:cNvPr id="4" name="TextBox 9"/>
          <p:cNvSpPr txBox="1">
            <a:spLocks noChangeArrowheads="1"/>
          </p:cNvSpPr>
          <p:nvPr userDrawn="1"/>
        </p:nvSpPr>
        <p:spPr bwMode="auto">
          <a:xfrm>
            <a:off x="276225" y="2260600"/>
            <a:ext cx="859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ru-RU" altLang="ru-RU" sz="2800" dirty="0" smtClean="0">
                <a:solidFill>
                  <a:prstClr val="black"/>
                </a:solidFill>
                <a:latin typeface="Lucida Sans Unicode" pitchFamily="34" charset="0"/>
              </a:rPr>
              <a:t>Проект «Проектирование, изготовление и испытания прототипов элементов ускорителей и </a:t>
            </a:r>
            <a:r>
              <a:rPr lang="ru-RU" altLang="ru-RU" sz="2800" dirty="0" err="1" smtClean="0">
                <a:solidFill>
                  <a:prstClr val="black"/>
                </a:solidFill>
                <a:latin typeface="Lucida Sans Unicode" pitchFamily="34" charset="0"/>
              </a:rPr>
              <a:t>коллайдеров</a:t>
            </a:r>
            <a:r>
              <a:rPr lang="ru-RU" altLang="ru-RU" sz="2800" dirty="0" smtClean="0">
                <a:solidFill>
                  <a:prstClr val="black"/>
                </a:solidFill>
                <a:latin typeface="Lucida Sans Unicode" pitchFamily="34" charset="0"/>
              </a:rPr>
              <a:t> нового поколения для фундаментальных и прикладных целей»</a:t>
            </a:r>
          </a:p>
        </p:txBody>
      </p:sp>
      <p:sp>
        <p:nvSpPr>
          <p:cNvPr id="5" name="Подзаголовок 2"/>
          <p:cNvSpPr txBox="1">
            <a:spLocks/>
          </p:cNvSpPr>
          <p:nvPr userDrawn="1"/>
        </p:nvSpPr>
        <p:spPr>
          <a:xfrm>
            <a:off x="179388" y="4365625"/>
            <a:ext cx="8785225" cy="334963"/>
          </a:xfrm>
          <a:prstGeom prst="rect">
            <a:avLst/>
          </a:prstGeom>
        </p:spPr>
        <p:txBody>
          <a:bodyPr>
            <a:normAutofit fontScale="92500" lnSpcReduction="10000"/>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smtClean="0">
                <a:solidFill>
                  <a:prstClr val="black"/>
                </a:solidFill>
              </a:rPr>
              <a:t>Г.Д. Ширков</a:t>
            </a:r>
            <a:endParaRPr lang="en-US" b="1" dirty="0" smtClean="0">
              <a:solidFill>
                <a:prstClr val="black"/>
              </a:solidFill>
            </a:endParaRPr>
          </a:p>
          <a:p>
            <a:pPr>
              <a:defRPr/>
            </a:pPr>
            <a:endParaRPr lang="ru-RU" b="1" dirty="0">
              <a:solidFill>
                <a:prstClr val="black"/>
              </a:solidFill>
            </a:endParaRPr>
          </a:p>
        </p:txBody>
      </p:sp>
    </p:spTree>
    <p:extLst>
      <p:ext uri="{BB962C8B-B14F-4D97-AF65-F5344CB8AC3E}">
        <p14:creationId xmlns:p14="http://schemas.microsoft.com/office/powerpoint/2010/main" val="8193233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Подзаголовок 2"/>
          <p:cNvSpPr>
            <a:spLocks noGrp="1"/>
          </p:cNvSpPr>
          <p:nvPr>
            <p:ph type="subTitle" idx="13"/>
          </p:nvPr>
        </p:nvSpPr>
        <p:spPr>
          <a:xfrm>
            <a:off x="179512" y="1365920"/>
            <a:ext cx="8784976" cy="334888"/>
          </a:xfr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902243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50912"/>
          </a:xfrm>
          <a:prstGeom prst="rect">
            <a:avLst/>
          </a:prstGeom>
        </p:spPr>
        <p:txBody>
          <a:bodyPr/>
          <a:lstStyle>
            <a:lvl1pPr>
              <a:defRPr sz="1800" b="1">
                <a:latin typeface="Lucida Sans Unicode" pitchFamily="34" charset="0"/>
                <a:cs typeface="Lucida Sans Unicode"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357924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15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Подзаголовок 2"/>
          <p:cNvSpPr>
            <a:spLocks noGrp="1"/>
          </p:cNvSpPr>
          <p:nvPr>
            <p:ph type="subTitle" idx="13"/>
          </p:nvPr>
        </p:nvSpPr>
        <p:spPr>
          <a:xfrm>
            <a:off x="179512" y="1365920"/>
            <a:ext cx="8784976" cy="334888"/>
          </a:xfr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Tree>
    <p:extLst>
      <p:ext uri="{BB962C8B-B14F-4D97-AF65-F5344CB8AC3E}">
        <p14:creationId xmlns:p14="http://schemas.microsoft.com/office/powerpoint/2010/main" val="2733199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a:prstGeom prst="rect">
            <a:avLst/>
          </a:prstGeom>
        </p:spPr>
        <p:txBody>
          <a:bodyPr/>
          <a:lstStyle>
            <a:lvl1pPr>
              <a:defRPr>
                <a:latin typeface="Lucida Sans Unicode" panose="020B0602030504020204" pitchFamily="34" charset="0"/>
                <a:cs typeface="Lucida Sans Unicode" panose="020B0602030504020204"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366945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2" name="Рисунок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txBox="1">
            <a:spLocks/>
          </p:cNvSpPr>
          <p:nvPr userDrawn="1"/>
        </p:nvSpPr>
        <p:spPr>
          <a:xfrm>
            <a:off x="179388" y="6453188"/>
            <a:ext cx="8785225" cy="334962"/>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dirty="0" smtClean="0">
                <a:solidFill>
                  <a:prstClr val="black"/>
                </a:solidFill>
              </a:rPr>
              <a:t>Дубна 2015</a:t>
            </a:r>
            <a:endParaRPr lang="en-US" dirty="0" smtClean="0">
              <a:solidFill>
                <a:prstClr val="black"/>
              </a:solidFill>
            </a:endParaRPr>
          </a:p>
          <a:p>
            <a:pPr>
              <a:defRPr/>
            </a:pPr>
            <a:endParaRPr lang="ru-RU" dirty="0">
              <a:solidFill>
                <a:prstClr val="black"/>
              </a:solidFill>
            </a:endParaRPr>
          </a:p>
        </p:txBody>
      </p:sp>
      <p:sp>
        <p:nvSpPr>
          <p:cNvPr id="4" name="TextBox 9"/>
          <p:cNvSpPr txBox="1">
            <a:spLocks noChangeArrowheads="1"/>
          </p:cNvSpPr>
          <p:nvPr userDrawn="1"/>
        </p:nvSpPr>
        <p:spPr bwMode="auto">
          <a:xfrm>
            <a:off x="276225" y="2260600"/>
            <a:ext cx="859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ru-RU" altLang="ru-RU" sz="2800" dirty="0" smtClean="0">
                <a:solidFill>
                  <a:prstClr val="black"/>
                </a:solidFill>
                <a:latin typeface="Lucida Sans Unicode" pitchFamily="34" charset="0"/>
              </a:rPr>
              <a:t>Проект «Проектирование, изготовление и испытания прототипов элементов ускорителей и </a:t>
            </a:r>
            <a:r>
              <a:rPr lang="ru-RU" altLang="ru-RU" sz="2800" dirty="0" err="1" smtClean="0">
                <a:solidFill>
                  <a:prstClr val="black"/>
                </a:solidFill>
                <a:latin typeface="Lucida Sans Unicode" pitchFamily="34" charset="0"/>
              </a:rPr>
              <a:t>коллайдеров</a:t>
            </a:r>
            <a:r>
              <a:rPr lang="ru-RU" altLang="ru-RU" sz="2800" dirty="0" smtClean="0">
                <a:solidFill>
                  <a:prstClr val="black"/>
                </a:solidFill>
                <a:latin typeface="Lucida Sans Unicode" pitchFamily="34" charset="0"/>
              </a:rPr>
              <a:t> нового поколения для фундаментальных и прикладных целей»</a:t>
            </a:r>
          </a:p>
        </p:txBody>
      </p:sp>
      <p:sp>
        <p:nvSpPr>
          <p:cNvPr id="5" name="Подзаголовок 2"/>
          <p:cNvSpPr txBox="1">
            <a:spLocks/>
          </p:cNvSpPr>
          <p:nvPr userDrawn="1"/>
        </p:nvSpPr>
        <p:spPr>
          <a:xfrm>
            <a:off x="179388" y="4365625"/>
            <a:ext cx="8785225" cy="334963"/>
          </a:xfrm>
          <a:prstGeom prst="rect">
            <a:avLst/>
          </a:prstGeom>
        </p:spPr>
        <p:txBody>
          <a:bodyPr>
            <a:normAutofit fontScale="92500" lnSpcReduction="10000"/>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smtClean="0">
                <a:solidFill>
                  <a:prstClr val="black"/>
                </a:solidFill>
              </a:rPr>
              <a:t>Г.Д. Ширков</a:t>
            </a:r>
            <a:endParaRPr lang="en-US" b="1" dirty="0" smtClean="0">
              <a:solidFill>
                <a:prstClr val="black"/>
              </a:solidFill>
            </a:endParaRPr>
          </a:p>
          <a:p>
            <a:pPr>
              <a:defRPr/>
            </a:pPr>
            <a:endParaRPr lang="ru-RU" b="1" dirty="0">
              <a:solidFill>
                <a:prstClr val="black"/>
              </a:solidFill>
            </a:endParaRPr>
          </a:p>
        </p:txBody>
      </p:sp>
    </p:spTree>
    <p:extLst>
      <p:ext uri="{BB962C8B-B14F-4D97-AF65-F5344CB8AC3E}">
        <p14:creationId xmlns:p14="http://schemas.microsoft.com/office/powerpoint/2010/main" val="110597275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Подзаголовок 2"/>
          <p:cNvSpPr>
            <a:spLocks noGrp="1"/>
          </p:cNvSpPr>
          <p:nvPr>
            <p:ph type="subTitle" idx="13"/>
          </p:nvPr>
        </p:nvSpPr>
        <p:spPr>
          <a:xfrm>
            <a:off x="179512" y="1365920"/>
            <a:ext cx="8784976" cy="334888"/>
          </a:xfr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1784556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50912"/>
          </a:xfrm>
          <a:prstGeom prst="rect">
            <a:avLst/>
          </a:prstGeom>
        </p:spPr>
        <p:txBody>
          <a:bodyPr/>
          <a:lstStyle>
            <a:lvl1pPr>
              <a:defRPr sz="1800" b="1">
                <a:latin typeface="Lucida Sans Unicode" pitchFamily="34" charset="0"/>
                <a:cs typeface="Lucida Sans Unicode"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1561761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189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a:prstGeom prst="rect">
            <a:avLst/>
          </a:prstGeom>
        </p:spPr>
        <p:txBody>
          <a:bodyPr/>
          <a:lstStyle>
            <a:lvl1pPr>
              <a:defRPr>
                <a:latin typeface="Lucida Sans Unicode" panose="020B0602030504020204" pitchFamily="34" charset="0"/>
                <a:cs typeface="Lucida Sans Unicode" panose="020B0602030504020204"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3890077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2" name="Рисунок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txBox="1">
            <a:spLocks/>
          </p:cNvSpPr>
          <p:nvPr userDrawn="1"/>
        </p:nvSpPr>
        <p:spPr>
          <a:xfrm>
            <a:off x="179388" y="6453188"/>
            <a:ext cx="8785225" cy="334962"/>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dirty="0" smtClean="0">
                <a:solidFill>
                  <a:prstClr val="black"/>
                </a:solidFill>
              </a:rPr>
              <a:t>Дубна 2015</a:t>
            </a:r>
            <a:endParaRPr lang="en-US" dirty="0" smtClean="0">
              <a:solidFill>
                <a:prstClr val="black"/>
              </a:solidFill>
            </a:endParaRPr>
          </a:p>
          <a:p>
            <a:pPr>
              <a:defRPr/>
            </a:pPr>
            <a:endParaRPr lang="ru-RU" dirty="0">
              <a:solidFill>
                <a:prstClr val="black"/>
              </a:solidFill>
            </a:endParaRPr>
          </a:p>
        </p:txBody>
      </p:sp>
      <p:sp>
        <p:nvSpPr>
          <p:cNvPr id="4" name="TextBox 9"/>
          <p:cNvSpPr txBox="1">
            <a:spLocks noChangeArrowheads="1"/>
          </p:cNvSpPr>
          <p:nvPr userDrawn="1"/>
        </p:nvSpPr>
        <p:spPr bwMode="auto">
          <a:xfrm>
            <a:off x="276225" y="2260600"/>
            <a:ext cx="859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ru-RU" altLang="ru-RU" sz="2800" dirty="0" smtClean="0">
                <a:solidFill>
                  <a:prstClr val="black"/>
                </a:solidFill>
                <a:latin typeface="Lucida Sans Unicode" pitchFamily="34" charset="0"/>
              </a:rPr>
              <a:t>Проект «Проектирование, изготовление и испытания прототипов элементов ускорителей и </a:t>
            </a:r>
            <a:r>
              <a:rPr lang="ru-RU" altLang="ru-RU" sz="2800" dirty="0" err="1" smtClean="0">
                <a:solidFill>
                  <a:prstClr val="black"/>
                </a:solidFill>
                <a:latin typeface="Lucida Sans Unicode" pitchFamily="34" charset="0"/>
              </a:rPr>
              <a:t>коллайдеров</a:t>
            </a:r>
            <a:r>
              <a:rPr lang="ru-RU" altLang="ru-RU" sz="2800" dirty="0" smtClean="0">
                <a:solidFill>
                  <a:prstClr val="black"/>
                </a:solidFill>
                <a:latin typeface="Lucida Sans Unicode" pitchFamily="34" charset="0"/>
              </a:rPr>
              <a:t> нового поколения для фундаментальных и прикладных целей»</a:t>
            </a:r>
          </a:p>
        </p:txBody>
      </p:sp>
      <p:sp>
        <p:nvSpPr>
          <p:cNvPr id="5" name="Подзаголовок 2"/>
          <p:cNvSpPr txBox="1">
            <a:spLocks/>
          </p:cNvSpPr>
          <p:nvPr userDrawn="1"/>
        </p:nvSpPr>
        <p:spPr>
          <a:xfrm>
            <a:off x="179388" y="4365625"/>
            <a:ext cx="8785225" cy="334963"/>
          </a:xfrm>
          <a:prstGeom prst="rect">
            <a:avLst/>
          </a:prstGeom>
        </p:spPr>
        <p:txBody>
          <a:bodyPr>
            <a:normAutofit fontScale="92500" lnSpcReduction="10000"/>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smtClean="0">
                <a:solidFill>
                  <a:prstClr val="black"/>
                </a:solidFill>
              </a:rPr>
              <a:t>Г.Д. Ширков</a:t>
            </a:r>
            <a:endParaRPr lang="en-US" b="1" dirty="0" smtClean="0">
              <a:solidFill>
                <a:prstClr val="black"/>
              </a:solidFill>
            </a:endParaRPr>
          </a:p>
          <a:p>
            <a:pPr>
              <a:defRPr/>
            </a:pPr>
            <a:endParaRPr lang="ru-RU" b="1" dirty="0">
              <a:solidFill>
                <a:prstClr val="black"/>
              </a:solidFill>
            </a:endParaRPr>
          </a:p>
        </p:txBody>
      </p:sp>
    </p:spTree>
    <p:extLst>
      <p:ext uri="{BB962C8B-B14F-4D97-AF65-F5344CB8AC3E}">
        <p14:creationId xmlns:p14="http://schemas.microsoft.com/office/powerpoint/2010/main" val="34389517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Подзаголовок 2"/>
          <p:cNvSpPr>
            <a:spLocks noGrp="1"/>
          </p:cNvSpPr>
          <p:nvPr>
            <p:ph type="subTitle" idx="13"/>
          </p:nvPr>
        </p:nvSpPr>
        <p:spPr>
          <a:xfrm>
            <a:off x="179512" y="1365920"/>
            <a:ext cx="8784976" cy="334888"/>
          </a:xfr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1747257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50912"/>
          </a:xfrm>
          <a:prstGeom prst="rect">
            <a:avLst/>
          </a:prstGeom>
        </p:spPr>
        <p:txBody>
          <a:bodyPr/>
          <a:lstStyle>
            <a:lvl1pPr>
              <a:defRPr sz="1800" b="1">
                <a:latin typeface="Lucida Sans Unicode" pitchFamily="34" charset="0"/>
                <a:cs typeface="Lucida Sans Unicode"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433022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41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50912"/>
          </a:xfrm>
          <a:prstGeom prst="rect">
            <a:avLst/>
          </a:prstGeom>
        </p:spPr>
        <p:txBody>
          <a:bodyPr/>
          <a:lstStyle>
            <a:lvl1pPr>
              <a:defRPr sz="1800" b="1">
                <a:latin typeface="Lucida Sans Unicode" pitchFamily="34" charset="0"/>
                <a:cs typeface="Lucida Sans Unicode" pitchFamily="34" charset="0"/>
              </a:defRPr>
            </a:lvl1pPr>
          </a:lstStyle>
          <a:p>
            <a:r>
              <a:rPr lang="ru-RU"/>
              <a:t>Образец заголовка</a:t>
            </a:r>
          </a:p>
        </p:txBody>
      </p:sp>
    </p:spTree>
    <p:extLst>
      <p:ext uri="{BB962C8B-B14F-4D97-AF65-F5344CB8AC3E}">
        <p14:creationId xmlns:p14="http://schemas.microsoft.com/office/powerpoint/2010/main" val="3112447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a:prstGeom prst="rect">
            <a:avLst/>
          </a:prstGeom>
        </p:spPr>
        <p:txBody>
          <a:bodyPr/>
          <a:lstStyle>
            <a:lvl1pPr>
              <a:defRPr>
                <a:latin typeface="Lucida Sans Unicode" panose="020B0602030504020204" pitchFamily="34" charset="0"/>
                <a:cs typeface="Lucida Sans Unicode" panose="020B0602030504020204"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2519765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435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1969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ru-R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0537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3536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5352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3012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5196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6033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203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50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4652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3B3CC8D-E17C-442A-BBF9-BD5C7F5589FC}" type="datetimeFigureOut">
              <a:rPr lang="ru-RU" smtClean="0">
                <a:solidFill>
                  <a:prstClr val="black">
                    <a:tint val="75000"/>
                  </a:prstClr>
                </a:solidFill>
              </a:rPr>
              <a:pPr/>
              <a:t>15.11.2017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2242192-704E-48D9-A105-EC8ECBC9C1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4110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2" name="Рисунок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txBox="1">
            <a:spLocks/>
          </p:cNvSpPr>
          <p:nvPr userDrawn="1"/>
        </p:nvSpPr>
        <p:spPr>
          <a:xfrm>
            <a:off x="179388" y="6453188"/>
            <a:ext cx="8785225" cy="334962"/>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dirty="0">
                <a:solidFill>
                  <a:prstClr val="black"/>
                </a:solidFill>
              </a:rPr>
              <a:t>Дубна 2015</a:t>
            </a:r>
            <a:endParaRPr lang="en-US" dirty="0">
              <a:solidFill>
                <a:prstClr val="black"/>
              </a:solidFill>
            </a:endParaRPr>
          </a:p>
          <a:p>
            <a:pPr>
              <a:defRPr/>
            </a:pPr>
            <a:endParaRPr lang="ru-RU" dirty="0">
              <a:solidFill>
                <a:prstClr val="black"/>
              </a:solidFill>
            </a:endParaRPr>
          </a:p>
        </p:txBody>
      </p:sp>
      <p:sp>
        <p:nvSpPr>
          <p:cNvPr id="4" name="TextBox 9"/>
          <p:cNvSpPr txBox="1">
            <a:spLocks noChangeArrowheads="1"/>
          </p:cNvSpPr>
          <p:nvPr userDrawn="1"/>
        </p:nvSpPr>
        <p:spPr bwMode="auto">
          <a:xfrm>
            <a:off x="276225" y="2260600"/>
            <a:ext cx="859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ru-RU" altLang="ru-RU" sz="2800" dirty="0">
                <a:solidFill>
                  <a:prstClr val="black"/>
                </a:solidFill>
                <a:latin typeface="Lucida Sans Unicode" pitchFamily="34" charset="0"/>
              </a:rPr>
              <a:t>Проект «Проектирование, изготовление и испытания прототипов элементов ускорителей и </a:t>
            </a:r>
            <a:r>
              <a:rPr lang="ru-RU" altLang="ru-RU" sz="2800" dirty="0" err="1">
                <a:solidFill>
                  <a:prstClr val="black"/>
                </a:solidFill>
                <a:latin typeface="Lucida Sans Unicode" pitchFamily="34" charset="0"/>
              </a:rPr>
              <a:t>коллайдеров</a:t>
            </a:r>
            <a:r>
              <a:rPr lang="ru-RU" altLang="ru-RU" sz="2800" dirty="0">
                <a:solidFill>
                  <a:prstClr val="black"/>
                </a:solidFill>
                <a:latin typeface="Lucida Sans Unicode" pitchFamily="34" charset="0"/>
              </a:rPr>
              <a:t> нового поколения для фундаментальных и прикладных целей»</a:t>
            </a:r>
          </a:p>
        </p:txBody>
      </p:sp>
      <p:sp>
        <p:nvSpPr>
          <p:cNvPr id="5" name="Подзаголовок 2"/>
          <p:cNvSpPr txBox="1">
            <a:spLocks/>
          </p:cNvSpPr>
          <p:nvPr userDrawn="1"/>
        </p:nvSpPr>
        <p:spPr>
          <a:xfrm>
            <a:off x="179388" y="4365625"/>
            <a:ext cx="8785225" cy="334963"/>
          </a:xfrm>
          <a:prstGeom prst="rect">
            <a:avLst/>
          </a:prstGeom>
        </p:spPr>
        <p:txBody>
          <a:bodyPr>
            <a:normAutofit fontScale="92500" lnSpcReduction="10000"/>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a:solidFill>
                  <a:prstClr val="black"/>
                </a:solidFill>
              </a:rPr>
              <a:t>Г.Д. Ширков</a:t>
            </a:r>
            <a:endParaRPr lang="en-US" b="1" dirty="0">
              <a:solidFill>
                <a:prstClr val="black"/>
              </a:solidFill>
            </a:endParaRPr>
          </a:p>
          <a:p>
            <a:pPr>
              <a:defRPr/>
            </a:pPr>
            <a:endParaRPr lang="ru-RU" b="1" dirty="0">
              <a:solidFill>
                <a:prstClr val="black"/>
              </a:solidFill>
            </a:endParaRPr>
          </a:p>
        </p:txBody>
      </p:sp>
    </p:spTree>
    <p:extLst>
      <p:ext uri="{BB962C8B-B14F-4D97-AF65-F5344CB8AC3E}">
        <p14:creationId xmlns:p14="http://schemas.microsoft.com/office/powerpoint/2010/main" val="28591016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Подзаголовок 2"/>
          <p:cNvSpPr>
            <a:spLocks noGrp="1"/>
          </p:cNvSpPr>
          <p:nvPr>
            <p:ph type="subTitle" idx="13"/>
          </p:nvPr>
        </p:nvSpPr>
        <p:spPr>
          <a:xfrm>
            <a:off x="179512" y="1365920"/>
            <a:ext cx="8784976" cy="334888"/>
          </a:xfr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Tree>
    <p:extLst>
      <p:ext uri="{BB962C8B-B14F-4D97-AF65-F5344CB8AC3E}">
        <p14:creationId xmlns:p14="http://schemas.microsoft.com/office/powerpoint/2010/main" val="3987506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50912"/>
          </a:xfrm>
          <a:prstGeom prst="rect">
            <a:avLst/>
          </a:prstGeom>
        </p:spPr>
        <p:txBody>
          <a:bodyPr/>
          <a:lstStyle>
            <a:lvl1pPr>
              <a:defRPr sz="1800" b="1">
                <a:latin typeface="Lucida Sans Unicode" pitchFamily="34" charset="0"/>
                <a:cs typeface="Lucida Sans Unicode" pitchFamily="34" charset="0"/>
              </a:defRPr>
            </a:lvl1pPr>
          </a:lstStyle>
          <a:p>
            <a:r>
              <a:rPr lang="ru-RU"/>
              <a:t>Образец заголовка</a:t>
            </a:r>
          </a:p>
        </p:txBody>
      </p:sp>
    </p:spTree>
    <p:extLst>
      <p:ext uri="{BB962C8B-B14F-4D97-AF65-F5344CB8AC3E}">
        <p14:creationId xmlns:p14="http://schemas.microsoft.com/office/powerpoint/2010/main" val="4034194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5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a:prstGeom prst="rect">
            <a:avLst/>
          </a:prstGeom>
        </p:spPr>
        <p:txBody>
          <a:bodyPr/>
          <a:lstStyle>
            <a:lvl1pPr>
              <a:defRPr>
                <a:latin typeface="Lucida Sans Unicode" panose="020B0602030504020204" pitchFamily="34" charset="0"/>
                <a:cs typeface="Lucida Sans Unicode" panose="020B0602030504020204" pitchFamily="34" charset="0"/>
              </a:defRPr>
            </a:lvl1pPr>
          </a:lstStyle>
          <a:p>
            <a:r>
              <a:rPr lang="ru-RU"/>
              <a:t>Образец заголовка</a:t>
            </a:r>
          </a:p>
        </p:txBody>
      </p:sp>
    </p:spTree>
    <p:extLst>
      <p:ext uri="{BB962C8B-B14F-4D97-AF65-F5344CB8AC3E}">
        <p14:creationId xmlns:p14="http://schemas.microsoft.com/office/powerpoint/2010/main" val="65978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18048"/>
            <a:ext cx="8229600" cy="1143000"/>
          </a:xfrm>
          <a:prstGeom prst="rect">
            <a:avLst/>
          </a:prstGeom>
        </p:spPr>
        <p:txBody>
          <a:bodyPr/>
          <a:lstStyle>
            <a:lvl1pPr>
              <a:defRPr>
                <a:latin typeface="Lucida Sans Unicode" panose="020B0602030504020204" pitchFamily="34" charset="0"/>
                <a:cs typeface="Lucida Sans Unicode" panose="020B0602030504020204" pitchFamily="34" charset="0"/>
              </a:defRPr>
            </a:lvl1pPr>
          </a:lstStyle>
          <a:p>
            <a:r>
              <a:rPr lang="ru-RU"/>
              <a:t>Образец заголовка</a:t>
            </a:r>
          </a:p>
        </p:txBody>
      </p:sp>
    </p:spTree>
    <p:extLst>
      <p:ext uri="{BB962C8B-B14F-4D97-AF65-F5344CB8AC3E}">
        <p14:creationId xmlns:p14="http://schemas.microsoft.com/office/powerpoint/2010/main" val="322936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2" name="Рисунок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txBox="1">
            <a:spLocks/>
          </p:cNvSpPr>
          <p:nvPr userDrawn="1"/>
        </p:nvSpPr>
        <p:spPr>
          <a:xfrm>
            <a:off x="179388" y="6453188"/>
            <a:ext cx="8785225" cy="334962"/>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dirty="0" smtClean="0">
                <a:solidFill>
                  <a:prstClr val="black"/>
                </a:solidFill>
              </a:rPr>
              <a:t>Дубна 2015</a:t>
            </a:r>
            <a:endParaRPr lang="en-US" dirty="0" smtClean="0">
              <a:solidFill>
                <a:prstClr val="black"/>
              </a:solidFill>
            </a:endParaRPr>
          </a:p>
          <a:p>
            <a:pPr>
              <a:defRPr/>
            </a:pPr>
            <a:endParaRPr lang="ru-RU" dirty="0">
              <a:solidFill>
                <a:prstClr val="black"/>
              </a:solidFill>
            </a:endParaRPr>
          </a:p>
        </p:txBody>
      </p:sp>
      <p:sp>
        <p:nvSpPr>
          <p:cNvPr id="4" name="TextBox 9"/>
          <p:cNvSpPr txBox="1">
            <a:spLocks noChangeArrowheads="1"/>
          </p:cNvSpPr>
          <p:nvPr userDrawn="1"/>
        </p:nvSpPr>
        <p:spPr bwMode="auto">
          <a:xfrm>
            <a:off x="276225" y="2260600"/>
            <a:ext cx="859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defRPr/>
            </a:pPr>
            <a:r>
              <a:rPr lang="ru-RU" altLang="ru-RU" sz="2800" dirty="0" smtClean="0">
                <a:solidFill>
                  <a:prstClr val="black"/>
                </a:solidFill>
                <a:latin typeface="Lucida Sans Unicode" pitchFamily="34" charset="0"/>
              </a:rPr>
              <a:t>Проект «Проектирование, изготовление и испытания прототипов элементов ускорителей и </a:t>
            </a:r>
            <a:r>
              <a:rPr lang="ru-RU" altLang="ru-RU" sz="2800" dirty="0" err="1" smtClean="0">
                <a:solidFill>
                  <a:prstClr val="black"/>
                </a:solidFill>
                <a:latin typeface="Lucida Sans Unicode" pitchFamily="34" charset="0"/>
              </a:rPr>
              <a:t>коллайдеров</a:t>
            </a:r>
            <a:r>
              <a:rPr lang="ru-RU" altLang="ru-RU" sz="2800" dirty="0" smtClean="0">
                <a:solidFill>
                  <a:prstClr val="black"/>
                </a:solidFill>
                <a:latin typeface="Lucida Sans Unicode" pitchFamily="34" charset="0"/>
              </a:rPr>
              <a:t> нового поколения для фундаментальных и прикладных целей»</a:t>
            </a:r>
          </a:p>
        </p:txBody>
      </p:sp>
      <p:sp>
        <p:nvSpPr>
          <p:cNvPr id="5" name="Подзаголовок 2"/>
          <p:cNvSpPr txBox="1">
            <a:spLocks/>
          </p:cNvSpPr>
          <p:nvPr userDrawn="1"/>
        </p:nvSpPr>
        <p:spPr>
          <a:xfrm>
            <a:off x="179388" y="4365625"/>
            <a:ext cx="8785225" cy="334963"/>
          </a:xfrm>
          <a:prstGeom prst="rect">
            <a:avLst/>
          </a:prstGeom>
        </p:spPr>
        <p:txBody>
          <a:bodyPr>
            <a:normAutofit fontScale="92500" lnSpcReduction="10000"/>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ru-RU" b="1" dirty="0" smtClean="0">
                <a:solidFill>
                  <a:prstClr val="black"/>
                </a:solidFill>
              </a:rPr>
              <a:t>Г.Д. Ширков</a:t>
            </a:r>
            <a:endParaRPr lang="en-US" b="1" dirty="0" smtClean="0">
              <a:solidFill>
                <a:prstClr val="black"/>
              </a:solidFill>
            </a:endParaRPr>
          </a:p>
          <a:p>
            <a:pPr>
              <a:defRPr/>
            </a:pPr>
            <a:endParaRPr lang="ru-RU" b="1" dirty="0">
              <a:solidFill>
                <a:prstClr val="black"/>
              </a:solidFill>
            </a:endParaRPr>
          </a:p>
        </p:txBody>
      </p:sp>
    </p:spTree>
    <p:extLst>
      <p:ext uri="{BB962C8B-B14F-4D97-AF65-F5344CB8AC3E}">
        <p14:creationId xmlns:p14="http://schemas.microsoft.com/office/powerpoint/2010/main" val="57179652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Подзаголовок 2"/>
          <p:cNvSpPr>
            <a:spLocks noGrp="1"/>
          </p:cNvSpPr>
          <p:nvPr>
            <p:ph type="subTitle" idx="13"/>
          </p:nvPr>
        </p:nvSpPr>
        <p:spPr>
          <a:xfrm>
            <a:off x="179512" y="1365920"/>
            <a:ext cx="8784976" cy="334888"/>
          </a:xfr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57472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50912"/>
          </a:xfrm>
          <a:prstGeom prst="rect">
            <a:avLst/>
          </a:prstGeom>
        </p:spPr>
        <p:txBody>
          <a:bodyPr/>
          <a:lstStyle>
            <a:lvl1pPr>
              <a:defRPr sz="1800" b="1">
                <a:latin typeface="Lucida Sans Unicode" pitchFamily="34" charset="0"/>
                <a:cs typeface="Lucida Sans Unicode" pitchFamily="34" charset="0"/>
              </a:defRPr>
            </a:lvl1pPr>
          </a:lstStyle>
          <a:p>
            <a:r>
              <a:rPr lang="ru-RU" smtClean="0"/>
              <a:t>Образец заголовка</a:t>
            </a:r>
            <a:endParaRPr lang="ru-RU"/>
          </a:p>
        </p:txBody>
      </p:sp>
    </p:spTree>
    <p:extLst>
      <p:ext uri="{BB962C8B-B14F-4D97-AF65-F5344CB8AC3E}">
        <p14:creationId xmlns:p14="http://schemas.microsoft.com/office/powerpoint/2010/main" val="160605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1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7" name="Рисунок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a:xfrm>
            <a:off x="0" y="6524625"/>
            <a:ext cx="8388350" cy="333375"/>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000" dirty="0"/>
              <a:t>Design, construction and test of prototype elements for new generation accelerators and colliders for fundamental and appl. </a:t>
            </a:r>
            <a:r>
              <a:rPr lang="en-US" sz="1000" dirty="0" err="1"/>
              <a:t>purp</a:t>
            </a:r>
            <a:r>
              <a:rPr lang="en-US" sz="1000" dirty="0"/>
              <a:t>.</a:t>
            </a:r>
            <a:endParaRPr lang="ru-RU" sz="1000" dirty="0"/>
          </a:p>
        </p:txBody>
      </p:sp>
      <p:sp>
        <p:nvSpPr>
          <p:cNvPr id="1029" name="Подзаголовок 2"/>
          <p:cNvSpPr txBox="1">
            <a:spLocks/>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spcBef>
                <a:spcPct val="50000"/>
              </a:spcBef>
              <a:buFont typeface="Arial" panose="020B0604020202020204" pitchFamily="34" charset="0"/>
              <a:buNone/>
            </a:pPr>
            <a:fld id="{5C685733-CB34-472E-8537-2671B0EA36DE}" type="slidenum">
              <a:rPr lang="ru-RU" altLang="ru-RU" sz="1400">
                <a:latin typeface="Lucida Sans Unicode" panose="020B0602030504020204" pitchFamily="34" charset="0"/>
              </a:rPr>
              <a:pPr eaLnBrk="1" hangingPunct="1">
                <a:spcBef>
                  <a:spcPct val="50000"/>
                </a:spcBef>
                <a:buFont typeface="Arial" panose="020B0604020202020204" pitchFamily="34" charset="0"/>
                <a:buNone/>
              </a:pPr>
              <a:t>‹#›</a:t>
            </a:fld>
            <a:r>
              <a:rPr lang="en-US" altLang="ru-RU" sz="1400">
                <a:latin typeface="Lucida Sans Unicode" panose="020B0602030504020204" pitchFamily="34" charset="0"/>
              </a:rPr>
              <a:t>/34</a:t>
            </a:r>
            <a:endParaRPr lang="ru-RU" altLang="ru-RU" sz="1400">
              <a:latin typeface="Lucida Sans Unicode" panose="020B0602030504020204" pitchFamily="34" charset="0"/>
            </a:endParaRPr>
          </a:p>
        </p:txBody>
      </p:sp>
    </p:spTree>
  </p:cSld>
  <p:clrMap bg1="lt1" tx1="dk1" bg2="lt2" tx2="dk2" accent1="accent1" accent2="accent2" accent3="accent3" accent4="accent4" accent5="accent5" accent6="accent6" hlink="hlink" folHlink="folHlink"/>
  <p:sldLayoutIdLst>
    <p:sldLayoutId id="2147483970" r:id="rId1"/>
    <p:sldLayoutId id="2147483966" r:id="rId2"/>
    <p:sldLayoutId id="2147483967" r:id="rId3"/>
    <p:sldLayoutId id="2147483968" r:id="rId4"/>
    <p:sldLayoutId id="2147483969"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Lucida Sans Unicode"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700" kern="12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7" name="Рисунок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a:xfrm>
            <a:off x="0" y="6524625"/>
            <a:ext cx="8388350" cy="333375"/>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000" dirty="0" smtClean="0">
                <a:solidFill>
                  <a:prstClr val="black"/>
                </a:solidFill>
              </a:rPr>
              <a:t>Design, construction and test of prototype elements for new generation accelerators and colliders for fundamental and appl. </a:t>
            </a:r>
            <a:r>
              <a:rPr lang="en-US" sz="1000" dirty="0" err="1" smtClean="0">
                <a:solidFill>
                  <a:prstClr val="black"/>
                </a:solidFill>
              </a:rPr>
              <a:t>purp</a:t>
            </a:r>
            <a:r>
              <a:rPr lang="en-US" sz="1000" dirty="0" smtClean="0">
                <a:solidFill>
                  <a:prstClr val="black"/>
                </a:solidFill>
              </a:rPr>
              <a:t>.</a:t>
            </a:r>
            <a:endParaRPr lang="ru-RU" sz="1000" dirty="0">
              <a:solidFill>
                <a:prstClr val="black"/>
              </a:solidFill>
            </a:endParaRPr>
          </a:p>
        </p:txBody>
      </p:sp>
      <p:sp>
        <p:nvSpPr>
          <p:cNvPr id="11" name="Подзаголовок 2"/>
          <p:cNvSpPr txBox="1">
            <a:spLocks/>
          </p:cNvSpPr>
          <p:nvPr/>
        </p:nvSpPr>
        <p:spPr>
          <a:xfrm>
            <a:off x="8388350" y="6524625"/>
            <a:ext cx="755650" cy="333375"/>
          </a:xfrm>
          <a:prstGeom prst="rect">
            <a:avLst/>
          </a:prstGeom>
        </p:spPr>
        <p:txBody>
          <a:bodyPr>
            <a:normAutofit/>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fld id="{4EFFE5FC-CCC9-40FD-98CB-2FC57B612EC4}" type="slidenum">
              <a:rPr lang="ru-RU" sz="1400" smtClean="0">
                <a:solidFill>
                  <a:prstClr val="black"/>
                </a:solidFill>
              </a:rPr>
              <a:pPr algn="l">
                <a:defRPr/>
              </a:pPr>
              <a:t>‹#›</a:t>
            </a:fld>
            <a:r>
              <a:rPr lang="en-US" sz="1400" dirty="0" smtClean="0">
                <a:solidFill>
                  <a:prstClr val="black"/>
                </a:solidFill>
              </a:rPr>
              <a:t>/29</a:t>
            </a:r>
            <a:endParaRPr lang="ru-RU" sz="1400" dirty="0">
              <a:solidFill>
                <a:prstClr val="black"/>
              </a:solidFill>
            </a:endParaRPr>
          </a:p>
        </p:txBody>
      </p:sp>
    </p:spTree>
    <p:extLst>
      <p:ext uri="{BB962C8B-B14F-4D97-AF65-F5344CB8AC3E}">
        <p14:creationId xmlns:p14="http://schemas.microsoft.com/office/powerpoint/2010/main" val="28503834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Lucida Sans Unicode" pitchFamily="34" charset="0"/>
          <a:ea typeface="+mn-ea"/>
          <a:cs typeface="+mn-cs"/>
        </a:defRPr>
      </a:lvl1pPr>
      <a:lvl2pPr marL="742950" indent="-285750" algn="l" rtl="0" eaLnBrk="0" fontAlgn="base" hangingPunct="0">
        <a:spcBef>
          <a:spcPct val="20000"/>
        </a:spcBef>
        <a:spcAft>
          <a:spcPct val="0"/>
        </a:spcAft>
        <a:buFont typeface="Arial" charset="0"/>
        <a:buChar char="–"/>
        <a:defRPr sz="1700" kern="12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rtl="0" eaLnBrk="0" fontAlgn="base" hangingPunct="0">
        <a:spcBef>
          <a:spcPct val="20000"/>
        </a:spcBef>
        <a:spcAft>
          <a:spcPct val="0"/>
        </a:spcAft>
        <a:buFont typeface="Arial" charset="0"/>
        <a:buChar char="–"/>
        <a:defRPr sz="1500" kern="12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7" name="Рисунок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a:xfrm>
            <a:off x="0" y="6524625"/>
            <a:ext cx="8388350" cy="333375"/>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000" dirty="0" smtClean="0">
                <a:solidFill>
                  <a:prstClr val="black"/>
                </a:solidFill>
              </a:rPr>
              <a:t>Design, construction and test of prototype elements for new generation accelerators and colliders for fundamental and appl. </a:t>
            </a:r>
            <a:r>
              <a:rPr lang="en-US" sz="1000" dirty="0" err="1" smtClean="0">
                <a:solidFill>
                  <a:prstClr val="black"/>
                </a:solidFill>
              </a:rPr>
              <a:t>purp</a:t>
            </a:r>
            <a:r>
              <a:rPr lang="en-US" sz="1000" dirty="0" smtClean="0">
                <a:solidFill>
                  <a:prstClr val="black"/>
                </a:solidFill>
              </a:rPr>
              <a:t>.</a:t>
            </a:r>
            <a:endParaRPr lang="ru-RU" sz="1000" dirty="0">
              <a:solidFill>
                <a:prstClr val="black"/>
              </a:solidFill>
            </a:endParaRPr>
          </a:p>
        </p:txBody>
      </p:sp>
      <p:sp>
        <p:nvSpPr>
          <p:cNvPr id="11" name="Подзаголовок 2"/>
          <p:cNvSpPr txBox="1">
            <a:spLocks/>
          </p:cNvSpPr>
          <p:nvPr/>
        </p:nvSpPr>
        <p:spPr>
          <a:xfrm>
            <a:off x="8388350" y="6524625"/>
            <a:ext cx="755650" cy="333375"/>
          </a:xfrm>
          <a:prstGeom prst="rect">
            <a:avLst/>
          </a:prstGeom>
        </p:spPr>
        <p:txBody>
          <a:bodyPr>
            <a:normAutofit/>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fld id="{4EFFE5FC-CCC9-40FD-98CB-2FC57B612EC4}" type="slidenum">
              <a:rPr lang="ru-RU" sz="1400" smtClean="0">
                <a:solidFill>
                  <a:prstClr val="black"/>
                </a:solidFill>
              </a:rPr>
              <a:pPr algn="l">
                <a:defRPr/>
              </a:pPr>
              <a:t>‹#›</a:t>
            </a:fld>
            <a:r>
              <a:rPr lang="en-US" sz="1400" dirty="0" smtClean="0">
                <a:solidFill>
                  <a:prstClr val="black"/>
                </a:solidFill>
              </a:rPr>
              <a:t>/29</a:t>
            </a:r>
            <a:endParaRPr lang="ru-RU" sz="1400" dirty="0">
              <a:solidFill>
                <a:prstClr val="black"/>
              </a:solidFill>
            </a:endParaRPr>
          </a:p>
        </p:txBody>
      </p:sp>
    </p:spTree>
    <p:extLst>
      <p:ext uri="{BB962C8B-B14F-4D97-AF65-F5344CB8AC3E}">
        <p14:creationId xmlns:p14="http://schemas.microsoft.com/office/powerpoint/2010/main" val="409648822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Lucida Sans Unicode" pitchFamily="34" charset="0"/>
          <a:ea typeface="+mn-ea"/>
          <a:cs typeface="+mn-cs"/>
        </a:defRPr>
      </a:lvl1pPr>
      <a:lvl2pPr marL="742950" indent="-285750" algn="l" rtl="0" eaLnBrk="0" fontAlgn="base" hangingPunct="0">
        <a:spcBef>
          <a:spcPct val="20000"/>
        </a:spcBef>
        <a:spcAft>
          <a:spcPct val="0"/>
        </a:spcAft>
        <a:buFont typeface="Arial" charset="0"/>
        <a:buChar char="–"/>
        <a:defRPr sz="1700" kern="12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rtl="0" eaLnBrk="0" fontAlgn="base" hangingPunct="0">
        <a:spcBef>
          <a:spcPct val="20000"/>
        </a:spcBef>
        <a:spcAft>
          <a:spcPct val="0"/>
        </a:spcAft>
        <a:buFont typeface="Arial" charset="0"/>
        <a:buChar char="–"/>
        <a:defRPr sz="1500" kern="12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7" name="Рисунок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a:xfrm>
            <a:off x="0" y="6524625"/>
            <a:ext cx="8388350" cy="333375"/>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000" dirty="0" smtClean="0">
                <a:solidFill>
                  <a:prstClr val="black"/>
                </a:solidFill>
              </a:rPr>
              <a:t>Design, construction and test of prototype elements for new generation accelerators and colliders for fundamental and appl. </a:t>
            </a:r>
            <a:r>
              <a:rPr lang="en-US" sz="1000" dirty="0" err="1" smtClean="0">
                <a:solidFill>
                  <a:prstClr val="black"/>
                </a:solidFill>
              </a:rPr>
              <a:t>purp</a:t>
            </a:r>
            <a:r>
              <a:rPr lang="en-US" sz="1000" dirty="0" smtClean="0">
                <a:solidFill>
                  <a:prstClr val="black"/>
                </a:solidFill>
              </a:rPr>
              <a:t>.</a:t>
            </a:r>
            <a:endParaRPr lang="ru-RU" sz="1000" dirty="0">
              <a:solidFill>
                <a:prstClr val="black"/>
              </a:solidFill>
            </a:endParaRPr>
          </a:p>
        </p:txBody>
      </p:sp>
      <p:sp>
        <p:nvSpPr>
          <p:cNvPr id="11" name="Подзаголовок 2"/>
          <p:cNvSpPr txBox="1">
            <a:spLocks/>
          </p:cNvSpPr>
          <p:nvPr/>
        </p:nvSpPr>
        <p:spPr>
          <a:xfrm>
            <a:off x="8388350" y="6524625"/>
            <a:ext cx="755650" cy="333375"/>
          </a:xfrm>
          <a:prstGeom prst="rect">
            <a:avLst/>
          </a:prstGeom>
        </p:spPr>
        <p:txBody>
          <a:bodyPr>
            <a:normAutofit/>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fld id="{4EFFE5FC-CCC9-40FD-98CB-2FC57B612EC4}" type="slidenum">
              <a:rPr lang="ru-RU" sz="1400" smtClean="0">
                <a:solidFill>
                  <a:prstClr val="black"/>
                </a:solidFill>
              </a:rPr>
              <a:pPr algn="l">
                <a:defRPr/>
              </a:pPr>
              <a:t>‹#›</a:t>
            </a:fld>
            <a:r>
              <a:rPr lang="en-US" sz="1400" dirty="0" smtClean="0">
                <a:solidFill>
                  <a:prstClr val="black"/>
                </a:solidFill>
              </a:rPr>
              <a:t>/29</a:t>
            </a:r>
            <a:endParaRPr lang="ru-RU" sz="1400" dirty="0">
              <a:solidFill>
                <a:prstClr val="black"/>
              </a:solidFill>
            </a:endParaRPr>
          </a:p>
        </p:txBody>
      </p:sp>
    </p:spTree>
    <p:extLst>
      <p:ext uri="{BB962C8B-B14F-4D97-AF65-F5344CB8AC3E}">
        <p14:creationId xmlns:p14="http://schemas.microsoft.com/office/powerpoint/2010/main" val="446462215"/>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Lucida Sans Unicode" pitchFamily="34" charset="0"/>
          <a:ea typeface="+mn-ea"/>
          <a:cs typeface="+mn-cs"/>
        </a:defRPr>
      </a:lvl1pPr>
      <a:lvl2pPr marL="742950" indent="-285750" algn="l" rtl="0" eaLnBrk="0" fontAlgn="base" hangingPunct="0">
        <a:spcBef>
          <a:spcPct val="20000"/>
        </a:spcBef>
        <a:spcAft>
          <a:spcPct val="0"/>
        </a:spcAft>
        <a:buFont typeface="Arial" charset="0"/>
        <a:buChar char="–"/>
        <a:defRPr sz="1700" kern="12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rtl="0" eaLnBrk="0" fontAlgn="base" hangingPunct="0">
        <a:spcBef>
          <a:spcPct val="20000"/>
        </a:spcBef>
        <a:spcAft>
          <a:spcPct val="0"/>
        </a:spcAft>
        <a:buFont typeface="Arial" charset="0"/>
        <a:buChar char="–"/>
        <a:defRPr sz="1500" kern="12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7" name="Рисунок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a:xfrm>
            <a:off x="0" y="6524625"/>
            <a:ext cx="8388350" cy="333375"/>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000" dirty="0" smtClean="0">
                <a:solidFill>
                  <a:prstClr val="black"/>
                </a:solidFill>
              </a:rPr>
              <a:t>Design, construction and test of prototype elements for new generation accelerators and colliders for fundamental and appl. </a:t>
            </a:r>
            <a:r>
              <a:rPr lang="en-US" sz="1000" dirty="0" err="1" smtClean="0">
                <a:solidFill>
                  <a:prstClr val="black"/>
                </a:solidFill>
              </a:rPr>
              <a:t>purp</a:t>
            </a:r>
            <a:r>
              <a:rPr lang="en-US" sz="1000" dirty="0" smtClean="0">
                <a:solidFill>
                  <a:prstClr val="black"/>
                </a:solidFill>
              </a:rPr>
              <a:t>.</a:t>
            </a:r>
            <a:endParaRPr lang="ru-RU" sz="1000" dirty="0">
              <a:solidFill>
                <a:prstClr val="black"/>
              </a:solidFill>
            </a:endParaRPr>
          </a:p>
        </p:txBody>
      </p:sp>
      <p:sp>
        <p:nvSpPr>
          <p:cNvPr id="11" name="Подзаголовок 2"/>
          <p:cNvSpPr txBox="1">
            <a:spLocks/>
          </p:cNvSpPr>
          <p:nvPr/>
        </p:nvSpPr>
        <p:spPr>
          <a:xfrm>
            <a:off x="8388350" y="6524625"/>
            <a:ext cx="755650" cy="333375"/>
          </a:xfrm>
          <a:prstGeom prst="rect">
            <a:avLst/>
          </a:prstGeom>
        </p:spPr>
        <p:txBody>
          <a:bodyPr>
            <a:normAutofit/>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fld id="{4EFFE5FC-CCC9-40FD-98CB-2FC57B612EC4}" type="slidenum">
              <a:rPr lang="ru-RU" sz="1400" smtClean="0">
                <a:solidFill>
                  <a:prstClr val="black"/>
                </a:solidFill>
              </a:rPr>
              <a:pPr algn="l">
                <a:defRPr/>
              </a:pPr>
              <a:t>‹#›</a:t>
            </a:fld>
            <a:r>
              <a:rPr lang="en-US" sz="1400" dirty="0" smtClean="0">
                <a:solidFill>
                  <a:prstClr val="black"/>
                </a:solidFill>
              </a:rPr>
              <a:t>/29</a:t>
            </a:r>
            <a:endParaRPr lang="ru-RU" sz="1400" dirty="0">
              <a:solidFill>
                <a:prstClr val="black"/>
              </a:solidFill>
            </a:endParaRPr>
          </a:p>
        </p:txBody>
      </p:sp>
    </p:spTree>
    <p:extLst>
      <p:ext uri="{BB962C8B-B14F-4D97-AF65-F5344CB8AC3E}">
        <p14:creationId xmlns:p14="http://schemas.microsoft.com/office/powerpoint/2010/main" val="3068794136"/>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Lucida Sans Unicode" pitchFamily="34" charset="0"/>
          <a:ea typeface="+mn-ea"/>
          <a:cs typeface="+mn-cs"/>
        </a:defRPr>
      </a:lvl1pPr>
      <a:lvl2pPr marL="742950" indent="-285750" algn="l" rtl="0" eaLnBrk="0" fontAlgn="base" hangingPunct="0">
        <a:spcBef>
          <a:spcPct val="20000"/>
        </a:spcBef>
        <a:spcAft>
          <a:spcPct val="0"/>
        </a:spcAft>
        <a:buFont typeface="Arial" charset="0"/>
        <a:buChar char="–"/>
        <a:defRPr sz="1700" kern="12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rtl="0" eaLnBrk="0" fontAlgn="base" hangingPunct="0">
        <a:spcBef>
          <a:spcPct val="20000"/>
        </a:spcBef>
        <a:spcAft>
          <a:spcPct val="0"/>
        </a:spcAft>
        <a:buFont typeface="Arial" charset="0"/>
        <a:buChar char="–"/>
        <a:defRPr sz="1500" kern="12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7" name="Рисунок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a:xfrm>
            <a:off x="0" y="6524625"/>
            <a:ext cx="8388350" cy="333375"/>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000" dirty="0" smtClean="0">
                <a:solidFill>
                  <a:prstClr val="black"/>
                </a:solidFill>
              </a:rPr>
              <a:t>Design, construction and test of prototype elements for new generation accelerators and colliders for fundamental and appl. </a:t>
            </a:r>
            <a:r>
              <a:rPr lang="en-US" sz="1000" dirty="0" err="1" smtClean="0">
                <a:solidFill>
                  <a:prstClr val="black"/>
                </a:solidFill>
              </a:rPr>
              <a:t>purp</a:t>
            </a:r>
            <a:r>
              <a:rPr lang="en-US" sz="1000" dirty="0" smtClean="0">
                <a:solidFill>
                  <a:prstClr val="black"/>
                </a:solidFill>
              </a:rPr>
              <a:t>.</a:t>
            </a:r>
            <a:endParaRPr lang="ru-RU" sz="1000" dirty="0">
              <a:solidFill>
                <a:prstClr val="black"/>
              </a:solidFill>
            </a:endParaRPr>
          </a:p>
        </p:txBody>
      </p:sp>
      <p:sp>
        <p:nvSpPr>
          <p:cNvPr id="11" name="Подзаголовок 2"/>
          <p:cNvSpPr txBox="1">
            <a:spLocks/>
          </p:cNvSpPr>
          <p:nvPr/>
        </p:nvSpPr>
        <p:spPr>
          <a:xfrm>
            <a:off x="8388350" y="6524625"/>
            <a:ext cx="755650" cy="333375"/>
          </a:xfrm>
          <a:prstGeom prst="rect">
            <a:avLst/>
          </a:prstGeom>
        </p:spPr>
        <p:txBody>
          <a:bodyPr>
            <a:normAutofit/>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fld id="{4EFFE5FC-CCC9-40FD-98CB-2FC57B612EC4}" type="slidenum">
              <a:rPr lang="ru-RU" sz="1400" smtClean="0">
                <a:solidFill>
                  <a:prstClr val="black"/>
                </a:solidFill>
              </a:rPr>
              <a:pPr algn="l">
                <a:defRPr/>
              </a:pPr>
              <a:t>‹#›</a:t>
            </a:fld>
            <a:r>
              <a:rPr lang="en-US" sz="1400" dirty="0" smtClean="0">
                <a:solidFill>
                  <a:prstClr val="black"/>
                </a:solidFill>
              </a:rPr>
              <a:t>/29</a:t>
            </a:r>
            <a:endParaRPr lang="ru-RU" sz="1400" dirty="0">
              <a:solidFill>
                <a:prstClr val="black"/>
              </a:solidFill>
            </a:endParaRPr>
          </a:p>
        </p:txBody>
      </p:sp>
    </p:spTree>
    <p:extLst>
      <p:ext uri="{BB962C8B-B14F-4D97-AF65-F5344CB8AC3E}">
        <p14:creationId xmlns:p14="http://schemas.microsoft.com/office/powerpoint/2010/main" val="807902435"/>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Lucida Sans Unicode" pitchFamily="34" charset="0"/>
          <a:ea typeface="+mn-ea"/>
          <a:cs typeface="+mn-cs"/>
        </a:defRPr>
      </a:lvl1pPr>
      <a:lvl2pPr marL="742950" indent="-285750" algn="l" rtl="0" eaLnBrk="0" fontAlgn="base" hangingPunct="0">
        <a:spcBef>
          <a:spcPct val="20000"/>
        </a:spcBef>
        <a:spcAft>
          <a:spcPct val="0"/>
        </a:spcAft>
        <a:buFont typeface="Arial" charset="0"/>
        <a:buChar char="–"/>
        <a:defRPr sz="1700" kern="12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rtl="0" eaLnBrk="0" fontAlgn="base" hangingPunct="0">
        <a:spcBef>
          <a:spcPct val="20000"/>
        </a:spcBef>
        <a:spcAft>
          <a:spcPct val="0"/>
        </a:spcAft>
        <a:buFont typeface="Arial" charset="0"/>
        <a:buChar char="–"/>
        <a:defRPr sz="1500" kern="12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F3B3CC8D-E17C-442A-BBF9-BD5C7F5589FC}" type="datetimeFigureOut">
              <a:rPr lang="ru-RU" smtClean="0">
                <a:solidFill>
                  <a:prstClr val="black">
                    <a:tint val="75000"/>
                  </a:prstClr>
                </a:solidFill>
                <a:latin typeface="Calibri" panose="020F0502020204030204"/>
                <a:cs typeface="+mn-cs"/>
              </a:rPr>
              <a:pPr eaLnBrk="1" fontAlgn="auto" hangingPunct="1">
                <a:spcBef>
                  <a:spcPts val="0"/>
                </a:spcBef>
                <a:spcAft>
                  <a:spcPts val="0"/>
                </a:spcAft>
              </a:pPr>
              <a:t>15.11.2017</a:t>
            </a:fld>
            <a:endParaRPr lang="ru-RU">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ru-RU">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62242192-704E-48D9-A105-EC8ECBC9C1D6}" type="slidenum">
              <a:rPr lang="ru-RU" smtClean="0">
                <a:solidFill>
                  <a:prstClr val="black">
                    <a:tint val="75000"/>
                  </a:prstClr>
                </a:solidFill>
                <a:latin typeface="Calibri" panose="020F0502020204030204"/>
                <a:cs typeface="+mn-cs"/>
              </a:rPr>
              <a:pPr eaLnBrk="1" fontAlgn="auto" hangingPunct="1">
                <a:spcBef>
                  <a:spcPts val="0"/>
                </a:spcBef>
                <a:spcAft>
                  <a:spcPts val="0"/>
                </a:spcAft>
              </a:pPr>
              <a:t>‹#›</a:t>
            </a:fld>
            <a:endParaRPr lang="ru-RU">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74406576"/>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7" name="Рисунок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6225" y="120650"/>
            <a:ext cx="859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a:xfrm>
            <a:off x="0" y="6524625"/>
            <a:ext cx="8388350" cy="333375"/>
          </a:xfrm>
          <a:prstGeom prst="rect">
            <a:avLst/>
          </a:prstGeom>
        </p:spPr>
        <p:txBody>
          <a:bodyPr/>
          <a:lstStyle>
            <a:lvl1pPr marL="0" marR="0" indent="0" algn="ctr" defTabSz="914400" rtl="0" eaLnBrk="1" fontAlgn="auto" latinLnBrk="0" hangingPunct="1">
              <a:lnSpc>
                <a:spcPct val="100000"/>
              </a:lnSpc>
              <a:spcBef>
                <a:spcPct val="50000"/>
              </a:spcBef>
              <a:spcAft>
                <a:spcPts val="0"/>
              </a:spcAft>
              <a:buClrTx/>
              <a:buSzTx/>
              <a:buFont typeface="Arial" pitchFamily="34" charset="0"/>
              <a:buNone/>
              <a:tabLst/>
              <a:defRPr sz="1800" kern="1200" baseline="0">
                <a:solidFill>
                  <a:schemeClr val="tx1"/>
                </a:solidFill>
                <a:latin typeface="Lucida Sans Unicode" pitchFamily="34" charset="0"/>
                <a:ea typeface="+mn-ea"/>
                <a:cs typeface="+mn-cs"/>
              </a:defRPr>
            </a:lvl1pPr>
            <a:lvl2pPr marL="457200" indent="0" algn="ctr" defTabSz="914400" rtl="0" eaLnBrk="1" latinLnBrk="0" hangingPunct="1">
              <a:spcBef>
                <a:spcPct val="20000"/>
              </a:spcBef>
              <a:buFont typeface="Arial" pitchFamily="34" charset="0"/>
              <a:buNone/>
              <a:defRPr sz="1700" strike="noStrike" kern="1200">
                <a:solidFill>
                  <a:schemeClr val="tx1">
                    <a:tint val="75000"/>
                  </a:schemeClr>
                </a:solidFill>
                <a:latin typeface="Lucida Sans Unicode" pitchFamily="34" charset="0"/>
                <a:ea typeface="+mn-ea"/>
                <a:cs typeface="Lucida Sans Unicode"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Lucida Sans Unicode" pitchFamily="34" charset="0"/>
                <a:ea typeface="+mn-ea"/>
                <a:cs typeface="Lucida Sans Unicode" pitchFamily="34" charset="0"/>
              </a:defRPr>
            </a:lvl3pPr>
            <a:lvl4pPr marL="1371600" indent="0" algn="ctr" defTabSz="914400" rtl="0" eaLnBrk="1" latinLnBrk="0" hangingPunct="1">
              <a:spcBef>
                <a:spcPct val="20000"/>
              </a:spcBef>
              <a:buFont typeface="Arial" pitchFamily="34" charset="0"/>
              <a:buNone/>
              <a:defRPr sz="1500" kern="1200">
                <a:solidFill>
                  <a:schemeClr val="tx1">
                    <a:tint val="75000"/>
                  </a:schemeClr>
                </a:solidFill>
                <a:latin typeface="Lucida Sans Unicode" pitchFamily="34" charset="0"/>
                <a:ea typeface="+mn-ea"/>
                <a:cs typeface="Lucida Sans Unicode"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Lucida Sans Unicode" pitchFamily="34" charset="0"/>
                <a:ea typeface="+mn-ea"/>
                <a:cs typeface="Lucida Sans Unicod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000" dirty="0">
                <a:solidFill>
                  <a:prstClr val="black"/>
                </a:solidFill>
              </a:rPr>
              <a:t>Design, construction and test of prototype elements for new generation accelerators and colliders for fundamental and appl. </a:t>
            </a:r>
            <a:r>
              <a:rPr lang="en-US" sz="1000" dirty="0" err="1">
                <a:solidFill>
                  <a:prstClr val="black"/>
                </a:solidFill>
              </a:rPr>
              <a:t>purp</a:t>
            </a:r>
            <a:r>
              <a:rPr lang="en-US" sz="1000" dirty="0">
                <a:solidFill>
                  <a:prstClr val="black"/>
                </a:solidFill>
              </a:rPr>
              <a:t>.</a:t>
            </a:r>
            <a:endParaRPr lang="ru-RU" sz="1000" dirty="0">
              <a:solidFill>
                <a:prstClr val="black"/>
              </a:solidFill>
            </a:endParaRPr>
          </a:p>
        </p:txBody>
      </p:sp>
      <p:sp>
        <p:nvSpPr>
          <p:cNvPr id="1029" name="Подзаголовок 2"/>
          <p:cNvSpPr txBox="1">
            <a:spLocks/>
          </p:cNvSpPr>
          <p:nvPr/>
        </p:nvSpPr>
        <p:spPr bwMode="auto">
          <a:xfrm>
            <a:off x="8388350" y="6524625"/>
            <a:ext cx="755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spcBef>
                <a:spcPct val="50000"/>
              </a:spcBef>
              <a:buFont typeface="Arial" panose="020B0604020202020204" pitchFamily="34" charset="0"/>
              <a:buNone/>
            </a:pPr>
            <a:fld id="{5C685733-CB34-472E-8537-2671B0EA36DE}" type="slidenum">
              <a:rPr lang="ru-RU" altLang="ru-RU" sz="1400">
                <a:solidFill>
                  <a:prstClr val="black"/>
                </a:solidFill>
                <a:latin typeface="Lucida Sans Unicode" panose="020B0602030504020204" pitchFamily="34" charset="0"/>
              </a:rPr>
              <a:pPr eaLnBrk="1" hangingPunct="1">
                <a:spcBef>
                  <a:spcPct val="50000"/>
                </a:spcBef>
                <a:buFont typeface="Arial" panose="020B0604020202020204" pitchFamily="34" charset="0"/>
                <a:buNone/>
              </a:pPr>
              <a:t>‹#›</a:t>
            </a:fld>
            <a:r>
              <a:rPr lang="en-US" altLang="ru-RU" sz="1400">
                <a:solidFill>
                  <a:prstClr val="black"/>
                </a:solidFill>
                <a:latin typeface="Lucida Sans Unicode" panose="020B0602030504020204" pitchFamily="34" charset="0"/>
              </a:rPr>
              <a:t>/34</a:t>
            </a:r>
            <a:endParaRPr lang="ru-RU" altLang="ru-RU" sz="1400">
              <a:solidFill>
                <a:prstClr val="black"/>
              </a:solidFill>
              <a:latin typeface="Lucida Sans Unicode" panose="020B0602030504020204" pitchFamily="34" charset="0"/>
            </a:endParaRPr>
          </a:p>
        </p:txBody>
      </p:sp>
    </p:spTree>
    <p:extLst>
      <p:ext uri="{BB962C8B-B14F-4D97-AF65-F5344CB8AC3E}">
        <p14:creationId xmlns:p14="http://schemas.microsoft.com/office/powerpoint/2010/main" val="124700794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Lucida Sans Unicode"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700" kern="12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Visio_Drawing11111.vsd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6.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1"/>
          <p:cNvSpPr>
            <a:spLocks noGrp="1"/>
          </p:cNvSpPr>
          <p:nvPr>
            <p:ph idx="1"/>
          </p:nvPr>
        </p:nvSpPr>
        <p:spPr>
          <a:xfrm>
            <a:off x="251521" y="1989138"/>
            <a:ext cx="8713092" cy="4137025"/>
          </a:xfrm>
        </p:spPr>
        <p:txBody>
          <a:bodyPr/>
          <a:lstStyle/>
          <a:p>
            <a:pPr marL="0" indent="0" algn="ctr">
              <a:buFont typeface="Arial" panose="020B0604020202020204" pitchFamily="34" charset="0"/>
              <a:buNone/>
            </a:pPr>
            <a:r>
              <a:rPr lang="ru-RU" altLang="ru-RU" sz="3200" dirty="0" smtClean="0"/>
              <a:t>«</a:t>
            </a:r>
            <a:r>
              <a:rPr lang="en-US" altLang="ru-RU" sz="3200" dirty="0" smtClean="0"/>
              <a:t>Design, construction and test of prototype elements for new generation</a:t>
            </a:r>
          </a:p>
          <a:p>
            <a:pPr marL="0" indent="0" algn="ctr">
              <a:buFont typeface="Arial" panose="020B0604020202020204" pitchFamily="34" charset="0"/>
              <a:buNone/>
            </a:pPr>
            <a:r>
              <a:rPr lang="en-US" altLang="ru-RU" sz="3200" dirty="0" smtClean="0"/>
              <a:t>accelerators and colliders for fundamental and applied purposes</a:t>
            </a:r>
            <a:r>
              <a:rPr lang="ru-RU" altLang="ru-RU" sz="3200" dirty="0" smtClean="0"/>
              <a:t>»</a:t>
            </a:r>
          </a:p>
          <a:p>
            <a:pPr marL="0" indent="0">
              <a:buFont typeface="Arial" panose="020B0604020202020204" pitchFamily="34" charset="0"/>
              <a:buNone/>
            </a:pPr>
            <a:endParaRPr lang="ru-RU" altLang="ru-RU" dirty="0" smtClean="0"/>
          </a:p>
          <a:p>
            <a:pPr marL="0" indent="0">
              <a:spcBef>
                <a:spcPts val="0"/>
              </a:spcBef>
              <a:buFont typeface="Arial" panose="020B0604020202020204" pitchFamily="34" charset="0"/>
              <a:buNone/>
            </a:pPr>
            <a:r>
              <a:rPr lang="en-US" altLang="ru-RU" sz="2400" i="1" dirty="0" smtClean="0"/>
              <a:t>N.I. </a:t>
            </a:r>
            <a:r>
              <a:rPr lang="en-US" altLang="ru-RU" sz="2400" i="1" dirty="0" err="1" smtClean="0"/>
              <a:t>Balalykin</a:t>
            </a:r>
            <a:r>
              <a:rPr lang="ru-RU" altLang="ru-RU" sz="2400" i="1" dirty="0" smtClean="0"/>
              <a:t>, </a:t>
            </a:r>
            <a:r>
              <a:rPr lang="en-US" altLang="ru-RU" sz="2400" i="1" dirty="0" err="1" smtClean="0"/>
              <a:t>Yu.A</a:t>
            </a:r>
            <a:r>
              <a:rPr lang="en-US" altLang="ru-RU" sz="2400" i="1" dirty="0" smtClean="0"/>
              <a:t>. </a:t>
            </a:r>
            <a:r>
              <a:rPr lang="en-US" altLang="ru-RU" sz="2400" i="1" dirty="0" err="1" smtClean="0"/>
              <a:t>Budagov</a:t>
            </a:r>
            <a:r>
              <a:rPr lang="ru-RU" altLang="ru-RU" sz="2400" i="1" dirty="0" smtClean="0"/>
              <a:t>, </a:t>
            </a:r>
            <a:r>
              <a:rPr lang="en-US" altLang="ru-RU" sz="2400" i="1" dirty="0" smtClean="0"/>
              <a:t>D.I. </a:t>
            </a:r>
            <a:r>
              <a:rPr lang="en-US" altLang="ru-RU" sz="2400" i="1" dirty="0" err="1" smtClean="0"/>
              <a:t>Kazakov</a:t>
            </a:r>
            <a:r>
              <a:rPr lang="ru-RU" altLang="ru-RU" sz="2400" i="1" dirty="0" smtClean="0"/>
              <a:t>, </a:t>
            </a:r>
            <a:r>
              <a:rPr lang="en-US" altLang="ru-RU" sz="2400" i="1" dirty="0" smtClean="0"/>
              <a:t>V.V</a:t>
            </a:r>
            <a:r>
              <a:rPr lang="ru-RU" altLang="ru-RU" sz="2400" i="1" dirty="0" smtClean="0"/>
              <a:t>.</a:t>
            </a:r>
            <a:r>
              <a:rPr lang="en-US" altLang="ru-RU" sz="2400" i="1" dirty="0" smtClean="0"/>
              <a:t> </a:t>
            </a:r>
            <a:r>
              <a:rPr lang="en-US" altLang="ru-RU" sz="2400" i="1" dirty="0" err="1" smtClean="0"/>
              <a:t>Kobets</a:t>
            </a:r>
            <a:r>
              <a:rPr lang="ru-RU" altLang="ru-RU" sz="2400" i="1" dirty="0" smtClean="0"/>
              <a:t>, </a:t>
            </a:r>
            <a:r>
              <a:rPr lang="en-US" altLang="ru-RU" sz="2400" i="1" dirty="0" smtClean="0"/>
              <a:t>M.A. </a:t>
            </a:r>
            <a:r>
              <a:rPr lang="en-US" altLang="ru-RU" sz="2400" i="1" dirty="0" err="1" smtClean="0"/>
              <a:t>Nozdrin</a:t>
            </a:r>
            <a:r>
              <a:rPr lang="ru-RU" altLang="ru-RU" sz="2400" i="1" dirty="0" smtClean="0"/>
              <a:t>, </a:t>
            </a:r>
            <a:r>
              <a:rPr lang="en-US" altLang="ru-RU" sz="2400" i="1" dirty="0" smtClean="0"/>
              <a:t>G.V. </a:t>
            </a:r>
            <a:r>
              <a:rPr lang="en-US" altLang="ru-RU" sz="2400" i="1" dirty="0" err="1" smtClean="0"/>
              <a:t>Trubnikov</a:t>
            </a:r>
            <a:r>
              <a:rPr lang="ru-RU" altLang="ru-RU" sz="2400" i="1" dirty="0" smtClean="0"/>
              <a:t>, </a:t>
            </a:r>
            <a:r>
              <a:rPr lang="en-US" altLang="ru-RU" sz="2400" b="1" i="1" u="sng" dirty="0" smtClean="0"/>
              <a:t>G.D. </a:t>
            </a:r>
            <a:r>
              <a:rPr lang="en-US" altLang="ru-RU" sz="2400" b="1" i="1" u="sng" dirty="0" err="1" smtClean="0"/>
              <a:t>Shirkov</a:t>
            </a:r>
            <a:r>
              <a:rPr lang="ru-RU" altLang="ru-RU" sz="2400" i="1" dirty="0" smtClean="0"/>
              <a:t>, </a:t>
            </a:r>
            <a:endParaRPr lang="en-US" altLang="ru-RU" sz="2400" i="1" dirty="0" smtClean="0"/>
          </a:p>
          <a:p>
            <a:pPr marL="0" indent="0">
              <a:spcBef>
                <a:spcPts val="0"/>
              </a:spcBef>
              <a:buFont typeface="Arial" panose="020B0604020202020204" pitchFamily="34" charset="0"/>
              <a:buNone/>
            </a:pPr>
            <a:r>
              <a:rPr lang="en-US" altLang="ru-RU" sz="2400" i="1" dirty="0" smtClean="0"/>
              <a:t>C.Z</a:t>
            </a:r>
            <a:r>
              <a:rPr lang="ru-RU" altLang="ru-RU" sz="2400" i="1" dirty="0" smtClean="0"/>
              <a:t>. </a:t>
            </a:r>
            <a:r>
              <a:rPr lang="en-US" altLang="ru-RU" sz="2400" i="1" dirty="0" err="1" smtClean="0"/>
              <a:t>Pakuliak</a:t>
            </a:r>
            <a:r>
              <a:rPr lang="ru-RU" altLang="ru-RU" sz="2400" i="1" dirty="0" smtClean="0"/>
              <a:t>, </a:t>
            </a:r>
            <a:r>
              <a:rPr lang="en-US" altLang="ru-RU" sz="2400" i="1" dirty="0" smtClean="0"/>
              <a:t>A.M. </a:t>
            </a:r>
            <a:r>
              <a:rPr lang="en-US" altLang="ru-RU" sz="2400" i="1" dirty="0" err="1" smtClean="0"/>
              <a:t>Artikov</a:t>
            </a:r>
            <a:r>
              <a:rPr lang="ru-RU" altLang="ru-RU" sz="2400" i="1" dirty="0" smtClean="0"/>
              <a:t>, </a:t>
            </a:r>
            <a:r>
              <a:rPr lang="en-US" altLang="ru-RU" sz="2400" i="1" dirty="0" smtClean="0"/>
              <a:t>V.V. </a:t>
            </a:r>
            <a:r>
              <a:rPr lang="en-US" altLang="ru-RU" sz="2400" i="1" dirty="0" err="1" smtClean="0"/>
              <a:t>Glagolev</a:t>
            </a:r>
            <a:r>
              <a:rPr lang="en-US" altLang="ru-RU" sz="2400" i="1" dirty="0" smtClean="0"/>
              <a:t>,</a:t>
            </a:r>
            <a:r>
              <a:rPr lang="ru-RU" altLang="ru-RU" sz="2400" i="1" dirty="0" smtClean="0"/>
              <a:t> </a:t>
            </a:r>
            <a:r>
              <a:rPr lang="en-US" altLang="ru-RU" sz="2400" i="1" dirty="0" err="1" smtClean="0"/>
              <a:t>Yu.I</a:t>
            </a:r>
            <a:r>
              <a:rPr lang="en-US" altLang="ru-RU" sz="2400" i="1" dirty="0" smtClean="0"/>
              <a:t>.</a:t>
            </a:r>
            <a:r>
              <a:rPr lang="ru-RU" altLang="ru-RU" sz="2400" i="1" dirty="0" smtClean="0"/>
              <a:t> </a:t>
            </a:r>
            <a:r>
              <a:rPr lang="en-US" altLang="ru-RU" sz="2400" i="1" dirty="0" err="1" smtClean="0"/>
              <a:t>Davydov</a:t>
            </a:r>
            <a:r>
              <a:rPr lang="ru-RU" altLang="ru-RU" sz="2400" i="1" dirty="0" smtClean="0"/>
              <a:t>, </a:t>
            </a:r>
            <a:r>
              <a:rPr lang="en-US" altLang="ru-RU" sz="2400" i="1" dirty="0" err="1" smtClean="0"/>
              <a:t>Yu.N</a:t>
            </a:r>
            <a:r>
              <a:rPr lang="en-US" altLang="ru-RU" sz="2400" i="1" dirty="0" smtClean="0"/>
              <a:t>. </a:t>
            </a:r>
            <a:r>
              <a:rPr lang="en-US" altLang="ru-RU" sz="2400" i="1" dirty="0" err="1" smtClean="0"/>
              <a:t>Kharzheev</a:t>
            </a:r>
            <a:r>
              <a:rPr lang="ru-RU" altLang="ru-RU" sz="2400" i="1" dirty="0" smtClean="0"/>
              <a:t>, </a:t>
            </a:r>
            <a:r>
              <a:rPr lang="en-US" altLang="ru-RU" sz="2400" i="1" dirty="0" smtClean="0"/>
              <a:t>D.S. </a:t>
            </a:r>
            <a:r>
              <a:rPr lang="en-US" altLang="ru-RU" sz="2400" i="1" dirty="0" err="1" smtClean="0"/>
              <a:t>Chokheli</a:t>
            </a:r>
            <a:r>
              <a:rPr lang="ru-RU" altLang="ru-RU" sz="2400" i="1" dirty="0" smtClean="0"/>
              <a:t> </a:t>
            </a:r>
          </a:p>
        </p:txBody>
      </p:sp>
      <p:sp>
        <p:nvSpPr>
          <p:cNvPr id="16387" name="Подзаголовок 2"/>
          <p:cNvSpPr>
            <a:spLocks noGrp="1"/>
          </p:cNvSpPr>
          <p:nvPr>
            <p:ph type="subTitle" idx="13"/>
          </p:nvPr>
        </p:nvSpPr>
        <p:spPr>
          <a:xfrm>
            <a:off x="179388" y="1365250"/>
            <a:ext cx="8785225" cy="334963"/>
          </a:xfrm>
        </p:spPr>
        <p:txBody>
          <a:bodyPr/>
          <a:lstStyle/>
          <a:p>
            <a:pPr eaLnBrk="0" fontAlgn="base" hangingPunct="0">
              <a:spcBef>
                <a:spcPct val="20000"/>
              </a:spcBef>
              <a:spcAft>
                <a:spcPct val="0"/>
              </a:spcAft>
            </a:pPr>
            <a:r>
              <a:rPr lang="en-US" altLang="ru-RU" sz="3200" b="0" smtClean="0">
                <a:solidFill>
                  <a:srgbClr val="000000"/>
                </a:solidFill>
              </a:rPr>
              <a:t>Project</a:t>
            </a:r>
            <a:endParaRPr lang="ru-RU" altLang="ru-RU" sz="3200" b="0" smtClean="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a:solidFill>
                  <a:schemeClr val="tx1"/>
                </a:solidFill>
                <a:latin typeface="Lucida Sans Unicode" panose="020B0602030504020204" pitchFamily="34" charset="0"/>
              </a:defRPr>
            </a:lvl1pPr>
            <a:lvl2pPr marL="742950" indent="-285750">
              <a:spcBef>
                <a:spcPct val="20000"/>
              </a:spcBef>
              <a:buFont typeface="Arial" panose="020B0604020202020204" pitchFamily="34" charset="0"/>
              <a:buChar char="–"/>
              <a:defRPr sz="17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Font typeface="Arial" panose="020B0604020202020204" pitchFamily="34" charset="0"/>
              <a:buChar char="•"/>
              <a:defRPr sz="16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Arial" panose="020B0604020202020204" pitchFamily="34" charset="0"/>
              <a:buChar char="–"/>
              <a:defRPr sz="15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eaLnBrk="1" hangingPunct="1">
              <a:spcBef>
                <a:spcPct val="0"/>
              </a:spcBef>
              <a:buFontTx/>
              <a:buNone/>
            </a:pPr>
            <a:endParaRPr lang="ru-RU" altLang="ru-RU">
              <a:solidFill>
                <a:prstClr val="black"/>
              </a:solidFill>
              <a:latin typeface="Book Antiqua" panose="02040602050305030304" pitchFamily="18" charset="0"/>
            </a:endParaRPr>
          </a:p>
        </p:txBody>
      </p:sp>
      <p:pic>
        <p:nvPicPr>
          <p:cNvPr id="63490" name="Picture 2" descr="D:\Pa\PhotoOffice\171018 — визит Матвеева\171018 — визит Матвеева\2017-10-18 11.46.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95" t="21143" r="432" b="642"/>
          <a:stretch/>
        </p:blipFill>
        <p:spPr bwMode="auto">
          <a:xfrm>
            <a:off x="96991" y="3521546"/>
            <a:ext cx="5600074" cy="3159016"/>
          </a:xfrm>
          <a:prstGeom prst="rect">
            <a:avLst/>
          </a:prstGeom>
          <a:noFill/>
          <a:extLst>
            <a:ext uri="{909E8E84-426E-40DD-AFC4-6F175D3DCCD1}">
              <a14:hiddenFill xmlns:a14="http://schemas.microsoft.com/office/drawing/2010/main">
                <a:solidFill>
                  <a:srgbClr val="FFFFFF"/>
                </a:solidFill>
              </a14:hiddenFill>
            </a:ext>
          </a:extLst>
        </p:spPr>
      </p:pic>
      <p:pic>
        <p:nvPicPr>
          <p:cNvPr id="634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174" y="1145282"/>
            <a:ext cx="987909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75311" y="3387353"/>
            <a:ext cx="3387105" cy="3293209"/>
          </a:xfrm>
          <a:prstGeom prst="rect">
            <a:avLst/>
          </a:prstGeom>
        </p:spPr>
        <p:txBody>
          <a:bodyPr wrap="square">
            <a:spAutoFit/>
          </a:bodyPr>
          <a:lstStyle/>
          <a:p>
            <a:pPr>
              <a:spcAft>
                <a:spcPts val="0"/>
              </a:spcAft>
            </a:pPr>
            <a:r>
              <a:rPr lang="ru-RU" sz="1600" dirty="0">
                <a:latin typeface="Calibri"/>
                <a:ea typeface="Calibri"/>
                <a:cs typeface="Times New Roman"/>
              </a:rPr>
              <a:t>Верхний луч на всех рисунках-ток после 1-й ускоряющей станции (энергия </a:t>
            </a:r>
            <a:r>
              <a:rPr lang="ru-RU" sz="1600" dirty="0">
                <a:latin typeface="Calibri"/>
                <a:ea typeface="Calibri"/>
                <a:cs typeface="Calibri"/>
              </a:rPr>
              <a:t> 20-22 МэВ), </a:t>
            </a:r>
            <a:endParaRPr lang="en-US" sz="1600" dirty="0" smtClean="0">
              <a:latin typeface="Calibri"/>
              <a:ea typeface="Calibri"/>
              <a:cs typeface="Calibri"/>
            </a:endParaRPr>
          </a:p>
          <a:p>
            <a:pPr>
              <a:spcAft>
                <a:spcPts val="0"/>
              </a:spcAft>
            </a:pPr>
            <a:r>
              <a:rPr lang="ru-RU" sz="1600" dirty="0" smtClean="0">
                <a:latin typeface="Calibri"/>
                <a:ea typeface="Calibri"/>
                <a:cs typeface="Calibri"/>
              </a:rPr>
              <a:t>нижний </a:t>
            </a:r>
            <a:r>
              <a:rPr lang="ru-RU" sz="1600" dirty="0">
                <a:latin typeface="Calibri"/>
                <a:ea typeface="Calibri"/>
                <a:cs typeface="Calibri"/>
              </a:rPr>
              <a:t>луч на первом рисунке - ускоренный </a:t>
            </a:r>
            <a:r>
              <a:rPr lang="ru-RU" sz="1600" dirty="0" smtClean="0">
                <a:latin typeface="Calibri"/>
                <a:ea typeface="Calibri"/>
                <a:cs typeface="Calibri"/>
              </a:rPr>
              <a:t>ток</a:t>
            </a:r>
            <a:r>
              <a:rPr lang="en-US" sz="1600" dirty="0" smtClean="0">
                <a:latin typeface="Calibri"/>
                <a:ea typeface="Calibri"/>
                <a:cs typeface="Calibri"/>
              </a:rPr>
              <a:t> </a:t>
            </a:r>
            <a:r>
              <a:rPr lang="ru-RU" sz="1600" dirty="0" smtClean="0">
                <a:latin typeface="Calibri"/>
                <a:ea typeface="Calibri"/>
                <a:cs typeface="Calibri"/>
              </a:rPr>
              <a:t>после </a:t>
            </a:r>
            <a:r>
              <a:rPr lang="ru-RU" sz="1600" dirty="0">
                <a:latin typeface="Calibri"/>
                <a:ea typeface="Calibri"/>
                <a:cs typeface="Calibri"/>
              </a:rPr>
              <a:t>2-й ускоряющей станции </a:t>
            </a:r>
            <a:endParaRPr lang="en-US" sz="1600" dirty="0" smtClean="0">
              <a:latin typeface="Calibri"/>
              <a:ea typeface="Calibri"/>
              <a:cs typeface="Calibri"/>
            </a:endParaRPr>
          </a:p>
          <a:p>
            <a:pPr>
              <a:spcAft>
                <a:spcPts val="0"/>
              </a:spcAft>
            </a:pPr>
            <a:r>
              <a:rPr lang="ru-RU" sz="1600" dirty="0" smtClean="0">
                <a:latin typeface="Calibri"/>
                <a:ea typeface="Calibri"/>
                <a:cs typeface="Calibri"/>
              </a:rPr>
              <a:t>(</a:t>
            </a:r>
            <a:r>
              <a:rPr lang="ru-RU" sz="1600" dirty="0">
                <a:latin typeface="Calibri"/>
                <a:ea typeface="Calibri"/>
                <a:cs typeface="Times New Roman"/>
              </a:rPr>
              <a:t>энергия </a:t>
            </a:r>
            <a:r>
              <a:rPr lang="ru-RU" sz="1600" dirty="0">
                <a:latin typeface="Calibri"/>
                <a:ea typeface="Calibri"/>
                <a:cs typeface="Calibri"/>
              </a:rPr>
              <a:t> 60--70 МэВ</a:t>
            </a:r>
            <a:r>
              <a:rPr lang="ru-RU" sz="1600" dirty="0" smtClean="0">
                <a:latin typeface="Calibri"/>
                <a:ea typeface="Calibri"/>
                <a:cs typeface="Calibri"/>
              </a:rPr>
              <a:t>),</a:t>
            </a:r>
            <a:endParaRPr lang="en-US" sz="1600" dirty="0" smtClean="0">
              <a:latin typeface="Calibri"/>
              <a:ea typeface="Calibri"/>
              <a:cs typeface="Calibri"/>
            </a:endParaRPr>
          </a:p>
          <a:p>
            <a:pPr>
              <a:spcAft>
                <a:spcPts val="0"/>
              </a:spcAft>
            </a:pPr>
            <a:r>
              <a:rPr lang="ru-RU" sz="1600" dirty="0" smtClean="0">
                <a:latin typeface="Calibri"/>
                <a:ea typeface="Calibri"/>
                <a:cs typeface="Calibri"/>
              </a:rPr>
              <a:t> </a:t>
            </a:r>
            <a:r>
              <a:rPr lang="ru-RU" sz="1600" dirty="0">
                <a:latin typeface="Calibri"/>
                <a:ea typeface="Calibri"/>
                <a:cs typeface="Calibri"/>
              </a:rPr>
              <a:t>на втором рисунке – после 3-й ускоряющей станции </a:t>
            </a:r>
            <a:endParaRPr lang="en-US" sz="1600" dirty="0" smtClean="0">
              <a:latin typeface="Calibri"/>
              <a:ea typeface="Calibri"/>
              <a:cs typeface="Calibri"/>
            </a:endParaRPr>
          </a:p>
          <a:p>
            <a:pPr>
              <a:spcAft>
                <a:spcPts val="0"/>
              </a:spcAft>
            </a:pPr>
            <a:r>
              <a:rPr lang="ru-RU" sz="1600" dirty="0" smtClean="0">
                <a:latin typeface="Calibri"/>
                <a:ea typeface="Calibri"/>
                <a:cs typeface="Calibri"/>
              </a:rPr>
              <a:t>(</a:t>
            </a:r>
            <a:r>
              <a:rPr lang="ru-RU" sz="1600" dirty="0">
                <a:latin typeface="Calibri"/>
                <a:ea typeface="Calibri"/>
                <a:cs typeface="Times New Roman"/>
              </a:rPr>
              <a:t>энергия </a:t>
            </a:r>
            <a:r>
              <a:rPr lang="ru-RU" sz="1600" dirty="0">
                <a:latin typeface="Calibri"/>
                <a:ea typeface="Calibri"/>
                <a:cs typeface="Calibri"/>
              </a:rPr>
              <a:t> 100-120 МэВ),</a:t>
            </a:r>
            <a:endParaRPr lang="ru-RU" sz="1600" dirty="0">
              <a:latin typeface="Calibri"/>
              <a:ea typeface="Calibri"/>
              <a:cs typeface="Times New Roman"/>
            </a:endParaRPr>
          </a:p>
          <a:p>
            <a:pPr>
              <a:spcAft>
                <a:spcPts val="0"/>
              </a:spcAft>
            </a:pPr>
            <a:r>
              <a:rPr lang="ru-RU" sz="1600" dirty="0">
                <a:latin typeface="Calibri"/>
                <a:ea typeface="Calibri"/>
                <a:cs typeface="Times New Roman"/>
              </a:rPr>
              <a:t>на третьем рисунке – после 4-й ускоряющей станции </a:t>
            </a:r>
            <a:endParaRPr lang="en-US" sz="1600" dirty="0" smtClean="0">
              <a:latin typeface="Calibri"/>
              <a:ea typeface="Calibri"/>
              <a:cs typeface="Times New Roman"/>
            </a:endParaRPr>
          </a:p>
          <a:p>
            <a:pPr>
              <a:spcAft>
                <a:spcPts val="0"/>
              </a:spcAft>
            </a:pPr>
            <a:r>
              <a:rPr lang="ru-RU" sz="1600" dirty="0" smtClean="0">
                <a:latin typeface="Calibri"/>
                <a:ea typeface="Calibri"/>
                <a:cs typeface="Times New Roman"/>
              </a:rPr>
              <a:t>(</a:t>
            </a:r>
            <a:r>
              <a:rPr lang="ru-RU" sz="1600" dirty="0">
                <a:latin typeface="Calibri"/>
                <a:ea typeface="Calibri"/>
                <a:cs typeface="Times New Roman"/>
              </a:rPr>
              <a:t>энергия 210-220 МэВ).</a:t>
            </a:r>
            <a:endParaRPr lang="ru-RU" sz="1600" dirty="0">
              <a:effectLst/>
              <a:latin typeface="Calibri"/>
              <a:ea typeface="Calibri"/>
              <a:cs typeface="Times New Roman"/>
            </a:endParaRPr>
          </a:p>
        </p:txBody>
      </p:sp>
    </p:spTree>
    <p:extLst>
      <p:ext uri="{BB962C8B-B14F-4D97-AF65-F5344CB8AC3E}">
        <p14:creationId xmlns:p14="http://schemas.microsoft.com/office/powerpoint/2010/main" val="2583570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2"/>
          <p:cNvSpPr>
            <a:spLocks noGrp="1"/>
          </p:cNvSpPr>
          <p:nvPr>
            <p:ph type="title"/>
          </p:nvPr>
        </p:nvSpPr>
        <p:spPr bwMode="auto">
          <a:xfrm>
            <a:off x="2411413" y="1125538"/>
            <a:ext cx="41148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ru-RU" sz="2400" smtClean="0">
                <a:ea typeface="Lucida Sans Unicode" pitchFamily="34" charset="0"/>
              </a:rPr>
              <a:t>UC Engineering Program </a:t>
            </a:r>
            <a:endParaRPr lang="ru-RU" altLang="ru-RU" sz="2400" smtClean="0">
              <a:ea typeface="Lucida Sans Unicode" pitchFamily="34" charset="0"/>
            </a:endParaRPr>
          </a:p>
        </p:txBody>
      </p:sp>
      <p:pic>
        <p:nvPicPr>
          <p:cNvPr id="33795" name="Picture 3" descr="D:\Неразобранное\Temp\пыр пыр\SAM_641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35525" y="3870325"/>
            <a:ext cx="4319588"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D:\Неразобранное\Temp\пыр пыр\SAM_6434.JPG"/>
          <p:cNvPicPr>
            <a:picLocks noChangeAspect="1" noChangeArrowheads="1"/>
          </p:cNvPicPr>
          <p:nvPr/>
        </p:nvPicPr>
        <p:blipFill>
          <a:blip r:embed="rId4" cstate="print">
            <a:extLst>
              <a:ext uri="{28A0092B-C50C-407E-A947-70E740481C1C}">
                <a14:useLocalDpi xmlns:a14="http://schemas.microsoft.com/office/drawing/2010/main"/>
              </a:ext>
            </a:extLst>
          </a:blip>
          <a:srcRect l="-42"/>
          <a:stretch>
            <a:fillRect/>
          </a:stretch>
        </p:blipFill>
        <p:spPr bwMode="auto">
          <a:xfrm>
            <a:off x="0" y="3870325"/>
            <a:ext cx="48244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88900" y="3103563"/>
            <a:ext cx="9036050" cy="646112"/>
          </a:xfrm>
          <a:prstGeom prst="rect">
            <a:avLst/>
          </a:prstGeom>
        </p:spPr>
        <p:txBody>
          <a:bodyPr>
            <a:spAutoFit/>
          </a:bodyPr>
          <a:lstStyle/>
          <a:p>
            <a:pPr>
              <a:spcBef>
                <a:spcPct val="30000"/>
              </a:spcBef>
              <a:defRPr/>
            </a:pPr>
            <a:r>
              <a:rPr lang="en-US" altLang="ru-RU" i="1" dirty="0">
                <a:solidFill>
                  <a:prstClr val="black"/>
                </a:solidFill>
                <a:latin typeface="Calibri"/>
                <a:cs typeface="Arial" charset="0"/>
              </a:rPr>
              <a:t>Vacuum technics laboratory workshop (left photo, near table), RF technics (left photo, far table) are developed. Electronics workshop (right photo) development is ongoing.</a:t>
            </a:r>
            <a:endParaRPr lang="ru-RU" altLang="ru-RU" i="1" dirty="0">
              <a:solidFill>
                <a:prstClr val="black"/>
              </a:solidFill>
              <a:latin typeface="Calibri"/>
              <a:cs typeface="Arial" charset="0"/>
            </a:endParaRPr>
          </a:p>
        </p:txBody>
      </p:sp>
      <p:sp>
        <p:nvSpPr>
          <p:cNvPr id="33798" name="Прямоугольник 2"/>
          <p:cNvSpPr>
            <a:spLocks noChangeArrowheads="1"/>
          </p:cNvSpPr>
          <p:nvPr/>
        </p:nvSpPr>
        <p:spPr bwMode="auto">
          <a:xfrm>
            <a:off x="11113" y="16288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Lucida Sans Unicode" pitchFamily="34" charset="0"/>
              </a:defRPr>
            </a:lvl1pPr>
            <a:lvl2pPr marL="742950" indent="-285750" eaLnBrk="0" hangingPunct="0">
              <a:spcBef>
                <a:spcPct val="20000"/>
              </a:spcBef>
              <a:buFont typeface="Arial" charset="0"/>
              <a:buChar char="–"/>
              <a:defRPr sz="17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buChar char="•"/>
              <a:defRPr sz="16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buChar char="–"/>
              <a:defRPr sz="15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9pPr>
          </a:lstStyle>
          <a:p>
            <a:pPr eaLnBrk="1" hangingPunct="1">
              <a:spcBef>
                <a:spcPct val="0"/>
              </a:spcBef>
              <a:buFontTx/>
              <a:buNone/>
            </a:pPr>
            <a:r>
              <a:rPr lang="en-US" altLang="ru-RU" b="1" dirty="0">
                <a:solidFill>
                  <a:srgbClr val="000000"/>
                </a:solidFill>
                <a:cs typeface="Arial" charset="0"/>
              </a:rPr>
              <a:t>Scientific-technical UC department was created by JINR Directorate according to Committee of Plenipotentiaries decision in 2014 with the aim to prepare engineers and technicians for JINR and for JINR member states on the base of Linac-200 facility.</a:t>
            </a:r>
            <a:endParaRPr lang="ru-RU" altLang="ru-RU" b="1" dirty="0">
              <a:solidFill>
                <a:prstClr val="black"/>
              </a:solidFill>
              <a:latin typeface="Book Antiqua" pitchFamily="18" charset="0"/>
              <a:cs typeface="Arial" charset="0"/>
            </a:endParaRPr>
          </a:p>
        </p:txBody>
      </p:sp>
    </p:spTree>
    <p:extLst>
      <p:ext uri="{BB962C8B-B14F-4D97-AF65-F5344CB8AC3E}">
        <p14:creationId xmlns:p14="http://schemas.microsoft.com/office/powerpoint/2010/main" val="4224289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bwMode="auto">
          <a:xfrm>
            <a:off x="457200" y="1341438"/>
            <a:ext cx="8229600" cy="35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ru-RU" smtClean="0">
                <a:ea typeface="Lucida Sans Unicode" panose="020B0602030504020204" pitchFamily="34" charset="0"/>
              </a:rPr>
              <a:t>First year results: practice hall repaired, first students</a:t>
            </a:r>
            <a:endParaRPr lang="ru-RU" altLang="ru-RU" smtClean="0">
              <a:ea typeface="Lucida Sans Unicode" panose="020B0602030504020204" pitchFamily="34" charset="0"/>
            </a:endParaRPr>
          </a:p>
        </p:txBody>
      </p:sp>
      <p:grpSp>
        <p:nvGrpSpPr>
          <p:cNvPr id="60419" name="Группа 4"/>
          <p:cNvGrpSpPr>
            <a:grpSpLocks/>
          </p:cNvGrpSpPr>
          <p:nvPr/>
        </p:nvGrpSpPr>
        <p:grpSpPr bwMode="auto">
          <a:xfrm>
            <a:off x="496888" y="1768475"/>
            <a:ext cx="8150225" cy="4494213"/>
            <a:chOff x="467544" y="1769165"/>
            <a:chExt cx="8148991" cy="4493388"/>
          </a:xfrm>
        </p:grpSpPr>
        <p:pic>
          <p:nvPicPr>
            <p:cNvPr id="60420" name="Picture 2" descr="http://newuc.jinr.ru/img_sections/SAM_8646_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772816"/>
              <a:ext cx="5986316" cy="44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http://newuc.jinr.ru/img_sections/121-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24184" y="1769165"/>
              <a:ext cx="2091600" cy="15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http://newuc.jinr.ru/img_sections/121-4.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23433" y="3436075"/>
              <a:ext cx="2093102" cy="15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Рисунок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523433" y="5085184"/>
              <a:ext cx="2093102" cy="11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457200" y="1341438"/>
            <a:ext cx="8229600" cy="35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ru-RU" smtClean="0">
                <a:ea typeface="Lucida Sans Unicode" panose="020B0602030504020204" pitchFamily="34" charset="0"/>
              </a:rPr>
              <a:t>First year results: education Linac-200 section</a:t>
            </a:r>
            <a:r>
              <a:rPr lang="ru-RU" altLang="ru-RU" smtClean="0">
                <a:ea typeface="Lucida Sans Unicode" panose="020B0602030504020204" pitchFamily="34" charset="0"/>
              </a:rPr>
              <a:t> </a:t>
            </a:r>
            <a:r>
              <a:rPr lang="en-US" altLang="ru-RU" smtClean="0">
                <a:ea typeface="Lucida Sans Unicode" panose="020B0602030504020204" pitchFamily="34" charset="0"/>
              </a:rPr>
              <a:t>project</a:t>
            </a:r>
            <a:endParaRPr lang="ru-RU" altLang="ru-RU" smtClean="0">
              <a:ea typeface="Lucida Sans Unicode" panose="020B0602030504020204" pitchFamily="34" charset="0"/>
            </a:endParaRPr>
          </a:p>
        </p:txBody>
      </p:sp>
      <p:sp>
        <p:nvSpPr>
          <p:cNvPr id="624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a:solidFill>
                  <a:schemeClr val="tx1"/>
                </a:solidFill>
                <a:latin typeface="Lucida Sans Unicode" panose="020B0602030504020204" pitchFamily="34" charset="0"/>
              </a:defRPr>
            </a:lvl1pPr>
            <a:lvl2pPr marL="742950" indent="-285750">
              <a:spcBef>
                <a:spcPct val="20000"/>
              </a:spcBef>
              <a:buFont typeface="Arial" panose="020B0604020202020204" pitchFamily="34" charset="0"/>
              <a:buChar char="–"/>
              <a:defRPr sz="17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Font typeface="Arial" panose="020B0604020202020204" pitchFamily="34" charset="0"/>
              <a:buChar char="•"/>
              <a:defRPr sz="16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Arial" panose="020B0604020202020204" pitchFamily="34" charset="0"/>
              <a:buChar char="–"/>
              <a:defRPr sz="15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eaLnBrk="1" hangingPunct="1">
              <a:spcBef>
                <a:spcPct val="0"/>
              </a:spcBef>
              <a:buFontTx/>
              <a:buNone/>
            </a:pPr>
            <a:endParaRPr lang="ru-RU" altLang="ru-RU">
              <a:latin typeface="Book Antiqua" panose="02040602050305030304" pitchFamily="18" charset="0"/>
            </a:endParaRPr>
          </a:p>
        </p:txBody>
      </p:sp>
      <p:graphicFrame>
        <p:nvGraphicFramePr>
          <p:cNvPr id="62468" name="Объект 3"/>
          <p:cNvGraphicFramePr>
            <a:graphicFrameLocks noChangeAspect="1"/>
          </p:cNvGraphicFramePr>
          <p:nvPr/>
        </p:nvGraphicFramePr>
        <p:xfrm>
          <a:off x="974725" y="1844675"/>
          <a:ext cx="7194550" cy="4392613"/>
        </p:xfrm>
        <a:graphic>
          <a:graphicData uri="http://schemas.openxmlformats.org/presentationml/2006/ole">
            <mc:AlternateContent xmlns:mc="http://schemas.openxmlformats.org/markup-compatibility/2006">
              <mc:Choice xmlns:v="urn:schemas-microsoft-com:vml" Requires="v">
                <p:oleObj spid="_x0000_s62478" r:id="rId4" imgW="10420326" imgH="6362586" progId="Visio.Drawing.15">
                  <p:embed/>
                </p:oleObj>
              </mc:Choice>
              <mc:Fallback>
                <p:oleObj r:id="rId4" imgW="10420326" imgH="6362586" progId="Visio.Drawing.15">
                  <p:embed/>
                  <p:pic>
                    <p:nvPicPr>
                      <p:cNvPr id="0"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1844675"/>
                        <a:ext cx="71945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bwMode="auto">
          <a:xfrm>
            <a:off x="457200" y="1412875"/>
            <a:ext cx="8229600" cy="35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ru-RU" sz="2400" dirty="0" smtClean="0">
                <a:ea typeface="Lucida Sans Unicode" pitchFamily="34" charset="0"/>
              </a:rPr>
              <a:t>Expected activities within the period of 3 years</a:t>
            </a:r>
            <a:endParaRPr lang="ru-RU" altLang="ru-RU" sz="2400" dirty="0" smtClean="0">
              <a:ea typeface="Lucida Sans Unicode" pitchFamily="34" charset="0"/>
            </a:endParaRPr>
          </a:p>
        </p:txBody>
      </p:sp>
      <p:sp>
        <p:nvSpPr>
          <p:cNvPr id="34819" name="Объект 2"/>
          <p:cNvSpPr txBox="1">
            <a:spLocks/>
          </p:cNvSpPr>
          <p:nvPr/>
        </p:nvSpPr>
        <p:spPr bwMode="auto">
          <a:xfrm>
            <a:off x="425892" y="1916832"/>
            <a:ext cx="8229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a:solidFill>
                  <a:schemeClr val="tx1"/>
                </a:solidFill>
                <a:latin typeface="Lucida Sans Unicode" pitchFamily="34" charset="0"/>
              </a:defRPr>
            </a:lvl1pPr>
            <a:lvl2pPr marL="742950" indent="-285750" eaLnBrk="0" hangingPunct="0">
              <a:spcBef>
                <a:spcPct val="20000"/>
              </a:spcBef>
              <a:buFont typeface="Arial" charset="0"/>
              <a:buChar char="–"/>
              <a:defRPr sz="17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buChar char="•"/>
              <a:defRPr sz="16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buChar char="–"/>
              <a:defRPr sz="15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9pPr>
          </a:lstStyle>
          <a:p>
            <a:r>
              <a:rPr lang="en-US" altLang="ru-RU" dirty="0">
                <a:solidFill>
                  <a:prstClr val="black"/>
                </a:solidFill>
                <a:cs typeface="Arial" charset="0"/>
              </a:rPr>
              <a:t>In 2016 first students reception is being planned, firstly from Russian universities, later from other JINR member states universities (summer practices).</a:t>
            </a:r>
            <a:endParaRPr lang="ru-RU" altLang="ru-RU" dirty="0">
              <a:solidFill>
                <a:prstClr val="black"/>
              </a:solidFill>
              <a:cs typeface="Arial" charset="0"/>
            </a:endParaRPr>
          </a:p>
          <a:p>
            <a:r>
              <a:rPr lang="en-US" altLang="ru-RU" dirty="0">
                <a:solidFill>
                  <a:prstClr val="black"/>
                </a:solidFill>
                <a:cs typeface="Arial" charset="0"/>
              </a:rPr>
              <a:t>The next step will be the development of the lab work complexes based on linear electron accelerator directly. Lab works development on RF and vacuum technology, high voltage and power accelerator electronics, magnet systems, radiation and nuclear safety etc. is planned.</a:t>
            </a:r>
            <a:endParaRPr lang="ru-RU" altLang="ru-RU" dirty="0">
              <a:solidFill>
                <a:prstClr val="black"/>
              </a:solidFill>
              <a:cs typeface="Arial" charset="0"/>
            </a:endParaRPr>
          </a:p>
          <a:p>
            <a:r>
              <a:rPr lang="en-US" altLang="ru-RU" dirty="0">
                <a:solidFill>
                  <a:prstClr val="black"/>
                </a:solidFill>
                <a:cs typeface="Arial" charset="0"/>
              </a:rPr>
              <a:t>Moreover, laser metrology lab works complex and another new complexes creation, development and modernization of the existing complexes and student number per complex increasing (by additional equipment purchasing) is planned.</a:t>
            </a:r>
            <a:endParaRPr lang="ru-RU" altLang="ru-RU" dirty="0">
              <a:solidFill>
                <a:prstClr val="black"/>
              </a:solidFill>
              <a:cs typeface="Arial" charset="0"/>
            </a:endParaRPr>
          </a:p>
          <a:p>
            <a:r>
              <a:rPr lang="en-US" altLang="ru-RU" dirty="0">
                <a:solidFill>
                  <a:prstClr val="black"/>
                </a:solidFill>
                <a:cs typeface="Arial" charset="0"/>
              </a:rPr>
              <a:t>Besides that, a project of direct students participation in accelerator development (new accelerating systems, waveguides, magnets, control systems etc. mounting) exists.</a:t>
            </a:r>
            <a:endParaRPr lang="ru-RU" altLang="ru-RU" dirty="0">
              <a:solidFill>
                <a:prstClr val="black"/>
              </a:solidFill>
              <a:cs typeface="Arial" charset="0"/>
            </a:endParaRPr>
          </a:p>
        </p:txBody>
      </p:sp>
    </p:spTree>
    <p:extLst>
      <p:ext uri="{BB962C8B-B14F-4D97-AF65-F5344CB8AC3E}">
        <p14:creationId xmlns:p14="http://schemas.microsoft.com/office/powerpoint/2010/main" val="4181941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Заголовок 1"/>
          <p:cNvSpPr>
            <a:spLocks noGrp="1"/>
          </p:cNvSpPr>
          <p:nvPr>
            <p:ph type="title"/>
          </p:nvPr>
        </p:nvSpPr>
        <p:spPr bwMode="auto">
          <a:xfrm>
            <a:off x="457200" y="1412875"/>
            <a:ext cx="8229600" cy="35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ru-RU" sz="2400" smtClean="0">
                <a:ea typeface="Lucida Sans Unicode" panose="020B0602030504020204" pitchFamily="34" charset="0"/>
              </a:rPr>
              <a:t>Estimate of expenditures on Project</a:t>
            </a:r>
            <a:endParaRPr lang="ru-RU" altLang="ru-RU" sz="2400" smtClean="0">
              <a:ea typeface="Lucida Sans Unicode" panose="020B0602030504020204" pitchFamily="34" charset="0"/>
            </a:endParaRPr>
          </a:p>
        </p:txBody>
      </p:sp>
      <p:graphicFrame>
        <p:nvGraphicFramePr>
          <p:cNvPr id="4" name="Таблица 3"/>
          <p:cNvGraphicFramePr>
            <a:graphicFrameLocks noGrp="1"/>
          </p:cNvGraphicFramePr>
          <p:nvPr/>
        </p:nvGraphicFramePr>
        <p:xfrm>
          <a:off x="323850" y="2349500"/>
          <a:ext cx="8496300" cy="3475037"/>
        </p:xfrm>
        <a:graphic>
          <a:graphicData uri="http://schemas.openxmlformats.org/drawingml/2006/table">
            <a:tbl>
              <a:tblPr/>
              <a:tblGrid>
                <a:gridCol w="381635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152525">
                  <a:extLst>
                    <a:ext uri="{9D8B030D-6E8A-4147-A177-3AD203B41FA5}">
                      <a16:colId xmlns:a16="http://schemas.microsoft.com/office/drawing/2014/main" xmlns="" val="20002"/>
                    </a:ext>
                  </a:extLst>
                </a:gridCol>
                <a:gridCol w="1008063">
                  <a:extLst>
                    <a:ext uri="{9D8B030D-6E8A-4147-A177-3AD203B41FA5}">
                      <a16:colId xmlns:a16="http://schemas.microsoft.com/office/drawing/2014/main" xmlns="" val="20003"/>
                    </a:ext>
                  </a:extLst>
                </a:gridCol>
                <a:gridCol w="1223962">
                  <a:extLst>
                    <a:ext uri="{9D8B030D-6E8A-4147-A177-3AD203B41FA5}">
                      <a16:colId xmlns:a16="http://schemas.microsoft.com/office/drawing/2014/main" xmlns="" val="20004"/>
                    </a:ext>
                  </a:extLst>
                </a:gridCol>
              </a:tblGrid>
              <a:tr h="548690">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Heads of expenditure</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Overall cost</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2016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2017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2018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4345">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Project direct expenses</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274345">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Materials</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100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30 000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35 000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35 000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274345">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Equipment</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200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70 000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65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65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1097380">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Travel expenses, </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AutoNum type="alphaLcParenR"/>
                        <a:tabLst/>
                      </a:pPr>
                      <a:r>
                        <a:rPr kumimoji="0" lang="en-US" altLang="ru-RU" sz="1800" b="0" i="0" u="none" strike="noStrike" cap="none" normalizeH="0" baseline="0" dirty="0">
                          <a:ln>
                            <a:noFill/>
                          </a:ln>
                          <a:solidFill>
                            <a:schemeClr val="tx1"/>
                          </a:solidFill>
                          <a:effectLst/>
                          <a:latin typeface="Arial" charset="0"/>
                          <a:cs typeface="Times New Roman" pitchFamily="18" charset="0"/>
                        </a:rPr>
                        <a:t>non-</a:t>
                      </a:r>
                      <a:r>
                        <a:rPr kumimoji="0" lang="en-US" altLang="ru-RU" sz="1800" b="0" i="0" u="none" strike="noStrike" cap="none" normalizeH="0" baseline="0" dirty="0" err="1">
                          <a:ln>
                            <a:noFill/>
                          </a:ln>
                          <a:solidFill>
                            <a:schemeClr val="tx1"/>
                          </a:solidFill>
                          <a:effectLst/>
                          <a:latin typeface="Arial" charset="0"/>
                          <a:cs typeface="Times New Roman" pitchFamily="18" charset="0"/>
                        </a:rPr>
                        <a:t>rouble</a:t>
                      </a:r>
                      <a:r>
                        <a:rPr kumimoji="0" lang="en-US" altLang="ru-RU" sz="1800" b="0" i="0" u="none" strike="noStrike" cap="none" normalizeH="0" baseline="0" dirty="0">
                          <a:ln>
                            <a:noFill/>
                          </a:ln>
                          <a:solidFill>
                            <a:schemeClr val="tx1"/>
                          </a:solidFill>
                          <a:effectLst/>
                          <a:latin typeface="Arial" charset="0"/>
                          <a:cs typeface="Times New Roman" pitchFamily="18" charset="0"/>
                        </a:rPr>
                        <a:t> zone countries</a:t>
                      </a:r>
                    </a:p>
                    <a:p>
                      <a:pPr marL="342900" marR="0" lvl="0" indent="-342900" algn="l" defTabSz="914400" rtl="0" eaLnBrk="1" fontAlgn="base" latinLnBrk="0" hangingPunct="1">
                        <a:lnSpc>
                          <a:spcPct val="100000"/>
                        </a:lnSpc>
                        <a:spcBef>
                          <a:spcPct val="0"/>
                        </a:spcBef>
                        <a:spcAft>
                          <a:spcPct val="0"/>
                        </a:spcAft>
                        <a:buClrTx/>
                        <a:buSzTx/>
                        <a:buFontTx/>
                        <a:buAutoNum type="alphaLcParenR"/>
                        <a:tabLst/>
                      </a:pPr>
                      <a:r>
                        <a:rPr kumimoji="0" lang="en-US" altLang="ru-RU" sz="1800" b="0" i="0" u="none" strike="noStrike" cap="none" normalizeH="0" baseline="0" dirty="0" err="1">
                          <a:ln>
                            <a:noFill/>
                          </a:ln>
                          <a:solidFill>
                            <a:schemeClr val="tx1"/>
                          </a:solidFill>
                          <a:effectLst/>
                          <a:latin typeface="Arial" charset="0"/>
                          <a:cs typeface="Times New Roman" pitchFamily="18" charset="0"/>
                        </a:rPr>
                        <a:t>rouble</a:t>
                      </a:r>
                      <a:r>
                        <a:rPr kumimoji="0" lang="en-US" altLang="ru-RU" sz="1800" b="0" i="0" u="none" strike="noStrike" cap="none" normalizeH="0" baseline="0" dirty="0">
                          <a:ln>
                            <a:noFill/>
                          </a:ln>
                          <a:solidFill>
                            <a:schemeClr val="tx1"/>
                          </a:solidFill>
                          <a:effectLst/>
                          <a:latin typeface="Arial" charset="0"/>
                          <a:cs typeface="Times New Roman" pitchFamily="18" charset="0"/>
                        </a:rPr>
                        <a:t> zone countries</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charset="0"/>
                          <a:cs typeface="Times New Roman" pitchFamily="18" charset="0"/>
                        </a:rPr>
                        <a:t>в)   </a:t>
                      </a:r>
                      <a:r>
                        <a:rPr kumimoji="0" lang="en-US" altLang="ru-RU" sz="1800" b="0" i="0" u="none" strike="noStrike" cap="none" normalizeH="0" baseline="0" dirty="0">
                          <a:ln>
                            <a:noFill/>
                          </a:ln>
                          <a:solidFill>
                            <a:schemeClr val="tx1"/>
                          </a:solidFill>
                          <a:effectLst/>
                          <a:latin typeface="Arial" charset="0"/>
                          <a:cs typeface="Times New Roman" pitchFamily="18" charset="0"/>
                        </a:rPr>
                        <a:t>protocols</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120</a:t>
                      </a:r>
                      <a:r>
                        <a:rPr kumimoji="0" lang="en-US" altLang="ru-RU" sz="1800" b="0" i="0" u="none" strike="noStrike" cap="none" normalizeH="0" baseline="0">
                          <a:ln>
                            <a:noFill/>
                          </a:ln>
                          <a:solidFill>
                            <a:schemeClr val="tx1"/>
                          </a:solidFill>
                          <a:effectLst/>
                          <a:latin typeface="Arial" charset="0"/>
                          <a:cs typeface="Times New Roman" pitchFamily="18" charset="0"/>
                        </a:rPr>
                        <a:t> 000 </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96 </a:t>
                      </a:r>
                      <a:r>
                        <a:rPr kumimoji="0" lang="en-US" altLang="ru-RU" sz="1800" b="0" i="0" u="none" strike="noStrike" cap="none" normalizeH="0" baseline="0">
                          <a:ln>
                            <a:noFill/>
                          </a:ln>
                          <a:solidFill>
                            <a:schemeClr val="tx1"/>
                          </a:solidFill>
                          <a:effectLst/>
                          <a:latin typeface="Arial" charset="0"/>
                          <a:cs typeface="Times New Roman" pitchFamily="18" charset="0"/>
                        </a:rPr>
                        <a:t>000 </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15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9 000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40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800" b="0" i="0" u="none" strike="noStrike" cap="none" normalizeH="0" baseline="0">
                          <a:ln>
                            <a:noFill/>
                          </a:ln>
                          <a:solidFill>
                            <a:schemeClr val="tx1"/>
                          </a:solidFill>
                          <a:effectLst/>
                          <a:latin typeface="Arial" charset="0"/>
                          <a:cs typeface="Times New Roman" pitchFamily="18" charset="0"/>
                        </a:rPr>
                        <a:t> </a:t>
                      </a:r>
                      <a:r>
                        <a:rPr kumimoji="0" lang="ru-RU" altLang="ru-RU" sz="1800" b="0" i="0" u="none" strike="noStrike" cap="none" normalizeH="0" baseline="0">
                          <a:ln>
                            <a:noFill/>
                          </a:ln>
                          <a:solidFill>
                            <a:schemeClr val="tx1"/>
                          </a:solidFill>
                          <a:effectLst/>
                          <a:latin typeface="Arial" charset="0"/>
                          <a:cs typeface="Times New Roman" pitchFamily="18" charset="0"/>
                        </a:rPr>
                        <a:t>32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5 </a:t>
                      </a:r>
                      <a:r>
                        <a:rPr kumimoji="0" lang="en-US" altLang="ru-RU" sz="1800" b="0" i="0" u="none" strike="noStrike" cap="none" normalizeH="0" baseline="0">
                          <a:ln>
                            <a:noFill/>
                          </a:ln>
                          <a:solidFill>
                            <a:schemeClr val="tx1"/>
                          </a:solidFill>
                          <a:effectLst/>
                          <a:latin typeface="Arial" charset="0"/>
                          <a:cs typeface="Times New Roman" pitchFamily="18" charset="0"/>
                        </a:rPr>
                        <a:t>000 </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3 000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40 </a:t>
                      </a:r>
                      <a:r>
                        <a:rPr kumimoji="0" lang="en-GB"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800" b="0" i="0" u="none" strike="noStrike" cap="none" normalizeH="0" baseline="0">
                          <a:ln>
                            <a:noFill/>
                          </a:ln>
                          <a:solidFill>
                            <a:schemeClr val="tx1"/>
                          </a:solidFill>
                          <a:effectLst/>
                          <a:latin typeface="Arial" charset="0"/>
                          <a:cs typeface="Times New Roman" pitchFamily="18" charset="0"/>
                        </a:rPr>
                        <a:t> </a:t>
                      </a:r>
                      <a:r>
                        <a:rPr kumimoji="0" lang="ru-RU" altLang="ru-RU" sz="1800" b="0" i="0" u="none" strike="noStrike" cap="none" normalizeH="0" baseline="0">
                          <a:ln>
                            <a:noFill/>
                          </a:ln>
                          <a:solidFill>
                            <a:schemeClr val="tx1"/>
                          </a:solidFill>
                          <a:effectLst/>
                          <a:latin typeface="Arial" charset="0"/>
                          <a:cs typeface="Times New Roman" pitchFamily="18" charset="0"/>
                        </a:rPr>
                        <a:t>32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chemeClr val="tx1"/>
                          </a:solidFill>
                          <a:effectLst/>
                          <a:latin typeface="Arial" charset="0"/>
                          <a:cs typeface="Times New Roman" pitchFamily="18" charset="0"/>
                        </a:rPr>
                        <a:t> </a:t>
                      </a:r>
                      <a:r>
                        <a:rPr kumimoji="0" lang="ru-RU" altLang="ru-RU" sz="1800" b="0" i="0" u="none" strike="noStrike" cap="none" normalizeH="0" baseline="0">
                          <a:ln>
                            <a:noFill/>
                          </a:ln>
                          <a:solidFill>
                            <a:schemeClr val="tx1"/>
                          </a:solidFill>
                          <a:effectLst/>
                          <a:latin typeface="Arial" charset="0"/>
                          <a:cs typeface="Times New Roman" pitchFamily="18" charset="0"/>
                        </a:rPr>
                        <a:t>5 </a:t>
                      </a:r>
                      <a:r>
                        <a:rPr kumimoji="0" lang="en-US" altLang="ru-RU" sz="1800" b="0" i="0" u="none" strike="noStrike" cap="none" normalizeH="0" baseline="0">
                          <a:ln>
                            <a:noFill/>
                          </a:ln>
                          <a:solidFill>
                            <a:schemeClr val="tx1"/>
                          </a:solidFill>
                          <a:effectLst/>
                          <a:latin typeface="Arial" charset="0"/>
                          <a:cs typeface="Times New Roman" pitchFamily="18" charset="0"/>
                        </a:rPr>
                        <a:t>000 </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3 </a:t>
                      </a:r>
                      <a:r>
                        <a:rPr kumimoji="0" lang="en-GB"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40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ru-RU" sz="1800" b="0" i="0" u="none" strike="noStrike" cap="none" normalizeH="0" baseline="0">
                          <a:ln>
                            <a:noFill/>
                          </a:ln>
                          <a:solidFill>
                            <a:schemeClr val="tx1"/>
                          </a:solidFill>
                          <a:effectLst/>
                          <a:latin typeface="Arial" charset="0"/>
                          <a:cs typeface="Times New Roman" pitchFamily="18" charset="0"/>
                        </a:rPr>
                        <a:t> </a:t>
                      </a:r>
                      <a:r>
                        <a:rPr kumimoji="0" lang="ru-RU" altLang="ru-RU" sz="1800" b="0" i="0" u="none" strike="noStrike" cap="none" normalizeH="0" baseline="0">
                          <a:ln>
                            <a:noFill/>
                          </a:ln>
                          <a:solidFill>
                            <a:schemeClr val="tx1"/>
                          </a:solidFill>
                          <a:effectLst/>
                          <a:latin typeface="Arial" charset="0"/>
                          <a:cs typeface="Times New Roman" pitchFamily="18" charset="0"/>
                        </a:rPr>
                        <a:t>32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chemeClr val="tx1"/>
                          </a:solidFill>
                          <a:effectLst/>
                          <a:latin typeface="Arial" charset="0"/>
                          <a:cs typeface="Times New Roman" pitchFamily="18" charset="0"/>
                        </a:rPr>
                        <a:t> </a:t>
                      </a:r>
                      <a:r>
                        <a:rPr kumimoji="0" lang="ru-RU" altLang="ru-RU" sz="1800" b="0" i="0" u="none" strike="noStrike" cap="none" normalizeH="0" baseline="0">
                          <a:ln>
                            <a:noFill/>
                          </a:ln>
                          <a:solidFill>
                            <a:schemeClr val="tx1"/>
                          </a:solidFill>
                          <a:effectLst/>
                          <a:latin typeface="Arial" charset="0"/>
                          <a:cs typeface="Times New Roman" pitchFamily="18" charset="0"/>
                        </a:rPr>
                        <a:t>5 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 3 </a:t>
                      </a:r>
                      <a:r>
                        <a:rPr kumimoji="0" lang="en-GB"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4345">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Total direct expenses</a:t>
                      </a:r>
                      <a:r>
                        <a:rPr kumimoji="0" lang="ru-RU" altLang="ru-RU" sz="1800" b="0" i="0" u="none" strike="noStrike" cap="none" normalizeH="0" baseline="0" dirty="0">
                          <a:ln>
                            <a:noFill/>
                          </a:ln>
                          <a:solidFill>
                            <a:schemeClr val="tx1"/>
                          </a:solidFill>
                          <a:effectLst/>
                          <a:latin typeface="Arial" charset="0"/>
                          <a:cs typeface="Times New Roman" pitchFamily="18" charset="0"/>
                        </a:rPr>
                        <a:t>:</a:t>
                      </a: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  420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140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14</a:t>
                      </a:r>
                      <a:r>
                        <a:rPr kumimoji="0" lang="en-US" altLang="ru-RU" sz="1800" b="0" i="0" u="none" strike="noStrike" cap="none" normalizeH="0" baseline="0">
                          <a:ln>
                            <a:noFill/>
                          </a:ln>
                          <a:solidFill>
                            <a:schemeClr val="tx1"/>
                          </a:solidFill>
                          <a:effectLst/>
                          <a:latin typeface="Arial" charset="0"/>
                          <a:cs typeface="Times New Roman" pitchFamily="18" charset="0"/>
                        </a:rPr>
                        <a:t>0 000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140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8690">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Arial" charset="0"/>
                          <a:cs typeface="Times New Roman" pitchFamily="18" charset="0"/>
                        </a:rPr>
                        <a:t>Including</a:t>
                      </a:r>
                      <a:r>
                        <a:rPr kumimoji="0" lang="ru-RU" altLang="ru-RU" sz="1800" b="0" i="0" u="none" strike="noStrike" cap="none" normalizeH="0" baseline="0" dirty="0">
                          <a:ln>
                            <a:noFill/>
                          </a:ln>
                          <a:solidFill>
                            <a:schemeClr val="tx1"/>
                          </a:solidFill>
                          <a:effectLst/>
                          <a:latin typeface="Arial" charset="0"/>
                          <a:cs typeface="Times New Roman" pitchFamily="18" charset="0"/>
                        </a:rPr>
                        <a:t>: </a:t>
                      </a:r>
                      <a:r>
                        <a:rPr kumimoji="0" lang="en-US" altLang="ru-RU" sz="1800" b="0" i="0" u="none" strike="noStrike" cap="none" normalizeH="0" baseline="0" dirty="0">
                          <a:ln>
                            <a:noFill/>
                          </a:ln>
                          <a:solidFill>
                            <a:schemeClr val="tx1"/>
                          </a:solidFill>
                          <a:effectLst/>
                          <a:latin typeface="Arial" charset="0"/>
                          <a:cs typeface="Times New Roman" pitchFamily="18" charset="0"/>
                        </a:rPr>
                        <a:t>LHEP budget</a:t>
                      </a:r>
                      <a:endParaRPr kumimoji="0" lang="ru-RU" altLang="ru-RU" sz="18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chemeClr val="tx1"/>
                          </a:solidFill>
                          <a:effectLst/>
                          <a:latin typeface="Arial" charset="0"/>
                          <a:cs typeface="Times New Roman" pitchFamily="18" charset="0"/>
                        </a:rPr>
                        <a:t>                 </a:t>
                      </a:r>
                      <a:r>
                        <a:rPr kumimoji="0" lang="en-US" altLang="ru-RU" sz="1800" b="0" i="1" u="none" strike="noStrike" cap="none" normalizeH="0" baseline="0">
                          <a:ln>
                            <a:noFill/>
                          </a:ln>
                          <a:solidFill>
                            <a:schemeClr val="tx1"/>
                          </a:solidFill>
                          <a:effectLst/>
                          <a:latin typeface="Arial" charset="0"/>
                          <a:cs typeface="Times New Roman" pitchFamily="18" charset="0"/>
                        </a:rPr>
                        <a:t>BMBF</a:t>
                      </a:r>
                      <a:endParaRPr kumimoji="0" lang="ru-RU" altLang="ru-RU" sz="1800" b="0" i="1" u="none" strike="noStrike" cap="none" normalizeH="0" baseline="0" dirty="0">
                        <a:ln>
                          <a:noFill/>
                        </a:ln>
                        <a:solidFill>
                          <a:schemeClr val="tx1"/>
                        </a:solidFill>
                        <a:effectLst/>
                        <a:latin typeface="Arial"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charset="0"/>
                          <a:cs typeface="Times New Roman" pitchFamily="18" charset="0"/>
                        </a:rPr>
                        <a:t> </a:t>
                      </a:r>
                      <a:r>
                        <a:rPr kumimoji="0" lang="en-US" altLang="ru-RU" sz="1800" b="0" i="0" u="none" strike="noStrike" cap="none" normalizeH="0" baseline="0">
                          <a:ln>
                            <a:noFill/>
                          </a:ln>
                          <a:solidFill>
                            <a:schemeClr val="tx1"/>
                          </a:solidFill>
                          <a:effectLst/>
                          <a:latin typeface="Arial" charset="0"/>
                          <a:cs typeface="Times New Roman" pitchFamily="18" charset="0"/>
                        </a:rPr>
                        <a:t>18</a:t>
                      </a:r>
                      <a:r>
                        <a:rPr kumimoji="0" lang="ru-RU" altLang="ru-RU" sz="1800" b="0" i="0" u="none" strike="noStrike" cap="none" normalizeH="0" baseline="0">
                          <a:ln>
                            <a:noFill/>
                          </a:ln>
                          <a:solidFill>
                            <a:schemeClr val="tx1"/>
                          </a:solidFill>
                          <a:effectLst/>
                          <a:latin typeface="Arial" charset="0"/>
                          <a:cs typeface="Times New Roman" pitchFamily="18" charset="0"/>
                        </a:rPr>
                        <a:t>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1" u="none" strike="noStrike" cap="none" normalizeH="0" baseline="0">
                          <a:ln>
                            <a:noFill/>
                          </a:ln>
                          <a:solidFill>
                            <a:schemeClr val="tx1"/>
                          </a:solidFill>
                          <a:effectLst/>
                          <a:latin typeface="Arial" charset="0"/>
                          <a:cs typeface="Times New Roman" pitchFamily="18" charset="0"/>
                        </a:rPr>
                        <a:t> </a:t>
                      </a:r>
                      <a:r>
                        <a:rPr kumimoji="0" lang="en-US" altLang="ru-RU" sz="1800" b="0" i="1" u="none" strike="noStrike" cap="none" normalizeH="0" baseline="0">
                          <a:ln>
                            <a:noFill/>
                          </a:ln>
                          <a:solidFill>
                            <a:schemeClr val="tx1"/>
                          </a:solidFill>
                          <a:effectLst/>
                          <a:latin typeface="Arial" charset="0"/>
                          <a:cs typeface="Times New Roman" pitchFamily="18" charset="0"/>
                        </a:rPr>
                        <a:t>2</a:t>
                      </a:r>
                      <a:r>
                        <a:rPr kumimoji="0" lang="ru-RU" altLang="ru-RU" sz="1800" b="0" i="1" u="none" strike="noStrike" cap="none" normalizeH="0" baseline="0">
                          <a:ln>
                            <a:noFill/>
                          </a:ln>
                          <a:solidFill>
                            <a:schemeClr val="tx1"/>
                          </a:solidFill>
                          <a:effectLst/>
                          <a:latin typeface="Arial" charset="0"/>
                          <a:cs typeface="Times New Roman" pitchFamily="18" charset="0"/>
                        </a:rPr>
                        <a:t>40 </a:t>
                      </a:r>
                      <a:r>
                        <a:rPr kumimoji="0" lang="en-US" altLang="ru-RU" sz="1800" b="0" i="1" u="none" strike="noStrike" cap="none" normalizeH="0" baseline="0">
                          <a:ln>
                            <a:noFill/>
                          </a:ln>
                          <a:solidFill>
                            <a:schemeClr val="tx1"/>
                          </a:solidFill>
                          <a:effectLst/>
                          <a:latin typeface="Arial" charset="0"/>
                          <a:cs typeface="Times New Roman" pitchFamily="18" charset="0"/>
                        </a:rPr>
                        <a:t>000</a:t>
                      </a:r>
                      <a:endParaRPr kumimoji="0" lang="ru-RU" altLang="ru-RU" sz="1800" b="0" i="1"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chemeClr val="tx1"/>
                          </a:solidFill>
                          <a:effectLst/>
                          <a:latin typeface="Arial" charset="0"/>
                          <a:cs typeface="Times New Roman" pitchFamily="18" charset="0"/>
                        </a:rPr>
                        <a:t>6</a:t>
                      </a:r>
                      <a:r>
                        <a:rPr kumimoji="0" lang="ru-RU" altLang="ru-RU" sz="1800" b="0" i="0" u="none" strike="noStrike" cap="none" normalizeH="0" baseline="0">
                          <a:ln>
                            <a:noFill/>
                          </a:ln>
                          <a:solidFill>
                            <a:schemeClr val="tx1"/>
                          </a:solidFill>
                          <a:effectLst/>
                          <a:latin typeface="Arial" charset="0"/>
                          <a:cs typeface="Times New Roman" pitchFamily="18" charset="0"/>
                        </a:rPr>
                        <a:t>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1" u="none" strike="noStrike" cap="none" normalizeH="0" baseline="0">
                          <a:ln>
                            <a:noFill/>
                          </a:ln>
                          <a:solidFill>
                            <a:schemeClr val="tx1"/>
                          </a:solidFill>
                          <a:effectLst/>
                          <a:latin typeface="Arial" charset="0"/>
                          <a:cs typeface="Times New Roman" pitchFamily="18" charset="0"/>
                        </a:rPr>
                        <a:t>80 000</a:t>
                      </a:r>
                      <a:r>
                        <a:rPr kumimoji="0" lang="en-US" altLang="ru-RU" sz="1800" b="0" i="1" u="none" strike="noStrike" cap="none" normalizeH="0" baseline="0">
                          <a:ln>
                            <a:noFill/>
                          </a:ln>
                          <a:solidFill>
                            <a:schemeClr val="tx1"/>
                          </a:solidFill>
                          <a:effectLst/>
                          <a:latin typeface="Arial" charset="0"/>
                          <a:cs typeface="Times New Roman" pitchFamily="18" charset="0"/>
                        </a:rPr>
                        <a:t> </a:t>
                      </a:r>
                      <a:endParaRPr kumimoji="0" lang="ru-RU" altLang="ru-RU" sz="1800" b="0" i="1" u="none" strike="noStrike" cap="none" normalizeH="0" baseline="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chemeClr val="tx1"/>
                          </a:solidFill>
                          <a:effectLst/>
                          <a:latin typeface="Arial" charset="0"/>
                          <a:cs typeface="Times New Roman" pitchFamily="18" charset="0"/>
                        </a:rPr>
                        <a:t>6</a:t>
                      </a:r>
                      <a:r>
                        <a:rPr kumimoji="0" lang="ru-RU" altLang="ru-RU" sz="1800" b="0" i="0" u="none" strike="noStrike" cap="none" normalizeH="0" baseline="0">
                          <a:ln>
                            <a:noFill/>
                          </a:ln>
                          <a:solidFill>
                            <a:schemeClr val="tx1"/>
                          </a:solidFill>
                          <a:effectLst/>
                          <a:latin typeface="Arial" charset="0"/>
                          <a:cs typeface="Times New Roman" pitchFamily="18" charset="0"/>
                        </a:rPr>
                        <a:t>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1" u="none" strike="noStrike" cap="none" normalizeH="0" baseline="0">
                          <a:ln>
                            <a:noFill/>
                          </a:ln>
                          <a:solidFill>
                            <a:schemeClr val="tx1"/>
                          </a:solidFill>
                          <a:effectLst/>
                          <a:latin typeface="Arial" charset="0"/>
                          <a:cs typeface="Times New Roman" pitchFamily="18" charset="0"/>
                        </a:rPr>
                        <a:t>80 000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chemeClr val="tx1"/>
                          </a:solidFill>
                          <a:effectLst/>
                          <a:latin typeface="Arial" charset="0"/>
                          <a:cs typeface="Times New Roman" pitchFamily="18" charset="0"/>
                        </a:rPr>
                        <a:t>6</a:t>
                      </a:r>
                      <a:r>
                        <a:rPr kumimoji="0" lang="ru-RU" altLang="ru-RU" sz="1800" b="0" i="0" u="none" strike="noStrike" cap="none" normalizeH="0" baseline="0">
                          <a:ln>
                            <a:noFill/>
                          </a:ln>
                          <a:solidFill>
                            <a:schemeClr val="tx1"/>
                          </a:solidFill>
                          <a:effectLst/>
                          <a:latin typeface="Arial" charset="0"/>
                          <a:cs typeface="Times New Roman" pitchFamily="18" charset="0"/>
                        </a:rPr>
                        <a:t>0 </a:t>
                      </a:r>
                      <a:r>
                        <a:rPr kumimoji="0" lang="en-US" altLang="ru-RU" sz="1800" b="0" i="0" u="none" strike="noStrike" cap="none" normalizeH="0" baseline="0">
                          <a:ln>
                            <a:noFill/>
                          </a:ln>
                          <a:solidFill>
                            <a:schemeClr val="tx1"/>
                          </a:solidFill>
                          <a:effectLst/>
                          <a:latin typeface="Arial" charset="0"/>
                          <a:cs typeface="Times New Roman" pitchFamily="18" charset="0"/>
                        </a:rPr>
                        <a:t>000</a:t>
                      </a:r>
                      <a:endParaRPr kumimoji="0" lang="ru-RU" altLang="ru-RU" sz="18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1" u="none" strike="noStrike" cap="none" normalizeH="0" baseline="0">
                          <a:ln>
                            <a:noFill/>
                          </a:ln>
                          <a:solidFill>
                            <a:schemeClr val="tx1"/>
                          </a:solidFill>
                          <a:effectLst/>
                          <a:latin typeface="Arial" charset="0"/>
                          <a:cs typeface="Times New Roman" pitchFamily="18" charset="0"/>
                        </a:rPr>
                        <a:t>80 000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82897">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Times New Roman" pitchFamily="18" charset="0"/>
                          <a:cs typeface="Times New Roman" pitchFamily="18" charset="0"/>
                        </a:rPr>
                        <a:t> </a:t>
                      </a: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1600">
                          <a:solidFill>
                            <a:schemeClr val="tx1"/>
                          </a:solidFill>
                          <a:latin typeface="Lucida Sans Unicode" pitchFamily="34" charset="0"/>
                        </a:defRPr>
                      </a:lvl1pPr>
                      <a:lvl2pPr marL="742950" indent="-285750" eaLnBrk="0" hangingPunct="0">
                        <a:spcBef>
                          <a:spcPct val="20000"/>
                        </a:spcBef>
                        <a:buFont typeface="Arial" charset="0"/>
                        <a:defRPr sz="15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defRPr sz="14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defRPr sz="13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defRPr sz="12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defRPr sz="1200">
                          <a:solidFill>
                            <a:schemeClr val="tx1"/>
                          </a:solidFill>
                          <a:latin typeface="Lucida Sans Unicode" pitchFamily="34" charset="0"/>
                          <a:ea typeface="Lucida Sans Unicode" pitchFamily="34" charset="0"/>
                          <a:cs typeface="Lucida Sans Unicod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1"/>
          <p:cNvSpPr>
            <a:spLocks noGrp="1"/>
          </p:cNvSpPr>
          <p:nvPr>
            <p:ph idx="1"/>
          </p:nvPr>
        </p:nvSpPr>
        <p:spPr>
          <a:xfrm>
            <a:off x="179388" y="1989138"/>
            <a:ext cx="8785225" cy="4137025"/>
          </a:xfrm>
        </p:spPr>
        <p:txBody>
          <a:bodyPr/>
          <a:lstStyle/>
          <a:p>
            <a:pPr marL="0" indent="0">
              <a:buFont typeface="Arial" charset="0"/>
              <a:buNone/>
            </a:pPr>
            <a:r>
              <a:rPr lang="en-US" altLang="ru-RU" dirty="0" smtClean="0"/>
              <a:t>	Projects of interest for world physics society today are lepton and hadron accelerators to maximum energies, accelerators and detectors aimed for heavy hadrons research.</a:t>
            </a:r>
            <a:endParaRPr lang="ru-RU" altLang="ru-RU" dirty="0" smtClean="0"/>
          </a:p>
          <a:p>
            <a:pPr marL="0" indent="0">
              <a:buFont typeface="Arial" charset="0"/>
              <a:buNone/>
            </a:pPr>
            <a:r>
              <a:rPr lang="en-US" altLang="ru-RU" dirty="0" smtClean="0"/>
              <a:t>	These projects include International Linear electron-positron collider (ILC, Japan), Compact </a:t>
            </a:r>
            <a:r>
              <a:rPr lang="en-US" altLang="ru-RU" dirty="0" err="1" smtClean="0"/>
              <a:t>LInear</a:t>
            </a:r>
            <a:r>
              <a:rPr lang="en-US" altLang="ru-RU" dirty="0" smtClean="0"/>
              <a:t> electron-positron Collider (CLIC, CERN), Future Circular electron-positron and later possibly </a:t>
            </a:r>
            <a:r>
              <a:rPr lang="en-US" altLang="ru-RU" dirty="0" err="1" smtClean="0"/>
              <a:t>hardron</a:t>
            </a:r>
            <a:r>
              <a:rPr lang="en-US" altLang="ru-RU" dirty="0" smtClean="0"/>
              <a:t> Collider (FCC at CERN, CEPC in China). These colliders are aimed for achievement of the maximum colliding particles energies.</a:t>
            </a:r>
            <a:r>
              <a:rPr lang="ru-RU" altLang="ru-RU" dirty="0" smtClean="0"/>
              <a:t> </a:t>
            </a:r>
          </a:p>
          <a:p>
            <a:pPr marL="0" indent="0">
              <a:buFont typeface="Arial" charset="0"/>
              <a:buNone/>
            </a:pPr>
            <a:r>
              <a:rPr lang="en-US" altLang="ru-RU" dirty="0" smtClean="0"/>
              <a:t>	The project is aimed to design and to test the accelerator elements, to create the test bench for detectors for high energy physics and to provide the engineering training for the JINR University Center.</a:t>
            </a:r>
            <a:endParaRPr lang="ru-RU" altLang="ru-RU" dirty="0" smtClean="0"/>
          </a:p>
        </p:txBody>
      </p:sp>
      <p:sp>
        <p:nvSpPr>
          <p:cNvPr id="17411" name="Подзаголовок 2"/>
          <p:cNvSpPr>
            <a:spLocks noGrp="1"/>
          </p:cNvSpPr>
          <p:nvPr>
            <p:ph type="subTitle" idx="13"/>
          </p:nvPr>
        </p:nvSpPr>
        <p:spPr>
          <a:xfrm>
            <a:off x="179512" y="1340768"/>
            <a:ext cx="8785225" cy="334963"/>
          </a:xfrm>
        </p:spPr>
        <p:txBody>
          <a:bodyPr/>
          <a:lstStyle/>
          <a:p>
            <a:pPr fontAlgn="base">
              <a:spcAft>
                <a:spcPct val="0"/>
              </a:spcAft>
              <a:buFont typeface="Arial" charset="0"/>
              <a:buNone/>
            </a:pPr>
            <a:r>
              <a:rPr lang="en-US" altLang="ru-RU" sz="2400" dirty="0" smtClean="0"/>
              <a:t>Introduction</a:t>
            </a:r>
            <a:endParaRPr lang="ru-RU" altLang="ru-RU" sz="2400" dirty="0" smtClean="0"/>
          </a:p>
        </p:txBody>
      </p:sp>
    </p:spTree>
    <p:extLst>
      <p:ext uri="{BB962C8B-B14F-4D97-AF65-F5344CB8AC3E}">
        <p14:creationId xmlns:p14="http://schemas.microsoft.com/office/powerpoint/2010/main" val="338905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1"/>
          <p:cNvSpPr>
            <a:spLocks noGrp="1"/>
          </p:cNvSpPr>
          <p:nvPr>
            <p:ph idx="1"/>
          </p:nvPr>
        </p:nvSpPr>
        <p:spPr>
          <a:xfrm>
            <a:off x="107950" y="1341438"/>
            <a:ext cx="9026525" cy="5399930"/>
          </a:xfrm>
        </p:spPr>
        <p:txBody>
          <a:bodyPr/>
          <a:lstStyle/>
          <a:p>
            <a:pPr marL="0" indent="0">
              <a:spcBef>
                <a:spcPct val="0"/>
              </a:spcBef>
              <a:buFont typeface="Arial" charset="0"/>
              <a:buNone/>
            </a:pPr>
            <a:r>
              <a:rPr lang="en-US" altLang="ru-RU" dirty="0" smtClean="0"/>
              <a:t>The new project was prepared in the frame of project </a:t>
            </a:r>
          </a:p>
          <a:p>
            <a:pPr marL="0" indent="0">
              <a:spcBef>
                <a:spcPct val="0"/>
              </a:spcBef>
              <a:buFont typeface="Arial" charset="0"/>
              <a:buNone/>
            </a:pPr>
            <a:r>
              <a:rPr lang="en-US" altLang="ru-RU" b="1" dirty="0" smtClean="0"/>
              <a:t>“JINR participation in design, manufacturing and testing of the prototypes of linear electron-positron collider elements and FEL”, 2007-2015</a:t>
            </a:r>
            <a:br>
              <a:rPr lang="en-US" altLang="ru-RU" b="1" dirty="0" smtClean="0"/>
            </a:br>
            <a:r>
              <a:rPr lang="en-US" altLang="ru-RU" dirty="0" smtClean="0"/>
              <a:t>During about 10 years this project is a basement of  the research theme </a:t>
            </a:r>
          </a:p>
          <a:p>
            <a:pPr marL="0" indent="0">
              <a:spcBef>
                <a:spcPct val="0"/>
              </a:spcBef>
              <a:buFont typeface="Arial" charset="0"/>
              <a:buNone/>
            </a:pPr>
            <a:r>
              <a:rPr lang="en-US" altLang="ru-RU" dirty="0" smtClean="0"/>
              <a:t>02-0-1067-2007/2015</a:t>
            </a:r>
            <a:r>
              <a:rPr lang="ru-RU" altLang="ru-RU" dirty="0" smtClean="0"/>
              <a:t> </a:t>
            </a:r>
            <a:r>
              <a:rPr lang="en-US" altLang="ru-RU" b="1" dirty="0" smtClean="0"/>
              <a:t>“Advanced Studies in New Generation of Electron-Positron Accelerators and Colliders for Fundamental and Applied Research” </a:t>
            </a:r>
          </a:p>
          <a:p>
            <a:pPr marL="0" indent="0">
              <a:spcBef>
                <a:spcPct val="0"/>
              </a:spcBef>
              <a:buFont typeface="Arial" charset="0"/>
              <a:buNone/>
            </a:pPr>
            <a:r>
              <a:rPr lang="en-US" altLang="ru-RU" dirty="0" smtClean="0"/>
              <a:t>that was started at JINR with the beginning of ILC activities in 2005. </a:t>
            </a:r>
          </a:p>
          <a:p>
            <a:pPr marL="0" indent="0">
              <a:spcBef>
                <a:spcPts val="1200"/>
              </a:spcBef>
              <a:buFont typeface="Arial" charset="0"/>
              <a:buNone/>
            </a:pPr>
            <a:r>
              <a:rPr lang="en-US" altLang="ru-RU" dirty="0" smtClean="0"/>
              <a:t>Currently this research theme unites several accelerator physicist groups working both in the field of linear and circular accelerators.</a:t>
            </a:r>
          </a:p>
          <a:p>
            <a:pPr marL="0" indent="0">
              <a:spcBef>
                <a:spcPts val="1200"/>
              </a:spcBef>
              <a:buNone/>
            </a:pPr>
            <a:r>
              <a:rPr lang="en-US" altLang="ru-RU" dirty="0" smtClean="0"/>
              <a:t>According </a:t>
            </a:r>
            <a:r>
              <a:rPr lang="en-US" altLang="ru-RU" dirty="0"/>
              <a:t>to JINR Directorate decision topic and project were stopped in 2015 and prolonged as a new topic 02-0-1127-2016/2018 based on two new projects: “Design, construction and test of prototype elements for new generation accelerators and colliders for fundamental and applied purposes” and “The precision laser metrology for fundamental and applied purposes”. </a:t>
            </a:r>
          </a:p>
          <a:p>
            <a:pPr marL="0" lvl="0" indent="0">
              <a:spcBef>
                <a:spcPts val="1200"/>
              </a:spcBef>
              <a:buNone/>
            </a:pPr>
            <a:r>
              <a:rPr lang="en-US" altLang="ru-RU" dirty="0">
                <a:solidFill>
                  <a:prstClr val="black"/>
                </a:solidFill>
              </a:rPr>
              <a:t>One of the main </a:t>
            </a:r>
            <a:r>
              <a:rPr lang="en-US" altLang="ru-RU" dirty="0" smtClean="0">
                <a:solidFill>
                  <a:prstClr val="black"/>
                </a:solidFill>
              </a:rPr>
              <a:t>result </a:t>
            </a:r>
            <a:r>
              <a:rPr lang="en-US" altLang="ru-RU" dirty="0">
                <a:solidFill>
                  <a:prstClr val="black"/>
                </a:solidFill>
              </a:rPr>
              <a:t>of this </a:t>
            </a:r>
            <a:r>
              <a:rPr lang="en-US" altLang="ru-RU" dirty="0" smtClean="0">
                <a:solidFill>
                  <a:prstClr val="black"/>
                </a:solidFill>
              </a:rPr>
              <a:t>ILC activities </a:t>
            </a:r>
            <a:r>
              <a:rPr lang="en-US" altLang="ru-RU" dirty="0">
                <a:solidFill>
                  <a:prstClr val="black"/>
                </a:solidFill>
              </a:rPr>
              <a:t>was the project and investigations on the ILC location and site in the </a:t>
            </a:r>
            <a:r>
              <a:rPr lang="en-US" altLang="ru-RU" dirty="0" err="1">
                <a:solidFill>
                  <a:prstClr val="black"/>
                </a:solidFill>
              </a:rPr>
              <a:t>Dubna</a:t>
            </a:r>
            <a:r>
              <a:rPr lang="en-US" altLang="ru-RU" dirty="0">
                <a:solidFill>
                  <a:prstClr val="black"/>
                </a:solidFill>
              </a:rPr>
              <a:t> region.</a:t>
            </a:r>
            <a:endParaRPr lang="ru-RU" altLang="ru-RU" dirty="0">
              <a:solidFill>
                <a:prstClr val="black"/>
              </a:solidFill>
            </a:endParaRPr>
          </a:p>
          <a:p>
            <a:pPr marL="0" indent="0">
              <a:spcBef>
                <a:spcPts val="1200"/>
              </a:spcBef>
              <a:buFont typeface="Arial" charset="0"/>
              <a:buNone/>
            </a:pPr>
            <a:endParaRPr lang="ru-RU" altLang="ru-RU" dirty="0" smtClean="0"/>
          </a:p>
        </p:txBody>
      </p:sp>
    </p:spTree>
    <p:extLst>
      <p:ext uri="{BB962C8B-B14F-4D97-AF65-F5344CB8AC3E}">
        <p14:creationId xmlns:p14="http://schemas.microsoft.com/office/powerpoint/2010/main" val="177882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bwMode="auto">
          <a:xfrm>
            <a:off x="465138" y="2060575"/>
            <a:ext cx="4303712"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4479925" algn="l"/>
              </a:tabLst>
            </a:pPr>
            <a:r>
              <a:rPr lang="en-US" altLang="ru-RU" smtClean="0">
                <a:ea typeface="Lucida Sans Unicode" pitchFamily="34" charset="0"/>
              </a:rPr>
              <a:t>Vacuum and RF systems</a:t>
            </a:r>
            <a:endParaRPr lang="ru-RU" altLang="ru-RU" smtClean="0">
              <a:ea typeface="Lucida Sans Unicode" pitchFamily="34" charset="0"/>
            </a:endParaRPr>
          </a:p>
        </p:txBody>
      </p:sp>
      <p:pic>
        <p:nvPicPr>
          <p:cNvPr id="27651" name="Picture 2" descr="DSCN545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2725" y="1676400"/>
            <a:ext cx="36449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Объект 2"/>
          <p:cNvSpPr txBox="1">
            <a:spLocks/>
          </p:cNvSpPr>
          <p:nvPr/>
        </p:nvSpPr>
        <p:spPr bwMode="auto">
          <a:xfrm>
            <a:off x="457200" y="2852738"/>
            <a:ext cx="469106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a:solidFill>
                  <a:schemeClr val="tx1"/>
                </a:solidFill>
                <a:latin typeface="Lucida Sans Unicode" pitchFamily="34" charset="0"/>
              </a:defRPr>
            </a:lvl1pPr>
            <a:lvl2pPr marL="742950" indent="-285750" eaLnBrk="0" hangingPunct="0">
              <a:spcBef>
                <a:spcPct val="20000"/>
              </a:spcBef>
              <a:buFont typeface="Arial" charset="0"/>
              <a:buChar char="–"/>
              <a:defRPr sz="17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buChar char="•"/>
              <a:defRPr sz="16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buChar char="–"/>
              <a:defRPr sz="15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9pPr>
          </a:lstStyle>
          <a:p>
            <a:r>
              <a:rPr lang="en-US" altLang="ru-RU">
                <a:solidFill>
                  <a:prstClr val="black"/>
                </a:solidFill>
                <a:cs typeface="Arial" charset="0"/>
              </a:rPr>
              <a:t>The 4th accelerating station beamline was assembled, vacuum tests were performed. The designed residual gas pressure of 3•10</a:t>
            </a:r>
            <a:r>
              <a:rPr lang="en-US" altLang="ru-RU" baseline="30000">
                <a:solidFill>
                  <a:prstClr val="black"/>
                </a:solidFill>
                <a:cs typeface="Arial" charset="0"/>
              </a:rPr>
              <a:t>-8</a:t>
            </a:r>
            <a:r>
              <a:rPr lang="en-US" altLang="ru-RU">
                <a:solidFill>
                  <a:prstClr val="black"/>
                </a:solidFill>
                <a:cs typeface="Arial" charset="0"/>
              </a:rPr>
              <a:t> torr is reached</a:t>
            </a:r>
            <a:endParaRPr lang="ru-RU" altLang="ru-RU">
              <a:solidFill>
                <a:prstClr val="black"/>
              </a:solidFill>
              <a:cs typeface="Arial" charset="0"/>
            </a:endParaRPr>
          </a:p>
          <a:p>
            <a:r>
              <a:rPr lang="en-US" altLang="ru-RU">
                <a:solidFill>
                  <a:prstClr val="black"/>
                </a:solidFill>
                <a:cs typeface="Arial" charset="0"/>
              </a:rPr>
              <a:t>The reworked klystron modulator control units of second, third and fourth stations were developed, fabricated and mounted. Accelerating station feeder system was mounted at the nominal position </a:t>
            </a:r>
            <a:endParaRPr lang="ru-RU" altLang="ru-RU">
              <a:solidFill>
                <a:prstClr val="black"/>
              </a:solidFill>
              <a:cs typeface="Arial" charset="0"/>
            </a:endParaRPr>
          </a:p>
        </p:txBody>
      </p:sp>
      <p:sp>
        <p:nvSpPr>
          <p:cNvPr id="27653" name="Прямоугольник 1"/>
          <p:cNvSpPr>
            <a:spLocks noChangeArrowheads="1"/>
          </p:cNvSpPr>
          <p:nvPr/>
        </p:nvSpPr>
        <p:spPr bwMode="auto">
          <a:xfrm>
            <a:off x="1062038" y="1192213"/>
            <a:ext cx="691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Lucida Sans Unicode" pitchFamily="34" charset="0"/>
              </a:defRPr>
            </a:lvl1pPr>
            <a:lvl2pPr marL="742950" indent="-285750" eaLnBrk="0" hangingPunct="0">
              <a:spcBef>
                <a:spcPct val="20000"/>
              </a:spcBef>
              <a:buFont typeface="Arial" charset="0"/>
              <a:buChar char="–"/>
              <a:defRPr sz="1700">
                <a:solidFill>
                  <a:schemeClr val="tx1"/>
                </a:solidFill>
                <a:latin typeface="Lucida Sans Unicode" pitchFamily="34" charset="0"/>
                <a:ea typeface="Lucida Sans Unicode" pitchFamily="34" charset="0"/>
                <a:cs typeface="Lucida Sans Unicode" pitchFamily="34" charset="0"/>
              </a:defRPr>
            </a:lvl2pPr>
            <a:lvl3pPr marL="1143000" indent="-228600" eaLnBrk="0" hangingPunct="0">
              <a:spcBef>
                <a:spcPct val="20000"/>
              </a:spcBef>
              <a:buFont typeface="Arial" charset="0"/>
              <a:buChar char="•"/>
              <a:defRPr sz="1600">
                <a:solidFill>
                  <a:schemeClr val="tx1"/>
                </a:solidFill>
                <a:latin typeface="Lucida Sans Unicode" pitchFamily="34" charset="0"/>
                <a:ea typeface="Lucida Sans Unicode" pitchFamily="34" charset="0"/>
                <a:cs typeface="Lucida Sans Unicode" pitchFamily="34" charset="0"/>
              </a:defRPr>
            </a:lvl3pPr>
            <a:lvl4pPr marL="1600200" indent="-228600" eaLnBrk="0" hangingPunct="0">
              <a:spcBef>
                <a:spcPct val="20000"/>
              </a:spcBef>
              <a:buFont typeface="Arial" charset="0"/>
              <a:buChar char="–"/>
              <a:defRPr sz="1500">
                <a:solidFill>
                  <a:schemeClr val="tx1"/>
                </a:solidFill>
                <a:latin typeface="Lucida Sans Unicode" pitchFamily="34" charset="0"/>
                <a:ea typeface="Lucida Sans Unicode" pitchFamily="34" charset="0"/>
                <a:cs typeface="Lucida Sans Unicode" pitchFamily="34" charset="0"/>
              </a:defRPr>
            </a:lvl4pPr>
            <a:lvl5pPr marL="2057400" indent="-228600" eaLnBrk="0" hangingPunct="0">
              <a:spcBef>
                <a:spcPct val="20000"/>
              </a:spcBef>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Lucida Sans Unicode" pitchFamily="34" charset="0"/>
                <a:ea typeface="Lucida Sans Unicode" pitchFamily="34" charset="0"/>
                <a:cs typeface="Lucida Sans Unicode" pitchFamily="34" charset="0"/>
              </a:defRPr>
            </a:lvl9pPr>
          </a:lstStyle>
          <a:p>
            <a:pPr eaLnBrk="1" hangingPunct="1">
              <a:spcBef>
                <a:spcPct val="0"/>
              </a:spcBef>
              <a:buFontTx/>
              <a:buNone/>
            </a:pPr>
            <a:r>
              <a:rPr lang="en-US" altLang="ru-RU" sz="2800" b="1">
                <a:solidFill>
                  <a:srgbClr val="000000"/>
                </a:solidFill>
                <a:cs typeface="Arial" charset="0"/>
              </a:rPr>
              <a:t>Linear accelerator bench (Linac-200)</a:t>
            </a:r>
            <a:endParaRPr lang="ru-RU" altLang="ru-RU" sz="2800" b="1">
              <a:solidFill>
                <a:prstClr val="black"/>
              </a:solidFill>
              <a:latin typeface="Book Antiqua" pitchFamily="18" charset="0"/>
              <a:cs typeface="Arial" charset="0"/>
            </a:endParaRPr>
          </a:p>
        </p:txBody>
      </p:sp>
    </p:spTree>
    <p:extLst>
      <p:ext uri="{BB962C8B-B14F-4D97-AF65-F5344CB8AC3E}">
        <p14:creationId xmlns:p14="http://schemas.microsoft.com/office/powerpoint/2010/main" val="2134789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одзаголовок 2"/>
          <p:cNvSpPr>
            <a:spLocks noGrp="1"/>
          </p:cNvSpPr>
          <p:nvPr>
            <p:ph type="subTitle" idx="13"/>
          </p:nvPr>
        </p:nvSpPr>
        <p:spPr>
          <a:xfrm>
            <a:off x="0" y="1365250"/>
            <a:ext cx="9144000" cy="334963"/>
          </a:xfrm>
        </p:spPr>
        <p:txBody>
          <a:bodyPr/>
          <a:lstStyle/>
          <a:p>
            <a:pPr fontAlgn="base">
              <a:spcAft>
                <a:spcPct val="0"/>
              </a:spcAft>
            </a:pPr>
            <a:r>
              <a:rPr lang="en-US" altLang="ru-RU" sz="2000" dirty="0" smtClean="0"/>
              <a:t>Creation of the all-institute multi-access bench with the electron beam and radiation technologies usage for semiconducting structures investigation aimed on new detector parameters improvement</a:t>
            </a:r>
            <a:endParaRPr lang="ru-RU" altLang="ru-RU" sz="2000" dirty="0" smtClean="0"/>
          </a:p>
        </p:txBody>
      </p:sp>
      <p:pic>
        <p:nvPicPr>
          <p:cNvPr id="50179" name="Объект 3"/>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a:xfrm>
            <a:off x="395288" y="2736850"/>
            <a:ext cx="8229600" cy="3459163"/>
          </a:xfrm>
        </p:spPr>
      </p:pic>
      <p:sp>
        <p:nvSpPr>
          <p:cNvPr id="6" name="Прямоугольник 5"/>
          <p:cNvSpPr/>
          <p:nvPr/>
        </p:nvSpPr>
        <p:spPr>
          <a:xfrm>
            <a:off x="3851275" y="4365625"/>
            <a:ext cx="5184775" cy="1631950"/>
          </a:xfrm>
          <a:prstGeom prst="rect">
            <a:avLst/>
          </a:prstGeom>
        </p:spPr>
        <p:txBody>
          <a:bodyPr>
            <a:spAutoFit/>
          </a:bodyPr>
          <a:lstStyle/>
          <a:p>
            <a:pPr eaLnBrk="1" hangingPunct="1">
              <a:defRPr/>
            </a:pPr>
            <a:r>
              <a:rPr lang="en-US" sz="2000" dirty="0">
                <a:latin typeface="+mj-lt"/>
                <a:cs typeface="Arial" charset="0"/>
              </a:rPr>
              <a:t>Scintillation detectors count frequency, 2 and 3 coincidences and analog signal from 1.5 mm and 20 mm width beam counters duration and amplitude measurements has started.</a:t>
            </a:r>
            <a:endParaRPr lang="ru-RU" sz="2000" dirty="0">
              <a:latin typeface="+mj-lt"/>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bwMode="auto">
          <a:xfrm>
            <a:off x="457200" y="1341438"/>
            <a:ext cx="8229600" cy="35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ru-RU" smtClean="0">
                <a:ea typeface="Lucida Sans Unicode" panose="020B0602030504020204" pitchFamily="34" charset="0"/>
              </a:rPr>
              <a:t>Bench overview</a:t>
            </a:r>
            <a:endParaRPr lang="ru-RU" altLang="ru-RU" smtClean="0">
              <a:ea typeface="Lucida Sans Unicode" panose="020B0602030504020204" pitchFamily="34" charset="0"/>
            </a:endParaRPr>
          </a:p>
        </p:txBody>
      </p:sp>
      <p:pic>
        <p:nvPicPr>
          <p:cNvPr id="51203" name="Рисунок 6" descr="DSCN276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588" y="1773238"/>
            <a:ext cx="7870825"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bwMode="auto">
          <a:xfrm>
            <a:off x="457200" y="1341438"/>
            <a:ext cx="8229600" cy="35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ru-RU" smtClean="0">
                <a:ea typeface="Lucida Sans Unicode" panose="020B0602030504020204" pitchFamily="34" charset="0"/>
              </a:rPr>
              <a:t>First year results: 2</a:t>
            </a:r>
            <a:r>
              <a:rPr lang="en-US" altLang="ru-RU" baseline="30000" smtClean="0">
                <a:ea typeface="Lucida Sans Unicode" panose="020B0602030504020204" pitchFamily="34" charset="0"/>
              </a:rPr>
              <a:t>nd</a:t>
            </a:r>
            <a:r>
              <a:rPr lang="en-US" altLang="ru-RU" smtClean="0">
                <a:ea typeface="Lucida Sans Unicode" panose="020B0602030504020204" pitchFamily="34" charset="0"/>
              </a:rPr>
              <a:t> accelerating station comissioning</a:t>
            </a:r>
            <a:endParaRPr lang="ru-RU" altLang="ru-RU" smtClean="0">
              <a:ea typeface="Lucida Sans Unicode" panose="020B0602030504020204" pitchFamily="34" charset="0"/>
            </a:endParaRPr>
          </a:p>
        </p:txBody>
      </p:sp>
      <p:pic>
        <p:nvPicPr>
          <p:cNvPr id="52227" name="Рисунок 3" descr="SCRN002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1814513"/>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44675"/>
            <a:ext cx="8229600" cy="4679950"/>
          </a:xfrm>
        </p:spPr>
        <p:txBody>
          <a:bodyPr>
            <a:normAutofit fontScale="85000" lnSpcReduction="20000"/>
          </a:bodyPr>
          <a:lstStyle/>
          <a:p>
            <a:pPr>
              <a:lnSpc>
                <a:spcPct val="110000"/>
              </a:lnSpc>
              <a:buFont typeface="Arial" charset="0"/>
              <a:buChar char="•"/>
              <a:defRPr/>
            </a:pPr>
            <a:r>
              <a:rPr lang="en-US" dirty="0"/>
              <a:t>Beam extraction into atmosphere and session accelerator operation on semiconductor structures based on silicon, gallium arsenide and diamond-like carbon (DLNP program, Slovakia-JINR program) </a:t>
            </a:r>
            <a:r>
              <a:rPr lang="en-US" b="1" dirty="0"/>
              <a:t>(2016-2018)</a:t>
            </a:r>
            <a:r>
              <a:rPr lang="en-US" dirty="0"/>
              <a:t>.</a:t>
            </a:r>
          </a:p>
          <a:p>
            <a:pPr>
              <a:lnSpc>
                <a:spcPct val="110000"/>
              </a:lnSpc>
              <a:buFont typeface="Arial" charset="0"/>
              <a:buChar char="•"/>
              <a:defRPr/>
            </a:pPr>
            <a:r>
              <a:rPr lang="en-US" dirty="0"/>
              <a:t>Design and manufacturing of beam parallel transfer systems after 2</a:t>
            </a:r>
            <a:r>
              <a:rPr lang="en-US" baseline="30000" dirty="0"/>
              <a:t>nd</a:t>
            </a:r>
            <a:r>
              <a:rPr lang="en-US" dirty="0"/>
              <a:t>, 3</a:t>
            </a:r>
            <a:r>
              <a:rPr lang="en-US" baseline="30000" dirty="0"/>
              <a:t>rd</a:t>
            </a:r>
            <a:r>
              <a:rPr lang="en-US" dirty="0"/>
              <a:t> and 4</a:t>
            </a:r>
            <a:r>
              <a:rPr lang="en-US" baseline="30000" dirty="0"/>
              <a:t>th</a:t>
            </a:r>
            <a:r>
              <a:rPr lang="en-US" dirty="0"/>
              <a:t> accelerating stations </a:t>
            </a:r>
            <a:r>
              <a:rPr lang="en-US" b="1" dirty="0"/>
              <a:t>(2016-2018)</a:t>
            </a:r>
            <a:r>
              <a:rPr lang="en-US" dirty="0"/>
              <a:t>.</a:t>
            </a:r>
            <a:endParaRPr lang="ru-RU" dirty="0"/>
          </a:p>
          <a:p>
            <a:pPr>
              <a:lnSpc>
                <a:spcPct val="110000"/>
              </a:lnSpc>
              <a:buFont typeface="Arial" charset="0"/>
              <a:buChar char="•"/>
              <a:defRPr/>
            </a:pPr>
            <a:r>
              <a:rPr lang="en-US" dirty="0"/>
              <a:t>3</a:t>
            </a:r>
            <a:r>
              <a:rPr lang="en-US" baseline="30000" dirty="0"/>
              <a:t>rd</a:t>
            </a:r>
            <a:r>
              <a:rPr lang="en-US" dirty="0"/>
              <a:t> and 4</a:t>
            </a:r>
            <a:r>
              <a:rPr lang="en-US" baseline="30000" dirty="0"/>
              <a:t>th</a:t>
            </a:r>
            <a:r>
              <a:rPr lang="en-US" dirty="0"/>
              <a:t> accelerator stations cooling system modernization </a:t>
            </a:r>
            <a:r>
              <a:rPr lang="en-US" b="1" dirty="0"/>
              <a:t>(2017)</a:t>
            </a:r>
            <a:r>
              <a:rPr lang="en-US" dirty="0"/>
              <a:t>.</a:t>
            </a:r>
            <a:endParaRPr lang="ru-RU" dirty="0"/>
          </a:p>
          <a:p>
            <a:pPr>
              <a:lnSpc>
                <a:spcPct val="110000"/>
              </a:lnSpc>
              <a:buFont typeface="Arial" charset="0"/>
              <a:buChar char="•"/>
              <a:defRPr/>
            </a:pPr>
            <a:r>
              <a:rPr lang="en-US" dirty="0"/>
              <a:t>4</a:t>
            </a:r>
            <a:r>
              <a:rPr lang="en-US" baseline="30000" dirty="0"/>
              <a:t>th</a:t>
            </a:r>
            <a:r>
              <a:rPr lang="en-US" dirty="0"/>
              <a:t> accelerator station launch (190-200 MeV) </a:t>
            </a:r>
            <a:r>
              <a:rPr lang="en-US" b="1" dirty="0"/>
              <a:t>(2016)</a:t>
            </a:r>
            <a:r>
              <a:rPr lang="en-US" dirty="0"/>
              <a:t>.</a:t>
            </a:r>
            <a:endParaRPr lang="ru-RU" dirty="0"/>
          </a:p>
          <a:p>
            <a:pPr>
              <a:lnSpc>
                <a:spcPct val="110000"/>
              </a:lnSpc>
              <a:buFont typeface="Arial" charset="0"/>
              <a:buChar char="•"/>
              <a:defRPr/>
            </a:pPr>
            <a:r>
              <a:rPr lang="en-US" dirty="0"/>
              <a:t>Beam with designed parameters acquisition: for particle energy of 6 MeV at </a:t>
            </a:r>
            <a:r>
              <a:rPr lang="en-US" dirty="0" err="1"/>
              <a:t>prebuncher</a:t>
            </a:r>
            <a:r>
              <a:rPr lang="en-US" dirty="0"/>
              <a:t> output bunch phase extent should me 6° for 10 mA current and 10° for 20 mA current </a:t>
            </a:r>
            <a:r>
              <a:rPr lang="en-US" b="1" dirty="0"/>
              <a:t>(2017)</a:t>
            </a:r>
            <a:r>
              <a:rPr lang="en-US" dirty="0"/>
              <a:t>.</a:t>
            </a:r>
            <a:endParaRPr lang="ru-RU" dirty="0"/>
          </a:p>
          <a:p>
            <a:pPr>
              <a:lnSpc>
                <a:spcPct val="110000"/>
              </a:lnSpc>
              <a:buFont typeface="Arial" charset="0"/>
              <a:buChar char="•"/>
              <a:defRPr/>
            </a:pPr>
            <a:r>
              <a:rPr lang="en-US" dirty="0"/>
              <a:t>Draft proposal for Linac-200 power increasing. R&amp;D, feeder system production and mounting, test experiments </a:t>
            </a:r>
            <a:r>
              <a:rPr lang="en-US" b="1" dirty="0"/>
              <a:t>(2016-2018)</a:t>
            </a:r>
            <a:r>
              <a:rPr lang="en-US" dirty="0"/>
              <a:t>.</a:t>
            </a:r>
            <a:endParaRPr lang="ru-RU" dirty="0"/>
          </a:p>
          <a:p>
            <a:pPr>
              <a:lnSpc>
                <a:spcPct val="110000"/>
              </a:lnSpc>
              <a:buFont typeface="Arial" charset="0"/>
              <a:buChar char="•"/>
              <a:defRPr/>
            </a:pPr>
            <a:r>
              <a:rPr lang="en-US" dirty="0"/>
              <a:t>Waveguide RF switch for VARIAN klystron mounting </a:t>
            </a:r>
            <a:r>
              <a:rPr lang="en-US" b="1" dirty="0"/>
              <a:t>(2016)</a:t>
            </a:r>
            <a:r>
              <a:rPr lang="en-US" dirty="0"/>
              <a:t>.</a:t>
            </a:r>
            <a:endParaRPr lang="ru-RU" dirty="0"/>
          </a:p>
          <a:p>
            <a:pPr>
              <a:lnSpc>
                <a:spcPct val="110000"/>
              </a:lnSpc>
              <a:buFont typeface="Arial" charset="0"/>
              <a:buChar char="•"/>
              <a:defRPr/>
            </a:pPr>
            <a:r>
              <a:rPr lang="en-US" dirty="0"/>
              <a:t>R&amp;D and fabrication of the UV FEL vacuum </a:t>
            </a:r>
            <a:r>
              <a:rPr lang="en-US" dirty="0" err="1"/>
              <a:t>beamline</a:t>
            </a:r>
            <a:r>
              <a:rPr lang="en-US" dirty="0"/>
              <a:t> and magnet system </a:t>
            </a:r>
            <a:r>
              <a:rPr lang="en-US" b="1" dirty="0"/>
              <a:t>(2016-2017)</a:t>
            </a:r>
            <a:r>
              <a:rPr lang="en-US" dirty="0"/>
              <a:t>.</a:t>
            </a:r>
            <a:endParaRPr lang="ru-RU" dirty="0"/>
          </a:p>
          <a:p>
            <a:pPr>
              <a:lnSpc>
                <a:spcPct val="110000"/>
              </a:lnSpc>
              <a:buFont typeface="Arial" charset="0"/>
              <a:buChar char="•"/>
              <a:defRPr/>
            </a:pPr>
            <a:r>
              <a:rPr lang="en-US" dirty="0"/>
              <a:t>R&amp;D and fabrication of the IR FEL optical resonator </a:t>
            </a:r>
            <a:r>
              <a:rPr lang="en-US" b="1" dirty="0"/>
              <a:t>(2017-2018)</a:t>
            </a:r>
            <a:r>
              <a:rPr lang="en-US" dirty="0"/>
              <a:t>.</a:t>
            </a:r>
            <a:endParaRPr lang="ru-RU" dirty="0"/>
          </a:p>
          <a:p>
            <a:pPr>
              <a:lnSpc>
                <a:spcPct val="110000"/>
              </a:lnSpc>
              <a:buFont typeface="Arial" charset="0"/>
              <a:buChar char="•"/>
              <a:defRPr/>
            </a:pPr>
            <a:r>
              <a:rPr lang="en-US" dirty="0"/>
              <a:t>R&amp;D and fabrication of the </a:t>
            </a:r>
            <a:r>
              <a:rPr lang="en-US" dirty="0" err="1"/>
              <a:t>quasioptical</a:t>
            </a:r>
            <a:r>
              <a:rPr lang="en-US" dirty="0"/>
              <a:t> cavity for </a:t>
            </a:r>
            <a:r>
              <a:rPr lang="en-US" i="1" dirty="0"/>
              <a:t>f</a:t>
            </a:r>
            <a:r>
              <a:rPr lang="en-US" baseline="-25000" dirty="0"/>
              <a:t>0</a:t>
            </a:r>
            <a:r>
              <a:rPr lang="en-US" dirty="0"/>
              <a:t> = 3 GHz </a:t>
            </a:r>
            <a:r>
              <a:rPr lang="en-US" b="1" dirty="0"/>
              <a:t>(2017-2018)</a:t>
            </a:r>
            <a:r>
              <a:rPr lang="en-US" dirty="0"/>
              <a:t>.</a:t>
            </a:r>
            <a:endParaRPr lang="ru-RU" dirty="0"/>
          </a:p>
          <a:p>
            <a:pPr>
              <a:lnSpc>
                <a:spcPct val="110000"/>
              </a:lnSpc>
              <a:buFont typeface="Arial" charset="0"/>
              <a:buChar char="•"/>
              <a:defRPr/>
            </a:pPr>
            <a:r>
              <a:rPr lang="en-US" dirty="0"/>
              <a:t>Educational program for students of engineering specialties from Russian and other member states universities, based on work with real equipment. Educational practices at Linac-200 accelerator conduction </a:t>
            </a:r>
            <a:r>
              <a:rPr lang="en-US" b="1" dirty="0"/>
              <a:t>(2016-2018)</a:t>
            </a:r>
            <a:r>
              <a:rPr lang="en-US" dirty="0"/>
              <a:t>.</a:t>
            </a:r>
            <a:endParaRPr lang="ru-RU" dirty="0"/>
          </a:p>
        </p:txBody>
      </p:sp>
      <p:sp>
        <p:nvSpPr>
          <p:cNvPr id="55299" name="Подзаголовок 3"/>
          <p:cNvSpPr>
            <a:spLocks noGrp="1"/>
          </p:cNvSpPr>
          <p:nvPr>
            <p:ph type="subTitle" idx="13"/>
          </p:nvPr>
        </p:nvSpPr>
        <p:spPr>
          <a:xfrm>
            <a:off x="179388" y="1365250"/>
            <a:ext cx="8785225" cy="334963"/>
          </a:xfrm>
        </p:spPr>
        <p:txBody>
          <a:bodyPr/>
          <a:lstStyle/>
          <a:p>
            <a:pPr fontAlgn="base">
              <a:spcAft>
                <a:spcPct val="0"/>
              </a:spcAft>
            </a:pPr>
            <a:r>
              <a:rPr lang="en-US" altLang="ru-RU" smtClean="0"/>
              <a:t>The following activities are planned:</a:t>
            </a:r>
            <a:endParaRPr lang="ru-RU" altLang="ru-R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87" y="34043"/>
            <a:ext cx="8202413" cy="386179"/>
          </a:xfrm>
        </p:spPr>
        <p:txBody>
          <a:bodyPr>
            <a:noAutofit/>
          </a:bodyPr>
          <a:lstStyle/>
          <a:p>
            <a:pPr algn="ctr"/>
            <a:r>
              <a:rPr lang="ru-RU" sz="2400" b="1" dirty="0">
                <a:latin typeface="+mn-lt"/>
                <a:cs typeface="Times New Roman" panose="02020603050405020304" pitchFamily="18" charset="0"/>
              </a:rPr>
              <a:t>Пучки предельно низкой интенсивности на </a:t>
            </a:r>
            <a:r>
              <a:rPr lang="ru-RU" sz="2400" b="1" dirty="0" smtClean="0">
                <a:latin typeface="+mn-lt"/>
                <a:cs typeface="Times New Roman" panose="02020603050405020304" pitchFamily="18" charset="0"/>
              </a:rPr>
              <a:t>ЛИНАК-</a:t>
            </a:r>
            <a:r>
              <a:rPr lang="en-US" sz="2400" b="1" dirty="0" smtClean="0">
                <a:latin typeface="+mn-lt"/>
                <a:cs typeface="Times New Roman" panose="02020603050405020304" pitchFamily="18" charset="0"/>
              </a:rPr>
              <a:t>2</a:t>
            </a:r>
            <a:r>
              <a:rPr lang="ru-RU" sz="2400" b="1" dirty="0" smtClean="0">
                <a:latin typeface="+mn-lt"/>
                <a:cs typeface="Times New Roman" panose="02020603050405020304" pitchFamily="18" charset="0"/>
              </a:rPr>
              <a:t>00</a:t>
            </a:r>
            <a:endParaRPr lang="ru-RU" sz="2400" b="1" dirty="0">
              <a:latin typeface="+mn-lt"/>
              <a:cs typeface="Times New Roman" panose="02020603050405020304" pitchFamily="18" charset="0"/>
            </a:endParaRPr>
          </a:p>
        </p:txBody>
      </p:sp>
      <p:sp>
        <p:nvSpPr>
          <p:cNvPr id="3" name="TextBox 2"/>
          <p:cNvSpPr txBox="1"/>
          <p:nvPr/>
        </p:nvSpPr>
        <p:spPr>
          <a:xfrm>
            <a:off x="0" y="335213"/>
            <a:ext cx="9143999" cy="1354217"/>
          </a:xfrm>
          <a:prstGeom prst="rect">
            <a:avLst/>
          </a:prstGeom>
          <a:noFill/>
        </p:spPr>
        <p:txBody>
          <a:bodyPr wrap="square" rtlCol="0">
            <a:spAutoFit/>
          </a:bodyPr>
          <a:lstStyle/>
          <a:p>
            <a:pPr eaLnBrk="1" fontAlgn="auto" hangingPunct="1">
              <a:spcBef>
                <a:spcPts val="0"/>
              </a:spcBef>
              <a:spcAft>
                <a:spcPts val="0"/>
              </a:spcAft>
            </a:pPr>
            <a:r>
              <a:rPr lang="ru-RU" i="1" dirty="0">
                <a:solidFill>
                  <a:prstClr val="black"/>
                </a:solidFill>
                <a:latin typeface="Arial" panose="020B0604020202020204" pitchFamily="34" charset="0"/>
              </a:rPr>
              <a:t>Мотивация</a:t>
            </a:r>
            <a:r>
              <a:rPr lang="ru-RU" i="1" dirty="0">
                <a:solidFill>
                  <a:prstClr val="black"/>
                </a:solidFill>
                <a:latin typeface="Times New Roman" panose="02020603050405020304" pitchFamily="18" charset="0"/>
                <a:cs typeface="Times New Roman" panose="02020603050405020304" pitchFamily="18" charset="0"/>
              </a:rPr>
              <a:t>:</a:t>
            </a:r>
            <a:r>
              <a:rPr lang="ru-RU" dirty="0">
                <a:solidFill>
                  <a:prstClr val="black"/>
                </a:solidFill>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pPr>
            <a:r>
              <a:rPr lang="ru-RU" sz="1600" dirty="0">
                <a:solidFill>
                  <a:prstClr val="black"/>
                </a:solidFill>
                <a:latin typeface="Arial" panose="020B0604020202020204" pitchFamily="34" charset="0"/>
              </a:rPr>
              <a:t>Исследование свойств детекторов и их калибровка </a:t>
            </a:r>
            <a:r>
              <a:rPr lang="ru-RU" sz="1600" dirty="0" smtClean="0">
                <a:solidFill>
                  <a:prstClr val="black"/>
                </a:solidFill>
                <a:latin typeface="Arial" panose="020B0604020202020204" pitchFamily="34" charset="0"/>
              </a:rPr>
              <a:t>требует </a:t>
            </a:r>
            <a:r>
              <a:rPr lang="ru-RU" sz="1600" dirty="0">
                <a:solidFill>
                  <a:prstClr val="black"/>
                </a:solidFill>
                <a:latin typeface="Arial" panose="020B0604020202020204" pitchFamily="34" charset="0"/>
              </a:rPr>
              <a:t>использования одноэлектронных событий. В частности, эксперимент </a:t>
            </a:r>
            <a:r>
              <a:rPr lang="en-US" sz="1600" dirty="0">
                <a:solidFill>
                  <a:prstClr val="black"/>
                </a:solidFill>
                <a:latin typeface="Arial" panose="020B0604020202020204" pitchFamily="34" charset="0"/>
              </a:rPr>
              <a:t>Mu2e</a:t>
            </a:r>
            <a:r>
              <a:rPr lang="ru-RU" sz="1600" dirty="0">
                <a:solidFill>
                  <a:prstClr val="black"/>
                </a:solidFill>
                <a:latin typeface="Arial" panose="020B0604020202020204" pitchFamily="34" charset="0"/>
              </a:rPr>
              <a:t> использует электронные пучки для калибровки элементов электромагнитного калориметра, выполненного из кристаллов </a:t>
            </a:r>
            <a:r>
              <a:rPr lang="ru-RU" sz="1600" dirty="0" err="1">
                <a:solidFill>
                  <a:prstClr val="black"/>
                </a:solidFill>
                <a:latin typeface="Arial" panose="020B0604020202020204" pitchFamily="34" charset="0"/>
              </a:rPr>
              <a:t>недопированного</a:t>
            </a:r>
            <a:r>
              <a:rPr lang="ru-RU" sz="1600" dirty="0">
                <a:solidFill>
                  <a:prstClr val="black"/>
                </a:solidFill>
                <a:latin typeface="Arial" panose="020B0604020202020204" pitchFamily="34" charset="0"/>
              </a:rPr>
              <a:t> </a:t>
            </a:r>
            <a:r>
              <a:rPr lang="en-US" sz="1600" dirty="0" err="1">
                <a:solidFill>
                  <a:prstClr val="black"/>
                </a:solidFill>
                <a:latin typeface="Arial" panose="020B0604020202020204" pitchFamily="34" charset="0"/>
              </a:rPr>
              <a:t>CsI</a:t>
            </a:r>
            <a:r>
              <a:rPr lang="ru-RU" sz="1600" dirty="0">
                <a:solidFill>
                  <a:prstClr val="black"/>
                </a:solidFill>
                <a:latin typeface="Arial" panose="020B0604020202020204" pitchFamily="34" charset="0"/>
              </a:rPr>
              <a:t>. Такие пучки могут быть востребованы и другими группами экспериментаторов.</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087" y="4203829"/>
            <a:ext cx="1498525" cy="25050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735" y="2569298"/>
            <a:ext cx="3240000" cy="1171312"/>
          </a:xfrm>
          <a:prstGeom prst="rect">
            <a:avLst/>
          </a:prstGeom>
        </p:spPr>
      </p:pic>
      <p:sp>
        <p:nvSpPr>
          <p:cNvPr id="6" name="TextBox 5"/>
          <p:cNvSpPr txBox="1"/>
          <p:nvPr/>
        </p:nvSpPr>
        <p:spPr>
          <a:xfrm>
            <a:off x="107086" y="1714915"/>
            <a:ext cx="8857401" cy="830997"/>
          </a:xfrm>
          <a:prstGeom prst="rect">
            <a:avLst/>
          </a:prstGeom>
          <a:solidFill>
            <a:srgbClr val="FFFF00"/>
          </a:solidFill>
        </p:spPr>
        <p:txBody>
          <a:bodyPr wrap="square" rtlCol="0">
            <a:spAutoFit/>
          </a:bodyPr>
          <a:lstStyle/>
          <a:p>
            <a:pPr eaLnBrk="1" fontAlgn="auto" hangingPunct="1">
              <a:spcBef>
                <a:spcPts val="0"/>
              </a:spcBef>
              <a:spcAft>
                <a:spcPts val="0"/>
              </a:spcAft>
            </a:pPr>
            <a:r>
              <a:rPr lang="ru-RU" sz="1600" dirty="0">
                <a:solidFill>
                  <a:prstClr val="black"/>
                </a:solidFill>
                <a:latin typeface="Arial" panose="020B0604020202020204" pitchFamily="34" charset="0"/>
              </a:rPr>
              <a:t>В начале 2015 г. совместно с членами группы </a:t>
            </a:r>
            <a:r>
              <a:rPr lang="en-US" sz="1600" dirty="0">
                <a:solidFill>
                  <a:prstClr val="black"/>
                </a:solidFill>
                <a:latin typeface="Arial" panose="020B0604020202020204" pitchFamily="34" charset="0"/>
              </a:rPr>
              <a:t>Mu2e</a:t>
            </a:r>
            <a:r>
              <a:rPr lang="ru-RU" sz="1600" dirty="0">
                <a:solidFill>
                  <a:prstClr val="black"/>
                </a:solidFill>
                <a:latin typeface="Arial" panose="020B0604020202020204" pitchFamily="34" charset="0"/>
              </a:rPr>
              <a:t> (НЭОМАП ЛЯП) начаты исследования режимов для получения одноэлектронных событий на выведенном пучке после первой ускоряющей секции (Е</a:t>
            </a:r>
            <a:r>
              <a:rPr lang="ru-RU" sz="1600" baseline="-25000" dirty="0">
                <a:solidFill>
                  <a:prstClr val="black"/>
                </a:solidFill>
                <a:latin typeface="Arial" panose="020B0604020202020204" pitchFamily="34" charset="0"/>
              </a:rPr>
              <a:t>е</a:t>
            </a:r>
            <a:r>
              <a:rPr lang="ru-RU" sz="1600" dirty="0">
                <a:solidFill>
                  <a:prstClr val="black"/>
                </a:solidFill>
                <a:latin typeface="Arial" panose="020B0604020202020204" pitchFamily="34" charset="0"/>
              </a:rPr>
              <a:t> от нескольких МэВ до 20 МэВ).</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35997" y="2958005"/>
            <a:ext cx="1890000" cy="13022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60655" y="4272590"/>
            <a:ext cx="1890000" cy="1291146"/>
          </a:xfrm>
          <a:prstGeom prst="rect">
            <a:avLst/>
          </a:prstGeom>
        </p:spPr>
      </p:pic>
      <p:sp>
        <p:nvSpPr>
          <p:cNvPr id="9" name="TextBox 8"/>
          <p:cNvSpPr txBox="1"/>
          <p:nvPr/>
        </p:nvSpPr>
        <p:spPr>
          <a:xfrm>
            <a:off x="4878743" y="2569298"/>
            <a:ext cx="4265256" cy="1169551"/>
          </a:xfrm>
          <a:prstGeom prst="rect">
            <a:avLst/>
          </a:prstGeom>
          <a:noFill/>
        </p:spPr>
        <p:txBody>
          <a:bodyPr wrap="square" rtlCol="0">
            <a:spAutoFit/>
          </a:bodyPr>
          <a:lstStyle/>
          <a:p>
            <a:pPr eaLnBrk="1" fontAlgn="auto" hangingPunct="1">
              <a:spcBef>
                <a:spcPts val="0"/>
              </a:spcBef>
              <a:spcAft>
                <a:spcPts val="0"/>
              </a:spcAft>
            </a:pPr>
            <a:r>
              <a:rPr lang="ru-RU" sz="1400" dirty="0">
                <a:solidFill>
                  <a:prstClr val="black"/>
                </a:solidFill>
                <a:latin typeface="Arial" panose="020B0604020202020204" pitchFamily="34" charset="0"/>
              </a:rPr>
              <a:t>Способы понижения интенсивности пучка: </a:t>
            </a:r>
          </a:p>
          <a:p>
            <a:pPr marL="214313" indent="-214313" eaLnBrk="1" fontAlgn="auto" hangingPunct="1">
              <a:spcBef>
                <a:spcPts val="0"/>
              </a:spcBef>
              <a:spcAft>
                <a:spcPts val="0"/>
              </a:spcAft>
              <a:buClr>
                <a:srgbClr val="00B0F0"/>
              </a:buClr>
              <a:buFont typeface="Wingdings" panose="05000000000000000000" pitchFamily="2" charset="2"/>
              <a:buChar char="q"/>
            </a:pPr>
            <a:r>
              <a:rPr lang="ru-RU" sz="1400" dirty="0">
                <a:solidFill>
                  <a:srgbClr val="0070C0"/>
                </a:solidFill>
                <a:latin typeface="Arial" panose="020B0604020202020204" pitchFamily="34" charset="0"/>
              </a:rPr>
              <a:t>Пониженное вытягивающее напряжение </a:t>
            </a:r>
          </a:p>
          <a:p>
            <a:pPr marL="214313" indent="-214313" eaLnBrk="1" fontAlgn="auto" hangingPunct="1">
              <a:spcBef>
                <a:spcPts val="0"/>
              </a:spcBef>
              <a:spcAft>
                <a:spcPts val="0"/>
              </a:spcAft>
              <a:buClr>
                <a:srgbClr val="00B0F0"/>
              </a:buClr>
              <a:buFont typeface="Wingdings" panose="05000000000000000000" pitchFamily="2" charset="2"/>
              <a:buChar char="q"/>
            </a:pPr>
            <a:r>
              <a:rPr lang="ru-RU" sz="1400" dirty="0">
                <a:solidFill>
                  <a:srgbClr val="0070C0"/>
                </a:solidFill>
                <a:latin typeface="Arial" panose="020B0604020202020204" pitchFamily="34" charset="0"/>
              </a:rPr>
              <a:t>Уменьшение температуры катода</a:t>
            </a:r>
          </a:p>
          <a:p>
            <a:pPr marL="214313" indent="-214313" eaLnBrk="1" fontAlgn="auto" hangingPunct="1">
              <a:spcBef>
                <a:spcPts val="0"/>
              </a:spcBef>
              <a:spcAft>
                <a:spcPts val="0"/>
              </a:spcAft>
              <a:buClr>
                <a:srgbClr val="00B0F0"/>
              </a:buClr>
              <a:buFont typeface="Wingdings" panose="05000000000000000000" pitchFamily="2" charset="2"/>
              <a:buChar char="q"/>
            </a:pPr>
            <a:r>
              <a:rPr lang="ru-RU" sz="1400" dirty="0">
                <a:solidFill>
                  <a:srgbClr val="0070C0"/>
                </a:solidFill>
                <a:latin typeface="Arial" panose="020B0604020202020204" pitchFamily="34" charset="0"/>
              </a:rPr>
              <a:t>Использование коллиматора в передней части ускорителя</a:t>
            </a:r>
          </a:p>
        </p:txBody>
      </p:sp>
      <p:sp>
        <p:nvSpPr>
          <p:cNvPr id="10" name="TextBox 9"/>
          <p:cNvSpPr txBox="1"/>
          <p:nvPr/>
        </p:nvSpPr>
        <p:spPr>
          <a:xfrm>
            <a:off x="5089519" y="3762674"/>
            <a:ext cx="4008229" cy="954107"/>
          </a:xfrm>
          <a:prstGeom prst="rect">
            <a:avLst/>
          </a:prstGeom>
          <a:noFill/>
        </p:spPr>
        <p:txBody>
          <a:bodyPr wrap="square" rtlCol="0">
            <a:spAutoFit/>
          </a:bodyPr>
          <a:lstStyle/>
          <a:p>
            <a:pPr eaLnBrk="1" fontAlgn="auto" hangingPunct="1">
              <a:spcBef>
                <a:spcPts val="0"/>
              </a:spcBef>
              <a:spcAft>
                <a:spcPts val="0"/>
              </a:spcAft>
            </a:pPr>
            <a:r>
              <a:rPr lang="ru-RU" sz="1400" dirty="0">
                <a:solidFill>
                  <a:prstClr val="black"/>
                </a:solidFill>
                <a:latin typeface="Arial" panose="020B0604020202020204" pitchFamily="34" charset="0"/>
              </a:rPr>
              <a:t>Сигналы с пучковых детекторов от выведенного пучка при нагретом  (вверху) и охлажденном катоде (внизу). Длительность импульса ускорителя составляет около 1 </a:t>
            </a:r>
            <a:r>
              <a:rPr lang="ru-RU" sz="1400" dirty="0" err="1">
                <a:solidFill>
                  <a:prstClr val="black"/>
                </a:solidFill>
                <a:latin typeface="Arial" panose="020B0604020202020204" pitchFamily="34" charset="0"/>
              </a:rPr>
              <a:t>мкс</a:t>
            </a:r>
            <a:r>
              <a:rPr lang="ru-RU" sz="1400" dirty="0">
                <a:solidFill>
                  <a:prstClr val="black"/>
                </a:solidFill>
                <a:latin typeface="Arial" panose="020B0604020202020204" pitchFamily="34" charset="0"/>
              </a:rPr>
              <a:t>.</a:t>
            </a:r>
          </a:p>
        </p:txBody>
      </p:sp>
      <p:cxnSp>
        <p:nvCxnSpPr>
          <p:cNvPr id="12" name="Straight Arrow Connector 11"/>
          <p:cNvCxnSpPr>
            <a:stCxn id="10" idx="1"/>
          </p:cNvCxnSpPr>
          <p:nvPr/>
        </p:nvCxnSpPr>
        <p:spPr>
          <a:xfrm flipH="1" flipV="1">
            <a:off x="4108142" y="3729579"/>
            <a:ext cx="981377" cy="5101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10" idx="1"/>
          </p:cNvCxnSpPr>
          <p:nvPr/>
        </p:nvCxnSpPr>
        <p:spPr>
          <a:xfrm flipH="1">
            <a:off x="4208293" y="4239728"/>
            <a:ext cx="881226" cy="6470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1653507" y="5420567"/>
            <a:ext cx="7490493" cy="1477328"/>
          </a:xfrm>
          <a:prstGeom prst="rect">
            <a:avLst/>
          </a:prstGeom>
          <a:solidFill>
            <a:srgbClr val="FFFF00"/>
          </a:solidFill>
        </p:spPr>
        <p:txBody>
          <a:bodyPr wrap="square" rtlCol="0">
            <a:spAutoFit/>
          </a:bodyPr>
          <a:lstStyle/>
          <a:p>
            <a:pPr eaLnBrk="1" fontAlgn="auto" hangingPunct="1">
              <a:spcBef>
                <a:spcPts val="0"/>
              </a:spcBef>
              <a:spcAft>
                <a:spcPts val="0"/>
              </a:spcAft>
            </a:pPr>
            <a:r>
              <a:rPr lang="ru-RU" dirty="0">
                <a:solidFill>
                  <a:prstClr val="black"/>
                </a:solidFill>
                <a:latin typeface="Arial" panose="020B0604020202020204" pitchFamily="34" charset="0"/>
              </a:rPr>
              <a:t>В настоящее время опробованы методы получения пучков предельно низкой интенсивности (десятки электронов в секунду), позволяющие начать исследования в диапазоне энергий до 20 МэВ. </a:t>
            </a:r>
          </a:p>
          <a:p>
            <a:pPr eaLnBrk="1" fontAlgn="auto" hangingPunct="1">
              <a:spcBef>
                <a:spcPts val="0"/>
              </a:spcBef>
              <a:spcAft>
                <a:spcPts val="0"/>
              </a:spcAft>
            </a:pPr>
            <a:r>
              <a:rPr lang="ru-RU" dirty="0">
                <a:solidFill>
                  <a:prstClr val="black"/>
                </a:solidFill>
                <a:latin typeface="Arial" panose="020B0604020202020204" pitchFamily="34" charset="0"/>
              </a:rPr>
              <a:t>Аналогичные выводы пучка планируется построить после каждой станции ускорения (</a:t>
            </a:r>
            <a:r>
              <a:rPr lang="en-US" dirty="0">
                <a:solidFill>
                  <a:prstClr val="black"/>
                </a:solidFill>
                <a:latin typeface="Arial" panose="020B0604020202020204" pitchFamily="34" charset="0"/>
              </a:rPr>
              <a:t>~ </a:t>
            </a:r>
            <a:r>
              <a:rPr lang="ru-RU" dirty="0">
                <a:solidFill>
                  <a:prstClr val="black"/>
                </a:solidFill>
                <a:latin typeface="Arial" panose="020B0604020202020204" pitchFamily="34" charset="0"/>
              </a:rPr>
              <a:t>60 МэВ и 120 МэВ) </a:t>
            </a:r>
          </a:p>
        </p:txBody>
      </p:sp>
    </p:spTree>
    <p:extLst>
      <p:ext uri="{BB962C8B-B14F-4D97-AF65-F5344CB8AC3E}">
        <p14:creationId xmlns:p14="http://schemas.microsoft.com/office/powerpoint/2010/main" val="738747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HE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HE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HE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LHE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LHE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LHE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LHE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LHEP</Template>
  <TotalTime>9518</TotalTime>
  <Words>1126</Words>
  <Application>Microsoft Office PowerPoint</Application>
  <PresentationFormat>Экран (4:3)</PresentationFormat>
  <Paragraphs>139</Paragraphs>
  <Slides>15</Slides>
  <Notes>6</Notes>
  <HiddenSlides>1</HiddenSlides>
  <MMClips>0</MMClips>
  <ScaleCrop>false</ScaleCrop>
  <HeadingPairs>
    <vt:vector size="6" baseType="variant">
      <vt:variant>
        <vt:lpstr>Тема</vt:lpstr>
      </vt:variant>
      <vt:variant>
        <vt:i4>8</vt:i4>
      </vt:variant>
      <vt:variant>
        <vt:lpstr>Внедренные серверы OLE</vt:lpstr>
      </vt:variant>
      <vt:variant>
        <vt:i4>1</vt:i4>
      </vt:variant>
      <vt:variant>
        <vt:lpstr>Заголовки слайдов</vt:lpstr>
      </vt:variant>
      <vt:variant>
        <vt:i4>15</vt:i4>
      </vt:variant>
    </vt:vector>
  </HeadingPairs>
  <TitlesOfParts>
    <vt:vector size="24" baseType="lpstr">
      <vt:lpstr>LHEP</vt:lpstr>
      <vt:lpstr>1_LHEP</vt:lpstr>
      <vt:lpstr>2_LHEP</vt:lpstr>
      <vt:lpstr>5_LHEP</vt:lpstr>
      <vt:lpstr>6_LHEP</vt:lpstr>
      <vt:lpstr>7_LHEP</vt:lpstr>
      <vt:lpstr>1_Office Theme</vt:lpstr>
      <vt:lpstr>3_LHEP</vt:lpstr>
      <vt:lpstr>Visio.Drawing.15</vt:lpstr>
      <vt:lpstr>Презентация PowerPoint</vt:lpstr>
      <vt:lpstr>Презентация PowerPoint</vt:lpstr>
      <vt:lpstr>Презентация PowerPoint</vt:lpstr>
      <vt:lpstr>Vacuum and RF systems</vt:lpstr>
      <vt:lpstr>Презентация PowerPoint</vt:lpstr>
      <vt:lpstr>Bench overview</vt:lpstr>
      <vt:lpstr>First year results: 2nd accelerating station comissioning</vt:lpstr>
      <vt:lpstr>Презентация PowerPoint</vt:lpstr>
      <vt:lpstr>Пучки предельно низкой интенсивности на ЛИНАК-200</vt:lpstr>
      <vt:lpstr>Презентация PowerPoint</vt:lpstr>
      <vt:lpstr>UC Engineering Program </vt:lpstr>
      <vt:lpstr>First year results: practice hall repaired, first students</vt:lpstr>
      <vt:lpstr>First year results: education Linac-200 section project</vt:lpstr>
      <vt:lpstr>Expected activities within the period of 3 years</vt:lpstr>
      <vt:lpstr>Estimate of expenditures on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KrogZZ</dc:creator>
  <cp:lastModifiedBy>G.Shirkov</cp:lastModifiedBy>
  <cp:revision>232</cp:revision>
  <dcterms:created xsi:type="dcterms:W3CDTF">2012-04-10T17:45:34Z</dcterms:created>
  <dcterms:modified xsi:type="dcterms:W3CDTF">2017-11-15T20:23:51Z</dcterms:modified>
</cp:coreProperties>
</file>