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984" r:id="rId3"/>
    <p:sldId id="996" r:id="rId4"/>
    <p:sldId id="1004" r:id="rId5"/>
    <p:sldId id="989" r:id="rId6"/>
    <p:sldId id="985" r:id="rId7"/>
    <p:sldId id="1009" r:id="rId8"/>
    <p:sldId id="1010" r:id="rId9"/>
    <p:sldId id="1011" r:id="rId10"/>
    <p:sldId id="1012" r:id="rId11"/>
    <p:sldId id="1445" r:id="rId12"/>
    <p:sldId id="1013" r:id="rId13"/>
    <p:sldId id="1008" r:id="rId14"/>
    <p:sldId id="986" r:id="rId15"/>
    <p:sldId id="988" r:id="rId16"/>
    <p:sldId id="990" r:id="rId17"/>
    <p:sldId id="1006" r:id="rId18"/>
    <p:sldId id="473" r:id="rId19"/>
    <p:sldId id="999" r:id="rId20"/>
    <p:sldId id="1005" r:id="rId21"/>
    <p:sldId id="1007"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28" autoAdjust="0"/>
    <p:restoredTop sz="79595" autoAdjust="0"/>
  </p:normalViewPr>
  <p:slideViewPr>
    <p:cSldViewPr snapToGrid="0">
      <p:cViewPr varScale="1">
        <p:scale>
          <a:sx n="70" d="100"/>
          <a:sy n="70" d="100"/>
        </p:scale>
        <p:origin x="1123" y="29"/>
      </p:cViewPr>
      <p:guideLst/>
    </p:cSldViewPr>
  </p:slideViewPr>
  <p:notesTextViewPr>
    <p:cViewPr>
      <p:scale>
        <a:sx n="1" d="1"/>
        <a:sy n="1" d="1"/>
      </p:scale>
      <p:origin x="0" y="0"/>
    </p:cViewPr>
  </p:notesTextViewPr>
  <p:sorterViewPr>
    <p:cViewPr varScale="1">
      <p:scale>
        <a:sx n="100" d="100"/>
        <a:sy n="100" d="100"/>
      </p:scale>
      <p:origin x="0" y="-41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F46B2-5A94-4A15-8A91-07CAB8861C4A}" type="datetimeFigureOut">
              <a:rPr lang="ru-RU" smtClean="0"/>
              <a:t>12.04.2023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C42A7-5DF3-4ED4-ADB5-9DA0C227085F}" type="slidenum">
              <a:rPr lang="ru-RU" smtClean="0"/>
              <a:t>‹#›</a:t>
            </a:fld>
            <a:endParaRPr lang="ru-RU"/>
          </a:p>
        </p:txBody>
      </p:sp>
    </p:spTree>
    <p:extLst>
      <p:ext uri="{BB962C8B-B14F-4D97-AF65-F5344CB8AC3E}">
        <p14:creationId xmlns:p14="http://schemas.microsoft.com/office/powerpoint/2010/main" val="508471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5600" cy="37719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effectLst/>
                <a:latin typeface="Times New Roman" panose="02020603050405020304" pitchFamily="18" charset="0"/>
                <a:ea typeface="Roboto" panose="02000000000000000000" pitchFamily="2" charset="0"/>
                <a:cs typeface="Roboto" panose="02000000000000000000" pitchFamily="2" charset="0"/>
              </a:rPr>
              <a:t>Одной из наиболее важных задач является создание корпоративной цифровой платформы ОИЯИ «</a:t>
            </a:r>
            <a:r>
              <a:rPr lang="ru-RU" sz="1800" b="1" dirty="0">
                <a:solidFill>
                  <a:srgbClr val="000000"/>
                </a:solidFill>
                <a:effectLst/>
                <a:latin typeface="Times New Roman" panose="02020603050405020304" pitchFamily="18" charset="0"/>
                <a:ea typeface="Roboto" panose="02000000000000000000" pitchFamily="2" charset="0"/>
                <a:cs typeface="Roboto" panose="02000000000000000000" pitchFamily="2" charset="0"/>
              </a:rPr>
              <a:t>Цифровая экосистема ОИЯИ</a:t>
            </a:r>
            <a:r>
              <a:rPr lang="ru-RU" sz="1800" dirty="0">
                <a:solidFill>
                  <a:srgbClr val="000000"/>
                </a:solidFill>
                <a:effectLst/>
                <a:latin typeface="Times New Roman" panose="02020603050405020304" pitchFamily="18" charset="0"/>
                <a:ea typeface="Roboto" panose="02000000000000000000" pitchFamily="2" charset="0"/>
                <a:cs typeface="Roboto" panose="02000000000000000000" pitchFamily="2" charset="0"/>
              </a:rPr>
              <a:t>», интегрирующей существующие и перспективные сервисы поддержки научной, административной и социальной деятельности, а также сопровождения инженерной и IT-инфраструктур Института. Платформа должна предоставлять надежный и безопасный доступ к данным различного типа, возникающим в процессе работы Института, – от открытых до конфиденциальных. Платформа должна обеспечивать возможность всестороннего анализа информации с применением современных технологий Больших данных и искусственного интеллекта.</a:t>
            </a:r>
            <a:endParaRPr lang="ru-RU" sz="1800" dirty="0">
              <a:effectLst/>
              <a:latin typeface="Times New Roman" panose="02020603050405020304" pitchFamily="18" charset="0"/>
              <a:ea typeface="Roboto" panose="02000000000000000000" pitchFamily="2" charset="0"/>
              <a:cs typeface="Roboto" panose="02000000000000000000"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One of the major tasks is the creation of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a</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corporate platform</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 “JINR Digital Ecosystem”,</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which integrates existing and prospective services maintaining scientific, administrative and social activities, as well as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the</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engineering and IT support infrastructures of the Institute. The platform should provide reliable and secure access to various types of data produced by the Institute, from public to confidential. It should allow for </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Calibri" panose="020F0502020204030204" pitchFamily="34" charset="0"/>
              </a:rPr>
              <a:t>a</a:t>
            </a:r>
            <a:r>
              <a:rPr lang="en-US"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comprehensive analysis of information using modern technologies of Big Data and artificial intelligence. </a:t>
            </a:r>
            <a:endParaRPr lang="ru-RU" sz="1800" dirty="0">
              <a:effectLst/>
              <a:latin typeface="Calibri" panose="020F0502020204030204" pitchFamily="34" charset="0"/>
              <a:ea typeface="Calibri" panose="020F0502020204030204" pitchFamily="34" charset="0"/>
              <a:cs typeface="Calibri" panose="020F0502020204030204" pitchFamily="34" charset="0"/>
            </a:endParaRPr>
          </a:p>
          <a:p>
            <a:endParaRPr lang="ru-RU" dirty="0"/>
          </a:p>
        </p:txBody>
      </p:sp>
      <p:sp>
        <p:nvSpPr>
          <p:cNvPr id="4" name="Номер слайда 3"/>
          <p:cNvSpPr>
            <a:spLocks noGrp="1"/>
          </p:cNvSpPr>
          <p:nvPr>
            <p:ph type="sldNum" idx="6"/>
          </p:nvPr>
        </p:nvSpPr>
        <p:spPr/>
        <p:txBody>
          <a:bodyPr/>
          <a:lstStyle/>
          <a:p>
            <a:pPr indent="0" algn="r">
              <a:buNone/>
            </a:pPr>
            <a:fld id="{4A38924F-0645-4485-BDD0-9FDFF7236E13}" type="slidenum">
              <a:rPr lang="en-US" sz="1400" b="0" strike="noStrike" spc="-1" smtClean="0">
                <a:latin typeface="Times New Roman"/>
              </a:rPr>
              <a:t>2</a:t>
            </a:fld>
            <a:endParaRPr lang="en-US" sz="1400" b="0" strike="noStrike" spc="-1">
              <a:latin typeface="Times New Roman"/>
            </a:endParaRPr>
          </a:p>
        </p:txBody>
      </p:sp>
    </p:spTree>
    <p:extLst>
      <p:ext uri="{BB962C8B-B14F-4D97-AF65-F5344CB8AC3E}">
        <p14:creationId xmlns:p14="http://schemas.microsoft.com/office/powerpoint/2010/main" val="339984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17</a:t>
            </a:fld>
            <a:endParaRPr lang="ru-RU"/>
          </a:p>
        </p:txBody>
      </p:sp>
    </p:spTree>
    <p:extLst>
      <p:ext uri="{BB962C8B-B14F-4D97-AF65-F5344CB8AC3E}">
        <p14:creationId xmlns:p14="http://schemas.microsoft.com/office/powerpoint/2010/main" val="476679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dirty="0"/>
              <a:t>В 2022 году возобновлена работа по развитию СЭД «Дубна». В частности,</a:t>
            </a:r>
            <a:r>
              <a:rPr lang="ru-RU" baseline="0" dirty="0"/>
              <a:t> </a:t>
            </a:r>
            <a:r>
              <a:rPr lang="ru-RU" dirty="0"/>
              <a:t>разработано и запущено в эксплуатацию 1</a:t>
            </a:r>
            <a:r>
              <a:rPr lang="en-US" dirty="0"/>
              <a:t>2</a:t>
            </a:r>
            <a:r>
              <a:rPr lang="ru-RU" dirty="0"/>
              <a:t> новых типов документов</a:t>
            </a:r>
            <a:r>
              <a:rPr lang="en-US" dirty="0"/>
              <a:t>, </a:t>
            </a:r>
            <a:r>
              <a:rPr lang="ru-RU" dirty="0"/>
              <a:t>что позволило уменьшить бумажный документооборот и значительно ускорить согласование этих документов.</a:t>
            </a:r>
            <a:r>
              <a:rPr lang="en-GB" dirty="0"/>
              <a:t> C</a:t>
            </a:r>
            <a:r>
              <a:rPr lang="ru-RU" dirty="0" err="1"/>
              <a:t>ущественно</a:t>
            </a:r>
            <a:r>
              <a:rPr lang="ru-RU" dirty="0"/>
              <a:t> усилена защита СЭД и других систем от хакерских атак за счёт использования про-активных методов диагностики атак и защиты от них.</a:t>
            </a:r>
            <a:r>
              <a:rPr lang="en-GB" dirty="0"/>
              <a:t> </a:t>
            </a:r>
            <a:r>
              <a:rPr lang="ru-RU" dirty="0"/>
              <a:t>Разработан улучшенный модуль для анализа статистики прохождения договоров, учитывающий изменения в организации договорной деятельности. Реализована и запущена в тестовую эксплуатацию частичная интеграция функционала СЭД в ЦЭС. Осуществлены другие модификации по запросам пользователей.</a:t>
            </a:r>
          </a:p>
          <a:p>
            <a:pPr algn="just"/>
            <a:r>
              <a:rPr lang="ru-RU" dirty="0"/>
              <a:t>На данный момент в СЭД «Дубна» имеется 2446 зарегистрированных пользователей, из которых</a:t>
            </a:r>
            <a:r>
              <a:rPr lang="en-GB" dirty="0"/>
              <a:t> </a:t>
            </a:r>
            <a:r>
              <a:rPr lang="ru-RU" dirty="0"/>
              <a:t>306 пользователей имеют какие-либо роли (т.е., участвуют в маршрутах согласования документов)</a:t>
            </a:r>
            <a:r>
              <a:rPr lang="en-GB" dirty="0"/>
              <a:t>. </a:t>
            </a:r>
            <a:r>
              <a:rPr lang="ru-RU" dirty="0"/>
              <a:t>С начала 2022 г. в СЭД полностью обработано более 25000 различных документов.</a:t>
            </a:r>
          </a:p>
          <a:p>
            <a:pPr algn="just"/>
            <a:r>
              <a:rPr lang="ru-RU" dirty="0"/>
              <a:t>Планируется продолжить работу по разработке и запуску новых типов документов и дополнительных модулей, а также реализация более тесной интеграции СЭД и ЦЭС.</a:t>
            </a: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5186D-78B3-41D7-853C-759E3277444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202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19</a:t>
            </a:fld>
            <a:endParaRPr lang="ru-RU"/>
          </a:p>
        </p:txBody>
      </p:sp>
    </p:spTree>
    <p:extLst>
      <p:ext uri="{BB962C8B-B14F-4D97-AF65-F5344CB8AC3E}">
        <p14:creationId xmlns:p14="http://schemas.microsoft.com/office/powerpoint/2010/main" val="1229240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20</a:t>
            </a:fld>
            <a:endParaRPr lang="ru-RU"/>
          </a:p>
        </p:txBody>
      </p:sp>
    </p:spTree>
    <p:extLst>
      <p:ext uri="{BB962C8B-B14F-4D97-AF65-F5344CB8AC3E}">
        <p14:creationId xmlns:p14="http://schemas.microsoft.com/office/powerpoint/2010/main" val="632809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21</a:t>
            </a:fld>
            <a:endParaRPr lang="ru-RU"/>
          </a:p>
        </p:txBody>
      </p:sp>
    </p:spTree>
    <p:extLst>
      <p:ext uri="{BB962C8B-B14F-4D97-AF65-F5344CB8AC3E}">
        <p14:creationId xmlns:p14="http://schemas.microsoft.com/office/powerpoint/2010/main" val="1600471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3</a:t>
            </a:fld>
            <a:endParaRPr lang="ru-RU"/>
          </a:p>
        </p:txBody>
      </p:sp>
    </p:spTree>
    <p:extLst>
      <p:ext uri="{BB962C8B-B14F-4D97-AF65-F5344CB8AC3E}">
        <p14:creationId xmlns:p14="http://schemas.microsoft.com/office/powerpoint/2010/main" val="118704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4</a:t>
            </a:fld>
            <a:endParaRPr lang="ru-RU"/>
          </a:p>
        </p:txBody>
      </p:sp>
    </p:spTree>
    <p:extLst>
      <p:ext uri="{BB962C8B-B14F-4D97-AF65-F5344CB8AC3E}">
        <p14:creationId xmlns:p14="http://schemas.microsoft.com/office/powerpoint/2010/main" val="1127312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93C42A7-5DF3-4ED4-ADB5-9DA0C227085F}" type="slidenum">
              <a:rPr lang="ru-RU" smtClean="0"/>
              <a:t>5</a:t>
            </a:fld>
            <a:endParaRPr lang="ru-RU"/>
          </a:p>
        </p:txBody>
      </p:sp>
    </p:spTree>
    <p:extLst>
      <p:ext uri="{BB962C8B-B14F-4D97-AF65-F5344CB8AC3E}">
        <p14:creationId xmlns:p14="http://schemas.microsoft.com/office/powerpoint/2010/main" val="2068764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6</a:t>
            </a:fld>
            <a:endParaRPr lang="ru-RU"/>
          </a:p>
        </p:txBody>
      </p:sp>
    </p:spTree>
    <p:extLst>
      <p:ext uri="{BB962C8B-B14F-4D97-AF65-F5344CB8AC3E}">
        <p14:creationId xmlns:p14="http://schemas.microsoft.com/office/powerpoint/2010/main" val="309431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93C42A7-5DF3-4ED4-ADB5-9DA0C227085F}" type="slidenum">
              <a:rPr lang="ru-RU" smtClean="0"/>
              <a:t>7</a:t>
            </a:fld>
            <a:endParaRPr lang="ru-RU"/>
          </a:p>
        </p:txBody>
      </p:sp>
    </p:spTree>
    <p:extLst>
      <p:ext uri="{BB962C8B-B14F-4D97-AF65-F5344CB8AC3E}">
        <p14:creationId xmlns:p14="http://schemas.microsoft.com/office/powerpoint/2010/main" val="114499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dirty="0"/>
              <a:t>В 2022 году возобновлена работа по развитию СЭД «Дубна». В частности,</a:t>
            </a:r>
            <a:r>
              <a:rPr lang="ru-RU" baseline="0" dirty="0"/>
              <a:t> </a:t>
            </a:r>
            <a:r>
              <a:rPr lang="ru-RU" dirty="0"/>
              <a:t>разработано и запущено в эксплуатацию 1</a:t>
            </a:r>
            <a:r>
              <a:rPr lang="en-US" dirty="0"/>
              <a:t>2</a:t>
            </a:r>
            <a:r>
              <a:rPr lang="ru-RU" dirty="0"/>
              <a:t> новых типов документов</a:t>
            </a:r>
            <a:r>
              <a:rPr lang="en-US" dirty="0"/>
              <a:t>, </a:t>
            </a:r>
            <a:r>
              <a:rPr lang="ru-RU" dirty="0"/>
              <a:t>что позволило уменьшить бумажный документооборот и значительно ускорить согласование этих документов.</a:t>
            </a:r>
            <a:r>
              <a:rPr lang="en-GB" dirty="0"/>
              <a:t> C</a:t>
            </a:r>
            <a:r>
              <a:rPr lang="ru-RU" dirty="0" err="1"/>
              <a:t>ущественно</a:t>
            </a:r>
            <a:r>
              <a:rPr lang="ru-RU" dirty="0"/>
              <a:t> усилена защита СЭД и других систем от хакерских атак за счёт использования про-активных методов диагностики атак и защиты от них.</a:t>
            </a:r>
            <a:r>
              <a:rPr lang="en-GB" dirty="0"/>
              <a:t> </a:t>
            </a:r>
            <a:r>
              <a:rPr lang="ru-RU" dirty="0"/>
              <a:t>Разработан улучшенный модуль для анализа статистики прохождения договоров, учитывающий изменения в организации договорной деятельности. Реализована и запущена в тестовую эксплуатацию частичная интеграция функционала СЭД в ЦЭС. Осуществлены другие модификации по запросам пользователей.</a:t>
            </a:r>
          </a:p>
          <a:p>
            <a:pPr algn="just"/>
            <a:r>
              <a:rPr lang="ru-RU" dirty="0"/>
              <a:t>На данный момент в СЭД «Дубна» имеется 2446 зарегистрированных пользователей, из которых</a:t>
            </a:r>
            <a:r>
              <a:rPr lang="en-GB" dirty="0"/>
              <a:t> </a:t>
            </a:r>
            <a:r>
              <a:rPr lang="ru-RU" dirty="0"/>
              <a:t>306 пользователей имеют какие-либо роли (т.е., участвуют в маршрутах согласования документов)</a:t>
            </a:r>
            <a:r>
              <a:rPr lang="en-GB" dirty="0"/>
              <a:t>. </a:t>
            </a:r>
            <a:r>
              <a:rPr lang="ru-RU" dirty="0"/>
              <a:t>С начала 2022 г. в СЭД полностью обработано более 25000 различных документов.</a:t>
            </a:r>
          </a:p>
          <a:p>
            <a:pPr algn="just"/>
            <a:r>
              <a:rPr lang="ru-RU" dirty="0"/>
              <a:t>Планируется продолжить работу по разработке и запуску новых типов документов и дополнительных модулей, а также реализация более тесной интеграции СЭД и ЦЭС.</a:t>
            </a: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5186D-78B3-41D7-853C-759E3277444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202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93C42A7-5DF3-4ED4-ADB5-9DA0C227085F}" type="slidenum">
              <a:rPr lang="ru-RU" smtClean="0"/>
              <a:t>13</a:t>
            </a:fld>
            <a:endParaRPr lang="ru-RU"/>
          </a:p>
        </p:txBody>
      </p:sp>
    </p:spTree>
    <p:extLst>
      <p:ext uri="{BB962C8B-B14F-4D97-AF65-F5344CB8AC3E}">
        <p14:creationId xmlns:p14="http://schemas.microsoft.com/office/powerpoint/2010/main" val="285516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14</a:t>
            </a:fld>
            <a:endParaRPr lang="ru-RU"/>
          </a:p>
        </p:txBody>
      </p:sp>
    </p:spTree>
    <p:extLst>
      <p:ext uri="{BB962C8B-B14F-4D97-AF65-F5344CB8AC3E}">
        <p14:creationId xmlns:p14="http://schemas.microsoft.com/office/powerpoint/2010/main" val="1072538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F61FAF-8D71-9E79-34F5-7DBC6E7BBF4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B824D00-A3DB-6807-6C9C-DCB1DAAD2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9488ED9-86F9-C1F1-0963-85FB1E92D6C7}"/>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24183D2D-428B-63C2-0602-5E4BFDEC182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B9E41EF-69CF-D51C-5E8E-1F1E7609716A}"/>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552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69D3DC-AED3-1C25-F52D-8D014FF9033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5A86583-747F-BC97-581B-BBFBD8A086B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CF54A8D-1719-3ADC-7490-E10BEF2C715E}"/>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E870ABEC-9BB4-A3AF-57C5-A5B40AF63B3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27B6DB1-A04B-F72F-1B08-3609AE11823B}"/>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978239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74B9882-B021-2EC0-0C30-4AC6C6A0CE7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8FAF119-0D7B-B75A-010B-36394D255A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5B833F2-B86E-3A7B-0C0E-F866C023BFB9}"/>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D03B5C7B-7B41-AA3B-FF5B-7774A60251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35E5D64-BA42-0327-6826-F604382958C7}"/>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3491182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09511" y="273487"/>
            <a:ext cx="10972642" cy="1144969"/>
          </a:xfrm>
          <a:prstGeom prst="rect">
            <a:avLst/>
          </a:prstGeom>
          <a:noFill/>
          <a:ln w="0">
            <a:noFill/>
          </a:ln>
        </p:spPr>
        <p:txBody>
          <a:bodyPr lIns="0" tIns="0" rIns="0" bIns="0" anchor="ctr">
            <a:noAutofit/>
          </a:bodyPr>
          <a:lstStyle>
            <a:lvl1pPr indent="0" algn="ctr">
              <a:buNone/>
              <a:defRPr/>
            </a:lvl1pPr>
          </a:lstStyle>
          <a:p>
            <a:pPr indent="0" algn="ctr">
              <a:buNone/>
            </a:pPr>
            <a:endParaRPr lang="en-US" sz="4242" b="0" strike="noStrike" spc="-1">
              <a:latin typeface="Arial"/>
            </a:endParaRPr>
          </a:p>
        </p:txBody>
      </p:sp>
      <p:sp>
        <p:nvSpPr>
          <p:cNvPr id="82" name="PlaceHolder 2"/>
          <p:cNvSpPr>
            <a:spLocks noGrp="1"/>
          </p:cNvSpPr>
          <p:nvPr>
            <p:ph type="subTitle"/>
          </p:nvPr>
        </p:nvSpPr>
        <p:spPr>
          <a:xfrm>
            <a:off x="609511" y="1604483"/>
            <a:ext cx="10972642" cy="3977369"/>
          </a:xfrm>
          <a:prstGeom prst="rect">
            <a:avLst/>
          </a:prstGeom>
          <a:noFill/>
          <a:ln w="0">
            <a:noFill/>
          </a:ln>
        </p:spPr>
        <p:txBody>
          <a:bodyPr lIns="0" tIns="0" rIns="0" bIns="0" anchor="ctr">
            <a:noAutofit/>
          </a:bodyPr>
          <a:lstStyle>
            <a:lvl1pPr indent="0" algn="ctr">
              <a:buNone/>
              <a:defRPr/>
            </a:lvl1pPr>
          </a:lstStyle>
          <a:p>
            <a:pPr indent="0" algn="ctr">
              <a:buNone/>
            </a:pPr>
            <a:endParaRPr lang="en-US" sz="3085" b="0" strike="noStrike" spc="-1">
              <a:latin typeface="Arial"/>
            </a:endParaRPr>
          </a:p>
        </p:txBody>
      </p:sp>
    </p:spTree>
    <p:extLst>
      <p:ext uri="{BB962C8B-B14F-4D97-AF65-F5344CB8AC3E}">
        <p14:creationId xmlns:p14="http://schemas.microsoft.com/office/powerpoint/2010/main" val="4209919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38D062-C611-CB02-F878-2AF34AD19FB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84EC428-3F9C-ACA0-2484-2BA0A518A75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550ACB8-2EA0-5856-F35B-FA41DA9FD76A}"/>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56ACDA2C-7D76-5A57-4E48-26C10DD7145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FC0E265-3AA4-12EA-C2F7-85FD211F93A7}"/>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47525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770CF0-FAA9-CF96-36F9-04C1C47F69F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BD8FB97-E558-B86D-7E14-FAA7C905C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098A703-00F2-B085-195F-785CF430A097}"/>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9906E685-B7F0-53A9-F2AF-2DA0ECEE88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76950E3-301A-200B-A92F-C462AB796A74}"/>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123463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29B982-C46B-90DB-9F74-ADE5956940F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0F9EE6E-73D8-D286-B9F5-379EE295C7E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8E9D272-9E2B-EB48-E049-A2B40111173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97500B0-4EA7-CE62-D365-32D39987A62B}"/>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6" name="Нижний колонтитул 5">
            <a:extLst>
              <a:ext uri="{FF2B5EF4-FFF2-40B4-BE49-F238E27FC236}">
                <a16:creationId xmlns:a16="http://schemas.microsoft.com/office/drawing/2014/main" id="{3157E89E-B28C-7E76-6FCF-57E17A43A25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1879CCB-D7F4-0DBA-04DE-C7EECEC78964}"/>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90418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F5CB80-D05F-F7AB-9B35-37BFC5FFD36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17E6E67-C9E7-5A1E-200D-E09624CB6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9467F9D-8BBD-8FCA-EACF-AE9D525B98F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FC228EA-0CAE-7BFD-7827-2BA2B21EB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CE5F307-3FB6-185B-1A0F-4E6A7BCF885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16CAEBC-64BA-274F-2042-25A33DB3692D}"/>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8" name="Нижний колонтитул 7">
            <a:extLst>
              <a:ext uri="{FF2B5EF4-FFF2-40B4-BE49-F238E27FC236}">
                <a16:creationId xmlns:a16="http://schemas.microsoft.com/office/drawing/2014/main" id="{BC7C33B1-B037-A4D1-9F5E-4A4B5EEEA4B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758B3E5-6D09-7489-B262-DDB1C5ABDD9A}"/>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165411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F03573-E346-7D5C-76AD-0253AF41EF2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68E433E-54A1-6502-2302-186184019BC5}"/>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4" name="Нижний колонтитул 3">
            <a:extLst>
              <a:ext uri="{FF2B5EF4-FFF2-40B4-BE49-F238E27FC236}">
                <a16:creationId xmlns:a16="http://schemas.microsoft.com/office/drawing/2014/main" id="{AC97DD72-50C8-C2CC-ED1A-AF7E1E8105E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404324F-9909-85B8-FE41-384B3586A02C}"/>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0547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25B7471-D428-C663-1777-87BE6BF39C47}"/>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3" name="Нижний колонтитул 2">
            <a:extLst>
              <a:ext uri="{FF2B5EF4-FFF2-40B4-BE49-F238E27FC236}">
                <a16:creationId xmlns:a16="http://schemas.microsoft.com/office/drawing/2014/main" id="{6576EF83-F9D3-302D-DD2C-683C4606C15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E86682D-F549-D091-F0F6-75729F4A1773}"/>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273131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5A393B-3ACC-9D58-2988-0ECC901204C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3FA4B73-4C6F-730E-0461-49B44D625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BFEA9DD-3E3E-43D4-B43D-EBBEBFA8F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1F9F288-EB93-919A-7394-F3E331D86075}"/>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6" name="Нижний колонтитул 5">
            <a:extLst>
              <a:ext uri="{FF2B5EF4-FFF2-40B4-BE49-F238E27FC236}">
                <a16:creationId xmlns:a16="http://schemas.microsoft.com/office/drawing/2014/main" id="{1ECA557C-2078-806E-9D0C-DB4581ACAF9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AFFB175-E761-27DA-14E3-249ABAA9F683}"/>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79941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43242B-35BA-F157-9244-A71037181D0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37F5617-9CCF-DFB2-D626-BC49DE496E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C56837B-6215-BB8C-FFB1-F0A1C6EFB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BD4E0E7-4F52-D6E4-FDCE-EBEF8FA5C41F}"/>
              </a:ext>
            </a:extLst>
          </p:cNvPr>
          <p:cNvSpPr>
            <a:spLocks noGrp="1"/>
          </p:cNvSpPr>
          <p:nvPr>
            <p:ph type="dt" sz="half" idx="10"/>
          </p:nvPr>
        </p:nvSpPr>
        <p:spPr/>
        <p:txBody>
          <a:bodyPr/>
          <a:lstStyle/>
          <a:p>
            <a:fld id="{FA4AFD55-5AB3-4E1D-8374-FCE254D06A94}" type="datetimeFigureOut">
              <a:rPr lang="ru-RU" smtClean="0"/>
              <a:t>12.04.2023</a:t>
            </a:fld>
            <a:endParaRPr lang="ru-RU"/>
          </a:p>
        </p:txBody>
      </p:sp>
      <p:sp>
        <p:nvSpPr>
          <p:cNvPr id="6" name="Нижний колонтитул 5">
            <a:extLst>
              <a:ext uri="{FF2B5EF4-FFF2-40B4-BE49-F238E27FC236}">
                <a16:creationId xmlns:a16="http://schemas.microsoft.com/office/drawing/2014/main" id="{9CB74BE1-6891-4E3A-B1E3-F0707F30CE2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5641AFB-314A-3DAA-DFAE-ACD7736CE917}"/>
              </a:ext>
            </a:extLst>
          </p:cNvPr>
          <p:cNvSpPr>
            <a:spLocks noGrp="1"/>
          </p:cNvSpPr>
          <p:nvPr>
            <p:ph type="sldNum" sz="quarter" idx="12"/>
          </p:nvPr>
        </p:nvSpPr>
        <p:spPr/>
        <p:txBody>
          <a:bodyPr/>
          <a:lstStyle/>
          <a:p>
            <a:fld id="{7EC7EE8A-BA35-4772-A237-E23F94F01E5A}" type="slidenum">
              <a:rPr lang="ru-RU" smtClean="0"/>
              <a:t>‹#›</a:t>
            </a:fld>
            <a:endParaRPr lang="ru-RU"/>
          </a:p>
        </p:txBody>
      </p:sp>
    </p:spTree>
    <p:extLst>
      <p:ext uri="{BB962C8B-B14F-4D97-AF65-F5344CB8AC3E}">
        <p14:creationId xmlns:p14="http://schemas.microsoft.com/office/powerpoint/2010/main" val="151542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5DF82A-E2E6-DBE5-ED89-951C049C39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0631C44-574B-29E7-E8EA-32F1C82F21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4CF1758-2D72-7FA5-2415-991C1B140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AFD55-5AB3-4E1D-8374-FCE254D06A94}" type="datetimeFigureOut">
              <a:rPr lang="ru-RU" smtClean="0"/>
              <a:t>12.04.2023</a:t>
            </a:fld>
            <a:endParaRPr lang="ru-RU"/>
          </a:p>
        </p:txBody>
      </p:sp>
      <p:sp>
        <p:nvSpPr>
          <p:cNvPr id="5" name="Нижний колонтитул 4">
            <a:extLst>
              <a:ext uri="{FF2B5EF4-FFF2-40B4-BE49-F238E27FC236}">
                <a16:creationId xmlns:a16="http://schemas.microsoft.com/office/drawing/2014/main" id="{E3BA7566-0D52-51D0-9051-8F67FD4D22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95C3666-B3FD-6989-F110-E25B5CFA4B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7EE8A-BA35-4772-A237-E23F94F01E5A}" type="slidenum">
              <a:rPr lang="ru-RU" smtClean="0"/>
              <a:t>‹#›</a:t>
            </a:fld>
            <a:endParaRPr lang="ru-RU"/>
          </a:p>
        </p:txBody>
      </p:sp>
    </p:spTree>
    <p:extLst>
      <p:ext uri="{BB962C8B-B14F-4D97-AF65-F5344CB8AC3E}">
        <p14:creationId xmlns:p14="http://schemas.microsoft.com/office/powerpoint/2010/main" val="4108919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jpg"/><Relationship Id="rId2" Type="http://schemas.openxmlformats.org/officeDocument/2006/relationships/image" Target="../media/image20.jp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70043"/>
          <a:stretch/>
        </p:blipFill>
        <p:spPr>
          <a:xfrm>
            <a:off x="0" y="0"/>
            <a:ext cx="1656037" cy="6858000"/>
          </a:xfrm>
          <a:prstGeom prst="rect">
            <a:avLst/>
          </a:prstGeom>
        </p:spPr>
      </p:pic>
      <p:sp>
        <p:nvSpPr>
          <p:cNvPr id="7" name="Прямоугольник 6"/>
          <p:cNvSpPr/>
          <p:nvPr/>
        </p:nvSpPr>
        <p:spPr>
          <a:xfrm>
            <a:off x="1783667" y="1881206"/>
            <a:ext cx="10203024" cy="1938992"/>
          </a:xfrm>
          <a:prstGeom prst="rect">
            <a:avLst/>
          </a:prstGeom>
        </p:spPr>
        <p:txBody>
          <a:bodyPr wrap="square">
            <a:spAutoFit/>
          </a:bodyPr>
          <a:lstStyle/>
          <a:p>
            <a:pPr algn="ctr"/>
            <a:r>
              <a:rPr lang="ru-RU" sz="4000" b="1" i="1" dirty="0">
                <a:solidFill>
                  <a:srgbClr val="000066"/>
                </a:solidFill>
                <a:latin typeface="Candara" panose="020E0502030303020204" pitchFamily="34" charset="0"/>
              </a:rPr>
              <a:t>Цифровая экосистема ОИЯИ</a:t>
            </a:r>
          </a:p>
          <a:p>
            <a:pPr algn="ctr"/>
            <a:endParaRPr lang="ru-RU" sz="4000" b="1" i="1" dirty="0">
              <a:solidFill>
                <a:srgbClr val="000066"/>
              </a:solidFill>
              <a:latin typeface="Candara" panose="020E0502030303020204" pitchFamily="34" charset="0"/>
            </a:endParaRPr>
          </a:p>
          <a:p>
            <a:pPr algn="ctr"/>
            <a:endParaRPr lang="ru-RU" sz="4000" b="1" i="1" dirty="0">
              <a:solidFill>
                <a:srgbClr val="000066"/>
              </a:solidFill>
              <a:latin typeface="Candara" panose="020E050203030302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4253" y="215935"/>
            <a:ext cx="1366224" cy="951902"/>
          </a:xfrm>
          <a:prstGeom prst="rect">
            <a:avLst/>
          </a:prstGeom>
        </p:spPr>
      </p:pic>
      <p:sp>
        <p:nvSpPr>
          <p:cNvPr id="4" name="Прямоугольник 3">
            <a:extLst>
              <a:ext uri="{FF2B5EF4-FFF2-40B4-BE49-F238E27FC236}">
                <a16:creationId xmlns:a16="http://schemas.microsoft.com/office/drawing/2014/main" id="{36866E6E-CFA6-463D-A59E-55232E275DD9}"/>
              </a:ext>
            </a:extLst>
          </p:cNvPr>
          <p:cNvSpPr/>
          <p:nvPr/>
        </p:nvSpPr>
        <p:spPr>
          <a:xfrm>
            <a:off x="3422125" y="3623515"/>
            <a:ext cx="6986208" cy="646331"/>
          </a:xfrm>
          <a:prstGeom prst="rect">
            <a:avLst/>
          </a:prstGeom>
        </p:spPr>
        <p:txBody>
          <a:bodyPr wrap="none">
            <a:spAutoFit/>
          </a:bodyPr>
          <a:lstStyle/>
          <a:p>
            <a:r>
              <a:rPr lang="ru-RU" sz="3600" b="1" dirty="0"/>
              <a:t>Кореньков Владимир Васильевич</a:t>
            </a:r>
          </a:p>
        </p:txBody>
      </p:sp>
      <p:sp>
        <p:nvSpPr>
          <p:cNvPr id="13" name="Прямоугольник 12">
            <a:extLst>
              <a:ext uri="{FF2B5EF4-FFF2-40B4-BE49-F238E27FC236}">
                <a16:creationId xmlns:a16="http://schemas.microsoft.com/office/drawing/2014/main" id="{CC2EE12F-E4A3-47F9-AB99-F4CC9B069FF2}"/>
              </a:ext>
            </a:extLst>
          </p:cNvPr>
          <p:cNvSpPr/>
          <p:nvPr/>
        </p:nvSpPr>
        <p:spPr>
          <a:xfrm>
            <a:off x="2247810" y="5447447"/>
            <a:ext cx="9352416" cy="738664"/>
          </a:xfrm>
          <a:prstGeom prst="rect">
            <a:avLst/>
          </a:prstGeom>
        </p:spPr>
        <p:txBody>
          <a:bodyPr wrap="square">
            <a:spAutoFit/>
          </a:bodyPr>
          <a:lstStyle/>
          <a:p>
            <a:pPr algn="ctr"/>
            <a:endParaRPr lang="ru-RU" b="1" dirty="0"/>
          </a:p>
          <a:p>
            <a:pPr algn="ctr"/>
            <a:r>
              <a:rPr lang="ru-RU" sz="2400" b="1" dirty="0"/>
              <a:t>Семинар ЛФВЭ, </a:t>
            </a:r>
            <a:r>
              <a:rPr lang="en-US" sz="2400" b="1" dirty="0"/>
              <a:t>13</a:t>
            </a:r>
            <a:r>
              <a:rPr lang="ru-RU" sz="2400" b="1" dirty="0"/>
              <a:t> апреля 2023 года</a:t>
            </a:r>
            <a:r>
              <a:rPr lang="ru-RU" sz="2000" b="1" dirty="0"/>
              <a:t> </a:t>
            </a:r>
          </a:p>
        </p:txBody>
      </p:sp>
      <p:pic>
        <p:nvPicPr>
          <p:cNvPr id="11" name="Рисунок 10">
            <a:extLst>
              <a:ext uri="{FF2B5EF4-FFF2-40B4-BE49-F238E27FC236}">
                <a16:creationId xmlns:a16="http://schemas.microsoft.com/office/drawing/2014/main" id="{A8F7558B-692F-435C-8362-7A3B85C32F8C}"/>
              </a:ext>
            </a:extLst>
          </p:cNvPr>
          <p:cNvPicPr>
            <a:picLocks noChangeAspect="1"/>
          </p:cNvPicPr>
          <p:nvPr/>
        </p:nvPicPr>
        <p:blipFill>
          <a:blip r:embed="rId5"/>
          <a:stretch>
            <a:fillRect/>
          </a:stretch>
        </p:blipFill>
        <p:spPr>
          <a:xfrm>
            <a:off x="1656037" y="78768"/>
            <a:ext cx="1766088" cy="1226235"/>
          </a:xfrm>
          <a:prstGeom prst="rect">
            <a:avLst/>
          </a:prstGeom>
        </p:spPr>
      </p:pic>
      <p:pic>
        <p:nvPicPr>
          <p:cNvPr id="12" name="Рисунок 2">
            <a:extLst>
              <a:ext uri="{FF2B5EF4-FFF2-40B4-BE49-F238E27FC236}">
                <a16:creationId xmlns:a16="http://schemas.microsoft.com/office/drawing/2014/main" id="{CE8BA973-B157-4DCE-BC6E-B1C9436A1A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0366" y="-260235"/>
            <a:ext cx="4547304" cy="15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61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A4F51D-9C88-F667-55BF-BA361346E381}"/>
              </a:ext>
            </a:extLst>
          </p:cNvPr>
          <p:cNvSpPr txBox="1"/>
          <p:nvPr/>
        </p:nvSpPr>
        <p:spPr>
          <a:xfrm>
            <a:off x="6814399" y="177172"/>
            <a:ext cx="5295253" cy="2679451"/>
          </a:xfrm>
          <a:prstGeom prst="rect">
            <a:avLst/>
          </a:prstGeom>
          <a:noFill/>
        </p:spPr>
        <p:txBody>
          <a:bodyPr wrap="square">
            <a:spAutoFit/>
          </a:bodyPr>
          <a:lstStyle/>
          <a:p>
            <a:pPr lvl="0">
              <a:lnSpc>
                <a:spcPct val="107000"/>
              </a:lnSpc>
            </a:pPr>
            <a:r>
              <a:rPr lang="ru-RU" sz="1800" b="1" dirty="0">
                <a:solidFill>
                  <a:srgbClr val="000099"/>
                </a:solidFill>
                <a:effectLst/>
                <a:latin typeface="Times New Roman" panose="02020603050405020304" pitchFamily="18" charset="0"/>
                <a:ea typeface="Times New Roman" panose="02020603050405020304" pitchFamily="18" charset="0"/>
              </a:rPr>
              <a:t>Учетная запись </a:t>
            </a:r>
            <a:r>
              <a:rPr lang="en-US" sz="1800" b="1" dirty="0">
                <a:solidFill>
                  <a:srgbClr val="000099"/>
                </a:solidFill>
                <a:effectLst/>
                <a:latin typeface="Times New Roman" panose="02020603050405020304" pitchFamily="18" charset="0"/>
                <a:ea typeface="Times New Roman" panose="02020603050405020304" pitchFamily="18" charset="0"/>
              </a:rPr>
              <a:t>SSO </a:t>
            </a:r>
            <a:r>
              <a:rPr lang="ru-RU" sz="1800" b="1" dirty="0">
                <a:solidFill>
                  <a:srgbClr val="000099"/>
                </a:solidFill>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позволяет </a:t>
            </a:r>
          </a:p>
          <a:p>
            <a:pPr marL="534988" lvl="0" indent="-263525">
              <a:lnSpc>
                <a:spcPct val="107000"/>
              </a:lnSpc>
              <a:spcAft>
                <a:spcPts val="400"/>
              </a:spcAft>
              <a:buFont typeface="Wingdings" panose="05000000000000000000" pitchFamily="2" charset="2"/>
              <a:buChar char="Ø"/>
            </a:pPr>
            <a:r>
              <a:rPr lang="ru-RU" sz="1800" dirty="0">
                <a:effectLst/>
                <a:latin typeface="Times New Roman" panose="02020603050405020304" pitchFamily="18" charset="0"/>
                <a:ea typeface="Times New Roman" panose="02020603050405020304" pitchFamily="18" charset="0"/>
              </a:rPr>
              <a:t>управлять параметрами учетной записи</a:t>
            </a:r>
          </a:p>
          <a:p>
            <a:pPr marL="534988" lvl="0" indent="-263525">
              <a:lnSpc>
                <a:spcPct val="107000"/>
              </a:lnSpc>
              <a:spcAft>
                <a:spcPts val="400"/>
              </a:spcAft>
              <a:buFont typeface="Wingdings" panose="05000000000000000000" pitchFamily="2" charset="2"/>
              <a:buChar char="Ø"/>
            </a:pPr>
            <a:r>
              <a:rPr lang="ru-RU" dirty="0">
                <a:latin typeface="Times New Roman" panose="02020603050405020304" pitchFamily="18" charset="0"/>
                <a:ea typeface="Times New Roman" panose="02020603050405020304" pitchFamily="18" charset="0"/>
              </a:rPr>
              <a:t>ознакомиться с правилами работы в сети ОИЯИ</a:t>
            </a:r>
            <a:endParaRPr lang="ru-RU" sz="1800" dirty="0">
              <a:effectLst/>
              <a:latin typeface="Times New Roman" panose="02020603050405020304" pitchFamily="18" charset="0"/>
              <a:ea typeface="Times New Roman" panose="02020603050405020304" pitchFamily="18" charset="0"/>
            </a:endParaRPr>
          </a:p>
          <a:p>
            <a:pPr marL="534988" lvl="0" indent="-263525">
              <a:lnSpc>
                <a:spcPct val="107000"/>
              </a:lnSpc>
              <a:spcAft>
                <a:spcPts val="400"/>
              </a:spcAft>
              <a:buFont typeface="Wingdings" panose="05000000000000000000" pitchFamily="2" charset="2"/>
              <a:buChar char="Ø"/>
            </a:pPr>
            <a:r>
              <a:rPr lang="ru-RU" dirty="0">
                <a:latin typeface="Times New Roman" panose="02020603050405020304" pitchFamily="18" charset="0"/>
                <a:ea typeface="Times New Roman" panose="02020603050405020304" pitchFamily="18" charset="0"/>
              </a:rPr>
              <a:t>п</a:t>
            </a:r>
            <a:r>
              <a:rPr lang="ru-RU" sz="1800" dirty="0">
                <a:effectLst/>
                <a:latin typeface="Times New Roman" panose="02020603050405020304" pitchFamily="18" charset="0"/>
                <a:ea typeface="Times New Roman" panose="02020603050405020304" pitchFamily="18" charset="0"/>
              </a:rPr>
              <a:t>ро</a:t>
            </a:r>
            <a:r>
              <a:rPr lang="ru-RU" dirty="0">
                <a:latin typeface="Times New Roman" panose="02020603050405020304" pitchFamily="18" charset="0"/>
                <a:ea typeface="Times New Roman" panose="02020603050405020304" pitchFamily="18" charset="0"/>
              </a:rPr>
              <a:t>ходить обучение по безопасной работе в сети ОИЯИ</a:t>
            </a:r>
          </a:p>
          <a:p>
            <a:pPr marL="534988" lvl="0" indent="-263525">
              <a:lnSpc>
                <a:spcPct val="107000"/>
              </a:lnSpc>
              <a:spcAft>
                <a:spcPts val="400"/>
              </a:spcAft>
              <a:buFont typeface="Wingdings" panose="05000000000000000000" pitchFamily="2" charset="2"/>
              <a:buChar char="Ø"/>
            </a:pPr>
            <a:r>
              <a:rPr lang="ru-RU" sz="1800" dirty="0">
                <a:effectLst/>
                <a:latin typeface="Times New Roman" panose="02020603050405020304" pitchFamily="18" charset="0"/>
                <a:ea typeface="Times New Roman" panose="02020603050405020304" pitchFamily="18" charset="0"/>
              </a:rPr>
              <a:t> сдать обязательный тест по компьютерной безопасности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4730B973-F245-5812-9E1B-29F72D331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28" y="3380579"/>
            <a:ext cx="5953860" cy="3429000"/>
          </a:xfrm>
          <a:prstGeom prst="rect">
            <a:avLst/>
          </a:prstGeom>
          <a:ln>
            <a:solidFill>
              <a:schemeClr val="bg1">
                <a:lumMod val="65000"/>
              </a:schemeClr>
            </a:solidFill>
          </a:ln>
        </p:spPr>
      </p:pic>
      <p:pic>
        <p:nvPicPr>
          <p:cNvPr id="4" name="Рисунок 3">
            <a:extLst>
              <a:ext uri="{FF2B5EF4-FFF2-40B4-BE49-F238E27FC236}">
                <a16:creationId xmlns:a16="http://schemas.microsoft.com/office/drawing/2014/main" id="{43CF8E99-8672-2BBB-DA64-7C9AA40A7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48" y="91932"/>
            <a:ext cx="6349450" cy="4083530"/>
          </a:xfrm>
          <a:prstGeom prst="rect">
            <a:avLst/>
          </a:prstGeom>
        </p:spPr>
      </p:pic>
      <p:pic>
        <p:nvPicPr>
          <p:cNvPr id="9" name="Рисунок 8">
            <a:extLst>
              <a:ext uri="{FF2B5EF4-FFF2-40B4-BE49-F238E27FC236}">
                <a16:creationId xmlns:a16="http://schemas.microsoft.com/office/drawing/2014/main" id="{FF4637AA-95F1-1FF6-DDA1-450C7D770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867" y="2856702"/>
            <a:ext cx="6086133" cy="4001298"/>
          </a:xfrm>
          <a:prstGeom prst="rect">
            <a:avLst/>
          </a:prstGeom>
          <a:ln>
            <a:solidFill>
              <a:schemeClr val="bg1">
                <a:lumMod val="65000"/>
              </a:schemeClr>
            </a:solidFill>
          </a:ln>
        </p:spPr>
      </p:pic>
    </p:spTree>
    <p:extLst>
      <p:ext uri="{BB962C8B-B14F-4D97-AF65-F5344CB8AC3E}">
        <p14:creationId xmlns:p14="http://schemas.microsoft.com/office/powerpoint/2010/main" val="1431177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833F5C-EDE2-4E6E-80F2-F8DBFABA50CF}"/>
              </a:ext>
            </a:extLst>
          </p:cNvPr>
          <p:cNvSpPr/>
          <p:nvPr/>
        </p:nvSpPr>
        <p:spPr>
          <a:xfrm flipH="1">
            <a:off x="245184" y="143262"/>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endPar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Прямоугольник 4"/>
          <p:cNvSpPr/>
          <p:nvPr/>
        </p:nvSpPr>
        <p:spPr>
          <a:xfrm>
            <a:off x="1057024" y="143262"/>
            <a:ext cx="9422773" cy="523220"/>
          </a:xfrm>
          <a:prstGeom prst="rect">
            <a:avLst/>
          </a:prstGeom>
          <a:effectLst>
            <a:outerShdw blurRad="50800" dist="50800" dir="5400000" algn="ctr" rotWithShape="0">
              <a:schemeClr val="bg2">
                <a:lumMod val="10000"/>
              </a:schemeClr>
            </a:outerShdw>
          </a:effectLst>
        </p:spPr>
        <p:txBody>
          <a:bodyPr wrap="square">
            <a:spAutoFit/>
          </a:bodyPr>
          <a:lstStyle/>
          <a:p>
            <a:pPr lvl="0" algn="ctr">
              <a:defRPr/>
            </a:pPr>
            <a:r>
              <a:rPr lang="ru-RU" sz="2800" b="1" dirty="0">
                <a:solidFill>
                  <a:prstClr val="white"/>
                </a:solidFill>
              </a:rPr>
              <a:t>Система электронного документооборота «Дубна»</a:t>
            </a:r>
            <a:endParaRPr kumimoji="0" lang="ru-RU"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Рисунок 11">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417" y="52366"/>
            <a:ext cx="1000808" cy="697302"/>
          </a:xfrm>
          <a:prstGeom prst="rect">
            <a:avLst/>
          </a:prstGeom>
        </p:spPr>
      </p:pic>
      <p:pic>
        <p:nvPicPr>
          <p:cNvPr id="6" name="Рисунок 5">
            <a:extLst>
              <a:ext uri="{FF2B5EF4-FFF2-40B4-BE49-F238E27FC236}">
                <a16:creationId xmlns:a16="http://schemas.microsoft.com/office/drawing/2014/main" id="{2D84A5D1-DA17-1E5C-6EBE-6F97C27F8EC2}"/>
              </a:ext>
            </a:extLst>
          </p:cNvPr>
          <p:cNvPicPr>
            <a:picLocks noChangeAspect="1"/>
          </p:cNvPicPr>
          <p:nvPr/>
        </p:nvPicPr>
        <p:blipFill>
          <a:blip r:embed="rId4"/>
          <a:stretch>
            <a:fillRect/>
          </a:stretch>
        </p:blipFill>
        <p:spPr>
          <a:xfrm>
            <a:off x="-894291" y="934607"/>
            <a:ext cx="6241626" cy="5719634"/>
          </a:xfrm>
          <a:prstGeom prst="rect">
            <a:avLst/>
          </a:prstGeom>
        </p:spPr>
      </p:pic>
      <p:pic>
        <p:nvPicPr>
          <p:cNvPr id="4" name="Рисунок 3"/>
          <p:cNvPicPr>
            <a:picLocks noChangeAspect="1"/>
          </p:cNvPicPr>
          <p:nvPr/>
        </p:nvPicPr>
        <p:blipFill>
          <a:blip r:embed="rId5"/>
          <a:stretch>
            <a:fillRect/>
          </a:stretch>
        </p:blipFill>
        <p:spPr>
          <a:xfrm>
            <a:off x="1604045" y="1610906"/>
            <a:ext cx="5643622" cy="3134932"/>
          </a:xfrm>
          <a:prstGeom prst="rect">
            <a:avLst/>
          </a:prstGeom>
          <a:ln>
            <a:solidFill>
              <a:schemeClr val="bg1">
                <a:lumMod val="50000"/>
              </a:schemeClr>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32A5E0D5-B19B-8685-4E50-6819AC93A9C2}"/>
              </a:ext>
            </a:extLst>
          </p:cNvPr>
          <p:cNvSpPr txBox="1"/>
          <p:nvPr/>
        </p:nvSpPr>
        <p:spPr>
          <a:xfrm>
            <a:off x="7380941" y="985199"/>
            <a:ext cx="4557068" cy="5801588"/>
          </a:xfrm>
          <a:prstGeom prst="rect">
            <a:avLst/>
          </a:prstGeom>
          <a:solidFill>
            <a:schemeClr val="bg1"/>
          </a:solidFill>
        </p:spPr>
        <p:txBody>
          <a:bodyPr wrap="square" rtlCol="0">
            <a:spAutoFit/>
          </a:bodyPr>
          <a:lstStyle/>
          <a:p>
            <a:pPr lvl="0" algn="just">
              <a:defRPr/>
            </a:pPr>
            <a:r>
              <a:rPr lang="ru-RU" sz="1600" dirty="0">
                <a:solidFill>
                  <a:prstClr val="black"/>
                </a:solidFill>
                <a:latin typeface="Times New Roman" panose="02020603050405020304" pitchFamily="18" charset="0"/>
                <a:cs typeface="Times New Roman" panose="02020603050405020304" pitchFamily="18" charset="0"/>
              </a:rPr>
              <a:t>В</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2022-2</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годах продолжена разработка</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ru-RU" sz="1600" b="1" dirty="0">
                <a:solidFill>
                  <a:srgbClr val="0000CC"/>
                </a:solidFill>
                <a:latin typeface="Times New Roman" panose="02020603050405020304" pitchFamily="18" charset="0"/>
                <a:cs typeface="Times New Roman" panose="02020603050405020304" pitchFamily="18" charset="0"/>
              </a:rPr>
              <a:t>СЭД</a:t>
            </a:r>
            <a:r>
              <a:rPr lang="en-US" sz="1600" b="1" dirty="0">
                <a:solidFill>
                  <a:srgbClr val="0000CC"/>
                </a:solidFill>
                <a:latin typeface="Times New Roman" panose="02020603050405020304" pitchFamily="18" charset="0"/>
                <a:cs typeface="Times New Roman" panose="02020603050405020304" pitchFamily="18" charset="0"/>
              </a:rPr>
              <a:t> </a:t>
            </a:r>
            <a:r>
              <a:rPr lang="ru-RU" sz="1600" b="1" dirty="0">
                <a:solidFill>
                  <a:srgbClr val="0000CC"/>
                </a:solidFill>
                <a:latin typeface="Times New Roman" panose="02020603050405020304" pitchFamily="18" charset="0"/>
                <a:cs typeface="Times New Roman" panose="02020603050405020304" pitchFamily="18" charset="0"/>
              </a:rPr>
              <a:t>«Дубна»</a:t>
            </a:r>
            <a:r>
              <a:rPr lang="en-US" sz="1600" dirty="0">
                <a:latin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lvl="0" indent="-285750" algn="just">
              <a:spcBef>
                <a:spcPts val="600"/>
              </a:spcBef>
              <a:spcAft>
                <a:spcPts val="600"/>
              </a:spcAft>
              <a:buFontTx/>
              <a:buChar char="-"/>
              <a:defRPr/>
            </a:pPr>
            <a:r>
              <a:rPr lang="en-US" sz="16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 </a:t>
            </a:r>
            <a:r>
              <a:rPr lang="ru-RU" sz="16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новых типов документов</a:t>
            </a:r>
            <a:r>
              <a:rPr lang="ru-RU" sz="16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разработано и запущено в эксплуатацию. Также созданы и введены в эксплуатацию несколько дополнительных модулей, таких как модуль статистики с расширенными возможностями.</a:t>
            </a:r>
            <a:r>
              <a:rPr lang="en-US" sz="1600" dirty="0">
                <a:solidFill>
                  <a:prstClr val="black"/>
                </a:solidFill>
                <a:latin typeface="Times New Roman" panose="02020603050405020304" pitchFamily="18" charset="0"/>
                <a:cs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Реализована частичная интеграция функционала СЭД «Дубна» в ЦЭС.</a:t>
            </a:r>
            <a:endParaRPr lang="en-US" sz="1600" dirty="0">
              <a:solidFill>
                <a:prstClr val="black"/>
              </a:solidFill>
              <a:latin typeface="Times New Roman" panose="02020603050405020304" pitchFamily="18" charset="0"/>
              <a:cs typeface="Times New Roman" panose="02020603050405020304" pitchFamily="18" charset="0"/>
            </a:endParaRPr>
          </a:p>
          <a:p>
            <a:pPr marL="285750" lvl="0" indent="-285750" algn="just">
              <a:spcBef>
                <a:spcPts val="600"/>
              </a:spcBef>
              <a:spcAft>
                <a:spcPts val="600"/>
              </a:spcAft>
              <a:buFontTx/>
              <a:buChar char="-"/>
              <a:defRPr/>
            </a:pPr>
            <a:r>
              <a:rPr lang="ru-RU" sz="1600" dirty="0">
                <a:solidFill>
                  <a:prstClr val="black"/>
                </a:solidFill>
                <a:latin typeface="Times New Roman" panose="02020603050405020304" pitchFamily="18" charset="0"/>
                <a:cs typeface="Times New Roman" panose="02020603050405020304" pitchFamily="18" charset="0"/>
              </a:rPr>
              <a:t>В настоящее время в СЭД «Дубна» зарегистрированы</a:t>
            </a:r>
            <a:r>
              <a:rPr lang="en-US" sz="1600" dirty="0">
                <a:solidFill>
                  <a:prstClr val="black"/>
                </a:solidFill>
                <a:latin typeface="Times New Roman" panose="02020603050405020304" pitchFamily="18" charset="0"/>
                <a:cs typeface="Times New Roman" panose="02020603050405020304" pitchFamily="18" charset="0"/>
              </a:rPr>
              <a:t> </a:t>
            </a:r>
            <a:r>
              <a:rPr lang="en-US" sz="16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2448 </a:t>
            </a:r>
            <a:r>
              <a:rPr lang="ru-RU" sz="16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пользователей</a:t>
            </a:r>
            <a:r>
              <a:rPr lang="en-US" sz="1600" dirty="0">
                <a:solidFill>
                  <a:prstClr val="black"/>
                </a:solidFill>
                <a:latin typeface="Times New Roman" panose="02020603050405020304" pitchFamily="18" charset="0"/>
                <a:cs typeface="Times New Roman" panose="02020603050405020304" pitchFamily="18" charset="0"/>
              </a:rPr>
              <a:t>, 306 </a:t>
            </a:r>
            <a:r>
              <a:rPr lang="ru-RU" sz="1600" dirty="0">
                <a:solidFill>
                  <a:prstClr val="black"/>
                </a:solidFill>
                <a:latin typeface="Times New Roman" panose="02020603050405020304" pitchFamily="18" charset="0"/>
                <a:cs typeface="Times New Roman" panose="02020603050405020304" pitchFamily="18" charset="0"/>
              </a:rPr>
              <a:t>имеют какие-либо роли </a:t>
            </a:r>
            <a:r>
              <a:rPr lang="en-US" sz="1600" dirty="0">
                <a:solidFill>
                  <a:prstClr val="black"/>
                </a:solidFill>
                <a:latin typeface="Times New Roman" panose="02020603050405020304" pitchFamily="18" charset="0"/>
                <a:cs typeface="Times New Roman" panose="02020603050405020304" pitchFamily="18" charset="0"/>
              </a:rPr>
              <a:t>(</a:t>
            </a:r>
            <a:r>
              <a:rPr lang="ru-RU" sz="1600" dirty="0">
                <a:solidFill>
                  <a:prstClr val="black"/>
                </a:solidFill>
                <a:latin typeface="Times New Roman" panose="02020603050405020304" pitchFamily="18" charset="0"/>
                <a:cs typeface="Times New Roman" panose="02020603050405020304" pitchFamily="18" charset="0"/>
              </a:rPr>
              <a:t>участвуют в маршрутах согласования документов</a:t>
            </a:r>
            <a:r>
              <a:rPr lang="en-US" sz="1600" dirty="0">
                <a:solidFill>
                  <a:prstClr val="black"/>
                </a:solidFill>
                <a:latin typeface="Times New Roman" panose="02020603050405020304" pitchFamily="18" charset="0"/>
                <a:cs typeface="Times New Roman" panose="02020603050405020304" pitchFamily="18" charset="0"/>
              </a:rPr>
              <a:t>).</a:t>
            </a:r>
            <a:endPar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lvl="0" indent="-285750" algn="just">
              <a:spcBef>
                <a:spcPts val="600"/>
              </a:spcBef>
              <a:spcAft>
                <a:spcPts val="600"/>
              </a:spcAft>
              <a:buFontTx/>
              <a:buChar char="-"/>
              <a:defRPr/>
            </a:pPr>
            <a:r>
              <a:rPr lang="ru-RU" sz="1600" dirty="0">
                <a:solidFill>
                  <a:prstClr val="black"/>
                </a:solidFill>
                <a:latin typeface="Times New Roman" panose="02020603050405020304" pitchFamily="18" charset="0"/>
                <a:cs typeface="Times New Roman" panose="02020603050405020304" pitchFamily="18" charset="0"/>
              </a:rPr>
              <a:t>С начала 2022 года в СЭД полностью обработано</a:t>
            </a:r>
            <a:r>
              <a:rPr lang="en-US" sz="1600" dirty="0">
                <a:solidFill>
                  <a:prstClr val="black"/>
                </a:solidFill>
                <a:latin typeface="Times New Roman" panose="02020603050405020304" pitchFamily="18" charset="0"/>
                <a:cs typeface="Times New Roman" panose="02020603050405020304" pitchFamily="18" charset="0"/>
              </a:rPr>
              <a:t> </a:t>
            </a:r>
            <a:r>
              <a:rPr lang="ru-RU" sz="16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более</a:t>
            </a:r>
            <a:r>
              <a:rPr lang="en-US" sz="16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25 000</a:t>
            </a:r>
            <a:r>
              <a:rPr lang="ru-RU" sz="16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различных документов</a:t>
            </a:r>
            <a:r>
              <a:rPr lang="en-US" sz="1600" dirty="0">
                <a:solidFill>
                  <a:prstClr val="black"/>
                </a:solidFill>
                <a:latin typeface="Times New Roman" panose="02020603050405020304" pitchFamily="18" charset="0"/>
                <a:cs typeface="Times New Roman" panose="02020603050405020304" pitchFamily="18" charset="0"/>
              </a:rPr>
              <a:t>.</a:t>
            </a:r>
          </a:p>
          <a:p>
            <a:pPr marL="285750" lvl="0" indent="-285750" algn="just">
              <a:spcBef>
                <a:spcPts val="600"/>
              </a:spcBef>
              <a:spcAft>
                <a:spcPts val="600"/>
              </a:spcAft>
              <a:buFontTx/>
              <a:buChar char="-"/>
              <a:defRPr/>
            </a:pP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Планируется продолжить работу по разработке и запуску новых типов документов и дополнительных модулей, а также реализация более тесной интеграции СЭД и ЦЭС.</a:t>
            </a:r>
          </a:p>
        </p:txBody>
      </p:sp>
      <p:pic>
        <p:nvPicPr>
          <p:cNvPr id="8" name="Рисунок 7"/>
          <p:cNvPicPr>
            <a:picLocks noChangeAspect="1"/>
          </p:cNvPicPr>
          <p:nvPr/>
        </p:nvPicPr>
        <p:blipFill>
          <a:blip r:embed="rId6"/>
          <a:stretch>
            <a:fillRect/>
          </a:stretch>
        </p:blipFill>
        <p:spPr>
          <a:xfrm>
            <a:off x="5115859" y="4737806"/>
            <a:ext cx="2108329" cy="1913758"/>
          </a:xfrm>
          <a:prstGeom prst="rect">
            <a:avLst/>
          </a:prstGeom>
          <a:effectLst>
            <a:outerShdw blurRad="50800" dist="38100" dir="5400000" algn="t" rotWithShape="0">
              <a:prstClr val="black">
                <a:alpha val="40000"/>
              </a:prstClr>
            </a:outerShdw>
          </a:effectLst>
        </p:spPr>
      </p:pic>
      <p:pic>
        <p:nvPicPr>
          <p:cNvPr id="7" name="Рисунок 6"/>
          <p:cNvPicPr>
            <a:picLocks noChangeAspect="1"/>
          </p:cNvPicPr>
          <p:nvPr/>
        </p:nvPicPr>
        <p:blipFill>
          <a:blip r:embed="rId7"/>
          <a:stretch>
            <a:fillRect/>
          </a:stretch>
        </p:blipFill>
        <p:spPr>
          <a:xfrm>
            <a:off x="3883789" y="4735129"/>
            <a:ext cx="1277023" cy="191375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89753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DA891A-39C0-DD61-14DA-D61DB99CF987}"/>
              </a:ext>
            </a:extLst>
          </p:cNvPr>
          <p:cNvSpPr txBox="1"/>
          <p:nvPr/>
        </p:nvSpPr>
        <p:spPr>
          <a:xfrm>
            <a:off x="176504" y="155566"/>
            <a:ext cx="3404640" cy="5034648"/>
          </a:xfrm>
          <a:prstGeom prst="rect">
            <a:avLst/>
          </a:prstGeom>
          <a:noFill/>
        </p:spPr>
        <p:txBody>
          <a:bodyPr wrap="square">
            <a:spAutoFit/>
          </a:bodyPr>
          <a:lstStyle/>
          <a:p>
            <a:pPr>
              <a:lnSpc>
                <a:spcPct val="107000"/>
              </a:lnSpc>
            </a:pPr>
            <a:r>
              <a:rPr lang="ru-RU" sz="24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Информационные сервисы</a:t>
            </a:r>
            <a:endParaRPr lang="ru-RU" sz="2400"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Bef>
                <a:spcPts val="600"/>
              </a:spcBef>
              <a:buFont typeface="Wingdings" panose="05000000000000000000" pitchFamily="2" charset="2"/>
              <a:buChar char="Ø"/>
            </a:pPr>
            <a:r>
              <a:rPr lang="ru-RU" dirty="0">
                <a:latin typeface="Times New Roman" panose="02020603050405020304" pitchFamily="18" charset="0"/>
                <a:ea typeface="Calibri" panose="020F0502020204030204" pitchFamily="34" charset="0"/>
                <a:cs typeface="Times New Roman" panose="02020603050405020304" pitchFamily="18" charset="0"/>
              </a:rPr>
              <a:t>Интерактивная карта</a:t>
            </a: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План корпуса ЛИТ</a:t>
            </a:r>
          </a:p>
          <a:p>
            <a:pPr marL="342900" lvl="0" indent="-342900">
              <a:lnSpc>
                <a:spcPct val="107000"/>
              </a:lnSpc>
              <a:spcBef>
                <a:spcPts val="600"/>
              </a:spcBef>
              <a:buFont typeface="Wingdings" panose="05000000000000000000" pitchFamily="2" charset="2"/>
              <a:buChar char="Ø"/>
            </a:pPr>
            <a:r>
              <a:rPr lang="ru-RU" dirty="0">
                <a:latin typeface="Times New Roman" panose="02020603050405020304" pitchFamily="18" charset="0"/>
                <a:ea typeface="Calibri" panose="020F0502020204030204" pitchFamily="34" charset="0"/>
                <a:cs typeface="Times New Roman" panose="02020603050405020304" pitchFamily="18" charset="0"/>
              </a:rPr>
              <a:t>Телефонный справочник</a:t>
            </a: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Сервис планирования и учета экскурсий в ОИЯИ</a:t>
            </a:r>
          </a:p>
          <a:p>
            <a:pPr marL="342900" lvl="0" indent="-342900">
              <a:lnSpc>
                <a:spcPct val="107000"/>
              </a:lnSpc>
              <a:spcBef>
                <a:spcPts val="600"/>
              </a:spcBef>
              <a:buFont typeface="Wingdings" panose="05000000000000000000" pitchFamily="2" charset="2"/>
              <a:buChar char="Ø"/>
            </a:pPr>
            <a:r>
              <a:rPr lang="ru-RU" dirty="0">
                <a:latin typeface="Times New Roman" panose="02020603050405020304" pitchFamily="18" charset="0"/>
                <a:ea typeface="Calibri" panose="020F0502020204030204" pitchFamily="34" charset="0"/>
                <a:cs typeface="Times New Roman" panose="02020603050405020304" pitchFamily="18" charset="0"/>
              </a:rPr>
              <a:t>Административная информационно-справочная система по кадрам</a:t>
            </a:r>
          </a:p>
          <a:p>
            <a:pPr marL="342900" lvl="0" indent="-342900">
              <a:lnSpc>
                <a:spcPct val="107000"/>
              </a:lnSpc>
              <a:spcBef>
                <a:spcPts val="600"/>
              </a:spcBef>
              <a:buFont typeface="Wingdings" panose="05000000000000000000" pitchFamily="2" charset="2"/>
              <a:buChar char="Ø"/>
            </a:pPr>
            <a:r>
              <a:rPr lang="en-US" dirty="0">
                <a:latin typeface="Times New Roman" panose="02020603050405020304" pitchFamily="18" charset="0"/>
                <a:ea typeface="Calibri" panose="020F0502020204030204" pitchFamily="34" charset="0"/>
                <a:cs typeface="Times New Roman" panose="02020603050405020304" pitchFamily="18" charset="0"/>
              </a:rPr>
              <a:t>CERN DB</a:t>
            </a:r>
            <a:r>
              <a:rPr lang="ru-RU" dirty="0">
                <a:latin typeface="Times New Roman" panose="02020603050405020304" pitchFamily="18" charset="0"/>
                <a:ea typeface="Calibri" panose="020F0502020204030204" pitchFamily="34" charset="0"/>
                <a:cs typeface="Times New Roman" panose="02020603050405020304" pitchFamily="18" charset="0"/>
              </a:rPr>
              <a:t> –сотрудники ОИЯИ в </a:t>
            </a:r>
            <a:r>
              <a:rPr lang="ru-RU" dirty="0" err="1">
                <a:latin typeface="Times New Roman" panose="02020603050405020304" pitchFamily="18" charset="0"/>
                <a:ea typeface="Calibri" panose="020F0502020204030204" pitchFamily="34" charset="0"/>
                <a:cs typeface="Times New Roman" panose="02020603050405020304" pitchFamily="18" charset="0"/>
              </a:rPr>
              <a:t>Церн</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Bef>
                <a:spcPts val="600"/>
              </a:spcBef>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PIN</a:t>
            </a:r>
          </a:p>
          <a:p>
            <a:pPr marL="342900" lvl="0" indent="-342900">
              <a:lnSpc>
                <a:spcPct val="107000"/>
              </a:lnSpc>
              <a:spcBef>
                <a:spcPts val="600"/>
              </a:spcBef>
              <a:buFont typeface="Wingdings" panose="05000000000000000000"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31338F5D-A95E-034C-65F6-9125D5BABD5A}"/>
              </a:ext>
            </a:extLst>
          </p:cNvPr>
          <p:cNvPicPr>
            <a:picLocks noChangeAspect="1"/>
          </p:cNvPicPr>
          <p:nvPr/>
        </p:nvPicPr>
        <p:blipFill rotWithShape="1">
          <a:blip r:embed="rId2"/>
          <a:srcRect t="23080"/>
          <a:stretch/>
        </p:blipFill>
        <p:spPr>
          <a:xfrm>
            <a:off x="4169044" y="141473"/>
            <a:ext cx="6960886" cy="3047504"/>
          </a:xfrm>
          <a:prstGeom prst="rect">
            <a:avLst/>
          </a:prstGeom>
        </p:spPr>
      </p:pic>
      <p:pic>
        <p:nvPicPr>
          <p:cNvPr id="9" name="Рисунок 8">
            <a:extLst>
              <a:ext uri="{FF2B5EF4-FFF2-40B4-BE49-F238E27FC236}">
                <a16:creationId xmlns:a16="http://schemas.microsoft.com/office/drawing/2014/main" id="{7C770F05-849A-39A7-0D46-2330EC22400A}"/>
              </a:ext>
            </a:extLst>
          </p:cNvPr>
          <p:cNvPicPr>
            <a:picLocks noChangeAspect="1"/>
          </p:cNvPicPr>
          <p:nvPr/>
        </p:nvPicPr>
        <p:blipFill>
          <a:blip r:embed="rId3"/>
          <a:stretch>
            <a:fillRect/>
          </a:stretch>
        </p:blipFill>
        <p:spPr>
          <a:xfrm>
            <a:off x="3387414" y="3429000"/>
            <a:ext cx="4441815" cy="3287527"/>
          </a:xfrm>
          <a:prstGeom prst="rect">
            <a:avLst/>
          </a:prstGeom>
          <a:ln>
            <a:solidFill>
              <a:schemeClr val="bg1">
                <a:lumMod val="65000"/>
              </a:schemeClr>
            </a:solidFill>
          </a:ln>
        </p:spPr>
      </p:pic>
      <p:pic>
        <p:nvPicPr>
          <p:cNvPr id="6" name="Рисунок 5">
            <a:extLst>
              <a:ext uri="{FF2B5EF4-FFF2-40B4-BE49-F238E27FC236}">
                <a16:creationId xmlns:a16="http://schemas.microsoft.com/office/drawing/2014/main" id="{3C4D57C0-CB45-C5FC-01C2-3D6BACF283B0}"/>
              </a:ext>
            </a:extLst>
          </p:cNvPr>
          <p:cNvPicPr>
            <a:picLocks noChangeAspect="1"/>
          </p:cNvPicPr>
          <p:nvPr/>
        </p:nvPicPr>
        <p:blipFill rotWithShape="1">
          <a:blip r:embed="rId4">
            <a:extLst>
              <a:ext uri="{28A0092B-C50C-407E-A947-70E740481C1C}">
                <a14:useLocalDpi xmlns:a14="http://schemas.microsoft.com/office/drawing/2010/main" val="0"/>
              </a:ext>
            </a:extLst>
          </a:blip>
          <a:srcRect r="2868"/>
          <a:stretch/>
        </p:blipFill>
        <p:spPr>
          <a:xfrm>
            <a:off x="6096000" y="2191605"/>
            <a:ext cx="5977989" cy="4524922"/>
          </a:xfrm>
          <a:prstGeom prst="rect">
            <a:avLst/>
          </a:prstGeom>
          <a:ln>
            <a:solidFill>
              <a:schemeClr val="bg1">
                <a:lumMod val="65000"/>
              </a:schemeClr>
            </a:solidFill>
          </a:ln>
        </p:spPr>
      </p:pic>
    </p:spTree>
    <p:extLst>
      <p:ext uri="{BB962C8B-B14F-4D97-AF65-F5344CB8AC3E}">
        <p14:creationId xmlns:p14="http://schemas.microsoft.com/office/powerpoint/2010/main" val="319857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50EFE480-A277-4CB0-519D-624D8F91B9C0}"/>
              </a:ext>
            </a:extLst>
          </p:cNvPr>
          <p:cNvPicPr>
            <a:picLocks noChangeAspect="1"/>
          </p:cNvPicPr>
          <p:nvPr/>
        </p:nvPicPr>
        <p:blipFill>
          <a:blip r:embed="rId3"/>
          <a:stretch>
            <a:fillRect/>
          </a:stretch>
        </p:blipFill>
        <p:spPr>
          <a:xfrm>
            <a:off x="8808366" y="2323894"/>
            <a:ext cx="3279460" cy="4324638"/>
          </a:xfrm>
          <a:prstGeom prst="rect">
            <a:avLst/>
          </a:prstGeom>
          <a:ln>
            <a:solidFill>
              <a:schemeClr val="bg1">
                <a:lumMod val="65000"/>
              </a:schemeClr>
            </a:solidFill>
          </a:ln>
        </p:spPr>
      </p:pic>
      <p:pic>
        <p:nvPicPr>
          <p:cNvPr id="5" name="Рисунок 4">
            <a:extLst>
              <a:ext uri="{FF2B5EF4-FFF2-40B4-BE49-F238E27FC236}">
                <a16:creationId xmlns:a16="http://schemas.microsoft.com/office/drawing/2014/main" id="{E8AC51C5-2A41-F1E6-AECA-051999D95969}"/>
              </a:ext>
            </a:extLst>
          </p:cNvPr>
          <p:cNvPicPr>
            <a:picLocks noChangeAspect="1"/>
          </p:cNvPicPr>
          <p:nvPr/>
        </p:nvPicPr>
        <p:blipFill>
          <a:blip r:embed="rId4"/>
          <a:stretch>
            <a:fillRect/>
          </a:stretch>
        </p:blipFill>
        <p:spPr>
          <a:xfrm>
            <a:off x="0" y="-13698"/>
            <a:ext cx="6553464" cy="6871698"/>
          </a:xfrm>
          <a:prstGeom prst="rect">
            <a:avLst/>
          </a:prstGeom>
        </p:spPr>
      </p:pic>
      <p:sp>
        <p:nvSpPr>
          <p:cNvPr id="7" name="TextBox 6">
            <a:extLst>
              <a:ext uri="{FF2B5EF4-FFF2-40B4-BE49-F238E27FC236}">
                <a16:creationId xmlns:a16="http://schemas.microsoft.com/office/drawing/2014/main" id="{0DFB6238-CDED-6986-10EE-4EFC755CFAD0}"/>
              </a:ext>
            </a:extLst>
          </p:cNvPr>
          <p:cNvSpPr txBox="1"/>
          <p:nvPr/>
        </p:nvSpPr>
        <p:spPr>
          <a:xfrm>
            <a:off x="6740866" y="109987"/>
            <a:ext cx="5159558" cy="2339102"/>
          </a:xfrm>
          <a:prstGeom prst="rect">
            <a:avLst/>
          </a:prstGeom>
          <a:noFill/>
        </p:spPr>
        <p:txBody>
          <a:bodyPr wrap="square">
            <a:spAutoFit/>
          </a:bodyPr>
          <a:lstStyle/>
          <a:p>
            <a:r>
              <a:rPr lang="ru-RU" dirty="0">
                <a:solidFill>
                  <a:srgbClr val="000099"/>
                </a:solidFill>
                <a:latin typeface="Times New Roman" panose="02020603050405020304" pitchFamily="18" charset="0"/>
              </a:rPr>
              <a:t>Сервис планирования и учета экскурсий в ОИЯИ:</a:t>
            </a:r>
          </a:p>
          <a:p>
            <a:pPr marL="285750" indent="-285750">
              <a:spcAft>
                <a:spcPts val="600"/>
              </a:spcAft>
              <a:buFont typeface="Arial" panose="020B0604020202020204" pitchFamily="34" charset="0"/>
              <a:buChar char="•"/>
            </a:pPr>
            <a:r>
              <a:rPr lang="ru-RU" dirty="0">
                <a:latin typeface="Times New Roman" panose="02020603050405020304" pitchFamily="18" charset="0"/>
              </a:rPr>
              <a:t>информация обо всех текущих, запланированных и завершенных экскурсиях; </a:t>
            </a:r>
          </a:p>
          <a:p>
            <a:pPr marL="285750" indent="-285750">
              <a:spcAft>
                <a:spcPts val="600"/>
              </a:spcAft>
              <a:buFont typeface="Arial" panose="020B0604020202020204" pitchFamily="34" charset="0"/>
              <a:buChar char="•"/>
            </a:pPr>
            <a:r>
              <a:rPr lang="ru-RU" dirty="0">
                <a:latin typeface="Times New Roman" panose="02020603050405020304" pitchFamily="18" charset="0"/>
              </a:rPr>
              <a:t>координация экскурсий; </a:t>
            </a:r>
          </a:p>
          <a:p>
            <a:pPr marL="285750" indent="-285750">
              <a:spcAft>
                <a:spcPts val="600"/>
              </a:spcAft>
              <a:buFont typeface="Arial" panose="020B0604020202020204" pitchFamily="34" charset="0"/>
              <a:buChar char="•"/>
            </a:pPr>
            <a:r>
              <a:rPr lang="ru-RU" dirty="0">
                <a:latin typeface="Times New Roman" panose="02020603050405020304" pitchFamily="18" charset="0"/>
              </a:rPr>
              <a:t>демонстрация загруженности точек посещения; </a:t>
            </a:r>
          </a:p>
          <a:p>
            <a:pPr marL="285750" indent="-285750">
              <a:spcAft>
                <a:spcPts val="600"/>
              </a:spcAft>
              <a:buFont typeface="Arial" panose="020B0604020202020204" pitchFamily="34" charset="0"/>
              <a:buChar char="•"/>
            </a:pPr>
            <a:r>
              <a:rPr lang="ru-RU" dirty="0">
                <a:latin typeface="Times New Roman" panose="02020603050405020304" pitchFamily="18" charset="0"/>
              </a:rPr>
              <a:t>сбор аналитики и демонстрация статистики.</a:t>
            </a:r>
          </a:p>
          <a:p>
            <a:endParaRPr lang="ru-RU" dirty="0"/>
          </a:p>
        </p:txBody>
      </p:sp>
      <p:pic>
        <p:nvPicPr>
          <p:cNvPr id="8" name="Рисунок 7">
            <a:extLst>
              <a:ext uri="{FF2B5EF4-FFF2-40B4-BE49-F238E27FC236}">
                <a16:creationId xmlns:a16="http://schemas.microsoft.com/office/drawing/2014/main" id="{FE478E0B-6079-BBEE-5E22-CDFBBD6908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760" t="14345" r="12707"/>
          <a:stretch/>
        </p:blipFill>
        <p:spPr bwMode="auto">
          <a:xfrm>
            <a:off x="6114677" y="2323894"/>
            <a:ext cx="2574105" cy="2000744"/>
          </a:xfrm>
          <a:prstGeom prst="rect">
            <a:avLst/>
          </a:prstGeom>
          <a:noFill/>
          <a:ln>
            <a:solidFill>
              <a:schemeClr val="bg1">
                <a:lumMod val="65000"/>
              </a:schemeClr>
            </a:solidFill>
          </a:ln>
          <a:extLst>
            <a:ext uri="{53640926-AAD7-44D8-BBD7-CCE9431645EC}">
              <a14:shadowObscured xmlns:a14="http://schemas.microsoft.com/office/drawing/2010/main"/>
            </a:ext>
          </a:extLst>
        </p:spPr>
      </p:pic>
      <p:sp>
        <p:nvSpPr>
          <p:cNvPr id="10" name="Стрелка: вниз 9">
            <a:extLst>
              <a:ext uri="{FF2B5EF4-FFF2-40B4-BE49-F238E27FC236}">
                <a16:creationId xmlns:a16="http://schemas.microsoft.com/office/drawing/2014/main" id="{420DD67D-EF7C-D1AB-05B4-24DBD418CBCD}"/>
              </a:ext>
            </a:extLst>
          </p:cNvPr>
          <p:cNvSpPr/>
          <p:nvPr/>
        </p:nvSpPr>
        <p:spPr>
          <a:xfrm rot="16200000">
            <a:off x="4718010" y="4898606"/>
            <a:ext cx="226772" cy="357822"/>
          </a:xfrm>
          <a:prstGeom prst="downArrow">
            <a:avLst/>
          </a:prstGeom>
          <a:solidFill>
            <a:srgbClr val="00B050"/>
          </a:soli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E9E6178B-8705-6A93-FD8A-6D1F611EF220}"/>
              </a:ext>
            </a:extLst>
          </p:cNvPr>
          <p:cNvPicPr>
            <a:picLocks noChangeAspect="1"/>
          </p:cNvPicPr>
          <p:nvPr/>
        </p:nvPicPr>
        <p:blipFill>
          <a:blip r:embed="rId6"/>
          <a:stretch>
            <a:fillRect/>
          </a:stretch>
        </p:blipFill>
        <p:spPr>
          <a:xfrm>
            <a:off x="5010306" y="4546668"/>
            <a:ext cx="4783597" cy="2201345"/>
          </a:xfrm>
          <a:prstGeom prst="rect">
            <a:avLst/>
          </a:prstGeom>
          <a:ln>
            <a:solidFill>
              <a:schemeClr val="accent1"/>
            </a:solidFill>
          </a:ln>
        </p:spPr>
      </p:pic>
    </p:spTree>
    <p:extLst>
      <p:ext uri="{BB962C8B-B14F-4D97-AF65-F5344CB8AC3E}">
        <p14:creationId xmlns:p14="http://schemas.microsoft.com/office/powerpoint/2010/main" val="941443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6D32B861-E091-FC78-6B16-8C4626B2EAE7}"/>
              </a:ext>
            </a:extLst>
          </p:cNvPr>
          <p:cNvPicPr>
            <a:picLocks noChangeAspect="1"/>
          </p:cNvPicPr>
          <p:nvPr/>
        </p:nvPicPr>
        <p:blipFill rotWithShape="1">
          <a:blip r:embed="rId3"/>
          <a:srcRect r="74344"/>
          <a:stretch/>
        </p:blipFill>
        <p:spPr>
          <a:xfrm>
            <a:off x="0" y="0"/>
            <a:ext cx="1738116" cy="4742800"/>
          </a:xfrm>
          <a:prstGeom prst="rect">
            <a:avLst/>
          </a:prstGeom>
        </p:spPr>
      </p:pic>
      <p:sp>
        <p:nvSpPr>
          <p:cNvPr id="11" name="TextBox 10">
            <a:extLst>
              <a:ext uri="{FF2B5EF4-FFF2-40B4-BE49-F238E27FC236}">
                <a16:creationId xmlns:a16="http://schemas.microsoft.com/office/drawing/2014/main" id="{E9FC47C7-9CF4-89C8-2312-8622A2703890}"/>
              </a:ext>
            </a:extLst>
          </p:cNvPr>
          <p:cNvSpPr txBox="1"/>
          <p:nvPr/>
        </p:nvSpPr>
        <p:spPr>
          <a:xfrm>
            <a:off x="8710563" y="189283"/>
            <a:ext cx="3365563" cy="3041345"/>
          </a:xfrm>
          <a:prstGeom prst="rect">
            <a:avLst/>
          </a:prstGeom>
          <a:noFill/>
        </p:spPr>
        <p:txBody>
          <a:bodyPr wrap="square">
            <a:spAutoFit/>
          </a:bodyPr>
          <a:lstStyle/>
          <a:p>
            <a:pPr lvl="0">
              <a:lnSpc>
                <a:spcPct val="107000"/>
              </a:lnSpc>
            </a:pPr>
            <a:r>
              <a:rPr lang="ru-RU" sz="1800" b="1" dirty="0">
                <a:solidFill>
                  <a:srgbClr val="000099"/>
                </a:solidFill>
                <a:effectLst/>
                <a:latin typeface="Times New Roman" panose="02020603050405020304" pitchFamily="18" charset="0"/>
                <a:ea typeface="Times New Roman" panose="02020603050405020304" pitchFamily="18" charset="0"/>
              </a:rPr>
              <a:t>Геоинформационная система ОИЯИ  </a:t>
            </a:r>
            <a:r>
              <a:rPr lang="ru-RU" sz="1800" dirty="0">
                <a:effectLst/>
                <a:latin typeface="Times New Roman" panose="02020603050405020304" pitchFamily="18" charset="0"/>
                <a:ea typeface="Times New Roman" panose="02020603050405020304" pitchFamily="18" charset="0"/>
              </a:rPr>
              <a:t>включает </a:t>
            </a:r>
            <a:r>
              <a:rPr lang="ru-RU" sz="1800" dirty="0">
                <a:solidFill>
                  <a:srgbClr val="000099"/>
                </a:solidFill>
                <a:latin typeface="Times New Roman" panose="02020603050405020304" pitchFamily="18" charset="0"/>
                <a:ea typeface="Times New Roman" panose="02020603050405020304" pitchFamily="18" charset="0"/>
              </a:rPr>
              <a:t>интерактивную карту, информацию по зданиям и прочим объектам ОИЯИ </a:t>
            </a:r>
            <a:r>
              <a:rPr lang="ru-RU" sz="1800" dirty="0">
                <a:effectLst/>
                <a:latin typeface="Times New Roman" panose="02020603050405020304" pitchFamily="18" charset="0"/>
                <a:ea typeface="Times New Roman" panose="02020603050405020304" pitchFamily="18" charset="0"/>
              </a:rPr>
              <a:t>(планы зданий, инженерные и прочие сети, размещение персонала, учет и анализ использования помещений с учетом класса, типа и предназначения) и т.д.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22399986-6664-1457-4309-AE7485E8D261}"/>
              </a:ext>
            </a:extLst>
          </p:cNvPr>
          <p:cNvPicPr>
            <a:picLocks noChangeAspect="1"/>
          </p:cNvPicPr>
          <p:nvPr/>
        </p:nvPicPr>
        <p:blipFill rotWithShape="1">
          <a:blip r:embed="rId3"/>
          <a:srcRect l="40138"/>
          <a:stretch/>
        </p:blipFill>
        <p:spPr>
          <a:xfrm>
            <a:off x="1738116" y="0"/>
            <a:ext cx="4055451" cy="4742800"/>
          </a:xfrm>
          <a:prstGeom prst="rect">
            <a:avLst/>
          </a:prstGeom>
        </p:spPr>
      </p:pic>
      <p:pic>
        <p:nvPicPr>
          <p:cNvPr id="14" name="Рисунок 13">
            <a:extLst>
              <a:ext uri="{FF2B5EF4-FFF2-40B4-BE49-F238E27FC236}">
                <a16:creationId xmlns:a16="http://schemas.microsoft.com/office/drawing/2014/main" id="{1009FB8F-C002-E99E-24EF-3D91D4DB9DD3}"/>
              </a:ext>
            </a:extLst>
          </p:cNvPr>
          <p:cNvPicPr>
            <a:picLocks noChangeAspect="1"/>
          </p:cNvPicPr>
          <p:nvPr/>
        </p:nvPicPr>
        <p:blipFill>
          <a:blip r:embed="rId4"/>
          <a:stretch>
            <a:fillRect/>
          </a:stretch>
        </p:blipFill>
        <p:spPr>
          <a:xfrm>
            <a:off x="4769208" y="100289"/>
            <a:ext cx="3694660" cy="3957904"/>
          </a:xfrm>
          <a:prstGeom prst="rect">
            <a:avLst/>
          </a:prstGeom>
        </p:spPr>
      </p:pic>
      <p:pic>
        <p:nvPicPr>
          <p:cNvPr id="18" name="Рисунок 17">
            <a:extLst>
              <a:ext uri="{FF2B5EF4-FFF2-40B4-BE49-F238E27FC236}">
                <a16:creationId xmlns:a16="http://schemas.microsoft.com/office/drawing/2014/main" id="{5A05415C-9440-2962-F2FB-DE6EEA0FF3F1}"/>
              </a:ext>
            </a:extLst>
          </p:cNvPr>
          <p:cNvPicPr>
            <a:picLocks noChangeAspect="1"/>
          </p:cNvPicPr>
          <p:nvPr/>
        </p:nvPicPr>
        <p:blipFill>
          <a:blip r:embed="rId5"/>
          <a:stretch>
            <a:fillRect/>
          </a:stretch>
        </p:blipFill>
        <p:spPr>
          <a:xfrm>
            <a:off x="4405745" y="3627372"/>
            <a:ext cx="7746520" cy="3230628"/>
          </a:xfrm>
          <a:prstGeom prst="rect">
            <a:avLst/>
          </a:prstGeom>
        </p:spPr>
      </p:pic>
      <p:sp>
        <p:nvSpPr>
          <p:cNvPr id="21" name="TextBox 20">
            <a:extLst>
              <a:ext uri="{FF2B5EF4-FFF2-40B4-BE49-F238E27FC236}">
                <a16:creationId xmlns:a16="http://schemas.microsoft.com/office/drawing/2014/main" id="{3DB45F3D-44DD-E811-8A94-44311A4D9394}"/>
              </a:ext>
            </a:extLst>
          </p:cNvPr>
          <p:cNvSpPr txBox="1"/>
          <p:nvPr/>
        </p:nvSpPr>
        <p:spPr>
          <a:xfrm>
            <a:off x="304170" y="5036777"/>
            <a:ext cx="3973106" cy="1200329"/>
          </a:xfrm>
          <a:prstGeom prst="rect">
            <a:avLst/>
          </a:prstGeom>
          <a:noFill/>
        </p:spPr>
        <p:txBody>
          <a:bodyPr wrap="square">
            <a:spAutoFit/>
          </a:bodyPr>
          <a:lstStyle/>
          <a:p>
            <a:r>
              <a:rPr lang="ru-RU" sz="1800" dirty="0">
                <a:effectLst/>
                <a:latin typeface="Times New Roman" panose="02020603050405020304" pitchFamily="18" charset="0"/>
                <a:ea typeface="Times New Roman" panose="02020603050405020304" pitchFamily="18" charset="0"/>
              </a:rPr>
              <a:t>Геоинформационная система позволит осуществлять быстрый и удобный поиск информации как по зданиям, так и по сотрудникам ОИЯИ.</a:t>
            </a:r>
            <a:endParaRPr lang="ru-RU" dirty="0"/>
          </a:p>
        </p:txBody>
      </p:sp>
    </p:spTree>
    <p:extLst>
      <p:ext uri="{BB962C8B-B14F-4D97-AF65-F5344CB8AC3E}">
        <p14:creationId xmlns:p14="http://schemas.microsoft.com/office/powerpoint/2010/main" val="359214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7">
            <a:extLst>
              <a:ext uri="{FF2B5EF4-FFF2-40B4-BE49-F238E27FC236}">
                <a16:creationId xmlns:a16="http://schemas.microsoft.com/office/drawing/2014/main" id="{3EBB0391-98DD-660D-D841-99227EB4B2F9}"/>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3" name="Рисунок 4">
            <a:extLst>
              <a:ext uri="{FF2B5EF4-FFF2-40B4-BE49-F238E27FC236}">
                <a16:creationId xmlns:a16="http://schemas.microsoft.com/office/drawing/2014/main" id="{1A5A77A4-F5DE-842B-D30D-E3B5FA88E068}"/>
              </a:ext>
            </a:extLst>
          </p:cNvPr>
          <p:cNvPicPr/>
          <p:nvPr/>
        </p:nvPicPr>
        <p:blipFill>
          <a:blip r:embed="rId2"/>
          <a:stretch/>
        </p:blipFill>
        <p:spPr>
          <a:xfrm>
            <a:off x="11169599" y="72682"/>
            <a:ext cx="960330" cy="694478"/>
          </a:xfrm>
          <a:prstGeom prst="rect">
            <a:avLst/>
          </a:prstGeom>
          <a:ln w="0">
            <a:noFill/>
          </a:ln>
        </p:spPr>
      </p:pic>
      <p:pic>
        <p:nvPicPr>
          <p:cNvPr id="6" name="Рисунок 5">
            <a:extLst>
              <a:ext uri="{FF2B5EF4-FFF2-40B4-BE49-F238E27FC236}">
                <a16:creationId xmlns:a16="http://schemas.microsoft.com/office/drawing/2014/main" id="{67466E37-D2AB-282A-47AD-F906F48CCA17}"/>
              </a:ext>
            </a:extLst>
          </p:cNvPr>
          <p:cNvPicPr>
            <a:picLocks noChangeAspect="1"/>
          </p:cNvPicPr>
          <p:nvPr/>
        </p:nvPicPr>
        <p:blipFill>
          <a:blip r:embed="rId3"/>
          <a:stretch>
            <a:fillRect/>
          </a:stretch>
        </p:blipFill>
        <p:spPr>
          <a:xfrm>
            <a:off x="0" y="0"/>
            <a:ext cx="6835478" cy="6858000"/>
          </a:xfrm>
          <a:prstGeom prst="rect">
            <a:avLst/>
          </a:prstGeom>
        </p:spPr>
      </p:pic>
      <p:sp>
        <p:nvSpPr>
          <p:cNvPr id="10" name="TextBox 9">
            <a:extLst>
              <a:ext uri="{FF2B5EF4-FFF2-40B4-BE49-F238E27FC236}">
                <a16:creationId xmlns:a16="http://schemas.microsoft.com/office/drawing/2014/main" id="{78D8E9CF-4BF3-A366-6ECE-CD3B57E78096}"/>
              </a:ext>
            </a:extLst>
          </p:cNvPr>
          <p:cNvSpPr txBox="1"/>
          <p:nvPr/>
        </p:nvSpPr>
        <p:spPr>
          <a:xfrm>
            <a:off x="6967966" y="979410"/>
            <a:ext cx="5091545" cy="1605504"/>
          </a:xfrm>
          <a:prstGeom prst="rect">
            <a:avLst/>
          </a:prstGeom>
          <a:noFill/>
        </p:spPr>
        <p:txBody>
          <a:bodyPr wrap="square">
            <a:spAutoFit/>
          </a:bodyPr>
          <a:lstStyle/>
          <a:p>
            <a:pPr marL="342900" lvl="0" indent="-342900">
              <a:lnSpc>
                <a:spcPct val="150000"/>
              </a:lnSpc>
              <a:buClr>
                <a:srgbClr val="000000"/>
              </a:buClr>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Личный кабинет сотрудника ОИЯИ</a:t>
            </a:r>
          </a:p>
          <a:p>
            <a:pPr marL="342900" lvl="0" indent="-342900">
              <a:lnSpc>
                <a:spcPct val="150000"/>
              </a:lnSpc>
              <a:spcAft>
                <a:spcPts val="800"/>
              </a:spcAft>
              <a:buClr>
                <a:srgbClr val="000000"/>
              </a:buClr>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Уведомления в личном кабинете</a:t>
            </a:r>
          </a:p>
          <a:p>
            <a:pPr marL="342900" lvl="0" indent="-342900">
              <a:lnSpc>
                <a:spcPct val="107000"/>
              </a:lnSpc>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Адаптивный интерфейс, настраиваемый пользователем под себя</a:t>
            </a:r>
          </a:p>
        </p:txBody>
      </p:sp>
      <p:pic>
        <p:nvPicPr>
          <p:cNvPr id="5" name="Рисунок 4">
            <a:extLst>
              <a:ext uri="{FF2B5EF4-FFF2-40B4-BE49-F238E27FC236}">
                <a16:creationId xmlns:a16="http://schemas.microsoft.com/office/drawing/2014/main" id="{412B1243-3926-7DD2-EB6C-DC8DAE96C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395" y="2944678"/>
            <a:ext cx="7291271" cy="3710736"/>
          </a:xfrm>
          <a:prstGeom prst="rect">
            <a:avLst/>
          </a:prstGeom>
          <a:ln>
            <a:solidFill>
              <a:schemeClr val="bg1">
                <a:lumMod val="65000"/>
              </a:schemeClr>
            </a:solidFill>
          </a:ln>
        </p:spPr>
      </p:pic>
    </p:spTree>
    <p:extLst>
      <p:ext uri="{BB962C8B-B14F-4D97-AF65-F5344CB8AC3E}">
        <p14:creationId xmlns:p14="http://schemas.microsoft.com/office/powerpoint/2010/main" val="3134521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A7607F-4C53-01A8-712B-4F98E9DF83FB}"/>
              </a:ext>
            </a:extLst>
          </p:cNvPr>
          <p:cNvSpPr txBox="1"/>
          <p:nvPr/>
        </p:nvSpPr>
        <p:spPr>
          <a:xfrm>
            <a:off x="6333776" y="155539"/>
            <a:ext cx="5417397" cy="1477328"/>
          </a:xfrm>
          <a:prstGeom prst="rect">
            <a:avLst/>
          </a:prstGeom>
          <a:noFill/>
        </p:spPr>
        <p:txBody>
          <a:bodyPr wrap="square">
            <a:spAutoFit/>
          </a:bodyPr>
          <a:lstStyle/>
          <a:p>
            <a:pPr indent="450215" algn="just"/>
            <a:r>
              <a:rPr lang="ru-RU" sz="1800" dirty="0">
                <a:solidFill>
                  <a:srgbClr val="000099"/>
                </a:solidFill>
                <a:effectLst/>
                <a:latin typeface="Times New Roman" panose="02020603050405020304" pitchFamily="18" charset="0"/>
                <a:ea typeface="Times New Roman" panose="02020603050405020304" pitchFamily="18" charset="0"/>
              </a:rPr>
              <a:t>Часть ресурсов станет доступна и для незарегистрированных пользователей</a:t>
            </a:r>
            <a:r>
              <a:rPr lang="ru-RU" sz="1800" dirty="0">
                <a:effectLst/>
                <a:latin typeface="Times New Roman" panose="02020603050405020304" pitchFamily="18" charset="0"/>
                <a:ea typeface="Times New Roman" panose="02020603050405020304" pitchFamily="18" charset="0"/>
              </a:rPr>
              <a:t>: телефонный справочник, информация по диссертационным советам, научное программное обеспечение, карта ОИЯИ и т.д. </a:t>
            </a:r>
          </a:p>
        </p:txBody>
      </p:sp>
      <p:pic>
        <p:nvPicPr>
          <p:cNvPr id="7" name="Рисунок 6">
            <a:extLst>
              <a:ext uri="{FF2B5EF4-FFF2-40B4-BE49-F238E27FC236}">
                <a16:creationId xmlns:a16="http://schemas.microsoft.com/office/drawing/2014/main" id="{283E7A9C-139D-0F20-386D-6E80DF7D966A}"/>
              </a:ext>
            </a:extLst>
          </p:cNvPr>
          <p:cNvPicPr>
            <a:picLocks noChangeAspect="1"/>
          </p:cNvPicPr>
          <p:nvPr/>
        </p:nvPicPr>
        <p:blipFill>
          <a:blip r:embed="rId2"/>
          <a:stretch>
            <a:fillRect/>
          </a:stretch>
        </p:blipFill>
        <p:spPr>
          <a:xfrm>
            <a:off x="49547" y="155539"/>
            <a:ext cx="6046453" cy="6102298"/>
          </a:xfrm>
          <a:prstGeom prst="rect">
            <a:avLst/>
          </a:prstGeom>
        </p:spPr>
      </p:pic>
      <p:pic>
        <p:nvPicPr>
          <p:cNvPr id="11" name="Рисунок 10">
            <a:extLst>
              <a:ext uri="{FF2B5EF4-FFF2-40B4-BE49-F238E27FC236}">
                <a16:creationId xmlns:a16="http://schemas.microsoft.com/office/drawing/2014/main" id="{0086AC1C-52F7-5A52-0072-1CE1FE811E65}"/>
              </a:ext>
            </a:extLst>
          </p:cNvPr>
          <p:cNvPicPr>
            <a:picLocks noChangeAspect="1"/>
          </p:cNvPicPr>
          <p:nvPr/>
        </p:nvPicPr>
        <p:blipFill>
          <a:blip r:embed="rId3"/>
          <a:stretch>
            <a:fillRect/>
          </a:stretch>
        </p:blipFill>
        <p:spPr>
          <a:xfrm>
            <a:off x="6333777" y="1632867"/>
            <a:ext cx="5705517" cy="5145784"/>
          </a:xfrm>
          <a:prstGeom prst="rect">
            <a:avLst/>
          </a:prstGeom>
        </p:spPr>
      </p:pic>
      <p:pic>
        <p:nvPicPr>
          <p:cNvPr id="9" name="Рисунок 8">
            <a:extLst>
              <a:ext uri="{FF2B5EF4-FFF2-40B4-BE49-F238E27FC236}">
                <a16:creationId xmlns:a16="http://schemas.microsoft.com/office/drawing/2014/main" id="{37A6DC02-AAA3-5C73-0C8C-441656D02941}"/>
              </a:ext>
            </a:extLst>
          </p:cNvPr>
          <p:cNvPicPr>
            <a:picLocks noChangeAspect="1"/>
          </p:cNvPicPr>
          <p:nvPr/>
        </p:nvPicPr>
        <p:blipFill>
          <a:blip r:embed="rId4"/>
          <a:stretch>
            <a:fillRect/>
          </a:stretch>
        </p:blipFill>
        <p:spPr>
          <a:xfrm>
            <a:off x="4915587" y="4665036"/>
            <a:ext cx="6356541" cy="2113615"/>
          </a:xfrm>
          <a:prstGeom prst="rect">
            <a:avLst/>
          </a:prstGeom>
        </p:spPr>
      </p:pic>
    </p:spTree>
    <p:extLst>
      <p:ext uri="{BB962C8B-B14F-4D97-AF65-F5344CB8AC3E}">
        <p14:creationId xmlns:p14="http://schemas.microsoft.com/office/powerpoint/2010/main" val="166851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3833F5C-EDE2-4E6E-80F2-F8DBFABA50CF}"/>
              </a:ext>
            </a:extLst>
          </p:cNvPr>
          <p:cNvSpPr/>
          <p:nvPr/>
        </p:nvSpPr>
        <p:spPr>
          <a:xfrm flipH="1">
            <a:off x="0" y="-141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065" y="52735"/>
            <a:ext cx="1000808" cy="697302"/>
          </a:xfrm>
          <a:prstGeom prst="rect">
            <a:avLst/>
          </a:prstGeom>
        </p:spPr>
      </p:pic>
      <p:sp>
        <p:nvSpPr>
          <p:cNvPr id="8" name="Прямоугольник 7"/>
          <p:cNvSpPr/>
          <p:nvPr/>
        </p:nvSpPr>
        <p:spPr>
          <a:xfrm>
            <a:off x="-227314" y="110600"/>
            <a:ext cx="11522694" cy="523220"/>
          </a:xfrm>
          <a:prstGeom prst="rect">
            <a:avLst/>
          </a:prstGeom>
          <a:effectLst>
            <a:outerShdw blurRad="50800" dist="38100" dir="5400000" algn="t" rotWithShape="0">
              <a:prstClr val="black"/>
            </a:outerShdw>
          </a:effectLst>
        </p:spPr>
        <p:txBody>
          <a:bodyPr wrap="square">
            <a:spAutoFit/>
          </a:bodyPr>
          <a:lstStyle/>
          <a:p>
            <a:pPr algn="ctr"/>
            <a:r>
              <a:rPr lang="ru-RU" sz="2800" b="1" dirty="0">
                <a:solidFill>
                  <a:schemeClr val="bg1"/>
                </a:solidFill>
                <a:effectLst>
                  <a:outerShdw blurRad="38100" dist="38100" dir="2700000" algn="tl">
                    <a:srgbClr val="000000">
                      <a:alpha val="43137"/>
                    </a:srgbClr>
                  </a:outerShdw>
                </a:effectLst>
              </a:rPr>
              <a:t>Мониторинг качества управления и функционирования экосистемы</a:t>
            </a:r>
          </a:p>
        </p:txBody>
      </p:sp>
      <p:sp>
        <p:nvSpPr>
          <p:cNvPr id="5" name="Объект 4">
            <a:extLst>
              <a:ext uri="{FF2B5EF4-FFF2-40B4-BE49-F238E27FC236}">
                <a16:creationId xmlns:a16="http://schemas.microsoft.com/office/drawing/2014/main" id="{846F2492-1A51-5BB7-58E2-AE964B09CFA3}"/>
              </a:ext>
            </a:extLst>
          </p:cNvPr>
          <p:cNvSpPr>
            <a:spLocks noGrp="1"/>
          </p:cNvSpPr>
          <p:nvPr>
            <p:ph idx="1"/>
          </p:nvPr>
        </p:nvSpPr>
        <p:spPr>
          <a:xfrm>
            <a:off x="8554279" y="869067"/>
            <a:ext cx="3781210" cy="4983594"/>
          </a:xfrm>
        </p:spPr>
        <p:txBody>
          <a:bodyPr>
            <a:normAutofit/>
          </a:bodyPr>
          <a:lstStyle/>
          <a:p>
            <a:r>
              <a:rPr lang="ru-RU" sz="2000" dirty="0">
                <a:latin typeface="Times New Roman" panose="02020603050405020304" pitchFamily="18" charset="0"/>
                <a:cs typeface="Times New Roman" panose="02020603050405020304" pitchFamily="18" charset="0"/>
              </a:rPr>
              <a:t>Инструментарий для работы администраторов системы</a:t>
            </a:r>
          </a:p>
          <a:p>
            <a:r>
              <a:rPr lang="ru-RU" sz="2000" dirty="0">
                <a:latin typeface="Times New Roman" panose="02020603050405020304" pitchFamily="18" charset="0"/>
                <a:cs typeface="Times New Roman" panose="02020603050405020304" pitchFamily="18" charset="0"/>
              </a:rPr>
              <a:t>Доступность сервисов</a:t>
            </a:r>
          </a:p>
          <a:p>
            <a:r>
              <a:rPr lang="ru-RU" sz="2000" dirty="0">
                <a:latin typeface="Times New Roman" panose="02020603050405020304" pitchFamily="18" charset="0"/>
                <a:cs typeface="Times New Roman" panose="02020603050405020304" pitchFamily="18" charset="0"/>
              </a:rPr>
              <a:t>Качество данных</a:t>
            </a:r>
          </a:p>
          <a:p>
            <a:r>
              <a:rPr lang="ru-RU" sz="2000" dirty="0">
                <a:latin typeface="Times New Roman" panose="02020603050405020304" pitchFamily="18" charset="0"/>
                <a:cs typeface="Times New Roman" panose="02020603050405020304" pitchFamily="18" charset="0"/>
              </a:rPr>
              <a:t>Работа инфраструктуры</a:t>
            </a:r>
          </a:p>
          <a:p>
            <a:r>
              <a:rPr lang="ru-RU" sz="2000" dirty="0">
                <a:latin typeface="Times New Roman" panose="02020603050405020304" pitchFamily="18" charset="0"/>
                <a:cs typeface="Times New Roman" panose="02020603050405020304" pitchFamily="18" charset="0"/>
              </a:rPr>
              <a:t>Безопасность</a:t>
            </a:r>
          </a:p>
          <a:p>
            <a:r>
              <a:rPr lang="ru-RU" sz="2000" dirty="0">
                <a:latin typeface="Times New Roman" panose="02020603050405020304" pitchFamily="18" charset="0"/>
                <a:cs typeface="Times New Roman" panose="02020603050405020304" pitchFamily="18" charset="0"/>
              </a:rPr>
              <a:t>Статистика доступа и рейтинги сервисов</a:t>
            </a:r>
          </a:p>
          <a:p>
            <a:endParaRPr lang="ru-RU" sz="2000" dirty="0"/>
          </a:p>
        </p:txBody>
      </p:sp>
      <p:pic>
        <p:nvPicPr>
          <p:cNvPr id="4" name="Рисунок 3">
            <a:extLst>
              <a:ext uri="{FF2B5EF4-FFF2-40B4-BE49-F238E27FC236}">
                <a16:creationId xmlns:a16="http://schemas.microsoft.com/office/drawing/2014/main" id="{E577E67A-9B82-8FA0-F0D1-687E572DACB5}"/>
              </a:ext>
            </a:extLst>
          </p:cNvPr>
          <p:cNvPicPr>
            <a:picLocks noChangeAspect="1"/>
          </p:cNvPicPr>
          <p:nvPr/>
        </p:nvPicPr>
        <p:blipFill rotWithShape="1">
          <a:blip r:embed="rId4"/>
          <a:srcRect t="10145" b="13188"/>
          <a:stretch/>
        </p:blipFill>
        <p:spPr>
          <a:xfrm>
            <a:off x="0" y="758818"/>
            <a:ext cx="8554279" cy="4098925"/>
          </a:xfrm>
          <a:prstGeom prst="rect">
            <a:avLst/>
          </a:prstGeom>
        </p:spPr>
      </p:pic>
      <p:pic>
        <p:nvPicPr>
          <p:cNvPr id="6" name="Рисунок 5">
            <a:extLst>
              <a:ext uri="{FF2B5EF4-FFF2-40B4-BE49-F238E27FC236}">
                <a16:creationId xmlns:a16="http://schemas.microsoft.com/office/drawing/2014/main" id="{0122DD39-38C1-097F-6BAB-D4EFEC7115D3}"/>
              </a:ext>
            </a:extLst>
          </p:cNvPr>
          <p:cNvPicPr>
            <a:picLocks noChangeAspect="1"/>
          </p:cNvPicPr>
          <p:nvPr/>
        </p:nvPicPr>
        <p:blipFill rotWithShape="1">
          <a:blip r:embed="rId5"/>
          <a:srcRect l="14553" t="37247" r="16154" b="13623"/>
          <a:stretch/>
        </p:blipFill>
        <p:spPr>
          <a:xfrm>
            <a:off x="162845" y="3851186"/>
            <a:ext cx="7066044" cy="3131228"/>
          </a:xfrm>
          <a:prstGeom prst="rect">
            <a:avLst/>
          </a:prstGeom>
          <a:ln>
            <a:solidFill>
              <a:schemeClr val="tx1">
                <a:lumMod val="65000"/>
                <a:lumOff val="35000"/>
              </a:schemeClr>
            </a:solidFill>
          </a:ln>
        </p:spPr>
      </p:pic>
      <p:pic>
        <p:nvPicPr>
          <p:cNvPr id="9" name="Рисунок 8">
            <a:extLst>
              <a:ext uri="{FF2B5EF4-FFF2-40B4-BE49-F238E27FC236}">
                <a16:creationId xmlns:a16="http://schemas.microsoft.com/office/drawing/2014/main" id="{DF7205F7-FFDC-440F-AA38-240FFF01B2C8}"/>
              </a:ext>
            </a:extLst>
          </p:cNvPr>
          <p:cNvPicPr>
            <a:picLocks noChangeAspect="1"/>
          </p:cNvPicPr>
          <p:nvPr/>
        </p:nvPicPr>
        <p:blipFill rotWithShape="1">
          <a:blip r:embed="rId6"/>
          <a:srcRect l="2878" t="23293" r="4450" b="8263"/>
          <a:stretch/>
        </p:blipFill>
        <p:spPr>
          <a:xfrm>
            <a:off x="4668250" y="4067506"/>
            <a:ext cx="7360905" cy="3397840"/>
          </a:xfrm>
          <a:prstGeom prst="rect">
            <a:avLst/>
          </a:prstGeom>
        </p:spPr>
      </p:pic>
    </p:spTree>
    <p:extLst>
      <p:ext uri="{BB962C8B-B14F-4D97-AF65-F5344CB8AC3E}">
        <p14:creationId xmlns:p14="http://schemas.microsoft.com/office/powerpoint/2010/main" val="48553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833F5C-EDE2-4E6E-80F2-F8DBFABA50CF}"/>
              </a:ext>
            </a:extLst>
          </p:cNvPr>
          <p:cNvSpPr/>
          <p:nvPr/>
        </p:nvSpPr>
        <p:spPr>
          <a:xfrm flipH="1">
            <a:off x="0" y="0"/>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endPar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Прямоугольник 4"/>
          <p:cNvSpPr/>
          <p:nvPr/>
        </p:nvSpPr>
        <p:spPr>
          <a:xfrm>
            <a:off x="973897" y="52366"/>
            <a:ext cx="9422773" cy="523220"/>
          </a:xfrm>
          <a:prstGeom prst="rect">
            <a:avLst/>
          </a:prstGeom>
          <a:effectLst>
            <a:outerShdw blurRad="50800" dist="50800" dir="5400000" algn="ctr" rotWithShape="0">
              <a:schemeClr val="bg2">
                <a:lumMod val="10000"/>
              </a:schemeClr>
            </a:outerShdw>
          </a:effectLst>
        </p:spPr>
        <p:txBody>
          <a:bodyPr wrap="square">
            <a:spAutoFit/>
          </a:bodyPr>
          <a:lstStyle/>
          <a:p>
            <a:pPr lvl="0" algn="ctr">
              <a:defRPr/>
            </a:pPr>
            <a:r>
              <a:rPr lang="ru-RU" sz="2800" b="1" dirty="0">
                <a:solidFill>
                  <a:prstClr val="white"/>
                </a:solidFill>
              </a:rPr>
              <a:t>Система электронного документооборота «Дубна»</a:t>
            </a:r>
            <a:endParaRPr kumimoji="0" lang="ru-RU"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Рисунок 11">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417" y="52366"/>
            <a:ext cx="1000808" cy="697302"/>
          </a:xfrm>
          <a:prstGeom prst="rect">
            <a:avLst/>
          </a:prstGeom>
        </p:spPr>
      </p:pic>
      <p:pic>
        <p:nvPicPr>
          <p:cNvPr id="6" name="Рисунок 5">
            <a:extLst>
              <a:ext uri="{FF2B5EF4-FFF2-40B4-BE49-F238E27FC236}">
                <a16:creationId xmlns:a16="http://schemas.microsoft.com/office/drawing/2014/main" id="{2D84A5D1-DA17-1E5C-6EBE-6F97C27F8EC2}"/>
              </a:ext>
            </a:extLst>
          </p:cNvPr>
          <p:cNvPicPr>
            <a:picLocks noChangeAspect="1"/>
          </p:cNvPicPr>
          <p:nvPr/>
        </p:nvPicPr>
        <p:blipFill>
          <a:blip r:embed="rId4"/>
          <a:stretch>
            <a:fillRect/>
          </a:stretch>
        </p:blipFill>
        <p:spPr>
          <a:xfrm>
            <a:off x="0" y="911909"/>
            <a:ext cx="4332580" cy="3970243"/>
          </a:xfrm>
          <a:prstGeom prst="rect">
            <a:avLst/>
          </a:prstGeom>
        </p:spPr>
      </p:pic>
      <p:pic>
        <p:nvPicPr>
          <p:cNvPr id="4" name="Рисунок 3"/>
          <p:cNvPicPr>
            <a:picLocks noChangeAspect="1"/>
          </p:cNvPicPr>
          <p:nvPr/>
        </p:nvPicPr>
        <p:blipFill>
          <a:blip r:embed="rId5"/>
          <a:stretch>
            <a:fillRect/>
          </a:stretch>
        </p:blipFill>
        <p:spPr>
          <a:xfrm>
            <a:off x="738390" y="2832004"/>
            <a:ext cx="3594190" cy="1996509"/>
          </a:xfrm>
          <a:prstGeom prst="rect">
            <a:avLst/>
          </a:prstGeom>
          <a:ln>
            <a:solidFill>
              <a:schemeClr val="bg1">
                <a:lumMod val="50000"/>
              </a:schemeClr>
            </a:solidFill>
          </a:ln>
          <a:effectLst>
            <a:outerShdw blurRad="50800" dist="38100" dir="8100000" algn="tr" rotWithShape="0">
              <a:prstClr val="black">
                <a:alpha val="40000"/>
              </a:prstClr>
            </a:outerShdw>
          </a:effectLst>
        </p:spPr>
      </p:pic>
      <p:pic>
        <p:nvPicPr>
          <p:cNvPr id="8" name="Рисунок 7"/>
          <p:cNvPicPr>
            <a:picLocks noChangeAspect="1"/>
          </p:cNvPicPr>
          <p:nvPr/>
        </p:nvPicPr>
        <p:blipFill>
          <a:blip r:embed="rId6"/>
          <a:stretch>
            <a:fillRect/>
          </a:stretch>
        </p:blipFill>
        <p:spPr>
          <a:xfrm>
            <a:off x="1260528" y="4848906"/>
            <a:ext cx="2108329" cy="1913758"/>
          </a:xfrm>
          <a:prstGeom prst="rect">
            <a:avLst/>
          </a:prstGeom>
          <a:effectLst>
            <a:outerShdw blurRad="50800" dist="38100" dir="5400000" algn="t" rotWithShape="0">
              <a:prstClr val="black">
                <a:alpha val="40000"/>
              </a:prstClr>
            </a:outerShdw>
          </a:effectLst>
        </p:spPr>
      </p:pic>
      <p:pic>
        <p:nvPicPr>
          <p:cNvPr id="7" name="Рисунок 6"/>
          <p:cNvPicPr>
            <a:picLocks noChangeAspect="1"/>
          </p:cNvPicPr>
          <p:nvPr/>
        </p:nvPicPr>
        <p:blipFill>
          <a:blip r:embed="rId7"/>
          <a:stretch>
            <a:fillRect/>
          </a:stretch>
        </p:blipFill>
        <p:spPr>
          <a:xfrm>
            <a:off x="80389" y="4865529"/>
            <a:ext cx="1277023" cy="1913758"/>
          </a:xfrm>
          <a:prstGeom prst="rect">
            <a:avLst/>
          </a:prstGeom>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AFE46193-2821-477C-422E-663A4C20F8D3}"/>
              </a:ext>
            </a:extLst>
          </p:cNvPr>
          <p:cNvSpPr txBox="1"/>
          <p:nvPr/>
        </p:nvSpPr>
        <p:spPr>
          <a:xfrm>
            <a:off x="4568338" y="953012"/>
            <a:ext cx="6582168" cy="369332"/>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В 2022 году возобновлена работа по развитию СЭД «Дубна»:</a:t>
            </a:r>
          </a:p>
        </p:txBody>
      </p:sp>
      <p:sp>
        <p:nvSpPr>
          <p:cNvPr id="13" name="TextBox 12">
            <a:extLst>
              <a:ext uri="{FF2B5EF4-FFF2-40B4-BE49-F238E27FC236}">
                <a16:creationId xmlns:a16="http://schemas.microsoft.com/office/drawing/2014/main" id="{596E5953-A20D-EE81-F95B-ADB5633EAB4C}"/>
              </a:ext>
            </a:extLst>
          </p:cNvPr>
          <p:cNvSpPr txBox="1"/>
          <p:nvPr/>
        </p:nvSpPr>
        <p:spPr>
          <a:xfrm>
            <a:off x="4513463" y="1314652"/>
            <a:ext cx="7321779" cy="4001095"/>
          </a:xfrm>
          <a:prstGeom prst="rect">
            <a:avLst/>
          </a:prstGeom>
          <a:noFill/>
        </p:spPr>
        <p:txBody>
          <a:bodyPr wrap="square">
            <a:spAutoFit/>
          </a:bodyPr>
          <a:lstStyle/>
          <a:p>
            <a:pPr marL="285750" indent="-285750" algn="just">
              <a:spcBef>
                <a:spcPts val="400"/>
              </a:spcBef>
              <a:buFont typeface="Wingdings" panose="05000000000000000000" pitchFamily="2" charset="2"/>
              <a:buChar char="Ø"/>
            </a:pPr>
            <a:r>
              <a:rPr lang="ru-RU" dirty="0">
                <a:solidFill>
                  <a:srgbClr val="000099"/>
                </a:solidFill>
                <a:latin typeface="Times New Roman" panose="02020603050405020304" pitchFamily="18" charset="0"/>
                <a:cs typeface="Times New Roman" panose="02020603050405020304" pitchFamily="18" charset="0"/>
              </a:rPr>
              <a:t>Разработано и запущено в эксплуатацию 1</a:t>
            </a:r>
            <a:r>
              <a:rPr lang="en-US" dirty="0">
                <a:solidFill>
                  <a:srgbClr val="000099"/>
                </a:solidFill>
                <a:latin typeface="Times New Roman" panose="02020603050405020304" pitchFamily="18" charset="0"/>
                <a:cs typeface="Times New Roman" panose="02020603050405020304" pitchFamily="18" charset="0"/>
              </a:rPr>
              <a:t>2</a:t>
            </a:r>
            <a:r>
              <a:rPr lang="ru-RU" dirty="0">
                <a:solidFill>
                  <a:srgbClr val="000099"/>
                </a:solidFill>
                <a:latin typeface="Times New Roman" panose="02020603050405020304" pitchFamily="18" charset="0"/>
                <a:cs typeface="Times New Roman" panose="02020603050405020304" pitchFamily="18" charset="0"/>
              </a:rPr>
              <a:t> новых типов документов</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что позволило </a:t>
            </a:r>
            <a:r>
              <a:rPr lang="ru-RU" dirty="0">
                <a:solidFill>
                  <a:srgbClr val="000099"/>
                </a:solidFill>
                <a:latin typeface="Times New Roman" panose="02020603050405020304" pitchFamily="18" charset="0"/>
                <a:cs typeface="Times New Roman" panose="02020603050405020304" pitchFamily="18" charset="0"/>
              </a:rPr>
              <a:t>уменьшить бумажный документооборот </a:t>
            </a:r>
            <a:r>
              <a:rPr lang="ru-RU" dirty="0">
                <a:latin typeface="Times New Roman" panose="02020603050405020304" pitchFamily="18" charset="0"/>
                <a:cs typeface="Times New Roman" panose="02020603050405020304" pitchFamily="18" charset="0"/>
              </a:rPr>
              <a:t>и значительно </a:t>
            </a:r>
            <a:r>
              <a:rPr lang="ru-RU" dirty="0">
                <a:solidFill>
                  <a:srgbClr val="000099"/>
                </a:solidFill>
                <a:latin typeface="Times New Roman" panose="02020603050405020304" pitchFamily="18" charset="0"/>
                <a:cs typeface="Times New Roman" panose="02020603050405020304" pitchFamily="18" charset="0"/>
              </a:rPr>
              <a:t>ускорить согласование этих документов</a:t>
            </a:r>
            <a:r>
              <a:rPr lang="ru-RU"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285750" indent="-285750" algn="just">
              <a:spcBef>
                <a:spcPts val="400"/>
              </a:spcBef>
              <a:buFont typeface="Wingdings" panose="05000000000000000000" pitchFamily="2" charset="2"/>
              <a:buChar char="Ø"/>
            </a:pPr>
            <a:r>
              <a:rPr lang="ru-RU" dirty="0">
                <a:solidFill>
                  <a:srgbClr val="000099"/>
                </a:solidFill>
                <a:latin typeface="Times New Roman" panose="02020603050405020304" pitchFamily="18" charset="0"/>
                <a:cs typeface="Times New Roman" panose="02020603050405020304" pitchFamily="18" charset="0"/>
              </a:rPr>
              <a:t>Существенно усилена защита СЭД и других систем от хакерских атак </a:t>
            </a:r>
            <a:r>
              <a:rPr lang="ru-RU" dirty="0">
                <a:latin typeface="Times New Roman" panose="02020603050405020304" pitchFamily="18" charset="0"/>
                <a:cs typeface="Times New Roman" panose="02020603050405020304" pitchFamily="18" charset="0"/>
              </a:rPr>
              <a:t>за счёт использования про-активных методов диагностики атак и защиты от них.</a:t>
            </a:r>
            <a:r>
              <a:rPr lang="en-GB"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285750" indent="-285750" algn="just">
              <a:spcBef>
                <a:spcPts val="400"/>
              </a:spcBef>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Разработан </a:t>
            </a:r>
            <a:r>
              <a:rPr lang="ru-RU" dirty="0">
                <a:solidFill>
                  <a:srgbClr val="000099"/>
                </a:solidFill>
                <a:latin typeface="Times New Roman" panose="02020603050405020304" pitchFamily="18" charset="0"/>
                <a:cs typeface="Times New Roman" panose="02020603050405020304" pitchFamily="18" charset="0"/>
              </a:rPr>
              <a:t>улучшенный модуль для анализа статистики прохождения договоров</a:t>
            </a:r>
            <a:r>
              <a:rPr lang="ru-RU" dirty="0">
                <a:latin typeface="Times New Roman" panose="02020603050405020304" pitchFamily="18" charset="0"/>
                <a:cs typeface="Times New Roman" panose="02020603050405020304" pitchFamily="18" charset="0"/>
              </a:rPr>
              <a:t>, учитывающий изменения в организации договорной деятельности.</a:t>
            </a:r>
          </a:p>
          <a:p>
            <a:pPr marL="285750" indent="-285750" algn="just">
              <a:spcBef>
                <a:spcPts val="400"/>
              </a:spcBef>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Реализована и запущена в тестовую эксплуатацию частичная </a:t>
            </a:r>
            <a:r>
              <a:rPr lang="ru-RU" dirty="0">
                <a:solidFill>
                  <a:srgbClr val="000099"/>
                </a:solidFill>
                <a:latin typeface="Times New Roman" panose="02020603050405020304" pitchFamily="18" charset="0"/>
                <a:cs typeface="Times New Roman" panose="02020603050405020304" pitchFamily="18" charset="0"/>
              </a:rPr>
              <a:t>интеграция функционала СЭД в ЦЭС</a:t>
            </a:r>
            <a:r>
              <a:rPr lang="ru-RU" dirty="0">
                <a:latin typeface="Times New Roman" panose="02020603050405020304" pitchFamily="18" charset="0"/>
                <a:cs typeface="Times New Roman" panose="02020603050405020304" pitchFamily="18" charset="0"/>
              </a:rPr>
              <a:t>.</a:t>
            </a:r>
          </a:p>
          <a:p>
            <a:pPr marL="285750" indent="-285750" algn="just">
              <a:spcBef>
                <a:spcPts val="400"/>
              </a:spcBef>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Осуществлены другие модификации по запросам пользователей.</a:t>
            </a:r>
          </a:p>
          <a:p>
            <a:pPr algn="just"/>
            <a:endParaRPr lang="ru-RU"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08719D0-9B5F-ADF5-6200-0294692F4981}"/>
              </a:ext>
            </a:extLst>
          </p:cNvPr>
          <p:cNvSpPr txBox="1"/>
          <p:nvPr/>
        </p:nvSpPr>
        <p:spPr>
          <a:xfrm>
            <a:off x="3430207" y="4931393"/>
            <a:ext cx="8607018" cy="1831271"/>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На данный момент в СЭД «Дубна» имеется </a:t>
            </a:r>
            <a:r>
              <a:rPr lang="ru-RU" b="1" dirty="0">
                <a:solidFill>
                  <a:srgbClr val="000099"/>
                </a:solidFill>
                <a:latin typeface="Times New Roman" panose="02020603050405020304" pitchFamily="18" charset="0"/>
                <a:cs typeface="Times New Roman" panose="02020603050405020304" pitchFamily="18" charset="0"/>
              </a:rPr>
              <a:t>2446</a:t>
            </a:r>
            <a:r>
              <a:rPr lang="ru-RU" dirty="0">
                <a:latin typeface="Times New Roman" panose="02020603050405020304" pitchFamily="18" charset="0"/>
                <a:cs typeface="Times New Roman" panose="02020603050405020304" pitchFamily="18" charset="0"/>
              </a:rPr>
              <a:t> зарегистрированных </a:t>
            </a:r>
            <a:r>
              <a:rPr lang="ru-RU" dirty="0">
                <a:solidFill>
                  <a:srgbClr val="000099"/>
                </a:solidFill>
                <a:latin typeface="Times New Roman" panose="02020603050405020304" pitchFamily="18" charset="0"/>
                <a:cs typeface="Times New Roman" panose="02020603050405020304" pitchFamily="18" charset="0"/>
              </a:rPr>
              <a:t>пользователей</a:t>
            </a:r>
            <a:r>
              <a:rPr lang="ru-RU" dirty="0">
                <a:latin typeface="Times New Roman" panose="02020603050405020304" pitchFamily="18" charset="0"/>
                <a:cs typeface="Times New Roman" panose="02020603050405020304" pitchFamily="18" charset="0"/>
              </a:rPr>
              <a:t> (из них</a:t>
            </a:r>
            <a:r>
              <a:rPr lang="en-GB"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306 имеют какие-либо роли, т.е. участвуют в маршрутах согласования документов)</a:t>
            </a:r>
            <a:r>
              <a:rPr lang="en-GB"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С начала 2022 г. в СЭД полностью обработано более </a:t>
            </a:r>
            <a:r>
              <a:rPr lang="ru-RU" b="1" dirty="0">
                <a:solidFill>
                  <a:srgbClr val="000099"/>
                </a:solidFill>
                <a:latin typeface="Times New Roman" panose="02020603050405020304" pitchFamily="18" charset="0"/>
                <a:cs typeface="Times New Roman" panose="02020603050405020304" pitchFamily="18" charset="0"/>
              </a:rPr>
              <a:t>25000 различных документов</a:t>
            </a:r>
            <a:r>
              <a:rPr lang="ru-RU" dirty="0">
                <a:latin typeface="Times New Roman" panose="02020603050405020304" pitchFamily="18" charset="0"/>
                <a:cs typeface="Times New Roman" panose="02020603050405020304" pitchFamily="18" charset="0"/>
              </a:rPr>
              <a:t>.</a:t>
            </a:r>
          </a:p>
          <a:p>
            <a:pPr algn="just"/>
            <a:endParaRPr lang="ru-RU" sz="500"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Планируется продолжить работу по разработке и запуску новых типов документов и дополнительных модулей, а также реализация более тесной интеграции СЭД и ЦЭС.</a:t>
            </a:r>
          </a:p>
        </p:txBody>
      </p:sp>
    </p:spTree>
    <p:extLst>
      <p:ext uri="{BB962C8B-B14F-4D97-AF65-F5344CB8AC3E}">
        <p14:creationId xmlns:p14="http://schemas.microsoft.com/office/powerpoint/2010/main" val="2690271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3833F5C-EDE2-4E6E-80F2-F8DBFABA50CF}"/>
              </a:ext>
            </a:extLst>
          </p:cNvPr>
          <p:cNvSpPr/>
          <p:nvPr/>
        </p:nvSpPr>
        <p:spPr>
          <a:xfrm flipH="1">
            <a:off x="0" y="-141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065" y="52735"/>
            <a:ext cx="1000808" cy="697302"/>
          </a:xfrm>
          <a:prstGeom prst="rect">
            <a:avLst/>
          </a:prstGeom>
        </p:spPr>
      </p:pic>
      <p:sp>
        <p:nvSpPr>
          <p:cNvPr id="8" name="Прямоугольник 7"/>
          <p:cNvSpPr/>
          <p:nvPr/>
        </p:nvSpPr>
        <p:spPr>
          <a:xfrm>
            <a:off x="347881" y="96398"/>
            <a:ext cx="11522694" cy="523220"/>
          </a:xfrm>
          <a:prstGeom prst="rect">
            <a:avLst/>
          </a:prstGeom>
          <a:effectLst>
            <a:outerShdw blurRad="50800" dist="38100" dir="5400000" algn="t" rotWithShape="0">
              <a:prstClr val="black"/>
            </a:outerShdw>
          </a:effectLst>
        </p:spPr>
        <p:txBody>
          <a:bodyPr wrap="square">
            <a:spAutoFit/>
          </a:bodyPr>
          <a:lstStyle/>
          <a:p>
            <a:pPr algn="ctr"/>
            <a:r>
              <a:rPr lang="ru-RU" sz="2800" b="1" dirty="0">
                <a:solidFill>
                  <a:schemeClr val="bg1"/>
                </a:solidFill>
                <a:effectLst>
                  <a:outerShdw blurRad="38100" dist="38100" dir="2700000" algn="tl">
                    <a:srgbClr val="000000">
                      <a:alpha val="43137"/>
                    </a:srgbClr>
                  </a:outerShdw>
                </a:effectLst>
              </a:rPr>
              <a:t>Аналитика и прогнозирование</a:t>
            </a:r>
          </a:p>
        </p:txBody>
      </p:sp>
      <p:pic>
        <p:nvPicPr>
          <p:cNvPr id="2" name="Рисунок 1">
            <a:extLst>
              <a:ext uri="{FF2B5EF4-FFF2-40B4-BE49-F238E27FC236}">
                <a16:creationId xmlns:a16="http://schemas.microsoft.com/office/drawing/2014/main" id="{EF3126A0-FC6E-B864-D5D6-B4B4BA13A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656" y="1449323"/>
            <a:ext cx="6815328" cy="4298818"/>
          </a:xfrm>
          <a:prstGeom prst="rect">
            <a:avLst/>
          </a:prstGeom>
        </p:spPr>
      </p:pic>
      <p:sp>
        <p:nvSpPr>
          <p:cNvPr id="4" name="Объект 3">
            <a:extLst>
              <a:ext uri="{FF2B5EF4-FFF2-40B4-BE49-F238E27FC236}">
                <a16:creationId xmlns:a16="http://schemas.microsoft.com/office/drawing/2014/main" id="{743FB6CF-92F5-32C9-EC47-5E70F6388CF4}"/>
              </a:ext>
            </a:extLst>
          </p:cNvPr>
          <p:cNvSpPr>
            <a:spLocks noGrp="1"/>
          </p:cNvSpPr>
          <p:nvPr>
            <p:ph idx="1"/>
          </p:nvPr>
        </p:nvSpPr>
        <p:spPr>
          <a:xfrm>
            <a:off x="541590" y="1102301"/>
            <a:ext cx="4525244" cy="5303133"/>
          </a:xfrm>
        </p:spPr>
        <p:txBody>
          <a:bodyPr>
            <a:normAutofit fontScale="77500" lnSpcReduction="20000"/>
          </a:bodyPr>
          <a:lstStyle/>
          <a:p>
            <a:r>
              <a:rPr lang="ru-RU" dirty="0">
                <a:latin typeface="Times New Roman" panose="02020603050405020304" pitchFamily="18" charset="0"/>
                <a:cs typeface="Times New Roman" panose="02020603050405020304" pitchFamily="18" charset="0"/>
              </a:rPr>
              <a:t>Платформа и инструменты для аналитики</a:t>
            </a:r>
          </a:p>
          <a:p>
            <a:r>
              <a:rPr lang="ru-RU" dirty="0">
                <a:latin typeface="Times New Roman" panose="02020603050405020304" pitchFamily="18" charset="0"/>
                <a:cs typeface="Times New Roman" panose="02020603050405020304" pitchFamily="18" charset="0"/>
              </a:rPr>
              <a:t>Анализ цифрового следа научных проектов</a:t>
            </a:r>
          </a:p>
          <a:p>
            <a:r>
              <a:rPr lang="ru-RU" dirty="0">
                <a:latin typeface="Times New Roman" panose="02020603050405020304" pitchFamily="18" charset="0"/>
                <a:cs typeface="Times New Roman" panose="02020603050405020304" pitchFamily="18" charset="0"/>
              </a:rPr>
              <a:t>Планирование и прогнозирование на основе данных</a:t>
            </a:r>
          </a:p>
          <a:p>
            <a:r>
              <a:rPr lang="ru-RU" dirty="0">
                <a:latin typeface="Times New Roman" panose="02020603050405020304" pitchFamily="18" charset="0"/>
                <a:cs typeface="Times New Roman" panose="02020603050405020304" pitchFamily="18" charset="0"/>
              </a:rPr>
              <a:t>Анализ безопасности данных и компьютерных систем и сетей</a:t>
            </a:r>
          </a:p>
          <a:p>
            <a:r>
              <a:rPr lang="ru-RU" dirty="0">
                <a:latin typeface="Times New Roman" panose="02020603050405020304" pitchFamily="18" charset="0"/>
                <a:cs typeface="Times New Roman" panose="02020603050405020304" pitchFamily="18" charset="0"/>
              </a:rPr>
              <a:t>Рекомендательные и экспертные системы</a:t>
            </a:r>
          </a:p>
          <a:p>
            <a:r>
              <a:rPr lang="ru-RU" dirty="0">
                <a:latin typeface="Times New Roman" panose="02020603050405020304" pitchFamily="18" charset="0"/>
                <a:cs typeface="Times New Roman" panose="02020603050405020304" pitchFamily="18" charset="0"/>
              </a:rPr>
              <a:t>Цифровая среда управления и автоматизации </a:t>
            </a:r>
            <a:r>
              <a:rPr lang="en" dirty="0">
                <a:latin typeface="Times New Roman" panose="02020603050405020304" pitchFamily="18" charset="0"/>
                <a:cs typeface="Times New Roman" panose="02020603050405020304" pitchFamily="18" charset="0"/>
              </a:rPr>
              <a:t>HR-</a:t>
            </a:r>
            <a:r>
              <a:rPr lang="ru-RU" dirty="0">
                <a:latin typeface="Times New Roman" panose="02020603050405020304" pitchFamily="18" charset="0"/>
                <a:cs typeface="Times New Roman" panose="02020603050405020304" pitchFamily="18" charset="0"/>
              </a:rPr>
              <a:t>процессами</a:t>
            </a:r>
          </a:p>
          <a:p>
            <a:r>
              <a:rPr lang="ru-RU" dirty="0">
                <a:latin typeface="Times New Roman" panose="02020603050405020304" pitchFamily="18" charset="0"/>
                <a:cs typeface="Times New Roman" panose="02020603050405020304" pitchFamily="18" charset="0"/>
              </a:rPr>
              <a:t>Анализ показателей научной деятельности</a:t>
            </a:r>
          </a:p>
          <a:p>
            <a:r>
              <a:rPr lang="ru-RU" dirty="0">
                <a:latin typeface="Times New Roman" panose="02020603050405020304" pitchFamily="18" charset="0"/>
                <a:cs typeface="Times New Roman" panose="02020603050405020304" pitchFamily="18" charset="0"/>
              </a:rPr>
              <a:t>Высокоуровневое агрегирование и визуализация</a:t>
            </a:r>
          </a:p>
        </p:txBody>
      </p:sp>
    </p:spTree>
    <p:extLst>
      <p:ext uri="{BB962C8B-B14F-4D97-AF65-F5344CB8AC3E}">
        <p14:creationId xmlns:p14="http://schemas.microsoft.com/office/powerpoint/2010/main" val="88007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2B3CF53-733B-05C0-118A-7FD5202F647C}"/>
              </a:ext>
            </a:extLst>
          </p:cNvPr>
          <p:cNvPicPr>
            <a:picLocks noChangeAspect="1"/>
          </p:cNvPicPr>
          <p:nvPr/>
        </p:nvPicPr>
        <p:blipFill>
          <a:blip r:embed="rId3"/>
          <a:stretch>
            <a:fillRect/>
          </a:stretch>
        </p:blipFill>
        <p:spPr>
          <a:xfrm>
            <a:off x="5262427" y="1663860"/>
            <a:ext cx="6831424" cy="5194140"/>
          </a:xfrm>
          <a:prstGeom prst="rect">
            <a:avLst/>
          </a:prstGeom>
        </p:spPr>
      </p:pic>
      <p:sp>
        <p:nvSpPr>
          <p:cNvPr id="7" name="Прямоугольник 7">
            <a:extLst>
              <a:ext uri="{FF2B5EF4-FFF2-40B4-BE49-F238E27FC236}">
                <a16:creationId xmlns:a16="http://schemas.microsoft.com/office/drawing/2014/main" id="{5A6425CE-0933-B8D7-B299-12FFD437BCFA}"/>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9" name="Рисунок 4">
            <a:extLst>
              <a:ext uri="{FF2B5EF4-FFF2-40B4-BE49-F238E27FC236}">
                <a16:creationId xmlns:a16="http://schemas.microsoft.com/office/drawing/2014/main" id="{506A6A41-39A5-8757-8C9D-07C63BD55EC8}"/>
              </a:ext>
            </a:extLst>
          </p:cNvPr>
          <p:cNvPicPr/>
          <p:nvPr/>
        </p:nvPicPr>
        <p:blipFill>
          <a:blip r:embed="rId4"/>
          <a:stretch/>
        </p:blipFill>
        <p:spPr>
          <a:xfrm>
            <a:off x="11169599" y="72682"/>
            <a:ext cx="960330" cy="694478"/>
          </a:xfrm>
          <a:prstGeom prst="rect">
            <a:avLst/>
          </a:prstGeom>
          <a:ln w="0">
            <a:noFill/>
          </a:ln>
        </p:spPr>
      </p:pic>
      <p:sp>
        <p:nvSpPr>
          <p:cNvPr id="12" name="TextBox 11">
            <a:extLst>
              <a:ext uri="{FF2B5EF4-FFF2-40B4-BE49-F238E27FC236}">
                <a16:creationId xmlns:a16="http://schemas.microsoft.com/office/drawing/2014/main" id="{B3A6F4A0-6A0A-A803-0050-AAEC3173891A}"/>
              </a:ext>
            </a:extLst>
          </p:cNvPr>
          <p:cNvSpPr txBox="1"/>
          <p:nvPr/>
        </p:nvSpPr>
        <p:spPr>
          <a:xfrm>
            <a:off x="3619994" y="89437"/>
            <a:ext cx="5735361" cy="523220"/>
          </a:xfrm>
          <a:prstGeom prst="rect">
            <a:avLst/>
          </a:prstGeom>
          <a:noFill/>
          <a:effectLst>
            <a:outerShdw blurRad="50800" dist="38100" dir="2700000" algn="tl" rotWithShape="0">
              <a:prstClr val="black"/>
            </a:outerShdw>
          </a:effectLst>
        </p:spPr>
        <p:txBody>
          <a:bodyPr wrap="square">
            <a:spAutoFit/>
          </a:bodyPr>
          <a:lstStyle/>
          <a:p>
            <a:r>
              <a:rPr lang="ru-RU" sz="2800" b="1" dirty="0">
                <a:solidFill>
                  <a:prstClr val="white"/>
                </a:solidFill>
                <a:effectLst>
                  <a:outerShdw blurRad="38100" dist="38100" dir="2700000" algn="tl">
                    <a:srgbClr val="000000">
                      <a:alpha val="43137"/>
                    </a:srgbClr>
                  </a:outerShdw>
                </a:effectLst>
                <a:cs typeface="Calibri" panose="020F0502020204030204" pitchFamily="34" charset="0"/>
              </a:rPr>
              <a:t>Цифровая экосистема ОИЯИ</a:t>
            </a:r>
          </a:p>
        </p:txBody>
      </p:sp>
      <p:sp>
        <p:nvSpPr>
          <p:cNvPr id="17" name="TextBox 16">
            <a:extLst>
              <a:ext uri="{FF2B5EF4-FFF2-40B4-BE49-F238E27FC236}">
                <a16:creationId xmlns:a16="http://schemas.microsoft.com/office/drawing/2014/main" id="{888F36FE-6A6B-1DC5-56E0-6C80CAA9D11D}"/>
              </a:ext>
            </a:extLst>
          </p:cNvPr>
          <p:cNvSpPr txBox="1"/>
          <p:nvPr/>
        </p:nvSpPr>
        <p:spPr>
          <a:xfrm>
            <a:off x="519751" y="906860"/>
            <a:ext cx="10978291" cy="646331"/>
          </a:xfrm>
          <a:prstGeom prst="rect">
            <a:avLst/>
          </a:prstGeom>
          <a:noFill/>
        </p:spPr>
        <p:txBody>
          <a:bodyPr wrap="square">
            <a:spAutoFit/>
          </a:bodyPr>
          <a:lstStyle/>
          <a:p>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Цифровая экосистема ОИЯИ</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интегрирует существующие и перспективные сервисы</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895B44F-BD60-0F51-A583-B32DE086C7CE}"/>
              </a:ext>
            </a:extLst>
          </p:cNvPr>
          <p:cNvSpPr txBox="1"/>
          <p:nvPr/>
        </p:nvSpPr>
        <p:spPr>
          <a:xfrm>
            <a:off x="1469341" y="1230025"/>
            <a:ext cx="6941628" cy="3139321"/>
          </a:xfrm>
          <a:prstGeom prst="rect">
            <a:avLst/>
          </a:prstGeom>
          <a:noFill/>
        </p:spPr>
        <p:txBody>
          <a:bodyPr wrap="square">
            <a:spAutoFit/>
          </a:bodyPr>
          <a:lstStyle/>
          <a:p>
            <a:r>
              <a:rPr lang="ru-RU"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поддержки</a:t>
            </a:r>
            <a:endPar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lvl="1"/>
            <a:r>
              <a:rPr lang="ru-RU" dirty="0">
                <a:latin typeface="Times New Roman" panose="02020603050405020304" pitchFamily="18" charset="0"/>
                <a:ea typeface="Calibri" panose="020F0502020204030204" pitchFamily="34" charset="0"/>
                <a:cs typeface="Times New Roman" panose="02020603050405020304" pitchFamily="18" charset="0"/>
              </a:rPr>
              <a:t>научной</a:t>
            </a: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lvl="1"/>
            <a:r>
              <a:rPr lang="ru-RU" dirty="0">
                <a:latin typeface="Times New Roman" panose="02020603050405020304" pitchFamily="18" charset="0"/>
                <a:ea typeface="Calibri" panose="020F0502020204030204" pitchFamily="34" charset="0"/>
                <a:cs typeface="Times New Roman" panose="02020603050405020304" pitchFamily="18" charset="0"/>
              </a:rPr>
              <a:t>административной и социальной деятельности</a:t>
            </a: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lvl="1"/>
            <a:r>
              <a:rPr lang="ru-RU" dirty="0">
                <a:latin typeface="Times New Roman" panose="02020603050405020304" pitchFamily="18" charset="0"/>
                <a:ea typeface="Calibri" panose="020F0502020204030204" pitchFamily="34" charset="0"/>
                <a:cs typeface="Times New Roman" panose="02020603050405020304" pitchFamily="18" charset="0"/>
              </a:rPr>
              <a:t>сопровождения инженерной и </a:t>
            </a:r>
            <a:r>
              <a:rPr lang="en-US" dirty="0">
                <a:latin typeface="Times New Roman" panose="02020603050405020304" pitchFamily="18" charset="0"/>
                <a:ea typeface="Calibri" panose="020F0502020204030204" pitchFamily="34" charset="0"/>
                <a:cs typeface="Times New Roman" panose="02020603050405020304" pitchFamily="18" charset="0"/>
              </a:rPr>
              <a:t>IT</a:t>
            </a:r>
            <a:r>
              <a:rPr lang="ru-RU" dirty="0">
                <a:latin typeface="Times New Roman" panose="02020603050405020304" pitchFamily="18" charset="0"/>
                <a:ea typeface="Calibri" panose="020F0502020204030204" pitchFamily="34" charset="0"/>
                <a:cs typeface="Times New Roman" panose="02020603050405020304" pitchFamily="18" charset="0"/>
              </a:rPr>
              <a:t>-инфраструктур Института.</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ru-RU"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ЦЭС должна предоставлять</a:t>
            </a:r>
            <a:endPar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lvl="1"/>
            <a:r>
              <a:rPr lang="ru-RU" sz="1800" dirty="0">
                <a:solidFill>
                  <a:srgbClr val="000000"/>
                </a:solidFill>
                <a:effectLst/>
                <a:latin typeface="Times New Roman" panose="02020603050405020304" pitchFamily="18" charset="0"/>
                <a:ea typeface="Roboto" panose="02000000000000000000" pitchFamily="2" charset="0"/>
                <a:cs typeface="Roboto" panose="02000000000000000000" pitchFamily="2" charset="0"/>
              </a:rPr>
              <a:t>надежный и безопасный доступ к данным различного типа</a:t>
            </a:r>
          </a:p>
          <a:p>
            <a:pPr marL="0" lvl="1"/>
            <a:r>
              <a:rPr lang="ru-RU"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обеспечивать</a:t>
            </a:r>
            <a:endPar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lvl="1"/>
            <a:r>
              <a:rPr lang="ru-RU" sz="1800" dirty="0">
                <a:solidFill>
                  <a:srgbClr val="000000"/>
                </a:solidFill>
                <a:effectLst/>
                <a:latin typeface="Times New Roman" panose="02020603050405020304" pitchFamily="18" charset="0"/>
                <a:ea typeface="Roboto" panose="02000000000000000000" pitchFamily="2" charset="0"/>
                <a:cs typeface="Roboto" panose="02000000000000000000" pitchFamily="2" charset="0"/>
              </a:rPr>
              <a:t>возможность всестороннего анализа информации </a:t>
            </a:r>
          </a:p>
          <a:p>
            <a:pPr marL="0" lvl="1"/>
            <a:r>
              <a:rPr lang="ru-RU"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с применением</a:t>
            </a:r>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lvl="1"/>
            <a:r>
              <a:rPr lang="ru-RU" sz="1800" dirty="0">
                <a:solidFill>
                  <a:srgbClr val="000000"/>
                </a:solidFill>
                <a:effectLst/>
                <a:latin typeface="Times New Roman" panose="02020603050405020304" pitchFamily="18" charset="0"/>
                <a:ea typeface="Roboto" panose="02000000000000000000" pitchFamily="2" charset="0"/>
                <a:cs typeface="Roboto" panose="02000000000000000000" pitchFamily="2" charset="0"/>
              </a:rPr>
              <a:t>современных технологий </a:t>
            </a:r>
            <a:r>
              <a:rPr lang="ru-RU" sz="1800" dirty="0">
                <a:solidFill>
                  <a:srgbClr val="00206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Roboto" panose="02000000000000000000" pitchFamily="2" charset="0"/>
              </a:rPr>
              <a:t>Больших данных </a:t>
            </a:r>
            <a:r>
              <a:rPr lang="ru-RU" sz="1800" dirty="0">
                <a:solidFill>
                  <a:srgbClr val="000000"/>
                </a:solidFill>
                <a:effectLst/>
                <a:latin typeface="Times New Roman" panose="02020603050405020304" pitchFamily="18" charset="0"/>
                <a:ea typeface="Roboto" panose="02000000000000000000" pitchFamily="2" charset="0"/>
                <a:cs typeface="Roboto" panose="02000000000000000000" pitchFamily="2" charset="0"/>
              </a:rPr>
              <a:t>и </a:t>
            </a:r>
          </a:p>
          <a:p>
            <a:pPr lvl="1"/>
            <a:r>
              <a:rPr lang="ru-RU" sz="1800" dirty="0">
                <a:solidFill>
                  <a:srgbClr val="00206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Roboto" panose="02000000000000000000" pitchFamily="2" charset="0"/>
              </a:rPr>
              <a:t>искусственного интеллекта</a:t>
            </a:r>
            <a:r>
              <a:rPr lang="ru-RU" sz="1800" dirty="0">
                <a:solidFill>
                  <a:srgbClr val="000000"/>
                </a:solidFill>
                <a:effectLst/>
                <a:latin typeface="Times New Roman" panose="02020603050405020304" pitchFamily="18" charset="0"/>
                <a:ea typeface="Roboto" panose="02000000000000000000" pitchFamily="2" charset="0"/>
                <a:cs typeface="Roboto" panose="02000000000000000000" pitchFamily="2" charset="0"/>
              </a:rPr>
              <a:t>.</a:t>
            </a:r>
            <a:endParaRPr lang="ru-RU" sz="1800" dirty="0">
              <a:effectLst/>
              <a:latin typeface="Times New Roman" panose="02020603050405020304" pitchFamily="18" charset="0"/>
              <a:ea typeface="Roboto" panose="02000000000000000000" pitchFamily="2" charset="0"/>
              <a:cs typeface="Roboto" panose="02000000000000000000" pitchFamily="2" charset="0"/>
            </a:endParaRPr>
          </a:p>
        </p:txBody>
      </p:sp>
      <p:pic>
        <p:nvPicPr>
          <p:cNvPr id="2" name="Рисунок 1">
            <a:extLst>
              <a:ext uri="{FF2B5EF4-FFF2-40B4-BE49-F238E27FC236}">
                <a16:creationId xmlns:a16="http://schemas.microsoft.com/office/drawing/2014/main" id="{4F999BED-29BD-85D6-5063-CC6485FE4A8D}"/>
              </a:ext>
            </a:extLst>
          </p:cNvPr>
          <p:cNvPicPr>
            <a:picLocks noChangeAspect="1"/>
          </p:cNvPicPr>
          <p:nvPr/>
        </p:nvPicPr>
        <p:blipFill>
          <a:blip r:embed="rId5"/>
          <a:stretch>
            <a:fillRect/>
          </a:stretch>
        </p:blipFill>
        <p:spPr>
          <a:xfrm>
            <a:off x="279912" y="4193665"/>
            <a:ext cx="5816088" cy="1560711"/>
          </a:xfrm>
          <a:prstGeom prst="rect">
            <a:avLst/>
          </a:prstGeom>
        </p:spPr>
      </p:pic>
    </p:spTree>
    <p:extLst>
      <p:ext uri="{BB962C8B-B14F-4D97-AF65-F5344CB8AC3E}">
        <p14:creationId xmlns:p14="http://schemas.microsoft.com/office/powerpoint/2010/main" val="2200622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3833F5C-EDE2-4E6E-80F2-F8DBFABA50CF}"/>
              </a:ext>
            </a:extLst>
          </p:cNvPr>
          <p:cNvSpPr/>
          <p:nvPr/>
        </p:nvSpPr>
        <p:spPr>
          <a:xfrm flipH="1">
            <a:off x="0" y="-141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065" y="52735"/>
            <a:ext cx="1000808" cy="697302"/>
          </a:xfrm>
          <a:prstGeom prst="rect">
            <a:avLst/>
          </a:prstGeom>
        </p:spPr>
      </p:pic>
      <p:sp>
        <p:nvSpPr>
          <p:cNvPr id="8" name="Прямоугольник 7"/>
          <p:cNvSpPr/>
          <p:nvPr/>
        </p:nvSpPr>
        <p:spPr>
          <a:xfrm>
            <a:off x="347881" y="96398"/>
            <a:ext cx="11522694" cy="523220"/>
          </a:xfrm>
          <a:prstGeom prst="rect">
            <a:avLst/>
          </a:prstGeom>
          <a:effectLst>
            <a:outerShdw blurRad="50800" dist="38100" dir="5400000" algn="t" rotWithShape="0">
              <a:prstClr val="black"/>
            </a:outerShdw>
          </a:effectLst>
        </p:spPr>
        <p:txBody>
          <a:bodyPr wrap="square">
            <a:spAutoFit/>
          </a:bodyPr>
          <a:lstStyle/>
          <a:p>
            <a:pPr algn="ctr"/>
            <a:r>
              <a:rPr lang="ru-RU" sz="2800" b="1" dirty="0">
                <a:solidFill>
                  <a:schemeClr val="bg1"/>
                </a:solidFill>
                <a:effectLst>
                  <a:outerShdw blurRad="38100" dist="38100" dir="2700000" algn="tl">
                    <a:srgbClr val="000000">
                      <a:alpha val="43137"/>
                    </a:srgbClr>
                  </a:outerShdw>
                </a:effectLst>
              </a:rPr>
              <a:t>Ведущиеся работы</a:t>
            </a:r>
            <a:endParaRPr lang="en-US" sz="2800" b="1" dirty="0">
              <a:solidFill>
                <a:schemeClr val="bg1"/>
              </a:solidFill>
              <a:effectLst>
                <a:outerShdw blurRad="38100" dist="38100" dir="2700000" algn="tl">
                  <a:srgbClr val="000000">
                    <a:alpha val="43137"/>
                  </a:srgbClr>
                </a:outerShdw>
              </a:effectLst>
            </a:endParaRPr>
          </a:p>
        </p:txBody>
      </p:sp>
      <p:sp>
        <p:nvSpPr>
          <p:cNvPr id="5" name="Объект 4">
            <a:extLst>
              <a:ext uri="{FF2B5EF4-FFF2-40B4-BE49-F238E27FC236}">
                <a16:creationId xmlns:a16="http://schemas.microsoft.com/office/drawing/2014/main" id="{846F2492-1A51-5BB7-58E2-AE964B09CFA3}"/>
              </a:ext>
            </a:extLst>
          </p:cNvPr>
          <p:cNvSpPr>
            <a:spLocks noGrp="1"/>
          </p:cNvSpPr>
          <p:nvPr>
            <p:ph idx="1"/>
          </p:nvPr>
        </p:nvSpPr>
        <p:spPr>
          <a:xfrm>
            <a:off x="3279184" y="937203"/>
            <a:ext cx="6050797" cy="5618580"/>
          </a:xfrm>
        </p:spPr>
        <p:txBody>
          <a:bodyPr>
            <a:normAutofit/>
          </a:bodyPr>
          <a:lstStyle/>
          <a:p>
            <a:r>
              <a:rPr lang="ru-RU" sz="2200" dirty="0">
                <a:latin typeface="Times New Roman" panose="02020603050405020304" pitchFamily="18" charset="0"/>
                <a:cs typeface="Times New Roman" panose="02020603050405020304" pitchFamily="18" charset="0"/>
              </a:rPr>
              <a:t>Поддержка </a:t>
            </a:r>
            <a:r>
              <a:rPr lang="ru-RU" sz="2200" dirty="0" err="1">
                <a:latin typeface="Times New Roman" panose="02020603050405020304" pitchFamily="18" charset="0"/>
                <a:cs typeface="Times New Roman" panose="02020603050405020304" pitchFamily="18" charset="0"/>
              </a:rPr>
              <a:t>коллабораций</a:t>
            </a:r>
            <a:endParaRPr lang="ru-RU" sz="2200" dirty="0">
              <a:latin typeface="Times New Roman" panose="02020603050405020304" pitchFamily="18" charset="0"/>
              <a:cs typeface="Times New Roman" panose="02020603050405020304" pitchFamily="18" charset="0"/>
            </a:endParaRPr>
          </a:p>
          <a:p>
            <a:pPr lvl="1"/>
            <a:r>
              <a:rPr lang="ru-RU" sz="2000" dirty="0">
                <a:latin typeface="Times New Roman" panose="02020603050405020304" pitchFamily="18" charset="0"/>
                <a:cs typeface="Times New Roman" panose="02020603050405020304" pitchFamily="18" charset="0"/>
              </a:rPr>
              <a:t>Базы документов, электронные журналы</a:t>
            </a:r>
          </a:p>
          <a:p>
            <a:r>
              <a:rPr lang="ru-RU" sz="2200" dirty="0">
                <a:latin typeface="Times New Roman" panose="02020603050405020304" pitchFamily="18" charset="0"/>
                <a:cs typeface="Times New Roman" panose="02020603050405020304" pitchFamily="18" charset="0"/>
              </a:rPr>
              <a:t>Работа с публикациями</a:t>
            </a:r>
          </a:p>
          <a:p>
            <a:pPr lvl="1"/>
            <a:r>
              <a:rPr lang="ru-RU" sz="2000" dirty="0">
                <a:latin typeface="Times New Roman" panose="02020603050405020304" pitchFamily="18" charset="0"/>
                <a:cs typeface="Times New Roman" panose="02020603050405020304" pitchFamily="18" charset="0"/>
              </a:rPr>
              <a:t>Институциональный репозиторий</a:t>
            </a:r>
          </a:p>
          <a:p>
            <a:r>
              <a:rPr lang="ru-RU" sz="2200" dirty="0">
                <a:latin typeface="Times New Roman" panose="02020603050405020304" pitchFamily="18" charset="0"/>
                <a:cs typeface="Times New Roman" panose="02020603050405020304" pitchFamily="18" charset="0"/>
              </a:rPr>
              <a:t>Электронный документооборот (СЭД)</a:t>
            </a:r>
          </a:p>
          <a:p>
            <a:pPr lvl="1"/>
            <a:r>
              <a:rPr lang="ru-RU" sz="2000" dirty="0">
                <a:latin typeface="Times New Roman" panose="02020603050405020304" pitchFamily="18" charset="0"/>
                <a:cs typeface="Times New Roman" panose="02020603050405020304" pitchFamily="18" charset="0"/>
              </a:rPr>
              <a:t>Закупки, согласования, новые документы, расширенный функционал, в том числе для анализа </a:t>
            </a:r>
          </a:p>
          <a:p>
            <a:r>
              <a:rPr lang="ru-RU" sz="2200" dirty="0">
                <a:latin typeface="Times New Roman" panose="02020603050405020304" pitchFamily="18" charset="0"/>
                <a:cs typeface="Times New Roman" panose="02020603050405020304" pitchFamily="18" charset="0"/>
              </a:rPr>
              <a:t>Геоинформационная система</a:t>
            </a:r>
          </a:p>
          <a:p>
            <a:pPr lvl="1"/>
            <a:r>
              <a:rPr lang="ru-RU" sz="2000" dirty="0">
                <a:latin typeface="Times New Roman" panose="02020603050405020304" pitchFamily="18" charset="0"/>
                <a:cs typeface="Times New Roman" panose="02020603050405020304" pitchFamily="18" charset="0"/>
              </a:rPr>
              <a:t>Инженерная, социальная инфраструктура</a:t>
            </a:r>
          </a:p>
          <a:p>
            <a:r>
              <a:rPr lang="ru-RU" sz="2200" dirty="0">
                <a:latin typeface="Times New Roman" panose="02020603050405020304" pitchFamily="18" charset="0"/>
                <a:cs typeface="Times New Roman" panose="02020603050405020304" pitchFamily="18" charset="0"/>
              </a:rPr>
              <a:t>Управление лицензиями ПО</a:t>
            </a:r>
          </a:p>
          <a:p>
            <a:r>
              <a:rPr lang="ru-RU" sz="2200" dirty="0">
                <a:latin typeface="Times New Roman" panose="02020603050405020304" pitchFamily="18" charset="0"/>
                <a:cs typeface="Times New Roman" panose="02020603050405020304" pitchFamily="18" charset="0"/>
              </a:rPr>
              <a:t>Системные сервисы</a:t>
            </a:r>
          </a:p>
          <a:p>
            <a:pPr lvl="1"/>
            <a:r>
              <a:rPr lang="ru-RU" sz="2000" dirty="0">
                <a:latin typeface="Times New Roman" panose="02020603050405020304" pitchFamily="18" charset="0"/>
                <a:cs typeface="Times New Roman" panose="02020603050405020304" pitchFamily="18" charset="0"/>
              </a:rPr>
              <a:t>Управление сетевыми сервисами, электронными сертификатами, управление ролями и правами пользователей и сервисов</a:t>
            </a:r>
          </a:p>
          <a:p>
            <a:endParaRPr lang="ru-RU" sz="2200" dirty="0">
              <a:latin typeface="Times New Roman" panose="02020603050405020304" pitchFamily="18" charset="0"/>
              <a:cs typeface="Times New Roman" panose="02020603050405020304" pitchFamily="18" charset="0"/>
            </a:endParaRPr>
          </a:p>
          <a:p>
            <a:endParaRPr lang="ru-RU" sz="22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9187656B-3FDC-8C74-56B5-BA9F24D277F0}"/>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6699" y="2363492"/>
            <a:ext cx="1827532" cy="1827532"/>
          </a:xfrm>
          <a:prstGeom prst="rect">
            <a:avLst/>
          </a:prstGeom>
        </p:spPr>
      </p:pic>
    </p:spTree>
    <p:extLst>
      <p:ext uri="{BB962C8B-B14F-4D97-AF65-F5344CB8AC3E}">
        <p14:creationId xmlns:p14="http://schemas.microsoft.com/office/powerpoint/2010/main" val="2480486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3833F5C-EDE2-4E6E-80F2-F8DBFABA50CF}"/>
              </a:ext>
            </a:extLst>
          </p:cNvPr>
          <p:cNvSpPr/>
          <p:nvPr/>
        </p:nvSpPr>
        <p:spPr>
          <a:xfrm flipH="1">
            <a:off x="0" y="-141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065" y="52735"/>
            <a:ext cx="1000808" cy="697302"/>
          </a:xfrm>
          <a:prstGeom prst="rect">
            <a:avLst/>
          </a:prstGeom>
        </p:spPr>
      </p:pic>
      <p:sp>
        <p:nvSpPr>
          <p:cNvPr id="8" name="Прямоугольник 7"/>
          <p:cNvSpPr/>
          <p:nvPr/>
        </p:nvSpPr>
        <p:spPr>
          <a:xfrm>
            <a:off x="347881" y="96398"/>
            <a:ext cx="11522694" cy="523220"/>
          </a:xfrm>
          <a:prstGeom prst="rect">
            <a:avLst/>
          </a:prstGeom>
          <a:effectLst>
            <a:outerShdw blurRad="50800" dist="38100" dir="5400000" algn="t" rotWithShape="0">
              <a:prstClr val="black"/>
            </a:outerShdw>
          </a:effectLst>
        </p:spPr>
        <p:txBody>
          <a:bodyPr wrap="square">
            <a:spAutoFit/>
          </a:bodyPr>
          <a:lstStyle/>
          <a:p>
            <a:pPr algn="ctr"/>
            <a:r>
              <a:rPr lang="ru-RU" sz="2800" b="1" dirty="0">
                <a:solidFill>
                  <a:schemeClr val="bg1"/>
                </a:solidFill>
                <a:effectLst>
                  <a:outerShdw blurRad="38100" dist="38100" dir="2700000" algn="tl">
                    <a:srgbClr val="000000">
                      <a:alpha val="43137"/>
                    </a:srgbClr>
                  </a:outerShdw>
                </a:effectLst>
              </a:rPr>
              <a:t>Дальнейшие планы</a:t>
            </a:r>
            <a:endParaRPr lang="en-US" sz="2800" b="1" dirty="0">
              <a:solidFill>
                <a:schemeClr val="bg1"/>
              </a:solidFill>
              <a:effectLst>
                <a:outerShdw blurRad="38100" dist="38100" dir="2700000" algn="tl">
                  <a:srgbClr val="000000">
                    <a:alpha val="43137"/>
                  </a:srgbClr>
                </a:outerShdw>
              </a:effectLst>
            </a:endParaRPr>
          </a:p>
        </p:txBody>
      </p:sp>
      <p:sp>
        <p:nvSpPr>
          <p:cNvPr id="5" name="Объект 4">
            <a:extLst>
              <a:ext uri="{FF2B5EF4-FFF2-40B4-BE49-F238E27FC236}">
                <a16:creationId xmlns:a16="http://schemas.microsoft.com/office/drawing/2014/main" id="{846F2492-1A51-5BB7-58E2-AE964B09CFA3}"/>
              </a:ext>
            </a:extLst>
          </p:cNvPr>
          <p:cNvSpPr>
            <a:spLocks noGrp="1"/>
          </p:cNvSpPr>
          <p:nvPr>
            <p:ph idx="1"/>
          </p:nvPr>
        </p:nvSpPr>
        <p:spPr>
          <a:xfrm>
            <a:off x="2364783" y="1038386"/>
            <a:ext cx="8972227" cy="4983594"/>
          </a:xfrm>
        </p:spPr>
        <p:txBody>
          <a:bodyPr>
            <a:normAutofit fontScale="77500" lnSpcReduction="20000"/>
          </a:bodyPr>
          <a:lstStyle/>
          <a:p>
            <a:r>
              <a:rPr lang="ru-RU" dirty="0">
                <a:solidFill>
                  <a:srgbClr val="000099"/>
                </a:solidFill>
                <a:latin typeface="Times New Roman" panose="02020603050405020304" pitchFamily="18" charset="0"/>
                <a:cs typeface="Times New Roman" panose="02020603050405020304" pitchFamily="18" charset="0"/>
              </a:rPr>
              <a:t>Базовые сервисы</a:t>
            </a:r>
          </a:p>
          <a:p>
            <a:pPr lvl="1"/>
            <a:r>
              <a:rPr lang="ru-RU" dirty="0">
                <a:latin typeface="Times New Roman" panose="02020603050405020304" pitchFamily="18" charset="0"/>
                <a:cs typeface="Times New Roman" panose="02020603050405020304" pitchFamily="18" charset="0"/>
              </a:rPr>
              <a:t>Каталог и хранилище данных, взаимодействие сервисов</a:t>
            </a:r>
          </a:p>
          <a:p>
            <a:pPr lvl="1"/>
            <a:r>
              <a:rPr lang="ru-RU" dirty="0">
                <a:latin typeface="Times New Roman" panose="02020603050405020304" pitchFamily="18" charset="0"/>
                <a:cs typeface="Times New Roman" panose="02020603050405020304" pitchFamily="18" charset="0"/>
              </a:rPr>
              <a:t>Расширение системы информационной безопасности</a:t>
            </a:r>
          </a:p>
          <a:p>
            <a:pPr lvl="1"/>
            <a:r>
              <a:rPr lang="ru-RU" dirty="0">
                <a:latin typeface="Times New Roman" panose="02020603050405020304" pitchFamily="18" charset="0"/>
                <a:cs typeface="Times New Roman" panose="02020603050405020304" pitchFamily="18" charset="0"/>
              </a:rPr>
              <a:t>Автоматизация ИТ-инфраструктуры</a:t>
            </a:r>
          </a:p>
          <a:p>
            <a:r>
              <a:rPr lang="ru-RU" dirty="0">
                <a:solidFill>
                  <a:srgbClr val="000099"/>
                </a:solidFill>
                <a:latin typeface="Times New Roman" panose="02020603050405020304" pitchFamily="18" charset="0"/>
                <a:cs typeface="Times New Roman" panose="02020603050405020304" pitchFamily="18" charset="0"/>
              </a:rPr>
              <a:t>Дополнительные сервисы</a:t>
            </a:r>
          </a:p>
          <a:p>
            <a:pPr lvl="1"/>
            <a:r>
              <a:rPr lang="ru-RU" dirty="0">
                <a:latin typeface="Times New Roman" panose="02020603050405020304" pitchFamily="18" charset="0"/>
                <a:cs typeface="Times New Roman" panose="02020603050405020304" pitchFamily="18" charset="0"/>
              </a:rPr>
              <a:t>Видеоконференции, совместная работа с документами, голосования, опросы</a:t>
            </a:r>
          </a:p>
          <a:p>
            <a:pPr lvl="1"/>
            <a:r>
              <a:rPr lang="ru-RU" dirty="0">
                <a:latin typeface="Times New Roman" panose="02020603050405020304" pitchFamily="18" charset="0"/>
                <a:cs typeface="Times New Roman" panose="02020603050405020304" pitchFamily="18" charset="0"/>
              </a:rPr>
              <a:t>Хостинг как сервис</a:t>
            </a:r>
          </a:p>
          <a:p>
            <a:pPr lvl="1"/>
            <a:r>
              <a:rPr lang="ru-RU" dirty="0">
                <a:latin typeface="Times New Roman" panose="02020603050405020304" pitchFamily="18" charset="0"/>
                <a:cs typeface="Times New Roman" panose="02020603050405020304" pitchFamily="18" charset="0"/>
              </a:rPr>
              <a:t>Аналитика как сервис</a:t>
            </a:r>
          </a:p>
          <a:p>
            <a:pPr lvl="1"/>
            <a:r>
              <a:rPr lang="ru-RU" dirty="0">
                <a:latin typeface="Times New Roman" panose="02020603050405020304" pitchFamily="18" charset="0"/>
                <a:cs typeface="Times New Roman" panose="02020603050405020304" pitchFamily="18" charset="0"/>
              </a:rPr>
              <a:t>Универсальная служба поддержки (</a:t>
            </a:r>
            <a:r>
              <a:rPr lang="en-US" dirty="0">
                <a:latin typeface="Times New Roman" panose="02020603050405020304" pitchFamily="18" charset="0"/>
                <a:cs typeface="Times New Roman" panose="02020603050405020304" pitchFamily="18" charset="0"/>
              </a:rPr>
              <a:t>Service Desk)</a:t>
            </a:r>
            <a:endParaRPr lang="ru-RU" dirty="0">
              <a:latin typeface="Times New Roman" panose="02020603050405020304" pitchFamily="18" charset="0"/>
              <a:cs typeface="Times New Roman" panose="02020603050405020304" pitchFamily="18" charset="0"/>
            </a:endParaRPr>
          </a:p>
          <a:p>
            <a:r>
              <a:rPr lang="ru-RU" dirty="0">
                <a:solidFill>
                  <a:srgbClr val="000099"/>
                </a:solidFill>
                <a:latin typeface="Times New Roman" panose="02020603050405020304" pitchFamily="18" charset="0"/>
                <a:cs typeface="Times New Roman" panose="02020603050405020304" pitchFamily="18" charset="0"/>
              </a:rPr>
              <a:t>Единый личный кабинет</a:t>
            </a:r>
          </a:p>
          <a:p>
            <a:pPr lvl="1"/>
            <a:r>
              <a:rPr lang="ru-RU" dirty="0">
                <a:latin typeface="Times New Roman" panose="02020603050405020304" pitchFamily="18" charset="0"/>
                <a:cs typeface="Times New Roman" panose="02020603050405020304" pitchFamily="18" charset="0"/>
              </a:rPr>
              <a:t>Бесшовная интеграция сервисов, уведомлений</a:t>
            </a:r>
          </a:p>
          <a:p>
            <a:pPr lvl="1"/>
            <a:r>
              <a:rPr lang="ru-RU" dirty="0">
                <a:latin typeface="Times New Roman" panose="02020603050405020304" pitchFamily="18" charset="0"/>
                <a:cs typeface="Times New Roman" panose="02020603050405020304" pitchFamily="18" charset="0"/>
              </a:rPr>
              <a:t>Витрины данных – как дополнительная ценность для пользователя</a:t>
            </a:r>
          </a:p>
          <a:p>
            <a:r>
              <a:rPr lang="ru-RU" dirty="0">
                <a:solidFill>
                  <a:srgbClr val="000099"/>
                </a:solidFill>
                <a:latin typeface="Times New Roman" panose="02020603050405020304" pitchFamily="18" charset="0"/>
                <a:cs typeface="Times New Roman" panose="02020603050405020304" pitchFamily="18" charset="0"/>
              </a:rPr>
              <a:t>Инструменты развития</a:t>
            </a:r>
          </a:p>
          <a:p>
            <a:pPr lvl="1"/>
            <a:r>
              <a:rPr lang="ru-RU" dirty="0">
                <a:latin typeface="Times New Roman" panose="02020603050405020304" pitchFamily="18" charset="0"/>
                <a:cs typeface="Times New Roman" panose="02020603050405020304" pitchFamily="18" charset="0"/>
              </a:rPr>
              <a:t>Техническое планирование и сопровождение проектов</a:t>
            </a:r>
          </a:p>
          <a:p>
            <a:pPr lvl="1"/>
            <a:r>
              <a:rPr lang="ru-RU" dirty="0">
                <a:latin typeface="Times New Roman" panose="02020603050405020304" pitchFamily="18" charset="0"/>
                <a:cs typeface="Times New Roman" panose="02020603050405020304" pitchFamily="18" charset="0"/>
              </a:rPr>
              <a:t>Навигатор по технологиям и компетенциям, внутренним кадровым резервам</a:t>
            </a:r>
          </a:p>
          <a:p>
            <a:pPr lvl="1"/>
            <a:r>
              <a:rPr lang="ru-RU" dirty="0">
                <a:latin typeface="Times New Roman" panose="02020603050405020304" pitchFamily="18" charset="0"/>
                <a:cs typeface="Times New Roman" panose="02020603050405020304" pitchFamily="18" charset="0"/>
              </a:rPr>
              <a:t>Анализ цифрового следа научных проектов</a:t>
            </a:r>
          </a:p>
          <a:p>
            <a:pPr marL="457200" lvl="1" indent="0">
              <a:buNone/>
            </a:pPr>
            <a:endParaRPr lang="ru-RU" dirty="0">
              <a:latin typeface="Times New Roman" panose="02020603050405020304" pitchFamily="18" charset="0"/>
              <a:cs typeface="Times New Roman" panose="02020603050405020304" pitchFamily="18" charset="0"/>
            </a:endParaRPr>
          </a:p>
          <a:p>
            <a:pPr lvl="1"/>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lvl="1"/>
            <a:endParaRPr lang="ru-RU"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8EFB17C4-8C2D-6452-A564-299C2830FF0C}"/>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0239" y="2378990"/>
            <a:ext cx="1674310" cy="1674310"/>
          </a:xfrm>
          <a:prstGeom prst="rect">
            <a:avLst/>
          </a:prstGeom>
        </p:spPr>
      </p:pic>
    </p:spTree>
    <p:extLst>
      <p:ext uri="{BB962C8B-B14F-4D97-AF65-F5344CB8AC3E}">
        <p14:creationId xmlns:p14="http://schemas.microsoft.com/office/powerpoint/2010/main" val="396160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3833F5C-EDE2-4E6E-80F2-F8DBFABA50CF}"/>
              </a:ext>
            </a:extLst>
          </p:cNvPr>
          <p:cNvSpPr/>
          <p:nvPr/>
        </p:nvSpPr>
        <p:spPr>
          <a:xfrm flipH="1">
            <a:off x="0" y="-141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065" y="52735"/>
            <a:ext cx="1000808" cy="697302"/>
          </a:xfrm>
          <a:prstGeom prst="rect">
            <a:avLst/>
          </a:prstGeom>
        </p:spPr>
      </p:pic>
      <p:sp>
        <p:nvSpPr>
          <p:cNvPr id="8" name="Прямоугольник 7"/>
          <p:cNvSpPr/>
          <p:nvPr/>
        </p:nvSpPr>
        <p:spPr>
          <a:xfrm>
            <a:off x="347881" y="96398"/>
            <a:ext cx="11522694" cy="523220"/>
          </a:xfrm>
          <a:prstGeom prst="rect">
            <a:avLst/>
          </a:prstGeom>
          <a:effectLst>
            <a:outerShdw blurRad="50800" dist="38100" dir="5400000" algn="t" rotWithShape="0">
              <a:schemeClr val="tx1">
                <a:alpha val="91000"/>
              </a:schemeClr>
            </a:outerShdw>
          </a:effectLst>
        </p:spPr>
        <p:txBody>
          <a:bodyPr wrap="square">
            <a:spAutoFit/>
          </a:bodyPr>
          <a:lstStyle/>
          <a:p>
            <a:pPr algn="ctr"/>
            <a:r>
              <a:rPr lang="ru-RU" sz="2800" b="1" dirty="0">
                <a:solidFill>
                  <a:schemeClr val="bg1"/>
                </a:solidFill>
                <a:effectLst>
                  <a:outerShdw blurRad="38100" dist="38100" dir="2700000" algn="tl">
                    <a:srgbClr val="000000">
                      <a:alpha val="43137"/>
                    </a:srgbClr>
                  </a:outerShdw>
                </a:effectLst>
              </a:rPr>
              <a:t>Цели</a:t>
            </a:r>
          </a:p>
        </p:txBody>
      </p:sp>
      <p:sp>
        <p:nvSpPr>
          <p:cNvPr id="3" name="Объект 2">
            <a:extLst>
              <a:ext uri="{FF2B5EF4-FFF2-40B4-BE49-F238E27FC236}">
                <a16:creationId xmlns:a16="http://schemas.microsoft.com/office/drawing/2014/main" id="{2E8512A2-15A6-4816-86ED-420D79B2F0BA}"/>
              </a:ext>
            </a:extLst>
          </p:cNvPr>
          <p:cNvSpPr>
            <a:spLocks noGrp="1"/>
          </p:cNvSpPr>
          <p:nvPr>
            <p:ph idx="1"/>
          </p:nvPr>
        </p:nvSpPr>
        <p:spPr>
          <a:xfrm>
            <a:off x="2196452" y="1093792"/>
            <a:ext cx="8706605" cy="3865666"/>
          </a:xfrm>
        </p:spPr>
        <p:txBody>
          <a:bodyPr>
            <a:normAutofit/>
          </a:bodyPr>
          <a:lstStyle/>
          <a:p>
            <a:r>
              <a:rPr lang="ru-RU" sz="2000" dirty="0">
                <a:solidFill>
                  <a:srgbClr val="000099"/>
                </a:solidFill>
                <a:latin typeface="Times New Roman" panose="02020603050405020304" pitchFamily="18" charset="0"/>
                <a:cs typeface="Times New Roman" panose="02020603050405020304" pitchFamily="18" charset="0"/>
              </a:rPr>
              <a:t>Повышение эффективности научной деятельности</a:t>
            </a:r>
          </a:p>
          <a:p>
            <a:pPr lvl="1"/>
            <a:r>
              <a:rPr lang="ru-RU" sz="1800" dirty="0">
                <a:latin typeface="Times New Roman" panose="02020603050405020304" pitchFamily="18" charset="0"/>
                <a:cs typeface="Times New Roman" panose="02020603050405020304" pitchFamily="18" charset="0"/>
              </a:rPr>
              <a:t>Распределенный доступ к ресурсам – информационным, вычислительным, административным, организационным</a:t>
            </a:r>
          </a:p>
          <a:p>
            <a:pPr lvl="1"/>
            <a:r>
              <a:rPr lang="ru-RU" sz="1800" dirty="0">
                <a:latin typeface="Times New Roman" panose="02020603050405020304" pitchFamily="18" charset="0"/>
                <a:cs typeface="Times New Roman" panose="02020603050405020304" pitchFamily="18" charset="0"/>
              </a:rPr>
              <a:t>Перевод процесса получения разрешений и согласований в цифровую форму</a:t>
            </a:r>
          </a:p>
          <a:p>
            <a:pPr lvl="1"/>
            <a:endParaRPr lang="ru-RU" sz="1800" dirty="0">
              <a:latin typeface="Times New Roman" panose="02020603050405020304" pitchFamily="18" charset="0"/>
              <a:cs typeface="Times New Roman" panose="02020603050405020304" pitchFamily="18" charset="0"/>
            </a:endParaRPr>
          </a:p>
          <a:p>
            <a:pPr lvl="1"/>
            <a:endParaRPr lang="ru-RU" sz="1800" dirty="0">
              <a:latin typeface="Times New Roman" panose="02020603050405020304" pitchFamily="18" charset="0"/>
              <a:cs typeface="Times New Roman" panose="02020603050405020304" pitchFamily="18" charset="0"/>
            </a:endParaRPr>
          </a:p>
          <a:p>
            <a:pPr>
              <a:spcBef>
                <a:spcPts val="1200"/>
              </a:spcBef>
            </a:pPr>
            <a:r>
              <a:rPr lang="ru-RU" sz="2000" dirty="0">
                <a:solidFill>
                  <a:srgbClr val="000099"/>
                </a:solidFill>
                <a:latin typeface="Times New Roman" panose="02020603050405020304" pitchFamily="18" charset="0"/>
                <a:cs typeface="Times New Roman" panose="02020603050405020304" pitchFamily="18" charset="0"/>
              </a:rPr>
              <a:t>Подготовка к созданию цифрового двойника научной организации</a:t>
            </a:r>
          </a:p>
          <a:p>
            <a:pPr lvl="1">
              <a:spcBef>
                <a:spcPts val="1200"/>
              </a:spcBef>
            </a:pPr>
            <a:r>
              <a:rPr lang="ru-RU" sz="1800" dirty="0">
                <a:latin typeface="Times New Roman" panose="02020603050405020304" pitchFamily="18" charset="0"/>
                <a:cs typeface="Times New Roman" panose="02020603050405020304" pitchFamily="18" charset="0"/>
              </a:rPr>
              <a:t>Прогнозная модель, описывающая различные аспекты деятельности организации как компоненты единой системы</a:t>
            </a:r>
          </a:p>
          <a:p>
            <a:pPr lvl="1"/>
            <a:r>
              <a:rPr lang="ru-RU" sz="1800" dirty="0">
                <a:latin typeface="Times New Roman" panose="02020603050405020304" pitchFamily="18" charset="0"/>
                <a:cs typeface="Times New Roman" panose="02020603050405020304" pitchFamily="18" charset="0"/>
              </a:rPr>
              <a:t>Поддержка принятия оптимальных научных и управленческих решений</a:t>
            </a:r>
          </a:p>
          <a:p>
            <a:pPr lvl="1"/>
            <a:r>
              <a:rPr lang="ru-RU" sz="1800" dirty="0">
                <a:latin typeface="Times New Roman" panose="02020603050405020304" pitchFamily="18" charset="0"/>
                <a:cs typeface="Times New Roman" panose="02020603050405020304" pitchFamily="18" charset="0"/>
              </a:rPr>
              <a:t>Модели, основанные на данных (о научных, кадровых, административных, финансовых процессах)</a:t>
            </a:r>
          </a:p>
        </p:txBody>
      </p:sp>
      <p:pic>
        <p:nvPicPr>
          <p:cNvPr id="4" name="Рисунок 3">
            <a:extLst>
              <a:ext uri="{FF2B5EF4-FFF2-40B4-BE49-F238E27FC236}">
                <a16:creationId xmlns:a16="http://schemas.microsoft.com/office/drawing/2014/main" id="{6CC71035-7851-9AC7-171B-B7846EDCB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34" y="1012291"/>
            <a:ext cx="2048118" cy="1583675"/>
          </a:xfrm>
          <a:prstGeom prst="rect">
            <a:avLst/>
          </a:prstGeom>
        </p:spPr>
      </p:pic>
      <p:pic>
        <p:nvPicPr>
          <p:cNvPr id="6" name="Рисунок 5">
            <a:extLst>
              <a:ext uri="{FF2B5EF4-FFF2-40B4-BE49-F238E27FC236}">
                <a16:creationId xmlns:a16="http://schemas.microsoft.com/office/drawing/2014/main" id="{048CADFD-2993-A350-5D57-B00E9413E1A8}"/>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881" y="3175876"/>
            <a:ext cx="1434424" cy="1434424"/>
          </a:xfrm>
          <a:prstGeom prst="rect">
            <a:avLst/>
          </a:prstGeom>
        </p:spPr>
      </p:pic>
    </p:spTree>
    <p:extLst>
      <p:ext uri="{BB962C8B-B14F-4D97-AF65-F5344CB8AC3E}">
        <p14:creationId xmlns:p14="http://schemas.microsoft.com/office/powerpoint/2010/main" val="2015544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3833F5C-EDE2-4E6E-80F2-F8DBFABA50CF}"/>
              </a:ext>
            </a:extLst>
          </p:cNvPr>
          <p:cNvSpPr/>
          <p:nvPr/>
        </p:nvSpPr>
        <p:spPr>
          <a:xfrm flipH="1">
            <a:off x="0" y="-141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065" y="52735"/>
            <a:ext cx="1000808" cy="697302"/>
          </a:xfrm>
          <a:prstGeom prst="rect">
            <a:avLst/>
          </a:prstGeom>
        </p:spPr>
      </p:pic>
      <p:sp>
        <p:nvSpPr>
          <p:cNvPr id="8" name="Прямоугольник 7"/>
          <p:cNvSpPr/>
          <p:nvPr/>
        </p:nvSpPr>
        <p:spPr>
          <a:xfrm>
            <a:off x="347881" y="96398"/>
            <a:ext cx="11522694" cy="523220"/>
          </a:xfrm>
          <a:prstGeom prst="rect">
            <a:avLst/>
          </a:prstGeom>
          <a:effectLst>
            <a:outerShdw blurRad="50800" dist="38100" dir="5400000" algn="t" rotWithShape="0">
              <a:prstClr val="black"/>
            </a:outerShdw>
          </a:effectLst>
        </p:spPr>
        <p:txBody>
          <a:bodyPr wrap="square">
            <a:spAutoFit/>
          </a:bodyPr>
          <a:lstStyle/>
          <a:p>
            <a:pPr algn="ctr"/>
            <a:r>
              <a:rPr lang="ru-RU" sz="2800" b="1" dirty="0">
                <a:solidFill>
                  <a:schemeClr val="bg1"/>
                </a:solidFill>
                <a:effectLst>
                  <a:outerShdw blurRad="38100" dist="38100" dir="2700000" algn="tl">
                    <a:srgbClr val="000000">
                      <a:alpha val="43137"/>
                    </a:srgbClr>
                  </a:outerShdw>
                </a:effectLst>
              </a:rPr>
              <a:t>Вопросы информационной безопасности</a:t>
            </a:r>
            <a:endParaRPr lang="en-US" sz="2800" b="1" dirty="0">
              <a:solidFill>
                <a:schemeClr val="bg1"/>
              </a:solidFill>
              <a:effectLst>
                <a:outerShdw blurRad="38100" dist="38100" dir="2700000" algn="tl">
                  <a:srgbClr val="000000">
                    <a:alpha val="43137"/>
                  </a:srgbClr>
                </a:outerShdw>
              </a:effectLst>
            </a:endParaRPr>
          </a:p>
        </p:txBody>
      </p:sp>
      <p:sp>
        <p:nvSpPr>
          <p:cNvPr id="5" name="Объект 4">
            <a:extLst>
              <a:ext uri="{FF2B5EF4-FFF2-40B4-BE49-F238E27FC236}">
                <a16:creationId xmlns:a16="http://schemas.microsoft.com/office/drawing/2014/main" id="{846F2492-1A51-5BB7-58E2-AE964B09CFA3}"/>
              </a:ext>
            </a:extLst>
          </p:cNvPr>
          <p:cNvSpPr>
            <a:spLocks noGrp="1"/>
          </p:cNvSpPr>
          <p:nvPr>
            <p:ph idx="1"/>
          </p:nvPr>
        </p:nvSpPr>
        <p:spPr>
          <a:xfrm>
            <a:off x="1814593" y="1046135"/>
            <a:ext cx="9103963" cy="4983594"/>
          </a:xfrm>
        </p:spPr>
        <p:txBody>
          <a:bodyPr>
            <a:normAutofit/>
          </a:bodyPr>
          <a:lstStyle/>
          <a:p>
            <a:pPr>
              <a:spcBef>
                <a:spcPts val="1200"/>
              </a:spcBef>
            </a:pPr>
            <a:r>
              <a:rPr lang="ru-RU" sz="2200" dirty="0">
                <a:latin typeface="Times New Roman" panose="02020603050405020304" pitchFamily="18" charset="0"/>
                <a:cs typeface="Times New Roman" panose="02020603050405020304" pitchFamily="18" charset="0"/>
              </a:rPr>
              <a:t>Безопасность данных и процессов – ключевой вопрос цифровизации</a:t>
            </a:r>
          </a:p>
          <a:p>
            <a:pPr>
              <a:spcBef>
                <a:spcPts val="1200"/>
              </a:spcBef>
            </a:pPr>
            <a:r>
              <a:rPr lang="ru-RU" sz="2200" dirty="0">
                <a:latin typeface="Times New Roman" panose="02020603050405020304" pitchFamily="18" charset="0"/>
                <a:cs typeface="Times New Roman" panose="02020603050405020304" pitchFamily="18" charset="0"/>
              </a:rPr>
              <a:t>Работа с персоналом, разъяснение и обучение – повышение компетенции</a:t>
            </a:r>
          </a:p>
          <a:p>
            <a:pPr>
              <a:spcBef>
                <a:spcPts val="1200"/>
              </a:spcBef>
            </a:pPr>
            <a:r>
              <a:rPr lang="ru-RU" sz="2200" dirty="0">
                <a:latin typeface="Times New Roman" panose="02020603050405020304" pitchFamily="18" charset="0"/>
                <a:cs typeface="Times New Roman" panose="02020603050405020304" pitchFamily="18" charset="0"/>
              </a:rPr>
              <a:t>Проработка вопроса персональных данных</a:t>
            </a:r>
          </a:p>
          <a:p>
            <a:pPr>
              <a:spcBef>
                <a:spcPts val="1200"/>
              </a:spcBef>
            </a:pPr>
            <a:r>
              <a:rPr lang="ru-RU" sz="2200" dirty="0">
                <a:latin typeface="Times New Roman" panose="02020603050405020304" pitchFamily="18" charset="0"/>
                <a:cs typeface="Times New Roman" panose="02020603050405020304" pitchFamily="18" charset="0"/>
              </a:rPr>
              <a:t>Определение прав доступа и разграничение доступа к данным</a:t>
            </a:r>
          </a:p>
          <a:p>
            <a:pPr>
              <a:spcBef>
                <a:spcPts val="1200"/>
              </a:spcBef>
            </a:pPr>
            <a:r>
              <a:rPr lang="ru-RU" sz="2200" dirty="0">
                <a:latin typeface="Times New Roman" panose="02020603050405020304" pitchFamily="18" charset="0"/>
                <a:cs typeface="Times New Roman" panose="02020603050405020304" pitchFamily="18" charset="0"/>
              </a:rPr>
              <a:t>Защита от кибератак из внешних сетей</a:t>
            </a:r>
          </a:p>
          <a:p>
            <a:pPr>
              <a:spcBef>
                <a:spcPts val="1200"/>
              </a:spcBef>
            </a:pPr>
            <a:r>
              <a:rPr lang="ru-RU" sz="2200" dirty="0">
                <a:latin typeface="Times New Roman" panose="02020603050405020304" pitchFamily="18" charset="0"/>
                <a:cs typeface="Times New Roman" panose="02020603050405020304" pitchFamily="18" charset="0"/>
              </a:rPr>
              <a:t>Разработка процедур выявления и анализа, оценки, обработки и мониторинга рисков – организация системы менеджмента информационной безопасности</a:t>
            </a:r>
          </a:p>
          <a:p>
            <a:endParaRPr lang="ru-RU"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1805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F656F57-9EBA-0684-A9FB-ECFFF20344AD}"/>
              </a:ext>
            </a:extLst>
          </p:cNvPr>
          <p:cNvPicPr>
            <a:picLocks noChangeAspect="1"/>
          </p:cNvPicPr>
          <p:nvPr/>
        </p:nvPicPr>
        <p:blipFill rotWithShape="1">
          <a:blip r:embed="rId3"/>
          <a:srcRect b="33223"/>
          <a:stretch/>
        </p:blipFill>
        <p:spPr>
          <a:xfrm>
            <a:off x="54243" y="54243"/>
            <a:ext cx="7629162" cy="6733309"/>
          </a:xfrm>
          <a:prstGeom prst="rect">
            <a:avLst/>
          </a:prstGeom>
        </p:spPr>
      </p:pic>
      <p:sp>
        <p:nvSpPr>
          <p:cNvPr id="7" name="TextBox 6">
            <a:extLst>
              <a:ext uri="{FF2B5EF4-FFF2-40B4-BE49-F238E27FC236}">
                <a16:creationId xmlns:a16="http://schemas.microsoft.com/office/drawing/2014/main" id="{26D30828-104D-5F41-9E33-A1EC956B8059}"/>
              </a:ext>
            </a:extLst>
          </p:cNvPr>
          <p:cNvSpPr txBox="1"/>
          <p:nvPr/>
        </p:nvSpPr>
        <p:spPr>
          <a:xfrm>
            <a:off x="7904646" y="1118784"/>
            <a:ext cx="4075755" cy="4620432"/>
          </a:xfrm>
          <a:prstGeom prst="rect">
            <a:avLst/>
          </a:prstGeom>
          <a:noFill/>
        </p:spPr>
        <p:txBody>
          <a:bodyPr wrap="square">
            <a:spAutoFit/>
          </a:bodyPr>
          <a:lstStyle/>
          <a:p>
            <a:pPr>
              <a:lnSpc>
                <a:spcPct val="107000"/>
              </a:lnSpc>
              <a:spcAft>
                <a:spcPts val="800"/>
              </a:spcAft>
            </a:pPr>
            <a:r>
              <a:rPr lang="ru-RU"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Преимущества:</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Clr>
                <a:srgbClr val="000000"/>
              </a:buClr>
              <a:buFont typeface="Symbol" panose="05050102010706020507" pitchFamily="18" charset="2"/>
              <a:buChar char=""/>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Интегральный</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Личный кабинет сотрудника ОИЯИ</a:t>
            </a:r>
          </a:p>
          <a:p>
            <a:pPr marL="342900" lvl="0" indent="-342900">
              <a:lnSpc>
                <a:spcPct val="107000"/>
              </a:lnSpc>
              <a:buClr>
                <a:srgbClr val="000000"/>
              </a:buClr>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Уведомления в личном кабинете</a:t>
            </a:r>
          </a:p>
          <a:p>
            <a:pPr marL="342900" lvl="0" indent="-342900">
              <a:lnSpc>
                <a:spcPct val="107000"/>
              </a:lnSpc>
              <a:buClr>
                <a:srgbClr val="000000"/>
              </a:buClr>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Часть ресурсов доступна для незарегистрированных пользователей</a:t>
            </a:r>
          </a:p>
          <a:p>
            <a:pPr marL="342900" lvl="0" indent="-342900">
              <a:lnSpc>
                <a:spcPct val="107000"/>
              </a:lnSpc>
              <a:buClr>
                <a:srgbClr val="000000"/>
              </a:buClr>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Актуальность. Информация обновляется ее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владельцами</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сервисов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оперативно и регулярно</a:t>
            </a:r>
          </a:p>
          <a:p>
            <a:pPr marL="342900" lvl="0" indent="-342900">
              <a:lnSpc>
                <a:spcPct val="107000"/>
              </a:lnSpc>
              <a:buClr>
                <a:srgbClr val="000000"/>
              </a:buClr>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Удобный интерфейс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администраторов сервисов</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Clr>
                <a:srgbClr val="000000"/>
              </a:buClr>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ЦЭС работает на русском и английском языках</a:t>
            </a:r>
          </a:p>
          <a:p>
            <a:pPr marL="342900" lvl="0" indent="-342900">
              <a:lnSpc>
                <a:spcPct val="107000"/>
              </a:lnSpc>
              <a:spcAft>
                <a:spcPts val="800"/>
              </a:spcAft>
              <a:buClr>
                <a:srgbClr val="000000"/>
              </a:buClr>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Мобильная версия системы</a:t>
            </a:r>
          </a:p>
        </p:txBody>
      </p:sp>
      <p:sp>
        <p:nvSpPr>
          <p:cNvPr id="12" name="TextBox 11">
            <a:extLst>
              <a:ext uri="{FF2B5EF4-FFF2-40B4-BE49-F238E27FC236}">
                <a16:creationId xmlns:a16="http://schemas.microsoft.com/office/drawing/2014/main" id="{29B681BC-0D68-41A3-1CD6-71C2F33747DF}"/>
              </a:ext>
            </a:extLst>
          </p:cNvPr>
          <p:cNvSpPr txBox="1"/>
          <p:nvPr/>
        </p:nvSpPr>
        <p:spPr>
          <a:xfrm>
            <a:off x="7821520" y="272053"/>
            <a:ext cx="4242009" cy="670440"/>
          </a:xfrm>
          <a:prstGeom prst="rect">
            <a:avLst/>
          </a:prstGeom>
          <a:noFill/>
        </p:spPr>
        <p:txBody>
          <a:bodyPr wrap="square">
            <a:spAutoFit/>
          </a:bodyPr>
          <a:lstStyle/>
          <a:p>
            <a:pPr>
              <a:lnSpc>
                <a:spcPct val="107000"/>
              </a:lnSpc>
              <a:spcAft>
                <a:spcPts val="800"/>
              </a:spcAft>
            </a:pP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Цифровая </a:t>
            </a:r>
            <a:r>
              <a:rPr lang="ru-RU"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ЭкоСистема</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ОИЯИ– единое окно в цифровую среду ОИЯИ</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7931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2BE7D50-A409-74A8-9C45-F09738195FC1}"/>
              </a:ext>
            </a:extLst>
          </p:cNvPr>
          <p:cNvSpPr txBox="1"/>
          <p:nvPr/>
        </p:nvSpPr>
        <p:spPr>
          <a:xfrm>
            <a:off x="242689" y="170220"/>
            <a:ext cx="4607306" cy="6230873"/>
          </a:xfrm>
          <a:prstGeom prst="rect">
            <a:avLst/>
          </a:prstGeom>
          <a:noFill/>
        </p:spPr>
        <p:txBody>
          <a:bodyPr wrap="square">
            <a:spAutoFit/>
          </a:bodyPr>
          <a:lstStyle/>
          <a:p>
            <a:pPr>
              <a:lnSpc>
                <a:spcPct val="107000"/>
              </a:lnSpc>
            </a:pPr>
            <a:r>
              <a:rPr lang="ru-RU" sz="24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Что дает Цифровая </a:t>
            </a:r>
            <a:r>
              <a:rPr lang="ru-RU" sz="2400" b="1" dirty="0" err="1">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ЭкоСистема</a:t>
            </a:r>
            <a:r>
              <a:rPr lang="ru-RU" sz="24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2400"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pP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Доступ к масштабной сети самых разнообразных информационных сервисов ОИЯИ: от ресурса пользователей </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базовых установок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до оформления командировок, заказа и т.д.</a:t>
            </a: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Электронный маршрут согласования документов без бумаг и хождения по кабинетам</a:t>
            </a: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Возможность инициировать запрос и получить регистрацию в нужном сервисе</a:t>
            </a: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Адаптивный интерфейс, </a:t>
            </a:r>
            <a:r>
              <a:rPr lang="ru-RU" dirty="0">
                <a:latin typeface="Times New Roman" panose="02020603050405020304" pitchFamily="18" charset="0"/>
                <a:ea typeface="Calibri" panose="020F0502020204030204" pitchFamily="34" charset="0"/>
                <a:cs typeface="Times New Roman" panose="02020603050405020304" pitchFamily="18" charset="0"/>
              </a:rPr>
              <a:t>индивидуально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настраиваемый пользователем</a:t>
            </a: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Организация доступа различного уровня в зависимости от роли. </a:t>
            </a:r>
          </a:p>
          <a:p>
            <a:pPr marL="342900" lvl="0" indent="-342900">
              <a:lnSpc>
                <a:spcPct val="107000"/>
              </a:lnSpc>
              <a:spcBef>
                <a:spcPts val="600"/>
              </a:spcBef>
              <a:spcAft>
                <a:spcPts val="800"/>
              </a:spcAft>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Легкий доступ , удобную навигацию и поиск информации.</a:t>
            </a:r>
          </a:p>
        </p:txBody>
      </p:sp>
      <p:pic>
        <p:nvPicPr>
          <p:cNvPr id="10" name="Рисунок 9">
            <a:extLst>
              <a:ext uri="{FF2B5EF4-FFF2-40B4-BE49-F238E27FC236}">
                <a16:creationId xmlns:a16="http://schemas.microsoft.com/office/drawing/2014/main" id="{597CD3FE-CD34-452A-7055-0FF8305F23CA}"/>
              </a:ext>
            </a:extLst>
          </p:cNvPr>
          <p:cNvPicPr>
            <a:picLocks noChangeAspect="1"/>
          </p:cNvPicPr>
          <p:nvPr/>
        </p:nvPicPr>
        <p:blipFill>
          <a:blip r:embed="rId3"/>
          <a:stretch>
            <a:fillRect/>
          </a:stretch>
        </p:blipFill>
        <p:spPr>
          <a:xfrm>
            <a:off x="4849995" y="0"/>
            <a:ext cx="6399979" cy="2878409"/>
          </a:xfrm>
          <a:prstGeom prst="rect">
            <a:avLst/>
          </a:prstGeom>
        </p:spPr>
      </p:pic>
      <p:pic>
        <p:nvPicPr>
          <p:cNvPr id="12" name="Рисунок 11">
            <a:extLst>
              <a:ext uri="{FF2B5EF4-FFF2-40B4-BE49-F238E27FC236}">
                <a16:creationId xmlns:a16="http://schemas.microsoft.com/office/drawing/2014/main" id="{54EDC238-62E2-80E2-199E-FA896AD0FE02}"/>
              </a:ext>
            </a:extLst>
          </p:cNvPr>
          <p:cNvPicPr>
            <a:picLocks noChangeAspect="1"/>
          </p:cNvPicPr>
          <p:nvPr/>
        </p:nvPicPr>
        <p:blipFill>
          <a:blip r:embed="rId4"/>
          <a:stretch>
            <a:fillRect/>
          </a:stretch>
        </p:blipFill>
        <p:spPr>
          <a:xfrm>
            <a:off x="5773452" y="1256375"/>
            <a:ext cx="6302098" cy="2932920"/>
          </a:xfrm>
          <a:prstGeom prst="rect">
            <a:avLst/>
          </a:prstGeom>
        </p:spPr>
      </p:pic>
      <p:pic>
        <p:nvPicPr>
          <p:cNvPr id="20" name="Рисунок 19">
            <a:extLst>
              <a:ext uri="{FF2B5EF4-FFF2-40B4-BE49-F238E27FC236}">
                <a16:creationId xmlns:a16="http://schemas.microsoft.com/office/drawing/2014/main" id="{AF7A547B-4A61-2AB4-4A1B-C2DDBD82A700}"/>
              </a:ext>
            </a:extLst>
          </p:cNvPr>
          <p:cNvPicPr>
            <a:picLocks noChangeAspect="1"/>
          </p:cNvPicPr>
          <p:nvPr/>
        </p:nvPicPr>
        <p:blipFill>
          <a:blip r:embed="rId5"/>
          <a:stretch>
            <a:fillRect/>
          </a:stretch>
        </p:blipFill>
        <p:spPr>
          <a:xfrm>
            <a:off x="6660810" y="2597625"/>
            <a:ext cx="5592982" cy="3183339"/>
          </a:xfrm>
          <a:prstGeom prst="rect">
            <a:avLst/>
          </a:prstGeom>
        </p:spPr>
      </p:pic>
      <p:pic>
        <p:nvPicPr>
          <p:cNvPr id="14" name="Рисунок 13">
            <a:extLst>
              <a:ext uri="{FF2B5EF4-FFF2-40B4-BE49-F238E27FC236}">
                <a16:creationId xmlns:a16="http://schemas.microsoft.com/office/drawing/2014/main" id="{8A3A6D67-FDBB-E60F-9C5C-639208A25242}"/>
              </a:ext>
            </a:extLst>
          </p:cNvPr>
          <p:cNvPicPr>
            <a:picLocks noChangeAspect="1"/>
          </p:cNvPicPr>
          <p:nvPr/>
        </p:nvPicPr>
        <p:blipFill>
          <a:blip r:embed="rId6"/>
          <a:stretch>
            <a:fillRect/>
          </a:stretch>
        </p:blipFill>
        <p:spPr>
          <a:xfrm>
            <a:off x="4926738" y="4135165"/>
            <a:ext cx="6023392" cy="2722835"/>
          </a:xfrm>
          <a:prstGeom prst="rect">
            <a:avLst/>
          </a:prstGeom>
        </p:spPr>
      </p:pic>
    </p:spTree>
    <p:extLst>
      <p:ext uri="{BB962C8B-B14F-4D97-AF65-F5344CB8AC3E}">
        <p14:creationId xmlns:p14="http://schemas.microsoft.com/office/powerpoint/2010/main" val="923409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F3A3E8E-1754-71F8-F128-D1C8942FC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92" y="128727"/>
            <a:ext cx="4053474" cy="2337285"/>
          </a:xfrm>
          <a:prstGeom prst="rect">
            <a:avLst/>
          </a:prstGeom>
          <a:ln>
            <a:solidFill>
              <a:schemeClr val="bg1">
                <a:lumMod val="65000"/>
              </a:schemeClr>
            </a:solidFill>
          </a:ln>
        </p:spPr>
      </p:pic>
      <p:sp>
        <p:nvSpPr>
          <p:cNvPr id="9" name="TextBox 8">
            <a:extLst>
              <a:ext uri="{FF2B5EF4-FFF2-40B4-BE49-F238E27FC236}">
                <a16:creationId xmlns:a16="http://schemas.microsoft.com/office/drawing/2014/main" id="{C0567B8A-9FD9-7074-ED5C-914183B570B9}"/>
              </a:ext>
            </a:extLst>
          </p:cNvPr>
          <p:cNvSpPr txBox="1"/>
          <p:nvPr/>
        </p:nvSpPr>
        <p:spPr>
          <a:xfrm>
            <a:off x="7452854" y="128727"/>
            <a:ext cx="4778234" cy="7087133"/>
          </a:xfrm>
          <a:prstGeom prst="rect">
            <a:avLst/>
          </a:prstGeom>
          <a:noFill/>
        </p:spPr>
        <p:txBody>
          <a:bodyPr wrap="square">
            <a:spAutoFit/>
          </a:bodyPr>
          <a:lstStyle/>
          <a:p>
            <a:pPr>
              <a:lnSpc>
                <a:spcPct val="107000"/>
              </a:lnSpc>
            </a:pPr>
            <a:r>
              <a:rPr lang="ru-RU" sz="24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Научные сервисы:</a:t>
            </a:r>
            <a:endParaRPr lang="ru-RU" sz="2400"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Bef>
                <a:spcPts val="600"/>
              </a:spcBef>
              <a:buFont typeface="Wingdings" panose="05000000000000000000" pitchFamily="2" charset="2"/>
              <a:buChar char="Ø"/>
            </a:pPr>
            <a:r>
              <a:rPr lang="ru-RU" sz="1800"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Публикации и конференции</a:t>
            </a:r>
          </a:p>
          <a:p>
            <a:pPr marL="285750" lvl="0" indent="249238">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Indico – </a:t>
            </a:r>
            <a:r>
              <a:rPr lang="ru-RU" sz="1400" dirty="0">
                <a:latin typeface="Times New Roman" panose="02020603050405020304" pitchFamily="18" charset="0"/>
                <a:ea typeface="Calibri" panose="020F0502020204030204" pitchFamily="34" charset="0"/>
                <a:cs typeface="Times New Roman" panose="02020603050405020304" pitchFamily="18" charset="0"/>
              </a:rPr>
              <a:t>совещания и конференции</a:t>
            </a:r>
          </a:p>
          <a:p>
            <a:pPr marL="285750" lvl="0" indent="249238">
              <a:lnSpc>
                <a:spcPct val="107000"/>
              </a:lnSpc>
              <a:buFont typeface="Arial" panose="020B0604020202020204" pitchFamily="34" charset="0"/>
              <a:buChar char="•"/>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Электронный каталог НТБ</a:t>
            </a:r>
          </a:p>
          <a:p>
            <a:pPr marL="285750" lvl="0" indent="249238">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PIN – </a:t>
            </a:r>
            <a:r>
              <a:rPr lang="ru-RU" sz="1400" dirty="0">
                <a:latin typeface="Times New Roman" panose="02020603050405020304" pitchFamily="18" charset="0"/>
                <a:ea typeface="Calibri" panose="020F0502020204030204" pitchFamily="34" charset="0"/>
                <a:cs typeface="Times New Roman" panose="02020603050405020304" pitchFamily="18" charset="0"/>
              </a:rPr>
              <a:t>информация о сотрудниках ОИЯИ, список публикаций</a:t>
            </a:r>
          </a:p>
          <a:p>
            <a:pPr marL="285750" lvl="0" indent="249238">
              <a:lnSpc>
                <a:spcPct val="107000"/>
              </a:lnSpc>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Журналы ЭЧАЯ и Письма в ЭЧАЯ </a:t>
            </a:r>
          </a:p>
          <a:p>
            <a:pPr marL="285750" lvl="0" indent="249238">
              <a:lnSpc>
                <a:spcPct val="107000"/>
              </a:lnSpc>
              <a:buFont typeface="Arial" panose="020B0604020202020204" pitchFamily="34" charset="0"/>
              <a:buChar char="•"/>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Bef>
                <a:spcPts val="600"/>
              </a:spcBef>
              <a:buFont typeface="Wingdings" panose="05000000000000000000" pitchFamily="2" charset="2"/>
              <a:buChar char="Ø"/>
            </a:pPr>
            <a:r>
              <a:rPr lang="ru-RU"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Научное ПО</a:t>
            </a:r>
          </a:p>
          <a:p>
            <a:pPr marL="357188" lvl="0" indent="-85725">
              <a:lnSpc>
                <a:spcPct val="107000"/>
              </a:lnSpc>
              <a:buFont typeface="Arial" panose="020B0604020202020204" pitchFamily="34" charset="0"/>
              <a:buChar char="•"/>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Библиотеки программ</a:t>
            </a:r>
          </a:p>
          <a:p>
            <a:pPr marL="357188" lvl="0" indent="-85725">
              <a:lnSpc>
                <a:spcPct val="107000"/>
              </a:lnSpc>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rPr>
              <a:t>Информационно-аналитическая система сопровождения лицензий ЛИТ</a:t>
            </a:r>
          </a:p>
          <a:p>
            <a:pPr marL="357188" lvl="0" indent="-85725">
              <a:lnSpc>
                <a:spcPct val="107000"/>
              </a:lnSpc>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nSpc>
                <a:spcPct val="107000"/>
              </a:lnSpc>
              <a:spcBef>
                <a:spcPts val="600"/>
              </a:spcBef>
              <a:buFont typeface="Wingdings" panose="05000000000000000000" pitchFamily="2" charset="2"/>
              <a:buChar char="Ø"/>
            </a:pPr>
            <a:r>
              <a:rPr lang="ru-RU"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ИТ-инфраструктура</a:t>
            </a:r>
          </a:p>
          <a:p>
            <a:pPr marL="534988" lvl="0" indent="-263525">
              <a:lnSpc>
                <a:spcPct val="107000"/>
              </a:lnSpc>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Многофункциональный информационно-вычислительный комплекс</a:t>
            </a:r>
          </a:p>
          <a:p>
            <a:pPr marL="534988" lvl="0" indent="-263525">
              <a:lnSpc>
                <a:spcPct val="107000"/>
              </a:lnSpc>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Суперкомпьютер «Говорун»</a:t>
            </a:r>
          </a:p>
          <a:p>
            <a:pPr marL="534988" lvl="0" indent="-263525">
              <a:lnSpc>
                <a:spcPct val="107000"/>
              </a:lnSpc>
              <a:buFont typeface="Arial" panose="020B0604020202020204" pitchFamily="34" charset="0"/>
              <a:buChar char="•"/>
            </a:pPr>
            <a:r>
              <a:rPr lang="ru-RU" sz="1400" dirty="0">
                <a:latin typeface="Times New Roman" panose="02020603050405020304" pitchFamily="18" charset="0"/>
                <a:ea typeface="Calibri" panose="020F0502020204030204" pitchFamily="34" charset="0"/>
                <a:cs typeface="Times New Roman" panose="02020603050405020304" pitchFamily="18" charset="0"/>
              </a:rPr>
              <a:t>Учебно-тестовый полигон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HybriLIT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534988" lvl="0" indent="-263525">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JINR Disk</a:t>
            </a:r>
          </a:p>
          <a:p>
            <a:pPr marL="534988" lvl="0" indent="-263525">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GitLab</a:t>
            </a:r>
          </a:p>
          <a:p>
            <a:pPr marL="534988" lvl="0" indent="-263525">
              <a:lnSpc>
                <a:spcPct val="107000"/>
              </a:lnSpc>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Сервис управления проектами </a:t>
            </a:r>
          </a:p>
          <a:p>
            <a:pPr marL="534988" lvl="0" indent="-263525">
              <a:lnSpc>
                <a:spcPct val="107000"/>
              </a:lnSpc>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a:t>
            </a:r>
          </a:p>
          <a:p>
            <a:pPr marL="285750" lvl="0" indent="-285750">
              <a:lnSpc>
                <a:spcPct val="107000"/>
              </a:lnSpc>
              <a:spcBef>
                <a:spcPts val="600"/>
              </a:spcBef>
              <a:buFont typeface="Wingdings" panose="05000000000000000000" pitchFamily="2" charset="2"/>
              <a:buChar char="Ø"/>
            </a:pPr>
            <a:r>
              <a:rPr lang="ru-RU"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Проблемно-тематический план ОИЯИ</a:t>
            </a:r>
          </a:p>
          <a:p>
            <a:pPr marL="342900" lvl="0" indent="-342900">
              <a:lnSpc>
                <a:spcPct val="107000"/>
              </a:lnSpc>
              <a:spcBef>
                <a:spcPts val="600"/>
              </a:spcBef>
              <a:buFont typeface="Wingdings" panose="05000000000000000000" pitchFamily="2" charset="2"/>
              <a:buChar char="Ø"/>
            </a:pPr>
            <a:r>
              <a:rPr lang="ru-RU"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Диссертации</a:t>
            </a:r>
          </a:p>
          <a:p>
            <a:pPr marL="342900" lvl="0" indent="-342900">
              <a:lnSpc>
                <a:spcPct val="107000"/>
              </a:lnSpc>
              <a:spcBef>
                <a:spcPts val="600"/>
              </a:spcBef>
              <a:buFont typeface="Wingdings" panose="05000000000000000000" pitchFamily="2" charset="2"/>
              <a:buChar char="Ø"/>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EE51F953-93B8-9970-C540-50EDEC6F94A3}"/>
              </a:ext>
            </a:extLst>
          </p:cNvPr>
          <p:cNvPicPr>
            <a:picLocks noChangeAspect="1"/>
          </p:cNvPicPr>
          <p:nvPr/>
        </p:nvPicPr>
        <p:blipFill>
          <a:blip r:embed="rId4"/>
          <a:stretch>
            <a:fillRect/>
          </a:stretch>
        </p:blipFill>
        <p:spPr>
          <a:xfrm>
            <a:off x="114504" y="2290175"/>
            <a:ext cx="4622928" cy="3149729"/>
          </a:xfrm>
          <a:prstGeom prst="rect">
            <a:avLst/>
          </a:prstGeom>
          <a:ln>
            <a:solidFill>
              <a:schemeClr val="bg1">
                <a:lumMod val="65000"/>
              </a:schemeClr>
            </a:solidFill>
          </a:ln>
        </p:spPr>
      </p:pic>
      <p:pic>
        <p:nvPicPr>
          <p:cNvPr id="8" name="Рисунок 7">
            <a:extLst>
              <a:ext uri="{FF2B5EF4-FFF2-40B4-BE49-F238E27FC236}">
                <a16:creationId xmlns:a16="http://schemas.microsoft.com/office/drawing/2014/main" id="{BAE856F7-4ACC-4B23-1EE5-B30E13F607C9}"/>
              </a:ext>
            </a:extLst>
          </p:cNvPr>
          <p:cNvPicPr>
            <a:picLocks noChangeAspect="1"/>
          </p:cNvPicPr>
          <p:nvPr/>
        </p:nvPicPr>
        <p:blipFill>
          <a:blip r:embed="rId5"/>
          <a:stretch>
            <a:fillRect/>
          </a:stretch>
        </p:blipFill>
        <p:spPr>
          <a:xfrm>
            <a:off x="2350029" y="863873"/>
            <a:ext cx="4917152" cy="2852604"/>
          </a:xfrm>
          <a:prstGeom prst="rect">
            <a:avLst/>
          </a:prstGeom>
          <a:ln>
            <a:solidFill>
              <a:schemeClr val="bg1">
                <a:lumMod val="65000"/>
              </a:schemeClr>
            </a:solidFill>
          </a:ln>
        </p:spPr>
      </p:pic>
      <p:pic>
        <p:nvPicPr>
          <p:cNvPr id="15" name="Рисунок 14">
            <a:extLst>
              <a:ext uri="{FF2B5EF4-FFF2-40B4-BE49-F238E27FC236}">
                <a16:creationId xmlns:a16="http://schemas.microsoft.com/office/drawing/2014/main" id="{194329B4-5BDD-E9F1-A723-3EDA368C8038}"/>
              </a:ext>
            </a:extLst>
          </p:cNvPr>
          <p:cNvPicPr>
            <a:picLocks noChangeAspect="1"/>
          </p:cNvPicPr>
          <p:nvPr/>
        </p:nvPicPr>
        <p:blipFill>
          <a:blip r:embed="rId6"/>
          <a:stretch>
            <a:fillRect/>
          </a:stretch>
        </p:blipFill>
        <p:spPr>
          <a:xfrm>
            <a:off x="476890" y="5223580"/>
            <a:ext cx="5120957" cy="1634348"/>
          </a:xfrm>
          <a:prstGeom prst="rect">
            <a:avLst/>
          </a:prstGeom>
        </p:spPr>
      </p:pic>
      <p:pic>
        <p:nvPicPr>
          <p:cNvPr id="13" name="Рисунок 12">
            <a:extLst>
              <a:ext uri="{FF2B5EF4-FFF2-40B4-BE49-F238E27FC236}">
                <a16:creationId xmlns:a16="http://schemas.microsoft.com/office/drawing/2014/main" id="{DC22B5FA-065A-AD56-DC1F-86FF3BC89815}"/>
              </a:ext>
            </a:extLst>
          </p:cNvPr>
          <p:cNvPicPr>
            <a:picLocks noChangeAspect="1"/>
          </p:cNvPicPr>
          <p:nvPr/>
        </p:nvPicPr>
        <p:blipFill>
          <a:blip r:embed="rId7"/>
          <a:stretch>
            <a:fillRect/>
          </a:stretch>
        </p:blipFill>
        <p:spPr>
          <a:xfrm>
            <a:off x="1770353" y="3581586"/>
            <a:ext cx="5513037" cy="2296339"/>
          </a:xfrm>
          <a:prstGeom prst="rect">
            <a:avLst/>
          </a:prstGeom>
          <a:ln>
            <a:solidFill>
              <a:schemeClr val="bg1">
                <a:lumMod val="65000"/>
              </a:schemeClr>
            </a:solidFill>
          </a:ln>
        </p:spPr>
      </p:pic>
    </p:spTree>
    <p:extLst>
      <p:ext uri="{BB962C8B-B14F-4D97-AF65-F5344CB8AC3E}">
        <p14:creationId xmlns:p14="http://schemas.microsoft.com/office/powerpoint/2010/main" val="2031359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7704990-2C74-D946-B0BC-8B57F6324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573" y="2985585"/>
            <a:ext cx="5103998" cy="3678680"/>
          </a:xfrm>
          <a:prstGeom prst="rect">
            <a:avLst/>
          </a:prstGeom>
          <a:ln>
            <a:solidFill>
              <a:schemeClr val="bg1">
                <a:lumMod val="65000"/>
              </a:schemeClr>
            </a:solidFill>
          </a:ln>
        </p:spPr>
      </p:pic>
      <p:pic>
        <p:nvPicPr>
          <p:cNvPr id="6" name="Рисунок 5">
            <a:extLst>
              <a:ext uri="{FF2B5EF4-FFF2-40B4-BE49-F238E27FC236}">
                <a16:creationId xmlns:a16="http://schemas.microsoft.com/office/drawing/2014/main" id="{53B25139-62C9-A235-E90F-0505010A0A4D}"/>
              </a:ext>
            </a:extLst>
          </p:cNvPr>
          <p:cNvPicPr>
            <a:picLocks noChangeAspect="1"/>
          </p:cNvPicPr>
          <p:nvPr/>
        </p:nvPicPr>
        <p:blipFill>
          <a:blip r:embed="rId3"/>
          <a:stretch>
            <a:fillRect/>
          </a:stretch>
        </p:blipFill>
        <p:spPr>
          <a:xfrm>
            <a:off x="5734473" y="52665"/>
            <a:ext cx="6302098" cy="2932920"/>
          </a:xfrm>
          <a:prstGeom prst="rect">
            <a:avLst/>
          </a:prstGeom>
          <a:ln>
            <a:solidFill>
              <a:schemeClr val="bg1">
                <a:lumMod val="65000"/>
              </a:schemeClr>
            </a:solidFill>
          </a:ln>
        </p:spPr>
      </p:pic>
      <p:sp>
        <p:nvSpPr>
          <p:cNvPr id="7" name="TextBox 6">
            <a:extLst>
              <a:ext uri="{FF2B5EF4-FFF2-40B4-BE49-F238E27FC236}">
                <a16:creationId xmlns:a16="http://schemas.microsoft.com/office/drawing/2014/main" id="{64A716B5-224E-B091-80DB-6BAD3D720452}"/>
              </a:ext>
            </a:extLst>
          </p:cNvPr>
          <p:cNvSpPr txBox="1"/>
          <p:nvPr/>
        </p:nvSpPr>
        <p:spPr>
          <a:xfrm>
            <a:off x="155429" y="163316"/>
            <a:ext cx="4401073" cy="3622145"/>
          </a:xfrm>
          <a:prstGeom prst="rect">
            <a:avLst/>
          </a:prstGeom>
          <a:noFill/>
        </p:spPr>
        <p:txBody>
          <a:bodyPr wrap="square">
            <a:spAutoFit/>
          </a:bodyPr>
          <a:lstStyle/>
          <a:p>
            <a:pPr>
              <a:lnSpc>
                <a:spcPct val="107000"/>
              </a:lnSpc>
            </a:pPr>
            <a:r>
              <a:rPr lang="ru-RU" sz="24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Административные сервисы: </a:t>
            </a:r>
            <a:endParaRPr lang="ru-RU" sz="2400"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Bef>
                <a:spcPts val="4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Закупки</a:t>
            </a:r>
          </a:p>
          <a:p>
            <a:pPr marL="342900" lvl="0" indent="-342900">
              <a:lnSpc>
                <a:spcPct val="107000"/>
              </a:lnSpc>
              <a:spcBef>
                <a:spcPts val="400"/>
              </a:spcBef>
              <a:buFont typeface="Wingdings" panose="05000000000000000000" pitchFamily="2" charset="2"/>
              <a:buChar char="Ø"/>
            </a:pPr>
            <a:r>
              <a:rPr lang="ru-RU" dirty="0">
                <a:latin typeface="Times New Roman" panose="02020603050405020304" pitchFamily="18" charset="0"/>
                <a:ea typeface="Calibri" panose="020F0502020204030204" pitchFamily="34" charset="0"/>
                <a:cs typeface="Times New Roman" panose="02020603050405020304" pitchFamily="18" charset="0"/>
              </a:rPr>
              <a:t>Финансы</a:t>
            </a:r>
          </a:p>
          <a:p>
            <a:pPr marL="342900" lvl="0" indent="-342900">
              <a:lnSpc>
                <a:spcPct val="107000"/>
              </a:lnSpc>
              <a:spcBef>
                <a:spcPts val="4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База документов</a:t>
            </a:r>
          </a:p>
          <a:p>
            <a:pPr marL="342900" lvl="0" indent="-342900">
              <a:lnSpc>
                <a:spcPct val="107000"/>
              </a:lnSpc>
              <a:spcBef>
                <a:spcPts val="400"/>
              </a:spcBef>
              <a:buFont typeface="Wingdings" panose="05000000000000000000" pitchFamily="2" charset="2"/>
              <a:buChar char="Ø"/>
            </a:pPr>
            <a:r>
              <a:rPr lang="ru-RU" dirty="0">
                <a:latin typeface="Times New Roman" panose="02020603050405020304" pitchFamily="18" charset="0"/>
                <a:ea typeface="Calibri" panose="020F0502020204030204" pitchFamily="34" charset="0"/>
                <a:cs typeface="Times New Roman" panose="02020603050405020304" pitchFamily="18" charset="0"/>
              </a:rPr>
              <a:t>Справки</a:t>
            </a:r>
          </a:p>
          <a:p>
            <a:pPr marL="342900" lvl="0" indent="-342900">
              <a:lnSpc>
                <a:spcPct val="107000"/>
              </a:lnSpc>
              <a:spcBef>
                <a:spcPts val="4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СЭД авансовые отчеты</a:t>
            </a:r>
          </a:p>
          <a:p>
            <a:pPr marL="342900" lvl="0" indent="-342900">
              <a:lnSpc>
                <a:spcPct val="107000"/>
              </a:lnSpc>
              <a:spcBef>
                <a:spcPts val="400"/>
              </a:spcBef>
              <a:buFont typeface="Wingdings" panose="05000000000000000000" pitchFamily="2" charset="2"/>
              <a:buChar char="Ø"/>
            </a:pPr>
            <a:r>
              <a:rPr lang="ru-RU" dirty="0">
                <a:latin typeface="Times New Roman" panose="02020603050405020304" pitchFamily="18" charset="0"/>
                <a:ea typeface="Calibri" panose="020F0502020204030204" pitchFamily="34" charset="0"/>
                <a:cs typeface="Times New Roman" panose="02020603050405020304" pitchFamily="18" charset="0"/>
              </a:rPr>
              <a:t>Информационно-справочная </a:t>
            </a:r>
          </a:p>
          <a:p>
            <a:pPr lvl="0">
              <a:lnSpc>
                <a:spcPct val="107000"/>
              </a:lnSpc>
              <a:spcBef>
                <a:spcPts val="400"/>
              </a:spcBef>
            </a:pPr>
            <a:r>
              <a:rPr lang="ru-RU" dirty="0">
                <a:latin typeface="Times New Roman" panose="02020603050405020304" pitchFamily="18" charset="0"/>
                <a:ea typeface="Calibri" panose="020F0502020204030204" pitchFamily="34" charset="0"/>
                <a:cs typeface="Times New Roman" panose="02020603050405020304" pitchFamily="18" charset="0"/>
              </a:rPr>
              <a:t>      система ОИЯИ</a:t>
            </a:r>
          </a:p>
          <a:p>
            <a:pPr marL="342900" lvl="0" indent="-342900">
              <a:lnSpc>
                <a:spcPct val="107000"/>
              </a:lnSpc>
              <a:spcBef>
                <a:spcPts val="4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Bef>
                <a:spcPts val="600"/>
              </a:spcBef>
              <a:buFont typeface="Wingdings" panose="05000000000000000000" pitchFamily="2" charset="2"/>
              <a:buChar char="Ø"/>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B74F3047-29CC-CC99-9E36-D1DACC2395AA}"/>
              </a:ext>
            </a:extLst>
          </p:cNvPr>
          <p:cNvPicPr>
            <a:picLocks noChangeAspect="1"/>
          </p:cNvPicPr>
          <p:nvPr/>
        </p:nvPicPr>
        <p:blipFill>
          <a:blip r:embed="rId4"/>
          <a:stretch>
            <a:fillRect/>
          </a:stretch>
        </p:blipFill>
        <p:spPr>
          <a:xfrm>
            <a:off x="93310" y="3731345"/>
            <a:ext cx="5769836" cy="2932920"/>
          </a:xfrm>
          <a:prstGeom prst="rect">
            <a:avLst/>
          </a:prstGeom>
          <a:ln>
            <a:solidFill>
              <a:schemeClr val="bg1">
                <a:lumMod val="65000"/>
              </a:schemeClr>
            </a:solidFill>
          </a:ln>
        </p:spPr>
      </p:pic>
      <p:pic>
        <p:nvPicPr>
          <p:cNvPr id="11" name="Рисунок 10">
            <a:extLst>
              <a:ext uri="{FF2B5EF4-FFF2-40B4-BE49-F238E27FC236}">
                <a16:creationId xmlns:a16="http://schemas.microsoft.com/office/drawing/2014/main" id="{709E231D-8114-334B-2523-1B15F37377BB}"/>
              </a:ext>
            </a:extLst>
          </p:cNvPr>
          <p:cNvPicPr>
            <a:picLocks noChangeAspect="1"/>
          </p:cNvPicPr>
          <p:nvPr/>
        </p:nvPicPr>
        <p:blipFill>
          <a:blip r:embed="rId5"/>
          <a:stretch>
            <a:fillRect/>
          </a:stretch>
        </p:blipFill>
        <p:spPr>
          <a:xfrm>
            <a:off x="3552448" y="2616193"/>
            <a:ext cx="3881486" cy="2478155"/>
          </a:xfrm>
          <a:prstGeom prst="rect">
            <a:avLst/>
          </a:prstGeom>
          <a:ln>
            <a:solidFill>
              <a:schemeClr val="bg1">
                <a:lumMod val="65000"/>
              </a:schemeClr>
            </a:solidFill>
          </a:ln>
        </p:spPr>
      </p:pic>
      <p:pic>
        <p:nvPicPr>
          <p:cNvPr id="15" name="Рисунок 14">
            <a:extLst>
              <a:ext uri="{FF2B5EF4-FFF2-40B4-BE49-F238E27FC236}">
                <a16:creationId xmlns:a16="http://schemas.microsoft.com/office/drawing/2014/main" id="{0EB467FA-FABE-F2D9-E0B2-7DC44A0DD0A8}"/>
              </a:ext>
            </a:extLst>
          </p:cNvPr>
          <p:cNvPicPr>
            <a:picLocks noChangeAspect="1"/>
          </p:cNvPicPr>
          <p:nvPr/>
        </p:nvPicPr>
        <p:blipFill>
          <a:blip r:embed="rId6"/>
          <a:stretch>
            <a:fillRect/>
          </a:stretch>
        </p:blipFill>
        <p:spPr>
          <a:xfrm>
            <a:off x="3553112" y="4514280"/>
            <a:ext cx="2539129" cy="2326779"/>
          </a:xfrm>
          <a:prstGeom prst="rect">
            <a:avLst/>
          </a:prstGeom>
          <a:ln>
            <a:solidFill>
              <a:schemeClr val="bg1">
                <a:lumMod val="65000"/>
              </a:schemeClr>
            </a:solidFill>
          </a:ln>
        </p:spPr>
      </p:pic>
      <p:pic>
        <p:nvPicPr>
          <p:cNvPr id="9" name="Рисунок 8">
            <a:extLst>
              <a:ext uri="{FF2B5EF4-FFF2-40B4-BE49-F238E27FC236}">
                <a16:creationId xmlns:a16="http://schemas.microsoft.com/office/drawing/2014/main" id="{2FC4B753-D821-2197-7928-AA856FBE3E35}"/>
              </a:ext>
            </a:extLst>
          </p:cNvPr>
          <p:cNvPicPr>
            <a:picLocks noChangeAspect="1"/>
          </p:cNvPicPr>
          <p:nvPr/>
        </p:nvPicPr>
        <p:blipFill rotWithShape="1">
          <a:blip r:embed="rId7">
            <a:extLst>
              <a:ext uri="{28A0092B-C50C-407E-A947-70E740481C1C}">
                <a14:useLocalDpi xmlns:a14="http://schemas.microsoft.com/office/drawing/2010/main" val="0"/>
              </a:ext>
            </a:extLst>
          </a:blip>
          <a:srcRect l="57674"/>
          <a:stretch/>
        </p:blipFill>
        <p:spPr>
          <a:xfrm>
            <a:off x="6092241" y="3484946"/>
            <a:ext cx="1950094" cy="3320389"/>
          </a:xfrm>
          <a:prstGeom prst="rect">
            <a:avLst/>
          </a:prstGeom>
          <a:ln>
            <a:solidFill>
              <a:schemeClr val="bg1">
                <a:lumMod val="65000"/>
              </a:schemeClr>
            </a:solidFill>
          </a:ln>
        </p:spPr>
      </p:pic>
    </p:spTree>
    <p:extLst>
      <p:ext uri="{BB962C8B-B14F-4D97-AF65-F5344CB8AC3E}">
        <p14:creationId xmlns:p14="http://schemas.microsoft.com/office/powerpoint/2010/main" val="372122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63AD73-B346-E2F2-68DF-833CB18AC89D}"/>
              </a:ext>
            </a:extLst>
          </p:cNvPr>
          <p:cNvSpPr txBox="1"/>
          <p:nvPr/>
        </p:nvSpPr>
        <p:spPr>
          <a:xfrm>
            <a:off x="8018645" y="124569"/>
            <a:ext cx="2938656" cy="2334101"/>
          </a:xfrm>
          <a:prstGeom prst="rect">
            <a:avLst/>
          </a:prstGeom>
          <a:noFill/>
        </p:spPr>
        <p:txBody>
          <a:bodyPr wrap="square">
            <a:spAutoFit/>
          </a:bodyPr>
          <a:lstStyle/>
          <a:p>
            <a:pPr>
              <a:lnSpc>
                <a:spcPct val="107000"/>
              </a:lnSpc>
            </a:pPr>
            <a:r>
              <a:rPr lang="ru-RU" sz="2400" b="1"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rPr>
              <a:t>Сетевые сервисы</a:t>
            </a:r>
            <a:endParaRPr lang="ru-RU" sz="2400"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Учетная запись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SSO</a:t>
            </a: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Почтовые ящики</a:t>
            </a:r>
          </a:p>
          <a:p>
            <a:pPr marL="342900" lvl="0" indent="-342900">
              <a:lnSpc>
                <a:spcPct val="107000"/>
              </a:lnSpc>
              <a:spcBef>
                <a:spcPts val="600"/>
              </a:spcBef>
              <a:buFont typeface="Wingdings" panose="05000000000000000000" pitchFamily="2" charset="2"/>
              <a:buChar char="Ø"/>
            </a:pPr>
            <a:r>
              <a:rPr lang="ru-RU" dirty="0">
                <a:latin typeface="Times New Roman" panose="02020603050405020304" pitchFamily="18" charset="0"/>
                <a:ea typeface="Calibri" panose="020F0502020204030204" pitchFamily="34" charset="0"/>
                <a:cs typeface="Times New Roman" panose="02020603050405020304" pitchFamily="18" charset="0"/>
              </a:rPr>
              <a:t>Сетевые элементы</a:t>
            </a:r>
          </a:p>
          <a:p>
            <a:pPr marL="342900" lvl="0" indent="-342900">
              <a:lnSpc>
                <a:spcPct val="107000"/>
              </a:lnSpc>
              <a:spcBef>
                <a:spcPts val="60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Списки рассылки</a:t>
            </a:r>
          </a:p>
          <a:p>
            <a:pPr marL="342900" lvl="0" indent="-342900">
              <a:lnSpc>
                <a:spcPct val="107000"/>
              </a:lnSpc>
              <a:spcBef>
                <a:spcPts val="600"/>
              </a:spcBef>
              <a:buFont typeface="Wingdings" panose="05000000000000000000" pitchFamily="2" charset="2"/>
              <a:buChar char="Ø"/>
            </a:pPr>
            <a:r>
              <a:rPr lang="ru-RU" dirty="0">
                <a:latin typeface="Times New Roman" panose="02020603050405020304" pitchFamily="18" charset="0"/>
                <a:ea typeface="Calibri" panose="020F0502020204030204" pitchFamily="34" charset="0"/>
                <a:cs typeface="Times New Roman" panose="02020603050405020304" pitchFamily="18" charset="0"/>
              </a:rPr>
              <a:t>Другие учетные записи</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Рисунок 17">
            <a:extLst>
              <a:ext uri="{FF2B5EF4-FFF2-40B4-BE49-F238E27FC236}">
                <a16:creationId xmlns:a16="http://schemas.microsoft.com/office/drawing/2014/main" id="{33ED44CD-8A6C-1A5F-3F9D-5C8D1B2A1307}"/>
              </a:ext>
            </a:extLst>
          </p:cNvPr>
          <p:cNvPicPr>
            <a:picLocks noChangeAspect="1"/>
          </p:cNvPicPr>
          <p:nvPr/>
        </p:nvPicPr>
        <p:blipFill>
          <a:blip r:embed="rId2"/>
          <a:stretch>
            <a:fillRect/>
          </a:stretch>
        </p:blipFill>
        <p:spPr>
          <a:xfrm>
            <a:off x="7648414" y="2774803"/>
            <a:ext cx="4408403" cy="4014926"/>
          </a:xfrm>
          <a:prstGeom prst="rect">
            <a:avLst/>
          </a:prstGeom>
          <a:ln>
            <a:solidFill>
              <a:schemeClr val="bg1">
                <a:lumMod val="65000"/>
              </a:schemeClr>
            </a:solidFill>
          </a:ln>
        </p:spPr>
      </p:pic>
      <p:pic>
        <p:nvPicPr>
          <p:cNvPr id="22" name="Рисунок 21">
            <a:extLst>
              <a:ext uri="{FF2B5EF4-FFF2-40B4-BE49-F238E27FC236}">
                <a16:creationId xmlns:a16="http://schemas.microsoft.com/office/drawing/2014/main" id="{BB0333E8-A38F-87DD-4D3C-0CAE57E8B808}"/>
              </a:ext>
            </a:extLst>
          </p:cNvPr>
          <p:cNvPicPr>
            <a:picLocks noChangeAspect="1"/>
          </p:cNvPicPr>
          <p:nvPr/>
        </p:nvPicPr>
        <p:blipFill>
          <a:blip r:embed="rId3"/>
          <a:stretch>
            <a:fillRect/>
          </a:stretch>
        </p:blipFill>
        <p:spPr>
          <a:xfrm>
            <a:off x="0" y="0"/>
            <a:ext cx="7191214" cy="3162940"/>
          </a:xfrm>
          <a:prstGeom prst="rect">
            <a:avLst/>
          </a:prstGeom>
        </p:spPr>
      </p:pic>
      <p:pic>
        <p:nvPicPr>
          <p:cNvPr id="16" name="Рисунок 15">
            <a:extLst>
              <a:ext uri="{FF2B5EF4-FFF2-40B4-BE49-F238E27FC236}">
                <a16:creationId xmlns:a16="http://schemas.microsoft.com/office/drawing/2014/main" id="{A024190C-4837-C015-B283-B293237FD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00" y="2991197"/>
            <a:ext cx="6851193" cy="3734485"/>
          </a:xfrm>
          <a:prstGeom prst="rect">
            <a:avLst/>
          </a:prstGeom>
          <a:ln>
            <a:solidFill>
              <a:schemeClr val="bg1">
                <a:lumMod val="65000"/>
              </a:schemeClr>
            </a:solidFill>
          </a:ln>
        </p:spPr>
      </p:pic>
    </p:spTree>
    <p:extLst>
      <p:ext uri="{BB962C8B-B14F-4D97-AF65-F5344CB8AC3E}">
        <p14:creationId xmlns:p14="http://schemas.microsoft.com/office/powerpoint/2010/main" val="337382125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13022</TotalTime>
  <Words>1611</Words>
  <Application>Microsoft Office PowerPoint</Application>
  <PresentationFormat>Широкоэкранный</PresentationFormat>
  <Paragraphs>199</Paragraphs>
  <Slides>21</Slides>
  <Notes>14</Notes>
  <HiddenSlides>1</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21</vt:i4>
      </vt:variant>
    </vt:vector>
  </HeadingPairs>
  <TitlesOfParts>
    <vt:vector size="30" baseType="lpstr">
      <vt:lpstr>Arial</vt:lpstr>
      <vt:lpstr>Calibri</vt:lpstr>
      <vt:lpstr>Calibri Light</vt:lpstr>
      <vt:lpstr>Candara</vt:lpstr>
      <vt:lpstr>Roboto</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Olga Derenovskaya</dc:creator>
  <cp:lastModifiedBy>Владимир Кореньков</cp:lastModifiedBy>
  <cp:revision>95</cp:revision>
  <dcterms:created xsi:type="dcterms:W3CDTF">2022-11-10T06:32:22Z</dcterms:created>
  <dcterms:modified xsi:type="dcterms:W3CDTF">2023-04-12T19:39:50Z</dcterms:modified>
</cp:coreProperties>
</file>