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440" r:id="rId3"/>
    <p:sldId id="1437" r:id="rId4"/>
    <p:sldId id="977" r:id="rId5"/>
    <p:sldId id="277" r:id="rId6"/>
    <p:sldId id="259" r:id="rId7"/>
    <p:sldId id="1431" r:id="rId8"/>
    <p:sldId id="1443" r:id="rId9"/>
    <p:sldId id="1444" r:id="rId10"/>
    <p:sldId id="315" r:id="rId11"/>
    <p:sldId id="271" r:id="rId12"/>
    <p:sldId id="279" r:id="rId13"/>
    <p:sldId id="611" r:id="rId14"/>
    <p:sldId id="1442" r:id="rId15"/>
    <p:sldId id="1440" r:id="rId16"/>
    <p:sldId id="1438" r:id="rId17"/>
    <p:sldId id="301"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9595" autoAdjust="0"/>
  </p:normalViewPr>
  <p:slideViewPr>
    <p:cSldViewPr snapToGrid="0">
      <p:cViewPr varScale="1">
        <p:scale>
          <a:sx n="52" d="100"/>
          <a:sy n="52" d="100"/>
        </p:scale>
        <p:origin x="86" y="98"/>
      </p:cViewPr>
      <p:guideLst/>
    </p:cSldViewPr>
  </p:slideViewPr>
  <p:notesTextViewPr>
    <p:cViewPr>
      <p:scale>
        <a:sx n="1" d="1"/>
        <a:sy n="1" d="1"/>
      </p:scale>
      <p:origin x="0" y="0"/>
    </p:cViewPr>
  </p:notesTextViewPr>
  <p:sorterViewPr>
    <p:cViewPr varScale="1">
      <p:scale>
        <a:sx n="100" d="100"/>
        <a:sy n="100" d="100"/>
      </p:scale>
      <p:origin x="0" y="-215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01DE60-2524-4E54-AF16-D0EBD4C4B5A8}" type="doc">
      <dgm:prSet loTypeId="urn:microsoft.com/office/officeart/2005/8/layout/cycle2" loCatId="cycle" qsTypeId="urn:microsoft.com/office/officeart/2005/8/quickstyle/simple4" qsCatId="simple" csTypeId="urn:microsoft.com/office/officeart/2005/8/colors/accent6_3" csCatId="accent6" phldr="1"/>
      <dgm:spPr/>
      <dgm:t>
        <a:bodyPr/>
        <a:lstStyle/>
        <a:p>
          <a:endParaRPr lang="ru-RU"/>
        </a:p>
      </dgm:t>
    </dgm:pt>
    <dgm:pt modelId="{8C6DF0B9-5E8A-4D60-9F77-E1CF43EDD974}">
      <dgm:prSet phldrT="[Текст]"/>
      <dgm:spPr/>
      <dgm:t>
        <a:bodyPr/>
        <a:lstStyle/>
        <a:p>
          <a:r>
            <a:rPr lang="en-US" dirty="0"/>
            <a:t>S</a:t>
          </a:r>
          <a:endParaRPr lang="ru-RU" dirty="0"/>
        </a:p>
      </dgm:t>
    </dgm:pt>
    <dgm:pt modelId="{529D6C2F-6728-40E6-94B7-AE53385980F0}" type="parTrans" cxnId="{D847E5D5-AB8E-4DF1-8973-81220B2E998C}">
      <dgm:prSet/>
      <dgm:spPr/>
      <dgm:t>
        <a:bodyPr/>
        <a:lstStyle/>
        <a:p>
          <a:endParaRPr lang="ru-RU"/>
        </a:p>
      </dgm:t>
    </dgm:pt>
    <dgm:pt modelId="{6CC81D81-F5DD-4F06-A489-18AC9CD1AC59}" type="sibTrans" cxnId="{D847E5D5-AB8E-4DF1-8973-81220B2E998C}">
      <dgm:prSet/>
      <dgm:spPr/>
      <dgm:t>
        <a:bodyPr/>
        <a:lstStyle/>
        <a:p>
          <a:endParaRPr lang="ru-RU"/>
        </a:p>
      </dgm:t>
    </dgm:pt>
    <dgm:pt modelId="{DA73C6AE-2698-4453-9303-BA2DF7D22AA8}">
      <dgm:prSet phldrT="[Текст]"/>
      <dgm:spPr/>
      <dgm:t>
        <a:bodyPr/>
        <a:lstStyle/>
        <a:p>
          <a:r>
            <a:rPr lang="en-US" dirty="0"/>
            <a:t>.</a:t>
          </a:r>
          <a:endParaRPr lang="ru-RU" dirty="0"/>
        </a:p>
      </dgm:t>
    </dgm:pt>
    <dgm:pt modelId="{088C92EA-9581-4364-B1B6-7E4F9B933537}" type="parTrans" cxnId="{53896B27-AB30-4AE7-A516-E46C4E0EE642}">
      <dgm:prSet/>
      <dgm:spPr/>
      <dgm:t>
        <a:bodyPr/>
        <a:lstStyle/>
        <a:p>
          <a:endParaRPr lang="ru-RU"/>
        </a:p>
      </dgm:t>
    </dgm:pt>
    <dgm:pt modelId="{E74CCB15-E3FE-4184-9A3D-7BE314FB3EC8}" type="sibTrans" cxnId="{53896B27-AB30-4AE7-A516-E46C4E0EE642}">
      <dgm:prSet/>
      <dgm:spPr/>
      <dgm:t>
        <a:bodyPr/>
        <a:lstStyle/>
        <a:p>
          <a:endParaRPr lang="ru-RU"/>
        </a:p>
      </dgm:t>
    </dgm:pt>
    <dgm:pt modelId="{FEC6220B-EB5E-4BEA-830A-277632F27910}">
      <dgm:prSet phldrT="[Текст]"/>
      <dgm:spPr/>
      <dgm:t>
        <a:bodyPr/>
        <a:lstStyle/>
        <a:p>
          <a:r>
            <a:rPr lang="en-US" dirty="0"/>
            <a:t>.</a:t>
          </a:r>
          <a:endParaRPr lang="ru-RU" dirty="0"/>
        </a:p>
      </dgm:t>
    </dgm:pt>
    <dgm:pt modelId="{470D4EEB-61E6-4C62-9325-CBE7E65AE7D2}" type="parTrans" cxnId="{8D4C3BA8-CAD9-4240-BFBC-6FD7B39C781B}">
      <dgm:prSet/>
      <dgm:spPr/>
      <dgm:t>
        <a:bodyPr/>
        <a:lstStyle/>
        <a:p>
          <a:endParaRPr lang="ru-RU"/>
        </a:p>
      </dgm:t>
    </dgm:pt>
    <dgm:pt modelId="{B5A813F8-8651-432B-B21F-CFBF917FF476}" type="sibTrans" cxnId="{8D4C3BA8-CAD9-4240-BFBC-6FD7B39C781B}">
      <dgm:prSet/>
      <dgm:spPr/>
      <dgm:t>
        <a:bodyPr/>
        <a:lstStyle/>
        <a:p>
          <a:endParaRPr lang="ru-RU"/>
        </a:p>
      </dgm:t>
    </dgm:pt>
    <dgm:pt modelId="{05C056BD-4BA9-4B46-A2E5-BA78511279B1}">
      <dgm:prSet phldrT="[Текст]"/>
      <dgm:spPr/>
      <dgm:t>
        <a:bodyPr/>
        <a:lstStyle/>
        <a:p>
          <a:r>
            <a:rPr lang="en-US" dirty="0"/>
            <a:t>S</a:t>
          </a:r>
          <a:endParaRPr lang="ru-RU" dirty="0"/>
        </a:p>
      </dgm:t>
    </dgm:pt>
    <dgm:pt modelId="{7C26D05B-DB68-4EEF-A578-882CDA033790}" type="parTrans" cxnId="{44231CDC-947A-4F86-A76F-25A3D6DAA1FF}">
      <dgm:prSet/>
      <dgm:spPr/>
      <dgm:t>
        <a:bodyPr/>
        <a:lstStyle/>
        <a:p>
          <a:endParaRPr lang="ru-RU"/>
        </a:p>
      </dgm:t>
    </dgm:pt>
    <dgm:pt modelId="{F5D862E9-9D2E-4620-8BE9-E8D93C197C9E}" type="sibTrans" cxnId="{44231CDC-947A-4F86-A76F-25A3D6DAA1FF}">
      <dgm:prSet/>
      <dgm:spPr/>
      <dgm:t>
        <a:bodyPr/>
        <a:lstStyle/>
        <a:p>
          <a:endParaRPr lang="ru-RU"/>
        </a:p>
      </dgm:t>
    </dgm:pt>
    <dgm:pt modelId="{A9CB794E-F5ED-4AD2-88E7-AABEEA0B84CF}">
      <dgm:prSet phldrT="[Текст]"/>
      <dgm:spPr/>
      <dgm:t>
        <a:bodyPr/>
        <a:lstStyle/>
        <a:p>
          <a:r>
            <a:rPr lang="en-US" dirty="0"/>
            <a:t>S</a:t>
          </a:r>
          <a:endParaRPr lang="ru-RU" dirty="0"/>
        </a:p>
      </dgm:t>
    </dgm:pt>
    <dgm:pt modelId="{EC3C3EA5-34F0-43B0-B5FA-5802E8DBA997}" type="parTrans" cxnId="{ED73907D-1B63-4AE0-95B0-63E3FF354E9B}">
      <dgm:prSet/>
      <dgm:spPr/>
      <dgm:t>
        <a:bodyPr/>
        <a:lstStyle/>
        <a:p>
          <a:endParaRPr lang="ru-RU"/>
        </a:p>
      </dgm:t>
    </dgm:pt>
    <dgm:pt modelId="{03C4B692-530C-4AFD-A51F-0331E2839DD6}" type="sibTrans" cxnId="{ED73907D-1B63-4AE0-95B0-63E3FF354E9B}">
      <dgm:prSet/>
      <dgm:spPr/>
      <dgm:t>
        <a:bodyPr/>
        <a:lstStyle/>
        <a:p>
          <a:endParaRPr lang="ru-RU"/>
        </a:p>
      </dgm:t>
    </dgm:pt>
    <dgm:pt modelId="{B68471EE-3A28-47B6-8977-1E7DEFB594CF}">
      <dgm:prSet phldrT="[Текст]"/>
      <dgm:spPr/>
      <dgm:t>
        <a:bodyPr/>
        <a:lstStyle/>
        <a:p>
          <a:r>
            <a:rPr lang="en-US" dirty="0"/>
            <a:t>.</a:t>
          </a:r>
          <a:endParaRPr lang="ru-RU" dirty="0"/>
        </a:p>
      </dgm:t>
    </dgm:pt>
    <dgm:pt modelId="{21E05973-0AFA-4C53-A9D9-85AA1A04DA59}" type="parTrans" cxnId="{B319F124-9862-40C8-9645-983CCEAEA9B9}">
      <dgm:prSet/>
      <dgm:spPr/>
      <dgm:t>
        <a:bodyPr/>
        <a:lstStyle/>
        <a:p>
          <a:endParaRPr lang="ru-RU"/>
        </a:p>
      </dgm:t>
    </dgm:pt>
    <dgm:pt modelId="{51BBB008-4407-40CC-8333-3C0BAF0B9F6B}" type="sibTrans" cxnId="{B319F124-9862-40C8-9645-983CCEAEA9B9}">
      <dgm:prSet/>
      <dgm:spPr/>
      <dgm:t>
        <a:bodyPr/>
        <a:lstStyle/>
        <a:p>
          <a:endParaRPr lang="ru-RU"/>
        </a:p>
      </dgm:t>
    </dgm:pt>
    <dgm:pt modelId="{F8BB9C3F-B172-413D-A24E-99644BD750C5}">
      <dgm:prSet phldrT="[Текст]"/>
      <dgm:spPr/>
      <dgm:t>
        <a:bodyPr/>
        <a:lstStyle/>
        <a:p>
          <a:r>
            <a:rPr lang="en-US" dirty="0"/>
            <a:t>.</a:t>
          </a:r>
          <a:endParaRPr lang="ru-RU" dirty="0"/>
        </a:p>
      </dgm:t>
    </dgm:pt>
    <dgm:pt modelId="{5DF7AC90-BD33-46C2-BC9B-7035E3104C69}" type="parTrans" cxnId="{E0C22B2D-3391-46DA-B0A2-548635910DE7}">
      <dgm:prSet/>
      <dgm:spPr/>
      <dgm:t>
        <a:bodyPr/>
        <a:lstStyle/>
        <a:p>
          <a:endParaRPr lang="ru-RU"/>
        </a:p>
      </dgm:t>
    </dgm:pt>
    <dgm:pt modelId="{4B02CB62-73E8-4806-B1F9-BB094E0F58EE}" type="sibTrans" cxnId="{E0C22B2D-3391-46DA-B0A2-548635910DE7}">
      <dgm:prSet/>
      <dgm:spPr/>
      <dgm:t>
        <a:bodyPr/>
        <a:lstStyle/>
        <a:p>
          <a:endParaRPr lang="ru-RU"/>
        </a:p>
      </dgm:t>
    </dgm:pt>
    <dgm:pt modelId="{5CAFD1F4-D715-4926-B500-6A06983A0BE3}" type="pres">
      <dgm:prSet presAssocID="{0301DE60-2524-4E54-AF16-D0EBD4C4B5A8}" presName="cycle" presStyleCnt="0">
        <dgm:presLayoutVars>
          <dgm:dir/>
          <dgm:resizeHandles val="exact"/>
        </dgm:presLayoutVars>
      </dgm:prSet>
      <dgm:spPr/>
    </dgm:pt>
    <dgm:pt modelId="{BD782E15-37C8-4EDF-BA01-6B10E0F04573}" type="pres">
      <dgm:prSet presAssocID="{8C6DF0B9-5E8A-4D60-9F77-E1CF43EDD974}" presName="node" presStyleLbl="node1" presStyleIdx="0" presStyleCnt="7">
        <dgm:presLayoutVars>
          <dgm:bulletEnabled val="1"/>
        </dgm:presLayoutVars>
      </dgm:prSet>
      <dgm:spPr/>
    </dgm:pt>
    <dgm:pt modelId="{F6A6868E-5CDC-4283-BE5C-E5D52435CD04}" type="pres">
      <dgm:prSet presAssocID="{6CC81D81-F5DD-4F06-A489-18AC9CD1AC59}" presName="sibTrans" presStyleLbl="sibTrans2D1" presStyleIdx="0" presStyleCnt="7" custLinFactNeighborX="14742" custLinFactNeighborY="6647"/>
      <dgm:spPr/>
    </dgm:pt>
    <dgm:pt modelId="{0D359303-B516-43D0-AF88-851AE5754264}" type="pres">
      <dgm:prSet presAssocID="{6CC81D81-F5DD-4F06-A489-18AC9CD1AC59}" presName="connectorText" presStyleLbl="sibTrans2D1" presStyleIdx="0" presStyleCnt="7"/>
      <dgm:spPr/>
    </dgm:pt>
    <dgm:pt modelId="{CFEBCDA1-F5D6-4B07-A614-7735536A5575}" type="pres">
      <dgm:prSet presAssocID="{05C056BD-4BA9-4B46-A2E5-BA78511279B1}" presName="node" presStyleLbl="node1" presStyleIdx="1" presStyleCnt="7">
        <dgm:presLayoutVars>
          <dgm:bulletEnabled val="1"/>
        </dgm:presLayoutVars>
      </dgm:prSet>
      <dgm:spPr/>
    </dgm:pt>
    <dgm:pt modelId="{94F4C96D-7F06-4479-B4A7-AD258442CCD3}" type="pres">
      <dgm:prSet presAssocID="{F5D862E9-9D2E-4620-8BE9-E8D93C197C9E}" presName="sibTrans" presStyleLbl="sibTrans2D1" presStyleIdx="1" presStyleCnt="7" custLinFactNeighborX="23166" custLinFactNeighborY="0"/>
      <dgm:spPr/>
    </dgm:pt>
    <dgm:pt modelId="{7A6683EA-AF78-4963-B6F4-E2CE4D5CD044}" type="pres">
      <dgm:prSet presAssocID="{F5D862E9-9D2E-4620-8BE9-E8D93C197C9E}" presName="connectorText" presStyleLbl="sibTrans2D1" presStyleIdx="1" presStyleCnt="7"/>
      <dgm:spPr/>
    </dgm:pt>
    <dgm:pt modelId="{83827DD3-7C3D-4B03-AA79-B22D8CC40763}" type="pres">
      <dgm:prSet presAssocID="{A9CB794E-F5ED-4AD2-88E7-AABEEA0B84CF}" presName="node" presStyleLbl="node1" presStyleIdx="2" presStyleCnt="7">
        <dgm:presLayoutVars>
          <dgm:bulletEnabled val="1"/>
        </dgm:presLayoutVars>
      </dgm:prSet>
      <dgm:spPr/>
    </dgm:pt>
    <dgm:pt modelId="{B313F80D-1F64-493E-8DAF-8C8D0E2FF259}" type="pres">
      <dgm:prSet presAssocID="{03C4B692-530C-4AFD-A51F-0331E2839DD6}" presName="sibTrans" presStyleLbl="sibTrans2D1" presStyleIdx="2" presStyleCnt="7" custLinFactNeighborX="-2106" custLinFactNeighborY="13295"/>
      <dgm:spPr/>
    </dgm:pt>
    <dgm:pt modelId="{95B67598-C47B-4A84-9424-B56D42677E82}" type="pres">
      <dgm:prSet presAssocID="{03C4B692-530C-4AFD-A51F-0331E2839DD6}" presName="connectorText" presStyleLbl="sibTrans2D1" presStyleIdx="2" presStyleCnt="7"/>
      <dgm:spPr/>
    </dgm:pt>
    <dgm:pt modelId="{1351BF70-CD3F-4A76-A011-F849F5C1B3CD}" type="pres">
      <dgm:prSet presAssocID="{F8BB9C3F-B172-413D-A24E-99644BD750C5}" presName="node" presStyleLbl="node1" presStyleIdx="3" presStyleCnt="7">
        <dgm:presLayoutVars>
          <dgm:bulletEnabled val="1"/>
        </dgm:presLayoutVars>
      </dgm:prSet>
      <dgm:spPr/>
    </dgm:pt>
    <dgm:pt modelId="{1CCE7579-EBE8-4D79-998D-A9BD346388D1}" type="pres">
      <dgm:prSet presAssocID="{4B02CB62-73E8-4806-B1F9-BB094E0F58EE}" presName="sibTrans" presStyleLbl="sibTrans2D1" presStyleIdx="3" presStyleCnt="7"/>
      <dgm:spPr/>
    </dgm:pt>
    <dgm:pt modelId="{D586F965-60F3-4339-BCB3-DD2B49E0930C}" type="pres">
      <dgm:prSet presAssocID="{4B02CB62-73E8-4806-B1F9-BB094E0F58EE}" presName="connectorText" presStyleLbl="sibTrans2D1" presStyleIdx="3" presStyleCnt="7"/>
      <dgm:spPr/>
    </dgm:pt>
    <dgm:pt modelId="{5D70AD18-1428-402E-BDC5-1A5A3D1AC8DF}" type="pres">
      <dgm:prSet presAssocID="{B68471EE-3A28-47B6-8977-1E7DEFB594CF}" presName="node" presStyleLbl="node1" presStyleIdx="4" presStyleCnt="7">
        <dgm:presLayoutVars>
          <dgm:bulletEnabled val="1"/>
        </dgm:presLayoutVars>
      </dgm:prSet>
      <dgm:spPr/>
    </dgm:pt>
    <dgm:pt modelId="{3D02D4ED-6B0A-4646-A2C0-6FA37140E504}" type="pres">
      <dgm:prSet presAssocID="{51BBB008-4407-40CC-8333-3C0BAF0B9F6B}" presName="sibTrans" presStyleLbl="sibTrans2D1" presStyleIdx="4" presStyleCnt="7" custLinFactNeighborX="0" custLinFactNeighborY="-3324"/>
      <dgm:spPr/>
    </dgm:pt>
    <dgm:pt modelId="{886EBB92-E620-4618-BF4C-31F43FF2871B}" type="pres">
      <dgm:prSet presAssocID="{51BBB008-4407-40CC-8333-3C0BAF0B9F6B}" presName="connectorText" presStyleLbl="sibTrans2D1" presStyleIdx="4" presStyleCnt="7"/>
      <dgm:spPr/>
    </dgm:pt>
    <dgm:pt modelId="{56536737-5716-431C-BDF3-EC9B66B54CCF}" type="pres">
      <dgm:prSet presAssocID="{DA73C6AE-2698-4453-9303-BA2DF7D22AA8}" presName="node" presStyleLbl="node1" presStyleIdx="5" presStyleCnt="7">
        <dgm:presLayoutVars>
          <dgm:bulletEnabled val="1"/>
        </dgm:presLayoutVars>
      </dgm:prSet>
      <dgm:spPr/>
    </dgm:pt>
    <dgm:pt modelId="{374892A0-51FA-46FE-A1B1-BB1E5E7CB9B2}" type="pres">
      <dgm:prSet presAssocID="{E74CCB15-E3FE-4184-9A3D-7BE314FB3EC8}" presName="sibTrans" presStyleLbl="sibTrans2D1" presStyleIdx="5" presStyleCnt="7"/>
      <dgm:spPr/>
    </dgm:pt>
    <dgm:pt modelId="{E65AADF9-A2E8-4816-A636-F919DF18D3F8}" type="pres">
      <dgm:prSet presAssocID="{E74CCB15-E3FE-4184-9A3D-7BE314FB3EC8}" presName="connectorText" presStyleLbl="sibTrans2D1" presStyleIdx="5" presStyleCnt="7"/>
      <dgm:spPr/>
    </dgm:pt>
    <dgm:pt modelId="{3AEAF451-C506-4272-AF7E-A8E3250B7F94}" type="pres">
      <dgm:prSet presAssocID="{FEC6220B-EB5E-4BEA-830A-277632F27910}" presName="node" presStyleLbl="node1" presStyleIdx="6" presStyleCnt="7">
        <dgm:presLayoutVars>
          <dgm:bulletEnabled val="1"/>
        </dgm:presLayoutVars>
      </dgm:prSet>
      <dgm:spPr/>
    </dgm:pt>
    <dgm:pt modelId="{9E6DE152-E36F-4B3A-8E6F-602734E5DB4A}" type="pres">
      <dgm:prSet presAssocID="{B5A813F8-8651-432B-B21F-CFBF917FF476}" presName="sibTrans" presStyleLbl="sibTrans2D1" presStyleIdx="6" presStyleCnt="7" custLinFactNeighborX="-8424" custLinFactNeighborY="-16618"/>
      <dgm:spPr/>
    </dgm:pt>
    <dgm:pt modelId="{FF939A40-58D5-4EB7-B337-10807F79E37E}" type="pres">
      <dgm:prSet presAssocID="{B5A813F8-8651-432B-B21F-CFBF917FF476}" presName="connectorText" presStyleLbl="sibTrans2D1" presStyleIdx="6" presStyleCnt="7"/>
      <dgm:spPr/>
    </dgm:pt>
  </dgm:ptLst>
  <dgm:cxnLst>
    <dgm:cxn modelId="{77DDA511-AD0E-43F1-AA70-D251A399B798}" type="presOf" srcId="{A9CB794E-F5ED-4AD2-88E7-AABEEA0B84CF}" destId="{83827DD3-7C3D-4B03-AA79-B22D8CC40763}" srcOrd="0" destOrd="0" presId="urn:microsoft.com/office/officeart/2005/8/layout/cycle2"/>
    <dgm:cxn modelId="{FDFD6C18-067D-4004-8581-A9980EE49F7E}" type="presOf" srcId="{B5A813F8-8651-432B-B21F-CFBF917FF476}" destId="{9E6DE152-E36F-4B3A-8E6F-602734E5DB4A}" srcOrd="0" destOrd="0" presId="urn:microsoft.com/office/officeart/2005/8/layout/cycle2"/>
    <dgm:cxn modelId="{B319F124-9862-40C8-9645-983CCEAEA9B9}" srcId="{0301DE60-2524-4E54-AF16-D0EBD4C4B5A8}" destId="{B68471EE-3A28-47B6-8977-1E7DEFB594CF}" srcOrd="4" destOrd="0" parTransId="{21E05973-0AFA-4C53-A9D9-85AA1A04DA59}" sibTransId="{51BBB008-4407-40CC-8333-3C0BAF0B9F6B}"/>
    <dgm:cxn modelId="{53896B27-AB30-4AE7-A516-E46C4E0EE642}" srcId="{0301DE60-2524-4E54-AF16-D0EBD4C4B5A8}" destId="{DA73C6AE-2698-4453-9303-BA2DF7D22AA8}" srcOrd="5" destOrd="0" parTransId="{088C92EA-9581-4364-B1B6-7E4F9B933537}" sibTransId="{E74CCB15-E3FE-4184-9A3D-7BE314FB3EC8}"/>
    <dgm:cxn modelId="{E0C22B2D-3391-46DA-B0A2-548635910DE7}" srcId="{0301DE60-2524-4E54-AF16-D0EBD4C4B5A8}" destId="{F8BB9C3F-B172-413D-A24E-99644BD750C5}" srcOrd="3" destOrd="0" parTransId="{5DF7AC90-BD33-46C2-BC9B-7035E3104C69}" sibTransId="{4B02CB62-73E8-4806-B1F9-BB094E0F58EE}"/>
    <dgm:cxn modelId="{6FC8F834-7731-4619-92BF-832F8C7F980C}" type="presOf" srcId="{51BBB008-4407-40CC-8333-3C0BAF0B9F6B}" destId="{886EBB92-E620-4618-BF4C-31F43FF2871B}" srcOrd="1" destOrd="0" presId="urn:microsoft.com/office/officeart/2005/8/layout/cycle2"/>
    <dgm:cxn modelId="{17543936-67A6-44CB-8737-AB32DFA679E7}" type="presOf" srcId="{0301DE60-2524-4E54-AF16-D0EBD4C4B5A8}" destId="{5CAFD1F4-D715-4926-B500-6A06983A0BE3}" srcOrd="0" destOrd="0" presId="urn:microsoft.com/office/officeart/2005/8/layout/cycle2"/>
    <dgm:cxn modelId="{ACA3A25F-031A-4B59-A9D3-9EAC1C093A6D}" type="presOf" srcId="{B5A813F8-8651-432B-B21F-CFBF917FF476}" destId="{FF939A40-58D5-4EB7-B337-10807F79E37E}" srcOrd="1" destOrd="0" presId="urn:microsoft.com/office/officeart/2005/8/layout/cycle2"/>
    <dgm:cxn modelId="{5FA2F144-F85B-4F04-AE7A-76427BA72A0A}" type="presOf" srcId="{8C6DF0B9-5E8A-4D60-9F77-E1CF43EDD974}" destId="{BD782E15-37C8-4EDF-BA01-6B10E0F04573}" srcOrd="0" destOrd="0" presId="urn:microsoft.com/office/officeart/2005/8/layout/cycle2"/>
    <dgm:cxn modelId="{04997F4F-9D3A-41FB-8FE3-1518F0B335CB}" type="presOf" srcId="{F5D862E9-9D2E-4620-8BE9-E8D93C197C9E}" destId="{7A6683EA-AF78-4963-B6F4-E2CE4D5CD044}" srcOrd="1" destOrd="0" presId="urn:microsoft.com/office/officeart/2005/8/layout/cycle2"/>
    <dgm:cxn modelId="{F883617A-A746-4268-90D7-FB77FB9CC880}" type="presOf" srcId="{05C056BD-4BA9-4B46-A2E5-BA78511279B1}" destId="{CFEBCDA1-F5D6-4B07-A614-7735536A5575}" srcOrd="0" destOrd="0" presId="urn:microsoft.com/office/officeart/2005/8/layout/cycle2"/>
    <dgm:cxn modelId="{ED73907D-1B63-4AE0-95B0-63E3FF354E9B}" srcId="{0301DE60-2524-4E54-AF16-D0EBD4C4B5A8}" destId="{A9CB794E-F5ED-4AD2-88E7-AABEEA0B84CF}" srcOrd="2" destOrd="0" parTransId="{EC3C3EA5-34F0-43B0-B5FA-5802E8DBA997}" sibTransId="{03C4B692-530C-4AFD-A51F-0331E2839DD6}"/>
    <dgm:cxn modelId="{CD99E296-9DB1-4747-B5A3-3ABFEDF3305F}" type="presOf" srcId="{03C4B692-530C-4AFD-A51F-0331E2839DD6}" destId="{95B67598-C47B-4A84-9424-B56D42677E82}" srcOrd="1" destOrd="0" presId="urn:microsoft.com/office/officeart/2005/8/layout/cycle2"/>
    <dgm:cxn modelId="{DBF704A5-2D05-482D-9A58-42DE8C4705A1}" type="presOf" srcId="{6CC81D81-F5DD-4F06-A489-18AC9CD1AC59}" destId="{F6A6868E-5CDC-4283-BE5C-E5D52435CD04}" srcOrd="0" destOrd="0" presId="urn:microsoft.com/office/officeart/2005/8/layout/cycle2"/>
    <dgm:cxn modelId="{8D4C3BA8-CAD9-4240-BFBC-6FD7B39C781B}" srcId="{0301DE60-2524-4E54-AF16-D0EBD4C4B5A8}" destId="{FEC6220B-EB5E-4BEA-830A-277632F27910}" srcOrd="6" destOrd="0" parTransId="{470D4EEB-61E6-4C62-9325-CBE7E65AE7D2}" sibTransId="{B5A813F8-8651-432B-B21F-CFBF917FF476}"/>
    <dgm:cxn modelId="{DF68A1AB-399D-4A47-85D2-3240D16EFAD8}" type="presOf" srcId="{03C4B692-530C-4AFD-A51F-0331E2839DD6}" destId="{B313F80D-1F64-493E-8DAF-8C8D0E2FF259}" srcOrd="0" destOrd="0" presId="urn:microsoft.com/office/officeart/2005/8/layout/cycle2"/>
    <dgm:cxn modelId="{4239F3B0-E0ED-4B4A-BA6E-2B67B343D358}" type="presOf" srcId="{4B02CB62-73E8-4806-B1F9-BB094E0F58EE}" destId="{1CCE7579-EBE8-4D79-998D-A9BD346388D1}" srcOrd="0" destOrd="0" presId="urn:microsoft.com/office/officeart/2005/8/layout/cycle2"/>
    <dgm:cxn modelId="{562825BB-69A0-4E02-8FA9-A3E06C50325C}" type="presOf" srcId="{E74CCB15-E3FE-4184-9A3D-7BE314FB3EC8}" destId="{E65AADF9-A2E8-4816-A636-F919DF18D3F8}" srcOrd="1" destOrd="0" presId="urn:microsoft.com/office/officeart/2005/8/layout/cycle2"/>
    <dgm:cxn modelId="{D86F2AD5-2F11-42EE-8370-B4055C8BB33B}" type="presOf" srcId="{F5D862E9-9D2E-4620-8BE9-E8D93C197C9E}" destId="{94F4C96D-7F06-4479-B4A7-AD258442CCD3}" srcOrd="0" destOrd="0" presId="urn:microsoft.com/office/officeart/2005/8/layout/cycle2"/>
    <dgm:cxn modelId="{D847E5D5-AB8E-4DF1-8973-81220B2E998C}" srcId="{0301DE60-2524-4E54-AF16-D0EBD4C4B5A8}" destId="{8C6DF0B9-5E8A-4D60-9F77-E1CF43EDD974}" srcOrd="0" destOrd="0" parTransId="{529D6C2F-6728-40E6-94B7-AE53385980F0}" sibTransId="{6CC81D81-F5DD-4F06-A489-18AC9CD1AC59}"/>
    <dgm:cxn modelId="{44231CDC-947A-4F86-A76F-25A3D6DAA1FF}" srcId="{0301DE60-2524-4E54-AF16-D0EBD4C4B5A8}" destId="{05C056BD-4BA9-4B46-A2E5-BA78511279B1}" srcOrd="1" destOrd="0" parTransId="{7C26D05B-DB68-4EEF-A578-882CDA033790}" sibTransId="{F5D862E9-9D2E-4620-8BE9-E8D93C197C9E}"/>
    <dgm:cxn modelId="{72E7B4DD-5FC4-41BD-AF3E-979E9265E625}" type="presOf" srcId="{E74CCB15-E3FE-4184-9A3D-7BE314FB3EC8}" destId="{374892A0-51FA-46FE-A1B1-BB1E5E7CB9B2}" srcOrd="0" destOrd="0" presId="urn:microsoft.com/office/officeart/2005/8/layout/cycle2"/>
    <dgm:cxn modelId="{DBF8D5EA-C0BD-4ECC-92FB-8852E2F82BCE}" type="presOf" srcId="{DA73C6AE-2698-4453-9303-BA2DF7D22AA8}" destId="{56536737-5716-431C-BDF3-EC9B66B54CCF}" srcOrd="0" destOrd="0" presId="urn:microsoft.com/office/officeart/2005/8/layout/cycle2"/>
    <dgm:cxn modelId="{A09508EC-9DB6-40D8-A671-19508D9E70F7}" type="presOf" srcId="{B68471EE-3A28-47B6-8977-1E7DEFB594CF}" destId="{5D70AD18-1428-402E-BDC5-1A5A3D1AC8DF}" srcOrd="0" destOrd="0" presId="urn:microsoft.com/office/officeart/2005/8/layout/cycle2"/>
    <dgm:cxn modelId="{3C8B92F7-6A37-4A37-A7A7-AC438E38952D}" type="presOf" srcId="{4B02CB62-73E8-4806-B1F9-BB094E0F58EE}" destId="{D586F965-60F3-4339-BCB3-DD2B49E0930C}" srcOrd="1" destOrd="0" presId="urn:microsoft.com/office/officeart/2005/8/layout/cycle2"/>
    <dgm:cxn modelId="{0B4D8BF9-A7AF-4AA3-8013-561937469ADF}" type="presOf" srcId="{FEC6220B-EB5E-4BEA-830A-277632F27910}" destId="{3AEAF451-C506-4272-AF7E-A8E3250B7F94}" srcOrd="0" destOrd="0" presId="urn:microsoft.com/office/officeart/2005/8/layout/cycle2"/>
    <dgm:cxn modelId="{7522C7F9-16E6-4771-ABB0-87D2FC1C6C02}" type="presOf" srcId="{6CC81D81-F5DD-4F06-A489-18AC9CD1AC59}" destId="{0D359303-B516-43D0-AF88-851AE5754264}" srcOrd="1" destOrd="0" presId="urn:microsoft.com/office/officeart/2005/8/layout/cycle2"/>
    <dgm:cxn modelId="{4FBBACFA-0999-487B-8B5F-27BD4FE87AC5}" type="presOf" srcId="{51BBB008-4407-40CC-8333-3C0BAF0B9F6B}" destId="{3D02D4ED-6B0A-4646-A2C0-6FA37140E504}" srcOrd="0" destOrd="0" presId="urn:microsoft.com/office/officeart/2005/8/layout/cycle2"/>
    <dgm:cxn modelId="{6F0F71FD-6DD3-41BF-85F0-712C8869F7FA}" type="presOf" srcId="{F8BB9C3F-B172-413D-A24E-99644BD750C5}" destId="{1351BF70-CD3F-4A76-A011-F849F5C1B3CD}" srcOrd="0" destOrd="0" presId="urn:microsoft.com/office/officeart/2005/8/layout/cycle2"/>
    <dgm:cxn modelId="{8BCB8CDC-E2F9-40FE-B0BD-81359862D282}" type="presParOf" srcId="{5CAFD1F4-D715-4926-B500-6A06983A0BE3}" destId="{BD782E15-37C8-4EDF-BA01-6B10E0F04573}" srcOrd="0" destOrd="0" presId="urn:microsoft.com/office/officeart/2005/8/layout/cycle2"/>
    <dgm:cxn modelId="{2698861B-9CCC-4FD3-BC28-199ECDD16FCB}" type="presParOf" srcId="{5CAFD1F4-D715-4926-B500-6A06983A0BE3}" destId="{F6A6868E-5CDC-4283-BE5C-E5D52435CD04}" srcOrd="1" destOrd="0" presId="urn:microsoft.com/office/officeart/2005/8/layout/cycle2"/>
    <dgm:cxn modelId="{9CB6960C-90D7-43E5-B316-65B165CB0C17}" type="presParOf" srcId="{F6A6868E-5CDC-4283-BE5C-E5D52435CD04}" destId="{0D359303-B516-43D0-AF88-851AE5754264}" srcOrd="0" destOrd="0" presId="urn:microsoft.com/office/officeart/2005/8/layout/cycle2"/>
    <dgm:cxn modelId="{5F112DF2-9FC2-45B1-8183-583C5AC3216F}" type="presParOf" srcId="{5CAFD1F4-D715-4926-B500-6A06983A0BE3}" destId="{CFEBCDA1-F5D6-4B07-A614-7735536A5575}" srcOrd="2" destOrd="0" presId="urn:microsoft.com/office/officeart/2005/8/layout/cycle2"/>
    <dgm:cxn modelId="{2185BA6D-F2BA-4F1C-8238-7FD8A08441D2}" type="presParOf" srcId="{5CAFD1F4-D715-4926-B500-6A06983A0BE3}" destId="{94F4C96D-7F06-4479-B4A7-AD258442CCD3}" srcOrd="3" destOrd="0" presId="urn:microsoft.com/office/officeart/2005/8/layout/cycle2"/>
    <dgm:cxn modelId="{E8613F95-F75C-46AD-8189-C40E85D441EF}" type="presParOf" srcId="{94F4C96D-7F06-4479-B4A7-AD258442CCD3}" destId="{7A6683EA-AF78-4963-B6F4-E2CE4D5CD044}" srcOrd="0" destOrd="0" presId="urn:microsoft.com/office/officeart/2005/8/layout/cycle2"/>
    <dgm:cxn modelId="{33233329-0CB4-417B-97B7-D0FAF9123B52}" type="presParOf" srcId="{5CAFD1F4-D715-4926-B500-6A06983A0BE3}" destId="{83827DD3-7C3D-4B03-AA79-B22D8CC40763}" srcOrd="4" destOrd="0" presId="urn:microsoft.com/office/officeart/2005/8/layout/cycle2"/>
    <dgm:cxn modelId="{A5CAC7B0-05EB-4EA8-AF9B-473526AF7BAA}" type="presParOf" srcId="{5CAFD1F4-D715-4926-B500-6A06983A0BE3}" destId="{B313F80D-1F64-493E-8DAF-8C8D0E2FF259}" srcOrd="5" destOrd="0" presId="urn:microsoft.com/office/officeart/2005/8/layout/cycle2"/>
    <dgm:cxn modelId="{12A273C5-4EDD-4047-BE5F-1656C58FAB52}" type="presParOf" srcId="{B313F80D-1F64-493E-8DAF-8C8D0E2FF259}" destId="{95B67598-C47B-4A84-9424-B56D42677E82}" srcOrd="0" destOrd="0" presId="urn:microsoft.com/office/officeart/2005/8/layout/cycle2"/>
    <dgm:cxn modelId="{5163C49A-763F-4AA1-AFC0-2F3E619F2531}" type="presParOf" srcId="{5CAFD1F4-D715-4926-B500-6A06983A0BE3}" destId="{1351BF70-CD3F-4A76-A011-F849F5C1B3CD}" srcOrd="6" destOrd="0" presId="urn:microsoft.com/office/officeart/2005/8/layout/cycle2"/>
    <dgm:cxn modelId="{D282A664-2342-4D82-97BE-09A962DBA353}" type="presParOf" srcId="{5CAFD1F4-D715-4926-B500-6A06983A0BE3}" destId="{1CCE7579-EBE8-4D79-998D-A9BD346388D1}" srcOrd="7" destOrd="0" presId="urn:microsoft.com/office/officeart/2005/8/layout/cycle2"/>
    <dgm:cxn modelId="{6A54F9A5-85F3-4429-97EC-D55F4530787B}" type="presParOf" srcId="{1CCE7579-EBE8-4D79-998D-A9BD346388D1}" destId="{D586F965-60F3-4339-BCB3-DD2B49E0930C}" srcOrd="0" destOrd="0" presId="urn:microsoft.com/office/officeart/2005/8/layout/cycle2"/>
    <dgm:cxn modelId="{C893736B-3F31-4D69-9C9F-3344E161BDDE}" type="presParOf" srcId="{5CAFD1F4-D715-4926-B500-6A06983A0BE3}" destId="{5D70AD18-1428-402E-BDC5-1A5A3D1AC8DF}" srcOrd="8" destOrd="0" presId="urn:microsoft.com/office/officeart/2005/8/layout/cycle2"/>
    <dgm:cxn modelId="{9B893FF9-5BC5-4745-AF2F-3D0611B776A1}" type="presParOf" srcId="{5CAFD1F4-D715-4926-B500-6A06983A0BE3}" destId="{3D02D4ED-6B0A-4646-A2C0-6FA37140E504}" srcOrd="9" destOrd="0" presId="urn:microsoft.com/office/officeart/2005/8/layout/cycle2"/>
    <dgm:cxn modelId="{CD784EEB-A4B0-4628-BFBD-F9ACB9CA1233}" type="presParOf" srcId="{3D02D4ED-6B0A-4646-A2C0-6FA37140E504}" destId="{886EBB92-E620-4618-BF4C-31F43FF2871B}" srcOrd="0" destOrd="0" presId="urn:microsoft.com/office/officeart/2005/8/layout/cycle2"/>
    <dgm:cxn modelId="{EA1ED6C1-A722-4B1F-A046-467336445449}" type="presParOf" srcId="{5CAFD1F4-D715-4926-B500-6A06983A0BE3}" destId="{56536737-5716-431C-BDF3-EC9B66B54CCF}" srcOrd="10" destOrd="0" presId="urn:microsoft.com/office/officeart/2005/8/layout/cycle2"/>
    <dgm:cxn modelId="{08B1C694-0284-4118-9E0E-CDF992B295FA}" type="presParOf" srcId="{5CAFD1F4-D715-4926-B500-6A06983A0BE3}" destId="{374892A0-51FA-46FE-A1B1-BB1E5E7CB9B2}" srcOrd="11" destOrd="0" presId="urn:microsoft.com/office/officeart/2005/8/layout/cycle2"/>
    <dgm:cxn modelId="{0B9278C5-6D59-477B-8A7A-0E6DFF2A9AA5}" type="presParOf" srcId="{374892A0-51FA-46FE-A1B1-BB1E5E7CB9B2}" destId="{E65AADF9-A2E8-4816-A636-F919DF18D3F8}" srcOrd="0" destOrd="0" presId="urn:microsoft.com/office/officeart/2005/8/layout/cycle2"/>
    <dgm:cxn modelId="{59013C21-2BEF-4774-965F-C40561035AD9}" type="presParOf" srcId="{5CAFD1F4-D715-4926-B500-6A06983A0BE3}" destId="{3AEAF451-C506-4272-AF7E-A8E3250B7F94}" srcOrd="12" destOrd="0" presId="urn:microsoft.com/office/officeart/2005/8/layout/cycle2"/>
    <dgm:cxn modelId="{2A3EEF31-5C1F-4147-BC17-A584001A2E30}" type="presParOf" srcId="{5CAFD1F4-D715-4926-B500-6A06983A0BE3}" destId="{9E6DE152-E36F-4B3A-8E6F-602734E5DB4A}" srcOrd="13" destOrd="0" presId="urn:microsoft.com/office/officeart/2005/8/layout/cycle2"/>
    <dgm:cxn modelId="{9F6BB1C3-E1FB-44CF-BC88-EEA713F02E12}" type="presParOf" srcId="{9E6DE152-E36F-4B3A-8E6F-602734E5DB4A}" destId="{FF939A40-58D5-4EB7-B337-10807F79E37E}"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7CC2D6-9391-4322-81FD-63064199CF5E}" type="doc">
      <dgm:prSet loTypeId="urn:microsoft.com/office/officeart/2005/8/layout/radial5" loCatId="cycle" qsTypeId="urn:microsoft.com/office/officeart/2005/8/quickstyle/simple5" qsCatId="simple" csTypeId="urn:microsoft.com/office/officeart/2005/8/colors/accent6_2" csCatId="accent6" phldr="1"/>
      <dgm:spPr/>
      <dgm:t>
        <a:bodyPr/>
        <a:lstStyle/>
        <a:p>
          <a:endParaRPr lang="ru-RU"/>
        </a:p>
      </dgm:t>
    </dgm:pt>
    <dgm:pt modelId="{6E6B9083-B527-4647-B556-E4DB4E21A98C}">
      <dgm:prSet phldrT="[Текст]" custT="1"/>
      <dgm:spPr/>
      <dgm:t>
        <a:bodyPr/>
        <a:lstStyle/>
        <a:p>
          <a:r>
            <a:rPr lang="en-US" sz="1800" b="1" dirty="0">
              <a:effectLst>
                <a:outerShdw blurRad="38100" dist="38100" dir="2700000" algn="tl">
                  <a:srgbClr val="000000">
                    <a:alpha val="43137"/>
                  </a:srgbClr>
                </a:outerShdw>
              </a:effectLst>
            </a:rPr>
            <a:t>WLCG</a:t>
          </a:r>
          <a:endParaRPr lang="ru-RU" sz="1800" b="1" dirty="0"/>
        </a:p>
      </dgm:t>
    </dgm:pt>
    <dgm:pt modelId="{234836B8-B4E1-4414-AD79-E5AF53CDC214}" type="parTrans" cxnId="{16D9B430-2BE4-48D9-BFD4-875141DB6932}">
      <dgm:prSet/>
      <dgm:spPr/>
      <dgm:t>
        <a:bodyPr/>
        <a:lstStyle/>
        <a:p>
          <a:endParaRPr lang="ru-RU"/>
        </a:p>
      </dgm:t>
    </dgm:pt>
    <dgm:pt modelId="{048A23EA-7FE3-42CA-B626-1A0A7D85F08C}" type="sibTrans" cxnId="{16D9B430-2BE4-48D9-BFD4-875141DB6932}">
      <dgm:prSet/>
      <dgm:spPr/>
      <dgm:t>
        <a:bodyPr/>
        <a:lstStyle/>
        <a:p>
          <a:endParaRPr lang="ru-RU"/>
        </a:p>
      </dgm:t>
    </dgm:pt>
    <dgm:pt modelId="{4756E450-3165-4529-B6AA-44BA1A094965}">
      <dgm:prSet phldrT="[Текст]" custT="1"/>
      <dgm:spPr/>
      <dgm:t>
        <a:bodyPr/>
        <a:lstStyle/>
        <a:p>
          <a:r>
            <a:rPr lang="en-US" sz="1700" b="1" dirty="0"/>
            <a:t>JINR</a:t>
          </a:r>
          <a:endParaRPr lang="ru-RU" sz="1700" b="1" dirty="0"/>
        </a:p>
      </dgm:t>
    </dgm:pt>
    <dgm:pt modelId="{C99E431D-1AB3-4BEA-8451-4513CE46822C}" type="parTrans" cxnId="{EBF6CA0E-61A5-46C3-B2F6-4F63A4843980}">
      <dgm:prSet/>
      <dgm:spPr/>
      <dgm:t>
        <a:bodyPr/>
        <a:lstStyle/>
        <a:p>
          <a:endParaRPr lang="ru-RU"/>
        </a:p>
      </dgm:t>
    </dgm:pt>
    <dgm:pt modelId="{06EA770C-BBA1-4571-AA6C-F435C478A337}" type="sibTrans" cxnId="{EBF6CA0E-61A5-46C3-B2F6-4F63A4843980}">
      <dgm:prSet/>
      <dgm:spPr/>
      <dgm:t>
        <a:bodyPr/>
        <a:lstStyle/>
        <a:p>
          <a:endParaRPr lang="ru-RU"/>
        </a:p>
      </dgm:t>
    </dgm:pt>
    <dgm:pt modelId="{4AB5F500-6163-4D77-874D-FF9E3BBEFF02}">
      <dgm:prSet phldrT="[Текст]" custT="1"/>
      <dgm:spPr/>
      <dgm:t>
        <a:bodyPr/>
        <a:lstStyle/>
        <a:p>
          <a:r>
            <a:rPr lang="en-US" sz="1600" b="1" dirty="0"/>
            <a:t>PNPI</a:t>
          </a:r>
          <a:endParaRPr lang="ru-RU" sz="1600" b="1" dirty="0"/>
        </a:p>
      </dgm:t>
    </dgm:pt>
    <dgm:pt modelId="{B0C841F4-D579-4417-8A76-57D22E35634C}" type="parTrans" cxnId="{8177B8E6-15A8-4140-BA77-1BF823A384C5}">
      <dgm:prSet/>
      <dgm:spPr/>
      <dgm:t>
        <a:bodyPr/>
        <a:lstStyle/>
        <a:p>
          <a:endParaRPr lang="ru-RU"/>
        </a:p>
      </dgm:t>
    </dgm:pt>
    <dgm:pt modelId="{A26C8C8A-16C5-48E8-8BF7-C770BBCF8223}" type="sibTrans" cxnId="{8177B8E6-15A8-4140-BA77-1BF823A384C5}">
      <dgm:prSet/>
      <dgm:spPr/>
      <dgm:t>
        <a:bodyPr/>
        <a:lstStyle/>
        <a:p>
          <a:endParaRPr lang="ru-RU"/>
        </a:p>
      </dgm:t>
    </dgm:pt>
    <dgm:pt modelId="{7AD6EF77-F6AD-4B01-ADC6-C4B299BD7A29}">
      <dgm:prSet phldrT="[Текст]" custT="1"/>
      <dgm:spPr/>
      <dgm:t>
        <a:bodyPr/>
        <a:lstStyle/>
        <a:p>
          <a:r>
            <a:rPr lang="en-US" sz="1700" b="1" dirty="0"/>
            <a:t>ITEP</a:t>
          </a:r>
          <a:endParaRPr lang="ru-RU" sz="1600" b="1" dirty="0"/>
        </a:p>
      </dgm:t>
    </dgm:pt>
    <dgm:pt modelId="{A1407B6A-F587-496B-9EE3-F28816B908EA}" type="parTrans" cxnId="{E4BA209D-F47B-4C53-87EB-3A44CD121655}">
      <dgm:prSet/>
      <dgm:spPr/>
      <dgm:t>
        <a:bodyPr/>
        <a:lstStyle/>
        <a:p>
          <a:endParaRPr lang="ru-RU"/>
        </a:p>
      </dgm:t>
    </dgm:pt>
    <dgm:pt modelId="{61B7F933-5044-492C-9A09-9428633719F6}" type="sibTrans" cxnId="{E4BA209D-F47B-4C53-87EB-3A44CD121655}">
      <dgm:prSet/>
      <dgm:spPr/>
      <dgm:t>
        <a:bodyPr/>
        <a:lstStyle/>
        <a:p>
          <a:endParaRPr lang="ru-RU"/>
        </a:p>
      </dgm:t>
    </dgm:pt>
    <dgm:pt modelId="{BF05E352-AF4C-41D6-B5F0-BF5D7AE2A1CA}">
      <dgm:prSet phldrT="[Текст]" custT="1"/>
      <dgm:spPr/>
      <dgm:t>
        <a:bodyPr/>
        <a:lstStyle/>
        <a:p>
          <a:r>
            <a:rPr lang="en-US" sz="1700" b="1" dirty="0"/>
            <a:t>IHEP</a:t>
          </a:r>
          <a:endParaRPr lang="ru-RU" sz="1700" b="1" dirty="0"/>
        </a:p>
      </dgm:t>
    </dgm:pt>
    <dgm:pt modelId="{890B7A10-7F36-45CE-B2CC-CEED17967BA3}" type="parTrans" cxnId="{4CF850B2-6C5B-46BA-88B2-CA3ECCCB1553}">
      <dgm:prSet/>
      <dgm:spPr/>
      <dgm:t>
        <a:bodyPr/>
        <a:lstStyle/>
        <a:p>
          <a:endParaRPr lang="ru-RU"/>
        </a:p>
      </dgm:t>
    </dgm:pt>
    <dgm:pt modelId="{D91A8DF9-DA58-47A1-9D15-EC04C0D4C40F}" type="sibTrans" cxnId="{4CF850B2-6C5B-46BA-88B2-CA3ECCCB1553}">
      <dgm:prSet/>
      <dgm:spPr/>
      <dgm:t>
        <a:bodyPr/>
        <a:lstStyle/>
        <a:p>
          <a:endParaRPr lang="ru-RU"/>
        </a:p>
      </dgm:t>
    </dgm:pt>
    <dgm:pt modelId="{B3E81401-1788-47C0-9896-00EBA7627487}">
      <dgm:prSet phldrT="[Текст]" custT="1"/>
      <dgm:spPr/>
      <dgm:t>
        <a:bodyPr/>
        <a:lstStyle/>
        <a:p>
          <a:endParaRPr lang="ru-RU"/>
        </a:p>
      </dgm:t>
    </dgm:pt>
    <dgm:pt modelId="{A9FD3C38-F79B-4F6F-92AC-E3533D2F7E69}" type="parTrans" cxnId="{423D9AB9-EDB3-493E-B258-011FEF431C21}">
      <dgm:prSet/>
      <dgm:spPr/>
      <dgm:t>
        <a:bodyPr/>
        <a:lstStyle/>
        <a:p>
          <a:endParaRPr lang="ru-RU"/>
        </a:p>
      </dgm:t>
    </dgm:pt>
    <dgm:pt modelId="{70DA2AED-762C-49B7-8FE3-482217801206}" type="sibTrans" cxnId="{423D9AB9-EDB3-493E-B258-011FEF431C21}">
      <dgm:prSet/>
      <dgm:spPr/>
      <dgm:t>
        <a:bodyPr/>
        <a:lstStyle/>
        <a:p>
          <a:endParaRPr lang="ru-RU"/>
        </a:p>
      </dgm:t>
    </dgm:pt>
    <dgm:pt modelId="{515677A9-912D-4084-B651-A2D424A529E7}">
      <dgm:prSet phldrT="[Текст]" custT="1"/>
      <dgm:spPr/>
      <dgm:t>
        <a:bodyPr/>
        <a:lstStyle/>
        <a:p>
          <a:r>
            <a:rPr lang="en-US" sz="1400" b="1" dirty="0" err="1"/>
            <a:t>SpbSU</a:t>
          </a:r>
          <a:endParaRPr lang="ru-RU" sz="1400" b="1" dirty="0"/>
        </a:p>
      </dgm:t>
    </dgm:pt>
    <dgm:pt modelId="{67163B98-189B-4BCF-977F-1DE5E7F49AD0}" type="parTrans" cxnId="{4A237343-0FF2-404E-87E9-75FFBC2743EC}">
      <dgm:prSet/>
      <dgm:spPr/>
      <dgm:t>
        <a:bodyPr/>
        <a:lstStyle/>
        <a:p>
          <a:endParaRPr lang="ru-RU"/>
        </a:p>
      </dgm:t>
    </dgm:pt>
    <dgm:pt modelId="{16C768E8-7013-49AC-BC9A-2247B44257D9}" type="sibTrans" cxnId="{4A237343-0FF2-404E-87E9-75FFBC2743EC}">
      <dgm:prSet/>
      <dgm:spPr/>
      <dgm:t>
        <a:bodyPr/>
        <a:lstStyle/>
        <a:p>
          <a:endParaRPr lang="ru-RU"/>
        </a:p>
      </dgm:t>
    </dgm:pt>
    <dgm:pt modelId="{3902BF6D-770C-496F-B0C9-26056B7879FF}">
      <dgm:prSet custT="1"/>
      <dgm:spPr/>
      <dgm:t>
        <a:bodyPr/>
        <a:lstStyle/>
        <a:p>
          <a:endParaRPr lang="ru-RU" sz="1800" b="1" dirty="0" err="1"/>
        </a:p>
      </dgm:t>
    </dgm:pt>
    <dgm:pt modelId="{76524F82-FBC2-44C5-9D14-9425DCACABF5}" type="parTrans" cxnId="{FD18FD60-11D3-406E-93FC-17525D120013}">
      <dgm:prSet/>
      <dgm:spPr/>
      <dgm:t>
        <a:bodyPr/>
        <a:lstStyle/>
        <a:p>
          <a:endParaRPr lang="ru-RU"/>
        </a:p>
      </dgm:t>
    </dgm:pt>
    <dgm:pt modelId="{7E55E127-C1E5-42F4-83C9-DE1750925899}" type="sibTrans" cxnId="{FD18FD60-11D3-406E-93FC-17525D120013}">
      <dgm:prSet/>
      <dgm:spPr/>
      <dgm:t>
        <a:bodyPr/>
        <a:lstStyle/>
        <a:p>
          <a:endParaRPr lang="ru-RU"/>
        </a:p>
      </dgm:t>
    </dgm:pt>
    <dgm:pt modelId="{D0E490F1-720C-4427-972B-7DB008516629}">
      <dgm:prSet phldrT="[Текст]" custT="1"/>
      <dgm:spPr/>
      <dgm:t>
        <a:bodyPr/>
        <a:lstStyle/>
        <a:p>
          <a:r>
            <a:rPr lang="en-US" sz="1700" b="1" dirty="0"/>
            <a:t>INR</a:t>
          </a:r>
          <a:endParaRPr lang="ru-RU" sz="1700" b="1" dirty="0"/>
        </a:p>
      </dgm:t>
    </dgm:pt>
    <dgm:pt modelId="{CED575E3-9A8A-4E15-8189-EB6FA89763E5}" type="sibTrans" cxnId="{68FD8F4A-852B-48B6-AAF4-A45E33B91DBF}">
      <dgm:prSet/>
      <dgm:spPr/>
      <dgm:t>
        <a:bodyPr/>
        <a:lstStyle/>
        <a:p>
          <a:endParaRPr lang="ru-RU"/>
        </a:p>
      </dgm:t>
    </dgm:pt>
    <dgm:pt modelId="{77126203-3677-4445-8EA5-A1E71F7F12BD}" type="parTrans" cxnId="{68FD8F4A-852B-48B6-AAF4-A45E33B91DBF}">
      <dgm:prSet/>
      <dgm:spPr/>
      <dgm:t>
        <a:bodyPr/>
        <a:lstStyle/>
        <a:p>
          <a:endParaRPr lang="ru-RU"/>
        </a:p>
      </dgm:t>
    </dgm:pt>
    <dgm:pt modelId="{6A333A04-D4F9-4112-852F-82D57E6350EF}">
      <dgm:prSet phldrT="[Текст]" custT="1"/>
      <dgm:spPr/>
      <dgm:t>
        <a:bodyPr/>
        <a:lstStyle/>
        <a:p>
          <a:r>
            <a:rPr lang="en-US" sz="1700" b="1" dirty="0"/>
            <a:t>RRC-KI</a:t>
          </a:r>
          <a:endParaRPr lang="ru-RU" sz="1700" b="1" dirty="0"/>
        </a:p>
      </dgm:t>
    </dgm:pt>
    <dgm:pt modelId="{503BF2EB-4689-4FFD-AA15-A4037BC43945}" type="parTrans" cxnId="{81F04741-7469-4E21-9195-FE33D9645C1E}">
      <dgm:prSet/>
      <dgm:spPr/>
      <dgm:t>
        <a:bodyPr/>
        <a:lstStyle/>
        <a:p>
          <a:endParaRPr lang="ru-RU"/>
        </a:p>
      </dgm:t>
    </dgm:pt>
    <dgm:pt modelId="{7A9279ED-27BE-4CF6-A0B4-59A373C5EFF7}" type="sibTrans" cxnId="{81F04741-7469-4E21-9195-FE33D9645C1E}">
      <dgm:prSet/>
      <dgm:spPr/>
      <dgm:t>
        <a:bodyPr/>
        <a:lstStyle/>
        <a:p>
          <a:endParaRPr lang="ru-RU"/>
        </a:p>
      </dgm:t>
    </dgm:pt>
    <dgm:pt modelId="{C435653B-959B-40EE-A33F-7EF7980A9ECB}" type="pres">
      <dgm:prSet presAssocID="{BE7CC2D6-9391-4322-81FD-63064199CF5E}" presName="Name0" presStyleCnt="0">
        <dgm:presLayoutVars>
          <dgm:chMax val="1"/>
          <dgm:dir/>
          <dgm:animLvl val="ctr"/>
          <dgm:resizeHandles val="exact"/>
        </dgm:presLayoutVars>
      </dgm:prSet>
      <dgm:spPr/>
    </dgm:pt>
    <dgm:pt modelId="{41F62387-EBBA-4DA9-9AC1-BC6EE52BA36E}" type="pres">
      <dgm:prSet presAssocID="{6E6B9083-B527-4647-B556-E4DB4E21A98C}" presName="centerShape" presStyleLbl="node0" presStyleIdx="0" presStyleCnt="1" custScaleX="126631"/>
      <dgm:spPr/>
    </dgm:pt>
    <dgm:pt modelId="{4337FC0D-11E8-4D2C-81E2-CE1EDE7396A3}" type="pres">
      <dgm:prSet presAssocID="{C99E431D-1AB3-4BEA-8451-4513CE46822C}" presName="parTrans" presStyleLbl="sibTrans2D1" presStyleIdx="0" presStyleCnt="7"/>
      <dgm:spPr/>
    </dgm:pt>
    <dgm:pt modelId="{F7289FEE-BAB7-4160-9A32-07E6BAB3ABCC}" type="pres">
      <dgm:prSet presAssocID="{C99E431D-1AB3-4BEA-8451-4513CE46822C}" presName="connectorText" presStyleLbl="sibTrans2D1" presStyleIdx="0" presStyleCnt="7"/>
      <dgm:spPr/>
    </dgm:pt>
    <dgm:pt modelId="{FDAC661D-F3C4-40E5-B635-7C0AC2BE527D}" type="pres">
      <dgm:prSet presAssocID="{4756E450-3165-4529-B6AA-44BA1A094965}" presName="node" presStyleLbl="node1" presStyleIdx="0" presStyleCnt="7">
        <dgm:presLayoutVars>
          <dgm:bulletEnabled val="1"/>
        </dgm:presLayoutVars>
      </dgm:prSet>
      <dgm:spPr/>
    </dgm:pt>
    <dgm:pt modelId="{11BB6C54-2EF2-439E-969F-846754779302}" type="pres">
      <dgm:prSet presAssocID="{B0C841F4-D579-4417-8A76-57D22E35634C}" presName="parTrans" presStyleLbl="sibTrans2D1" presStyleIdx="1" presStyleCnt="7"/>
      <dgm:spPr/>
    </dgm:pt>
    <dgm:pt modelId="{C1BB22DB-4DC5-4F58-8D89-6CE0BBD7D1AA}" type="pres">
      <dgm:prSet presAssocID="{B0C841F4-D579-4417-8A76-57D22E35634C}" presName="connectorText" presStyleLbl="sibTrans2D1" presStyleIdx="1" presStyleCnt="7"/>
      <dgm:spPr/>
    </dgm:pt>
    <dgm:pt modelId="{B4E66CF0-FFB2-48B1-A359-422B74FA43C0}" type="pres">
      <dgm:prSet presAssocID="{4AB5F500-6163-4D77-874D-FF9E3BBEFF02}" presName="node" presStyleLbl="node1" presStyleIdx="1" presStyleCnt="7">
        <dgm:presLayoutVars>
          <dgm:bulletEnabled val="1"/>
        </dgm:presLayoutVars>
      </dgm:prSet>
      <dgm:spPr/>
    </dgm:pt>
    <dgm:pt modelId="{3823CC26-205E-42F8-90E4-D18D04473ADB}" type="pres">
      <dgm:prSet presAssocID="{A1407B6A-F587-496B-9EE3-F28816B908EA}" presName="parTrans" presStyleLbl="sibTrans2D1" presStyleIdx="2" presStyleCnt="7"/>
      <dgm:spPr/>
    </dgm:pt>
    <dgm:pt modelId="{5C89C3B8-045C-41A1-9E31-3ABD89C24A53}" type="pres">
      <dgm:prSet presAssocID="{A1407B6A-F587-496B-9EE3-F28816B908EA}" presName="connectorText" presStyleLbl="sibTrans2D1" presStyleIdx="2" presStyleCnt="7"/>
      <dgm:spPr/>
    </dgm:pt>
    <dgm:pt modelId="{5312A2DD-9342-4434-9A64-42C1367017A6}" type="pres">
      <dgm:prSet presAssocID="{7AD6EF77-F6AD-4B01-ADC6-C4B299BD7A29}" presName="node" presStyleLbl="node1" presStyleIdx="2" presStyleCnt="7">
        <dgm:presLayoutVars>
          <dgm:bulletEnabled val="1"/>
        </dgm:presLayoutVars>
      </dgm:prSet>
      <dgm:spPr/>
    </dgm:pt>
    <dgm:pt modelId="{5EBDBE07-07DA-4A33-8106-AA904721ADA7}" type="pres">
      <dgm:prSet presAssocID="{503BF2EB-4689-4FFD-AA15-A4037BC43945}" presName="parTrans" presStyleLbl="sibTrans2D1" presStyleIdx="3" presStyleCnt="7"/>
      <dgm:spPr/>
    </dgm:pt>
    <dgm:pt modelId="{BCFF1A8F-B2ED-4F62-BC16-DC57012F410B}" type="pres">
      <dgm:prSet presAssocID="{503BF2EB-4689-4FFD-AA15-A4037BC43945}" presName="connectorText" presStyleLbl="sibTrans2D1" presStyleIdx="3" presStyleCnt="7"/>
      <dgm:spPr/>
    </dgm:pt>
    <dgm:pt modelId="{796A0938-07DF-49DA-8B2F-8F3AF7DA74A6}" type="pres">
      <dgm:prSet presAssocID="{6A333A04-D4F9-4112-852F-82D57E6350EF}" presName="node" presStyleLbl="node1" presStyleIdx="3" presStyleCnt="7">
        <dgm:presLayoutVars>
          <dgm:bulletEnabled val="1"/>
        </dgm:presLayoutVars>
      </dgm:prSet>
      <dgm:spPr/>
    </dgm:pt>
    <dgm:pt modelId="{12E9C11F-AE9F-4195-B8EB-6ECAB26F3C56}" type="pres">
      <dgm:prSet presAssocID="{890B7A10-7F36-45CE-B2CC-CEED17967BA3}" presName="parTrans" presStyleLbl="sibTrans2D1" presStyleIdx="4" presStyleCnt="7"/>
      <dgm:spPr/>
    </dgm:pt>
    <dgm:pt modelId="{2DEE7777-0312-4C9B-ACD3-7743B2C5E353}" type="pres">
      <dgm:prSet presAssocID="{890B7A10-7F36-45CE-B2CC-CEED17967BA3}" presName="connectorText" presStyleLbl="sibTrans2D1" presStyleIdx="4" presStyleCnt="7"/>
      <dgm:spPr/>
    </dgm:pt>
    <dgm:pt modelId="{6BBCA3BD-3F3D-471F-94FD-051295A5A4E4}" type="pres">
      <dgm:prSet presAssocID="{BF05E352-AF4C-41D6-B5F0-BF5D7AE2A1CA}" presName="node" presStyleLbl="node1" presStyleIdx="4" presStyleCnt="7">
        <dgm:presLayoutVars>
          <dgm:bulletEnabled val="1"/>
        </dgm:presLayoutVars>
      </dgm:prSet>
      <dgm:spPr/>
    </dgm:pt>
    <dgm:pt modelId="{309F6A76-CDCB-4A56-878A-9297EB8D632C}" type="pres">
      <dgm:prSet presAssocID="{77126203-3677-4445-8EA5-A1E71F7F12BD}" presName="parTrans" presStyleLbl="sibTrans2D1" presStyleIdx="5" presStyleCnt="7"/>
      <dgm:spPr/>
    </dgm:pt>
    <dgm:pt modelId="{E5A8ADB2-0116-44BA-8A87-6A7770B4548A}" type="pres">
      <dgm:prSet presAssocID="{77126203-3677-4445-8EA5-A1E71F7F12BD}" presName="connectorText" presStyleLbl="sibTrans2D1" presStyleIdx="5" presStyleCnt="7"/>
      <dgm:spPr/>
    </dgm:pt>
    <dgm:pt modelId="{3736D49E-B4A7-492E-9952-539FFA69A206}" type="pres">
      <dgm:prSet presAssocID="{D0E490F1-720C-4427-972B-7DB008516629}" presName="node" presStyleLbl="node1" presStyleIdx="5" presStyleCnt="7">
        <dgm:presLayoutVars>
          <dgm:bulletEnabled val="1"/>
        </dgm:presLayoutVars>
      </dgm:prSet>
      <dgm:spPr/>
    </dgm:pt>
    <dgm:pt modelId="{9A924567-C7DD-437F-8E7C-79FA627705CD}" type="pres">
      <dgm:prSet presAssocID="{67163B98-189B-4BCF-977F-1DE5E7F49AD0}" presName="parTrans" presStyleLbl="sibTrans2D1" presStyleIdx="6" presStyleCnt="7"/>
      <dgm:spPr/>
    </dgm:pt>
    <dgm:pt modelId="{95C3CA37-1969-4659-A04C-AEBB7A333FFB}" type="pres">
      <dgm:prSet presAssocID="{67163B98-189B-4BCF-977F-1DE5E7F49AD0}" presName="connectorText" presStyleLbl="sibTrans2D1" presStyleIdx="6" presStyleCnt="7"/>
      <dgm:spPr/>
    </dgm:pt>
    <dgm:pt modelId="{B7760184-3617-417B-9844-E021BAD98688}" type="pres">
      <dgm:prSet presAssocID="{515677A9-912D-4084-B651-A2D424A529E7}" presName="node" presStyleLbl="node1" presStyleIdx="6" presStyleCnt="7">
        <dgm:presLayoutVars>
          <dgm:bulletEnabled val="1"/>
        </dgm:presLayoutVars>
      </dgm:prSet>
      <dgm:spPr/>
    </dgm:pt>
  </dgm:ptLst>
  <dgm:cxnLst>
    <dgm:cxn modelId="{6CD6840B-1317-4B03-8644-CD07EEA510F0}" type="presOf" srcId="{B0C841F4-D579-4417-8A76-57D22E35634C}" destId="{11BB6C54-2EF2-439E-969F-846754779302}" srcOrd="0" destOrd="0" presId="urn:microsoft.com/office/officeart/2005/8/layout/radial5"/>
    <dgm:cxn modelId="{EBF6CA0E-61A5-46C3-B2F6-4F63A4843980}" srcId="{6E6B9083-B527-4647-B556-E4DB4E21A98C}" destId="{4756E450-3165-4529-B6AA-44BA1A094965}" srcOrd="0" destOrd="0" parTransId="{C99E431D-1AB3-4BEA-8451-4513CE46822C}" sibTransId="{06EA770C-BBA1-4571-AA6C-F435C478A337}"/>
    <dgm:cxn modelId="{0E095522-FF76-423F-9381-28AA16F696A5}" type="presOf" srcId="{890B7A10-7F36-45CE-B2CC-CEED17967BA3}" destId="{12E9C11F-AE9F-4195-B8EB-6ECAB26F3C56}" srcOrd="0" destOrd="0" presId="urn:microsoft.com/office/officeart/2005/8/layout/radial5"/>
    <dgm:cxn modelId="{02980128-21DF-4DA0-9B72-A281F3E4F169}" type="presOf" srcId="{BE7CC2D6-9391-4322-81FD-63064199CF5E}" destId="{C435653B-959B-40EE-A33F-7EF7980A9ECB}" srcOrd="0" destOrd="0" presId="urn:microsoft.com/office/officeart/2005/8/layout/radial5"/>
    <dgm:cxn modelId="{691C932A-4F6C-4F1E-8327-85E8EC1EB6AB}" type="presOf" srcId="{A1407B6A-F587-496B-9EE3-F28816B908EA}" destId="{5C89C3B8-045C-41A1-9E31-3ABD89C24A53}" srcOrd="1" destOrd="0" presId="urn:microsoft.com/office/officeart/2005/8/layout/radial5"/>
    <dgm:cxn modelId="{9BB9FA2C-168C-4504-8805-9A37D4160A21}" type="presOf" srcId="{503BF2EB-4689-4FFD-AA15-A4037BC43945}" destId="{5EBDBE07-07DA-4A33-8106-AA904721ADA7}" srcOrd="0" destOrd="0" presId="urn:microsoft.com/office/officeart/2005/8/layout/radial5"/>
    <dgm:cxn modelId="{16D9B430-2BE4-48D9-BFD4-875141DB6932}" srcId="{BE7CC2D6-9391-4322-81FD-63064199CF5E}" destId="{6E6B9083-B527-4647-B556-E4DB4E21A98C}" srcOrd="0" destOrd="0" parTransId="{234836B8-B4E1-4414-AD79-E5AF53CDC214}" sibTransId="{048A23EA-7FE3-42CA-B626-1A0A7D85F08C}"/>
    <dgm:cxn modelId="{BFCB6F3F-41EC-4BE9-9FE1-800C33C32C97}" type="presOf" srcId="{C99E431D-1AB3-4BEA-8451-4513CE46822C}" destId="{4337FC0D-11E8-4D2C-81E2-CE1EDE7396A3}" srcOrd="0" destOrd="0" presId="urn:microsoft.com/office/officeart/2005/8/layout/radial5"/>
    <dgm:cxn modelId="{86ADD23F-2835-41E7-802D-641E30E0C0E7}" type="presOf" srcId="{B0C841F4-D579-4417-8A76-57D22E35634C}" destId="{C1BB22DB-4DC5-4F58-8D89-6CE0BBD7D1AA}" srcOrd="1" destOrd="0" presId="urn:microsoft.com/office/officeart/2005/8/layout/radial5"/>
    <dgm:cxn modelId="{FD18FD60-11D3-406E-93FC-17525D120013}" srcId="{BE7CC2D6-9391-4322-81FD-63064199CF5E}" destId="{3902BF6D-770C-496F-B0C9-26056B7879FF}" srcOrd="2" destOrd="0" parTransId="{76524F82-FBC2-44C5-9D14-9425DCACABF5}" sibTransId="{7E55E127-C1E5-42F4-83C9-DE1750925899}"/>
    <dgm:cxn modelId="{81F04741-7469-4E21-9195-FE33D9645C1E}" srcId="{6E6B9083-B527-4647-B556-E4DB4E21A98C}" destId="{6A333A04-D4F9-4112-852F-82D57E6350EF}" srcOrd="3" destOrd="0" parTransId="{503BF2EB-4689-4FFD-AA15-A4037BC43945}" sibTransId="{7A9279ED-27BE-4CF6-A0B4-59A373C5EFF7}"/>
    <dgm:cxn modelId="{4A237343-0FF2-404E-87E9-75FFBC2743EC}" srcId="{6E6B9083-B527-4647-B556-E4DB4E21A98C}" destId="{515677A9-912D-4084-B651-A2D424A529E7}" srcOrd="6" destOrd="0" parTransId="{67163B98-189B-4BCF-977F-1DE5E7F49AD0}" sibTransId="{16C768E8-7013-49AC-BC9A-2247B44257D9}"/>
    <dgm:cxn modelId="{6CA42049-B5CC-4205-9484-D16234733099}" type="presOf" srcId="{890B7A10-7F36-45CE-B2CC-CEED17967BA3}" destId="{2DEE7777-0312-4C9B-ACD3-7743B2C5E353}" srcOrd="1" destOrd="0" presId="urn:microsoft.com/office/officeart/2005/8/layout/radial5"/>
    <dgm:cxn modelId="{68FD8F4A-852B-48B6-AAF4-A45E33B91DBF}" srcId="{6E6B9083-B527-4647-B556-E4DB4E21A98C}" destId="{D0E490F1-720C-4427-972B-7DB008516629}" srcOrd="5" destOrd="0" parTransId="{77126203-3677-4445-8EA5-A1E71F7F12BD}" sibTransId="{CED575E3-9A8A-4E15-8189-EB6FA89763E5}"/>
    <dgm:cxn modelId="{ACA45B50-2506-44DA-8E3A-50CE2B7ED417}" type="presOf" srcId="{7AD6EF77-F6AD-4B01-ADC6-C4B299BD7A29}" destId="{5312A2DD-9342-4434-9A64-42C1367017A6}" srcOrd="0" destOrd="0" presId="urn:microsoft.com/office/officeart/2005/8/layout/radial5"/>
    <dgm:cxn modelId="{1334D750-2664-4D23-B678-9FA73A6CAF4B}" type="presOf" srcId="{4AB5F500-6163-4D77-874D-FF9E3BBEFF02}" destId="{B4E66CF0-FFB2-48B1-A359-422B74FA43C0}" srcOrd="0" destOrd="0" presId="urn:microsoft.com/office/officeart/2005/8/layout/radial5"/>
    <dgm:cxn modelId="{358FA756-6999-47FA-A2CB-1C79ABEACA32}" type="presOf" srcId="{BF05E352-AF4C-41D6-B5F0-BF5D7AE2A1CA}" destId="{6BBCA3BD-3F3D-471F-94FD-051295A5A4E4}" srcOrd="0" destOrd="0" presId="urn:microsoft.com/office/officeart/2005/8/layout/radial5"/>
    <dgm:cxn modelId="{54F9F858-CE48-4152-A10F-E8796CA4B87E}" type="presOf" srcId="{67163B98-189B-4BCF-977F-1DE5E7F49AD0}" destId="{9A924567-C7DD-437F-8E7C-79FA627705CD}" srcOrd="0" destOrd="0" presId="urn:microsoft.com/office/officeart/2005/8/layout/radial5"/>
    <dgm:cxn modelId="{61C13C8D-C086-43BD-A2E9-86929489922E}" type="presOf" srcId="{6A333A04-D4F9-4112-852F-82D57E6350EF}" destId="{796A0938-07DF-49DA-8B2F-8F3AF7DA74A6}" srcOrd="0" destOrd="0" presId="urn:microsoft.com/office/officeart/2005/8/layout/radial5"/>
    <dgm:cxn modelId="{13EC2B93-71B1-4636-B2FD-B54211F605B4}" type="presOf" srcId="{67163B98-189B-4BCF-977F-1DE5E7F49AD0}" destId="{95C3CA37-1969-4659-A04C-AEBB7A333FFB}" srcOrd="1" destOrd="0" presId="urn:microsoft.com/office/officeart/2005/8/layout/radial5"/>
    <dgm:cxn modelId="{E5E36195-F81A-4A91-9D64-176479D5D584}" type="presOf" srcId="{A1407B6A-F587-496B-9EE3-F28816B908EA}" destId="{3823CC26-205E-42F8-90E4-D18D04473ADB}" srcOrd="0" destOrd="0" presId="urn:microsoft.com/office/officeart/2005/8/layout/radial5"/>
    <dgm:cxn modelId="{E4BA209D-F47B-4C53-87EB-3A44CD121655}" srcId="{6E6B9083-B527-4647-B556-E4DB4E21A98C}" destId="{7AD6EF77-F6AD-4B01-ADC6-C4B299BD7A29}" srcOrd="2" destOrd="0" parTransId="{A1407B6A-F587-496B-9EE3-F28816B908EA}" sibTransId="{61B7F933-5044-492C-9A09-9428633719F6}"/>
    <dgm:cxn modelId="{D66E5EB2-162C-4750-AB31-AAEA07AE05F6}" type="presOf" srcId="{4756E450-3165-4529-B6AA-44BA1A094965}" destId="{FDAC661D-F3C4-40E5-B635-7C0AC2BE527D}" srcOrd="0" destOrd="0" presId="urn:microsoft.com/office/officeart/2005/8/layout/radial5"/>
    <dgm:cxn modelId="{4CF850B2-6C5B-46BA-88B2-CA3ECCCB1553}" srcId="{6E6B9083-B527-4647-B556-E4DB4E21A98C}" destId="{BF05E352-AF4C-41D6-B5F0-BF5D7AE2A1CA}" srcOrd="4" destOrd="0" parTransId="{890B7A10-7F36-45CE-B2CC-CEED17967BA3}" sibTransId="{D91A8DF9-DA58-47A1-9D15-EC04C0D4C40F}"/>
    <dgm:cxn modelId="{E99BC9B5-05CF-43BF-8482-A469F7547967}" type="presOf" srcId="{6E6B9083-B527-4647-B556-E4DB4E21A98C}" destId="{41F62387-EBBA-4DA9-9AC1-BC6EE52BA36E}" srcOrd="0" destOrd="0" presId="urn:microsoft.com/office/officeart/2005/8/layout/radial5"/>
    <dgm:cxn modelId="{423D9AB9-EDB3-493E-B258-011FEF431C21}" srcId="{BE7CC2D6-9391-4322-81FD-63064199CF5E}" destId="{B3E81401-1788-47C0-9896-00EBA7627487}" srcOrd="1" destOrd="0" parTransId="{A9FD3C38-F79B-4F6F-92AC-E3533D2F7E69}" sibTransId="{70DA2AED-762C-49B7-8FE3-482217801206}"/>
    <dgm:cxn modelId="{19601BBA-8D7F-40F8-BFB3-F4B8E647BF83}" type="presOf" srcId="{77126203-3677-4445-8EA5-A1E71F7F12BD}" destId="{E5A8ADB2-0116-44BA-8A87-6A7770B4548A}" srcOrd="1" destOrd="0" presId="urn:microsoft.com/office/officeart/2005/8/layout/radial5"/>
    <dgm:cxn modelId="{EB86EAC9-3ED2-474A-B979-CB3216EB2B27}" type="presOf" srcId="{77126203-3677-4445-8EA5-A1E71F7F12BD}" destId="{309F6A76-CDCB-4A56-878A-9297EB8D632C}" srcOrd="0" destOrd="0" presId="urn:microsoft.com/office/officeart/2005/8/layout/radial5"/>
    <dgm:cxn modelId="{C093F3D6-5727-469E-94BE-C9E41DF2159A}" type="presOf" srcId="{515677A9-912D-4084-B651-A2D424A529E7}" destId="{B7760184-3617-417B-9844-E021BAD98688}" srcOrd="0" destOrd="0" presId="urn:microsoft.com/office/officeart/2005/8/layout/radial5"/>
    <dgm:cxn modelId="{EA54EFDD-37BE-43A6-AA85-92DDD5DEB432}" type="presOf" srcId="{C99E431D-1AB3-4BEA-8451-4513CE46822C}" destId="{F7289FEE-BAB7-4160-9A32-07E6BAB3ABCC}" srcOrd="1" destOrd="0" presId="urn:microsoft.com/office/officeart/2005/8/layout/radial5"/>
    <dgm:cxn modelId="{1F0B3EDE-3ABE-47A8-867C-3141F5E7352E}" type="presOf" srcId="{503BF2EB-4689-4FFD-AA15-A4037BC43945}" destId="{BCFF1A8F-B2ED-4F62-BC16-DC57012F410B}" srcOrd="1" destOrd="0" presId="urn:microsoft.com/office/officeart/2005/8/layout/radial5"/>
    <dgm:cxn modelId="{8177B8E6-15A8-4140-BA77-1BF823A384C5}" srcId="{6E6B9083-B527-4647-B556-E4DB4E21A98C}" destId="{4AB5F500-6163-4D77-874D-FF9E3BBEFF02}" srcOrd="1" destOrd="0" parTransId="{B0C841F4-D579-4417-8A76-57D22E35634C}" sibTransId="{A26C8C8A-16C5-48E8-8BF7-C770BBCF8223}"/>
    <dgm:cxn modelId="{2F9E2CFF-7D0B-49F6-A1D5-F51EA925CE4F}" type="presOf" srcId="{D0E490F1-720C-4427-972B-7DB008516629}" destId="{3736D49E-B4A7-492E-9952-539FFA69A206}" srcOrd="0" destOrd="0" presId="urn:microsoft.com/office/officeart/2005/8/layout/radial5"/>
    <dgm:cxn modelId="{5122F248-AFD2-402E-BB28-F14657562EDF}" type="presParOf" srcId="{C435653B-959B-40EE-A33F-7EF7980A9ECB}" destId="{41F62387-EBBA-4DA9-9AC1-BC6EE52BA36E}" srcOrd="0" destOrd="0" presId="urn:microsoft.com/office/officeart/2005/8/layout/radial5"/>
    <dgm:cxn modelId="{23091939-5299-45CE-9F07-350A099CC5B8}" type="presParOf" srcId="{C435653B-959B-40EE-A33F-7EF7980A9ECB}" destId="{4337FC0D-11E8-4D2C-81E2-CE1EDE7396A3}" srcOrd="1" destOrd="0" presId="urn:microsoft.com/office/officeart/2005/8/layout/radial5"/>
    <dgm:cxn modelId="{F978E4D5-5F43-40E1-985E-DA422BBA31B8}" type="presParOf" srcId="{4337FC0D-11E8-4D2C-81E2-CE1EDE7396A3}" destId="{F7289FEE-BAB7-4160-9A32-07E6BAB3ABCC}" srcOrd="0" destOrd="0" presId="urn:microsoft.com/office/officeart/2005/8/layout/radial5"/>
    <dgm:cxn modelId="{A73A6B7A-0E74-4802-A7E2-D3D5D326135B}" type="presParOf" srcId="{C435653B-959B-40EE-A33F-7EF7980A9ECB}" destId="{FDAC661D-F3C4-40E5-B635-7C0AC2BE527D}" srcOrd="2" destOrd="0" presId="urn:microsoft.com/office/officeart/2005/8/layout/radial5"/>
    <dgm:cxn modelId="{C6FFC575-74BB-4D7C-90F5-D05B0B92EA61}" type="presParOf" srcId="{C435653B-959B-40EE-A33F-7EF7980A9ECB}" destId="{11BB6C54-2EF2-439E-969F-846754779302}" srcOrd="3" destOrd="0" presId="urn:microsoft.com/office/officeart/2005/8/layout/radial5"/>
    <dgm:cxn modelId="{71DA5A54-3EE6-492E-A64A-9C94E8F8C143}" type="presParOf" srcId="{11BB6C54-2EF2-439E-969F-846754779302}" destId="{C1BB22DB-4DC5-4F58-8D89-6CE0BBD7D1AA}" srcOrd="0" destOrd="0" presId="urn:microsoft.com/office/officeart/2005/8/layout/radial5"/>
    <dgm:cxn modelId="{EAFA6F89-7584-4D04-A5CF-396CCDE75D15}" type="presParOf" srcId="{C435653B-959B-40EE-A33F-7EF7980A9ECB}" destId="{B4E66CF0-FFB2-48B1-A359-422B74FA43C0}" srcOrd="4" destOrd="0" presId="urn:microsoft.com/office/officeart/2005/8/layout/radial5"/>
    <dgm:cxn modelId="{92F67125-62ED-4F1D-ACA2-F20CF74A83D5}" type="presParOf" srcId="{C435653B-959B-40EE-A33F-7EF7980A9ECB}" destId="{3823CC26-205E-42F8-90E4-D18D04473ADB}" srcOrd="5" destOrd="0" presId="urn:microsoft.com/office/officeart/2005/8/layout/radial5"/>
    <dgm:cxn modelId="{2D54D728-1061-466B-A306-96335B333283}" type="presParOf" srcId="{3823CC26-205E-42F8-90E4-D18D04473ADB}" destId="{5C89C3B8-045C-41A1-9E31-3ABD89C24A53}" srcOrd="0" destOrd="0" presId="urn:microsoft.com/office/officeart/2005/8/layout/radial5"/>
    <dgm:cxn modelId="{03FEE5CC-FBC3-4010-9F9C-49F1C5453BE0}" type="presParOf" srcId="{C435653B-959B-40EE-A33F-7EF7980A9ECB}" destId="{5312A2DD-9342-4434-9A64-42C1367017A6}" srcOrd="6" destOrd="0" presId="urn:microsoft.com/office/officeart/2005/8/layout/radial5"/>
    <dgm:cxn modelId="{4FD68071-736C-4E0B-AD9C-07CC74250CEB}" type="presParOf" srcId="{C435653B-959B-40EE-A33F-7EF7980A9ECB}" destId="{5EBDBE07-07DA-4A33-8106-AA904721ADA7}" srcOrd="7" destOrd="0" presId="urn:microsoft.com/office/officeart/2005/8/layout/radial5"/>
    <dgm:cxn modelId="{77F04262-632C-41B5-9C9C-53CD5E98E33F}" type="presParOf" srcId="{5EBDBE07-07DA-4A33-8106-AA904721ADA7}" destId="{BCFF1A8F-B2ED-4F62-BC16-DC57012F410B}" srcOrd="0" destOrd="0" presId="urn:microsoft.com/office/officeart/2005/8/layout/radial5"/>
    <dgm:cxn modelId="{73CA4A33-CB50-4634-89C8-F10C19884FDE}" type="presParOf" srcId="{C435653B-959B-40EE-A33F-7EF7980A9ECB}" destId="{796A0938-07DF-49DA-8B2F-8F3AF7DA74A6}" srcOrd="8" destOrd="0" presId="urn:microsoft.com/office/officeart/2005/8/layout/radial5"/>
    <dgm:cxn modelId="{44C7E39C-3E31-4F48-83F4-15B222945095}" type="presParOf" srcId="{C435653B-959B-40EE-A33F-7EF7980A9ECB}" destId="{12E9C11F-AE9F-4195-B8EB-6ECAB26F3C56}" srcOrd="9" destOrd="0" presId="urn:microsoft.com/office/officeart/2005/8/layout/radial5"/>
    <dgm:cxn modelId="{1C00AA7B-F90E-48AA-82FF-6C5B158FB5B3}" type="presParOf" srcId="{12E9C11F-AE9F-4195-B8EB-6ECAB26F3C56}" destId="{2DEE7777-0312-4C9B-ACD3-7743B2C5E353}" srcOrd="0" destOrd="0" presId="urn:microsoft.com/office/officeart/2005/8/layout/radial5"/>
    <dgm:cxn modelId="{4F6AFC7A-4FBB-4220-8A11-5300420C2A47}" type="presParOf" srcId="{C435653B-959B-40EE-A33F-7EF7980A9ECB}" destId="{6BBCA3BD-3F3D-471F-94FD-051295A5A4E4}" srcOrd="10" destOrd="0" presId="urn:microsoft.com/office/officeart/2005/8/layout/radial5"/>
    <dgm:cxn modelId="{1CB68737-F247-4515-84DE-ACC69091312C}" type="presParOf" srcId="{C435653B-959B-40EE-A33F-7EF7980A9ECB}" destId="{309F6A76-CDCB-4A56-878A-9297EB8D632C}" srcOrd="11" destOrd="0" presId="urn:microsoft.com/office/officeart/2005/8/layout/radial5"/>
    <dgm:cxn modelId="{4EA28B65-5777-416C-95B7-3BF521FFED5B}" type="presParOf" srcId="{309F6A76-CDCB-4A56-878A-9297EB8D632C}" destId="{E5A8ADB2-0116-44BA-8A87-6A7770B4548A}" srcOrd="0" destOrd="0" presId="urn:microsoft.com/office/officeart/2005/8/layout/radial5"/>
    <dgm:cxn modelId="{6468F7AB-699F-45E8-953D-68901F1C5A05}" type="presParOf" srcId="{C435653B-959B-40EE-A33F-7EF7980A9ECB}" destId="{3736D49E-B4A7-492E-9952-539FFA69A206}" srcOrd="12" destOrd="0" presId="urn:microsoft.com/office/officeart/2005/8/layout/radial5"/>
    <dgm:cxn modelId="{7411EEA7-7C2F-4FD9-8C9A-0ECB4A472324}" type="presParOf" srcId="{C435653B-959B-40EE-A33F-7EF7980A9ECB}" destId="{9A924567-C7DD-437F-8E7C-79FA627705CD}" srcOrd="13" destOrd="0" presId="urn:microsoft.com/office/officeart/2005/8/layout/radial5"/>
    <dgm:cxn modelId="{F607DAC6-15A1-409C-8E85-64DE9A3F51D5}" type="presParOf" srcId="{9A924567-C7DD-437F-8E7C-79FA627705CD}" destId="{95C3CA37-1969-4659-A04C-AEBB7A333FFB}" srcOrd="0" destOrd="0" presId="urn:microsoft.com/office/officeart/2005/8/layout/radial5"/>
    <dgm:cxn modelId="{F109B4BB-9BEF-40BB-BA14-BC2CB3000F61}" type="presParOf" srcId="{C435653B-959B-40EE-A33F-7EF7980A9ECB}" destId="{B7760184-3617-417B-9844-E021BAD98688}" srcOrd="14" destOrd="0" presId="urn:microsoft.com/office/officeart/2005/8/layout/radial5"/>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301DE60-2524-4E54-AF16-D0EBD4C4B5A8}" type="doc">
      <dgm:prSet loTypeId="urn:microsoft.com/office/officeart/2005/8/layout/cycle2" loCatId="cycle" qsTypeId="urn:microsoft.com/office/officeart/2005/8/quickstyle/simple4" qsCatId="simple" csTypeId="urn:microsoft.com/office/officeart/2005/8/colors/accent6_3" csCatId="accent6" phldr="1"/>
      <dgm:spPr/>
      <dgm:t>
        <a:bodyPr/>
        <a:lstStyle/>
        <a:p>
          <a:endParaRPr lang="ru-RU"/>
        </a:p>
      </dgm:t>
    </dgm:pt>
    <dgm:pt modelId="{8C6DF0B9-5E8A-4D60-9F77-E1CF43EDD974}">
      <dgm:prSet phldrT="[Текст]"/>
      <dgm:spPr/>
      <dgm:t>
        <a:bodyPr/>
        <a:lstStyle/>
        <a:p>
          <a:r>
            <a:rPr lang="en-US" dirty="0"/>
            <a:t>S</a:t>
          </a:r>
          <a:endParaRPr lang="ru-RU" dirty="0"/>
        </a:p>
      </dgm:t>
    </dgm:pt>
    <dgm:pt modelId="{529D6C2F-6728-40E6-94B7-AE53385980F0}" type="parTrans" cxnId="{D847E5D5-AB8E-4DF1-8973-81220B2E998C}">
      <dgm:prSet/>
      <dgm:spPr/>
      <dgm:t>
        <a:bodyPr/>
        <a:lstStyle/>
        <a:p>
          <a:endParaRPr lang="ru-RU"/>
        </a:p>
      </dgm:t>
    </dgm:pt>
    <dgm:pt modelId="{6CC81D81-F5DD-4F06-A489-18AC9CD1AC59}" type="sibTrans" cxnId="{D847E5D5-AB8E-4DF1-8973-81220B2E998C}">
      <dgm:prSet/>
      <dgm:spPr/>
      <dgm:t>
        <a:bodyPr/>
        <a:lstStyle/>
        <a:p>
          <a:endParaRPr lang="ru-RU"/>
        </a:p>
      </dgm:t>
    </dgm:pt>
    <dgm:pt modelId="{DA73C6AE-2698-4453-9303-BA2DF7D22AA8}">
      <dgm:prSet phldrT="[Текст]"/>
      <dgm:spPr/>
      <dgm:t>
        <a:bodyPr/>
        <a:lstStyle/>
        <a:p>
          <a:r>
            <a:rPr lang="en-US" dirty="0"/>
            <a:t>.</a:t>
          </a:r>
          <a:endParaRPr lang="ru-RU" dirty="0"/>
        </a:p>
      </dgm:t>
    </dgm:pt>
    <dgm:pt modelId="{088C92EA-9581-4364-B1B6-7E4F9B933537}" type="parTrans" cxnId="{53896B27-AB30-4AE7-A516-E46C4E0EE642}">
      <dgm:prSet/>
      <dgm:spPr/>
      <dgm:t>
        <a:bodyPr/>
        <a:lstStyle/>
        <a:p>
          <a:endParaRPr lang="ru-RU"/>
        </a:p>
      </dgm:t>
    </dgm:pt>
    <dgm:pt modelId="{E74CCB15-E3FE-4184-9A3D-7BE314FB3EC8}" type="sibTrans" cxnId="{53896B27-AB30-4AE7-A516-E46C4E0EE642}">
      <dgm:prSet/>
      <dgm:spPr/>
      <dgm:t>
        <a:bodyPr/>
        <a:lstStyle/>
        <a:p>
          <a:endParaRPr lang="ru-RU"/>
        </a:p>
      </dgm:t>
    </dgm:pt>
    <dgm:pt modelId="{FEC6220B-EB5E-4BEA-830A-277632F27910}">
      <dgm:prSet phldrT="[Текст]"/>
      <dgm:spPr/>
      <dgm:t>
        <a:bodyPr/>
        <a:lstStyle/>
        <a:p>
          <a:r>
            <a:rPr lang="en-US" dirty="0"/>
            <a:t>.</a:t>
          </a:r>
          <a:endParaRPr lang="ru-RU" dirty="0"/>
        </a:p>
      </dgm:t>
    </dgm:pt>
    <dgm:pt modelId="{470D4EEB-61E6-4C62-9325-CBE7E65AE7D2}" type="parTrans" cxnId="{8D4C3BA8-CAD9-4240-BFBC-6FD7B39C781B}">
      <dgm:prSet/>
      <dgm:spPr/>
      <dgm:t>
        <a:bodyPr/>
        <a:lstStyle/>
        <a:p>
          <a:endParaRPr lang="ru-RU"/>
        </a:p>
      </dgm:t>
    </dgm:pt>
    <dgm:pt modelId="{B5A813F8-8651-432B-B21F-CFBF917FF476}" type="sibTrans" cxnId="{8D4C3BA8-CAD9-4240-BFBC-6FD7B39C781B}">
      <dgm:prSet/>
      <dgm:spPr/>
      <dgm:t>
        <a:bodyPr/>
        <a:lstStyle/>
        <a:p>
          <a:endParaRPr lang="ru-RU"/>
        </a:p>
      </dgm:t>
    </dgm:pt>
    <dgm:pt modelId="{05C056BD-4BA9-4B46-A2E5-BA78511279B1}">
      <dgm:prSet phldrT="[Текст]"/>
      <dgm:spPr/>
      <dgm:t>
        <a:bodyPr/>
        <a:lstStyle/>
        <a:p>
          <a:r>
            <a:rPr lang="en-US" dirty="0"/>
            <a:t>S</a:t>
          </a:r>
          <a:endParaRPr lang="ru-RU" dirty="0"/>
        </a:p>
      </dgm:t>
    </dgm:pt>
    <dgm:pt modelId="{7C26D05B-DB68-4EEF-A578-882CDA033790}" type="parTrans" cxnId="{44231CDC-947A-4F86-A76F-25A3D6DAA1FF}">
      <dgm:prSet/>
      <dgm:spPr/>
      <dgm:t>
        <a:bodyPr/>
        <a:lstStyle/>
        <a:p>
          <a:endParaRPr lang="ru-RU"/>
        </a:p>
      </dgm:t>
    </dgm:pt>
    <dgm:pt modelId="{F5D862E9-9D2E-4620-8BE9-E8D93C197C9E}" type="sibTrans" cxnId="{44231CDC-947A-4F86-A76F-25A3D6DAA1FF}">
      <dgm:prSet/>
      <dgm:spPr/>
      <dgm:t>
        <a:bodyPr/>
        <a:lstStyle/>
        <a:p>
          <a:endParaRPr lang="ru-RU"/>
        </a:p>
      </dgm:t>
    </dgm:pt>
    <dgm:pt modelId="{A9CB794E-F5ED-4AD2-88E7-AABEEA0B84CF}">
      <dgm:prSet phldrT="[Текст]"/>
      <dgm:spPr/>
      <dgm:t>
        <a:bodyPr/>
        <a:lstStyle/>
        <a:p>
          <a:r>
            <a:rPr lang="en-US" dirty="0"/>
            <a:t>S</a:t>
          </a:r>
          <a:endParaRPr lang="ru-RU" dirty="0"/>
        </a:p>
      </dgm:t>
    </dgm:pt>
    <dgm:pt modelId="{EC3C3EA5-34F0-43B0-B5FA-5802E8DBA997}" type="parTrans" cxnId="{ED73907D-1B63-4AE0-95B0-63E3FF354E9B}">
      <dgm:prSet/>
      <dgm:spPr/>
      <dgm:t>
        <a:bodyPr/>
        <a:lstStyle/>
        <a:p>
          <a:endParaRPr lang="ru-RU"/>
        </a:p>
      </dgm:t>
    </dgm:pt>
    <dgm:pt modelId="{03C4B692-530C-4AFD-A51F-0331E2839DD6}" type="sibTrans" cxnId="{ED73907D-1B63-4AE0-95B0-63E3FF354E9B}">
      <dgm:prSet/>
      <dgm:spPr/>
      <dgm:t>
        <a:bodyPr/>
        <a:lstStyle/>
        <a:p>
          <a:endParaRPr lang="ru-RU"/>
        </a:p>
      </dgm:t>
    </dgm:pt>
    <dgm:pt modelId="{B68471EE-3A28-47B6-8977-1E7DEFB594CF}">
      <dgm:prSet phldrT="[Текст]"/>
      <dgm:spPr/>
      <dgm:t>
        <a:bodyPr/>
        <a:lstStyle/>
        <a:p>
          <a:r>
            <a:rPr lang="en-US" dirty="0"/>
            <a:t>.</a:t>
          </a:r>
          <a:endParaRPr lang="ru-RU" dirty="0"/>
        </a:p>
      </dgm:t>
    </dgm:pt>
    <dgm:pt modelId="{21E05973-0AFA-4C53-A9D9-85AA1A04DA59}" type="parTrans" cxnId="{B319F124-9862-40C8-9645-983CCEAEA9B9}">
      <dgm:prSet/>
      <dgm:spPr/>
      <dgm:t>
        <a:bodyPr/>
        <a:lstStyle/>
        <a:p>
          <a:endParaRPr lang="ru-RU"/>
        </a:p>
      </dgm:t>
    </dgm:pt>
    <dgm:pt modelId="{51BBB008-4407-40CC-8333-3C0BAF0B9F6B}" type="sibTrans" cxnId="{B319F124-9862-40C8-9645-983CCEAEA9B9}">
      <dgm:prSet/>
      <dgm:spPr/>
      <dgm:t>
        <a:bodyPr/>
        <a:lstStyle/>
        <a:p>
          <a:endParaRPr lang="ru-RU"/>
        </a:p>
      </dgm:t>
    </dgm:pt>
    <dgm:pt modelId="{F8BB9C3F-B172-413D-A24E-99644BD750C5}">
      <dgm:prSet phldrT="[Текст]"/>
      <dgm:spPr/>
      <dgm:t>
        <a:bodyPr/>
        <a:lstStyle/>
        <a:p>
          <a:r>
            <a:rPr lang="en-US" dirty="0"/>
            <a:t>.</a:t>
          </a:r>
          <a:endParaRPr lang="ru-RU" dirty="0"/>
        </a:p>
      </dgm:t>
    </dgm:pt>
    <dgm:pt modelId="{5DF7AC90-BD33-46C2-BC9B-7035E3104C69}" type="parTrans" cxnId="{E0C22B2D-3391-46DA-B0A2-548635910DE7}">
      <dgm:prSet/>
      <dgm:spPr/>
      <dgm:t>
        <a:bodyPr/>
        <a:lstStyle/>
        <a:p>
          <a:endParaRPr lang="ru-RU"/>
        </a:p>
      </dgm:t>
    </dgm:pt>
    <dgm:pt modelId="{4B02CB62-73E8-4806-B1F9-BB094E0F58EE}" type="sibTrans" cxnId="{E0C22B2D-3391-46DA-B0A2-548635910DE7}">
      <dgm:prSet/>
      <dgm:spPr/>
      <dgm:t>
        <a:bodyPr/>
        <a:lstStyle/>
        <a:p>
          <a:endParaRPr lang="ru-RU"/>
        </a:p>
      </dgm:t>
    </dgm:pt>
    <dgm:pt modelId="{5CAFD1F4-D715-4926-B500-6A06983A0BE3}" type="pres">
      <dgm:prSet presAssocID="{0301DE60-2524-4E54-AF16-D0EBD4C4B5A8}" presName="cycle" presStyleCnt="0">
        <dgm:presLayoutVars>
          <dgm:dir/>
          <dgm:resizeHandles val="exact"/>
        </dgm:presLayoutVars>
      </dgm:prSet>
      <dgm:spPr/>
    </dgm:pt>
    <dgm:pt modelId="{BD782E15-37C8-4EDF-BA01-6B10E0F04573}" type="pres">
      <dgm:prSet presAssocID="{8C6DF0B9-5E8A-4D60-9F77-E1CF43EDD974}" presName="node" presStyleLbl="node1" presStyleIdx="0" presStyleCnt="7">
        <dgm:presLayoutVars>
          <dgm:bulletEnabled val="1"/>
        </dgm:presLayoutVars>
      </dgm:prSet>
      <dgm:spPr/>
    </dgm:pt>
    <dgm:pt modelId="{F6A6868E-5CDC-4283-BE5C-E5D52435CD04}" type="pres">
      <dgm:prSet presAssocID="{6CC81D81-F5DD-4F06-A489-18AC9CD1AC59}" presName="sibTrans" presStyleLbl="sibTrans2D1" presStyleIdx="0" presStyleCnt="7" custLinFactNeighborX="14742" custLinFactNeighborY="6647"/>
      <dgm:spPr/>
    </dgm:pt>
    <dgm:pt modelId="{0D359303-B516-43D0-AF88-851AE5754264}" type="pres">
      <dgm:prSet presAssocID="{6CC81D81-F5DD-4F06-A489-18AC9CD1AC59}" presName="connectorText" presStyleLbl="sibTrans2D1" presStyleIdx="0" presStyleCnt="7"/>
      <dgm:spPr/>
    </dgm:pt>
    <dgm:pt modelId="{CFEBCDA1-F5D6-4B07-A614-7735536A5575}" type="pres">
      <dgm:prSet presAssocID="{05C056BD-4BA9-4B46-A2E5-BA78511279B1}" presName="node" presStyleLbl="node1" presStyleIdx="1" presStyleCnt="7">
        <dgm:presLayoutVars>
          <dgm:bulletEnabled val="1"/>
        </dgm:presLayoutVars>
      </dgm:prSet>
      <dgm:spPr/>
    </dgm:pt>
    <dgm:pt modelId="{94F4C96D-7F06-4479-B4A7-AD258442CCD3}" type="pres">
      <dgm:prSet presAssocID="{F5D862E9-9D2E-4620-8BE9-E8D93C197C9E}" presName="sibTrans" presStyleLbl="sibTrans2D1" presStyleIdx="1" presStyleCnt="7" custLinFactNeighborX="23166" custLinFactNeighborY="0"/>
      <dgm:spPr/>
    </dgm:pt>
    <dgm:pt modelId="{7A6683EA-AF78-4963-B6F4-E2CE4D5CD044}" type="pres">
      <dgm:prSet presAssocID="{F5D862E9-9D2E-4620-8BE9-E8D93C197C9E}" presName="connectorText" presStyleLbl="sibTrans2D1" presStyleIdx="1" presStyleCnt="7"/>
      <dgm:spPr/>
    </dgm:pt>
    <dgm:pt modelId="{83827DD3-7C3D-4B03-AA79-B22D8CC40763}" type="pres">
      <dgm:prSet presAssocID="{A9CB794E-F5ED-4AD2-88E7-AABEEA0B84CF}" presName="node" presStyleLbl="node1" presStyleIdx="2" presStyleCnt="7">
        <dgm:presLayoutVars>
          <dgm:bulletEnabled val="1"/>
        </dgm:presLayoutVars>
      </dgm:prSet>
      <dgm:spPr/>
    </dgm:pt>
    <dgm:pt modelId="{B313F80D-1F64-493E-8DAF-8C8D0E2FF259}" type="pres">
      <dgm:prSet presAssocID="{03C4B692-530C-4AFD-A51F-0331E2839DD6}" presName="sibTrans" presStyleLbl="sibTrans2D1" presStyleIdx="2" presStyleCnt="7" custLinFactNeighborX="-2106" custLinFactNeighborY="13295"/>
      <dgm:spPr/>
    </dgm:pt>
    <dgm:pt modelId="{95B67598-C47B-4A84-9424-B56D42677E82}" type="pres">
      <dgm:prSet presAssocID="{03C4B692-530C-4AFD-A51F-0331E2839DD6}" presName="connectorText" presStyleLbl="sibTrans2D1" presStyleIdx="2" presStyleCnt="7"/>
      <dgm:spPr/>
    </dgm:pt>
    <dgm:pt modelId="{1351BF70-CD3F-4A76-A011-F849F5C1B3CD}" type="pres">
      <dgm:prSet presAssocID="{F8BB9C3F-B172-413D-A24E-99644BD750C5}" presName="node" presStyleLbl="node1" presStyleIdx="3" presStyleCnt="7">
        <dgm:presLayoutVars>
          <dgm:bulletEnabled val="1"/>
        </dgm:presLayoutVars>
      </dgm:prSet>
      <dgm:spPr/>
    </dgm:pt>
    <dgm:pt modelId="{1CCE7579-EBE8-4D79-998D-A9BD346388D1}" type="pres">
      <dgm:prSet presAssocID="{4B02CB62-73E8-4806-B1F9-BB094E0F58EE}" presName="sibTrans" presStyleLbl="sibTrans2D1" presStyleIdx="3" presStyleCnt="7"/>
      <dgm:spPr/>
    </dgm:pt>
    <dgm:pt modelId="{D586F965-60F3-4339-BCB3-DD2B49E0930C}" type="pres">
      <dgm:prSet presAssocID="{4B02CB62-73E8-4806-B1F9-BB094E0F58EE}" presName="connectorText" presStyleLbl="sibTrans2D1" presStyleIdx="3" presStyleCnt="7"/>
      <dgm:spPr/>
    </dgm:pt>
    <dgm:pt modelId="{5D70AD18-1428-402E-BDC5-1A5A3D1AC8DF}" type="pres">
      <dgm:prSet presAssocID="{B68471EE-3A28-47B6-8977-1E7DEFB594CF}" presName="node" presStyleLbl="node1" presStyleIdx="4" presStyleCnt="7">
        <dgm:presLayoutVars>
          <dgm:bulletEnabled val="1"/>
        </dgm:presLayoutVars>
      </dgm:prSet>
      <dgm:spPr/>
    </dgm:pt>
    <dgm:pt modelId="{3D02D4ED-6B0A-4646-A2C0-6FA37140E504}" type="pres">
      <dgm:prSet presAssocID="{51BBB008-4407-40CC-8333-3C0BAF0B9F6B}" presName="sibTrans" presStyleLbl="sibTrans2D1" presStyleIdx="4" presStyleCnt="7" custLinFactNeighborX="0" custLinFactNeighborY="-3324"/>
      <dgm:spPr/>
    </dgm:pt>
    <dgm:pt modelId="{886EBB92-E620-4618-BF4C-31F43FF2871B}" type="pres">
      <dgm:prSet presAssocID="{51BBB008-4407-40CC-8333-3C0BAF0B9F6B}" presName="connectorText" presStyleLbl="sibTrans2D1" presStyleIdx="4" presStyleCnt="7"/>
      <dgm:spPr/>
    </dgm:pt>
    <dgm:pt modelId="{56536737-5716-431C-BDF3-EC9B66B54CCF}" type="pres">
      <dgm:prSet presAssocID="{DA73C6AE-2698-4453-9303-BA2DF7D22AA8}" presName="node" presStyleLbl="node1" presStyleIdx="5" presStyleCnt="7">
        <dgm:presLayoutVars>
          <dgm:bulletEnabled val="1"/>
        </dgm:presLayoutVars>
      </dgm:prSet>
      <dgm:spPr/>
    </dgm:pt>
    <dgm:pt modelId="{374892A0-51FA-46FE-A1B1-BB1E5E7CB9B2}" type="pres">
      <dgm:prSet presAssocID="{E74CCB15-E3FE-4184-9A3D-7BE314FB3EC8}" presName="sibTrans" presStyleLbl="sibTrans2D1" presStyleIdx="5" presStyleCnt="7"/>
      <dgm:spPr/>
    </dgm:pt>
    <dgm:pt modelId="{E65AADF9-A2E8-4816-A636-F919DF18D3F8}" type="pres">
      <dgm:prSet presAssocID="{E74CCB15-E3FE-4184-9A3D-7BE314FB3EC8}" presName="connectorText" presStyleLbl="sibTrans2D1" presStyleIdx="5" presStyleCnt="7"/>
      <dgm:spPr/>
    </dgm:pt>
    <dgm:pt modelId="{3AEAF451-C506-4272-AF7E-A8E3250B7F94}" type="pres">
      <dgm:prSet presAssocID="{FEC6220B-EB5E-4BEA-830A-277632F27910}" presName="node" presStyleLbl="node1" presStyleIdx="6" presStyleCnt="7">
        <dgm:presLayoutVars>
          <dgm:bulletEnabled val="1"/>
        </dgm:presLayoutVars>
      </dgm:prSet>
      <dgm:spPr/>
    </dgm:pt>
    <dgm:pt modelId="{9E6DE152-E36F-4B3A-8E6F-602734E5DB4A}" type="pres">
      <dgm:prSet presAssocID="{B5A813F8-8651-432B-B21F-CFBF917FF476}" presName="sibTrans" presStyleLbl="sibTrans2D1" presStyleIdx="6" presStyleCnt="7" custLinFactNeighborX="-8424" custLinFactNeighborY="-16618"/>
      <dgm:spPr/>
    </dgm:pt>
    <dgm:pt modelId="{FF939A40-58D5-4EB7-B337-10807F79E37E}" type="pres">
      <dgm:prSet presAssocID="{B5A813F8-8651-432B-B21F-CFBF917FF476}" presName="connectorText" presStyleLbl="sibTrans2D1" presStyleIdx="6" presStyleCnt="7"/>
      <dgm:spPr/>
    </dgm:pt>
  </dgm:ptLst>
  <dgm:cxnLst>
    <dgm:cxn modelId="{77DDA511-AD0E-43F1-AA70-D251A399B798}" type="presOf" srcId="{A9CB794E-F5ED-4AD2-88E7-AABEEA0B84CF}" destId="{83827DD3-7C3D-4B03-AA79-B22D8CC40763}" srcOrd="0" destOrd="0" presId="urn:microsoft.com/office/officeart/2005/8/layout/cycle2"/>
    <dgm:cxn modelId="{FDFD6C18-067D-4004-8581-A9980EE49F7E}" type="presOf" srcId="{B5A813F8-8651-432B-B21F-CFBF917FF476}" destId="{9E6DE152-E36F-4B3A-8E6F-602734E5DB4A}" srcOrd="0" destOrd="0" presId="urn:microsoft.com/office/officeart/2005/8/layout/cycle2"/>
    <dgm:cxn modelId="{B319F124-9862-40C8-9645-983CCEAEA9B9}" srcId="{0301DE60-2524-4E54-AF16-D0EBD4C4B5A8}" destId="{B68471EE-3A28-47B6-8977-1E7DEFB594CF}" srcOrd="4" destOrd="0" parTransId="{21E05973-0AFA-4C53-A9D9-85AA1A04DA59}" sibTransId="{51BBB008-4407-40CC-8333-3C0BAF0B9F6B}"/>
    <dgm:cxn modelId="{53896B27-AB30-4AE7-A516-E46C4E0EE642}" srcId="{0301DE60-2524-4E54-AF16-D0EBD4C4B5A8}" destId="{DA73C6AE-2698-4453-9303-BA2DF7D22AA8}" srcOrd="5" destOrd="0" parTransId="{088C92EA-9581-4364-B1B6-7E4F9B933537}" sibTransId="{E74CCB15-E3FE-4184-9A3D-7BE314FB3EC8}"/>
    <dgm:cxn modelId="{E0C22B2D-3391-46DA-B0A2-548635910DE7}" srcId="{0301DE60-2524-4E54-AF16-D0EBD4C4B5A8}" destId="{F8BB9C3F-B172-413D-A24E-99644BD750C5}" srcOrd="3" destOrd="0" parTransId="{5DF7AC90-BD33-46C2-BC9B-7035E3104C69}" sibTransId="{4B02CB62-73E8-4806-B1F9-BB094E0F58EE}"/>
    <dgm:cxn modelId="{6FC8F834-7731-4619-92BF-832F8C7F980C}" type="presOf" srcId="{51BBB008-4407-40CC-8333-3C0BAF0B9F6B}" destId="{886EBB92-E620-4618-BF4C-31F43FF2871B}" srcOrd="1" destOrd="0" presId="urn:microsoft.com/office/officeart/2005/8/layout/cycle2"/>
    <dgm:cxn modelId="{17543936-67A6-44CB-8737-AB32DFA679E7}" type="presOf" srcId="{0301DE60-2524-4E54-AF16-D0EBD4C4B5A8}" destId="{5CAFD1F4-D715-4926-B500-6A06983A0BE3}" srcOrd="0" destOrd="0" presId="urn:microsoft.com/office/officeart/2005/8/layout/cycle2"/>
    <dgm:cxn modelId="{ACA3A25F-031A-4B59-A9D3-9EAC1C093A6D}" type="presOf" srcId="{B5A813F8-8651-432B-B21F-CFBF917FF476}" destId="{FF939A40-58D5-4EB7-B337-10807F79E37E}" srcOrd="1" destOrd="0" presId="urn:microsoft.com/office/officeart/2005/8/layout/cycle2"/>
    <dgm:cxn modelId="{5FA2F144-F85B-4F04-AE7A-76427BA72A0A}" type="presOf" srcId="{8C6DF0B9-5E8A-4D60-9F77-E1CF43EDD974}" destId="{BD782E15-37C8-4EDF-BA01-6B10E0F04573}" srcOrd="0" destOrd="0" presId="urn:microsoft.com/office/officeart/2005/8/layout/cycle2"/>
    <dgm:cxn modelId="{04997F4F-9D3A-41FB-8FE3-1518F0B335CB}" type="presOf" srcId="{F5D862E9-9D2E-4620-8BE9-E8D93C197C9E}" destId="{7A6683EA-AF78-4963-B6F4-E2CE4D5CD044}" srcOrd="1" destOrd="0" presId="urn:microsoft.com/office/officeart/2005/8/layout/cycle2"/>
    <dgm:cxn modelId="{F883617A-A746-4268-90D7-FB77FB9CC880}" type="presOf" srcId="{05C056BD-4BA9-4B46-A2E5-BA78511279B1}" destId="{CFEBCDA1-F5D6-4B07-A614-7735536A5575}" srcOrd="0" destOrd="0" presId="urn:microsoft.com/office/officeart/2005/8/layout/cycle2"/>
    <dgm:cxn modelId="{ED73907D-1B63-4AE0-95B0-63E3FF354E9B}" srcId="{0301DE60-2524-4E54-AF16-D0EBD4C4B5A8}" destId="{A9CB794E-F5ED-4AD2-88E7-AABEEA0B84CF}" srcOrd="2" destOrd="0" parTransId="{EC3C3EA5-34F0-43B0-B5FA-5802E8DBA997}" sibTransId="{03C4B692-530C-4AFD-A51F-0331E2839DD6}"/>
    <dgm:cxn modelId="{CD99E296-9DB1-4747-B5A3-3ABFEDF3305F}" type="presOf" srcId="{03C4B692-530C-4AFD-A51F-0331E2839DD6}" destId="{95B67598-C47B-4A84-9424-B56D42677E82}" srcOrd="1" destOrd="0" presId="urn:microsoft.com/office/officeart/2005/8/layout/cycle2"/>
    <dgm:cxn modelId="{DBF704A5-2D05-482D-9A58-42DE8C4705A1}" type="presOf" srcId="{6CC81D81-F5DD-4F06-A489-18AC9CD1AC59}" destId="{F6A6868E-5CDC-4283-BE5C-E5D52435CD04}" srcOrd="0" destOrd="0" presId="urn:microsoft.com/office/officeart/2005/8/layout/cycle2"/>
    <dgm:cxn modelId="{8D4C3BA8-CAD9-4240-BFBC-6FD7B39C781B}" srcId="{0301DE60-2524-4E54-AF16-D0EBD4C4B5A8}" destId="{FEC6220B-EB5E-4BEA-830A-277632F27910}" srcOrd="6" destOrd="0" parTransId="{470D4EEB-61E6-4C62-9325-CBE7E65AE7D2}" sibTransId="{B5A813F8-8651-432B-B21F-CFBF917FF476}"/>
    <dgm:cxn modelId="{DF68A1AB-399D-4A47-85D2-3240D16EFAD8}" type="presOf" srcId="{03C4B692-530C-4AFD-A51F-0331E2839DD6}" destId="{B313F80D-1F64-493E-8DAF-8C8D0E2FF259}" srcOrd="0" destOrd="0" presId="urn:microsoft.com/office/officeart/2005/8/layout/cycle2"/>
    <dgm:cxn modelId="{4239F3B0-E0ED-4B4A-BA6E-2B67B343D358}" type="presOf" srcId="{4B02CB62-73E8-4806-B1F9-BB094E0F58EE}" destId="{1CCE7579-EBE8-4D79-998D-A9BD346388D1}" srcOrd="0" destOrd="0" presId="urn:microsoft.com/office/officeart/2005/8/layout/cycle2"/>
    <dgm:cxn modelId="{562825BB-69A0-4E02-8FA9-A3E06C50325C}" type="presOf" srcId="{E74CCB15-E3FE-4184-9A3D-7BE314FB3EC8}" destId="{E65AADF9-A2E8-4816-A636-F919DF18D3F8}" srcOrd="1" destOrd="0" presId="urn:microsoft.com/office/officeart/2005/8/layout/cycle2"/>
    <dgm:cxn modelId="{D86F2AD5-2F11-42EE-8370-B4055C8BB33B}" type="presOf" srcId="{F5D862E9-9D2E-4620-8BE9-E8D93C197C9E}" destId="{94F4C96D-7F06-4479-B4A7-AD258442CCD3}" srcOrd="0" destOrd="0" presId="urn:microsoft.com/office/officeart/2005/8/layout/cycle2"/>
    <dgm:cxn modelId="{D847E5D5-AB8E-4DF1-8973-81220B2E998C}" srcId="{0301DE60-2524-4E54-AF16-D0EBD4C4B5A8}" destId="{8C6DF0B9-5E8A-4D60-9F77-E1CF43EDD974}" srcOrd="0" destOrd="0" parTransId="{529D6C2F-6728-40E6-94B7-AE53385980F0}" sibTransId="{6CC81D81-F5DD-4F06-A489-18AC9CD1AC59}"/>
    <dgm:cxn modelId="{44231CDC-947A-4F86-A76F-25A3D6DAA1FF}" srcId="{0301DE60-2524-4E54-AF16-D0EBD4C4B5A8}" destId="{05C056BD-4BA9-4B46-A2E5-BA78511279B1}" srcOrd="1" destOrd="0" parTransId="{7C26D05B-DB68-4EEF-A578-882CDA033790}" sibTransId="{F5D862E9-9D2E-4620-8BE9-E8D93C197C9E}"/>
    <dgm:cxn modelId="{72E7B4DD-5FC4-41BD-AF3E-979E9265E625}" type="presOf" srcId="{E74CCB15-E3FE-4184-9A3D-7BE314FB3EC8}" destId="{374892A0-51FA-46FE-A1B1-BB1E5E7CB9B2}" srcOrd="0" destOrd="0" presId="urn:microsoft.com/office/officeart/2005/8/layout/cycle2"/>
    <dgm:cxn modelId="{DBF8D5EA-C0BD-4ECC-92FB-8852E2F82BCE}" type="presOf" srcId="{DA73C6AE-2698-4453-9303-BA2DF7D22AA8}" destId="{56536737-5716-431C-BDF3-EC9B66B54CCF}" srcOrd="0" destOrd="0" presId="urn:microsoft.com/office/officeart/2005/8/layout/cycle2"/>
    <dgm:cxn modelId="{A09508EC-9DB6-40D8-A671-19508D9E70F7}" type="presOf" srcId="{B68471EE-3A28-47B6-8977-1E7DEFB594CF}" destId="{5D70AD18-1428-402E-BDC5-1A5A3D1AC8DF}" srcOrd="0" destOrd="0" presId="urn:microsoft.com/office/officeart/2005/8/layout/cycle2"/>
    <dgm:cxn modelId="{3C8B92F7-6A37-4A37-A7A7-AC438E38952D}" type="presOf" srcId="{4B02CB62-73E8-4806-B1F9-BB094E0F58EE}" destId="{D586F965-60F3-4339-BCB3-DD2B49E0930C}" srcOrd="1" destOrd="0" presId="urn:microsoft.com/office/officeart/2005/8/layout/cycle2"/>
    <dgm:cxn modelId="{0B4D8BF9-A7AF-4AA3-8013-561937469ADF}" type="presOf" srcId="{FEC6220B-EB5E-4BEA-830A-277632F27910}" destId="{3AEAF451-C506-4272-AF7E-A8E3250B7F94}" srcOrd="0" destOrd="0" presId="urn:microsoft.com/office/officeart/2005/8/layout/cycle2"/>
    <dgm:cxn modelId="{7522C7F9-16E6-4771-ABB0-87D2FC1C6C02}" type="presOf" srcId="{6CC81D81-F5DD-4F06-A489-18AC9CD1AC59}" destId="{0D359303-B516-43D0-AF88-851AE5754264}" srcOrd="1" destOrd="0" presId="urn:microsoft.com/office/officeart/2005/8/layout/cycle2"/>
    <dgm:cxn modelId="{4FBBACFA-0999-487B-8B5F-27BD4FE87AC5}" type="presOf" srcId="{51BBB008-4407-40CC-8333-3C0BAF0B9F6B}" destId="{3D02D4ED-6B0A-4646-A2C0-6FA37140E504}" srcOrd="0" destOrd="0" presId="urn:microsoft.com/office/officeart/2005/8/layout/cycle2"/>
    <dgm:cxn modelId="{6F0F71FD-6DD3-41BF-85F0-712C8869F7FA}" type="presOf" srcId="{F8BB9C3F-B172-413D-A24E-99644BD750C5}" destId="{1351BF70-CD3F-4A76-A011-F849F5C1B3CD}" srcOrd="0" destOrd="0" presId="urn:microsoft.com/office/officeart/2005/8/layout/cycle2"/>
    <dgm:cxn modelId="{8BCB8CDC-E2F9-40FE-B0BD-81359862D282}" type="presParOf" srcId="{5CAFD1F4-D715-4926-B500-6A06983A0BE3}" destId="{BD782E15-37C8-4EDF-BA01-6B10E0F04573}" srcOrd="0" destOrd="0" presId="urn:microsoft.com/office/officeart/2005/8/layout/cycle2"/>
    <dgm:cxn modelId="{2698861B-9CCC-4FD3-BC28-199ECDD16FCB}" type="presParOf" srcId="{5CAFD1F4-D715-4926-B500-6A06983A0BE3}" destId="{F6A6868E-5CDC-4283-BE5C-E5D52435CD04}" srcOrd="1" destOrd="0" presId="urn:microsoft.com/office/officeart/2005/8/layout/cycle2"/>
    <dgm:cxn modelId="{9CB6960C-90D7-43E5-B316-65B165CB0C17}" type="presParOf" srcId="{F6A6868E-5CDC-4283-BE5C-E5D52435CD04}" destId="{0D359303-B516-43D0-AF88-851AE5754264}" srcOrd="0" destOrd="0" presId="urn:microsoft.com/office/officeart/2005/8/layout/cycle2"/>
    <dgm:cxn modelId="{5F112DF2-9FC2-45B1-8183-583C5AC3216F}" type="presParOf" srcId="{5CAFD1F4-D715-4926-B500-6A06983A0BE3}" destId="{CFEBCDA1-F5D6-4B07-A614-7735536A5575}" srcOrd="2" destOrd="0" presId="urn:microsoft.com/office/officeart/2005/8/layout/cycle2"/>
    <dgm:cxn modelId="{2185BA6D-F2BA-4F1C-8238-7FD8A08441D2}" type="presParOf" srcId="{5CAFD1F4-D715-4926-B500-6A06983A0BE3}" destId="{94F4C96D-7F06-4479-B4A7-AD258442CCD3}" srcOrd="3" destOrd="0" presId="urn:microsoft.com/office/officeart/2005/8/layout/cycle2"/>
    <dgm:cxn modelId="{E8613F95-F75C-46AD-8189-C40E85D441EF}" type="presParOf" srcId="{94F4C96D-7F06-4479-B4A7-AD258442CCD3}" destId="{7A6683EA-AF78-4963-B6F4-E2CE4D5CD044}" srcOrd="0" destOrd="0" presId="urn:microsoft.com/office/officeart/2005/8/layout/cycle2"/>
    <dgm:cxn modelId="{33233329-0CB4-417B-97B7-D0FAF9123B52}" type="presParOf" srcId="{5CAFD1F4-D715-4926-B500-6A06983A0BE3}" destId="{83827DD3-7C3D-4B03-AA79-B22D8CC40763}" srcOrd="4" destOrd="0" presId="urn:microsoft.com/office/officeart/2005/8/layout/cycle2"/>
    <dgm:cxn modelId="{A5CAC7B0-05EB-4EA8-AF9B-473526AF7BAA}" type="presParOf" srcId="{5CAFD1F4-D715-4926-B500-6A06983A0BE3}" destId="{B313F80D-1F64-493E-8DAF-8C8D0E2FF259}" srcOrd="5" destOrd="0" presId="urn:microsoft.com/office/officeart/2005/8/layout/cycle2"/>
    <dgm:cxn modelId="{12A273C5-4EDD-4047-BE5F-1656C58FAB52}" type="presParOf" srcId="{B313F80D-1F64-493E-8DAF-8C8D0E2FF259}" destId="{95B67598-C47B-4A84-9424-B56D42677E82}" srcOrd="0" destOrd="0" presId="urn:microsoft.com/office/officeart/2005/8/layout/cycle2"/>
    <dgm:cxn modelId="{5163C49A-763F-4AA1-AFC0-2F3E619F2531}" type="presParOf" srcId="{5CAFD1F4-D715-4926-B500-6A06983A0BE3}" destId="{1351BF70-CD3F-4A76-A011-F849F5C1B3CD}" srcOrd="6" destOrd="0" presId="urn:microsoft.com/office/officeart/2005/8/layout/cycle2"/>
    <dgm:cxn modelId="{D282A664-2342-4D82-97BE-09A962DBA353}" type="presParOf" srcId="{5CAFD1F4-D715-4926-B500-6A06983A0BE3}" destId="{1CCE7579-EBE8-4D79-998D-A9BD346388D1}" srcOrd="7" destOrd="0" presId="urn:microsoft.com/office/officeart/2005/8/layout/cycle2"/>
    <dgm:cxn modelId="{6A54F9A5-85F3-4429-97EC-D55F4530787B}" type="presParOf" srcId="{1CCE7579-EBE8-4D79-998D-A9BD346388D1}" destId="{D586F965-60F3-4339-BCB3-DD2B49E0930C}" srcOrd="0" destOrd="0" presId="urn:microsoft.com/office/officeart/2005/8/layout/cycle2"/>
    <dgm:cxn modelId="{C893736B-3F31-4D69-9C9F-3344E161BDDE}" type="presParOf" srcId="{5CAFD1F4-D715-4926-B500-6A06983A0BE3}" destId="{5D70AD18-1428-402E-BDC5-1A5A3D1AC8DF}" srcOrd="8" destOrd="0" presId="urn:microsoft.com/office/officeart/2005/8/layout/cycle2"/>
    <dgm:cxn modelId="{9B893FF9-5BC5-4745-AF2F-3D0611B776A1}" type="presParOf" srcId="{5CAFD1F4-D715-4926-B500-6A06983A0BE3}" destId="{3D02D4ED-6B0A-4646-A2C0-6FA37140E504}" srcOrd="9" destOrd="0" presId="urn:microsoft.com/office/officeart/2005/8/layout/cycle2"/>
    <dgm:cxn modelId="{CD784EEB-A4B0-4628-BFBD-F9ACB9CA1233}" type="presParOf" srcId="{3D02D4ED-6B0A-4646-A2C0-6FA37140E504}" destId="{886EBB92-E620-4618-BF4C-31F43FF2871B}" srcOrd="0" destOrd="0" presId="urn:microsoft.com/office/officeart/2005/8/layout/cycle2"/>
    <dgm:cxn modelId="{EA1ED6C1-A722-4B1F-A046-467336445449}" type="presParOf" srcId="{5CAFD1F4-D715-4926-B500-6A06983A0BE3}" destId="{56536737-5716-431C-BDF3-EC9B66B54CCF}" srcOrd="10" destOrd="0" presId="urn:microsoft.com/office/officeart/2005/8/layout/cycle2"/>
    <dgm:cxn modelId="{08B1C694-0284-4118-9E0E-CDF992B295FA}" type="presParOf" srcId="{5CAFD1F4-D715-4926-B500-6A06983A0BE3}" destId="{374892A0-51FA-46FE-A1B1-BB1E5E7CB9B2}" srcOrd="11" destOrd="0" presId="urn:microsoft.com/office/officeart/2005/8/layout/cycle2"/>
    <dgm:cxn modelId="{0B9278C5-6D59-477B-8A7A-0E6DFF2A9AA5}" type="presParOf" srcId="{374892A0-51FA-46FE-A1B1-BB1E5E7CB9B2}" destId="{E65AADF9-A2E8-4816-A636-F919DF18D3F8}" srcOrd="0" destOrd="0" presId="urn:microsoft.com/office/officeart/2005/8/layout/cycle2"/>
    <dgm:cxn modelId="{59013C21-2BEF-4774-965F-C40561035AD9}" type="presParOf" srcId="{5CAFD1F4-D715-4926-B500-6A06983A0BE3}" destId="{3AEAF451-C506-4272-AF7E-A8E3250B7F94}" srcOrd="12" destOrd="0" presId="urn:microsoft.com/office/officeart/2005/8/layout/cycle2"/>
    <dgm:cxn modelId="{2A3EEF31-5C1F-4147-BC17-A584001A2E30}" type="presParOf" srcId="{5CAFD1F4-D715-4926-B500-6A06983A0BE3}" destId="{9E6DE152-E36F-4B3A-8E6F-602734E5DB4A}" srcOrd="13" destOrd="0" presId="urn:microsoft.com/office/officeart/2005/8/layout/cycle2"/>
    <dgm:cxn modelId="{9F6BB1C3-E1FB-44CF-BC88-EEA713F02E12}" type="presParOf" srcId="{9E6DE152-E36F-4B3A-8E6F-602734E5DB4A}" destId="{FF939A40-58D5-4EB7-B337-10807F79E37E}" srcOrd="0" destOrd="0" presId="urn:microsoft.com/office/officeart/2005/8/layout/cycle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7CC2D6-9391-4322-81FD-63064199CF5E}" type="doc">
      <dgm:prSet loTypeId="urn:microsoft.com/office/officeart/2005/8/layout/radial5" loCatId="cycle" qsTypeId="urn:microsoft.com/office/officeart/2005/8/quickstyle/simple5" qsCatId="simple" csTypeId="urn:microsoft.com/office/officeart/2005/8/colors/accent5_2" csCatId="accent5" phldr="1"/>
      <dgm:spPr/>
      <dgm:t>
        <a:bodyPr/>
        <a:lstStyle/>
        <a:p>
          <a:endParaRPr lang="ru-RU"/>
        </a:p>
      </dgm:t>
    </dgm:pt>
    <dgm:pt modelId="{6E6B9083-B527-4647-B556-E4DB4E21A98C}">
      <dgm:prSet phldrT="[Текст]" custT="1"/>
      <dgm:spPr/>
      <dgm:t>
        <a:bodyPr/>
        <a:lstStyle/>
        <a:p>
          <a:r>
            <a:rPr lang="en-US" sz="1400" b="1" dirty="0">
              <a:effectLst>
                <a:outerShdw blurRad="38100" dist="38100" dir="2700000" algn="tl">
                  <a:srgbClr val="000000">
                    <a:alpha val="43137"/>
                  </a:srgbClr>
                </a:outerShdw>
              </a:effectLst>
            </a:rPr>
            <a:t>Mega-science</a:t>
          </a:r>
        </a:p>
        <a:p>
          <a:r>
            <a:rPr lang="en-US" sz="1400" b="1" dirty="0">
              <a:effectLst>
                <a:outerShdw blurRad="38100" dist="38100" dir="2700000" algn="tl">
                  <a:srgbClr val="000000">
                    <a:alpha val="43137"/>
                  </a:srgbClr>
                </a:outerShdw>
              </a:effectLst>
            </a:rPr>
            <a:t>projects</a:t>
          </a:r>
          <a:endParaRPr lang="ru-RU" sz="1400" b="1" dirty="0"/>
        </a:p>
      </dgm:t>
    </dgm:pt>
    <dgm:pt modelId="{234836B8-B4E1-4414-AD79-E5AF53CDC214}" type="parTrans" cxnId="{16D9B430-2BE4-48D9-BFD4-875141DB6932}">
      <dgm:prSet/>
      <dgm:spPr/>
      <dgm:t>
        <a:bodyPr/>
        <a:lstStyle/>
        <a:p>
          <a:endParaRPr lang="ru-RU"/>
        </a:p>
      </dgm:t>
    </dgm:pt>
    <dgm:pt modelId="{048A23EA-7FE3-42CA-B626-1A0A7D85F08C}" type="sibTrans" cxnId="{16D9B430-2BE4-48D9-BFD4-875141DB6932}">
      <dgm:prSet/>
      <dgm:spPr/>
      <dgm:t>
        <a:bodyPr/>
        <a:lstStyle/>
        <a:p>
          <a:endParaRPr lang="ru-RU"/>
        </a:p>
      </dgm:t>
    </dgm:pt>
    <dgm:pt modelId="{4756E450-3165-4529-B6AA-44BA1A094965}">
      <dgm:prSet phldrT="[Текст]" custT="1"/>
      <dgm:spPr/>
      <dgm:t>
        <a:bodyPr/>
        <a:lstStyle/>
        <a:p>
          <a:r>
            <a:rPr lang="en-US" sz="1700" b="1" dirty="0"/>
            <a:t>JINR</a:t>
          </a:r>
          <a:endParaRPr lang="ru-RU" sz="1700" b="1" dirty="0"/>
        </a:p>
      </dgm:t>
    </dgm:pt>
    <dgm:pt modelId="{C99E431D-1AB3-4BEA-8451-4513CE46822C}" type="parTrans" cxnId="{EBF6CA0E-61A5-46C3-B2F6-4F63A4843980}">
      <dgm:prSet/>
      <dgm:spPr/>
      <dgm:t>
        <a:bodyPr/>
        <a:lstStyle/>
        <a:p>
          <a:endParaRPr lang="ru-RU"/>
        </a:p>
      </dgm:t>
    </dgm:pt>
    <dgm:pt modelId="{06EA770C-BBA1-4571-AA6C-F435C478A337}" type="sibTrans" cxnId="{EBF6CA0E-61A5-46C3-B2F6-4F63A4843980}">
      <dgm:prSet/>
      <dgm:spPr/>
      <dgm:t>
        <a:bodyPr/>
        <a:lstStyle/>
        <a:p>
          <a:endParaRPr lang="ru-RU"/>
        </a:p>
      </dgm:t>
    </dgm:pt>
    <dgm:pt modelId="{4AB5F500-6163-4D77-874D-FF9E3BBEFF02}">
      <dgm:prSet phldrT="[Текст]" custT="1"/>
      <dgm:spPr/>
      <dgm:t>
        <a:bodyPr/>
        <a:lstStyle/>
        <a:p>
          <a:r>
            <a:rPr lang="en-US" sz="1600" b="1" dirty="0"/>
            <a:t>PNPI</a:t>
          </a:r>
          <a:endParaRPr lang="ru-RU" sz="1600" b="1" dirty="0"/>
        </a:p>
      </dgm:t>
    </dgm:pt>
    <dgm:pt modelId="{B0C841F4-D579-4417-8A76-57D22E35634C}" type="parTrans" cxnId="{8177B8E6-15A8-4140-BA77-1BF823A384C5}">
      <dgm:prSet/>
      <dgm:spPr/>
      <dgm:t>
        <a:bodyPr/>
        <a:lstStyle/>
        <a:p>
          <a:endParaRPr lang="ru-RU"/>
        </a:p>
      </dgm:t>
    </dgm:pt>
    <dgm:pt modelId="{A26C8C8A-16C5-48E8-8BF7-C770BBCF8223}" type="sibTrans" cxnId="{8177B8E6-15A8-4140-BA77-1BF823A384C5}">
      <dgm:prSet/>
      <dgm:spPr/>
      <dgm:t>
        <a:bodyPr/>
        <a:lstStyle/>
        <a:p>
          <a:endParaRPr lang="ru-RU"/>
        </a:p>
      </dgm:t>
    </dgm:pt>
    <dgm:pt modelId="{7AD6EF77-F6AD-4B01-ADC6-C4B299BD7A29}">
      <dgm:prSet phldrT="[Текст]" custT="1"/>
      <dgm:spPr/>
      <dgm:t>
        <a:bodyPr/>
        <a:lstStyle/>
        <a:p>
          <a:r>
            <a:rPr lang="en-US" sz="1700" b="1" dirty="0"/>
            <a:t>ITEP</a:t>
          </a:r>
          <a:endParaRPr lang="ru-RU" sz="1600" b="1" dirty="0"/>
        </a:p>
      </dgm:t>
    </dgm:pt>
    <dgm:pt modelId="{A1407B6A-F587-496B-9EE3-F28816B908EA}" type="parTrans" cxnId="{E4BA209D-F47B-4C53-87EB-3A44CD121655}">
      <dgm:prSet/>
      <dgm:spPr/>
      <dgm:t>
        <a:bodyPr/>
        <a:lstStyle/>
        <a:p>
          <a:endParaRPr lang="ru-RU"/>
        </a:p>
      </dgm:t>
    </dgm:pt>
    <dgm:pt modelId="{61B7F933-5044-492C-9A09-9428633719F6}" type="sibTrans" cxnId="{E4BA209D-F47B-4C53-87EB-3A44CD121655}">
      <dgm:prSet/>
      <dgm:spPr/>
      <dgm:t>
        <a:bodyPr/>
        <a:lstStyle/>
        <a:p>
          <a:endParaRPr lang="ru-RU"/>
        </a:p>
      </dgm:t>
    </dgm:pt>
    <dgm:pt modelId="{BF05E352-AF4C-41D6-B5F0-BF5D7AE2A1CA}">
      <dgm:prSet phldrT="[Текст]" custT="1"/>
      <dgm:spPr/>
      <dgm:t>
        <a:bodyPr/>
        <a:lstStyle/>
        <a:p>
          <a:r>
            <a:rPr lang="en-US" sz="1700" b="1" dirty="0"/>
            <a:t>IHEP</a:t>
          </a:r>
          <a:endParaRPr lang="ru-RU" sz="1700" b="1" dirty="0"/>
        </a:p>
      </dgm:t>
    </dgm:pt>
    <dgm:pt modelId="{890B7A10-7F36-45CE-B2CC-CEED17967BA3}" type="parTrans" cxnId="{4CF850B2-6C5B-46BA-88B2-CA3ECCCB1553}">
      <dgm:prSet/>
      <dgm:spPr/>
      <dgm:t>
        <a:bodyPr/>
        <a:lstStyle/>
        <a:p>
          <a:endParaRPr lang="ru-RU"/>
        </a:p>
      </dgm:t>
    </dgm:pt>
    <dgm:pt modelId="{D91A8DF9-DA58-47A1-9D15-EC04C0D4C40F}" type="sibTrans" cxnId="{4CF850B2-6C5B-46BA-88B2-CA3ECCCB1553}">
      <dgm:prSet/>
      <dgm:spPr/>
      <dgm:t>
        <a:bodyPr/>
        <a:lstStyle/>
        <a:p>
          <a:endParaRPr lang="ru-RU"/>
        </a:p>
      </dgm:t>
    </dgm:pt>
    <dgm:pt modelId="{B3E81401-1788-47C0-9896-00EBA7627487}">
      <dgm:prSet phldrT="[Текст]" custT="1"/>
      <dgm:spPr/>
      <dgm:t>
        <a:bodyPr/>
        <a:lstStyle/>
        <a:p>
          <a:endParaRPr lang="ru-RU"/>
        </a:p>
      </dgm:t>
    </dgm:pt>
    <dgm:pt modelId="{A9FD3C38-F79B-4F6F-92AC-E3533D2F7E69}" type="parTrans" cxnId="{423D9AB9-EDB3-493E-B258-011FEF431C21}">
      <dgm:prSet/>
      <dgm:spPr/>
      <dgm:t>
        <a:bodyPr/>
        <a:lstStyle/>
        <a:p>
          <a:endParaRPr lang="ru-RU"/>
        </a:p>
      </dgm:t>
    </dgm:pt>
    <dgm:pt modelId="{70DA2AED-762C-49B7-8FE3-482217801206}" type="sibTrans" cxnId="{423D9AB9-EDB3-493E-B258-011FEF431C21}">
      <dgm:prSet/>
      <dgm:spPr/>
      <dgm:t>
        <a:bodyPr/>
        <a:lstStyle/>
        <a:p>
          <a:endParaRPr lang="ru-RU"/>
        </a:p>
      </dgm:t>
    </dgm:pt>
    <dgm:pt modelId="{515677A9-912D-4084-B651-A2D424A529E7}">
      <dgm:prSet phldrT="[Текст]" custT="1"/>
      <dgm:spPr/>
      <dgm:t>
        <a:bodyPr/>
        <a:lstStyle/>
        <a:p>
          <a:r>
            <a:rPr lang="en-US" sz="1400" b="1" dirty="0" err="1"/>
            <a:t>SpbSU</a:t>
          </a:r>
          <a:endParaRPr lang="ru-RU" sz="1400" b="1" dirty="0"/>
        </a:p>
      </dgm:t>
    </dgm:pt>
    <dgm:pt modelId="{67163B98-189B-4BCF-977F-1DE5E7F49AD0}" type="parTrans" cxnId="{4A237343-0FF2-404E-87E9-75FFBC2743EC}">
      <dgm:prSet/>
      <dgm:spPr/>
      <dgm:t>
        <a:bodyPr/>
        <a:lstStyle/>
        <a:p>
          <a:endParaRPr lang="ru-RU"/>
        </a:p>
      </dgm:t>
    </dgm:pt>
    <dgm:pt modelId="{16C768E8-7013-49AC-BC9A-2247B44257D9}" type="sibTrans" cxnId="{4A237343-0FF2-404E-87E9-75FFBC2743EC}">
      <dgm:prSet/>
      <dgm:spPr/>
      <dgm:t>
        <a:bodyPr/>
        <a:lstStyle/>
        <a:p>
          <a:endParaRPr lang="ru-RU"/>
        </a:p>
      </dgm:t>
    </dgm:pt>
    <dgm:pt modelId="{3902BF6D-770C-496F-B0C9-26056B7879FF}">
      <dgm:prSet custT="1"/>
      <dgm:spPr/>
      <dgm:t>
        <a:bodyPr/>
        <a:lstStyle/>
        <a:p>
          <a:endParaRPr lang="ru-RU" sz="1800" b="1" dirty="0" err="1"/>
        </a:p>
      </dgm:t>
    </dgm:pt>
    <dgm:pt modelId="{76524F82-FBC2-44C5-9D14-9425DCACABF5}" type="parTrans" cxnId="{FD18FD60-11D3-406E-93FC-17525D120013}">
      <dgm:prSet/>
      <dgm:spPr/>
      <dgm:t>
        <a:bodyPr/>
        <a:lstStyle/>
        <a:p>
          <a:endParaRPr lang="ru-RU"/>
        </a:p>
      </dgm:t>
    </dgm:pt>
    <dgm:pt modelId="{7E55E127-C1E5-42F4-83C9-DE1750925899}" type="sibTrans" cxnId="{FD18FD60-11D3-406E-93FC-17525D120013}">
      <dgm:prSet/>
      <dgm:spPr/>
      <dgm:t>
        <a:bodyPr/>
        <a:lstStyle/>
        <a:p>
          <a:endParaRPr lang="ru-RU"/>
        </a:p>
      </dgm:t>
    </dgm:pt>
    <dgm:pt modelId="{D0E490F1-720C-4427-972B-7DB008516629}">
      <dgm:prSet phldrT="[Текст]" custT="1"/>
      <dgm:spPr/>
      <dgm:t>
        <a:bodyPr/>
        <a:lstStyle/>
        <a:p>
          <a:r>
            <a:rPr lang="en-US" sz="1700" b="1" dirty="0"/>
            <a:t>INR</a:t>
          </a:r>
          <a:endParaRPr lang="ru-RU" sz="1700" b="1" dirty="0"/>
        </a:p>
      </dgm:t>
    </dgm:pt>
    <dgm:pt modelId="{CED575E3-9A8A-4E15-8189-EB6FA89763E5}" type="sibTrans" cxnId="{68FD8F4A-852B-48B6-AAF4-A45E33B91DBF}">
      <dgm:prSet/>
      <dgm:spPr/>
      <dgm:t>
        <a:bodyPr/>
        <a:lstStyle/>
        <a:p>
          <a:endParaRPr lang="ru-RU"/>
        </a:p>
      </dgm:t>
    </dgm:pt>
    <dgm:pt modelId="{77126203-3677-4445-8EA5-A1E71F7F12BD}" type="parTrans" cxnId="{68FD8F4A-852B-48B6-AAF4-A45E33B91DBF}">
      <dgm:prSet/>
      <dgm:spPr/>
      <dgm:t>
        <a:bodyPr/>
        <a:lstStyle/>
        <a:p>
          <a:endParaRPr lang="ru-RU"/>
        </a:p>
      </dgm:t>
    </dgm:pt>
    <dgm:pt modelId="{6A333A04-D4F9-4112-852F-82D57E6350EF}">
      <dgm:prSet phldrT="[Текст]" custT="1"/>
      <dgm:spPr/>
      <dgm:t>
        <a:bodyPr/>
        <a:lstStyle/>
        <a:p>
          <a:r>
            <a:rPr lang="en-US" sz="1700" b="1" dirty="0"/>
            <a:t>RRC-KI</a:t>
          </a:r>
          <a:endParaRPr lang="ru-RU" sz="1700" b="1" dirty="0"/>
        </a:p>
      </dgm:t>
    </dgm:pt>
    <dgm:pt modelId="{503BF2EB-4689-4FFD-AA15-A4037BC43945}" type="parTrans" cxnId="{81F04741-7469-4E21-9195-FE33D9645C1E}">
      <dgm:prSet/>
      <dgm:spPr/>
      <dgm:t>
        <a:bodyPr/>
        <a:lstStyle/>
        <a:p>
          <a:endParaRPr lang="ru-RU"/>
        </a:p>
      </dgm:t>
    </dgm:pt>
    <dgm:pt modelId="{7A9279ED-27BE-4CF6-A0B4-59A373C5EFF7}" type="sibTrans" cxnId="{81F04741-7469-4E21-9195-FE33D9645C1E}">
      <dgm:prSet/>
      <dgm:spPr/>
      <dgm:t>
        <a:bodyPr/>
        <a:lstStyle/>
        <a:p>
          <a:endParaRPr lang="ru-RU"/>
        </a:p>
      </dgm:t>
    </dgm:pt>
    <dgm:pt modelId="{C435653B-959B-40EE-A33F-7EF7980A9ECB}" type="pres">
      <dgm:prSet presAssocID="{BE7CC2D6-9391-4322-81FD-63064199CF5E}" presName="Name0" presStyleCnt="0">
        <dgm:presLayoutVars>
          <dgm:chMax val="1"/>
          <dgm:dir/>
          <dgm:animLvl val="ctr"/>
          <dgm:resizeHandles val="exact"/>
        </dgm:presLayoutVars>
      </dgm:prSet>
      <dgm:spPr/>
    </dgm:pt>
    <dgm:pt modelId="{41F62387-EBBA-4DA9-9AC1-BC6EE52BA36E}" type="pres">
      <dgm:prSet presAssocID="{6E6B9083-B527-4647-B556-E4DB4E21A98C}" presName="centerShape" presStyleLbl="node0" presStyleIdx="0" presStyleCnt="1" custScaleX="160537" custScaleY="123823"/>
      <dgm:spPr/>
    </dgm:pt>
    <dgm:pt modelId="{4337FC0D-11E8-4D2C-81E2-CE1EDE7396A3}" type="pres">
      <dgm:prSet presAssocID="{C99E431D-1AB3-4BEA-8451-4513CE46822C}" presName="parTrans" presStyleLbl="sibTrans2D1" presStyleIdx="0" presStyleCnt="7"/>
      <dgm:spPr/>
    </dgm:pt>
    <dgm:pt modelId="{F7289FEE-BAB7-4160-9A32-07E6BAB3ABCC}" type="pres">
      <dgm:prSet presAssocID="{C99E431D-1AB3-4BEA-8451-4513CE46822C}" presName="connectorText" presStyleLbl="sibTrans2D1" presStyleIdx="0" presStyleCnt="7"/>
      <dgm:spPr/>
    </dgm:pt>
    <dgm:pt modelId="{FDAC661D-F3C4-40E5-B635-7C0AC2BE527D}" type="pres">
      <dgm:prSet presAssocID="{4756E450-3165-4529-B6AA-44BA1A094965}" presName="node" presStyleLbl="node1" presStyleIdx="0" presStyleCnt="7">
        <dgm:presLayoutVars>
          <dgm:bulletEnabled val="1"/>
        </dgm:presLayoutVars>
      </dgm:prSet>
      <dgm:spPr/>
    </dgm:pt>
    <dgm:pt modelId="{11BB6C54-2EF2-439E-969F-846754779302}" type="pres">
      <dgm:prSet presAssocID="{B0C841F4-D579-4417-8A76-57D22E35634C}" presName="parTrans" presStyleLbl="sibTrans2D1" presStyleIdx="1" presStyleCnt="7"/>
      <dgm:spPr/>
    </dgm:pt>
    <dgm:pt modelId="{C1BB22DB-4DC5-4F58-8D89-6CE0BBD7D1AA}" type="pres">
      <dgm:prSet presAssocID="{B0C841F4-D579-4417-8A76-57D22E35634C}" presName="connectorText" presStyleLbl="sibTrans2D1" presStyleIdx="1" presStyleCnt="7"/>
      <dgm:spPr/>
    </dgm:pt>
    <dgm:pt modelId="{B4E66CF0-FFB2-48B1-A359-422B74FA43C0}" type="pres">
      <dgm:prSet presAssocID="{4AB5F500-6163-4D77-874D-FF9E3BBEFF02}" presName="node" presStyleLbl="node1" presStyleIdx="1" presStyleCnt="7">
        <dgm:presLayoutVars>
          <dgm:bulletEnabled val="1"/>
        </dgm:presLayoutVars>
      </dgm:prSet>
      <dgm:spPr/>
    </dgm:pt>
    <dgm:pt modelId="{3823CC26-205E-42F8-90E4-D18D04473ADB}" type="pres">
      <dgm:prSet presAssocID="{A1407B6A-F587-496B-9EE3-F28816B908EA}" presName="parTrans" presStyleLbl="sibTrans2D1" presStyleIdx="2" presStyleCnt="7"/>
      <dgm:spPr/>
    </dgm:pt>
    <dgm:pt modelId="{5C89C3B8-045C-41A1-9E31-3ABD89C24A53}" type="pres">
      <dgm:prSet presAssocID="{A1407B6A-F587-496B-9EE3-F28816B908EA}" presName="connectorText" presStyleLbl="sibTrans2D1" presStyleIdx="2" presStyleCnt="7"/>
      <dgm:spPr/>
    </dgm:pt>
    <dgm:pt modelId="{5312A2DD-9342-4434-9A64-42C1367017A6}" type="pres">
      <dgm:prSet presAssocID="{7AD6EF77-F6AD-4B01-ADC6-C4B299BD7A29}" presName="node" presStyleLbl="node1" presStyleIdx="2" presStyleCnt="7">
        <dgm:presLayoutVars>
          <dgm:bulletEnabled val="1"/>
        </dgm:presLayoutVars>
      </dgm:prSet>
      <dgm:spPr/>
    </dgm:pt>
    <dgm:pt modelId="{5EBDBE07-07DA-4A33-8106-AA904721ADA7}" type="pres">
      <dgm:prSet presAssocID="{503BF2EB-4689-4FFD-AA15-A4037BC43945}" presName="parTrans" presStyleLbl="sibTrans2D1" presStyleIdx="3" presStyleCnt="7"/>
      <dgm:spPr/>
    </dgm:pt>
    <dgm:pt modelId="{BCFF1A8F-B2ED-4F62-BC16-DC57012F410B}" type="pres">
      <dgm:prSet presAssocID="{503BF2EB-4689-4FFD-AA15-A4037BC43945}" presName="connectorText" presStyleLbl="sibTrans2D1" presStyleIdx="3" presStyleCnt="7"/>
      <dgm:spPr/>
    </dgm:pt>
    <dgm:pt modelId="{796A0938-07DF-49DA-8B2F-8F3AF7DA74A6}" type="pres">
      <dgm:prSet presAssocID="{6A333A04-D4F9-4112-852F-82D57E6350EF}" presName="node" presStyleLbl="node1" presStyleIdx="3" presStyleCnt="7">
        <dgm:presLayoutVars>
          <dgm:bulletEnabled val="1"/>
        </dgm:presLayoutVars>
      </dgm:prSet>
      <dgm:spPr/>
    </dgm:pt>
    <dgm:pt modelId="{12E9C11F-AE9F-4195-B8EB-6ECAB26F3C56}" type="pres">
      <dgm:prSet presAssocID="{890B7A10-7F36-45CE-B2CC-CEED17967BA3}" presName="parTrans" presStyleLbl="sibTrans2D1" presStyleIdx="4" presStyleCnt="7"/>
      <dgm:spPr/>
    </dgm:pt>
    <dgm:pt modelId="{2DEE7777-0312-4C9B-ACD3-7743B2C5E353}" type="pres">
      <dgm:prSet presAssocID="{890B7A10-7F36-45CE-B2CC-CEED17967BA3}" presName="connectorText" presStyleLbl="sibTrans2D1" presStyleIdx="4" presStyleCnt="7"/>
      <dgm:spPr/>
    </dgm:pt>
    <dgm:pt modelId="{6BBCA3BD-3F3D-471F-94FD-051295A5A4E4}" type="pres">
      <dgm:prSet presAssocID="{BF05E352-AF4C-41D6-B5F0-BF5D7AE2A1CA}" presName="node" presStyleLbl="node1" presStyleIdx="4" presStyleCnt="7">
        <dgm:presLayoutVars>
          <dgm:bulletEnabled val="1"/>
        </dgm:presLayoutVars>
      </dgm:prSet>
      <dgm:spPr/>
    </dgm:pt>
    <dgm:pt modelId="{309F6A76-CDCB-4A56-878A-9297EB8D632C}" type="pres">
      <dgm:prSet presAssocID="{77126203-3677-4445-8EA5-A1E71F7F12BD}" presName="parTrans" presStyleLbl="sibTrans2D1" presStyleIdx="5" presStyleCnt="7"/>
      <dgm:spPr/>
    </dgm:pt>
    <dgm:pt modelId="{E5A8ADB2-0116-44BA-8A87-6A7770B4548A}" type="pres">
      <dgm:prSet presAssocID="{77126203-3677-4445-8EA5-A1E71F7F12BD}" presName="connectorText" presStyleLbl="sibTrans2D1" presStyleIdx="5" presStyleCnt="7"/>
      <dgm:spPr/>
    </dgm:pt>
    <dgm:pt modelId="{3736D49E-B4A7-492E-9952-539FFA69A206}" type="pres">
      <dgm:prSet presAssocID="{D0E490F1-720C-4427-972B-7DB008516629}" presName="node" presStyleLbl="node1" presStyleIdx="5" presStyleCnt="7">
        <dgm:presLayoutVars>
          <dgm:bulletEnabled val="1"/>
        </dgm:presLayoutVars>
      </dgm:prSet>
      <dgm:spPr/>
    </dgm:pt>
    <dgm:pt modelId="{9A924567-C7DD-437F-8E7C-79FA627705CD}" type="pres">
      <dgm:prSet presAssocID="{67163B98-189B-4BCF-977F-1DE5E7F49AD0}" presName="parTrans" presStyleLbl="sibTrans2D1" presStyleIdx="6" presStyleCnt="7"/>
      <dgm:spPr/>
    </dgm:pt>
    <dgm:pt modelId="{95C3CA37-1969-4659-A04C-AEBB7A333FFB}" type="pres">
      <dgm:prSet presAssocID="{67163B98-189B-4BCF-977F-1DE5E7F49AD0}" presName="connectorText" presStyleLbl="sibTrans2D1" presStyleIdx="6" presStyleCnt="7"/>
      <dgm:spPr/>
    </dgm:pt>
    <dgm:pt modelId="{B7760184-3617-417B-9844-E021BAD98688}" type="pres">
      <dgm:prSet presAssocID="{515677A9-912D-4084-B651-A2D424A529E7}" presName="node" presStyleLbl="node1" presStyleIdx="6" presStyleCnt="7" custScaleX="113655">
        <dgm:presLayoutVars>
          <dgm:bulletEnabled val="1"/>
        </dgm:presLayoutVars>
      </dgm:prSet>
      <dgm:spPr/>
    </dgm:pt>
  </dgm:ptLst>
  <dgm:cxnLst>
    <dgm:cxn modelId="{6CD6840B-1317-4B03-8644-CD07EEA510F0}" type="presOf" srcId="{B0C841F4-D579-4417-8A76-57D22E35634C}" destId="{11BB6C54-2EF2-439E-969F-846754779302}" srcOrd="0" destOrd="0" presId="urn:microsoft.com/office/officeart/2005/8/layout/radial5"/>
    <dgm:cxn modelId="{EBF6CA0E-61A5-46C3-B2F6-4F63A4843980}" srcId="{6E6B9083-B527-4647-B556-E4DB4E21A98C}" destId="{4756E450-3165-4529-B6AA-44BA1A094965}" srcOrd="0" destOrd="0" parTransId="{C99E431D-1AB3-4BEA-8451-4513CE46822C}" sibTransId="{06EA770C-BBA1-4571-AA6C-F435C478A337}"/>
    <dgm:cxn modelId="{0E095522-FF76-423F-9381-28AA16F696A5}" type="presOf" srcId="{890B7A10-7F36-45CE-B2CC-CEED17967BA3}" destId="{12E9C11F-AE9F-4195-B8EB-6ECAB26F3C56}" srcOrd="0" destOrd="0" presId="urn:microsoft.com/office/officeart/2005/8/layout/radial5"/>
    <dgm:cxn modelId="{02980128-21DF-4DA0-9B72-A281F3E4F169}" type="presOf" srcId="{BE7CC2D6-9391-4322-81FD-63064199CF5E}" destId="{C435653B-959B-40EE-A33F-7EF7980A9ECB}" srcOrd="0" destOrd="0" presId="urn:microsoft.com/office/officeart/2005/8/layout/radial5"/>
    <dgm:cxn modelId="{691C932A-4F6C-4F1E-8327-85E8EC1EB6AB}" type="presOf" srcId="{A1407B6A-F587-496B-9EE3-F28816B908EA}" destId="{5C89C3B8-045C-41A1-9E31-3ABD89C24A53}" srcOrd="1" destOrd="0" presId="urn:microsoft.com/office/officeart/2005/8/layout/radial5"/>
    <dgm:cxn modelId="{9BB9FA2C-168C-4504-8805-9A37D4160A21}" type="presOf" srcId="{503BF2EB-4689-4FFD-AA15-A4037BC43945}" destId="{5EBDBE07-07DA-4A33-8106-AA904721ADA7}" srcOrd="0" destOrd="0" presId="urn:microsoft.com/office/officeart/2005/8/layout/radial5"/>
    <dgm:cxn modelId="{16D9B430-2BE4-48D9-BFD4-875141DB6932}" srcId="{BE7CC2D6-9391-4322-81FD-63064199CF5E}" destId="{6E6B9083-B527-4647-B556-E4DB4E21A98C}" srcOrd="0" destOrd="0" parTransId="{234836B8-B4E1-4414-AD79-E5AF53CDC214}" sibTransId="{048A23EA-7FE3-42CA-B626-1A0A7D85F08C}"/>
    <dgm:cxn modelId="{BFCB6F3F-41EC-4BE9-9FE1-800C33C32C97}" type="presOf" srcId="{C99E431D-1AB3-4BEA-8451-4513CE46822C}" destId="{4337FC0D-11E8-4D2C-81E2-CE1EDE7396A3}" srcOrd="0" destOrd="0" presId="urn:microsoft.com/office/officeart/2005/8/layout/radial5"/>
    <dgm:cxn modelId="{86ADD23F-2835-41E7-802D-641E30E0C0E7}" type="presOf" srcId="{B0C841F4-D579-4417-8A76-57D22E35634C}" destId="{C1BB22DB-4DC5-4F58-8D89-6CE0BBD7D1AA}" srcOrd="1" destOrd="0" presId="urn:microsoft.com/office/officeart/2005/8/layout/radial5"/>
    <dgm:cxn modelId="{FD18FD60-11D3-406E-93FC-17525D120013}" srcId="{BE7CC2D6-9391-4322-81FD-63064199CF5E}" destId="{3902BF6D-770C-496F-B0C9-26056B7879FF}" srcOrd="2" destOrd="0" parTransId="{76524F82-FBC2-44C5-9D14-9425DCACABF5}" sibTransId="{7E55E127-C1E5-42F4-83C9-DE1750925899}"/>
    <dgm:cxn modelId="{81F04741-7469-4E21-9195-FE33D9645C1E}" srcId="{6E6B9083-B527-4647-B556-E4DB4E21A98C}" destId="{6A333A04-D4F9-4112-852F-82D57E6350EF}" srcOrd="3" destOrd="0" parTransId="{503BF2EB-4689-4FFD-AA15-A4037BC43945}" sibTransId="{7A9279ED-27BE-4CF6-A0B4-59A373C5EFF7}"/>
    <dgm:cxn modelId="{4A237343-0FF2-404E-87E9-75FFBC2743EC}" srcId="{6E6B9083-B527-4647-B556-E4DB4E21A98C}" destId="{515677A9-912D-4084-B651-A2D424A529E7}" srcOrd="6" destOrd="0" parTransId="{67163B98-189B-4BCF-977F-1DE5E7F49AD0}" sibTransId="{16C768E8-7013-49AC-BC9A-2247B44257D9}"/>
    <dgm:cxn modelId="{6CA42049-B5CC-4205-9484-D16234733099}" type="presOf" srcId="{890B7A10-7F36-45CE-B2CC-CEED17967BA3}" destId="{2DEE7777-0312-4C9B-ACD3-7743B2C5E353}" srcOrd="1" destOrd="0" presId="urn:microsoft.com/office/officeart/2005/8/layout/radial5"/>
    <dgm:cxn modelId="{68FD8F4A-852B-48B6-AAF4-A45E33B91DBF}" srcId="{6E6B9083-B527-4647-B556-E4DB4E21A98C}" destId="{D0E490F1-720C-4427-972B-7DB008516629}" srcOrd="5" destOrd="0" parTransId="{77126203-3677-4445-8EA5-A1E71F7F12BD}" sibTransId="{CED575E3-9A8A-4E15-8189-EB6FA89763E5}"/>
    <dgm:cxn modelId="{ACA45B50-2506-44DA-8E3A-50CE2B7ED417}" type="presOf" srcId="{7AD6EF77-F6AD-4B01-ADC6-C4B299BD7A29}" destId="{5312A2DD-9342-4434-9A64-42C1367017A6}" srcOrd="0" destOrd="0" presId="urn:microsoft.com/office/officeart/2005/8/layout/radial5"/>
    <dgm:cxn modelId="{1334D750-2664-4D23-B678-9FA73A6CAF4B}" type="presOf" srcId="{4AB5F500-6163-4D77-874D-FF9E3BBEFF02}" destId="{B4E66CF0-FFB2-48B1-A359-422B74FA43C0}" srcOrd="0" destOrd="0" presId="urn:microsoft.com/office/officeart/2005/8/layout/radial5"/>
    <dgm:cxn modelId="{358FA756-6999-47FA-A2CB-1C79ABEACA32}" type="presOf" srcId="{BF05E352-AF4C-41D6-B5F0-BF5D7AE2A1CA}" destId="{6BBCA3BD-3F3D-471F-94FD-051295A5A4E4}" srcOrd="0" destOrd="0" presId="urn:microsoft.com/office/officeart/2005/8/layout/radial5"/>
    <dgm:cxn modelId="{54F9F858-CE48-4152-A10F-E8796CA4B87E}" type="presOf" srcId="{67163B98-189B-4BCF-977F-1DE5E7F49AD0}" destId="{9A924567-C7DD-437F-8E7C-79FA627705CD}" srcOrd="0" destOrd="0" presId="urn:microsoft.com/office/officeart/2005/8/layout/radial5"/>
    <dgm:cxn modelId="{61C13C8D-C086-43BD-A2E9-86929489922E}" type="presOf" srcId="{6A333A04-D4F9-4112-852F-82D57E6350EF}" destId="{796A0938-07DF-49DA-8B2F-8F3AF7DA74A6}" srcOrd="0" destOrd="0" presId="urn:microsoft.com/office/officeart/2005/8/layout/radial5"/>
    <dgm:cxn modelId="{13EC2B93-71B1-4636-B2FD-B54211F605B4}" type="presOf" srcId="{67163B98-189B-4BCF-977F-1DE5E7F49AD0}" destId="{95C3CA37-1969-4659-A04C-AEBB7A333FFB}" srcOrd="1" destOrd="0" presId="urn:microsoft.com/office/officeart/2005/8/layout/radial5"/>
    <dgm:cxn modelId="{E5E36195-F81A-4A91-9D64-176479D5D584}" type="presOf" srcId="{A1407B6A-F587-496B-9EE3-F28816B908EA}" destId="{3823CC26-205E-42F8-90E4-D18D04473ADB}" srcOrd="0" destOrd="0" presId="urn:microsoft.com/office/officeart/2005/8/layout/radial5"/>
    <dgm:cxn modelId="{E4BA209D-F47B-4C53-87EB-3A44CD121655}" srcId="{6E6B9083-B527-4647-B556-E4DB4E21A98C}" destId="{7AD6EF77-F6AD-4B01-ADC6-C4B299BD7A29}" srcOrd="2" destOrd="0" parTransId="{A1407B6A-F587-496B-9EE3-F28816B908EA}" sibTransId="{61B7F933-5044-492C-9A09-9428633719F6}"/>
    <dgm:cxn modelId="{D66E5EB2-162C-4750-AB31-AAEA07AE05F6}" type="presOf" srcId="{4756E450-3165-4529-B6AA-44BA1A094965}" destId="{FDAC661D-F3C4-40E5-B635-7C0AC2BE527D}" srcOrd="0" destOrd="0" presId="urn:microsoft.com/office/officeart/2005/8/layout/radial5"/>
    <dgm:cxn modelId="{4CF850B2-6C5B-46BA-88B2-CA3ECCCB1553}" srcId="{6E6B9083-B527-4647-B556-E4DB4E21A98C}" destId="{BF05E352-AF4C-41D6-B5F0-BF5D7AE2A1CA}" srcOrd="4" destOrd="0" parTransId="{890B7A10-7F36-45CE-B2CC-CEED17967BA3}" sibTransId="{D91A8DF9-DA58-47A1-9D15-EC04C0D4C40F}"/>
    <dgm:cxn modelId="{E99BC9B5-05CF-43BF-8482-A469F7547967}" type="presOf" srcId="{6E6B9083-B527-4647-B556-E4DB4E21A98C}" destId="{41F62387-EBBA-4DA9-9AC1-BC6EE52BA36E}" srcOrd="0" destOrd="0" presId="urn:microsoft.com/office/officeart/2005/8/layout/radial5"/>
    <dgm:cxn modelId="{423D9AB9-EDB3-493E-B258-011FEF431C21}" srcId="{BE7CC2D6-9391-4322-81FD-63064199CF5E}" destId="{B3E81401-1788-47C0-9896-00EBA7627487}" srcOrd="1" destOrd="0" parTransId="{A9FD3C38-F79B-4F6F-92AC-E3533D2F7E69}" sibTransId="{70DA2AED-762C-49B7-8FE3-482217801206}"/>
    <dgm:cxn modelId="{19601BBA-8D7F-40F8-BFB3-F4B8E647BF83}" type="presOf" srcId="{77126203-3677-4445-8EA5-A1E71F7F12BD}" destId="{E5A8ADB2-0116-44BA-8A87-6A7770B4548A}" srcOrd="1" destOrd="0" presId="urn:microsoft.com/office/officeart/2005/8/layout/radial5"/>
    <dgm:cxn modelId="{EB86EAC9-3ED2-474A-B979-CB3216EB2B27}" type="presOf" srcId="{77126203-3677-4445-8EA5-A1E71F7F12BD}" destId="{309F6A76-CDCB-4A56-878A-9297EB8D632C}" srcOrd="0" destOrd="0" presId="urn:microsoft.com/office/officeart/2005/8/layout/radial5"/>
    <dgm:cxn modelId="{C093F3D6-5727-469E-94BE-C9E41DF2159A}" type="presOf" srcId="{515677A9-912D-4084-B651-A2D424A529E7}" destId="{B7760184-3617-417B-9844-E021BAD98688}" srcOrd="0" destOrd="0" presId="urn:microsoft.com/office/officeart/2005/8/layout/radial5"/>
    <dgm:cxn modelId="{EA54EFDD-37BE-43A6-AA85-92DDD5DEB432}" type="presOf" srcId="{C99E431D-1AB3-4BEA-8451-4513CE46822C}" destId="{F7289FEE-BAB7-4160-9A32-07E6BAB3ABCC}" srcOrd="1" destOrd="0" presId="urn:microsoft.com/office/officeart/2005/8/layout/radial5"/>
    <dgm:cxn modelId="{1F0B3EDE-3ABE-47A8-867C-3141F5E7352E}" type="presOf" srcId="{503BF2EB-4689-4FFD-AA15-A4037BC43945}" destId="{BCFF1A8F-B2ED-4F62-BC16-DC57012F410B}" srcOrd="1" destOrd="0" presId="urn:microsoft.com/office/officeart/2005/8/layout/radial5"/>
    <dgm:cxn modelId="{8177B8E6-15A8-4140-BA77-1BF823A384C5}" srcId="{6E6B9083-B527-4647-B556-E4DB4E21A98C}" destId="{4AB5F500-6163-4D77-874D-FF9E3BBEFF02}" srcOrd="1" destOrd="0" parTransId="{B0C841F4-D579-4417-8A76-57D22E35634C}" sibTransId="{A26C8C8A-16C5-48E8-8BF7-C770BBCF8223}"/>
    <dgm:cxn modelId="{2F9E2CFF-7D0B-49F6-A1D5-F51EA925CE4F}" type="presOf" srcId="{D0E490F1-720C-4427-972B-7DB008516629}" destId="{3736D49E-B4A7-492E-9952-539FFA69A206}" srcOrd="0" destOrd="0" presId="urn:microsoft.com/office/officeart/2005/8/layout/radial5"/>
    <dgm:cxn modelId="{5122F248-AFD2-402E-BB28-F14657562EDF}" type="presParOf" srcId="{C435653B-959B-40EE-A33F-7EF7980A9ECB}" destId="{41F62387-EBBA-4DA9-9AC1-BC6EE52BA36E}" srcOrd="0" destOrd="0" presId="urn:microsoft.com/office/officeart/2005/8/layout/radial5"/>
    <dgm:cxn modelId="{23091939-5299-45CE-9F07-350A099CC5B8}" type="presParOf" srcId="{C435653B-959B-40EE-A33F-7EF7980A9ECB}" destId="{4337FC0D-11E8-4D2C-81E2-CE1EDE7396A3}" srcOrd="1" destOrd="0" presId="urn:microsoft.com/office/officeart/2005/8/layout/radial5"/>
    <dgm:cxn modelId="{F978E4D5-5F43-40E1-985E-DA422BBA31B8}" type="presParOf" srcId="{4337FC0D-11E8-4D2C-81E2-CE1EDE7396A3}" destId="{F7289FEE-BAB7-4160-9A32-07E6BAB3ABCC}" srcOrd="0" destOrd="0" presId="urn:microsoft.com/office/officeart/2005/8/layout/radial5"/>
    <dgm:cxn modelId="{A73A6B7A-0E74-4802-A7E2-D3D5D326135B}" type="presParOf" srcId="{C435653B-959B-40EE-A33F-7EF7980A9ECB}" destId="{FDAC661D-F3C4-40E5-B635-7C0AC2BE527D}" srcOrd="2" destOrd="0" presId="urn:microsoft.com/office/officeart/2005/8/layout/radial5"/>
    <dgm:cxn modelId="{C6FFC575-74BB-4D7C-90F5-D05B0B92EA61}" type="presParOf" srcId="{C435653B-959B-40EE-A33F-7EF7980A9ECB}" destId="{11BB6C54-2EF2-439E-969F-846754779302}" srcOrd="3" destOrd="0" presId="urn:microsoft.com/office/officeart/2005/8/layout/radial5"/>
    <dgm:cxn modelId="{71DA5A54-3EE6-492E-A64A-9C94E8F8C143}" type="presParOf" srcId="{11BB6C54-2EF2-439E-969F-846754779302}" destId="{C1BB22DB-4DC5-4F58-8D89-6CE0BBD7D1AA}" srcOrd="0" destOrd="0" presId="urn:microsoft.com/office/officeart/2005/8/layout/radial5"/>
    <dgm:cxn modelId="{EAFA6F89-7584-4D04-A5CF-396CCDE75D15}" type="presParOf" srcId="{C435653B-959B-40EE-A33F-7EF7980A9ECB}" destId="{B4E66CF0-FFB2-48B1-A359-422B74FA43C0}" srcOrd="4" destOrd="0" presId="urn:microsoft.com/office/officeart/2005/8/layout/radial5"/>
    <dgm:cxn modelId="{92F67125-62ED-4F1D-ACA2-F20CF74A83D5}" type="presParOf" srcId="{C435653B-959B-40EE-A33F-7EF7980A9ECB}" destId="{3823CC26-205E-42F8-90E4-D18D04473ADB}" srcOrd="5" destOrd="0" presId="urn:microsoft.com/office/officeart/2005/8/layout/radial5"/>
    <dgm:cxn modelId="{2D54D728-1061-466B-A306-96335B333283}" type="presParOf" srcId="{3823CC26-205E-42F8-90E4-D18D04473ADB}" destId="{5C89C3B8-045C-41A1-9E31-3ABD89C24A53}" srcOrd="0" destOrd="0" presId="urn:microsoft.com/office/officeart/2005/8/layout/radial5"/>
    <dgm:cxn modelId="{03FEE5CC-FBC3-4010-9F9C-49F1C5453BE0}" type="presParOf" srcId="{C435653B-959B-40EE-A33F-7EF7980A9ECB}" destId="{5312A2DD-9342-4434-9A64-42C1367017A6}" srcOrd="6" destOrd="0" presId="urn:microsoft.com/office/officeart/2005/8/layout/radial5"/>
    <dgm:cxn modelId="{4FD68071-736C-4E0B-AD9C-07CC74250CEB}" type="presParOf" srcId="{C435653B-959B-40EE-A33F-7EF7980A9ECB}" destId="{5EBDBE07-07DA-4A33-8106-AA904721ADA7}" srcOrd="7" destOrd="0" presId="urn:microsoft.com/office/officeart/2005/8/layout/radial5"/>
    <dgm:cxn modelId="{77F04262-632C-41B5-9C9C-53CD5E98E33F}" type="presParOf" srcId="{5EBDBE07-07DA-4A33-8106-AA904721ADA7}" destId="{BCFF1A8F-B2ED-4F62-BC16-DC57012F410B}" srcOrd="0" destOrd="0" presId="urn:microsoft.com/office/officeart/2005/8/layout/radial5"/>
    <dgm:cxn modelId="{73CA4A33-CB50-4634-89C8-F10C19884FDE}" type="presParOf" srcId="{C435653B-959B-40EE-A33F-7EF7980A9ECB}" destId="{796A0938-07DF-49DA-8B2F-8F3AF7DA74A6}" srcOrd="8" destOrd="0" presId="urn:microsoft.com/office/officeart/2005/8/layout/radial5"/>
    <dgm:cxn modelId="{44C7E39C-3E31-4F48-83F4-15B222945095}" type="presParOf" srcId="{C435653B-959B-40EE-A33F-7EF7980A9ECB}" destId="{12E9C11F-AE9F-4195-B8EB-6ECAB26F3C56}" srcOrd="9" destOrd="0" presId="urn:microsoft.com/office/officeart/2005/8/layout/radial5"/>
    <dgm:cxn modelId="{1C00AA7B-F90E-48AA-82FF-6C5B158FB5B3}" type="presParOf" srcId="{12E9C11F-AE9F-4195-B8EB-6ECAB26F3C56}" destId="{2DEE7777-0312-4C9B-ACD3-7743B2C5E353}" srcOrd="0" destOrd="0" presId="urn:microsoft.com/office/officeart/2005/8/layout/radial5"/>
    <dgm:cxn modelId="{4F6AFC7A-4FBB-4220-8A11-5300420C2A47}" type="presParOf" srcId="{C435653B-959B-40EE-A33F-7EF7980A9ECB}" destId="{6BBCA3BD-3F3D-471F-94FD-051295A5A4E4}" srcOrd="10" destOrd="0" presId="urn:microsoft.com/office/officeart/2005/8/layout/radial5"/>
    <dgm:cxn modelId="{1CB68737-F247-4515-84DE-ACC69091312C}" type="presParOf" srcId="{C435653B-959B-40EE-A33F-7EF7980A9ECB}" destId="{309F6A76-CDCB-4A56-878A-9297EB8D632C}" srcOrd="11" destOrd="0" presId="urn:microsoft.com/office/officeart/2005/8/layout/radial5"/>
    <dgm:cxn modelId="{4EA28B65-5777-416C-95B7-3BF521FFED5B}" type="presParOf" srcId="{309F6A76-CDCB-4A56-878A-9297EB8D632C}" destId="{E5A8ADB2-0116-44BA-8A87-6A7770B4548A}" srcOrd="0" destOrd="0" presId="urn:microsoft.com/office/officeart/2005/8/layout/radial5"/>
    <dgm:cxn modelId="{6468F7AB-699F-45E8-953D-68901F1C5A05}" type="presParOf" srcId="{C435653B-959B-40EE-A33F-7EF7980A9ECB}" destId="{3736D49E-B4A7-492E-9952-539FFA69A206}" srcOrd="12" destOrd="0" presId="urn:microsoft.com/office/officeart/2005/8/layout/radial5"/>
    <dgm:cxn modelId="{7411EEA7-7C2F-4FD9-8C9A-0ECB4A472324}" type="presParOf" srcId="{C435653B-959B-40EE-A33F-7EF7980A9ECB}" destId="{9A924567-C7DD-437F-8E7C-79FA627705CD}" srcOrd="13" destOrd="0" presId="urn:microsoft.com/office/officeart/2005/8/layout/radial5"/>
    <dgm:cxn modelId="{F607DAC6-15A1-409C-8E85-64DE9A3F51D5}" type="presParOf" srcId="{9A924567-C7DD-437F-8E7C-79FA627705CD}" destId="{95C3CA37-1969-4659-A04C-AEBB7A333FFB}" srcOrd="0" destOrd="0" presId="urn:microsoft.com/office/officeart/2005/8/layout/radial5"/>
    <dgm:cxn modelId="{F109B4BB-9BEF-40BB-BA14-BC2CB3000F61}" type="presParOf" srcId="{C435653B-959B-40EE-A33F-7EF7980A9ECB}" destId="{B7760184-3617-417B-9844-E021BAD98688}" srcOrd="14" destOrd="0" presId="urn:microsoft.com/office/officeart/2005/8/layout/radial5"/>
  </dgm:cxnLst>
  <dgm:bg/>
  <dgm:whole/>
  <dgm:extLst>
    <a:ext uri="http://schemas.microsoft.com/office/drawing/2008/diagram">
      <dsp:dataModelExt xmlns:dsp="http://schemas.microsoft.com/office/drawing/2008/diagram" relId="rId2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82E15-37C8-4EDF-BA01-6B10E0F04573}">
      <dsp:nvSpPr>
        <dsp:cNvPr id="0" name=""/>
        <dsp:cNvSpPr/>
      </dsp:nvSpPr>
      <dsp:spPr>
        <a:xfrm>
          <a:off x="1354119" y="223"/>
          <a:ext cx="639059" cy="639059"/>
        </a:xfrm>
        <a:prstGeom prst="ellipse">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1447707" y="93811"/>
        <a:ext cx="451883" cy="451883"/>
      </dsp:txXfrm>
    </dsp:sp>
    <dsp:sp modelId="{F6A6868E-5CDC-4283-BE5C-E5D52435CD04}">
      <dsp:nvSpPr>
        <dsp:cNvPr id="0" name=""/>
        <dsp:cNvSpPr/>
      </dsp:nvSpPr>
      <dsp:spPr>
        <a:xfrm rot="1542857">
          <a:off x="2041663" y="432306"/>
          <a:ext cx="169800" cy="215682"/>
        </a:xfrm>
        <a:prstGeom prst="rightArrow">
          <a:avLst>
            <a:gd name="adj1" fmla="val 600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2044185" y="464391"/>
        <a:ext cx="118860" cy="129410"/>
      </dsp:txXfrm>
    </dsp:sp>
    <dsp:sp modelId="{CFEBCDA1-F5D6-4B07-A614-7735536A5575}">
      <dsp:nvSpPr>
        <dsp:cNvPr id="0" name=""/>
        <dsp:cNvSpPr/>
      </dsp:nvSpPr>
      <dsp:spPr>
        <a:xfrm>
          <a:off x="2218543" y="416508"/>
          <a:ext cx="639059" cy="639059"/>
        </a:xfrm>
        <a:prstGeom prst="ellipse">
          <a:avLst/>
        </a:prstGeom>
        <a:gradFill rotWithShape="0">
          <a:gsLst>
            <a:gs pos="0">
              <a:schemeClr val="accent6">
                <a:shade val="80000"/>
                <a:hueOff val="53547"/>
                <a:satOff val="-2152"/>
                <a:lumOff val="4605"/>
                <a:alphaOff val="0"/>
                <a:satMod val="103000"/>
                <a:lumMod val="102000"/>
                <a:tint val="94000"/>
              </a:schemeClr>
            </a:gs>
            <a:gs pos="50000">
              <a:schemeClr val="accent6">
                <a:shade val="80000"/>
                <a:hueOff val="53547"/>
                <a:satOff val="-2152"/>
                <a:lumOff val="4605"/>
                <a:alphaOff val="0"/>
                <a:satMod val="110000"/>
                <a:lumMod val="100000"/>
                <a:shade val="100000"/>
              </a:schemeClr>
            </a:gs>
            <a:gs pos="100000">
              <a:schemeClr val="accent6">
                <a:shade val="80000"/>
                <a:hueOff val="53547"/>
                <a:satOff val="-2152"/>
                <a:lumOff val="46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2312131" y="510096"/>
        <a:ext cx="451883" cy="451883"/>
      </dsp:txXfrm>
    </dsp:sp>
    <dsp:sp modelId="{94F4C96D-7F06-4479-B4A7-AD258442CCD3}">
      <dsp:nvSpPr>
        <dsp:cNvPr id="0" name=""/>
        <dsp:cNvSpPr/>
      </dsp:nvSpPr>
      <dsp:spPr>
        <a:xfrm rot="4628571">
          <a:off x="2598187" y="1091203"/>
          <a:ext cx="169800" cy="215682"/>
        </a:xfrm>
        <a:prstGeom prst="rightArrow">
          <a:avLst>
            <a:gd name="adj1" fmla="val 60000"/>
            <a:gd name="adj2" fmla="val 50000"/>
          </a:avLst>
        </a:prstGeom>
        <a:gradFill rotWithShape="0">
          <a:gsLst>
            <a:gs pos="0">
              <a:schemeClr val="accent6">
                <a:shade val="90000"/>
                <a:hueOff val="53564"/>
                <a:satOff val="-2109"/>
                <a:lumOff val="4197"/>
                <a:alphaOff val="0"/>
                <a:satMod val="103000"/>
                <a:lumMod val="102000"/>
                <a:tint val="94000"/>
              </a:schemeClr>
            </a:gs>
            <a:gs pos="50000">
              <a:schemeClr val="accent6">
                <a:shade val="90000"/>
                <a:hueOff val="53564"/>
                <a:satOff val="-2109"/>
                <a:lumOff val="4197"/>
                <a:alphaOff val="0"/>
                <a:satMod val="110000"/>
                <a:lumMod val="100000"/>
                <a:shade val="100000"/>
              </a:schemeClr>
            </a:gs>
            <a:gs pos="100000">
              <a:schemeClr val="accent6">
                <a:shade val="90000"/>
                <a:hueOff val="53564"/>
                <a:satOff val="-2109"/>
                <a:lumOff val="4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2617989" y="1109508"/>
        <a:ext cx="118860" cy="129410"/>
      </dsp:txXfrm>
    </dsp:sp>
    <dsp:sp modelId="{83827DD3-7C3D-4B03-AA79-B22D8CC40763}">
      <dsp:nvSpPr>
        <dsp:cNvPr id="0" name=""/>
        <dsp:cNvSpPr/>
      </dsp:nvSpPr>
      <dsp:spPr>
        <a:xfrm>
          <a:off x="2432038" y="1351891"/>
          <a:ext cx="639059" cy="639059"/>
        </a:xfrm>
        <a:prstGeom prst="ellipse">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2525626" y="1445479"/>
        <a:ext cx="451883" cy="451883"/>
      </dsp:txXfrm>
    </dsp:sp>
    <dsp:sp modelId="{B313F80D-1F64-493E-8DAF-8C8D0E2FF259}">
      <dsp:nvSpPr>
        <dsp:cNvPr id="0" name=""/>
        <dsp:cNvSpPr/>
      </dsp:nvSpPr>
      <dsp:spPr>
        <a:xfrm rot="7714286">
          <a:off x="2366988" y="1963557"/>
          <a:ext cx="169800" cy="215682"/>
        </a:xfrm>
        <a:prstGeom prst="rightArrow">
          <a:avLst>
            <a:gd name="adj1" fmla="val 60000"/>
            <a:gd name="adj2" fmla="val 50000"/>
          </a:avLst>
        </a:prstGeom>
        <a:gradFill rotWithShape="0">
          <a:gsLst>
            <a:gs pos="0">
              <a:schemeClr val="accent6">
                <a:shade val="90000"/>
                <a:hueOff val="107129"/>
                <a:satOff val="-4218"/>
                <a:lumOff val="8394"/>
                <a:alphaOff val="0"/>
                <a:satMod val="103000"/>
                <a:lumMod val="102000"/>
                <a:tint val="94000"/>
              </a:schemeClr>
            </a:gs>
            <a:gs pos="50000">
              <a:schemeClr val="accent6">
                <a:shade val="90000"/>
                <a:hueOff val="107129"/>
                <a:satOff val="-4218"/>
                <a:lumOff val="8394"/>
                <a:alphaOff val="0"/>
                <a:satMod val="110000"/>
                <a:lumMod val="100000"/>
                <a:shade val="100000"/>
              </a:schemeClr>
            </a:gs>
            <a:gs pos="100000">
              <a:schemeClr val="accent6">
                <a:shade val="90000"/>
                <a:hueOff val="107129"/>
                <a:satOff val="-4218"/>
                <a:lumOff val="83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2408338" y="1986780"/>
        <a:ext cx="118860" cy="129410"/>
      </dsp:txXfrm>
    </dsp:sp>
    <dsp:sp modelId="{1351BF70-CD3F-4A76-A011-F849F5C1B3CD}">
      <dsp:nvSpPr>
        <dsp:cNvPr id="0" name=""/>
        <dsp:cNvSpPr/>
      </dsp:nvSpPr>
      <dsp:spPr>
        <a:xfrm>
          <a:off x="1833838" y="2102010"/>
          <a:ext cx="639059" cy="639059"/>
        </a:xfrm>
        <a:prstGeom prst="ellipse">
          <a:avLst/>
        </a:prstGeom>
        <a:gradFill rotWithShape="0">
          <a:gsLst>
            <a:gs pos="0">
              <a:schemeClr val="accent6">
                <a:shade val="80000"/>
                <a:hueOff val="160640"/>
                <a:satOff val="-6455"/>
                <a:lumOff val="13814"/>
                <a:alphaOff val="0"/>
                <a:satMod val="103000"/>
                <a:lumMod val="102000"/>
                <a:tint val="94000"/>
              </a:schemeClr>
            </a:gs>
            <a:gs pos="50000">
              <a:schemeClr val="accent6">
                <a:shade val="80000"/>
                <a:hueOff val="160640"/>
                <a:satOff val="-6455"/>
                <a:lumOff val="13814"/>
                <a:alphaOff val="0"/>
                <a:satMod val="110000"/>
                <a:lumMod val="100000"/>
                <a:shade val="100000"/>
              </a:schemeClr>
            </a:gs>
            <a:gs pos="100000">
              <a:schemeClr val="accent6">
                <a:shade val="80000"/>
                <a:hueOff val="160640"/>
                <a:satOff val="-6455"/>
                <a:lumOff val="138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1927426" y="2195598"/>
        <a:ext cx="451883" cy="451883"/>
      </dsp:txXfrm>
    </dsp:sp>
    <dsp:sp modelId="{1CCE7579-EBE8-4D79-998D-A9BD346388D1}">
      <dsp:nvSpPr>
        <dsp:cNvPr id="0" name=""/>
        <dsp:cNvSpPr/>
      </dsp:nvSpPr>
      <dsp:spPr>
        <a:xfrm rot="10800000">
          <a:off x="1593554" y="2313698"/>
          <a:ext cx="169800" cy="215682"/>
        </a:xfrm>
        <a:prstGeom prst="rightArrow">
          <a:avLst>
            <a:gd name="adj1" fmla="val 60000"/>
            <a:gd name="adj2" fmla="val 50000"/>
          </a:avLst>
        </a:prstGeom>
        <a:gradFill rotWithShape="0">
          <a:gsLst>
            <a:gs pos="0">
              <a:schemeClr val="accent6">
                <a:shade val="90000"/>
                <a:hueOff val="160693"/>
                <a:satOff val="-6326"/>
                <a:lumOff val="12592"/>
                <a:alphaOff val="0"/>
                <a:satMod val="103000"/>
                <a:lumMod val="102000"/>
                <a:tint val="94000"/>
              </a:schemeClr>
            </a:gs>
            <a:gs pos="50000">
              <a:schemeClr val="accent6">
                <a:shade val="90000"/>
                <a:hueOff val="160693"/>
                <a:satOff val="-6326"/>
                <a:lumOff val="12592"/>
                <a:alphaOff val="0"/>
                <a:satMod val="110000"/>
                <a:lumMod val="100000"/>
                <a:shade val="100000"/>
              </a:schemeClr>
            </a:gs>
            <a:gs pos="100000">
              <a:schemeClr val="accent6">
                <a:shade val="90000"/>
                <a:hueOff val="160693"/>
                <a:satOff val="-6326"/>
                <a:lumOff val="125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1644494" y="2356834"/>
        <a:ext cx="118860" cy="129410"/>
      </dsp:txXfrm>
    </dsp:sp>
    <dsp:sp modelId="{5D70AD18-1428-402E-BDC5-1A5A3D1AC8DF}">
      <dsp:nvSpPr>
        <dsp:cNvPr id="0" name=""/>
        <dsp:cNvSpPr/>
      </dsp:nvSpPr>
      <dsp:spPr>
        <a:xfrm>
          <a:off x="874400" y="2102010"/>
          <a:ext cx="639059" cy="639059"/>
        </a:xfrm>
        <a:prstGeom prst="ellipse">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967988" y="2195598"/>
        <a:ext cx="451883" cy="451883"/>
      </dsp:txXfrm>
    </dsp:sp>
    <dsp:sp modelId="{3D02D4ED-6B0A-4646-A2C0-6FA37140E504}">
      <dsp:nvSpPr>
        <dsp:cNvPr id="0" name=""/>
        <dsp:cNvSpPr/>
      </dsp:nvSpPr>
      <dsp:spPr>
        <a:xfrm rot="13885714">
          <a:off x="812926" y="1935227"/>
          <a:ext cx="169800" cy="215682"/>
        </a:xfrm>
        <a:prstGeom prst="rightArrow">
          <a:avLst>
            <a:gd name="adj1" fmla="val 60000"/>
            <a:gd name="adj2" fmla="val 50000"/>
          </a:avLst>
        </a:prstGeom>
        <a:gradFill rotWithShape="0">
          <a:gsLst>
            <a:gs pos="0">
              <a:schemeClr val="accent6">
                <a:shade val="90000"/>
                <a:hueOff val="214258"/>
                <a:satOff val="-8435"/>
                <a:lumOff val="16789"/>
                <a:alphaOff val="0"/>
                <a:satMod val="103000"/>
                <a:lumMod val="102000"/>
                <a:tint val="94000"/>
              </a:schemeClr>
            </a:gs>
            <a:gs pos="50000">
              <a:schemeClr val="accent6">
                <a:shade val="90000"/>
                <a:hueOff val="214258"/>
                <a:satOff val="-8435"/>
                <a:lumOff val="16789"/>
                <a:alphaOff val="0"/>
                <a:satMod val="110000"/>
                <a:lumMod val="100000"/>
                <a:shade val="100000"/>
              </a:schemeClr>
            </a:gs>
            <a:gs pos="100000">
              <a:schemeClr val="accent6">
                <a:shade val="90000"/>
                <a:hueOff val="214258"/>
                <a:satOff val="-8435"/>
                <a:lumOff val="1678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854276" y="1998276"/>
        <a:ext cx="118860" cy="129410"/>
      </dsp:txXfrm>
    </dsp:sp>
    <dsp:sp modelId="{56536737-5716-431C-BDF3-EC9B66B54CCF}">
      <dsp:nvSpPr>
        <dsp:cNvPr id="0" name=""/>
        <dsp:cNvSpPr/>
      </dsp:nvSpPr>
      <dsp:spPr>
        <a:xfrm>
          <a:off x="276200" y="1351891"/>
          <a:ext cx="639059" cy="639059"/>
        </a:xfrm>
        <a:prstGeom prst="ellipse">
          <a:avLst/>
        </a:prstGeom>
        <a:gradFill rotWithShape="0">
          <a:gsLst>
            <a:gs pos="0">
              <a:schemeClr val="accent6">
                <a:shade val="80000"/>
                <a:hueOff val="267733"/>
                <a:satOff val="-10758"/>
                <a:lumOff val="23023"/>
                <a:alphaOff val="0"/>
                <a:satMod val="103000"/>
                <a:lumMod val="102000"/>
                <a:tint val="94000"/>
              </a:schemeClr>
            </a:gs>
            <a:gs pos="50000">
              <a:schemeClr val="accent6">
                <a:shade val="80000"/>
                <a:hueOff val="267733"/>
                <a:satOff val="-10758"/>
                <a:lumOff val="23023"/>
                <a:alphaOff val="0"/>
                <a:satMod val="110000"/>
                <a:lumMod val="100000"/>
                <a:shade val="100000"/>
              </a:schemeClr>
            </a:gs>
            <a:gs pos="100000">
              <a:schemeClr val="accent6">
                <a:shade val="80000"/>
                <a:hueOff val="267733"/>
                <a:satOff val="-10758"/>
                <a:lumOff val="230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369788" y="1445479"/>
        <a:ext cx="451883" cy="451883"/>
      </dsp:txXfrm>
    </dsp:sp>
    <dsp:sp modelId="{374892A0-51FA-46FE-A1B1-BB1E5E7CB9B2}">
      <dsp:nvSpPr>
        <dsp:cNvPr id="0" name=""/>
        <dsp:cNvSpPr/>
      </dsp:nvSpPr>
      <dsp:spPr>
        <a:xfrm rot="16971429">
          <a:off x="616508" y="1100573"/>
          <a:ext cx="169800" cy="215682"/>
        </a:xfrm>
        <a:prstGeom prst="rightArrow">
          <a:avLst>
            <a:gd name="adj1" fmla="val 60000"/>
            <a:gd name="adj2" fmla="val 50000"/>
          </a:avLst>
        </a:prstGeom>
        <a:gradFill rotWithShape="0">
          <a:gsLst>
            <a:gs pos="0">
              <a:schemeClr val="accent6">
                <a:shade val="90000"/>
                <a:hueOff val="267822"/>
                <a:satOff val="-10544"/>
                <a:lumOff val="20986"/>
                <a:alphaOff val="0"/>
                <a:satMod val="103000"/>
                <a:lumMod val="102000"/>
                <a:tint val="94000"/>
              </a:schemeClr>
            </a:gs>
            <a:gs pos="50000">
              <a:schemeClr val="accent6">
                <a:shade val="90000"/>
                <a:hueOff val="267822"/>
                <a:satOff val="-10544"/>
                <a:lumOff val="20986"/>
                <a:alphaOff val="0"/>
                <a:satMod val="110000"/>
                <a:lumMod val="100000"/>
                <a:shade val="100000"/>
              </a:schemeClr>
            </a:gs>
            <a:gs pos="100000">
              <a:schemeClr val="accent6">
                <a:shade val="90000"/>
                <a:hueOff val="267822"/>
                <a:satOff val="-10544"/>
                <a:lumOff val="209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636310" y="1168540"/>
        <a:ext cx="118860" cy="129410"/>
      </dsp:txXfrm>
    </dsp:sp>
    <dsp:sp modelId="{3AEAF451-C506-4272-AF7E-A8E3250B7F94}">
      <dsp:nvSpPr>
        <dsp:cNvPr id="0" name=""/>
        <dsp:cNvSpPr/>
      </dsp:nvSpPr>
      <dsp:spPr>
        <a:xfrm>
          <a:off x="489695" y="416508"/>
          <a:ext cx="639059" cy="639059"/>
        </a:xfrm>
        <a:prstGeom prst="ellipse">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583283" y="510096"/>
        <a:ext cx="451883" cy="451883"/>
      </dsp:txXfrm>
    </dsp:sp>
    <dsp:sp modelId="{9E6DE152-E36F-4B3A-8E6F-602734E5DB4A}">
      <dsp:nvSpPr>
        <dsp:cNvPr id="0" name=""/>
        <dsp:cNvSpPr/>
      </dsp:nvSpPr>
      <dsp:spPr>
        <a:xfrm rot="20057143">
          <a:off x="1137903" y="386297"/>
          <a:ext cx="169800" cy="215682"/>
        </a:xfrm>
        <a:prstGeom prst="rightArrow">
          <a:avLst>
            <a:gd name="adj1" fmla="val 60000"/>
            <a:gd name="adj2" fmla="val 50000"/>
          </a:avLst>
        </a:prstGeom>
        <a:gradFill rotWithShape="0">
          <a:gsLst>
            <a:gs pos="0">
              <a:schemeClr val="accent6">
                <a:shade val="90000"/>
                <a:hueOff val="321387"/>
                <a:satOff val="-12653"/>
                <a:lumOff val="25183"/>
                <a:alphaOff val="0"/>
                <a:satMod val="103000"/>
                <a:lumMod val="102000"/>
                <a:tint val="94000"/>
              </a:schemeClr>
            </a:gs>
            <a:gs pos="50000">
              <a:schemeClr val="accent6">
                <a:shade val="90000"/>
                <a:hueOff val="321387"/>
                <a:satOff val="-12653"/>
                <a:lumOff val="25183"/>
                <a:alphaOff val="0"/>
                <a:satMod val="110000"/>
                <a:lumMod val="100000"/>
                <a:shade val="100000"/>
              </a:schemeClr>
            </a:gs>
            <a:gs pos="100000">
              <a:schemeClr val="accent6">
                <a:shade val="90000"/>
                <a:hueOff val="321387"/>
                <a:satOff val="-12653"/>
                <a:lumOff val="251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1140425" y="440484"/>
        <a:ext cx="118860" cy="129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62387-EBBA-4DA9-9AC1-BC6EE52BA36E}">
      <dsp:nvSpPr>
        <dsp:cNvPr id="0" name=""/>
        <dsp:cNvSpPr/>
      </dsp:nvSpPr>
      <dsp:spPr>
        <a:xfrm>
          <a:off x="1333865" y="1051588"/>
          <a:ext cx="1023682" cy="80839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WLCG</a:t>
          </a:r>
          <a:endParaRPr lang="ru-RU" sz="1800" b="1" kern="1200" dirty="0"/>
        </a:p>
      </dsp:txBody>
      <dsp:txXfrm>
        <a:off x="1483780" y="1169975"/>
        <a:ext cx="723852" cy="571624"/>
      </dsp:txXfrm>
    </dsp:sp>
    <dsp:sp modelId="{4337FC0D-11E8-4D2C-81E2-CE1EDE7396A3}">
      <dsp:nvSpPr>
        <dsp:cNvPr id="0" name=""/>
        <dsp:cNvSpPr/>
      </dsp:nvSpPr>
      <dsp:spPr>
        <a:xfrm rot="16200000">
          <a:off x="1760277" y="757808"/>
          <a:ext cx="170859"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1785906" y="838408"/>
        <a:ext cx="119601" cy="164913"/>
      </dsp:txXfrm>
    </dsp:sp>
    <dsp:sp modelId="{FDAC661D-F3C4-40E5-B635-7C0AC2BE527D}">
      <dsp:nvSpPr>
        <dsp:cNvPr id="0" name=""/>
        <dsp:cNvSpPr/>
      </dsp:nvSpPr>
      <dsp:spPr>
        <a:xfrm>
          <a:off x="1481927" y="165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JINR</a:t>
          </a:r>
          <a:endParaRPr lang="ru-RU" sz="1700" b="1" kern="1200" dirty="0"/>
        </a:p>
      </dsp:txBody>
      <dsp:txXfrm>
        <a:off x="1588475" y="108201"/>
        <a:ext cx="514462" cy="514462"/>
      </dsp:txXfrm>
    </dsp:sp>
    <dsp:sp modelId="{11BB6C54-2EF2-439E-969F-846754779302}">
      <dsp:nvSpPr>
        <dsp:cNvPr id="0" name=""/>
        <dsp:cNvSpPr/>
      </dsp:nvSpPr>
      <dsp:spPr>
        <a:xfrm rot="19285714">
          <a:off x="2236221" y="950736"/>
          <a:ext cx="140941"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240833" y="1018888"/>
        <a:ext cx="98659" cy="164913"/>
      </dsp:txXfrm>
    </dsp:sp>
    <dsp:sp modelId="{B4E66CF0-FFB2-48B1-A359-422B74FA43C0}">
      <dsp:nvSpPr>
        <dsp:cNvPr id="0" name=""/>
        <dsp:cNvSpPr/>
      </dsp:nvSpPr>
      <dsp:spPr>
        <a:xfrm>
          <a:off x="2334401" y="41218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PNPI</a:t>
          </a:r>
          <a:endParaRPr lang="ru-RU" sz="1600" b="1" kern="1200" dirty="0"/>
        </a:p>
      </dsp:txBody>
      <dsp:txXfrm>
        <a:off x="2440949" y="518731"/>
        <a:ext cx="514462" cy="514462"/>
      </dsp:txXfrm>
    </dsp:sp>
    <dsp:sp modelId="{3823CC26-205E-42F8-90E4-D18D04473ADB}">
      <dsp:nvSpPr>
        <dsp:cNvPr id="0" name=""/>
        <dsp:cNvSpPr/>
      </dsp:nvSpPr>
      <dsp:spPr>
        <a:xfrm rot="771429">
          <a:off x="2383607" y="1454572"/>
          <a:ext cx="117773"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384050" y="1505612"/>
        <a:ext cx="82441" cy="164913"/>
      </dsp:txXfrm>
    </dsp:sp>
    <dsp:sp modelId="{5312A2DD-9342-4434-9A64-42C1367017A6}">
      <dsp:nvSpPr>
        <dsp:cNvPr id="0" name=""/>
        <dsp:cNvSpPr/>
      </dsp:nvSpPr>
      <dsp:spPr>
        <a:xfrm>
          <a:off x="2544944" y="1334635"/>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ITEP</a:t>
          </a:r>
          <a:endParaRPr lang="ru-RU" sz="1600" b="1" kern="1200" dirty="0"/>
        </a:p>
      </dsp:txBody>
      <dsp:txXfrm>
        <a:off x="2651492" y="1441183"/>
        <a:ext cx="514462" cy="514462"/>
      </dsp:txXfrm>
    </dsp:sp>
    <dsp:sp modelId="{5EBDBE07-07DA-4A33-8106-AA904721ADA7}">
      <dsp:nvSpPr>
        <dsp:cNvPr id="0" name=""/>
        <dsp:cNvSpPr/>
      </dsp:nvSpPr>
      <dsp:spPr>
        <a:xfrm rot="3857143">
          <a:off x="2010881" y="1830419"/>
          <a:ext cx="162841"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024709" y="1863383"/>
        <a:ext cx="113989" cy="164913"/>
      </dsp:txXfrm>
    </dsp:sp>
    <dsp:sp modelId="{796A0938-07DF-49DA-8B2F-8F3AF7DA74A6}">
      <dsp:nvSpPr>
        <dsp:cNvPr id="0" name=""/>
        <dsp:cNvSpPr/>
      </dsp:nvSpPr>
      <dsp:spPr>
        <a:xfrm>
          <a:off x="1955014" y="207438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RRC-KI</a:t>
          </a:r>
          <a:endParaRPr lang="ru-RU" sz="1700" b="1" kern="1200" dirty="0"/>
        </a:p>
      </dsp:txBody>
      <dsp:txXfrm>
        <a:off x="2061562" y="2180931"/>
        <a:ext cx="514462" cy="514462"/>
      </dsp:txXfrm>
    </dsp:sp>
    <dsp:sp modelId="{12E9C11F-AE9F-4195-B8EB-6ECAB26F3C56}">
      <dsp:nvSpPr>
        <dsp:cNvPr id="0" name=""/>
        <dsp:cNvSpPr/>
      </dsp:nvSpPr>
      <dsp:spPr>
        <a:xfrm rot="6942857">
          <a:off x="1517691" y="1830419"/>
          <a:ext cx="162841"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552715" y="1863383"/>
        <a:ext cx="113989" cy="164913"/>
      </dsp:txXfrm>
    </dsp:sp>
    <dsp:sp modelId="{6BBCA3BD-3F3D-471F-94FD-051295A5A4E4}">
      <dsp:nvSpPr>
        <dsp:cNvPr id="0" name=""/>
        <dsp:cNvSpPr/>
      </dsp:nvSpPr>
      <dsp:spPr>
        <a:xfrm>
          <a:off x="1008840" y="207438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IHEP</a:t>
          </a:r>
          <a:endParaRPr lang="ru-RU" sz="1700" b="1" kern="1200" dirty="0"/>
        </a:p>
      </dsp:txBody>
      <dsp:txXfrm>
        <a:off x="1115388" y="2180931"/>
        <a:ext cx="514462" cy="514462"/>
      </dsp:txXfrm>
    </dsp:sp>
    <dsp:sp modelId="{309F6A76-CDCB-4A56-878A-9297EB8D632C}">
      <dsp:nvSpPr>
        <dsp:cNvPr id="0" name=""/>
        <dsp:cNvSpPr/>
      </dsp:nvSpPr>
      <dsp:spPr>
        <a:xfrm rot="10028571">
          <a:off x="1190032" y="1454572"/>
          <a:ext cx="117773"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224921" y="1505612"/>
        <a:ext cx="82441" cy="164913"/>
      </dsp:txXfrm>
    </dsp:sp>
    <dsp:sp modelId="{3736D49E-B4A7-492E-9952-539FFA69A206}">
      <dsp:nvSpPr>
        <dsp:cNvPr id="0" name=""/>
        <dsp:cNvSpPr/>
      </dsp:nvSpPr>
      <dsp:spPr>
        <a:xfrm>
          <a:off x="418910" y="1334635"/>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INR</a:t>
          </a:r>
          <a:endParaRPr lang="ru-RU" sz="1700" b="1" kern="1200" dirty="0"/>
        </a:p>
      </dsp:txBody>
      <dsp:txXfrm>
        <a:off x="525458" y="1441183"/>
        <a:ext cx="514462" cy="514462"/>
      </dsp:txXfrm>
    </dsp:sp>
    <dsp:sp modelId="{9A924567-C7DD-437F-8E7C-79FA627705CD}">
      <dsp:nvSpPr>
        <dsp:cNvPr id="0" name=""/>
        <dsp:cNvSpPr/>
      </dsp:nvSpPr>
      <dsp:spPr>
        <a:xfrm rot="13114286">
          <a:off x="1314250" y="950736"/>
          <a:ext cx="140941"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351920" y="1018888"/>
        <a:ext cx="98659" cy="164913"/>
      </dsp:txXfrm>
    </dsp:sp>
    <dsp:sp modelId="{B7760184-3617-417B-9844-E021BAD98688}">
      <dsp:nvSpPr>
        <dsp:cNvPr id="0" name=""/>
        <dsp:cNvSpPr/>
      </dsp:nvSpPr>
      <dsp:spPr>
        <a:xfrm>
          <a:off x="629454" y="41218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t>SpbSU</a:t>
          </a:r>
          <a:endParaRPr lang="ru-RU" sz="1400" b="1" kern="1200" dirty="0"/>
        </a:p>
      </dsp:txBody>
      <dsp:txXfrm>
        <a:off x="736002" y="518731"/>
        <a:ext cx="514462" cy="514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82E15-37C8-4EDF-BA01-6B10E0F04573}">
      <dsp:nvSpPr>
        <dsp:cNvPr id="0" name=""/>
        <dsp:cNvSpPr/>
      </dsp:nvSpPr>
      <dsp:spPr>
        <a:xfrm>
          <a:off x="1515212" y="1029"/>
          <a:ext cx="632195" cy="632195"/>
        </a:xfrm>
        <a:prstGeom prst="ellipse">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1607795" y="93612"/>
        <a:ext cx="447029" cy="447029"/>
      </dsp:txXfrm>
    </dsp:sp>
    <dsp:sp modelId="{F6A6868E-5CDC-4283-BE5C-E5D52435CD04}">
      <dsp:nvSpPr>
        <dsp:cNvPr id="0" name=""/>
        <dsp:cNvSpPr/>
      </dsp:nvSpPr>
      <dsp:spPr>
        <a:xfrm rot="1542857">
          <a:off x="2195386" y="428484"/>
          <a:ext cx="168010" cy="213365"/>
        </a:xfrm>
        <a:prstGeom prst="rightArrow">
          <a:avLst>
            <a:gd name="adj1" fmla="val 600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2197882" y="460222"/>
        <a:ext cx="117607" cy="128019"/>
      </dsp:txXfrm>
    </dsp:sp>
    <dsp:sp modelId="{CFEBCDA1-F5D6-4B07-A614-7735536A5575}">
      <dsp:nvSpPr>
        <dsp:cNvPr id="0" name=""/>
        <dsp:cNvSpPr/>
      </dsp:nvSpPr>
      <dsp:spPr>
        <a:xfrm>
          <a:off x="2370408" y="412870"/>
          <a:ext cx="632195" cy="632195"/>
        </a:xfrm>
        <a:prstGeom prst="ellipse">
          <a:avLst/>
        </a:prstGeom>
        <a:gradFill rotWithShape="0">
          <a:gsLst>
            <a:gs pos="0">
              <a:schemeClr val="accent6">
                <a:shade val="80000"/>
                <a:hueOff val="53547"/>
                <a:satOff val="-2152"/>
                <a:lumOff val="4605"/>
                <a:alphaOff val="0"/>
                <a:satMod val="103000"/>
                <a:lumMod val="102000"/>
                <a:tint val="94000"/>
              </a:schemeClr>
            </a:gs>
            <a:gs pos="50000">
              <a:schemeClr val="accent6">
                <a:shade val="80000"/>
                <a:hueOff val="53547"/>
                <a:satOff val="-2152"/>
                <a:lumOff val="4605"/>
                <a:alphaOff val="0"/>
                <a:satMod val="110000"/>
                <a:lumMod val="100000"/>
                <a:shade val="100000"/>
              </a:schemeClr>
            </a:gs>
            <a:gs pos="100000">
              <a:schemeClr val="accent6">
                <a:shade val="80000"/>
                <a:hueOff val="53547"/>
                <a:satOff val="-2152"/>
                <a:lumOff val="46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2462991" y="505453"/>
        <a:ext cx="447029" cy="447029"/>
      </dsp:txXfrm>
    </dsp:sp>
    <dsp:sp modelId="{94F4C96D-7F06-4479-B4A7-AD258442CCD3}">
      <dsp:nvSpPr>
        <dsp:cNvPr id="0" name=""/>
        <dsp:cNvSpPr/>
      </dsp:nvSpPr>
      <dsp:spPr>
        <a:xfrm rot="4628571">
          <a:off x="2745972" y="1080348"/>
          <a:ext cx="168010" cy="213365"/>
        </a:xfrm>
        <a:prstGeom prst="rightArrow">
          <a:avLst>
            <a:gd name="adj1" fmla="val 60000"/>
            <a:gd name="adj2" fmla="val 50000"/>
          </a:avLst>
        </a:prstGeom>
        <a:gradFill rotWithShape="0">
          <a:gsLst>
            <a:gs pos="0">
              <a:schemeClr val="accent6">
                <a:shade val="90000"/>
                <a:hueOff val="53564"/>
                <a:satOff val="-2109"/>
                <a:lumOff val="4197"/>
                <a:alphaOff val="0"/>
                <a:satMod val="103000"/>
                <a:lumMod val="102000"/>
                <a:tint val="94000"/>
              </a:schemeClr>
            </a:gs>
            <a:gs pos="50000">
              <a:schemeClr val="accent6">
                <a:shade val="90000"/>
                <a:hueOff val="53564"/>
                <a:satOff val="-2109"/>
                <a:lumOff val="4197"/>
                <a:alphaOff val="0"/>
                <a:satMod val="110000"/>
                <a:lumMod val="100000"/>
                <a:shade val="100000"/>
              </a:schemeClr>
            </a:gs>
            <a:gs pos="100000">
              <a:schemeClr val="accent6">
                <a:shade val="90000"/>
                <a:hueOff val="53564"/>
                <a:satOff val="-2109"/>
                <a:lumOff val="4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2765566" y="1098451"/>
        <a:ext cx="117607" cy="128019"/>
      </dsp:txXfrm>
    </dsp:sp>
    <dsp:sp modelId="{83827DD3-7C3D-4B03-AA79-B22D8CC40763}">
      <dsp:nvSpPr>
        <dsp:cNvPr id="0" name=""/>
        <dsp:cNvSpPr/>
      </dsp:nvSpPr>
      <dsp:spPr>
        <a:xfrm>
          <a:off x="2581624" y="1338268"/>
          <a:ext cx="632195" cy="632195"/>
        </a:xfrm>
        <a:prstGeom prst="ellipse">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2674207" y="1430851"/>
        <a:ext cx="447029" cy="447029"/>
      </dsp:txXfrm>
    </dsp:sp>
    <dsp:sp modelId="{B313F80D-1F64-493E-8DAF-8C8D0E2FF259}">
      <dsp:nvSpPr>
        <dsp:cNvPr id="0" name=""/>
        <dsp:cNvSpPr/>
      </dsp:nvSpPr>
      <dsp:spPr>
        <a:xfrm rot="7714286">
          <a:off x="2517236" y="1943388"/>
          <a:ext cx="168010" cy="213365"/>
        </a:xfrm>
        <a:prstGeom prst="rightArrow">
          <a:avLst>
            <a:gd name="adj1" fmla="val 60000"/>
            <a:gd name="adj2" fmla="val 50000"/>
          </a:avLst>
        </a:prstGeom>
        <a:gradFill rotWithShape="0">
          <a:gsLst>
            <a:gs pos="0">
              <a:schemeClr val="accent6">
                <a:shade val="90000"/>
                <a:hueOff val="107129"/>
                <a:satOff val="-4218"/>
                <a:lumOff val="8394"/>
                <a:alphaOff val="0"/>
                <a:satMod val="103000"/>
                <a:lumMod val="102000"/>
                <a:tint val="94000"/>
              </a:schemeClr>
            </a:gs>
            <a:gs pos="50000">
              <a:schemeClr val="accent6">
                <a:shade val="90000"/>
                <a:hueOff val="107129"/>
                <a:satOff val="-4218"/>
                <a:lumOff val="8394"/>
                <a:alphaOff val="0"/>
                <a:satMod val="110000"/>
                <a:lumMod val="100000"/>
                <a:shade val="100000"/>
              </a:schemeClr>
            </a:gs>
            <a:gs pos="100000">
              <a:schemeClr val="accent6">
                <a:shade val="90000"/>
                <a:hueOff val="107129"/>
                <a:satOff val="-4218"/>
                <a:lumOff val="83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2558150" y="1966358"/>
        <a:ext cx="117607" cy="128019"/>
      </dsp:txXfrm>
    </dsp:sp>
    <dsp:sp modelId="{1351BF70-CD3F-4A76-A011-F849F5C1B3CD}">
      <dsp:nvSpPr>
        <dsp:cNvPr id="0" name=""/>
        <dsp:cNvSpPr/>
      </dsp:nvSpPr>
      <dsp:spPr>
        <a:xfrm>
          <a:off x="1989810" y="2080380"/>
          <a:ext cx="632195" cy="632195"/>
        </a:xfrm>
        <a:prstGeom prst="ellipse">
          <a:avLst/>
        </a:prstGeom>
        <a:gradFill rotWithShape="0">
          <a:gsLst>
            <a:gs pos="0">
              <a:schemeClr val="accent6">
                <a:shade val="80000"/>
                <a:hueOff val="160640"/>
                <a:satOff val="-6455"/>
                <a:lumOff val="13814"/>
                <a:alphaOff val="0"/>
                <a:satMod val="103000"/>
                <a:lumMod val="102000"/>
                <a:tint val="94000"/>
              </a:schemeClr>
            </a:gs>
            <a:gs pos="50000">
              <a:schemeClr val="accent6">
                <a:shade val="80000"/>
                <a:hueOff val="160640"/>
                <a:satOff val="-6455"/>
                <a:lumOff val="13814"/>
                <a:alphaOff val="0"/>
                <a:satMod val="110000"/>
                <a:lumMod val="100000"/>
                <a:shade val="100000"/>
              </a:schemeClr>
            </a:gs>
            <a:gs pos="100000">
              <a:schemeClr val="accent6">
                <a:shade val="80000"/>
                <a:hueOff val="160640"/>
                <a:satOff val="-6455"/>
                <a:lumOff val="138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2082393" y="2172963"/>
        <a:ext cx="447029" cy="447029"/>
      </dsp:txXfrm>
    </dsp:sp>
    <dsp:sp modelId="{1CCE7579-EBE8-4D79-998D-A9BD346388D1}">
      <dsp:nvSpPr>
        <dsp:cNvPr id="0" name=""/>
        <dsp:cNvSpPr/>
      </dsp:nvSpPr>
      <dsp:spPr>
        <a:xfrm rot="10800000">
          <a:off x="1752059" y="2289795"/>
          <a:ext cx="168010" cy="213365"/>
        </a:xfrm>
        <a:prstGeom prst="rightArrow">
          <a:avLst>
            <a:gd name="adj1" fmla="val 60000"/>
            <a:gd name="adj2" fmla="val 50000"/>
          </a:avLst>
        </a:prstGeom>
        <a:gradFill rotWithShape="0">
          <a:gsLst>
            <a:gs pos="0">
              <a:schemeClr val="accent6">
                <a:shade val="90000"/>
                <a:hueOff val="160693"/>
                <a:satOff val="-6326"/>
                <a:lumOff val="12592"/>
                <a:alphaOff val="0"/>
                <a:satMod val="103000"/>
                <a:lumMod val="102000"/>
                <a:tint val="94000"/>
              </a:schemeClr>
            </a:gs>
            <a:gs pos="50000">
              <a:schemeClr val="accent6">
                <a:shade val="90000"/>
                <a:hueOff val="160693"/>
                <a:satOff val="-6326"/>
                <a:lumOff val="12592"/>
                <a:alphaOff val="0"/>
                <a:satMod val="110000"/>
                <a:lumMod val="100000"/>
                <a:shade val="100000"/>
              </a:schemeClr>
            </a:gs>
            <a:gs pos="100000">
              <a:schemeClr val="accent6">
                <a:shade val="90000"/>
                <a:hueOff val="160693"/>
                <a:satOff val="-6326"/>
                <a:lumOff val="125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1802462" y="2332468"/>
        <a:ext cx="117607" cy="128019"/>
      </dsp:txXfrm>
    </dsp:sp>
    <dsp:sp modelId="{5D70AD18-1428-402E-BDC5-1A5A3D1AC8DF}">
      <dsp:nvSpPr>
        <dsp:cNvPr id="0" name=""/>
        <dsp:cNvSpPr/>
      </dsp:nvSpPr>
      <dsp:spPr>
        <a:xfrm>
          <a:off x="1040614" y="2080380"/>
          <a:ext cx="632195" cy="632195"/>
        </a:xfrm>
        <a:prstGeom prst="ellipse">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1133197" y="2172963"/>
        <a:ext cx="447029" cy="447029"/>
      </dsp:txXfrm>
    </dsp:sp>
    <dsp:sp modelId="{3D02D4ED-6B0A-4646-A2C0-6FA37140E504}">
      <dsp:nvSpPr>
        <dsp:cNvPr id="0" name=""/>
        <dsp:cNvSpPr/>
      </dsp:nvSpPr>
      <dsp:spPr>
        <a:xfrm rot="13885714">
          <a:off x="979764" y="1915364"/>
          <a:ext cx="168010" cy="213365"/>
        </a:xfrm>
        <a:prstGeom prst="rightArrow">
          <a:avLst>
            <a:gd name="adj1" fmla="val 60000"/>
            <a:gd name="adj2" fmla="val 50000"/>
          </a:avLst>
        </a:prstGeom>
        <a:gradFill rotWithShape="0">
          <a:gsLst>
            <a:gs pos="0">
              <a:schemeClr val="accent6">
                <a:shade val="90000"/>
                <a:hueOff val="214258"/>
                <a:satOff val="-8435"/>
                <a:lumOff val="16789"/>
                <a:alphaOff val="0"/>
                <a:satMod val="103000"/>
                <a:lumMod val="102000"/>
                <a:tint val="94000"/>
              </a:schemeClr>
            </a:gs>
            <a:gs pos="50000">
              <a:schemeClr val="accent6">
                <a:shade val="90000"/>
                <a:hueOff val="214258"/>
                <a:satOff val="-8435"/>
                <a:lumOff val="16789"/>
                <a:alphaOff val="0"/>
                <a:satMod val="110000"/>
                <a:lumMod val="100000"/>
                <a:shade val="100000"/>
              </a:schemeClr>
            </a:gs>
            <a:gs pos="100000">
              <a:schemeClr val="accent6">
                <a:shade val="90000"/>
                <a:hueOff val="214258"/>
                <a:satOff val="-8435"/>
                <a:lumOff val="1678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1020678" y="1977740"/>
        <a:ext cx="117607" cy="128019"/>
      </dsp:txXfrm>
    </dsp:sp>
    <dsp:sp modelId="{56536737-5716-431C-BDF3-EC9B66B54CCF}">
      <dsp:nvSpPr>
        <dsp:cNvPr id="0" name=""/>
        <dsp:cNvSpPr/>
      </dsp:nvSpPr>
      <dsp:spPr>
        <a:xfrm>
          <a:off x="448799" y="1338268"/>
          <a:ext cx="632195" cy="632195"/>
        </a:xfrm>
        <a:prstGeom prst="ellipse">
          <a:avLst/>
        </a:prstGeom>
        <a:gradFill rotWithShape="0">
          <a:gsLst>
            <a:gs pos="0">
              <a:schemeClr val="accent6">
                <a:shade val="80000"/>
                <a:hueOff val="267733"/>
                <a:satOff val="-10758"/>
                <a:lumOff val="23023"/>
                <a:alphaOff val="0"/>
                <a:satMod val="103000"/>
                <a:lumMod val="102000"/>
                <a:tint val="94000"/>
              </a:schemeClr>
            </a:gs>
            <a:gs pos="50000">
              <a:schemeClr val="accent6">
                <a:shade val="80000"/>
                <a:hueOff val="267733"/>
                <a:satOff val="-10758"/>
                <a:lumOff val="23023"/>
                <a:alphaOff val="0"/>
                <a:satMod val="110000"/>
                <a:lumMod val="100000"/>
                <a:shade val="100000"/>
              </a:schemeClr>
            </a:gs>
            <a:gs pos="100000">
              <a:schemeClr val="accent6">
                <a:shade val="80000"/>
                <a:hueOff val="267733"/>
                <a:satOff val="-10758"/>
                <a:lumOff val="230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541382" y="1430851"/>
        <a:ext cx="447029" cy="447029"/>
      </dsp:txXfrm>
    </dsp:sp>
    <dsp:sp modelId="{374892A0-51FA-46FE-A1B1-BB1E5E7CB9B2}">
      <dsp:nvSpPr>
        <dsp:cNvPr id="0" name=""/>
        <dsp:cNvSpPr/>
      </dsp:nvSpPr>
      <dsp:spPr>
        <a:xfrm rot="16971429">
          <a:off x="785442" y="1089620"/>
          <a:ext cx="168010" cy="213365"/>
        </a:xfrm>
        <a:prstGeom prst="rightArrow">
          <a:avLst>
            <a:gd name="adj1" fmla="val 60000"/>
            <a:gd name="adj2" fmla="val 50000"/>
          </a:avLst>
        </a:prstGeom>
        <a:gradFill rotWithShape="0">
          <a:gsLst>
            <a:gs pos="0">
              <a:schemeClr val="accent6">
                <a:shade val="90000"/>
                <a:hueOff val="267822"/>
                <a:satOff val="-10544"/>
                <a:lumOff val="20986"/>
                <a:alphaOff val="0"/>
                <a:satMod val="103000"/>
                <a:lumMod val="102000"/>
                <a:tint val="94000"/>
              </a:schemeClr>
            </a:gs>
            <a:gs pos="50000">
              <a:schemeClr val="accent6">
                <a:shade val="90000"/>
                <a:hueOff val="267822"/>
                <a:satOff val="-10544"/>
                <a:lumOff val="20986"/>
                <a:alphaOff val="0"/>
                <a:satMod val="110000"/>
                <a:lumMod val="100000"/>
                <a:shade val="100000"/>
              </a:schemeClr>
            </a:gs>
            <a:gs pos="100000">
              <a:schemeClr val="accent6">
                <a:shade val="90000"/>
                <a:hueOff val="267822"/>
                <a:satOff val="-10544"/>
                <a:lumOff val="209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805036" y="1156863"/>
        <a:ext cx="117607" cy="128019"/>
      </dsp:txXfrm>
    </dsp:sp>
    <dsp:sp modelId="{3AEAF451-C506-4272-AF7E-A8E3250B7F94}">
      <dsp:nvSpPr>
        <dsp:cNvPr id="0" name=""/>
        <dsp:cNvSpPr/>
      </dsp:nvSpPr>
      <dsp:spPr>
        <a:xfrm>
          <a:off x="660015" y="412870"/>
          <a:ext cx="632195" cy="632195"/>
        </a:xfrm>
        <a:prstGeom prst="ellipse">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752598" y="505453"/>
        <a:ext cx="447029" cy="447029"/>
      </dsp:txXfrm>
    </dsp:sp>
    <dsp:sp modelId="{9E6DE152-E36F-4B3A-8E6F-602734E5DB4A}">
      <dsp:nvSpPr>
        <dsp:cNvPr id="0" name=""/>
        <dsp:cNvSpPr/>
      </dsp:nvSpPr>
      <dsp:spPr>
        <a:xfrm rot="20057143">
          <a:off x="1301269" y="382971"/>
          <a:ext cx="168010" cy="213365"/>
        </a:xfrm>
        <a:prstGeom prst="rightArrow">
          <a:avLst>
            <a:gd name="adj1" fmla="val 60000"/>
            <a:gd name="adj2" fmla="val 50000"/>
          </a:avLst>
        </a:prstGeom>
        <a:gradFill rotWithShape="0">
          <a:gsLst>
            <a:gs pos="0">
              <a:schemeClr val="accent6">
                <a:shade val="90000"/>
                <a:hueOff val="321387"/>
                <a:satOff val="-12653"/>
                <a:lumOff val="25183"/>
                <a:alphaOff val="0"/>
                <a:satMod val="103000"/>
                <a:lumMod val="102000"/>
                <a:tint val="94000"/>
              </a:schemeClr>
            </a:gs>
            <a:gs pos="50000">
              <a:schemeClr val="accent6">
                <a:shade val="90000"/>
                <a:hueOff val="321387"/>
                <a:satOff val="-12653"/>
                <a:lumOff val="25183"/>
                <a:alphaOff val="0"/>
                <a:satMod val="110000"/>
                <a:lumMod val="100000"/>
                <a:shade val="100000"/>
              </a:schemeClr>
            </a:gs>
            <a:gs pos="100000">
              <a:schemeClr val="accent6">
                <a:shade val="90000"/>
                <a:hueOff val="321387"/>
                <a:satOff val="-12653"/>
                <a:lumOff val="251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1303765" y="436579"/>
        <a:ext cx="117607" cy="128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62387-EBBA-4DA9-9AC1-BC6EE52BA36E}">
      <dsp:nvSpPr>
        <dsp:cNvPr id="0" name=""/>
        <dsp:cNvSpPr/>
      </dsp:nvSpPr>
      <dsp:spPr>
        <a:xfrm>
          <a:off x="1542933" y="1073435"/>
          <a:ext cx="953284" cy="73527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Mega-science</a:t>
          </a:r>
        </a:p>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projects</a:t>
          </a:r>
          <a:endParaRPr lang="ru-RU" sz="1400" b="1" kern="1200" dirty="0"/>
        </a:p>
      </dsp:txBody>
      <dsp:txXfrm>
        <a:off x="1682538" y="1181113"/>
        <a:ext cx="674074" cy="519917"/>
      </dsp:txXfrm>
    </dsp:sp>
    <dsp:sp modelId="{4337FC0D-11E8-4D2C-81E2-CE1EDE7396A3}">
      <dsp:nvSpPr>
        <dsp:cNvPr id="0" name=""/>
        <dsp:cNvSpPr/>
      </dsp:nvSpPr>
      <dsp:spPr>
        <a:xfrm rot="16200000">
          <a:off x="1926404" y="766958"/>
          <a:ext cx="186341"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1954355" y="849291"/>
        <a:ext cx="130439" cy="163148"/>
      </dsp:txXfrm>
    </dsp:sp>
    <dsp:sp modelId="{FDAC661D-F3C4-40E5-B635-7C0AC2BE527D}">
      <dsp:nvSpPr>
        <dsp:cNvPr id="0" name=""/>
        <dsp:cNvSpPr/>
      </dsp:nvSpPr>
      <dsp:spPr>
        <a:xfrm>
          <a:off x="1659690" y="2078"/>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JINR</a:t>
          </a:r>
          <a:endParaRPr lang="ru-RU" sz="1700" b="1" kern="1200" dirty="0"/>
        </a:p>
      </dsp:txBody>
      <dsp:txXfrm>
        <a:off x="1765098" y="107486"/>
        <a:ext cx="508953" cy="508953"/>
      </dsp:txXfrm>
    </dsp:sp>
    <dsp:sp modelId="{11BB6C54-2EF2-439E-969F-846754779302}">
      <dsp:nvSpPr>
        <dsp:cNvPr id="0" name=""/>
        <dsp:cNvSpPr/>
      </dsp:nvSpPr>
      <dsp:spPr>
        <a:xfrm rot="19285714">
          <a:off x="2384674" y="951534"/>
          <a:ext cx="156555"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389797" y="1020557"/>
        <a:ext cx="109589" cy="163148"/>
      </dsp:txXfrm>
    </dsp:sp>
    <dsp:sp modelId="{B4E66CF0-FFB2-48B1-A359-422B74FA43C0}">
      <dsp:nvSpPr>
        <dsp:cNvPr id="0" name=""/>
        <dsp:cNvSpPr/>
      </dsp:nvSpPr>
      <dsp:spPr>
        <a:xfrm>
          <a:off x="2503372" y="408373"/>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PNPI</a:t>
          </a:r>
          <a:endParaRPr lang="ru-RU" sz="1600" b="1" kern="1200" dirty="0"/>
        </a:p>
      </dsp:txBody>
      <dsp:txXfrm>
        <a:off x="2608780" y="513781"/>
        <a:ext cx="508953" cy="508953"/>
      </dsp:txXfrm>
    </dsp:sp>
    <dsp:sp modelId="{3823CC26-205E-42F8-90E4-D18D04473ADB}">
      <dsp:nvSpPr>
        <dsp:cNvPr id="0" name=""/>
        <dsp:cNvSpPr/>
      </dsp:nvSpPr>
      <dsp:spPr>
        <a:xfrm rot="771429">
          <a:off x="2528673" y="1436460"/>
          <a:ext cx="132722"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529172" y="1486412"/>
        <a:ext cx="92905" cy="163148"/>
      </dsp:txXfrm>
    </dsp:sp>
    <dsp:sp modelId="{5312A2DD-9342-4434-9A64-42C1367017A6}">
      <dsp:nvSpPr>
        <dsp:cNvPr id="0" name=""/>
        <dsp:cNvSpPr/>
      </dsp:nvSpPr>
      <dsp:spPr>
        <a:xfrm>
          <a:off x="2711744" y="1321311"/>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ITEP</a:t>
          </a:r>
          <a:endParaRPr lang="ru-RU" sz="1600" b="1" kern="1200" dirty="0"/>
        </a:p>
      </dsp:txBody>
      <dsp:txXfrm>
        <a:off x="2817152" y="1426719"/>
        <a:ext cx="508953" cy="508953"/>
      </dsp:txXfrm>
    </dsp:sp>
    <dsp:sp modelId="{5EBDBE07-07DA-4A33-8106-AA904721ADA7}">
      <dsp:nvSpPr>
        <dsp:cNvPr id="0" name=""/>
        <dsp:cNvSpPr/>
      </dsp:nvSpPr>
      <dsp:spPr>
        <a:xfrm rot="3857143">
          <a:off x="2167167" y="1796879"/>
          <a:ext cx="178458"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182321" y="1827143"/>
        <a:ext cx="124921" cy="163148"/>
      </dsp:txXfrm>
    </dsp:sp>
    <dsp:sp modelId="{796A0938-07DF-49DA-8B2F-8F3AF7DA74A6}">
      <dsp:nvSpPr>
        <dsp:cNvPr id="0" name=""/>
        <dsp:cNvSpPr/>
      </dsp:nvSpPr>
      <dsp:spPr>
        <a:xfrm>
          <a:off x="2127898" y="2053431"/>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RRC-KI</a:t>
          </a:r>
          <a:endParaRPr lang="ru-RU" sz="1700" b="1" kern="1200" dirty="0"/>
        </a:p>
      </dsp:txBody>
      <dsp:txXfrm>
        <a:off x="2233306" y="2158839"/>
        <a:ext cx="508953" cy="508953"/>
      </dsp:txXfrm>
    </dsp:sp>
    <dsp:sp modelId="{12E9C11F-AE9F-4195-B8EB-6ECAB26F3C56}">
      <dsp:nvSpPr>
        <dsp:cNvPr id="0" name=""/>
        <dsp:cNvSpPr/>
      </dsp:nvSpPr>
      <dsp:spPr>
        <a:xfrm rot="6942857">
          <a:off x="1693525" y="1796879"/>
          <a:ext cx="178458"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731908" y="1827143"/>
        <a:ext cx="124921" cy="163148"/>
      </dsp:txXfrm>
    </dsp:sp>
    <dsp:sp modelId="{6BBCA3BD-3F3D-471F-94FD-051295A5A4E4}">
      <dsp:nvSpPr>
        <dsp:cNvPr id="0" name=""/>
        <dsp:cNvSpPr/>
      </dsp:nvSpPr>
      <dsp:spPr>
        <a:xfrm>
          <a:off x="1191482" y="2053431"/>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IHEP</a:t>
          </a:r>
          <a:endParaRPr lang="ru-RU" sz="1700" b="1" kern="1200" dirty="0"/>
        </a:p>
      </dsp:txBody>
      <dsp:txXfrm>
        <a:off x="1296890" y="2158839"/>
        <a:ext cx="508953" cy="508953"/>
      </dsp:txXfrm>
    </dsp:sp>
    <dsp:sp modelId="{309F6A76-CDCB-4A56-878A-9297EB8D632C}">
      <dsp:nvSpPr>
        <dsp:cNvPr id="0" name=""/>
        <dsp:cNvSpPr/>
      </dsp:nvSpPr>
      <dsp:spPr>
        <a:xfrm rot="10028571">
          <a:off x="1377754" y="1436460"/>
          <a:ext cx="132722"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417072" y="1486412"/>
        <a:ext cx="92905" cy="163148"/>
      </dsp:txXfrm>
    </dsp:sp>
    <dsp:sp modelId="{3736D49E-B4A7-492E-9952-539FFA69A206}">
      <dsp:nvSpPr>
        <dsp:cNvPr id="0" name=""/>
        <dsp:cNvSpPr/>
      </dsp:nvSpPr>
      <dsp:spPr>
        <a:xfrm>
          <a:off x="607636" y="1321311"/>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INR</a:t>
          </a:r>
          <a:endParaRPr lang="ru-RU" sz="1700" b="1" kern="1200" dirty="0"/>
        </a:p>
      </dsp:txBody>
      <dsp:txXfrm>
        <a:off x="713044" y="1426719"/>
        <a:ext cx="508953" cy="508953"/>
      </dsp:txXfrm>
    </dsp:sp>
    <dsp:sp modelId="{9A924567-C7DD-437F-8E7C-79FA627705CD}">
      <dsp:nvSpPr>
        <dsp:cNvPr id="0" name=""/>
        <dsp:cNvSpPr/>
      </dsp:nvSpPr>
      <dsp:spPr>
        <a:xfrm rot="13114286">
          <a:off x="1515798" y="959926"/>
          <a:ext cx="141847"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553710" y="1027574"/>
        <a:ext cx="99293" cy="163148"/>
      </dsp:txXfrm>
    </dsp:sp>
    <dsp:sp modelId="{B7760184-3617-417B-9844-E021BAD98688}">
      <dsp:nvSpPr>
        <dsp:cNvPr id="0" name=""/>
        <dsp:cNvSpPr/>
      </dsp:nvSpPr>
      <dsp:spPr>
        <a:xfrm>
          <a:off x="766866" y="408373"/>
          <a:ext cx="818054"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t>SpbSU</a:t>
          </a:r>
          <a:endParaRPr lang="ru-RU" sz="1400" b="1" kern="1200" dirty="0"/>
        </a:p>
      </dsp:txBody>
      <dsp:txXfrm>
        <a:off x="886667" y="513781"/>
        <a:ext cx="578452" cy="50895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F46B2-5A94-4A15-8A91-07CAB8861C4A}" type="datetimeFigureOut">
              <a:rPr lang="ru-RU" smtClean="0"/>
              <a:t>12.04.2023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C42A7-5DF3-4ED4-ADB5-9DA0C227085F}" type="slidenum">
              <a:rPr lang="ru-RU" smtClean="0"/>
              <a:t>‹#›</a:t>
            </a:fld>
            <a:endParaRPr lang="ru-RU"/>
          </a:p>
        </p:txBody>
      </p:sp>
    </p:spTree>
    <p:extLst>
      <p:ext uri="{BB962C8B-B14F-4D97-AF65-F5344CB8AC3E}">
        <p14:creationId xmlns:p14="http://schemas.microsoft.com/office/powerpoint/2010/main" val="508471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95A7FF6-93C7-4B27-B42E-1BB3ADCCF1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DCD3650-0713-47A8-97EF-FA9F1F043F03}" type="slidenum">
              <a:rPr kumimoji="0" lang="en-US" altLang="ru-RU" smtClean="0"/>
              <a:pPr eaLnBrk="1" hangingPunct="1">
                <a:spcBef>
                  <a:spcPct val="0"/>
                </a:spcBef>
              </a:pPr>
              <a:t>3</a:t>
            </a:fld>
            <a:endParaRPr kumimoji="0" lang="en-US" altLang="ru-RU"/>
          </a:p>
        </p:txBody>
      </p:sp>
      <p:sp>
        <p:nvSpPr>
          <p:cNvPr id="41987" name="Rectangle 2">
            <a:extLst>
              <a:ext uri="{FF2B5EF4-FFF2-40B4-BE49-F238E27FC236}">
                <a16:creationId xmlns:a16="http://schemas.microsoft.com/office/drawing/2014/main" id="{22F41D2F-7D08-4959-9717-5810D6A88DF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7879595-8758-41B8-9F0A-7D25C09429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стабильной работы комплекса необходимо отслеживать состояние всех узлов и сервисов - от системы питания до роботизированной ленточной библиотеки. </a:t>
            </a:r>
          </a:p>
        </p:txBody>
      </p:sp>
      <p:sp>
        <p:nvSpPr>
          <p:cNvPr id="4" name="Номер слайда 3"/>
          <p:cNvSpPr>
            <a:spLocks noGrp="1"/>
          </p:cNvSpPr>
          <p:nvPr>
            <p:ph type="sldNum" sz="quarter" idx="10"/>
          </p:nvPr>
        </p:nvSpPr>
        <p:spPr/>
        <p:txBody>
          <a:bodyPr/>
          <a:lstStyle/>
          <a:p>
            <a:fld id="{946A5344-2681-4114-B520-566B13976F6A}" type="slidenum">
              <a:rPr lang="ru-RU" smtClean="0"/>
              <a:t>12</a:t>
            </a:fld>
            <a:endParaRPr lang="ru-RU"/>
          </a:p>
        </p:txBody>
      </p:sp>
    </p:spTree>
    <p:extLst>
      <p:ext uri="{BB962C8B-B14F-4D97-AF65-F5344CB8AC3E}">
        <p14:creationId xmlns:p14="http://schemas.microsoft.com/office/powerpoint/2010/main" val="2804107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Образ слайда 1">
            <a:extLst>
              <a:ext uri="{FF2B5EF4-FFF2-40B4-BE49-F238E27FC236}">
                <a16:creationId xmlns:a16="http://schemas.microsoft.com/office/drawing/2014/main" id="{C36E35D5-CA9D-43B1-80B6-171853023600}"/>
              </a:ext>
            </a:extLst>
          </p:cNvPr>
          <p:cNvSpPr>
            <a:spLocks noGrp="1" noRot="1" noChangeAspect="1" noChangeArrowheads="1" noTextEdit="1"/>
          </p:cNvSpPr>
          <p:nvPr>
            <p:ph type="sldImg"/>
          </p:nvPr>
        </p:nvSpPr>
        <p:spPr>
          <a:ln/>
        </p:spPr>
      </p:sp>
      <p:sp>
        <p:nvSpPr>
          <p:cNvPr id="11267" name="Заметки 2">
            <a:extLst>
              <a:ext uri="{FF2B5EF4-FFF2-40B4-BE49-F238E27FC236}">
                <a16:creationId xmlns:a16="http://schemas.microsoft.com/office/drawing/2014/main" id="{DC56F58D-BA3E-4F8D-9573-6A9E26DF9091}"/>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en-US" kern="50" dirty="0">
                <a:solidFill>
                  <a:srgbClr val="000066"/>
                </a:solidFill>
                <a:latin typeface="Times New Roman" panose="02020603050405020304" pitchFamily="18" charset="0"/>
                <a:ea typeface="Times New Roman" panose="02020603050405020304" pitchFamily="18" charset="0"/>
              </a:rPr>
              <a:t>A heterogeneous computing environment, based on the DIRAC platform, was created</a:t>
            </a:r>
            <a:r>
              <a:rPr lang="ru-RU" kern="50" dirty="0">
                <a:solidFill>
                  <a:srgbClr val="000066"/>
                </a:solidFill>
                <a:latin typeface="Times New Roman" panose="02020603050405020304" pitchFamily="18" charset="0"/>
                <a:ea typeface="Times New Roman" panose="02020603050405020304" pitchFamily="18" charset="0"/>
              </a:rPr>
              <a:t> </a:t>
            </a:r>
            <a:r>
              <a:rPr lang="en-US" kern="50" dirty="0">
                <a:solidFill>
                  <a:srgbClr val="000066"/>
                </a:solidFill>
                <a:latin typeface="Times New Roman" panose="02020603050405020304" pitchFamily="18" charset="0"/>
                <a:ea typeface="Times New Roman" panose="02020603050405020304" pitchFamily="18" charset="0"/>
              </a:rPr>
              <a:t>for processing and storing data of experiments conducted at JINR. </a:t>
            </a:r>
            <a:r>
              <a:rPr lang="en-US" dirty="0">
                <a:solidFill>
                  <a:srgbClr val="000000"/>
                </a:solidFill>
                <a:latin typeface="Times New Roman" panose="02020603050405020304" pitchFamily="18" charset="0"/>
                <a:ea typeface="Times New Roman" panose="02020603050405020304" pitchFamily="18" charset="0"/>
              </a:rPr>
              <a:t>By the end of 2021, all the MICC components, the clouds of the JINR Member States, the NICA cluster, as well as the cluster of the National Autonomous University of Mexico (NAUM, within cooperation on the MPD project), were integrated into DIRAC.</a:t>
            </a:r>
            <a:r>
              <a:rPr lang="ru-RU" dirty="0">
                <a:solidFill>
                  <a:srgbClr val="000000"/>
                </a:solidFill>
                <a:latin typeface="Times New Roman" panose="02020603050405020304" pitchFamily="18" charset="0"/>
                <a:ea typeface="Times New Roman" panose="02020603050405020304" pitchFamily="18" charset="0"/>
              </a:rPr>
              <a:t> </a:t>
            </a:r>
            <a:r>
              <a:rPr lang="en-US" kern="50" dirty="0">
                <a:latin typeface="Times New Roman" panose="02020603050405020304" pitchFamily="18" charset="0"/>
                <a:ea typeface="Times New Roman" panose="02020603050405020304" pitchFamily="18" charset="0"/>
              </a:rPr>
              <a:t>The first physics jobs of the BM@N and SPD experiments were launched. For the time being, the distributed infrastructure is used by the following experiments: MPD, Baikal-GVD, BM@N, SPD.</a:t>
            </a:r>
            <a:endParaRPr lang="ru-RU" kern="50" dirty="0">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60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infrastructure is most actively utilized by the MPD collaboration; it is used for mass Monte Carlo data generation for all physical working groups.</a:t>
            </a:r>
            <a:endParaRPr lang="ru-RU" dirty="0"/>
          </a:p>
          <a:p>
            <a:pPr indent="226695" algn="just">
              <a:spcBef>
                <a:spcPts val="600"/>
              </a:spcBef>
              <a:spcAft>
                <a:spcPts val="0"/>
              </a:spcAft>
            </a:pPr>
            <a:endParaRPr lang="ru-RU" dirty="0">
              <a:solidFill>
                <a:srgbClr val="000066"/>
              </a:solidFill>
              <a:latin typeface="Times New Roman" panose="02020603050405020304" pitchFamily="18" charset="0"/>
              <a:ea typeface="Times New Roman" panose="02020603050405020304" pitchFamily="18" charset="0"/>
            </a:endParaRPr>
          </a:p>
        </p:txBody>
      </p:sp>
      <p:sp>
        <p:nvSpPr>
          <p:cNvPr id="84996" name="Номер слайда 3">
            <a:extLst>
              <a:ext uri="{FF2B5EF4-FFF2-40B4-BE49-F238E27FC236}">
                <a16:creationId xmlns:a16="http://schemas.microsoft.com/office/drawing/2014/main" id="{1A50FC94-19FC-41A3-A900-C9FBC0B4EED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358C5D90-1740-4773-8C1E-63FE8E7FB975}" type="slidenum">
              <a:rPr lang="ru-RU" altLang="ru-RU" smtClean="0">
                <a:solidFill>
                  <a:prstClr val="black"/>
                </a:solidFill>
                <a:latin typeface="Calibri" panose="020F0502020204030204" pitchFamily="34" charset="0"/>
              </a:rPr>
              <a:pPr/>
              <a:t>14</a:t>
            </a:fld>
            <a:endParaRPr lang="ru-RU" altLang="ru-RU">
              <a:solidFill>
                <a:prstClr val="black"/>
              </a:solidFill>
              <a:latin typeface="Calibri" panose="020F0502020204030204" pitchFamily="34" charset="0"/>
            </a:endParaRPr>
          </a:p>
        </p:txBody>
      </p:sp>
    </p:spTree>
    <p:extLst>
      <p:ext uri="{BB962C8B-B14F-4D97-AF65-F5344CB8AC3E}">
        <p14:creationId xmlns:p14="http://schemas.microsoft.com/office/powerpoint/2010/main" val="341491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MICC engineering infrastructure is designed to provide reliable, uninterrupted and fault-tolerant operation of the computing subsystem and network infrastructure, protecting the complex as much as possible from the effects of negative factors during equipment operation.</a:t>
            </a:r>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4</a:t>
            </a:fld>
            <a:endParaRPr lang="ru-RU"/>
          </a:p>
        </p:txBody>
      </p:sp>
    </p:spTree>
    <p:extLst>
      <p:ext uri="{BB962C8B-B14F-4D97-AF65-F5344CB8AC3E}">
        <p14:creationId xmlns:p14="http://schemas.microsoft.com/office/powerpoint/2010/main" val="314820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ltLang="ru-RU" dirty="0">
                <a:latin typeface="Book Antiqua" pitchFamily="18" charset="0"/>
              </a:rPr>
              <a:t>One of the most important components of JINR and MICC</a:t>
            </a:r>
            <a:r>
              <a:rPr lang="ru-RU" altLang="ru-RU" dirty="0">
                <a:latin typeface="Book Antiqua" pitchFamily="18" charset="0"/>
              </a:rPr>
              <a:t> </a:t>
            </a:r>
            <a:r>
              <a:rPr lang="en-US" altLang="ru-RU" dirty="0">
                <a:latin typeface="Book Antiqua" pitchFamily="18" charset="0"/>
              </a:rPr>
              <a:t>providing access to resources and  the possibility</a:t>
            </a:r>
            <a:r>
              <a:rPr lang="ru-RU" altLang="ru-RU" dirty="0">
                <a:latin typeface="Book Antiqua" pitchFamily="18" charset="0"/>
              </a:rPr>
              <a:t> </a:t>
            </a:r>
            <a:r>
              <a:rPr lang="en-US" altLang="ru-RU" dirty="0">
                <a:latin typeface="Book Antiqua" pitchFamily="18" charset="0"/>
              </a:rPr>
              <a:t>to work with the big data is a network</a:t>
            </a:r>
            <a:r>
              <a:rPr lang="ru-RU" altLang="ru-RU" dirty="0">
                <a:latin typeface="Book Antiqua" pitchFamily="18" charset="0"/>
              </a:rPr>
              <a:t> </a:t>
            </a:r>
            <a:r>
              <a:rPr lang="en-US" altLang="ru-RU" dirty="0">
                <a:latin typeface="Book Antiqua" pitchFamily="18" charset="0"/>
              </a:rPr>
              <a:t>infrastructure.</a:t>
            </a:r>
          </a:p>
          <a:p>
            <a:endParaRPr lang="en-US" dirty="0"/>
          </a:p>
          <a:p>
            <a:r>
              <a:rPr lang="ru-RU" dirty="0"/>
              <a:t>Обеспечена надежная работа высокоскоростного канала связи Дубна-Москва. Внешний канал ОИЯИ построен по технологии DWDM и использует один канал 3x100 Гбит / с.</a:t>
            </a:r>
            <a:br>
              <a:rPr lang="ru-RU" dirty="0"/>
            </a:br>
            <a:r>
              <a:rPr lang="ru-RU" dirty="0"/>
              <a:t>Таким образом, внешняя распределенная сеть ОИЯИ будет представлена прямым каналом ОИЯИ-CERN и резервным каналом, проходящим через MMTS-9 в Москве и Амстердаме, обеспечивающим работу LHCOPN (JINR-CERN) для соединения между Tier0 (CERN) и Tier1 (ОИЯИ) и внешней наложенной сети LHCONE, предназначенной для центра Tier2 ОИЯИ, прямых каналов для подключения с использованием технологии RU-VRF при сотрудничестве исследовательских центров RUHEP и сетей </a:t>
            </a:r>
            <a:r>
              <a:rPr lang="ru-RU" dirty="0" err="1"/>
              <a:t>Runnet</a:t>
            </a:r>
            <a:r>
              <a:rPr lang="ru-RU" dirty="0"/>
              <a:t>, </a:t>
            </a:r>
            <a:r>
              <a:rPr lang="ru-RU" dirty="0" err="1"/>
              <a:t>RASnet</a:t>
            </a:r>
            <a:r>
              <a:rPr lang="ru-RU" dirty="0"/>
              <a:t>.</a:t>
            </a:r>
          </a:p>
          <a:p>
            <a:endParaRPr lang="ru-RU" dirty="0"/>
          </a:p>
          <a:p>
            <a:r>
              <a:rPr lang="en-US" dirty="0"/>
              <a:t>Reliable operation of the high-speed communication channel </a:t>
            </a:r>
            <a:r>
              <a:rPr lang="en-US" dirty="0" err="1"/>
              <a:t>Dubna</a:t>
            </a:r>
            <a:r>
              <a:rPr lang="en-US" dirty="0"/>
              <a:t>-Moscow is ensured</a:t>
            </a:r>
            <a:r>
              <a:rPr lang="ru-RU" dirty="0"/>
              <a:t>. </a:t>
            </a:r>
            <a:r>
              <a:rPr lang="en-US" dirty="0"/>
              <a:t>JINR's external distributed network will be represented by a direct JINR-CERN channel and a backup channel passing through MMTS-9 in Moscow and Amsterdam </a:t>
            </a:r>
            <a:endParaRPr lang="ru-RU" dirty="0"/>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5</a:t>
            </a:fld>
            <a:endParaRPr lang="ru-RU"/>
          </a:p>
        </p:txBody>
      </p:sp>
    </p:spTree>
    <p:extLst>
      <p:ext uri="{BB962C8B-B14F-4D97-AF65-F5344CB8AC3E}">
        <p14:creationId xmlns:p14="http://schemas.microsoft.com/office/powerpoint/2010/main" val="2183079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 Multifunctional Information and Computing Complex (MICC) of MLIT JINR is a key component of the JINR network and information and computing infrastructure. The MICC is regarded as JINR’s unique basic facility and plays a defining role in scientific research, which entails modern computing power and storage systems. The MICC uniqueness is ensured by the consolidation of all state-of-the-art information technologies, including the network infrastructure and the distributed data processing and storage system based on grid technologies and cloud computing, the hyper-converged computing infrastructure with liquid cooling for supercomputer applications. </a:t>
            </a:r>
            <a:r>
              <a:rPr lang="en-US" sz="1800" dirty="0">
                <a:solidFill>
                  <a:srgbClr val="000000"/>
                </a:solidFill>
                <a:effectLst/>
                <a:latin typeface="Times New Roman" panose="02020603050405020304" pitchFamily="18" charset="0"/>
                <a:ea typeface="Calibri" panose="020F0502020204030204" pitchFamily="34" charset="0"/>
              </a:rPr>
              <a:t>Multifunctionality, high reliability and availability in a </a:t>
            </a:r>
            <a:r>
              <a:rPr lang="en-US" sz="1800" dirty="0">
                <a:effectLst/>
                <a:latin typeface="Times New Roman" panose="02020603050405020304" pitchFamily="18" charset="0"/>
                <a:ea typeface="Calibri" panose="020F0502020204030204" pitchFamily="34" charset="0"/>
              </a:rPr>
              <a:t>24</a:t>
            </a:r>
            <a:r>
              <a:rPr lang="ru-RU" sz="1800" dirty="0">
                <a:effectLst/>
                <a:latin typeface="Times New Roman" panose="02020603050405020304" pitchFamily="18" charset="0"/>
                <a:ea typeface="Calibri" panose="020F0502020204030204" pitchFamily="34" charset="0"/>
              </a:rPr>
              <a:t>х</a:t>
            </a:r>
            <a:r>
              <a:rPr lang="en-US" sz="1800" dirty="0">
                <a:effectLst/>
                <a:latin typeface="Times New Roman" panose="02020603050405020304" pitchFamily="18" charset="0"/>
                <a:ea typeface="Calibri" panose="020F0502020204030204" pitchFamily="34" charset="0"/>
              </a:rPr>
              <a:t>7x365</a:t>
            </a:r>
            <a:r>
              <a:rPr lang="en-US" sz="1800" dirty="0">
                <a:solidFill>
                  <a:srgbClr val="000000"/>
                </a:solidFill>
                <a:effectLst/>
                <a:latin typeface="Times New Roman" panose="02020603050405020304" pitchFamily="18" charset="0"/>
                <a:ea typeface="Calibri" panose="020F0502020204030204" pitchFamily="34" charset="0"/>
              </a:rPr>
              <a:t> mode, scalability and high performance, a reliable data storage system, information security and an advanced software environment are the main requirements that the MICC meets. </a:t>
            </a:r>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6</a:t>
            </a:fld>
            <a:endParaRPr lang="ru-RU"/>
          </a:p>
        </p:txBody>
      </p:sp>
    </p:spTree>
    <p:extLst>
      <p:ext uri="{BB962C8B-B14F-4D97-AF65-F5344CB8AC3E}">
        <p14:creationId xmlns:p14="http://schemas.microsoft.com/office/powerpoint/2010/main" val="267391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7</a:t>
            </a:fld>
            <a:endParaRPr lang="ru-RU"/>
          </a:p>
        </p:txBody>
      </p:sp>
    </p:spTree>
    <p:extLst>
      <p:ext uri="{BB962C8B-B14F-4D97-AF65-F5344CB8AC3E}">
        <p14:creationId xmlns:p14="http://schemas.microsoft.com/office/powerpoint/2010/main" val="3384235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8</a:t>
            </a:fld>
            <a:endParaRPr lang="ru-RU"/>
          </a:p>
        </p:txBody>
      </p:sp>
    </p:spTree>
    <p:extLst>
      <p:ext uri="{BB962C8B-B14F-4D97-AF65-F5344CB8AC3E}">
        <p14:creationId xmlns:p14="http://schemas.microsoft.com/office/powerpoint/2010/main" val="2863541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66"/>
                </a:solidFill>
                <a:latin typeface="Arial" panose="020B0604020202020204" pitchFamily="34" charset="0"/>
                <a:cs typeface="Arial" panose="020B0604020202020204" pitchFamily="34" charset="0"/>
              </a:rPr>
              <a:t>A universal computing resource that supports individual scientists and provides a variety of common services, ranging from</a:t>
            </a:r>
            <a:r>
              <a:rPr lang="ru-RU" sz="1200" dirty="0">
                <a:solidFill>
                  <a:srgbClr val="000066"/>
                </a:solidFill>
                <a:latin typeface="Arial" panose="020B0604020202020204" pitchFamily="34" charset="0"/>
                <a:cs typeface="Arial" panose="020B0604020202020204" pitchFamily="34" charset="0"/>
              </a:rPr>
              <a:t> </a:t>
            </a:r>
            <a:r>
              <a:rPr lang="en-US" sz="1200" dirty="0">
                <a:solidFill>
                  <a:srgbClr val="000066"/>
                </a:solidFill>
                <a:latin typeface="Arial" panose="020B0604020202020204" pitchFamily="34" charset="0"/>
                <a:cs typeface="Arial" panose="020B0604020202020204" pitchFamily="34" charset="0"/>
              </a:rPr>
              <a:t>simple</a:t>
            </a:r>
            <a:r>
              <a:rPr lang="ru-RU" sz="1200" dirty="0">
                <a:solidFill>
                  <a:srgbClr val="000066"/>
                </a:solidFill>
                <a:latin typeface="Arial" panose="020B0604020202020204" pitchFamily="34" charset="0"/>
                <a:cs typeface="Arial" panose="020B0604020202020204" pitchFamily="34" charset="0"/>
              </a:rPr>
              <a:t> </a:t>
            </a:r>
            <a:r>
              <a:rPr lang="en-US" sz="1200" dirty="0">
                <a:solidFill>
                  <a:srgbClr val="000066"/>
                </a:solidFill>
                <a:latin typeface="Arial" panose="020B0604020202020204" pitchFamily="34" charset="0"/>
                <a:cs typeface="Arial" panose="020B0604020202020204" pitchFamily="34" charset="0"/>
              </a:rPr>
              <a:t>websites to complex multi-user computational systems</a:t>
            </a:r>
            <a:r>
              <a:rPr lang="ru-RU" sz="1200" dirty="0">
                <a:solidFill>
                  <a:srgbClr val="000066"/>
                </a:solidFill>
                <a:latin typeface="Arial" panose="020B0604020202020204" pitchFamily="34" charset="0"/>
                <a:cs typeface="Arial" panose="020B0604020202020204" pitchFamily="34" charset="0"/>
              </a:rPr>
              <a:t>.</a:t>
            </a:r>
            <a:r>
              <a:rPr lang="en-US" sz="1200" dirty="0">
                <a:solidFill>
                  <a:srgbClr val="000066"/>
                </a:solidFill>
                <a:latin typeface="Arial" panose="020B0604020202020204" pitchFamily="34" charset="0"/>
                <a:cs typeface="Arial" panose="020B0604020202020204" pitchFamily="34" charset="0"/>
              </a:rPr>
              <a:t> </a:t>
            </a:r>
            <a:endParaRPr lang="ru-RU" sz="1200" dirty="0">
              <a:solidFill>
                <a:srgbClr val="000066"/>
              </a:solidFill>
              <a:latin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a:p>
            <a:br>
              <a:rPr lang="ru-RU" altLang="ru-RU" dirty="0"/>
            </a:br>
            <a:endParaRPr lang="ru-RU" altLang="ru-RU" dirty="0"/>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9</a:t>
            </a:fld>
            <a:endParaRPr lang="ru-RU"/>
          </a:p>
        </p:txBody>
      </p:sp>
    </p:spTree>
    <p:extLst>
      <p:ext uri="{BB962C8B-B14F-4D97-AF65-F5344CB8AC3E}">
        <p14:creationId xmlns:p14="http://schemas.microsoft.com/office/powerpoint/2010/main" val="1754672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10</a:t>
            </a:fld>
            <a:endParaRPr lang="ru-RU"/>
          </a:p>
        </p:txBody>
      </p:sp>
    </p:spTree>
    <p:extLst>
      <p:ext uri="{BB962C8B-B14F-4D97-AF65-F5344CB8AC3E}">
        <p14:creationId xmlns:p14="http://schemas.microsoft.com/office/powerpoint/2010/main" val="161413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marL="0" marR="0" lvl="0" indent="0" algn="l" defTabSz="916137"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JINR MICC heterogeneous infrastructure is represented by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HybriLIT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platform, which involves the training and testing polygon and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Govorun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supercomputer, driven by a common software and information environment.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Govorun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supercomputer is a </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scalable liquid-cooled system with a hyperconverged and software-defined architecture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has unique properties for the flexibility of customizing the user’s task, ensuring the most efficient use of the computing resources of the supercomputer. </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The current configuration of the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Govorun</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supercomputer involves computing modules containing GPU and CPU components, as well as a hierarchical data processing and storage system. The total peak performance of the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Govorun</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supercomputer is 1.1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PFlops</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for double-precision calculations (2.2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PFlops</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for single-precision calculations) with a read/write speed of 300 GB/sec for the hierarchical data processing and storage system. The resources of the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Govorun</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supercomputer are used by scientific groups from all JINR Laboratories to solve a wide range of problems both in the field of theoretical physics and for modeling and processing experimental data.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Key projects that use the resources of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Govorun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supercomputer: NICA megaproject, calculations of lattice quantum chromodynamics, computations of the properties of atoms of superheavy elements, studies in the field of radiation biology, calculations of the radiation safety of JINR’s facilities.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defTabSz="916137" eaLnBrk="1" fontAlgn="auto" hangingPunct="1">
              <a:spcBef>
                <a:spcPts val="0"/>
              </a:spcBef>
              <a:spcAft>
                <a:spcPts val="0"/>
              </a:spcAft>
              <a:defRPr/>
            </a:pPr>
            <a:endParaRPr lang="ru-RU"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407661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F61FAF-8D71-9E79-34F5-7DBC6E7BBF4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B824D00-A3DB-6807-6C9C-DCB1DAAD2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9488ED9-86F9-C1F1-0963-85FB1E92D6C7}"/>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24183D2D-428B-63C2-0602-5E4BFDEC182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B9E41EF-69CF-D51C-5E8E-1F1E7609716A}"/>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552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69D3DC-AED3-1C25-F52D-8D014FF9033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5A86583-747F-BC97-581B-BBFBD8A086B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CF54A8D-1719-3ADC-7490-E10BEF2C715E}"/>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E870ABEC-9BB4-A3AF-57C5-A5B40AF63B3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27B6DB1-A04B-F72F-1B08-3609AE11823B}"/>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978239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74B9882-B021-2EC0-0C30-4AC6C6A0CE7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8FAF119-0D7B-B75A-010B-36394D255A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5B833F2-B86E-3A7B-0C0E-F866C023BFB9}"/>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D03B5C7B-7B41-AA3B-FF5B-7774A60251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35E5D64-BA42-0327-6826-F604382958C7}"/>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3491182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9511" y="273487"/>
            <a:ext cx="10972642" cy="1144969"/>
          </a:xfrm>
          <a:prstGeom prst="rect">
            <a:avLst/>
          </a:prstGeom>
          <a:noFill/>
          <a:ln w="0">
            <a:noFill/>
          </a:ln>
        </p:spPr>
        <p:txBody>
          <a:bodyPr lIns="0" tIns="0" rIns="0" bIns="0" anchor="ctr">
            <a:noAutofit/>
          </a:bodyPr>
          <a:lstStyle>
            <a:lvl1pPr indent="0" algn="ctr">
              <a:buNone/>
              <a:defRPr/>
            </a:lvl1pPr>
          </a:lstStyle>
          <a:p>
            <a:pPr indent="0" algn="ctr">
              <a:buNone/>
            </a:pPr>
            <a:endParaRPr lang="en-US" sz="4242" b="0" strike="noStrike" spc="-1">
              <a:latin typeface="Arial"/>
            </a:endParaRPr>
          </a:p>
        </p:txBody>
      </p:sp>
      <p:sp>
        <p:nvSpPr>
          <p:cNvPr id="82" name="PlaceHolder 2"/>
          <p:cNvSpPr>
            <a:spLocks noGrp="1"/>
          </p:cNvSpPr>
          <p:nvPr>
            <p:ph type="subTitle"/>
          </p:nvPr>
        </p:nvSpPr>
        <p:spPr>
          <a:xfrm>
            <a:off x="609511" y="1604483"/>
            <a:ext cx="10972642" cy="3977369"/>
          </a:xfrm>
          <a:prstGeom prst="rect">
            <a:avLst/>
          </a:prstGeom>
          <a:noFill/>
          <a:ln w="0">
            <a:noFill/>
          </a:ln>
        </p:spPr>
        <p:txBody>
          <a:bodyPr lIns="0" tIns="0" rIns="0" bIns="0" anchor="ctr">
            <a:noAutofit/>
          </a:bodyPr>
          <a:lstStyle>
            <a:lvl1pPr indent="0" algn="ctr">
              <a:buNone/>
              <a:defRPr/>
            </a:lvl1pPr>
          </a:lstStyle>
          <a:p>
            <a:pPr indent="0" algn="ctr">
              <a:buNone/>
            </a:pPr>
            <a:endParaRPr lang="en-US" sz="3085" b="0" strike="noStrike" spc="-1">
              <a:latin typeface="Arial"/>
            </a:endParaRPr>
          </a:p>
        </p:txBody>
      </p:sp>
    </p:spTree>
    <p:extLst>
      <p:ext uri="{BB962C8B-B14F-4D97-AF65-F5344CB8AC3E}">
        <p14:creationId xmlns:p14="http://schemas.microsoft.com/office/powerpoint/2010/main" val="4209919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902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38D062-C611-CB02-F878-2AF34AD19FB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84EC428-3F9C-ACA0-2484-2BA0A518A75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550ACB8-2EA0-5856-F35B-FA41DA9FD76A}"/>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56ACDA2C-7D76-5A57-4E48-26C10DD7145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FC0E265-3AA4-12EA-C2F7-85FD211F93A7}"/>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47525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770CF0-FAA9-CF96-36F9-04C1C47F69F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BD8FB97-E558-B86D-7E14-FAA7C905C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098A703-00F2-B085-195F-785CF430A097}"/>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9906E685-B7F0-53A9-F2AF-2DA0ECEE88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76950E3-301A-200B-A92F-C462AB796A74}"/>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123463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29B982-C46B-90DB-9F74-ADE5956940F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0F9EE6E-73D8-D286-B9F5-379EE295C7E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8E9D272-9E2B-EB48-E049-A2B40111173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97500B0-4EA7-CE62-D365-32D39987A62B}"/>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6" name="Нижний колонтитул 5">
            <a:extLst>
              <a:ext uri="{FF2B5EF4-FFF2-40B4-BE49-F238E27FC236}">
                <a16:creationId xmlns:a16="http://schemas.microsoft.com/office/drawing/2014/main" id="{3157E89E-B28C-7E76-6FCF-57E17A43A25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1879CCB-D7F4-0DBA-04DE-C7EECEC78964}"/>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90418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F5CB80-D05F-F7AB-9B35-37BFC5FFD36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17E6E67-C9E7-5A1E-200D-E09624CB6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9467F9D-8BBD-8FCA-EACF-AE9D525B98F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FC228EA-0CAE-7BFD-7827-2BA2B21EB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CE5F307-3FB6-185B-1A0F-4E6A7BCF885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16CAEBC-64BA-274F-2042-25A33DB3692D}"/>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8" name="Нижний колонтитул 7">
            <a:extLst>
              <a:ext uri="{FF2B5EF4-FFF2-40B4-BE49-F238E27FC236}">
                <a16:creationId xmlns:a16="http://schemas.microsoft.com/office/drawing/2014/main" id="{BC7C33B1-B037-A4D1-9F5E-4A4B5EEEA4B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758B3E5-6D09-7489-B262-DDB1C5ABDD9A}"/>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165411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F03573-E346-7D5C-76AD-0253AF41EF2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68E433E-54A1-6502-2302-186184019BC5}"/>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4" name="Нижний колонтитул 3">
            <a:extLst>
              <a:ext uri="{FF2B5EF4-FFF2-40B4-BE49-F238E27FC236}">
                <a16:creationId xmlns:a16="http://schemas.microsoft.com/office/drawing/2014/main" id="{AC97DD72-50C8-C2CC-ED1A-AF7E1E8105E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404324F-9909-85B8-FE41-384B3586A02C}"/>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0547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25B7471-D428-C663-1777-87BE6BF39C47}"/>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3" name="Нижний колонтитул 2">
            <a:extLst>
              <a:ext uri="{FF2B5EF4-FFF2-40B4-BE49-F238E27FC236}">
                <a16:creationId xmlns:a16="http://schemas.microsoft.com/office/drawing/2014/main" id="{6576EF83-F9D3-302D-DD2C-683C4606C15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E86682D-F549-D091-F0F6-75729F4A1773}"/>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73131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5A393B-3ACC-9D58-2988-0ECC901204C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3FA4B73-4C6F-730E-0461-49B44D625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BFEA9DD-3E3E-43D4-B43D-EBBEBFA8F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1F9F288-EB93-919A-7394-F3E331D86075}"/>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6" name="Нижний колонтитул 5">
            <a:extLst>
              <a:ext uri="{FF2B5EF4-FFF2-40B4-BE49-F238E27FC236}">
                <a16:creationId xmlns:a16="http://schemas.microsoft.com/office/drawing/2014/main" id="{1ECA557C-2078-806E-9D0C-DB4581ACAF9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AFFB175-E761-27DA-14E3-249ABAA9F683}"/>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79941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43242B-35BA-F157-9244-A71037181D0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37F5617-9CCF-DFB2-D626-BC49DE496E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C56837B-6215-BB8C-FFB1-F0A1C6EFB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BD4E0E7-4F52-D6E4-FDCE-EBEF8FA5C41F}"/>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6" name="Нижний колонтитул 5">
            <a:extLst>
              <a:ext uri="{FF2B5EF4-FFF2-40B4-BE49-F238E27FC236}">
                <a16:creationId xmlns:a16="http://schemas.microsoft.com/office/drawing/2014/main" id="{9CB74BE1-6891-4E3A-B1E3-F0707F30CE2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5641AFB-314A-3DAA-DFAE-ACD7736CE917}"/>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151542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5DF82A-E2E6-DBE5-ED89-951C049C39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0631C44-574B-29E7-E8EA-32F1C82F21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4CF1758-2D72-7FA5-2415-991C1B140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E3BA7566-0D52-51D0-9051-8F67FD4D22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95C3666-B3FD-6989-F110-E25B5CFA4B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7EE8A-BA35-4772-A237-E23F94F01E5A}" type="slidenum">
              <a:rPr lang="ru-RU" smtClean="0"/>
              <a:t>‹#›</a:t>
            </a:fld>
            <a:endParaRPr lang="ru-RU"/>
          </a:p>
        </p:txBody>
      </p:sp>
    </p:spTree>
    <p:extLst>
      <p:ext uri="{BB962C8B-B14F-4D97-AF65-F5344CB8AC3E}">
        <p14:creationId xmlns:p14="http://schemas.microsoft.com/office/powerpoint/2010/main" val="4108919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69.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3.pn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9.png"/><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emf"/><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9.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70043"/>
          <a:stretch/>
        </p:blipFill>
        <p:spPr>
          <a:xfrm>
            <a:off x="0" y="0"/>
            <a:ext cx="1656037" cy="6858000"/>
          </a:xfrm>
          <a:prstGeom prst="rect">
            <a:avLst/>
          </a:prstGeom>
        </p:spPr>
      </p:pic>
      <p:sp>
        <p:nvSpPr>
          <p:cNvPr id="7" name="Прямоугольник 6"/>
          <p:cNvSpPr/>
          <p:nvPr/>
        </p:nvSpPr>
        <p:spPr>
          <a:xfrm>
            <a:off x="1506893" y="1737616"/>
            <a:ext cx="10203024" cy="1938992"/>
          </a:xfrm>
          <a:prstGeom prst="rect">
            <a:avLst/>
          </a:prstGeom>
        </p:spPr>
        <p:txBody>
          <a:bodyPr wrap="square">
            <a:spAutoFit/>
          </a:bodyPr>
          <a:lstStyle/>
          <a:p>
            <a:pPr algn="ctr"/>
            <a:r>
              <a:rPr lang="ru-RU" sz="4000" b="1" i="1" dirty="0">
                <a:solidFill>
                  <a:srgbClr val="000066"/>
                </a:solidFill>
                <a:latin typeface="Candara" panose="020E0502030303020204" pitchFamily="34" charset="0"/>
              </a:rPr>
              <a:t>Многофункциональный информационно-</a:t>
            </a:r>
          </a:p>
          <a:p>
            <a:pPr algn="ctr"/>
            <a:r>
              <a:rPr lang="ru-RU" sz="4000" b="1" i="1" dirty="0">
                <a:solidFill>
                  <a:srgbClr val="000066"/>
                </a:solidFill>
                <a:latin typeface="Candara" panose="020E0502030303020204" pitchFamily="34" charset="0"/>
              </a:rPr>
              <a:t>   вычислительный комплекс ЛИТ ОИЯИ</a:t>
            </a:r>
          </a:p>
          <a:p>
            <a:pPr algn="ctr"/>
            <a:endParaRPr lang="ru-RU" sz="4000" b="1" i="1" dirty="0">
              <a:solidFill>
                <a:srgbClr val="000066"/>
              </a:solidFill>
              <a:latin typeface="Candara" panose="020E050203030302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4253" y="215935"/>
            <a:ext cx="1366224" cy="951902"/>
          </a:xfrm>
          <a:prstGeom prst="rect">
            <a:avLst/>
          </a:prstGeom>
        </p:spPr>
      </p:pic>
      <p:sp>
        <p:nvSpPr>
          <p:cNvPr id="4" name="Прямоугольник 3">
            <a:extLst>
              <a:ext uri="{FF2B5EF4-FFF2-40B4-BE49-F238E27FC236}">
                <a16:creationId xmlns:a16="http://schemas.microsoft.com/office/drawing/2014/main" id="{36866E6E-CFA6-463D-A59E-55232E275DD9}"/>
              </a:ext>
            </a:extLst>
          </p:cNvPr>
          <p:cNvSpPr/>
          <p:nvPr/>
        </p:nvSpPr>
        <p:spPr>
          <a:xfrm>
            <a:off x="3484441" y="4035207"/>
            <a:ext cx="6986208" cy="646331"/>
          </a:xfrm>
          <a:prstGeom prst="rect">
            <a:avLst/>
          </a:prstGeom>
        </p:spPr>
        <p:txBody>
          <a:bodyPr wrap="none">
            <a:spAutoFit/>
          </a:bodyPr>
          <a:lstStyle/>
          <a:p>
            <a:r>
              <a:rPr lang="ru-RU" sz="3600" b="1" dirty="0"/>
              <a:t>Кореньков Владимир Васильевич</a:t>
            </a:r>
          </a:p>
        </p:txBody>
      </p:sp>
      <p:sp>
        <p:nvSpPr>
          <p:cNvPr id="13" name="Прямоугольник 12">
            <a:extLst>
              <a:ext uri="{FF2B5EF4-FFF2-40B4-BE49-F238E27FC236}">
                <a16:creationId xmlns:a16="http://schemas.microsoft.com/office/drawing/2014/main" id="{CC2EE12F-E4A3-47F9-AB99-F4CC9B069FF2}"/>
              </a:ext>
            </a:extLst>
          </p:cNvPr>
          <p:cNvSpPr/>
          <p:nvPr/>
        </p:nvSpPr>
        <p:spPr>
          <a:xfrm>
            <a:off x="2247810" y="5447447"/>
            <a:ext cx="9352416" cy="738664"/>
          </a:xfrm>
          <a:prstGeom prst="rect">
            <a:avLst/>
          </a:prstGeom>
        </p:spPr>
        <p:txBody>
          <a:bodyPr wrap="square">
            <a:spAutoFit/>
          </a:bodyPr>
          <a:lstStyle/>
          <a:p>
            <a:pPr algn="ctr"/>
            <a:endParaRPr lang="ru-RU" b="1" dirty="0"/>
          </a:p>
          <a:p>
            <a:pPr algn="ctr"/>
            <a:r>
              <a:rPr lang="ru-RU" sz="2400" b="1" dirty="0"/>
              <a:t>Семинар ЛФВЭ, 13 апреля 2023 года</a:t>
            </a:r>
            <a:r>
              <a:rPr lang="ru-RU" sz="2000" b="1" dirty="0"/>
              <a:t> </a:t>
            </a:r>
          </a:p>
        </p:txBody>
      </p:sp>
      <p:pic>
        <p:nvPicPr>
          <p:cNvPr id="11" name="Рисунок 10">
            <a:extLst>
              <a:ext uri="{FF2B5EF4-FFF2-40B4-BE49-F238E27FC236}">
                <a16:creationId xmlns:a16="http://schemas.microsoft.com/office/drawing/2014/main" id="{A8F7558B-692F-435C-8362-7A3B85C32F8C}"/>
              </a:ext>
            </a:extLst>
          </p:cNvPr>
          <p:cNvPicPr>
            <a:picLocks noChangeAspect="1"/>
          </p:cNvPicPr>
          <p:nvPr/>
        </p:nvPicPr>
        <p:blipFill>
          <a:blip r:embed="rId5"/>
          <a:stretch>
            <a:fillRect/>
          </a:stretch>
        </p:blipFill>
        <p:spPr>
          <a:xfrm>
            <a:off x="1656037" y="78768"/>
            <a:ext cx="1766088" cy="1226235"/>
          </a:xfrm>
          <a:prstGeom prst="rect">
            <a:avLst/>
          </a:prstGeom>
        </p:spPr>
      </p:pic>
      <p:pic>
        <p:nvPicPr>
          <p:cNvPr id="12" name="Рисунок 2">
            <a:extLst>
              <a:ext uri="{FF2B5EF4-FFF2-40B4-BE49-F238E27FC236}">
                <a16:creationId xmlns:a16="http://schemas.microsoft.com/office/drawing/2014/main" id="{CE8BA973-B157-4DCE-BC6E-B1C9436A1A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0366" y="-260235"/>
            <a:ext cx="4547304" cy="15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61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9FD0EAF8-C73D-48F5-A9FC-1F6379D78F80}"/>
              </a:ext>
            </a:extLst>
          </p:cNvPr>
          <p:cNvSpPr/>
          <p:nvPr/>
        </p:nvSpPr>
        <p:spPr>
          <a:xfrm flipH="1">
            <a:off x="0" y="1"/>
            <a:ext cx="12192000" cy="784830"/>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15" name="Содержимое 2">
            <a:extLst>
              <a:ext uri="{FF2B5EF4-FFF2-40B4-BE49-F238E27FC236}">
                <a16:creationId xmlns:a16="http://schemas.microsoft.com/office/drawing/2014/main" id="{6C56DDC8-0505-41A1-A75D-C56382460A08}"/>
              </a:ext>
            </a:extLst>
          </p:cNvPr>
          <p:cNvSpPr txBox="1">
            <a:spLocks/>
          </p:cNvSpPr>
          <p:nvPr/>
        </p:nvSpPr>
        <p:spPr bwMode="auto">
          <a:xfrm>
            <a:off x="770360" y="8106"/>
            <a:ext cx="10751842" cy="864096"/>
          </a:xfrm>
          <a:prstGeom prst="rect">
            <a:avLst/>
          </a:prstGeom>
          <a:noFill/>
          <a:ln w="9525">
            <a:noFill/>
            <a:miter lim="800000"/>
            <a:headEnd/>
            <a:tailEnd/>
          </a:ln>
          <a:effectLst>
            <a:outerShdw blurRad="50800" dist="38100" dir="2700000" algn="tl" rotWithShape="0">
              <a:prstClr val="black"/>
            </a:outerShdw>
          </a:effectLst>
        </p:spPr>
        <p:txBody>
          <a:bodyPr vert="horz" wrap="square" lIns="0" tIns="0" rIns="0" bIns="0" numCol="1" anchor="t" anchorCtr="0" compatLnSpc="1">
            <a:prstTxWarp prst="textNoShape">
              <a:avLst/>
            </a:prstTxWarp>
          </a:bodyPr>
          <a:lstStyle/>
          <a:p>
            <a:pPr algn="ctr" eaLnBrk="0" fontAlgn="base" hangingPunct="0">
              <a:lnSpc>
                <a:spcPct val="150000"/>
              </a:lnSpc>
              <a:spcBef>
                <a:spcPct val="20000"/>
              </a:spcBef>
              <a:spcAft>
                <a:spcPct val="0"/>
              </a:spcAft>
              <a:buClr>
                <a:srgbClr val="0860A8">
                  <a:lumMod val="75000"/>
                </a:srgbClr>
              </a:buClr>
              <a:defRP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Development of the heterogeneous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HybriLIT</a:t>
            </a:r>
            <a:r>
              <a:rPr 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platform</a:t>
            </a:r>
            <a:endParaRPr 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4" name="Группа 13"/>
          <p:cNvGrpSpPr/>
          <p:nvPr/>
        </p:nvGrpSpPr>
        <p:grpSpPr>
          <a:xfrm>
            <a:off x="3726036" y="1107714"/>
            <a:ext cx="7876145" cy="4003326"/>
            <a:chOff x="5860655" y="4589754"/>
            <a:chExt cx="6092850" cy="2653530"/>
          </a:xfrm>
        </p:grpSpPr>
        <p:pic>
          <p:nvPicPr>
            <p:cNvPr id="4" name="Picture 2" descr="C:\RSC\Events\Dubna_27-28 March 2018\Photos\ОИЯИ_2\2018.03.27 ЛИТ презентация Суперкомпьютера  имени Н.Н. Говоруна\Small\IGOR2602j_s.jpg">
              <a:extLst>
                <a:ext uri="{FF2B5EF4-FFF2-40B4-BE49-F238E27FC236}">
                  <a16:creationId xmlns:a16="http://schemas.microsoft.com/office/drawing/2014/main" id="{A4729FD2-D35B-4EE7-9CD4-DDA7C3AE60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235"/>
            <a:stretch/>
          </p:blipFill>
          <p:spPr bwMode="auto">
            <a:xfrm>
              <a:off x="9137449" y="4589754"/>
              <a:ext cx="2816056" cy="265353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5860655" y="4639527"/>
              <a:ext cx="2609628" cy="2226432"/>
              <a:chOff x="8309334" y="19894501"/>
              <a:chExt cx="2874216" cy="2556233"/>
            </a:xfrm>
          </p:grpSpPr>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9"/>
              <a:stretch/>
            </p:blipFill>
            <p:spPr bwMode="auto">
              <a:xfrm>
                <a:off x="8309334" y="19898078"/>
                <a:ext cx="1782752" cy="2552656"/>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106782" y="19894501"/>
                <a:ext cx="1076768" cy="2552655"/>
              </a:xfrm>
              <a:prstGeom prst="rect">
                <a:avLst/>
              </a:prstGeom>
              <a:ln>
                <a:solidFill>
                  <a:schemeClr val="tx1"/>
                </a:solidFill>
              </a:ln>
              <a:effectLst>
                <a:outerShdw blurRad="292100" dist="139700" dir="2700000" algn="tl" rotWithShape="0">
                  <a:srgbClr val="333333">
                    <a:alpha val="65000"/>
                  </a:srgbClr>
                </a:outerShdw>
              </a:effectLst>
            </p:spPr>
          </p:pic>
        </p:grpSp>
      </p:grp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026" y="1177983"/>
            <a:ext cx="2836077" cy="369641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8" name="Стрелка вправо 28">
            <a:extLst>
              <a:ext uri="{FF2B5EF4-FFF2-40B4-BE49-F238E27FC236}">
                <a16:creationId xmlns:a16="http://schemas.microsoft.com/office/drawing/2014/main" id="{4A590C10-A024-43AC-8E04-CB4ACC6BE61A}"/>
              </a:ext>
            </a:extLst>
          </p:cNvPr>
          <p:cNvSpPr/>
          <p:nvPr/>
        </p:nvSpPr>
        <p:spPr>
          <a:xfrm>
            <a:off x="2905388" y="2466039"/>
            <a:ext cx="1216750" cy="661442"/>
          </a:xfrm>
          <a:prstGeom prst="rightArrow">
            <a:avLst/>
          </a:prstGeom>
          <a:solidFill>
            <a:schemeClr val="bg1"/>
          </a:solidFill>
          <a:ln>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solidFill>
                <a:prstClr val="black"/>
              </a:solidFill>
            </a:endParaRPr>
          </a:p>
        </p:txBody>
      </p:sp>
      <p:sp>
        <p:nvSpPr>
          <p:cNvPr id="19" name="Скругленный прямоугольник 18"/>
          <p:cNvSpPr/>
          <p:nvPr/>
        </p:nvSpPr>
        <p:spPr>
          <a:xfrm>
            <a:off x="290169" y="4081743"/>
            <a:ext cx="2862934" cy="1284564"/>
          </a:xfrm>
          <a:prstGeom prst="round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r>
              <a:rPr lang="en-US" sz="1600" b="1" dirty="0">
                <a:solidFill>
                  <a:prstClr val="black"/>
                </a:solidFill>
              </a:rPr>
              <a:t>Cluster</a:t>
            </a:r>
            <a:r>
              <a:rPr lang="ru-RU" sz="1600" b="1" dirty="0">
                <a:solidFill>
                  <a:prstClr val="black"/>
                </a:solidFill>
              </a:rPr>
              <a:t> </a:t>
            </a:r>
            <a:r>
              <a:rPr lang="en-US" sz="1600" b="1" dirty="0" err="1">
                <a:solidFill>
                  <a:prstClr val="black"/>
                </a:solidFill>
              </a:rPr>
              <a:t>HybriLIT</a:t>
            </a:r>
            <a:r>
              <a:rPr lang="ru-RU" sz="1600" b="1" dirty="0">
                <a:solidFill>
                  <a:prstClr val="black"/>
                </a:solidFill>
              </a:rPr>
              <a:t> </a:t>
            </a:r>
            <a:r>
              <a:rPr lang="ru-RU" sz="1600" b="1" dirty="0">
                <a:solidFill>
                  <a:srgbClr val="C00000"/>
                </a:solidFill>
              </a:rPr>
              <a:t>201</a:t>
            </a:r>
            <a:r>
              <a:rPr lang="en-US" sz="1600" b="1" dirty="0">
                <a:solidFill>
                  <a:srgbClr val="C00000"/>
                </a:solidFill>
              </a:rPr>
              <a:t>4</a:t>
            </a:r>
            <a:r>
              <a:rPr lang="ru-RU" sz="1600" b="1" dirty="0">
                <a:solidFill>
                  <a:srgbClr val="C00000"/>
                </a:solidFill>
              </a:rPr>
              <a:t>:</a:t>
            </a:r>
          </a:p>
          <a:p>
            <a:r>
              <a:rPr lang="en-US" sz="1600" b="1" dirty="0">
                <a:solidFill>
                  <a:prstClr val="black"/>
                </a:solidFill>
              </a:rPr>
              <a:t>Full peak performance</a:t>
            </a:r>
            <a:r>
              <a:rPr lang="ru-RU" sz="1600" b="1" dirty="0">
                <a:solidFill>
                  <a:prstClr val="black"/>
                </a:solidFill>
              </a:rPr>
              <a:t>:</a:t>
            </a:r>
            <a:endParaRPr lang="en-US" sz="1600" b="1" dirty="0">
              <a:solidFill>
                <a:prstClr val="black"/>
              </a:solidFill>
            </a:endParaRPr>
          </a:p>
          <a:p>
            <a:r>
              <a:rPr lang="en-US" sz="1600" b="1" dirty="0">
                <a:solidFill>
                  <a:srgbClr val="C00000"/>
                </a:solidFill>
              </a:rPr>
              <a:t>50</a:t>
            </a:r>
            <a:r>
              <a:rPr lang="en-US" sz="1600" b="1" dirty="0">
                <a:solidFill>
                  <a:prstClr val="black"/>
                </a:solidFill>
              </a:rPr>
              <a:t> </a:t>
            </a:r>
            <a:r>
              <a:rPr lang="en-US" sz="1600" b="1" dirty="0" err="1">
                <a:solidFill>
                  <a:prstClr val="black"/>
                </a:solidFill>
              </a:rPr>
              <a:t>TFlops</a:t>
            </a:r>
            <a:r>
              <a:rPr lang="en-US" sz="1600" b="1" dirty="0">
                <a:solidFill>
                  <a:prstClr val="black"/>
                </a:solidFill>
              </a:rPr>
              <a:t> for double precision</a:t>
            </a:r>
            <a:endParaRPr lang="ru-RU" sz="1600" b="1" dirty="0">
              <a:solidFill>
                <a:prstClr val="black"/>
              </a:solidFill>
            </a:endParaRPr>
          </a:p>
        </p:txBody>
      </p:sp>
      <p:sp>
        <p:nvSpPr>
          <p:cNvPr id="3" name="Прямоугольник 2"/>
          <p:cNvSpPr/>
          <p:nvPr/>
        </p:nvSpPr>
        <p:spPr>
          <a:xfrm>
            <a:off x="9127770" y="5808119"/>
            <a:ext cx="2698531" cy="784830"/>
          </a:xfrm>
          <a:prstGeom prst="rect">
            <a:avLst/>
          </a:prstGeom>
        </p:spPr>
        <p:txBody>
          <a:bodyPr wrap="square">
            <a:spAutoFit/>
          </a:bodyPr>
          <a:lstStyle/>
          <a:p>
            <a:r>
              <a:rPr lang="en-US" sz="1500" b="1" dirty="0">
                <a:solidFill>
                  <a:srgbClr val="C00000"/>
                </a:solidFill>
                <a:cs typeface="Calibri" panose="020F0502020204030204" pitchFamily="34" charset="0"/>
              </a:rPr>
              <a:t>Russian DC Awards 2020 in “The Best IT Solution for Data Centers” </a:t>
            </a:r>
            <a:endParaRPr lang="ru-RU" sz="1500" b="1" dirty="0">
              <a:solidFill>
                <a:srgbClr val="C00000"/>
              </a:solidFill>
              <a:cs typeface="Calibri" panose="020F0502020204030204" pitchFamily="34" charset="0"/>
            </a:endParaRPr>
          </a:p>
        </p:txBody>
      </p:sp>
      <p:pic>
        <p:nvPicPr>
          <p:cNvPr id="11" name="Рисунок 10">
            <a:extLst>
              <a:ext uri="{FF2B5EF4-FFF2-40B4-BE49-F238E27FC236}">
                <a16:creationId xmlns:a16="http://schemas.microsoft.com/office/drawing/2014/main" id="{A67A557C-2F80-9EB9-52CE-2D5FAA0649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8387" y="67125"/>
            <a:ext cx="971768" cy="677069"/>
          </a:xfrm>
          <a:prstGeom prst="rect">
            <a:avLst/>
          </a:prstGeom>
        </p:spPr>
      </p:pic>
      <p:sp>
        <p:nvSpPr>
          <p:cNvPr id="12" name="Скругленный прямоугольник 18">
            <a:extLst>
              <a:ext uri="{FF2B5EF4-FFF2-40B4-BE49-F238E27FC236}">
                <a16:creationId xmlns:a16="http://schemas.microsoft.com/office/drawing/2014/main" id="{518DB555-1F87-2354-47CE-8B320C4463B8}"/>
              </a:ext>
            </a:extLst>
          </p:cNvPr>
          <p:cNvSpPr/>
          <p:nvPr/>
        </p:nvSpPr>
        <p:spPr>
          <a:xfrm>
            <a:off x="3883815" y="3922031"/>
            <a:ext cx="3478682" cy="1959809"/>
          </a:xfrm>
          <a:prstGeom prst="round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r>
              <a:rPr lang="en-US" sz="1600" b="1" dirty="0">
                <a:solidFill>
                  <a:prstClr val="black"/>
                </a:solidFill>
                <a:cs typeface="Calibri" panose="020F0502020204030204" pitchFamily="34" charset="0"/>
              </a:rPr>
              <a:t>“</a:t>
            </a:r>
            <a:r>
              <a:rPr lang="en-US" sz="1600" b="1" dirty="0" err="1">
                <a:solidFill>
                  <a:prstClr val="black"/>
                </a:solidFill>
                <a:cs typeface="Calibri" panose="020F0502020204030204" pitchFamily="34" charset="0"/>
              </a:rPr>
              <a:t>Govorun</a:t>
            </a:r>
            <a:r>
              <a:rPr lang="en-US" sz="1600" b="1" dirty="0">
                <a:solidFill>
                  <a:prstClr val="black"/>
                </a:solidFill>
                <a:cs typeface="Calibri" panose="020F0502020204030204" pitchFamily="34" charset="0"/>
              </a:rPr>
              <a:t>” supercomputer</a:t>
            </a:r>
          </a:p>
          <a:p>
            <a:r>
              <a:rPr lang="en-US" sz="1600" b="1" dirty="0">
                <a:solidFill>
                  <a:prstClr val="black"/>
                </a:solidFill>
                <a:cs typeface="Calibri" panose="020F0502020204030204" pitchFamily="34" charset="0"/>
              </a:rPr>
              <a:t>First stage </a:t>
            </a:r>
            <a:r>
              <a:rPr lang="en-US" sz="1600" b="1" dirty="0">
                <a:solidFill>
                  <a:srgbClr val="C00000"/>
                </a:solidFill>
                <a:cs typeface="Calibri" panose="020F0502020204030204" pitchFamily="34" charset="0"/>
              </a:rPr>
              <a:t>2018</a:t>
            </a:r>
            <a:r>
              <a:rPr lang="en-US" sz="1600" b="1" dirty="0">
                <a:solidFill>
                  <a:prstClr val="black"/>
                </a:solidFill>
                <a:cs typeface="Calibri" panose="020F0502020204030204" pitchFamily="34" charset="0"/>
              </a:rPr>
              <a:t>:</a:t>
            </a:r>
            <a:endParaRPr lang="ru-RU" sz="1600" b="1" dirty="0">
              <a:solidFill>
                <a:prstClr val="black"/>
              </a:solidFill>
              <a:cs typeface="Calibri" panose="020F0502020204030204" pitchFamily="34" charset="0"/>
            </a:endParaRPr>
          </a:p>
          <a:p>
            <a:r>
              <a:rPr lang="en-US" sz="1600" b="1" dirty="0">
                <a:solidFill>
                  <a:prstClr val="black"/>
                </a:solidFill>
              </a:rPr>
              <a:t>Full peak performance </a:t>
            </a:r>
            <a:r>
              <a:rPr lang="ru-RU" sz="1600" b="1" dirty="0">
                <a:solidFill>
                  <a:prstClr val="black"/>
                </a:solidFill>
                <a:cs typeface="Calibri" panose="020F0502020204030204" pitchFamily="34" charset="0"/>
              </a:rPr>
              <a:t>:</a:t>
            </a:r>
            <a:endParaRPr lang="en-US" sz="1600" b="1" dirty="0">
              <a:solidFill>
                <a:prstClr val="black"/>
              </a:solidFill>
              <a:cs typeface="Calibri" panose="020F0502020204030204" pitchFamily="34" charset="0"/>
            </a:endParaRPr>
          </a:p>
          <a:p>
            <a:r>
              <a:rPr lang="en-US" sz="1600" b="1" dirty="0">
                <a:solidFill>
                  <a:srgbClr val="C00000"/>
                </a:solidFill>
                <a:cs typeface="Calibri" panose="020F0502020204030204" pitchFamily="34" charset="0"/>
              </a:rPr>
              <a:t>500</a:t>
            </a:r>
            <a:r>
              <a:rPr lang="en-US" sz="1600" b="1" dirty="0">
                <a:solidFill>
                  <a:prstClr val="black"/>
                </a:solidFill>
                <a:cs typeface="Calibri" panose="020F0502020204030204" pitchFamily="34" charset="0"/>
              </a:rPr>
              <a:t> </a:t>
            </a:r>
            <a:r>
              <a:rPr lang="en-US" sz="1600" b="1" dirty="0" err="1">
                <a:solidFill>
                  <a:prstClr val="black"/>
                </a:solidFill>
                <a:cs typeface="Calibri" panose="020F0502020204030204" pitchFamily="34" charset="0"/>
              </a:rPr>
              <a:t>TFlops</a:t>
            </a:r>
            <a:r>
              <a:rPr lang="en-US" sz="1600" b="1" dirty="0">
                <a:solidFill>
                  <a:prstClr val="black"/>
                </a:solidFill>
                <a:cs typeface="Calibri" panose="020F0502020204030204" pitchFamily="34" charset="0"/>
              </a:rPr>
              <a:t> for double precision</a:t>
            </a:r>
            <a:endParaRPr lang="ru-RU" sz="1600" b="1" dirty="0">
              <a:solidFill>
                <a:prstClr val="black"/>
              </a:solidFill>
              <a:cs typeface="Calibri" panose="020F0502020204030204" pitchFamily="34" charset="0"/>
            </a:endParaRPr>
          </a:p>
          <a:p>
            <a:r>
              <a:rPr lang="en-US" sz="1500" b="1" dirty="0">
                <a:solidFill>
                  <a:srgbClr val="C00000"/>
                </a:solidFill>
                <a:cs typeface="Calibri" panose="020F0502020204030204" pitchFamily="34" charset="0"/>
              </a:rPr>
              <a:t>9th</a:t>
            </a:r>
            <a:r>
              <a:rPr lang="en-US" sz="1500" b="1" dirty="0">
                <a:solidFill>
                  <a:prstClr val="black"/>
                </a:solidFill>
                <a:cs typeface="Calibri" panose="020F0502020204030204" pitchFamily="34" charset="0"/>
              </a:rPr>
              <a:t> in the current edition of the </a:t>
            </a:r>
            <a:r>
              <a:rPr lang="en-US" sz="1500" b="1" dirty="0">
                <a:solidFill>
                  <a:srgbClr val="C00000"/>
                </a:solidFill>
                <a:cs typeface="Calibri" panose="020F0502020204030204" pitchFamily="34" charset="0"/>
              </a:rPr>
              <a:t>IO500</a:t>
            </a:r>
            <a:r>
              <a:rPr lang="en-US" sz="1600" dirty="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cs typeface="Calibri" panose="020F0502020204030204" pitchFamily="34" charset="0"/>
              </a:rPr>
              <a:t>list (July 2018)</a:t>
            </a:r>
            <a:endParaRPr lang="ru-RU" sz="1500" b="1" dirty="0">
              <a:solidFill>
                <a:prstClr val="black"/>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984A64E-DF3C-5B50-FA6A-449573E18ABE}"/>
              </a:ext>
            </a:extLst>
          </p:cNvPr>
          <p:cNvSpPr txBox="1"/>
          <p:nvPr/>
        </p:nvSpPr>
        <p:spPr>
          <a:xfrm>
            <a:off x="5869774" y="3910913"/>
            <a:ext cx="1417470" cy="369332"/>
          </a:xfrm>
          <a:prstGeom prst="rect">
            <a:avLst/>
          </a:prstGeom>
          <a:noFill/>
        </p:spPr>
        <p:txBody>
          <a:bodyPr wrap="square">
            <a:spAutoFit/>
          </a:bodyPr>
          <a:lstStyle/>
          <a:p>
            <a:pPr>
              <a:spcAft>
                <a:spcPts val="600"/>
              </a:spcAft>
            </a:pPr>
            <a:r>
              <a:rPr lang="en-US" sz="1800" b="1" dirty="0">
                <a:solidFill>
                  <a:srgbClr val="C00000"/>
                </a:solidFill>
                <a:latin typeface="Calibri" panose="020F0502020204030204" pitchFamily="34" charset="0"/>
                <a:cs typeface="Calibri" panose="020F0502020204030204" pitchFamily="34" charset="0"/>
              </a:rPr>
              <a:t>#18 </a:t>
            </a:r>
            <a:r>
              <a:rPr lang="ru-RU" sz="1800" b="1" dirty="0">
                <a:solidFill>
                  <a:srgbClr val="C00000"/>
                </a:solidFill>
                <a:latin typeface="Calibri" panose="020F0502020204030204" pitchFamily="34" charset="0"/>
                <a:cs typeface="Calibri" panose="020F0502020204030204" pitchFamily="34" charset="0"/>
              </a:rPr>
              <a:t>в </a:t>
            </a:r>
            <a:r>
              <a:rPr lang="en-US" sz="1800" b="1" dirty="0">
                <a:solidFill>
                  <a:srgbClr val="C00000"/>
                </a:solidFill>
                <a:latin typeface="Calibri" panose="020F0502020204030204" pitchFamily="34" charset="0"/>
                <a:cs typeface="Calibri" panose="020F0502020204030204" pitchFamily="34" charset="0"/>
              </a:rPr>
              <a:t>Top50</a:t>
            </a:r>
          </a:p>
        </p:txBody>
      </p:sp>
      <p:sp>
        <p:nvSpPr>
          <p:cNvPr id="25" name="Скругленный прямоугольник 18">
            <a:extLst>
              <a:ext uri="{FF2B5EF4-FFF2-40B4-BE49-F238E27FC236}">
                <a16:creationId xmlns:a16="http://schemas.microsoft.com/office/drawing/2014/main" id="{F6293B86-0A8B-736D-2A9B-ED6769C2E3AD}"/>
              </a:ext>
            </a:extLst>
          </p:cNvPr>
          <p:cNvSpPr/>
          <p:nvPr/>
        </p:nvSpPr>
        <p:spPr>
          <a:xfrm>
            <a:off x="7961903" y="3632216"/>
            <a:ext cx="3640277" cy="2093913"/>
          </a:xfrm>
          <a:prstGeom prst="round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r>
              <a:rPr lang="en-US" sz="1500" b="1" dirty="0">
                <a:solidFill>
                  <a:prstClr val="black"/>
                </a:solidFill>
                <a:cs typeface="Calibri" panose="020F0502020204030204" pitchFamily="34" charset="0"/>
              </a:rPr>
              <a:t>“</a:t>
            </a:r>
            <a:r>
              <a:rPr lang="en-US" sz="1500" b="1" dirty="0" err="1">
                <a:solidFill>
                  <a:prstClr val="black"/>
                </a:solidFill>
                <a:cs typeface="Calibri" panose="020F0502020204030204" pitchFamily="34" charset="0"/>
              </a:rPr>
              <a:t>Govorun</a:t>
            </a:r>
            <a:r>
              <a:rPr lang="en-US" sz="1500" b="1" dirty="0">
                <a:solidFill>
                  <a:prstClr val="black"/>
                </a:solidFill>
                <a:cs typeface="Calibri" panose="020F0502020204030204" pitchFamily="34" charset="0"/>
              </a:rPr>
              <a:t>” supercomputer</a:t>
            </a:r>
          </a:p>
          <a:p>
            <a:r>
              <a:rPr lang="en-US" sz="1500" b="1" dirty="0">
                <a:solidFill>
                  <a:prstClr val="black"/>
                </a:solidFill>
                <a:cs typeface="Calibri" panose="020F0502020204030204" pitchFamily="34" charset="0"/>
              </a:rPr>
              <a:t>Second stage </a:t>
            </a:r>
            <a:r>
              <a:rPr lang="en-US" sz="1500" b="1" dirty="0">
                <a:solidFill>
                  <a:srgbClr val="C00000"/>
                </a:solidFill>
                <a:cs typeface="Calibri" panose="020F0502020204030204" pitchFamily="34" charset="0"/>
              </a:rPr>
              <a:t>201</a:t>
            </a:r>
            <a:r>
              <a:rPr lang="ru-RU" sz="1500" b="1" dirty="0">
                <a:solidFill>
                  <a:srgbClr val="C00000"/>
                </a:solidFill>
                <a:cs typeface="Calibri" panose="020F0502020204030204" pitchFamily="34" charset="0"/>
              </a:rPr>
              <a:t>9</a:t>
            </a:r>
            <a:r>
              <a:rPr lang="en-US" sz="1500" b="1" dirty="0">
                <a:solidFill>
                  <a:prstClr val="black"/>
                </a:solidFill>
                <a:cs typeface="Calibri" panose="020F0502020204030204" pitchFamily="34" charset="0"/>
              </a:rPr>
              <a:t>:</a:t>
            </a:r>
            <a:endParaRPr lang="ru-RU" sz="1500" b="1" dirty="0">
              <a:solidFill>
                <a:prstClr val="black"/>
              </a:solidFill>
              <a:cs typeface="Calibri" panose="020F0502020204030204" pitchFamily="34" charset="0"/>
            </a:endParaRPr>
          </a:p>
          <a:p>
            <a:r>
              <a:rPr lang="en-US" sz="1500" b="1" dirty="0">
                <a:solidFill>
                  <a:prstClr val="black"/>
                </a:solidFill>
              </a:rPr>
              <a:t>Full peak performance </a:t>
            </a:r>
            <a:r>
              <a:rPr lang="ru-RU" sz="1500" b="1" dirty="0">
                <a:solidFill>
                  <a:prstClr val="black"/>
                </a:solidFill>
                <a:cs typeface="Calibri" panose="020F0502020204030204" pitchFamily="34" charset="0"/>
              </a:rPr>
              <a:t>:</a:t>
            </a:r>
            <a:endParaRPr lang="en-US" sz="1500" b="1" dirty="0">
              <a:solidFill>
                <a:prstClr val="black"/>
              </a:solidFill>
              <a:cs typeface="Calibri" panose="020F0502020204030204" pitchFamily="34" charset="0"/>
            </a:endParaRPr>
          </a:p>
          <a:p>
            <a:r>
              <a:rPr lang="en-US" sz="1500" b="1" dirty="0">
                <a:solidFill>
                  <a:srgbClr val="C00000"/>
                </a:solidFill>
                <a:cs typeface="Calibri" panose="020F0502020204030204" pitchFamily="34" charset="0"/>
              </a:rPr>
              <a:t>860</a:t>
            </a:r>
            <a:r>
              <a:rPr lang="en-US" sz="1500" b="1" dirty="0">
                <a:solidFill>
                  <a:prstClr val="black"/>
                </a:solidFill>
                <a:cs typeface="Calibri" panose="020F0502020204030204" pitchFamily="34" charset="0"/>
              </a:rPr>
              <a:t> </a:t>
            </a:r>
            <a:r>
              <a:rPr lang="en-US" sz="1500" b="1" dirty="0" err="1">
                <a:solidFill>
                  <a:prstClr val="black"/>
                </a:solidFill>
                <a:cs typeface="Calibri" panose="020F0502020204030204" pitchFamily="34" charset="0"/>
              </a:rPr>
              <a:t>TFlops</a:t>
            </a:r>
            <a:r>
              <a:rPr lang="en-US" sz="1500" b="1" dirty="0">
                <a:solidFill>
                  <a:prstClr val="black"/>
                </a:solidFill>
                <a:cs typeface="Calibri" panose="020F0502020204030204" pitchFamily="34" charset="0"/>
              </a:rPr>
              <a:t> for double precision</a:t>
            </a:r>
            <a:endParaRPr lang="ru-RU" sz="1500" b="1" dirty="0">
              <a:solidFill>
                <a:prstClr val="black"/>
              </a:solidFill>
              <a:cs typeface="Calibri" panose="020F0502020204030204" pitchFamily="34" charset="0"/>
            </a:endParaRPr>
          </a:p>
          <a:p>
            <a:r>
              <a:rPr lang="ru-RU" sz="1500" b="1" dirty="0">
                <a:solidFill>
                  <a:srgbClr val="C00000"/>
                </a:solidFill>
                <a:cs typeface="Calibri" panose="020F0502020204030204" pitchFamily="34" charset="0"/>
              </a:rPr>
              <a:t>288</a:t>
            </a:r>
            <a:r>
              <a:rPr lang="ru-RU" sz="1500" dirty="0">
                <a:solidFill>
                  <a:prstClr val="black"/>
                </a:solidFill>
              </a:rPr>
              <a:t> </a:t>
            </a:r>
            <a:r>
              <a:rPr lang="en-US" sz="1500" b="1" dirty="0">
                <a:solidFill>
                  <a:prstClr val="black"/>
                </a:solidFill>
              </a:rPr>
              <a:t>TB</a:t>
            </a:r>
            <a:r>
              <a:rPr lang="ru-RU" sz="1500" b="1" dirty="0">
                <a:solidFill>
                  <a:prstClr val="black"/>
                </a:solidFill>
                <a:cs typeface="Calibri" panose="020F0502020204030204" pitchFamily="34" charset="0"/>
              </a:rPr>
              <a:t> ССХД </a:t>
            </a:r>
            <a:r>
              <a:rPr lang="en-US" sz="1500" b="1" dirty="0">
                <a:solidFill>
                  <a:prstClr val="black"/>
                </a:solidFill>
                <a:cs typeface="Calibri" panose="020F0502020204030204" pitchFamily="34" charset="0"/>
              </a:rPr>
              <a:t>with I/O speed &gt;</a:t>
            </a:r>
            <a:r>
              <a:rPr lang="ru-RU" sz="1500" b="1" dirty="0">
                <a:solidFill>
                  <a:srgbClr val="C00000"/>
                </a:solidFill>
                <a:cs typeface="Calibri" panose="020F0502020204030204" pitchFamily="34" charset="0"/>
              </a:rPr>
              <a:t>300</a:t>
            </a:r>
            <a:r>
              <a:rPr lang="ru-RU" sz="1500" b="1" dirty="0">
                <a:solidFill>
                  <a:prstClr val="black"/>
                </a:solidFill>
                <a:cs typeface="Calibri" panose="020F0502020204030204" pitchFamily="34" charset="0"/>
              </a:rPr>
              <a:t> </a:t>
            </a:r>
            <a:r>
              <a:rPr lang="en-US" sz="1500" b="1" dirty="0">
                <a:solidFill>
                  <a:prstClr val="black"/>
                </a:solidFill>
                <a:cs typeface="Calibri" panose="020F0502020204030204" pitchFamily="34" charset="0"/>
              </a:rPr>
              <a:t>Gb/s</a:t>
            </a:r>
          </a:p>
          <a:p>
            <a:r>
              <a:rPr lang="en-US" sz="1500" b="1" dirty="0">
                <a:solidFill>
                  <a:srgbClr val="C00000"/>
                </a:solidFill>
                <a:cs typeface="Calibri" panose="020F0502020204030204" pitchFamily="34" charset="0"/>
              </a:rPr>
              <a:t>17th</a:t>
            </a:r>
            <a:r>
              <a:rPr lang="en-US" sz="1500" b="1" dirty="0">
                <a:solidFill>
                  <a:prstClr val="black"/>
                </a:solidFill>
                <a:cs typeface="Calibri" panose="020F0502020204030204" pitchFamily="34" charset="0"/>
              </a:rPr>
              <a:t> in the current edition of the </a:t>
            </a:r>
            <a:r>
              <a:rPr lang="en-US" sz="1500" b="1" dirty="0">
                <a:solidFill>
                  <a:srgbClr val="C00000"/>
                </a:solidFill>
                <a:cs typeface="Calibri" panose="020F0502020204030204" pitchFamily="34" charset="0"/>
              </a:rPr>
              <a:t>IO500</a:t>
            </a:r>
            <a:r>
              <a:rPr lang="en-US" sz="1500" dirty="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cs typeface="Calibri" panose="020F0502020204030204" pitchFamily="34" charset="0"/>
              </a:rPr>
              <a:t>list (July 2020)</a:t>
            </a:r>
            <a:endParaRPr lang="ru-RU" sz="1500" b="1" dirty="0">
              <a:solidFill>
                <a:prstClr val="black"/>
              </a:solidFill>
              <a:cs typeface="Calibri" panose="020F0502020204030204" pitchFamily="34" charset="0"/>
            </a:endParaRPr>
          </a:p>
        </p:txBody>
      </p:sp>
      <p:sp>
        <p:nvSpPr>
          <p:cNvPr id="27" name="TextBox 26">
            <a:extLst>
              <a:ext uri="{FF2B5EF4-FFF2-40B4-BE49-F238E27FC236}">
                <a16:creationId xmlns:a16="http://schemas.microsoft.com/office/drawing/2014/main" id="{64403519-EF4F-E5E7-F606-B211D19ADF08}"/>
              </a:ext>
            </a:extLst>
          </p:cNvPr>
          <p:cNvSpPr txBox="1"/>
          <p:nvPr/>
        </p:nvSpPr>
        <p:spPr>
          <a:xfrm>
            <a:off x="10155678" y="3632216"/>
            <a:ext cx="1366524" cy="369332"/>
          </a:xfrm>
          <a:prstGeom prst="rect">
            <a:avLst/>
          </a:prstGeom>
          <a:noFill/>
        </p:spPr>
        <p:txBody>
          <a:bodyPr wrap="square">
            <a:spAutoFit/>
          </a:bodyPr>
          <a:lstStyle/>
          <a:p>
            <a:pPr>
              <a:spcAft>
                <a:spcPts val="600"/>
              </a:spcAft>
            </a:pPr>
            <a:r>
              <a:rPr lang="en-US" sz="1800" b="1" dirty="0">
                <a:solidFill>
                  <a:srgbClr val="C00000"/>
                </a:solidFill>
                <a:latin typeface="Calibri" panose="020F0502020204030204" pitchFamily="34" charset="0"/>
                <a:cs typeface="Calibri" panose="020F0502020204030204" pitchFamily="34" charset="0"/>
              </a:rPr>
              <a:t>#10 </a:t>
            </a:r>
            <a:r>
              <a:rPr lang="ru-RU" sz="1800" b="1" dirty="0">
                <a:solidFill>
                  <a:srgbClr val="C00000"/>
                </a:solidFill>
                <a:latin typeface="Calibri" panose="020F0502020204030204" pitchFamily="34" charset="0"/>
                <a:cs typeface="Calibri" panose="020F0502020204030204" pitchFamily="34" charset="0"/>
              </a:rPr>
              <a:t>в </a:t>
            </a:r>
            <a:r>
              <a:rPr lang="en-US" sz="1800" b="1" dirty="0">
                <a:solidFill>
                  <a:srgbClr val="C00000"/>
                </a:solidFill>
                <a:latin typeface="Calibri" panose="020F0502020204030204" pitchFamily="34" charset="0"/>
                <a:cs typeface="Calibri" panose="020F0502020204030204" pitchFamily="34" charset="0"/>
              </a:rPr>
              <a:t>Top50</a:t>
            </a:r>
          </a:p>
        </p:txBody>
      </p:sp>
      <p:sp>
        <p:nvSpPr>
          <p:cNvPr id="28" name="Стрелка вправо 28">
            <a:extLst>
              <a:ext uri="{FF2B5EF4-FFF2-40B4-BE49-F238E27FC236}">
                <a16:creationId xmlns:a16="http://schemas.microsoft.com/office/drawing/2014/main" id="{1E5621FB-A3CF-8130-A99E-9A85E11C2BF7}"/>
              </a:ext>
            </a:extLst>
          </p:cNvPr>
          <p:cNvSpPr/>
          <p:nvPr/>
        </p:nvSpPr>
        <p:spPr>
          <a:xfrm>
            <a:off x="7033260" y="2496369"/>
            <a:ext cx="1216750" cy="661442"/>
          </a:xfrm>
          <a:prstGeom prst="rightArrow">
            <a:avLst/>
          </a:prstGeom>
          <a:solidFill>
            <a:schemeClr val="bg1"/>
          </a:solidFill>
          <a:ln>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solidFill>
                <a:prstClr val="black"/>
              </a:solidFill>
            </a:endParaRP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1582" y="5534166"/>
            <a:ext cx="863248" cy="1201041"/>
          </a:xfrm>
          <a:prstGeom prst="rect">
            <a:avLst/>
          </a:prstGeom>
        </p:spPr>
      </p:pic>
    </p:spTree>
    <p:extLst>
      <p:ext uri="{BB962C8B-B14F-4D97-AF65-F5344CB8AC3E}">
        <p14:creationId xmlns:p14="http://schemas.microsoft.com/office/powerpoint/2010/main" val="118955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9FD0EAF8-C73D-48F5-A9FC-1F6379D78F80}"/>
              </a:ext>
            </a:extLst>
          </p:cNvPr>
          <p:cNvSpPr/>
          <p:nvPr/>
        </p:nvSpPr>
        <p:spPr>
          <a:xfrm flipH="1">
            <a:off x="0" y="1"/>
            <a:ext cx="12192000" cy="703711"/>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800" b="1" dirty="0">
              <a:solidFill>
                <a:prstClr val="white"/>
              </a:solidFill>
            </a:endParaRPr>
          </a:p>
        </p:txBody>
      </p:sp>
      <p:pic>
        <p:nvPicPr>
          <p:cNvPr id="53" name="Рисунок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7576" y="28441"/>
            <a:ext cx="969189" cy="675272"/>
          </a:xfrm>
          <a:prstGeom prst="rect">
            <a:avLst/>
          </a:prstGeom>
        </p:spPr>
      </p:pic>
      <p:sp>
        <p:nvSpPr>
          <p:cNvPr id="7" name="Прямоугольник 6"/>
          <p:cNvSpPr/>
          <p:nvPr/>
        </p:nvSpPr>
        <p:spPr>
          <a:xfrm>
            <a:off x="3911229" y="81093"/>
            <a:ext cx="4171399" cy="480131"/>
          </a:xfrm>
          <a:prstGeom prst="rect">
            <a:avLst/>
          </a:prstGeom>
          <a:effectLst>
            <a:outerShdw blurRad="50800" dist="38100" dir="2700000" algn="tl" rotWithShape="0">
              <a:prstClr val="black"/>
            </a:outerShdw>
          </a:effectLst>
        </p:spPr>
        <p:txBody>
          <a:bodyPr wrap="none">
            <a:spAutoFit/>
          </a:bodyPr>
          <a:lstStyle/>
          <a:p>
            <a:pPr algn="ctr" defTabSz="404131">
              <a:lnSpc>
                <a:spcPct val="90000"/>
              </a:lnSpc>
              <a:buClr>
                <a:srgbClr val="000000"/>
              </a:buClr>
              <a:buSzPct val="100000"/>
              <a:defRPr/>
            </a:pPr>
            <a:r>
              <a:rPr lang="en-US" sz="2800" b="1" dirty="0">
                <a:solidFill>
                  <a:prstClr val="white"/>
                </a:solidFill>
                <a:effectLst>
                  <a:outerShdw blurRad="38100" dist="38100" dir="2700000" algn="tl">
                    <a:srgbClr val="000000">
                      <a:alpha val="43137"/>
                    </a:srgbClr>
                  </a:outerShdw>
                </a:effectLst>
              </a:rPr>
              <a:t>“</a:t>
            </a:r>
            <a:r>
              <a:rPr lang="en-US" sz="2800" b="1" dirty="0" err="1">
                <a:solidFill>
                  <a:prstClr val="white"/>
                </a:solidFill>
                <a:effectLst>
                  <a:outerShdw blurRad="38100" dist="38100" dir="2700000" algn="tl">
                    <a:srgbClr val="000000">
                      <a:alpha val="43137"/>
                    </a:srgbClr>
                  </a:outerShdw>
                </a:effectLst>
              </a:rPr>
              <a:t>Govorun</a:t>
            </a:r>
            <a:r>
              <a:rPr lang="en-US" sz="2800" b="1" dirty="0">
                <a:solidFill>
                  <a:prstClr val="white"/>
                </a:solidFill>
                <a:effectLst>
                  <a:outerShdw blurRad="38100" dist="38100" dir="2700000" algn="tl">
                    <a:srgbClr val="000000">
                      <a:alpha val="43137"/>
                    </a:srgbClr>
                  </a:outerShdw>
                </a:effectLst>
              </a:rPr>
              <a:t>” Supercomputer</a:t>
            </a:r>
          </a:p>
        </p:txBody>
      </p:sp>
      <p:pic>
        <p:nvPicPr>
          <p:cNvPr id="2" name="Рисунок 1">
            <a:extLst>
              <a:ext uri="{FF2B5EF4-FFF2-40B4-BE49-F238E27FC236}">
                <a16:creationId xmlns:a16="http://schemas.microsoft.com/office/drawing/2014/main" id="{5B6CBD12-B524-0888-095D-AFA5A6262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768" y="3961477"/>
            <a:ext cx="5007391" cy="3115185"/>
          </a:xfrm>
          <a:prstGeom prst="rect">
            <a:avLst/>
          </a:prstGeom>
        </p:spPr>
      </p:pic>
      <p:pic>
        <p:nvPicPr>
          <p:cNvPr id="3" name="Рисунок 2">
            <a:extLst>
              <a:ext uri="{FF2B5EF4-FFF2-40B4-BE49-F238E27FC236}">
                <a16:creationId xmlns:a16="http://schemas.microsoft.com/office/drawing/2014/main" id="{49D1DC27-F50C-F5C3-0A6B-CE01F998A8B9}"/>
              </a:ext>
            </a:extLst>
          </p:cNvPr>
          <p:cNvPicPr>
            <a:picLocks noChangeAspect="1"/>
          </p:cNvPicPr>
          <p:nvPr/>
        </p:nvPicPr>
        <p:blipFill>
          <a:blip r:embed="rId5"/>
          <a:stretch>
            <a:fillRect/>
          </a:stretch>
        </p:blipFill>
        <p:spPr>
          <a:xfrm>
            <a:off x="9706688" y="4526883"/>
            <a:ext cx="2400077" cy="2168117"/>
          </a:xfrm>
          <a:prstGeom prst="rect">
            <a:avLst/>
          </a:prstGeom>
        </p:spPr>
      </p:pic>
      <p:sp>
        <p:nvSpPr>
          <p:cNvPr id="4" name="TextBox 3">
            <a:extLst>
              <a:ext uri="{FF2B5EF4-FFF2-40B4-BE49-F238E27FC236}">
                <a16:creationId xmlns:a16="http://schemas.microsoft.com/office/drawing/2014/main" id="{59C7D08D-A90B-6BF4-159A-ECBDA30BC5FB}"/>
              </a:ext>
            </a:extLst>
          </p:cNvPr>
          <p:cNvSpPr txBox="1"/>
          <p:nvPr/>
        </p:nvSpPr>
        <p:spPr>
          <a:xfrm>
            <a:off x="0" y="881283"/>
            <a:ext cx="5200153" cy="2544286"/>
          </a:xfrm>
          <a:prstGeom prst="rect">
            <a:avLst/>
          </a:prstGeom>
          <a:solidFill>
            <a:schemeClr val="bg1"/>
          </a:solidFill>
          <a:ln>
            <a:solidFill>
              <a:schemeClr val="bg1">
                <a:lumMod val="50000"/>
              </a:schemeClr>
            </a:solidFill>
          </a:ln>
          <a:effectLst/>
        </p:spPr>
        <p:txBody>
          <a:bodyPr wrap="square">
            <a:spAutoFit/>
          </a:bodyPr>
          <a:lstStyle/>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Hyper-converged software-defined system</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Hierarchical data processing and storage system </a:t>
            </a:r>
            <a:endParaRPr lang="ru-RU" sz="1700" dirty="0">
              <a:solidFill>
                <a:srgbClr val="000066"/>
              </a:solidFill>
              <a:latin typeface="Arial" panose="020B0604020202020204" pitchFamily="34" charset="0"/>
              <a:cs typeface="Arial" panose="020B0604020202020204" pitchFamily="34" charset="0"/>
            </a:endParaRP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Scalable solution Storage-on-demand</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Total peak performance: </a:t>
            </a:r>
            <a:r>
              <a:rPr lang="ru-RU" sz="1700" dirty="0">
                <a:solidFill>
                  <a:srgbClr val="000066"/>
                </a:solidFill>
                <a:latin typeface="Arial" panose="020B0604020202020204" pitchFamily="34" charset="0"/>
                <a:cs typeface="Arial" panose="020B0604020202020204" pitchFamily="34" charset="0"/>
              </a:rPr>
              <a:t>1.1</a:t>
            </a:r>
            <a:r>
              <a:rPr lang="en-US" sz="1700" dirty="0">
                <a:solidFill>
                  <a:srgbClr val="000066"/>
                </a:solidFill>
                <a:latin typeface="Arial" panose="020B0604020202020204" pitchFamily="34" charset="0"/>
                <a:cs typeface="Arial" panose="020B0604020202020204" pitchFamily="34" charset="0"/>
              </a:rPr>
              <a:t> </a:t>
            </a:r>
            <a:r>
              <a:rPr lang="en-US" sz="1700" dirty="0" err="1">
                <a:solidFill>
                  <a:srgbClr val="000066"/>
                </a:solidFill>
                <a:latin typeface="Arial" panose="020B0604020202020204" pitchFamily="34" charset="0"/>
                <a:cs typeface="Arial" panose="020B0604020202020204" pitchFamily="34" charset="0"/>
              </a:rPr>
              <a:t>PFlops</a:t>
            </a:r>
            <a:r>
              <a:rPr lang="en-US" sz="1700" dirty="0">
                <a:solidFill>
                  <a:srgbClr val="000066"/>
                </a:solidFill>
                <a:latin typeface="Arial" panose="020B0604020202020204" pitchFamily="34" charset="0"/>
                <a:cs typeface="Arial" panose="020B0604020202020204" pitchFamily="34" charset="0"/>
              </a:rPr>
              <a:t> DP</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GPU component based on NVIDIA</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CPU component based on liquid cooling solutions</a:t>
            </a:r>
          </a:p>
          <a:p>
            <a:pPr marL="87313" indent="-87313">
              <a:spcAft>
                <a:spcPts val="400"/>
              </a:spcAft>
              <a:buFont typeface="Arial" charset="0"/>
              <a:buChar char="•"/>
              <a:defRPr/>
            </a:pPr>
            <a:r>
              <a:rPr lang="en-US" sz="1700" dirty="0">
                <a:solidFill>
                  <a:srgbClr val="000066"/>
                </a:solidFill>
                <a:latin typeface="Arial" panose="020B0604020202020204" pitchFamily="34" charset="0"/>
                <a:cs typeface="Arial" panose="020B0604020202020204" pitchFamily="34" charset="0"/>
              </a:rPr>
              <a:t> The most energy-efficient center (PUE = 1.06)</a:t>
            </a:r>
          </a:p>
          <a:p>
            <a:pPr marL="87313" indent="-87313">
              <a:spcAft>
                <a:spcPts val="400"/>
              </a:spcAft>
              <a:buFont typeface="Arial" charset="0"/>
              <a:buChar char="•"/>
              <a:defRPr/>
            </a:pPr>
            <a:r>
              <a:rPr lang="en-US" sz="1700" dirty="0">
                <a:solidFill>
                  <a:srgbClr val="000066"/>
                </a:solidFill>
                <a:latin typeface="Arial" panose="020B0604020202020204" pitchFamily="34" charset="0"/>
                <a:cs typeface="Arial" panose="020B0604020202020204" pitchFamily="34" charset="0"/>
              </a:rPr>
              <a:t> Storage performance &gt;</a:t>
            </a:r>
            <a:r>
              <a:rPr lang="ru-RU" sz="1700" dirty="0">
                <a:solidFill>
                  <a:srgbClr val="000066"/>
                </a:solidFill>
                <a:latin typeface="Arial" panose="020B0604020202020204" pitchFamily="34" charset="0"/>
                <a:cs typeface="Arial" panose="020B0604020202020204" pitchFamily="34" charset="0"/>
              </a:rPr>
              <a:t>3</a:t>
            </a:r>
            <a:r>
              <a:rPr lang="en-US" sz="1700" dirty="0">
                <a:solidFill>
                  <a:srgbClr val="000066"/>
                </a:solidFill>
                <a:latin typeface="Arial" panose="020B0604020202020204" pitchFamily="34" charset="0"/>
                <a:cs typeface="Arial" panose="020B0604020202020204" pitchFamily="34" charset="0"/>
              </a:rPr>
              <a:t>00 GB/s</a:t>
            </a:r>
            <a:r>
              <a:rPr lang="ru-RU" sz="1700" dirty="0">
                <a:solidFill>
                  <a:srgbClr val="000066"/>
                </a:solidFill>
                <a:latin typeface="Arial" panose="020B0604020202020204" pitchFamily="34" charset="0"/>
                <a:cs typeface="Arial" panose="020B0604020202020204" pitchFamily="34" charset="0"/>
              </a:rPr>
              <a:t> </a:t>
            </a:r>
            <a:endParaRPr lang="en-US" sz="1700" dirty="0">
              <a:solidFill>
                <a:srgbClr val="00006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4808F05-3110-53C1-0177-6EDF214EFBC3}"/>
              </a:ext>
            </a:extLst>
          </p:cNvPr>
          <p:cNvSpPr txBox="1"/>
          <p:nvPr/>
        </p:nvSpPr>
        <p:spPr>
          <a:xfrm>
            <a:off x="85235" y="3716870"/>
            <a:ext cx="4619767" cy="2990562"/>
          </a:xfrm>
          <a:prstGeom prst="rect">
            <a:avLst/>
          </a:prstGeom>
          <a:noFill/>
        </p:spPr>
        <p:txBody>
          <a:bodyPr wrap="square">
            <a:spAutoFit/>
          </a:bodyPr>
          <a:lstStyle/>
          <a:p>
            <a:pPr algn="just">
              <a:spcAft>
                <a:spcPts val="600"/>
              </a:spcAft>
            </a:pPr>
            <a:r>
              <a:rPr lang="en-US" sz="1700" dirty="0">
                <a:solidFill>
                  <a:srgbClr val="0000FF"/>
                </a:solidFill>
                <a:latin typeface="Arial" panose="020B0604020202020204" pitchFamily="34" charset="0"/>
                <a:cs typeface="Arial" panose="020B0604020202020204" pitchFamily="34" charset="0"/>
              </a:rPr>
              <a:t>Key projects that use the resources of the SC “</a:t>
            </a:r>
            <a:r>
              <a:rPr lang="en-US" sz="1700" dirty="0" err="1">
                <a:solidFill>
                  <a:srgbClr val="0000FF"/>
                </a:solidFill>
                <a:latin typeface="Arial" panose="020B0604020202020204" pitchFamily="34" charset="0"/>
                <a:cs typeface="Arial" panose="020B0604020202020204" pitchFamily="34" charset="0"/>
              </a:rPr>
              <a:t>Govorun</a:t>
            </a:r>
            <a:r>
              <a:rPr lang="en-US" sz="1700" dirty="0">
                <a:solidFill>
                  <a:srgbClr val="0000FF"/>
                </a:solidFill>
                <a:latin typeface="Arial" panose="020B0604020202020204" pitchFamily="34" charset="0"/>
                <a:cs typeface="Arial" panose="020B0604020202020204" pitchFamily="34" charset="0"/>
              </a:rPr>
              <a:t>”: </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NICA megaproject, </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calculations of lattice quantum</a:t>
            </a:r>
            <a:r>
              <a:rPr lang="ru-RU" sz="1700" dirty="0">
                <a:solidFill>
                  <a:srgbClr val="000066"/>
                </a:solidFill>
                <a:latin typeface="Arial" panose="020B0604020202020204" pitchFamily="34" charset="0"/>
                <a:cs typeface="Arial" panose="020B0604020202020204" pitchFamily="34" charset="0"/>
              </a:rPr>
              <a:t> </a:t>
            </a:r>
            <a:r>
              <a:rPr lang="en-US" sz="1700" dirty="0">
                <a:solidFill>
                  <a:srgbClr val="000066"/>
                </a:solidFill>
                <a:latin typeface="Arial" panose="020B0604020202020204" pitchFamily="34" charset="0"/>
                <a:cs typeface="Arial" panose="020B0604020202020204" pitchFamily="34" charset="0"/>
              </a:rPr>
              <a:t>chromodynamics,</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computations of the properties of atoms of superheavy elements, </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studies in the field of radiation biology,</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calculations of the radiation safety of JINR’s facilities.</a:t>
            </a:r>
            <a:endParaRPr lang="en-GB" sz="1700" dirty="0">
              <a:solidFill>
                <a:srgbClr val="000066"/>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05743197-12C0-44A9-94C9-8C3D49A0F4C8}"/>
              </a:ext>
            </a:extLst>
          </p:cNvPr>
          <p:cNvPicPr>
            <a:picLocks noChangeAspect="1"/>
          </p:cNvPicPr>
          <p:nvPr/>
        </p:nvPicPr>
        <p:blipFill>
          <a:blip r:embed="rId6"/>
          <a:stretch>
            <a:fillRect/>
          </a:stretch>
        </p:blipFill>
        <p:spPr>
          <a:xfrm>
            <a:off x="5200153" y="1046896"/>
            <a:ext cx="7203883" cy="2252896"/>
          </a:xfrm>
          <a:prstGeom prst="rect">
            <a:avLst/>
          </a:prstGeom>
        </p:spPr>
      </p:pic>
    </p:spTree>
    <p:extLst>
      <p:ext uri="{BB962C8B-B14F-4D97-AF65-F5344CB8AC3E}">
        <p14:creationId xmlns:p14="http://schemas.microsoft.com/office/powerpoint/2010/main" val="220252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ru-RU"/>
          </a:p>
        </p:txBody>
      </p:sp>
      <p:grpSp>
        <p:nvGrpSpPr>
          <p:cNvPr id="4" name="Группа 3"/>
          <p:cNvGrpSpPr/>
          <p:nvPr/>
        </p:nvGrpSpPr>
        <p:grpSpPr>
          <a:xfrm>
            <a:off x="184150" y="966952"/>
            <a:ext cx="5712153" cy="5695475"/>
            <a:chOff x="1000418" y="1277627"/>
            <a:chExt cx="5156389" cy="5451861"/>
          </a:xfrm>
          <a:effectLst>
            <a:outerShdw blurRad="50800" dist="38100" dir="8100000" algn="tr" rotWithShape="0">
              <a:prstClr val="black">
                <a:alpha val="40000"/>
              </a:prstClr>
            </a:outerShdw>
          </a:effectLst>
        </p:grpSpPr>
        <p:sp>
          <p:nvSpPr>
            <p:cNvPr id="5" name="Шестиугольник 4"/>
            <p:cNvSpPr/>
            <p:nvPr/>
          </p:nvSpPr>
          <p:spPr>
            <a:xfrm>
              <a:off x="1141300" y="3045216"/>
              <a:ext cx="1844271" cy="1536165"/>
            </a:xfrm>
            <a:prstGeom prst="hexagon">
              <a:avLst>
                <a:gd name="adj" fmla="val 25000"/>
                <a:gd name="vf" fmla="val 115470"/>
              </a:avLst>
            </a:prstGeom>
            <a:blipFill>
              <a:blip r:embed="rId3"/>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Шестиугольник 5"/>
            <p:cNvSpPr/>
            <p:nvPr/>
          </p:nvSpPr>
          <p:spPr>
            <a:xfrm>
              <a:off x="2686895" y="3945318"/>
              <a:ext cx="1859590" cy="1543746"/>
            </a:xfrm>
            <a:prstGeom prst="hexagon">
              <a:avLst>
                <a:gd name="adj" fmla="val 25000"/>
                <a:gd name="vf" fmla="val 115470"/>
              </a:avLst>
            </a:prstGeom>
            <a:blipFill>
              <a:blip r:embed="rId4"/>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Шестиугольник 6"/>
            <p:cNvSpPr/>
            <p:nvPr/>
          </p:nvSpPr>
          <p:spPr>
            <a:xfrm>
              <a:off x="4280173" y="4801718"/>
              <a:ext cx="1844271" cy="1517421"/>
            </a:xfrm>
            <a:prstGeom prst="hexagon">
              <a:avLst>
                <a:gd name="adj" fmla="val 25000"/>
                <a:gd name="vf" fmla="val 115470"/>
              </a:avLst>
            </a:prstGeom>
            <a:blipFill>
              <a:blip r:embed="rId5"/>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Шестиугольник 24"/>
            <p:cNvSpPr/>
            <p:nvPr/>
          </p:nvSpPr>
          <p:spPr>
            <a:xfrm rot="10800000">
              <a:off x="2632286" y="5631791"/>
              <a:ext cx="1914199" cy="1097697"/>
            </a:xfrm>
            <a:prstGeom prst="flowChartManualOperation">
              <a:avLst/>
            </a:prstGeom>
            <a:blipFill>
              <a:blip r:embed="rId6"/>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Шестиугольник 8"/>
            <p:cNvSpPr/>
            <p:nvPr/>
          </p:nvSpPr>
          <p:spPr>
            <a:xfrm>
              <a:off x="1108936" y="4741485"/>
              <a:ext cx="1860709" cy="1545392"/>
            </a:xfrm>
            <a:prstGeom prst="hexagon">
              <a:avLst>
                <a:gd name="adj" fmla="val 25000"/>
                <a:gd name="vf" fmla="val 115470"/>
              </a:avLst>
            </a:prstGeom>
            <a:blipFill>
              <a:blip r:embed="rId7"/>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Шестиугольник 9"/>
            <p:cNvSpPr/>
            <p:nvPr/>
          </p:nvSpPr>
          <p:spPr>
            <a:xfrm>
              <a:off x="1000418" y="1303445"/>
              <a:ext cx="1969227" cy="1697479"/>
            </a:xfrm>
            <a:prstGeom prst="hexagon">
              <a:avLst>
                <a:gd name="adj" fmla="val 25000"/>
                <a:gd name="vf" fmla="val 115470"/>
              </a:avLst>
            </a:prstGeom>
            <a:blipFill>
              <a:blip r:embed="rId8"/>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Шестиугольник 10"/>
            <p:cNvSpPr/>
            <p:nvPr/>
          </p:nvSpPr>
          <p:spPr>
            <a:xfrm>
              <a:off x="4247809" y="1277627"/>
              <a:ext cx="1908998" cy="1645562"/>
            </a:xfrm>
            <a:prstGeom prst="hexagon">
              <a:avLst>
                <a:gd name="adj" fmla="val 25000"/>
                <a:gd name="vf" fmla="val 115470"/>
              </a:avLst>
            </a:prstGeom>
            <a:blipFill rotWithShape="1">
              <a:blip r:embed="rId9" cstate="print"/>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Шестиугольник 11"/>
            <p:cNvSpPr/>
            <p:nvPr/>
          </p:nvSpPr>
          <p:spPr>
            <a:xfrm>
              <a:off x="4247809" y="3005514"/>
              <a:ext cx="1908998" cy="1640032"/>
            </a:xfrm>
            <a:prstGeom prst="hexagon">
              <a:avLst>
                <a:gd name="adj" fmla="val 25000"/>
                <a:gd name="vf" fmla="val 115470"/>
              </a:avLst>
            </a:prstGeom>
            <a:blipFill>
              <a:blip r:embed="rId10"/>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Шестиугольник 46"/>
            <p:cNvSpPr/>
            <p:nvPr/>
          </p:nvSpPr>
          <p:spPr>
            <a:xfrm>
              <a:off x="2653706" y="1278430"/>
              <a:ext cx="1908998" cy="826076"/>
            </a:xfrm>
            <a:prstGeom prst="flowChartManualOperation">
              <a:avLst/>
            </a:prstGeom>
            <a:blipFill rotWithShape="1">
              <a:blip r:embed="rId11" cstate="print"/>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Шестиугольник 13"/>
            <p:cNvSpPr/>
            <p:nvPr/>
          </p:nvSpPr>
          <p:spPr>
            <a:xfrm>
              <a:off x="2678324" y="2198379"/>
              <a:ext cx="1876731" cy="1605091"/>
            </a:xfrm>
            <a:prstGeom prst="hexagon">
              <a:avLst>
                <a:gd name="adj" fmla="val 25000"/>
                <a:gd name="vf" fmla="val 115470"/>
              </a:avLst>
            </a:prstGeom>
            <a:blipFill>
              <a:blip r:embed="rId12"/>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26" name="Группа 12"/>
          <p:cNvGrpSpPr>
            <a:grpSpLocks/>
          </p:cNvGrpSpPr>
          <p:nvPr/>
        </p:nvGrpSpPr>
        <p:grpSpPr bwMode="auto">
          <a:xfrm>
            <a:off x="6019800" y="3747326"/>
            <a:ext cx="5919788" cy="2998957"/>
            <a:chOff x="6785509" y="4618738"/>
            <a:chExt cx="3568700" cy="2051584"/>
          </a:xfrm>
        </p:grpSpPr>
        <p:pic>
          <p:nvPicPr>
            <p:cNvPr id="27" name="Picture 3"/>
            <p:cNvPicPr>
              <a:picLocks noChangeAspect="1" noChangeArrowheads="1"/>
            </p:cNvPicPr>
            <p:nvPr/>
          </p:nvPicPr>
          <p:blipFill rotWithShape="1">
            <a:blip r:embed="rId13"/>
            <a:srcRect l="-603"/>
            <a:stretch/>
          </p:blipFill>
          <p:spPr bwMode="auto">
            <a:xfrm>
              <a:off x="6785509" y="4618738"/>
              <a:ext cx="3568700" cy="1988116"/>
            </a:xfrm>
            <a:prstGeom prst="rect">
              <a:avLst/>
            </a:prstGeom>
            <a:ln>
              <a:noFill/>
            </a:ln>
            <a:effectLst>
              <a:outerShdw blurRad="292100" dist="139700" dir="2700000" algn="tl" rotWithShape="0">
                <a:srgbClr val="333333">
                  <a:alpha val="65000"/>
                </a:srgbClr>
              </a:outerShdw>
            </a:effectLst>
          </p:spPr>
        </p:pic>
        <p:sp>
          <p:nvSpPr>
            <p:cNvPr id="28" name="Прямоугольник 11"/>
            <p:cNvSpPr>
              <a:spLocks noChangeArrowheads="1"/>
            </p:cNvSpPr>
            <p:nvPr/>
          </p:nvSpPr>
          <p:spPr bwMode="auto">
            <a:xfrm>
              <a:off x="6932411" y="6300990"/>
              <a:ext cx="2892138" cy="369332"/>
            </a:xfrm>
            <a:prstGeom prst="rect">
              <a:avLst/>
            </a:prstGeom>
            <a:noFill/>
            <a:ln w="9525">
              <a:noFill/>
              <a:miter lim="800000"/>
              <a:headEnd/>
              <a:tailEnd/>
            </a:ln>
          </p:spPr>
          <p:txBody>
            <a:bodyPr wrap="none">
              <a:spAutoFit/>
            </a:bodyPr>
            <a:lstStyle/>
            <a:p>
              <a:r>
                <a:rPr lang="en-US">
                  <a:solidFill>
                    <a:schemeClr val="bg1"/>
                  </a:solidFill>
                  <a:latin typeface="Book Antiqua" pitchFamily="18" charset="0"/>
                </a:rPr>
                <a:t>MICC Operational Center </a:t>
              </a:r>
              <a:endParaRPr lang="ru-RU">
                <a:solidFill>
                  <a:schemeClr val="bg1"/>
                </a:solidFill>
              </a:endParaRPr>
            </a:p>
          </p:txBody>
        </p:sp>
      </p:grpSp>
      <p:sp>
        <p:nvSpPr>
          <p:cNvPr id="29" name="Прямоугольник 2"/>
          <p:cNvSpPr>
            <a:spLocks noChangeArrowheads="1"/>
          </p:cNvSpPr>
          <p:nvPr/>
        </p:nvSpPr>
        <p:spPr bwMode="auto">
          <a:xfrm>
            <a:off x="6019800" y="823117"/>
            <a:ext cx="5845885" cy="923330"/>
          </a:xfrm>
          <a:prstGeom prst="rect">
            <a:avLst/>
          </a:prstGeom>
          <a:noFill/>
          <a:ln w="9525">
            <a:noFill/>
            <a:miter lim="800000"/>
            <a:headEnd/>
            <a:tailEnd/>
          </a:ln>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For a robust performance of the complex it is necessary to monitor the state of all nodes and services - from the supply system to the robotized tape library.</a:t>
            </a:r>
            <a:r>
              <a:rPr lang="ru-RU" altLang="ru-RU" dirty="0">
                <a:solidFill>
                  <a:srgbClr val="002060"/>
                </a:solidFill>
                <a:latin typeface="Times New Roman" panose="02020603050405020304" pitchFamily="18" charset="0"/>
                <a:cs typeface="Times New Roman" panose="02020603050405020304" pitchFamily="18" charset="0"/>
              </a:rPr>
              <a:t> </a:t>
            </a:r>
          </a:p>
        </p:txBody>
      </p:sp>
      <p:sp>
        <p:nvSpPr>
          <p:cNvPr id="31" name="Прямоугольник 2"/>
          <p:cNvSpPr>
            <a:spLocks noChangeArrowheads="1"/>
          </p:cNvSpPr>
          <p:nvPr/>
        </p:nvSpPr>
        <p:spPr bwMode="auto">
          <a:xfrm>
            <a:off x="6263482" y="1960686"/>
            <a:ext cx="5455383" cy="1477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285750" indent="-285750" eaLnBrk="1" hangingPunct="1">
              <a:buFont typeface="Arial" panose="020B0604020202020204" pitchFamily="34" charset="0"/>
              <a:buChar char="•"/>
              <a:defRPr/>
            </a:pPr>
            <a:r>
              <a:rPr lang="en-US" altLang="ru-RU" dirty="0">
                <a:solidFill>
                  <a:srgbClr val="002060"/>
                </a:solidFill>
                <a:cs typeface="Times New Roman" panose="02020603050405020304" pitchFamily="18" charset="0"/>
              </a:rPr>
              <a:t>Global </a:t>
            </a:r>
            <a:r>
              <a:rPr lang="en-US" altLang="ru-RU" dirty="0">
                <a:solidFill>
                  <a:srgbClr val="C00000"/>
                </a:solidFill>
                <a:effectLst>
                  <a:outerShdw blurRad="38100" dist="38100" dir="2700000" algn="tl">
                    <a:srgbClr val="000000">
                      <a:alpha val="43137"/>
                    </a:srgbClr>
                  </a:outerShdw>
                </a:effectLst>
                <a:cs typeface="Times New Roman" panose="02020603050405020304" pitchFamily="18" charset="0"/>
              </a:rPr>
              <a:t>real time 24x7 </a:t>
            </a:r>
            <a:r>
              <a:rPr lang="en-US" altLang="ru-RU" dirty="0">
                <a:solidFill>
                  <a:srgbClr val="002060"/>
                </a:solidFill>
                <a:cs typeface="Times New Roman" panose="02020603050405020304" pitchFamily="18" charset="0"/>
              </a:rPr>
              <a:t>survey of the state of the whole computing complex</a:t>
            </a:r>
          </a:p>
          <a:p>
            <a:pPr marL="285750" indent="-285750" eaLnBrk="1" hangingPunct="1">
              <a:buFont typeface="Arial" panose="020B0604020202020204" pitchFamily="34" charset="0"/>
              <a:buChar char="•"/>
              <a:defRPr/>
            </a:pPr>
            <a:r>
              <a:rPr lang="en-US" altLang="ru-RU" dirty="0">
                <a:solidFill>
                  <a:srgbClr val="002060"/>
                </a:solidFill>
                <a:cs typeface="Times New Roman" panose="02020603050405020304" pitchFamily="18" charset="0"/>
              </a:rPr>
              <a:t>In case of emergency, alerts are sent to users via e-mail, SMS, etc.  </a:t>
            </a:r>
          </a:p>
          <a:p>
            <a:pPr marL="285750" indent="-285750" eaLnBrk="1" hangingPunct="1">
              <a:buFont typeface="Arial" panose="020B0604020202020204" pitchFamily="34" charset="0"/>
              <a:buChar char="•"/>
              <a:defRPr/>
            </a:pPr>
            <a:r>
              <a:rPr lang="en-US" dirty="0">
                <a:solidFill>
                  <a:srgbClr val="C00000"/>
                </a:solidFill>
                <a:effectLst>
                  <a:outerShdw blurRad="38100" dist="38100" dir="2700000" algn="tl">
                    <a:srgbClr val="000000">
                      <a:alpha val="43137"/>
                    </a:srgbClr>
                  </a:outerShdw>
                </a:effectLst>
                <a:cs typeface="Times New Roman" panose="02020603050405020304" pitchFamily="18" charset="0"/>
              </a:rPr>
              <a:t>~ 850 elements</a:t>
            </a:r>
            <a:r>
              <a:rPr lang="en-US" dirty="0"/>
              <a:t> </a:t>
            </a:r>
            <a:r>
              <a:rPr lang="en-US" dirty="0">
                <a:solidFill>
                  <a:srgbClr val="C00000"/>
                </a:solidFill>
                <a:effectLst>
                  <a:outerShdw blurRad="38100" dist="38100" dir="2700000" algn="tl">
                    <a:srgbClr val="000000">
                      <a:alpha val="43137"/>
                    </a:srgbClr>
                  </a:outerShdw>
                </a:effectLst>
                <a:cs typeface="Times New Roman" panose="02020603050405020304" pitchFamily="18" charset="0"/>
              </a:rPr>
              <a:t>are under observation</a:t>
            </a:r>
          </a:p>
        </p:txBody>
      </p:sp>
      <p:sp>
        <p:nvSpPr>
          <p:cNvPr id="20" name="Прямоугольник 19"/>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6" name="TextBox 15"/>
          <p:cNvSpPr txBox="1"/>
          <p:nvPr/>
        </p:nvSpPr>
        <p:spPr>
          <a:xfrm>
            <a:off x="4650835" y="100547"/>
            <a:ext cx="2737929"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ea typeface="DejaVu Sans"/>
                <a:cs typeface="DejaVu Sans"/>
              </a:rPr>
              <a:t>MICC Monitoring</a:t>
            </a:r>
            <a:endParaRPr lang="ru-RU" sz="2800" b="1" dirty="0">
              <a:solidFill>
                <a:schemeClr val="bg1"/>
              </a:solidFill>
              <a:effectLst>
                <a:outerShdw blurRad="38100" dist="38100" dir="2700000" algn="tl">
                  <a:srgbClr val="000000">
                    <a:alpha val="43137"/>
                  </a:srgbClr>
                </a:outerShdw>
              </a:effectLst>
            </a:endParaRPr>
          </a:p>
        </p:txBody>
      </p:sp>
      <p:pic>
        <p:nvPicPr>
          <p:cNvPr id="22" name="Рисунок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Tree>
    <p:extLst>
      <p:ext uri="{BB962C8B-B14F-4D97-AF65-F5344CB8AC3E}">
        <p14:creationId xmlns:p14="http://schemas.microsoft.com/office/powerpoint/2010/main" val="256385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a:extLst>
              <a:ext uri="{FF2B5EF4-FFF2-40B4-BE49-F238E27FC236}">
                <a16:creationId xmlns:a16="http://schemas.microsoft.com/office/drawing/2014/main" id="{9FD0EAF8-C73D-48F5-A9FC-1F6379D78F80}"/>
              </a:ext>
            </a:extLst>
          </p:cNvPr>
          <p:cNvSpPr/>
          <p:nvPr/>
        </p:nvSpPr>
        <p:spPr>
          <a:xfrm flipH="1">
            <a:off x="0" y="-2375"/>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ru-RU" sz="2800" b="1" dirty="0">
                <a:solidFill>
                  <a:prstClr val="white"/>
                </a:solidFill>
              </a:rPr>
              <a:t>Объединенная географически распределенная</a:t>
            </a:r>
          </a:p>
          <a:p>
            <a:pPr algn="ctr" defTabSz="404131">
              <a:lnSpc>
                <a:spcPct val="90000"/>
              </a:lnSpc>
              <a:buClr>
                <a:srgbClr val="000000"/>
              </a:buClr>
              <a:buSzPct val="100000"/>
              <a:defRPr/>
            </a:pPr>
            <a:r>
              <a:rPr lang="ru-RU" sz="2800" b="1" dirty="0">
                <a:solidFill>
                  <a:prstClr val="white"/>
                </a:solidFill>
              </a:rPr>
              <a:t>суперкомпьютерная инфраструктура</a:t>
            </a:r>
            <a:endParaRPr lang="en-US" sz="2800" b="1" dirty="0">
              <a:solidFill>
                <a:prstClr val="white"/>
              </a:solidFill>
            </a:endParaRPr>
          </a:p>
        </p:txBody>
      </p:sp>
      <p:pic>
        <p:nvPicPr>
          <p:cNvPr id="2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Рисунок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pic>
        <p:nvPicPr>
          <p:cNvPr id="18" name="Рисунок 17">
            <a:extLst>
              <a:ext uri="{FF2B5EF4-FFF2-40B4-BE49-F238E27FC236}">
                <a16:creationId xmlns:a16="http://schemas.microsoft.com/office/drawing/2014/main" id="{43E1C812-8D82-40A0-8B26-B2F1D4991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4547" y="3787627"/>
            <a:ext cx="1905584" cy="707964"/>
          </a:xfrm>
          <a:prstGeom prst="rect">
            <a:avLst/>
          </a:prstGeom>
        </p:spPr>
      </p:pic>
      <p:sp>
        <p:nvSpPr>
          <p:cNvPr id="10" name="Круг: прозрачная заливка 9">
            <a:extLst>
              <a:ext uri="{FF2B5EF4-FFF2-40B4-BE49-F238E27FC236}">
                <a16:creationId xmlns:a16="http://schemas.microsoft.com/office/drawing/2014/main" id="{69D4F48D-C27A-49D6-8C43-7698C18422BC}"/>
              </a:ext>
            </a:extLst>
          </p:cNvPr>
          <p:cNvSpPr/>
          <p:nvPr/>
        </p:nvSpPr>
        <p:spPr>
          <a:xfrm rot="20826071">
            <a:off x="4673972" y="1641456"/>
            <a:ext cx="5808104" cy="3575088"/>
          </a:xfrm>
          <a:prstGeom prst="donut">
            <a:avLst>
              <a:gd name="adj" fmla="val 22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Овал 1">
            <a:extLst>
              <a:ext uri="{FF2B5EF4-FFF2-40B4-BE49-F238E27FC236}">
                <a16:creationId xmlns:a16="http://schemas.microsoft.com/office/drawing/2014/main" id="{46AB45ED-B6BE-8A46-9497-C5084B8F50B9}"/>
              </a:ext>
            </a:extLst>
          </p:cNvPr>
          <p:cNvSpPr/>
          <p:nvPr/>
        </p:nvSpPr>
        <p:spPr>
          <a:xfrm>
            <a:off x="5696865" y="2048067"/>
            <a:ext cx="475506" cy="3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0AAC6B65-DAF9-2243-A57C-06D7BC9CEE8C}"/>
              </a:ext>
            </a:extLst>
          </p:cNvPr>
          <p:cNvSpPr/>
          <p:nvPr/>
        </p:nvSpPr>
        <p:spPr>
          <a:xfrm>
            <a:off x="9519023" y="1893891"/>
            <a:ext cx="475506" cy="3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66EAE1BE-4C6C-BC4E-9974-E05AEF9C8535}"/>
              </a:ext>
            </a:extLst>
          </p:cNvPr>
          <p:cNvSpPr/>
          <p:nvPr/>
        </p:nvSpPr>
        <p:spPr>
          <a:xfrm>
            <a:off x="9175243" y="4314389"/>
            <a:ext cx="475506" cy="3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E4C3380B-75C2-41AC-9531-11B8E1BA15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16141" y="1130235"/>
            <a:ext cx="1212497" cy="1408061"/>
          </a:xfrm>
          <a:prstGeom prst="rect">
            <a:avLst/>
          </a:prstGeom>
        </p:spPr>
      </p:pic>
      <p:pic>
        <p:nvPicPr>
          <p:cNvPr id="9" name="Рисунок 8">
            <a:extLst>
              <a:ext uri="{FF2B5EF4-FFF2-40B4-BE49-F238E27FC236}">
                <a16:creationId xmlns:a16="http://schemas.microsoft.com/office/drawing/2014/main" id="{FD6CB62B-4AE6-44DB-8947-02AA9FC9C41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409221" y="4739226"/>
            <a:ext cx="2099137" cy="1347563"/>
          </a:xfrm>
          <a:prstGeom prst="rect">
            <a:avLst/>
          </a:prstGeom>
        </p:spPr>
      </p:pic>
      <p:grpSp>
        <p:nvGrpSpPr>
          <p:cNvPr id="14" name="Группа 13">
            <a:extLst>
              <a:ext uri="{FF2B5EF4-FFF2-40B4-BE49-F238E27FC236}">
                <a16:creationId xmlns:a16="http://schemas.microsoft.com/office/drawing/2014/main" id="{57BED8A8-A167-1C45-967F-8E9676188119}"/>
              </a:ext>
            </a:extLst>
          </p:cNvPr>
          <p:cNvGrpSpPr/>
          <p:nvPr/>
        </p:nvGrpSpPr>
        <p:grpSpPr>
          <a:xfrm>
            <a:off x="8242786" y="1924611"/>
            <a:ext cx="1138739" cy="551729"/>
            <a:chOff x="4455519" y="2283974"/>
            <a:chExt cx="1138739" cy="551729"/>
          </a:xfrm>
        </p:grpSpPr>
        <p:pic>
          <p:nvPicPr>
            <p:cNvPr id="29" name="Рисунок 28">
              <a:extLst>
                <a:ext uri="{FF2B5EF4-FFF2-40B4-BE49-F238E27FC236}">
                  <a16:creationId xmlns:a16="http://schemas.microsoft.com/office/drawing/2014/main" id="{3D0D4A70-6B0D-ED45-94A0-80DC7E0FD2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171324" y="2283974"/>
              <a:ext cx="422934" cy="542712"/>
            </a:xfrm>
            <a:prstGeom prst="rect">
              <a:avLst/>
            </a:prstGeom>
          </p:spPr>
        </p:pic>
        <p:pic>
          <p:nvPicPr>
            <p:cNvPr id="30" name="Рисунок 29">
              <a:extLst>
                <a:ext uri="{FF2B5EF4-FFF2-40B4-BE49-F238E27FC236}">
                  <a16:creationId xmlns:a16="http://schemas.microsoft.com/office/drawing/2014/main" id="{2DA750E3-510B-0C49-BB07-10F6274232E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55519" y="2295086"/>
              <a:ext cx="540617" cy="540617"/>
            </a:xfrm>
            <a:prstGeom prst="rect">
              <a:avLst/>
            </a:prstGeom>
          </p:spPr>
        </p:pic>
      </p:grpSp>
      <p:grpSp>
        <p:nvGrpSpPr>
          <p:cNvPr id="13" name="Группа 12">
            <a:extLst>
              <a:ext uri="{FF2B5EF4-FFF2-40B4-BE49-F238E27FC236}">
                <a16:creationId xmlns:a16="http://schemas.microsoft.com/office/drawing/2014/main" id="{695ACDE1-54FA-0C4D-A8E9-3E68B5BEE423}"/>
              </a:ext>
            </a:extLst>
          </p:cNvPr>
          <p:cNvGrpSpPr/>
          <p:nvPr/>
        </p:nvGrpSpPr>
        <p:grpSpPr>
          <a:xfrm>
            <a:off x="7846579" y="4076575"/>
            <a:ext cx="1125283" cy="610172"/>
            <a:chOff x="6422717" y="4110278"/>
            <a:chExt cx="1125283" cy="610172"/>
          </a:xfrm>
        </p:grpSpPr>
        <p:pic>
          <p:nvPicPr>
            <p:cNvPr id="31" name="Рисунок 30">
              <a:extLst>
                <a:ext uri="{FF2B5EF4-FFF2-40B4-BE49-F238E27FC236}">
                  <a16:creationId xmlns:a16="http://schemas.microsoft.com/office/drawing/2014/main" id="{194D2485-9709-544C-B528-B64FDD2017E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422717" y="4196513"/>
              <a:ext cx="523937" cy="523937"/>
            </a:xfrm>
            <a:prstGeom prst="rect">
              <a:avLst/>
            </a:prstGeom>
          </p:spPr>
        </p:pic>
        <p:pic>
          <p:nvPicPr>
            <p:cNvPr id="33" name="Рисунок 32">
              <a:extLst>
                <a:ext uri="{FF2B5EF4-FFF2-40B4-BE49-F238E27FC236}">
                  <a16:creationId xmlns:a16="http://schemas.microsoft.com/office/drawing/2014/main" id="{EF5ED4CA-310A-2B4D-8F34-119E264C3F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072495" y="4110278"/>
              <a:ext cx="475505" cy="610172"/>
            </a:xfrm>
            <a:prstGeom prst="rect">
              <a:avLst/>
            </a:prstGeom>
          </p:spPr>
        </p:pic>
      </p:grpSp>
      <p:grpSp>
        <p:nvGrpSpPr>
          <p:cNvPr id="15" name="Группа 14">
            <a:extLst>
              <a:ext uri="{FF2B5EF4-FFF2-40B4-BE49-F238E27FC236}">
                <a16:creationId xmlns:a16="http://schemas.microsoft.com/office/drawing/2014/main" id="{227754BF-05CB-A040-B8A5-B612E155C4EF}"/>
              </a:ext>
            </a:extLst>
          </p:cNvPr>
          <p:cNvGrpSpPr/>
          <p:nvPr/>
        </p:nvGrpSpPr>
        <p:grpSpPr>
          <a:xfrm>
            <a:off x="5877339" y="2581686"/>
            <a:ext cx="1108029" cy="581201"/>
            <a:chOff x="4065549" y="4573619"/>
            <a:chExt cx="1108029" cy="581201"/>
          </a:xfrm>
        </p:grpSpPr>
        <p:pic>
          <p:nvPicPr>
            <p:cNvPr id="36" name="Рисунок 35">
              <a:extLst>
                <a:ext uri="{FF2B5EF4-FFF2-40B4-BE49-F238E27FC236}">
                  <a16:creationId xmlns:a16="http://schemas.microsoft.com/office/drawing/2014/main" id="{348AF532-0583-FC44-95BB-402FF6ACD54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60402" y="4621151"/>
              <a:ext cx="413176" cy="530190"/>
            </a:xfrm>
            <a:prstGeom prst="rect">
              <a:avLst/>
            </a:prstGeom>
          </p:spPr>
        </p:pic>
        <p:pic>
          <p:nvPicPr>
            <p:cNvPr id="37" name="Рисунок 36">
              <a:extLst>
                <a:ext uri="{FF2B5EF4-FFF2-40B4-BE49-F238E27FC236}">
                  <a16:creationId xmlns:a16="http://schemas.microsoft.com/office/drawing/2014/main" id="{3F0CE8BB-4F14-9C4E-80CD-AB20363B2CA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065549" y="4573619"/>
              <a:ext cx="581201" cy="581201"/>
            </a:xfrm>
            <a:prstGeom prst="rect">
              <a:avLst/>
            </a:prstGeom>
          </p:spPr>
        </p:pic>
      </p:grpSp>
      <p:pic>
        <p:nvPicPr>
          <p:cNvPr id="7" name="Рисунок 6">
            <a:extLst>
              <a:ext uri="{FF2B5EF4-FFF2-40B4-BE49-F238E27FC236}">
                <a16:creationId xmlns:a16="http://schemas.microsoft.com/office/drawing/2014/main" id="{AA6C07B4-9ACF-4BFC-BF82-C09B7D05B64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006034" y="954748"/>
            <a:ext cx="1218525" cy="1085595"/>
          </a:xfrm>
          <a:prstGeom prst="rect">
            <a:avLst/>
          </a:prstGeom>
        </p:spPr>
      </p:pic>
      <p:pic>
        <p:nvPicPr>
          <p:cNvPr id="38" name="Рисунок 37">
            <a:extLst>
              <a:ext uri="{FF2B5EF4-FFF2-40B4-BE49-F238E27FC236}">
                <a16:creationId xmlns:a16="http://schemas.microsoft.com/office/drawing/2014/main" id="{C76A59E8-7CFD-486F-B984-C220BA0E5220}"/>
              </a:ext>
            </a:extLst>
          </p:cNvPr>
          <p:cNvPicPr/>
          <p:nvPr/>
        </p:nvPicPr>
        <p:blipFill rotWithShape="1">
          <a:blip r:embed="rId14" cstate="print">
            <a:extLst>
              <a:ext uri="{28A0092B-C50C-407E-A947-70E740481C1C}">
                <a14:useLocalDpi xmlns:a14="http://schemas.microsoft.com/office/drawing/2010/main" val="0"/>
              </a:ext>
            </a:extLst>
          </a:blip>
          <a:srcRect b="19049"/>
          <a:stretch/>
        </p:blipFill>
        <p:spPr>
          <a:xfrm>
            <a:off x="-93329" y="815240"/>
            <a:ext cx="4101238" cy="2157302"/>
          </a:xfrm>
          <a:prstGeom prst="rect">
            <a:avLst/>
          </a:prstGeom>
          <a:ln>
            <a:noFill/>
          </a:ln>
          <a:effectLst>
            <a:softEdge rad="112500"/>
          </a:effectLst>
        </p:spPr>
      </p:pic>
      <p:sp>
        <p:nvSpPr>
          <p:cNvPr id="3" name="Прямоугольник 2">
            <a:extLst>
              <a:ext uri="{FF2B5EF4-FFF2-40B4-BE49-F238E27FC236}">
                <a16:creationId xmlns:a16="http://schemas.microsoft.com/office/drawing/2014/main" id="{6EF0248C-3BF7-48EB-BA2F-04E773C6086F}"/>
              </a:ext>
            </a:extLst>
          </p:cNvPr>
          <p:cNvSpPr/>
          <p:nvPr/>
        </p:nvSpPr>
        <p:spPr>
          <a:xfrm>
            <a:off x="98679" y="2814717"/>
            <a:ext cx="4961398" cy="4093428"/>
          </a:xfrm>
          <a:prstGeom prst="rect">
            <a:avLst/>
          </a:prstGeom>
        </p:spPr>
        <p:txBody>
          <a:bodyPr wrap="square">
            <a:spAutoFit/>
          </a:bodyPr>
          <a:lstStyle/>
          <a:p>
            <a:r>
              <a:rPr lang="ru-RU" sz="2000" dirty="0">
                <a:latin typeface="Times New Roman" panose="02020603050405020304" pitchFamily="18" charset="0"/>
                <a:ea typeface="Calibri" panose="020F0502020204030204" pitchFamily="34" charset="0"/>
              </a:rPr>
              <a:t>В январе 2022 года успешно завершен первый совместный эксперимент по использованию объединенной суперкомпьютерной инфраструктуры для задач проекта </a:t>
            </a:r>
            <a:r>
              <a:rPr lang="en-US" sz="2000" dirty="0">
                <a:latin typeface="Times New Roman" panose="02020603050405020304" pitchFamily="18" charset="0"/>
                <a:ea typeface="Calibri" panose="020F0502020204030204" pitchFamily="34" charset="0"/>
              </a:rPr>
              <a:t>NICA</a:t>
            </a:r>
            <a:r>
              <a:rPr lang="ru-RU" sz="2000" dirty="0">
                <a:latin typeface="Times New Roman" panose="02020603050405020304" pitchFamily="18" charset="0"/>
                <a:ea typeface="Calibri" panose="020F0502020204030204" pitchFamily="34" charset="0"/>
              </a:rPr>
              <a:t>. </a:t>
            </a:r>
            <a:endParaRPr lang="en-US" sz="2000" dirty="0">
              <a:latin typeface="Times New Roman" panose="02020603050405020304" pitchFamily="18" charset="0"/>
              <a:ea typeface="Calibri" panose="020F0502020204030204" pitchFamily="34" charset="0"/>
            </a:endParaRPr>
          </a:p>
          <a:p>
            <a:r>
              <a:rPr lang="ru-RU" sz="2000" dirty="0">
                <a:latin typeface="Times New Roman" panose="02020603050405020304" pitchFamily="18" charset="0"/>
                <a:ea typeface="Calibri" panose="020F0502020204030204" pitchFamily="34" charset="0"/>
              </a:rPr>
              <a:t>Всего было запущено 3000 задач </a:t>
            </a:r>
            <a:r>
              <a:rPr lang="ru-RU" sz="2000" kern="50" dirty="0">
                <a:latin typeface="Times New Roman" panose="02020603050405020304" pitchFamily="18" charset="0"/>
                <a:ea typeface="Calibri" panose="020F0502020204030204" pitchFamily="34" charset="0"/>
              </a:rPr>
              <a:t>генерации данных методом Монте-Карло</a:t>
            </a:r>
            <a:r>
              <a:rPr lang="ru-RU" sz="2000" dirty="0">
                <a:latin typeface="Times New Roman" panose="02020603050405020304" pitchFamily="18" charset="0"/>
                <a:ea typeface="Calibri" panose="020F0502020204030204" pitchFamily="34" charset="0"/>
              </a:rPr>
              <a:t> и реконструкции событий для эксперимента </a:t>
            </a:r>
            <a:r>
              <a:rPr lang="en-US" sz="2000" dirty="0">
                <a:latin typeface="Times New Roman" panose="02020603050405020304" pitchFamily="18" charset="0"/>
                <a:ea typeface="Calibri" panose="020F0502020204030204" pitchFamily="34" charset="0"/>
              </a:rPr>
              <a:t>MPD</a:t>
            </a:r>
            <a:r>
              <a:rPr lang="ru-RU" sz="2000" dirty="0">
                <a:latin typeface="Times New Roman" panose="02020603050405020304" pitchFamily="18" charset="0"/>
                <a:ea typeface="Calibri" panose="020F0502020204030204" pitchFamily="34" charset="0"/>
              </a:rPr>
              <a:t>. Сгенерировано и реконструировано порядка 3 миллионов событий. Полученные данные перемещены в Дубну для дальнейшей обработки и физического анализа</a:t>
            </a:r>
            <a:endParaRPr lang="ru-RU" sz="2000" dirty="0"/>
          </a:p>
        </p:txBody>
      </p:sp>
    </p:spTree>
    <p:extLst>
      <p:ext uri="{BB962C8B-B14F-4D97-AF65-F5344CB8AC3E}">
        <p14:creationId xmlns:p14="http://schemas.microsoft.com/office/powerpoint/2010/main" val="4104302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21" y="2344543"/>
            <a:ext cx="9857189" cy="4513457"/>
          </a:xfrm>
          <a:prstGeom prst="rect">
            <a:avLst/>
          </a:prstGeom>
        </p:spPr>
      </p:pic>
      <p:sp>
        <p:nvSpPr>
          <p:cNvPr id="69" name="Прямоугольник 68">
            <a:extLst>
              <a:ext uri="{FF2B5EF4-FFF2-40B4-BE49-F238E27FC236}">
                <a16:creationId xmlns:a16="http://schemas.microsoft.com/office/drawing/2014/main" id="{9FD0EAF8-C73D-48F5-A9FC-1F6379D78F80}"/>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68" name="Rectangle 2"/>
          <p:cNvSpPr txBox="1">
            <a:spLocks noChangeArrowheads="1"/>
          </p:cNvSpPr>
          <p:nvPr/>
        </p:nvSpPr>
        <p:spPr bwMode="auto">
          <a:xfrm>
            <a:off x="2192148" y="11207"/>
            <a:ext cx="7820346" cy="80283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a:lnSpc>
                <a:spcPct val="120000"/>
              </a:lnSpc>
              <a:spcBef>
                <a:spcPct val="0"/>
              </a:spcBef>
              <a:buClrTx/>
              <a:buSzTx/>
              <a:buFont typeface="Symbol" pitchFamily="18" charset="2"/>
              <a:buNone/>
            </a:pPr>
            <a:endParaRPr lang="ru-RU" altLang="ru-RU" b="1" dirty="0">
              <a:solidFill>
                <a:prstClr val="white"/>
              </a:solidFill>
              <a:effectLst>
                <a:outerShdw blurRad="38100" dist="38100" dir="2700000" algn="tl">
                  <a:srgbClr val="000000">
                    <a:alpha val="43137"/>
                  </a:srgbClr>
                </a:outerShdw>
              </a:effectLst>
              <a:latin typeface="Calibri" panose="020F0502020204030204"/>
            </a:endParaRPr>
          </a:p>
        </p:txBody>
      </p:sp>
      <p:pic>
        <p:nvPicPr>
          <p:cNvPr id="50" name="Рисунок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7526" y="93271"/>
            <a:ext cx="971768" cy="677069"/>
          </a:xfrm>
          <a:prstGeom prst="rect">
            <a:avLst/>
          </a:prstGeom>
        </p:spPr>
      </p:pic>
      <p:sp>
        <p:nvSpPr>
          <p:cNvPr id="4" name="Прямоугольник 3"/>
          <p:cNvSpPr/>
          <p:nvPr/>
        </p:nvSpPr>
        <p:spPr>
          <a:xfrm>
            <a:off x="2192148" y="151828"/>
            <a:ext cx="7931082" cy="523220"/>
          </a:xfrm>
          <a:prstGeom prst="rect">
            <a:avLst/>
          </a:prstGeom>
          <a:effectLst>
            <a:outerShdw blurRad="50800" dist="38100" dir="2700000" algn="tl" rotWithShape="0">
              <a:prstClr val="black"/>
            </a:outerShdw>
          </a:effectLst>
        </p:spPr>
        <p:txBody>
          <a:bodyPr wrap="none">
            <a:spAutoFit/>
          </a:bodyPr>
          <a:lstStyle/>
          <a:p>
            <a:r>
              <a:rPr lang="en-US" sz="2800" b="1" kern="50" dirty="0">
                <a:solidFill>
                  <a:schemeClr val="bg1"/>
                </a:solidFill>
                <a:effectLst>
                  <a:outerShdw blurRad="38100" dist="38100" dir="2700000" algn="tl">
                    <a:srgbClr val="000000">
                      <a:alpha val="43137"/>
                    </a:srgbClr>
                  </a:outerShdw>
                </a:effectLst>
                <a:ea typeface="Times New Roman" panose="02020603050405020304" pitchFamily="18" charset="0"/>
                <a:cs typeface="Liberation Serif"/>
              </a:rPr>
              <a:t>Heterogeneous D</a:t>
            </a:r>
            <a:r>
              <a:rPr lang="en-US" sz="2800" b="1" dirty="0">
                <a:solidFill>
                  <a:schemeClr val="bg1"/>
                </a:solidFill>
                <a:effectLst>
                  <a:outerShdw blurRad="38100" dist="38100" dir="2700000" algn="tl">
                    <a:srgbClr val="000000">
                      <a:alpha val="43137"/>
                    </a:srgbClr>
                  </a:outerShdw>
                </a:effectLst>
              </a:rPr>
              <a:t>istributed</a:t>
            </a:r>
            <a:r>
              <a:rPr lang="ru-RU" sz="2800" b="1" dirty="0">
                <a:solidFill>
                  <a:schemeClr val="bg1"/>
                </a:solidFill>
                <a:effectLst>
                  <a:outerShdw blurRad="38100" dist="38100" dir="2700000" algn="tl">
                    <a:srgbClr val="000000">
                      <a:alpha val="43137"/>
                    </a:srgbClr>
                  </a:outerShdw>
                </a:effectLst>
              </a:rPr>
              <a:t> </a:t>
            </a:r>
            <a:r>
              <a:rPr lang="en-US" sz="2800" b="1" kern="50" dirty="0">
                <a:solidFill>
                  <a:schemeClr val="bg1"/>
                </a:solidFill>
                <a:effectLst>
                  <a:outerShdw blurRad="38100" dist="38100" dir="2700000" algn="tl">
                    <a:srgbClr val="000000">
                      <a:alpha val="43137"/>
                    </a:srgbClr>
                  </a:outerShdw>
                </a:effectLst>
              </a:rPr>
              <a:t>C</a:t>
            </a:r>
            <a:r>
              <a:rPr lang="en-US" sz="2800" b="1" kern="50" dirty="0">
                <a:solidFill>
                  <a:schemeClr val="bg1"/>
                </a:solidFill>
                <a:effectLst>
                  <a:outerShdw blurRad="38100" dist="38100" dir="2700000" algn="tl">
                    <a:srgbClr val="000000">
                      <a:alpha val="43137"/>
                    </a:srgbClr>
                  </a:outerShdw>
                </a:effectLst>
                <a:ea typeface="Times New Roman" panose="02020603050405020304" pitchFamily="18" charset="0"/>
                <a:cs typeface="Liberation Serif"/>
              </a:rPr>
              <a:t>omputing Environment</a:t>
            </a:r>
            <a:endParaRPr lang="ru-RU" sz="2800" b="1" dirty="0">
              <a:solidFill>
                <a:schemeClr val="bg1"/>
              </a:solidFill>
              <a:effectLst>
                <a:outerShdw blurRad="38100" dist="38100" dir="2700000" algn="tl">
                  <a:srgbClr val="000000">
                    <a:alpha val="43137"/>
                  </a:srgbClr>
                </a:outerShdw>
              </a:effectLst>
            </a:endParaRPr>
          </a:p>
        </p:txBody>
      </p:sp>
      <p:sp>
        <p:nvSpPr>
          <p:cNvPr id="15" name="Прямоугольник 14"/>
          <p:cNvSpPr/>
          <p:nvPr/>
        </p:nvSpPr>
        <p:spPr>
          <a:xfrm>
            <a:off x="115614" y="886230"/>
            <a:ext cx="11913680" cy="1477328"/>
          </a:xfrm>
          <a:prstGeom prst="rect">
            <a:avLst/>
          </a:prstGeom>
        </p:spPr>
        <p:txBody>
          <a:bodyPr wrap="square">
            <a:spAutoFit/>
          </a:bodyPr>
          <a:lstStyle/>
          <a:p>
            <a:pPr indent="226695" algn="just">
              <a:spcBef>
                <a:spcPts val="600"/>
              </a:spcBef>
            </a:pPr>
            <a:r>
              <a:rPr lang="en-US" dirty="0">
                <a:solidFill>
                  <a:srgbClr val="0000FF"/>
                </a:solidFill>
                <a:latin typeface="Arial" panose="020B0604020202020204" pitchFamily="34" charset="0"/>
                <a:cs typeface="Arial" panose="020B0604020202020204" pitchFamily="34" charset="0"/>
              </a:rPr>
              <a:t>A heterogeneous computing environment</a:t>
            </a:r>
            <a:r>
              <a:rPr lang="en-US" dirty="0">
                <a:solidFill>
                  <a:srgbClr val="000066"/>
                </a:solidFill>
                <a:latin typeface="Arial" panose="020B0604020202020204" pitchFamily="34" charset="0"/>
                <a:cs typeface="Arial" panose="020B0604020202020204" pitchFamily="34" charset="0"/>
              </a:rPr>
              <a:t>, based on the DIRAC platform, was </a:t>
            </a:r>
            <a:r>
              <a:rPr lang="en-US" dirty="0">
                <a:solidFill>
                  <a:srgbClr val="0000FF"/>
                </a:solidFill>
                <a:latin typeface="Arial" panose="020B0604020202020204" pitchFamily="34" charset="0"/>
                <a:cs typeface="Arial" panose="020B0604020202020204" pitchFamily="34" charset="0"/>
              </a:rPr>
              <a:t>created for processing and storing data of experiments conducted at JINR</a:t>
            </a:r>
            <a:r>
              <a:rPr lang="en-US" dirty="0">
                <a:solidFill>
                  <a:srgbClr val="000066"/>
                </a:solidFill>
                <a:latin typeface="Arial" panose="020B0604020202020204" pitchFamily="34" charset="0"/>
                <a:cs typeface="Arial" panose="020B0604020202020204" pitchFamily="34" charset="0"/>
              </a:rPr>
              <a:t>. Tier1, Tier2, the “</a:t>
            </a:r>
            <a:r>
              <a:rPr lang="en-US" dirty="0" err="1">
                <a:solidFill>
                  <a:srgbClr val="000066"/>
                </a:solidFill>
                <a:latin typeface="Arial" panose="020B0604020202020204" pitchFamily="34" charset="0"/>
                <a:cs typeface="Arial" panose="020B0604020202020204" pitchFamily="34" charset="0"/>
              </a:rPr>
              <a:t>Govorun</a:t>
            </a:r>
            <a:r>
              <a:rPr lang="en-US" dirty="0">
                <a:solidFill>
                  <a:srgbClr val="000066"/>
                </a:solidFill>
                <a:latin typeface="Arial" panose="020B0604020202020204" pitchFamily="34" charset="0"/>
                <a:cs typeface="Arial" panose="020B0604020202020204" pitchFamily="34" charset="0"/>
              </a:rPr>
              <a:t>” supercomputer, the clouds of the JINR Member States, the NICA cluster, as well as the resources of the National Research Computer Network of Russia, the cluster of the National Autonomous University of Mexico (UNAM, within cooperation on the MPD project) and the cluster of Institute of Mathematics and Digital Technology (Mongolian Academy of Science), were integrated into</a:t>
            </a:r>
            <a:endParaRPr lang="ru-RU" dirty="0">
              <a:solidFill>
                <a:srgbClr val="00006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F24D45A-247B-22BD-87BF-37A4DB7FBF08}"/>
              </a:ext>
            </a:extLst>
          </p:cNvPr>
          <p:cNvSpPr txBox="1"/>
          <p:nvPr/>
        </p:nvSpPr>
        <p:spPr>
          <a:xfrm>
            <a:off x="8100453" y="2282629"/>
            <a:ext cx="4057010" cy="1200329"/>
          </a:xfrm>
          <a:prstGeom prst="rect">
            <a:avLst/>
          </a:prstGeom>
          <a:noFill/>
        </p:spPr>
        <p:txBody>
          <a:bodyPr wrap="square">
            <a:spAutoFit/>
          </a:bodyPr>
          <a:lstStyle/>
          <a:p>
            <a:r>
              <a:rPr lang="en-US" dirty="0">
                <a:solidFill>
                  <a:srgbClr val="000066"/>
                </a:solidFill>
                <a:latin typeface="Arial" panose="020B0604020202020204" pitchFamily="34" charset="0"/>
                <a:cs typeface="Arial" panose="020B0604020202020204" pitchFamily="34" charset="0"/>
              </a:rPr>
              <a:t>DIRAC.</a:t>
            </a:r>
            <a:r>
              <a:rPr lang="ru-RU" dirty="0">
                <a:solidFill>
                  <a:srgbClr val="000066"/>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The distributed infrastructure is used by the </a:t>
            </a:r>
            <a:r>
              <a:rPr lang="en-US" dirty="0">
                <a:solidFill>
                  <a:srgbClr val="0000FF"/>
                </a:solidFill>
                <a:latin typeface="Arial" panose="020B0604020202020204" pitchFamily="34" charset="0"/>
                <a:cs typeface="Arial" panose="020B0604020202020204" pitchFamily="34" charset="0"/>
              </a:rPr>
              <a:t>MPD, Baikal-GVD, BM@N, SPD</a:t>
            </a:r>
            <a:r>
              <a:rPr lang="en-US" dirty="0">
                <a:solidFill>
                  <a:srgbClr val="000066"/>
                </a:solidFill>
                <a:latin typeface="Arial" panose="020B0604020202020204" pitchFamily="34" charset="0"/>
                <a:cs typeface="Arial" panose="020B0604020202020204" pitchFamily="34" charset="0"/>
              </a:rPr>
              <a:t>. </a:t>
            </a:r>
            <a:endParaRPr lang="ru-RU" dirty="0">
              <a:solidFill>
                <a:srgbClr val="000066"/>
              </a:solidFill>
              <a:latin typeface="Arial" panose="020B0604020202020204" pitchFamily="34" charset="0"/>
              <a:cs typeface="Arial" panose="020B0604020202020204" pitchFamily="34" charset="0"/>
            </a:endParaRPr>
          </a:p>
          <a:p>
            <a:endParaRPr lang="ru-RU" dirty="0"/>
          </a:p>
        </p:txBody>
      </p:sp>
      <p:cxnSp>
        <p:nvCxnSpPr>
          <p:cNvPr id="6" name="Прямая со стрелкой 5">
            <a:extLst>
              <a:ext uri="{FF2B5EF4-FFF2-40B4-BE49-F238E27FC236}">
                <a16:creationId xmlns:a16="http://schemas.microsoft.com/office/drawing/2014/main" id="{EADE9BCC-3C35-1B8B-F58C-C78928408299}"/>
              </a:ext>
            </a:extLst>
          </p:cNvPr>
          <p:cNvCxnSpPr>
            <a:cxnSpLocks/>
          </p:cNvCxnSpPr>
          <p:nvPr/>
        </p:nvCxnSpPr>
        <p:spPr>
          <a:xfrm flipH="1">
            <a:off x="1231490" y="3252019"/>
            <a:ext cx="2123768" cy="630123"/>
          </a:xfrm>
          <a:prstGeom prst="straightConnector1">
            <a:avLst/>
          </a:prstGeom>
          <a:ln w="57150">
            <a:solidFill>
              <a:srgbClr val="7030A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8" name="Группа 17">
            <a:extLst>
              <a:ext uri="{FF2B5EF4-FFF2-40B4-BE49-F238E27FC236}">
                <a16:creationId xmlns:a16="http://schemas.microsoft.com/office/drawing/2014/main" id="{C2246776-4447-E912-7B8A-EF07074FF32B}"/>
              </a:ext>
            </a:extLst>
          </p:cNvPr>
          <p:cNvGrpSpPr/>
          <p:nvPr/>
        </p:nvGrpSpPr>
        <p:grpSpPr>
          <a:xfrm>
            <a:off x="275259" y="3461286"/>
            <a:ext cx="956231" cy="1019125"/>
            <a:chOff x="-345330" y="3020864"/>
            <a:chExt cx="956231" cy="1019125"/>
          </a:xfrm>
        </p:grpSpPr>
        <p:sp>
          <p:nvSpPr>
            <p:cNvPr id="9" name="Прямоугольник 8">
              <a:extLst>
                <a:ext uri="{FF2B5EF4-FFF2-40B4-BE49-F238E27FC236}">
                  <a16:creationId xmlns:a16="http://schemas.microsoft.com/office/drawing/2014/main" id="{AD6F8AED-628E-AB8D-8F96-60BD66EA32A0}"/>
                </a:ext>
              </a:extLst>
            </p:cNvPr>
            <p:cNvSpPr/>
            <p:nvPr/>
          </p:nvSpPr>
          <p:spPr>
            <a:xfrm>
              <a:off x="-296071" y="3067516"/>
              <a:ext cx="860400" cy="97247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A98BBC00-8F02-CD68-FE38-748D211BD8D3}"/>
                </a:ext>
              </a:extLst>
            </p:cNvPr>
            <p:cNvSpPr/>
            <p:nvPr/>
          </p:nvSpPr>
          <p:spPr>
            <a:xfrm>
              <a:off x="-295634" y="3251210"/>
              <a:ext cx="859527" cy="788779"/>
            </a:xfrm>
            <a:prstGeom prst="rect">
              <a:avLst/>
            </a:prstGeom>
            <a:solidFill>
              <a:schemeClr val="accent1">
                <a:alpha val="85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108CCD35-E3E3-1BE0-FFB9-8E13A7AF7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23" y="3251210"/>
              <a:ext cx="828218" cy="788779"/>
            </a:xfrm>
            <a:prstGeom prst="rect">
              <a:avLst/>
            </a:prstGeom>
          </p:spPr>
        </p:pic>
        <p:sp>
          <p:nvSpPr>
            <p:cNvPr id="13" name="TextBox 12">
              <a:extLst>
                <a:ext uri="{FF2B5EF4-FFF2-40B4-BE49-F238E27FC236}">
                  <a16:creationId xmlns:a16="http://schemas.microsoft.com/office/drawing/2014/main" id="{CF34B7F9-DDD1-87EB-DB52-D55CC8E860CA}"/>
                </a:ext>
              </a:extLst>
            </p:cNvPr>
            <p:cNvSpPr txBox="1"/>
            <p:nvPr/>
          </p:nvSpPr>
          <p:spPr>
            <a:xfrm>
              <a:off x="-345330" y="3020864"/>
              <a:ext cx="95623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IMDT MAS</a:t>
              </a:r>
              <a:endParaRPr lang="ru-RU" sz="1200" dirty="0">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9629CB33-1A43-70F3-3446-EE8CD46CEB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66" y="3794183"/>
              <a:ext cx="462116" cy="231058"/>
            </a:xfrm>
            <a:prstGeom prst="rect">
              <a:avLst/>
            </a:prstGeom>
          </p:spPr>
        </p:pic>
      </p:grpSp>
    </p:spTree>
    <p:extLst>
      <p:ext uri="{BB962C8B-B14F-4D97-AF65-F5344CB8AC3E}">
        <p14:creationId xmlns:p14="http://schemas.microsoft.com/office/powerpoint/2010/main" val="636920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90EB78-5002-4F8A-AC48-159B5971DFF2}"/>
              </a:ext>
            </a:extLst>
          </p:cNvPr>
          <p:cNvSpPr>
            <a:spLocks noGrp="1"/>
          </p:cNvSpPr>
          <p:nvPr>
            <p:ph type="title"/>
          </p:nvPr>
        </p:nvSpPr>
        <p:spPr>
          <a:xfrm>
            <a:off x="0" y="312921"/>
            <a:ext cx="12149593" cy="1325563"/>
          </a:xfrm>
        </p:spPr>
        <p:txBody>
          <a:bodyPr/>
          <a:lstStyle/>
          <a:p>
            <a:pPr algn="ctr"/>
            <a:r>
              <a:rPr lang="en-US" b="1" dirty="0">
                <a:solidFill>
                  <a:srgbClr val="0070C0"/>
                </a:solidFill>
              </a:rPr>
              <a:t>Tier1 – Tier2 in Russia</a:t>
            </a:r>
            <a:r>
              <a:rPr lang="ru-RU" b="1" dirty="0">
                <a:solidFill>
                  <a:srgbClr val="0070C0"/>
                </a:solidFill>
              </a:rPr>
              <a:t> </a:t>
            </a:r>
            <a:r>
              <a:rPr lang="en-US" b="1" dirty="0">
                <a:solidFill>
                  <a:srgbClr val="0070C0"/>
                </a:solidFill>
              </a:rPr>
              <a:t>(last 6 Month,</a:t>
            </a:r>
            <a:br>
              <a:rPr lang="ru-RU" b="1" dirty="0">
                <a:solidFill>
                  <a:srgbClr val="0070C0"/>
                </a:solidFill>
              </a:rPr>
            </a:br>
            <a:r>
              <a:rPr lang="en-US" b="1" dirty="0">
                <a:solidFill>
                  <a:srgbClr val="0070C0"/>
                </a:solidFill>
              </a:rPr>
              <a:t> Sum CPU work in HS06 hours) </a:t>
            </a:r>
            <a:endParaRPr lang="ru-RU" b="1" dirty="0">
              <a:solidFill>
                <a:srgbClr val="0070C0"/>
              </a:solidFill>
            </a:endParaRPr>
          </a:p>
        </p:txBody>
      </p:sp>
      <p:sp>
        <p:nvSpPr>
          <p:cNvPr id="3" name="Объект 2">
            <a:extLst>
              <a:ext uri="{FF2B5EF4-FFF2-40B4-BE49-F238E27FC236}">
                <a16:creationId xmlns:a16="http://schemas.microsoft.com/office/drawing/2014/main" id="{7A2FA5C4-7238-488A-A9BC-1C158FD86558}"/>
              </a:ext>
            </a:extLst>
          </p:cNvPr>
          <p:cNvSpPr>
            <a:spLocks noGrp="1"/>
          </p:cNvSpPr>
          <p:nvPr>
            <p:ph idx="1"/>
          </p:nvPr>
        </p:nvSpPr>
        <p:spPr>
          <a:xfrm>
            <a:off x="666262" y="2091348"/>
            <a:ext cx="13113412" cy="4351338"/>
          </a:xfrm>
        </p:spPr>
        <p:txBody>
          <a:bodyPr>
            <a:noAutofit/>
          </a:bodyPr>
          <a:lstStyle/>
          <a:p>
            <a:r>
              <a:rPr lang="en-US" sz="3200" b="1" dirty="0">
                <a:solidFill>
                  <a:srgbClr val="3333CC"/>
                </a:solidFill>
              </a:rPr>
              <a:t>JINR-T1		</a:t>
            </a:r>
            <a:r>
              <a:rPr lang="ru-RU" sz="3200" b="1" dirty="0">
                <a:solidFill>
                  <a:srgbClr val="3333CC"/>
                </a:solidFill>
              </a:rPr>
              <a:t>	1,134,184,442	</a:t>
            </a:r>
            <a:r>
              <a:rPr lang="en-US" sz="3200" b="1" dirty="0">
                <a:solidFill>
                  <a:srgbClr val="3333CC"/>
                </a:solidFill>
              </a:rPr>
              <a:t>56.02%</a:t>
            </a:r>
            <a:endParaRPr lang="ru-RU" sz="3200" b="1" dirty="0">
              <a:solidFill>
                <a:srgbClr val="3333CC"/>
              </a:solidFill>
            </a:endParaRPr>
          </a:p>
          <a:p>
            <a:r>
              <a:rPr lang="en-US" sz="3200" b="1" dirty="0">
                <a:solidFill>
                  <a:srgbClr val="C00000"/>
                </a:solidFill>
              </a:rPr>
              <a:t>RRC-KI-T1		   442,737,446</a:t>
            </a:r>
            <a:r>
              <a:rPr lang="ru-RU" sz="3200" b="1" dirty="0">
                <a:solidFill>
                  <a:srgbClr val="C00000"/>
                </a:solidFill>
              </a:rPr>
              <a:t>	</a:t>
            </a:r>
            <a:r>
              <a:rPr lang="en-US" sz="3200" b="1" dirty="0">
                <a:solidFill>
                  <a:srgbClr val="C00000"/>
                </a:solidFill>
              </a:rPr>
              <a:t>21,87%</a:t>
            </a:r>
            <a:endParaRPr lang="ru-RU" sz="3200" b="1" dirty="0">
              <a:solidFill>
                <a:srgbClr val="C00000"/>
              </a:solidFill>
            </a:endParaRPr>
          </a:p>
          <a:p>
            <a:r>
              <a:rPr lang="en-US" b="1" dirty="0">
                <a:solidFill>
                  <a:srgbClr val="3333CC"/>
                </a:solidFill>
              </a:rPr>
              <a:t>JINR-LCG2			    378,846,026	18.71%</a:t>
            </a:r>
          </a:p>
          <a:p>
            <a:r>
              <a:rPr lang="en-US" b="1" dirty="0">
                <a:solidFill>
                  <a:srgbClr val="C00000"/>
                </a:solidFill>
              </a:rPr>
              <a:t>RU-</a:t>
            </a:r>
            <a:r>
              <a:rPr lang="en-US" b="1" dirty="0" err="1">
                <a:solidFill>
                  <a:srgbClr val="C00000"/>
                </a:solidFill>
              </a:rPr>
              <a:t>Protvino</a:t>
            </a:r>
            <a:r>
              <a:rPr lang="en-US" b="1" dirty="0">
                <a:solidFill>
                  <a:srgbClr val="C00000"/>
                </a:solidFill>
              </a:rPr>
              <a:t>-IHEP	       53,421,896</a:t>
            </a:r>
            <a:r>
              <a:rPr lang="ru-RU" b="1" dirty="0">
                <a:solidFill>
                  <a:srgbClr val="C00000"/>
                </a:solidFill>
              </a:rPr>
              <a:t>	</a:t>
            </a:r>
            <a:r>
              <a:rPr lang="en-US" b="1" dirty="0">
                <a:solidFill>
                  <a:srgbClr val="C00000"/>
                </a:solidFill>
              </a:rPr>
              <a:t>2.6</a:t>
            </a:r>
            <a:r>
              <a:rPr lang="ru-RU" b="1" dirty="0">
                <a:solidFill>
                  <a:srgbClr val="C00000"/>
                </a:solidFill>
              </a:rPr>
              <a:t>4</a:t>
            </a:r>
            <a:r>
              <a:rPr lang="en-US" b="1" dirty="0">
                <a:solidFill>
                  <a:srgbClr val="C00000"/>
                </a:solidFill>
              </a:rPr>
              <a:t>%</a:t>
            </a:r>
            <a:endParaRPr lang="ru-RU" b="1" dirty="0">
              <a:solidFill>
                <a:srgbClr val="C00000"/>
              </a:solidFill>
            </a:endParaRPr>
          </a:p>
          <a:p>
            <a:r>
              <a:rPr lang="en-US" b="1" dirty="0" err="1">
                <a:solidFill>
                  <a:srgbClr val="C00000"/>
                </a:solidFill>
              </a:rPr>
              <a:t>ru</a:t>
            </a:r>
            <a:r>
              <a:rPr lang="en-US" b="1" dirty="0">
                <a:solidFill>
                  <a:srgbClr val="C00000"/>
                </a:solidFill>
              </a:rPr>
              <a:t>-PNPI		</a:t>
            </a:r>
            <a:r>
              <a:rPr lang="ru-RU" b="1" dirty="0">
                <a:solidFill>
                  <a:srgbClr val="C00000"/>
                </a:solidFill>
              </a:rPr>
              <a:t>	</a:t>
            </a:r>
            <a:r>
              <a:rPr lang="en-US" b="1" dirty="0">
                <a:solidFill>
                  <a:srgbClr val="C00000"/>
                </a:solidFill>
              </a:rPr>
              <a:t>       11,705,844	0.58%</a:t>
            </a:r>
          </a:p>
          <a:p>
            <a:r>
              <a:rPr lang="en-US" b="1" dirty="0">
                <a:solidFill>
                  <a:srgbClr val="00B050"/>
                </a:solidFill>
              </a:rPr>
              <a:t>Ru-Troitsk-INR-LCG2	         3,036,872</a:t>
            </a:r>
            <a:r>
              <a:rPr lang="ru-RU" b="1" dirty="0">
                <a:solidFill>
                  <a:srgbClr val="00B050"/>
                </a:solidFill>
              </a:rPr>
              <a:t>	</a:t>
            </a:r>
            <a:r>
              <a:rPr lang="en-US" b="1" dirty="0">
                <a:solidFill>
                  <a:srgbClr val="00B050"/>
                </a:solidFill>
              </a:rPr>
              <a:t>0.15%</a:t>
            </a:r>
          </a:p>
          <a:p>
            <a:r>
              <a:rPr lang="en-US" b="1" dirty="0">
                <a:solidFill>
                  <a:srgbClr val="00B050"/>
                </a:solidFill>
              </a:rPr>
              <a:t>RU-SARFTI			            546,230	0.03%</a:t>
            </a:r>
          </a:p>
          <a:p>
            <a:endParaRPr lang="ru-RU" sz="2400" b="1" dirty="0">
              <a:solidFill>
                <a:srgbClr val="00B050"/>
              </a:solidFill>
            </a:endParaRPr>
          </a:p>
        </p:txBody>
      </p:sp>
    </p:spTree>
    <p:extLst>
      <p:ext uri="{BB962C8B-B14F-4D97-AF65-F5344CB8AC3E}">
        <p14:creationId xmlns:p14="http://schemas.microsoft.com/office/powerpoint/2010/main" val="1329806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0" name="Прямоугольник 9"/>
          <p:cNvSpPr/>
          <p:nvPr/>
        </p:nvSpPr>
        <p:spPr>
          <a:xfrm>
            <a:off x="4256383" y="88753"/>
            <a:ext cx="4058477" cy="523220"/>
          </a:xfrm>
          <a:prstGeom prst="rect">
            <a:avLst/>
          </a:prstGeom>
          <a:ln>
            <a:noFill/>
          </a:ln>
          <a:effectLst>
            <a:outerShdw blurRad="50800" dist="50800" dir="5400000" algn="ctr" rotWithShape="0">
              <a:schemeClr val="bg2">
                <a:lumMod val="25000"/>
              </a:schemeClr>
            </a:outerShdw>
          </a:effectLst>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Calibri (Основной текст)"/>
              </a:rPr>
              <a:t>From RDIG to RDIG-M</a:t>
            </a:r>
            <a:endParaRPr lang="ru-RU" sz="2800" b="1" dirty="0">
              <a:solidFill>
                <a:schemeClr val="bg1"/>
              </a:solidFill>
              <a:effectLst>
                <a:outerShdw blurRad="38100" dist="38100" dir="2700000" algn="tl">
                  <a:srgbClr val="000000">
                    <a:alpha val="43137"/>
                  </a:srgbClr>
                </a:outerShdw>
              </a:effectLst>
              <a:latin typeface="Calibri (Основной текст)"/>
            </a:endParaRPr>
          </a:p>
        </p:txBody>
      </p:sp>
      <p:pic>
        <p:nvPicPr>
          <p:cNvPr id="15" name="Рисунок 14"/>
          <p:cNvPicPr>
            <a:picLocks noChangeAspect="1"/>
          </p:cNvPicPr>
          <p:nvPr/>
        </p:nvPicPr>
        <p:blipFill>
          <a:blip r:embed="rId3"/>
          <a:stretch>
            <a:fillRect/>
          </a:stretch>
        </p:blipFill>
        <p:spPr>
          <a:xfrm>
            <a:off x="71375" y="21353"/>
            <a:ext cx="1144863" cy="677069"/>
          </a:xfrm>
          <a:prstGeom prst="rect">
            <a:avLst/>
          </a:prstGeom>
        </p:spPr>
      </p:pic>
      <p:grpSp>
        <p:nvGrpSpPr>
          <p:cNvPr id="17" name="Группа 16"/>
          <p:cNvGrpSpPr/>
          <p:nvPr/>
        </p:nvGrpSpPr>
        <p:grpSpPr>
          <a:xfrm>
            <a:off x="3105527" y="3932668"/>
            <a:ext cx="3691414" cy="2803596"/>
            <a:chOff x="509185" y="1494860"/>
            <a:chExt cx="11870422" cy="9336947"/>
          </a:xfrm>
        </p:grpSpPr>
        <p:graphicFrame>
          <p:nvGraphicFramePr>
            <p:cNvPr id="18" name="Схема 17">
              <a:extLst>
                <a:ext uri="{FF2B5EF4-FFF2-40B4-BE49-F238E27FC236}">
                  <a16:creationId xmlns:a16="http://schemas.microsoft.com/office/drawing/2014/main" id="{F007310E-07E9-44E4-94D5-96FC729569D4}"/>
                </a:ext>
              </a:extLst>
            </p:cNvPr>
            <p:cNvGraphicFramePr/>
            <p:nvPr>
              <p:extLst/>
            </p:nvPr>
          </p:nvGraphicFramePr>
          <p:xfrm>
            <a:off x="1080787" y="1589167"/>
            <a:ext cx="10763856" cy="91294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Схема 18">
              <a:extLst>
                <a:ext uri="{FF2B5EF4-FFF2-40B4-BE49-F238E27FC236}">
                  <a16:creationId xmlns:a16="http://schemas.microsoft.com/office/drawing/2014/main" id="{222769DE-AE9A-4238-A521-D5EECB5ADBD4}"/>
                </a:ext>
              </a:extLst>
            </p:cNvPr>
            <p:cNvGraphicFramePr/>
            <p:nvPr>
              <p:extLst/>
            </p:nvPr>
          </p:nvGraphicFramePr>
          <p:xfrm>
            <a:off x="509185" y="1494860"/>
            <a:ext cx="11870422" cy="93369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grpSp>
        <p:nvGrpSpPr>
          <p:cNvPr id="20" name="Группа 19"/>
          <p:cNvGrpSpPr/>
          <p:nvPr/>
        </p:nvGrpSpPr>
        <p:grpSpPr>
          <a:xfrm>
            <a:off x="8314860" y="3943992"/>
            <a:ext cx="4039151" cy="2775279"/>
            <a:chOff x="509185" y="1494860"/>
            <a:chExt cx="11870422" cy="9336947"/>
          </a:xfrm>
        </p:grpSpPr>
        <p:graphicFrame>
          <p:nvGraphicFramePr>
            <p:cNvPr id="21" name="Схема 20">
              <a:extLst>
                <a:ext uri="{FF2B5EF4-FFF2-40B4-BE49-F238E27FC236}">
                  <a16:creationId xmlns:a16="http://schemas.microsoft.com/office/drawing/2014/main" id="{F007310E-07E9-44E4-94D5-96FC729569D4}"/>
                </a:ext>
              </a:extLst>
            </p:cNvPr>
            <p:cNvGraphicFramePr/>
            <p:nvPr>
              <p:extLst/>
            </p:nvPr>
          </p:nvGraphicFramePr>
          <p:xfrm>
            <a:off x="1080787" y="1589167"/>
            <a:ext cx="10763856" cy="912945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2" name="Схема 21">
              <a:extLst>
                <a:ext uri="{FF2B5EF4-FFF2-40B4-BE49-F238E27FC236}">
                  <a16:creationId xmlns:a16="http://schemas.microsoft.com/office/drawing/2014/main" id="{222769DE-AE9A-4238-A521-D5EECB5ADBD4}"/>
                </a:ext>
              </a:extLst>
            </p:cNvPr>
            <p:cNvGraphicFramePr/>
            <p:nvPr>
              <p:extLst/>
            </p:nvPr>
          </p:nvGraphicFramePr>
          <p:xfrm>
            <a:off x="509185" y="1494860"/>
            <a:ext cx="11870422" cy="933694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sp>
        <p:nvSpPr>
          <p:cNvPr id="29" name="Штриховая стрелка вправо 28"/>
          <p:cNvSpPr/>
          <p:nvPr/>
        </p:nvSpPr>
        <p:spPr>
          <a:xfrm>
            <a:off x="6764284" y="5010792"/>
            <a:ext cx="1647825" cy="647700"/>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4833257" y="891583"/>
            <a:ext cx="7067939" cy="923330"/>
          </a:xfrm>
          <a:prstGeom prst="rect">
            <a:avLst/>
          </a:prstGeom>
        </p:spPr>
        <p:txBody>
          <a:bodyPr wrap="square">
            <a:spAutoFit/>
          </a:bodyPr>
          <a:lstStyle/>
          <a:p>
            <a:pPr algn="just"/>
            <a:r>
              <a:rPr lang="en-US" b="1" spc="-1" dirty="0">
                <a:solidFill>
                  <a:srgbClr val="000000"/>
                </a:solidFill>
                <a:latin typeface="Book Antiqua"/>
                <a:ea typeface="ＭＳ Ｐゴシック"/>
              </a:rPr>
              <a:t>The Russian consortium RDIG (Russian Data Intensive GRID) was set up in September 2003 as a national federation in the EGEE project.  </a:t>
            </a:r>
          </a:p>
        </p:txBody>
      </p:sp>
      <p:sp>
        <p:nvSpPr>
          <p:cNvPr id="31" name="Прямоугольник 30"/>
          <p:cNvSpPr/>
          <p:nvPr/>
        </p:nvSpPr>
        <p:spPr>
          <a:xfrm>
            <a:off x="4918577" y="3062848"/>
            <a:ext cx="6601007" cy="707886"/>
          </a:xfrm>
          <a:prstGeom prst="rect">
            <a:avLst/>
          </a:prstGeom>
        </p:spPr>
        <p:txBody>
          <a:bodyPr wrap="square">
            <a:spAutoFit/>
          </a:bodyPr>
          <a:lstStyle/>
          <a:p>
            <a:pPr algn="just"/>
            <a:r>
              <a:rPr lang="en-US" sz="2000" b="1" i="1" spc="-1" dirty="0">
                <a:solidFill>
                  <a:srgbClr val="000000"/>
                </a:solidFill>
                <a:latin typeface="Book Antiqua"/>
                <a:ea typeface="ＭＳ Ｐゴシック"/>
              </a:rPr>
              <a:t>Consortium RDIG-M − Russian Data Intensive GRID for </a:t>
            </a:r>
            <a:r>
              <a:rPr lang="en-US" sz="2000" b="1" i="1" spc="-1" dirty="0" err="1">
                <a:solidFill>
                  <a:srgbClr val="000000"/>
                </a:solidFill>
                <a:latin typeface="Book Antiqua"/>
                <a:ea typeface="ＭＳ Ｐゴシック"/>
              </a:rPr>
              <a:t>Megascience</a:t>
            </a:r>
            <a:r>
              <a:rPr lang="en-US" sz="2000" b="1" i="1" spc="-1" dirty="0">
                <a:solidFill>
                  <a:srgbClr val="000000"/>
                </a:solidFill>
                <a:latin typeface="Book Antiqua"/>
                <a:ea typeface="ＭＳ Ｐゴシック"/>
              </a:rPr>
              <a:t> projects</a:t>
            </a:r>
          </a:p>
        </p:txBody>
      </p:sp>
      <p:sp>
        <p:nvSpPr>
          <p:cNvPr id="25" name="Прямоугольник 24">
            <a:extLst>
              <a:ext uri="{FF2B5EF4-FFF2-40B4-BE49-F238E27FC236}">
                <a16:creationId xmlns:a16="http://schemas.microsoft.com/office/drawing/2014/main" id="{C12176DE-943B-434E-815F-C7838A6CD950}"/>
              </a:ext>
            </a:extLst>
          </p:cNvPr>
          <p:cNvSpPr/>
          <p:nvPr/>
        </p:nvSpPr>
        <p:spPr>
          <a:xfrm>
            <a:off x="4833257" y="1976099"/>
            <a:ext cx="7144085" cy="1015663"/>
          </a:xfrm>
          <a:prstGeom prst="rect">
            <a:avLst/>
          </a:prstGeom>
        </p:spPr>
        <p:txBody>
          <a:bodyPr wrap="square">
            <a:spAutoFit/>
          </a:bodyPr>
          <a:lstStyle/>
          <a:p>
            <a:r>
              <a:rPr lang="en-US" sz="2000" b="1" spc="-1" dirty="0">
                <a:solidFill>
                  <a:srgbClr val="000000"/>
                </a:solidFill>
                <a:latin typeface="Book Antiqua"/>
                <a:ea typeface="ＭＳ Ｐゴシック"/>
              </a:rPr>
              <a:t>A protocol between CERN, Russia and JINR on participation in the LCG project was signed in 2003. </a:t>
            </a:r>
            <a:r>
              <a:rPr lang="en-US" sz="2000" b="1" spc="-1" dirty="0" err="1">
                <a:solidFill>
                  <a:srgbClr val="000000"/>
                </a:solidFill>
                <a:latin typeface="Book Antiqua"/>
                <a:ea typeface="ＭＳ Ｐゴシック"/>
              </a:rPr>
              <a:t>MoU</a:t>
            </a:r>
            <a:r>
              <a:rPr lang="en-US" sz="2000" b="1" spc="-1" dirty="0">
                <a:solidFill>
                  <a:srgbClr val="000000"/>
                </a:solidFill>
                <a:latin typeface="Book Antiqua"/>
                <a:ea typeface="ＭＳ Ｐゴシック"/>
              </a:rPr>
              <a:t> on participation in the WLCG project was signed in 2007.</a:t>
            </a:r>
            <a:endParaRPr lang="ru-RU" sz="2000" b="1" spc="-1" dirty="0">
              <a:solidFill>
                <a:srgbClr val="000000"/>
              </a:solidFill>
              <a:latin typeface="Book Antiqua"/>
              <a:ea typeface="ＭＳ Ｐゴシック"/>
            </a:endParaRPr>
          </a:p>
        </p:txBody>
      </p:sp>
      <p:pic>
        <p:nvPicPr>
          <p:cNvPr id="26" name="Picture 3" descr="Graphic1">
            <a:extLst>
              <a:ext uri="{FF2B5EF4-FFF2-40B4-BE49-F238E27FC236}">
                <a16:creationId xmlns:a16="http://schemas.microsoft.com/office/drawing/2014/main" id="{19B5997E-E204-4FA0-A0CE-02B1B69E2B6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4256" y="797825"/>
            <a:ext cx="4243873" cy="340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342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8FEF094-CC73-4477-B9E9-8D873FA8ED70}"/>
              </a:ext>
            </a:extLst>
          </p:cNvPr>
          <p:cNvSpPr/>
          <p:nvPr/>
        </p:nvSpPr>
        <p:spPr>
          <a:xfrm>
            <a:off x="173346" y="715052"/>
            <a:ext cx="11982540" cy="5940088"/>
          </a:xfrm>
          <a:prstGeom prst="rect">
            <a:avLst/>
          </a:prstGeom>
        </p:spPr>
        <p:txBody>
          <a:bodyPr wrap="square">
            <a:spAutoFit/>
          </a:bodyPr>
          <a:lstStyle/>
          <a:p>
            <a:pPr defTabSz="360000"/>
            <a:r>
              <a:rPr lang="ru-RU" sz="1900" dirty="0"/>
              <a:t>1.	Модернизация инженерной инфраструктуры МИВК ОИЯИ (реконструкция в соответствии с современными требованиями машинного зала 4-ого этажа ЛИТ).</a:t>
            </a:r>
          </a:p>
          <a:p>
            <a:pPr defTabSz="360000"/>
            <a:r>
              <a:rPr lang="ru-RU" sz="1900" dirty="0"/>
              <a:t>2.	Модернизация и развитие распределенной вычислительной платформы для проекта NICA с привлечением вычислительных центров коллаборации NICA.</a:t>
            </a:r>
          </a:p>
          <a:p>
            <a:pPr defTabSz="360000"/>
            <a:r>
              <a:rPr lang="ru-RU" sz="1900" dirty="0"/>
              <a:t>3.	Создание </a:t>
            </a:r>
            <a:r>
              <a:rPr lang="ru-RU" sz="1900" dirty="0" err="1"/>
              <a:t>грид</a:t>
            </a:r>
            <a:r>
              <a:rPr lang="ru-RU" sz="1900" dirty="0"/>
              <a:t>-кластера Tier0 для экспериментов мегапроекта NICA для хранения экспериментальных и смоделированных данных. Расширение производительности и емкости систем хранения </a:t>
            </a:r>
            <a:r>
              <a:rPr lang="ru-RU" sz="1900" dirty="0" err="1"/>
              <a:t>грид</a:t>
            </a:r>
            <a:r>
              <a:rPr lang="ru-RU" sz="1900" dirty="0"/>
              <a:t>-кластеров Tier1 и Tier2 в качестве центров обработки данных для экспериментов мегапроекта NICA, нейтринной программы ОИЯИ и экспериментов на LHC. </a:t>
            </a:r>
          </a:p>
          <a:p>
            <a:pPr defTabSz="360000"/>
            <a:r>
              <a:rPr lang="ru-RU" sz="1900" dirty="0"/>
              <a:t>4.	Расширение облачной инфраструктуры ОИЯИ с целью увеличения предоставляемого пользователям спектра сервисов на основе технологий контейнеризации. Автоматизация развертывания облачных технологий в организациях стран-участниц ОИЯИ. </a:t>
            </a:r>
          </a:p>
          <a:p>
            <a:pPr defTabSz="360000"/>
            <a:r>
              <a:rPr lang="ru-RU" sz="1900" dirty="0"/>
              <a:t>5.	Расширение платформы </a:t>
            </a:r>
            <a:r>
              <a:rPr lang="ru-RU" sz="1900" dirty="0" err="1"/>
              <a:t>HybriLIT</a:t>
            </a:r>
            <a:r>
              <a:rPr lang="ru-RU" sz="1900" dirty="0"/>
              <a:t>, включая суперкомпьютер «Говорун», как </a:t>
            </a:r>
            <a:r>
              <a:rPr lang="ru-RU" sz="1900" dirty="0" err="1"/>
              <a:t>гиперконвергентной</a:t>
            </a:r>
            <a:r>
              <a:rPr lang="ru-RU" sz="1900" dirty="0"/>
              <a:t> программно-определяемой среды с иерархической системой хранения и обработки данных.</a:t>
            </a:r>
          </a:p>
          <a:p>
            <a:pPr defTabSz="360000"/>
            <a:r>
              <a:rPr lang="ru-RU" sz="1900" dirty="0"/>
              <a:t>6.	Проектирование и разработка распределенной программно-конфигурируемой высокопроизводительной вычислительной платформы, объединяющей суперкомпьютерные, </a:t>
            </a:r>
            <a:r>
              <a:rPr lang="ru-RU" sz="1900" dirty="0" err="1"/>
              <a:t>грид</a:t>
            </a:r>
            <a:r>
              <a:rPr lang="ru-RU" sz="1900" dirty="0"/>
              <a:t>- и облачные технологии для эффективного использования новых вычислительных архитектур. </a:t>
            </a:r>
          </a:p>
          <a:p>
            <a:pPr defTabSz="360000"/>
            <a:r>
              <a:rPr lang="ru-RU" sz="1900" dirty="0"/>
              <a:t>7.	Разработка системы защиты компьютерной инфраструктуры на основе принципиально новых парадигм, включая квантовую криптографию, </a:t>
            </a:r>
            <a:r>
              <a:rPr lang="ru-RU" sz="1900" dirty="0" err="1"/>
              <a:t>нейрокогнитивные</a:t>
            </a:r>
            <a:r>
              <a:rPr lang="ru-RU" sz="1900" dirty="0"/>
              <a:t> принципы организации данных и взаимодействия объектов данных, глобальную интеграцию информационных систем, универсальный доступ к приложениям, новые интернет-протоколы, виртуализацию, социальные сети, данные мобильных устройств и геолокации.</a:t>
            </a:r>
          </a:p>
        </p:txBody>
      </p:sp>
      <p:sp>
        <p:nvSpPr>
          <p:cNvPr id="3" name="Прямоугольник 2">
            <a:extLst>
              <a:ext uri="{FF2B5EF4-FFF2-40B4-BE49-F238E27FC236}">
                <a16:creationId xmlns:a16="http://schemas.microsoft.com/office/drawing/2014/main" id="{7658048E-C68F-48DF-86CF-82D65BAA0AD7}"/>
              </a:ext>
            </a:extLst>
          </p:cNvPr>
          <p:cNvSpPr/>
          <p:nvPr/>
        </p:nvSpPr>
        <p:spPr>
          <a:xfrm>
            <a:off x="3424026" y="169054"/>
            <a:ext cx="5554854" cy="461665"/>
          </a:xfrm>
          <a:prstGeom prst="rect">
            <a:avLst/>
          </a:prstGeom>
        </p:spPr>
        <p:txBody>
          <a:bodyPr wrap="none">
            <a:spAutoFit/>
          </a:bodyPr>
          <a:lstStyle/>
          <a:p>
            <a:r>
              <a:rPr lang="ru-RU" sz="2400" b="1" dirty="0"/>
              <a:t>Ожидаемые результаты проекта МИВК:</a:t>
            </a:r>
          </a:p>
        </p:txBody>
      </p:sp>
    </p:spTree>
    <p:extLst>
      <p:ext uri="{BB962C8B-B14F-4D97-AF65-F5344CB8AC3E}">
        <p14:creationId xmlns:p14="http://schemas.microsoft.com/office/powerpoint/2010/main" val="3729210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196850" y="788637"/>
            <a:ext cx="11903995" cy="615553"/>
          </a:xfrm>
          <a:prstGeom prst="rect">
            <a:avLst/>
          </a:prstGeom>
          <a:noFill/>
          <a:ln w="9525">
            <a:noFill/>
            <a:miter lim="800000"/>
            <a:headEnd/>
            <a:tailEnd/>
          </a:ln>
        </p:spPr>
        <p:txBody>
          <a:bodyPr wrap="square">
            <a:spAutoFit/>
          </a:bodyPr>
          <a:lstStyle/>
          <a:p>
            <a:pPr algn="just" defTabSz="457200"/>
            <a:r>
              <a:rPr lang="en-GB" altLang="ru-RU" sz="1700" b="1" dirty="0">
                <a:solidFill>
                  <a:srgbClr val="C00000"/>
                </a:solidFill>
                <a:latin typeface="Book Antiqua" pitchFamily="18" charset="0"/>
                <a:ea typeface="MS PGothic" pitchFamily="34" charset="-128"/>
                <a:cs typeface="Arial Black" pitchFamily="34" charset="0"/>
              </a:rPr>
              <a:t>WLCG: </a:t>
            </a:r>
            <a:r>
              <a:rPr lang="en-GB" altLang="ru-RU" sz="1700" b="1" dirty="0">
                <a:latin typeface="Book Antiqua" pitchFamily="18" charset="0"/>
                <a:ea typeface="MS PGothic" pitchFamily="34" charset="-128"/>
                <a:cs typeface="Arial Black" pitchFamily="34" charset="0"/>
              </a:rPr>
              <a:t>a</a:t>
            </a:r>
            <a:r>
              <a:rPr lang="en-GB" altLang="ru-RU" sz="1700" dirty="0">
                <a:solidFill>
                  <a:srgbClr val="000000"/>
                </a:solidFill>
                <a:latin typeface="Book Antiqua" pitchFamily="18" charset="0"/>
                <a:ea typeface="MS PGothic" pitchFamily="34" charset="-128"/>
                <a:cs typeface="Arial Black" pitchFamily="34" charset="0"/>
              </a:rPr>
              <a:t>n International collaboration to distribute and analyse LHC data. Integrates computer centres worldwide that provide computing and storage resource into a single infrastructure accessible by all LHC physicists</a:t>
            </a:r>
          </a:p>
        </p:txBody>
      </p:sp>
      <p:sp>
        <p:nvSpPr>
          <p:cNvPr id="3" name="Прямоугольник 7"/>
          <p:cNvSpPr>
            <a:spLocks noChangeArrowheads="1"/>
          </p:cNvSpPr>
          <p:nvPr/>
        </p:nvSpPr>
        <p:spPr bwMode="auto">
          <a:xfrm>
            <a:off x="7542471" y="6283488"/>
            <a:ext cx="4000500" cy="368300"/>
          </a:xfrm>
          <a:prstGeom prst="rect">
            <a:avLst/>
          </a:prstGeom>
          <a:noFill/>
          <a:ln w="9525">
            <a:noFill/>
            <a:miter lim="800000"/>
            <a:headEnd/>
            <a:tailEnd/>
          </a:ln>
        </p:spPr>
        <p:txBody>
          <a:bodyPr wrap="none">
            <a:spAutoFit/>
          </a:bodyPr>
          <a:lstStyle/>
          <a:p>
            <a:r>
              <a:rPr lang="en-US" i="1" dirty="0">
                <a:solidFill>
                  <a:srgbClr val="000000"/>
                </a:solidFill>
                <a:latin typeface="Book Antiqua" pitchFamily="18" charset="0"/>
              </a:rPr>
              <a:t>Worldwide LHC Computing Grid - 2019</a:t>
            </a:r>
            <a:endParaRPr lang="ru-RU" i="1" dirty="0">
              <a:solidFill>
                <a:srgbClr val="000000"/>
              </a:solidFill>
              <a:latin typeface="Book Antiqua" pitchFamily="18" charset="0"/>
            </a:endParaRPr>
          </a:p>
        </p:txBody>
      </p:sp>
      <p:sp>
        <p:nvSpPr>
          <p:cNvPr id="4" name="TextBox 10"/>
          <p:cNvSpPr txBox="1">
            <a:spLocks noChangeArrowheads="1"/>
          </p:cNvSpPr>
          <p:nvPr/>
        </p:nvSpPr>
        <p:spPr bwMode="auto">
          <a:xfrm>
            <a:off x="4716966" y="3196877"/>
            <a:ext cx="2369634" cy="2139047"/>
          </a:xfrm>
          <a:prstGeom prst="rect">
            <a:avLst/>
          </a:prstGeom>
          <a:noFill/>
          <a:ln w="9525">
            <a:noFill/>
            <a:miter lim="800000"/>
            <a:headEnd/>
            <a:tailEnd/>
          </a:ln>
        </p:spPr>
        <p:txBody>
          <a:bodyPr wrap="square">
            <a:spAutoFit/>
          </a:bodyPr>
          <a:lstStyle/>
          <a:p>
            <a:pPr>
              <a:spcAft>
                <a:spcPts val="600"/>
              </a:spcAft>
            </a:pPr>
            <a:r>
              <a:rPr lang="en-US" altLang="ru-RU" b="1" dirty="0">
                <a:solidFill>
                  <a:srgbClr val="C00000"/>
                </a:solidFill>
                <a:latin typeface="Book Antiqua" pitchFamily="18" charset="0"/>
                <a:ea typeface="MS PGothic" pitchFamily="34" charset="-128"/>
              </a:rPr>
              <a:t>161 </a:t>
            </a:r>
            <a:r>
              <a:rPr lang="en-US" altLang="ru-RU" b="1" dirty="0">
                <a:solidFill>
                  <a:srgbClr val="000000"/>
                </a:solidFill>
                <a:latin typeface="Book Antiqua" pitchFamily="18" charset="0"/>
                <a:ea typeface="MS PGothic" pitchFamily="34" charset="-128"/>
              </a:rPr>
              <a:t>sites</a:t>
            </a:r>
            <a:endParaRPr lang="ru-RU" altLang="ru-RU" b="1" dirty="0">
              <a:solidFill>
                <a:srgbClr val="000000"/>
              </a:solidFill>
              <a:latin typeface="Book Antiqua" pitchFamily="18" charset="0"/>
              <a:ea typeface="MS PGothic" pitchFamily="34" charset="-128"/>
            </a:endParaRPr>
          </a:p>
          <a:p>
            <a:pPr>
              <a:spcAft>
                <a:spcPts val="600"/>
              </a:spcAft>
            </a:pPr>
            <a:r>
              <a:rPr lang="en-US" altLang="ru-RU" b="1" dirty="0">
                <a:solidFill>
                  <a:srgbClr val="C00000"/>
                </a:solidFill>
                <a:latin typeface="Book Antiqua" pitchFamily="18" charset="0"/>
                <a:ea typeface="MS PGothic" pitchFamily="34" charset="-128"/>
              </a:rPr>
              <a:t>42 </a:t>
            </a:r>
            <a:r>
              <a:rPr lang="en-US" altLang="ru-RU" b="1" dirty="0">
                <a:solidFill>
                  <a:srgbClr val="000000"/>
                </a:solidFill>
                <a:latin typeface="Book Antiqua" pitchFamily="18" charset="0"/>
                <a:ea typeface="MS PGothic" pitchFamily="34" charset="-128"/>
              </a:rPr>
              <a:t>countries</a:t>
            </a:r>
          </a:p>
          <a:p>
            <a:pPr>
              <a:spcAft>
                <a:spcPts val="600"/>
              </a:spcAft>
            </a:pPr>
            <a:r>
              <a:rPr lang="en-US" altLang="ru-RU" b="1" dirty="0">
                <a:solidFill>
                  <a:srgbClr val="C00000"/>
                </a:solidFill>
                <a:latin typeface="Book Antiqua" pitchFamily="18" charset="0"/>
                <a:ea typeface="MS PGothic" pitchFamily="34" charset="-128"/>
              </a:rPr>
              <a:t>~1M </a:t>
            </a:r>
            <a:r>
              <a:rPr lang="en-US" altLang="ru-RU" b="1" dirty="0">
                <a:solidFill>
                  <a:srgbClr val="000000"/>
                </a:solidFill>
                <a:latin typeface="Book Antiqua" pitchFamily="18" charset="0"/>
                <a:ea typeface="MS PGothic" pitchFamily="34" charset="-128"/>
              </a:rPr>
              <a:t>CPU</a:t>
            </a:r>
            <a:r>
              <a:rPr lang="ru-RU" altLang="ru-RU" b="1" dirty="0">
                <a:solidFill>
                  <a:srgbClr val="000000"/>
                </a:solidFill>
                <a:latin typeface="Book Antiqua" pitchFamily="18" charset="0"/>
                <a:ea typeface="MS PGothic" pitchFamily="34" charset="-128"/>
              </a:rPr>
              <a:t> </a:t>
            </a:r>
            <a:r>
              <a:rPr lang="en-US" altLang="ru-RU" b="1" dirty="0">
                <a:solidFill>
                  <a:srgbClr val="000000"/>
                </a:solidFill>
                <a:latin typeface="Book Antiqua" pitchFamily="18" charset="0"/>
                <a:ea typeface="MS PGothic" pitchFamily="34" charset="-128"/>
              </a:rPr>
              <a:t>cores</a:t>
            </a:r>
          </a:p>
          <a:p>
            <a:pPr>
              <a:spcAft>
                <a:spcPts val="600"/>
              </a:spcAft>
            </a:pPr>
            <a:r>
              <a:rPr lang="en-US" altLang="ru-RU" b="1" dirty="0">
                <a:solidFill>
                  <a:srgbClr val="C00000"/>
                </a:solidFill>
                <a:latin typeface="Book Antiqua" pitchFamily="18" charset="0"/>
                <a:ea typeface="MS PGothic" pitchFamily="34" charset="-128"/>
              </a:rPr>
              <a:t>1</a:t>
            </a:r>
            <a:r>
              <a:rPr lang="en-US" altLang="ru-RU" b="1" dirty="0">
                <a:solidFill>
                  <a:srgbClr val="000000"/>
                </a:solidFill>
                <a:latin typeface="Book Antiqua" pitchFamily="18" charset="0"/>
                <a:ea typeface="MS PGothic" pitchFamily="34" charset="-128"/>
              </a:rPr>
              <a:t> EB of storage</a:t>
            </a:r>
          </a:p>
          <a:p>
            <a:pPr>
              <a:spcAft>
                <a:spcPts val="600"/>
              </a:spcAft>
            </a:pPr>
            <a:r>
              <a:rPr lang="en-US" altLang="ru-RU" sz="1600" b="1" dirty="0">
                <a:solidFill>
                  <a:srgbClr val="000000"/>
                </a:solidFill>
                <a:latin typeface="Book Antiqua" pitchFamily="18" charset="0"/>
                <a:ea typeface="MS PGothic" pitchFamily="34" charset="-128"/>
              </a:rPr>
              <a:t>&gt; </a:t>
            </a:r>
            <a:r>
              <a:rPr lang="en-US" altLang="ru-RU" b="1" dirty="0">
                <a:solidFill>
                  <a:srgbClr val="C00000"/>
                </a:solidFill>
                <a:latin typeface="Book Antiqua" pitchFamily="18" charset="0"/>
                <a:ea typeface="MS PGothic" pitchFamily="34" charset="-128"/>
              </a:rPr>
              <a:t>3</a:t>
            </a:r>
            <a:r>
              <a:rPr lang="en-US" altLang="ru-RU" b="1" dirty="0">
                <a:solidFill>
                  <a:srgbClr val="000000"/>
                </a:solidFill>
                <a:latin typeface="Book Antiqua" pitchFamily="18" charset="0"/>
                <a:ea typeface="MS PGothic" pitchFamily="34" charset="-128"/>
              </a:rPr>
              <a:t> million jobs/day</a:t>
            </a:r>
          </a:p>
          <a:p>
            <a:pPr>
              <a:spcAft>
                <a:spcPts val="600"/>
              </a:spcAft>
            </a:pPr>
            <a:r>
              <a:rPr lang="en-US" altLang="ru-RU" b="1" dirty="0">
                <a:solidFill>
                  <a:srgbClr val="C00000"/>
                </a:solidFill>
                <a:latin typeface="Book Antiqua" pitchFamily="18" charset="0"/>
                <a:ea typeface="MS PGothic" pitchFamily="34" charset="-128"/>
              </a:rPr>
              <a:t>10-100</a:t>
            </a:r>
            <a:r>
              <a:rPr lang="en-US" altLang="ru-RU" b="1" dirty="0">
                <a:solidFill>
                  <a:srgbClr val="000000"/>
                </a:solidFill>
                <a:latin typeface="Book Antiqua" pitchFamily="18" charset="0"/>
                <a:ea typeface="MS PGothic" pitchFamily="34" charset="-128"/>
              </a:rPr>
              <a:t> Gb links</a:t>
            </a:r>
          </a:p>
        </p:txBody>
      </p:sp>
      <p:pic>
        <p:nvPicPr>
          <p:cNvPr id="5" name="Рисунок 4"/>
          <p:cNvPicPr>
            <a:picLocks noChangeAspect="1"/>
          </p:cNvPicPr>
          <p:nvPr/>
        </p:nvPicPr>
        <p:blipFill>
          <a:blip r:embed="rId2"/>
          <a:srcRect/>
          <a:stretch>
            <a:fillRect/>
          </a:stretch>
        </p:blipFill>
        <p:spPr bwMode="auto">
          <a:xfrm>
            <a:off x="243991" y="1440026"/>
            <a:ext cx="4231457" cy="3958231"/>
          </a:xfrm>
          <a:prstGeom prst="rect">
            <a:avLst/>
          </a:prstGeom>
          <a:noFill/>
          <a:ln w="9525">
            <a:noFill/>
            <a:miter lim="800000"/>
            <a:headEnd/>
            <a:tailEnd/>
          </a:ln>
        </p:spPr>
      </p:pic>
      <p:pic>
        <p:nvPicPr>
          <p:cNvPr id="6" name="Рисунок 6"/>
          <p:cNvPicPr>
            <a:picLocks noChangeAspect="1"/>
          </p:cNvPicPr>
          <p:nvPr/>
        </p:nvPicPr>
        <p:blipFill>
          <a:blip r:embed="rId3"/>
          <a:srcRect/>
          <a:stretch>
            <a:fillRect/>
          </a:stretch>
        </p:blipFill>
        <p:spPr bwMode="auto">
          <a:xfrm>
            <a:off x="7086600" y="3228975"/>
            <a:ext cx="4674476" cy="3052314"/>
          </a:xfrm>
          <a:prstGeom prst="rect">
            <a:avLst/>
          </a:prstGeom>
          <a:noFill/>
          <a:ln w="9525">
            <a:noFill/>
            <a:miter lim="800000"/>
            <a:headEnd/>
            <a:tailEnd/>
          </a:ln>
        </p:spPr>
      </p:pic>
      <p:sp>
        <p:nvSpPr>
          <p:cNvPr id="7" name="Прямоугольник 8"/>
          <p:cNvSpPr>
            <a:spLocks noChangeArrowheads="1"/>
          </p:cNvSpPr>
          <p:nvPr/>
        </p:nvSpPr>
        <p:spPr bwMode="auto">
          <a:xfrm>
            <a:off x="4578572" y="1438687"/>
            <a:ext cx="7522273" cy="923330"/>
          </a:xfrm>
          <a:prstGeom prst="rect">
            <a:avLst/>
          </a:prstGeom>
          <a:noFill/>
          <a:ln w="9525">
            <a:noFill/>
            <a:miter lim="800000"/>
            <a:headEnd/>
            <a:tailEnd/>
          </a:ln>
        </p:spPr>
        <p:txBody>
          <a:bodyPr wrap="square">
            <a:spAutoFit/>
          </a:bodyPr>
          <a:lstStyle/>
          <a:p>
            <a:pPr algn="just"/>
            <a:r>
              <a:rPr lang="en-US" dirty="0">
                <a:solidFill>
                  <a:srgbClr val="000000"/>
                </a:solidFill>
                <a:latin typeface="Book Antiqua" pitchFamily="18" charset="0"/>
              </a:rPr>
              <a:t>The mission of the WLCG project is to provide global computing resources to store, distribute and analyze the </a:t>
            </a:r>
            <a:r>
              <a:rPr lang="en-US" dirty="0">
                <a:solidFill>
                  <a:srgbClr val="C00000"/>
                </a:solidFill>
                <a:latin typeface="Book Antiqua" pitchFamily="18" charset="0"/>
              </a:rPr>
              <a:t>~50-70 Petabytes </a:t>
            </a:r>
            <a:r>
              <a:rPr lang="en-US" dirty="0">
                <a:solidFill>
                  <a:srgbClr val="000000"/>
                </a:solidFill>
                <a:latin typeface="Book Antiqua" pitchFamily="18" charset="0"/>
              </a:rPr>
              <a:t>of data expected every year of operations from the </a:t>
            </a:r>
            <a:r>
              <a:rPr lang="en-US" dirty="0">
                <a:latin typeface="Book Antiqua" pitchFamily="18" charset="0"/>
              </a:rPr>
              <a:t>Large Hadron Collider</a:t>
            </a:r>
            <a:r>
              <a:rPr lang="ru-RU" dirty="0">
                <a:latin typeface="Book Antiqua" pitchFamily="18" charset="0"/>
              </a:rPr>
              <a:t>.</a:t>
            </a:r>
          </a:p>
        </p:txBody>
      </p:sp>
      <p:sp>
        <p:nvSpPr>
          <p:cNvPr id="8" name="Прямоугольник 9"/>
          <p:cNvSpPr>
            <a:spLocks noChangeArrowheads="1"/>
          </p:cNvSpPr>
          <p:nvPr/>
        </p:nvSpPr>
        <p:spPr bwMode="auto">
          <a:xfrm>
            <a:off x="4608513" y="2396514"/>
            <a:ext cx="6096000" cy="646112"/>
          </a:xfrm>
          <a:prstGeom prst="rect">
            <a:avLst/>
          </a:prstGeom>
          <a:noFill/>
          <a:ln w="9525">
            <a:noFill/>
            <a:miter lim="800000"/>
            <a:headEnd/>
            <a:tailEnd/>
          </a:ln>
        </p:spPr>
        <p:txBody>
          <a:bodyPr>
            <a:spAutoFit/>
          </a:bodyPr>
          <a:lstStyle/>
          <a:p>
            <a:r>
              <a:rPr lang="en-US" b="1" dirty="0">
                <a:solidFill>
                  <a:srgbClr val="C00000"/>
                </a:solidFill>
                <a:latin typeface="Book Antiqua" pitchFamily="18" charset="0"/>
              </a:rPr>
              <a:t>WLCG computing enabled physicists to announce the discovery of the Higgs Boson.</a:t>
            </a:r>
            <a:endParaRPr lang="ru-RU" b="1" dirty="0">
              <a:solidFill>
                <a:srgbClr val="C00000"/>
              </a:solidFill>
              <a:latin typeface="Book Antiqua" pitchFamily="18" charset="0"/>
            </a:endParaRPr>
          </a:p>
        </p:txBody>
      </p:sp>
      <p:graphicFrame>
        <p:nvGraphicFramePr>
          <p:cNvPr id="9" name="Таблица 8"/>
          <p:cNvGraphicFramePr>
            <a:graphicFrameLocks noGrp="1"/>
          </p:cNvGraphicFramePr>
          <p:nvPr/>
        </p:nvGraphicFramePr>
        <p:xfrm>
          <a:off x="196850" y="5394960"/>
          <a:ext cx="5096828" cy="1463040"/>
        </p:xfrm>
        <a:graphic>
          <a:graphicData uri="http://schemas.openxmlformats.org/drawingml/2006/table">
            <a:tbl>
              <a:tblPr firstRow="1" bandRow="1">
                <a:tableStyleId>{5940675A-B579-460E-94D1-54222C63F5DA}</a:tableStyleId>
              </a:tblPr>
              <a:tblGrid>
                <a:gridCol w="1937068">
                  <a:extLst>
                    <a:ext uri="{9D8B030D-6E8A-4147-A177-3AD203B41FA5}">
                      <a16:colId xmlns:a16="http://schemas.microsoft.com/office/drawing/2014/main" val="20000"/>
                    </a:ext>
                  </a:extLst>
                </a:gridCol>
                <a:gridCol w="1694180">
                  <a:extLst>
                    <a:ext uri="{9D8B030D-6E8A-4147-A177-3AD203B41FA5}">
                      <a16:colId xmlns:a16="http://schemas.microsoft.com/office/drawing/2014/main" val="20001"/>
                    </a:ext>
                  </a:extLst>
                </a:gridCol>
                <a:gridCol w="1465580">
                  <a:extLst>
                    <a:ext uri="{9D8B030D-6E8A-4147-A177-3AD203B41FA5}">
                      <a16:colId xmlns:a16="http://schemas.microsoft.com/office/drawing/2014/main" val="20002"/>
                    </a:ext>
                  </a:extLst>
                </a:gridCol>
              </a:tblGrid>
              <a:tr h="1463040">
                <a:tc>
                  <a:txBody>
                    <a:bodyPr/>
                    <a:lstStyle/>
                    <a:p>
                      <a:r>
                        <a:rPr lang="en-US" altLang="ru-RU" sz="1800" b="1" dirty="0">
                          <a:solidFill>
                            <a:srgbClr val="C00000"/>
                          </a:solidFill>
                          <a:latin typeface="Book Antiqua" panose="02040602050305030304" pitchFamily="18" charset="0"/>
                          <a:ea typeface="ＭＳ Ｐゴシック" charset="-128"/>
                        </a:rPr>
                        <a:t>Tier0 (CERN)</a:t>
                      </a:r>
                      <a:r>
                        <a:rPr lang="en-US" altLang="ru-RU" sz="1800" b="1" dirty="0">
                          <a:solidFill>
                            <a:srgbClr val="000000"/>
                          </a:solidFill>
                          <a:latin typeface="Book Antiqua" panose="02040602050305030304" pitchFamily="18" charset="0"/>
                          <a:ea typeface="ＭＳ Ｐゴシック" charset="-128"/>
                        </a:rPr>
                        <a:t>: </a:t>
                      </a:r>
                    </a:p>
                    <a:p>
                      <a:r>
                        <a:rPr lang="en-US" altLang="ru-RU" sz="1800" b="1" dirty="0">
                          <a:solidFill>
                            <a:srgbClr val="000000"/>
                          </a:solidFill>
                          <a:latin typeface="Book Antiqua" panose="02040602050305030304" pitchFamily="18" charset="0"/>
                          <a:ea typeface="ＭＳ Ｐゴシック" charset="-128"/>
                        </a:rPr>
                        <a:t>data recording,</a:t>
                      </a:r>
                    </a:p>
                    <a:p>
                      <a:r>
                        <a:rPr lang="en-US" altLang="ru-RU" sz="1800" b="1" dirty="0">
                          <a:solidFill>
                            <a:srgbClr val="000000"/>
                          </a:solidFill>
                          <a:latin typeface="Book Antiqua" panose="02040602050305030304" pitchFamily="18" charset="0"/>
                          <a:ea typeface="ＭＳ Ｐゴシック" charset="-128"/>
                        </a:rPr>
                        <a:t>reconstruction</a:t>
                      </a:r>
                    </a:p>
                    <a:p>
                      <a:r>
                        <a:rPr lang="en-US" altLang="ru-RU" sz="1800" b="1" dirty="0">
                          <a:solidFill>
                            <a:srgbClr val="000000"/>
                          </a:solidFill>
                          <a:latin typeface="Book Antiqua" panose="02040602050305030304" pitchFamily="18" charset="0"/>
                          <a:ea typeface="ＭＳ Ｐゴシック" charset="-128"/>
                        </a:rPr>
                        <a:t>and distribution</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ru-RU" sz="1800" b="1" dirty="0">
                          <a:solidFill>
                            <a:srgbClr val="C00000"/>
                          </a:solidFill>
                          <a:latin typeface="Book Antiqua" panose="02040602050305030304" pitchFamily="18" charset="0"/>
                          <a:ea typeface="ＭＳ Ｐゴシック" charset="-128"/>
                        </a:rPr>
                        <a:t>Tier1</a:t>
                      </a:r>
                      <a:r>
                        <a:rPr lang="en-US" altLang="ru-RU" sz="1800" b="1" dirty="0">
                          <a:solidFill>
                            <a:schemeClr val="tx1"/>
                          </a:solidFill>
                          <a:latin typeface="Book Antiqua" panose="02040602050305030304" pitchFamily="18" charset="0"/>
                          <a:ea typeface="ＭＳ Ｐゴシック" charset="-128"/>
                        </a:rPr>
                        <a:t>:</a:t>
                      </a:r>
                      <a:r>
                        <a:rPr lang="en-US" altLang="ru-RU" sz="1800" b="1" dirty="0">
                          <a:solidFill>
                            <a:srgbClr val="C00000"/>
                          </a:solidFill>
                          <a:latin typeface="Book Antiqua" panose="02040602050305030304" pitchFamily="18" charset="0"/>
                          <a:ea typeface="ＭＳ Ｐゴシック" charset="-128"/>
                        </a:rPr>
                        <a:t> </a:t>
                      </a:r>
                      <a:br>
                        <a:rPr lang="en-US" altLang="ru-RU" sz="1800" b="1" dirty="0">
                          <a:solidFill>
                            <a:srgbClr val="000000"/>
                          </a:solidFill>
                          <a:latin typeface="Book Antiqua" panose="02040602050305030304" pitchFamily="18" charset="0"/>
                          <a:ea typeface="ＭＳ Ｐゴシック" charset="-128"/>
                        </a:rPr>
                      </a:br>
                      <a:r>
                        <a:rPr lang="en-US" altLang="ru-RU" sz="1800" b="1" dirty="0">
                          <a:solidFill>
                            <a:srgbClr val="000000"/>
                          </a:solidFill>
                          <a:latin typeface="Book Antiqua" panose="02040602050305030304" pitchFamily="18" charset="0"/>
                          <a:ea typeface="ＭＳ Ｐゴシック" charset="-128"/>
                        </a:rPr>
                        <a:t>permanent</a:t>
                      </a:r>
                    </a:p>
                    <a:p>
                      <a:r>
                        <a:rPr lang="en-US" altLang="ru-RU" sz="1800" b="1" dirty="0">
                          <a:solidFill>
                            <a:srgbClr val="000000"/>
                          </a:solidFill>
                          <a:latin typeface="Book Antiqua" panose="02040602050305030304" pitchFamily="18" charset="0"/>
                          <a:ea typeface="ＭＳ Ｐゴシック" charset="-128"/>
                        </a:rPr>
                        <a:t>storage,</a:t>
                      </a:r>
                    </a:p>
                    <a:p>
                      <a:r>
                        <a:rPr lang="en-US" altLang="ru-RU" sz="1800" b="1" dirty="0">
                          <a:solidFill>
                            <a:srgbClr val="000000"/>
                          </a:solidFill>
                          <a:latin typeface="Book Antiqua" panose="02040602050305030304" pitchFamily="18" charset="0"/>
                          <a:ea typeface="ＭＳ Ｐゴシック" charset="-128"/>
                        </a:rPr>
                        <a:t>re-processing,</a:t>
                      </a:r>
                      <a:endParaRPr lang="en-US" altLang="ru-RU" sz="1800" b="1" baseline="0" dirty="0">
                        <a:solidFill>
                          <a:srgbClr val="000000"/>
                        </a:solidFill>
                        <a:latin typeface="Book Antiqua" panose="02040602050305030304" pitchFamily="18" charset="0"/>
                        <a:ea typeface="ＭＳ Ｐゴシック" charset="-128"/>
                      </a:endParaRPr>
                    </a:p>
                    <a:p>
                      <a:r>
                        <a:rPr lang="en-US" altLang="ru-RU" sz="1800" b="1" dirty="0">
                          <a:solidFill>
                            <a:srgbClr val="000000"/>
                          </a:solidFill>
                          <a:latin typeface="Book Antiqua" panose="02040602050305030304" pitchFamily="18" charset="0"/>
                          <a:ea typeface="ＭＳ Ｐゴシック" charset="-128"/>
                        </a:rPr>
                        <a:t>analysis</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ru-RU" sz="1800" b="1" dirty="0">
                          <a:solidFill>
                            <a:srgbClr val="C00000"/>
                          </a:solidFill>
                          <a:latin typeface="Book Antiqua" panose="02040602050305030304" pitchFamily="18" charset="0"/>
                          <a:ea typeface="ＭＳ Ｐゴシック" charset="-128"/>
                        </a:rPr>
                        <a:t>Tier2</a:t>
                      </a:r>
                      <a:r>
                        <a:rPr lang="en-US" altLang="ru-RU" sz="1800" b="1" dirty="0">
                          <a:solidFill>
                            <a:schemeClr val="tx1"/>
                          </a:solidFill>
                          <a:latin typeface="Book Antiqua" panose="02040602050305030304" pitchFamily="18" charset="0"/>
                          <a:ea typeface="ＭＳ Ｐゴシック" charset="-128"/>
                        </a:rPr>
                        <a:t>:</a:t>
                      </a:r>
                      <a:br>
                        <a:rPr lang="en-US" altLang="ru-RU" sz="1800" b="1" dirty="0">
                          <a:solidFill>
                            <a:srgbClr val="C00000"/>
                          </a:solidFill>
                          <a:latin typeface="Book Antiqua" panose="02040602050305030304" pitchFamily="18" charset="0"/>
                          <a:ea typeface="ＭＳ Ｐゴシック" charset="-128"/>
                        </a:rPr>
                      </a:br>
                      <a:r>
                        <a:rPr lang="en-US" altLang="ru-RU" sz="1800" b="1" dirty="0">
                          <a:solidFill>
                            <a:srgbClr val="000000"/>
                          </a:solidFill>
                          <a:latin typeface="Book Antiqua" panose="02040602050305030304" pitchFamily="18" charset="0"/>
                          <a:ea typeface="ＭＳ Ｐゴシック" charset="-128"/>
                        </a:rPr>
                        <a:t>Simulation,</a:t>
                      </a:r>
                    </a:p>
                    <a:p>
                      <a:r>
                        <a:rPr lang="en-US" altLang="ru-RU" sz="1800" b="1" dirty="0">
                          <a:solidFill>
                            <a:srgbClr val="000000"/>
                          </a:solidFill>
                          <a:latin typeface="Book Antiqua" panose="02040602050305030304" pitchFamily="18" charset="0"/>
                          <a:ea typeface="ＭＳ Ｐゴシック" charset="-128"/>
                        </a:rPr>
                        <a:t>end-user</a:t>
                      </a:r>
                    </a:p>
                    <a:p>
                      <a:r>
                        <a:rPr lang="en-US" altLang="ru-RU" sz="1800" b="1" dirty="0">
                          <a:solidFill>
                            <a:srgbClr val="000000"/>
                          </a:solidFill>
                          <a:latin typeface="Book Antiqua" panose="02040602050305030304" pitchFamily="18" charset="0"/>
                          <a:ea typeface="ＭＳ Ｐゴシック" charset="-128"/>
                        </a:rPr>
                        <a:t>analysis</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1" name="Прямоугольник 10"/>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0" name="TextBox 9"/>
          <p:cNvSpPr txBox="1"/>
          <p:nvPr/>
        </p:nvSpPr>
        <p:spPr>
          <a:xfrm>
            <a:off x="3895436" y="43926"/>
            <a:ext cx="4774833" cy="461665"/>
          </a:xfrm>
          <a:prstGeom prst="rect">
            <a:avLst/>
          </a:prstGeom>
          <a:noFill/>
          <a:effectLst>
            <a:outerShdw blurRad="50800" dist="50800" dir="5400000" algn="ctr" rotWithShape="0">
              <a:schemeClr val="tx1"/>
            </a:outerShdw>
          </a:effectLst>
        </p:spPr>
        <p:txBody>
          <a:bodyPr wrap="none">
            <a:spAutoFit/>
          </a:bodyPr>
          <a:lstStyle/>
          <a:p>
            <a:pPr algn="ctr">
              <a:defRPr/>
            </a:pPr>
            <a:r>
              <a:rPr lang="en-US" sz="2400" b="1" dirty="0">
                <a:solidFill>
                  <a:schemeClr val="bg1"/>
                </a:solidFill>
              </a:rPr>
              <a:t>The Worldwide LHC Computing Grid</a:t>
            </a:r>
            <a:endParaRPr lang="ru-RU" sz="2400" b="1" dirty="0">
              <a:solidFill>
                <a:schemeClr val="bg1"/>
              </a:solidFill>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4" name="Овал 13"/>
          <p:cNvSpPr/>
          <p:nvPr/>
        </p:nvSpPr>
        <p:spPr>
          <a:xfrm>
            <a:off x="9586023" y="4175392"/>
            <a:ext cx="318141" cy="3435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439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BE356D34-C58B-4A31-87FA-EE2897D7580A}"/>
              </a:ext>
            </a:extLst>
          </p:cNvPr>
          <p:cNvSpPr>
            <a:spLocks noChangeArrowheads="1"/>
          </p:cNvSpPr>
          <p:nvPr/>
        </p:nvSpPr>
        <p:spPr bwMode="auto">
          <a:xfrm>
            <a:off x="905933" y="86125"/>
            <a:ext cx="1059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a:spcBef>
                <a:spcPct val="0"/>
              </a:spcBef>
              <a:buClrTx/>
              <a:buSzTx/>
              <a:buFontTx/>
              <a:buNone/>
            </a:pPr>
            <a:r>
              <a:rPr lang="en-US" altLang="ru-RU" sz="3200" b="1" dirty="0">
                <a:solidFill>
                  <a:srgbClr val="FFFF00"/>
                </a:solidFill>
                <a:latin typeface="Times New Roman" panose="02020603050405020304" pitchFamily="18" charset="0"/>
              </a:rPr>
              <a:t> </a:t>
            </a:r>
            <a:r>
              <a:rPr lang="en-US" altLang="ru-RU" sz="2800" b="1" dirty="0">
                <a:solidFill>
                  <a:srgbClr val="3333CC"/>
                </a:solidFill>
                <a:latin typeface="Times New Roman" panose="02020603050405020304" pitchFamily="18" charset="0"/>
              </a:rPr>
              <a:t>Russian Data Intensive Grid infrastructure (RDIG)</a:t>
            </a:r>
            <a:endParaRPr lang="ru-RU" altLang="ru-RU" sz="2800" b="1" dirty="0">
              <a:solidFill>
                <a:srgbClr val="3333CC"/>
              </a:solidFill>
              <a:latin typeface="Times New Roman" panose="02020603050405020304" pitchFamily="18" charset="0"/>
            </a:endParaRPr>
          </a:p>
        </p:txBody>
      </p:sp>
      <p:sp>
        <p:nvSpPr>
          <p:cNvPr id="40963" name="Rectangle 5">
            <a:extLst>
              <a:ext uri="{FF2B5EF4-FFF2-40B4-BE49-F238E27FC236}">
                <a16:creationId xmlns:a16="http://schemas.microsoft.com/office/drawing/2014/main" id="{6D67A7B2-C08A-4E6A-ACE0-EBF86B975A3C}"/>
              </a:ext>
            </a:extLst>
          </p:cNvPr>
          <p:cNvSpPr>
            <a:spLocks noChangeArrowheads="1"/>
          </p:cNvSpPr>
          <p:nvPr/>
        </p:nvSpPr>
        <p:spPr bwMode="auto">
          <a:xfrm>
            <a:off x="6589698" y="2489707"/>
            <a:ext cx="4027504"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GB" altLang="ru-RU" sz="2000" b="1" i="1" dirty="0">
                <a:solidFill>
                  <a:srgbClr val="003399"/>
                </a:solidFill>
                <a:latin typeface="Times New Roman" panose="02020603050405020304" pitchFamily="18" charset="0"/>
              </a:rPr>
              <a:t>RDIG Resource Centres:</a:t>
            </a:r>
          </a:p>
          <a:p>
            <a:pPr>
              <a:spcBef>
                <a:spcPct val="0"/>
              </a:spcBef>
              <a:buClrTx/>
              <a:buSzTx/>
              <a:buFontTx/>
              <a:buNone/>
            </a:pPr>
            <a:r>
              <a:rPr lang="en-GB" altLang="ru-RU" sz="2000" b="1" dirty="0">
                <a:solidFill>
                  <a:srgbClr val="003399"/>
                </a:solidFill>
                <a:latin typeface="Times New Roman" panose="02020603050405020304" pitchFamily="18" charset="0"/>
              </a:rPr>
              <a:t>– ITEP</a:t>
            </a:r>
          </a:p>
          <a:p>
            <a:pPr>
              <a:spcBef>
                <a:spcPct val="0"/>
              </a:spcBef>
              <a:buClrTx/>
              <a:buSzTx/>
              <a:buFontTx/>
              <a:buNone/>
            </a:pPr>
            <a:r>
              <a:rPr lang="en-GB" altLang="ru-RU" sz="2000" b="1" dirty="0">
                <a:solidFill>
                  <a:srgbClr val="003399"/>
                </a:solidFill>
                <a:latin typeface="Times New Roman" panose="02020603050405020304" pitchFamily="18" charset="0"/>
              </a:rPr>
              <a:t>– JINR-LCG2 (</a:t>
            </a:r>
            <a:r>
              <a:rPr lang="en-GB" altLang="ru-RU" sz="2000" b="1" dirty="0" err="1">
                <a:solidFill>
                  <a:srgbClr val="003399"/>
                </a:solidFill>
                <a:latin typeface="Times New Roman" panose="02020603050405020304" pitchFamily="18" charset="0"/>
              </a:rPr>
              <a:t>Dubna</a:t>
            </a:r>
            <a:r>
              <a:rPr lang="en-GB" altLang="ru-RU" sz="2000" b="1" dirty="0">
                <a:solidFill>
                  <a:srgbClr val="003399"/>
                </a:solidFill>
                <a:latin typeface="Times New Roman" panose="02020603050405020304" pitchFamily="18" charset="0"/>
              </a:rPr>
              <a:t>)</a:t>
            </a:r>
          </a:p>
          <a:p>
            <a:pPr>
              <a:spcBef>
                <a:spcPct val="0"/>
              </a:spcBef>
              <a:buClrTx/>
              <a:buSzTx/>
              <a:buFontTx/>
              <a:buNone/>
            </a:pPr>
            <a:r>
              <a:rPr lang="en-GB" altLang="ru-RU" sz="2000" b="1" dirty="0">
                <a:solidFill>
                  <a:srgbClr val="003399"/>
                </a:solidFill>
                <a:latin typeface="Times New Roman" panose="02020603050405020304" pitchFamily="18" charset="0"/>
              </a:rPr>
              <a:t>– RRC-KI</a:t>
            </a:r>
          </a:p>
          <a:p>
            <a:pPr>
              <a:spcBef>
                <a:spcPct val="0"/>
              </a:spcBef>
              <a:buClrTx/>
              <a:buSzTx/>
              <a:buFontTx/>
              <a:buNone/>
            </a:pPr>
            <a:r>
              <a:rPr lang="en-GB" altLang="ru-RU" sz="2000" b="1" dirty="0">
                <a:solidFill>
                  <a:srgbClr val="003399"/>
                </a:solidFill>
                <a:latin typeface="Times New Roman" panose="02020603050405020304" pitchFamily="18" charset="0"/>
              </a:rPr>
              <a:t>– RU-Moscow-KIAM</a:t>
            </a:r>
          </a:p>
          <a:p>
            <a:pPr>
              <a:spcBef>
                <a:spcPct val="0"/>
              </a:spcBef>
              <a:buClrTx/>
              <a:buSzTx/>
              <a:buFontTx/>
              <a:buNone/>
            </a:pPr>
            <a:r>
              <a:rPr lang="en-GB" altLang="ru-RU" sz="2000" b="1" dirty="0">
                <a:solidFill>
                  <a:srgbClr val="003399"/>
                </a:solidFill>
                <a:latin typeface="Times New Roman" panose="02020603050405020304" pitchFamily="18" charset="0"/>
              </a:rPr>
              <a:t>– RU-Phys-</a:t>
            </a:r>
            <a:r>
              <a:rPr lang="en-GB" altLang="ru-RU" sz="2000" b="1" dirty="0" err="1">
                <a:solidFill>
                  <a:srgbClr val="003399"/>
                </a:solidFill>
                <a:latin typeface="Times New Roman" panose="02020603050405020304" pitchFamily="18" charset="0"/>
              </a:rPr>
              <a:t>SPbSU</a:t>
            </a:r>
            <a:endParaRPr lang="en-GB" altLang="ru-RU" sz="2000" b="1" dirty="0">
              <a:solidFill>
                <a:srgbClr val="003399"/>
              </a:solidFill>
              <a:latin typeface="Times New Roman" panose="02020603050405020304" pitchFamily="18" charset="0"/>
            </a:endParaRPr>
          </a:p>
          <a:p>
            <a:pPr>
              <a:spcBef>
                <a:spcPct val="0"/>
              </a:spcBef>
              <a:buClrTx/>
              <a:buSzTx/>
              <a:buFontTx/>
              <a:buNone/>
            </a:pPr>
            <a:r>
              <a:rPr lang="en-GB" altLang="ru-RU" sz="2000" b="1" dirty="0">
                <a:solidFill>
                  <a:srgbClr val="003399"/>
                </a:solidFill>
                <a:latin typeface="Times New Roman" panose="02020603050405020304" pitchFamily="18" charset="0"/>
              </a:rPr>
              <a:t>– RU-</a:t>
            </a:r>
            <a:r>
              <a:rPr lang="en-GB" altLang="ru-RU" sz="2000" b="1" dirty="0" err="1">
                <a:solidFill>
                  <a:srgbClr val="003399"/>
                </a:solidFill>
                <a:latin typeface="Times New Roman" panose="02020603050405020304" pitchFamily="18" charset="0"/>
              </a:rPr>
              <a:t>Protvino</a:t>
            </a:r>
            <a:r>
              <a:rPr lang="en-GB" altLang="ru-RU" sz="2000" b="1" dirty="0">
                <a:solidFill>
                  <a:srgbClr val="003399"/>
                </a:solidFill>
                <a:latin typeface="Times New Roman" panose="02020603050405020304" pitchFamily="18" charset="0"/>
              </a:rPr>
              <a:t>-IHEP</a:t>
            </a:r>
          </a:p>
          <a:p>
            <a:pPr>
              <a:spcBef>
                <a:spcPct val="0"/>
              </a:spcBef>
              <a:buClrTx/>
              <a:buSzTx/>
              <a:buFontTx/>
              <a:buNone/>
            </a:pPr>
            <a:r>
              <a:rPr lang="en-GB" altLang="ru-RU" sz="2000" b="1" dirty="0">
                <a:solidFill>
                  <a:srgbClr val="003399"/>
                </a:solidFill>
                <a:latin typeface="Times New Roman" panose="02020603050405020304" pitchFamily="18" charset="0"/>
              </a:rPr>
              <a:t>– RU-</a:t>
            </a:r>
            <a:r>
              <a:rPr lang="en-GB" altLang="ru-RU" sz="2000" b="1" dirty="0" err="1">
                <a:solidFill>
                  <a:srgbClr val="003399"/>
                </a:solidFill>
                <a:latin typeface="Times New Roman" panose="02020603050405020304" pitchFamily="18" charset="0"/>
              </a:rPr>
              <a:t>SPbSU</a:t>
            </a:r>
            <a:endParaRPr lang="en-GB" altLang="ru-RU" sz="2000" b="1" dirty="0">
              <a:solidFill>
                <a:srgbClr val="003399"/>
              </a:solidFill>
              <a:latin typeface="Times New Roman" panose="02020603050405020304" pitchFamily="18" charset="0"/>
            </a:endParaRPr>
          </a:p>
          <a:p>
            <a:pPr>
              <a:spcBef>
                <a:spcPct val="0"/>
              </a:spcBef>
              <a:buClrTx/>
              <a:buSzTx/>
              <a:buFontTx/>
              <a:buNone/>
            </a:pPr>
            <a:r>
              <a:rPr lang="en-GB" altLang="ru-RU" sz="2000" b="1" dirty="0">
                <a:solidFill>
                  <a:srgbClr val="003399"/>
                </a:solidFill>
                <a:latin typeface="Times New Roman" panose="02020603050405020304" pitchFamily="18" charset="0"/>
              </a:rPr>
              <a:t>– Ru-</a:t>
            </a:r>
            <a:r>
              <a:rPr lang="en-GB" altLang="ru-RU" sz="2000" b="1" dirty="0" err="1">
                <a:solidFill>
                  <a:srgbClr val="003399"/>
                </a:solidFill>
                <a:latin typeface="Times New Roman" panose="02020603050405020304" pitchFamily="18" charset="0"/>
              </a:rPr>
              <a:t>Troitsk</a:t>
            </a:r>
            <a:r>
              <a:rPr lang="en-GB" altLang="ru-RU" sz="2000" b="1" dirty="0">
                <a:solidFill>
                  <a:srgbClr val="003399"/>
                </a:solidFill>
                <a:latin typeface="Times New Roman" panose="02020603050405020304" pitchFamily="18" charset="0"/>
              </a:rPr>
              <a:t>-INR</a:t>
            </a:r>
          </a:p>
          <a:p>
            <a:pPr>
              <a:spcBef>
                <a:spcPct val="0"/>
              </a:spcBef>
              <a:buClrTx/>
              <a:buSzTx/>
              <a:buFontTx/>
              <a:buNone/>
            </a:pPr>
            <a:r>
              <a:rPr lang="en-GB" altLang="ru-RU" sz="2000" b="1" dirty="0">
                <a:solidFill>
                  <a:srgbClr val="003399"/>
                </a:solidFill>
                <a:latin typeface="Times New Roman" panose="02020603050405020304" pitchFamily="18" charset="0"/>
              </a:rPr>
              <a:t>– ru-IMPB-LCG2</a:t>
            </a:r>
          </a:p>
          <a:p>
            <a:pPr>
              <a:spcBef>
                <a:spcPct val="0"/>
              </a:spcBef>
              <a:buClrTx/>
              <a:buSzTx/>
              <a:buFontTx/>
              <a:buNone/>
            </a:pPr>
            <a:r>
              <a:rPr lang="en-GB" altLang="ru-RU" sz="2000" b="1" dirty="0">
                <a:solidFill>
                  <a:srgbClr val="003399"/>
                </a:solidFill>
                <a:latin typeface="Times New Roman" panose="02020603050405020304" pitchFamily="18" charset="0"/>
              </a:rPr>
              <a:t>– </a:t>
            </a:r>
            <a:r>
              <a:rPr lang="en-GB" altLang="ru-RU" sz="2000" b="1" dirty="0" err="1">
                <a:solidFill>
                  <a:srgbClr val="003399"/>
                </a:solidFill>
                <a:latin typeface="Times New Roman" panose="02020603050405020304" pitchFamily="18" charset="0"/>
              </a:rPr>
              <a:t>ru</a:t>
            </a:r>
            <a:r>
              <a:rPr lang="en-GB" altLang="ru-RU" sz="2000" b="1" dirty="0">
                <a:solidFill>
                  <a:srgbClr val="003399"/>
                </a:solidFill>
                <a:latin typeface="Times New Roman" panose="02020603050405020304" pitchFamily="18" charset="0"/>
              </a:rPr>
              <a:t>-Moscow-FIAN</a:t>
            </a:r>
          </a:p>
          <a:p>
            <a:pPr>
              <a:spcBef>
                <a:spcPct val="0"/>
              </a:spcBef>
              <a:buClrTx/>
              <a:buSzTx/>
              <a:buFontTx/>
              <a:buNone/>
            </a:pPr>
            <a:r>
              <a:rPr lang="en-GB" altLang="ru-RU" sz="2000" b="1" dirty="0">
                <a:solidFill>
                  <a:srgbClr val="003399"/>
                </a:solidFill>
                <a:latin typeface="Times New Roman" panose="02020603050405020304" pitchFamily="18" charset="0"/>
              </a:rPr>
              <a:t>– </a:t>
            </a:r>
            <a:r>
              <a:rPr lang="en-GB" altLang="ru-RU" sz="2000" b="1" dirty="0" err="1">
                <a:solidFill>
                  <a:srgbClr val="003399"/>
                </a:solidFill>
                <a:latin typeface="Times New Roman" panose="02020603050405020304" pitchFamily="18" charset="0"/>
              </a:rPr>
              <a:t>ru</a:t>
            </a:r>
            <a:r>
              <a:rPr lang="en-GB" altLang="ru-RU" sz="2000" b="1" dirty="0">
                <a:solidFill>
                  <a:srgbClr val="003399"/>
                </a:solidFill>
                <a:latin typeface="Times New Roman" panose="02020603050405020304" pitchFamily="18" charset="0"/>
              </a:rPr>
              <a:t>-Moscow-MEPHI</a:t>
            </a:r>
          </a:p>
          <a:p>
            <a:pPr>
              <a:spcBef>
                <a:spcPct val="0"/>
              </a:spcBef>
              <a:buClrTx/>
              <a:buSzTx/>
              <a:buFontTx/>
              <a:buNone/>
            </a:pPr>
            <a:r>
              <a:rPr lang="en-GB" altLang="ru-RU" sz="2000" b="1" dirty="0">
                <a:solidFill>
                  <a:srgbClr val="003399"/>
                </a:solidFill>
                <a:latin typeface="Times New Roman" panose="02020603050405020304" pitchFamily="18" charset="0"/>
              </a:rPr>
              <a:t>– ru-PNPI-LCG2 (</a:t>
            </a:r>
            <a:r>
              <a:rPr lang="en-GB" altLang="ru-RU" sz="2000" b="1" dirty="0" err="1">
                <a:solidFill>
                  <a:srgbClr val="003399"/>
                </a:solidFill>
                <a:latin typeface="Times New Roman" panose="02020603050405020304" pitchFamily="18" charset="0"/>
              </a:rPr>
              <a:t>Gatchina</a:t>
            </a:r>
            <a:r>
              <a:rPr lang="en-GB" altLang="ru-RU" sz="2000" b="1" dirty="0">
                <a:solidFill>
                  <a:srgbClr val="003399"/>
                </a:solidFill>
                <a:latin typeface="Times New Roman" panose="02020603050405020304" pitchFamily="18" charset="0"/>
              </a:rPr>
              <a:t>)</a:t>
            </a:r>
          </a:p>
          <a:p>
            <a:pPr>
              <a:spcBef>
                <a:spcPct val="0"/>
              </a:spcBef>
              <a:buClrTx/>
              <a:buSzTx/>
              <a:buFontTx/>
              <a:buNone/>
            </a:pPr>
            <a:r>
              <a:rPr lang="en-GB" altLang="ru-RU" sz="2000" b="1" dirty="0">
                <a:solidFill>
                  <a:srgbClr val="003399"/>
                </a:solidFill>
                <a:latin typeface="Times New Roman" panose="02020603050405020304" pitchFamily="18" charset="0"/>
              </a:rPr>
              <a:t>– </a:t>
            </a:r>
            <a:r>
              <a:rPr lang="en-GB" altLang="ru-RU" sz="2000" b="1" dirty="0" err="1">
                <a:solidFill>
                  <a:srgbClr val="003399"/>
                </a:solidFill>
                <a:latin typeface="Times New Roman" panose="02020603050405020304" pitchFamily="18" charset="0"/>
              </a:rPr>
              <a:t>ru</a:t>
            </a:r>
            <a:r>
              <a:rPr lang="en-GB" altLang="ru-RU" sz="2000" b="1" dirty="0">
                <a:solidFill>
                  <a:srgbClr val="003399"/>
                </a:solidFill>
                <a:latin typeface="Times New Roman" panose="02020603050405020304" pitchFamily="18" charset="0"/>
              </a:rPr>
              <a:t>-Moscow-SINP</a:t>
            </a:r>
          </a:p>
          <a:p>
            <a:pPr>
              <a:spcBef>
                <a:spcPct val="0"/>
              </a:spcBef>
              <a:buClrTx/>
              <a:buSzTx/>
              <a:buFontTx/>
              <a:buNone/>
            </a:pPr>
            <a:r>
              <a:rPr lang="en-GB" altLang="ru-RU" sz="1600" b="1" dirty="0">
                <a:solidFill>
                  <a:srgbClr val="003399"/>
                </a:solidFill>
                <a:latin typeface="Times New Roman" panose="02020603050405020304" pitchFamily="18" charset="0"/>
              </a:rPr>
              <a:t>-</a:t>
            </a:r>
            <a:endParaRPr lang="en-GB" altLang="ru-RU" sz="1600" b="1" dirty="0">
              <a:solidFill>
                <a:srgbClr val="FFFF00"/>
              </a:solidFill>
              <a:latin typeface="Times New Roman" panose="02020603050405020304" pitchFamily="18" charset="0"/>
            </a:endParaRPr>
          </a:p>
          <a:p>
            <a:pPr>
              <a:spcBef>
                <a:spcPct val="0"/>
              </a:spcBef>
              <a:buClrTx/>
              <a:buSzTx/>
              <a:buFontTx/>
              <a:buNone/>
            </a:pPr>
            <a:endParaRPr lang="en-GB" altLang="ru-RU" sz="1600" b="1" dirty="0">
              <a:solidFill>
                <a:srgbClr val="FFFF00"/>
              </a:solidFill>
              <a:latin typeface="Times New Roman" panose="02020603050405020304" pitchFamily="18" charset="0"/>
            </a:endParaRPr>
          </a:p>
          <a:p>
            <a:pPr>
              <a:spcBef>
                <a:spcPct val="0"/>
              </a:spcBef>
              <a:buClrTx/>
              <a:buSzTx/>
              <a:buFontTx/>
              <a:buNone/>
            </a:pPr>
            <a:endParaRPr lang="en-GB" altLang="ru-RU" sz="1600" b="1" dirty="0">
              <a:solidFill>
                <a:srgbClr val="FFFF00"/>
              </a:solidFill>
              <a:latin typeface="Times New Roman" panose="02020603050405020304" pitchFamily="18" charset="0"/>
            </a:endParaRPr>
          </a:p>
        </p:txBody>
      </p:sp>
      <p:sp>
        <p:nvSpPr>
          <p:cNvPr id="40964" name="Rectangle 3">
            <a:extLst>
              <a:ext uri="{FF2B5EF4-FFF2-40B4-BE49-F238E27FC236}">
                <a16:creationId xmlns:a16="http://schemas.microsoft.com/office/drawing/2014/main" id="{11DB931D-A7EB-4538-A78E-D8654128F65C}"/>
              </a:ext>
            </a:extLst>
          </p:cNvPr>
          <p:cNvSpPr>
            <a:spLocks noChangeArrowheads="1"/>
          </p:cNvSpPr>
          <p:nvPr/>
        </p:nvSpPr>
        <p:spPr bwMode="auto">
          <a:xfrm>
            <a:off x="241916" y="1171102"/>
            <a:ext cx="114322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49263">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defTabSz="449263">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defTabSz="449263">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defTabSz="449263">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defTabSz="449263">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defTabSz="449263"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defTabSz="449263"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defTabSz="449263"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defTabSz="449263"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None/>
            </a:pPr>
            <a:r>
              <a:rPr lang="en-US" altLang="ru-RU" sz="2000" b="1" dirty="0">
                <a:solidFill>
                  <a:schemeClr val="tx1"/>
                </a:solidFill>
                <a:latin typeface="Times New Roman" panose="02020603050405020304" pitchFamily="18" charset="0"/>
              </a:rPr>
              <a:t>The Russian consortium RDIG (Russian Data Intensive Grid), was set up in September 2003 as a national federation in the EGEE project. </a:t>
            </a:r>
            <a:r>
              <a:rPr lang="en-US" sz="2000" b="1" spc="-1" dirty="0">
                <a:solidFill>
                  <a:srgbClr val="000000"/>
                </a:solidFill>
                <a:latin typeface="Book Antiqua"/>
                <a:ea typeface="ＭＳ Ｐゴシック"/>
              </a:rPr>
              <a:t>A protocol between CERN, Russia and JINR on participation in the LCG project was signed in 2003. </a:t>
            </a:r>
          </a:p>
          <a:p>
            <a:pPr>
              <a:spcBef>
                <a:spcPct val="0"/>
              </a:spcBef>
              <a:buClrTx/>
              <a:buSzTx/>
              <a:buNone/>
            </a:pPr>
            <a:r>
              <a:rPr lang="en-US" sz="2000" b="1" spc="-1" dirty="0">
                <a:solidFill>
                  <a:srgbClr val="000000"/>
                </a:solidFill>
                <a:latin typeface="Book Antiqua"/>
                <a:ea typeface="ＭＳ Ｐゴシック"/>
              </a:rPr>
              <a:t>MoU on participation in the WLCG project was signed in 2007.</a:t>
            </a:r>
            <a:endParaRPr lang="ru-RU" sz="2000" b="1" spc="-1" dirty="0">
              <a:solidFill>
                <a:srgbClr val="000000"/>
              </a:solidFill>
              <a:latin typeface="Book Antiqua"/>
              <a:ea typeface="ＭＳ Ｐゴシック"/>
            </a:endParaRPr>
          </a:p>
        </p:txBody>
      </p:sp>
      <p:pic>
        <p:nvPicPr>
          <p:cNvPr id="40965" name="Picture 8">
            <a:extLst>
              <a:ext uri="{FF2B5EF4-FFF2-40B4-BE49-F238E27FC236}">
                <a16:creationId xmlns:a16="http://schemas.microsoft.com/office/drawing/2014/main" id="{06E89508-30E4-4404-912F-05B4EB5EB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019" t="2708" r="4327" b="2708"/>
          <a:stretch>
            <a:fillRect/>
          </a:stretch>
        </p:blipFill>
        <p:spPr bwMode="auto">
          <a:xfrm>
            <a:off x="0" y="-1587"/>
            <a:ext cx="1727200" cy="117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3" descr="Graphic1">
            <a:extLst>
              <a:ext uri="{FF2B5EF4-FFF2-40B4-BE49-F238E27FC236}">
                <a16:creationId xmlns:a16="http://schemas.microsoft.com/office/drawing/2014/main" id="{2A11B915-3B3F-48B0-B01E-FF413FEB0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16" y="2655842"/>
            <a:ext cx="5244484" cy="420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3" cstate="print"/>
          <a:srcRect r="18654" b="20592"/>
          <a:stretch/>
        </p:blipFill>
        <p:spPr bwMode="auto">
          <a:xfrm>
            <a:off x="7703086" y="4882500"/>
            <a:ext cx="2592287" cy="17379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Прямоугольник 16"/>
          <p:cNvSpPr>
            <a:spLocks noChangeArrowheads="1"/>
          </p:cNvSpPr>
          <p:nvPr/>
        </p:nvSpPr>
        <p:spPr bwMode="auto">
          <a:xfrm>
            <a:off x="5342103" y="796806"/>
            <a:ext cx="6710351" cy="1985159"/>
          </a:xfrm>
          <a:prstGeom prst="rect">
            <a:avLst/>
          </a:prstGeom>
          <a:noFill/>
          <a:ln>
            <a:noFill/>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indent="-285750">
              <a:spcAft>
                <a:spcPts val="600"/>
              </a:spcAft>
              <a:buFont typeface="Wingdings" panose="05000000000000000000" pitchFamily="2" charset="2"/>
              <a:buChar char="ü"/>
              <a:defRPr/>
            </a:pPr>
            <a:r>
              <a:rPr lang="en-US" dirty="0">
                <a:ln w="0"/>
                <a:solidFill>
                  <a:srgbClr val="002060"/>
                </a:solidFill>
                <a:latin typeface="Arial" panose="020B0604020202020204" pitchFamily="34" charset="0"/>
                <a:cs typeface="Arial" panose="020B0604020202020204" pitchFamily="34" charset="0"/>
              </a:rPr>
              <a:t>Power supply expansion</a:t>
            </a:r>
            <a:endParaRPr lang="ru-RU" dirty="0">
              <a:ln w="0"/>
              <a:solidFill>
                <a:srgbClr val="002060"/>
              </a:solidFill>
              <a:latin typeface="Arial" panose="020B0604020202020204" pitchFamily="34" charset="0"/>
              <a:cs typeface="Arial" panose="020B0604020202020204" pitchFamily="34" charset="0"/>
            </a:endParaRPr>
          </a:p>
          <a:p>
            <a:pPr indent="-285750">
              <a:spcAft>
                <a:spcPts val="600"/>
              </a:spcAft>
              <a:buFont typeface="Wingdings" panose="05000000000000000000" pitchFamily="2" charset="2"/>
              <a:buChar char="ü"/>
              <a:defRPr/>
            </a:pPr>
            <a:r>
              <a:rPr lang="en-US" altLang="ru-RU" dirty="0">
                <a:ln w="0"/>
                <a:solidFill>
                  <a:srgbClr val="002060"/>
                </a:solidFill>
                <a:latin typeface="Arial" panose="020B0604020202020204" pitchFamily="34" charset="0"/>
                <a:cs typeface="Arial" panose="020B0604020202020204" pitchFamily="34" charset="0"/>
              </a:rPr>
              <a:t>New cooling system for the MICC machine  hall</a:t>
            </a:r>
            <a:endParaRPr lang="ru-RU" altLang="ru-RU" dirty="0">
              <a:ln w="0"/>
              <a:solidFill>
                <a:srgbClr val="002060"/>
              </a:solidFill>
              <a:latin typeface="Arial" panose="020B0604020202020204" pitchFamily="34" charset="0"/>
              <a:cs typeface="Arial" panose="020B0604020202020204" pitchFamily="34" charset="0"/>
            </a:endParaRPr>
          </a:p>
          <a:p>
            <a:pPr indent="-285750">
              <a:buFont typeface="Wingdings" panose="05000000000000000000" pitchFamily="2" charset="2"/>
              <a:buChar char="ü"/>
              <a:defRPr/>
            </a:pPr>
            <a:r>
              <a:rPr lang="en-US" altLang="ru-RU" dirty="0">
                <a:ln w="0"/>
                <a:solidFill>
                  <a:srgbClr val="002060"/>
                </a:solidFill>
                <a:latin typeface="Arial" panose="020B0604020202020204" pitchFamily="34" charset="0"/>
                <a:cs typeface="Arial" panose="020B0604020202020204" pitchFamily="34" charset="0"/>
              </a:rPr>
              <a:t>100% “hot water” cooling system of the</a:t>
            </a:r>
            <a:r>
              <a:rPr lang="ru-RU" altLang="ru-RU" dirty="0">
                <a:ln w="0"/>
                <a:solidFill>
                  <a:srgbClr val="002060"/>
                </a:solidFill>
                <a:latin typeface="Arial" panose="020B0604020202020204" pitchFamily="34" charset="0"/>
                <a:cs typeface="Arial" panose="020B0604020202020204" pitchFamily="34" charset="0"/>
              </a:rPr>
              <a:t> </a:t>
            </a:r>
            <a:r>
              <a:rPr lang="en-US" altLang="ru-RU" dirty="0">
                <a:ln w="0"/>
                <a:solidFill>
                  <a:srgbClr val="002060"/>
                </a:solidFill>
                <a:latin typeface="Arial" panose="020B0604020202020204" pitchFamily="34" charset="0"/>
                <a:cs typeface="Arial" panose="020B0604020202020204" pitchFamily="34" charset="0"/>
              </a:rPr>
              <a:t>“</a:t>
            </a:r>
            <a:r>
              <a:rPr lang="en-US" altLang="ru-RU" dirty="0" err="1">
                <a:ln w="0"/>
                <a:solidFill>
                  <a:srgbClr val="002060"/>
                </a:solidFill>
                <a:latin typeface="Arial" panose="020B0604020202020204" pitchFamily="34" charset="0"/>
                <a:cs typeface="Arial" panose="020B0604020202020204" pitchFamily="34" charset="0"/>
              </a:rPr>
              <a:t>Govorun</a:t>
            </a:r>
            <a:r>
              <a:rPr lang="en-US" altLang="ru-RU" dirty="0">
                <a:ln w="0"/>
                <a:solidFill>
                  <a:srgbClr val="002060"/>
                </a:solidFill>
                <a:latin typeface="Arial" panose="020B0604020202020204" pitchFamily="34" charset="0"/>
                <a:cs typeface="Arial" panose="020B0604020202020204" pitchFamily="34" charset="0"/>
              </a:rPr>
              <a:t>” </a:t>
            </a:r>
          </a:p>
          <a:p>
            <a:pPr>
              <a:defRPr/>
            </a:pPr>
            <a:r>
              <a:rPr lang="en-US" altLang="ru-RU" dirty="0">
                <a:ln w="0"/>
                <a:solidFill>
                  <a:srgbClr val="002060"/>
                </a:solidFill>
                <a:latin typeface="Arial" panose="020B0604020202020204" pitchFamily="34" charset="0"/>
                <a:cs typeface="Arial" panose="020B0604020202020204" pitchFamily="34" charset="0"/>
              </a:rPr>
              <a:t>     supercomputer</a:t>
            </a:r>
            <a:endParaRPr lang="ru-RU" altLang="ru-RU" dirty="0">
              <a:ln w="0"/>
              <a:solidFill>
                <a:srgbClr val="002060"/>
              </a:solidFill>
              <a:latin typeface="Arial" panose="020B0604020202020204" pitchFamily="34" charset="0"/>
              <a:cs typeface="Arial" panose="020B0604020202020204" pitchFamily="34" charset="0"/>
            </a:endParaRPr>
          </a:p>
          <a:p>
            <a:pPr indent="-285750">
              <a:spcBef>
                <a:spcPts val="600"/>
              </a:spcBef>
              <a:buFont typeface="Wingdings" panose="05000000000000000000" pitchFamily="2" charset="2"/>
              <a:buChar char="ü"/>
              <a:defRPr/>
            </a:pPr>
            <a:r>
              <a:rPr lang="en-US" altLang="ru-RU" dirty="0">
                <a:ln w="0"/>
                <a:solidFill>
                  <a:srgbClr val="002060"/>
                </a:solidFill>
                <a:latin typeface="Arial" panose="020B0604020202020204" pitchFamily="34" charset="0"/>
                <a:cs typeface="Arial" panose="020B0604020202020204" pitchFamily="34" charset="0"/>
              </a:rPr>
              <a:t>Guaranteed power supply using diesel generators and</a:t>
            </a:r>
          </a:p>
          <a:p>
            <a:pPr>
              <a:defRPr/>
            </a:pPr>
            <a:r>
              <a:rPr lang="en-US" altLang="ru-RU" dirty="0">
                <a:ln w="0"/>
                <a:solidFill>
                  <a:srgbClr val="002060"/>
                </a:solidFill>
                <a:latin typeface="Arial" panose="020B0604020202020204" pitchFamily="34" charset="0"/>
                <a:cs typeface="Arial" panose="020B0604020202020204" pitchFamily="34" charset="0"/>
              </a:rPr>
              <a:t>     uninterruptible power supplies </a:t>
            </a:r>
            <a:endParaRPr lang="en-GB" altLang="ru-RU" dirty="0">
              <a:ln w="0"/>
              <a:solidFill>
                <a:srgbClr val="002060"/>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rotWithShape="1">
          <a:blip r:embed="rId4" cstate="print"/>
          <a:srcRect l="5043" t="8503" r="9260" b="13681"/>
          <a:stretch/>
        </p:blipFill>
        <p:spPr bwMode="auto">
          <a:xfrm>
            <a:off x="6256225" y="3033520"/>
            <a:ext cx="3618791" cy="20522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Прямоугольник 14"/>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2" name="TextBox 1"/>
          <p:cNvSpPr txBox="1"/>
          <p:nvPr/>
        </p:nvSpPr>
        <p:spPr>
          <a:xfrm>
            <a:off x="3757597" y="59320"/>
            <a:ext cx="4073295" cy="523220"/>
          </a:xfrm>
          <a:prstGeom prst="rect">
            <a:avLst/>
          </a:prstGeom>
          <a:noFill/>
          <a:effectLst>
            <a:outerShdw blurRad="50800" dist="50800" dir="5400000" algn="ctr" rotWithShape="0">
              <a:schemeClr val="tx1"/>
            </a:outerShdw>
          </a:effectLst>
          <a:scene3d>
            <a:camera prst="orthographicFront"/>
            <a:lightRig rig="threePt" dir="t"/>
          </a:scene3d>
          <a:sp3d>
            <a:bevelT/>
          </a:sp3d>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rPr>
              <a:t>Engineering</a:t>
            </a:r>
            <a:r>
              <a:rPr lang="ru-RU" sz="2800" b="1" dirty="0">
                <a:solidFill>
                  <a:schemeClr val="bg1"/>
                </a:solidFill>
                <a:effectLst>
                  <a:outerShdw blurRad="38100" dist="38100" dir="2700000" algn="tl">
                    <a:srgbClr val="000000">
                      <a:alpha val="43137"/>
                    </a:srgbClr>
                  </a:outerShdw>
                </a:effectLst>
              </a:rPr>
              <a:t> </a:t>
            </a:r>
            <a:r>
              <a:rPr lang="en-US" sz="2800" b="1" dirty="0">
                <a:solidFill>
                  <a:schemeClr val="bg1"/>
                </a:solidFill>
                <a:effectLst>
                  <a:outerShdw blurRad="38100" dist="38100" dir="2700000" algn="tl">
                    <a:srgbClr val="000000">
                      <a:alpha val="43137"/>
                    </a:srgbClr>
                  </a:outerShdw>
                </a:effectLst>
              </a:rPr>
              <a:t>Infrastructure</a:t>
            </a:r>
            <a:endParaRPr lang="ru-RU" sz="2800" b="1" dirty="0">
              <a:solidFill>
                <a:schemeClr val="bg1"/>
              </a:solidFill>
              <a:effectLst>
                <a:outerShdw blurRad="38100" dist="38100" dir="2700000" algn="tl">
                  <a:srgbClr val="000000">
                    <a:alpha val="43137"/>
                  </a:srgbClr>
                </a:outerShdw>
              </a:effectLst>
            </a:endParaRPr>
          </a:p>
        </p:txBody>
      </p:sp>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r="10655"/>
          <a:stretch/>
        </p:blipFill>
        <p:spPr>
          <a:xfrm rot="16200000">
            <a:off x="2770829" y="1194698"/>
            <a:ext cx="2717188" cy="2027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19" name="Рисунок 18"/>
          <p:cNvPicPr>
            <a:picLocks noChangeAspect="1"/>
          </p:cNvPicPr>
          <p:nvPr/>
        </p:nvPicPr>
        <p:blipFill rotWithShape="1">
          <a:blip r:embed="rId7" cstate="print">
            <a:extLst>
              <a:ext uri="{28A0092B-C50C-407E-A947-70E740481C1C}">
                <a14:useLocalDpi xmlns:a14="http://schemas.microsoft.com/office/drawing/2010/main" val="0"/>
              </a:ext>
            </a:extLst>
          </a:blip>
          <a:srcRect r="28000"/>
          <a:stretch/>
        </p:blipFill>
        <p:spPr>
          <a:xfrm>
            <a:off x="5720995" y="4649235"/>
            <a:ext cx="2194181" cy="20316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Рисунок 20"/>
          <p:cNvPicPr>
            <a:picLocks noChangeAspect="1"/>
          </p:cNvPicPr>
          <p:nvPr/>
        </p:nvPicPr>
        <p:blipFill rotWithShape="1">
          <a:blip r:embed="rId8" cstate="print">
            <a:extLst>
              <a:ext uri="{28A0092B-C50C-407E-A947-70E740481C1C}">
                <a14:useLocalDpi xmlns:a14="http://schemas.microsoft.com/office/drawing/2010/main" val="0"/>
              </a:ext>
            </a:extLst>
          </a:blip>
          <a:srcRect r="38222"/>
          <a:stretch/>
        </p:blipFill>
        <p:spPr>
          <a:xfrm>
            <a:off x="9760050" y="4533214"/>
            <a:ext cx="2292404" cy="20872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Рисунок 21"/>
          <p:cNvPicPr>
            <a:picLocks noChangeAspect="1"/>
          </p:cNvPicPr>
          <p:nvPr/>
        </p:nvPicPr>
        <p:blipFill rotWithShape="1">
          <a:blip r:embed="rId9" cstate="print">
            <a:extLst>
              <a:ext uri="{28A0092B-C50C-407E-A947-70E740481C1C}">
                <a14:useLocalDpi xmlns:a14="http://schemas.microsoft.com/office/drawing/2010/main" val="0"/>
              </a:ext>
            </a:extLst>
          </a:blip>
          <a:srcRect r="22395" b="26825"/>
          <a:stretch/>
        </p:blipFill>
        <p:spPr>
          <a:xfrm>
            <a:off x="2697858" y="2926629"/>
            <a:ext cx="3890568" cy="24456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Picture 2"/>
          <p:cNvPicPr>
            <a:picLocks noChangeAspect="1" noChangeArrowheads="1"/>
          </p:cNvPicPr>
          <p:nvPr/>
        </p:nvPicPr>
        <p:blipFill rotWithShape="1">
          <a:blip r:embed="rId10" cstate="print"/>
          <a:srcRect/>
          <a:stretch/>
        </p:blipFill>
        <p:spPr bwMode="auto">
          <a:xfrm>
            <a:off x="136609" y="4636841"/>
            <a:ext cx="5367763" cy="2056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Рисунок 3"/>
          <p:cNvPicPr>
            <a:picLocks noChangeAspect="1" noChangeArrowheads="1"/>
          </p:cNvPicPr>
          <p:nvPr/>
        </p:nvPicPr>
        <p:blipFill>
          <a:blip r:embed="rId11"/>
          <a:srcRect/>
          <a:stretch>
            <a:fillRect/>
          </a:stretch>
        </p:blipFill>
        <p:spPr bwMode="auto">
          <a:xfrm>
            <a:off x="136609" y="883543"/>
            <a:ext cx="2841110" cy="19285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Picture 2" descr="C:\Users\Admin\Desktop\ЛИТ\C06I8569.jpg"/>
          <p:cNvPicPr>
            <a:picLocks noChangeAspect="1" noChangeArrowheads="1"/>
          </p:cNvPicPr>
          <p:nvPr/>
        </p:nvPicPr>
        <p:blipFill>
          <a:blip r:embed="rId12" cstate="print"/>
          <a:srcRect/>
          <a:stretch>
            <a:fillRect/>
          </a:stretch>
        </p:blipFill>
        <p:spPr bwMode="auto">
          <a:xfrm>
            <a:off x="287054" y="2675016"/>
            <a:ext cx="2629689" cy="18581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83940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273" y="3775657"/>
            <a:ext cx="5240722" cy="2947906"/>
          </a:xfrm>
          <a:prstGeom prst="rect">
            <a:avLst/>
          </a:prstGeom>
          <a:effectLst>
            <a:softEdge rad="558800"/>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424" y="4809104"/>
            <a:ext cx="4009907" cy="2255573"/>
          </a:xfrm>
          <a:prstGeom prst="rect">
            <a:avLst/>
          </a:prstGeom>
          <a:effectLst>
            <a:softEdge rad="457200"/>
          </a:effec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888" y="5249610"/>
            <a:ext cx="4478337" cy="2519065"/>
          </a:xfrm>
          <a:prstGeom prst="rect">
            <a:avLst/>
          </a:prstGeom>
          <a:effectLst>
            <a:softEdge rad="596900"/>
          </a:effectLst>
        </p:spPr>
      </p:pic>
      <p:sp>
        <p:nvSpPr>
          <p:cNvPr id="7" name="Прямоугольник 6"/>
          <p:cNvSpPr/>
          <p:nvPr/>
        </p:nvSpPr>
        <p:spPr>
          <a:xfrm>
            <a:off x="3102429" y="827278"/>
            <a:ext cx="9089571" cy="1985159"/>
          </a:xfrm>
          <a:prstGeom prst="rect">
            <a:avLst/>
          </a:prstGeom>
        </p:spPr>
        <p:txBody>
          <a:bodyPr wrap="square">
            <a:spAutoFit/>
          </a:bodyPr>
          <a:lstStyle/>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JINR-Moscow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3x100 Gbit/s </a:t>
            </a:r>
          </a:p>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JINR-CERN -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100 Gbit/s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JINR-Amsterdam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100 Gbit/s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LHCOPN, LHCONE, GEANT networks </a:t>
            </a:r>
            <a:endParaRPr lang="ru-RU" dirty="0">
              <a:latin typeface="Times New Roman" panose="02020603050405020304" pitchFamily="18" charset="0"/>
              <a:cs typeface="Times New Roman" panose="02020603050405020304" pitchFamily="18" charset="0"/>
            </a:endParaRPr>
          </a:p>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Direct channels up to 100 Gbit/s for communication using RU-VRF technology with the collaboration of RUHEP research centers and with </a:t>
            </a:r>
            <a:r>
              <a:rPr lang="en-US" dirty="0" err="1">
                <a:latin typeface="Times New Roman" panose="02020603050405020304" pitchFamily="18" charset="0"/>
                <a:cs typeface="Times New Roman" panose="02020603050405020304" pitchFamily="18" charset="0"/>
              </a:rPr>
              <a:t>Runnet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ReTN</a:t>
            </a:r>
            <a:r>
              <a:rPr lang="en-US" dirty="0">
                <a:latin typeface="Times New Roman" panose="02020603050405020304" pitchFamily="18" charset="0"/>
                <a:cs typeface="Times New Roman" panose="02020603050405020304" pitchFamily="18" charset="0"/>
              </a:rPr>
              <a:t> networks</a:t>
            </a:r>
          </a:p>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The multi-site cluster network with a bandwidth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4x100 Gb</a:t>
            </a:r>
            <a:r>
              <a:rPr lang="en-GB"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between VBLHEP and </a:t>
            </a:r>
            <a:r>
              <a:rPr lang="en-GB"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LIT</a:t>
            </a:r>
            <a:endParaRPr lang="ru-RU"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3" name="TextBox 2"/>
          <p:cNvSpPr txBox="1"/>
          <p:nvPr/>
        </p:nvSpPr>
        <p:spPr>
          <a:xfrm>
            <a:off x="4905671" y="72987"/>
            <a:ext cx="1934569"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rPr>
              <a:t>Networking</a:t>
            </a:r>
            <a:endParaRPr lang="ru-RU" sz="2800" b="1" dirty="0">
              <a:solidFill>
                <a:schemeClr val="bg1"/>
              </a:solidFill>
              <a:effectLst>
                <a:outerShdw blurRad="38100" dist="38100" dir="2700000" algn="tl">
                  <a:srgbClr val="000000">
                    <a:alpha val="43137"/>
                  </a:srgbClr>
                </a:outerShdw>
              </a:effectLst>
            </a:endParaRPr>
          </a:p>
        </p:txBody>
      </p:sp>
      <p:pic>
        <p:nvPicPr>
          <p:cNvPr id="17" name="Рисунок 16"/>
          <p:cNvPicPr>
            <a:picLocks noChangeAspect="1"/>
          </p:cNvPicPr>
          <p:nvPr/>
        </p:nvPicPr>
        <p:blipFill>
          <a:blip r:embed="rId6" cstate="print"/>
          <a:stretch>
            <a:fillRect/>
          </a:stretch>
        </p:blipFill>
        <p:spPr>
          <a:xfrm>
            <a:off x="6572885" y="2783487"/>
            <a:ext cx="5600065" cy="4012144"/>
          </a:xfrm>
          <a:prstGeom prst="rect">
            <a:avLst/>
          </a:prstGeom>
          <a:ln>
            <a:noFill/>
          </a:ln>
          <a:effectLst>
            <a:softEdge rad="112500"/>
          </a:effectLst>
        </p:spPr>
      </p:pic>
      <p:sp>
        <p:nvSpPr>
          <p:cNvPr id="6" name="Прямоугольник 5"/>
          <p:cNvSpPr/>
          <p:nvPr/>
        </p:nvSpPr>
        <p:spPr>
          <a:xfrm>
            <a:off x="2989775" y="3236616"/>
            <a:ext cx="3694804" cy="3416320"/>
          </a:xfrm>
          <a:prstGeom prst="rect">
            <a:avLst/>
          </a:prstGeom>
        </p:spPr>
        <p:txBody>
          <a:bodyPr wrap="square">
            <a:spAutoFit/>
          </a:bodyPr>
          <a:lstStyle/>
          <a:p>
            <a:pPr marL="176213" algn="just">
              <a:defRPr/>
            </a:pPr>
            <a:r>
              <a:rPr lang="en-US" b="1" dirty="0">
                <a:solidFill>
                  <a:srgbClr val="002060"/>
                </a:solidFill>
                <a:latin typeface="Times New Roman" panose="02020603050405020304" pitchFamily="18" charset="0"/>
                <a:cs typeface="Times New Roman" panose="02020603050405020304" pitchFamily="18" charset="0"/>
              </a:rPr>
              <a:t>The JINR LAN comprises:</a:t>
            </a:r>
            <a:endParaRPr lang="ru-RU" b="1" dirty="0">
              <a:solidFill>
                <a:srgbClr val="002060"/>
              </a:solidFill>
              <a:latin typeface="Times New Roman" panose="02020603050405020304" pitchFamily="18" charset="0"/>
              <a:cs typeface="Times New Roman" panose="02020603050405020304" pitchFamily="18" charset="0"/>
            </a:endParaRP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8</a:t>
            </a:r>
            <a:r>
              <a:rPr lang="ru-RU" b="1" dirty="0">
                <a:solidFill>
                  <a:srgbClr val="C00000"/>
                </a:solidFill>
                <a:latin typeface="Times New Roman" panose="02020603050405020304" pitchFamily="18" charset="0"/>
                <a:cs typeface="Times New Roman" panose="02020603050405020304" pitchFamily="18" charset="0"/>
              </a:rPr>
              <a:t>768</a:t>
            </a: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network elements</a:t>
            </a: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17</a:t>
            </a:r>
            <a:r>
              <a:rPr lang="ru-RU" b="1" dirty="0">
                <a:solidFill>
                  <a:srgbClr val="C00000"/>
                </a:solidFill>
                <a:latin typeface="Times New Roman" panose="02020603050405020304" pitchFamily="18" charset="0"/>
                <a:cs typeface="Times New Roman" panose="02020603050405020304" pitchFamily="18" charset="0"/>
              </a:rPr>
              <a:t>602</a:t>
            </a: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IP-addresses</a:t>
            </a: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63</a:t>
            </a:r>
            <a:r>
              <a:rPr lang="ru-RU" b="1" dirty="0">
                <a:solidFill>
                  <a:srgbClr val="C00000"/>
                </a:solidFill>
                <a:latin typeface="Times New Roman" panose="02020603050405020304" pitchFamily="18" charset="0"/>
                <a:cs typeface="Times New Roman" panose="02020603050405020304" pitchFamily="18" charset="0"/>
              </a:rPr>
              <a:t>77</a:t>
            </a: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users registered within the network</a:t>
            </a:r>
          </a:p>
          <a:p>
            <a:pPr marL="176213" algn="just">
              <a:defRPr/>
            </a:pPr>
            <a:r>
              <a:rPr lang="ru-RU" b="1" dirty="0">
                <a:solidFill>
                  <a:srgbClr val="C00000"/>
                </a:solidFill>
                <a:latin typeface="Times New Roman" panose="02020603050405020304" pitchFamily="18" charset="0"/>
                <a:cs typeface="Times New Roman" panose="02020603050405020304" pitchFamily="18" charset="0"/>
              </a:rPr>
              <a:t>4203</a:t>
            </a:r>
            <a:r>
              <a:rPr lang="en-US" b="1" dirty="0">
                <a:solidFill>
                  <a:srgbClr val="C00000"/>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.jinr.ru service users</a:t>
            </a: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14</a:t>
            </a:r>
            <a:r>
              <a:rPr lang="ru-RU" b="1" dirty="0">
                <a:solidFill>
                  <a:srgbClr val="C00000"/>
                </a:solidFill>
                <a:latin typeface="Times New Roman" panose="02020603050405020304" pitchFamily="18" charset="0"/>
                <a:cs typeface="Times New Roman" panose="02020603050405020304" pitchFamily="18" charset="0"/>
              </a:rPr>
              <a:t>19</a:t>
            </a: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digital library users</a:t>
            </a: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504 </a:t>
            </a:r>
            <a:r>
              <a:rPr lang="en-US" dirty="0">
                <a:latin typeface="Times New Roman" panose="02020603050405020304" pitchFamily="18" charset="0"/>
                <a:cs typeface="Times New Roman" panose="02020603050405020304" pitchFamily="18" charset="0"/>
              </a:rPr>
              <a:t>remote VPN and EDUROAM users</a:t>
            </a:r>
          </a:p>
          <a:p>
            <a:pPr marL="132109" algn="just" defTabSz="685511">
              <a:defRPr/>
            </a:pPr>
            <a:r>
              <a:rPr lang="en-US" b="1" dirty="0">
                <a:solidFill>
                  <a:srgbClr val="003366"/>
                </a:solidFill>
                <a:latin typeface="Times New Roman" panose="02020603050405020304" pitchFamily="18" charset="0"/>
                <a:cs typeface="Times New Roman" panose="02020603050405020304" pitchFamily="18" charset="0"/>
              </a:rPr>
              <a:t>network traffic in </a:t>
            </a:r>
            <a:r>
              <a:rPr lang="ru-RU" b="1" dirty="0">
                <a:solidFill>
                  <a:srgbClr val="003366"/>
                </a:solidFill>
                <a:latin typeface="Times New Roman" panose="02020603050405020304" pitchFamily="18" charset="0"/>
                <a:cs typeface="Times New Roman" panose="02020603050405020304" pitchFamily="18" charset="0"/>
              </a:rPr>
              <a:t>202</a:t>
            </a:r>
            <a:r>
              <a:rPr lang="en-US" b="1" dirty="0">
                <a:solidFill>
                  <a:srgbClr val="003366"/>
                </a:solidFill>
                <a:latin typeface="Times New Roman" panose="02020603050405020304" pitchFamily="18" charset="0"/>
                <a:cs typeface="Times New Roman" panose="02020603050405020304" pitchFamily="18" charset="0"/>
              </a:rPr>
              <a:t>1</a:t>
            </a:r>
          </a:p>
          <a:p>
            <a:pPr marL="332049" indent="-199940" algn="just" defTabSz="685511">
              <a:buFont typeface="Arial" panose="020B0604020202020204" pitchFamily="34" charset="0"/>
              <a:buChar char="•"/>
              <a:defRPr/>
            </a:pPr>
            <a:r>
              <a:rPr lang="ru-RU" b="1" dirty="0">
                <a:solidFill>
                  <a:srgbClr val="C00000"/>
                </a:solidFill>
                <a:latin typeface="Times New Roman" panose="02020603050405020304" pitchFamily="18" charset="0"/>
                <a:cs typeface="Times New Roman" panose="02020603050405020304" pitchFamily="18" charset="0"/>
              </a:rPr>
              <a:t>33</a:t>
            </a:r>
            <a:r>
              <a:rPr lang="en-US" b="1" dirty="0">
                <a:solidFill>
                  <a:srgbClr val="C00000"/>
                </a:solidFill>
                <a:latin typeface="Times New Roman" panose="02020603050405020304" pitchFamily="18" charset="0"/>
                <a:cs typeface="Times New Roman" panose="02020603050405020304" pitchFamily="18" charset="0"/>
              </a:rPr>
              <a:t>.</a:t>
            </a:r>
            <a:r>
              <a:rPr lang="ru-RU" b="1" dirty="0">
                <a:solidFill>
                  <a:srgbClr val="C00000"/>
                </a:solidFill>
                <a:latin typeface="Times New Roman" panose="02020603050405020304" pitchFamily="18" charset="0"/>
                <a:cs typeface="Times New Roman" panose="02020603050405020304" pitchFamily="18" charset="0"/>
              </a:rPr>
              <a:t>23</a:t>
            </a:r>
            <a:r>
              <a:rPr lang="en-US" b="1" dirty="0">
                <a:solidFill>
                  <a:srgbClr val="C00000"/>
                </a:solidFill>
                <a:latin typeface="Times New Roman" panose="02020603050405020304" pitchFamily="18" charset="0"/>
                <a:cs typeface="Times New Roman" panose="02020603050405020304" pitchFamily="18" charset="0"/>
              </a:rPr>
              <a:t> PB - input</a:t>
            </a:r>
          </a:p>
          <a:p>
            <a:pPr marL="332049" indent="-199940" algn="just" defTabSz="685511">
              <a:buFont typeface="Arial" panose="020B0604020202020204" pitchFamily="34" charset="0"/>
              <a:buChar char="•"/>
              <a:defRPr/>
            </a:pPr>
            <a:r>
              <a:rPr lang="ru-RU" b="1" dirty="0">
                <a:solidFill>
                  <a:srgbClr val="C00000"/>
                </a:solidFill>
                <a:latin typeface="Times New Roman" panose="02020603050405020304" pitchFamily="18" charset="0"/>
                <a:cs typeface="Times New Roman" panose="02020603050405020304" pitchFamily="18" charset="0"/>
              </a:rPr>
              <a:t>35</a:t>
            </a:r>
            <a:r>
              <a:rPr lang="en-US" b="1" dirty="0">
                <a:solidFill>
                  <a:srgbClr val="C00000"/>
                </a:solidFill>
                <a:latin typeface="Times New Roman" panose="02020603050405020304" pitchFamily="18" charset="0"/>
                <a:cs typeface="Times New Roman" panose="02020603050405020304" pitchFamily="18" charset="0"/>
              </a:rPr>
              <a:t>.</a:t>
            </a:r>
            <a:r>
              <a:rPr lang="ru-RU" b="1" dirty="0">
                <a:solidFill>
                  <a:srgbClr val="C00000"/>
                </a:solidFill>
                <a:latin typeface="Times New Roman" panose="02020603050405020304" pitchFamily="18" charset="0"/>
                <a:cs typeface="Times New Roman" panose="02020603050405020304" pitchFamily="18" charset="0"/>
              </a:rPr>
              <a:t>86</a:t>
            </a:r>
            <a:r>
              <a:rPr lang="en-US" b="1" dirty="0">
                <a:solidFill>
                  <a:srgbClr val="C00000"/>
                </a:solidFill>
                <a:latin typeface="Times New Roman" panose="02020603050405020304" pitchFamily="18" charset="0"/>
                <a:cs typeface="Times New Roman" panose="02020603050405020304" pitchFamily="18" charset="0"/>
              </a:rPr>
              <a:t> PB - output</a:t>
            </a:r>
            <a:endParaRPr lang="ru-RU" b="1" dirty="0">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14" name="Рисунок 13">
            <a:extLst>
              <a:ext uri="{FF2B5EF4-FFF2-40B4-BE49-F238E27FC236}">
                <a16:creationId xmlns:a16="http://schemas.microsoft.com/office/drawing/2014/main" id="{A2E5A59D-20E6-46C5-AF29-4B74EF03DE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77" b="4531"/>
          <a:stretch/>
        </p:blipFill>
        <p:spPr>
          <a:xfrm>
            <a:off x="253723" y="867970"/>
            <a:ext cx="2695209" cy="3495345"/>
          </a:xfrm>
          <a:prstGeom prst="round2DiagRect">
            <a:avLst/>
          </a:prstGeom>
          <a:ln>
            <a:solidFill>
              <a:schemeClr val="bg2"/>
            </a:solidFill>
          </a:ln>
          <a:effectLst>
            <a:outerShdw blurRad="50800" dist="76200" dir="5400000" algn="ctr" rotWithShape="0">
              <a:schemeClr val="bg1"/>
            </a:outerShdw>
          </a:effectLst>
        </p:spPr>
      </p:pic>
    </p:spTree>
    <p:extLst>
      <p:ext uri="{BB962C8B-B14F-4D97-AF65-F5344CB8AC3E}">
        <p14:creationId xmlns:p14="http://schemas.microsoft.com/office/powerpoint/2010/main" val="375361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6" name="TextBox 5"/>
          <p:cNvSpPr txBox="1"/>
          <p:nvPr/>
        </p:nvSpPr>
        <p:spPr>
          <a:xfrm>
            <a:off x="1484224" y="88753"/>
            <a:ext cx="9223551"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Multifunctional Information and Computing Complex at JINR</a:t>
            </a:r>
            <a:endParaRPr lang="ru-RU" sz="28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8" name="Прямоугольник 7"/>
          <p:cNvSpPr/>
          <p:nvPr/>
        </p:nvSpPr>
        <p:spPr>
          <a:xfrm>
            <a:off x="6962766" y="1078056"/>
            <a:ext cx="5146008" cy="341632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fontAlgn="auto">
              <a:spcBef>
                <a:spcPts val="0"/>
              </a:spcBef>
              <a:spcAft>
                <a:spcPts val="0"/>
              </a:spcAft>
              <a:defRPr/>
            </a:pPr>
            <a:r>
              <a:rPr lang="en-US" dirty="0">
                <a:solidFill>
                  <a:srgbClr val="000066"/>
                </a:solidFill>
                <a:latin typeface="Arial" panose="020B0604020202020204" pitchFamily="34" charset="0"/>
                <a:cs typeface="Arial" panose="020B0604020202020204" pitchFamily="34" charset="0"/>
              </a:rPr>
              <a:t>The</a:t>
            </a:r>
            <a:r>
              <a:rPr lang="en-US" b="1" dirty="0">
                <a:solidFill>
                  <a:srgbClr val="000066"/>
                </a:solidFill>
                <a:latin typeface="Arial" panose="020B0604020202020204" pitchFamily="34" charset="0"/>
                <a:cs typeface="Arial" panose="020B0604020202020204" pitchFamily="34" charset="0"/>
              </a:rPr>
              <a:t> MICC</a:t>
            </a:r>
            <a:r>
              <a:rPr lang="en-US" dirty="0">
                <a:solidFill>
                  <a:srgbClr val="000066"/>
                </a:solidFill>
                <a:latin typeface="Arial" panose="020B0604020202020204" pitchFamily="34" charset="0"/>
                <a:cs typeface="Arial" panose="020B0604020202020204" pitchFamily="34" charset="0"/>
              </a:rPr>
              <a:t> meets the requirements for a modern highly performant scientific computing complex: </a:t>
            </a:r>
            <a:endParaRPr lang="ru-RU" dirty="0">
              <a:solidFill>
                <a:srgbClr val="000066"/>
              </a:solidFill>
              <a:latin typeface="Arial" panose="020B0604020202020204" pitchFamily="34" charset="0"/>
              <a:cs typeface="Arial" panose="020B0604020202020204" pitchFamily="34" charset="0"/>
            </a:endParaRP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multi-functionality,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high performance,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task</a:t>
            </a:r>
            <a:r>
              <a:rPr lang="ru-RU" dirty="0">
                <a:solidFill>
                  <a:srgbClr val="000066"/>
                </a:solidFill>
                <a:latin typeface="Arial" panose="020B0604020202020204" pitchFamily="34" charset="0"/>
                <a:cs typeface="Arial" panose="020B0604020202020204" pitchFamily="34" charset="0"/>
              </a:rPr>
              <a:t>-</a:t>
            </a:r>
            <a:r>
              <a:rPr lang="en-US" dirty="0">
                <a:solidFill>
                  <a:srgbClr val="000066"/>
                </a:solidFill>
                <a:latin typeface="Arial" panose="020B0604020202020204" pitchFamily="34" charset="0"/>
                <a:cs typeface="Arial" panose="020B0604020202020204" pitchFamily="34" charset="0"/>
              </a:rPr>
              <a:t>adapted data storage system,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high reliability and availability,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information security,</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scalability,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customized software environment for different user groups,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high-performance telecommunications and modern local network. </a:t>
            </a:r>
            <a:endParaRPr lang="ru-RU" dirty="0">
              <a:solidFill>
                <a:srgbClr val="000066"/>
              </a:solidFill>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70D63918-FD23-4DFE-BF6F-5B8AA2CE734C}"/>
              </a:ext>
            </a:extLst>
          </p:cNvPr>
          <p:cNvSpPr/>
          <p:nvPr/>
        </p:nvSpPr>
        <p:spPr>
          <a:xfrm>
            <a:off x="6962766" y="5113456"/>
            <a:ext cx="5208959" cy="830997"/>
          </a:xfrm>
          <a:prstGeom prst="rect">
            <a:avLst/>
          </a:prstGeom>
        </p:spPr>
        <p:txBody>
          <a:bodyPr wrap="square">
            <a:spAutoFit/>
          </a:bodyPr>
          <a:lstStyle/>
          <a:p>
            <a:pPr algn="ctr"/>
            <a:r>
              <a:rPr lang="en-US" altLang="ru-RU" sz="2400" b="1" dirty="0">
                <a:solidFill>
                  <a:srgbClr val="000066"/>
                </a:solidFill>
                <a:latin typeface="Times New Roman" panose="02020603050405020304" pitchFamily="18" charset="0"/>
                <a:cs typeface="Times New Roman" panose="02020603050405020304" pitchFamily="18" charset="0"/>
              </a:rPr>
              <a:t>The</a:t>
            </a:r>
            <a:r>
              <a:rPr lang="ru-RU" altLang="ru-RU" sz="2400" b="1" dirty="0">
                <a:solidFill>
                  <a:srgbClr val="000066"/>
                </a:solidFill>
                <a:latin typeface="Times New Roman" panose="02020603050405020304" pitchFamily="18" charset="0"/>
                <a:cs typeface="Times New Roman" panose="02020603050405020304" pitchFamily="18" charset="0"/>
              </a:rPr>
              <a:t> </a:t>
            </a:r>
            <a:r>
              <a:rPr lang="en-GB" altLang="ru-RU" sz="2400" b="1" dirty="0">
                <a:solidFill>
                  <a:srgbClr val="C00000"/>
                </a:solidFill>
                <a:latin typeface="Times New Roman" panose="02020603050405020304" pitchFamily="18" charset="0"/>
                <a:cs typeface="Times New Roman" panose="02020603050405020304" pitchFamily="18" charset="0"/>
              </a:rPr>
              <a:t>MICC</a:t>
            </a:r>
            <a:r>
              <a:rPr lang="en-GB" altLang="ru-RU" sz="2400" b="1" dirty="0">
                <a:solidFill>
                  <a:srgbClr val="000066"/>
                </a:solidFill>
                <a:latin typeface="Times New Roman" panose="02020603050405020304" pitchFamily="18" charset="0"/>
                <a:cs typeface="Times New Roman" panose="02020603050405020304" pitchFamily="18" charset="0"/>
              </a:rPr>
              <a:t> should be considered as a </a:t>
            </a:r>
            <a:r>
              <a:rPr lang="en-US" altLang="ru-RU" sz="2400" b="1" dirty="0">
                <a:solidFill>
                  <a:srgbClr val="C00000"/>
                </a:solidFill>
                <a:latin typeface="Times New Roman" panose="02020603050405020304" pitchFamily="18" charset="0"/>
                <a:cs typeface="Times New Roman" panose="02020603050405020304" pitchFamily="18" charset="0"/>
              </a:rPr>
              <a:t>b</a:t>
            </a:r>
            <a:r>
              <a:rPr lang="en-US" sz="2400" b="1" dirty="0">
                <a:solidFill>
                  <a:srgbClr val="C00000"/>
                </a:solidFill>
                <a:latin typeface="Times New Roman" panose="02020603050405020304" pitchFamily="18" charset="0"/>
                <a:cs typeface="Times New Roman" panose="02020603050405020304" pitchFamily="18" charset="0"/>
              </a:rPr>
              <a:t>asic scientific infrastructure project</a:t>
            </a:r>
            <a:r>
              <a:rPr lang="en-US" altLang="ru-RU" sz="2400" b="1" dirty="0">
                <a:solidFill>
                  <a:srgbClr val="C00000"/>
                </a:solidFill>
                <a:latin typeface="Times New Roman" panose="02020603050405020304" pitchFamily="18" charset="0"/>
                <a:cs typeface="Times New Roman" panose="02020603050405020304" pitchFamily="18" charset="0"/>
              </a:rPr>
              <a:t>.</a:t>
            </a:r>
            <a:endParaRPr lang="ru-RU" altLang="ru-RU" sz="2400" b="1" dirty="0">
              <a:solidFill>
                <a:srgbClr val="C00000"/>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E5D1E34B-8C6C-4D5A-9E17-F60B285498DC}"/>
              </a:ext>
            </a:extLst>
          </p:cNvPr>
          <p:cNvPicPr>
            <a:picLocks noChangeAspect="1"/>
          </p:cNvPicPr>
          <p:nvPr/>
        </p:nvPicPr>
        <p:blipFill>
          <a:blip r:embed="rId4"/>
          <a:stretch>
            <a:fillRect/>
          </a:stretch>
        </p:blipFill>
        <p:spPr>
          <a:xfrm>
            <a:off x="258667" y="913547"/>
            <a:ext cx="6474513" cy="5803895"/>
          </a:xfrm>
          <a:prstGeom prst="rect">
            <a:avLst/>
          </a:prstGeom>
        </p:spPr>
      </p:pic>
    </p:spTree>
    <p:extLst>
      <p:ext uri="{BB962C8B-B14F-4D97-AF65-F5344CB8AC3E}">
        <p14:creationId xmlns:p14="http://schemas.microsoft.com/office/powerpoint/2010/main" val="789828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7837870" y="1044003"/>
            <a:ext cx="4094608" cy="2616101"/>
          </a:xfrm>
          <a:prstGeom prst="rect">
            <a:avLst/>
          </a:prstGeom>
          <a:noFill/>
          <a:ln w="9525">
            <a:noFill/>
            <a:miter lim="800000"/>
            <a:headEnd/>
            <a:tailEnd/>
          </a:ln>
        </p:spPr>
        <p:txBody>
          <a:bodyPr wrap="square" anchor="ctr">
            <a:spAutoFit/>
          </a:bodyPr>
          <a:lstStyle/>
          <a:p>
            <a:pPr marL="285750" indent="-285750" algn="just">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The JINR Tier1 center has demonstrated stable work not only for </a:t>
            </a:r>
            <a:r>
              <a:rPr lang="en-US" dirty="0">
                <a:solidFill>
                  <a:srgbClr val="C00000"/>
                </a:solidFill>
                <a:latin typeface="Arial" panose="020B0604020202020204" pitchFamily="34" charset="0"/>
                <a:cs typeface="Arial" panose="020B0604020202020204" pitchFamily="34" charset="0"/>
              </a:rPr>
              <a:t>CMS</a:t>
            </a:r>
            <a:r>
              <a:rPr lang="en-US" dirty="0">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(LHC), but also for </a:t>
            </a:r>
            <a:r>
              <a:rPr lang="en-US" dirty="0">
                <a:solidFill>
                  <a:srgbClr val="C00000"/>
                </a:solidFill>
                <a:latin typeface="Arial" panose="020B0604020202020204" pitchFamily="34" charset="0"/>
                <a:cs typeface="Arial" panose="020B0604020202020204" pitchFamily="34" charset="0"/>
              </a:rPr>
              <a:t>MPD</a:t>
            </a:r>
            <a:r>
              <a:rPr lang="en-US" dirty="0">
                <a:solidFill>
                  <a:srgbClr val="FF0000"/>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(NICA)</a:t>
            </a:r>
            <a:r>
              <a:rPr lang="en-US" dirty="0">
                <a:latin typeface="Arial" panose="020B0604020202020204" pitchFamily="34" charset="0"/>
                <a:cs typeface="Arial" panose="020B0604020202020204" pitchFamily="34" charset="0"/>
              </a:rPr>
              <a:t>. </a:t>
            </a:r>
          </a:p>
          <a:p>
            <a:pPr marL="285750" indent="-285750" algn="just">
              <a:spcBef>
                <a:spcPts val="600"/>
              </a:spcBef>
              <a:spcAft>
                <a:spcPts val="600"/>
              </a:spcAft>
              <a:buFont typeface="Wingdings" panose="05000000000000000000" pitchFamily="2" charset="2"/>
              <a:buChar char="Ø"/>
            </a:pPr>
            <a:r>
              <a:rPr lang="en-US" dirty="0">
                <a:solidFill>
                  <a:srgbClr val="000066"/>
                </a:solidFill>
                <a:latin typeface="Arial" panose="020B0604020202020204" pitchFamily="34" charset="0"/>
                <a:cs typeface="Arial" panose="020B0604020202020204" pitchFamily="34" charset="0"/>
              </a:rPr>
              <a:t>The </a:t>
            </a:r>
            <a:r>
              <a:rPr lang="en-US" dirty="0">
                <a:solidFill>
                  <a:srgbClr val="C00000"/>
                </a:solidFill>
                <a:latin typeface="Arial" panose="020B0604020202020204" pitchFamily="34" charset="0"/>
                <a:cs typeface="Arial" panose="020B0604020202020204" pitchFamily="34" charset="0"/>
              </a:rPr>
              <a:t>Tier1 site for CMS </a:t>
            </a:r>
            <a:r>
              <a:rPr lang="en-US" dirty="0">
                <a:solidFill>
                  <a:srgbClr val="000066"/>
                </a:solidFill>
                <a:latin typeface="Arial" panose="020B0604020202020204" pitchFamily="34" charset="0"/>
                <a:cs typeface="Arial" panose="020B0604020202020204" pitchFamily="34" charset="0"/>
              </a:rPr>
              <a:t>is ranked </a:t>
            </a:r>
            <a:r>
              <a:rPr lang="en-US" dirty="0">
                <a:solidFill>
                  <a:srgbClr val="C00000"/>
                </a:solidFill>
                <a:latin typeface="Arial" panose="020B0604020202020204" pitchFamily="34" charset="0"/>
                <a:cs typeface="Arial" panose="020B0604020202020204" pitchFamily="34" charset="0"/>
              </a:rPr>
              <a:t>first</a:t>
            </a:r>
            <a:r>
              <a:rPr lang="en-US" dirty="0">
                <a:solidFill>
                  <a:srgbClr val="002060"/>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among world centers for CMS.</a:t>
            </a:r>
          </a:p>
          <a:p>
            <a:pPr marL="285750" indent="-285750">
              <a:spcBef>
                <a:spcPts val="600"/>
              </a:spcBef>
              <a:spcAft>
                <a:spcPts val="600"/>
              </a:spcAft>
              <a:buFont typeface="Wingdings" panose="05000000000000000000" pitchFamily="2" charset="2"/>
              <a:buChar char="Ø"/>
            </a:pPr>
            <a:r>
              <a:rPr lang="en-US" dirty="0">
                <a:solidFill>
                  <a:srgbClr val="C00000"/>
                </a:solidFill>
                <a:latin typeface="Arial" panose="020B0604020202020204" pitchFamily="34" charset="0"/>
                <a:cs typeface="Arial" panose="020B0604020202020204" pitchFamily="34" charset="0"/>
              </a:rPr>
              <a:t>30%</a:t>
            </a:r>
            <a:r>
              <a:rPr lang="en-US" dirty="0">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of all jobs executed at Tier1 JINR are </a:t>
            </a:r>
            <a:r>
              <a:rPr lang="en-US" dirty="0">
                <a:solidFill>
                  <a:srgbClr val="C00000"/>
                </a:solidFill>
                <a:latin typeface="Arial" panose="020B0604020202020204" pitchFamily="34" charset="0"/>
                <a:cs typeface="Arial" panose="020B0604020202020204" pitchFamily="34" charset="0"/>
              </a:rPr>
              <a:t>NICA</a:t>
            </a:r>
            <a:r>
              <a:rPr lang="en-US" dirty="0">
                <a:solidFill>
                  <a:srgbClr val="000066"/>
                </a:solidFill>
                <a:latin typeface="Arial" panose="020B0604020202020204" pitchFamily="34" charset="0"/>
                <a:cs typeface="Arial" panose="020B0604020202020204" pitchFamily="34" charset="0"/>
              </a:rPr>
              <a:t> jobs</a:t>
            </a:r>
            <a:endParaRPr lang="ru-RU" dirty="0">
              <a:solidFill>
                <a:srgbClr val="000066"/>
              </a:solidFill>
              <a:latin typeface="Arial" panose="020B0604020202020204" pitchFamily="34" charset="0"/>
              <a:cs typeface="Arial" panose="020B0604020202020204" pitchFamily="34" charset="0"/>
            </a:endParaRPr>
          </a:p>
        </p:txBody>
      </p:sp>
      <p:sp>
        <p:nvSpPr>
          <p:cNvPr id="3" name="Rectangle 9"/>
          <p:cNvSpPr>
            <a:spLocks noChangeArrowheads="1"/>
          </p:cNvSpPr>
          <p:nvPr/>
        </p:nvSpPr>
        <p:spPr bwMode="auto">
          <a:xfrm>
            <a:off x="94039" y="4815302"/>
            <a:ext cx="2943037" cy="1938992"/>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216216</a:t>
            </a:r>
            <a:r>
              <a:rPr lang="ru-RU" altLang="ru-RU" sz="2000" dirty="0">
                <a:solidFill>
                  <a:srgbClr val="C00000"/>
                </a:solidFill>
                <a:latin typeface="Times New Roman" panose="02020603050405020304" pitchFamily="18" charset="0"/>
                <a:cs typeface="Times New Roman" panose="02020603050405020304" pitchFamily="18" charset="0"/>
              </a:rPr>
              <a:t> </a:t>
            </a:r>
            <a:r>
              <a:rPr lang="en-US" altLang="ru-RU" dirty="0">
                <a:solidFill>
                  <a:srgbClr val="000066"/>
                </a:solidFill>
                <a:latin typeface="Arial" panose="020B0604020202020204" pitchFamily="34" charset="0"/>
                <a:cs typeface="Arial" panose="020B0604020202020204" pitchFamily="34" charset="0"/>
              </a:rPr>
              <a:t>cores</a:t>
            </a:r>
            <a:endParaRPr lang="ru-RU" altLang="ru-RU" dirty="0">
              <a:solidFill>
                <a:srgbClr val="000066"/>
              </a:solidFill>
              <a:latin typeface="Arial" panose="020B0604020202020204" pitchFamily="34" charset="0"/>
              <a:cs typeface="Arial" panose="020B0604020202020204" pitchFamily="34" charset="0"/>
            </a:endParaRP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3</a:t>
            </a:r>
            <a:r>
              <a:rPr lang="ru-RU" altLang="ru-RU" sz="2000" dirty="0">
                <a:solidFill>
                  <a:srgbClr val="C00000"/>
                </a:solidFill>
                <a:latin typeface="Times New Roman" panose="02020603050405020304" pitchFamily="18" charset="0"/>
                <a:cs typeface="Times New Roman" panose="02020603050405020304" pitchFamily="18" charset="0"/>
              </a:rPr>
              <a:t>60 </a:t>
            </a:r>
            <a:r>
              <a:rPr lang="en-US" altLang="ru-RU" dirty="0">
                <a:solidFill>
                  <a:srgbClr val="000066"/>
                </a:solidFill>
                <a:latin typeface="Arial" panose="020B0604020202020204" pitchFamily="34" charset="0"/>
                <a:cs typeface="Arial" panose="020B0604020202020204" pitchFamily="34" charset="0"/>
              </a:rPr>
              <a:t>kHS06</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16 PB </a:t>
            </a:r>
            <a:r>
              <a:rPr lang="en-US" altLang="ru-RU" dirty="0">
                <a:solidFill>
                  <a:srgbClr val="000066"/>
                </a:solidFill>
                <a:latin typeface="Arial" panose="020B0604020202020204" pitchFamily="34" charset="0"/>
                <a:cs typeface="Arial" panose="020B0604020202020204" pitchFamily="34" charset="0"/>
              </a:rPr>
              <a:t>disks</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52.</a:t>
            </a:r>
            <a:r>
              <a:rPr lang="ru-RU" altLang="ru-RU" sz="2000" dirty="0">
                <a:solidFill>
                  <a:srgbClr val="C00000"/>
                </a:solidFill>
                <a:latin typeface="Times New Roman" panose="02020603050405020304" pitchFamily="18" charset="0"/>
                <a:cs typeface="Times New Roman" panose="02020603050405020304" pitchFamily="18" charset="0"/>
              </a:rPr>
              <a:t>6</a:t>
            </a:r>
            <a:r>
              <a:rPr lang="en-US" altLang="ru-RU" sz="2000" dirty="0">
                <a:solidFill>
                  <a:srgbClr val="C00000"/>
                </a:solidFill>
                <a:latin typeface="Times New Roman" panose="02020603050405020304" pitchFamily="18" charset="0"/>
                <a:cs typeface="Times New Roman" panose="02020603050405020304" pitchFamily="18" charset="0"/>
              </a:rPr>
              <a:t> PB </a:t>
            </a:r>
            <a:r>
              <a:rPr lang="en-US" altLang="ru-RU" dirty="0">
                <a:solidFill>
                  <a:srgbClr val="000066"/>
                </a:solidFill>
                <a:latin typeface="Arial" panose="020B0604020202020204" pitchFamily="34" charset="0"/>
                <a:cs typeface="Arial" panose="020B0604020202020204" pitchFamily="34" charset="0"/>
              </a:rPr>
              <a:t>tapes</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100% </a:t>
            </a:r>
            <a:r>
              <a:rPr lang="en-US" altLang="ru-RU" dirty="0">
                <a:solidFill>
                  <a:srgbClr val="000066"/>
                </a:solidFill>
                <a:latin typeface="Arial" panose="020B0604020202020204" pitchFamily="34" charset="0"/>
                <a:cs typeface="Arial" panose="020B0604020202020204" pitchFamily="34" charset="0"/>
              </a:rPr>
              <a:t>reliability and availability</a:t>
            </a:r>
            <a:endParaRPr lang="ru-RU" altLang="ru-RU" dirty="0">
              <a:solidFill>
                <a:srgbClr val="000066"/>
              </a:solidFill>
              <a:latin typeface="Arial" panose="020B0604020202020204" pitchFamily="34" charset="0"/>
              <a:cs typeface="Arial" panose="020B0604020202020204" pitchFamily="34" charset="0"/>
            </a:endParaRPr>
          </a:p>
        </p:txBody>
      </p:sp>
      <p:pic>
        <p:nvPicPr>
          <p:cNvPr id="4" name="Рисунок 1"/>
          <p:cNvPicPr>
            <a:picLocks noChangeAspect="1"/>
          </p:cNvPicPr>
          <p:nvPr/>
        </p:nvPicPr>
        <p:blipFill rotWithShape="1">
          <a:blip r:embed="rId3" cstate="print"/>
          <a:srcRect r="26429"/>
          <a:stretch/>
        </p:blipFill>
        <p:spPr bwMode="auto">
          <a:xfrm>
            <a:off x="3145976" y="4060679"/>
            <a:ext cx="3421809" cy="2629808"/>
          </a:xfrm>
          <a:prstGeom prst="rect">
            <a:avLst/>
          </a:prstGeom>
          <a:solidFill>
            <a:srgbClr val="FFFFFF">
              <a:shade val="85000"/>
            </a:srgbClr>
          </a:solidFill>
          <a:ln w="476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p:cNvPicPr>
            <a:picLocks noChangeAspect="1" noChangeArrowheads="1"/>
          </p:cNvPicPr>
          <p:nvPr/>
        </p:nvPicPr>
        <p:blipFill>
          <a:blip r:embed="rId4" cstate="print"/>
          <a:srcRect/>
          <a:stretch>
            <a:fillRect/>
          </a:stretch>
        </p:blipFill>
        <p:spPr bwMode="auto">
          <a:xfrm>
            <a:off x="259522" y="2362466"/>
            <a:ext cx="2547639" cy="1910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2"/>
          <p:cNvPicPr>
            <a:picLocks noChangeAspect="1"/>
          </p:cNvPicPr>
          <p:nvPr/>
        </p:nvPicPr>
        <p:blipFill>
          <a:blip r:embed="rId5"/>
          <a:srcRect/>
          <a:stretch>
            <a:fillRect/>
          </a:stretch>
        </p:blipFill>
        <p:spPr bwMode="auto">
          <a:xfrm>
            <a:off x="157514" y="815669"/>
            <a:ext cx="2841521" cy="393523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2"/>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1" name="Rectangle 2"/>
          <p:cNvSpPr txBox="1">
            <a:spLocks noChangeArrowheads="1"/>
          </p:cNvSpPr>
          <p:nvPr/>
        </p:nvSpPr>
        <p:spPr bwMode="auto">
          <a:xfrm>
            <a:off x="4066276" y="88486"/>
            <a:ext cx="3471135" cy="431832"/>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a:lnSpc>
                <a:spcPct val="120000"/>
              </a:lnSpc>
              <a:spcBef>
                <a:spcPct val="0"/>
              </a:spcBef>
              <a:buClrTx/>
              <a:buSzTx/>
              <a:buNone/>
            </a:pPr>
            <a:r>
              <a:rPr lang="en-US" altLang="ru-RU" sz="2800" b="1" dirty="0">
                <a:solidFill>
                  <a:schemeClr val="bg1"/>
                </a:solidFill>
                <a:effectLst>
                  <a:outerShdw blurRad="38100" dist="38100" dir="2700000" algn="tl">
                    <a:srgbClr val="000000">
                      <a:alpha val="43137"/>
                    </a:srgbClr>
                  </a:outerShdw>
                </a:effectLst>
                <a:latin typeface="+mn-lt"/>
              </a:rPr>
              <a:t>Tier1 at JINR </a:t>
            </a:r>
            <a:endParaRPr lang="ru-RU" altLang="ru-RU" sz="2800" b="1" dirty="0">
              <a:solidFill>
                <a:schemeClr val="bg1"/>
              </a:solidFill>
              <a:effectLst>
                <a:outerShdw blurRad="38100" dist="38100" dir="2700000" algn="tl">
                  <a:srgbClr val="000000">
                    <a:alpha val="43137"/>
                  </a:srgbClr>
                </a:outerShdw>
              </a:effectLst>
              <a:latin typeface="+mn-lt"/>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8" name="Рисунок 7">
            <a:extLst>
              <a:ext uri="{FF2B5EF4-FFF2-40B4-BE49-F238E27FC236}">
                <a16:creationId xmlns:a16="http://schemas.microsoft.com/office/drawing/2014/main" id="{C3B4E8D1-1EC6-83D6-0BE1-5E9FC5B770A9}"/>
              </a:ext>
            </a:extLst>
          </p:cNvPr>
          <p:cNvPicPr>
            <a:picLocks noChangeAspect="1"/>
          </p:cNvPicPr>
          <p:nvPr/>
        </p:nvPicPr>
        <p:blipFill>
          <a:blip r:embed="rId7"/>
          <a:stretch>
            <a:fillRect/>
          </a:stretch>
        </p:blipFill>
        <p:spPr>
          <a:xfrm>
            <a:off x="6714726" y="3907229"/>
            <a:ext cx="5383235" cy="2755631"/>
          </a:xfrm>
          <a:prstGeom prst="rect">
            <a:avLst/>
          </a:prstGeom>
        </p:spPr>
      </p:pic>
      <p:pic>
        <p:nvPicPr>
          <p:cNvPr id="9" name="Рисунок 8">
            <a:extLst>
              <a:ext uri="{FF2B5EF4-FFF2-40B4-BE49-F238E27FC236}">
                <a16:creationId xmlns:a16="http://schemas.microsoft.com/office/drawing/2014/main" id="{916D1827-7885-1C79-F068-DF10E5090292}"/>
              </a:ext>
            </a:extLst>
          </p:cNvPr>
          <p:cNvPicPr>
            <a:picLocks noChangeAspect="1"/>
          </p:cNvPicPr>
          <p:nvPr/>
        </p:nvPicPr>
        <p:blipFill rotWithShape="1">
          <a:blip r:embed="rId8"/>
          <a:srcRect l="15477" r="12509"/>
          <a:stretch/>
        </p:blipFill>
        <p:spPr>
          <a:xfrm>
            <a:off x="3371148" y="855249"/>
            <a:ext cx="4094609" cy="3110349"/>
          </a:xfrm>
          <a:prstGeom prst="rect">
            <a:avLst/>
          </a:prstGeom>
        </p:spPr>
      </p:pic>
    </p:spTree>
    <p:extLst>
      <p:ext uri="{BB962C8B-B14F-4D97-AF65-F5344CB8AC3E}">
        <p14:creationId xmlns:p14="http://schemas.microsoft.com/office/powerpoint/2010/main" val="1753979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srcRect l="10858" r="10218"/>
          <a:stretch/>
        </p:blipFill>
        <p:spPr bwMode="auto">
          <a:xfrm>
            <a:off x="139982" y="2508014"/>
            <a:ext cx="4663373" cy="3966072"/>
          </a:xfrm>
          <a:prstGeom prst="rect">
            <a:avLst/>
          </a:prstGeom>
          <a:noFill/>
          <a:ln w="9525">
            <a:noFill/>
            <a:miter lim="800000"/>
            <a:headEnd/>
            <a:tailEnd/>
          </a:ln>
        </p:spPr>
      </p:pic>
      <p:sp>
        <p:nvSpPr>
          <p:cNvPr id="7" name="Прямоугольник 6"/>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 name="TextBox 3"/>
          <p:cNvSpPr txBox="1"/>
          <p:nvPr/>
        </p:nvSpPr>
        <p:spPr>
          <a:xfrm>
            <a:off x="4636037" y="95115"/>
            <a:ext cx="2060051"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rPr>
              <a:t>Tier2 </a:t>
            </a:r>
            <a:r>
              <a:rPr lang="en-GB" sz="2800" b="1" dirty="0">
                <a:solidFill>
                  <a:schemeClr val="bg1"/>
                </a:solidFill>
                <a:effectLst>
                  <a:outerShdw blurRad="38100" dist="38100" dir="2700000" algn="tl">
                    <a:srgbClr val="000000">
                      <a:alpha val="43137"/>
                    </a:srgbClr>
                  </a:outerShdw>
                </a:effectLst>
              </a:rPr>
              <a:t>at JINR</a:t>
            </a:r>
            <a:endParaRPr lang="ru-RU" sz="2800" b="1" dirty="0">
              <a:solidFill>
                <a:schemeClr val="bg1"/>
              </a:solidFill>
              <a:effectLst>
                <a:outerShdw blurRad="38100" dist="38100" dir="2700000" algn="tl">
                  <a:srgbClr val="000000">
                    <a:alpha val="43137"/>
                  </a:srgbClr>
                </a:outerShdw>
              </a:effectLst>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3" name="Прямоугольник 2"/>
          <p:cNvSpPr/>
          <p:nvPr/>
        </p:nvSpPr>
        <p:spPr>
          <a:xfrm>
            <a:off x="148047" y="805887"/>
            <a:ext cx="4655308" cy="1477328"/>
          </a:xfrm>
          <a:prstGeom prst="rect">
            <a:avLst/>
          </a:prstGeom>
        </p:spPr>
        <p:txBody>
          <a:bodyPr wrap="square">
            <a:spAutoFit/>
          </a:bodyPr>
          <a:lstStyle/>
          <a:p>
            <a:pPr algn="just"/>
            <a:r>
              <a:rPr lang="en-US" dirty="0">
                <a:solidFill>
                  <a:srgbClr val="002060"/>
                </a:solidFill>
                <a:latin typeface="Times New Roman" panose="02020603050405020304" pitchFamily="18" charset="0"/>
                <a:cs typeface="Arial" panose="020B0604020202020204" pitchFamily="34" charset="0"/>
              </a:rPr>
              <a:t>Tier2 at JINR provides computing power and data storage and access systems for the majority of JINR users and user groups, as well as for users of virtual organizations (VOs) of the grid environment (LHC, NICA, FAIR, etc.).</a:t>
            </a:r>
          </a:p>
        </p:txBody>
      </p:sp>
      <p:sp>
        <p:nvSpPr>
          <p:cNvPr id="10" name="Прямоугольник 9">
            <a:extLst>
              <a:ext uri="{FF2B5EF4-FFF2-40B4-BE49-F238E27FC236}">
                <a16:creationId xmlns:a16="http://schemas.microsoft.com/office/drawing/2014/main" id="{F8C9F61F-E507-1349-D002-C642E19ACC39}"/>
              </a:ext>
            </a:extLst>
          </p:cNvPr>
          <p:cNvSpPr/>
          <p:nvPr/>
        </p:nvSpPr>
        <p:spPr>
          <a:xfrm>
            <a:off x="5615675" y="4257655"/>
            <a:ext cx="2341391" cy="954107"/>
          </a:xfrm>
          <a:prstGeom prst="rect">
            <a:avLst/>
          </a:prstGeom>
        </p:spPr>
        <p:txBody>
          <a:bodyPr wrap="square">
            <a:spAutoFit/>
          </a:bodyPr>
          <a:lstStyle/>
          <a:p>
            <a:pPr algn="ctr"/>
            <a:r>
              <a:rPr lang="en-US" sz="1400" spc="-20" dirty="0">
                <a:solidFill>
                  <a:srgbClr val="002060"/>
                </a:solidFill>
                <a:latin typeface="Times New Roman" panose="02020603050405020304" pitchFamily="18" charset="0"/>
                <a:ea typeface="Times New Roman" panose="02020603050405020304" pitchFamily="18" charset="0"/>
              </a:rPr>
              <a:t>RDIG: distribution by the number of jobs by websites of organizations</a:t>
            </a:r>
          </a:p>
          <a:p>
            <a:pPr algn="ctr"/>
            <a:r>
              <a:rPr lang="en-US" sz="1400" spc="-20" dirty="0">
                <a:solidFill>
                  <a:srgbClr val="002060"/>
                </a:solidFill>
                <a:latin typeface="Times New Roman" panose="02020603050405020304" pitchFamily="18" charset="0"/>
              </a:rPr>
              <a:t>(year 2022)</a:t>
            </a:r>
            <a:endParaRPr lang="ru-RU" sz="1400" dirty="0">
              <a:solidFill>
                <a:srgbClr val="002060"/>
              </a:solidFill>
            </a:endParaRPr>
          </a:p>
        </p:txBody>
      </p:sp>
      <p:pic>
        <p:nvPicPr>
          <p:cNvPr id="14" name="Рисунок 13">
            <a:extLst>
              <a:ext uri="{FF2B5EF4-FFF2-40B4-BE49-F238E27FC236}">
                <a16:creationId xmlns:a16="http://schemas.microsoft.com/office/drawing/2014/main" id="{607A7D15-2FF9-CA08-22F7-3DD8468A16A4}"/>
              </a:ext>
            </a:extLst>
          </p:cNvPr>
          <p:cNvPicPr>
            <a:picLocks noChangeAspect="1"/>
          </p:cNvPicPr>
          <p:nvPr/>
        </p:nvPicPr>
        <p:blipFill rotWithShape="1">
          <a:blip r:embed="rId5"/>
          <a:srcRect l="13578" t="16958" r="27568" b="13155"/>
          <a:stretch/>
        </p:blipFill>
        <p:spPr>
          <a:xfrm>
            <a:off x="4961671" y="763790"/>
            <a:ext cx="3785549" cy="3522331"/>
          </a:xfrm>
          <a:prstGeom prst="rect">
            <a:avLst/>
          </a:prstGeom>
        </p:spPr>
      </p:pic>
      <p:sp>
        <p:nvSpPr>
          <p:cNvPr id="5" name="Прямоугольник 4"/>
          <p:cNvSpPr/>
          <p:nvPr/>
        </p:nvSpPr>
        <p:spPr>
          <a:xfrm>
            <a:off x="9353320" y="1254206"/>
            <a:ext cx="2642277" cy="1200329"/>
          </a:xfrm>
          <a:prstGeom prst="rect">
            <a:avLst/>
          </a:prstGeom>
        </p:spPr>
        <p:txBody>
          <a:bodyPr wrap="square">
            <a:spAutoFit/>
          </a:bodyPr>
          <a:lstStyle/>
          <a:p>
            <a:r>
              <a:rPr lang="en-US" sz="1800" dirty="0">
                <a:solidFill>
                  <a:srgbClr val="0000CC"/>
                </a:solidFill>
                <a:latin typeface="Cambria" panose="02040503050406030204" pitchFamily="18" charset="0"/>
                <a:cs typeface="Times New Roman" panose="02020603050405020304" pitchFamily="18" charset="0"/>
              </a:rPr>
              <a:t>JINR Tier2 </a:t>
            </a:r>
            <a:r>
              <a:rPr lang="en-US" sz="1800" dirty="0">
                <a:solidFill>
                  <a:srgbClr val="000066"/>
                </a:solidFill>
                <a:latin typeface="Cambria" panose="02040503050406030204" pitchFamily="18" charset="0"/>
              </a:rPr>
              <a:t>is </a:t>
            </a:r>
            <a:r>
              <a:rPr lang="en-US" sz="1800" dirty="0">
                <a:solidFill>
                  <a:srgbClr val="0000CC"/>
                </a:solidFill>
                <a:latin typeface="Cambria" panose="02040503050406030204" pitchFamily="18" charset="0"/>
                <a:cs typeface="Times New Roman" panose="02020603050405020304" pitchFamily="18" charset="0"/>
              </a:rPr>
              <a:t>the most productive</a:t>
            </a:r>
            <a:r>
              <a:rPr lang="ru-RU" sz="1800" dirty="0">
                <a:solidFill>
                  <a:srgbClr val="0000CC"/>
                </a:solidFill>
                <a:latin typeface="Cambria" panose="02040503050406030204" pitchFamily="18" charset="0"/>
                <a:cs typeface="Times New Roman" panose="02020603050405020304" pitchFamily="18" charset="0"/>
              </a:rPr>
              <a:t> </a:t>
            </a:r>
            <a:r>
              <a:rPr lang="en-US" sz="1800" dirty="0">
                <a:solidFill>
                  <a:srgbClr val="0000CC"/>
                </a:solidFill>
                <a:latin typeface="Cambria" panose="02040503050406030204" pitchFamily="18" charset="0"/>
                <a:cs typeface="Times New Roman" panose="02020603050405020304" pitchFamily="18" charset="0"/>
              </a:rPr>
              <a:t>in the Russian Data Intensive Grid </a:t>
            </a:r>
            <a:r>
              <a:rPr lang="en-US" sz="1800" dirty="0">
                <a:solidFill>
                  <a:srgbClr val="000066"/>
                </a:solidFill>
                <a:latin typeface="Cambria" panose="02040503050406030204" pitchFamily="18" charset="0"/>
              </a:rPr>
              <a:t>(RDIG) Federation.</a:t>
            </a:r>
            <a:endParaRPr lang="ru-RU" sz="1800" dirty="0">
              <a:solidFill>
                <a:srgbClr val="000066"/>
              </a:solidFill>
              <a:latin typeface="Cambria" panose="02040503050406030204" pitchFamily="18" charset="0"/>
            </a:endParaRPr>
          </a:p>
        </p:txBody>
      </p:sp>
      <p:pic>
        <p:nvPicPr>
          <p:cNvPr id="12" name="Рисунок 11">
            <a:extLst>
              <a:ext uri="{FF2B5EF4-FFF2-40B4-BE49-F238E27FC236}">
                <a16:creationId xmlns:a16="http://schemas.microsoft.com/office/drawing/2014/main" id="{BFE60182-778E-5F0A-B57E-BF7A5E3295AB}"/>
              </a:ext>
            </a:extLst>
          </p:cNvPr>
          <p:cNvPicPr>
            <a:picLocks noChangeAspect="1"/>
          </p:cNvPicPr>
          <p:nvPr/>
        </p:nvPicPr>
        <p:blipFill rotWithShape="1">
          <a:blip r:embed="rId6"/>
          <a:srcRect l="-259" t="-53" r="3075" b="399"/>
          <a:stretch/>
        </p:blipFill>
        <p:spPr>
          <a:xfrm>
            <a:off x="8141120" y="2891928"/>
            <a:ext cx="4050880" cy="3966072"/>
          </a:xfrm>
          <a:prstGeom prst="ellipse">
            <a:avLst/>
          </a:prstGeom>
        </p:spPr>
      </p:pic>
      <p:sp>
        <p:nvSpPr>
          <p:cNvPr id="8" name="Прямоугольник 7"/>
          <p:cNvSpPr/>
          <p:nvPr/>
        </p:nvSpPr>
        <p:spPr>
          <a:xfrm>
            <a:off x="8043045" y="5744833"/>
            <a:ext cx="1203697" cy="1169551"/>
          </a:xfrm>
          <a:prstGeom prst="rect">
            <a:avLst/>
          </a:prstGeom>
        </p:spPr>
        <p:txBody>
          <a:bodyPr wrap="square">
            <a:spAutoFit/>
          </a:bodyPr>
          <a:lstStyle/>
          <a:p>
            <a:r>
              <a:rPr lang="en-US" sz="1400" dirty="0">
                <a:solidFill>
                  <a:srgbClr val="002060"/>
                </a:solidFill>
                <a:latin typeface="Times New Roman" panose="02020603050405020304" pitchFamily="18" charset="0"/>
                <a:cs typeface="Times New Roman" panose="02020603050405020304" pitchFamily="18" charset="0"/>
              </a:rPr>
              <a:t>JINR</a:t>
            </a:r>
            <a:r>
              <a:rPr lang="ru-RU" sz="1400" dirty="0">
                <a:solidFill>
                  <a:srgbClr val="002060"/>
                </a:solidFill>
                <a:latin typeface="Times New Roman" panose="02020603050405020304" pitchFamily="18" charset="0"/>
                <a:cs typeface="Times New Roman" panose="02020603050405020304" pitchFamily="18" charset="0"/>
              </a:rPr>
              <a:t> </a:t>
            </a:r>
            <a:r>
              <a:rPr lang="en-US" sz="1400" dirty="0">
                <a:solidFill>
                  <a:srgbClr val="002060"/>
                </a:solidFill>
                <a:latin typeface="Times New Roman" panose="02020603050405020304" pitchFamily="18" charset="0"/>
                <a:cs typeface="Times New Roman" panose="02020603050405020304" pitchFamily="18" charset="0"/>
              </a:rPr>
              <a:t>Tier2: </a:t>
            </a:r>
            <a:r>
              <a:rPr lang="en-US" sz="1400" dirty="0">
                <a:solidFill>
                  <a:srgbClr val="002060"/>
                </a:solidFill>
                <a:latin typeface="Times New Roman" panose="02020603050405020304" pitchFamily="18" charset="0"/>
                <a:ea typeface="Times New Roman" panose="02020603050405020304" pitchFamily="18" charset="0"/>
              </a:rPr>
              <a:t>Sum CPU work (HS06 hours) by VO</a:t>
            </a:r>
            <a:r>
              <a:rPr lang="ru-RU" sz="1400" dirty="0">
                <a:solidFill>
                  <a:srgbClr val="002060"/>
                </a:solidFill>
                <a:latin typeface="Times New Roman" panose="02020603050405020304" pitchFamily="18" charset="0"/>
                <a:ea typeface="Times New Roman" panose="02020603050405020304" pitchFamily="18" charset="0"/>
              </a:rPr>
              <a:t> (</a:t>
            </a:r>
            <a:r>
              <a:rPr lang="en-GB" sz="1400" dirty="0">
                <a:solidFill>
                  <a:srgbClr val="002060"/>
                </a:solidFill>
                <a:latin typeface="Times New Roman" panose="02020603050405020304" pitchFamily="18" charset="0"/>
                <a:ea typeface="Times New Roman" panose="02020603050405020304" pitchFamily="18" charset="0"/>
              </a:rPr>
              <a:t>year</a:t>
            </a:r>
            <a:r>
              <a:rPr lang="ru-RU" sz="1400" dirty="0">
                <a:solidFill>
                  <a:srgbClr val="002060"/>
                </a:solidFill>
                <a:latin typeface="Times New Roman" panose="02020603050405020304" pitchFamily="18" charset="0"/>
                <a:ea typeface="Times New Roman" panose="02020603050405020304" pitchFamily="18" charset="0"/>
              </a:rPr>
              <a:t> 2022)</a:t>
            </a:r>
            <a:r>
              <a:rPr lang="en-US" sz="1400" dirty="0">
                <a:solidFill>
                  <a:srgbClr val="002060"/>
                </a:solidFill>
                <a:latin typeface="Times New Roman" panose="02020603050405020304" pitchFamily="18" charset="0"/>
                <a:ea typeface="Times New Roman" panose="02020603050405020304" pitchFamily="18" charset="0"/>
              </a:rPr>
              <a:t> </a:t>
            </a:r>
            <a:endParaRPr lang="ru-RU" sz="1400" dirty="0">
              <a:solidFill>
                <a:srgbClr val="002060"/>
              </a:solidFill>
            </a:endParaRPr>
          </a:p>
        </p:txBody>
      </p:sp>
      <p:sp>
        <p:nvSpPr>
          <p:cNvPr id="15" name="Прямоугольник 14">
            <a:extLst>
              <a:ext uri="{FF2B5EF4-FFF2-40B4-BE49-F238E27FC236}">
                <a16:creationId xmlns:a16="http://schemas.microsoft.com/office/drawing/2014/main" id="{9DEE130E-7A3F-5C82-F929-3B1CD3B44812}"/>
              </a:ext>
            </a:extLst>
          </p:cNvPr>
          <p:cNvSpPr/>
          <p:nvPr/>
        </p:nvSpPr>
        <p:spPr>
          <a:xfrm>
            <a:off x="9353320" y="2765234"/>
            <a:ext cx="1786473" cy="572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98808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7" name="TextBox 46"/>
          <p:cNvSpPr txBox="1"/>
          <p:nvPr/>
        </p:nvSpPr>
        <p:spPr>
          <a:xfrm>
            <a:off x="4531097" y="57267"/>
            <a:ext cx="3170804" cy="523220"/>
          </a:xfrm>
          <a:prstGeom prst="rect">
            <a:avLst/>
          </a:prstGeom>
          <a:noFill/>
          <a:effectLst>
            <a:outerShdw blurRad="50800" dist="50800" dir="5400000" algn="ctr" rotWithShape="0">
              <a:schemeClr val="tx1"/>
            </a:outerShdw>
          </a:effectLst>
        </p:spPr>
        <p:txBody>
          <a:bodyPr wrap="none">
            <a:spAutoFit/>
          </a:bodyPr>
          <a:lstStyle/>
          <a:p>
            <a:pPr algn="ctr">
              <a:defRPr/>
            </a:pPr>
            <a:r>
              <a:rPr lang="ru-RU" sz="2800" b="1" dirty="0" err="1">
                <a:solidFill>
                  <a:schemeClr val="bg1"/>
                </a:solidFill>
                <a:effectLst>
                  <a:outerShdw blurRad="38100" dist="38100" dir="2700000" algn="tl">
                    <a:srgbClr val="000000">
                      <a:alpha val="43137"/>
                    </a:srgbClr>
                  </a:outerShdw>
                </a:effectLst>
              </a:rPr>
              <a:t>Cloud</a:t>
            </a:r>
            <a:r>
              <a:rPr lang="ru-RU" sz="2800" b="1" dirty="0">
                <a:solidFill>
                  <a:schemeClr val="bg1"/>
                </a:solidFill>
                <a:effectLst>
                  <a:outerShdw blurRad="38100" dist="38100" dir="2700000" algn="tl">
                    <a:srgbClr val="000000">
                      <a:alpha val="43137"/>
                    </a:srgbClr>
                  </a:outerShdw>
                </a:effectLst>
              </a:rPr>
              <a:t> </a:t>
            </a:r>
            <a:r>
              <a:rPr lang="en-US" sz="2800" b="1" dirty="0">
                <a:solidFill>
                  <a:schemeClr val="bg1"/>
                </a:solidFill>
                <a:effectLst>
                  <a:outerShdw blurRad="38100" dist="38100" dir="2700000" algn="tl">
                    <a:srgbClr val="000000">
                      <a:alpha val="43137"/>
                    </a:srgbClr>
                  </a:outerShdw>
                </a:effectLst>
              </a:rPr>
              <a:t>I</a:t>
            </a:r>
            <a:r>
              <a:rPr lang="ru-RU" sz="2800" b="1" dirty="0" err="1">
                <a:solidFill>
                  <a:schemeClr val="bg1"/>
                </a:solidFill>
                <a:effectLst>
                  <a:outerShdw blurRad="38100" dist="38100" dir="2700000" algn="tl">
                    <a:srgbClr val="000000">
                      <a:alpha val="43137"/>
                    </a:srgbClr>
                  </a:outerShdw>
                </a:effectLst>
              </a:rPr>
              <a:t>nfrastructure</a:t>
            </a:r>
            <a:endParaRPr lang="ru-RU" sz="2800" b="1" dirty="0">
              <a:solidFill>
                <a:schemeClr val="bg1"/>
              </a:solidFill>
              <a:effectLst>
                <a:outerShdw blurRad="38100" dist="38100" dir="2700000" algn="tl">
                  <a:srgbClr val="000000">
                    <a:alpha val="43137"/>
                  </a:srgbClr>
                </a:outerShdw>
              </a:effectLst>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8" name="TextBox 17">
            <a:extLst>
              <a:ext uri="{FF2B5EF4-FFF2-40B4-BE49-F238E27FC236}">
                <a16:creationId xmlns:a16="http://schemas.microsoft.com/office/drawing/2014/main" id="{0722676E-6E9E-53B7-87E8-FA89E811DA32}"/>
              </a:ext>
            </a:extLst>
          </p:cNvPr>
          <p:cNvSpPr txBox="1"/>
          <p:nvPr/>
        </p:nvSpPr>
        <p:spPr>
          <a:xfrm>
            <a:off x="88136" y="933080"/>
            <a:ext cx="7315414" cy="1400383"/>
          </a:xfrm>
          <a:prstGeom prst="rect">
            <a:avLst/>
          </a:prstGeom>
          <a:noFill/>
        </p:spPr>
        <p:txBody>
          <a:bodyPr wrap="square" rtlCol="0">
            <a:spAutoFit/>
          </a:bodyPr>
          <a:lstStyle/>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Cloud Platform  -   </a:t>
            </a:r>
            <a:r>
              <a:rPr lang="en-US" sz="1700" dirty="0" err="1">
                <a:solidFill>
                  <a:srgbClr val="002060"/>
                </a:solidFill>
                <a:latin typeface="Arial" panose="020B0604020202020204" pitchFamily="34" charset="0"/>
                <a:cs typeface="Arial" panose="020B0604020202020204" pitchFamily="34" charset="0"/>
              </a:rPr>
              <a:t>OpenNebula</a:t>
            </a:r>
            <a:endParaRPr lang="en-US" sz="1700" dirty="0">
              <a:solidFill>
                <a:srgbClr val="002060"/>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Virtualization  - KVM </a:t>
            </a:r>
          </a:p>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Storage (Local disks, </a:t>
            </a:r>
            <a:r>
              <a:rPr lang="en-US" sz="1700" dirty="0" err="1">
                <a:solidFill>
                  <a:srgbClr val="002060"/>
                </a:solidFill>
                <a:latin typeface="Arial" panose="020B0604020202020204" pitchFamily="34" charset="0"/>
                <a:cs typeface="Arial" panose="020B0604020202020204" pitchFamily="34" charset="0"/>
              </a:rPr>
              <a:t>Ceph</a:t>
            </a:r>
            <a:r>
              <a:rPr lang="en-US" sz="1700" dirty="0">
                <a:solidFill>
                  <a:srgbClr val="002060"/>
                </a:solidFill>
                <a:latin typeface="Arial" panose="020B0604020202020204" pitchFamily="34" charset="0"/>
                <a:cs typeface="Arial" panose="020B0604020202020204" pitchFamily="34" charset="0"/>
              </a:rPr>
              <a:t>)</a:t>
            </a:r>
          </a:p>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Total Resources</a:t>
            </a:r>
            <a:endParaRPr lang="ru-RU" sz="1700" dirty="0">
              <a:solidFill>
                <a:srgbClr val="002060"/>
              </a:solidFill>
              <a:latin typeface="Arial" panose="020B0604020202020204" pitchFamily="34" charset="0"/>
              <a:cs typeface="Arial" panose="020B0604020202020204" pitchFamily="34" charset="0"/>
            </a:endParaRPr>
          </a:p>
          <a:p>
            <a:pPr marL="176213"/>
            <a:r>
              <a:rPr lang="en-US" sz="1700" dirty="0">
                <a:solidFill>
                  <a:srgbClr val="002060"/>
                </a:solidFill>
                <a:latin typeface="Arial" panose="020B0604020202020204" pitchFamily="34" charset="0"/>
                <a:cs typeface="Arial" panose="020B0604020202020204" pitchFamily="34" charset="0"/>
              </a:rPr>
              <a:t>~ </a:t>
            </a:r>
            <a:r>
              <a:rPr lang="en-US" sz="1700" dirty="0">
                <a:solidFill>
                  <a:srgbClr val="C00000"/>
                </a:solidFill>
                <a:latin typeface="Arial" panose="020B0604020202020204" pitchFamily="34" charset="0"/>
                <a:cs typeface="Arial" panose="020B0604020202020204" pitchFamily="34" charset="0"/>
              </a:rPr>
              <a:t>5,000</a:t>
            </a:r>
            <a:r>
              <a:rPr lang="en-US" sz="1700" dirty="0">
                <a:solidFill>
                  <a:srgbClr val="002060"/>
                </a:solidFill>
                <a:latin typeface="Arial" panose="020B0604020202020204" pitchFamily="34" charset="0"/>
                <a:cs typeface="Arial" panose="020B0604020202020204" pitchFamily="34" charset="0"/>
              </a:rPr>
              <a:t> CPU cores; 60</a:t>
            </a:r>
            <a:r>
              <a:rPr lang="ru-RU" sz="1700" dirty="0">
                <a:solidFill>
                  <a:srgbClr val="002060"/>
                </a:solidFill>
                <a:latin typeface="Arial" panose="020B0604020202020204" pitchFamily="34" charset="0"/>
                <a:cs typeface="Arial" panose="020B0604020202020204" pitchFamily="34" charset="0"/>
              </a:rPr>
              <a:t> </a:t>
            </a:r>
            <a:r>
              <a:rPr lang="en-US" sz="1700" dirty="0">
                <a:solidFill>
                  <a:srgbClr val="002060"/>
                </a:solidFill>
                <a:latin typeface="Arial" panose="020B0604020202020204" pitchFamily="34" charset="0"/>
                <a:cs typeface="Arial" panose="020B0604020202020204" pitchFamily="34" charset="0"/>
              </a:rPr>
              <a:t>TB RAM; </a:t>
            </a:r>
            <a:r>
              <a:rPr lang="ru-RU" sz="1700" dirty="0">
                <a:solidFill>
                  <a:srgbClr val="C00000"/>
                </a:solidFill>
                <a:latin typeface="Arial" panose="020B0604020202020204" pitchFamily="34" charset="0"/>
                <a:cs typeface="Arial" panose="020B0604020202020204" pitchFamily="34" charset="0"/>
              </a:rPr>
              <a:t>4</a:t>
            </a:r>
            <a:r>
              <a:rPr lang="en-US" sz="1700" dirty="0">
                <a:solidFill>
                  <a:srgbClr val="C00000"/>
                </a:solidFill>
                <a:latin typeface="Arial" panose="020B0604020202020204" pitchFamily="34" charset="0"/>
                <a:cs typeface="Arial" panose="020B0604020202020204" pitchFamily="34" charset="0"/>
              </a:rPr>
              <a:t>.1 PB </a:t>
            </a:r>
            <a:r>
              <a:rPr lang="en-US" sz="1700" dirty="0">
                <a:solidFill>
                  <a:srgbClr val="002060"/>
                </a:solidFill>
                <a:latin typeface="Arial" panose="020B0604020202020204" pitchFamily="34" charset="0"/>
                <a:cs typeface="Arial" panose="020B0604020202020204" pitchFamily="34" charset="0"/>
              </a:rPr>
              <a:t>of raw </a:t>
            </a:r>
            <a:r>
              <a:rPr lang="en-US" sz="1700" dirty="0" err="1">
                <a:solidFill>
                  <a:srgbClr val="002060"/>
                </a:solidFill>
                <a:latin typeface="Arial" panose="020B0604020202020204" pitchFamily="34" charset="0"/>
                <a:cs typeface="Arial" panose="020B0604020202020204" pitchFamily="34" charset="0"/>
              </a:rPr>
              <a:t>ceph</a:t>
            </a:r>
            <a:r>
              <a:rPr lang="en-US" sz="1700" dirty="0">
                <a:solidFill>
                  <a:srgbClr val="002060"/>
                </a:solidFill>
                <a:latin typeface="Arial" panose="020B0604020202020204" pitchFamily="34" charset="0"/>
                <a:cs typeface="Arial" panose="020B0604020202020204" pitchFamily="34" charset="0"/>
              </a:rPr>
              <a:t>-based storage </a:t>
            </a:r>
          </a:p>
        </p:txBody>
      </p:sp>
      <p:sp>
        <p:nvSpPr>
          <p:cNvPr id="19" name="Rectangle 7">
            <a:extLst>
              <a:ext uri="{FF2B5EF4-FFF2-40B4-BE49-F238E27FC236}">
                <a16:creationId xmlns:a16="http://schemas.microsoft.com/office/drawing/2014/main" id="{06926E4F-9AE0-71C1-8554-A41BF3D46766}"/>
              </a:ext>
            </a:extLst>
          </p:cNvPr>
          <p:cNvSpPr>
            <a:spLocks noChangeArrowheads="1"/>
          </p:cNvSpPr>
          <p:nvPr/>
        </p:nvSpPr>
        <p:spPr bwMode="auto">
          <a:xfrm>
            <a:off x="6965488" y="3512448"/>
            <a:ext cx="5492865" cy="30931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numCol="1">
            <a:spAutoFit/>
          </a:bodyPr>
          <a:lstStyle/>
          <a:p>
            <a:r>
              <a:rPr lang="en-GB" altLang="ru-RU" dirty="0">
                <a:solidFill>
                  <a:srgbClr val="000066"/>
                </a:solidFill>
                <a:latin typeface="Arial" panose="020B0604020202020204" pitchFamily="34" charset="0"/>
                <a:cs typeface="Arial" panose="020B0604020202020204" pitchFamily="34" charset="0"/>
              </a:rPr>
              <a:t>   - </a:t>
            </a:r>
            <a:r>
              <a:rPr lang="ru-RU" altLang="ru-RU" dirty="0" err="1">
                <a:solidFill>
                  <a:srgbClr val="000066"/>
                </a:solidFill>
                <a:latin typeface="Arial" panose="020B0604020202020204" pitchFamily="34" charset="0"/>
                <a:cs typeface="Arial" panose="020B0604020202020204" pitchFamily="34" charset="0"/>
              </a:rPr>
              <a:t>VMs</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for</a:t>
            </a:r>
            <a:r>
              <a:rPr lang="ru-RU" altLang="ru-RU" dirty="0">
                <a:solidFill>
                  <a:srgbClr val="000066"/>
                </a:solidFill>
                <a:latin typeface="Arial" panose="020B0604020202020204" pitchFamily="34" charset="0"/>
                <a:cs typeface="Arial" panose="020B0604020202020204" pitchFamily="34" charset="0"/>
              </a:rPr>
              <a:t> JINR </a:t>
            </a:r>
            <a:r>
              <a:rPr lang="ru-RU" altLang="ru-RU" dirty="0" err="1">
                <a:solidFill>
                  <a:srgbClr val="000066"/>
                </a:solidFill>
                <a:latin typeface="Arial" panose="020B0604020202020204" pitchFamily="34" charset="0"/>
                <a:cs typeface="Arial" panose="020B0604020202020204" pitchFamily="34" charset="0"/>
              </a:rPr>
              <a:t>users</a:t>
            </a:r>
            <a:endParaRPr lang="ru-RU" altLang="ru-RU" dirty="0">
              <a:solidFill>
                <a:srgbClr val="000066"/>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GB"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Computational</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resources</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for</a:t>
            </a:r>
            <a:r>
              <a:rPr lang="ru-RU" altLang="ru-RU" dirty="0">
                <a:solidFill>
                  <a:srgbClr val="000066"/>
                </a:solidFill>
                <a:latin typeface="Arial" panose="020B0604020202020204" pitchFamily="34" charset="0"/>
                <a:cs typeface="Arial" panose="020B0604020202020204" pitchFamily="34" charset="0"/>
              </a:rPr>
              <a:t> </a:t>
            </a:r>
            <a:r>
              <a:rPr lang="en-US" altLang="ru-RU" dirty="0">
                <a:solidFill>
                  <a:srgbClr val="000066"/>
                </a:solidFill>
                <a:latin typeface="Arial" panose="020B0604020202020204" pitchFamily="34" charset="0"/>
                <a:cs typeface="Arial" panose="020B0604020202020204" pitchFamily="34" charset="0"/>
              </a:rPr>
              <a:t>neutrino</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experiments</a:t>
            </a:r>
            <a:endParaRPr lang="ru-RU" altLang="ru-RU" dirty="0">
              <a:solidFill>
                <a:srgbClr val="000066"/>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Testbeds</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for</a:t>
            </a:r>
            <a:r>
              <a:rPr lang="ru-RU" altLang="ru-RU" dirty="0">
                <a:solidFill>
                  <a:srgbClr val="000066"/>
                </a:solidFill>
                <a:latin typeface="Arial" panose="020B0604020202020204" pitchFamily="34" charset="0"/>
                <a:cs typeface="Arial" panose="020B0604020202020204" pitchFamily="34" charset="0"/>
              </a:rPr>
              <a:t> </a:t>
            </a:r>
            <a:r>
              <a:rPr lang="en-US" altLang="ru-RU" dirty="0">
                <a:solidFill>
                  <a:srgbClr val="000066"/>
                </a:solidFill>
                <a:latin typeface="Arial" panose="020B0604020202020204" pitchFamily="34" charset="0"/>
                <a:cs typeface="Arial" panose="020B0604020202020204" pitchFamily="34" charset="0"/>
              </a:rPr>
              <a:t>research and development </a:t>
            </a:r>
            <a:r>
              <a:rPr lang="ru-RU" altLang="ru-RU" dirty="0" err="1">
                <a:solidFill>
                  <a:srgbClr val="000066"/>
                </a:solidFill>
                <a:latin typeface="Arial" panose="020B0604020202020204" pitchFamily="34" charset="0"/>
                <a:cs typeface="Arial" panose="020B0604020202020204" pitchFamily="34" charset="0"/>
              </a:rPr>
              <a:t>in</a:t>
            </a:r>
            <a:r>
              <a:rPr lang="ru-RU" altLang="ru-RU" dirty="0">
                <a:solidFill>
                  <a:srgbClr val="000066"/>
                </a:solidFill>
                <a:latin typeface="Arial" panose="020B0604020202020204" pitchFamily="34" charset="0"/>
                <a:cs typeface="Arial" panose="020B0604020202020204" pitchFamily="34" charset="0"/>
              </a:rPr>
              <a:t> IT</a:t>
            </a:r>
            <a:endParaRPr lang="en-US" altLang="ru-RU" dirty="0">
              <a:solidFill>
                <a:srgbClr val="000066"/>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COMPASS production system services</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Data management system of the UNECE ICP Vegetation </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Scientific and engineering computing</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Service for data visualization</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Gitlab and some others </a:t>
            </a:r>
            <a:endParaRPr lang="ru-RU" dirty="0">
              <a:solidFill>
                <a:srgbClr val="000066"/>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98769239-73E3-B0B9-E401-7DF2033B9657}"/>
              </a:ext>
            </a:extLst>
          </p:cNvPr>
          <p:cNvSpPr/>
          <p:nvPr/>
        </p:nvSpPr>
        <p:spPr>
          <a:xfrm>
            <a:off x="171153" y="6121654"/>
            <a:ext cx="6896485" cy="691343"/>
          </a:xfrm>
          <a:prstGeom prst="rect">
            <a:avLst/>
          </a:prstGeom>
        </p:spPr>
        <p:txBody>
          <a:bodyPr wrap="square">
            <a:spAutoFit/>
          </a:bodyPr>
          <a:lstStyle/>
          <a:p>
            <a:pPr>
              <a:lnSpc>
                <a:spcPct val="120000"/>
              </a:lnSpc>
            </a:pPr>
            <a:r>
              <a:rPr lang="en-US" sz="1700" dirty="0">
                <a:solidFill>
                  <a:srgbClr val="0000FF"/>
                </a:solidFill>
                <a:latin typeface="Arial" panose="020B0604020202020204" pitchFamily="34" charset="0"/>
                <a:cs typeface="Arial" panose="020B0604020202020204" pitchFamily="34" charset="0"/>
              </a:rPr>
              <a:t>DIRAC-based distributed information and computing environment that integrates the JINR Member State organizations’ clouds</a:t>
            </a:r>
          </a:p>
        </p:txBody>
      </p:sp>
      <p:pic>
        <p:nvPicPr>
          <p:cNvPr id="6" name="Рисунок 10"/>
          <p:cNvPicPr>
            <a:picLocks noChangeAspect="1"/>
          </p:cNvPicPr>
          <p:nvPr/>
        </p:nvPicPr>
        <p:blipFill>
          <a:blip r:embed="rId4"/>
          <a:srcRect/>
          <a:stretch>
            <a:fillRect/>
          </a:stretch>
        </p:blipFill>
        <p:spPr bwMode="auto">
          <a:xfrm>
            <a:off x="7225998" y="869490"/>
            <a:ext cx="4340572" cy="2495920"/>
          </a:xfrm>
          <a:prstGeom prst="rect">
            <a:avLst/>
          </a:prstGeom>
          <a:noFill/>
          <a:ln w="9525">
            <a:noFill/>
            <a:miter lim="800000"/>
            <a:headEnd/>
            <a:tailEnd/>
          </a:ln>
        </p:spPr>
      </p:pic>
      <p:pic>
        <p:nvPicPr>
          <p:cNvPr id="5" name="Рисунок 4">
            <a:extLst>
              <a:ext uri="{FF2B5EF4-FFF2-40B4-BE49-F238E27FC236}">
                <a16:creationId xmlns:a16="http://schemas.microsoft.com/office/drawing/2014/main" id="{83F4ECDF-AFB9-AFB6-FC29-76859CB54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57" y="2463612"/>
            <a:ext cx="6258054" cy="3658042"/>
          </a:xfrm>
          <a:prstGeom prst="rect">
            <a:avLst/>
          </a:prstGeom>
        </p:spPr>
      </p:pic>
    </p:spTree>
    <p:extLst>
      <p:ext uri="{BB962C8B-B14F-4D97-AF65-F5344CB8AC3E}">
        <p14:creationId xmlns:p14="http://schemas.microsoft.com/office/powerpoint/2010/main" val="382554960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13019</TotalTime>
  <Words>2404</Words>
  <Application>Microsoft Office PowerPoint</Application>
  <PresentationFormat>Широкоэкранный</PresentationFormat>
  <Paragraphs>231</Paragraphs>
  <Slides>17</Slides>
  <Notes>11</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17</vt:i4>
      </vt:variant>
    </vt:vector>
  </HeadingPairs>
  <TitlesOfParts>
    <vt:vector size="34" baseType="lpstr">
      <vt:lpstr>ＭＳ Ｐゴシック</vt:lpstr>
      <vt:lpstr>ＭＳ Ｐゴシック</vt:lpstr>
      <vt:lpstr>SimSun</vt:lpstr>
      <vt:lpstr>Arial</vt:lpstr>
      <vt:lpstr>Arial Black</vt:lpstr>
      <vt:lpstr>Book Antiqua</vt:lpstr>
      <vt:lpstr>Calibri</vt:lpstr>
      <vt:lpstr>Calibri (Основной текст)</vt:lpstr>
      <vt:lpstr>Calibri Light</vt:lpstr>
      <vt:lpstr>Cambria</vt:lpstr>
      <vt:lpstr>Candara</vt:lpstr>
      <vt:lpstr>DejaVu Sans</vt:lpstr>
      <vt:lpstr>Liberation Serif</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Tier1 – Tier2 in Russia (last 6 Month,  Sum CPU work in HS06 hours) </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Olga Derenovskaya</dc:creator>
  <cp:lastModifiedBy>Владимир Кореньков</cp:lastModifiedBy>
  <cp:revision>95</cp:revision>
  <dcterms:created xsi:type="dcterms:W3CDTF">2022-11-10T06:32:22Z</dcterms:created>
  <dcterms:modified xsi:type="dcterms:W3CDTF">2023-04-12T20:21:16Z</dcterms:modified>
</cp:coreProperties>
</file>