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0" r:id="rId2"/>
    <p:sldMasterId id="2147483714" r:id="rId3"/>
    <p:sldMasterId id="2147483726" r:id="rId4"/>
    <p:sldMasterId id="2147483776" r:id="rId5"/>
    <p:sldMasterId id="2147483875" r:id="rId6"/>
    <p:sldMasterId id="2147483887" r:id="rId7"/>
    <p:sldMasterId id="2147483916" r:id="rId8"/>
    <p:sldMasterId id="2147483928" r:id="rId9"/>
    <p:sldMasterId id="2147484062" r:id="rId10"/>
    <p:sldMasterId id="2147484076" r:id="rId11"/>
    <p:sldMasterId id="2147484114" r:id="rId12"/>
    <p:sldMasterId id="2147484153" r:id="rId13"/>
    <p:sldMasterId id="2147484178" r:id="rId14"/>
    <p:sldMasterId id="2147484190" r:id="rId15"/>
    <p:sldMasterId id="2147484202" r:id="rId16"/>
    <p:sldMasterId id="2147484214" r:id="rId17"/>
    <p:sldMasterId id="2147484226" r:id="rId18"/>
    <p:sldMasterId id="2147484238" r:id="rId19"/>
    <p:sldMasterId id="2147484251" r:id="rId20"/>
    <p:sldMasterId id="2147484278" r:id="rId21"/>
    <p:sldMasterId id="2147484290" r:id="rId22"/>
    <p:sldMasterId id="2147484303" r:id="rId23"/>
    <p:sldMasterId id="2147484316" r:id="rId24"/>
    <p:sldMasterId id="2147484329" r:id="rId25"/>
  </p:sldMasterIdLst>
  <p:notesMasterIdLst>
    <p:notesMasterId r:id="rId61"/>
  </p:notesMasterIdLst>
  <p:sldIdLst>
    <p:sldId id="258" r:id="rId26"/>
    <p:sldId id="300" r:id="rId27"/>
    <p:sldId id="315" r:id="rId28"/>
    <p:sldId id="339" r:id="rId29"/>
    <p:sldId id="360" r:id="rId30"/>
    <p:sldId id="381" r:id="rId31"/>
    <p:sldId id="316" r:id="rId32"/>
    <p:sldId id="317" r:id="rId33"/>
    <p:sldId id="338" r:id="rId34"/>
    <p:sldId id="302" r:id="rId35"/>
    <p:sldId id="363" r:id="rId36"/>
    <p:sldId id="364" r:id="rId37"/>
    <p:sldId id="372" r:id="rId38"/>
    <p:sldId id="366" r:id="rId39"/>
    <p:sldId id="382" r:id="rId40"/>
    <p:sldId id="367" r:id="rId41"/>
    <p:sldId id="273" r:id="rId42"/>
    <p:sldId id="383" r:id="rId43"/>
    <p:sldId id="287" r:id="rId44"/>
    <p:sldId id="377" r:id="rId45"/>
    <p:sldId id="371" r:id="rId46"/>
    <p:sldId id="256" r:id="rId47"/>
    <p:sldId id="374" r:id="rId48"/>
    <p:sldId id="378" r:id="rId49"/>
    <p:sldId id="373" r:id="rId50"/>
    <p:sldId id="384" r:id="rId51"/>
    <p:sldId id="343" r:id="rId52"/>
    <p:sldId id="385" r:id="rId53"/>
    <p:sldId id="370" r:id="rId54"/>
    <p:sldId id="283" r:id="rId55"/>
    <p:sldId id="353" r:id="rId56"/>
    <p:sldId id="354" r:id="rId57"/>
    <p:sldId id="356" r:id="rId58"/>
    <p:sldId id="358" r:id="rId59"/>
    <p:sldId id="359" r:id="rId6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88027" autoAdjust="0"/>
  </p:normalViewPr>
  <p:slideViewPr>
    <p:cSldViewPr snapToGrid="0">
      <p:cViewPr varScale="1">
        <p:scale>
          <a:sx n="125" d="100"/>
          <a:sy n="125" d="100"/>
        </p:scale>
        <p:origin x="2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4.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MEGA\MEGAsync\da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MEGA\MEGAsync\da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MEGA\MEGAsync\dao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BeeGFS</c:v>
          </c:tx>
          <c:spPr>
            <a:solidFill>
              <a:schemeClr val="accent1"/>
            </a:solidFill>
            <a:ln>
              <a:noFill/>
            </a:ln>
            <a:effectLst/>
          </c:spPr>
          <c:invertIfNegative val="0"/>
          <c:cat>
            <c:numRef>
              <c:f>[daos.xlsx]Лист1!$P$15:$X$15</c:f>
              <c:numCache>
                <c:formatCode>General</c:formatCode>
                <c:ptCount val="8"/>
                <c:pt idx="0">
                  <c:v>12</c:v>
                </c:pt>
                <c:pt idx="1">
                  <c:v>24</c:v>
                </c:pt>
                <c:pt idx="2">
                  <c:v>36</c:v>
                </c:pt>
                <c:pt idx="3">
                  <c:v>48</c:v>
                </c:pt>
                <c:pt idx="4">
                  <c:v>60</c:v>
                </c:pt>
                <c:pt idx="5">
                  <c:v>72</c:v>
                </c:pt>
                <c:pt idx="6">
                  <c:v>84</c:v>
                </c:pt>
                <c:pt idx="7">
                  <c:v>96</c:v>
                </c:pt>
              </c:numCache>
              <c:extLst xmlns:c16r2="http://schemas.microsoft.com/office/drawing/2015/06/chart"/>
            </c:numRef>
          </c:cat>
          <c:val>
            <c:numRef>
              <c:f>[daos.xlsx]Лист1!$P$16:$X$16</c:f>
              <c:numCache>
                <c:formatCode>General</c:formatCode>
                <c:ptCount val="8"/>
                <c:pt idx="0">
                  <c:v>133</c:v>
                </c:pt>
                <c:pt idx="1">
                  <c:v>125</c:v>
                </c:pt>
                <c:pt idx="2">
                  <c:v>125</c:v>
                </c:pt>
                <c:pt idx="3">
                  <c:v>125</c:v>
                </c:pt>
                <c:pt idx="4">
                  <c:v>124</c:v>
                </c:pt>
                <c:pt idx="5">
                  <c:v>122</c:v>
                </c:pt>
                <c:pt idx="6">
                  <c:v>123</c:v>
                </c:pt>
                <c:pt idx="7">
                  <c:v>126</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9FB1-45BB-BAD4-A207D621C3C3}"/>
            </c:ext>
          </c:extLst>
        </c:ser>
        <c:ser>
          <c:idx val="1"/>
          <c:order val="1"/>
          <c:tx>
            <c:v>Lustre</c:v>
          </c:tx>
          <c:spPr>
            <a:solidFill>
              <a:schemeClr val="accent2"/>
            </a:solidFill>
            <a:ln>
              <a:noFill/>
            </a:ln>
            <a:effectLst/>
          </c:spPr>
          <c:invertIfNegative val="0"/>
          <c:cat>
            <c:numRef>
              <c:f>[daos.xlsx]Лист1!$P$15:$X$15</c:f>
              <c:numCache>
                <c:formatCode>General</c:formatCode>
                <c:ptCount val="8"/>
                <c:pt idx="0">
                  <c:v>12</c:v>
                </c:pt>
                <c:pt idx="1">
                  <c:v>24</c:v>
                </c:pt>
                <c:pt idx="2">
                  <c:v>36</c:v>
                </c:pt>
                <c:pt idx="3">
                  <c:v>48</c:v>
                </c:pt>
                <c:pt idx="4">
                  <c:v>60</c:v>
                </c:pt>
                <c:pt idx="5">
                  <c:v>72</c:v>
                </c:pt>
                <c:pt idx="6">
                  <c:v>84</c:v>
                </c:pt>
                <c:pt idx="7">
                  <c:v>96</c:v>
                </c:pt>
              </c:numCache>
              <c:extLst xmlns:c16r2="http://schemas.microsoft.com/office/drawing/2015/06/chart"/>
            </c:numRef>
          </c:cat>
          <c:val>
            <c:numRef>
              <c:f>[daos.xlsx]Лист1!$P$17:$X$17</c:f>
              <c:numCache>
                <c:formatCode>General</c:formatCode>
                <c:ptCount val="8"/>
                <c:pt idx="0">
                  <c:v>135</c:v>
                </c:pt>
                <c:pt idx="1">
                  <c:v>126</c:v>
                </c:pt>
                <c:pt idx="2">
                  <c:v>121</c:v>
                </c:pt>
                <c:pt idx="3">
                  <c:v>126</c:v>
                </c:pt>
                <c:pt idx="4">
                  <c:v>124</c:v>
                </c:pt>
                <c:pt idx="5">
                  <c:v>121</c:v>
                </c:pt>
                <c:pt idx="6">
                  <c:v>120</c:v>
                </c:pt>
                <c:pt idx="7">
                  <c:v>126</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9FB1-45BB-BAD4-A207D621C3C3}"/>
            </c:ext>
          </c:extLst>
        </c:ser>
        <c:ser>
          <c:idx val="2"/>
          <c:order val="2"/>
          <c:tx>
            <c:v>ZFS</c:v>
          </c:tx>
          <c:spPr>
            <a:solidFill>
              <a:schemeClr val="accent3"/>
            </a:solidFill>
            <a:ln>
              <a:noFill/>
            </a:ln>
            <a:effectLst/>
          </c:spPr>
          <c:invertIfNegative val="0"/>
          <c:cat>
            <c:numRef>
              <c:f>[daos.xlsx]Лист1!$P$15:$X$15</c:f>
              <c:numCache>
                <c:formatCode>General</c:formatCode>
                <c:ptCount val="8"/>
                <c:pt idx="0">
                  <c:v>12</c:v>
                </c:pt>
                <c:pt idx="1">
                  <c:v>24</c:v>
                </c:pt>
                <c:pt idx="2">
                  <c:v>36</c:v>
                </c:pt>
                <c:pt idx="3">
                  <c:v>48</c:v>
                </c:pt>
                <c:pt idx="4">
                  <c:v>60</c:v>
                </c:pt>
                <c:pt idx="5">
                  <c:v>72</c:v>
                </c:pt>
                <c:pt idx="6">
                  <c:v>84</c:v>
                </c:pt>
                <c:pt idx="7">
                  <c:v>96</c:v>
                </c:pt>
              </c:numCache>
              <c:extLst xmlns:c16r2="http://schemas.microsoft.com/office/drawing/2015/06/chart"/>
            </c:numRef>
          </c:cat>
          <c:val>
            <c:numRef>
              <c:f>[daos.xlsx]Лист1!$P$18:$X$18</c:f>
              <c:numCache>
                <c:formatCode>General</c:formatCode>
                <c:ptCount val="8"/>
                <c:pt idx="0">
                  <c:v>130</c:v>
                </c:pt>
                <c:pt idx="1">
                  <c:v>111</c:v>
                </c:pt>
                <c:pt idx="2">
                  <c:v>109</c:v>
                </c:pt>
                <c:pt idx="3">
                  <c:v>110</c:v>
                </c:pt>
                <c:pt idx="4">
                  <c:v>107</c:v>
                </c:pt>
                <c:pt idx="5">
                  <c:v>107</c:v>
                </c:pt>
                <c:pt idx="6">
                  <c:v>105</c:v>
                </c:pt>
                <c:pt idx="7">
                  <c:v>115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9FB1-45BB-BAD4-A207D621C3C3}"/>
            </c:ext>
          </c:extLst>
        </c:ser>
        <c:ser>
          <c:idx val="3"/>
          <c:order val="3"/>
          <c:tx>
            <c:v>DAOS</c:v>
          </c:tx>
          <c:spPr>
            <a:solidFill>
              <a:schemeClr val="accent4"/>
            </a:solidFill>
            <a:ln>
              <a:noFill/>
            </a:ln>
            <a:effectLst/>
          </c:spPr>
          <c:invertIfNegative val="0"/>
          <c:cat>
            <c:numRef>
              <c:f>[daos.xlsx]Лист1!$P$15:$X$15</c:f>
              <c:numCache>
                <c:formatCode>General</c:formatCode>
                <c:ptCount val="8"/>
                <c:pt idx="0">
                  <c:v>12</c:v>
                </c:pt>
                <c:pt idx="1">
                  <c:v>24</c:v>
                </c:pt>
                <c:pt idx="2">
                  <c:v>36</c:v>
                </c:pt>
                <c:pt idx="3">
                  <c:v>48</c:v>
                </c:pt>
                <c:pt idx="4">
                  <c:v>60</c:v>
                </c:pt>
                <c:pt idx="5">
                  <c:v>72</c:v>
                </c:pt>
                <c:pt idx="6">
                  <c:v>84</c:v>
                </c:pt>
                <c:pt idx="7">
                  <c:v>96</c:v>
                </c:pt>
              </c:numCache>
              <c:extLst xmlns:c16r2="http://schemas.microsoft.com/office/drawing/2015/06/chart"/>
            </c:numRef>
          </c:cat>
          <c:val>
            <c:numRef>
              <c:f>[daos.xlsx]Лист1!$P$19:$X$19</c:f>
              <c:numCache>
                <c:formatCode>General</c:formatCode>
                <c:ptCount val="8"/>
                <c:pt idx="0">
                  <c:v>119</c:v>
                </c:pt>
                <c:pt idx="1">
                  <c:v>110</c:v>
                </c:pt>
                <c:pt idx="2">
                  <c:v>104</c:v>
                </c:pt>
                <c:pt idx="3">
                  <c:v>108</c:v>
                </c:pt>
                <c:pt idx="4">
                  <c:v>105</c:v>
                </c:pt>
                <c:pt idx="5">
                  <c:v>105</c:v>
                </c:pt>
                <c:pt idx="6">
                  <c:v>105</c:v>
                </c:pt>
                <c:pt idx="7">
                  <c:v>110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3-9FB1-45BB-BAD4-A207D621C3C3}"/>
            </c:ext>
          </c:extLst>
        </c:ser>
        <c:dLbls>
          <c:showLegendKey val="0"/>
          <c:showVal val="0"/>
          <c:showCatName val="0"/>
          <c:showSerName val="0"/>
          <c:showPercent val="0"/>
          <c:showBubbleSize val="0"/>
        </c:dLbls>
        <c:gapWidth val="219"/>
        <c:overlap val="-27"/>
        <c:axId val="720422056"/>
        <c:axId val="720420096"/>
      </c:barChart>
      <c:catAx>
        <c:axId val="7204220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ysClr val="windowText" lastClr="000000"/>
                    </a:solidFill>
                  </a:rPr>
                  <a:t>Number of threads</a:t>
                </a:r>
                <a:endParaRPr lang="ru-RU" b="1" dirty="0">
                  <a:solidFill>
                    <a:sysClr val="windowText" lastClr="000000"/>
                  </a:solidFill>
                </a:endParaRPr>
              </a:p>
            </c:rich>
          </c:tx>
          <c:layout>
            <c:manualLayout>
              <c:xMode val="edge"/>
              <c:yMode val="edge"/>
              <c:x val="0.44073171280696016"/>
              <c:y val="0.887218169084265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720420096"/>
        <c:crosses val="autoZero"/>
        <c:auto val="1"/>
        <c:lblAlgn val="ctr"/>
        <c:lblOffset val="100"/>
        <c:noMultiLvlLbl val="0"/>
      </c:catAx>
      <c:valAx>
        <c:axId val="720420096"/>
        <c:scaling>
          <c:orientation val="minMax"/>
          <c:max val="137"/>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720422056"/>
        <c:crosses val="autoZero"/>
        <c:crossBetween val="between"/>
      </c:valAx>
      <c:spPr>
        <a:noFill/>
        <a:ln>
          <a:noFill/>
        </a:ln>
        <a:effectLst/>
      </c:spPr>
    </c:plotArea>
    <c:legend>
      <c:legendPos val="b"/>
      <c:layout>
        <c:manualLayout>
          <c:xMode val="edge"/>
          <c:yMode val="edge"/>
          <c:x val="0.32316274069238909"/>
          <c:y val="0.92443435383194572"/>
          <c:w val="0.3494805489429193"/>
          <c:h val="5.631491211163081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solidFill>
        <a:schemeClr val="accent1">
          <a:lumMod val="50000"/>
        </a:schemeClr>
      </a:solid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solidFill>
                  <a:schemeClr val="accent2"/>
                </a:solidFill>
              </a:ln>
              <a:effectLst/>
            </c:spPr>
            <c:extLst xmlns:c16r2="http://schemas.microsoft.com/office/drawing/2015/06/chart">
              <c:ext xmlns:c16="http://schemas.microsoft.com/office/drawing/2014/chart" uri="{C3380CC4-5D6E-409C-BE32-E72D297353CC}">
                <c16:uniqueId val="{00000001-D5FC-4E18-A7DD-3E5BFE028980}"/>
              </c:ext>
            </c:extLst>
          </c:dPt>
          <c:dPt>
            <c:idx val="2"/>
            <c:invertIfNegative val="0"/>
            <c:bubble3D val="0"/>
            <c:spPr>
              <a:solidFill>
                <a:schemeClr val="accent3"/>
              </a:solidFill>
              <a:ln>
                <a:solidFill>
                  <a:schemeClr val="accent3"/>
                </a:solidFill>
              </a:ln>
              <a:effectLst/>
            </c:spPr>
            <c:extLst xmlns:c16r2="http://schemas.microsoft.com/office/drawing/2015/06/chart">
              <c:ext xmlns:c16="http://schemas.microsoft.com/office/drawing/2014/chart" uri="{C3380CC4-5D6E-409C-BE32-E72D297353CC}">
                <c16:uniqueId val="{00000003-D5FC-4E18-A7DD-3E5BFE028980}"/>
              </c:ext>
            </c:extLst>
          </c:dPt>
          <c:dPt>
            <c:idx val="3"/>
            <c:invertIfNegative val="0"/>
            <c:bubble3D val="0"/>
            <c:spPr>
              <a:solidFill>
                <a:srgbClr val="FFC000"/>
              </a:solidFill>
              <a:ln>
                <a:solidFill>
                  <a:srgbClr val="FFC000"/>
                </a:solidFill>
              </a:ln>
              <a:effectLst/>
            </c:spPr>
            <c:extLst xmlns:c16r2="http://schemas.microsoft.com/office/drawing/2015/06/chart">
              <c:ext xmlns:c16="http://schemas.microsoft.com/office/drawing/2014/chart" uri="{C3380CC4-5D6E-409C-BE32-E72D297353CC}">
                <c16:uniqueId val="{00000005-D5FC-4E18-A7DD-3E5BFE028980}"/>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[daos.xlsx]Лист1!$O$22:$O$25</c:f>
              <c:strCache>
                <c:ptCount val="4"/>
                <c:pt idx="0">
                  <c:v>BeeGFS</c:v>
                </c:pt>
                <c:pt idx="1">
                  <c:v>Lustre</c:v>
                </c:pt>
                <c:pt idx="2">
                  <c:v>ZFS</c:v>
                </c:pt>
                <c:pt idx="3">
                  <c:v>DAOS</c:v>
                </c:pt>
              </c:strCache>
            </c:strRef>
          </c:cat>
          <c:val>
            <c:numRef>
              <c:f>[daos.xlsx]Лист1!$P$22:$S$22</c:f>
              <c:numCache>
                <c:formatCode>General</c:formatCode>
                <c:ptCount val="4"/>
                <c:pt idx="0">
                  <c:v>14.3</c:v>
                </c:pt>
                <c:pt idx="1">
                  <c:v>8.3000000000000007</c:v>
                </c:pt>
                <c:pt idx="2">
                  <c:v>5.4</c:v>
                </c:pt>
                <c:pt idx="3">
                  <c:v>1.5</c:v>
                </c:pt>
              </c:numCache>
            </c:numRef>
          </c:val>
          <c:extLst xmlns:c16r2="http://schemas.microsoft.com/office/drawing/2015/06/chart">
            <c:ext xmlns:c16="http://schemas.microsoft.com/office/drawing/2014/chart" uri="{C3380CC4-5D6E-409C-BE32-E72D297353CC}">
              <c16:uniqueId val="{00000006-D5FC-4E18-A7DD-3E5BFE028980}"/>
            </c:ext>
          </c:extLst>
        </c:ser>
        <c:dLbls>
          <c:showLegendKey val="0"/>
          <c:showVal val="0"/>
          <c:showCatName val="0"/>
          <c:showSerName val="0"/>
          <c:showPercent val="0"/>
          <c:showBubbleSize val="0"/>
        </c:dLbls>
        <c:gapWidth val="118"/>
        <c:overlap val="84"/>
        <c:axId val="720414216"/>
        <c:axId val="720411080"/>
      </c:barChart>
      <c:catAx>
        <c:axId val="720414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ru-RU"/>
          </a:p>
        </c:txPr>
        <c:crossAx val="720411080"/>
        <c:crosses val="autoZero"/>
        <c:auto val="1"/>
        <c:lblAlgn val="ctr"/>
        <c:lblOffset val="100"/>
        <c:noMultiLvlLbl val="0"/>
      </c:catAx>
      <c:valAx>
        <c:axId val="720411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7204142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solidFill>
        <a:srgbClr val="002060"/>
      </a:solid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v>Ряд1</c:v>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0554-4E62-9974-5B2B2FEBA001}"/>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0554-4E62-9974-5B2B2FEBA001}"/>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0554-4E62-9974-5B2B2FEBA001}"/>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0554-4E62-9974-5B2B2FEBA001}"/>
              </c:ext>
            </c:extLst>
          </c:dPt>
          <c:dLbls>
            <c:dLbl>
              <c:idx val="0"/>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554-4E62-9974-5B2B2FEBA001}"/>
                </c:ext>
                <c:ext xmlns:c15="http://schemas.microsoft.com/office/drawing/2012/chart" uri="{CE6537A1-D6FC-4f65-9D91-7224C49458BB}">
                  <c15:layout/>
                </c:ext>
              </c:extLst>
            </c:dLbl>
            <c:dLbl>
              <c:idx val="1"/>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554-4E62-9974-5B2B2FEBA001}"/>
                </c:ext>
                <c:ext xmlns:c15="http://schemas.microsoft.com/office/drawing/2012/chart" uri="{CE6537A1-D6FC-4f65-9D91-7224C49458BB}">
                  <c15:layout/>
                </c:ext>
              </c:extLst>
            </c:dLbl>
            <c:dLbl>
              <c:idx val="2"/>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554-4E62-9974-5B2B2FEBA001}"/>
                </c:ext>
                <c:ext xmlns:c15="http://schemas.microsoft.com/office/drawing/2012/chart" uri="{CE6537A1-D6FC-4f65-9D91-7224C49458BB}">
                  <c15:layout/>
                </c:ext>
              </c:extLst>
            </c:dLbl>
            <c:dLbl>
              <c:idx val="3"/>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554-4E62-9974-5B2B2FEBA00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ru-RU"/>
              </a:p>
            </c:txPr>
            <c:dLblPos val="outEnd"/>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[daos.xlsx]Лист1!$O$22:$O$25</c:f>
              <c:strCache>
                <c:ptCount val="4"/>
                <c:pt idx="0">
                  <c:v>BeeGFS</c:v>
                </c:pt>
                <c:pt idx="1">
                  <c:v>Lustre</c:v>
                </c:pt>
                <c:pt idx="2">
                  <c:v>ZFS</c:v>
                </c:pt>
                <c:pt idx="3">
                  <c:v>DAOS</c:v>
                </c:pt>
              </c:strCache>
            </c:strRef>
          </c:cat>
          <c:val>
            <c:numRef>
              <c:f>[daos.xlsx]Лист1!$P$8:$S$8</c:f>
              <c:numCache>
                <c:formatCode>General</c:formatCode>
                <c:ptCount val="4"/>
                <c:pt idx="0">
                  <c:v>556</c:v>
                </c:pt>
                <c:pt idx="1">
                  <c:v>570</c:v>
                </c:pt>
                <c:pt idx="2">
                  <c:v>545</c:v>
                </c:pt>
                <c:pt idx="3">
                  <c:v>495</c:v>
                </c:pt>
              </c:numCache>
            </c:numRef>
          </c:val>
          <c:extLst xmlns:c16r2="http://schemas.microsoft.com/office/drawing/2015/06/chart">
            <c:ext xmlns:c16="http://schemas.microsoft.com/office/drawing/2014/chart" uri="{C3380CC4-5D6E-409C-BE32-E72D297353CC}">
              <c16:uniqueId val="{00000008-0554-4E62-9974-5B2B2FEBA001}"/>
            </c:ext>
          </c:extLst>
        </c:ser>
        <c:dLbls>
          <c:showLegendKey val="0"/>
          <c:showVal val="0"/>
          <c:showCatName val="0"/>
          <c:showSerName val="0"/>
          <c:showPercent val="0"/>
          <c:showBubbleSize val="0"/>
        </c:dLbls>
        <c:gapWidth val="118"/>
        <c:overlap val="84"/>
        <c:axId val="720408728"/>
        <c:axId val="720416960"/>
      </c:barChart>
      <c:catAx>
        <c:axId val="720408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720416960"/>
        <c:crosses val="autoZero"/>
        <c:auto val="1"/>
        <c:lblAlgn val="ctr"/>
        <c:lblOffset val="100"/>
        <c:noMultiLvlLbl val="0"/>
      </c:catAx>
      <c:valAx>
        <c:axId val="720416960"/>
        <c:scaling>
          <c:orientation val="minMax"/>
          <c:min val="4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ru-RU"/>
          </a:p>
        </c:txPr>
        <c:crossAx val="7204087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solidFill>
        <a:schemeClr val="tx2">
          <a:lumMod val="50000"/>
        </a:schemeClr>
      </a:solid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82E63-8E45-4424-92B4-137D7782BD20}" type="datetimeFigureOut">
              <a:rPr lang="ru-RU" smtClean="0"/>
              <a:t>11.04.2023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DD69E-C17D-428F-ACD1-14DEE63F1D43}" type="slidenum">
              <a:rPr lang="ru-RU" smtClean="0"/>
              <a:t>‹#›</a:t>
            </a:fld>
            <a:endParaRPr lang="ru-RU"/>
          </a:p>
        </p:txBody>
      </p:sp>
    </p:spTree>
    <p:extLst>
      <p:ext uri="{BB962C8B-B14F-4D97-AF65-F5344CB8AC3E}">
        <p14:creationId xmlns:p14="http://schemas.microsoft.com/office/powerpoint/2010/main" val="138042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20000.www2.hp.com/bc/docs/support/SupportManual/c03293145/c03293145.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На базе платформы </a:t>
            </a:r>
            <a:r>
              <a:rPr lang="en-US" sz="1200" kern="1200" dirty="0" err="1">
                <a:solidFill>
                  <a:schemeClr val="tx1"/>
                </a:solidFill>
                <a:effectLst/>
                <a:latin typeface="+mn-lt"/>
                <a:ea typeface="+mn-ea"/>
                <a:cs typeface="+mn-cs"/>
              </a:rPr>
              <a:t>HybriLIT</a:t>
            </a:r>
            <a:r>
              <a:rPr lang="ru-RU" sz="1200" kern="1200" dirty="0">
                <a:solidFill>
                  <a:schemeClr val="tx1"/>
                </a:solidFill>
                <a:effectLst/>
                <a:latin typeface="+mn-lt"/>
                <a:ea typeface="+mn-ea"/>
                <a:cs typeface="+mn-cs"/>
              </a:rPr>
              <a:t> продолжается активная разработка программного обеспечения и сервисов для совместного проекта ЛИТ и ЛРБ по созданию информационной системы (ИС) для анализа поведенческих и патоморфологических изменений в центральной нервной системе (ЦНС) при исследовании воздействия ионизирующего излучения и других факторов на биологические объекты. </a:t>
            </a:r>
          </a:p>
          <a:p>
            <a:r>
              <a:rPr lang="ru-RU" sz="1200" kern="1200" dirty="0">
                <a:solidFill>
                  <a:schemeClr val="tx1"/>
                </a:solidFill>
                <a:effectLst/>
                <a:latin typeface="+mn-lt"/>
                <a:ea typeface="+mn-ea"/>
                <a:cs typeface="+mn-cs"/>
              </a:rPr>
              <a:t>	Разрабатываемая ИС</a:t>
            </a:r>
            <a:r>
              <a:rPr lang="ru-RU" sz="1200" b="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позволит объединить и структурировать данные различных типов от различных экспериментов и различных экспериментальных групп в единое информационное пространство, способное предоставить как удобство хранения и доступа к данным, так и набор передовых (актуальных) алгоритмических процедур автоматизации анализа данных для решения вопросов, связанных с диагностикой различных заболеваний ЦНС, которые остаются глобально открытыми и недостаточно исследованными, в том числе и на текущем этапе развития медицины. </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 Разрабатываемая ИС на базе методов машинного и глубокого обучения и </a:t>
            </a:r>
            <a:r>
              <a:rPr lang="ru-RU" sz="1200" kern="1200" dirty="0" err="1">
                <a:solidFill>
                  <a:schemeClr val="tx1"/>
                </a:solidFill>
                <a:effectLst/>
                <a:latin typeface="+mn-lt"/>
                <a:ea typeface="+mn-ea"/>
                <a:cs typeface="+mn-cs"/>
              </a:rPr>
              <a:t>нейросетевых</a:t>
            </a:r>
            <a:r>
              <a:rPr lang="ru-RU" sz="1200" kern="1200" dirty="0">
                <a:solidFill>
                  <a:schemeClr val="tx1"/>
                </a:solidFill>
                <a:effectLst/>
                <a:latin typeface="+mn-lt"/>
                <a:ea typeface="+mn-ea"/>
                <a:cs typeface="+mn-cs"/>
              </a:rPr>
              <a:t> подходов позволит обеспечить хранение и доступ к экспериментальным данным в удобной для комплексного статистического анализа форме. Использование в рамках создаваемой ИС  нейронных сетей и алгоритмов машинного обучения позволит решить сложные задачи медицинской диагностики и нетривиальные задачи </a:t>
            </a:r>
            <a:r>
              <a:rPr lang="ru-RU" sz="1200" kern="1200" dirty="0" err="1">
                <a:solidFill>
                  <a:schemeClr val="tx1"/>
                </a:solidFill>
                <a:effectLst/>
                <a:latin typeface="+mn-lt"/>
                <a:ea typeface="+mn-ea"/>
                <a:cs typeface="+mn-cs"/>
              </a:rPr>
              <a:t>патоморфологов</a:t>
            </a:r>
            <a:r>
              <a:rPr lang="ru-RU" sz="1200" kern="1200" dirty="0">
                <a:solidFill>
                  <a:schemeClr val="tx1"/>
                </a:solidFill>
                <a:effectLst/>
                <a:latin typeface="+mn-lt"/>
                <a:ea typeface="+mn-ea"/>
                <a:cs typeface="+mn-cs"/>
              </a:rPr>
              <a:t> при исследовании гистологических препаратов, снижая временные и энергозатраты и исключая человеческий фактор.</a:t>
            </a:r>
          </a:p>
          <a:p>
            <a:r>
              <a:rPr lang="ru-RU" sz="1200" kern="1200" dirty="0">
                <a:solidFill>
                  <a:schemeClr val="tx1"/>
                </a:solidFill>
                <a:effectLst/>
                <a:latin typeface="+mn-lt"/>
                <a:ea typeface="+mn-ea"/>
                <a:cs typeface="+mn-cs"/>
              </a:rPr>
              <a:t> 	Следствием внедрения этой системы станут систематизация накопленных результатов, выявление скрытых закономерностей, проявляющихся в отклике биологических систем на воздействие поражающих факторов и, как следствие, значительное упрощение и ускорение в постановке диагнозов, особенно на ранних стадиях заболеваний, выработке эффективных методик профилактики и противодействия отрицательным факторам воздействия ионизирующего излучения. </a:t>
            </a:r>
          </a:p>
          <a:p>
            <a:endParaRPr lang="ru-RU" dirty="0"/>
          </a:p>
        </p:txBody>
      </p:sp>
      <p:sp>
        <p:nvSpPr>
          <p:cNvPr id="4" name="Номер слайда 3"/>
          <p:cNvSpPr>
            <a:spLocks noGrp="1"/>
          </p:cNvSpPr>
          <p:nvPr>
            <p:ph type="sldNum" sz="quarter" idx="5"/>
          </p:nvPr>
        </p:nvSpPr>
        <p:spPr/>
        <p:txBody>
          <a:bodyPr/>
          <a:lstStyle/>
          <a:p>
            <a:fld id="{D1EE87FB-E01A-429A-B787-AC57B2BB37FA}" type="slidenum">
              <a:rPr lang="ru-RU" smtClean="0">
                <a:solidFill>
                  <a:prstClr val="black"/>
                </a:solidFill>
              </a:rPr>
              <a:pPr/>
              <a:t>1</a:t>
            </a:fld>
            <a:endParaRPr lang="ru-RU">
              <a:solidFill>
                <a:prstClr val="black"/>
              </a:solidFill>
            </a:endParaRPr>
          </a:p>
        </p:txBody>
      </p:sp>
    </p:spTree>
    <p:extLst>
      <p:ext uri="{BB962C8B-B14F-4D97-AF65-F5344CB8AC3E}">
        <p14:creationId xmlns:p14="http://schemas.microsoft.com/office/powerpoint/2010/main" val="99468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defTabSz="916137" eaLnBrk="1" fontAlgn="auto" hangingPunct="1">
              <a:spcBef>
                <a:spcPts val="0"/>
              </a:spcBef>
              <a:spcAft>
                <a:spcPts val="0"/>
              </a:spcAft>
              <a:defRPr/>
            </a:pPr>
            <a:r>
              <a:rPr lang="ru-RU" dirty="0"/>
              <a:t>Суперкомпьютер «Говорун» является </a:t>
            </a:r>
            <a:r>
              <a:rPr lang="ru-RU" dirty="0" err="1"/>
              <a:t>гиперконвергентной</a:t>
            </a:r>
            <a:r>
              <a:rPr lang="ru-RU" dirty="0"/>
              <a:t> программно-определяемой системой и обладает уникальными свойствами по гибкости настройки под задачу пользователя, обеспечивая максимально эффективное использование вычислительных ресурсов суперкомпьютера</a:t>
            </a:r>
            <a:r>
              <a:rPr lang="en-US" dirty="0"/>
              <a:t>. </a:t>
            </a:r>
            <a:r>
              <a:rPr lang="ru-RU" dirty="0"/>
              <a:t>Для ускорения </a:t>
            </a:r>
            <a:r>
              <a:rPr lang="ru-RU" spc="-1" dirty="0">
                <a:solidFill>
                  <a:srgbClr val="000000"/>
                </a:solidFill>
                <a:latin typeface="Times New Roman" panose="02020603050405020304" pitchFamily="18" charset="0"/>
                <a:cs typeface="Times New Roman" panose="02020603050405020304" pitchFamily="18" charset="0"/>
              </a:rPr>
              <a:t>генерации и реконструкции событий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на суперкомпьютере «Говорун» была реализована иерархическая структура работы с данными. События эксперимента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генерируются и реконструируются на </a:t>
            </a:r>
            <a:r>
              <a:rPr lang="ru-RU" dirty="0"/>
              <a:t>сверхбыстрой системе хранения данных</a:t>
            </a:r>
            <a:r>
              <a:rPr lang="ru-RU" spc="-1" dirty="0">
                <a:solidFill>
                  <a:srgbClr val="000000"/>
                </a:solidFill>
                <a:latin typeface="Times New Roman" panose="02020603050405020304" pitchFamily="18" charset="0"/>
                <a:cs typeface="Times New Roman" panose="02020603050405020304" pitchFamily="18" charset="0"/>
              </a:rPr>
              <a:t> под управлением файловой системы </a:t>
            </a:r>
            <a:r>
              <a:rPr lang="en-US" sz="1400" b="1" dirty="0" err="1">
                <a:solidFill>
                  <a:srgbClr val="C00000"/>
                </a:solidFill>
                <a:latin typeface="Calibri" panose="020F0502020204030204" pitchFamily="34" charset="0"/>
                <a:cs typeface="Calibri" panose="020F0502020204030204" pitchFamily="34" charset="0"/>
              </a:rPr>
              <a:t>Lustre</a:t>
            </a:r>
            <a:r>
              <a:rPr lang="ru-RU" spc="-1" dirty="0">
                <a:solidFill>
                  <a:srgbClr val="000000"/>
                </a:solidFill>
                <a:latin typeface="Times New Roman" panose="02020603050405020304" pitchFamily="18" charset="0"/>
                <a:cs typeface="Times New Roman" panose="02020603050405020304" pitchFamily="18" charset="0"/>
              </a:rPr>
              <a:t>, затем передаются на теплые хранилища данных (</a:t>
            </a:r>
            <a:r>
              <a:rPr lang="en-US" sz="1400" b="1" dirty="0">
                <a:solidFill>
                  <a:srgbClr val="C00000"/>
                </a:solidFill>
                <a:latin typeface="Calibri" panose="020F0502020204030204" pitchFamily="34" charset="0"/>
                <a:cs typeface="Calibri" panose="020F0502020204030204" pitchFamily="34" charset="0"/>
              </a:rPr>
              <a:t>FS</a:t>
            </a:r>
            <a:r>
              <a:rPr lang="en-US" spc="-1" dirty="0">
                <a:solidFill>
                  <a:srgbClr val="0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Calibri" panose="020F0502020204030204" pitchFamily="34" charset="0"/>
                <a:cs typeface="Calibri" panose="020F0502020204030204" pitchFamily="34" charset="0"/>
              </a:rPr>
              <a:t>ZFS, EOS</a:t>
            </a:r>
            <a:r>
              <a:rPr lang="ru-RU" spc="-1" dirty="0">
                <a:solidFill>
                  <a:srgbClr val="000000"/>
                </a:solidFill>
                <a:latin typeface="Times New Roman" panose="02020603050405020304" pitchFamily="18" charset="0"/>
                <a:cs typeface="Times New Roman" panose="02020603050405020304" pitchFamily="18" charset="0"/>
              </a:rPr>
              <a:t>)</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и на долгосрочное хранение на ленточную библиотеку. Используя иерархическую структуру работы с данными,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 </a:t>
            </a:r>
            <a:r>
              <a:rPr lang="ru-RU" spc="-1" dirty="0">
                <a:solidFill>
                  <a:srgbClr val="000000"/>
                </a:solidFill>
                <a:latin typeface="Times New Roman" panose="02020603050405020304" pitchFamily="18" charset="0"/>
                <a:cs typeface="Times New Roman" panose="02020603050405020304" pitchFamily="18" charset="0"/>
              </a:rPr>
              <a:t>было сгенерировано</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около 2 миллионов событий. Ускорение расчетов на обновленном суперкомпьютере по отношению к предыдущей конфигурации составило </a:t>
            </a:r>
            <a:r>
              <a:rPr lang="ru-RU" sz="1400" b="1" dirty="0">
                <a:solidFill>
                  <a:srgbClr val="C00000"/>
                </a:solidFill>
                <a:latin typeface="Calibri" panose="020F0502020204030204" pitchFamily="34" charset="0"/>
                <a:cs typeface="Calibri" panose="020F0502020204030204" pitchFamily="34" charset="0"/>
              </a:rPr>
              <a:t>1.45</a:t>
            </a:r>
            <a:r>
              <a:rPr lang="ru-RU" spc="-1" dirty="0">
                <a:solidFill>
                  <a:srgbClr val="000000"/>
                </a:solidFill>
                <a:latin typeface="Times New Roman" panose="02020603050405020304" pitchFamily="18" charset="0"/>
                <a:cs typeface="Times New Roman" panose="02020603050405020304" pitchFamily="18" charset="0"/>
              </a:rPr>
              <a:t> раза.</a:t>
            </a:r>
            <a:endParaRPr lang="en-US" spc="-1" dirty="0">
              <a:solidFill>
                <a:srgbClr val="00000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spc="-1" dirty="0">
              <a:solidFill>
                <a:srgbClr val="000000"/>
              </a:solidFill>
              <a:latin typeface="Times New Roman" panose="02020603050405020304" pitchFamily="18" charset="0"/>
              <a:cs typeface="Times New Roman" panose="02020603050405020304" pitchFamily="18" charset="0"/>
            </a:endParaRPr>
          </a:p>
          <a:p>
            <a:pPr marL="0" marR="0" indent="0" algn="l" defTabSz="916137" rtl="0" eaLnBrk="1" fontAlgn="auto" latinLnBrk="0" hangingPunct="1">
              <a:lnSpc>
                <a:spcPct val="100000"/>
              </a:lnSpc>
              <a:spcBef>
                <a:spcPts val="0"/>
              </a:spcBef>
              <a:spcAft>
                <a:spcPts val="0"/>
              </a:spcAft>
              <a:buClrTx/>
              <a:buSzTx/>
              <a:buFontTx/>
              <a:buNone/>
              <a:tabLst/>
              <a:defRPr/>
            </a:pPr>
            <a:r>
              <a:rPr lang="en-US" dirty="0"/>
              <a:t>The “</a:t>
            </a:r>
            <a:r>
              <a:rPr lang="en-US" dirty="0" err="1"/>
              <a:t>Govorun</a:t>
            </a:r>
            <a:r>
              <a:rPr lang="en-US" dirty="0"/>
              <a:t>” supercomputer is a </a:t>
            </a:r>
            <a:r>
              <a:rPr lang="en-US" dirty="0" err="1"/>
              <a:t>hyperconverged</a:t>
            </a:r>
            <a:r>
              <a:rPr lang="en-US" dirty="0"/>
              <a:t> software-defined system that has unique properties for flexibility of customizing the user’s job, ensuring the most efficient use of computing resources of the supercomputer. To speed up the simulation and reconstruction of events for the MPD experiment, a hierarchical structure of working with data was implemented on the “</a:t>
            </a:r>
            <a:r>
              <a:rPr lang="en-US" dirty="0" err="1"/>
              <a:t>Govorun</a:t>
            </a:r>
            <a:r>
              <a:rPr lang="en-US" dirty="0"/>
              <a:t>” supercomputer. Events of the MPD experiment are simulated and reconstructed on the ultrafast data storage system under the </a:t>
            </a:r>
            <a:r>
              <a:rPr lang="en-US" b="1" dirty="0" err="1"/>
              <a:t>Lustre</a:t>
            </a:r>
            <a:r>
              <a:rPr lang="en-US" dirty="0"/>
              <a:t> file system management</a:t>
            </a:r>
            <a:r>
              <a:rPr lang="ru-RU" dirty="0"/>
              <a:t> </a:t>
            </a:r>
            <a:r>
              <a:rPr lang="en-GB" dirty="0"/>
              <a:t>with a subsequent transfer to semi-cold storages</a:t>
            </a:r>
            <a:r>
              <a:rPr lang="en-US" dirty="0"/>
              <a:t> (</a:t>
            </a:r>
            <a:r>
              <a:rPr lang="en-US" b="1" dirty="0"/>
              <a:t>FS ZFS, EOS</a:t>
            </a:r>
            <a:r>
              <a:rPr lang="en-US" dirty="0"/>
              <a:t>) and to the tape library for long-term storage. About 2 million events were generated for the MPD experiment using the hierarchical structure of working with data. The acceleration of calculations on the upgraded supercomputer in comparison with the previous configuration was </a:t>
            </a:r>
            <a:r>
              <a:rPr lang="en-US" b="1" dirty="0"/>
              <a:t>1.45</a:t>
            </a:r>
            <a:r>
              <a:rPr lang="en-US" dirty="0"/>
              <a:t> times. </a:t>
            </a:r>
          </a:p>
          <a:p>
            <a:pPr defTabSz="916137" eaLnBrk="1" fontAlgn="auto" hangingPunct="1">
              <a:spcBef>
                <a:spcPts val="0"/>
              </a:spcBef>
              <a:spcAft>
                <a:spcPts val="0"/>
              </a:spcAft>
              <a:defRPr/>
            </a:pPr>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98448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2701925" y="511175"/>
            <a:ext cx="4541838" cy="2554288"/>
          </a:xfrm>
          <a:prstGeom prst="rect">
            <a:avLst/>
          </a:prstGeom>
        </p:spPr>
      </p:sp>
      <p:sp>
        <p:nvSpPr>
          <p:cNvPr id="438" name="PlaceHolder 2"/>
          <p:cNvSpPr>
            <a:spLocks noGrp="1"/>
          </p:cNvSpPr>
          <p:nvPr>
            <p:ph type="body"/>
          </p:nvPr>
        </p:nvSpPr>
        <p:spPr>
          <a:xfrm>
            <a:off x="993960" y="3235680"/>
            <a:ext cx="7957080" cy="3065040"/>
          </a:xfrm>
          <a:prstGeom prst="rect">
            <a:avLst/>
          </a:prstGeom>
        </p:spPr>
        <p:txBody>
          <a:bodyPr lIns="95760" tIns="47880" rIns="95760" bIns="47880">
            <a:normAutofit/>
          </a:bodyPr>
          <a:lstStyle/>
          <a:p>
            <a:endParaRPr lang="ru-RU" sz="2000" b="0" strike="noStrike" spc="-1">
              <a:latin typeface="Calibri"/>
            </a:endParaRPr>
          </a:p>
        </p:txBody>
      </p:sp>
      <p:sp>
        <p:nvSpPr>
          <p:cNvPr id="439" name="TextShape 3"/>
          <p:cNvSpPr txBox="1"/>
          <p:nvPr/>
        </p:nvSpPr>
        <p:spPr>
          <a:xfrm>
            <a:off x="5633640" y="6469920"/>
            <a:ext cx="4309920" cy="340200"/>
          </a:xfrm>
          <a:prstGeom prst="rect">
            <a:avLst/>
          </a:prstGeom>
          <a:noFill/>
          <a:ln>
            <a:noFill/>
          </a:ln>
        </p:spPr>
        <p:txBody>
          <a:bodyPr lIns="95760" tIns="47880" rIns="95760" bIns="47880" anchor="b">
            <a:noAutofit/>
          </a:bodyPr>
          <a:lstStyle/>
          <a:p>
            <a:pPr algn="r"/>
            <a:fld id="{9E197F1E-191A-4A4A-BEA1-990D2B146A52}" type="slidenum">
              <a:rPr lang="ru-RU" sz="1200" spc="-1">
                <a:solidFill>
                  <a:prstClr val="black"/>
                </a:solidFill>
                <a:latin typeface="Arial"/>
              </a:rPr>
              <a:pPr algn="r"/>
              <a:t>18</a:t>
            </a:fld>
            <a:endParaRPr lang="ru-RU" sz="1200" spc="-1">
              <a:solidFill>
                <a:prstClr val="black"/>
              </a:solidFill>
            </a:endParaRPr>
          </a:p>
        </p:txBody>
      </p:sp>
    </p:spTree>
    <p:extLst>
      <p:ext uri="{BB962C8B-B14F-4D97-AF65-F5344CB8AC3E}">
        <p14:creationId xmlns:p14="http://schemas.microsoft.com/office/powerpoint/2010/main" val="2654072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defTabSz="916137" eaLnBrk="1" fontAlgn="auto" hangingPunct="1">
              <a:spcBef>
                <a:spcPts val="0"/>
              </a:spcBef>
              <a:spcAft>
                <a:spcPts val="0"/>
              </a:spcAft>
              <a:defRPr/>
            </a:pPr>
            <a:r>
              <a:rPr lang="ru-RU" dirty="0"/>
              <a:t>Суперкомпьютер «Говорун» является </a:t>
            </a:r>
            <a:r>
              <a:rPr lang="ru-RU" dirty="0" err="1"/>
              <a:t>гиперконвергентной</a:t>
            </a:r>
            <a:r>
              <a:rPr lang="ru-RU" dirty="0"/>
              <a:t> программно-определяемой системой и обладает уникальными свойствами по гибкости настройки под задачу пользователя, обеспечивая максимально эффективное использование вычислительных ресурсов суперкомпьютера</a:t>
            </a:r>
            <a:r>
              <a:rPr lang="en-US" dirty="0"/>
              <a:t>. </a:t>
            </a:r>
            <a:r>
              <a:rPr lang="ru-RU" dirty="0"/>
              <a:t>Для ускорения </a:t>
            </a:r>
            <a:r>
              <a:rPr lang="ru-RU" spc="-1" dirty="0">
                <a:solidFill>
                  <a:srgbClr val="000000"/>
                </a:solidFill>
                <a:latin typeface="Times New Roman" panose="02020603050405020304" pitchFamily="18" charset="0"/>
                <a:cs typeface="Times New Roman" panose="02020603050405020304" pitchFamily="18" charset="0"/>
              </a:rPr>
              <a:t>генерации и реконструкции событий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на суперкомпьютере «Говорун» была реализована иерархическая структура работы с данными. События эксперимента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генерируются и реконструируются на </a:t>
            </a:r>
            <a:r>
              <a:rPr lang="ru-RU" dirty="0"/>
              <a:t>сверхбыстрой системе хранения данных</a:t>
            </a:r>
            <a:r>
              <a:rPr lang="ru-RU" spc="-1" dirty="0">
                <a:solidFill>
                  <a:srgbClr val="000000"/>
                </a:solidFill>
                <a:latin typeface="Times New Roman" panose="02020603050405020304" pitchFamily="18" charset="0"/>
                <a:cs typeface="Times New Roman" panose="02020603050405020304" pitchFamily="18" charset="0"/>
              </a:rPr>
              <a:t> под управлением файловой системы </a:t>
            </a:r>
            <a:r>
              <a:rPr lang="en-US" sz="1400" b="1" dirty="0" err="1">
                <a:solidFill>
                  <a:srgbClr val="C00000"/>
                </a:solidFill>
                <a:latin typeface="Calibri" panose="020F0502020204030204" pitchFamily="34" charset="0"/>
                <a:cs typeface="Calibri" panose="020F0502020204030204" pitchFamily="34" charset="0"/>
              </a:rPr>
              <a:t>Lustre</a:t>
            </a:r>
            <a:r>
              <a:rPr lang="ru-RU" spc="-1" dirty="0">
                <a:solidFill>
                  <a:srgbClr val="000000"/>
                </a:solidFill>
                <a:latin typeface="Times New Roman" panose="02020603050405020304" pitchFamily="18" charset="0"/>
                <a:cs typeface="Times New Roman" panose="02020603050405020304" pitchFamily="18" charset="0"/>
              </a:rPr>
              <a:t>, затем передаются на теплые хранилища данных (</a:t>
            </a:r>
            <a:r>
              <a:rPr lang="en-US" sz="1400" b="1" dirty="0">
                <a:solidFill>
                  <a:srgbClr val="C00000"/>
                </a:solidFill>
                <a:latin typeface="Calibri" panose="020F0502020204030204" pitchFamily="34" charset="0"/>
                <a:cs typeface="Calibri" panose="020F0502020204030204" pitchFamily="34" charset="0"/>
              </a:rPr>
              <a:t>FS</a:t>
            </a:r>
            <a:r>
              <a:rPr lang="en-US" spc="-1" dirty="0">
                <a:solidFill>
                  <a:srgbClr val="0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Calibri" panose="020F0502020204030204" pitchFamily="34" charset="0"/>
                <a:cs typeface="Calibri" panose="020F0502020204030204" pitchFamily="34" charset="0"/>
              </a:rPr>
              <a:t>ZFS, EOS</a:t>
            </a:r>
            <a:r>
              <a:rPr lang="ru-RU" spc="-1" dirty="0">
                <a:solidFill>
                  <a:srgbClr val="000000"/>
                </a:solidFill>
                <a:latin typeface="Times New Roman" panose="02020603050405020304" pitchFamily="18" charset="0"/>
                <a:cs typeface="Times New Roman" panose="02020603050405020304" pitchFamily="18" charset="0"/>
              </a:rPr>
              <a:t>)</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и на долгосрочное хранение на ленточную библиотеку. Используя иерархическую структуру работы с данными,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 </a:t>
            </a:r>
            <a:r>
              <a:rPr lang="ru-RU" spc="-1" dirty="0">
                <a:solidFill>
                  <a:srgbClr val="000000"/>
                </a:solidFill>
                <a:latin typeface="Times New Roman" panose="02020603050405020304" pitchFamily="18" charset="0"/>
                <a:cs typeface="Times New Roman" panose="02020603050405020304" pitchFamily="18" charset="0"/>
              </a:rPr>
              <a:t>было сгенерировано</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около 2 миллионов событий. Ускорение расчетов на обновленном суперкомпьютере по отношению к предыдущей конфигурации составило </a:t>
            </a:r>
            <a:r>
              <a:rPr lang="ru-RU" sz="1400" b="1" dirty="0">
                <a:solidFill>
                  <a:srgbClr val="C00000"/>
                </a:solidFill>
                <a:latin typeface="Calibri" panose="020F0502020204030204" pitchFamily="34" charset="0"/>
                <a:cs typeface="Calibri" panose="020F0502020204030204" pitchFamily="34" charset="0"/>
              </a:rPr>
              <a:t>1.45</a:t>
            </a:r>
            <a:r>
              <a:rPr lang="ru-RU" spc="-1" dirty="0">
                <a:solidFill>
                  <a:srgbClr val="000000"/>
                </a:solidFill>
                <a:latin typeface="Times New Roman" panose="02020603050405020304" pitchFamily="18" charset="0"/>
                <a:cs typeface="Times New Roman" panose="02020603050405020304" pitchFamily="18" charset="0"/>
              </a:rPr>
              <a:t> раза.</a:t>
            </a:r>
            <a:endParaRPr lang="en-US" spc="-1" dirty="0">
              <a:solidFill>
                <a:srgbClr val="00000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spc="-1" dirty="0">
              <a:solidFill>
                <a:srgbClr val="000000"/>
              </a:solidFill>
              <a:latin typeface="Times New Roman" panose="02020603050405020304" pitchFamily="18" charset="0"/>
              <a:cs typeface="Times New Roman" panose="02020603050405020304" pitchFamily="18" charset="0"/>
            </a:endParaRPr>
          </a:p>
          <a:p>
            <a:pPr marL="0" marR="0" indent="0" algn="l" defTabSz="916137" rtl="0" eaLnBrk="1" fontAlgn="auto" latinLnBrk="0" hangingPunct="1">
              <a:lnSpc>
                <a:spcPct val="100000"/>
              </a:lnSpc>
              <a:spcBef>
                <a:spcPts val="0"/>
              </a:spcBef>
              <a:spcAft>
                <a:spcPts val="0"/>
              </a:spcAft>
              <a:buClrTx/>
              <a:buSzTx/>
              <a:buFontTx/>
              <a:buNone/>
              <a:tabLst/>
              <a:defRPr/>
            </a:pPr>
            <a:r>
              <a:rPr lang="en-US" dirty="0"/>
              <a:t>The “</a:t>
            </a:r>
            <a:r>
              <a:rPr lang="en-US" dirty="0" err="1"/>
              <a:t>Govorun</a:t>
            </a:r>
            <a:r>
              <a:rPr lang="en-US" dirty="0"/>
              <a:t>” supercomputer is a </a:t>
            </a:r>
            <a:r>
              <a:rPr lang="en-US" dirty="0" err="1"/>
              <a:t>hyperconverged</a:t>
            </a:r>
            <a:r>
              <a:rPr lang="en-US" dirty="0"/>
              <a:t> software-defined system that has unique properties for flexibility of customizing the user’s job, ensuring the most efficient use of computing resources of the supercomputer. To speed up the simulation and reconstruction of events for the MPD experiment, a hierarchical structure of working with data was implemented on the “</a:t>
            </a:r>
            <a:r>
              <a:rPr lang="en-US" dirty="0" err="1"/>
              <a:t>Govorun</a:t>
            </a:r>
            <a:r>
              <a:rPr lang="en-US" dirty="0"/>
              <a:t>” supercomputer. Events of the MPD experiment are simulated and reconstructed on the ultrafast data storage system under the </a:t>
            </a:r>
            <a:r>
              <a:rPr lang="en-US" b="1" dirty="0" err="1"/>
              <a:t>Lustre</a:t>
            </a:r>
            <a:r>
              <a:rPr lang="en-US" dirty="0"/>
              <a:t> file system management</a:t>
            </a:r>
            <a:r>
              <a:rPr lang="ru-RU" dirty="0"/>
              <a:t> </a:t>
            </a:r>
            <a:r>
              <a:rPr lang="en-GB" dirty="0"/>
              <a:t>with a subsequent transfer to semi-cold storages</a:t>
            </a:r>
            <a:r>
              <a:rPr lang="en-US" dirty="0"/>
              <a:t> (</a:t>
            </a:r>
            <a:r>
              <a:rPr lang="en-US" b="1" dirty="0"/>
              <a:t>FS ZFS, EOS</a:t>
            </a:r>
            <a:r>
              <a:rPr lang="en-US" dirty="0"/>
              <a:t>) and to the tape library for long-term storage. About 2 million events were generated for the MPD experiment using the hierarchical structure of working with data. The acceleration of calculations on the upgraded supercomputer in comparison with the previous configuration was </a:t>
            </a:r>
            <a:r>
              <a:rPr lang="en-US" b="1" dirty="0"/>
              <a:t>1.45</a:t>
            </a:r>
            <a:r>
              <a:rPr lang="en-US" dirty="0"/>
              <a:t> times. </a:t>
            </a:r>
          </a:p>
          <a:p>
            <a:pPr defTabSz="916137" eaLnBrk="1" fontAlgn="auto" hangingPunct="1">
              <a:spcBef>
                <a:spcPts val="0"/>
              </a:spcBef>
              <a:spcAft>
                <a:spcPts val="0"/>
              </a:spcAft>
              <a:defRPr/>
            </a:pPr>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7879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On 13 April, a scientific paper by an international scientific group was published in Nature Physics. A LIT staff member O. </a:t>
            </a:r>
            <a:r>
              <a:rPr lang="en-US" dirty="0" err="1"/>
              <a:t>Chuluunbaatar</a:t>
            </a:r>
            <a:r>
              <a:rPr lang="en-US" dirty="0"/>
              <a:t> and a BLTP employee Yu. V. Popov were members of the group in the frames of JINR international cooperation. The group conducted a kinematically complete experimental measurement of characteristics of Compton scattering at free atoms using the highly efficient method of COLD Target Recoil Ion Momentum Spectroscopy (COLTRIMS). The group also provided a relevant theoretical description of it. </a:t>
            </a:r>
          </a:p>
          <a:p>
            <a:r>
              <a:rPr lang="en-US" dirty="0"/>
              <a:t>Experimentalists from the Goethe University (Frankfurt am Main, Germany) targeted a strong photon beam of the Petra III synchrotron (DESY, Hamburg) through the helium supersonic flow.</a:t>
            </a:r>
          </a:p>
          <a:p>
            <a:r>
              <a:rPr lang="en-US" dirty="0"/>
              <a:t>The COLTRIMS method allowed measuring not only the scattered electron momentum but also the momentum of helium recoil-ion for separate scattering processes. Taking into account the law of pulse energy conservation, it gave an opportunity to fully restore the kinematic properties of the scattering process. Moreover, the use of the method solved the problem of a very low cross-section of the Compton ionization in the photon energy diapason of several KeV that is about 6 times lower than the typical cross-section of the </a:t>
            </a:r>
            <a:r>
              <a:rPr lang="en-US" dirty="0" err="1"/>
              <a:t>photoabsorption</a:t>
            </a:r>
            <a:r>
              <a:rPr lang="en-US" dirty="0"/>
              <a:t>. All this opens opportunities for the use of Compton scattering as yet another instrument of atomic spectroscopy along with such powerful methods of study of atoms and molecules as (e, 2e), (ion, ion e) and others. Theoretical description of this phenomenon is based on the calculations carried out at the supercomputer “</a:t>
            </a:r>
            <a:r>
              <a:rPr lang="en-US" dirty="0" err="1"/>
              <a:t>Govorun</a:t>
            </a:r>
            <a:r>
              <a:rPr lang="en-US" dirty="0"/>
              <a:t>”.</a:t>
            </a:r>
          </a:p>
          <a:p>
            <a:pPr eaLnBrk="1" hangingPunct="1">
              <a:spcBef>
                <a:spcPct val="0"/>
              </a:spcBef>
            </a:pPr>
            <a:endParaRPr lang="ru-RU" altLang="ru-RU" dirty="0"/>
          </a:p>
        </p:txBody>
      </p:sp>
      <p:sp>
        <p:nvSpPr>
          <p:cNvPr id="133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333E4FF-D474-42D0-B06D-8145A2CC940E}" type="slidenum">
              <a:rPr lang="ru-RU" altLang="ru-RU">
                <a:solidFill>
                  <a:prstClr val="black"/>
                </a:solidFill>
              </a:rPr>
              <a:pPr/>
              <a:t>20</a:t>
            </a:fld>
            <a:endParaRPr lang="ru-RU" altLang="ru-RU">
              <a:solidFill>
                <a:prstClr val="black"/>
              </a:solidFill>
            </a:endParaRPr>
          </a:p>
        </p:txBody>
      </p:sp>
    </p:spTree>
    <p:extLst>
      <p:ext uri="{BB962C8B-B14F-4D97-AF65-F5344CB8AC3E}">
        <p14:creationId xmlns:p14="http://schemas.microsoft.com/office/powerpoint/2010/main" val="366411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i="0" dirty="0">
                <a:effectLst/>
                <a:latin typeface="Times New Roman" panose="02020603050405020304" pitchFamily="18" charset="0"/>
                <a:ea typeface="Times New Roman" panose="02020603050405020304" pitchFamily="18" charset="0"/>
              </a:rPr>
              <a:t>Экосистема ML/DL/HPC, развернутая на гетерогенной вычислительной платформе </a:t>
            </a:r>
            <a:r>
              <a:rPr lang="ru-RU" sz="1200" i="0" dirty="0" err="1">
                <a:effectLst/>
                <a:latin typeface="Times New Roman" panose="02020603050405020304" pitchFamily="18" charset="0"/>
                <a:ea typeface="Times New Roman" panose="02020603050405020304" pitchFamily="18" charset="0"/>
              </a:rPr>
              <a:t>HybriLIT</a:t>
            </a:r>
            <a:r>
              <a:rPr lang="ru-RU" sz="1200" i="0" dirty="0">
                <a:effectLst/>
                <a:latin typeface="Times New Roman" panose="02020603050405020304" pitchFamily="18" charset="0"/>
                <a:ea typeface="Times New Roman" panose="02020603050405020304" pitchFamily="18" charset="0"/>
              </a:rPr>
              <a:t> (ЛИТ им М.Г. Мещерякова ОИЯИ) на базе </a:t>
            </a:r>
            <a:r>
              <a:rPr lang="ru-RU" sz="1200" i="0" dirty="0" err="1">
                <a:effectLst/>
                <a:latin typeface="Times New Roman" panose="02020603050405020304" pitchFamily="18" charset="0"/>
                <a:ea typeface="Times New Roman" panose="02020603050405020304" pitchFamily="18" charset="0"/>
              </a:rPr>
              <a:t>JupyterHub</a:t>
            </a:r>
            <a:r>
              <a:rPr lang="ru-RU" sz="1200" i="0" dirty="0">
                <a:effectLst/>
                <a:latin typeface="Times New Roman" panose="02020603050405020304" pitchFamily="18" charset="0"/>
                <a:ea typeface="Times New Roman" panose="02020603050405020304" pitchFamily="18" charset="0"/>
              </a:rPr>
              <a:t>, предоставляет возможности не только для решения задач в области машинного обучения и глубокого обучения, но и для удобной организации проведения расчетов и научной визуализации. Экосистема позволяет разрабатывать и реализовывать на Python программные модули и проводить методические расчеты, применять разнообразные библиотеки для решения математических и физических задач, представлять полученные результаты в виде графиков и диаграмм, а также использовать возможности параллельных вычислений, используя соответствующие библиотеки.</a:t>
            </a:r>
            <a:r>
              <a:rPr lang="ru-RU" sz="1200" i="0" dirty="0">
                <a:effectLst/>
                <a:latin typeface="Times New Roman" panose="02020603050405020304" pitchFamily="18" charset="0"/>
                <a:ea typeface="Calibri" panose="020F0502020204030204" pitchFamily="34" charset="0"/>
              </a:rPr>
              <a:t> В 2022 году появилась возможность на экосистеме ML/DL/HPC запускать MATLAB код через </a:t>
            </a:r>
            <a:r>
              <a:rPr lang="ru-RU" sz="1200" i="0" dirty="0" err="1">
                <a:effectLst/>
                <a:latin typeface="Times New Roman" panose="02020603050405020304" pitchFamily="18" charset="0"/>
                <a:ea typeface="Calibri" panose="020F0502020204030204" pitchFamily="34" charset="0"/>
              </a:rPr>
              <a:t>Jupyter</a:t>
            </a:r>
            <a:r>
              <a:rPr lang="ru-RU" sz="1200" i="0" dirty="0">
                <a:effectLst/>
                <a:latin typeface="Times New Roman" panose="02020603050405020304" pitchFamily="18" charset="0"/>
                <a:ea typeface="Calibri" panose="020F0502020204030204" pitchFamily="34" charset="0"/>
              </a:rPr>
              <a:t> </a:t>
            </a:r>
            <a:r>
              <a:rPr lang="ru-RU" sz="1200" i="0" dirty="0" err="1">
                <a:effectLst/>
                <a:latin typeface="Times New Roman" panose="02020603050405020304" pitchFamily="18" charset="0"/>
                <a:ea typeface="Calibri" panose="020F0502020204030204" pitchFamily="34" charset="0"/>
              </a:rPr>
              <a:t>Notebook</a:t>
            </a:r>
            <a:r>
              <a:rPr lang="ru-RU" sz="1200" i="0" dirty="0">
                <a:effectLst/>
                <a:latin typeface="Times New Roman" panose="02020603050405020304" pitchFamily="18" charset="0"/>
                <a:ea typeface="Calibri" panose="020F0502020204030204" pitchFamily="34" charset="0"/>
              </a:rPr>
              <a:t>, что позволяет эффективно выполнять прикладные и научные вычисления для анализа изображений.</a:t>
            </a:r>
            <a:endParaRPr lang="en-US" sz="1200" i="0" dirty="0">
              <a:effectLst/>
              <a:latin typeface="Times New Roman" panose="02020603050405020304" pitchFamily="18" charset="0"/>
              <a:ea typeface="Times New Roman" panose="02020603050405020304" pitchFamily="18" charset="0"/>
            </a:endParaRPr>
          </a:p>
          <a:p>
            <a:pPr algn="just"/>
            <a:endParaRPr lang="en-US" sz="1200" i="0" dirty="0">
              <a:effectLst/>
              <a:latin typeface="Times New Roman" panose="02020603050405020304" pitchFamily="18" charset="0"/>
            </a:endParaRPr>
          </a:p>
          <a:p>
            <a:pPr algn="just"/>
            <a:r>
              <a:rPr lang="en-US" sz="1200" dirty="0">
                <a:effectLst/>
                <a:latin typeface="Times New Roman" panose="02020603050405020304" pitchFamily="18" charset="0"/>
                <a:ea typeface="Times New Roman" panose="02020603050405020304" pitchFamily="18" charset="0"/>
              </a:rPr>
              <a:t>The ML/DL/HPC ecosystem deployed on the </a:t>
            </a:r>
            <a:r>
              <a:rPr lang="en-US" sz="1200" dirty="0" err="1">
                <a:effectLst/>
                <a:latin typeface="Times New Roman" panose="02020603050405020304" pitchFamily="18" charset="0"/>
                <a:ea typeface="Times New Roman" panose="02020603050405020304" pitchFamily="18" charset="0"/>
              </a:rPr>
              <a:t>HybriLIT</a:t>
            </a:r>
            <a:r>
              <a:rPr lang="en-US" sz="1200" dirty="0">
                <a:effectLst/>
                <a:latin typeface="Times New Roman" panose="02020603050405020304" pitchFamily="18" charset="0"/>
                <a:ea typeface="Times New Roman" panose="02020603050405020304" pitchFamily="18" charset="0"/>
              </a:rPr>
              <a:t> Heterogeneous Platform (MLIT JINR) on top of </a:t>
            </a:r>
            <a:r>
              <a:rPr lang="en-US" sz="1200" dirty="0" err="1">
                <a:effectLst/>
                <a:latin typeface="Times New Roman" panose="02020603050405020304" pitchFamily="18" charset="0"/>
                <a:ea typeface="Times New Roman" panose="02020603050405020304" pitchFamily="18" charset="0"/>
              </a:rPr>
              <a:t>JupyterHub</a:t>
            </a:r>
            <a:r>
              <a:rPr lang="en-US" sz="1200" dirty="0">
                <a:effectLst/>
                <a:latin typeface="Times New Roman" panose="02020603050405020304" pitchFamily="18" charset="0"/>
                <a:ea typeface="Times New Roman" panose="02020603050405020304" pitchFamily="18" charset="0"/>
              </a:rPr>
              <a:t> provides opportunities for solving tasks not only in the field of machine learning and deep learning, but also for the convenient organization of calculations and scientific visualization. The ecosystem allows one to develop and implement program modules in Python, to carry out methodical computations,</a:t>
            </a:r>
            <a:r>
              <a:rPr lang="en-US" sz="1200" baseline="0" dirty="0">
                <a:effectLst/>
                <a:latin typeface="Times New Roman" panose="02020603050405020304" pitchFamily="18" charset="0"/>
                <a:ea typeface="Times New Roman" panose="02020603050405020304" pitchFamily="18" charset="0"/>
              </a:rPr>
              <a:t> to apply various libraries for solving mathematical and physical tasks, to present the results in the form of graphs and diagrams, as well as to use the opportunities of parallel computing utilizing the corresponding libraries.</a:t>
            </a:r>
            <a:r>
              <a:rPr lang="en-US" sz="1200" i="0" baseline="0" dirty="0">
                <a:effectLst/>
                <a:latin typeface="Times New Roman" panose="02020603050405020304" pitchFamily="18" charset="0"/>
                <a:ea typeface="Times New Roman" panose="02020603050405020304" pitchFamily="18" charset="0"/>
              </a:rPr>
              <a:t> </a:t>
            </a:r>
            <a:r>
              <a:rPr lang="en-US" sz="1200" b="0" dirty="0"/>
              <a:t>In 2022,</a:t>
            </a:r>
            <a:r>
              <a:rPr lang="ru-RU" sz="1200" b="0" dirty="0"/>
              <a:t> </a:t>
            </a:r>
            <a:r>
              <a:rPr lang="en-US" sz="1200" b="0" dirty="0"/>
              <a:t>on the ML/DL/HPC ecosystem, it became possible to run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MATLAB code in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Jupyter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Notebook, which allows one to effectively perform applied and scientific computations for image analysis.</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46642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gn="l" rtl="0">
              <a:spcBef>
                <a:spcPts val="0"/>
              </a:spcBef>
              <a:spcAft>
                <a:spcPts val="0"/>
              </a:spcAft>
              <a:buNone/>
            </a:pPr>
            <a:r>
              <a:rPr lang="ru-RU" sz="1200" b="0" i="0" u="none" strike="noStrike" cap="none" dirty="0">
                <a:solidFill>
                  <a:srgbClr val="000000"/>
                </a:solidFill>
                <a:effectLst/>
                <a:latin typeface="Arial"/>
                <a:ea typeface="Arial"/>
                <a:cs typeface="Arial"/>
                <a:sym typeface="Arial"/>
              </a:rPr>
              <a:t>Продолжаются</a:t>
            </a:r>
            <a:r>
              <a:rPr lang="ru-RU" sz="1200" b="0" i="0" u="none" strike="noStrike" cap="none" baseline="0" dirty="0">
                <a:solidFill>
                  <a:srgbClr val="000000"/>
                </a:solidFill>
                <a:effectLst/>
                <a:latin typeface="Arial"/>
                <a:ea typeface="Arial"/>
                <a:cs typeface="Arial"/>
                <a:sym typeface="Arial"/>
              </a:rPr>
              <a:t> работы по развитию информационной системы для радиобиологических исследований. </a:t>
            </a:r>
            <a:r>
              <a:rPr lang="ru-RU" sz="1200" b="0" i="0" u="none" strike="noStrike" cap="none" dirty="0">
                <a:solidFill>
                  <a:srgbClr val="000000"/>
                </a:solidFill>
                <a:effectLst/>
                <a:latin typeface="Arial"/>
                <a:ea typeface="Arial"/>
                <a:cs typeface="Arial"/>
                <a:sym typeface="Arial"/>
              </a:rPr>
              <a:t>Информационная система позволяет хранить, обеспечивать удобный быстрый доступ и обработку данных с использованием стека </a:t>
            </a:r>
            <a:r>
              <a:rPr lang="ru-RU" sz="1200" b="0" i="0" u="none" strike="noStrike" cap="none" dirty="0" err="1">
                <a:solidFill>
                  <a:srgbClr val="000000"/>
                </a:solidFill>
                <a:effectLst/>
                <a:latin typeface="Arial"/>
                <a:ea typeface="Arial"/>
                <a:cs typeface="Arial"/>
                <a:sym typeface="Arial"/>
              </a:rPr>
              <a:t>нейросетевых</a:t>
            </a:r>
            <a:r>
              <a:rPr lang="ru-RU" sz="1200" b="0" i="0" u="none" strike="noStrike" cap="none" dirty="0">
                <a:solidFill>
                  <a:srgbClr val="000000"/>
                </a:solidFill>
                <a:effectLst/>
                <a:latin typeface="Arial"/>
                <a:ea typeface="Arial"/>
                <a:cs typeface="Arial"/>
                <a:sym typeface="Arial"/>
              </a:rPr>
              <a:t> и классических алгоритмов компьютерного зрения, предоставляя широкий спектр возможностей для автоматизации рутинных задач. Это дает прирост в производительности, качестве и скорости получения результатов.</a:t>
            </a:r>
            <a:r>
              <a:rPr lang="en-US" sz="1200" b="0" i="0" u="none" strike="noStrike" cap="none" dirty="0">
                <a:solidFill>
                  <a:srgbClr val="000000"/>
                </a:solidFill>
                <a:effectLst/>
                <a:latin typeface="Arial"/>
                <a:ea typeface="Arial"/>
                <a:cs typeface="Arial"/>
                <a:sym typeface="Arial"/>
              </a:rPr>
              <a:t> </a:t>
            </a:r>
            <a:r>
              <a:rPr lang="ru-RU" sz="1200" b="0" i="0" u="none" strike="noStrike" cap="none" dirty="0">
                <a:solidFill>
                  <a:srgbClr val="000000"/>
                </a:solidFill>
                <a:effectLst/>
                <a:latin typeface="Arial"/>
                <a:ea typeface="Arial"/>
                <a:cs typeface="Arial"/>
                <a:sym typeface="Arial"/>
              </a:rPr>
              <a:t>На текущий момент разработаны </a:t>
            </a:r>
            <a:r>
              <a:rPr lang="ru-RU" dirty="0"/>
              <a:t>алгоритмы автоматизированной разметки поля экспериментальных установок, алгоритмы отслеживания положения животного в экспериментальных установках разного типа и алгоритмы оценки моделей поведения животного, характеризующих его эмоциональный статус и ориентировочно-исследовательские реакции. В результате работы данных алгоритмов полученная информация сохраняется в разных формах: визуализированный трек перемещения лабораторного животного, видеофайл с отслеживанием положения лабораторного животного, тепловая карта по секторам и файл, в котором хранится все информация для последующего статистического анализа. </a:t>
            </a:r>
          </a:p>
          <a:p>
            <a:pPr marL="0" lvl="0" indent="0" algn="l" rtl="0">
              <a:spcBef>
                <a:spcPts val="0"/>
              </a:spcBef>
              <a:spcAft>
                <a:spcPts val="0"/>
              </a:spcAft>
              <a:buNone/>
            </a:pPr>
            <a:endParaRPr lang="ru-RU" sz="1200" kern="0" dirty="0">
              <a:solidFill>
                <a:srgbClr val="000000"/>
              </a:solidFill>
              <a:latin typeface="Times New Roman" panose="02020603050405020304" pitchFamily="18" charset="0"/>
              <a:ea typeface="Calibri"/>
              <a:cs typeface="Times New Roman" panose="02020603050405020304" pitchFamily="18" charset="0"/>
              <a:sym typeface="Calibri"/>
            </a:endParaRPr>
          </a:p>
          <a:p>
            <a:pPr marL="0" lvl="0" indent="0" algn="l" rtl="0">
              <a:spcBef>
                <a:spcPts val="0"/>
              </a:spcBef>
              <a:spcAft>
                <a:spcPts val="0"/>
              </a:spcAft>
              <a:buNone/>
            </a:pPr>
            <a:r>
              <a:rPr lang="en-US" sz="1200" kern="0" dirty="0">
                <a:solidFill>
                  <a:srgbClr val="000000"/>
                </a:solidFill>
                <a:latin typeface="Times New Roman" panose="02020603050405020304" pitchFamily="18" charset="0"/>
                <a:ea typeface="Calibri"/>
                <a:cs typeface="Times New Roman" panose="02020603050405020304" pitchFamily="18" charset="0"/>
                <a:sym typeface="Calibri"/>
              </a:rPr>
              <a:t>The development of the information system for radiobiological research is in progress. The information system allows one to store, quickly access and process data using a stack of neural network and classical algorithms of computer vision, providing a wide range of possibilities for automating routine tasks. It gives an increase in productivity, quality and speed of obtaining results.</a:t>
            </a:r>
            <a:r>
              <a:rPr lang="en-US" sz="1100" b="1" kern="0" baseline="0" dirty="0">
                <a:solidFill>
                  <a:srgbClr val="000000"/>
                </a:solidFill>
                <a:latin typeface="+mn-lt"/>
                <a:ea typeface="Calibri"/>
                <a:cs typeface="Calibri"/>
                <a:sym typeface="Calibri"/>
              </a:rPr>
              <a:t> </a:t>
            </a:r>
            <a:r>
              <a:rPr lang="en-US" sz="1200" b="0" kern="1200" baseline="0" dirty="0">
                <a:solidFill>
                  <a:schemeClr val="tx1"/>
                </a:solidFill>
                <a:latin typeface="Arial" panose="020B0604020202020204" pitchFamily="34" charset="0"/>
                <a:ea typeface="+mn-ea"/>
                <a:cs typeface="Arial" panose="020B0604020202020204" pitchFamily="34" charset="0"/>
                <a:sym typeface="Calibri"/>
              </a:rPr>
              <a:t>At present</a:t>
            </a:r>
            <a:r>
              <a:rPr lang="en-US" sz="1200" dirty="0">
                <a:latin typeface="Arial" panose="020B0604020202020204" pitchFamily="34" charset="0"/>
                <a:cs typeface="Arial" panose="020B0604020202020204" pitchFamily="34" charset="0"/>
              </a:rPr>
              <a:t>, the</a:t>
            </a:r>
            <a:r>
              <a:rPr lang="en-US" sz="1200" baseline="0" dirty="0">
                <a:latin typeface="Arial" panose="020B0604020202020204" pitchFamily="34" charset="0"/>
                <a:cs typeface="Arial" panose="020B0604020202020204" pitchFamily="34" charset="0"/>
              </a:rPr>
              <a:t> following</a:t>
            </a:r>
            <a:r>
              <a:rPr lang="en-US" sz="1200" dirty="0">
                <a:latin typeface="Arial" panose="020B0604020202020204" pitchFamily="34" charset="0"/>
                <a:cs typeface="Arial" panose="020B0604020202020204" pitchFamily="34" charset="0"/>
              </a:rPr>
              <a:t> algorithms have been developed: algorithms for the automated marking of the field of experimental setups, algorithms for tracking the animal’s position in experimental setups of different types and algorithms for evaluating the animal’s behavioral patterns that characterize its emotional status and orienting-exploratory reactions. As a result of the operation of these algorithms, the information obtained is stored in different forms: a visualized track of the laboratory animal’s movement, a video file with tracking the laboratory animal’s position, a heat map by sectors and a file that stores all the information obtained from the video file for subsequent statistical analysis.</a:t>
            </a:r>
            <a:endParaRPr lang="ru-RU" sz="12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val="1920336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2701925" y="511175"/>
            <a:ext cx="4541838" cy="2554288"/>
          </a:xfrm>
          <a:prstGeom prst="rect">
            <a:avLst/>
          </a:prstGeom>
        </p:spPr>
      </p:sp>
      <p:sp>
        <p:nvSpPr>
          <p:cNvPr id="459" name="PlaceHolder 2"/>
          <p:cNvSpPr>
            <a:spLocks noGrp="1"/>
          </p:cNvSpPr>
          <p:nvPr>
            <p:ph type="body"/>
          </p:nvPr>
        </p:nvSpPr>
        <p:spPr>
          <a:xfrm>
            <a:off x="993960" y="3235680"/>
            <a:ext cx="7957080" cy="3065040"/>
          </a:xfrm>
          <a:prstGeom prst="rect">
            <a:avLst/>
          </a:prstGeom>
        </p:spPr>
        <p:txBody>
          <a:bodyPr lIns="95760" tIns="47880" rIns="95760" bIns="47880">
            <a:normAutofit/>
          </a:bodyPr>
          <a:lstStyle/>
          <a:p>
            <a:endParaRPr lang="ru-RU" sz="2000" b="0" strike="noStrike" spc="-1">
              <a:latin typeface="Calibri"/>
            </a:endParaRPr>
          </a:p>
        </p:txBody>
      </p:sp>
      <p:sp>
        <p:nvSpPr>
          <p:cNvPr id="460" name="TextShape 3"/>
          <p:cNvSpPr txBox="1"/>
          <p:nvPr/>
        </p:nvSpPr>
        <p:spPr>
          <a:xfrm>
            <a:off x="5633640" y="6469920"/>
            <a:ext cx="4309920" cy="340200"/>
          </a:xfrm>
          <a:prstGeom prst="rect">
            <a:avLst/>
          </a:prstGeom>
          <a:noFill/>
          <a:ln>
            <a:noFill/>
          </a:ln>
        </p:spPr>
        <p:txBody>
          <a:bodyPr lIns="95760" tIns="47880" rIns="95760" bIns="47880" anchor="b">
            <a:noAutofit/>
          </a:bodyPr>
          <a:lstStyle/>
          <a:p>
            <a:pPr algn="r"/>
            <a:fld id="{6683A747-4CE0-4C33-8678-53ED21BF6804}" type="slidenum">
              <a:rPr lang="ru-RU" sz="1200" spc="-1">
                <a:solidFill>
                  <a:prstClr val="black"/>
                </a:solidFill>
                <a:latin typeface="Arial"/>
              </a:rPr>
              <a:pPr algn="r"/>
              <a:t>26</a:t>
            </a:fld>
            <a:endParaRPr lang="ru-RU" sz="1200" spc="-1">
              <a:solidFill>
                <a:prstClr val="black"/>
              </a:solidFill>
            </a:endParaRPr>
          </a:p>
        </p:txBody>
      </p:sp>
    </p:spTree>
    <p:extLst>
      <p:ext uri="{BB962C8B-B14F-4D97-AF65-F5344CB8AC3E}">
        <p14:creationId xmlns:p14="http://schemas.microsoft.com/office/powerpoint/2010/main" val="361680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cs typeface="Times New Roman" panose="02020603050405020304" pitchFamily="18" charset="0"/>
              </a:rPr>
              <a:t>Ресурсы СК «Говорун» используются научными группами из всех лабораторий Института в рамках </a:t>
            </a:r>
            <a:r>
              <a:rPr lang="ru-RU" dirty="0">
                <a:solidFill>
                  <a:srgbClr val="C00000"/>
                </a:solidFill>
                <a:latin typeface="Times New Roman" panose="02020603050405020304" pitchFamily="18" charset="0"/>
                <a:cs typeface="Times New Roman" panose="02020603050405020304" pitchFamily="18" charset="0"/>
              </a:rPr>
              <a:t>25 тем Проблемно-тематического плана ОИЯИ </a:t>
            </a:r>
            <a:r>
              <a:rPr lang="ru-RU" dirty="0">
                <a:latin typeface="Times New Roman" panose="02020603050405020304" pitchFamily="18" charset="0"/>
                <a:cs typeface="Times New Roman" panose="02020603050405020304" pitchFamily="18" charset="0"/>
              </a:rPr>
              <a:t>для решения широкого круга задач как в области теоретической физики, так и для моделирования и обработки экспериментальных данных.</a:t>
            </a:r>
            <a:r>
              <a:rPr lang="en-US" dirty="0">
                <a:latin typeface="Times New Roman" panose="02020603050405020304" pitchFamily="18" charset="0"/>
                <a:cs typeface="Times New Roman" panose="02020603050405020304" pitchFamily="18" charset="0"/>
              </a:rPr>
              <a:t> </a:t>
            </a:r>
            <a:r>
              <a:rPr lang="ru-RU" dirty="0"/>
              <a:t>Результаты исследований, полученные с использованием ресурсов суперкомпьютера в 2020 году, представлены в </a:t>
            </a:r>
            <a:r>
              <a:rPr lang="ru-RU" dirty="0">
                <a:solidFill>
                  <a:srgbClr val="FF0000"/>
                </a:solidFill>
              </a:rPr>
              <a:t>65</a:t>
            </a:r>
            <a:r>
              <a:rPr lang="ru-RU" dirty="0"/>
              <a:t> публикациях,</a:t>
            </a:r>
            <a:r>
              <a:rPr lang="ru-RU" baseline="0" dirty="0"/>
              <a:t> из них 6 в </a:t>
            </a:r>
            <a:r>
              <a:rPr lang="en-US" baseline="0" dirty="0"/>
              <a:t>Q1</a:t>
            </a:r>
            <a:r>
              <a:rPr lang="ru-RU" baseline="0" dirty="0"/>
              <a:t>, 7 в </a:t>
            </a:r>
            <a:r>
              <a:rPr lang="en-US" baseline="0" dirty="0"/>
              <a:t>Q2</a:t>
            </a:r>
            <a:r>
              <a:rPr lang="ru-RU" baseline="0" dirty="0"/>
              <a:t>.</a:t>
            </a:r>
            <a:endParaRPr lang="ru-RU" spc="-1" dirty="0">
              <a:solidFill>
                <a:srgbClr val="00206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spc="-1" dirty="0">
              <a:solidFill>
                <a:srgbClr val="000000"/>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 resources of the “</a:t>
            </a:r>
            <a:r>
              <a:rPr lang="en-US" dirty="0" err="1">
                <a:latin typeface="Times New Roman" panose="02020603050405020304" pitchFamily="18" charset="0"/>
                <a:cs typeface="Times New Roman" panose="02020603050405020304" pitchFamily="18" charset="0"/>
              </a:rPr>
              <a:t>Govorun</a:t>
            </a:r>
            <a:r>
              <a:rPr lang="en-US" dirty="0">
                <a:latin typeface="Times New Roman" panose="02020603050405020304" pitchFamily="18" charset="0"/>
                <a:cs typeface="Times New Roman" panose="02020603050405020304" pitchFamily="18" charset="0"/>
              </a:rPr>
              <a:t>” supercomputer are used by scientific groups from all the Laboratories of the Institute within 25 themes of the JINR Topical Plan for solving a wide range of tasks in the field of theoretical physics, as well as for the modeling and processing of experimental data. Research results obtained using the supercomputer resources in 2020 are presented in 65 publications, 6 of them in Q1, 7 in Q2.</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algn="just"/>
            <a:endParaRPr lang="ru-RU" spc="-1" dirty="0">
              <a:solidFill>
                <a:srgbClr val="00206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67294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177271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На базе платформы </a:t>
            </a:r>
            <a:r>
              <a:rPr lang="en-US" sz="1200" kern="1200" dirty="0" err="1">
                <a:solidFill>
                  <a:schemeClr val="tx1"/>
                </a:solidFill>
                <a:effectLst/>
                <a:latin typeface="+mn-lt"/>
                <a:ea typeface="+mn-ea"/>
                <a:cs typeface="+mn-cs"/>
              </a:rPr>
              <a:t>HybriLIT</a:t>
            </a:r>
            <a:r>
              <a:rPr lang="ru-RU" sz="1200" kern="1200" dirty="0">
                <a:solidFill>
                  <a:schemeClr val="tx1"/>
                </a:solidFill>
                <a:effectLst/>
                <a:latin typeface="+mn-lt"/>
                <a:ea typeface="+mn-ea"/>
                <a:cs typeface="+mn-cs"/>
              </a:rPr>
              <a:t> продолжается активная разработка программного обеспечения и сервисов для совместного проекта ЛИТ и ЛРБ по созданию информационной системы (ИС) для анализа поведенческих и патоморфологических изменений в центральной нервной системе (ЦНС) при исследовании воздействия ионизирующего излучения и других факторов на биологические объекты. </a:t>
            </a:r>
          </a:p>
          <a:p>
            <a:r>
              <a:rPr lang="ru-RU" sz="1200" kern="1200" dirty="0">
                <a:solidFill>
                  <a:schemeClr val="tx1"/>
                </a:solidFill>
                <a:effectLst/>
                <a:latin typeface="+mn-lt"/>
                <a:ea typeface="+mn-ea"/>
                <a:cs typeface="+mn-cs"/>
              </a:rPr>
              <a:t>	Разрабатываемая ИС</a:t>
            </a:r>
            <a:r>
              <a:rPr lang="ru-RU" sz="1200" b="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позволит объединить и структурировать данные различных типов от различных экспериментов и различных экспериментальных групп в единое информационное пространство, способное предоставить как удобство хранения и доступа к данным, так и набор передовых (актуальных) алгоритмических процедур автоматизации анализа данных для решения вопросов, связанных с диагностикой различных заболеваний ЦНС, которые остаются глобально открытыми и недостаточно исследованными, в том числе и на текущем этапе развития медицины. </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 Разрабатываемая ИС на базе методов машинного и глубокого обучения и </a:t>
            </a:r>
            <a:r>
              <a:rPr lang="ru-RU" sz="1200" kern="1200" dirty="0" err="1">
                <a:solidFill>
                  <a:schemeClr val="tx1"/>
                </a:solidFill>
                <a:effectLst/>
                <a:latin typeface="+mn-lt"/>
                <a:ea typeface="+mn-ea"/>
                <a:cs typeface="+mn-cs"/>
              </a:rPr>
              <a:t>нейросетевых</a:t>
            </a:r>
            <a:r>
              <a:rPr lang="ru-RU" sz="1200" kern="1200" dirty="0">
                <a:solidFill>
                  <a:schemeClr val="tx1"/>
                </a:solidFill>
                <a:effectLst/>
                <a:latin typeface="+mn-lt"/>
                <a:ea typeface="+mn-ea"/>
                <a:cs typeface="+mn-cs"/>
              </a:rPr>
              <a:t> подходов позволит обеспечить хранение и доступ к экспериментальным данным в удобной для комплексного статистического анализа форме. Использование в рамках создаваемой ИС  нейронных сетей и алгоритмов машинного обучения позволит решить сложные задачи медицинской диагностики и нетривиальные задачи </a:t>
            </a:r>
            <a:r>
              <a:rPr lang="ru-RU" sz="1200" kern="1200" dirty="0" err="1">
                <a:solidFill>
                  <a:schemeClr val="tx1"/>
                </a:solidFill>
                <a:effectLst/>
                <a:latin typeface="+mn-lt"/>
                <a:ea typeface="+mn-ea"/>
                <a:cs typeface="+mn-cs"/>
              </a:rPr>
              <a:t>патоморфологов</a:t>
            </a:r>
            <a:r>
              <a:rPr lang="ru-RU" sz="1200" kern="1200" dirty="0">
                <a:solidFill>
                  <a:schemeClr val="tx1"/>
                </a:solidFill>
                <a:effectLst/>
                <a:latin typeface="+mn-lt"/>
                <a:ea typeface="+mn-ea"/>
                <a:cs typeface="+mn-cs"/>
              </a:rPr>
              <a:t> при исследовании гистологических препаратов, снижая временные и энергозатраты и исключая человеческий фактор.</a:t>
            </a:r>
          </a:p>
          <a:p>
            <a:r>
              <a:rPr lang="ru-RU" sz="1200" kern="1200" dirty="0">
                <a:solidFill>
                  <a:schemeClr val="tx1"/>
                </a:solidFill>
                <a:effectLst/>
                <a:latin typeface="+mn-lt"/>
                <a:ea typeface="+mn-ea"/>
                <a:cs typeface="+mn-cs"/>
              </a:rPr>
              <a:t> 	Следствием внедрения этой системы станут систематизация накопленных результатов, выявление скрытых закономерностей, проявляющихся в отклике биологических систем на воздействие поражающих факторов и, как следствие, значительное упрощение и ускорение в постановке диагнозов, особенно на ранних стадиях заболеваний, выработке эффективных методик профилактики и противодействия отрицательным факторам воздействия ионизирующего излучения. </a:t>
            </a:r>
          </a:p>
          <a:p>
            <a:endParaRPr lang="ru-RU" dirty="0"/>
          </a:p>
        </p:txBody>
      </p:sp>
      <p:sp>
        <p:nvSpPr>
          <p:cNvPr id="4" name="Номер слайда 3"/>
          <p:cNvSpPr>
            <a:spLocks noGrp="1"/>
          </p:cNvSpPr>
          <p:nvPr>
            <p:ph type="sldNum" sz="quarter" idx="5"/>
          </p:nvPr>
        </p:nvSpPr>
        <p:spPr/>
        <p:txBody>
          <a:bodyPr/>
          <a:lstStyle/>
          <a:p>
            <a:fld id="{D1EE87FB-E01A-429A-B787-AC57B2BB37FA}" type="slidenum">
              <a:rPr lang="ru-RU" smtClean="0">
                <a:solidFill>
                  <a:prstClr val="black"/>
                </a:solidFill>
              </a:rPr>
              <a:pPr/>
              <a:t>30</a:t>
            </a:fld>
            <a:endParaRPr lang="ru-RU">
              <a:solidFill>
                <a:prstClr val="black"/>
              </a:solidFill>
            </a:endParaRPr>
          </a:p>
        </p:txBody>
      </p:sp>
    </p:spTree>
    <p:extLst>
      <p:ext uri="{BB962C8B-B14F-4D97-AF65-F5344CB8AC3E}">
        <p14:creationId xmlns:p14="http://schemas.microsoft.com/office/powerpoint/2010/main" val="269499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2255190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24 сентября в Санкт-Петербурге был подписан договор об объединении трех суперкомпьютеров, в том числе объекта научной инфраструктуры стран-участниц ОИЯИ — суперкомпьютера «Говорун», в единую сеть с целью развития Национальной исследовательской компьютерной сети России (НИКС). В присутствии заместителя председателя Правительства РФ Дмитрия Чернышенко подписи под документом поставили ректор Санкт-Петербургского политехнического университета Петра Великого, директор Межведомственного суперкомпьютерного центра Российской академии наук и директор Лаборатории информационных технологий им. М. Г. Мещерякова ОИЯИ. Соглашение</a:t>
            </a:r>
            <a:r>
              <a:rPr lang="ru-RU" baseline="0" dirty="0"/>
              <a:t> является первым шагом к формированию в России </a:t>
            </a:r>
            <a:r>
              <a:rPr lang="ru-RU" dirty="0"/>
              <a:t>единого научно-образовательного пространства информационных технологий. Научные центры мирового уровня, научно-образовательные и инжиниринговые центры получают возможность распределенной работы с большими данными на научных установках класса «</a:t>
            </a:r>
            <a:r>
              <a:rPr lang="ru-RU" dirty="0" err="1"/>
              <a:t>мегасайенс</a:t>
            </a:r>
            <a:r>
              <a:rPr lang="ru-RU" dirty="0"/>
              <a:t>» в суперкомпьютерных центрах. Для исследователей и разработчиков будет обеспечен глобальный доступ к сервисам машинного обучения, аналитики больших данных, суперкомпьютерным ресурсам.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CC"/>
                </a:solidFill>
                <a:latin typeface="Times New Roman" panose="02020603050405020304" pitchFamily="18" charset="0"/>
                <a:cs typeface="Times New Roman" panose="02020603050405020304" pitchFamily="18" charset="0"/>
              </a:rPr>
              <a:t>On 24 September</a:t>
            </a:r>
            <a:r>
              <a:rPr lang="en-US" dirty="0">
                <a:latin typeface="Times New Roman" panose="02020603050405020304" pitchFamily="18" charset="0"/>
                <a:cs typeface="Times New Roman" panose="02020603050405020304" pitchFamily="18" charset="0"/>
              </a:rPr>
              <a:t>, an agreement was signed in St. Petersburg on </a:t>
            </a:r>
            <a:r>
              <a:rPr lang="en-US" dirty="0">
                <a:solidFill>
                  <a:srgbClr val="0033CC"/>
                </a:solidFill>
                <a:latin typeface="Times New Roman" panose="02020603050405020304" pitchFamily="18" charset="0"/>
                <a:cs typeface="Times New Roman" panose="02020603050405020304" pitchFamily="18" charset="0"/>
              </a:rPr>
              <a:t>uniting three supercomputers, including </a:t>
            </a:r>
            <a:r>
              <a:rPr lang="en-US" dirty="0">
                <a:latin typeface="Times New Roman" panose="02020603050405020304" pitchFamily="18" charset="0"/>
                <a:cs typeface="Times New Roman" panose="02020603050405020304" pitchFamily="18" charset="0"/>
              </a:rPr>
              <a:t>the object of the scientific infrastructure of the JINR Member States – </a:t>
            </a:r>
            <a:r>
              <a:rPr lang="en-US" dirty="0">
                <a:solidFill>
                  <a:srgbClr val="0033CC"/>
                </a:solidFill>
                <a:latin typeface="Times New Roman" panose="02020603050405020304" pitchFamily="18" charset="0"/>
                <a:cs typeface="Times New Roman" panose="02020603050405020304" pitchFamily="18" charset="0"/>
              </a:rPr>
              <a:t>the “</a:t>
            </a:r>
            <a:r>
              <a:rPr lang="en-US" dirty="0" err="1">
                <a:solidFill>
                  <a:srgbClr val="0033CC"/>
                </a:solidFill>
                <a:latin typeface="Times New Roman" panose="02020603050405020304" pitchFamily="18" charset="0"/>
                <a:cs typeface="Times New Roman" panose="02020603050405020304" pitchFamily="18" charset="0"/>
              </a:rPr>
              <a:t>Govorun</a:t>
            </a:r>
            <a:r>
              <a:rPr lang="en-US" dirty="0">
                <a:solidFill>
                  <a:srgbClr val="0033CC"/>
                </a:solidFill>
                <a:latin typeface="Times New Roman" panose="02020603050405020304" pitchFamily="18" charset="0"/>
                <a:cs typeface="Times New Roman" panose="02020603050405020304" pitchFamily="18" charset="0"/>
              </a:rPr>
              <a:t>” supercomputer</a:t>
            </a:r>
            <a:r>
              <a:rPr lang="en-US" dirty="0">
                <a:latin typeface="Times New Roman" panose="02020603050405020304" pitchFamily="18" charset="0"/>
                <a:cs typeface="Times New Roman" panose="02020603050405020304" pitchFamily="18" charset="0"/>
              </a:rPr>
              <a:t> – </a:t>
            </a:r>
            <a:r>
              <a:rPr lang="en-US" dirty="0">
                <a:solidFill>
                  <a:srgbClr val="0033CC"/>
                </a:solidFill>
                <a:latin typeface="Times New Roman" panose="02020603050405020304" pitchFamily="18" charset="0"/>
                <a:cs typeface="Times New Roman" panose="02020603050405020304" pitchFamily="18" charset="0"/>
              </a:rPr>
              <a:t>into a single network</a:t>
            </a:r>
            <a:r>
              <a:rPr lang="en-US" dirty="0">
                <a:latin typeface="Times New Roman" panose="02020603050405020304" pitchFamily="18" charset="0"/>
                <a:cs typeface="Times New Roman" panose="02020603050405020304" pitchFamily="18" charset="0"/>
              </a:rPr>
              <a:t>. </a:t>
            </a:r>
            <a:r>
              <a:rPr lang="en-US" dirty="0">
                <a:solidFill>
                  <a:srgbClr val="0033CC"/>
                </a:solidFill>
                <a:latin typeface="Times New Roman" panose="02020603050405020304" pitchFamily="18" charset="0"/>
                <a:cs typeface="Times New Roman" panose="02020603050405020304" pitchFamily="18" charset="0"/>
              </a:rPr>
              <a:t>Its aim is to develop the National Research Computer Network of Russia</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There is a unified scientific and educational space of information technologies being formed in Russia. Scientific world-level </a:t>
            </a:r>
            <a:r>
              <a:rPr lang="en-US" dirty="0" err="1">
                <a:latin typeface="Times New Roman" panose="02020603050405020304" pitchFamily="18" charset="0"/>
                <a:cs typeface="Times New Roman" panose="02020603050405020304" pitchFamily="18" charset="0"/>
              </a:rPr>
              <a:t>centres</a:t>
            </a:r>
            <a:r>
              <a:rPr lang="en-US" dirty="0">
                <a:latin typeface="Times New Roman" panose="02020603050405020304" pitchFamily="18" charset="0"/>
                <a:cs typeface="Times New Roman" panose="02020603050405020304" pitchFamily="18" charset="0"/>
              </a:rPr>
              <a:t>, scientific-educational and engineering </a:t>
            </a:r>
            <a:r>
              <a:rPr lang="en-US" dirty="0" err="1">
                <a:latin typeface="Times New Roman" panose="02020603050405020304" pitchFamily="18" charset="0"/>
                <a:cs typeface="Times New Roman" panose="02020603050405020304" pitchFamily="18" charset="0"/>
              </a:rPr>
              <a:t>centres</a:t>
            </a:r>
            <a:r>
              <a:rPr lang="en-US" dirty="0">
                <a:latin typeface="Times New Roman" panose="02020603050405020304" pitchFamily="18" charset="0"/>
                <a:cs typeface="Times New Roman" panose="02020603050405020304" pitchFamily="18" charset="0"/>
              </a:rPr>
              <a:t> gain an opportunity for distributed work with big data at </a:t>
            </a:r>
            <a:r>
              <a:rPr lang="en-US" dirty="0" err="1">
                <a:latin typeface="Times New Roman" panose="02020603050405020304" pitchFamily="18" charset="0"/>
                <a:cs typeface="Times New Roman" panose="02020603050405020304" pitchFamily="18" charset="0"/>
              </a:rPr>
              <a:t>megascience</a:t>
            </a:r>
            <a:r>
              <a:rPr lang="en-US" dirty="0">
                <a:latin typeface="Times New Roman" panose="02020603050405020304" pitchFamily="18" charset="0"/>
                <a:cs typeface="Times New Roman" panose="02020603050405020304" pitchFamily="18" charset="0"/>
              </a:rPr>
              <a:t> scientific facilities in supercomputer </a:t>
            </a:r>
            <a:r>
              <a:rPr lang="en-US" dirty="0" err="1">
                <a:latin typeface="Times New Roman" panose="02020603050405020304" pitchFamily="18" charset="0"/>
                <a:cs typeface="Times New Roman" panose="02020603050405020304" pitchFamily="18" charset="0"/>
              </a:rPr>
              <a:t>centres</a:t>
            </a:r>
            <a:r>
              <a:rPr lang="en-US" dirty="0">
                <a:latin typeface="Times New Roman" panose="02020603050405020304" pitchFamily="18" charset="0"/>
                <a:cs typeface="Times New Roman" panose="02020603050405020304" pitchFamily="18" charset="0"/>
              </a:rPr>
              <a:t>. Researchers and developers will be provided with global access to services of machine learning, big data analysis, supercomputer resources.</a:t>
            </a:r>
            <a:endParaRPr lang="ru-RU"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789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На основе объединения суперкомпьютеров ОИЯИ, Межведомственного суперкомпьютерного центра Российской академии наук и Санкт-Петербургского политехнического университета Петра Великого создана масштабируемая исследовательская инфраструктура нового уровня.  Такая инфраструктура востребована для задач </a:t>
            </a:r>
            <a:r>
              <a:rPr lang="ru-RU" sz="1200" kern="1200" dirty="0" err="1">
                <a:solidFill>
                  <a:schemeClr val="tx1"/>
                </a:solidFill>
                <a:effectLst/>
                <a:latin typeface="+mn-lt"/>
                <a:ea typeface="+mn-ea"/>
                <a:cs typeface="+mn-cs"/>
              </a:rPr>
              <a:t>мегасайенс</a:t>
            </a:r>
            <a:r>
              <a:rPr lang="ru-RU" sz="1200" kern="1200" dirty="0">
                <a:solidFill>
                  <a:schemeClr val="tx1"/>
                </a:solidFill>
                <a:effectLst/>
                <a:latin typeface="+mn-lt"/>
                <a:ea typeface="+mn-ea"/>
                <a:cs typeface="+mn-cs"/>
              </a:rPr>
              <a:t> проекта </a:t>
            </a:r>
            <a:r>
              <a:rPr lang="en-GB" sz="1200" kern="1200" dirty="0">
                <a:solidFill>
                  <a:schemeClr val="tx1"/>
                </a:solidFill>
                <a:effectLst/>
                <a:latin typeface="+mn-lt"/>
                <a:ea typeface="+mn-ea"/>
                <a:cs typeface="+mn-cs"/>
              </a:rPr>
              <a:t>NICA</a:t>
            </a:r>
            <a:r>
              <a:rPr lang="ru-RU" sz="1200" kern="1200" dirty="0">
                <a:solidFill>
                  <a:schemeClr val="tx1"/>
                </a:solidFill>
                <a:effectLst/>
                <a:latin typeface="+mn-lt"/>
                <a:ea typeface="+mn-ea"/>
                <a:cs typeface="+mn-cs"/>
              </a:rPr>
              <a:t>, к настоящему моменту на ней было запущено 3000 задач генерации и реконструкции событий для эксперимента </a:t>
            </a:r>
            <a:r>
              <a:rPr lang="en-US" sz="1200" kern="1200" dirty="0">
                <a:solidFill>
                  <a:schemeClr val="tx1"/>
                </a:solidFill>
                <a:effectLst/>
                <a:latin typeface="+mn-lt"/>
                <a:ea typeface="+mn-ea"/>
                <a:cs typeface="+mn-cs"/>
              </a:rPr>
              <a:t>MPD</a:t>
            </a:r>
            <a:r>
              <a:rPr lang="ru-RU" sz="1200" kern="1200" dirty="0">
                <a:solidFill>
                  <a:schemeClr val="tx1"/>
                </a:solidFill>
                <a:effectLst/>
                <a:latin typeface="+mn-lt"/>
                <a:ea typeface="+mn-ea"/>
                <a:cs typeface="+mn-cs"/>
              </a:rPr>
              <a:t>. В результате было сгенерировано и реконструировано порядка 3 миллионов событий. Полученные данные перемещены в Дубну для дальнейшей обработки и физического анализа.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 integration of the supercomputers of JINR, of the Interdepartmental Supercomputer Center of the Russian Academy of Sciences and of Peter the Great St. Petersburg Polytechnic University, a scalable research infrastructure of a new level was created. Such an infrastructure is in demand for the tasks of the NICA </a:t>
            </a:r>
            <a:r>
              <a:rPr lang="en-US" sz="1200" kern="1200" dirty="0" err="1">
                <a:solidFill>
                  <a:schemeClr val="tx1"/>
                </a:solidFill>
                <a:effectLst/>
                <a:latin typeface="+mn-lt"/>
                <a:ea typeface="+mn-ea"/>
                <a:cs typeface="+mn-cs"/>
              </a:rPr>
              <a:t>megascience</a:t>
            </a:r>
            <a:r>
              <a:rPr lang="en-US" sz="1200" kern="1200" dirty="0">
                <a:solidFill>
                  <a:schemeClr val="tx1"/>
                </a:solidFill>
                <a:effectLst/>
                <a:latin typeface="+mn-lt"/>
                <a:ea typeface="+mn-ea"/>
                <a:cs typeface="+mn-cs"/>
              </a:rPr>
              <a:t> project; to date, 3,000 event generation and reconstruction tasks were launched on it for the MPD experiment. As a result, about 3 million events were generated and reconstructed. The obtained data were transferred to </a:t>
            </a:r>
            <a:r>
              <a:rPr lang="en-US" sz="1200" kern="1200" dirty="0" err="1">
                <a:solidFill>
                  <a:schemeClr val="tx1"/>
                </a:solidFill>
                <a:effectLst/>
                <a:latin typeface="+mn-lt"/>
                <a:ea typeface="+mn-ea"/>
                <a:cs typeface="+mn-cs"/>
              </a:rPr>
              <a:t>Dubna</a:t>
            </a:r>
            <a:r>
              <a:rPr lang="en-US" sz="1200" kern="1200" dirty="0">
                <a:solidFill>
                  <a:schemeClr val="tx1"/>
                </a:solidFill>
                <a:effectLst/>
                <a:latin typeface="+mn-lt"/>
                <a:ea typeface="+mn-ea"/>
                <a:cs typeface="+mn-cs"/>
              </a:rPr>
              <a:t> for further processing and physics analysis.</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35</a:t>
            </a:fld>
            <a:endParaRPr lang="ru-RU">
              <a:solidFill>
                <a:prstClr val="black"/>
              </a:solidFill>
            </a:endParaRPr>
          </a:p>
        </p:txBody>
      </p:sp>
    </p:spTree>
    <p:extLst>
      <p:ext uri="{BB962C8B-B14F-4D97-AF65-F5344CB8AC3E}">
        <p14:creationId xmlns:p14="http://schemas.microsoft.com/office/powerpoint/2010/main" val="20269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The accumulated experience of using the “</a:t>
            </a:r>
            <a:r>
              <a:rPr lang="en-US" dirty="0" err="1">
                <a:latin typeface="Times New Roman" panose="02020603050405020304" pitchFamily="18" charset="0"/>
                <a:ea typeface="Times New Roman" panose="02020603050405020304" pitchFamily="18" charset="0"/>
              </a:rPr>
              <a:t>Govorun</a:t>
            </a:r>
            <a:r>
              <a:rPr lang="en-US" dirty="0">
                <a:latin typeface="Times New Roman" panose="02020603050405020304" pitchFamily="18" charset="0"/>
                <a:ea typeface="Times New Roman" panose="02020603050405020304" pitchFamily="18" charset="0"/>
              </a:rPr>
              <a:t>” supercomputer has revealed the need for the constant re-equipment of the supercomputer with computing resources and the introduction of novel IT solutions. This need is related to both the continuous increase in the number of users and the expansion of the range of tasks to be solved. The “</a:t>
            </a:r>
            <a:r>
              <a:rPr lang="en-US" dirty="0" err="1">
                <a:latin typeface="Times New Roman" panose="02020603050405020304" pitchFamily="18" charset="0"/>
                <a:ea typeface="Times New Roman" panose="02020603050405020304" pitchFamily="18" charset="0"/>
              </a:rPr>
              <a:t>Govorun</a:t>
            </a:r>
            <a:r>
              <a:rPr lang="en-US" dirty="0">
                <a:latin typeface="Times New Roman" panose="02020603050405020304" pitchFamily="18" charset="0"/>
                <a:ea typeface="Times New Roman" panose="02020603050405020304" pitchFamily="18" charset="0"/>
              </a:rPr>
              <a:t>” SC is a flexible, scalable, </a:t>
            </a:r>
            <a:r>
              <a:rPr lang="en-US" dirty="0" err="1">
                <a:latin typeface="Times New Roman" panose="02020603050405020304" pitchFamily="18" charset="0"/>
                <a:ea typeface="Times New Roman" panose="02020603050405020304" pitchFamily="18" charset="0"/>
              </a:rPr>
              <a:t>hyperconvergent</a:t>
            </a:r>
            <a:r>
              <a:rPr lang="en-US" dirty="0">
                <a:latin typeface="Times New Roman" panose="02020603050405020304" pitchFamily="18" charset="0"/>
                <a:ea typeface="Times New Roman" panose="02020603050405020304" pitchFamily="18" charset="0"/>
              </a:rPr>
              <a:t> system that combines computing architectures of different types, a hierarchical data processing and storage system. The development of the “</a:t>
            </a:r>
            <a:r>
              <a:rPr lang="en-US" dirty="0" err="1">
                <a:latin typeface="Times New Roman" panose="02020603050405020304" pitchFamily="18" charset="0"/>
                <a:ea typeface="Times New Roman" panose="02020603050405020304" pitchFamily="18" charset="0"/>
              </a:rPr>
              <a:t>Govorun</a:t>
            </a:r>
            <a:r>
              <a:rPr lang="en-US" dirty="0">
                <a:latin typeface="Times New Roman" panose="02020603050405020304" pitchFamily="18" charset="0"/>
                <a:ea typeface="Times New Roman" panose="02020603050405020304" pitchFamily="18" charset="0"/>
              </a:rPr>
              <a:t>” SC is aimed at creating an environment for supercomputer modeling and the solution of compute-intensive and data-intensive tasks in order to ensure the solution of the theoretical and experimental tasks of JINR.</a:t>
            </a:r>
            <a:endParaRPr lang="ru-RU" dirty="0"/>
          </a:p>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98890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en-GB" b="1" dirty="0"/>
              <a:t>Power breakdown</a:t>
            </a:r>
            <a:r>
              <a:rPr lang="ru-RU" b="1" baseline="0" dirty="0"/>
              <a:t>:</a:t>
            </a:r>
          </a:p>
          <a:p>
            <a:r>
              <a:rPr lang="ru-RU" baseline="0" dirty="0"/>
              <a:t>1</a:t>
            </a:r>
            <a:r>
              <a:rPr lang="en-GB" baseline="0" dirty="0"/>
              <a:t> MWatt</a:t>
            </a:r>
            <a:r>
              <a:rPr lang="ru-RU" baseline="0" dirty="0"/>
              <a:t> </a:t>
            </a:r>
            <a:r>
              <a:rPr lang="en-GB" baseline="0" dirty="0"/>
              <a:t>is for </a:t>
            </a:r>
            <a:r>
              <a:rPr lang="ru-RU" baseline="0" dirty="0"/>
              <a:t>1300 </a:t>
            </a:r>
            <a:r>
              <a:rPr lang="en-GB" baseline="0" dirty="0"/>
              <a:t>HPC servers, each including:</a:t>
            </a:r>
          </a:p>
          <a:p>
            <a:pPr marL="171433" indent="-171433">
              <a:buFontTx/>
              <a:buChar char="-"/>
            </a:pPr>
            <a:r>
              <a:rPr lang="en-GB" baseline="0" dirty="0"/>
              <a:t>2x CPUs at</a:t>
            </a:r>
            <a:r>
              <a:rPr lang="ru-RU" baseline="0" dirty="0"/>
              <a:t> </a:t>
            </a:r>
            <a:r>
              <a:rPr lang="en-GB" baseline="0" dirty="0"/>
              <a:t>115W each (running well at TDP, e.g. with Linpack)</a:t>
            </a:r>
            <a:r>
              <a:rPr lang="ru-RU" baseline="0" dirty="0"/>
              <a:t>;</a:t>
            </a:r>
          </a:p>
          <a:p>
            <a:pPr marL="171433" indent="-171433">
              <a:buFontTx/>
              <a:buChar char="-"/>
            </a:pPr>
            <a:r>
              <a:rPr lang="en-GB" b="0" dirty="0"/>
              <a:t>16x </a:t>
            </a:r>
            <a:r>
              <a:rPr lang="en-GB" b="0" baseline="0" dirty="0"/>
              <a:t>8GB DDR3-1600 RDIMM. </a:t>
            </a:r>
            <a:r>
              <a:rPr lang="en-GB" b="0" dirty="0"/>
              <a:t>Memory power estimated to 6.5W loaded power draw</a:t>
            </a:r>
            <a:r>
              <a:rPr lang="en-GB" b="0" baseline="0" dirty="0"/>
              <a:t> per module (with VRs). Internal measurements, and also cross-checked with others, e.g. here </a:t>
            </a:r>
            <a:r>
              <a:rPr lang="en-GB" b="0" dirty="0">
                <a:hlinkClick r:id="rId3"/>
              </a:rPr>
              <a:t>http://h20000.www2.hp.com/bc/docs/support/SupportManual/c03293145/c03293145.pdf</a:t>
            </a:r>
            <a:endParaRPr lang="ru-RU" b="0" baseline="0" dirty="0"/>
          </a:p>
          <a:p>
            <a:pPr marL="171433" indent="-171433">
              <a:buFontTx/>
              <a:buChar char="-"/>
            </a:pPr>
            <a:r>
              <a:rPr lang="en-GB" baseline="0" dirty="0"/>
              <a:t>3x high performance fans inside server totalling </a:t>
            </a:r>
            <a:r>
              <a:rPr lang="ru-RU" baseline="0" dirty="0"/>
              <a:t>25 </a:t>
            </a:r>
            <a:r>
              <a:rPr lang="en-GB" baseline="0" dirty="0"/>
              <a:t>Watts… e.g. as in Intel Bobcat peak chassis. Quote them separately as the fans are</a:t>
            </a:r>
            <a:r>
              <a:rPr lang="ru-RU" baseline="0" dirty="0"/>
              <a:t> </a:t>
            </a:r>
            <a:r>
              <a:rPr lang="en-GB" b="1" baseline="0" dirty="0"/>
              <a:t>absent in the liquid-cooled system configuration;</a:t>
            </a:r>
            <a:endParaRPr lang="ru-RU" b="1" baseline="0" dirty="0"/>
          </a:p>
          <a:p>
            <a:pPr marL="171433" marR="0" indent="-171433" algn="l" defTabSz="914400" rtl="0" eaLnBrk="1" fontAlgn="auto" latinLnBrk="0" hangingPunct="1">
              <a:lnSpc>
                <a:spcPct val="100000"/>
              </a:lnSpc>
              <a:spcBef>
                <a:spcPts val="0"/>
              </a:spcBef>
              <a:spcAft>
                <a:spcPts val="0"/>
              </a:spcAft>
              <a:buClrTx/>
              <a:buSzTx/>
              <a:buFontTx/>
              <a:buChar char="-"/>
              <a:tabLst/>
              <a:defRPr/>
            </a:pPr>
            <a:r>
              <a:rPr lang="en-GB" baseline="0" dirty="0"/>
              <a:t>Others: disk, network adapters (such as IB), on-board VRs and other small components are estimated as 5</a:t>
            </a:r>
            <a:r>
              <a:rPr lang="ru-RU" baseline="0" dirty="0"/>
              <a:t>0 </a:t>
            </a:r>
            <a:r>
              <a:rPr lang="en-GB" baseline="0" dirty="0"/>
              <a:t>Watt per server;</a:t>
            </a:r>
            <a:endParaRPr lang="ru-RU" baseline="0" dirty="0"/>
          </a:p>
          <a:p>
            <a:pPr marL="171433" indent="-171433">
              <a:buFontTx/>
              <a:buChar char="-"/>
            </a:pPr>
            <a:r>
              <a:rPr lang="en-GB" baseline="0" dirty="0"/>
              <a:t>Total power conversion efficiency AC to 12V DC taken to</a:t>
            </a:r>
            <a:r>
              <a:rPr lang="ru-RU" baseline="0" dirty="0"/>
              <a:t> 83%;</a:t>
            </a:r>
          </a:p>
          <a:p>
            <a:r>
              <a:rPr lang="en-GB" baseline="0" dirty="0"/>
              <a:t>Total</a:t>
            </a:r>
            <a:r>
              <a:rPr lang="ru-RU" baseline="0" dirty="0"/>
              <a:t>: </a:t>
            </a:r>
            <a:r>
              <a:rPr lang="en-GB" baseline="0" dirty="0"/>
              <a:t>each server power consumption is ~</a:t>
            </a:r>
            <a:r>
              <a:rPr lang="ru-RU" baseline="0" dirty="0"/>
              <a:t>41</a:t>
            </a:r>
            <a:r>
              <a:rPr lang="en-GB" baseline="0" dirty="0"/>
              <a:t>0</a:t>
            </a:r>
            <a:r>
              <a:rPr lang="ru-RU" baseline="0" dirty="0"/>
              <a:t> </a:t>
            </a:r>
            <a:r>
              <a:rPr lang="en-GB" baseline="0" dirty="0"/>
              <a:t>Watts on DC rails and with est. PSU efficiency of 83% is 493 Watts on AC (internally measured </a:t>
            </a:r>
            <a:r>
              <a:rPr lang="ru-RU" baseline="0" dirty="0"/>
              <a:t>490-495 </a:t>
            </a:r>
            <a:r>
              <a:rPr lang="en-GB" baseline="0" dirty="0"/>
              <a:t>Watts on 220VAC</a:t>
            </a:r>
            <a:r>
              <a:rPr lang="ru-RU" baseline="0" dirty="0"/>
              <a:t> </a:t>
            </a:r>
            <a:r>
              <a:rPr lang="en-GB" baseline="0" dirty="0"/>
              <a:t> under Linpack)</a:t>
            </a:r>
            <a:endParaRPr lang="ru-RU" baseline="0" dirty="0"/>
          </a:p>
          <a:p>
            <a:r>
              <a:rPr lang="en-GB" baseline="0" dirty="0"/>
              <a:t>Total power consumption for </a:t>
            </a:r>
            <a:r>
              <a:rPr lang="ru-RU" baseline="0" dirty="0"/>
              <a:t> 1300 </a:t>
            </a:r>
            <a:r>
              <a:rPr lang="en-GB" baseline="0" dirty="0"/>
              <a:t>servers is</a:t>
            </a:r>
            <a:r>
              <a:rPr lang="ru-RU" baseline="0" dirty="0"/>
              <a:t> </a:t>
            </a:r>
            <a:r>
              <a:rPr lang="en-GB" baseline="0" dirty="0"/>
              <a:t>640 KWatt</a:t>
            </a:r>
            <a:r>
              <a:rPr lang="ru-RU" baseline="0" dirty="0"/>
              <a:t>.</a:t>
            </a:r>
            <a:endParaRPr lang="en-GB" baseline="0" dirty="0"/>
          </a:p>
          <a:p>
            <a:endParaRPr lang="en-GB" baseline="0" dirty="0"/>
          </a:p>
          <a:p>
            <a:r>
              <a:rPr lang="en-GB" baseline="0" dirty="0"/>
              <a:t>If PUE is estimated at 1.5-1.55 (good for air cooled datacenter with free cooling) the total power consumption will be 960-992KW for the datacenter.</a:t>
            </a:r>
          </a:p>
          <a:p>
            <a:r>
              <a:rPr lang="en-GB" baseline="0" dirty="0"/>
              <a:t>If PUE is estimated at 1.05-1.06 (measured in several liquid cooled datacenter installations) the total power consumption will be 670-680KWatts for the datacenter.</a:t>
            </a:r>
          </a:p>
          <a:p>
            <a:endParaRPr lang="ru-RU" baseline="0" dirty="0"/>
          </a:p>
          <a:p>
            <a:endParaRPr lang="ru-RU" baseline="0" dirty="0"/>
          </a:p>
          <a:p>
            <a:endParaRPr lang="ru-RU" dirty="0"/>
          </a:p>
        </p:txBody>
      </p:sp>
      <p:sp>
        <p:nvSpPr>
          <p:cNvPr id="4" name="Номер слайда 3"/>
          <p:cNvSpPr>
            <a:spLocks noGrp="1"/>
          </p:cNvSpPr>
          <p:nvPr>
            <p:ph type="sldNum" sz="quarter" idx="10"/>
          </p:nvPr>
        </p:nvSpPr>
        <p:spPr/>
        <p:txBody>
          <a:bodyPr/>
          <a:lstStyle/>
          <a:p>
            <a:pPr defTabSz="973138" fontAlgn="base">
              <a:spcBef>
                <a:spcPct val="0"/>
              </a:spcBef>
              <a:spcAft>
                <a:spcPct val="0"/>
              </a:spcAft>
              <a:defRPr/>
            </a:pPr>
            <a:fld id="{6CB763F8-F202-4A78-BF74-A3BAA2B4213F}" type="slidenum">
              <a:rPr lang="ru-RU" sz="1300" smtClean="0">
                <a:solidFill>
                  <a:srgbClr val="000000"/>
                </a:solidFill>
                <a:latin typeface="Arial" charset="0"/>
              </a:rPr>
              <a:pPr defTabSz="973138" fontAlgn="base">
                <a:spcBef>
                  <a:spcPct val="0"/>
                </a:spcBef>
                <a:spcAft>
                  <a:spcPct val="0"/>
                </a:spcAft>
                <a:defRPr/>
              </a:pPr>
              <a:t>8</a:t>
            </a:fld>
            <a:endParaRPr lang="ru-RU" sz="1300" dirty="0">
              <a:solidFill>
                <a:srgbClr val="000000"/>
              </a:solidFill>
              <a:latin typeface="Arial" charset="0"/>
            </a:endParaRPr>
          </a:p>
        </p:txBody>
      </p:sp>
    </p:spTree>
    <p:extLst>
      <p:ext uri="{BB962C8B-B14F-4D97-AF65-F5344CB8AC3E}">
        <p14:creationId xmlns:p14="http://schemas.microsoft.com/office/powerpoint/2010/main" val="13541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a:extLst>
              <a:ext uri="{FF2B5EF4-FFF2-40B4-BE49-F238E27FC236}">
                <a16:creationId xmlns="" xmlns:a16="http://schemas.microsoft.com/office/drawing/2014/main" id="{C99AE753-1F07-44DD-81D5-1B34F953B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 xmlns:a16="http://schemas.microsoft.com/office/drawing/2014/main" id="{9F10CC3F-8775-4655-A29C-96F5D02A06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Исходя из стремительного развития IT-технологий и запросов пользователей</a:t>
            </a:r>
            <a:r>
              <a:rPr lang="en-US" altLang="ru-RU" dirty="0"/>
              <a:t>, </a:t>
            </a:r>
            <a:r>
              <a:rPr lang="ru-RU" altLang="ru-RU" dirty="0"/>
              <a:t>14 ноября 2019 года в Лаборатории информационных технологий ОИЯИ состоялись презентация и демонстрация модернизированного суперкомпьютера «Говорун».</a:t>
            </a:r>
            <a:r>
              <a:rPr lang="en-US" altLang="ru-RU" dirty="0"/>
              <a:t> </a:t>
            </a:r>
            <a:r>
              <a:rPr lang="ru-RU" altLang="ru-RU" dirty="0"/>
              <a:t>В результате модернизации производительность CPU компоненты увеличилась в </a:t>
            </a:r>
            <a:r>
              <a:rPr lang="en-US" altLang="ru-RU" dirty="0"/>
              <a:t>3</a:t>
            </a:r>
            <a:r>
              <a:rPr lang="ru-RU" altLang="ru-RU" dirty="0"/>
              <a:t> раза, объем сверхбыстрой системы хранения данных увеличился более чем в 2 раза, а скорость ввода/вывода возросла более чем в 5 раз. </a:t>
            </a:r>
            <a:r>
              <a:rPr lang="en-US" altLang="ru-RU" dirty="0"/>
              <a:t> C</a:t>
            </a:r>
            <a:r>
              <a:rPr lang="ru-RU" altLang="ru-RU" dirty="0" err="1"/>
              <a:t>овокупная</a:t>
            </a:r>
            <a:r>
              <a:rPr lang="ru-RU" altLang="ru-RU" dirty="0"/>
              <a:t> пиковая производительность суперкомпьютера достигла 860 </a:t>
            </a:r>
            <a:r>
              <a:rPr lang="ru-RU" altLang="ru-RU" dirty="0" err="1"/>
              <a:t>Tflops</a:t>
            </a:r>
            <a:r>
              <a:rPr lang="ru-RU" altLang="ru-RU" dirty="0"/>
              <a:t> для операций с двойной точностью и 1,7 </a:t>
            </a:r>
            <a:r>
              <a:rPr lang="ru-RU" altLang="ru-RU" dirty="0" err="1"/>
              <a:t>Pflops</a:t>
            </a:r>
            <a:r>
              <a:rPr lang="ru-RU" altLang="ru-RU" dirty="0"/>
              <a:t> для операций с одинарной точностью, что в свою очередь, позволило ему занять 10-е место в списке Top50 самых мощных суперкомпьютеров России и стран СНГ.</a:t>
            </a:r>
          </a:p>
          <a:p>
            <a:pPr eaLnBrk="1" hangingPunct="1">
              <a:spcBef>
                <a:spcPct val="0"/>
              </a:spcBef>
            </a:pPr>
            <a:endParaRPr lang="en-US" altLang="ru-RU" dirty="0"/>
          </a:p>
          <a:p>
            <a:pPr eaLnBrk="1" hangingPunct="1">
              <a:spcBef>
                <a:spcPct val="0"/>
              </a:spcBef>
            </a:pPr>
            <a:r>
              <a:rPr lang="en-US" altLang="ru-RU" dirty="0"/>
              <a:t>Based on the rapid development of IT technologies and user requests, on 14 November 2019, a presentation and a demonstration of the modernized “</a:t>
            </a:r>
            <a:r>
              <a:rPr lang="en-US" altLang="ru-RU" dirty="0" err="1"/>
              <a:t>Govorun</a:t>
            </a:r>
            <a:r>
              <a:rPr lang="en-US" altLang="ru-RU" dirty="0"/>
              <a:t>” supercomputer took place in the Laboratory of Information Technologies of JINR.  As a result of the modernization, the performance of the CPU component increased three times, the total capacity of the ultrafast data storage system (UDSS) increased more than two times, the data input/output rate grew more than five times. The total peak performance of the supercomputer reached 860 </a:t>
            </a:r>
            <a:r>
              <a:rPr lang="en-US" altLang="ru-RU" dirty="0" err="1"/>
              <a:t>Tflops</a:t>
            </a:r>
            <a:r>
              <a:rPr lang="en-US" altLang="ru-RU" dirty="0"/>
              <a:t> for double-precision operations and 1.7 </a:t>
            </a:r>
            <a:r>
              <a:rPr lang="en-US" altLang="ru-RU" dirty="0" err="1"/>
              <a:t>Pflops</a:t>
            </a:r>
            <a:r>
              <a:rPr lang="en-US" altLang="ru-RU" dirty="0"/>
              <a:t> for single-precision operations, which in turn allowed the CPU component of the “</a:t>
            </a:r>
            <a:r>
              <a:rPr lang="en-US" altLang="ru-RU" dirty="0" err="1"/>
              <a:t>Govorun</a:t>
            </a:r>
            <a:r>
              <a:rPr lang="en-US" altLang="ru-RU" dirty="0"/>
              <a:t>” supercomputer to take the 10th place in the TOP50 list of the most powerful supercomputers in Russia and the CIS.</a:t>
            </a:r>
          </a:p>
        </p:txBody>
      </p:sp>
      <p:sp>
        <p:nvSpPr>
          <p:cNvPr id="7172" name="Номер слайда 3">
            <a:extLst>
              <a:ext uri="{FF2B5EF4-FFF2-40B4-BE49-F238E27FC236}">
                <a16:creationId xmlns="" xmlns:a16="http://schemas.microsoft.com/office/drawing/2014/main" id="{E5CE30F6-DB96-40E1-B66E-9294CA5E9E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60E1CBB-CCF4-42FA-9D2B-4C11BF9029DF}" type="slidenum">
              <a:rPr lang="ru-RU" altLang="ru-RU">
                <a:solidFill>
                  <a:prstClr val="black"/>
                </a:solidFill>
              </a:rPr>
              <a:pPr/>
              <a:t>10</a:t>
            </a:fld>
            <a:endParaRPr lang="ru-RU" altLang="ru-RU">
              <a:solidFill>
                <a:prstClr val="black"/>
              </a:solidFill>
            </a:endParaRPr>
          </a:p>
        </p:txBody>
      </p:sp>
    </p:spTree>
    <p:extLst>
      <p:ext uri="{BB962C8B-B14F-4D97-AF65-F5344CB8AC3E}">
        <p14:creationId xmlns:p14="http://schemas.microsoft.com/office/powerpoint/2010/main" val="33988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defTabSz="916137" eaLnBrk="1" fontAlgn="auto" hangingPunct="1">
              <a:spcBef>
                <a:spcPts val="0"/>
              </a:spcBef>
              <a:spcAft>
                <a:spcPts val="0"/>
              </a:spcAft>
              <a:defRPr/>
            </a:pPr>
            <a:r>
              <a:rPr lang="ru-RU" dirty="0"/>
              <a:t>Суперкомпьютер «Говорун» является </a:t>
            </a:r>
            <a:r>
              <a:rPr lang="ru-RU" dirty="0" err="1"/>
              <a:t>гиперконвергентной</a:t>
            </a:r>
            <a:r>
              <a:rPr lang="ru-RU" dirty="0"/>
              <a:t> программно-определяемой системой и обладает уникальными свойствами по гибкости настройки под задачу пользователя, обеспечивая максимально эффективное использование вычислительных ресурсов суперкомпьютера</a:t>
            </a:r>
            <a:r>
              <a:rPr lang="en-US" dirty="0"/>
              <a:t>. </a:t>
            </a:r>
            <a:r>
              <a:rPr lang="ru-RU" dirty="0"/>
              <a:t>Для ускорения </a:t>
            </a:r>
            <a:r>
              <a:rPr lang="ru-RU" spc="-1" dirty="0">
                <a:solidFill>
                  <a:srgbClr val="000000"/>
                </a:solidFill>
                <a:latin typeface="Times New Roman" panose="02020603050405020304" pitchFamily="18" charset="0"/>
                <a:cs typeface="Times New Roman" panose="02020603050405020304" pitchFamily="18" charset="0"/>
              </a:rPr>
              <a:t>генерации и реконструкции событий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на суперкомпьютере «Говорун» была реализована иерархическая структура работы с данными. События эксперимента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генерируются и реконструируются на </a:t>
            </a:r>
            <a:r>
              <a:rPr lang="ru-RU" dirty="0"/>
              <a:t>сверхбыстрой системе хранения данных</a:t>
            </a:r>
            <a:r>
              <a:rPr lang="ru-RU" spc="-1" dirty="0">
                <a:solidFill>
                  <a:srgbClr val="000000"/>
                </a:solidFill>
                <a:latin typeface="Times New Roman" panose="02020603050405020304" pitchFamily="18" charset="0"/>
                <a:cs typeface="Times New Roman" panose="02020603050405020304" pitchFamily="18" charset="0"/>
              </a:rPr>
              <a:t> под управлением файловой системы </a:t>
            </a:r>
            <a:r>
              <a:rPr lang="en-US" sz="1400" b="1" dirty="0" err="1">
                <a:solidFill>
                  <a:srgbClr val="C00000"/>
                </a:solidFill>
                <a:latin typeface="Calibri" panose="020F0502020204030204" pitchFamily="34" charset="0"/>
                <a:cs typeface="Calibri" panose="020F0502020204030204" pitchFamily="34" charset="0"/>
              </a:rPr>
              <a:t>Lustre</a:t>
            </a:r>
            <a:r>
              <a:rPr lang="ru-RU" spc="-1" dirty="0">
                <a:solidFill>
                  <a:srgbClr val="000000"/>
                </a:solidFill>
                <a:latin typeface="Times New Roman" panose="02020603050405020304" pitchFamily="18" charset="0"/>
                <a:cs typeface="Times New Roman" panose="02020603050405020304" pitchFamily="18" charset="0"/>
              </a:rPr>
              <a:t>, затем передаются на теплые хранилища данных (</a:t>
            </a:r>
            <a:r>
              <a:rPr lang="en-US" sz="1400" b="1" dirty="0">
                <a:solidFill>
                  <a:srgbClr val="C00000"/>
                </a:solidFill>
                <a:latin typeface="Calibri" panose="020F0502020204030204" pitchFamily="34" charset="0"/>
                <a:cs typeface="Calibri" panose="020F0502020204030204" pitchFamily="34" charset="0"/>
              </a:rPr>
              <a:t>FS</a:t>
            </a:r>
            <a:r>
              <a:rPr lang="en-US" spc="-1" dirty="0">
                <a:solidFill>
                  <a:srgbClr val="0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Calibri" panose="020F0502020204030204" pitchFamily="34" charset="0"/>
                <a:cs typeface="Calibri" panose="020F0502020204030204" pitchFamily="34" charset="0"/>
              </a:rPr>
              <a:t>ZFS, EOS</a:t>
            </a:r>
            <a:r>
              <a:rPr lang="ru-RU" spc="-1" dirty="0">
                <a:solidFill>
                  <a:srgbClr val="000000"/>
                </a:solidFill>
                <a:latin typeface="Times New Roman" panose="02020603050405020304" pitchFamily="18" charset="0"/>
                <a:cs typeface="Times New Roman" panose="02020603050405020304" pitchFamily="18" charset="0"/>
              </a:rPr>
              <a:t>)</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и на долгосрочное хранение на ленточную библиотеку. Используя иерархическую структуру работы с данными,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 </a:t>
            </a:r>
            <a:r>
              <a:rPr lang="ru-RU" spc="-1" dirty="0">
                <a:solidFill>
                  <a:srgbClr val="000000"/>
                </a:solidFill>
                <a:latin typeface="Times New Roman" panose="02020603050405020304" pitchFamily="18" charset="0"/>
                <a:cs typeface="Times New Roman" panose="02020603050405020304" pitchFamily="18" charset="0"/>
              </a:rPr>
              <a:t>было сгенерировано</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около 2 миллионов событий. Ускорение расчетов на обновленном суперкомпьютере по отношению к предыдущей конфигурации составило </a:t>
            </a:r>
            <a:r>
              <a:rPr lang="ru-RU" sz="1400" b="1" dirty="0">
                <a:solidFill>
                  <a:srgbClr val="C00000"/>
                </a:solidFill>
                <a:latin typeface="Calibri" panose="020F0502020204030204" pitchFamily="34" charset="0"/>
                <a:cs typeface="Calibri" panose="020F0502020204030204" pitchFamily="34" charset="0"/>
              </a:rPr>
              <a:t>1.45</a:t>
            </a:r>
            <a:r>
              <a:rPr lang="ru-RU" spc="-1" dirty="0">
                <a:solidFill>
                  <a:srgbClr val="000000"/>
                </a:solidFill>
                <a:latin typeface="Times New Roman" panose="02020603050405020304" pitchFamily="18" charset="0"/>
                <a:cs typeface="Times New Roman" panose="02020603050405020304" pitchFamily="18" charset="0"/>
              </a:rPr>
              <a:t> раза.</a:t>
            </a:r>
            <a:endParaRPr lang="en-US" spc="-1" dirty="0">
              <a:solidFill>
                <a:srgbClr val="00000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spc="-1" dirty="0">
              <a:solidFill>
                <a:srgbClr val="000000"/>
              </a:solidFill>
              <a:latin typeface="Times New Roman" panose="02020603050405020304" pitchFamily="18" charset="0"/>
              <a:cs typeface="Times New Roman" panose="02020603050405020304" pitchFamily="18" charset="0"/>
            </a:endParaRPr>
          </a:p>
          <a:p>
            <a:pPr marL="0" marR="0" indent="0" algn="l" defTabSz="916137" rtl="0" eaLnBrk="1" fontAlgn="auto" latinLnBrk="0" hangingPunct="1">
              <a:lnSpc>
                <a:spcPct val="100000"/>
              </a:lnSpc>
              <a:spcBef>
                <a:spcPts val="0"/>
              </a:spcBef>
              <a:spcAft>
                <a:spcPts val="0"/>
              </a:spcAft>
              <a:buClrTx/>
              <a:buSzTx/>
              <a:buFontTx/>
              <a:buNone/>
              <a:tabLst/>
              <a:defRPr/>
            </a:pPr>
            <a:r>
              <a:rPr lang="en-US" dirty="0"/>
              <a:t>The “</a:t>
            </a:r>
            <a:r>
              <a:rPr lang="en-US" dirty="0" err="1"/>
              <a:t>Govorun</a:t>
            </a:r>
            <a:r>
              <a:rPr lang="en-US" dirty="0"/>
              <a:t>” supercomputer is a </a:t>
            </a:r>
            <a:r>
              <a:rPr lang="en-US" dirty="0" err="1"/>
              <a:t>hyperconverged</a:t>
            </a:r>
            <a:r>
              <a:rPr lang="en-US" dirty="0"/>
              <a:t> software-defined system that has unique properties for flexibility of customizing the user’s job, ensuring the most efficient use of computing resources of the supercomputer. To speed up the simulation and reconstruction of events for the MPD experiment, a hierarchical structure of working with data was implemented on the “</a:t>
            </a:r>
            <a:r>
              <a:rPr lang="en-US" dirty="0" err="1"/>
              <a:t>Govorun</a:t>
            </a:r>
            <a:r>
              <a:rPr lang="en-US" dirty="0"/>
              <a:t>” supercomputer. Events of the MPD experiment are simulated and reconstructed on the ultrafast data storage system under the </a:t>
            </a:r>
            <a:r>
              <a:rPr lang="en-US" b="1" dirty="0" err="1"/>
              <a:t>Lustre</a:t>
            </a:r>
            <a:r>
              <a:rPr lang="en-US" dirty="0"/>
              <a:t> file system management</a:t>
            </a:r>
            <a:r>
              <a:rPr lang="ru-RU" dirty="0"/>
              <a:t> </a:t>
            </a:r>
            <a:r>
              <a:rPr lang="en-GB" dirty="0"/>
              <a:t>with a subsequent transfer to semi-cold storages</a:t>
            </a:r>
            <a:r>
              <a:rPr lang="en-US" dirty="0"/>
              <a:t> (</a:t>
            </a:r>
            <a:r>
              <a:rPr lang="en-US" b="1" dirty="0"/>
              <a:t>FS ZFS, EOS</a:t>
            </a:r>
            <a:r>
              <a:rPr lang="en-US" dirty="0"/>
              <a:t>) and to the tape library for long-term storage. About 2 million events were generated for the MPD experiment using the hierarchical structure of working with data. The acceleration of calculations on the upgraded supercomputer in comparison with the previous configuration was </a:t>
            </a:r>
            <a:r>
              <a:rPr lang="en-US" b="1" dirty="0"/>
              <a:t>1.45</a:t>
            </a:r>
            <a:r>
              <a:rPr lang="en-US" dirty="0"/>
              <a:t> times. </a:t>
            </a:r>
          </a:p>
          <a:p>
            <a:pPr defTabSz="916137" eaLnBrk="1" fontAlgn="auto" hangingPunct="1">
              <a:spcBef>
                <a:spcPts val="0"/>
              </a:spcBef>
              <a:spcAft>
                <a:spcPts val="0"/>
              </a:spcAft>
              <a:defRPr/>
            </a:pPr>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55169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b="0" dirty="0">
                <a:solidFill>
                  <a:prstClr val="black"/>
                </a:solidFill>
                <a:latin typeface="Calibri" panose="020F0502020204030204" pitchFamily="34" charset="0"/>
                <a:cs typeface="Calibri" panose="020F0502020204030204" pitchFamily="34" charset="0"/>
              </a:rPr>
              <a:t>Полигон с хранилищем </a:t>
            </a:r>
            <a:r>
              <a:rPr lang="en-US" sz="1200" b="0" dirty="0">
                <a:solidFill>
                  <a:prstClr val="black"/>
                </a:solidFill>
                <a:latin typeface="Calibri" panose="020F0502020204030204" pitchFamily="34" charset="0"/>
                <a:cs typeface="Calibri" panose="020F0502020204030204" pitchFamily="34" charset="0"/>
              </a:rPr>
              <a:t>DAOS </a:t>
            </a:r>
            <a:r>
              <a:rPr lang="ru-RU" sz="1200" b="0" dirty="0">
                <a:solidFill>
                  <a:prstClr val="black"/>
                </a:solidFill>
                <a:latin typeface="Calibri" panose="020F0502020204030204" pitchFamily="34" charset="0"/>
                <a:cs typeface="Calibri" panose="020F0502020204030204" pitchFamily="34" charset="0"/>
              </a:rPr>
              <a:t>на суперкомпьютере «Говорун» занял первое место среди российских суперкомпьютеров в текущем рейтинге </a:t>
            </a:r>
            <a:r>
              <a:rPr lang="en-US" sz="1200" b="0" dirty="0">
                <a:solidFill>
                  <a:prstClr val="black"/>
                </a:solidFill>
                <a:latin typeface="Calibri" panose="020F0502020204030204" pitchFamily="34" charset="0"/>
                <a:cs typeface="Calibri" panose="020F0502020204030204" pitchFamily="34" charset="0"/>
              </a:rPr>
              <a:t>IO500.</a:t>
            </a:r>
          </a:p>
          <a:p>
            <a:pPr algn="just"/>
            <a:r>
              <a:rPr lang="ru-RU" sz="1200" b="0" dirty="0">
                <a:solidFill>
                  <a:prstClr val="black"/>
                </a:solidFill>
                <a:latin typeface="Calibri" panose="020F0502020204030204" pitchFamily="34" charset="0"/>
                <a:cs typeface="Calibri" panose="020F0502020204030204" pitchFamily="34" charset="0"/>
              </a:rPr>
              <a:t>Такие свойства СК «Говорун», гетерогенность (</a:t>
            </a:r>
            <a:r>
              <a:rPr lang="en-US" sz="1200" b="0" dirty="0">
                <a:solidFill>
                  <a:prstClr val="black"/>
                </a:solidFill>
                <a:latin typeface="Calibri" panose="020F0502020204030204" pitchFamily="34" charset="0"/>
                <a:cs typeface="Calibri" panose="020F0502020204030204" pitchFamily="34" charset="0"/>
              </a:rPr>
              <a:t>Heterogeneity</a:t>
            </a:r>
            <a:r>
              <a:rPr lang="ru-RU" sz="1200" b="0" dirty="0">
                <a:solidFill>
                  <a:prstClr val="black"/>
                </a:solidFill>
                <a:latin typeface="Calibri" panose="020F0502020204030204" pitchFamily="34" charset="0"/>
                <a:cs typeface="Calibri" panose="020F0502020204030204" pitchFamily="34" charset="0"/>
              </a:rPr>
              <a:t>), </a:t>
            </a:r>
            <a:r>
              <a:rPr lang="ru-RU" sz="1200" b="0" dirty="0" err="1">
                <a:solidFill>
                  <a:prstClr val="black"/>
                </a:solidFill>
                <a:latin typeface="Calibri" panose="020F0502020204030204" pitchFamily="34" charset="0"/>
                <a:cs typeface="Calibri" panose="020F0502020204030204" pitchFamily="34" charset="0"/>
              </a:rPr>
              <a:t>гиперконвергентность</a:t>
            </a:r>
            <a:r>
              <a:rPr lang="ru-RU" sz="1200" b="0" dirty="0">
                <a:solidFill>
                  <a:prstClr val="black"/>
                </a:solidFill>
                <a:latin typeface="Calibri" panose="020F0502020204030204" pitchFamily="34" charset="0"/>
                <a:cs typeface="Calibri" panose="020F0502020204030204" pitchFamily="34" charset="0"/>
              </a:rPr>
              <a:t> (</a:t>
            </a:r>
            <a:r>
              <a:rPr lang="en-US" sz="1200" b="0" dirty="0">
                <a:solidFill>
                  <a:prstClr val="black"/>
                </a:solidFill>
                <a:latin typeface="Calibri" panose="020F0502020204030204" pitchFamily="34" charset="0"/>
                <a:cs typeface="Calibri" panose="020F0502020204030204" pitchFamily="34" charset="0"/>
              </a:rPr>
              <a:t>Hyperconvergence</a:t>
            </a:r>
            <a:r>
              <a:rPr lang="ru-RU" sz="1200" b="0" dirty="0">
                <a:solidFill>
                  <a:prstClr val="black"/>
                </a:solidFill>
                <a:latin typeface="Calibri" panose="020F0502020204030204" pitchFamily="34" charset="0"/>
                <a:cs typeface="Calibri" panose="020F0502020204030204" pitchFamily="34" charset="0"/>
              </a:rPr>
              <a:t>) и иерархичность (</a:t>
            </a:r>
            <a:r>
              <a:rPr lang="en-US" sz="1200" b="0" dirty="0">
                <a:solidFill>
                  <a:prstClr val="black"/>
                </a:solidFill>
                <a:latin typeface="Calibri" panose="020F0502020204030204" pitchFamily="34" charset="0"/>
                <a:cs typeface="Calibri" panose="020F0502020204030204" pitchFamily="34" charset="0"/>
              </a:rPr>
              <a:t>Hierarchy</a:t>
            </a:r>
            <a:r>
              <a:rPr lang="ru-RU" sz="1200" b="0" dirty="0">
                <a:solidFill>
                  <a:prstClr val="black"/>
                </a:solidFill>
                <a:latin typeface="Calibri" panose="020F0502020204030204" pitchFamily="34" charset="0"/>
                <a:cs typeface="Calibri" panose="020F0502020204030204" pitchFamily="34" charset="0"/>
              </a:rPr>
              <a:t>) системы обработки и хранения данных позволяет эффективно и с большой скоростью </a:t>
            </a:r>
            <a:r>
              <a:rPr lang="ru-RU" sz="1200" b="0" dirty="0" err="1">
                <a:solidFill>
                  <a:prstClr val="black"/>
                </a:solidFill>
                <a:latin typeface="Calibri" panose="020F0502020204030204" pitchFamily="34" charset="0"/>
                <a:cs typeface="Calibri" panose="020F0502020204030204" pitchFamily="34" charset="0"/>
              </a:rPr>
              <a:t>обюрабатывать</a:t>
            </a:r>
            <a:r>
              <a:rPr lang="ru-RU" sz="1200" b="0" dirty="0">
                <a:solidFill>
                  <a:prstClr val="black"/>
                </a:solidFill>
                <a:latin typeface="Calibri" panose="020F0502020204030204" pitchFamily="34" charset="0"/>
                <a:cs typeface="Calibri" panose="020F0502020204030204" pitchFamily="34" charset="0"/>
              </a:rPr>
              <a:t> и хранить большие объемы данных.</a:t>
            </a:r>
            <a:endParaRPr lang="en-US" sz="1200" b="0" dirty="0">
              <a:solidFill>
                <a:prstClr val="black"/>
              </a:solidFill>
              <a:latin typeface="Calibri" panose="020F0502020204030204" pitchFamily="34" charset="0"/>
              <a:cs typeface="Calibri" panose="020F0502020204030204" pitchFamily="34" charset="0"/>
            </a:endParaRPr>
          </a:p>
          <a:p>
            <a:pPr algn="just"/>
            <a:r>
              <a:rPr lang="ru-RU" sz="1200" b="0" dirty="0">
                <a:solidFill>
                  <a:prstClr val="black"/>
                </a:solidFill>
                <a:latin typeface="Calibri" panose="020F0502020204030204" pitchFamily="34" charset="0"/>
                <a:cs typeface="Calibri" panose="020F0502020204030204" pitchFamily="34" charset="0"/>
              </a:rPr>
              <a:t>С начала этого года </a:t>
            </a:r>
            <a:r>
              <a:rPr lang="en-US" sz="1200" b="0" dirty="0">
                <a:solidFill>
                  <a:prstClr val="black"/>
                </a:solidFill>
                <a:latin typeface="Calibri" panose="020F0502020204030204" pitchFamily="34" charset="0"/>
                <a:cs typeface="Calibri" panose="020F0502020204030204" pitchFamily="34" charset="0"/>
              </a:rPr>
              <a:t>c </a:t>
            </a:r>
            <a:r>
              <a:rPr lang="ru-RU" sz="1200" b="0" dirty="0">
                <a:solidFill>
                  <a:prstClr val="black"/>
                </a:solidFill>
                <a:latin typeface="Calibri" panose="020F0502020204030204" pitchFamily="34" charset="0"/>
                <a:cs typeface="Calibri" panose="020F0502020204030204" pitchFamily="34" charset="0"/>
              </a:rPr>
              <a:t>использованием иерархической системы работы с данными для эксперимента </a:t>
            </a:r>
            <a:r>
              <a:rPr lang="en-US" sz="1200" b="0" dirty="0">
                <a:solidFill>
                  <a:prstClr val="black"/>
                </a:solidFill>
                <a:latin typeface="Calibri" panose="020F0502020204030204" pitchFamily="34" charset="0"/>
                <a:cs typeface="Calibri" panose="020F0502020204030204" pitchFamily="34" charset="0"/>
              </a:rPr>
              <a:t>MPD </a:t>
            </a:r>
            <a:r>
              <a:rPr lang="ru-RU" sz="1200" b="0" dirty="0">
                <a:solidFill>
                  <a:prstClr val="black"/>
                </a:solidFill>
                <a:latin typeface="Calibri" panose="020F0502020204030204" pitchFamily="34" charset="0"/>
                <a:cs typeface="Calibri" panose="020F0502020204030204" pitchFamily="34" charset="0"/>
              </a:rPr>
              <a:t>было сгенерировано более 72 млн событий. Это стало возможным благодаря созданию на СК Говорун новой парадигме работы с большими данными </a:t>
            </a:r>
            <a:r>
              <a:rPr lang="en-US" sz="1200" b="0" dirty="0">
                <a:solidFill>
                  <a:prstClr val="black"/>
                </a:solidFill>
                <a:latin typeface="Calibri" panose="020F0502020204030204" pitchFamily="34" charset="0"/>
                <a:cs typeface="Calibri" panose="020F0502020204030204" pitchFamily="34" charset="0"/>
              </a:rPr>
              <a:t>V3 → H3</a:t>
            </a:r>
          </a:p>
          <a:p>
            <a:pPr algn="just"/>
            <a:endParaRPr lang="en-US" sz="1200" b="0" dirty="0">
              <a:solidFill>
                <a:prstClr val="black"/>
              </a:solidFill>
              <a:latin typeface="Calibri" panose="020F0502020204030204" pitchFamily="34" charset="0"/>
              <a:cs typeface="Calibri" panose="020F0502020204030204" pitchFamily="34" charset="0"/>
            </a:endParaRPr>
          </a:p>
          <a:p>
            <a:pPr algn="just"/>
            <a:r>
              <a:rPr lang="en-US" sz="1200" b="0" dirty="0">
                <a:solidFill>
                  <a:prstClr val="black"/>
                </a:solidFill>
                <a:latin typeface="Calibri" panose="020F0502020204030204" pitchFamily="34" charset="0"/>
                <a:cs typeface="Calibri" panose="020F0502020204030204" pitchFamily="34" charset="0"/>
              </a:rPr>
              <a:t>The DAOS polygon on the supercomputer “</a:t>
            </a:r>
            <a:r>
              <a:rPr lang="en-US" sz="1200" b="0" dirty="0" err="1">
                <a:solidFill>
                  <a:prstClr val="black"/>
                </a:solidFill>
                <a:latin typeface="Calibri" panose="020F0502020204030204" pitchFamily="34" charset="0"/>
                <a:cs typeface="Calibri" panose="020F0502020204030204" pitchFamily="34" charset="0"/>
              </a:rPr>
              <a:t>Govorun</a:t>
            </a:r>
            <a:r>
              <a:rPr lang="en-US" sz="1200" b="0" dirty="0">
                <a:solidFill>
                  <a:prstClr val="black"/>
                </a:solidFill>
                <a:latin typeface="Calibri" panose="020F0502020204030204" pitchFamily="34" charset="0"/>
                <a:cs typeface="Calibri" panose="020F0502020204030204" pitchFamily="34" charset="0"/>
              </a:rPr>
              <a:t>” take the 1st place among Russian supercomputers in the current  IO500 list</a:t>
            </a:r>
          </a:p>
          <a:p>
            <a:pPr algn="just"/>
            <a:r>
              <a:rPr lang="en-US" sz="1200" b="0" dirty="0">
                <a:solidFill>
                  <a:prstClr val="black"/>
                </a:solidFill>
                <a:latin typeface="Calibri" panose="020F0502020204030204" pitchFamily="34" charset="0"/>
                <a:cs typeface="Calibri" panose="020F0502020204030204" pitchFamily="34" charset="0"/>
              </a:rPr>
              <a:t>During this year more then 72 million events were generated for the MPD experiment using the hierarchical structure of working with data. This became possible thanks to the creation of a new paradigm for working with big data on Supercomputer “</a:t>
            </a:r>
            <a:r>
              <a:rPr lang="en-US" sz="1200" b="0" dirty="0" err="1">
                <a:solidFill>
                  <a:prstClr val="black"/>
                </a:solidFill>
                <a:latin typeface="Calibri" panose="020F0502020204030204" pitchFamily="34" charset="0"/>
                <a:cs typeface="Calibri" panose="020F0502020204030204" pitchFamily="34" charset="0"/>
              </a:rPr>
              <a:t>Govorun</a:t>
            </a:r>
            <a:r>
              <a:rPr lang="en-US" sz="1200" b="0" dirty="0">
                <a:solidFill>
                  <a:prstClr val="black"/>
                </a:solidFill>
                <a:latin typeface="Calibri" panose="020F0502020204030204" pitchFamily="34" charset="0"/>
                <a:cs typeface="Calibri" panose="020F0502020204030204" pitchFamily="34" charset="0"/>
              </a:rPr>
              <a:t>” V3 → H3</a:t>
            </a:r>
          </a:p>
          <a:p>
            <a:endParaRPr lang="ru-RU" b="0" dirty="0"/>
          </a:p>
          <a:p>
            <a:endParaRPr lang="ru-RU"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01385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noRot="1" noChangeAspect="1"/>
          </p:cNvSpPr>
          <p:nvPr>
            <p:ph type="sldImg"/>
          </p:nvPr>
        </p:nvSpPr>
        <p:spPr>
          <a:xfrm>
            <a:off x="2701925" y="511175"/>
            <a:ext cx="4541838" cy="2554288"/>
          </a:xfrm>
          <a:prstGeom prst="rect">
            <a:avLst/>
          </a:prstGeom>
        </p:spPr>
      </p:sp>
      <p:sp>
        <p:nvSpPr>
          <p:cNvPr id="432" name="PlaceHolder 2"/>
          <p:cNvSpPr>
            <a:spLocks noGrp="1"/>
          </p:cNvSpPr>
          <p:nvPr>
            <p:ph type="body"/>
          </p:nvPr>
        </p:nvSpPr>
        <p:spPr>
          <a:xfrm>
            <a:off x="993960" y="3235680"/>
            <a:ext cx="7957080" cy="3065040"/>
          </a:xfrm>
          <a:prstGeom prst="rect">
            <a:avLst/>
          </a:prstGeom>
        </p:spPr>
        <p:txBody>
          <a:bodyPr lIns="95760" tIns="47880" rIns="95760" bIns="47880">
            <a:normAutofit/>
          </a:bodyPr>
          <a:lstStyle/>
          <a:p>
            <a:endParaRPr lang="ru-RU" sz="2000" b="0" strike="noStrike" spc="-1">
              <a:latin typeface="Calibri"/>
            </a:endParaRPr>
          </a:p>
        </p:txBody>
      </p:sp>
      <p:sp>
        <p:nvSpPr>
          <p:cNvPr id="433" name="TextShape 3"/>
          <p:cNvSpPr txBox="1"/>
          <p:nvPr/>
        </p:nvSpPr>
        <p:spPr>
          <a:xfrm>
            <a:off x="5633640" y="6469920"/>
            <a:ext cx="4309920" cy="340200"/>
          </a:xfrm>
          <a:prstGeom prst="rect">
            <a:avLst/>
          </a:prstGeom>
          <a:noFill/>
          <a:ln>
            <a:noFill/>
          </a:ln>
        </p:spPr>
        <p:txBody>
          <a:bodyPr lIns="95760" tIns="47880" rIns="95760" bIns="47880" anchor="b">
            <a:noAutofit/>
          </a:bodyPr>
          <a:lstStyle/>
          <a:p>
            <a:pPr algn="r"/>
            <a:fld id="{9486494F-65CC-4A84-8AEB-FC1C1FB6A96E}" type="slidenum">
              <a:rPr lang="ru-RU" sz="1200" spc="-1">
                <a:solidFill>
                  <a:prstClr val="black"/>
                </a:solidFill>
                <a:latin typeface="Arial"/>
              </a:rPr>
              <a:pPr algn="r"/>
              <a:t>15</a:t>
            </a:fld>
            <a:endParaRPr lang="ru-RU" sz="1200" spc="-1">
              <a:solidFill>
                <a:prstClr val="black"/>
              </a:solidFill>
            </a:endParaRPr>
          </a:p>
        </p:txBody>
      </p:sp>
    </p:spTree>
    <p:extLst>
      <p:ext uri="{BB962C8B-B14F-4D97-AF65-F5344CB8AC3E}">
        <p14:creationId xmlns:p14="http://schemas.microsoft.com/office/powerpoint/2010/main" val="77309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r>
                  <a:rPr lang="ru-RU" dirty="0">
                    <a:solidFill>
                      <a:srgbClr val="000066"/>
                    </a:solidFill>
                    <a:latin typeface="Times New Roman" panose="02020603050405020304" pitchFamily="18" charset="0"/>
                    <a:cs typeface="Times New Roman" panose="02020603050405020304" pitchFamily="18" charset="0"/>
                  </a:rPr>
                  <a:t>Справа</a:t>
                </a:r>
                <a:r>
                  <a:rPr lang="ru-RU" baseline="0" dirty="0">
                    <a:solidFill>
                      <a:srgbClr val="000066"/>
                    </a:solidFill>
                    <a:latin typeface="Times New Roman" panose="02020603050405020304" pitchFamily="18" charset="0"/>
                    <a:cs typeface="Times New Roman" panose="02020603050405020304" pitchFamily="18" charset="0"/>
                  </a:rPr>
                  <a:t> перечислены ресурсы платформы </a:t>
                </a:r>
                <a:r>
                  <a:rPr lang="en-US" dirty="0">
                    <a:solidFill>
                      <a:srgbClr val="000066"/>
                    </a:solidFill>
                    <a:latin typeface="Times New Roman" panose="02020603050405020304" pitchFamily="18" charset="0"/>
                    <a:cs typeface="Times New Roman" panose="02020603050405020304" pitchFamily="18" charset="0"/>
                  </a:rPr>
                  <a:t>DIRAC</a:t>
                </a:r>
                <a:r>
                  <a:rPr lang="ru-RU" dirty="0">
                    <a:solidFill>
                      <a:srgbClr val="000066"/>
                    </a:solidFill>
                    <a:latin typeface="Times New Roman" panose="02020603050405020304" pitchFamily="18" charset="0"/>
                    <a:cs typeface="Times New Roman" panose="02020603050405020304" pitchFamily="18" charset="0"/>
                  </a:rPr>
                  <a:t>,</a:t>
                </a:r>
                <a:r>
                  <a:rPr lang="ru-RU" baseline="0" dirty="0">
                    <a:solidFill>
                      <a:srgbClr val="000066"/>
                    </a:solidFill>
                    <a:latin typeface="Times New Roman" panose="02020603050405020304" pitchFamily="18" charset="0"/>
                    <a:cs typeface="Times New Roman" panose="02020603050405020304" pitchFamily="18" charset="0"/>
                  </a:rPr>
                  <a:t> доступные для эксперимента </a:t>
                </a:r>
                <a:r>
                  <a:rPr lang="en-US" dirty="0">
                    <a:solidFill>
                      <a:srgbClr val="000066"/>
                    </a:solidFill>
                    <a:latin typeface="Times New Roman" panose="02020603050405020304" pitchFamily="18" charset="0"/>
                    <a:cs typeface="Times New Roman" panose="02020603050405020304" pitchFamily="18" charset="0"/>
                  </a:rPr>
                  <a:t>MPD</a:t>
                </a:r>
                <a:r>
                  <a:rPr lang="ru-RU" dirty="0">
                    <a:solidFill>
                      <a:srgbClr val="000066"/>
                    </a:solidFill>
                    <a:latin typeface="Times New Roman" panose="02020603050405020304" pitchFamily="18" charset="0"/>
                    <a:cs typeface="Times New Roman" panose="02020603050405020304" pitchFamily="18" charset="0"/>
                  </a:rPr>
                  <a:t>. В 2021 году с использованием платформы </a:t>
                </a:r>
                <a:r>
                  <a:rPr lang="en-US" dirty="0">
                    <a:solidFill>
                      <a:srgbClr val="002060"/>
                    </a:solidFill>
                    <a:latin typeface="Times New Roman" panose="02020603050405020304" pitchFamily="18" charset="0"/>
                    <a:cs typeface="Times New Roman" panose="02020603050405020304" pitchFamily="18" charset="0"/>
                  </a:rPr>
                  <a:t>DIRAC</a:t>
                </a:r>
                <a:r>
                  <a:rPr lang="ru-RU" dirty="0">
                    <a:solidFill>
                      <a:srgbClr val="000066"/>
                    </a:solidFill>
                    <a:latin typeface="Times New Roman" panose="02020603050405020304" pitchFamily="18" charset="0"/>
                    <a:cs typeface="Times New Roman" panose="02020603050405020304" pitchFamily="18" charset="0"/>
                  </a:rPr>
                  <a:t> для эксперимента </a:t>
                </a:r>
                <a:r>
                  <a:rPr lang="en-US" dirty="0">
                    <a:solidFill>
                      <a:srgbClr val="000066"/>
                    </a:solidFill>
                    <a:latin typeface="Times New Roman" panose="02020603050405020304" pitchFamily="18" charset="0"/>
                    <a:cs typeface="Times New Roman" panose="02020603050405020304" pitchFamily="18" charset="0"/>
                  </a:rPr>
                  <a:t>MPD</a:t>
                </a:r>
                <a:r>
                  <a:rPr lang="ru-RU" dirty="0">
                    <a:solidFill>
                      <a:srgbClr val="000066"/>
                    </a:solidFill>
                    <a:latin typeface="Times New Roman" panose="02020603050405020304" pitchFamily="18" charset="0"/>
                    <a:cs typeface="Times New Roman" panose="02020603050405020304" pitchFamily="18" charset="0"/>
                  </a:rPr>
                  <a:t> было выполнено более 500 тыс. задач</a:t>
                </a:r>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рамках моделирования данных методом Монте-Карло.</a:t>
                </a:r>
                <a:r>
                  <a:rPr lang="en-US" dirty="0">
                    <a:solidFill>
                      <a:srgbClr val="990000"/>
                    </a:solidFill>
                    <a:latin typeface="Times New Roman" panose="02020603050405020304" pitchFamily="18" charset="0"/>
                    <a:cs typeface="Times New Roman" panose="02020603050405020304" pitchFamily="18" charset="0"/>
                  </a:rPr>
                  <a:t> </a:t>
                </a:r>
                <a:r>
                  <a:rPr lang="ru-RU" dirty="0">
                    <a:solidFill>
                      <a:srgbClr val="000066"/>
                    </a:solidFill>
                    <a:latin typeface="Times New Roman" panose="02020603050405020304" pitchFamily="18" charset="0"/>
                    <a:cs typeface="Times New Roman" panose="02020603050405020304" pitchFamily="18" charset="0"/>
                  </a:rPr>
                  <a:t>С помощью </a:t>
                </a:r>
                <a:r>
                  <a:rPr lang="en-US" i="1" dirty="0" err="1">
                    <a:solidFill>
                      <a:srgbClr val="000066"/>
                    </a:solidFill>
                    <a:latin typeface="Times New Roman" panose="02020603050405020304" pitchFamily="18" charset="0"/>
                    <a:cs typeface="Times New Roman" panose="02020603050405020304" pitchFamily="18" charset="0"/>
                  </a:rPr>
                  <a:t>UrQMD</a:t>
                </a:r>
                <a:r>
                  <a:rPr lang="en-US" i="1" dirty="0">
                    <a:solidFill>
                      <a:srgbClr val="000066"/>
                    </a:solidFill>
                    <a:latin typeface="Times New Roman" panose="02020603050405020304" pitchFamily="18" charset="0"/>
                    <a:cs typeface="Times New Roman" panose="02020603050405020304" pitchFamily="18" charset="0"/>
                  </a:rPr>
                  <a:t>, LAQGSM, PHSD </a:t>
                </a:r>
                <a:r>
                  <a:rPr lang="ru-RU" i="0" dirty="0">
                    <a:solidFill>
                      <a:srgbClr val="000066"/>
                    </a:solidFill>
                    <a:latin typeface="Times New Roman" panose="02020603050405020304" pitchFamily="18" charset="0"/>
                    <a:cs typeface="Times New Roman" panose="02020603050405020304" pitchFamily="18" charset="0"/>
                  </a:rPr>
                  <a:t>и других моделей </a:t>
                </a:r>
                <a:r>
                  <a:rPr lang="ru-RU" dirty="0">
                    <a:solidFill>
                      <a:srgbClr val="000066"/>
                    </a:solidFill>
                    <a:latin typeface="Times New Roman" panose="02020603050405020304" pitchFamily="18" charset="0"/>
                    <a:cs typeface="Times New Roman" panose="02020603050405020304" pitchFamily="18" charset="0"/>
                  </a:rPr>
                  <a:t>в широком диапазоне энергий было сгенерировано</a:t>
                </a:r>
                <a:r>
                  <a:rPr lang="en-US" dirty="0">
                    <a:solidFill>
                      <a:srgbClr val="990000"/>
                    </a:solidFill>
                    <a:latin typeface="Times New Roman" panose="02020603050405020304" pitchFamily="18" charset="0"/>
                    <a:cs typeface="Times New Roman" panose="02020603050405020304" pitchFamily="18" charset="0"/>
                  </a:rPr>
                  <a:t>1076</a:t>
                </a:r>
                <a14:m>
                  <m:oMath xmlns:m="http://schemas.openxmlformats.org/officeDocument/2006/math">
                    <m:sSup>
                      <m:sSupPr>
                        <m:ctrlPr>
                          <a:rPr lang="ru-RU" i="1">
                            <a:solidFill>
                              <a:srgbClr val="990000"/>
                            </a:solidFill>
                            <a:latin typeface="Cambria Math" panose="02040503050406030204" pitchFamily="18" charset="0"/>
                          </a:rPr>
                        </m:ctrlPr>
                      </m:sSupPr>
                      <m:e>
                        <m:r>
                          <a:rPr lang="en-US" i="1">
                            <a:solidFill>
                              <a:srgbClr val="990000"/>
                            </a:solidFill>
                            <a:latin typeface="Cambria Math" panose="02040503050406030204" pitchFamily="18" charset="0"/>
                          </a:rPr>
                          <m:t>∗</m:t>
                        </m:r>
                        <m:r>
                          <a:rPr lang="ru-RU" i="1">
                            <a:solidFill>
                              <a:srgbClr val="990000"/>
                            </a:solidFill>
                            <a:latin typeface="Cambria Math" panose="02040503050406030204" pitchFamily="18" charset="0"/>
                          </a:rPr>
                          <m:t>10</m:t>
                        </m:r>
                      </m:e>
                      <m:sup>
                        <m:r>
                          <a:rPr lang="ru-RU" i="1">
                            <a:solidFill>
                              <a:srgbClr val="990000"/>
                            </a:solidFill>
                            <a:latin typeface="Cambria Math" panose="02040503050406030204" pitchFamily="18" charset="0"/>
                          </a:rPr>
                          <m:t>6</m:t>
                        </m:r>
                      </m:sup>
                    </m:sSup>
                  </m:oMath>
                </a14:m>
                <a:r>
                  <a:rPr lang="ru-RU" dirty="0">
                    <a:solidFill>
                      <a:srgbClr val="000066"/>
                    </a:solidFill>
                    <a:latin typeface="Times New Roman" panose="02020603050405020304" pitchFamily="18" charset="0"/>
                    <a:cs typeface="Times New Roman" panose="02020603050405020304" pitchFamily="18" charset="0"/>
                  </a:rPr>
                  <a:t> событий</a:t>
                </a:r>
                <a:r>
                  <a:rPr lang="ru-RU" i="0" dirty="0">
                    <a:solidFill>
                      <a:srgbClr val="000066"/>
                    </a:solidFill>
                    <a:latin typeface="Times New Roman" panose="02020603050405020304" pitchFamily="18" charset="0"/>
                    <a:cs typeface="Times New Roman" panose="02020603050405020304" pitchFamily="18" charset="0"/>
                  </a:rPr>
                  <a:t>.</a:t>
                </a:r>
                <a:r>
                  <a:rPr lang="en-US" dirty="0">
                    <a:solidFill>
                      <a:srgbClr val="990000"/>
                    </a:solidFill>
                    <a:cs typeface="Times New Roman" panose="02020603050405020304" pitchFamily="18" charset="0"/>
                  </a:rPr>
                  <a:t> </a:t>
                </a:r>
                <a14:m>
                  <m:oMath xmlns:m="http://schemas.openxmlformats.org/officeDocument/2006/math">
                    <m:r>
                      <m:rPr>
                        <m:nor/>
                      </m:rPr>
                      <a:rPr lang="en-US" smtClean="0">
                        <a:solidFill>
                          <a:srgbClr val="990000"/>
                        </a:solidFill>
                        <a:latin typeface="Times New Roman" panose="02020603050405020304" pitchFamily="18" charset="0"/>
                        <a:cs typeface="Times New Roman" panose="02020603050405020304" pitchFamily="18" charset="0"/>
                      </a:rPr>
                      <m:t>242</m:t>
                    </m:r>
                    <m:r>
                      <m:rPr>
                        <m:nor/>
                      </m:rPr>
                      <a:rPr lang="en-US" dirty="0" smtClean="0">
                        <a:solidFill>
                          <a:srgbClr val="990000"/>
                        </a:solidFill>
                        <a:latin typeface="Times New Roman" panose="02020603050405020304" pitchFamily="18" charset="0"/>
                        <a:cs typeface="Times New Roman" panose="02020603050405020304" pitchFamily="18" charset="0"/>
                      </a:rPr>
                      <m:t>∗</m:t>
                    </m:r>
                    <m:sSup>
                      <m:sSupPr>
                        <m:ctrlPr>
                          <a:rPr lang="ru-RU" i="1">
                            <a:solidFill>
                              <a:srgbClr val="990000"/>
                            </a:solidFill>
                            <a:latin typeface="Cambria Math" panose="02040503050406030204" pitchFamily="18" charset="0"/>
                            <a:cs typeface="Times New Roman" panose="02020603050405020304" pitchFamily="18" charset="0"/>
                          </a:rPr>
                        </m:ctrlPr>
                      </m:sSupPr>
                      <m:e>
                        <m:r>
                          <a:rPr lang="ru-RU" i="0">
                            <a:solidFill>
                              <a:srgbClr val="990000"/>
                            </a:solidFill>
                            <a:latin typeface="Cambria Math" panose="02040503050406030204" pitchFamily="18" charset="0"/>
                            <a:cs typeface="Times New Roman" panose="02020603050405020304" pitchFamily="18" charset="0"/>
                          </a:rPr>
                          <m:t>10</m:t>
                        </m:r>
                      </m:e>
                      <m:sup>
                        <m:r>
                          <a:rPr lang="ru-RU" i="0">
                            <a:solidFill>
                              <a:srgbClr val="990000"/>
                            </a:solidFill>
                            <a:latin typeface="Cambria Math" panose="02040503050406030204" pitchFamily="18" charset="0"/>
                            <a:cs typeface="Times New Roman" panose="02020603050405020304" pitchFamily="18" charset="0"/>
                          </a:rPr>
                          <m:t>6</m:t>
                        </m:r>
                      </m:sup>
                    </m:sSup>
                  </m:oMath>
                </a14:m>
                <a:r>
                  <a:rPr lang="ru-RU" i="0" dirty="0">
                    <a:solidFill>
                      <a:srgbClr val="000066"/>
                    </a:solidFill>
                    <a:latin typeface="Times New Roman" panose="02020603050405020304" pitchFamily="18" charset="0"/>
                    <a:cs typeface="Times New Roman" panose="02020603050405020304" pitchFamily="18" charset="0"/>
                  </a:rPr>
                  <a:t> событий было реконструировано.</a:t>
                </a:r>
                <a:endParaRPr lang="en-US" i="0" dirty="0">
                  <a:solidFill>
                    <a:srgbClr val="000066"/>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endParaRPr lang="en-US" dirty="0">
                  <a:solidFill>
                    <a:srgbClr val="000066"/>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r>
                  <a:rPr lang="en-US" dirty="0">
                    <a:solidFill>
                      <a:srgbClr val="000066"/>
                    </a:solidFill>
                    <a:latin typeface="Times New Roman" panose="02020603050405020304" pitchFamily="18" charset="0"/>
                    <a:cs typeface="Times New Roman" panose="02020603050405020304" pitchFamily="18" charset="0"/>
                  </a:rPr>
                  <a:t>The available</a:t>
                </a:r>
                <a:r>
                  <a:rPr lang="ru-RU" dirty="0">
                    <a:solidFill>
                      <a:srgbClr val="000066"/>
                    </a:solidFill>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resources of the DIRAC platform for the MPD experiment</a:t>
                </a:r>
                <a:r>
                  <a:rPr lang="en-US" baseline="0" dirty="0">
                    <a:solidFill>
                      <a:srgbClr val="000066"/>
                    </a:solidFill>
                    <a:latin typeface="Times New Roman" panose="02020603050405020304" pitchFamily="18" charset="0"/>
                    <a:cs typeface="Times New Roman" panose="02020603050405020304" pitchFamily="18" charset="0"/>
                  </a:rPr>
                  <a:t> are shown on the right. </a:t>
                </a:r>
                <a:r>
                  <a:rPr lang="en-US" dirty="0">
                    <a:solidFill>
                      <a:srgbClr val="000066"/>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In 2021, over </a:t>
                </a:r>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500,000</a:t>
                </a:r>
                <a:r>
                  <a:rPr lang="ru-RU" baseline="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jobs</a:t>
                </a:r>
                <a:r>
                  <a:rPr lang="en-US" dirty="0">
                    <a:solidFill>
                      <a:srgbClr val="002060"/>
                    </a:solidFill>
                    <a:latin typeface="Times New Roman" panose="02020603050405020304" pitchFamily="18" charset="0"/>
                    <a:cs typeface="Times New Roman" panose="02020603050405020304" pitchFamily="18" charset="0"/>
                  </a:rPr>
                  <a:t> were performed using the DIRAC platform within Monte-Carlo data simulation for the MPD experiment. </a:t>
                </a:r>
                <a:r>
                  <a:rPr lang="en-US" dirty="0">
                    <a:solidFill>
                      <a:srgbClr val="990000"/>
                    </a:solidFill>
                    <a:latin typeface="Times New Roman" panose="02020603050405020304" pitchFamily="18" charset="0"/>
                    <a:cs typeface="Times New Roman" panose="02020603050405020304" pitchFamily="18" charset="0"/>
                  </a:rPr>
                  <a:t>1076</a:t>
                </a:r>
                <a14:m>
                  <m:oMath xmlns:m="http://schemas.openxmlformats.org/officeDocument/2006/math">
                    <m:sSup>
                      <m:sSupPr>
                        <m:ctrlPr>
                          <a:rPr lang="ru-RU" i="1">
                            <a:solidFill>
                              <a:srgbClr val="990000"/>
                            </a:solidFill>
                            <a:latin typeface="Cambria Math" panose="02040503050406030204" pitchFamily="18" charset="0"/>
                          </a:rPr>
                        </m:ctrlPr>
                      </m:sSupPr>
                      <m:e>
                        <m:r>
                          <a:rPr lang="en-US" i="1">
                            <a:solidFill>
                              <a:srgbClr val="990000"/>
                            </a:solidFill>
                            <a:latin typeface="Cambria Math" panose="02040503050406030204" pitchFamily="18" charset="0"/>
                          </a:rPr>
                          <m:t>∗</m:t>
                        </m:r>
                        <m:r>
                          <a:rPr lang="ru-RU" i="1">
                            <a:solidFill>
                              <a:srgbClr val="990000"/>
                            </a:solidFill>
                            <a:latin typeface="Cambria Math" panose="02040503050406030204" pitchFamily="18" charset="0"/>
                          </a:rPr>
                          <m:t>10</m:t>
                        </m:r>
                      </m:e>
                      <m:sup>
                        <m:r>
                          <a:rPr lang="ru-RU" i="1">
                            <a:solidFill>
                              <a:srgbClr val="990000"/>
                            </a:solidFill>
                            <a:latin typeface="Cambria Math" panose="02040503050406030204" pitchFamily="18" charset="0"/>
                          </a:rPr>
                          <m:t>6</m:t>
                        </m:r>
                      </m:sup>
                    </m:sSup>
                  </m:oMath>
                </a14:m>
                <a:r>
                  <a:rPr lang="en-US" dirty="0">
                    <a:solidFill>
                      <a:srgbClr val="C00000"/>
                    </a:solidFill>
                    <a:latin typeface="Times New Roman" panose="02020603050405020304" pitchFamily="18" charset="0"/>
                    <a:cs typeface="Times New Roman" panose="02020603050405020304" pitchFamily="18" charset="0"/>
                  </a:rPr>
                  <a:t>events</a:t>
                </a:r>
                <a:r>
                  <a:rPr lang="en-US" dirty="0">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were generated using </a:t>
                </a:r>
                <a:r>
                  <a:rPr lang="en-US" i="1" dirty="0" err="1">
                    <a:solidFill>
                      <a:srgbClr val="000066"/>
                    </a:solidFill>
                    <a:latin typeface="Times New Roman" panose="02020603050405020304" pitchFamily="18" charset="0"/>
                    <a:cs typeface="Times New Roman" panose="02020603050405020304" pitchFamily="18" charset="0"/>
                  </a:rPr>
                  <a:t>UrQMD</a:t>
                </a:r>
                <a:r>
                  <a:rPr lang="en-US" i="1" dirty="0">
                    <a:solidFill>
                      <a:srgbClr val="000066"/>
                    </a:solidFill>
                    <a:latin typeface="Times New Roman" panose="02020603050405020304" pitchFamily="18" charset="0"/>
                    <a:cs typeface="Times New Roman" panose="02020603050405020304" pitchFamily="18" charset="0"/>
                  </a:rPr>
                  <a:t>, LAQGSM, PHSD </a:t>
                </a:r>
                <a:r>
                  <a:rPr lang="en-US" dirty="0">
                    <a:solidFill>
                      <a:srgbClr val="000066"/>
                    </a:solidFill>
                    <a:latin typeface="Times New Roman" panose="02020603050405020304" pitchFamily="18" charset="0"/>
                    <a:cs typeface="Times New Roman" panose="02020603050405020304" pitchFamily="18" charset="0"/>
                  </a:rPr>
                  <a:t>and other models in</a:t>
                </a:r>
                <a:r>
                  <a:rPr lang="en-US" baseline="0" dirty="0">
                    <a:solidFill>
                      <a:srgbClr val="000066"/>
                    </a:solidFill>
                    <a:latin typeface="Times New Roman" panose="02020603050405020304" pitchFamily="18" charset="0"/>
                    <a:cs typeface="Times New Roman" panose="02020603050405020304" pitchFamily="18" charset="0"/>
                  </a:rPr>
                  <a:t> a wide energy range</a:t>
                </a:r>
                <a:r>
                  <a:rPr lang="en-US" dirty="0">
                    <a:solidFill>
                      <a:srgbClr val="000066"/>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mtClean="0">
                        <a:solidFill>
                          <a:srgbClr val="990000"/>
                        </a:solidFill>
                        <a:latin typeface="Times New Roman" panose="02020603050405020304" pitchFamily="18" charset="0"/>
                        <a:cs typeface="Times New Roman" panose="02020603050405020304" pitchFamily="18" charset="0"/>
                      </a:rPr>
                      <m:t>242</m:t>
                    </m:r>
                    <m:r>
                      <m:rPr>
                        <m:nor/>
                      </m:rPr>
                      <a:rPr lang="en-US" dirty="0" smtClean="0">
                        <a:solidFill>
                          <a:srgbClr val="990000"/>
                        </a:solidFill>
                        <a:latin typeface="Times New Roman" panose="02020603050405020304" pitchFamily="18" charset="0"/>
                        <a:cs typeface="Times New Roman" panose="02020603050405020304" pitchFamily="18" charset="0"/>
                      </a:rPr>
                      <m:t>∗</m:t>
                    </m:r>
                    <m:sSup>
                      <m:sSupPr>
                        <m:ctrlPr>
                          <a:rPr lang="ru-RU" i="1">
                            <a:solidFill>
                              <a:srgbClr val="990000"/>
                            </a:solidFill>
                            <a:latin typeface="Cambria Math" panose="02040503050406030204" pitchFamily="18" charset="0"/>
                            <a:cs typeface="Times New Roman" panose="02020603050405020304" pitchFamily="18" charset="0"/>
                          </a:rPr>
                        </m:ctrlPr>
                      </m:sSupPr>
                      <m:e>
                        <m:r>
                          <a:rPr lang="ru-RU" i="0">
                            <a:solidFill>
                              <a:srgbClr val="990000"/>
                            </a:solidFill>
                            <a:latin typeface="Cambria Math" panose="02040503050406030204" pitchFamily="18" charset="0"/>
                            <a:cs typeface="Times New Roman" panose="02020603050405020304" pitchFamily="18" charset="0"/>
                          </a:rPr>
                          <m:t>10</m:t>
                        </m:r>
                      </m:e>
                      <m:sup>
                        <m:r>
                          <a:rPr lang="ru-RU" i="0">
                            <a:solidFill>
                              <a:srgbClr val="990000"/>
                            </a:solidFill>
                            <a:latin typeface="Cambria Math" panose="02040503050406030204" pitchFamily="18" charset="0"/>
                            <a:cs typeface="Times New Roman" panose="02020603050405020304" pitchFamily="18" charset="0"/>
                          </a:rPr>
                          <m:t>6</m:t>
                        </m:r>
                      </m:sup>
                    </m:sSup>
                  </m:oMath>
                </a14:m>
                <a:r>
                  <a:rPr lang="en-US" dirty="0">
                    <a:solidFill>
                      <a:srgbClr val="990000"/>
                    </a:solidFill>
                    <a:latin typeface="Times New Roman" panose="02020603050405020304" pitchFamily="18" charset="0"/>
                    <a:cs typeface="Times New Roman" panose="02020603050405020304" pitchFamily="18" charset="0"/>
                  </a:rPr>
                  <a:t>events </a:t>
                </a:r>
                <a:r>
                  <a:rPr lang="en-US" dirty="0">
                    <a:solidFill>
                      <a:srgbClr val="000066"/>
                    </a:solidFill>
                    <a:latin typeface="Times New Roman" panose="02020603050405020304" pitchFamily="18" charset="0"/>
                    <a:cs typeface="Times New Roman" panose="02020603050405020304" pitchFamily="18" charset="0"/>
                  </a:rPr>
                  <a:t>were reconstructed</a:t>
                </a:r>
                <a:r>
                  <a:rPr lang="en-US" i="1" dirty="0">
                    <a:solidFill>
                      <a:srgbClr val="000066"/>
                    </a:solidFill>
                    <a:latin typeface="Times New Roman" panose="02020603050405020304" pitchFamily="18" charset="0"/>
                    <a:cs typeface="Times New Roman" panose="02020603050405020304" pitchFamily="18" charset="0"/>
                  </a:rPr>
                  <a:t>.</a:t>
                </a:r>
                <a:endParaRPr lang="ru-RU" i="1" dirty="0">
                  <a:solidFill>
                    <a:srgbClr val="000066"/>
                  </a:solidFill>
                  <a:latin typeface="Times New Roman" panose="02020603050405020304" pitchFamily="18" charset="0"/>
                  <a:cs typeface="Times New Roman" panose="02020603050405020304" pitchFamily="18" charset="0"/>
                </a:endParaRPr>
              </a:p>
            </p:txBody>
          </p:sp>
        </mc:Choice>
        <mc:Fallback xmlns="">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r>
                  <a:rPr lang="en-US" dirty="0" smtClean="0">
                    <a:solidFill>
                      <a:srgbClr val="000066"/>
                    </a:solidFill>
                    <a:latin typeface="Times New Roman" panose="02020603050405020304" pitchFamily="18" charset="0"/>
                    <a:cs typeface="Times New Roman" panose="02020603050405020304" pitchFamily="18" charset="0"/>
                  </a:rPr>
                  <a:t>Available</a:t>
                </a:r>
                <a:r>
                  <a:rPr lang="ru-RU" dirty="0" smtClean="0">
                    <a:solidFill>
                      <a:srgbClr val="000066"/>
                    </a:solidFill>
                    <a:latin typeface="Times New Roman" panose="02020603050405020304" pitchFamily="18" charset="0"/>
                    <a:cs typeface="Times New Roman" panose="02020603050405020304" pitchFamily="18" charset="0"/>
                  </a:rPr>
                  <a:t> </a:t>
                </a:r>
                <a:r>
                  <a:rPr lang="en-US" dirty="0" smtClean="0">
                    <a:solidFill>
                      <a:srgbClr val="000066"/>
                    </a:solidFill>
                    <a:latin typeface="Times New Roman" panose="02020603050405020304" pitchFamily="18" charset="0"/>
                    <a:cs typeface="Times New Roman" panose="02020603050405020304" pitchFamily="18" charset="0"/>
                  </a:rPr>
                  <a:t>resources of the DIRAC platform for the MPD experiment</a:t>
                </a:r>
                <a:r>
                  <a:rPr lang="en-US" baseline="0" dirty="0" smtClean="0">
                    <a:solidFill>
                      <a:srgbClr val="000066"/>
                    </a:solidFill>
                    <a:latin typeface="Times New Roman" panose="02020603050405020304" pitchFamily="18" charset="0"/>
                    <a:cs typeface="Times New Roman" panose="02020603050405020304" pitchFamily="18" charset="0"/>
                  </a:rPr>
                  <a:t> are shown on right. </a:t>
                </a:r>
                <a:r>
                  <a:rPr lang="en-US" dirty="0" smtClean="0">
                    <a:solidFill>
                      <a:srgbClr val="000066"/>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In 2021 more than </a:t>
                </a:r>
                <a:r>
                  <a:rPr lang="en-US"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500,000 MPD jobs</a:t>
                </a:r>
                <a:r>
                  <a:rPr lang="en-US" dirty="0" smtClean="0">
                    <a:solidFill>
                      <a:srgbClr val="002060"/>
                    </a:solidFill>
                    <a:latin typeface="Times New Roman" panose="02020603050405020304" pitchFamily="18" charset="0"/>
                    <a:cs typeface="Times New Roman" panose="02020603050405020304" pitchFamily="18" charset="0"/>
                  </a:rPr>
                  <a:t> were performed using the DIRAC platform in the framework of Monte-Carlo data simulation for the MPD experiment. </a:t>
                </a:r>
                <a:r>
                  <a:rPr lang="en-US" dirty="0" smtClean="0">
                    <a:solidFill>
                      <a:srgbClr val="990000"/>
                    </a:solidFill>
                    <a:latin typeface="Times New Roman" panose="02020603050405020304" pitchFamily="18" charset="0"/>
                    <a:cs typeface="Times New Roman" panose="02020603050405020304" pitchFamily="18" charset="0"/>
                  </a:rPr>
                  <a:t>1076</a:t>
                </a:r>
                <a:r>
                  <a:rPr lang="ru-RU" i="0">
                    <a:solidFill>
                      <a:srgbClr val="990000"/>
                    </a:solidFill>
                    <a:latin typeface="Cambria Math" panose="02040503050406030204" pitchFamily="18" charset="0"/>
                  </a:rPr>
                  <a:t>〖</a:t>
                </a:r>
                <a:r>
                  <a:rPr lang="en-US" i="0">
                    <a:solidFill>
                      <a:srgbClr val="990000"/>
                    </a:solidFill>
                    <a:latin typeface="Cambria Math" panose="02040503050406030204" pitchFamily="18" charset="0"/>
                  </a:rPr>
                  <a:t>∗</a:t>
                </a:r>
                <a:r>
                  <a:rPr lang="ru-RU" i="0">
                    <a:solidFill>
                      <a:srgbClr val="990000"/>
                    </a:solidFill>
                    <a:latin typeface="Cambria Math" panose="02040503050406030204" pitchFamily="18" charset="0"/>
                  </a:rPr>
                  <a:t>10〗^6</a:t>
                </a:r>
                <a:r>
                  <a:rPr lang="en-US" dirty="0">
                    <a:solidFill>
                      <a:srgbClr val="C00000"/>
                    </a:solidFill>
                    <a:latin typeface="Times New Roman" panose="02020603050405020304" pitchFamily="18" charset="0"/>
                    <a:cs typeface="Times New Roman" panose="02020603050405020304" pitchFamily="18" charset="0"/>
                  </a:rPr>
                  <a:t>events</a:t>
                </a:r>
                <a:r>
                  <a:rPr lang="en-US" dirty="0">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have been generated using </a:t>
                </a:r>
                <a:r>
                  <a:rPr lang="en-US" i="1" dirty="0" err="1">
                    <a:solidFill>
                      <a:srgbClr val="000066"/>
                    </a:solidFill>
                    <a:latin typeface="Times New Roman" panose="02020603050405020304" pitchFamily="18" charset="0"/>
                    <a:cs typeface="Times New Roman" panose="02020603050405020304" pitchFamily="18" charset="0"/>
                  </a:rPr>
                  <a:t>UrQMD</a:t>
                </a:r>
                <a:r>
                  <a:rPr lang="en-US" i="1" dirty="0">
                    <a:solidFill>
                      <a:srgbClr val="000066"/>
                    </a:solidFill>
                    <a:latin typeface="Times New Roman" panose="02020603050405020304" pitchFamily="18" charset="0"/>
                    <a:cs typeface="Times New Roman" panose="02020603050405020304" pitchFamily="18" charset="0"/>
                  </a:rPr>
                  <a:t>, LAQGSM, PHSD </a:t>
                </a:r>
                <a:r>
                  <a:rPr lang="en-US" dirty="0">
                    <a:solidFill>
                      <a:srgbClr val="000066"/>
                    </a:solidFill>
                    <a:latin typeface="Times New Roman" panose="02020603050405020304" pitchFamily="18" charset="0"/>
                    <a:cs typeface="Times New Roman" panose="02020603050405020304" pitchFamily="18" charset="0"/>
                  </a:rPr>
                  <a:t>and other </a:t>
                </a:r>
                <a:r>
                  <a:rPr lang="en-US" dirty="0" smtClean="0">
                    <a:solidFill>
                      <a:srgbClr val="000066"/>
                    </a:solidFill>
                    <a:latin typeface="Times New Roman" panose="02020603050405020304" pitchFamily="18" charset="0"/>
                    <a:cs typeface="Times New Roman" panose="02020603050405020304" pitchFamily="18" charset="0"/>
                  </a:rPr>
                  <a:t>models in</a:t>
                </a:r>
                <a:r>
                  <a:rPr lang="en-US" baseline="0" dirty="0" smtClean="0">
                    <a:solidFill>
                      <a:srgbClr val="000066"/>
                    </a:solidFill>
                    <a:latin typeface="Times New Roman" panose="02020603050405020304" pitchFamily="18" charset="0"/>
                    <a:cs typeface="Times New Roman" panose="02020603050405020304" pitchFamily="18" charset="0"/>
                  </a:rPr>
                  <a:t> width energy range</a:t>
                </a:r>
                <a:r>
                  <a:rPr lang="en-US" dirty="0" smtClean="0">
                    <a:solidFill>
                      <a:srgbClr val="000066"/>
                    </a:solidFill>
                    <a:latin typeface="Times New Roman" panose="02020603050405020304" pitchFamily="18" charset="0"/>
                    <a:cs typeface="Times New Roman" panose="02020603050405020304" pitchFamily="18" charset="0"/>
                  </a:rPr>
                  <a:t>. </a:t>
                </a:r>
                <a:r>
                  <a:rPr lang="en-US" i="0" smtClean="0">
                    <a:solidFill>
                      <a:srgbClr val="990000"/>
                    </a:solidFill>
                    <a:latin typeface="Cambria Math" panose="02040503050406030204" pitchFamily="18" charset="0"/>
                    <a:cs typeface="Times New Roman" panose="02020603050405020304" pitchFamily="18" charset="0"/>
                  </a:rPr>
                  <a:t>"242</a:t>
                </a:r>
                <a:r>
                  <a:rPr lang="en-US" i="0" dirty="0" smtClean="0">
                    <a:solidFill>
                      <a:srgbClr val="990000"/>
                    </a:solidFill>
                    <a:latin typeface="Cambria Math" panose="02040503050406030204" pitchFamily="18" charset="0"/>
                    <a:cs typeface="Times New Roman" panose="02020603050405020304" pitchFamily="18" charset="0"/>
                  </a:rPr>
                  <a:t>∗</a:t>
                </a:r>
                <a:r>
                  <a:rPr lang="ru-RU" i="0">
                    <a:solidFill>
                      <a:srgbClr val="990000"/>
                    </a:solidFill>
                    <a:latin typeface="Cambria Math" panose="02040503050406030204" pitchFamily="18" charset="0"/>
                    <a:cs typeface="Times New Roman" panose="02020603050405020304" pitchFamily="18" charset="0"/>
                  </a:rPr>
                  <a:t>" </a:t>
                </a:r>
                <a:r>
                  <a:rPr lang="ru-RU" i="0">
                    <a:solidFill>
                      <a:srgbClr val="990000"/>
                    </a:solidFill>
                    <a:latin typeface="Cambria Math" panose="02040503050406030204" pitchFamily="18" charset="0"/>
                    <a:cs typeface="Times New Roman" panose="02020603050405020304" pitchFamily="18" charset="0"/>
                  </a:rPr>
                  <a:t>〖10〗^6</a:t>
                </a:r>
                <a:r>
                  <a:rPr lang="en-US" dirty="0">
                    <a:solidFill>
                      <a:srgbClr val="990000"/>
                    </a:solidFill>
                    <a:latin typeface="Times New Roman" panose="02020603050405020304" pitchFamily="18" charset="0"/>
                    <a:cs typeface="Times New Roman" panose="02020603050405020304" pitchFamily="18" charset="0"/>
                  </a:rPr>
                  <a:t>events </a:t>
                </a:r>
                <a:r>
                  <a:rPr lang="en-US" dirty="0">
                    <a:solidFill>
                      <a:srgbClr val="000066"/>
                    </a:solidFill>
                    <a:latin typeface="Times New Roman" panose="02020603050405020304" pitchFamily="18" charset="0"/>
                    <a:cs typeface="Times New Roman" panose="02020603050405020304" pitchFamily="18" charset="0"/>
                  </a:rPr>
                  <a:t>have been reconstructed</a:t>
                </a:r>
                <a:r>
                  <a:rPr lang="en-US" i="1" dirty="0" smtClean="0">
                    <a:solidFill>
                      <a:srgbClr val="000066"/>
                    </a:solidFill>
                    <a:latin typeface="Times New Roman" panose="02020603050405020304" pitchFamily="18" charset="0"/>
                    <a:cs typeface="Times New Roman" panose="02020603050405020304" pitchFamily="18" charset="0"/>
                  </a:rPr>
                  <a:t>. </a:t>
                </a:r>
                <a:endParaRPr lang="ru-RU" i="1" dirty="0">
                  <a:solidFill>
                    <a:srgbClr val="000066"/>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endParaRPr lang="en-US" dirty="0">
                  <a:solidFill>
                    <a:srgbClr val="000066"/>
                  </a:solidFill>
                  <a:latin typeface="Times New Roman" panose="02020603050405020304" pitchFamily="18" charset="0"/>
                  <a:cs typeface="Times New Roman" panose="02020603050405020304" pitchFamily="18" charset="0"/>
                </a:endParaRPr>
              </a:p>
              <a:p>
                <a:pPr>
                  <a:tabLst>
                    <a:tab pos="4032250" algn="l"/>
                  </a:tabLst>
                </a:pPr>
                <a:endParaRPr lang="ru-RU" dirty="0" smtClean="0">
                  <a:solidFill>
                    <a:srgbClr val="002060"/>
                  </a:solidFill>
                  <a:latin typeface="Times New Roman" panose="02020603050405020304" pitchFamily="18" charset="0"/>
                  <a:cs typeface="Times New Roman" panose="02020603050405020304" pitchFamily="18" charset="0"/>
                </a:endParaRPr>
              </a:p>
              <a:p>
                <a:endParaRPr lang="ru-RU" dirty="0"/>
              </a:p>
            </p:txBody>
          </p:sp>
        </mc:Fallback>
      </mc:AlternateContent>
      <p:sp>
        <p:nvSpPr>
          <p:cNvPr id="4" name="Номер слайда 3"/>
          <p:cNvSpPr>
            <a:spLocks noGrp="1"/>
          </p:cNvSpPr>
          <p:nvPr>
            <p:ph type="sldNum" sz="quarter" idx="10"/>
          </p:nvPr>
        </p:nvSpPr>
        <p:spPr/>
        <p:txBody>
          <a:bodyPr/>
          <a:lstStyle/>
          <a:p>
            <a:pPr>
              <a:defRPr/>
            </a:pPr>
            <a:fld id="{B665186D-78B3-41D7-853C-759E3277444C}" type="slidenum">
              <a:rPr lang="ru-RU" smtClean="0">
                <a:solidFill>
                  <a:prstClr val="black"/>
                </a:solidFill>
              </a:rPr>
              <a:pPr>
                <a:defRPr/>
              </a:pPr>
              <a:t>16</a:t>
            </a:fld>
            <a:endParaRPr lang="ru-RU">
              <a:solidFill>
                <a:prstClr val="black"/>
              </a:solidFill>
            </a:endParaRPr>
          </a:p>
        </p:txBody>
      </p:sp>
    </p:spTree>
    <p:extLst>
      <p:ext uri="{BB962C8B-B14F-4D97-AF65-F5344CB8AC3E}">
        <p14:creationId xmlns:p14="http://schemas.microsoft.com/office/powerpoint/2010/main" val="198692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endParaRPr>
          </a:p>
        </p:txBody>
      </p:sp>
      <p:sp>
        <p:nvSpPr>
          <p:cNvPr id="5" name="Овал 8"/>
          <p:cNvSpPr/>
          <p:nvPr/>
        </p:nvSpPr>
        <p:spPr>
          <a:xfrm>
            <a:off x="1543052" y="1344625"/>
            <a:ext cx="84139"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endParaRPr>
          </a:p>
        </p:txBody>
      </p:sp>
      <p:sp>
        <p:nvSpPr>
          <p:cNvPr id="14" name="Заголовок 13"/>
          <p:cNvSpPr>
            <a:spLocks noGrp="1"/>
          </p:cNvSpPr>
          <p:nvPr>
            <p:ph type="ctrTitle"/>
          </p:nvPr>
        </p:nvSpPr>
        <p:spPr>
          <a:xfrm>
            <a:off x="1910080" y="359898"/>
            <a:ext cx="9875520" cy="1472184"/>
          </a:xfrm>
          <a:prstGeom prst="rect">
            <a:avLst/>
          </a:prstGeom>
        </p:spPr>
        <p:txBody>
          <a:bodyPr anchor="b"/>
          <a:lstStyle>
            <a:lvl1pPr algn="l">
              <a:defRPr/>
            </a:lvl1pPr>
            <a:extLst/>
          </a:lstStyle>
          <a:p>
            <a:r>
              <a:rPr lang="ru-RU"/>
              <a:t>Образец заголовка</a:t>
            </a:r>
            <a:endParaRPr lang="en-US"/>
          </a:p>
        </p:txBody>
      </p:sp>
      <p:sp>
        <p:nvSpPr>
          <p:cNvPr id="22" name="Подзаголовок 21"/>
          <p:cNvSpPr>
            <a:spLocks noGrp="1"/>
          </p:cNvSpPr>
          <p:nvPr>
            <p:ph type="subTitle" idx="1"/>
          </p:nvPr>
        </p:nvSpPr>
        <p:spPr>
          <a:xfrm>
            <a:off x="1910080" y="1850064"/>
            <a:ext cx="9875520" cy="1752600"/>
          </a:xfrm>
          <a:prstGeom prst="rect">
            <a:avLst/>
          </a:prstGeo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6" name="Дата 6"/>
          <p:cNvSpPr>
            <a:spLocks noGrp="1"/>
          </p:cNvSpPr>
          <p:nvPr>
            <p:ph type="dt" sz="half" idx="10"/>
          </p:nvPr>
        </p:nvSpPr>
        <p:spPr>
          <a:xfrm>
            <a:off x="3424232" y="6305550"/>
            <a:ext cx="2844800" cy="476250"/>
          </a:xfrm>
          <a:prstGeom prst="rect">
            <a:avLst/>
          </a:prstGeom>
        </p:spPr>
        <p:txBody>
          <a:bodyPr/>
          <a:lstStyle>
            <a:lvl1pPr>
              <a:defRPr/>
            </a:lvl1pPr>
            <a:extLst/>
          </a:lstStyle>
          <a:p>
            <a:pPr fontAlgn="base">
              <a:spcBef>
                <a:spcPct val="0"/>
              </a:spcBef>
              <a:spcAft>
                <a:spcPct val="0"/>
              </a:spcAft>
              <a:defRPr/>
            </a:pPr>
            <a:fld id="{8C7BB0AC-0E02-4C6E-A1B5-8629E9E3E21D}"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7" name="Нижний колонтитул 19"/>
          <p:cNvSpPr>
            <a:spLocks noGrp="1"/>
          </p:cNvSpPr>
          <p:nvPr>
            <p:ph type="ftr" sz="quarter" idx="11"/>
          </p:nvPr>
        </p:nvSpPr>
        <p:spPr>
          <a:xfrm>
            <a:off x="6269032" y="6305550"/>
            <a:ext cx="3860800" cy="476250"/>
          </a:xfrm>
          <a:prstGeom prst="rect">
            <a:avLst/>
          </a:prstGeom>
        </p:spPr>
        <p:txBody>
          <a:bodyPr/>
          <a:lstStyle>
            <a:lvl1pPr>
              <a:defRPr/>
            </a:lvl1pPr>
            <a:extLst/>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8" name="Номер слайда 9"/>
          <p:cNvSpPr>
            <a:spLocks noGrp="1"/>
          </p:cNvSpPr>
          <p:nvPr>
            <p:ph type="sldNum" sz="quarter" idx="12"/>
          </p:nvPr>
        </p:nvSpPr>
        <p:spPr>
          <a:xfrm>
            <a:off x="10134597" y="6305550"/>
            <a:ext cx="609600" cy="476250"/>
          </a:xfrm>
          <a:prstGeom prst="rect">
            <a:avLst/>
          </a:prstGeom>
        </p:spPr>
        <p:txBody>
          <a:bodyPr/>
          <a:lstStyle>
            <a:lvl1pPr>
              <a:defRPr/>
            </a:lvl1pPr>
            <a:extLst/>
          </a:lstStyle>
          <a:p>
            <a:pPr fontAlgn="base">
              <a:spcBef>
                <a:spcPct val="0"/>
              </a:spcBef>
              <a:spcAft>
                <a:spcPct val="0"/>
              </a:spcAft>
              <a:defRPr/>
            </a:pPr>
            <a:fld id="{B3975879-F9C9-4EA8-B840-D6C9E5467E7E}"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254910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7"/>
          <p:cNvSpPr/>
          <p:nvPr/>
        </p:nvSpPr>
        <p:spPr>
          <a:xfrm>
            <a:off x="1016002" y="1066802"/>
            <a:ext cx="6096001"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a:lnSpc>
                <a:spcPts val="3000"/>
              </a:lnSpc>
              <a:spcBef>
                <a:spcPts val="600"/>
              </a:spcBef>
              <a:buClr>
                <a:srgbClr val="3891A7"/>
              </a:buClr>
              <a:buSzPct val="80000"/>
              <a:buFont typeface="Wingdings 2"/>
              <a:buNone/>
              <a:defRPr/>
            </a:pPr>
            <a:endParaRPr lang="en-US" sz="3200">
              <a:solidFill>
                <a:prstClr val="black"/>
              </a:solidFill>
              <a:cs typeface="Arial" charset="0"/>
            </a:endParaRPr>
          </a:p>
        </p:txBody>
      </p:sp>
      <p:sp>
        <p:nvSpPr>
          <p:cNvPr id="6" name="Блок-схема: процесс 8"/>
          <p:cNvSpPr/>
          <p:nvPr/>
        </p:nvSpPr>
        <p:spPr>
          <a:xfrm rot="19468671">
            <a:off x="528639" y="954090"/>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Блок-схема: процесс 9"/>
          <p:cNvSpPr/>
          <p:nvPr/>
        </p:nvSpPr>
        <p:spPr>
          <a:xfrm rot="2103354" flipH="1">
            <a:off x="6672267" y="936625"/>
            <a:ext cx="86518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Заголовок 1"/>
          <p:cNvSpPr>
            <a:spLocks noGrp="1"/>
          </p:cNvSpPr>
          <p:nvPr>
            <p:ph type="title"/>
          </p:nvPr>
        </p:nvSpPr>
        <p:spPr>
          <a:xfrm>
            <a:off x="7849196" y="1066802"/>
            <a:ext cx="3657600" cy="1981200"/>
          </a:xfrm>
          <a:prstGeom prst="rect">
            <a:avLst/>
          </a:prstGeom>
        </p:spPr>
        <p:txBody>
          <a:bodyPr anchor="b">
            <a:noAutofit/>
          </a:bodyPr>
          <a:lstStyle>
            <a:lvl1pPr algn="l">
              <a:buNone/>
              <a:defRPr sz="2100" b="1">
                <a:effectLst/>
              </a:defRPr>
            </a:lvl1pPr>
            <a:extLst/>
          </a:lstStyle>
          <a:p>
            <a:r>
              <a:rPr lang="ru-RU"/>
              <a:t>Образец заголовка</a:t>
            </a:r>
            <a:endParaRPr lang="en-US"/>
          </a:p>
        </p:txBody>
      </p:sp>
      <p:sp>
        <p:nvSpPr>
          <p:cNvPr id="3" name="Рисунок 2"/>
          <p:cNvSpPr>
            <a:spLocks noGrp="1"/>
          </p:cNvSpPr>
          <p:nvPr>
            <p:ph type="pic" idx="1"/>
          </p:nvPr>
        </p:nvSpPr>
        <p:spPr>
          <a:xfrm>
            <a:off x="1117601" y="1143007"/>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a:t>Вставка рисунка</a:t>
            </a:r>
            <a:endParaRPr lang="en-US" noProof="0" dirty="0"/>
          </a:p>
        </p:txBody>
      </p:sp>
      <p:sp>
        <p:nvSpPr>
          <p:cNvPr id="4" name="Текст 3"/>
          <p:cNvSpPr>
            <a:spLocks noGrp="1"/>
          </p:cNvSpPr>
          <p:nvPr>
            <p:ph type="body" sz="half" idx="2"/>
          </p:nvPr>
        </p:nvSpPr>
        <p:spPr>
          <a:xfrm>
            <a:off x="1117601" y="4800600"/>
            <a:ext cx="5892800" cy="762000"/>
          </a:xfrm>
          <a:prstGeom prst="rect">
            <a:avLst/>
          </a:prstGeo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a:t>Образец текста</a:t>
            </a:r>
          </a:p>
        </p:txBody>
      </p:sp>
      <p:sp>
        <p:nvSpPr>
          <p:cNvPr id="8" name="Дата 4"/>
          <p:cNvSpPr>
            <a:spLocks noGrp="1"/>
          </p:cNvSpPr>
          <p:nvPr>
            <p:ph type="dt" sz="half" idx="10"/>
          </p:nvPr>
        </p:nvSpPr>
        <p:spPr>
          <a:xfrm>
            <a:off x="3424232" y="6305550"/>
            <a:ext cx="2844800" cy="476250"/>
          </a:xfrm>
          <a:prstGeom prst="rect">
            <a:avLst/>
          </a:prstGeom>
        </p:spPr>
        <p:txBody>
          <a:bodyPr/>
          <a:lstStyle>
            <a:lvl1pPr>
              <a:defRPr/>
            </a:lvl1pPr>
            <a:extLst/>
          </a:lstStyle>
          <a:p>
            <a:pPr fontAlgn="base">
              <a:spcBef>
                <a:spcPct val="0"/>
              </a:spcBef>
              <a:spcAft>
                <a:spcPct val="0"/>
              </a:spcAft>
              <a:defRPr/>
            </a:pPr>
            <a:fld id="{910F56C8-D6D9-4A24-AD71-02EF09BF8956}"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9" name="Нижний колонтитул 5"/>
          <p:cNvSpPr>
            <a:spLocks noGrp="1"/>
          </p:cNvSpPr>
          <p:nvPr>
            <p:ph type="ftr" sz="quarter" idx="11"/>
          </p:nvPr>
        </p:nvSpPr>
        <p:spPr>
          <a:xfrm>
            <a:off x="6269032" y="6305550"/>
            <a:ext cx="3860800" cy="476250"/>
          </a:xfrm>
          <a:prstGeom prst="rect">
            <a:avLst/>
          </a:prstGeom>
        </p:spPr>
        <p:txBody>
          <a:bodyPr/>
          <a:lstStyle>
            <a:lvl1pPr>
              <a:defRPr/>
            </a:lvl1pPr>
            <a:extLst/>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10" name="Номер слайда 6"/>
          <p:cNvSpPr>
            <a:spLocks noGrp="1"/>
          </p:cNvSpPr>
          <p:nvPr>
            <p:ph type="sldNum" sz="quarter" idx="12"/>
          </p:nvPr>
        </p:nvSpPr>
        <p:spPr>
          <a:xfrm>
            <a:off x="10134597" y="6305550"/>
            <a:ext cx="609600" cy="476250"/>
          </a:xfrm>
          <a:prstGeom prst="rect">
            <a:avLst/>
          </a:prstGeom>
        </p:spPr>
        <p:txBody>
          <a:bodyPr/>
          <a:lstStyle>
            <a:lvl1pPr>
              <a:defRPr/>
            </a:lvl1pPr>
            <a:extLst/>
          </a:lstStyle>
          <a:p>
            <a:pPr fontAlgn="base">
              <a:spcBef>
                <a:spcPct val="0"/>
              </a:spcBef>
              <a:spcAft>
                <a:spcPct val="0"/>
              </a:spcAft>
              <a:defRPr/>
            </a:pPr>
            <a:fld id="{14BC7033-C291-4E8F-BB8C-58401DD3196E}"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480382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77419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2587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34645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32829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599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3618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endParaRPr lang="en-US" sz="2400" b="1" dirty="0">
              <a:solidFill>
                <a:prstClr val="white"/>
              </a:solidFill>
            </a:endParaRPr>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4868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8408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72243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730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1977" y="274638"/>
            <a:ext cx="9999663" cy="1143000"/>
          </a:xfrm>
          <a:prstGeom prst="rect">
            <a:avLst/>
          </a:prstGeom>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a:xfrm>
            <a:off x="561977" y="1447800"/>
            <a:ext cx="9999663" cy="480060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a:xfrm>
            <a:off x="3424232" y="6305550"/>
            <a:ext cx="2844800" cy="476250"/>
          </a:xfrm>
          <a:prstGeom prst="rect">
            <a:avLst/>
          </a:prstGeom>
        </p:spPr>
        <p:txBody>
          <a:bodyPr/>
          <a:lstStyle>
            <a:lvl1pPr>
              <a:defRPr/>
            </a:lvl1pPr>
          </a:lstStyle>
          <a:p>
            <a:pPr fontAlgn="base">
              <a:spcBef>
                <a:spcPct val="0"/>
              </a:spcBef>
              <a:spcAft>
                <a:spcPct val="0"/>
              </a:spcAft>
              <a:defRPr/>
            </a:pPr>
            <a:fld id="{EE94C807-B35A-4464-8A97-8024A55CC0FF}"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5" name="Нижний колонтитул 9"/>
          <p:cNvSpPr>
            <a:spLocks noGrp="1"/>
          </p:cNvSpPr>
          <p:nvPr>
            <p:ph type="ftr" sz="quarter" idx="11"/>
          </p:nvPr>
        </p:nvSpPr>
        <p:spPr>
          <a:xfrm>
            <a:off x="6269032" y="6305550"/>
            <a:ext cx="3860800" cy="476250"/>
          </a:xfrm>
          <a:prstGeom prst="rect">
            <a:avLst/>
          </a:prstGeom>
        </p:spPr>
        <p:txBody>
          <a:bodyPr/>
          <a:lstStyle>
            <a:lvl1pPr>
              <a:defRPr/>
            </a:lvl1pPr>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6" name="Номер слайда 21"/>
          <p:cNvSpPr>
            <a:spLocks noGrp="1"/>
          </p:cNvSpPr>
          <p:nvPr>
            <p:ph type="sldNum" sz="quarter" idx="12"/>
          </p:nvPr>
        </p:nvSpPr>
        <p:spPr>
          <a:xfrm>
            <a:off x="10134597" y="6305550"/>
            <a:ext cx="609600" cy="476250"/>
          </a:xfrm>
          <a:prstGeom prst="rect">
            <a:avLst/>
          </a:prstGeom>
        </p:spPr>
        <p:txBody>
          <a:bodyPr/>
          <a:lstStyle>
            <a:lvl1pPr>
              <a:defRPr/>
            </a:lvl1pPr>
          </a:lstStyle>
          <a:p>
            <a:pPr fontAlgn="base">
              <a:spcBef>
                <a:spcPct val="0"/>
              </a:spcBef>
              <a:spcAft>
                <a:spcPct val="0"/>
              </a:spcAft>
              <a:defRPr/>
            </a:pPr>
            <a:fld id="{127CBEF9-FE96-4E4E-9909-60B4AABEE91D}"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14943699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7186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855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41534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75868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05343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332722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2123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844C70B1-8C5E-459C-9FA5-B6742044C6EA}"/>
              </a:ext>
            </a:extLst>
          </p:cNvPr>
          <p:cNvSpPr>
            <a:spLocks noGrp="1"/>
          </p:cNvSpPr>
          <p:nvPr>
            <p:ph type="dt" sz="half" idx="10"/>
          </p:nvPr>
        </p:nvSpPr>
        <p:spPr/>
        <p:txBody>
          <a:bodyPr/>
          <a:lstStyle>
            <a:lvl1pPr>
              <a:defRPr/>
            </a:lvl1pPr>
          </a:lstStyle>
          <a:p>
            <a:pPr>
              <a:defRPr/>
            </a:pPr>
            <a:fld id="{AFDDDB38-1067-42A0-8193-294CAC26028E}"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CA14CE8-1921-4C3A-948F-C05869D5DB83}"/>
              </a:ext>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4A6609E4-80D1-45AD-A5DB-9585B573F842}"/>
              </a:ext>
            </a:extLst>
          </p:cNvPr>
          <p:cNvSpPr>
            <a:spLocks noGrp="1"/>
          </p:cNvSpPr>
          <p:nvPr>
            <p:ph type="sldNum" sz="quarter" idx="12"/>
          </p:nvPr>
        </p:nvSpPr>
        <p:spPr/>
        <p:txBody>
          <a:bodyPr/>
          <a:lstStyle>
            <a:lvl1pPr>
              <a:defRPr/>
            </a:lvl1pPr>
          </a:lstStyle>
          <a:p>
            <a:pPr>
              <a:defRPr/>
            </a:pPr>
            <a:fld id="{D910B300-D234-476B-9DE4-E11C6206BD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115518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707507"/>
            <a:ext cx="10972320" cy="276999"/>
          </a:xfrm>
          <a:prstGeom prst="rect">
            <a:avLst/>
          </a:prstGeom>
        </p:spPr>
        <p:txBody>
          <a:bodyPr lIns="0" tIns="0" rIns="0" bIns="0">
            <a:spAutoFit/>
          </a:bodyPr>
          <a:lstStyle/>
          <a:p>
            <a:endParaRPr lang="ru-RU"/>
          </a:p>
        </p:txBody>
      </p:sp>
      <p:sp>
        <p:nvSpPr>
          <p:cNvPr id="6" name="PlaceHolder 2"/>
          <p:cNvSpPr>
            <a:spLocks noGrp="1"/>
          </p:cNvSpPr>
          <p:nvPr>
            <p:ph type="subTitle"/>
          </p:nvPr>
        </p:nvSpPr>
        <p:spPr>
          <a:xfrm>
            <a:off x="609600" y="3346940"/>
            <a:ext cx="10972320" cy="492443"/>
          </a:xfrm>
          <a:prstGeom prst="rect">
            <a:avLst/>
          </a:prstGeom>
        </p:spPr>
        <p:txBody>
          <a:bodyPr lIns="0" tIns="0" rIns="0" bIns="0" anchor="ctr">
            <a:spAutoFit/>
          </a:bodyPr>
          <a:lstStyle/>
          <a:p>
            <a:endParaRPr lang="en-US"/>
          </a:p>
        </p:txBody>
      </p:sp>
    </p:spTree>
    <p:extLst>
      <p:ext uri="{BB962C8B-B14F-4D97-AF65-F5344CB8AC3E}">
        <p14:creationId xmlns:p14="http://schemas.microsoft.com/office/powerpoint/2010/main" val="1993407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endParaRPr lang="en-US" sz="2400" b="1" dirty="0">
              <a:solidFill>
                <a:prstClr val="white"/>
              </a:solidFill>
            </a:endParaRPr>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1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4002" y="274640"/>
            <a:ext cx="2438400" cy="5851525"/>
          </a:xfrm>
          <a:prstGeom prst="rect">
            <a:avLst/>
          </a:prstGeo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1524000" y="274643"/>
            <a:ext cx="74168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a:xfrm>
            <a:off x="3424232" y="6305550"/>
            <a:ext cx="2844800" cy="476250"/>
          </a:xfrm>
          <a:prstGeom prst="rect">
            <a:avLst/>
          </a:prstGeom>
        </p:spPr>
        <p:txBody>
          <a:bodyPr/>
          <a:lstStyle>
            <a:lvl1pPr>
              <a:defRPr/>
            </a:lvl1pPr>
          </a:lstStyle>
          <a:p>
            <a:pPr fontAlgn="base">
              <a:spcBef>
                <a:spcPct val="0"/>
              </a:spcBef>
              <a:spcAft>
                <a:spcPct val="0"/>
              </a:spcAft>
              <a:defRPr/>
            </a:pPr>
            <a:fld id="{74808EB8-7BC3-4026-89B6-B921655E1EFE}"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5" name="Нижний колонтитул 9"/>
          <p:cNvSpPr>
            <a:spLocks noGrp="1"/>
          </p:cNvSpPr>
          <p:nvPr>
            <p:ph type="ftr" sz="quarter" idx="11"/>
          </p:nvPr>
        </p:nvSpPr>
        <p:spPr>
          <a:xfrm>
            <a:off x="6269032" y="6305550"/>
            <a:ext cx="3860800" cy="476250"/>
          </a:xfrm>
          <a:prstGeom prst="rect">
            <a:avLst/>
          </a:prstGeom>
        </p:spPr>
        <p:txBody>
          <a:bodyPr/>
          <a:lstStyle>
            <a:lvl1pPr>
              <a:defRPr/>
            </a:lvl1pPr>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6" name="Номер слайда 21"/>
          <p:cNvSpPr>
            <a:spLocks noGrp="1"/>
          </p:cNvSpPr>
          <p:nvPr>
            <p:ph type="sldNum" sz="quarter" idx="12"/>
          </p:nvPr>
        </p:nvSpPr>
        <p:spPr>
          <a:xfrm>
            <a:off x="10134597" y="6305550"/>
            <a:ext cx="609600" cy="476250"/>
          </a:xfrm>
          <a:prstGeom prst="rect">
            <a:avLst/>
          </a:prstGeom>
        </p:spPr>
        <p:txBody>
          <a:bodyPr/>
          <a:lstStyle>
            <a:lvl1pPr>
              <a:defRPr/>
            </a:lvl1pPr>
          </a:lstStyle>
          <a:p>
            <a:pPr fontAlgn="base">
              <a:spcBef>
                <a:spcPct val="0"/>
              </a:spcBef>
              <a:spcAft>
                <a:spcPct val="0"/>
              </a:spcAft>
              <a:defRPr/>
            </a:pPr>
            <a:fld id="{9A452396-FB43-40C8-A84B-9355B6E17EA8}"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11563462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62214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74298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6089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1932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12082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90508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25517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24517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643922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3214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Пустой слайд">
    <p:spTree>
      <p:nvGrpSpPr>
        <p:cNvPr id="1" name=""/>
        <p:cNvGrpSpPr/>
        <p:nvPr/>
      </p:nvGrpSpPr>
      <p:grpSpPr>
        <a:xfrm>
          <a:off x="0" y="0"/>
          <a:ext cx="0" cy="0"/>
          <a:chOff x="0" y="0"/>
          <a:chExt cx="0" cy="0"/>
        </a:xfrm>
      </p:grpSpPr>
      <p:sp>
        <p:nvSpPr>
          <p:cNvPr id="2" name="Дата 23"/>
          <p:cNvSpPr>
            <a:spLocks noGrp="1"/>
          </p:cNvSpPr>
          <p:nvPr>
            <p:ph type="dt" sz="half" idx="10"/>
          </p:nvPr>
        </p:nvSpPr>
        <p:spPr>
          <a:xfrm>
            <a:off x="3424232" y="6305550"/>
            <a:ext cx="2844800" cy="476250"/>
          </a:xfrm>
          <a:prstGeom prst="rect">
            <a:avLst/>
          </a:prstGeom>
        </p:spPr>
        <p:txBody>
          <a:bodyPr/>
          <a:lstStyle>
            <a:lvl1pPr>
              <a:defRPr/>
            </a:lvl1pPr>
          </a:lstStyle>
          <a:p>
            <a:pPr fontAlgn="base">
              <a:spcBef>
                <a:spcPct val="0"/>
              </a:spcBef>
              <a:spcAft>
                <a:spcPct val="0"/>
              </a:spcAft>
              <a:defRPr/>
            </a:pPr>
            <a:fld id="{88C1C84F-ECF7-4B25-989C-C2B79E262A80}"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3" name="Нижний колонтитул 9"/>
          <p:cNvSpPr>
            <a:spLocks noGrp="1"/>
          </p:cNvSpPr>
          <p:nvPr>
            <p:ph type="ftr" sz="quarter" idx="11"/>
          </p:nvPr>
        </p:nvSpPr>
        <p:spPr>
          <a:xfrm>
            <a:off x="6269032" y="6305550"/>
            <a:ext cx="3860800" cy="476250"/>
          </a:xfrm>
          <a:prstGeom prst="rect">
            <a:avLst/>
          </a:prstGeom>
        </p:spPr>
        <p:txBody>
          <a:bodyPr/>
          <a:lstStyle>
            <a:lvl1pPr>
              <a:defRPr/>
            </a:lvl1pPr>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4" name="Номер слайда 21"/>
          <p:cNvSpPr>
            <a:spLocks noGrp="1"/>
          </p:cNvSpPr>
          <p:nvPr>
            <p:ph type="sldNum" sz="quarter" idx="12"/>
          </p:nvPr>
        </p:nvSpPr>
        <p:spPr>
          <a:xfrm>
            <a:off x="10134597" y="6305550"/>
            <a:ext cx="609600" cy="476250"/>
          </a:xfrm>
          <a:prstGeom prst="rect">
            <a:avLst/>
          </a:prstGeom>
        </p:spPr>
        <p:txBody>
          <a:bodyPr/>
          <a:lstStyle>
            <a:lvl1pPr>
              <a:defRPr/>
            </a:lvl1pPr>
          </a:lstStyle>
          <a:p>
            <a:pPr fontAlgn="base">
              <a:spcBef>
                <a:spcPct val="0"/>
              </a:spcBef>
              <a:spcAft>
                <a:spcPct val="0"/>
              </a:spcAft>
              <a:defRPr/>
            </a:pPr>
            <a:fld id="{323E3F63-C05E-4B46-AA48-3D6E14F85A1E}"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824945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844C70B1-8C5E-459C-9FA5-B6742044C6EA}"/>
              </a:ext>
            </a:extLst>
          </p:cNvPr>
          <p:cNvSpPr>
            <a:spLocks noGrp="1"/>
          </p:cNvSpPr>
          <p:nvPr>
            <p:ph type="dt" sz="half" idx="10"/>
          </p:nvPr>
        </p:nvSpPr>
        <p:spPr/>
        <p:txBody>
          <a:bodyPr/>
          <a:lstStyle>
            <a:lvl1pPr>
              <a:defRPr/>
            </a:lvl1pPr>
          </a:lstStyle>
          <a:p>
            <a:pPr>
              <a:defRPr/>
            </a:pPr>
            <a:fld id="{AFDDDB38-1067-42A0-8193-294CAC26028E}"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CA14CE8-1921-4C3A-948F-C05869D5DB83}"/>
              </a:ext>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4A6609E4-80D1-45AD-A5DB-9585B573F842}"/>
              </a:ext>
            </a:extLst>
          </p:cNvPr>
          <p:cNvSpPr>
            <a:spLocks noGrp="1"/>
          </p:cNvSpPr>
          <p:nvPr>
            <p:ph type="sldNum" sz="quarter" idx="12"/>
          </p:nvPr>
        </p:nvSpPr>
        <p:spPr/>
        <p:txBody>
          <a:bodyPr/>
          <a:lstStyle>
            <a:lvl1pPr>
              <a:defRPr/>
            </a:lvl1pPr>
          </a:lstStyle>
          <a:p>
            <a:pPr>
              <a:defRPr/>
            </a:pPr>
            <a:fld id="{D910B300-D234-476B-9DE4-E11C6206BD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300708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707507"/>
            <a:ext cx="10972320" cy="276999"/>
          </a:xfrm>
          <a:prstGeom prst="rect">
            <a:avLst/>
          </a:prstGeom>
        </p:spPr>
        <p:txBody>
          <a:bodyPr lIns="0" tIns="0" rIns="0" bIns="0">
            <a:spAutoFit/>
          </a:bodyPr>
          <a:lstStyle/>
          <a:p>
            <a:endParaRPr lang="ru-RU"/>
          </a:p>
        </p:txBody>
      </p:sp>
      <p:sp>
        <p:nvSpPr>
          <p:cNvPr id="6" name="PlaceHolder 2"/>
          <p:cNvSpPr>
            <a:spLocks noGrp="1"/>
          </p:cNvSpPr>
          <p:nvPr>
            <p:ph type="subTitle"/>
          </p:nvPr>
        </p:nvSpPr>
        <p:spPr>
          <a:xfrm>
            <a:off x="609600" y="3346940"/>
            <a:ext cx="10972320" cy="492443"/>
          </a:xfrm>
          <a:prstGeom prst="rect">
            <a:avLst/>
          </a:prstGeom>
        </p:spPr>
        <p:txBody>
          <a:bodyPr lIns="0" tIns="0" rIns="0" bIns="0" anchor="ctr">
            <a:spAutoFit/>
          </a:bodyPr>
          <a:lstStyle/>
          <a:p>
            <a:endParaRPr lang="en-US"/>
          </a:p>
        </p:txBody>
      </p:sp>
    </p:spTree>
    <p:extLst>
      <p:ext uri="{BB962C8B-B14F-4D97-AF65-F5344CB8AC3E}">
        <p14:creationId xmlns:p14="http://schemas.microsoft.com/office/powerpoint/2010/main" val="16530163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endParaRPr lang="en-US" sz="2400" b="1" dirty="0">
              <a:solidFill>
                <a:prstClr val="white"/>
              </a:solidFill>
            </a:endParaRPr>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7239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34236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18834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58618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2859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82468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69904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1376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3"/>
            <a:ext cx="2682240" cy="5851525"/>
          </a:xfrm>
          <a:prstGeom prst="rect">
            <a:avLst/>
          </a:prstGeo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219200" y="274640"/>
            <a:ext cx="7416800" cy="5851525"/>
          </a:xfrm>
          <a:prstGeom prst="rect">
            <a:avLst/>
          </a:prstGeo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Номер слайда 5"/>
          <p:cNvSpPr>
            <a:spLocks noGrp="1"/>
          </p:cNvSpPr>
          <p:nvPr>
            <p:ph type="sldNum" sz="quarter" idx="12"/>
          </p:nvPr>
        </p:nvSpPr>
        <p:spPr>
          <a:xfrm>
            <a:off x="11280576" y="6165304"/>
            <a:ext cx="609600" cy="457200"/>
          </a:xfrm>
          <a:prstGeom prst="rect">
            <a:avLst/>
          </a:prstGeom>
        </p:spPr>
        <p:txBody>
          <a:bodyPr/>
          <a:lstStyle/>
          <a:p>
            <a:pPr fontAlgn="base">
              <a:spcBef>
                <a:spcPct val="0"/>
              </a:spcBef>
              <a:spcAft>
                <a:spcPct val="0"/>
              </a:spcAft>
              <a:defRPr/>
            </a:pPr>
            <a:fld id="{0AE750EF-4F72-4E8C-B027-4147DA151869}"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
        <p:nvSpPr>
          <p:cNvPr id="8" name="Рисунок 7"/>
          <p:cNvSpPr>
            <a:spLocks noGrp="1"/>
          </p:cNvSpPr>
          <p:nvPr>
            <p:ph type="pic" sz="quarter" idx="13"/>
          </p:nvPr>
        </p:nvSpPr>
        <p:spPr>
          <a:xfrm>
            <a:off x="2640016" y="1125540"/>
            <a:ext cx="1871663" cy="3095625"/>
          </a:xfrm>
          <a:prstGeom prst="rect">
            <a:avLst/>
          </a:prstGeom>
        </p:spPr>
        <p:txBody>
          <a:bodyPr/>
          <a:lstStyle/>
          <a:p>
            <a:endParaRPr lang="ru-RU"/>
          </a:p>
        </p:txBody>
      </p:sp>
    </p:spTree>
    <p:extLst>
      <p:ext uri="{BB962C8B-B14F-4D97-AF65-F5344CB8AC3E}">
        <p14:creationId xmlns:p14="http://schemas.microsoft.com/office/powerpoint/2010/main" val="26855937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202240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48209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1868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844C70B1-8C5E-459C-9FA5-B6742044C6EA}"/>
              </a:ext>
            </a:extLst>
          </p:cNvPr>
          <p:cNvSpPr>
            <a:spLocks noGrp="1"/>
          </p:cNvSpPr>
          <p:nvPr>
            <p:ph type="dt" sz="half" idx="10"/>
          </p:nvPr>
        </p:nvSpPr>
        <p:spPr/>
        <p:txBody>
          <a:bodyPr/>
          <a:lstStyle>
            <a:lvl1pPr>
              <a:defRPr/>
            </a:lvl1pPr>
          </a:lstStyle>
          <a:p>
            <a:pPr>
              <a:defRPr/>
            </a:pPr>
            <a:fld id="{AFDDDB38-1067-42A0-8193-294CAC26028E}"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CA14CE8-1921-4C3A-948F-C05869D5DB83}"/>
              </a:ext>
            </a:extLst>
          </p:cNvPr>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4A6609E4-80D1-45AD-A5DB-9585B573F842}"/>
              </a:ext>
            </a:extLst>
          </p:cNvPr>
          <p:cNvSpPr>
            <a:spLocks noGrp="1"/>
          </p:cNvSpPr>
          <p:nvPr>
            <p:ph type="sldNum" sz="quarter" idx="12"/>
          </p:nvPr>
        </p:nvSpPr>
        <p:spPr/>
        <p:txBody>
          <a:bodyPr/>
          <a:lstStyle>
            <a:lvl1pPr>
              <a:defRPr/>
            </a:lvl1pPr>
          </a:lstStyle>
          <a:p>
            <a:pPr>
              <a:defRPr/>
            </a:pPr>
            <a:fld id="{D910B300-D234-476B-9DE4-E11C6206BD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613920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707507"/>
            <a:ext cx="10972320" cy="276999"/>
          </a:xfrm>
          <a:prstGeom prst="rect">
            <a:avLst/>
          </a:prstGeom>
        </p:spPr>
        <p:txBody>
          <a:bodyPr lIns="0" tIns="0" rIns="0" bIns="0">
            <a:spAutoFit/>
          </a:bodyPr>
          <a:lstStyle/>
          <a:p>
            <a:endParaRPr lang="ru-RU"/>
          </a:p>
        </p:txBody>
      </p:sp>
      <p:sp>
        <p:nvSpPr>
          <p:cNvPr id="6" name="PlaceHolder 2"/>
          <p:cNvSpPr>
            <a:spLocks noGrp="1"/>
          </p:cNvSpPr>
          <p:nvPr>
            <p:ph type="subTitle"/>
          </p:nvPr>
        </p:nvSpPr>
        <p:spPr>
          <a:xfrm>
            <a:off x="609600" y="3346940"/>
            <a:ext cx="10972320" cy="492443"/>
          </a:xfrm>
          <a:prstGeom prst="rect">
            <a:avLst/>
          </a:prstGeom>
        </p:spPr>
        <p:txBody>
          <a:bodyPr lIns="0" tIns="0" rIns="0" bIns="0" anchor="ctr">
            <a:spAutoFit/>
          </a:bodyPr>
          <a:lstStyle/>
          <a:p>
            <a:endParaRPr lang="en-US"/>
          </a:p>
        </p:txBody>
      </p:sp>
    </p:spTree>
    <p:extLst>
      <p:ext uri="{BB962C8B-B14F-4D97-AF65-F5344CB8AC3E}">
        <p14:creationId xmlns:p14="http://schemas.microsoft.com/office/powerpoint/2010/main" val="2872891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4360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05116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895048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47456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9050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53E8AE0-D484-4636-AEC1-E35CA7CDE2A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A34DE65A-522E-4326-8DDF-FCA470475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AA48281D-5CDA-43C1-8ABC-441BE81FBF49}"/>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DF0C89B-65C9-4FBA-A903-36E0B4F95B3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77DCDEA-3101-432F-8F38-6AAC819DBC6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552699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421038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377962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674069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39528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99942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448782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_Title Slide" type="tx">
  <p:cSld name="1_Title Slide">
    <p:spTree>
      <p:nvGrpSpPr>
        <p:cNvPr id="1" name="Shape 11"/>
        <p:cNvGrpSpPr/>
        <p:nvPr/>
      </p:nvGrpSpPr>
      <p:grpSpPr>
        <a:xfrm>
          <a:off x="0" y="0"/>
          <a:ext cx="0" cy="0"/>
          <a:chOff x="0" y="0"/>
          <a:chExt cx="0" cy="0"/>
        </a:xfrm>
      </p:grpSpPr>
      <p:sp>
        <p:nvSpPr>
          <p:cNvPr id="12" name="Google Shape;12;p4"/>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609600" y="1604520"/>
            <a:ext cx="10972320" cy="3977280"/>
          </a:xfrm>
          <a:prstGeom prst="rect">
            <a:avLst/>
          </a:prstGeom>
          <a:noFill/>
          <a:ln>
            <a:noFill/>
          </a:ln>
        </p:spPr>
        <p:txBody>
          <a:bodyPr spcFirstLastPara="1" wrap="square" lIns="0" tIns="0" rIns="0" bIns="0" anchor="ctr" anchorCtr="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483974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60275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283482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9582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2892D3-D470-48BD-A496-D37FE7252A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6B29FD72-8D13-469E-A494-CC36A7428E7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43EA48D-FA46-4E43-8896-D010417BBCA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6FBF4354-4D13-4D93-929D-50429C145321}"/>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5DF4B8C-F5CE-45B9-939A-E15E9EDDB07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65648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270749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507937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83640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86612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489844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63721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52053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292762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6159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1148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DECAF89-464F-4C9B-B749-32670EBB9C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A55546C4-738E-403A-8DD9-78B29ABDB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523B8BF2-8367-4072-9C63-1D133243EF4C}"/>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95DA8F1-AF9B-4C09-8701-E02FA83C5FD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3DE3D29-A23C-4976-A6B7-0EFE25BF238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454272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235912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6533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47119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54732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11778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3502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06989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53732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27033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F2110C7-B2C1-4844-9309-A89260F24CEB}"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8395504-056A-44EF-B7DF-63D10FF861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326672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9E92-2474-470F-BFA2-B3B8F3451E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9B0AB13F-602A-475D-A251-939BFE64402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DD27A32-44A9-479A-8B07-FCDC835AE7B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66A12C2C-3ED5-4BA3-A940-A4660F9F60A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8A83796B-DAB9-43F2-8CF1-945316C6179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37D921CA-239E-4D33-B93D-E5BCDAD85E4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11352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FEEC746-48F5-4270-BDF4-51607D5885D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4D864C1-37A3-469C-89EE-60CFD4BD667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50279622"/>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3062B77-15CE-4590-9E2C-926BC1D5244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01B2F3C-E225-4F04-9F51-56A226B8995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1351905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417A0F7E-E86B-4CCE-A80C-9CB795FC354A}"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F63E657-EE78-43C0-8B03-45628F6906B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10983773"/>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B57A0F00-622E-4E9C-A779-A49A08F7CED5}" type="datetimeFigureOut">
              <a:rPr lang="ru-RU">
                <a:solidFill>
                  <a:prstClr val="black">
                    <a:tint val="75000"/>
                  </a:prstClr>
                </a:solidFill>
              </a:rPr>
              <a:pPr>
                <a:defRPr/>
              </a:pPr>
              <a:t>11.04.2023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21EB9D0-D30A-4488-8088-0C2B6A2003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3455999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7BD5F25-8CFC-4A54-A756-191F1EEC30A4}" type="datetimeFigureOut">
              <a:rPr lang="ru-RU">
                <a:solidFill>
                  <a:prstClr val="black">
                    <a:tint val="75000"/>
                  </a:prstClr>
                </a:solidFill>
              </a:rPr>
              <a:pPr>
                <a:defRPr/>
              </a:pPr>
              <a:t>11.04.2023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5959F96F-D25E-4524-B289-E4B366D01BE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0466172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6395146-9CA6-40E1-8750-BBC6F77B2F10}" type="datetimeFigureOut">
              <a:rPr lang="ru-RU">
                <a:solidFill>
                  <a:prstClr val="black">
                    <a:tint val="75000"/>
                  </a:prstClr>
                </a:solidFill>
              </a:rPr>
              <a:pPr>
                <a:defRPr/>
              </a:pPr>
              <a:t>11.04.2023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319345AE-B821-4D9F-8739-AD8D99DE6E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6271196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E89963E-E43B-4451-A621-0026DBAF689F}"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AFC725-084A-48CB-8A50-4C7FBF127A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83653457"/>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208782C-D6AD-4202-9B12-06E76780E027}"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6D551FD-CCC5-4613-AE7D-4FC0BEABD27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62350748"/>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A486DD0-3406-4682-83B9-D8ACC7ED8A61}"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DA2D9C2-5C0E-43BE-8A6A-BB0FF7318A8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1000812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5954ABA-6457-46EB-BE92-5F649BED8508}"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BCD9D21-9674-4BD8-BDED-238217402E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2438226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6286EB0-079C-4962-A6EE-0C4F6CF29B4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C8056E87-4C83-408D-8946-B67D16167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B84DD768-257D-411A-8C57-913D0E6ED71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229E554F-EE3D-4066-BE09-58E7D03E3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0129F0D8-8307-49F2-BC3C-B47E0BDD756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42778398-27F1-4CFA-9EC1-81A1FCF0F76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704FA2EB-9EAE-463A-9BAE-57BFC0B3A383}"/>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C2CDE391-D3F1-46E7-8EB2-4D9ACB5E9431}"/>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38110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F2110C7-B2C1-4844-9309-A89260F24CEB}"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8395504-056A-44EF-B7DF-63D10FF861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25078785"/>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FEEC746-48F5-4270-BDF4-51607D5885D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4D864C1-37A3-469C-89EE-60CFD4BD667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92251324"/>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3062B77-15CE-4590-9E2C-926BC1D5244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01B2F3C-E225-4F04-9F51-56A226B8995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3434129"/>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417A0F7E-E86B-4CCE-A80C-9CB795FC354A}"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F63E657-EE78-43C0-8B03-45628F6906B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3496215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B57A0F00-622E-4E9C-A779-A49A08F7CED5}" type="datetimeFigureOut">
              <a:rPr lang="ru-RU">
                <a:solidFill>
                  <a:prstClr val="black">
                    <a:tint val="75000"/>
                  </a:prstClr>
                </a:solidFill>
              </a:rPr>
              <a:pPr>
                <a:defRPr/>
              </a:pPr>
              <a:t>11.04.2023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21EB9D0-D30A-4488-8088-0C2B6A2003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55956213"/>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7BD5F25-8CFC-4A54-A756-191F1EEC30A4}" type="datetimeFigureOut">
              <a:rPr lang="ru-RU">
                <a:solidFill>
                  <a:prstClr val="black">
                    <a:tint val="75000"/>
                  </a:prstClr>
                </a:solidFill>
              </a:rPr>
              <a:pPr>
                <a:defRPr/>
              </a:pPr>
              <a:t>11.04.2023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5959F96F-D25E-4524-B289-E4B366D01BE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0680305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6395146-9CA6-40E1-8750-BBC6F77B2F10}" type="datetimeFigureOut">
              <a:rPr lang="ru-RU">
                <a:solidFill>
                  <a:prstClr val="black">
                    <a:tint val="75000"/>
                  </a:prstClr>
                </a:solidFill>
              </a:rPr>
              <a:pPr>
                <a:defRPr/>
              </a:pPr>
              <a:t>11.04.2023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319345AE-B821-4D9F-8739-AD8D99DE6E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7397283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E89963E-E43B-4451-A621-0026DBAF689F}"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AFC725-084A-48CB-8A50-4C7FBF127A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5521537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208782C-D6AD-4202-9B12-06E76780E027}"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6D551FD-CCC5-4613-AE7D-4FC0BEABD27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8100603"/>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A486DD0-3406-4682-83B9-D8ACC7ED8A61}"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DA2D9C2-5C0E-43BE-8A6A-BB0FF7318A8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207961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91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F94BC0-5980-47AA-8FCF-FA3C5DA350C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4DE465F7-D6A0-4FF8-9876-DA09E6DF68D3}"/>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FDB3B7CC-5811-40E3-BD4D-0ABC164FDA37}"/>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BB382DCB-89FA-47A6-B776-6693CB317003}"/>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602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5954ABA-6457-46EB-BE92-5F649BED8508}"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BCD9D21-9674-4BD8-BDED-238217402E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64628297"/>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346449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22321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4646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78766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32254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8895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53214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0500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2873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5C945DCC-8C8F-4C6F-806B-84081C0B17F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9E4D0469-CDF8-4A84-84E3-50D8596216C9}"/>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D9955DDD-B0B1-429A-B007-375298813F55}"/>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72841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14010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270073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54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8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744E5277-2E08-42A8-BFA6-DFAD9582EBD0}"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6ACCD35D-5EFF-4024-8A19-BE5862ACFA3F}" type="slidenum">
              <a:rPr lang="ru-RU" altLang="ru-RU"/>
              <a:pPr/>
              <a:t>‹#›</a:t>
            </a:fld>
            <a:endParaRPr lang="ru-RU" altLang="ru-RU"/>
          </a:p>
        </p:txBody>
      </p:sp>
    </p:spTree>
    <p:extLst>
      <p:ext uri="{BB962C8B-B14F-4D97-AF65-F5344CB8AC3E}">
        <p14:creationId xmlns:p14="http://schemas.microsoft.com/office/powerpoint/2010/main" val="14875125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707AB1D-3997-485D-B99A-164CAE83A2A5}"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EA4F03E-59A4-4186-BF48-BC39D5B8616B}" type="slidenum">
              <a:rPr lang="ru-RU" altLang="ru-RU"/>
              <a:pPr/>
              <a:t>‹#›</a:t>
            </a:fld>
            <a:endParaRPr lang="ru-RU" altLang="ru-RU"/>
          </a:p>
        </p:txBody>
      </p:sp>
    </p:spTree>
    <p:extLst>
      <p:ext uri="{BB962C8B-B14F-4D97-AF65-F5344CB8AC3E}">
        <p14:creationId xmlns:p14="http://schemas.microsoft.com/office/powerpoint/2010/main" val="36491308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54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8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9596B56E-C15F-4013-9EC8-A9816D0A143F}"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AFB321A-D3B1-4E5D-BC09-D077E8B83BD4}" type="slidenum">
              <a:rPr lang="ru-RU" altLang="ru-RU"/>
              <a:pPr/>
              <a:t>‹#›</a:t>
            </a:fld>
            <a:endParaRPr lang="ru-RU" altLang="ru-RU"/>
          </a:p>
        </p:txBody>
      </p:sp>
    </p:spTree>
    <p:extLst>
      <p:ext uri="{BB962C8B-B14F-4D97-AF65-F5344CB8AC3E}">
        <p14:creationId xmlns:p14="http://schemas.microsoft.com/office/powerpoint/2010/main" val="22176350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50BA287D-CFE4-4B21-8CB1-4A9FE09C3FDB}"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433D64-FA84-42A7-BD5C-437A69BC37BB}" type="slidenum">
              <a:rPr lang="ru-RU" altLang="ru-RU"/>
              <a:pPr/>
              <a:t>‹#›</a:t>
            </a:fld>
            <a:endParaRPr lang="ru-RU" altLang="ru-RU"/>
          </a:p>
        </p:txBody>
      </p:sp>
    </p:spTree>
    <p:extLst>
      <p:ext uri="{BB962C8B-B14F-4D97-AF65-F5344CB8AC3E}">
        <p14:creationId xmlns:p14="http://schemas.microsoft.com/office/powerpoint/2010/main" val="4568840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8"/>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8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ru-RU"/>
              <a:t>Образец текста</a:t>
            </a:r>
          </a:p>
        </p:txBody>
      </p:sp>
      <p:sp>
        <p:nvSpPr>
          <p:cNvPr id="4" name="Объект 3"/>
          <p:cNvSpPr>
            <a:spLocks noGrp="1"/>
          </p:cNvSpPr>
          <p:nvPr>
            <p:ph sz="half" idx="2"/>
          </p:nvPr>
        </p:nvSpPr>
        <p:spPr>
          <a:xfrm>
            <a:off x="839789" y="2505076"/>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160" b="1"/>
            </a:lvl1pPr>
            <a:lvl2pPr marL="411480" indent="0">
              <a:buNone/>
              <a:defRPr sz="1800" b="1"/>
            </a:lvl2pPr>
            <a:lvl3pPr marL="822960" indent="0">
              <a:buNone/>
              <a:defRPr sz="168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ru-RU"/>
              <a:t>Образец текста</a:t>
            </a:r>
          </a:p>
        </p:txBody>
      </p:sp>
      <p:sp>
        <p:nvSpPr>
          <p:cNvPr id="6" name="Объект 5"/>
          <p:cNvSpPr>
            <a:spLocks noGrp="1"/>
          </p:cNvSpPr>
          <p:nvPr>
            <p:ph sz="quarter" idx="4"/>
          </p:nvPr>
        </p:nvSpPr>
        <p:spPr>
          <a:xfrm>
            <a:off x="6172203" y="2505076"/>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597EB6A8-9D99-4F6B-B4D5-FE1FF2FF8F57}" type="datetimeFigureOut">
              <a:rPr lang="ru-RU">
                <a:solidFill>
                  <a:prstClr val="black">
                    <a:tint val="75000"/>
                  </a:prstClr>
                </a:solidFill>
              </a:rPr>
              <a:pPr>
                <a:defRPr/>
              </a:pPr>
              <a:t>11.04.2023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C8FF4569-FDB1-45DE-8250-EF0679756F73}" type="slidenum">
              <a:rPr lang="ru-RU" altLang="ru-RU"/>
              <a:pPr/>
              <a:t>‹#›</a:t>
            </a:fld>
            <a:endParaRPr lang="ru-RU" altLang="ru-RU"/>
          </a:p>
        </p:txBody>
      </p:sp>
    </p:spTree>
    <p:extLst>
      <p:ext uri="{BB962C8B-B14F-4D97-AF65-F5344CB8AC3E}">
        <p14:creationId xmlns:p14="http://schemas.microsoft.com/office/powerpoint/2010/main" val="39599827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8EB0FA33-777C-4AFD-B203-5968ACC2E22D}" type="datetimeFigureOut">
              <a:rPr lang="ru-RU">
                <a:solidFill>
                  <a:prstClr val="black">
                    <a:tint val="75000"/>
                  </a:prstClr>
                </a:solidFill>
              </a:rPr>
              <a:pPr>
                <a:defRPr/>
              </a:pPr>
              <a:t>11.04.2023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8F16613D-13EB-4301-BAE4-4C98E7B86A79}" type="slidenum">
              <a:rPr lang="ru-RU" altLang="ru-RU"/>
              <a:pPr/>
              <a:t>‹#›</a:t>
            </a:fld>
            <a:endParaRPr lang="ru-RU" altLang="ru-RU"/>
          </a:p>
        </p:txBody>
      </p:sp>
    </p:spTree>
    <p:extLst>
      <p:ext uri="{BB962C8B-B14F-4D97-AF65-F5344CB8AC3E}">
        <p14:creationId xmlns:p14="http://schemas.microsoft.com/office/powerpoint/2010/main" val="38802354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E914868-AAF2-46D1-BDA6-B974A3A5D3BF}" type="datetimeFigureOut">
              <a:rPr lang="ru-RU">
                <a:solidFill>
                  <a:prstClr val="black">
                    <a:tint val="75000"/>
                  </a:prstClr>
                </a:solidFill>
              </a:rPr>
              <a:pPr>
                <a:defRPr/>
              </a:pPr>
              <a:t>11.04.2023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9C44E18E-D8EA-44A4-98A5-CFEA672F432F}" type="slidenum">
              <a:rPr lang="ru-RU" altLang="ru-RU"/>
              <a:pPr/>
              <a:t>‹#›</a:t>
            </a:fld>
            <a:endParaRPr lang="ru-RU" altLang="ru-RU"/>
          </a:p>
        </p:txBody>
      </p:sp>
    </p:spTree>
    <p:extLst>
      <p:ext uri="{BB962C8B-B14F-4D97-AF65-F5344CB8AC3E}">
        <p14:creationId xmlns:p14="http://schemas.microsoft.com/office/powerpoint/2010/main" val="9043036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880"/>
            </a:lvl1pPr>
          </a:lstStyle>
          <a:p>
            <a:r>
              <a:rPr lang="ru-RU"/>
              <a:t>Образец заголовка</a:t>
            </a:r>
          </a:p>
        </p:txBody>
      </p:sp>
      <p:sp>
        <p:nvSpPr>
          <p:cNvPr id="3" name="Объект 2"/>
          <p:cNvSpPr>
            <a:spLocks noGrp="1"/>
          </p:cNvSpPr>
          <p:nvPr>
            <p:ph idx="1"/>
          </p:nvPr>
        </p:nvSpPr>
        <p:spPr>
          <a:xfrm>
            <a:off x="5183188" y="987428"/>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2"/>
            <a:ext cx="3932237" cy="3811588"/>
          </a:xfrm>
        </p:spPr>
        <p:txBody>
          <a:bodyPr/>
          <a:lstStyle>
            <a:lvl1pPr marL="0" indent="0">
              <a:buNone/>
              <a:defRPr sz="1440"/>
            </a:lvl1pPr>
            <a:lvl2pPr marL="411480" indent="0">
              <a:buNone/>
              <a:defRPr sz="1320"/>
            </a:lvl2pPr>
            <a:lvl3pPr marL="822960" indent="0">
              <a:buNone/>
              <a:defRPr sz="1080"/>
            </a:lvl3pPr>
            <a:lvl4pPr marL="1234440" indent="0">
              <a:buNone/>
              <a:defRPr sz="960"/>
            </a:lvl4pPr>
            <a:lvl5pPr marL="1645920" indent="0">
              <a:buNone/>
              <a:defRPr sz="960"/>
            </a:lvl5pPr>
            <a:lvl6pPr marL="2057400" indent="0">
              <a:buNone/>
              <a:defRPr sz="960"/>
            </a:lvl6pPr>
            <a:lvl7pPr marL="2468880" indent="0">
              <a:buNone/>
              <a:defRPr sz="960"/>
            </a:lvl7pPr>
            <a:lvl8pPr marL="2880360" indent="0">
              <a:buNone/>
              <a:defRPr sz="960"/>
            </a:lvl8pPr>
            <a:lvl9pPr marL="3291840" indent="0">
              <a:buNone/>
              <a:defRPr sz="96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F07E642C-596F-4AA2-B9C8-2BFC8841011D}"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C287DBDD-F3A4-40B0-854C-49C0FA1F0F7C}" type="slidenum">
              <a:rPr lang="ru-RU" altLang="ru-RU"/>
              <a:pPr/>
              <a:t>‹#›</a:t>
            </a:fld>
            <a:endParaRPr lang="ru-RU" altLang="ru-RU"/>
          </a:p>
        </p:txBody>
      </p:sp>
    </p:spTree>
    <p:extLst>
      <p:ext uri="{BB962C8B-B14F-4D97-AF65-F5344CB8AC3E}">
        <p14:creationId xmlns:p14="http://schemas.microsoft.com/office/powerpoint/2010/main" val="286973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606880B-8DC1-404D-9D60-B1C544A5A59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A88A1F8B-7A8B-4CE2-8174-B8C5AEFEE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A3D4E97E-436E-4C56-90C4-8E8C690D6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D2F17E06-2758-4633-9BAD-F65C0E85DE5A}"/>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98D46D9C-F02A-4916-ADC7-C8E9DC1CFBC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199C6D71-19E1-4AB4-B618-8B7B1DEBD11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7950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880"/>
            </a:lvl1pPr>
          </a:lstStyle>
          <a:p>
            <a:r>
              <a:rPr lang="ru-RU"/>
              <a:t>Образец заголовка</a:t>
            </a:r>
          </a:p>
        </p:txBody>
      </p:sp>
      <p:sp>
        <p:nvSpPr>
          <p:cNvPr id="3" name="Рисунок 2"/>
          <p:cNvSpPr>
            <a:spLocks noGrp="1"/>
          </p:cNvSpPr>
          <p:nvPr>
            <p:ph type="pic" idx="1"/>
          </p:nvPr>
        </p:nvSpPr>
        <p:spPr>
          <a:xfrm>
            <a:off x="5183188" y="987428"/>
            <a:ext cx="6172200" cy="4873625"/>
          </a:xfrm>
        </p:spPr>
        <p:txBody>
          <a:bodyPr rtlCol="0">
            <a:normAutofit/>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ru-RU" noProof="0"/>
          </a:p>
        </p:txBody>
      </p:sp>
      <p:sp>
        <p:nvSpPr>
          <p:cNvPr id="4" name="Текст 3"/>
          <p:cNvSpPr>
            <a:spLocks noGrp="1"/>
          </p:cNvSpPr>
          <p:nvPr>
            <p:ph type="body" sz="half" idx="2"/>
          </p:nvPr>
        </p:nvSpPr>
        <p:spPr>
          <a:xfrm>
            <a:off x="839788" y="2057402"/>
            <a:ext cx="3932237" cy="3811588"/>
          </a:xfrm>
        </p:spPr>
        <p:txBody>
          <a:bodyPr/>
          <a:lstStyle>
            <a:lvl1pPr marL="0" indent="0">
              <a:buNone/>
              <a:defRPr sz="1440"/>
            </a:lvl1pPr>
            <a:lvl2pPr marL="411480" indent="0">
              <a:buNone/>
              <a:defRPr sz="1320"/>
            </a:lvl2pPr>
            <a:lvl3pPr marL="822960" indent="0">
              <a:buNone/>
              <a:defRPr sz="1080"/>
            </a:lvl3pPr>
            <a:lvl4pPr marL="1234440" indent="0">
              <a:buNone/>
              <a:defRPr sz="960"/>
            </a:lvl4pPr>
            <a:lvl5pPr marL="1645920" indent="0">
              <a:buNone/>
              <a:defRPr sz="960"/>
            </a:lvl5pPr>
            <a:lvl6pPr marL="2057400" indent="0">
              <a:buNone/>
              <a:defRPr sz="960"/>
            </a:lvl6pPr>
            <a:lvl7pPr marL="2468880" indent="0">
              <a:buNone/>
              <a:defRPr sz="960"/>
            </a:lvl7pPr>
            <a:lvl8pPr marL="2880360" indent="0">
              <a:buNone/>
              <a:defRPr sz="960"/>
            </a:lvl8pPr>
            <a:lvl9pPr marL="3291840" indent="0">
              <a:buNone/>
              <a:defRPr sz="96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72015BB0-719E-4894-BEA2-20B29F0ECBE2}"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E17FCB5-C512-4650-A37E-74EE595B47E7}" type="slidenum">
              <a:rPr lang="ru-RU" altLang="ru-RU"/>
              <a:pPr/>
              <a:t>‹#›</a:t>
            </a:fld>
            <a:endParaRPr lang="ru-RU" altLang="ru-RU"/>
          </a:p>
        </p:txBody>
      </p:sp>
    </p:spTree>
    <p:extLst>
      <p:ext uri="{BB962C8B-B14F-4D97-AF65-F5344CB8AC3E}">
        <p14:creationId xmlns:p14="http://schemas.microsoft.com/office/powerpoint/2010/main" val="41377045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6B17D08B-9496-4E07-BF0D-A394856A7536}"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12345BA-BC74-431E-9C45-BCEC277B9662}" type="slidenum">
              <a:rPr lang="ru-RU" altLang="ru-RU"/>
              <a:pPr/>
              <a:t>‹#›</a:t>
            </a:fld>
            <a:endParaRPr lang="ru-RU" altLang="ru-RU"/>
          </a:p>
        </p:txBody>
      </p:sp>
    </p:spTree>
    <p:extLst>
      <p:ext uri="{BB962C8B-B14F-4D97-AF65-F5344CB8AC3E}">
        <p14:creationId xmlns:p14="http://schemas.microsoft.com/office/powerpoint/2010/main" val="41776280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7"/>
            <a:ext cx="2628900" cy="581183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7"/>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44AA0B4-69F9-44AB-85E6-DE62ACAAAEA5}"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BB66CD8-DFD0-46F6-BD1E-15498CFC8265}" type="slidenum">
              <a:rPr lang="ru-RU" altLang="ru-RU"/>
              <a:pPr/>
              <a:t>‹#›</a:t>
            </a:fld>
            <a:endParaRPr lang="ru-RU" altLang="ru-RU"/>
          </a:p>
        </p:txBody>
      </p:sp>
    </p:spTree>
    <p:extLst>
      <p:ext uri="{BB962C8B-B14F-4D97-AF65-F5344CB8AC3E}">
        <p14:creationId xmlns:p14="http://schemas.microsoft.com/office/powerpoint/2010/main" val="22042007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571781"/>
            <a:ext cx="10972320" cy="548458"/>
          </a:xfrm>
          <a:prstGeom prst="rect">
            <a:avLst/>
          </a:prstGeom>
        </p:spPr>
        <p:txBody>
          <a:bodyPr lIns="0" tIns="0" rIns="0" bIns="0">
            <a:spAutoFit/>
          </a:bodyPr>
          <a:lstStyle/>
          <a:p>
            <a:endParaRPr lang="ru-RU"/>
          </a:p>
        </p:txBody>
      </p:sp>
      <p:sp>
        <p:nvSpPr>
          <p:cNvPr id="6" name="PlaceHolder 2"/>
          <p:cNvSpPr>
            <a:spLocks noGrp="1"/>
          </p:cNvSpPr>
          <p:nvPr>
            <p:ph type="subTitle"/>
          </p:nvPr>
        </p:nvSpPr>
        <p:spPr>
          <a:xfrm>
            <a:off x="609600" y="3418653"/>
            <a:ext cx="10972320" cy="349019"/>
          </a:xfrm>
          <a:prstGeom prst="rect">
            <a:avLst/>
          </a:prstGeom>
        </p:spPr>
        <p:txBody>
          <a:bodyPr lIns="0" tIns="0" rIns="0" bIns="0" anchor="ctr">
            <a:spAutoFit/>
          </a:bodyPr>
          <a:lstStyle/>
          <a:p>
            <a:endParaRPr lang="en-US"/>
          </a:p>
        </p:txBody>
      </p:sp>
    </p:spTree>
    <p:extLst>
      <p:ext uri="{BB962C8B-B14F-4D97-AF65-F5344CB8AC3E}">
        <p14:creationId xmlns:p14="http://schemas.microsoft.com/office/powerpoint/2010/main" val="39789376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F2110C7-B2C1-4844-9309-A89260F24CEB}"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8395504-056A-44EF-B7DF-63D10FF861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66987463"/>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FEEC746-48F5-4270-BDF4-51607D5885D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4D864C1-37A3-469C-89EE-60CFD4BD667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65849234"/>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3062B77-15CE-4590-9E2C-926BC1D5244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01B2F3C-E225-4F04-9F51-56A226B8995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4278892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417A0F7E-E86B-4CCE-A80C-9CB795FC354A}"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F63E657-EE78-43C0-8B03-45628F6906B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319085"/>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B57A0F00-622E-4E9C-A779-A49A08F7CED5}" type="datetimeFigureOut">
              <a:rPr lang="ru-RU">
                <a:solidFill>
                  <a:prstClr val="black">
                    <a:tint val="75000"/>
                  </a:prstClr>
                </a:solidFill>
              </a:rPr>
              <a:pPr>
                <a:defRPr/>
              </a:pPr>
              <a:t>11.04.2023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21EB9D0-D30A-4488-8088-0C2B6A2003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901483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7BD5F25-8CFC-4A54-A756-191F1EEC30A4}" type="datetimeFigureOut">
              <a:rPr lang="ru-RU">
                <a:solidFill>
                  <a:prstClr val="black">
                    <a:tint val="75000"/>
                  </a:prstClr>
                </a:solidFill>
              </a:rPr>
              <a:pPr>
                <a:defRPr/>
              </a:pPr>
              <a:t>11.04.2023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5959F96F-D25E-4524-B289-E4B366D01BE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08262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37B6924-B060-4B7A-8249-B5C5B0F900E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5F5455EF-7F9E-4AD0-A56F-3F38556F5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1DE4632C-C95C-4131-8479-9945E8FC9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F0856F4-0A63-4708-A063-5264DEEBEC1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3DC125A7-03C6-4195-AA2F-E300B450680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A29A1C53-E948-4550-AC56-3FC6E916C1E4}"/>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02062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6395146-9CA6-40E1-8750-BBC6F77B2F10}" type="datetimeFigureOut">
              <a:rPr lang="ru-RU">
                <a:solidFill>
                  <a:prstClr val="black">
                    <a:tint val="75000"/>
                  </a:prstClr>
                </a:solidFill>
              </a:rPr>
              <a:pPr>
                <a:defRPr/>
              </a:pPr>
              <a:t>11.04.2023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319345AE-B821-4D9F-8739-AD8D99DE6E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7024278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E89963E-E43B-4451-A621-0026DBAF689F}"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AFC725-084A-48CB-8A50-4C7FBF127A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06853539"/>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208782C-D6AD-4202-9B12-06E76780E027}"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6D551FD-CCC5-4613-AE7D-4FC0BEABD27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85675256"/>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A486DD0-3406-4682-83B9-D8ACC7ED8A61}"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DA2D9C2-5C0E-43BE-8A6A-BB0FF7318A8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45579808"/>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5954ABA-6457-46EB-BE92-5F649BED8508}"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BCD9D21-9674-4BD8-BDED-238217402E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36876264"/>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0" fontAlgn="base" hangingPunct="0">
              <a:lnSpc>
                <a:spcPct val="90000"/>
              </a:lnSpc>
              <a:spcBef>
                <a:spcPct val="0"/>
              </a:spcBef>
              <a:spcAft>
                <a:spcPct val="0"/>
              </a:spcAft>
              <a:buClr>
                <a:srgbClr val="000000"/>
              </a:buClr>
              <a:buSzPct val="100000"/>
              <a:defRPr/>
            </a:pPr>
            <a:endParaRPr lang="en-US" sz="2400" b="1" dirty="0">
              <a:solidFill>
                <a:prstClr val="white"/>
              </a:solidFill>
            </a:endParaRPr>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2717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ACB3C75-28E7-1136-534A-6D8330C9830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D81468DF-CE88-49E0-DB4E-50D6E7A14D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79F4CCCB-217B-EFDD-8074-E2EE1C740D25}"/>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DBE94871-6913-899E-559B-CD000C97C541}"/>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F47A653B-60F5-7A49-FD43-5EF4F384FA72}"/>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759736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BA78F88-2C32-2E2F-8149-A9C215669B7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047F0F3E-BD06-7B79-5B92-1EF055EDA61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0A41D25-4673-F0E4-9FD7-613A86831479}"/>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D095149F-0653-BB84-FAE8-ED2C0DF1449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F0961390-79AC-3206-265A-253625F88E19}"/>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69381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6B4D491-F64A-63FA-442E-3742E3CF639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73B7BB79-3B0C-85AB-BC0F-CFA6BDF203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BD4C130C-9DB9-ADAE-04C9-B8F9669461C3}"/>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B33A9B46-4E5A-640A-F0FD-42AFE52D0C1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47ECDEAC-2FDE-15D1-F62E-3C192B32B064}"/>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24707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8BB2606-AA3C-F39C-9B6F-47CC32FA3B1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53318673-F424-BAF0-FF41-24BA1B20AA9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54163AE7-E386-1C9A-7091-C34922F5EAA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2E901B5F-18A8-207F-EE30-DC80EE806EA2}"/>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AAADA5BB-2958-130C-78A0-2EB38E04DE5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69C9F27A-FF29-0F2B-BF52-59500EFF9C3A}"/>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1651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00127C-D043-4C1A-AB18-10D0478954E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1E3858E7-C714-4C5E-9A85-C40A4AB6842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F246C4D-18A5-4D36-BA16-CB63FEB1848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B3C349E2-13CC-447E-A00D-B577D6B644A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BAF5A964-8ACF-4CD0-9F05-C9152EF3A5C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88911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D8027D6-4C10-CB1D-7A48-1A27B1E7E7D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0EFCC09A-FD73-3087-8713-32CFD6B1EB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C28AD15E-632E-D7A6-A9F2-39A52BDDF9B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32F7B0D8-8EE6-EC7B-9345-BA69A2F7EF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ECAD441D-0BAC-6DD8-2EBD-410E03584AA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32906F8D-270E-0B44-E749-444D68CCC0D3}"/>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xmlns="" id="{D785AA5D-EF09-A8E6-79C3-8AF5723F53E7}"/>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xmlns="" id="{EDA7DF2F-610A-CA3F-6F15-F02642144A0A}"/>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49401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A0480EC-8785-D6E8-0F0E-D26683B062C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1E767392-51A0-1C35-C565-8A661A3BE83A}"/>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xmlns="" id="{594AC08F-6A0A-946F-2E85-3705D00CCA34}"/>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xmlns="" id="{D2D71082-C677-1BB6-303B-D38A30728859}"/>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524549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9AB02DB-66F9-BB34-F8A6-0D7B8327C472}"/>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xmlns="" id="{102996D3-F7DD-BEAB-B0E3-9318A3972DA4}"/>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xmlns="" id="{2A5FBF92-D6F9-4134-5CA7-42C67E57BE51}"/>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3709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A8A4698-751D-FF78-FA5C-EC74BE51465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518AEE18-AE96-CC8C-5931-1352CE1F4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7C9DCB0F-D4C5-0B4D-FC30-366643957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FB83D87C-A3B3-D86E-C4A4-F65B5764895A}"/>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34478EEC-B9FF-32C5-275B-8F51AE650786}"/>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9DA7C900-5659-17E7-DCD4-90FC5D334D89}"/>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37310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E8A147D-94AF-161E-6C93-75E29EFA129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EA0502F4-B394-88B9-A4EF-02FC86315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5FD3A581-BCE3-803E-41FF-4BB89E071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34756D35-98E7-9B48-D50E-9386C90A8354}"/>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6E0DD084-8D95-9597-9520-479B95C318B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49A4A973-7C3D-FFEE-27C4-F19B8749CC43}"/>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90500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9637D24-B69B-8497-24DC-B96844EBA49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8EF94566-BD6E-3DB1-6488-D1A5413231C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47BD1CC-5D8B-03A0-CBDA-467C4364866F}"/>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CDA51982-AA07-82EF-5A74-F2B709D67E2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AD396DA3-ABEB-665D-0EF0-659536B3ABAB}"/>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53230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9323F87-6A00-0C6E-24D3-0F423EEB76E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EC575BB1-12E0-6D81-5DDB-7A6D8427674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6500DCE-48E3-4A16-47F9-37F5A8BFBEF2}"/>
              </a:ext>
            </a:extLst>
          </p:cNvPr>
          <p:cNvSpPr>
            <a:spLocks noGrp="1"/>
          </p:cNvSpPr>
          <p:nvPr>
            <p:ph type="dt" sz="half" idx="10"/>
          </p:nvPr>
        </p:nvSpPr>
        <p:spPr/>
        <p:txBody>
          <a:body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A8067BD7-5EA6-2030-23EF-467E78661501}"/>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C7D20790-9DFC-76E4-C4A4-1EEF7478F31D}"/>
              </a:ext>
            </a:extLst>
          </p:cNvPr>
          <p:cNvSpPr>
            <a:spLocks noGrp="1"/>
          </p:cNvSpPr>
          <p:nvPr>
            <p:ph type="sldNum" sz="quarter" idx="12"/>
          </p:nvPr>
        </p:nvSpPr>
        <p:spPr/>
        <p:txBody>
          <a:body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55361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rPr>
                <a:solidFill>
                  <a:prstClr val="black"/>
                </a:solidFill>
              </a:rPr>
              <a:t>Footer</a:t>
            </a:r>
          </a:p>
        </p:txBody>
      </p:sp>
      <p:sp>
        <p:nvSpPr>
          <p:cNvPr id="3" name="PlaceHolder 2"/>
          <p:cNvSpPr>
            <a:spLocks noGrp="1"/>
          </p:cNvSpPr>
          <p:nvPr>
            <p:ph type="sldNum" idx="3"/>
          </p:nvPr>
        </p:nvSpPr>
        <p:spPr/>
        <p:txBody>
          <a:bodyPr/>
          <a:lstStyle/>
          <a:p>
            <a:fld id="{B126BB81-6749-4E79-B5FA-45DAAC879ABD}" type="slidenum">
              <a:rPr/>
              <a:pPr/>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9938138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ru-RU" sz="3200" b="0" strike="noStrike" spc="-1">
              <a:latin typeface="Calibri"/>
            </a:endParaRPr>
          </a:p>
        </p:txBody>
      </p:sp>
      <p:sp>
        <p:nvSpPr>
          <p:cNvPr id="4" name="PlaceHolder 3"/>
          <p:cNvSpPr>
            <a:spLocks noGrp="1"/>
          </p:cNvSpPr>
          <p:nvPr>
            <p:ph type="ftr" idx="2"/>
          </p:nvPr>
        </p:nvSpPr>
        <p:spPr/>
        <p:txBody>
          <a:bodyPr/>
          <a:lstStyle/>
          <a:p>
            <a:r>
              <a:rPr>
                <a:solidFill>
                  <a:prstClr val="black"/>
                </a:solidFill>
              </a:rPr>
              <a:t>Footer</a:t>
            </a:r>
          </a:p>
        </p:txBody>
      </p:sp>
      <p:sp>
        <p:nvSpPr>
          <p:cNvPr id="2" name="PlaceHolder 4"/>
          <p:cNvSpPr>
            <a:spLocks noGrp="1"/>
          </p:cNvSpPr>
          <p:nvPr>
            <p:ph type="sldNum" idx="3"/>
          </p:nvPr>
        </p:nvSpPr>
        <p:spPr/>
        <p:txBody>
          <a:bodyPr/>
          <a:lstStyle/>
          <a:p>
            <a:fld id="{852B3457-DB13-4134-8731-C2422CB0D43A}" type="slidenum">
              <a:rPr/>
              <a:pPr/>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3830476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4" name="PlaceHolder 3"/>
          <p:cNvSpPr>
            <a:spLocks noGrp="1"/>
          </p:cNvSpPr>
          <p:nvPr>
            <p:ph type="ftr" idx="2"/>
          </p:nvPr>
        </p:nvSpPr>
        <p:spPr/>
        <p:txBody>
          <a:bodyPr/>
          <a:lstStyle/>
          <a:p>
            <a:r>
              <a:rPr>
                <a:solidFill>
                  <a:prstClr val="black"/>
                </a:solidFill>
              </a:rPr>
              <a:t>Footer</a:t>
            </a:r>
          </a:p>
        </p:txBody>
      </p:sp>
      <p:sp>
        <p:nvSpPr>
          <p:cNvPr id="5" name="PlaceHolder 4"/>
          <p:cNvSpPr>
            <a:spLocks noGrp="1"/>
          </p:cNvSpPr>
          <p:nvPr>
            <p:ph type="sldNum" idx="3"/>
          </p:nvPr>
        </p:nvSpPr>
        <p:spPr/>
        <p:txBody>
          <a:bodyPr/>
          <a:lstStyle/>
          <a:p>
            <a:fld id="{ACC19167-318C-4522-A846-7FD657CBF34D}" type="slidenum">
              <a:rPr/>
              <a:pPr/>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347997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99B196EC-F1BD-42C1-BBF4-4FD9CDC20B4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A0979E03-814D-4FA1-8450-546F6B215F3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3C24B81-E7DD-48BD-AB67-FD89F7C90AB0}"/>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B9EC86E-B2FC-4ECD-9D25-19CE2C6CB4DE}"/>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0CAFA689-B7F0-4DE9-ABCA-CB996ADB0DA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2446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5" name="PlaceHolder 4"/>
          <p:cNvSpPr>
            <a:spLocks noGrp="1"/>
          </p:cNvSpPr>
          <p:nvPr>
            <p:ph type="ftr" idx="2"/>
          </p:nvPr>
        </p:nvSpPr>
        <p:spPr/>
        <p:txBody>
          <a:bodyPr/>
          <a:lstStyle/>
          <a:p>
            <a:r>
              <a:rPr>
                <a:solidFill>
                  <a:prstClr val="black"/>
                </a:solidFill>
              </a:rPr>
              <a:t>Footer</a:t>
            </a:r>
          </a:p>
        </p:txBody>
      </p:sp>
      <p:sp>
        <p:nvSpPr>
          <p:cNvPr id="6" name="PlaceHolder 5"/>
          <p:cNvSpPr>
            <a:spLocks noGrp="1"/>
          </p:cNvSpPr>
          <p:nvPr>
            <p:ph type="sldNum" idx="3"/>
          </p:nvPr>
        </p:nvSpPr>
        <p:spPr/>
        <p:txBody>
          <a:bodyPr/>
          <a:lstStyle/>
          <a:p>
            <a:fld id="{738C784B-70C1-4DE2-BD09-3AC74A49E0FE}" type="slidenum">
              <a:rPr/>
              <a:pPr/>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2026246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 name="PlaceHolder 2"/>
          <p:cNvSpPr>
            <a:spLocks noGrp="1"/>
          </p:cNvSpPr>
          <p:nvPr>
            <p:ph type="ftr" idx="2"/>
          </p:nvPr>
        </p:nvSpPr>
        <p:spPr/>
        <p:txBody>
          <a:bodyPr/>
          <a:lstStyle/>
          <a:p>
            <a:r>
              <a:rPr>
                <a:solidFill>
                  <a:prstClr val="black"/>
                </a:solidFill>
              </a:rPr>
              <a:t>Footer</a:t>
            </a:r>
          </a:p>
        </p:txBody>
      </p:sp>
      <p:sp>
        <p:nvSpPr>
          <p:cNvPr id="4" name="PlaceHolder 3"/>
          <p:cNvSpPr>
            <a:spLocks noGrp="1"/>
          </p:cNvSpPr>
          <p:nvPr>
            <p:ph type="sldNum" idx="3"/>
          </p:nvPr>
        </p:nvSpPr>
        <p:spPr/>
        <p:txBody>
          <a:bodyPr/>
          <a:lstStyle/>
          <a:p>
            <a:fld id="{44BFCC34-86E3-481C-824A-180D38593F10}" type="slidenum">
              <a:rPr/>
              <a:pPr/>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38902844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tIns="0" rIns="0" bIns="0" anchor="ctr">
            <a:noAutofit/>
          </a:bodyPr>
          <a:lstStyle/>
          <a:p>
            <a:pPr algn="ctr"/>
            <a:endParaRPr lang="ru-RU" sz="3200" b="0" strike="noStrike" spc="-1">
              <a:latin typeface="Calibri"/>
            </a:endParaRPr>
          </a:p>
        </p:txBody>
      </p:sp>
      <p:sp>
        <p:nvSpPr>
          <p:cNvPr id="3" name="PlaceHolder 2"/>
          <p:cNvSpPr>
            <a:spLocks noGrp="1"/>
          </p:cNvSpPr>
          <p:nvPr>
            <p:ph type="ftr" idx="2"/>
          </p:nvPr>
        </p:nvSpPr>
        <p:spPr/>
        <p:txBody>
          <a:bodyPr/>
          <a:lstStyle/>
          <a:p>
            <a:r>
              <a:rPr>
                <a:solidFill>
                  <a:prstClr val="black"/>
                </a:solidFill>
              </a:rPr>
              <a:t>Footer</a:t>
            </a:r>
          </a:p>
        </p:txBody>
      </p:sp>
      <p:sp>
        <p:nvSpPr>
          <p:cNvPr id="4" name="PlaceHolder 3"/>
          <p:cNvSpPr>
            <a:spLocks noGrp="1"/>
          </p:cNvSpPr>
          <p:nvPr>
            <p:ph type="sldNum" idx="3"/>
          </p:nvPr>
        </p:nvSpPr>
        <p:spPr/>
        <p:txBody>
          <a:bodyPr/>
          <a:lstStyle/>
          <a:p>
            <a:fld id="{9B06AB4A-FA76-4140-B8B7-91B513154CEE}" type="slidenum">
              <a:rPr/>
              <a:pPr/>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4367796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22EF3E90-67F5-495C-861D-3D450573EA84}"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6759693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74C4DF0B-83B0-4A0A-8857-E9A74EB0C79A}"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41347621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A615D59C-2D80-44F7-8D6B-F7B544C8E52B}"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691581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5" name="PlaceHolder 4"/>
          <p:cNvSpPr>
            <a:spLocks noGrp="1"/>
          </p:cNvSpPr>
          <p:nvPr>
            <p:ph type="ftr" idx="2"/>
          </p:nvPr>
        </p:nvSpPr>
        <p:spPr/>
        <p:txBody>
          <a:bodyPr/>
          <a:lstStyle/>
          <a:p>
            <a:r>
              <a:rPr>
                <a:solidFill>
                  <a:prstClr val="black"/>
                </a:solidFill>
              </a:rPr>
              <a:t>Footer</a:t>
            </a:r>
          </a:p>
        </p:txBody>
      </p:sp>
      <p:sp>
        <p:nvSpPr>
          <p:cNvPr id="6" name="PlaceHolder 5"/>
          <p:cNvSpPr>
            <a:spLocks noGrp="1"/>
          </p:cNvSpPr>
          <p:nvPr>
            <p:ph type="sldNum" idx="3"/>
          </p:nvPr>
        </p:nvSpPr>
        <p:spPr/>
        <p:txBody>
          <a:bodyPr/>
          <a:lstStyle/>
          <a:p>
            <a:fld id="{235D4903-225D-433A-94D8-E9938FC9E360}" type="slidenum">
              <a:rPr/>
              <a:pPr/>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7755993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7" name="PlaceHolder 6"/>
          <p:cNvSpPr>
            <a:spLocks noGrp="1"/>
          </p:cNvSpPr>
          <p:nvPr>
            <p:ph type="ftr" idx="2"/>
          </p:nvPr>
        </p:nvSpPr>
        <p:spPr/>
        <p:txBody>
          <a:bodyPr/>
          <a:lstStyle/>
          <a:p>
            <a:r>
              <a:rPr>
                <a:solidFill>
                  <a:prstClr val="black"/>
                </a:solidFill>
              </a:rPr>
              <a:t>Footer</a:t>
            </a:r>
          </a:p>
        </p:txBody>
      </p:sp>
      <p:sp>
        <p:nvSpPr>
          <p:cNvPr id="8" name="PlaceHolder 7"/>
          <p:cNvSpPr>
            <a:spLocks noGrp="1"/>
          </p:cNvSpPr>
          <p:nvPr>
            <p:ph type="sldNum" idx="3"/>
          </p:nvPr>
        </p:nvSpPr>
        <p:spPr/>
        <p:txBody>
          <a:bodyPr/>
          <a:lstStyle/>
          <a:p>
            <a:fld id="{D9DEA9BE-856B-403E-A57C-F4C49D72D4E9}" type="slidenum">
              <a:rPr/>
              <a:pPr/>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6830662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9" name="PlaceHolder 8"/>
          <p:cNvSpPr>
            <a:spLocks noGrp="1"/>
          </p:cNvSpPr>
          <p:nvPr>
            <p:ph type="ftr" idx="2"/>
          </p:nvPr>
        </p:nvSpPr>
        <p:spPr/>
        <p:txBody>
          <a:bodyPr/>
          <a:lstStyle/>
          <a:p>
            <a:r>
              <a:rPr>
                <a:solidFill>
                  <a:prstClr val="black"/>
                </a:solidFill>
              </a:rPr>
              <a:t>Footer</a:t>
            </a:r>
          </a:p>
        </p:txBody>
      </p:sp>
      <p:sp>
        <p:nvSpPr>
          <p:cNvPr id="10" name="PlaceHolder 9"/>
          <p:cNvSpPr>
            <a:spLocks noGrp="1"/>
          </p:cNvSpPr>
          <p:nvPr>
            <p:ph type="sldNum" idx="3"/>
          </p:nvPr>
        </p:nvSpPr>
        <p:spPr/>
        <p:txBody>
          <a:bodyPr/>
          <a:lstStyle/>
          <a:p>
            <a:fld id="{5239686A-F022-4980-AB6B-BFBDB98C3A4A}" type="slidenum">
              <a:rPr/>
              <a:pPr/>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6385984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rPr>
                <a:solidFill>
                  <a:prstClr val="black"/>
                </a:solidFill>
              </a:rPr>
              <a:t>Footer</a:t>
            </a:r>
          </a:p>
        </p:txBody>
      </p:sp>
      <p:sp>
        <p:nvSpPr>
          <p:cNvPr id="3" name="PlaceHolder 2"/>
          <p:cNvSpPr>
            <a:spLocks noGrp="1"/>
          </p:cNvSpPr>
          <p:nvPr>
            <p:ph type="sldNum" idx="3"/>
          </p:nvPr>
        </p:nvSpPr>
        <p:spPr/>
        <p:txBody>
          <a:bodyPr/>
          <a:lstStyle/>
          <a:p>
            <a:fld id="{B126BB81-6749-4E79-B5FA-45DAAC879ABD}" type="slidenum">
              <a:rPr/>
              <a:pPr/>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0758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53E8AE0-D484-4636-AEC1-E35CA7CDE2A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A34DE65A-522E-4326-8DDF-FCA470475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AA48281D-5CDA-43C1-8ABC-441BE81FBF49}"/>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DF0C89B-65C9-4FBA-A903-36E0B4F95B3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77DCDEA-3101-432F-8F38-6AAC819DBC6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879854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ru-RU" sz="3200" b="0" strike="noStrike" spc="-1">
              <a:latin typeface="Calibri"/>
            </a:endParaRPr>
          </a:p>
        </p:txBody>
      </p:sp>
      <p:sp>
        <p:nvSpPr>
          <p:cNvPr id="4" name="PlaceHolder 3"/>
          <p:cNvSpPr>
            <a:spLocks noGrp="1"/>
          </p:cNvSpPr>
          <p:nvPr>
            <p:ph type="ftr" idx="2"/>
          </p:nvPr>
        </p:nvSpPr>
        <p:spPr/>
        <p:txBody>
          <a:bodyPr/>
          <a:lstStyle/>
          <a:p>
            <a:r>
              <a:rPr>
                <a:solidFill>
                  <a:prstClr val="black"/>
                </a:solidFill>
              </a:rPr>
              <a:t>Footer</a:t>
            </a:r>
          </a:p>
        </p:txBody>
      </p:sp>
      <p:sp>
        <p:nvSpPr>
          <p:cNvPr id="2" name="PlaceHolder 4"/>
          <p:cNvSpPr>
            <a:spLocks noGrp="1"/>
          </p:cNvSpPr>
          <p:nvPr>
            <p:ph type="sldNum" idx="3"/>
          </p:nvPr>
        </p:nvSpPr>
        <p:spPr/>
        <p:txBody>
          <a:bodyPr/>
          <a:lstStyle/>
          <a:p>
            <a:fld id="{852B3457-DB13-4134-8731-C2422CB0D43A}" type="slidenum">
              <a:rPr/>
              <a:pPr/>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8004885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4" name="PlaceHolder 3"/>
          <p:cNvSpPr>
            <a:spLocks noGrp="1"/>
          </p:cNvSpPr>
          <p:nvPr>
            <p:ph type="ftr" idx="2"/>
          </p:nvPr>
        </p:nvSpPr>
        <p:spPr/>
        <p:txBody>
          <a:bodyPr/>
          <a:lstStyle/>
          <a:p>
            <a:r>
              <a:rPr>
                <a:solidFill>
                  <a:prstClr val="black"/>
                </a:solidFill>
              </a:rPr>
              <a:t>Footer</a:t>
            </a:r>
          </a:p>
        </p:txBody>
      </p:sp>
      <p:sp>
        <p:nvSpPr>
          <p:cNvPr id="5" name="PlaceHolder 4"/>
          <p:cNvSpPr>
            <a:spLocks noGrp="1"/>
          </p:cNvSpPr>
          <p:nvPr>
            <p:ph type="sldNum" idx="3"/>
          </p:nvPr>
        </p:nvSpPr>
        <p:spPr/>
        <p:txBody>
          <a:bodyPr/>
          <a:lstStyle/>
          <a:p>
            <a:fld id="{ACC19167-318C-4522-A846-7FD657CBF34D}" type="slidenum">
              <a:rPr/>
              <a:pPr/>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3029769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5" name="PlaceHolder 4"/>
          <p:cNvSpPr>
            <a:spLocks noGrp="1"/>
          </p:cNvSpPr>
          <p:nvPr>
            <p:ph type="ftr" idx="2"/>
          </p:nvPr>
        </p:nvSpPr>
        <p:spPr/>
        <p:txBody>
          <a:bodyPr/>
          <a:lstStyle/>
          <a:p>
            <a:r>
              <a:rPr>
                <a:solidFill>
                  <a:prstClr val="black"/>
                </a:solidFill>
              </a:rPr>
              <a:t>Footer</a:t>
            </a:r>
          </a:p>
        </p:txBody>
      </p:sp>
      <p:sp>
        <p:nvSpPr>
          <p:cNvPr id="6" name="PlaceHolder 5"/>
          <p:cNvSpPr>
            <a:spLocks noGrp="1"/>
          </p:cNvSpPr>
          <p:nvPr>
            <p:ph type="sldNum" idx="3"/>
          </p:nvPr>
        </p:nvSpPr>
        <p:spPr/>
        <p:txBody>
          <a:bodyPr/>
          <a:lstStyle/>
          <a:p>
            <a:fld id="{738C784B-70C1-4DE2-BD09-3AC74A49E0FE}" type="slidenum">
              <a:rPr/>
              <a:pPr/>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3721068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 name="PlaceHolder 2"/>
          <p:cNvSpPr>
            <a:spLocks noGrp="1"/>
          </p:cNvSpPr>
          <p:nvPr>
            <p:ph type="ftr" idx="2"/>
          </p:nvPr>
        </p:nvSpPr>
        <p:spPr/>
        <p:txBody>
          <a:bodyPr/>
          <a:lstStyle/>
          <a:p>
            <a:r>
              <a:rPr>
                <a:solidFill>
                  <a:prstClr val="black"/>
                </a:solidFill>
              </a:rPr>
              <a:t>Footer</a:t>
            </a:r>
          </a:p>
        </p:txBody>
      </p:sp>
      <p:sp>
        <p:nvSpPr>
          <p:cNvPr id="4" name="PlaceHolder 3"/>
          <p:cNvSpPr>
            <a:spLocks noGrp="1"/>
          </p:cNvSpPr>
          <p:nvPr>
            <p:ph type="sldNum" idx="3"/>
          </p:nvPr>
        </p:nvSpPr>
        <p:spPr/>
        <p:txBody>
          <a:bodyPr/>
          <a:lstStyle/>
          <a:p>
            <a:fld id="{44BFCC34-86E3-481C-824A-180D38593F10}" type="slidenum">
              <a:rPr/>
              <a:pPr/>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7028355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tIns="0" rIns="0" bIns="0" anchor="ctr">
            <a:noAutofit/>
          </a:bodyPr>
          <a:lstStyle/>
          <a:p>
            <a:pPr algn="ctr"/>
            <a:endParaRPr lang="ru-RU" sz="3200" b="0" strike="noStrike" spc="-1">
              <a:latin typeface="Calibri"/>
            </a:endParaRPr>
          </a:p>
        </p:txBody>
      </p:sp>
      <p:sp>
        <p:nvSpPr>
          <p:cNvPr id="3" name="PlaceHolder 2"/>
          <p:cNvSpPr>
            <a:spLocks noGrp="1"/>
          </p:cNvSpPr>
          <p:nvPr>
            <p:ph type="ftr" idx="2"/>
          </p:nvPr>
        </p:nvSpPr>
        <p:spPr/>
        <p:txBody>
          <a:bodyPr/>
          <a:lstStyle/>
          <a:p>
            <a:r>
              <a:rPr>
                <a:solidFill>
                  <a:prstClr val="black"/>
                </a:solidFill>
              </a:rPr>
              <a:t>Footer</a:t>
            </a:r>
          </a:p>
        </p:txBody>
      </p:sp>
      <p:sp>
        <p:nvSpPr>
          <p:cNvPr id="4" name="PlaceHolder 3"/>
          <p:cNvSpPr>
            <a:spLocks noGrp="1"/>
          </p:cNvSpPr>
          <p:nvPr>
            <p:ph type="sldNum" idx="3"/>
          </p:nvPr>
        </p:nvSpPr>
        <p:spPr/>
        <p:txBody>
          <a:bodyPr/>
          <a:lstStyle/>
          <a:p>
            <a:fld id="{9B06AB4A-FA76-4140-B8B7-91B513154CEE}" type="slidenum">
              <a:rPr/>
              <a:pPr/>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0500100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22EF3E90-67F5-495C-861D-3D450573EA84}"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8422664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74C4DF0B-83B0-4A0A-8857-E9A74EB0C79A}"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3029025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A615D59C-2D80-44F7-8D6B-F7B544C8E52B}"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8406610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5" name="PlaceHolder 4"/>
          <p:cNvSpPr>
            <a:spLocks noGrp="1"/>
          </p:cNvSpPr>
          <p:nvPr>
            <p:ph type="ftr" idx="2"/>
          </p:nvPr>
        </p:nvSpPr>
        <p:spPr/>
        <p:txBody>
          <a:bodyPr/>
          <a:lstStyle/>
          <a:p>
            <a:r>
              <a:rPr>
                <a:solidFill>
                  <a:prstClr val="black"/>
                </a:solidFill>
              </a:rPr>
              <a:t>Footer</a:t>
            </a:r>
          </a:p>
        </p:txBody>
      </p:sp>
      <p:sp>
        <p:nvSpPr>
          <p:cNvPr id="6" name="PlaceHolder 5"/>
          <p:cNvSpPr>
            <a:spLocks noGrp="1"/>
          </p:cNvSpPr>
          <p:nvPr>
            <p:ph type="sldNum" idx="3"/>
          </p:nvPr>
        </p:nvSpPr>
        <p:spPr/>
        <p:txBody>
          <a:bodyPr/>
          <a:lstStyle/>
          <a:p>
            <a:fld id="{235D4903-225D-433A-94D8-E9938FC9E360}" type="slidenum">
              <a:rPr/>
              <a:pPr/>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5750657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7" name="PlaceHolder 6"/>
          <p:cNvSpPr>
            <a:spLocks noGrp="1"/>
          </p:cNvSpPr>
          <p:nvPr>
            <p:ph type="ftr" idx="2"/>
          </p:nvPr>
        </p:nvSpPr>
        <p:spPr/>
        <p:txBody>
          <a:bodyPr/>
          <a:lstStyle/>
          <a:p>
            <a:r>
              <a:rPr>
                <a:solidFill>
                  <a:prstClr val="black"/>
                </a:solidFill>
              </a:rPr>
              <a:t>Footer</a:t>
            </a:r>
          </a:p>
        </p:txBody>
      </p:sp>
      <p:sp>
        <p:nvSpPr>
          <p:cNvPr id="8" name="PlaceHolder 7"/>
          <p:cNvSpPr>
            <a:spLocks noGrp="1"/>
          </p:cNvSpPr>
          <p:nvPr>
            <p:ph type="sldNum" idx="3"/>
          </p:nvPr>
        </p:nvSpPr>
        <p:spPr/>
        <p:txBody>
          <a:bodyPr/>
          <a:lstStyle/>
          <a:p>
            <a:fld id="{D9DEA9BE-856B-403E-A57C-F4C49D72D4E9}" type="slidenum">
              <a:rPr/>
              <a:pPr/>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1894502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2892D3-D470-48BD-A496-D37FE7252A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6B29FD72-8D13-469E-A494-CC36A7428E7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43EA48D-FA46-4E43-8896-D010417BBCA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6FBF4354-4D13-4D93-929D-50429C145321}"/>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5DF4B8C-F5CE-45B9-939A-E15E9EDDB07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18720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9" name="PlaceHolder 8"/>
          <p:cNvSpPr>
            <a:spLocks noGrp="1"/>
          </p:cNvSpPr>
          <p:nvPr>
            <p:ph type="ftr" idx="2"/>
          </p:nvPr>
        </p:nvSpPr>
        <p:spPr/>
        <p:txBody>
          <a:bodyPr/>
          <a:lstStyle/>
          <a:p>
            <a:r>
              <a:rPr>
                <a:solidFill>
                  <a:prstClr val="black"/>
                </a:solidFill>
              </a:rPr>
              <a:t>Footer</a:t>
            </a:r>
          </a:p>
        </p:txBody>
      </p:sp>
      <p:sp>
        <p:nvSpPr>
          <p:cNvPr id="10" name="PlaceHolder 9"/>
          <p:cNvSpPr>
            <a:spLocks noGrp="1"/>
          </p:cNvSpPr>
          <p:nvPr>
            <p:ph type="sldNum" idx="3"/>
          </p:nvPr>
        </p:nvSpPr>
        <p:spPr/>
        <p:txBody>
          <a:bodyPr/>
          <a:lstStyle/>
          <a:p>
            <a:fld id="{5239686A-F022-4980-AB6B-BFBDB98C3A4A}" type="slidenum">
              <a:rPr/>
              <a:pPr/>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36420591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rPr>
                <a:solidFill>
                  <a:prstClr val="black"/>
                </a:solidFill>
              </a:rPr>
              <a:t>Footer</a:t>
            </a:r>
          </a:p>
        </p:txBody>
      </p:sp>
      <p:sp>
        <p:nvSpPr>
          <p:cNvPr id="3" name="PlaceHolder 2"/>
          <p:cNvSpPr>
            <a:spLocks noGrp="1"/>
          </p:cNvSpPr>
          <p:nvPr>
            <p:ph type="sldNum" idx="3"/>
          </p:nvPr>
        </p:nvSpPr>
        <p:spPr/>
        <p:txBody>
          <a:bodyPr/>
          <a:lstStyle/>
          <a:p>
            <a:fld id="{B126BB81-6749-4E79-B5FA-45DAAC879ABD}" type="slidenum">
              <a:rPr/>
              <a:pPr/>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42148130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ru-RU" sz="3200" b="0" strike="noStrike" spc="-1">
              <a:latin typeface="Calibri"/>
            </a:endParaRPr>
          </a:p>
        </p:txBody>
      </p:sp>
      <p:sp>
        <p:nvSpPr>
          <p:cNvPr id="4" name="PlaceHolder 3"/>
          <p:cNvSpPr>
            <a:spLocks noGrp="1"/>
          </p:cNvSpPr>
          <p:nvPr>
            <p:ph type="ftr" idx="2"/>
          </p:nvPr>
        </p:nvSpPr>
        <p:spPr/>
        <p:txBody>
          <a:bodyPr/>
          <a:lstStyle/>
          <a:p>
            <a:r>
              <a:rPr>
                <a:solidFill>
                  <a:prstClr val="black"/>
                </a:solidFill>
              </a:rPr>
              <a:t>Footer</a:t>
            </a:r>
          </a:p>
        </p:txBody>
      </p:sp>
      <p:sp>
        <p:nvSpPr>
          <p:cNvPr id="2" name="PlaceHolder 4"/>
          <p:cNvSpPr>
            <a:spLocks noGrp="1"/>
          </p:cNvSpPr>
          <p:nvPr>
            <p:ph type="sldNum" idx="3"/>
          </p:nvPr>
        </p:nvSpPr>
        <p:spPr/>
        <p:txBody>
          <a:bodyPr/>
          <a:lstStyle/>
          <a:p>
            <a:fld id="{852B3457-DB13-4134-8731-C2422CB0D43A}" type="slidenum">
              <a:rPr/>
              <a:pPr/>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2614649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4" name="PlaceHolder 3"/>
          <p:cNvSpPr>
            <a:spLocks noGrp="1"/>
          </p:cNvSpPr>
          <p:nvPr>
            <p:ph type="ftr" idx="2"/>
          </p:nvPr>
        </p:nvSpPr>
        <p:spPr/>
        <p:txBody>
          <a:bodyPr/>
          <a:lstStyle/>
          <a:p>
            <a:r>
              <a:rPr>
                <a:solidFill>
                  <a:prstClr val="black"/>
                </a:solidFill>
              </a:rPr>
              <a:t>Footer</a:t>
            </a:r>
          </a:p>
        </p:txBody>
      </p:sp>
      <p:sp>
        <p:nvSpPr>
          <p:cNvPr id="5" name="PlaceHolder 4"/>
          <p:cNvSpPr>
            <a:spLocks noGrp="1"/>
          </p:cNvSpPr>
          <p:nvPr>
            <p:ph type="sldNum" idx="3"/>
          </p:nvPr>
        </p:nvSpPr>
        <p:spPr/>
        <p:txBody>
          <a:bodyPr/>
          <a:lstStyle/>
          <a:p>
            <a:fld id="{ACC19167-318C-4522-A846-7FD657CBF34D}" type="slidenum">
              <a:rPr/>
              <a:pPr/>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8032934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5" name="PlaceHolder 4"/>
          <p:cNvSpPr>
            <a:spLocks noGrp="1"/>
          </p:cNvSpPr>
          <p:nvPr>
            <p:ph type="ftr" idx="2"/>
          </p:nvPr>
        </p:nvSpPr>
        <p:spPr/>
        <p:txBody>
          <a:bodyPr/>
          <a:lstStyle/>
          <a:p>
            <a:r>
              <a:rPr>
                <a:solidFill>
                  <a:prstClr val="black"/>
                </a:solidFill>
              </a:rPr>
              <a:t>Footer</a:t>
            </a:r>
          </a:p>
        </p:txBody>
      </p:sp>
      <p:sp>
        <p:nvSpPr>
          <p:cNvPr id="6" name="PlaceHolder 5"/>
          <p:cNvSpPr>
            <a:spLocks noGrp="1"/>
          </p:cNvSpPr>
          <p:nvPr>
            <p:ph type="sldNum" idx="3"/>
          </p:nvPr>
        </p:nvSpPr>
        <p:spPr/>
        <p:txBody>
          <a:bodyPr/>
          <a:lstStyle/>
          <a:p>
            <a:fld id="{738C784B-70C1-4DE2-BD09-3AC74A49E0FE}" type="slidenum">
              <a:rPr/>
              <a:pPr/>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409714503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 name="PlaceHolder 2"/>
          <p:cNvSpPr>
            <a:spLocks noGrp="1"/>
          </p:cNvSpPr>
          <p:nvPr>
            <p:ph type="ftr" idx="2"/>
          </p:nvPr>
        </p:nvSpPr>
        <p:spPr/>
        <p:txBody>
          <a:bodyPr/>
          <a:lstStyle/>
          <a:p>
            <a:r>
              <a:rPr>
                <a:solidFill>
                  <a:prstClr val="black"/>
                </a:solidFill>
              </a:rPr>
              <a:t>Footer</a:t>
            </a:r>
          </a:p>
        </p:txBody>
      </p:sp>
      <p:sp>
        <p:nvSpPr>
          <p:cNvPr id="4" name="PlaceHolder 3"/>
          <p:cNvSpPr>
            <a:spLocks noGrp="1"/>
          </p:cNvSpPr>
          <p:nvPr>
            <p:ph type="sldNum" idx="3"/>
          </p:nvPr>
        </p:nvSpPr>
        <p:spPr/>
        <p:txBody>
          <a:bodyPr/>
          <a:lstStyle/>
          <a:p>
            <a:fld id="{44BFCC34-86E3-481C-824A-180D38593F10}" type="slidenum">
              <a:rPr/>
              <a:pPr/>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8827742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tIns="0" rIns="0" bIns="0" anchor="ctr">
            <a:noAutofit/>
          </a:bodyPr>
          <a:lstStyle/>
          <a:p>
            <a:pPr algn="ctr"/>
            <a:endParaRPr lang="ru-RU" sz="3200" b="0" strike="noStrike" spc="-1">
              <a:latin typeface="Calibri"/>
            </a:endParaRPr>
          </a:p>
        </p:txBody>
      </p:sp>
      <p:sp>
        <p:nvSpPr>
          <p:cNvPr id="3" name="PlaceHolder 2"/>
          <p:cNvSpPr>
            <a:spLocks noGrp="1"/>
          </p:cNvSpPr>
          <p:nvPr>
            <p:ph type="ftr" idx="2"/>
          </p:nvPr>
        </p:nvSpPr>
        <p:spPr/>
        <p:txBody>
          <a:bodyPr/>
          <a:lstStyle/>
          <a:p>
            <a:r>
              <a:rPr>
                <a:solidFill>
                  <a:prstClr val="black"/>
                </a:solidFill>
              </a:rPr>
              <a:t>Footer</a:t>
            </a:r>
          </a:p>
        </p:txBody>
      </p:sp>
      <p:sp>
        <p:nvSpPr>
          <p:cNvPr id="4" name="PlaceHolder 3"/>
          <p:cNvSpPr>
            <a:spLocks noGrp="1"/>
          </p:cNvSpPr>
          <p:nvPr>
            <p:ph type="sldNum" idx="3"/>
          </p:nvPr>
        </p:nvSpPr>
        <p:spPr/>
        <p:txBody>
          <a:bodyPr/>
          <a:lstStyle/>
          <a:p>
            <a:fld id="{9B06AB4A-FA76-4140-B8B7-91B513154CEE}" type="slidenum">
              <a:rPr/>
              <a:pPr/>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509516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22EF3E90-67F5-495C-861D-3D450573EA84}"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90838547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74C4DF0B-83B0-4A0A-8857-E9A74EB0C79A}"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40246753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6" name="PlaceHolder 5"/>
          <p:cNvSpPr>
            <a:spLocks noGrp="1"/>
          </p:cNvSpPr>
          <p:nvPr>
            <p:ph type="ftr" idx="2"/>
          </p:nvPr>
        </p:nvSpPr>
        <p:spPr/>
        <p:txBody>
          <a:bodyPr/>
          <a:lstStyle/>
          <a:p>
            <a:r>
              <a:rPr>
                <a:solidFill>
                  <a:prstClr val="black"/>
                </a:solidFill>
              </a:rPr>
              <a:t>Footer</a:t>
            </a:r>
          </a:p>
        </p:txBody>
      </p:sp>
      <p:sp>
        <p:nvSpPr>
          <p:cNvPr id="7" name="PlaceHolder 6"/>
          <p:cNvSpPr>
            <a:spLocks noGrp="1"/>
          </p:cNvSpPr>
          <p:nvPr>
            <p:ph type="sldNum" idx="3"/>
          </p:nvPr>
        </p:nvSpPr>
        <p:spPr/>
        <p:txBody>
          <a:bodyPr/>
          <a:lstStyle/>
          <a:p>
            <a:fld id="{A615D59C-2D80-44F7-8D6B-F7B544C8E52B}" type="slidenum">
              <a:rPr/>
              <a:pPr/>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426475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DECAF89-464F-4C9B-B749-32670EBB9C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A55546C4-738E-403A-8DD9-78B29ABDB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523B8BF2-8367-4072-9C63-1D133243EF4C}"/>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95DA8F1-AF9B-4C09-8701-E02FA83C5FD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3DE3D29-A23C-4976-A6B7-0EFE25BF238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529587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5" name="PlaceHolder 4"/>
          <p:cNvSpPr>
            <a:spLocks noGrp="1"/>
          </p:cNvSpPr>
          <p:nvPr>
            <p:ph type="ftr" idx="2"/>
          </p:nvPr>
        </p:nvSpPr>
        <p:spPr/>
        <p:txBody>
          <a:bodyPr/>
          <a:lstStyle/>
          <a:p>
            <a:r>
              <a:rPr>
                <a:solidFill>
                  <a:prstClr val="black"/>
                </a:solidFill>
              </a:rPr>
              <a:t>Footer</a:t>
            </a:r>
          </a:p>
        </p:txBody>
      </p:sp>
      <p:sp>
        <p:nvSpPr>
          <p:cNvPr id="6" name="PlaceHolder 5"/>
          <p:cNvSpPr>
            <a:spLocks noGrp="1"/>
          </p:cNvSpPr>
          <p:nvPr>
            <p:ph type="sldNum" idx="3"/>
          </p:nvPr>
        </p:nvSpPr>
        <p:spPr/>
        <p:txBody>
          <a:bodyPr/>
          <a:lstStyle/>
          <a:p>
            <a:fld id="{235D4903-225D-433A-94D8-E9938FC9E360}" type="slidenum">
              <a:rPr/>
              <a:pPr/>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973461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7" name="PlaceHolder 6"/>
          <p:cNvSpPr>
            <a:spLocks noGrp="1"/>
          </p:cNvSpPr>
          <p:nvPr>
            <p:ph type="ftr" idx="2"/>
          </p:nvPr>
        </p:nvSpPr>
        <p:spPr/>
        <p:txBody>
          <a:bodyPr/>
          <a:lstStyle/>
          <a:p>
            <a:r>
              <a:rPr>
                <a:solidFill>
                  <a:prstClr val="black"/>
                </a:solidFill>
              </a:rPr>
              <a:t>Footer</a:t>
            </a:r>
          </a:p>
        </p:txBody>
      </p:sp>
      <p:sp>
        <p:nvSpPr>
          <p:cNvPr id="8" name="PlaceHolder 7"/>
          <p:cNvSpPr>
            <a:spLocks noGrp="1"/>
          </p:cNvSpPr>
          <p:nvPr>
            <p:ph type="sldNum" idx="3"/>
          </p:nvPr>
        </p:nvSpPr>
        <p:spPr/>
        <p:txBody>
          <a:bodyPr/>
          <a:lstStyle/>
          <a:p>
            <a:fld id="{D9DEA9BE-856B-403E-A57C-F4C49D72D4E9}" type="slidenum">
              <a:rPr/>
              <a:pPr/>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1981192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ru-RU" sz="4400" b="0" strike="noStrike" spc="-1">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ru-RU" sz="2800" b="0" strike="noStrike" spc="-1">
              <a:solidFill>
                <a:srgbClr val="000000"/>
              </a:solidFill>
              <a:latin typeface="Calibri"/>
            </a:endParaRPr>
          </a:p>
        </p:txBody>
      </p:sp>
      <p:sp>
        <p:nvSpPr>
          <p:cNvPr id="9" name="PlaceHolder 8"/>
          <p:cNvSpPr>
            <a:spLocks noGrp="1"/>
          </p:cNvSpPr>
          <p:nvPr>
            <p:ph type="ftr" idx="2"/>
          </p:nvPr>
        </p:nvSpPr>
        <p:spPr/>
        <p:txBody>
          <a:bodyPr/>
          <a:lstStyle/>
          <a:p>
            <a:r>
              <a:rPr>
                <a:solidFill>
                  <a:prstClr val="black"/>
                </a:solidFill>
              </a:rPr>
              <a:t>Footer</a:t>
            </a:r>
          </a:p>
        </p:txBody>
      </p:sp>
      <p:sp>
        <p:nvSpPr>
          <p:cNvPr id="10" name="PlaceHolder 9"/>
          <p:cNvSpPr>
            <a:spLocks noGrp="1"/>
          </p:cNvSpPr>
          <p:nvPr>
            <p:ph type="sldNum" idx="3"/>
          </p:nvPr>
        </p:nvSpPr>
        <p:spPr/>
        <p:txBody>
          <a:bodyPr/>
          <a:lstStyle/>
          <a:p>
            <a:fld id="{5239686A-F022-4980-AB6B-BFBDB98C3A4A}" type="slidenum">
              <a:rPr/>
              <a:pPr/>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12899791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88DAB83-8C5A-880A-989A-B0FFE880214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CB30782A-D85D-4784-D419-391905A43F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7A853BAA-D70E-7AC9-20F0-E0B4109EB31E}"/>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EC592192-CCD2-1A20-F30E-82C5C1D8330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B19D9C3B-4D91-774F-9456-E9DBC4661D2F}"/>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362913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06D579A-DE7A-18DD-7B15-E34CBE005A3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6F84321D-31EC-26FA-F3F8-4F2DA9B76C6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96775CBC-E7AC-256A-9A42-63DAB47673F4}"/>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FA8E85F-E47E-17F2-FDE0-F7D6AAF6AF3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1690FDA-72E3-05CA-D2E1-85FA32DB86B2}"/>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44466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4C1F163-D631-EFD8-48EC-4DE95F6B04D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A9B34187-2B6A-8EBF-7D4E-298D81582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E66D2162-8E1B-30A0-140F-F6C87DB5466D}"/>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88AF0C60-E717-3680-7DBB-7CAE2251CE4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4E91DD5-268F-8D09-D3DF-335707F09AAB}"/>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013412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44F0C14-0772-8332-6CC0-92AB35C2202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152DDDA5-A8A6-6BA8-E1D5-CCA3C950B59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B59EAC29-E7C2-E761-5E04-1ED0813EFBD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BE8F989A-0C9E-051B-B3A5-935EABA8B37D}"/>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635B6481-BE2E-06D5-9CB9-62581EBEFCB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8ACA043-5BFB-753D-58C7-385F6D9A0164}"/>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55482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30C10A9-D088-06CF-69A8-8748CAB93CF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9400B511-5B07-A93C-6E2E-3BDA286237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2179E8F5-2287-DF6A-0BCE-89B9C888CCC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57AE27DE-50F4-6E4C-61D7-D9D20B24B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B0BDBF36-CBF8-1738-90B4-E0FBB42DFCD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AA82AA15-D7AD-C428-B935-D63FA4631E47}"/>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975FD834-8111-0743-082F-03F53DEB1F08}"/>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D08AA643-71C4-4FCF-29A5-EA8D9DD65406}"/>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66352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499E583-C711-4A77-3677-92ED252879A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32289147-4B4D-A723-FE32-08756BBC691C}"/>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878B551D-B01A-1FA4-A80B-EDB78C78AE9B}"/>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A0F929B7-C238-0B14-3A11-C8887AEE1EB1}"/>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56550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D53096A2-C7FE-EA09-8D9A-A31971DD5202}"/>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B0A652D9-527A-0CFB-DAC5-FB707F29074A}"/>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B9A6D066-6EEA-632D-1235-3F00B5BDD4F2}"/>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4034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9E92-2474-470F-BFA2-B3B8F3451E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9B0AB13F-602A-475D-A251-939BFE64402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DD27A32-44A9-479A-8B07-FCDC835AE7B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66A12C2C-3ED5-4BA3-A940-A4660F9F60A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8A83796B-DAB9-43F2-8CF1-945316C6179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37D921CA-239E-4D33-B93D-E5BCDAD85E4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48577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7FDD170-B161-7F22-49B4-DB67BA0350D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194B8DE3-6C26-81F8-8F67-C8D2584F4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63D1A3A7-FA8C-C02A-95E0-D14412D6A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FB0AA09B-509E-0A06-9962-079BAA649B9B}"/>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CF7139D6-3856-670D-1B74-E2FE47435D1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662EA88-C4DD-E1D8-8FEE-A01BA963A214}"/>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831427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60DC4B1-FA7A-E8E8-B5D9-1DF0B50FA01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EC303BEE-FBC3-4601-2C5D-6B37D4B6A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073189AD-6C26-308A-0D52-4485DA083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4DA2579E-0406-4B45-E478-6070C98C1BDA}"/>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C66793C-0742-2E4A-122B-D131E886014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ECF59191-03C3-9297-EADF-96BCC5611845}"/>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59913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D26BF09-7AD3-4E4B-29D2-31FC6DCF93B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B9AF7A73-178C-FF84-D043-1A53221F678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3E6506AB-2809-6EFD-CA26-B11F734AD1AE}"/>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B4E69A48-578C-5648-FADB-DB729129991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ED768916-1E44-8451-622C-865F69114A28}"/>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58060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8F8F1DEC-44DF-A967-77C1-68DC8FDD3BD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DF121EE4-CCAD-E25D-5CFE-85ECD28D5D8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4CE83EB5-257B-7DE2-F1E4-DA6F42082768}"/>
              </a:ext>
            </a:extLst>
          </p:cNvPr>
          <p:cNvSpPr>
            <a:spLocks noGrp="1"/>
          </p:cNvSpPr>
          <p:nvPr>
            <p:ph type="dt" sz="half" idx="10"/>
          </p:nvPr>
        </p:nvSpPr>
        <p:spPr/>
        <p:txBody>
          <a:body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2099E0C2-E276-4509-0955-74D15D1C1BE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4DF660D9-393B-FAD6-FB63-3E00EF92BF28}"/>
              </a:ext>
            </a:extLst>
          </p:cNvPr>
          <p:cNvSpPr>
            <a:spLocks noGrp="1"/>
          </p:cNvSpPr>
          <p:nvPr>
            <p:ph type="sldNum" sz="quarter" idx="12"/>
          </p:nvPr>
        </p:nvSpPr>
        <p:spPr/>
        <p:txBody>
          <a:body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6369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1977" y="274638"/>
            <a:ext cx="9999663" cy="1143000"/>
          </a:xfrm>
          <a:prstGeom prst="rect">
            <a:avLst/>
          </a:prstGeom>
        </p:spPr>
        <p:txBody>
          <a:bodyPr/>
          <a:lstStyle/>
          <a:p>
            <a:r>
              <a:rPr lang="ru-RU"/>
              <a:t>Образец заголовка</a:t>
            </a:r>
            <a:endParaRPr lang="en-US"/>
          </a:p>
        </p:txBody>
      </p:sp>
      <p:sp>
        <p:nvSpPr>
          <p:cNvPr id="3" name="Объект 2"/>
          <p:cNvSpPr>
            <a:spLocks noGrp="1"/>
          </p:cNvSpPr>
          <p:nvPr>
            <p:ph idx="1"/>
          </p:nvPr>
        </p:nvSpPr>
        <p:spPr>
          <a:xfrm>
            <a:off x="561977" y="1447800"/>
            <a:ext cx="9999663" cy="4800600"/>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a:xfrm>
            <a:off x="3424232" y="6305550"/>
            <a:ext cx="2844800" cy="476250"/>
          </a:xfrm>
          <a:prstGeom prst="rect">
            <a:avLst/>
          </a:prstGeom>
        </p:spPr>
        <p:txBody>
          <a:bodyPr/>
          <a:lstStyle>
            <a:lvl1pPr>
              <a:defRPr/>
            </a:lvl1pPr>
          </a:lstStyle>
          <a:p>
            <a:pPr fontAlgn="base">
              <a:spcBef>
                <a:spcPct val="0"/>
              </a:spcBef>
              <a:spcAft>
                <a:spcPct val="0"/>
              </a:spcAft>
              <a:defRPr/>
            </a:pPr>
            <a:fld id="{9AA6CF23-6B6A-43F2-B77E-DC3172A52921}"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5" name="Нижний колонтитул 9"/>
          <p:cNvSpPr>
            <a:spLocks noGrp="1"/>
          </p:cNvSpPr>
          <p:nvPr>
            <p:ph type="ftr" sz="quarter" idx="11"/>
          </p:nvPr>
        </p:nvSpPr>
        <p:spPr>
          <a:xfrm>
            <a:off x="6269032" y="6305550"/>
            <a:ext cx="3860800" cy="476250"/>
          </a:xfrm>
          <a:prstGeom prst="rect">
            <a:avLst/>
          </a:prstGeom>
        </p:spPr>
        <p:txBody>
          <a:bodyPr/>
          <a:lstStyle>
            <a:lvl1pPr>
              <a:defRPr/>
            </a:lvl1pPr>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6" name="Номер слайда 21"/>
          <p:cNvSpPr>
            <a:spLocks noGrp="1"/>
          </p:cNvSpPr>
          <p:nvPr>
            <p:ph type="sldNum" sz="quarter" idx="12"/>
          </p:nvPr>
        </p:nvSpPr>
        <p:spPr>
          <a:xfrm>
            <a:off x="10134597" y="6305550"/>
            <a:ext cx="609600" cy="476250"/>
          </a:xfrm>
          <a:prstGeom prst="rect">
            <a:avLst/>
          </a:prstGeom>
        </p:spPr>
        <p:txBody>
          <a:bodyPr/>
          <a:lstStyle>
            <a:lvl1pPr>
              <a:defRPr/>
            </a:lvl1pPr>
          </a:lstStyle>
          <a:p>
            <a:pPr fontAlgn="base">
              <a:spcBef>
                <a:spcPct val="0"/>
              </a:spcBef>
              <a:spcAft>
                <a:spcPct val="0"/>
              </a:spcAft>
              <a:defRPr/>
            </a:pPr>
            <a:fld id="{A73AD24D-69C2-4CC8-A296-A1FB85458A99}"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823414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6286EB0-079C-4962-A6EE-0C4F6CF29B4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C8056E87-4C83-408D-8946-B67D16167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B84DD768-257D-411A-8C57-913D0E6ED71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229E554F-EE3D-4066-BE09-58E7D03E3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0129F0D8-8307-49F2-BC3C-B47E0BDD756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42778398-27F1-4CFA-9EC1-81A1FCF0F76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704FA2EB-9EAE-463A-9BAE-57BFC0B3A383}"/>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C2CDE391-D3F1-46E7-8EB2-4D9ACB5E9431}"/>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16766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F94BC0-5980-47AA-8FCF-FA3C5DA350C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4DE465F7-D6A0-4FF8-9876-DA09E6DF68D3}"/>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FDB3B7CC-5811-40E3-BD4D-0ABC164FDA37}"/>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BB382DCB-89FA-47A6-B776-6693CB317003}"/>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31782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5C945DCC-8C8F-4C6F-806B-84081C0B17F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9E4D0469-CDF8-4A84-84E3-50D8596216C9}"/>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D9955DDD-B0B1-429A-B007-375298813F55}"/>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42312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606880B-8DC1-404D-9D60-B1C544A5A59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A88A1F8B-7A8B-4CE2-8174-B8C5AEFEE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A3D4E97E-436E-4C56-90C4-8E8C690D6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D2F17E06-2758-4633-9BAD-F65C0E85DE5A}"/>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98D46D9C-F02A-4916-ADC7-C8E9DC1CFBC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199C6D71-19E1-4AB4-B618-8B7B1DEBD11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3412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37B6924-B060-4B7A-8249-B5C5B0F900E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5F5455EF-7F9E-4AD0-A56F-3F38556F5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1DE4632C-C95C-4131-8479-9945E8FC9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F0856F4-0A63-4708-A063-5264DEEBEC1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3DC125A7-03C6-4195-AA2F-E300B450680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A29A1C53-E948-4550-AC56-3FC6E916C1E4}"/>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3939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00127C-D043-4C1A-AB18-10D0478954E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1E3858E7-C714-4C5E-9A85-C40A4AB6842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F246C4D-18A5-4D36-BA16-CB63FEB1848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B3C349E2-13CC-447E-A00D-B577D6B644A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BAF5A964-8ACF-4CD0-9F05-C9152EF3A5C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4903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99B196EC-F1BD-42C1-BBF4-4FD9CDC20B4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A0979E03-814D-4FA1-8450-546F6B215F3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3C24B81-E7DD-48BD-AB67-FD89F7C90AB0}"/>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B9EC86E-B2FC-4ECD-9D25-19CE2C6CB4DE}"/>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0CAFA689-B7F0-4DE9-ABCA-CB996ADB0DA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7080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53E8AE0-D484-4636-AEC1-E35CA7CDE2A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A34DE65A-522E-4326-8DDF-FCA470475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AA48281D-5CDA-43C1-8ABC-441BE81FBF49}"/>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DF0C89B-65C9-4FBA-A903-36E0B4F95B3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77DCDEA-3101-432F-8F38-6AAC819DBC6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13645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2892D3-D470-48BD-A496-D37FE7252A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6B29FD72-8D13-469E-A494-CC36A7428E7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43EA48D-FA46-4E43-8896-D010417BBCA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6FBF4354-4D13-4D93-929D-50429C145321}"/>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5DF4B8C-F5CE-45B9-939A-E15E9EDDB07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4465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DECAF89-464F-4C9B-B749-32670EBB9C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A55546C4-738E-403A-8DD9-78B29ABDB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523B8BF2-8367-4072-9C63-1D133243EF4C}"/>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95DA8F1-AF9B-4C09-8701-E02FA83C5FD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3DE3D29-A23C-4976-A6B7-0EFE25BF238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931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6"/>
          <p:cNvSpPr/>
          <p:nvPr/>
        </p:nvSpPr>
        <p:spPr>
          <a:xfrm>
            <a:off x="3043239"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9"/>
          <p:cNvSpPr/>
          <p:nvPr/>
        </p:nvSpPr>
        <p:spPr bwMode="invGray">
          <a:xfrm>
            <a:off x="3048001"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Овал 7"/>
          <p:cNvSpPr/>
          <p:nvPr/>
        </p:nvSpPr>
        <p:spPr>
          <a:xfrm>
            <a:off x="2896428" y="2814658"/>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endParaRPr>
          </a:p>
        </p:txBody>
      </p:sp>
      <p:sp>
        <p:nvSpPr>
          <p:cNvPr id="7" name="Овал 8"/>
          <p:cNvSpPr/>
          <p:nvPr/>
        </p:nvSpPr>
        <p:spPr>
          <a:xfrm>
            <a:off x="3211520" y="2746377"/>
            <a:ext cx="8413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endParaRPr>
          </a:p>
        </p:txBody>
      </p:sp>
      <p:sp>
        <p:nvSpPr>
          <p:cNvPr id="2" name="Заголовок 1"/>
          <p:cNvSpPr>
            <a:spLocks noGrp="1"/>
          </p:cNvSpPr>
          <p:nvPr>
            <p:ph type="title"/>
          </p:nvPr>
        </p:nvSpPr>
        <p:spPr>
          <a:xfrm>
            <a:off x="3437858" y="2600325"/>
            <a:ext cx="8534400" cy="2286000"/>
          </a:xfrm>
          <a:prstGeom prst="rect">
            <a:avLst/>
          </a:prstGeom>
        </p:spPr>
        <p:txBody>
          <a:bodyPr anchor="t"/>
          <a:lstStyle>
            <a:lvl1pPr algn="l">
              <a:lnSpc>
                <a:spcPts val="4500"/>
              </a:lnSpc>
              <a:buNone/>
              <a:defRPr sz="4000" b="1" cap="all"/>
            </a:lvl1pPr>
            <a:extLst/>
          </a:lstStyle>
          <a:p>
            <a:r>
              <a:rPr lang="ru-RU"/>
              <a:t>Образец заголовка</a:t>
            </a:r>
            <a:endParaRPr lang="en-US"/>
          </a:p>
        </p:txBody>
      </p:sp>
      <p:sp>
        <p:nvSpPr>
          <p:cNvPr id="3" name="Текст 2"/>
          <p:cNvSpPr>
            <a:spLocks noGrp="1"/>
          </p:cNvSpPr>
          <p:nvPr>
            <p:ph type="body" idx="1"/>
          </p:nvPr>
        </p:nvSpPr>
        <p:spPr>
          <a:xfrm>
            <a:off x="3437858" y="1066800"/>
            <a:ext cx="8534400" cy="1509712"/>
          </a:xfrm>
          <a:prstGeom prst="rect">
            <a:avLst/>
          </a:prstGeo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8" name="Дата 3"/>
          <p:cNvSpPr>
            <a:spLocks noGrp="1"/>
          </p:cNvSpPr>
          <p:nvPr>
            <p:ph type="dt" sz="half" idx="10"/>
          </p:nvPr>
        </p:nvSpPr>
        <p:spPr>
          <a:xfrm>
            <a:off x="3424232" y="6305550"/>
            <a:ext cx="2844800" cy="476250"/>
          </a:xfrm>
          <a:prstGeom prst="rect">
            <a:avLst/>
          </a:prstGeom>
        </p:spPr>
        <p:txBody>
          <a:bodyPr/>
          <a:lstStyle>
            <a:lvl1pPr>
              <a:defRPr/>
            </a:lvl1pPr>
            <a:extLst/>
          </a:lstStyle>
          <a:p>
            <a:pPr fontAlgn="base">
              <a:spcBef>
                <a:spcPct val="0"/>
              </a:spcBef>
              <a:spcAft>
                <a:spcPct val="0"/>
              </a:spcAft>
              <a:defRPr/>
            </a:pPr>
            <a:fld id="{689CB725-195B-4B2F-B2AD-8A6E6F18E8F9}"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9" name="Нижний колонтитул 4"/>
          <p:cNvSpPr>
            <a:spLocks noGrp="1"/>
          </p:cNvSpPr>
          <p:nvPr>
            <p:ph type="ftr" sz="quarter" idx="11"/>
          </p:nvPr>
        </p:nvSpPr>
        <p:spPr>
          <a:xfrm>
            <a:off x="6269032" y="6305550"/>
            <a:ext cx="3860800" cy="476250"/>
          </a:xfrm>
          <a:prstGeom prst="rect">
            <a:avLst/>
          </a:prstGeom>
        </p:spPr>
        <p:txBody>
          <a:bodyPr/>
          <a:lstStyle>
            <a:lvl1pPr>
              <a:defRPr/>
            </a:lvl1pPr>
            <a:extLst/>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10" name="Номер слайда 5"/>
          <p:cNvSpPr>
            <a:spLocks noGrp="1"/>
          </p:cNvSpPr>
          <p:nvPr>
            <p:ph type="sldNum" sz="quarter" idx="12"/>
          </p:nvPr>
        </p:nvSpPr>
        <p:spPr>
          <a:xfrm>
            <a:off x="10134597" y="6305550"/>
            <a:ext cx="609600" cy="476250"/>
          </a:xfrm>
          <a:prstGeom prst="rect">
            <a:avLst/>
          </a:prstGeom>
        </p:spPr>
        <p:txBody>
          <a:bodyPr/>
          <a:lstStyle>
            <a:lvl1pPr>
              <a:defRPr/>
            </a:lvl1pPr>
            <a:extLst/>
          </a:lstStyle>
          <a:p>
            <a:pPr fontAlgn="base">
              <a:spcBef>
                <a:spcPct val="0"/>
              </a:spcBef>
              <a:spcAft>
                <a:spcPct val="0"/>
              </a:spcAft>
              <a:defRPr/>
            </a:pPr>
            <a:fld id="{1C6BAEB7-68C8-4D39-8227-4E8B6D9C00F0}"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4925563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9E92-2474-470F-BFA2-B3B8F3451E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9B0AB13F-602A-475D-A251-939BFE64402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DD27A32-44A9-479A-8B07-FCDC835AE7B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66A12C2C-3ED5-4BA3-A940-A4660F9F60A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8A83796B-DAB9-43F2-8CF1-945316C6179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37D921CA-239E-4D33-B93D-E5BCDAD85E4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3354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6286EB0-079C-4962-A6EE-0C4F6CF29B4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C8056E87-4C83-408D-8946-B67D16167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B84DD768-257D-411A-8C57-913D0E6ED71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229E554F-EE3D-4066-BE09-58E7D03E3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0129F0D8-8307-49F2-BC3C-B47E0BDD756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42778398-27F1-4CFA-9EC1-81A1FCF0F76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704FA2EB-9EAE-463A-9BAE-57BFC0B3A383}"/>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C2CDE391-D3F1-46E7-8EB2-4D9ACB5E9431}"/>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2909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F94BC0-5980-47AA-8FCF-FA3C5DA350C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4DE465F7-D6A0-4FF8-9876-DA09E6DF68D3}"/>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FDB3B7CC-5811-40E3-BD4D-0ABC164FDA37}"/>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BB382DCB-89FA-47A6-B776-6693CB317003}"/>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94224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5C945DCC-8C8F-4C6F-806B-84081C0B17F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9E4D0469-CDF8-4A84-84E3-50D8596216C9}"/>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D9955DDD-B0B1-429A-B007-375298813F55}"/>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2001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606880B-8DC1-404D-9D60-B1C544A5A59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A88A1F8B-7A8B-4CE2-8174-B8C5AEFEE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A3D4E97E-436E-4C56-90C4-8E8C690D6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D2F17E06-2758-4633-9BAD-F65C0E85DE5A}"/>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98D46D9C-F02A-4916-ADC7-C8E9DC1CFBC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199C6D71-19E1-4AB4-B618-8B7B1DEBD11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0480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37B6924-B060-4B7A-8249-B5C5B0F900E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5F5455EF-7F9E-4AD0-A56F-3F38556F5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1DE4632C-C95C-4131-8479-9945E8FC9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F0856F4-0A63-4708-A063-5264DEEBEC1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3DC125A7-03C6-4195-AA2F-E300B450680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A29A1C53-E948-4550-AC56-3FC6E916C1E4}"/>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1676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00127C-D043-4C1A-AB18-10D0478954E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1E3858E7-C714-4C5E-9A85-C40A4AB6842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F246C4D-18A5-4D36-BA16-CB63FEB1848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B3C349E2-13CC-447E-A00D-B577D6B644A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BAF5A964-8ACF-4CD0-9F05-C9152EF3A5C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2772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99B196EC-F1BD-42C1-BBF4-4FD9CDC20B4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A0979E03-814D-4FA1-8450-546F6B215F3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3C24B81-E7DD-48BD-AB67-FD89F7C90AB0}"/>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B9EC86E-B2FC-4ECD-9D25-19CE2C6CB4DE}"/>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0CAFA689-B7F0-4DE9-ABCA-CB996ADB0DA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56719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53E8AE0-D484-4636-AEC1-E35CA7CDE2A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A34DE65A-522E-4326-8DDF-FCA470475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AA48281D-5CDA-43C1-8ABC-441BE81FBF49}"/>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DF0C89B-65C9-4FBA-A903-36E0B4F95B3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77DCDEA-3101-432F-8F38-6AAC819DBC6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1779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2892D3-D470-48BD-A496-D37FE7252A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6B29FD72-8D13-469E-A494-CC36A7428E7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43EA48D-FA46-4E43-8896-D010417BBCA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6FBF4354-4D13-4D93-929D-50429C145321}"/>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5DF4B8C-F5CE-45B9-939A-E15E9EDDB07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276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6" y="274320"/>
            <a:ext cx="9997440" cy="1143000"/>
          </a:xfrm>
          <a:prstGeom prst="rect">
            <a:avLst/>
          </a:prstGeom>
        </p:spPr>
        <p:txBody>
          <a:bodyPr/>
          <a:lstStyle/>
          <a:p>
            <a:r>
              <a:rPr lang="ru-RU"/>
              <a:t>Образец заголовка</a:t>
            </a:r>
            <a:endParaRPr lang="en-US"/>
          </a:p>
        </p:txBody>
      </p:sp>
      <p:sp>
        <p:nvSpPr>
          <p:cNvPr id="3" name="Объект 2"/>
          <p:cNvSpPr>
            <a:spLocks noGrp="1"/>
          </p:cNvSpPr>
          <p:nvPr>
            <p:ph sz="half" idx="1"/>
          </p:nvPr>
        </p:nvSpPr>
        <p:spPr>
          <a:xfrm>
            <a:off x="1914146" y="1524000"/>
            <a:ext cx="4876800" cy="4663440"/>
          </a:xfrm>
          <a:prstGeom prst="rect">
            <a:avLst/>
          </a:prstGeo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7034785" y="1524000"/>
            <a:ext cx="4876800" cy="4663440"/>
          </a:xfrm>
          <a:prstGeom prst="rect">
            <a:avLst/>
          </a:prstGeo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23"/>
          <p:cNvSpPr>
            <a:spLocks noGrp="1"/>
          </p:cNvSpPr>
          <p:nvPr>
            <p:ph type="dt" sz="half" idx="10"/>
          </p:nvPr>
        </p:nvSpPr>
        <p:spPr>
          <a:xfrm>
            <a:off x="3424232" y="6305550"/>
            <a:ext cx="2844800" cy="476250"/>
          </a:xfrm>
          <a:prstGeom prst="rect">
            <a:avLst/>
          </a:prstGeom>
        </p:spPr>
        <p:txBody>
          <a:bodyPr/>
          <a:lstStyle>
            <a:lvl1pPr>
              <a:defRPr/>
            </a:lvl1pPr>
          </a:lstStyle>
          <a:p>
            <a:pPr fontAlgn="base">
              <a:spcBef>
                <a:spcPct val="0"/>
              </a:spcBef>
              <a:spcAft>
                <a:spcPct val="0"/>
              </a:spcAft>
              <a:defRPr/>
            </a:pPr>
            <a:fld id="{D4DC74D4-FF0C-412E-9785-7028B8F53526}"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6" name="Нижний колонтитул 9"/>
          <p:cNvSpPr>
            <a:spLocks noGrp="1"/>
          </p:cNvSpPr>
          <p:nvPr>
            <p:ph type="ftr" sz="quarter" idx="11"/>
          </p:nvPr>
        </p:nvSpPr>
        <p:spPr>
          <a:xfrm>
            <a:off x="6269032" y="6305550"/>
            <a:ext cx="3860800" cy="476250"/>
          </a:xfrm>
          <a:prstGeom prst="rect">
            <a:avLst/>
          </a:prstGeom>
        </p:spPr>
        <p:txBody>
          <a:bodyPr/>
          <a:lstStyle>
            <a:lvl1pPr>
              <a:defRPr/>
            </a:lvl1pPr>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7" name="Номер слайда 21"/>
          <p:cNvSpPr>
            <a:spLocks noGrp="1"/>
          </p:cNvSpPr>
          <p:nvPr>
            <p:ph type="sldNum" sz="quarter" idx="12"/>
          </p:nvPr>
        </p:nvSpPr>
        <p:spPr>
          <a:xfrm>
            <a:off x="10134597" y="6305550"/>
            <a:ext cx="609600" cy="476250"/>
          </a:xfrm>
          <a:prstGeom prst="rect">
            <a:avLst/>
          </a:prstGeom>
        </p:spPr>
        <p:txBody>
          <a:bodyPr/>
          <a:lstStyle>
            <a:lvl1pPr>
              <a:defRPr/>
            </a:lvl1pPr>
          </a:lstStyle>
          <a:p>
            <a:pPr fontAlgn="base">
              <a:spcBef>
                <a:spcPct val="0"/>
              </a:spcBef>
              <a:spcAft>
                <a:spcPct val="0"/>
              </a:spcAft>
              <a:defRPr/>
            </a:pPr>
            <a:fld id="{4EF9A82E-89BD-4FAD-9DAF-A71B78B85A49}"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2775552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DECAF89-464F-4C9B-B749-32670EBB9C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A55546C4-738E-403A-8DD9-78B29ABDB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523B8BF2-8367-4072-9C63-1D133243EF4C}"/>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95DA8F1-AF9B-4C09-8701-E02FA83C5FD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C3DE3D29-A23C-4976-A6B7-0EFE25BF238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31150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9E92-2474-470F-BFA2-B3B8F3451E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9B0AB13F-602A-475D-A251-939BFE64402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DD27A32-44A9-479A-8B07-FCDC835AE7B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66A12C2C-3ED5-4BA3-A940-A4660F9F60A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8A83796B-DAB9-43F2-8CF1-945316C6179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37D921CA-239E-4D33-B93D-E5BCDAD85E4F}"/>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4291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6286EB0-079C-4962-A6EE-0C4F6CF29B4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C8056E87-4C83-408D-8946-B67D16167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B84DD768-257D-411A-8C57-913D0E6ED71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229E554F-EE3D-4066-BE09-58E7D03E3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0129F0D8-8307-49F2-BC3C-B47E0BDD756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42778398-27F1-4CFA-9EC1-81A1FCF0F76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704FA2EB-9EAE-463A-9BAE-57BFC0B3A383}"/>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C2CDE391-D3F1-46E7-8EB2-4D9ACB5E9431}"/>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4122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F94BC0-5980-47AA-8FCF-FA3C5DA350C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4DE465F7-D6A0-4FF8-9876-DA09E6DF68D3}"/>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FDB3B7CC-5811-40E3-BD4D-0ABC164FDA37}"/>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BB382DCB-89FA-47A6-B776-6693CB317003}"/>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6842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5C945DCC-8C8F-4C6F-806B-84081C0B17F6}"/>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9E4D0469-CDF8-4A84-84E3-50D8596216C9}"/>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D9955DDD-B0B1-429A-B007-375298813F55}"/>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2568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606880B-8DC1-404D-9D60-B1C544A5A59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A88A1F8B-7A8B-4CE2-8174-B8C5AEFEE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A3D4E97E-436E-4C56-90C4-8E8C690D6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D2F17E06-2758-4633-9BAD-F65C0E85DE5A}"/>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98D46D9C-F02A-4916-ADC7-C8E9DC1CFBCA}"/>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199C6D71-19E1-4AB4-B618-8B7B1DEBD11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0846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37B6924-B060-4B7A-8249-B5C5B0F900E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5F5455EF-7F9E-4AD0-A56F-3F38556F5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1DE4632C-C95C-4131-8479-9945E8FC9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F0856F4-0A63-4708-A063-5264DEEBEC18}"/>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3DC125A7-03C6-4195-AA2F-E300B450680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A29A1C53-E948-4550-AC56-3FC6E916C1E4}"/>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7839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A00127C-D043-4C1A-AB18-10D0478954E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1E3858E7-C714-4C5E-9A85-C40A4AB6842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F246C4D-18A5-4D36-BA16-CB63FEB1848F}"/>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B3C349E2-13CC-447E-A00D-B577D6B644A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BAF5A964-8ACF-4CD0-9F05-C9152EF3A5C2}"/>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54082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99B196EC-F1BD-42C1-BBF4-4FD9CDC20B4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A0979E03-814D-4FA1-8450-546F6B215F3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3C24B81-E7DD-48BD-AB67-FD89F7C90AB0}"/>
              </a:ext>
            </a:extLst>
          </p:cNvPr>
          <p:cNvSpPr>
            <a:spLocks noGrp="1"/>
          </p:cNvSpPr>
          <p:nvPr>
            <p:ph type="dt" sz="half" idx="10"/>
          </p:nvPr>
        </p:nvSpPr>
        <p:spPr/>
        <p:txBody>
          <a:body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B9EC86E-B2FC-4ECD-9D25-19CE2C6CB4DE}"/>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0CAFA689-B7F0-4DE9-ABCA-CB996ADB0DAA}"/>
              </a:ext>
            </a:extLst>
          </p:cNvPr>
          <p:cNvSpPr>
            <a:spLocks noGrp="1"/>
          </p:cNvSpPr>
          <p:nvPr>
            <p:ph type="sldNum" sz="quarter" idx="12"/>
          </p:nvPr>
        </p:nvSpPr>
        <p:spPr/>
        <p:txBody>
          <a:body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32608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707507"/>
            <a:ext cx="10972320" cy="276999"/>
          </a:xfrm>
          <a:prstGeom prst="rect">
            <a:avLst/>
          </a:prstGeom>
        </p:spPr>
        <p:txBody>
          <a:bodyPr lIns="0" tIns="0" rIns="0" bIns="0">
            <a:spAutoFit/>
          </a:bodyPr>
          <a:lstStyle/>
          <a:p>
            <a:endParaRPr lang="ru-RU"/>
          </a:p>
        </p:txBody>
      </p:sp>
      <p:sp>
        <p:nvSpPr>
          <p:cNvPr id="6" name="PlaceHolder 2"/>
          <p:cNvSpPr>
            <a:spLocks noGrp="1"/>
          </p:cNvSpPr>
          <p:nvPr>
            <p:ph type="subTitle"/>
          </p:nvPr>
        </p:nvSpPr>
        <p:spPr>
          <a:xfrm>
            <a:off x="609600" y="3346940"/>
            <a:ext cx="10972320" cy="492443"/>
          </a:xfrm>
          <a:prstGeom prst="rect">
            <a:avLst/>
          </a:prstGeom>
        </p:spPr>
        <p:txBody>
          <a:bodyPr lIns="0" tIns="0" rIns="0" bIns="0" anchor="ctr">
            <a:spAutoFit/>
          </a:bodyPr>
          <a:lstStyle/>
          <a:p>
            <a:endParaRPr lang="en-US"/>
          </a:p>
        </p:txBody>
      </p:sp>
    </p:spTree>
    <p:extLst>
      <p:ext uri="{BB962C8B-B14F-4D97-AF65-F5344CB8AC3E}">
        <p14:creationId xmlns:p14="http://schemas.microsoft.com/office/powerpoint/2010/main" val="249547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5160338"/>
            <a:ext cx="10972800" cy="1143000"/>
          </a:xfrm>
          <a:prstGeom prst="rect">
            <a:avLst/>
          </a:prstGeom>
        </p:spPr>
        <p:txBody>
          <a:bodyPr/>
          <a:lstStyle>
            <a:lvl1pPr algn="ctr">
              <a:defRPr sz="4500" b="1" cap="none" baseline="0"/>
            </a:lvl1pPr>
            <a:extLst/>
          </a:lstStyle>
          <a:p>
            <a:r>
              <a:rPr lang="ru-RU"/>
              <a:t>Образец заголовка</a:t>
            </a:r>
            <a:endParaRPr lang="en-US"/>
          </a:p>
        </p:txBody>
      </p:sp>
      <p:sp>
        <p:nvSpPr>
          <p:cNvPr id="3" name="Текст 2"/>
          <p:cNvSpPr>
            <a:spLocks noGrp="1"/>
          </p:cNvSpPr>
          <p:nvPr>
            <p:ph type="body" idx="1"/>
          </p:nvPr>
        </p:nvSpPr>
        <p:spPr>
          <a:xfrm>
            <a:off x="609600" y="328278"/>
            <a:ext cx="5364480" cy="640080"/>
          </a:xfrm>
          <a:prstGeom prst="rect">
            <a:avLst/>
          </a:prstGeo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6217920" y="328278"/>
            <a:ext cx="5364480" cy="640080"/>
          </a:xfrm>
          <a:prstGeom prst="rect">
            <a:avLst/>
          </a:prstGeo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Объект 4"/>
          <p:cNvSpPr>
            <a:spLocks noGrp="1"/>
          </p:cNvSpPr>
          <p:nvPr>
            <p:ph sz="quarter" idx="2"/>
          </p:nvPr>
        </p:nvSpPr>
        <p:spPr>
          <a:xfrm>
            <a:off x="609600" y="969336"/>
            <a:ext cx="5364480" cy="4114800"/>
          </a:xfrm>
          <a:prstGeom prst="rect">
            <a:avLst/>
          </a:prstGeo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Объект 5"/>
          <p:cNvSpPr>
            <a:spLocks noGrp="1"/>
          </p:cNvSpPr>
          <p:nvPr>
            <p:ph sz="quarter" idx="4"/>
          </p:nvPr>
        </p:nvSpPr>
        <p:spPr>
          <a:xfrm>
            <a:off x="6217920" y="969336"/>
            <a:ext cx="5364480" cy="4114800"/>
          </a:xfrm>
          <a:prstGeom prst="rect">
            <a:avLst/>
          </a:prstGeo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a:xfrm>
            <a:off x="3424232" y="6305550"/>
            <a:ext cx="2844800" cy="476250"/>
          </a:xfrm>
          <a:prstGeom prst="rect">
            <a:avLst/>
          </a:prstGeom>
        </p:spPr>
        <p:txBody>
          <a:bodyPr/>
          <a:lstStyle>
            <a:lvl1pPr>
              <a:defRPr/>
            </a:lvl1pPr>
            <a:extLst/>
          </a:lstStyle>
          <a:p>
            <a:pPr fontAlgn="base">
              <a:spcBef>
                <a:spcPct val="0"/>
              </a:spcBef>
              <a:spcAft>
                <a:spcPct val="0"/>
              </a:spcAft>
              <a:defRPr/>
            </a:pPr>
            <a:fld id="{197D870C-551F-4FA6-9652-58DA4DCE81F0}"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8" name="Нижний колонтитул 7"/>
          <p:cNvSpPr>
            <a:spLocks noGrp="1"/>
          </p:cNvSpPr>
          <p:nvPr>
            <p:ph type="ftr" sz="quarter" idx="11"/>
          </p:nvPr>
        </p:nvSpPr>
        <p:spPr>
          <a:xfrm>
            <a:off x="6269032" y="6305550"/>
            <a:ext cx="3860800" cy="476250"/>
          </a:xfrm>
          <a:prstGeom prst="rect">
            <a:avLst/>
          </a:prstGeom>
        </p:spPr>
        <p:txBody>
          <a:bodyPr/>
          <a:lstStyle>
            <a:lvl1pPr>
              <a:defRPr/>
            </a:lvl1pPr>
            <a:extLst/>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9" name="Номер слайда 8"/>
          <p:cNvSpPr>
            <a:spLocks noGrp="1"/>
          </p:cNvSpPr>
          <p:nvPr>
            <p:ph type="sldNum" sz="quarter" idx="12"/>
          </p:nvPr>
        </p:nvSpPr>
        <p:spPr>
          <a:xfrm>
            <a:off x="10134597" y="6305550"/>
            <a:ext cx="609600" cy="476250"/>
          </a:xfrm>
          <a:prstGeom prst="rect">
            <a:avLst/>
          </a:prstGeom>
        </p:spPr>
        <p:txBody>
          <a:bodyPr/>
          <a:lstStyle>
            <a:lvl1pPr>
              <a:defRPr/>
            </a:lvl1pPr>
            <a:extLst/>
          </a:lstStyle>
          <a:p>
            <a:pPr fontAlgn="base">
              <a:spcBef>
                <a:spcPct val="0"/>
              </a:spcBef>
              <a:spcAft>
                <a:spcPct val="0"/>
              </a:spcAft>
              <a:defRPr/>
            </a:pPr>
            <a:fld id="{169AD9F8-5D4F-4F84-B5E4-CA4B0425FDA1}"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2538760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E576CF7-15ED-4D6E-A222-5D866C9792BE}" type="datetimeFigureOut">
              <a:rPr lang="ru-RU" smtClean="0"/>
              <a:t>11.04.2023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2244081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E576CF7-15ED-4D6E-A222-5D866C9792BE}" type="datetimeFigureOut">
              <a:rPr lang="ru-RU" smtClean="0"/>
              <a:t>11.04.2023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4249106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E576CF7-15ED-4D6E-A222-5D866C9792BE}" type="datetimeFigureOut">
              <a:rPr lang="ru-RU" smtClean="0"/>
              <a:t>11.04.2023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2161623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E576CF7-15ED-4D6E-A222-5D866C9792BE}" type="datetimeFigureOut">
              <a:rPr lang="ru-RU" smtClean="0"/>
              <a:t>11.04.2023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36200256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E576CF7-15ED-4D6E-A222-5D866C9792BE}" type="datetimeFigureOut">
              <a:rPr lang="ru-RU" smtClean="0"/>
              <a:t>11.04.2023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2344310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E576CF7-15ED-4D6E-A222-5D866C9792BE}" type="datetimeFigureOut">
              <a:rPr lang="ru-RU" smtClean="0"/>
              <a:t>11.04.2023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222393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E576CF7-15ED-4D6E-A222-5D866C9792BE}" type="datetimeFigureOut">
              <a:rPr lang="ru-RU" smtClean="0"/>
              <a:t>11.04.2023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2746689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E576CF7-15ED-4D6E-A222-5D866C9792BE}" type="datetimeFigureOut">
              <a:rPr lang="ru-RU" smtClean="0"/>
              <a:t>11.04.2023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16578823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E576CF7-15ED-4D6E-A222-5D866C9792BE}" type="datetimeFigureOut">
              <a:rPr lang="ru-RU" smtClean="0"/>
              <a:t>11.04.2023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4239483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E576CF7-15ED-4D6E-A222-5D866C9792BE}" type="datetimeFigureOut">
              <a:rPr lang="ru-RU" smtClean="0"/>
              <a:t>11.04.2023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189460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6" y="274320"/>
            <a:ext cx="9997440" cy="1143000"/>
          </a:xfrm>
          <a:prstGeom prst="rect">
            <a:avLst/>
          </a:prstGeom>
        </p:spPr>
        <p:txBody>
          <a:bodyPr/>
          <a:lstStyle/>
          <a:p>
            <a:r>
              <a:rPr lang="ru-RU"/>
              <a:t>Образец заголовка</a:t>
            </a:r>
            <a:endParaRPr lang="en-US"/>
          </a:p>
        </p:txBody>
      </p:sp>
      <p:sp>
        <p:nvSpPr>
          <p:cNvPr id="3" name="Дата 23"/>
          <p:cNvSpPr>
            <a:spLocks noGrp="1"/>
          </p:cNvSpPr>
          <p:nvPr>
            <p:ph type="dt" sz="half" idx="10"/>
          </p:nvPr>
        </p:nvSpPr>
        <p:spPr>
          <a:xfrm>
            <a:off x="3424232" y="6305550"/>
            <a:ext cx="2844800" cy="476250"/>
          </a:xfrm>
          <a:prstGeom prst="rect">
            <a:avLst/>
          </a:prstGeom>
        </p:spPr>
        <p:txBody>
          <a:bodyPr/>
          <a:lstStyle>
            <a:lvl1pPr>
              <a:defRPr/>
            </a:lvl1pPr>
          </a:lstStyle>
          <a:p>
            <a:pPr fontAlgn="base">
              <a:spcBef>
                <a:spcPct val="0"/>
              </a:spcBef>
              <a:spcAft>
                <a:spcPct val="0"/>
              </a:spcAft>
              <a:defRPr/>
            </a:pPr>
            <a:fld id="{BB3F92AE-B3B4-4218-9B43-48321CA49537}"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4" name="Нижний колонтитул 9"/>
          <p:cNvSpPr>
            <a:spLocks noGrp="1"/>
          </p:cNvSpPr>
          <p:nvPr>
            <p:ph type="ftr" sz="quarter" idx="11"/>
          </p:nvPr>
        </p:nvSpPr>
        <p:spPr>
          <a:xfrm>
            <a:off x="6269032" y="6305550"/>
            <a:ext cx="3860800" cy="476250"/>
          </a:xfrm>
          <a:prstGeom prst="rect">
            <a:avLst/>
          </a:prstGeom>
        </p:spPr>
        <p:txBody>
          <a:bodyPr/>
          <a:lstStyle>
            <a:lvl1pPr>
              <a:defRPr/>
            </a:lvl1pPr>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5" name="Номер слайда 21"/>
          <p:cNvSpPr>
            <a:spLocks noGrp="1"/>
          </p:cNvSpPr>
          <p:nvPr>
            <p:ph type="sldNum" sz="quarter" idx="12"/>
          </p:nvPr>
        </p:nvSpPr>
        <p:spPr>
          <a:xfrm>
            <a:off x="10134597" y="6305550"/>
            <a:ext cx="609600" cy="476250"/>
          </a:xfrm>
          <a:prstGeom prst="rect">
            <a:avLst/>
          </a:prstGeom>
        </p:spPr>
        <p:txBody>
          <a:bodyPr/>
          <a:lstStyle>
            <a:lvl1pPr>
              <a:defRPr/>
            </a:lvl1pPr>
          </a:lstStyle>
          <a:p>
            <a:pPr fontAlgn="base">
              <a:spcBef>
                <a:spcPct val="0"/>
              </a:spcBef>
              <a:spcAft>
                <a:spcPct val="0"/>
              </a:spcAft>
              <a:defRPr/>
            </a:pPr>
            <a:fld id="{43E75AB1-4658-46A1-930B-5F2E33AE4610}"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20206191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E576CF7-15ED-4D6E-A222-5D866C9792BE}" type="datetimeFigureOut">
              <a:rPr lang="ru-RU" smtClean="0"/>
              <a:t>11.04.2023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4133A7B-023D-46B5-B16B-8765FC9F386B}" type="slidenum">
              <a:rPr lang="ru-RU" smtClean="0"/>
              <a:t>‹#›</a:t>
            </a:fld>
            <a:endParaRPr lang="ru-RU"/>
          </a:p>
        </p:txBody>
      </p:sp>
    </p:spTree>
    <p:extLst>
      <p:ext uri="{BB962C8B-B14F-4D97-AF65-F5344CB8AC3E}">
        <p14:creationId xmlns:p14="http://schemas.microsoft.com/office/powerpoint/2010/main" val="1861898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467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6"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613054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8"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360191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10"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11"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3747324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Tree>
    <p:extLst>
      <p:ext uri="{BB962C8B-B14F-4D97-AF65-F5344CB8AC3E}">
        <p14:creationId xmlns:p14="http://schemas.microsoft.com/office/powerpoint/2010/main" val="2773120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600" y="270592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863635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15"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16"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17"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190979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19"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20"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21"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31127358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23"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24"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25"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6997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4"/>
          <p:cNvSpPr/>
          <p:nvPr/>
        </p:nvSpPr>
        <p:spPr>
          <a:xfrm>
            <a:off x="1352551" y="0"/>
            <a:ext cx="108394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Прямоугольник 5"/>
          <p:cNvSpPr/>
          <p:nvPr/>
        </p:nvSpPr>
        <p:spPr bwMode="invGray">
          <a:xfrm>
            <a:off x="1352557" y="0"/>
            <a:ext cx="96839"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Дата 1"/>
          <p:cNvSpPr>
            <a:spLocks noGrp="1"/>
          </p:cNvSpPr>
          <p:nvPr>
            <p:ph type="dt" sz="half" idx="10"/>
          </p:nvPr>
        </p:nvSpPr>
        <p:spPr>
          <a:xfrm>
            <a:off x="3424232" y="6305550"/>
            <a:ext cx="2844800" cy="476250"/>
          </a:xfrm>
          <a:prstGeom prst="rect">
            <a:avLst/>
          </a:prstGeom>
        </p:spPr>
        <p:txBody>
          <a:bodyPr/>
          <a:lstStyle>
            <a:lvl1pPr>
              <a:defRPr/>
            </a:lvl1pPr>
            <a:extLst/>
          </a:lstStyle>
          <a:p>
            <a:pPr fontAlgn="base">
              <a:spcBef>
                <a:spcPct val="0"/>
              </a:spcBef>
              <a:spcAft>
                <a:spcPct val="0"/>
              </a:spcAft>
              <a:defRPr/>
            </a:pPr>
            <a:fld id="{BF12659D-3EE7-4DD6-9996-F3D8B12AF556}"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5" name="Нижний колонтитул 2"/>
          <p:cNvSpPr>
            <a:spLocks noGrp="1"/>
          </p:cNvSpPr>
          <p:nvPr>
            <p:ph type="ftr" sz="quarter" idx="11"/>
          </p:nvPr>
        </p:nvSpPr>
        <p:spPr>
          <a:xfrm>
            <a:off x="6269032" y="6305550"/>
            <a:ext cx="3860800" cy="476250"/>
          </a:xfrm>
          <a:prstGeom prst="rect">
            <a:avLst/>
          </a:prstGeom>
        </p:spPr>
        <p:txBody>
          <a:bodyPr/>
          <a:lstStyle>
            <a:lvl1pPr>
              <a:defRPr/>
            </a:lvl1pPr>
            <a:extLst/>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6" name="Номер слайда 3"/>
          <p:cNvSpPr>
            <a:spLocks noGrp="1"/>
          </p:cNvSpPr>
          <p:nvPr>
            <p:ph type="sldNum" sz="quarter" idx="12"/>
          </p:nvPr>
        </p:nvSpPr>
        <p:spPr>
          <a:xfrm>
            <a:off x="10134597" y="6305550"/>
            <a:ext cx="609600" cy="476250"/>
          </a:xfrm>
          <a:prstGeom prst="rect">
            <a:avLst/>
          </a:prstGeom>
        </p:spPr>
        <p:txBody>
          <a:bodyPr/>
          <a:lstStyle>
            <a:lvl1pPr>
              <a:defRPr/>
            </a:lvl1pPr>
            <a:extLst/>
          </a:lstStyle>
          <a:p>
            <a:pPr fontAlgn="base">
              <a:spcBef>
                <a:spcPct val="0"/>
              </a:spcBef>
              <a:spcAft>
                <a:spcPct val="0"/>
              </a:spcAft>
              <a:defRPr/>
            </a:pPr>
            <a:fld id="{610D8F7F-D673-43A7-B202-59078A2782E2}"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3143408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27"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28"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17829899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30"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3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32"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33"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522675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600" y="721351"/>
            <a:ext cx="10972320" cy="2492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35"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36"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37"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38"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39"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
        <p:nvSpPr>
          <p:cNvPr id="40"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ru-RU" sz="3200" b="0" strike="noStrike" spc="-1">
              <a:solidFill>
                <a:srgbClr val="FFFFFF"/>
              </a:solidFill>
              <a:latin typeface="Calibri"/>
            </a:endParaRPr>
          </a:p>
        </p:txBody>
      </p:sp>
    </p:spTree>
    <p:extLst>
      <p:ext uri="{BB962C8B-B14F-4D97-AF65-F5344CB8AC3E}">
        <p14:creationId xmlns:p14="http://schemas.microsoft.com/office/powerpoint/2010/main" val="594051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F2110C7-B2C1-4844-9309-A89260F24CEB}"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8395504-056A-44EF-B7DF-63D10FF861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4651138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F2110C7-B2C1-4844-9309-A89260F24CEB}"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8395504-056A-44EF-B7DF-63D10FF8614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2828961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FEEC746-48F5-4270-BDF4-51607D5885D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4D864C1-37A3-469C-89EE-60CFD4BD667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277053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3062B77-15CE-4590-9E2C-926BC1D5244A}"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01B2F3C-E225-4F04-9F51-56A226B8995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630027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417A0F7E-E86B-4CCE-A80C-9CB795FC354A}"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F63E657-EE78-43C0-8B03-45628F6906B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9619523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B57A0F00-622E-4E9C-A779-A49A08F7CED5}" type="datetimeFigureOut">
              <a:rPr lang="ru-RU">
                <a:solidFill>
                  <a:prstClr val="black">
                    <a:tint val="75000"/>
                  </a:prstClr>
                </a:solidFill>
              </a:rPr>
              <a:pPr>
                <a:defRPr/>
              </a:pPr>
              <a:t>11.04.2023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21EB9D0-D30A-4488-8088-0C2B6A2003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3359065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7BD5F25-8CFC-4A54-A756-191F1EEC30A4}" type="datetimeFigureOut">
              <a:rPr lang="ru-RU">
                <a:solidFill>
                  <a:prstClr val="black">
                    <a:tint val="75000"/>
                  </a:prstClr>
                </a:solidFill>
              </a:rPr>
              <a:pPr>
                <a:defRPr/>
              </a:pPr>
              <a:t>11.04.2023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5959F96F-D25E-4524-B289-E4B366D01BE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7879524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16778"/>
            <a:ext cx="5080000" cy="1162050"/>
          </a:xfrm>
          <a:prstGeom prst="rect">
            <a:avLst/>
          </a:prstGeom>
          <a:ln>
            <a:noFill/>
          </a:ln>
        </p:spPr>
        <p:txBody>
          <a:bodyPr anchor="b"/>
          <a:lstStyle>
            <a:lvl1pPr algn="l">
              <a:lnSpc>
                <a:spcPts val="2000"/>
              </a:lnSpc>
              <a:buNone/>
              <a:defRPr sz="2200" b="1" cap="all" baseline="0"/>
            </a:lvl1pPr>
            <a:extLst/>
          </a:lstStyle>
          <a:p>
            <a:r>
              <a:rPr lang="ru-RU"/>
              <a:t>Образец заголовка</a:t>
            </a:r>
            <a:endParaRPr lang="en-US"/>
          </a:p>
        </p:txBody>
      </p:sp>
      <p:sp>
        <p:nvSpPr>
          <p:cNvPr id="3" name="Текст 2"/>
          <p:cNvSpPr>
            <a:spLocks noGrp="1"/>
          </p:cNvSpPr>
          <p:nvPr>
            <p:ph type="body" idx="2"/>
          </p:nvPr>
        </p:nvSpPr>
        <p:spPr>
          <a:xfrm>
            <a:off x="609602" y="1406964"/>
            <a:ext cx="5080000" cy="698500"/>
          </a:xfrm>
          <a:prstGeom prst="rect">
            <a:avLst/>
          </a:prstGeo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Объект 3"/>
          <p:cNvSpPr>
            <a:spLocks noGrp="1"/>
          </p:cNvSpPr>
          <p:nvPr>
            <p:ph sz="half" idx="1"/>
          </p:nvPr>
        </p:nvSpPr>
        <p:spPr>
          <a:xfrm>
            <a:off x="609602" y="2133605"/>
            <a:ext cx="10871200" cy="3992563"/>
          </a:xfrm>
          <a:prstGeom prst="rect">
            <a:avLst/>
          </a:prstGeo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a:xfrm>
            <a:off x="3424232" y="6305550"/>
            <a:ext cx="2844800" cy="476250"/>
          </a:xfrm>
          <a:prstGeom prst="rect">
            <a:avLst/>
          </a:prstGeom>
        </p:spPr>
        <p:txBody>
          <a:bodyPr/>
          <a:lstStyle>
            <a:lvl1pPr>
              <a:defRPr/>
            </a:lvl1pPr>
            <a:extLst/>
          </a:lstStyle>
          <a:p>
            <a:pPr fontAlgn="base">
              <a:spcBef>
                <a:spcPct val="0"/>
              </a:spcBef>
              <a:spcAft>
                <a:spcPct val="0"/>
              </a:spcAft>
              <a:defRPr/>
            </a:pPr>
            <a:fld id="{77DEA804-0DE0-4D4B-B035-61CADB8FB619}" type="datetime1">
              <a:rPr lang="ru-RU" smtClean="0">
                <a:solidFill>
                  <a:srgbClr val="E7DEC9">
                    <a:shade val="50000"/>
                    <a:satMod val="200000"/>
                  </a:srgbClr>
                </a:solidFill>
                <a:latin typeface="Arial" charset="0"/>
                <a:cs typeface="Arial" charset="0"/>
              </a:rPr>
              <a:pPr fontAlgn="base">
                <a:spcBef>
                  <a:spcPct val="0"/>
                </a:spcBef>
                <a:spcAft>
                  <a:spcPct val="0"/>
                </a:spcAft>
                <a:defRPr/>
              </a:pPr>
              <a:t>11.04.2023</a:t>
            </a:fld>
            <a:endParaRPr lang="ru-RU">
              <a:solidFill>
                <a:srgbClr val="E7DEC9">
                  <a:shade val="50000"/>
                  <a:satMod val="200000"/>
                </a:srgbClr>
              </a:solidFill>
              <a:latin typeface="Arial" charset="0"/>
              <a:cs typeface="Arial" charset="0"/>
            </a:endParaRPr>
          </a:p>
        </p:txBody>
      </p:sp>
      <p:sp>
        <p:nvSpPr>
          <p:cNvPr id="6" name="Нижний колонтитул 5"/>
          <p:cNvSpPr>
            <a:spLocks noGrp="1"/>
          </p:cNvSpPr>
          <p:nvPr>
            <p:ph type="ftr" sz="quarter" idx="11"/>
          </p:nvPr>
        </p:nvSpPr>
        <p:spPr>
          <a:xfrm>
            <a:off x="6269032" y="6305550"/>
            <a:ext cx="3860800" cy="476250"/>
          </a:xfrm>
          <a:prstGeom prst="rect">
            <a:avLst/>
          </a:prstGeom>
        </p:spPr>
        <p:txBody>
          <a:bodyPr/>
          <a:lstStyle>
            <a:lvl1pPr>
              <a:defRPr/>
            </a:lvl1pPr>
            <a:extLst/>
          </a:lstStyle>
          <a:p>
            <a:pPr fontAlgn="base">
              <a:spcBef>
                <a:spcPct val="0"/>
              </a:spcBef>
              <a:spcAft>
                <a:spcPct val="0"/>
              </a:spcAft>
              <a:defRPr/>
            </a:pPr>
            <a:endParaRPr lang="ru-RU">
              <a:solidFill>
                <a:srgbClr val="E7DEC9">
                  <a:shade val="50000"/>
                  <a:satMod val="200000"/>
                </a:srgbClr>
              </a:solidFill>
              <a:latin typeface="Arial" charset="0"/>
              <a:cs typeface="Arial" charset="0"/>
            </a:endParaRPr>
          </a:p>
        </p:txBody>
      </p:sp>
      <p:sp>
        <p:nvSpPr>
          <p:cNvPr id="7" name="Номер слайда 6"/>
          <p:cNvSpPr>
            <a:spLocks noGrp="1"/>
          </p:cNvSpPr>
          <p:nvPr>
            <p:ph type="sldNum" sz="quarter" idx="12"/>
          </p:nvPr>
        </p:nvSpPr>
        <p:spPr>
          <a:xfrm>
            <a:off x="10134597" y="6305550"/>
            <a:ext cx="609600" cy="476250"/>
          </a:xfrm>
          <a:prstGeom prst="rect">
            <a:avLst/>
          </a:prstGeom>
        </p:spPr>
        <p:txBody>
          <a:bodyPr/>
          <a:lstStyle>
            <a:lvl1pPr>
              <a:defRPr/>
            </a:lvl1pPr>
            <a:extLst/>
          </a:lstStyle>
          <a:p>
            <a:pPr fontAlgn="base">
              <a:spcBef>
                <a:spcPct val="0"/>
              </a:spcBef>
              <a:spcAft>
                <a:spcPct val="0"/>
              </a:spcAft>
              <a:defRPr/>
            </a:pPr>
            <a:fld id="{5232A805-69AD-474C-9FA3-EA9104D85E47}" type="slidenum">
              <a:rPr lang="ru-RU">
                <a:solidFill>
                  <a:srgbClr val="E7DEC9">
                    <a:shade val="50000"/>
                    <a:satMod val="200000"/>
                  </a:srgbClr>
                </a:solidFill>
                <a:latin typeface="Arial" charset="0"/>
                <a:cs typeface="Arial" charset="0"/>
              </a:rPr>
              <a:pPr fontAlgn="base">
                <a:spcBef>
                  <a:spcPct val="0"/>
                </a:spcBef>
                <a:spcAft>
                  <a:spcPct val="0"/>
                </a:spcAft>
                <a:defRPr/>
              </a:pPr>
              <a:t>‹#›</a:t>
            </a:fld>
            <a:endParaRPr lang="ru-RU">
              <a:solidFill>
                <a:srgbClr val="E7DEC9">
                  <a:shade val="50000"/>
                  <a:satMod val="200000"/>
                </a:srgbClr>
              </a:solidFill>
              <a:latin typeface="Arial" charset="0"/>
              <a:cs typeface="Arial" charset="0"/>
            </a:endParaRPr>
          </a:p>
        </p:txBody>
      </p:sp>
    </p:spTree>
    <p:extLst>
      <p:ext uri="{BB962C8B-B14F-4D97-AF65-F5344CB8AC3E}">
        <p14:creationId xmlns:p14="http://schemas.microsoft.com/office/powerpoint/2010/main" val="27811444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6395146-9CA6-40E1-8750-BBC6F77B2F10}" type="datetimeFigureOut">
              <a:rPr lang="ru-RU">
                <a:solidFill>
                  <a:prstClr val="black">
                    <a:tint val="75000"/>
                  </a:prstClr>
                </a:solidFill>
              </a:rPr>
              <a:pPr>
                <a:defRPr/>
              </a:pPr>
              <a:t>11.04.2023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319345AE-B821-4D9F-8739-AD8D99DE6E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223341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E89963E-E43B-4451-A621-0026DBAF689F}"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AFC725-084A-48CB-8A50-4C7FBF127A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4795566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208782C-D6AD-4202-9B12-06E76780E027}" type="datetimeFigureOut">
              <a:rPr lang="ru-RU">
                <a:solidFill>
                  <a:prstClr val="black">
                    <a:tint val="75000"/>
                  </a:prstClr>
                </a:solidFill>
              </a:rPr>
              <a:pPr>
                <a:defRPr/>
              </a:pPr>
              <a:t>11.04.2023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6D551FD-CCC5-4613-AE7D-4FC0BEABD27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2171406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A486DD0-3406-4682-83B9-D8ACC7ED8A61}"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DA2D9C2-5C0E-43BE-8A6A-BB0FF7318A8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8778975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5954ABA-6457-46EB-BE92-5F649BED8508}"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BCD9D21-9674-4BD8-BDED-238217402E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4334610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37218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41498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34789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01185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9908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0.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1.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2.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3.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4.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5.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alphaModFix amt="23000"/>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D720B29-36A7-4161-9BC1-7587A1499E8C}"/>
              </a:ext>
            </a:extLst>
          </p:cNvPr>
          <p:cNvPicPr>
            <a:picLocks noChangeAspect="1"/>
          </p:cNvPicPr>
          <p:nvPr userDrawn="1"/>
        </p:nvPicPr>
        <p:blipFill>
          <a:blip r:embed="rId17" cstate="print">
            <a:extLst>
              <a:ext uri="{BEBA8EAE-BF5A-486C-A8C5-ECC9F3942E4B}">
                <a14:imgProps xmlns:a14="http://schemas.microsoft.com/office/drawing/2010/main">
                  <a14:imgLayer r:embed="rId18">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rot="16200000" flipH="1">
            <a:off x="7545572" y="2222839"/>
            <a:ext cx="6867677" cy="2422001"/>
          </a:xfrm>
          <a:prstGeom prst="rect">
            <a:avLst/>
          </a:prstGeom>
        </p:spPr>
      </p:pic>
      <p:sp>
        <p:nvSpPr>
          <p:cNvPr id="12" name="Прямоугольник 11"/>
          <p:cNvSpPr/>
          <p:nvPr userDrawn="1"/>
        </p:nvSpPr>
        <p:spPr>
          <a:xfrm>
            <a:off x="0" y="0"/>
            <a:ext cx="1084103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userDrawn="1"/>
        </p:nvSpPr>
        <p:spPr bwMode="invGray">
          <a:xfrm>
            <a:off x="1589" y="0"/>
            <a:ext cx="96839"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grpSp>
        <p:nvGrpSpPr>
          <p:cNvPr id="18" name="Group 17">
            <a:extLst>
              <a:ext uri="{FF2B5EF4-FFF2-40B4-BE49-F238E27FC236}">
                <a16:creationId xmlns="" xmlns:a16="http://schemas.microsoft.com/office/drawing/2014/main" id="{529971D2-B9C7-4C57-8B40-0032A77AA31D}"/>
              </a:ext>
            </a:extLst>
          </p:cNvPr>
          <p:cNvGrpSpPr/>
          <p:nvPr userDrawn="1"/>
        </p:nvGrpSpPr>
        <p:grpSpPr>
          <a:xfrm>
            <a:off x="10920536" y="98117"/>
            <a:ext cx="1161264" cy="6664763"/>
            <a:chOff x="89745" y="98117"/>
            <a:chExt cx="1161264" cy="6664763"/>
          </a:xfrm>
        </p:grpSpPr>
        <p:sp>
          <p:nvSpPr>
            <p:cNvPr id="19" name="Rectangle 4">
              <a:extLst>
                <a:ext uri="{FF2B5EF4-FFF2-40B4-BE49-F238E27FC236}">
                  <a16:creationId xmlns="" xmlns:a16="http://schemas.microsoft.com/office/drawing/2014/main" id="{2BE778DD-6DC2-46FD-8A96-7D0D90CDE9F2}"/>
                </a:ext>
              </a:extLst>
            </p:cNvPr>
            <p:cNvSpPr>
              <a:spLocks noChangeArrowheads="1"/>
            </p:cNvSpPr>
            <p:nvPr userDrawn="1"/>
          </p:nvSpPr>
          <p:spPr bwMode="auto">
            <a:xfrm rot="16200000">
              <a:off x="-2004715" y="3068362"/>
              <a:ext cx="5350184" cy="52322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lgn="ctr" fontAlgn="base">
                <a:spcBef>
                  <a:spcPct val="0"/>
                </a:spcBef>
                <a:spcAft>
                  <a:spcPct val="0"/>
                </a:spcAft>
              </a:pPr>
              <a:r>
                <a:rPr lang="en-US" sz="2800"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Heterogeneous platform “HybriLIT”</a:t>
              </a:r>
            </a:p>
          </p:txBody>
        </p:sp>
        <p:pic>
          <p:nvPicPr>
            <p:cNvPr id="20" name="Picture 3" descr="C:\Users\Zhukov\Documents\MEGA\JINR\logos_pictures_schemes\logo_hybrilit_qr.png">
              <a:extLst>
                <a:ext uri="{FF2B5EF4-FFF2-40B4-BE49-F238E27FC236}">
                  <a16:creationId xmlns="" xmlns:a16="http://schemas.microsoft.com/office/drawing/2014/main" id="{059CE2EC-B81D-445B-AA06-80AC7CAC7DD6}"/>
                </a:ext>
              </a:extLst>
            </p:cNvPr>
            <p:cNvPicPr>
              <a:picLocks noChangeAspect="1" noChangeArrowheads="1"/>
            </p:cNvPicPr>
            <p:nvPr userDrawn="1"/>
          </p:nvPicPr>
          <p:blipFill>
            <a:blip r:embed="rId19" cstate="print">
              <a:extLst>
                <a:ext uri="{28A0092B-C50C-407E-A947-70E740481C1C}">
                  <a14:useLocalDpi xmlns:a14="http://schemas.microsoft.com/office/drawing/2010/main"/>
                </a:ext>
              </a:extLst>
            </a:blip>
            <a:srcRect/>
            <a:stretch>
              <a:fillRect/>
            </a:stretch>
          </p:blipFill>
          <p:spPr bwMode="auto">
            <a:xfrm>
              <a:off x="89745" y="98117"/>
              <a:ext cx="1161264" cy="4304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Zhukov\Documents\MEGA\JINR\logos_pictures_schemes\logo_lit.png">
              <a:extLst>
                <a:ext uri="{FF2B5EF4-FFF2-40B4-BE49-F238E27FC236}">
                  <a16:creationId xmlns="" xmlns:a16="http://schemas.microsoft.com/office/drawing/2014/main" id="{3F0C15E4-F42E-4691-B420-E89E041622C4}"/>
                </a:ext>
              </a:extLst>
            </p:cNvPr>
            <p:cNvPicPr>
              <a:picLocks noChangeAspect="1" noChangeArrowheads="1"/>
            </p:cNvPicPr>
            <p:nvPr userDrawn="1"/>
          </p:nvPicPr>
          <p:blipFill>
            <a:blip r:embed="rId20" cstate="print">
              <a:extLst>
                <a:ext uri="{28A0092B-C50C-407E-A947-70E740481C1C}">
                  <a14:useLocalDpi xmlns:a14="http://schemas.microsoft.com/office/drawing/2010/main"/>
                </a:ext>
              </a:extLst>
            </a:blip>
            <a:srcRect/>
            <a:stretch>
              <a:fillRect/>
            </a:stretch>
          </p:blipFill>
          <p:spPr bwMode="auto">
            <a:xfrm>
              <a:off x="89746" y="5964705"/>
              <a:ext cx="1161263" cy="798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59514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Corbel" pitchFamily="34" charset="0"/>
        </a:defRPr>
      </a:lvl2pPr>
      <a:lvl3pPr algn="l" rtl="0" eaLnBrk="0" fontAlgn="base" hangingPunct="0">
        <a:spcBef>
          <a:spcPct val="0"/>
        </a:spcBef>
        <a:spcAft>
          <a:spcPct val="0"/>
        </a:spcAft>
        <a:defRPr sz="4300">
          <a:solidFill>
            <a:srgbClr val="572314"/>
          </a:solidFill>
          <a:latin typeface="Corbel" pitchFamily="34" charset="0"/>
        </a:defRPr>
      </a:lvl3pPr>
      <a:lvl4pPr algn="l" rtl="0" eaLnBrk="0" fontAlgn="base" hangingPunct="0">
        <a:spcBef>
          <a:spcPct val="0"/>
        </a:spcBef>
        <a:spcAft>
          <a:spcPct val="0"/>
        </a:spcAft>
        <a:defRPr sz="4300">
          <a:solidFill>
            <a:srgbClr val="572314"/>
          </a:solidFill>
          <a:latin typeface="Corbel" pitchFamily="34" charset="0"/>
        </a:defRPr>
      </a:lvl4pPr>
      <a:lvl5pPr algn="l" rtl="0" eaLnBrk="0" fontAlgn="base" hangingPunct="0">
        <a:spcBef>
          <a:spcPct val="0"/>
        </a:spcBef>
        <a:spcAft>
          <a:spcPct val="0"/>
        </a:spcAft>
        <a:defRPr sz="4300">
          <a:solidFill>
            <a:srgbClr val="572314"/>
          </a:solidFill>
          <a:latin typeface="Corbel" pitchFamily="34" charset="0"/>
        </a:defRPr>
      </a:lvl5pPr>
      <a:lvl6pPr marL="457200" algn="l" rtl="0" fontAlgn="base">
        <a:spcBef>
          <a:spcPct val="0"/>
        </a:spcBef>
        <a:spcAft>
          <a:spcPct val="0"/>
        </a:spcAft>
        <a:defRPr sz="4300">
          <a:solidFill>
            <a:srgbClr val="572314"/>
          </a:solidFill>
          <a:latin typeface="Corbel" pitchFamily="34" charset="0"/>
        </a:defRPr>
      </a:lvl6pPr>
      <a:lvl7pPr marL="914400" algn="l" rtl="0" fontAlgn="base">
        <a:spcBef>
          <a:spcPct val="0"/>
        </a:spcBef>
        <a:spcAft>
          <a:spcPct val="0"/>
        </a:spcAft>
        <a:defRPr sz="4300">
          <a:solidFill>
            <a:srgbClr val="572314"/>
          </a:solidFill>
          <a:latin typeface="Corbel" pitchFamily="34" charset="0"/>
        </a:defRPr>
      </a:lvl7pPr>
      <a:lvl8pPr marL="1371600" algn="l" rtl="0" fontAlgn="base">
        <a:spcBef>
          <a:spcPct val="0"/>
        </a:spcBef>
        <a:spcAft>
          <a:spcPct val="0"/>
        </a:spcAft>
        <a:defRPr sz="4300">
          <a:solidFill>
            <a:srgbClr val="572314"/>
          </a:solidFill>
          <a:latin typeface="Corbel" pitchFamily="34" charset="0"/>
        </a:defRPr>
      </a:lvl8pPr>
      <a:lvl9pPr marL="1828800" algn="l" rtl="0" fontAlgn="base">
        <a:spcBef>
          <a:spcPct val="0"/>
        </a:spcBef>
        <a:spcAft>
          <a:spcPct val="0"/>
        </a:spcAft>
        <a:defRPr sz="4300">
          <a:solidFill>
            <a:srgbClr val="572314"/>
          </a:solidFill>
          <a:latin typeface="Corbel"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2089822"/>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4712347"/>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3B50F-F193-4EB0-BDA5-903630A8E7B4}"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8950B-2849-4411-8BB8-983C339ED7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938219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4357620"/>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5675647"/>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3386061"/>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C307FB2-ED19-49C2-96DA-F6C171BF9B64}"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2010E43-CD16-43CC-ACDD-80AFEDA9DB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57122826"/>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C307FB2-ED19-49C2-96DA-F6C171BF9B64}"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2010E43-CD16-43CC-ACDD-80AFEDA9DB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55150596"/>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D1E3F-0FB0-4CC9-949E-82B3A2B9F789}"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C3B2A-B822-4CA8-8D72-B2D1DF1F566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3379916"/>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53"/>
            <a:ext cx="2743200" cy="365125"/>
          </a:xfrm>
          <a:prstGeom prst="rect">
            <a:avLst/>
          </a:prstGeom>
        </p:spPr>
        <p:txBody>
          <a:bodyPr vert="horz" lIns="68580" tIns="34290" rIns="68580" bIns="34290" rtlCol="0" anchor="ctr"/>
          <a:lstStyle>
            <a:lvl1pPr algn="l" eaLnBrk="1" fontAlgn="auto" hangingPunct="1">
              <a:spcBef>
                <a:spcPts val="0"/>
              </a:spcBef>
              <a:spcAft>
                <a:spcPts val="0"/>
              </a:spcAft>
              <a:defRPr sz="1080">
                <a:solidFill>
                  <a:schemeClr val="tx1">
                    <a:tint val="75000"/>
                  </a:schemeClr>
                </a:solidFill>
                <a:latin typeface="+mn-lt"/>
              </a:defRPr>
            </a:lvl1pPr>
          </a:lstStyle>
          <a:p>
            <a:pPr>
              <a:defRPr/>
            </a:pPr>
            <a:fld id="{BB13A48E-1740-4F7C-815D-8671EFE45659}"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68580" tIns="34290" rIns="68580" bIns="34290" rtlCol="0" anchor="ctr"/>
          <a:lstStyle>
            <a:lvl1pPr algn="ctr" eaLnBrk="1" fontAlgn="auto" hangingPunct="1">
              <a:spcBef>
                <a:spcPts val="0"/>
              </a:spcBef>
              <a:spcAft>
                <a:spcPts val="0"/>
              </a:spcAft>
              <a:defRPr sz="108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3"/>
            <a:ext cx="2743200" cy="365125"/>
          </a:xfrm>
          <a:prstGeom prst="rect">
            <a:avLst/>
          </a:prstGeom>
        </p:spPr>
        <p:txBody>
          <a:bodyPr vert="horz" wrap="square" lIns="68580" tIns="34290" rIns="68580" bIns="34290" numCol="1" anchor="ctr" anchorCtr="0" compatLnSpc="1">
            <a:prstTxWarp prst="textNoShape">
              <a:avLst/>
            </a:prstTxWarp>
          </a:bodyPr>
          <a:lstStyle>
            <a:lvl1pPr algn="r" eaLnBrk="1" hangingPunct="1">
              <a:defRPr sz="1080">
                <a:solidFill>
                  <a:srgbClr val="898989"/>
                </a:solidFill>
              </a:defRPr>
            </a:lvl1pPr>
          </a:lstStyle>
          <a:p>
            <a:pPr fontAlgn="base">
              <a:spcBef>
                <a:spcPct val="0"/>
              </a:spcBef>
              <a:spcAft>
                <a:spcPct val="0"/>
              </a:spcAft>
            </a:pPr>
            <a:fld id="{29C58655-7110-468F-8BC6-EBDC3D5DB5CC}" type="slidenum">
              <a:rPr lang="ru-RU" altLang="ru-RU"/>
              <a:pPr fontAlgn="base">
                <a:spcBef>
                  <a:spcPct val="0"/>
                </a:spcBef>
                <a:spcAft>
                  <a:spcPct val="0"/>
                </a:spcAft>
              </a:pPr>
              <a:t>‹#›</a:t>
            </a:fld>
            <a:endParaRPr lang="ru-RU" altLang="ru-RU"/>
          </a:p>
        </p:txBody>
      </p:sp>
    </p:spTree>
    <p:extLst>
      <p:ext uri="{BB962C8B-B14F-4D97-AF65-F5344CB8AC3E}">
        <p14:creationId xmlns:p14="http://schemas.microsoft.com/office/powerpoint/2010/main" val="1908274769"/>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xStyles>
    <p:titleStyle>
      <a:lvl1pPr algn="l" rtl="0" eaLnBrk="0" fontAlgn="base" hangingPunct="0">
        <a:lnSpc>
          <a:spcPct val="90000"/>
        </a:lnSpc>
        <a:spcBef>
          <a:spcPct val="0"/>
        </a:spcBef>
        <a:spcAft>
          <a:spcPct val="0"/>
        </a:spcAft>
        <a:defRPr sz="3960" kern="1200">
          <a:solidFill>
            <a:schemeClr val="tx1"/>
          </a:solidFill>
          <a:latin typeface="+mj-lt"/>
          <a:ea typeface="+mj-ea"/>
          <a:cs typeface="+mj-cs"/>
        </a:defRPr>
      </a:lvl1pPr>
      <a:lvl2pPr algn="l" rtl="0" eaLnBrk="0" fontAlgn="base" hangingPunct="0">
        <a:lnSpc>
          <a:spcPct val="90000"/>
        </a:lnSpc>
        <a:spcBef>
          <a:spcPct val="0"/>
        </a:spcBef>
        <a:spcAft>
          <a:spcPct val="0"/>
        </a:spcAft>
        <a:defRPr sz="396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96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96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960">
          <a:solidFill>
            <a:schemeClr val="tx1"/>
          </a:solidFill>
          <a:latin typeface="Calibri Light" panose="020F0302020204030204" pitchFamily="34" charset="0"/>
        </a:defRPr>
      </a:lvl5pPr>
      <a:lvl6pPr marL="411480" algn="l" rtl="0" fontAlgn="base">
        <a:lnSpc>
          <a:spcPct val="90000"/>
        </a:lnSpc>
        <a:spcBef>
          <a:spcPct val="0"/>
        </a:spcBef>
        <a:spcAft>
          <a:spcPct val="0"/>
        </a:spcAft>
        <a:defRPr sz="3960">
          <a:solidFill>
            <a:schemeClr val="tx1"/>
          </a:solidFill>
          <a:latin typeface="Calibri Light" panose="020F0302020204030204" pitchFamily="34" charset="0"/>
        </a:defRPr>
      </a:lvl6pPr>
      <a:lvl7pPr marL="822960" algn="l" rtl="0" fontAlgn="base">
        <a:lnSpc>
          <a:spcPct val="90000"/>
        </a:lnSpc>
        <a:spcBef>
          <a:spcPct val="0"/>
        </a:spcBef>
        <a:spcAft>
          <a:spcPct val="0"/>
        </a:spcAft>
        <a:defRPr sz="3960">
          <a:solidFill>
            <a:schemeClr val="tx1"/>
          </a:solidFill>
          <a:latin typeface="Calibri Light" panose="020F0302020204030204" pitchFamily="34" charset="0"/>
        </a:defRPr>
      </a:lvl7pPr>
      <a:lvl8pPr marL="1234440" algn="l" rtl="0" fontAlgn="base">
        <a:lnSpc>
          <a:spcPct val="90000"/>
        </a:lnSpc>
        <a:spcBef>
          <a:spcPct val="0"/>
        </a:spcBef>
        <a:spcAft>
          <a:spcPct val="0"/>
        </a:spcAft>
        <a:defRPr sz="3960">
          <a:solidFill>
            <a:schemeClr val="tx1"/>
          </a:solidFill>
          <a:latin typeface="Calibri Light" panose="020F0302020204030204" pitchFamily="34" charset="0"/>
        </a:defRPr>
      </a:lvl8pPr>
      <a:lvl9pPr marL="1645920" algn="l" rtl="0" fontAlgn="base">
        <a:lnSpc>
          <a:spcPct val="90000"/>
        </a:lnSpc>
        <a:spcBef>
          <a:spcPct val="0"/>
        </a:spcBef>
        <a:spcAft>
          <a:spcPct val="0"/>
        </a:spcAft>
        <a:defRPr sz="3960">
          <a:solidFill>
            <a:schemeClr val="tx1"/>
          </a:solidFill>
          <a:latin typeface="Calibri Light" panose="020F0302020204030204" pitchFamily="34" charset="0"/>
        </a:defRPr>
      </a:lvl9pPr>
    </p:titleStyle>
    <p:bodyStyle>
      <a:lvl1pPr marL="205740" indent="-205740" algn="l" rtl="0" eaLnBrk="0" fontAlgn="base" hangingPunct="0">
        <a:lnSpc>
          <a:spcPct val="90000"/>
        </a:lnSpc>
        <a:spcBef>
          <a:spcPts val="900"/>
        </a:spcBef>
        <a:spcAft>
          <a:spcPct val="0"/>
        </a:spcAft>
        <a:buFont typeface="Arial" charset="0"/>
        <a:buChar char="•"/>
        <a:defRPr sz="2520" kern="1200">
          <a:solidFill>
            <a:schemeClr val="tx1"/>
          </a:solidFill>
          <a:latin typeface="+mn-lt"/>
          <a:ea typeface="+mn-ea"/>
          <a:cs typeface="+mn-cs"/>
        </a:defRPr>
      </a:lvl1pPr>
      <a:lvl2pPr marL="617220" indent="-205740" algn="l" rtl="0" eaLnBrk="0" fontAlgn="base" hangingPunct="0">
        <a:lnSpc>
          <a:spcPct val="90000"/>
        </a:lnSpc>
        <a:spcBef>
          <a:spcPts val="450"/>
        </a:spcBef>
        <a:spcAft>
          <a:spcPct val="0"/>
        </a:spcAft>
        <a:buFont typeface="Arial" charset="0"/>
        <a:buChar char="•"/>
        <a:defRPr sz="2160" kern="1200">
          <a:solidFill>
            <a:schemeClr val="tx1"/>
          </a:solidFill>
          <a:latin typeface="+mn-lt"/>
          <a:ea typeface="+mn-ea"/>
          <a:cs typeface="+mn-cs"/>
        </a:defRPr>
      </a:lvl2pPr>
      <a:lvl3pPr marL="1028700" indent="-205740" algn="l" rtl="0" eaLnBrk="0" fontAlgn="base" hangingPunct="0">
        <a:lnSpc>
          <a:spcPct val="90000"/>
        </a:lnSpc>
        <a:spcBef>
          <a:spcPts val="450"/>
        </a:spcBef>
        <a:spcAft>
          <a:spcPct val="0"/>
        </a:spcAft>
        <a:buFont typeface="Arial" charset="0"/>
        <a:buChar char="•"/>
        <a:defRPr sz="1800" kern="1200">
          <a:solidFill>
            <a:schemeClr val="tx1"/>
          </a:solidFill>
          <a:latin typeface="+mn-lt"/>
          <a:ea typeface="+mn-ea"/>
          <a:cs typeface="+mn-cs"/>
        </a:defRPr>
      </a:lvl3pPr>
      <a:lvl4pPr marL="1440180" indent="-205740" algn="l" rtl="0" eaLnBrk="0" fontAlgn="base" hangingPunct="0">
        <a:lnSpc>
          <a:spcPct val="90000"/>
        </a:lnSpc>
        <a:spcBef>
          <a:spcPts val="450"/>
        </a:spcBef>
        <a:spcAft>
          <a:spcPct val="0"/>
        </a:spcAft>
        <a:buFont typeface="Arial" charset="0"/>
        <a:buChar char="•"/>
        <a:defRPr kern="1200">
          <a:solidFill>
            <a:schemeClr val="tx1"/>
          </a:solidFill>
          <a:latin typeface="+mn-lt"/>
          <a:ea typeface="+mn-ea"/>
          <a:cs typeface="+mn-cs"/>
        </a:defRPr>
      </a:lvl4pPr>
      <a:lvl5pPr marL="1851660" indent="-205740" algn="l" rtl="0" eaLnBrk="0" fontAlgn="base" hangingPunct="0">
        <a:lnSpc>
          <a:spcPct val="90000"/>
        </a:lnSpc>
        <a:spcBef>
          <a:spcPts val="450"/>
        </a:spcBef>
        <a:spcAft>
          <a:spcPct val="0"/>
        </a:spcAft>
        <a:buFont typeface="Arial" charset="0"/>
        <a:buChar char="•"/>
        <a:defRPr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8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8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8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80" kern="1200">
          <a:solidFill>
            <a:schemeClr val="tx1"/>
          </a:solidFill>
          <a:latin typeface="+mn-lt"/>
          <a:ea typeface="+mn-ea"/>
          <a:cs typeface="+mn-cs"/>
        </a:defRPr>
      </a:lvl9pPr>
    </p:bodyStyle>
    <p:otherStyle>
      <a:defPPr>
        <a:defRPr lang="ru-RU"/>
      </a:defPPr>
      <a:lvl1pPr marL="0" algn="l" defTabSz="822960" rtl="0" eaLnBrk="1" latinLnBrk="0" hangingPunct="1">
        <a:defRPr sz="1680" kern="1200">
          <a:solidFill>
            <a:schemeClr val="tx1"/>
          </a:solidFill>
          <a:latin typeface="+mn-lt"/>
          <a:ea typeface="+mn-ea"/>
          <a:cs typeface="+mn-cs"/>
        </a:defRPr>
      </a:lvl1pPr>
      <a:lvl2pPr marL="411480" algn="l" defTabSz="822960" rtl="0" eaLnBrk="1" latinLnBrk="0" hangingPunct="1">
        <a:defRPr sz="1680" kern="1200">
          <a:solidFill>
            <a:schemeClr val="tx1"/>
          </a:solidFill>
          <a:latin typeface="+mn-lt"/>
          <a:ea typeface="+mn-ea"/>
          <a:cs typeface="+mn-cs"/>
        </a:defRPr>
      </a:lvl2pPr>
      <a:lvl3pPr marL="822960" algn="l" defTabSz="822960" rtl="0" eaLnBrk="1" latinLnBrk="0" hangingPunct="1">
        <a:defRPr sz="1680" kern="1200">
          <a:solidFill>
            <a:schemeClr val="tx1"/>
          </a:solidFill>
          <a:latin typeface="+mn-lt"/>
          <a:ea typeface="+mn-ea"/>
          <a:cs typeface="+mn-cs"/>
        </a:defRPr>
      </a:lvl3pPr>
      <a:lvl4pPr marL="1234440" algn="l" defTabSz="822960" rtl="0" eaLnBrk="1" latinLnBrk="0" hangingPunct="1">
        <a:defRPr sz="1680" kern="1200">
          <a:solidFill>
            <a:schemeClr val="tx1"/>
          </a:solidFill>
          <a:latin typeface="+mn-lt"/>
          <a:ea typeface="+mn-ea"/>
          <a:cs typeface="+mn-cs"/>
        </a:defRPr>
      </a:lvl4pPr>
      <a:lvl5pPr marL="1645920" algn="l" defTabSz="822960" rtl="0" eaLnBrk="1" latinLnBrk="0" hangingPunct="1">
        <a:defRPr sz="1680" kern="1200">
          <a:solidFill>
            <a:schemeClr val="tx1"/>
          </a:solidFill>
          <a:latin typeface="+mn-lt"/>
          <a:ea typeface="+mn-ea"/>
          <a:cs typeface="+mn-cs"/>
        </a:defRPr>
      </a:lvl5pPr>
      <a:lvl6pPr marL="2057400" algn="l" defTabSz="822960" rtl="0" eaLnBrk="1" latinLnBrk="0" hangingPunct="1">
        <a:defRPr sz="1680" kern="1200">
          <a:solidFill>
            <a:schemeClr val="tx1"/>
          </a:solidFill>
          <a:latin typeface="+mn-lt"/>
          <a:ea typeface="+mn-ea"/>
          <a:cs typeface="+mn-cs"/>
        </a:defRPr>
      </a:lvl6pPr>
      <a:lvl7pPr marL="2468880" algn="l" defTabSz="822960" rtl="0" eaLnBrk="1" latinLnBrk="0" hangingPunct="1">
        <a:defRPr sz="1680" kern="1200">
          <a:solidFill>
            <a:schemeClr val="tx1"/>
          </a:solidFill>
          <a:latin typeface="+mn-lt"/>
          <a:ea typeface="+mn-ea"/>
          <a:cs typeface="+mn-cs"/>
        </a:defRPr>
      </a:lvl7pPr>
      <a:lvl8pPr marL="2880360" algn="l" defTabSz="822960" rtl="0" eaLnBrk="1" latinLnBrk="0" hangingPunct="1">
        <a:defRPr sz="1680" kern="1200">
          <a:solidFill>
            <a:schemeClr val="tx1"/>
          </a:solidFill>
          <a:latin typeface="+mn-lt"/>
          <a:ea typeface="+mn-ea"/>
          <a:cs typeface="+mn-cs"/>
        </a:defRPr>
      </a:lvl8pPr>
      <a:lvl9pPr marL="3291840" algn="l" defTabSz="822960" rtl="0" eaLnBrk="1" latinLnBrk="0" hangingPunct="1">
        <a:defRPr sz="16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8D341B-2ACE-402E-8503-69E26C262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D3D72ECA-A511-4839-B984-C36596416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30FC3BE7-D01B-4F5D-B77F-D8F0AAE04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29006-AAAF-46EC-89C6-BACF9181D032}" type="datetimeFigureOut">
              <a:rPr lang="ru-RU" smtClean="0">
                <a:solidFill>
                  <a:prstClr val="black">
                    <a:tint val="75000"/>
                  </a:prstClr>
                </a:solidFill>
                <a:cs typeface="Arial" charset="0"/>
              </a:rPr>
              <a:pPr/>
              <a:t>11.04.2023</a:t>
            </a:fld>
            <a:endParaRPr lang="ru-RU">
              <a:solidFill>
                <a:prstClr val="black">
                  <a:tint val="75000"/>
                </a:prstClr>
              </a:solidFill>
              <a:cs typeface="Arial" charset="0"/>
            </a:endParaRPr>
          </a:p>
        </p:txBody>
      </p:sp>
      <p:sp>
        <p:nvSpPr>
          <p:cNvPr id="5" name="Нижний колонтитул 4">
            <a:extLst>
              <a:ext uri="{FF2B5EF4-FFF2-40B4-BE49-F238E27FC236}">
                <a16:creationId xmlns="" xmlns:a16="http://schemas.microsoft.com/office/drawing/2014/main" id="{2D1FD987-DBEA-4F63-9D8D-41F48E7296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cs typeface="Arial" charset="0"/>
            </a:endParaRPr>
          </a:p>
        </p:txBody>
      </p:sp>
      <p:sp>
        <p:nvSpPr>
          <p:cNvPr id="6" name="Номер слайда 5">
            <a:extLst>
              <a:ext uri="{FF2B5EF4-FFF2-40B4-BE49-F238E27FC236}">
                <a16:creationId xmlns="" xmlns:a16="http://schemas.microsoft.com/office/drawing/2014/main" id="{D962882E-1260-42A5-95C5-D6DA17A32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56894-6E20-4C53-81A5-E8E07D34F868}" type="slidenum">
              <a:rPr lang="ru-RU" smtClean="0">
                <a:solidFill>
                  <a:prstClr val="black">
                    <a:tint val="75000"/>
                  </a:prstClr>
                </a:solidFill>
                <a:cs typeface="Arial" charset="0"/>
              </a:rPr>
              <a:pPr/>
              <a:t>‹#›</a:t>
            </a:fld>
            <a:endParaRPr lang="ru-RU">
              <a:solidFill>
                <a:prstClr val="black">
                  <a:tint val="75000"/>
                </a:prstClr>
              </a:solidFill>
              <a:cs typeface="Arial" charset="0"/>
            </a:endParaRPr>
          </a:p>
        </p:txBody>
      </p:sp>
    </p:spTree>
    <p:extLst>
      <p:ext uri="{BB962C8B-B14F-4D97-AF65-F5344CB8AC3E}">
        <p14:creationId xmlns:p14="http://schemas.microsoft.com/office/powerpoint/2010/main" val="417797624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C307FB2-ED19-49C2-96DA-F6C171BF9B64}"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2010E43-CD16-43CC-ACDD-80AFEDA9DB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80919353"/>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7E0E265-6AB8-1E40-9CB2-2218231C1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5FE0771E-A18D-4817-3EFA-BF33A4EB7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302E8AD-BBD9-B1D7-FB90-398509C86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1427B-81E1-4737-A42B-2E9937985A9E}"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F93B0B34-A52A-B306-9F70-F67001E61C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07BCEF65-7C56-5EB3-CF12-E944CE0EB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ADB8-05CB-48B0-821E-375B9F94F1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8814201"/>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4680"/>
            <a:ext cx="10972440" cy="1142640"/>
          </a:xfrm>
          <a:prstGeom prst="rect">
            <a:avLst/>
          </a:prstGeom>
        </p:spPr>
        <p:txBody>
          <a:bodyPr anchor="ctr">
            <a:noAutofit/>
          </a:bodyPr>
          <a:lstStyle/>
          <a:p>
            <a:pPr algn="ctr">
              <a:lnSpc>
                <a:spcPct val="100000"/>
              </a:lnSpc>
            </a:pPr>
            <a:r>
              <a:rPr lang="ru-RU" sz="4400" b="0" strike="noStrike" spc="-1">
                <a:solidFill>
                  <a:srgbClr val="000000"/>
                </a:solidFill>
                <a:latin typeface="Calibri"/>
              </a:rPr>
              <a:t>Образец заголовка</a:t>
            </a:r>
          </a:p>
        </p:txBody>
      </p:sp>
      <p:sp>
        <p:nvSpPr>
          <p:cNvPr id="6" name="PlaceHolder 2"/>
          <p:cNvSpPr>
            <a:spLocks noGrp="1"/>
          </p:cNvSpPr>
          <p:nvPr>
            <p:ph type="body"/>
          </p:nvPr>
        </p:nvSpPr>
        <p:spPr>
          <a:xfrm>
            <a:off x="609480" y="1600200"/>
            <a:ext cx="109724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ru-RU" sz="3200" b="0" strike="noStrike" spc="-1">
                <a:solidFill>
                  <a:srgbClr val="000000"/>
                </a:solidFill>
                <a:latin typeface="Calibri"/>
              </a:rPr>
              <a:t>Образец текста</a:t>
            </a:r>
          </a:p>
          <a:p>
            <a:pPr marL="743040" lvl="1" indent="-285480">
              <a:lnSpc>
                <a:spcPct val="100000"/>
              </a:lnSpc>
              <a:spcBef>
                <a:spcPts val="561"/>
              </a:spcBef>
              <a:buClr>
                <a:srgbClr val="000000"/>
              </a:buClr>
              <a:buFont typeface="Arial"/>
              <a:buChar char="–"/>
            </a:pPr>
            <a:r>
              <a:rPr lang="ru-RU" sz="2800" b="0" strike="noStrike" spc="-1">
                <a:solidFill>
                  <a:srgbClr val="000000"/>
                </a:solidFill>
                <a:latin typeface="Calibri"/>
              </a:rPr>
              <a:t>Второй уровень</a:t>
            </a:r>
          </a:p>
          <a:p>
            <a:pPr marL="1143000" lvl="2" indent="-228240">
              <a:lnSpc>
                <a:spcPct val="100000"/>
              </a:lnSpc>
              <a:spcBef>
                <a:spcPts val="479"/>
              </a:spcBef>
              <a:buClr>
                <a:srgbClr val="000000"/>
              </a:buClr>
              <a:buFont typeface="Arial"/>
              <a:buChar char="•"/>
            </a:pPr>
            <a:r>
              <a:rPr lang="ru-RU" sz="2400" b="0" strike="noStrike" spc="-1">
                <a:solidFill>
                  <a:srgbClr val="000000"/>
                </a:solidFill>
                <a:latin typeface="Calibri"/>
              </a:rPr>
              <a:t>Третий уровень</a:t>
            </a:r>
          </a:p>
          <a:p>
            <a:pPr marL="1600200" lvl="3" indent="-228240">
              <a:lnSpc>
                <a:spcPct val="100000"/>
              </a:lnSpc>
              <a:spcBef>
                <a:spcPts val="400"/>
              </a:spcBef>
              <a:buClr>
                <a:srgbClr val="000000"/>
              </a:buClr>
              <a:buFont typeface="Arial"/>
              <a:buChar char="–"/>
            </a:pPr>
            <a:r>
              <a:rPr lang="ru-RU" sz="2000" b="0" strike="noStrike" spc="-1">
                <a:solidFill>
                  <a:srgbClr val="000000"/>
                </a:solidFill>
                <a:latin typeface="Calibri"/>
              </a:rPr>
              <a:t>Четвертый уровень</a:t>
            </a:r>
          </a:p>
          <a:p>
            <a:pPr marL="2057400" lvl="4" indent="-228240">
              <a:lnSpc>
                <a:spcPct val="100000"/>
              </a:lnSpc>
              <a:spcBef>
                <a:spcPts val="400"/>
              </a:spcBef>
              <a:buClr>
                <a:srgbClr val="000000"/>
              </a:buClr>
              <a:buFont typeface="Arial"/>
              <a:buChar char="»"/>
            </a:pPr>
            <a:r>
              <a:rPr lang="ru-RU" sz="2000" b="0" strike="noStrike" spc="-1">
                <a:solidFill>
                  <a:srgbClr val="000000"/>
                </a:solidFill>
                <a:latin typeface="Calibri"/>
              </a:rPr>
              <a:t>Пятый уровень</a:t>
            </a:r>
          </a:p>
        </p:txBody>
      </p:sp>
      <p:sp>
        <p:nvSpPr>
          <p:cNvPr id="2" name="PlaceHolder 3"/>
          <p:cNvSpPr>
            <a:spLocks noGrp="1"/>
          </p:cNvSpPr>
          <p:nvPr>
            <p:ph type="dt" idx="1"/>
          </p:nvPr>
        </p:nvSpPr>
        <p:spPr>
          <a:xfrm>
            <a:off x="609480" y="6356520"/>
            <a:ext cx="2844360" cy="364680"/>
          </a:xfrm>
          <a:prstGeom prst="rect">
            <a:avLst/>
          </a:prstGeom>
        </p:spPr>
        <p:txBody>
          <a:bodyPr anchor="ctr">
            <a:noAutofit/>
          </a:bodyPr>
          <a:lstStyle>
            <a:lvl1pPr>
              <a:lnSpc>
                <a:spcPct val="100000"/>
              </a:lnSpc>
              <a:defRPr lang="ru-RU" sz="1200" b="0" strike="noStrike" spc="-1">
                <a:solidFill>
                  <a:srgbClr val="8B8B8B"/>
                </a:solidFill>
                <a:latin typeface="Calibri"/>
              </a:defRPr>
            </a:lvl1pPr>
          </a:lstStyle>
          <a:p>
            <a:r>
              <a:t>&lt;дата/время&gt;</a:t>
            </a:r>
          </a:p>
        </p:txBody>
      </p:sp>
      <p:sp>
        <p:nvSpPr>
          <p:cNvPr id="3" name="PlaceHolder 4"/>
          <p:cNvSpPr>
            <a:spLocks noGrp="1"/>
          </p:cNvSpPr>
          <p:nvPr>
            <p:ph type="ftr" idx="2"/>
          </p:nvPr>
        </p:nvSpPr>
        <p:spPr>
          <a:xfrm>
            <a:off x="4165560" y="6356520"/>
            <a:ext cx="3860280" cy="364680"/>
          </a:xfrm>
          <a:prstGeom prst="rect">
            <a:avLst/>
          </a:prstGeom>
        </p:spPr>
        <p:txBody>
          <a:bodyPr anchor="ctr">
            <a:noAutofit/>
          </a:bodyPr>
          <a:lstStyle>
            <a:lvl1pPr algn="ctr">
              <a:defRPr lang="ru-RU" sz="1400" b="0" strike="noStrike" spc="-1">
                <a:latin typeface="Calibri"/>
              </a:defRPr>
            </a:lvl1pPr>
          </a:lstStyle>
          <a:p>
            <a:r>
              <a:rPr>
                <a:solidFill>
                  <a:prstClr val="black"/>
                </a:solidFill>
              </a:rPr>
              <a:t>&lt;нижний колонтитул&gt;</a:t>
            </a:r>
          </a:p>
        </p:txBody>
      </p:sp>
      <p:sp>
        <p:nvSpPr>
          <p:cNvPr id="4" name="PlaceHolder 5"/>
          <p:cNvSpPr>
            <a:spLocks noGrp="1"/>
          </p:cNvSpPr>
          <p:nvPr>
            <p:ph type="sldNum" idx="3"/>
          </p:nvPr>
        </p:nvSpPr>
        <p:spPr>
          <a:xfrm>
            <a:off x="8737560" y="6356520"/>
            <a:ext cx="2844360" cy="364680"/>
          </a:xfrm>
          <a:prstGeom prst="rect">
            <a:avLst/>
          </a:prstGeom>
        </p:spPr>
        <p:txBody>
          <a:bodyPr anchor="ctr">
            <a:noAutofit/>
          </a:bodyPr>
          <a:lstStyle>
            <a:lvl1pPr algn="r">
              <a:lnSpc>
                <a:spcPct val="100000"/>
              </a:lnSpc>
              <a:defRPr lang="ru-RU" sz="1200" b="0" strike="noStrike" spc="-1">
                <a:solidFill>
                  <a:srgbClr val="8B8B8B"/>
                </a:solidFill>
                <a:latin typeface="Calibri"/>
              </a:defRPr>
            </a:lvl1pPr>
          </a:lstStyle>
          <a:p>
            <a:fld id="{88DBCC4C-2DBF-4823-8B9F-0D32D05E5A09}" type="slidenum">
              <a:rPr/>
              <a:pPr/>
              <a:t>‹#›</a:t>
            </a:fld>
            <a:endParaRPr/>
          </a:p>
        </p:txBody>
      </p:sp>
    </p:spTree>
    <p:extLst>
      <p:ext uri="{BB962C8B-B14F-4D97-AF65-F5344CB8AC3E}">
        <p14:creationId xmlns:p14="http://schemas.microsoft.com/office/powerpoint/2010/main" val="2981606663"/>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4680"/>
            <a:ext cx="10972440" cy="1142640"/>
          </a:xfrm>
          <a:prstGeom prst="rect">
            <a:avLst/>
          </a:prstGeom>
        </p:spPr>
        <p:txBody>
          <a:bodyPr anchor="ctr">
            <a:noAutofit/>
          </a:bodyPr>
          <a:lstStyle/>
          <a:p>
            <a:pPr algn="ctr">
              <a:lnSpc>
                <a:spcPct val="100000"/>
              </a:lnSpc>
            </a:pPr>
            <a:r>
              <a:rPr lang="ru-RU" sz="4400" b="0" strike="noStrike" spc="-1">
                <a:solidFill>
                  <a:srgbClr val="000000"/>
                </a:solidFill>
                <a:latin typeface="Calibri"/>
              </a:rPr>
              <a:t>Образец заголовка</a:t>
            </a:r>
          </a:p>
        </p:txBody>
      </p:sp>
      <p:sp>
        <p:nvSpPr>
          <p:cNvPr id="6" name="PlaceHolder 2"/>
          <p:cNvSpPr>
            <a:spLocks noGrp="1"/>
          </p:cNvSpPr>
          <p:nvPr>
            <p:ph type="body"/>
          </p:nvPr>
        </p:nvSpPr>
        <p:spPr>
          <a:xfrm>
            <a:off x="609480" y="1600200"/>
            <a:ext cx="109724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ru-RU" sz="3200" b="0" strike="noStrike" spc="-1">
                <a:solidFill>
                  <a:srgbClr val="000000"/>
                </a:solidFill>
                <a:latin typeface="Calibri"/>
              </a:rPr>
              <a:t>Образец текста</a:t>
            </a:r>
          </a:p>
          <a:p>
            <a:pPr marL="743040" lvl="1" indent="-285480">
              <a:lnSpc>
                <a:spcPct val="100000"/>
              </a:lnSpc>
              <a:spcBef>
                <a:spcPts val="561"/>
              </a:spcBef>
              <a:buClr>
                <a:srgbClr val="000000"/>
              </a:buClr>
              <a:buFont typeface="Arial"/>
              <a:buChar char="–"/>
            </a:pPr>
            <a:r>
              <a:rPr lang="ru-RU" sz="2800" b="0" strike="noStrike" spc="-1">
                <a:solidFill>
                  <a:srgbClr val="000000"/>
                </a:solidFill>
                <a:latin typeface="Calibri"/>
              </a:rPr>
              <a:t>Второй уровень</a:t>
            </a:r>
          </a:p>
          <a:p>
            <a:pPr marL="1143000" lvl="2" indent="-228240">
              <a:lnSpc>
                <a:spcPct val="100000"/>
              </a:lnSpc>
              <a:spcBef>
                <a:spcPts val="479"/>
              </a:spcBef>
              <a:buClr>
                <a:srgbClr val="000000"/>
              </a:buClr>
              <a:buFont typeface="Arial"/>
              <a:buChar char="•"/>
            </a:pPr>
            <a:r>
              <a:rPr lang="ru-RU" sz="2400" b="0" strike="noStrike" spc="-1">
                <a:solidFill>
                  <a:srgbClr val="000000"/>
                </a:solidFill>
                <a:latin typeface="Calibri"/>
              </a:rPr>
              <a:t>Третий уровень</a:t>
            </a:r>
          </a:p>
          <a:p>
            <a:pPr marL="1600200" lvl="3" indent="-228240">
              <a:lnSpc>
                <a:spcPct val="100000"/>
              </a:lnSpc>
              <a:spcBef>
                <a:spcPts val="400"/>
              </a:spcBef>
              <a:buClr>
                <a:srgbClr val="000000"/>
              </a:buClr>
              <a:buFont typeface="Arial"/>
              <a:buChar char="–"/>
            </a:pPr>
            <a:r>
              <a:rPr lang="ru-RU" sz="2000" b="0" strike="noStrike" spc="-1">
                <a:solidFill>
                  <a:srgbClr val="000000"/>
                </a:solidFill>
                <a:latin typeface="Calibri"/>
              </a:rPr>
              <a:t>Четвертый уровень</a:t>
            </a:r>
          </a:p>
          <a:p>
            <a:pPr marL="2057400" lvl="4" indent="-228240">
              <a:lnSpc>
                <a:spcPct val="100000"/>
              </a:lnSpc>
              <a:spcBef>
                <a:spcPts val="400"/>
              </a:spcBef>
              <a:buClr>
                <a:srgbClr val="000000"/>
              </a:buClr>
              <a:buFont typeface="Arial"/>
              <a:buChar char="»"/>
            </a:pPr>
            <a:r>
              <a:rPr lang="ru-RU" sz="2000" b="0" strike="noStrike" spc="-1">
                <a:solidFill>
                  <a:srgbClr val="000000"/>
                </a:solidFill>
                <a:latin typeface="Calibri"/>
              </a:rPr>
              <a:t>Пятый уровень</a:t>
            </a:r>
          </a:p>
        </p:txBody>
      </p:sp>
      <p:sp>
        <p:nvSpPr>
          <p:cNvPr id="2" name="PlaceHolder 3"/>
          <p:cNvSpPr>
            <a:spLocks noGrp="1"/>
          </p:cNvSpPr>
          <p:nvPr>
            <p:ph type="dt" idx="1"/>
          </p:nvPr>
        </p:nvSpPr>
        <p:spPr>
          <a:xfrm>
            <a:off x="609480" y="6356520"/>
            <a:ext cx="2844360" cy="364680"/>
          </a:xfrm>
          <a:prstGeom prst="rect">
            <a:avLst/>
          </a:prstGeom>
        </p:spPr>
        <p:txBody>
          <a:bodyPr anchor="ctr">
            <a:noAutofit/>
          </a:bodyPr>
          <a:lstStyle>
            <a:lvl1pPr>
              <a:lnSpc>
                <a:spcPct val="100000"/>
              </a:lnSpc>
              <a:defRPr lang="ru-RU" sz="1200" b="0" strike="noStrike" spc="-1">
                <a:solidFill>
                  <a:srgbClr val="8B8B8B"/>
                </a:solidFill>
                <a:latin typeface="Calibri"/>
              </a:defRPr>
            </a:lvl1pPr>
          </a:lstStyle>
          <a:p>
            <a:r>
              <a:t>&lt;дата/время&gt;</a:t>
            </a:r>
          </a:p>
        </p:txBody>
      </p:sp>
      <p:sp>
        <p:nvSpPr>
          <p:cNvPr id="3" name="PlaceHolder 4"/>
          <p:cNvSpPr>
            <a:spLocks noGrp="1"/>
          </p:cNvSpPr>
          <p:nvPr>
            <p:ph type="ftr" idx="2"/>
          </p:nvPr>
        </p:nvSpPr>
        <p:spPr>
          <a:xfrm>
            <a:off x="4165560" y="6356520"/>
            <a:ext cx="3860280" cy="364680"/>
          </a:xfrm>
          <a:prstGeom prst="rect">
            <a:avLst/>
          </a:prstGeom>
        </p:spPr>
        <p:txBody>
          <a:bodyPr anchor="ctr">
            <a:noAutofit/>
          </a:bodyPr>
          <a:lstStyle>
            <a:lvl1pPr algn="ctr">
              <a:defRPr lang="ru-RU" sz="1400" b="0" strike="noStrike" spc="-1">
                <a:latin typeface="Calibri"/>
              </a:defRPr>
            </a:lvl1pPr>
          </a:lstStyle>
          <a:p>
            <a:r>
              <a:rPr>
                <a:solidFill>
                  <a:prstClr val="black"/>
                </a:solidFill>
              </a:rPr>
              <a:t>&lt;нижний колонтитул&gt;</a:t>
            </a:r>
          </a:p>
        </p:txBody>
      </p:sp>
      <p:sp>
        <p:nvSpPr>
          <p:cNvPr id="4" name="PlaceHolder 5"/>
          <p:cNvSpPr>
            <a:spLocks noGrp="1"/>
          </p:cNvSpPr>
          <p:nvPr>
            <p:ph type="sldNum" idx="3"/>
          </p:nvPr>
        </p:nvSpPr>
        <p:spPr>
          <a:xfrm>
            <a:off x="8737560" y="6356520"/>
            <a:ext cx="2844360" cy="364680"/>
          </a:xfrm>
          <a:prstGeom prst="rect">
            <a:avLst/>
          </a:prstGeom>
        </p:spPr>
        <p:txBody>
          <a:bodyPr anchor="ctr">
            <a:noAutofit/>
          </a:bodyPr>
          <a:lstStyle>
            <a:lvl1pPr algn="r">
              <a:lnSpc>
                <a:spcPct val="100000"/>
              </a:lnSpc>
              <a:defRPr lang="ru-RU" sz="1200" b="0" strike="noStrike" spc="-1">
                <a:solidFill>
                  <a:srgbClr val="8B8B8B"/>
                </a:solidFill>
                <a:latin typeface="Calibri"/>
              </a:defRPr>
            </a:lvl1pPr>
          </a:lstStyle>
          <a:p>
            <a:fld id="{88DBCC4C-2DBF-4823-8B9F-0D32D05E5A09}" type="slidenum">
              <a:rPr/>
              <a:pPr/>
              <a:t>‹#›</a:t>
            </a:fld>
            <a:endParaRPr/>
          </a:p>
        </p:txBody>
      </p:sp>
    </p:spTree>
    <p:extLst>
      <p:ext uri="{BB962C8B-B14F-4D97-AF65-F5344CB8AC3E}">
        <p14:creationId xmlns:p14="http://schemas.microsoft.com/office/powerpoint/2010/main" val="1834854924"/>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4680"/>
            <a:ext cx="10972440" cy="1142640"/>
          </a:xfrm>
          <a:prstGeom prst="rect">
            <a:avLst/>
          </a:prstGeom>
        </p:spPr>
        <p:txBody>
          <a:bodyPr anchor="ctr">
            <a:noAutofit/>
          </a:bodyPr>
          <a:lstStyle/>
          <a:p>
            <a:pPr algn="ctr">
              <a:lnSpc>
                <a:spcPct val="100000"/>
              </a:lnSpc>
            </a:pPr>
            <a:r>
              <a:rPr lang="ru-RU" sz="4400" b="0" strike="noStrike" spc="-1">
                <a:solidFill>
                  <a:srgbClr val="000000"/>
                </a:solidFill>
                <a:latin typeface="Calibri"/>
              </a:rPr>
              <a:t>Образец заголовка</a:t>
            </a:r>
          </a:p>
        </p:txBody>
      </p:sp>
      <p:sp>
        <p:nvSpPr>
          <p:cNvPr id="6" name="PlaceHolder 2"/>
          <p:cNvSpPr>
            <a:spLocks noGrp="1"/>
          </p:cNvSpPr>
          <p:nvPr>
            <p:ph type="body"/>
          </p:nvPr>
        </p:nvSpPr>
        <p:spPr>
          <a:xfrm>
            <a:off x="609480" y="1600200"/>
            <a:ext cx="109724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ru-RU" sz="3200" b="0" strike="noStrike" spc="-1">
                <a:solidFill>
                  <a:srgbClr val="000000"/>
                </a:solidFill>
                <a:latin typeface="Calibri"/>
              </a:rPr>
              <a:t>Образец текста</a:t>
            </a:r>
          </a:p>
          <a:p>
            <a:pPr marL="743040" lvl="1" indent="-285480">
              <a:lnSpc>
                <a:spcPct val="100000"/>
              </a:lnSpc>
              <a:spcBef>
                <a:spcPts val="561"/>
              </a:spcBef>
              <a:buClr>
                <a:srgbClr val="000000"/>
              </a:buClr>
              <a:buFont typeface="Arial"/>
              <a:buChar char="–"/>
            </a:pPr>
            <a:r>
              <a:rPr lang="ru-RU" sz="2800" b="0" strike="noStrike" spc="-1">
                <a:solidFill>
                  <a:srgbClr val="000000"/>
                </a:solidFill>
                <a:latin typeface="Calibri"/>
              </a:rPr>
              <a:t>Второй уровень</a:t>
            </a:r>
          </a:p>
          <a:p>
            <a:pPr marL="1143000" lvl="2" indent="-228240">
              <a:lnSpc>
                <a:spcPct val="100000"/>
              </a:lnSpc>
              <a:spcBef>
                <a:spcPts val="479"/>
              </a:spcBef>
              <a:buClr>
                <a:srgbClr val="000000"/>
              </a:buClr>
              <a:buFont typeface="Arial"/>
              <a:buChar char="•"/>
            </a:pPr>
            <a:r>
              <a:rPr lang="ru-RU" sz="2400" b="0" strike="noStrike" spc="-1">
                <a:solidFill>
                  <a:srgbClr val="000000"/>
                </a:solidFill>
                <a:latin typeface="Calibri"/>
              </a:rPr>
              <a:t>Третий уровень</a:t>
            </a:r>
          </a:p>
          <a:p>
            <a:pPr marL="1600200" lvl="3" indent="-228240">
              <a:lnSpc>
                <a:spcPct val="100000"/>
              </a:lnSpc>
              <a:spcBef>
                <a:spcPts val="400"/>
              </a:spcBef>
              <a:buClr>
                <a:srgbClr val="000000"/>
              </a:buClr>
              <a:buFont typeface="Arial"/>
              <a:buChar char="–"/>
            </a:pPr>
            <a:r>
              <a:rPr lang="ru-RU" sz="2000" b="0" strike="noStrike" spc="-1">
                <a:solidFill>
                  <a:srgbClr val="000000"/>
                </a:solidFill>
                <a:latin typeface="Calibri"/>
              </a:rPr>
              <a:t>Четвертый уровень</a:t>
            </a:r>
          </a:p>
          <a:p>
            <a:pPr marL="2057400" lvl="4" indent="-228240">
              <a:lnSpc>
                <a:spcPct val="100000"/>
              </a:lnSpc>
              <a:spcBef>
                <a:spcPts val="400"/>
              </a:spcBef>
              <a:buClr>
                <a:srgbClr val="000000"/>
              </a:buClr>
              <a:buFont typeface="Arial"/>
              <a:buChar char="»"/>
            </a:pPr>
            <a:r>
              <a:rPr lang="ru-RU" sz="2000" b="0" strike="noStrike" spc="-1">
                <a:solidFill>
                  <a:srgbClr val="000000"/>
                </a:solidFill>
                <a:latin typeface="Calibri"/>
              </a:rPr>
              <a:t>Пятый уровень</a:t>
            </a:r>
          </a:p>
        </p:txBody>
      </p:sp>
      <p:sp>
        <p:nvSpPr>
          <p:cNvPr id="2" name="PlaceHolder 3"/>
          <p:cNvSpPr>
            <a:spLocks noGrp="1"/>
          </p:cNvSpPr>
          <p:nvPr>
            <p:ph type="dt" idx="1"/>
          </p:nvPr>
        </p:nvSpPr>
        <p:spPr>
          <a:xfrm>
            <a:off x="609480" y="6356520"/>
            <a:ext cx="2844360" cy="364680"/>
          </a:xfrm>
          <a:prstGeom prst="rect">
            <a:avLst/>
          </a:prstGeom>
        </p:spPr>
        <p:txBody>
          <a:bodyPr anchor="ctr">
            <a:noAutofit/>
          </a:bodyPr>
          <a:lstStyle>
            <a:lvl1pPr>
              <a:lnSpc>
                <a:spcPct val="100000"/>
              </a:lnSpc>
              <a:defRPr lang="ru-RU" sz="1200" b="0" strike="noStrike" spc="-1">
                <a:solidFill>
                  <a:srgbClr val="8B8B8B"/>
                </a:solidFill>
                <a:latin typeface="Calibri"/>
              </a:defRPr>
            </a:lvl1pPr>
          </a:lstStyle>
          <a:p>
            <a:r>
              <a:t>&lt;дата/время&gt;</a:t>
            </a:r>
          </a:p>
        </p:txBody>
      </p:sp>
      <p:sp>
        <p:nvSpPr>
          <p:cNvPr id="3" name="PlaceHolder 4"/>
          <p:cNvSpPr>
            <a:spLocks noGrp="1"/>
          </p:cNvSpPr>
          <p:nvPr>
            <p:ph type="ftr" idx="2"/>
          </p:nvPr>
        </p:nvSpPr>
        <p:spPr>
          <a:xfrm>
            <a:off x="4165560" y="6356520"/>
            <a:ext cx="3860280" cy="364680"/>
          </a:xfrm>
          <a:prstGeom prst="rect">
            <a:avLst/>
          </a:prstGeom>
        </p:spPr>
        <p:txBody>
          <a:bodyPr anchor="ctr">
            <a:noAutofit/>
          </a:bodyPr>
          <a:lstStyle>
            <a:lvl1pPr algn="ctr">
              <a:defRPr lang="ru-RU" sz="1400" b="0" strike="noStrike" spc="-1">
                <a:latin typeface="Calibri"/>
              </a:defRPr>
            </a:lvl1pPr>
          </a:lstStyle>
          <a:p>
            <a:r>
              <a:rPr>
                <a:solidFill>
                  <a:prstClr val="black"/>
                </a:solidFill>
              </a:rPr>
              <a:t>&lt;нижний колонтитул&gt;</a:t>
            </a:r>
          </a:p>
        </p:txBody>
      </p:sp>
      <p:sp>
        <p:nvSpPr>
          <p:cNvPr id="4" name="PlaceHolder 5"/>
          <p:cNvSpPr>
            <a:spLocks noGrp="1"/>
          </p:cNvSpPr>
          <p:nvPr>
            <p:ph type="sldNum" idx="3"/>
          </p:nvPr>
        </p:nvSpPr>
        <p:spPr>
          <a:xfrm>
            <a:off x="8737560" y="6356520"/>
            <a:ext cx="2844360" cy="364680"/>
          </a:xfrm>
          <a:prstGeom prst="rect">
            <a:avLst/>
          </a:prstGeom>
        </p:spPr>
        <p:txBody>
          <a:bodyPr anchor="ctr">
            <a:noAutofit/>
          </a:bodyPr>
          <a:lstStyle>
            <a:lvl1pPr algn="r">
              <a:lnSpc>
                <a:spcPct val="100000"/>
              </a:lnSpc>
              <a:defRPr lang="ru-RU" sz="1200" b="0" strike="noStrike" spc="-1">
                <a:solidFill>
                  <a:srgbClr val="8B8B8B"/>
                </a:solidFill>
                <a:latin typeface="Calibri"/>
              </a:defRPr>
            </a:lvl1pPr>
          </a:lstStyle>
          <a:p>
            <a:fld id="{88DBCC4C-2DBF-4823-8B9F-0D32D05E5A09}" type="slidenum">
              <a:rPr/>
              <a:pPr/>
              <a:t>‹#›</a:t>
            </a:fld>
            <a:endParaRPr/>
          </a:p>
        </p:txBody>
      </p:sp>
    </p:spTree>
    <p:extLst>
      <p:ext uri="{BB962C8B-B14F-4D97-AF65-F5344CB8AC3E}">
        <p14:creationId xmlns:p14="http://schemas.microsoft.com/office/powerpoint/2010/main" val="2817231291"/>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CC44C3A-3449-041B-C9F7-C8EBB0BC65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CB62DC2F-AFEF-1885-AC53-D3CFD49AB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4D699D65-6C00-78E0-3648-7DF50CCFCA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C4264-B3FC-457F-A79C-1730EBF58D37}" type="datetimeFigureOut">
              <a:rPr lang="ru-RU" smtClean="0">
                <a:solidFill>
                  <a:prstClr val="black">
                    <a:tint val="75000"/>
                  </a:prstClr>
                </a:solidFill>
              </a:rPr>
              <a:pPr/>
              <a:t>12.04.2023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C49166FF-4E66-F530-3E99-3D382F6C5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51BE4A4C-5D14-A4EC-2EEB-56E4A7DDE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40BBE-D5B0-435B-9DAE-946F336B7C0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90522996"/>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8D341B-2ACE-402E-8503-69E26C262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D3D72ECA-A511-4839-B984-C36596416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30FC3BE7-D01B-4F5D-B77F-D8F0AAE04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29006-AAAF-46EC-89C6-BACF9181D032}" type="datetimeFigureOut">
              <a:rPr lang="ru-RU" smtClean="0">
                <a:solidFill>
                  <a:prstClr val="black">
                    <a:tint val="75000"/>
                  </a:prstClr>
                </a:solidFill>
                <a:cs typeface="Arial" charset="0"/>
              </a:rPr>
              <a:pPr/>
              <a:t>11.04.2023</a:t>
            </a:fld>
            <a:endParaRPr lang="ru-RU">
              <a:solidFill>
                <a:prstClr val="black">
                  <a:tint val="75000"/>
                </a:prstClr>
              </a:solidFill>
              <a:cs typeface="Arial" charset="0"/>
            </a:endParaRPr>
          </a:p>
        </p:txBody>
      </p:sp>
      <p:sp>
        <p:nvSpPr>
          <p:cNvPr id="5" name="Нижний колонтитул 4">
            <a:extLst>
              <a:ext uri="{FF2B5EF4-FFF2-40B4-BE49-F238E27FC236}">
                <a16:creationId xmlns="" xmlns:a16="http://schemas.microsoft.com/office/drawing/2014/main" id="{2D1FD987-DBEA-4F63-9D8D-41F48E7296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cs typeface="Arial" charset="0"/>
            </a:endParaRPr>
          </a:p>
        </p:txBody>
      </p:sp>
      <p:sp>
        <p:nvSpPr>
          <p:cNvPr id="6" name="Номер слайда 5">
            <a:extLst>
              <a:ext uri="{FF2B5EF4-FFF2-40B4-BE49-F238E27FC236}">
                <a16:creationId xmlns="" xmlns:a16="http://schemas.microsoft.com/office/drawing/2014/main" id="{D962882E-1260-42A5-95C5-D6DA17A32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56894-6E20-4C53-81A5-E8E07D34F868}" type="slidenum">
              <a:rPr lang="ru-RU" smtClean="0">
                <a:solidFill>
                  <a:prstClr val="black">
                    <a:tint val="75000"/>
                  </a:prstClr>
                </a:solidFill>
                <a:cs typeface="Arial" charset="0"/>
              </a:rPr>
              <a:pPr/>
              <a:t>‹#›</a:t>
            </a:fld>
            <a:endParaRPr lang="ru-RU">
              <a:solidFill>
                <a:prstClr val="black">
                  <a:tint val="75000"/>
                </a:prstClr>
              </a:solidFill>
              <a:cs typeface="Arial" charset="0"/>
            </a:endParaRPr>
          </a:p>
        </p:txBody>
      </p:sp>
    </p:spTree>
    <p:extLst>
      <p:ext uri="{BB962C8B-B14F-4D97-AF65-F5344CB8AC3E}">
        <p14:creationId xmlns:p14="http://schemas.microsoft.com/office/powerpoint/2010/main" val="26960148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8D341B-2ACE-402E-8503-69E26C262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D3D72ECA-A511-4839-B984-C36596416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30FC3BE7-D01B-4F5D-B77F-D8F0AAE04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29006-AAAF-46EC-89C6-BACF9181D032}"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2D1FD987-DBEA-4F63-9D8D-41F48E7296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D962882E-1260-42A5-95C5-D6DA17A32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56894-6E20-4C53-81A5-E8E07D34F8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190252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8D341B-2ACE-402E-8503-69E26C262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D3D72ECA-A511-4839-B984-C36596416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30FC3BE7-D01B-4F5D-B77F-D8F0AAE04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29006-AAAF-46EC-89C6-BACF9181D032}" type="datetimeFigureOut">
              <a:rPr lang="ru-RU" smtClean="0">
                <a:solidFill>
                  <a:prstClr val="black">
                    <a:tint val="75000"/>
                  </a:prstClr>
                </a:solidFill>
                <a:cs typeface="Arial" charset="0"/>
              </a:rPr>
              <a:pPr/>
              <a:t>11.04.2023</a:t>
            </a:fld>
            <a:endParaRPr lang="ru-RU">
              <a:solidFill>
                <a:prstClr val="black">
                  <a:tint val="75000"/>
                </a:prstClr>
              </a:solidFill>
              <a:cs typeface="Arial" charset="0"/>
            </a:endParaRPr>
          </a:p>
        </p:txBody>
      </p:sp>
      <p:sp>
        <p:nvSpPr>
          <p:cNvPr id="5" name="Нижний колонтитул 4">
            <a:extLst>
              <a:ext uri="{FF2B5EF4-FFF2-40B4-BE49-F238E27FC236}">
                <a16:creationId xmlns="" xmlns:a16="http://schemas.microsoft.com/office/drawing/2014/main" id="{2D1FD987-DBEA-4F63-9D8D-41F48E7296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cs typeface="Arial" charset="0"/>
            </a:endParaRPr>
          </a:p>
        </p:txBody>
      </p:sp>
      <p:sp>
        <p:nvSpPr>
          <p:cNvPr id="6" name="Номер слайда 5">
            <a:extLst>
              <a:ext uri="{FF2B5EF4-FFF2-40B4-BE49-F238E27FC236}">
                <a16:creationId xmlns="" xmlns:a16="http://schemas.microsoft.com/office/drawing/2014/main" id="{D962882E-1260-42A5-95C5-D6DA17A32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56894-6E20-4C53-81A5-E8E07D34F868}" type="slidenum">
              <a:rPr lang="ru-RU" smtClean="0">
                <a:solidFill>
                  <a:prstClr val="black">
                    <a:tint val="75000"/>
                  </a:prstClr>
                </a:solidFill>
                <a:cs typeface="Arial" charset="0"/>
              </a:rPr>
              <a:pPr/>
              <a:t>‹#›</a:t>
            </a:fld>
            <a:endParaRPr lang="ru-RU">
              <a:solidFill>
                <a:prstClr val="black">
                  <a:tint val="75000"/>
                </a:prstClr>
              </a:solidFill>
              <a:cs typeface="Arial" charset="0"/>
            </a:endParaRPr>
          </a:p>
        </p:txBody>
      </p:sp>
    </p:spTree>
    <p:extLst>
      <p:ext uri="{BB962C8B-B14F-4D97-AF65-F5344CB8AC3E}">
        <p14:creationId xmlns:p14="http://schemas.microsoft.com/office/powerpoint/2010/main" val="39980043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76CF7-15ED-4D6E-A222-5D866C9792BE}" type="datetimeFigureOut">
              <a:rPr lang="ru-RU" smtClean="0"/>
              <a:t>11.04.2023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33A7B-023D-46B5-B16B-8765FC9F386B}" type="slidenum">
              <a:rPr lang="ru-RU" smtClean="0"/>
              <a:t>‹#›</a:t>
            </a:fld>
            <a:endParaRPr lang="ru-RU"/>
          </a:p>
        </p:txBody>
      </p:sp>
    </p:spTree>
    <p:extLst>
      <p:ext uri="{BB962C8B-B14F-4D97-AF65-F5344CB8AC3E}">
        <p14:creationId xmlns:p14="http://schemas.microsoft.com/office/powerpoint/2010/main" val="109309379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4680"/>
            <a:ext cx="10972320" cy="1142640"/>
          </a:xfrm>
          <a:prstGeom prst="rect">
            <a:avLst/>
          </a:prstGeom>
        </p:spPr>
        <p:txBody>
          <a:bodyPr anchor="ctr">
            <a:noAutofit/>
          </a:bodyPr>
          <a:lstStyle/>
          <a:p>
            <a:pPr algn="ctr">
              <a:lnSpc>
                <a:spcPct val="100000"/>
              </a:lnSpc>
            </a:pPr>
            <a:r>
              <a:rPr lang="ru-RU" sz="4400" b="0" strike="noStrike" spc="-1">
                <a:solidFill>
                  <a:srgbClr val="FFFFFF"/>
                </a:solidFill>
                <a:latin typeface="Arial"/>
              </a:rPr>
              <a:t>Образец заголовка</a:t>
            </a:r>
          </a:p>
        </p:txBody>
      </p:sp>
      <p:sp>
        <p:nvSpPr>
          <p:cNvPr id="6" name="PlaceHolder 2"/>
          <p:cNvSpPr>
            <a:spLocks noGrp="1"/>
          </p:cNvSpPr>
          <p:nvPr>
            <p:ph type="dt"/>
          </p:nvPr>
        </p:nvSpPr>
        <p:spPr>
          <a:xfrm>
            <a:off x="609600" y="6356520"/>
            <a:ext cx="2844480" cy="364680"/>
          </a:xfrm>
          <a:prstGeom prst="rect">
            <a:avLst/>
          </a:prstGeom>
        </p:spPr>
        <p:txBody>
          <a:bodyPr anchor="ctr">
            <a:noAutofit/>
          </a:bodyPr>
          <a:lstStyle/>
          <a:p>
            <a:fld id="{1A0E69DB-6D79-424D-BF97-7DAE0CF3A470}" type="datetime">
              <a:rPr lang="en-US" sz="1200" spc="-1">
                <a:solidFill>
                  <a:srgbClr val="FFFFFF"/>
                </a:solidFill>
              </a:rPr>
              <a:pPr/>
              <a:t>4/11/2023</a:t>
            </a:fld>
            <a:endParaRPr lang="en-US" sz="1200" spc="-1">
              <a:solidFill>
                <a:prstClr val="black"/>
              </a:solidFill>
              <a:latin typeface="Times New Roman"/>
            </a:endParaRPr>
          </a:p>
        </p:txBody>
      </p:sp>
      <p:sp>
        <p:nvSpPr>
          <p:cNvPr id="2" name="PlaceHolder 3"/>
          <p:cNvSpPr>
            <a:spLocks noGrp="1"/>
          </p:cNvSpPr>
          <p:nvPr>
            <p:ph type="ftr"/>
          </p:nvPr>
        </p:nvSpPr>
        <p:spPr>
          <a:xfrm>
            <a:off x="4165440" y="6356520"/>
            <a:ext cx="3860160" cy="364680"/>
          </a:xfrm>
          <a:prstGeom prst="rect">
            <a:avLst/>
          </a:prstGeom>
        </p:spPr>
        <p:txBody>
          <a:bodyPr anchor="ctr">
            <a:noAutofit/>
          </a:bodyPr>
          <a:lstStyle/>
          <a:p>
            <a:endParaRPr lang="en-US" sz="2400" spc="-1">
              <a:solidFill>
                <a:prstClr val="black"/>
              </a:solidFill>
              <a:latin typeface="Times New Roman"/>
            </a:endParaRPr>
          </a:p>
        </p:txBody>
      </p:sp>
      <p:sp>
        <p:nvSpPr>
          <p:cNvPr id="3" name="PlaceHolder 4"/>
          <p:cNvSpPr>
            <a:spLocks noGrp="1"/>
          </p:cNvSpPr>
          <p:nvPr>
            <p:ph type="sldNum"/>
          </p:nvPr>
        </p:nvSpPr>
        <p:spPr>
          <a:xfrm>
            <a:off x="8737440" y="6356520"/>
            <a:ext cx="2844480" cy="364680"/>
          </a:xfrm>
          <a:prstGeom prst="rect">
            <a:avLst/>
          </a:prstGeom>
        </p:spPr>
        <p:txBody>
          <a:bodyPr anchor="ctr">
            <a:noAutofit/>
          </a:bodyPr>
          <a:lstStyle/>
          <a:p>
            <a:pPr algn="r"/>
            <a:fld id="{1132F5C5-FE1A-4458-B473-527D96EB43AF}" type="slidenum">
              <a:rPr lang="en-US" sz="1200" spc="-1">
                <a:solidFill>
                  <a:srgbClr val="FFFFFF"/>
                </a:solidFill>
              </a:rPr>
              <a:pPr algn="r"/>
              <a:t>‹#›</a:t>
            </a:fld>
            <a:endParaRPr lang="en-US" sz="1200" spc="-1">
              <a:solidFill>
                <a:prstClr val="black"/>
              </a:solidFill>
              <a:latin typeface="Times New Roman"/>
            </a:endParaRPr>
          </a:p>
        </p:txBody>
      </p:sp>
      <p:sp>
        <p:nvSpPr>
          <p:cNvPr id="4" name="PlaceHolder 5"/>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solidFill>
                  <a:srgbClr val="FFFFFF"/>
                </a:solidFill>
                <a:latin typeface="Arial"/>
              </a:rPr>
              <a:t>Click to edit the outline text format</a:t>
            </a:r>
          </a:p>
          <a:p>
            <a:pPr marL="864000" lvl="1" indent="-324000">
              <a:spcBef>
                <a:spcPts val="1134"/>
              </a:spcBef>
              <a:buClr>
                <a:srgbClr val="000000"/>
              </a:buClr>
              <a:buSzPct val="75000"/>
              <a:buFont typeface="Symbol" charset="2"/>
              <a:buChar char=""/>
            </a:pPr>
            <a:r>
              <a:rPr lang="ru-RU" sz="2400" b="0" strike="noStrike" spc="-1">
                <a:solidFill>
                  <a:srgbClr val="FFFFFF"/>
                </a:solidFill>
                <a:latin typeface="Arial"/>
              </a:rPr>
              <a:t>Second Outline Level</a:t>
            </a:r>
          </a:p>
          <a:p>
            <a:pPr marL="1296000" lvl="2" indent="-288000">
              <a:spcBef>
                <a:spcPts val="850"/>
              </a:spcBef>
              <a:buClr>
                <a:srgbClr val="000000"/>
              </a:buClr>
              <a:buSzPct val="45000"/>
              <a:buFont typeface="Wingdings" charset="2"/>
              <a:buChar char=""/>
            </a:pPr>
            <a:r>
              <a:rPr lang="ru-RU" sz="2000" b="0" strike="noStrike" spc="-1">
                <a:solidFill>
                  <a:srgbClr val="FFFFFF"/>
                </a:solidFill>
                <a:latin typeface="Arial"/>
              </a:rPr>
              <a:t>Third Outline Level</a:t>
            </a:r>
          </a:p>
          <a:p>
            <a:pPr marL="1728000" lvl="3" indent="-216000">
              <a:spcBef>
                <a:spcPts val="567"/>
              </a:spcBef>
              <a:buClr>
                <a:srgbClr val="000000"/>
              </a:buClr>
              <a:buSzPct val="75000"/>
              <a:buFont typeface="Symbol" charset="2"/>
              <a:buChar char=""/>
            </a:pPr>
            <a:r>
              <a:rPr lang="ru-RU" sz="2000" b="0" strike="noStrike" spc="-1">
                <a:solidFill>
                  <a:srgbClr val="FFFFFF"/>
                </a:solidFill>
                <a:latin typeface="Arial"/>
              </a:rPr>
              <a:t>Fourth Outline Level</a:t>
            </a:r>
          </a:p>
          <a:p>
            <a:pPr marL="2160000" lvl="4" indent="-216000">
              <a:spcBef>
                <a:spcPts val="283"/>
              </a:spcBef>
              <a:buClr>
                <a:srgbClr val="000000"/>
              </a:buClr>
              <a:buSzPct val="45000"/>
              <a:buFont typeface="Wingdings" charset="2"/>
              <a:buChar char=""/>
            </a:pPr>
            <a:r>
              <a:rPr lang="ru-RU" sz="2000" b="0" strike="noStrike" spc="-1">
                <a:solidFill>
                  <a:srgbClr val="FFFFFF"/>
                </a:solidFill>
                <a:latin typeface="Arial"/>
              </a:rPr>
              <a:t>Fifth Outline Level</a:t>
            </a:r>
          </a:p>
          <a:p>
            <a:pPr marL="2592000" lvl="5" indent="-216000">
              <a:spcBef>
                <a:spcPts val="283"/>
              </a:spcBef>
              <a:buClr>
                <a:srgbClr val="000000"/>
              </a:buClr>
              <a:buSzPct val="45000"/>
              <a:buFont typeface="Wingdings" charset="2"/>
              <a:buChar char=""/>
            </a:pPr>
            <a:r>
              <a:rPr lang="ru-RU" sz="2000" b="0" strike="noStrike" spc="-1">
                <a:solidFill>
                  <a:srgbClr val="FFFFFF"/>
                </a:solidFill>
                <a:latin typeface="Arial"/>
              </a:rPr>
              <a:t>Sixth Outline Level</a:t>
            </a:r>
          </a:p>
          <a:p>
            <a:pPr marL="3024000" lvl="6" indent="-216000">
              <a:spcBef>
                <a:spcPts val="283"/>
              </a:spcBef>
              <a:buClr>
                <a:srgbClr val="000000"/>
              </a:buClr>
              <a:buSzPct val="45000"/>
              <a:buFont typeface="Wingdings" charset="2"/>
              <a:buChar char=""/>
            </a:pPr>
            <a:r>
              <a:rPr lang="ru-RU" sz="2000" b="0" strike="noStrike" spc="-1">
                <a:solidFill>
                  <a:srgbClr val="FFFFFF"/>
                </a:solidFill>
                <a:latin typeface="Arial"/>
              </a:rPr>
              <a:t>Seventh Outline Level</a:t>
            </a:r>
          </a:p>
        </p:txBody>
      </p:sp>
    </p:spTree>
    <p:extLst>
      <p:ext uri="{BB962C8B-B14F-4D97-AF65-F5344CB8AC3E}">
        <p14:creationId xmlns:p14="http://schemas.microsoft.com/office/powerpoint/2010/main" val="195320611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C307FB2-ED19-49C2-96DA-F6C171BF9B64}" type="datetimeFigureOut">
              <a:rPr lang="ru-RU">
                <a:solidFill>
                  <a:prstClr val="black">
                    <a:tint val="75000"/>
                  </a:prstClr>
                </a:solidFill>
              </a:rPr>
              <a:pPr>
                <a:def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2010E43-CD16-43CC-ACDD-80AFEDA9DB9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5319439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D19F5-6915-4889-AD39-3A8A84E5448B}" type="datetimeFigureOut">
              <a:rPr lang="ru-RU" smtClean="0">
                <a:solidFill>
                  <a:prstClr val="black">
                    <a:tint val="75000"/>
                  </a:prstClr>
                </a:solidFill>
              </a:rPr>
              <a:pPr/>
              <a:t>11.04.2023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4787819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0.xml"/><Relationship Id="rId5" Type="http://schemas.openxmlformats.org/officeDocument/2006/relationships/image" Target="../media/image13.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89.xml"/><Relationship Id="rId5" Type="http://schemas.openxmlformats.org/officeDocument/2006/relationships/image" Target="../media/image30.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4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630.png"/><Relationship Id="rId2" Type="http://schemas.openxmlformats.org/officeDocument/2006/relationships/notesSlide" Target="../notesSlides/notesSlide9.xml"/><Relationship Id="rId1" Type="http://schemas.openxmlformats.org/officeDocument/2006/relationships/slideLayout" Target="../slideLayouts/slideLayout96.xml"/><Relationship Id="rId6" Type="http://schemas.openxmlformats.org/officeDocument/2006/relationships/image" Target="../media/image620.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13.png"/><Relationship Id="rId4" Type="http://schemas.openxmlformats.org/officeDocument/2006/relationships/image" Target="../media/image67.jpe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59.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18.xml"/><Relationship Id="rId5" Type="http://schemas.openxmlformats.org/officeDocument/2006/relationships/image" Target="../media/image81.jpe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30.png"/><Relationship Id="rId7" Type="http://schemas.openxmlformats.org/officeDocument/2006/relationships/image" Target="../media/image85.png"/><Relationship Id="rId12" Type="http://schemas.openxmlformats.org/officeDocument/2006/relationships/image" Target="../media/image13.svg"/><Relationship Id="rId17" Type="http://schemas.openxmlformats.org/officeDocument/2006/relationships/image" Target="../media/image18.svg"/><Relationship Id="rId2" Type="http://schemas.openxmlformats.org/officeDocument/2006/relationships/notesSlide" Target="../notesSlides/notesSlide14.xml"/><Relationship Id="rId16" Type="http://schemas.openxmlformats.org/officeDocument/2006/relationships/image" Target="../media/image93.png"/><Relationship Id="rId1" Type="http://schemas.openxmlformats.org/officeDocument/2006/relationships/slideLayout" Target="../slideLayouts/slideLayout17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2.jpe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3.png"/><Relationship Id="rId2" Type="http://schemas.openxmlformats.org/officeDocument/2006/relationships/image" Target="../media/image95.png"/><Relationship Id="rId1" Type="http://schemas.openxmlformats.org/officeDocument/2006/relationships/slideLayout" Target="../slideLayouts/slideLayout60.xml"/><Relationship Id="rId6" Type="http://schemas.openxmlformats.org/officeDocument/2006/relationships/image" Target="../media/image6.png"/><Relationship Id="rId5" Type="http://schemas.openxmlformats.org/officeDocument/2006/relationships/image" Target="../media/image51.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0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8.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7.png"/><Relationship Id="rId2" Type="http://schemas.openxmlformats.org/officeDocument/2006/relationships/image" Target="../media/image13.png"/><Relationship Id="rId1" Type="http://schemas.openxmlformats.org/officeDocument/2006/relationships/slideLayout" Target="../slideLayouts/slideLayout235.xml"/><Relationship Id="rId6" Type="http://schemas.openxmlformats.org/officeDocument/2006/relationships/image" Target="../media/image104.png"/><Relationship Id="rId11" Type="http://schemas.openxmlformats.org/officeDocument/2006/relationships/image" Target="../media/image15.png"/><Relationship Id="rId5" Type="http://schemas.openxmlformats.org/officeDocument/2006/relationships/image" Target="../media/image103.png"/><Relationship Id="rId10" Type="http://schemas.openxmlformats.org/officeDocument/2006/relationships/image" Target="../media/image14.png"/><Relationship Id="rId4" Type="http://schemas.openxmlformats.org/officeDocument/2006/relationships/image" Target="../media/image102.png"/><Relationship Id="rId9" Type="http://schemas.openxmlformats.org/officeDocument/2006/relationships/image" Target="../media/image13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3.png"/><Relationship Id="rId2" Type="http://schemas.openxmlformats.org/officeDocument/2006/relationships/image" Target="../media/image109.png"/><Relationship Id="rId1" Type="http://schemas.openxmlformats.org/officeDocument/2006/relationships/slideLayout" Target="../slideLayouts/slideLayout19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271.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133.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g"/><Relationship Id="rId3" Type="http://schemas.openxmlformats.org/officeDocument/2006/relationships/image" Target="../media/image127.png"/><Relationship Id="rId7" Type="http://schemas.openxmlformats.org/officeDocument/2006/relationships/image" Target="../media/image130.jpeg"/><Relationship Id="rId12" Type="http://schemas.openxmlformats.org/officeDocument/2006/relationships/image" Target="../media/image135.jpg"/><Relationship Id="rId2" Type="http://schemas.openxmlformats.org/officeDocument/2006/relationships/image" Target="../media/image30.png"/><Relationship Id="rId1" Type="http://schemas.openxmlformats.org/officeDocument/2006/relationships/slideLayout" Target="../slideLayouts/slideLayout283.xml"/><Relationship Id="rId6" Type="http://schemas.openxmlformats.org/officeDocument/2006/relationships/image" Target="../media/image129.jpg"/><Relationship Id="rId11" Type="http://schemas.openxmlformats.org/officeDocument/2006/relationships/image" Target="../media/image134.jp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JPG"/><Relationship Id="rId4" Type="http://schemas.openxmlformats.org/officeDocument/2006/relationships/image" Target="../media/image3.svg"/><Relationship Id="rId9" Type="http://schemas.openxmlformats.org/officeDocument/2006/relationships/image" Target="../media/image132.jpeg"/><Relationship Id="rId14" Type="http://schemas.openxmlformats.org/officeDocument/2006/relationships/image" Target="../media/image13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7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56.xml"/><Relationship Id="rId5" Type="http://schemas.openxmlformats.org/officeDocument/2006/relationships/image" Target="../media/image143.jpeg"/><Relationship Id="rId4" Type="http://schemas.openxmlformats.org/officeDocument/2006/relationships/image" Target="../media/image142.jpeg"/></Relationships>
</file>

<file path=ppt/slides/_rels/slide3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51.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image" Target="../media/image144.png"/><Relationship Id="rId1" Type="http://schemas.openxmlformats.org/officeDocument/2006/relationships/slideLayout" Target="../slideLayouts/slideLayout37.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jpeg"/><Relationship Id="rId10" Type="http://schemas.openxmlformats.org/officeDocument/2006/relationships/image" Target="../media/image150.png"/><Relationship Id="rId4" Type="http://schemas.openxmlformats.org/officeDocument/2006/relationships/image" Target="../media/image30.png"/><Relationship Id="rId9" Type="http://schemas.openxmlformats.org/officeDocument/2006/relationships/image" Target="../media/image149.png"/></Relationships>
</file>

<file path=ppt/slides/_rels/slide3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0.png"/><Relationship Id="rId7" Type="http://schemas.openxmlformats.org/officeDocument/2006/relationships/image" Target="../media/image157.png"/><Relationship Id="rId12" Type="http://schemas.openxmlformats.org/officeDocument/2006/relationships/image" Target="../media/image150.png"/><Relationship Id="rId2" Type="http://schemas.openxmlformats.org/officeDocument/2006/relationships/image" Target="../media/image51.png"/><Relationship Id="rId1" Type="http://schemas.openxmlformats.org/officeDocument/2006/relationships/slideLayout" Target="../slideLayouts/slideLayout37.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jpeg"/><Relationship Id="rId4" Type="http://schemas.openxmlformats.org/officeDocument/2006/relationships/image" Target="../media/image154.png"/><Relationship Id="rId9"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51.png"/><Relationship Id="rId7" Type="http://schemas.openxmlformats.org/officeDocument/2006/relationships/image" Target="../media/image164.png"/><Relationship Id="rId2" Type="http://schemas.openxmlformats.org/officeDocument/2006/relationships/image" Target="../media/image162.png"/><Relationship Id="rId1" Type="http://schemas.openxmlformats.org/officeDocument/2006/relationships/slideLayout" Target="../slideLayouts/slideLayout37.xml"/><Relationship Id="rId6" Type="http://schemas.openxmlformats.org/officeDocument/2006/relationships/image" Target="../media/image153.png"/><Relationship Id="rId5" Type="http://schemas.openxmlformats.org/officeDocument/2006/relationships/image" Target="../media/image163.png"/><Relationship Id="rId4" Type="http://schemas.openxmlformats.org/officeDocument/2006/relationships/image" Target="../media/image30.png"/><Relationship Id="rId9" Type="http://schemas.openxmlformats.org/officeDocument/2006/relationships/image" Target="../media/image15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6.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tiff"/><Relationship Id="rId9" Type="http://schemas.openxmlformats.org/officeDocument/2006/relationships/image" Target="../media/image25.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7.xml"/></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emf"/><Relationship Id="rId7" Type="http://schemas.openxmlformats.org/officeDocument/2006/relationships/image" Target="../media/image38.jpeg"/><Relationship Id="rId2" Type="http://schemas.openxmlformats.org/officeDocument/2006/relationships/image" Target="../media/image34.emf"/><Relationship Id="rId1" Type="http://schemas.openxmlformats.org/officeDocument/2006/relationships/slideLayout" Target="../slideLayouts/slideLayout2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4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106.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5">
            <a:extLst>
              <a:ext uri="{FF2B5EF4-FFF2-40B4-BE49-F238E27FC236}">
                <a16:creationId xmlns="" xmlns:a16="http://schemas.microsoft.com/office/drawing/2014/main" id="{C35BF3CC-E66D-4BA5-B3E4-61FB1A67166B}"/>
              </a:ext>
            </a:extLst>
          </p:cNvPr>
          <p:cNvGrpSpPr/>
          <p:nvPr/>
        </p:nvGrpSpPr>
        <p:grpSpPr>
          <a:xfrm>
            <a:off x="298775" y="3491792"/>
            <a:ext cx="3557928" cy="3200257"/>
            <a:chOff x="1703512" y="836712"/>
            <a:chExt cx="3672408" cy="3200257"/>
          </a:xfrm>
        </p:grpSpPr>
        <p:pic>
          <p:nvPicPr>
            <p:cNvPr id="21"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703512" y="836712"/>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794473" y="1354119"/>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885434" y="1871526"/>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976395" y="2388933"/>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2067355" y="2906339"/>
              <a:ext cx="3308565" cy="1130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087376" y="10421"/>
            <a:ext cx="4392255" cy="3276900"/>
          </a:xfrm>
          <a:prstGeom prst="rect">
            <a:avLst/>
          </a:prstGeom>
          <a:noFill/>
          <a:effectLst>
            <a:softEdge rad="698500"/>
          </a:effectLst>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51845" y="4082856"/>
            <a:ext cx="6908851" cy="2730520"/>
          </a:xfrm>
          <a:prstGeom prst="rect">
            <a:avLst/>
          </a:prstGeom>
          <a:ln>
            <a:noFill/>
          </a:ln>
          <a:effectLst>
            <a:softEdge rad="939800"/>
          </a:effectLst>
        </p:spPr>
      </p:pic>
      <p:sp>
        <p:nvSpPr>
          <p:cNvPr id="15" name="Прямоугольник 14"/>
          <p:cNvSpPr/>
          <p:nvPr/>
        </p:nvSpPr>
        <p:spPr>
          <a:xfrm>
            <a:off x="298775" y="-116081"/>
            <a:ext cx="3070800" cy="4600800"/>
          </a:xfrm>
          <a:prstGeom prst="rect">
            <a:avLst/>
          </a:prstGeom>
          <a:blipFill dpi="0" rotWithShape="1">
            <a:blip r:embed="rId6" cstate="print">
              <a:lum bright="70000" contrast="-70000"/>
              <a:extLst>
                <a:ext uri="{28A0092B-C50C-407E-A947-70E740481C1C}">
                  <a14:useLocalDpi xmlns:a14="http://schemas.microsoft.com/office/drawing/2010/main"/>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prstClr val="white"/>
              </a:solidFill>
            </a:endParaRPr>
          </a:p>
        </p:txBody>
      </p:sp>
      <p:sp>
        <p:nvSpPr>
          <p:cNvPr id="16" name="Rectangle 4"/>
          <p:cNvSpPr>
            <a:spLocks noChangeArrowheads="1"/>
          </p:cNvSpPr>
          <p:nvPr/>
        </p:nvSpPr>
        <p:spPr bwMode="auto">
          <a:xfrm>
            <a:off x="386900" y="3034691"/>
            <a:ext cx="11710345" cy="58477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algn="ctr" fontAlgn="base">
              <a:spcBef>
                <a:spcPct val="0"/>
              </a:spcBef>
              <a:spcAft>
                <a:spcPct val="0"/>
              </a:spcAft>
            </a:pPr>
            <a:r>
              <a:rPr lang="ru-RU" sz="3200" b="1" dirty="0" smtClean="0"/>
              <a:t>Суперкомпьютер </a:t>
            </a:r>
            <a:r>
              <a:rPr lang="ru-RU" sz="3200" b="1" dirty="0"/>
              <a:t>«Говорун» </a:t>
            </a:r>
            <a:endParaRPr lang="ru-RU" sz="32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pic>
        <p:nvPicPr>
          <p:cNvPr id="17" name="Рисунок 16"/>
          <p:cNvPicPr>
            <a:picLocks noChangeAspect="1"/>
          </p:cNvPicPr>
          <p:nvPr/>
        </p:nvPicPr>
        <p:blipFill rotWithShape="1">
          <a:blip r:embed="rId7">
            <a:extLst>
              <a:ext uri="{BEBA8EAE-BF5A-486C-A8C5-ECC9F3942E4B}">
                <a14:imgProps xmlns:a14="http://schemas.microsoft.com/office/drawing/2010/main">
                  <a14:imgLayer r:embed="rId8">
                    <a14:imgEffect>
                      <a14:sharpenSoften amount="-3000"/>
                    </a14:imgEffect>
                    <a14:imgEffect>
                      <a14:colorTemperature colorTemp="6600"/>
                    </a14:imgEffect>
                  </a14:imgLayer>
                </a14:imgProps>
              </a:ext>
              <a:ext uri="{28A0092B-C50C-407E-A947-70E740481C1C}">
                <a14:useLocalDpi xmlns:a14="http://schemas.microsoft.com/office/drawing/2010/main"/>
              </a:ext>
            </a:extLst>
          </a:blip>
          <a:srcRect/>
          <a:stretch/>
        </p:blipFill>
        <p:spPr>
          <a:xfrm>
            <a:off x="6979417" y="-149663"/>
            <a:ext cx="5282617" cy="3398125"/>
          </a:xfrm>
          <a:prstGeom prst="rect">
            <a:avLst/>
          </a:prstGeom>
          <a:ln>
            <a:noFill/>
          </a:ln>
          <a:effectLst>
            <a:softEdge rad="1270000"/>
          </a:effectLst>
        </p:spPr>
      </p:pic>
      <p:sp>
        <p:nvSpPr>
          <p:cNvPr id="18" name="TextBox 17"/>
          <p:cNvSpPr txBox="1"/>
          <p:nvPr/>
        </p:nvSpPr>
        <p:spPr>
          <a:xfrm>
            <a:off x="76861" y="5821708"/>
            <a:ext cx="11953328" cy="788421"/>
          </a:xfrm>
          <a:prstGeom prst="rect">
            <a:avLst/>
          </a:prstGeom>
          <a:noFill/>
        </p:spPr>
        <p:txBody>
          <a:bodyPr wrap="square" rtlCol="0">
            <a:spAutoFit/>
          </a:bodyPr>
          <a:lstStyle/>
          <a:p>
            <a:pPr algn="ctr">
              <a:lnSpc>
                <a:spcPts val="2800"/>
              </a:lnSpc>
            </a:pPr>
            <a:r>
              <a:rPr lang="ru-RU" sz="2000" b="1" dirty="0" smtClean="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Семинар </a:t>
            </a:r>
            <a:r>
              <a:rPr lang="ru-RU" sz="20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пользователей ЛФВЭ</a:t>
            </a:r>
          </a:p>
          <a:p>
            <a:pPr algn="ctr">
              <a:lnSpc>
                <a:spcPts val="2800"/>
              </a:lnSpc>
            </a:pPr>
            <a:r>
              <a:rPr lang="en-US" sz="20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13 </a:t>
            </a:r>
            <a:r>
              <a:rPr lang="ru-RU" sz="20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апреля</a:t>
            </a:r>
            <a:r>
              <a:rPr lang="en-US" sz="20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 202</a:t>
            </a:r>
            <a:r>
              <a:rPr lang="ru-RU" sz="20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3</a:t>
            </a:r>
            <a:endParaRPr lang="en-US" sz="20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pic>
        <p:nvPicPr>
          <p:cNvPr id="20" name="Рисунок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254789" y="84623"/>
            <a:ext cx="937211" cy="652993"/>
          </a:xfrm>
          <a:prstGeom prst="rect">
            <a:avLst/>
          </a:prstGeom>
        </p:spPr>
      </p:pic>
      <p:sp>
        <p:nvSpPr>
          <p:cNvPr id="2" name="Прямоугольник 1"/>
          <p:cNvSpPr/>
          <p:nvPr/>
        </p:nvSpPr>
        <p:spPr>
          <a:xfrm>
            <a:off x="344330" y="3967923"/>
            <a:ext cx="11795484" cy="1154162"/>
          </a:xfrm>
          <a:prstGeom prst="rect">
            <a:avLst/>
          </a:prstGeom>
        </p:spPr>
        <p:txBody>
          <a:bodyPr wrap="square">
            <a:spAutoFit/>
          </a:bodyPr>
          <a:lstStyle/>
          <a:p>
            <a:pPr algn="ctr">
              <a:lnSpc>
                <a:spcPct val="115000"/>
              </a:lnSpc>
              <a:spcAft>
                <a:spcPts val="0"/>
              </a:spcAft>
            </a:pPr>
            <a:r>
              <a:rPr lang="ru-RU" sz="2400" b="1" dirty="0" smtClean="0">
                <a:latin typeface="Times New Roman" panose="02020603050405020304" pitchFamily="18" charset="0"/>
                <a:ea typeface="Arial" panose="020B0604020202020204" pitchFamily="34" charset="0"/>
              </a:rPr>
              <a:t>Д.В</a:t>
            </a:r>
            <a:r>
              <a:rPr lang="ru-RU" sz="2400" b="1" dirty="0">
                <a:latin typeface="Times New Roman" panose="02020603050405020304" pitchFamily="18" charset="0"/>
                <a:ea typeface="Arial" panose="020B0604020202020204" pitchFamily="34" charset="0"/>
              </a:rPr>
              <a:t>. </a:t>
            </a:r>
            <a:r>
              <a:rPr lang="ru-RU" sz="2400" b="1" dirty="0" err="1" smtClean="0">
                <a:latin typeface="Times New Roman" panose="02020603050405020304" pitchFamily="18" charset="0"/>
                <a:ea typeface="Arial" panose="020B0604020202020204" pitchFamily="34" charset="0"/>
              </a:rPr>
              <a:t>Подгайный</a:t>
            </a:r>
            <a:endParaRPr lang="ru-RU" sz="2400" dirty="0">
              <a:latin typeface="Arial" panose="020B0604020202020204" pitchFamily="34" charset="0"/>
              <a:ea typeface="Arial" panose="020B0604020202020204" pitchFamily="34" charset="0"/>
            </a:endParaRPr>
          </a:p>
          <a:p>
            <a:pPr algn="just">
              <a:lnSpc>
                <a:spcPct val="115000"/>
              </a:lnSpc>
              <a:spcAft>
                <a:spcPts val="0"/>
              </a:spcAft>
            </a:pPr>
            <a:r>
              <a:rPr lang="ru-RU" dirty="0">
                <a:latin typeface="Times New Roman" panose="02020603050405020304" pitchFamily="18" charset="0"/>
                <a:ea typeface="Arial" panose="020B0604020202020204" pitchFamily="34" charset="0"/>
              </a:rPr>
              <a:t> </a:t>
            </a:r>
            <a:endParaRPr lang="ru-RU" sz="1600" dirty="0">
              <a:latin typeface="Arial" panose="020B0604020202020204" pitchFamily="34" charset="0"/>
              <a:ea typeface="Arial" panose="020B0604020202020204" pitchFamily="34" charset="0"/>
            </a:endParaRPr>
          </a:p>
          <a:p>
            <a:pPr algn="ctr">
              <a:lnSpc>
                <a:spcPct val="115000"/>
              </a:lnSpc>
              <a:spcAft>
                <a:spcPts val="0"/>
              </a:spcAft>
            </a:pPr>
            <a:r>
              <a:rPr lang="ru-RU" b="1" dirty="0" smtClean="0">
                <a:latin typeface="Times New Roman" panose="02020603050405020304" pitchFamily="18" charset="0"/>
                <a:ea typeface="Arial" panose="020B0604020202020204" pitchFamily="34" charset="0"/>
              </a:rPr>
              <a:t>Лаборатория </a:t>
            </a:r>
            <a:r>
              <a:rPr lang="ru-RU" b="1" dirty="0">
                <a:latin typeface="Times New Roman" panose="02020603050405020304" pitchFamily="18" charset="0"/>
                <a:ea typeface="Arial" panose="020B0604020202020204" pitchFamily="34" charset="0"/>
              </a:rPr>
              <a:t>информационных технологий им. М.Г. Мещерякова </a:t>
            </a:r>
            <a:r>
              <a:rPr lang="ru-RU" b="1" dirty="0" smtClean="0">
                <a:latin typeface="Times New Roman" panose="02020603050405020304" pitchFamily="18" charset="0"/>
                <a:ea typeface="Arial" panose="020B0604020202020204" pitchFamily="34" charset="0"/>
              </a:rPr>
              <a:t>ОИЯИ</a:t>
            </a:r>
            <a:endParaRPr lang="ru-RU" sz="1600" b="1"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982186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a:extLst>
              <a:ext uri="{FF2B5EF4-FFF2-40B4-BE49-F238E27FC236}">
                <a16:creationId xmlns="" xmlns:a16="http://schemas.microsoft.com/office/drawing/2014/main" id="{1075265C-D056-4779-B77B-AA4FA7B17CC5}"/>
              </a:ext>
            </a:extLst>
          </p:cNvPr>
          <p:cNvSpPr/>
          <p:nvPr/>
        </p:nvSpPr>
        <p:spPr>
          <a:xfrm flipH="1">
            <a:off x="68894" y="-255782"/>
            <a:ext cx="12172950" cy="78509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r>
              <a:rPr lang="en-US" sz="2400" b="1" dirty="0">
                <a:solidFill>
                  <a:prstClr val="white"/>
                </a:solidFill>
              </a:rPr>
              <a:t>Orchestration and </a:t>
            </a:r>
            <a:r>
              <a:rPr lang="en-US" sz="2400" b="1" dirty="0" err="1">
                <a:solidFill>
                  <a:prstClr val="white"/>
                </a:solidFill>
              </a:rPr>
              <a:t>hyperconvergence</a:t>
            </a:r>
            <a:r>
              <a:rPr lang="en-US" sz="2400" b="1" dirty="0">
                <a:solidFill>
                  <a:prstClr val="white"/>
                </a:solidFill>
              </a:rPr>
              <a:t> on the “</a:t>
            </a:r>
            <a:r>
              <a:rPr lang="en-US" sz="2400" b="1" dirty="0" err="1">
                <a:solidFill>
                  <a:prstClr val="white"/>
                </a:solidFill>
              </a:rPr>
              <a:t>Govorun</a:t>
            </a:r>
            <a:r>
              <a:rPr lang="en-US" sz="2400" b="1" dirty="0">
                <a:solidFill>
                  <a:prstClr val="white"/>
                </a:solidFill>
              </a:rPr>
              <a:t>” supercomputer</a:t>
            </a:r>
          </a:p>
        </p:txBody>
      </p:sp>
      <p:sp>
        <p:nvSpPr>
          <p:cNvPr id="34" name="Прямоугольник 33"/>
          <p:cNvSpPr/>
          <p:nvPr/>
        </p:nvSpPr>
        <p:spPr>
          <a:xfrm>
            <a:off x="9151305" y="1427018"/>
            <a:ext cx="2959045" cy="4108817"/>
          </a:xfrm>
          <a:prstGeom prst="rect">
            <a:avLst/>
          </a:prstGeom>
        </p:spPr>
        <p:txBody>
          <a:bodyPr wrap="square">
            <a:spAutoFit/>
          </a:bodyPr>
          <a:lstStyle/>
          <a:p>
            <a:pPr algn="just"/>
            <a:r>
              <a:rPr lang="en-US" sz="1700" dirty="0">
                <a:solidFill>
                  <a:prstClr val="black"/>
                </a:solidFill>
                <a:cs typeface="Arial" charset="0"/>
              </a:rPr>
              <a:t>The “</a:t>
            </a:r>
            <a:r>
              <a:rPr lang="en-US" sz="1700" dirty="0" err="1">
                <a:solidFill>
                  <a:prstClr val="black"/>
                </a:solidFill>
                <a:cs typeface="Arial" charset="0"/>
              </a:rPr>
              <a:t>Govorun</a:t>
            </a:r>
            <a:r>
              <a:rPr lang="en-US" sz="1700" dirty="0">
                <a:solidFill>
                  <a:prstClr val="black"/>
                </a:solidFill>
                <a:cs typeface="Arial" charset="0"/>
              </a:rPr>
              <a:t>” supercomputer has unique properties for the flexibility of customizing the user’s job. </a:t>
            </a:r>
            <a:endParaRPr lang="ru-RU" sz="1700" dirty="0">
              <a:solidFill>
                <a:prstClr val="black"/>
              </a:solidFill>
              <a:cs typeface="Arial" charset="0"/>
            </a:endParaRPr>
          </a:p>
          <a:p>
            <a:pPr algn="just"/>
            <a:r>
              <a:rPr lang="ru-RU" sz="1700" dirty="0">
                <a:solidFill>
                  <a:prstClr val="black"/>
                </a:solidFill>
                <a:cs typeface="Arial" charset="0"/>
              </a:rPr>
              <a:t>  </a:t>
            </a:r>
            <a:r>
              <a:rPr lang="en-US" sz="1700" dirty="0">
                <a:solidFill>
                  <a:prstClr val="black"/>
                </a:solidFill>
                <a:cs typeface="Arial" charset="0"/>
              </a:rPr>
              <a:t>For his job the user can allocate the required number and type of computing nodes and the required volume and type of data storage systems. </a:t>
            </a:r>
            <a:endParaRPr lang="ru-RU" sz="1700" dirty="0">
              <a:solidFill>
                <a:prstClr val="black"/>
              </a:solidFill>
              <a:cs typeface="Arial" charset="0"/>
            </a:endParaRPr>
          </a:p>
          <a:p>
            <a:pPr algn="just"/>
            <a:r>
              <a:rPr lang="en-US" dirty="0">
                <a:solidFill>
                  <a:srgbClr val="C00000"/>
                </a:solidFill>
                <a:cs typeface="Arial" charset="0"/>
              </a:rPr>
              <a:t>This property enables the effective solution of different tasks, which makes the “</a:t>
            </a:r>
            <a:r>
              <a:rPr lang="en-US" dirty="0" err="1">
                <a:solidFill>
                  <a:srgbClr val="C00000"/>
                </a:solidFill>
                <a:cs typeface="Arial" charset="0"/>
              </a:rPr>
              <a:t>Govorun</a:t>
            </a:r>
            <a:r>
              <a:rPr lang="en-US" dirty="0">
                <a:solidFill>
                  <a:srgbClr val="C00000"/>
                </a:solidFill>
                <a:cs typeface="Arial" charset="0"/>
              </a:rPr>
              <a:t>” supercomputer a unique tool for research underway at JINR. </a:t>
            </a:r>
          </a:p>
        </p:txBody>
      </p:sp>
      <p:sp>
        <p:nvSpPr>
          <p:cNvPr id="40" name="Прямоугольник: скругленные углы 12">
            <a:extLst>
              <a:ext uri="{FF2B5EF4-FFF2-40B4-BE49-F238E27FC236}">
                <a16:creationId xmlns="" xmlns:a16="http://schemas.microsoft.com/office/drawing/2014/main" id="{FABF84CE-5717-4816-87AF-6EF856349A41}"/>
              </a:ext>
            </a:extLst>
          </p:cNvPr>
          <p:cNvSpPr/>
          <p:nvPr/>
        </p:nvSpPr>
        <p:spPr>
          <a:xfrm>
            <a:off x="3734153" y="764332"/>
            <a:ext cx="697679" cy="5976664"/>
          </a:xfrm>
          <a:prstGeom prst="roundRect">
            <a:avLst/>
          </a:prstGeom>
        </p:spPr>
        <p:style>
          <a:lnRef idx="2">
            <a:schemeClr val="accent5"/>
          </a:lnRef>
          <a:fillRef idx="1">
            <a:schemeClr val="lt1"/>
          </a:fillRef>
          <a:effectRef idx="0">
            <a:schemeClr val="accent5"/>
          </a:effectRef>
          <a:fontRef idx="minor">
            <a:schemeClr val="dk1"/>
          </a:fontRef>
        </p:style>
        <p:txBody>
          <a:bodyPr vert="vert270" rtlCol="0" anchor="ctr"/>
          <a:lstStyle/>
          <a:p>
            <a:pPr algn="ctr" fontAlgn="base">
              <a:spcBef>
                <a:spcPct val="0"/>
              </a:spcBef>
              <a:spcAft>
                <a:spcPct val="0"/>
              </a:spcAft>
              <a:defRPr/>
            </a:pPr>
            <a:r>
              <a:rPr lang="en-US" sz="2800" dirty="0">
                <a:solidFill>
                  <a:prstClr val="black"/>
                </a:solidFill>
                <a:latin typeface="Book Antiqua" panose="02040602050305030304" pitchFamily="18" charset="0"/>
              </a:rPr>
              <a:t>Resource management software</a:t>
            </a:r>
            <a:endParaRPr lang="ru-RU" sz="2800" dirty="0">
              <a:solidFill>
                <a:prstClr val="black"/>
              </a:solidFill>
              <a:latin typeface="Book Antiqua" panose="02040602050305030304" pitchFamily="18" charset="0"/>
            </a:endParaRPr>
          </a:p>
        </p:txBody>
      </p:sp>
      <p:sp>
        <p:nvSpPr>
          <p:cNvPr id="41" name="Стрелка: пятиугольник 13">
            <a:extLst>
              <a:ext uri="{FF2B5EF4-FFF2-40B4-BE49-F238E27FC236}">
                <a16:creationId xmlns="" xmlns:a16="http://schemas.microsoft.com/office/drawing/2014/main" id="{B7F640DD-C9A9-4DC4-B9CF-F4F56A5395F9}"/>
              </a:ext>
            </a:extLst>
          </p:cNvPr>
          <p:cNvSpPr/>
          <p:nvPr/>
        </p:nvSpPr>
        <p:spPr>
          <a:xfrm>
            <a:off x="0" y="1700675"/>
            <a:ext cx="1360689" cy="1229237"/>
          </a:xfrm>
          <a:prstGeom prst="homePlate">
            <a:avLst>
              <a:gd name="adj" fmla="val 26135"/>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defRPr/>
            </a:pPr>
            <a:r>
              <a:rPr lang="en-US" sz="2000" b="1" dirty="0">
                <a:solidFill>
                  <a:srgbClr val="002060"/>
                </a:solidFill>
                <a:latin typeface="Gill Sans MT"/>
              </a:rPr>
              <a:t>User-I</a:t>
            </a:r>
          </a:p>
          <a:p>
            <a:pPr algn="ctr" fontAlgn="base">
              <a:spcBef>
                <a:spcPct val="0"/>
              </a:spcBef>
              <a:spcAft>
                <a:spcPct val="0"/>
              </a:spcAft>
              <a:defRPr/>
            </a:pPr>
            <a:r>
              <a:rPr lang="en-US" sz="2000" b="1" dirty="0">
                <a:solidFill>
                  <a:srgbClr val="002060"/>
                </a:solidFill>
                <a:latin typeface="Gill Sans MT"/>
              </a:rPr>
              <a:t>jobs</a:t>
            </a:r>
            <a:endParaRPr lang="ru-RU" sz="2000" b="1" dirty="0">
              <a:solidFill>
                <a:srgbClr val="002060"/>
              </a:solidFill>
              <a:latin typeface="Corbel" panose="020B0503020204020204" pitchFamily="34" charset="0"/>
            </a:endParaRPr>
          </a:p>
        </p:txBody>
      </p:sp>
      <p:grpSp>
        <p:nvGrpSpPr>
          <p:cNvPr id="54" name="Группа 53">
            <a:extLst>
              <a:ext uri="{FF2B5EF4-FFF2-40B4-BE49-F238E27FC236}">
                <a16:creationId xmlns="" xmlns:a16="http://schemas.microsoft.com/office/drawing/2014/main" id="{0CEA85E4-FCBB-4347-90A5-7833C63B3467}"/>
              </a:ext>
            </a:extLst>
          </p:cNvPr>
          <p:cNvGrpSpPr/>
          <p:nvPr/>
        </p:nvGrpSpPr>
        <p:grpSpPr>
          <a:xfrm>
            <a:off x="1483976" y="1241988"/>
            <a:ext cx="1904068" cy="2275880"/>
            <a:chOff x="2567286" y="1289226"/>
            <a:chExt cx="1904068" cy="2275880"/>
          </a:xfrm>
        </p:grpSpPr>
        <p:sp>
          <p:nvSpPr>
            <p:cNvPr id="102" name="Блок-схема: магнитный диск 101">
              <a:extLst>
                <a:ext uri="{FF2B5EF4-FFF2-40B4-BE49-F238E27FC236}">
                  <a16:creationId xmlns="" xmlns:a16="http://schemas.microsoft.com/office/drawing/2014/main" id="{B9FFCE0C-0888-4EF9-9F37-70D485CDA959}"/>
                </a:ext>
              </a:extLst>
            </p:cNvPr>
            <p:cNvSpPr/>
            <p:nvPr/>
          </p:nvSpPr>
          <p:spPr>
            <a:xfrm>
              <a:off x="2685991" y="2276258"/>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03" name="Блок-схема: магнитный диск 102">
              <a:extLst>
                <a:ext uri="{FF2B5EF4-FFF2-40B4-BE49-F238E27FC236}">
                  <a16:creationId xmlns="" xmlns:a16="http://schemas.microsoft.com/office/drawing/2014/main" id="{12D9FC71-B101-4D63-8B77-E2688B331F0B}"/>
                </a:ext>
              </a:extLst>
            </p:cNvPr>
            <p:cNvSpPr/>
            <p:nvPr/>
          </p:nvSpPr>
          <p:spPr>
            <a:xfrm>
              <a:off x="3529976" y="2258688"/>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04" name="Прямоугольник 103">
              <a:extLst>
                <a:ext uri="{FF2B5EF4-FFF2-40B4-BE49-F238E27FC236}">
                  <a16:creationId xmlns="" xmlns:a16="http://schemas.microsoft.com/office/drawing/2014/main" id="{8EA84CCD-608D-421E-A7DA-BA1D18423039}"/>
                </a:ext>
              </a:extLst>
            </p:cNvPr>
            <p:cNvSpPr/>
            <p:nvPr/>
          </p:nvSpPr>
          <p:spPr>
            <a:xfrm>
              <a:off x="2682748" y="1694778"/>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5" name="Прямоугольник 104">
              <a:extLst>
                <a:ext uri="{FF2B5EF4-FFF2-40B4-BE49-F238E27FC236}">
                  <a16:creationId xmlns="" xmlns:a16="http://schemas.microsoft.com/office/drawing/2014/main" id="{31C17F21-4297-4F5F-9446-D1F9B7AB19BE}"/>
                </a:ext>
              </a:extLst>
            </p:cNvPr>
            <p:cNvSpPr/>
            <p:nvPr/>
          </p:nvSpPr>
          <p:spPr>
            <a:xfrm>
              <a:off x="3298172" y="1695978"/>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6" name="Прямоугольник 105">
              <a:extLst>
                <a:ext uri="{FF2B5EF4-FFF2-40B4-BE49-F238E27FC236}">
                  <a16:creationId xmlns="" xmlns:a16="http://schemas.microsoft.com/office/drawing/2014/main" id="{E4E18FDD-1CCB-4E09-B625-5A5C8F4A0709}"/>
                </a:ext>
              </a:extLst>
            </p:cNvPr>
            <p:cNvSpPr/>
            <p:nvPr/>
          </p:nvSpPr>
          <p:spPr>
            <a:xfrm>
              <a:off x="3980270" y="1694778"/>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7" name="Блок-схема: магнитный диск 106">
              <a:extLst>
                <a:ext uri="{FF2B5EF4-FFF2-40B4-BE49-F238E27FC236}">
                  <a16:creationId xmlns="" xmlns:a16="http://schemas.microsoft.com/office/drawing/2014/main" id="{8A61FF3C-7D8A-46EB-9633-793201C0AF2A}"/>
                </a:ext>
              </a:extLst>
            </p:cNvPr>
            <p:cNvSpPr/>
            <p:nvPr/>
          </p:nvSpPr>
          <p:spPr>
            <a:xfrm>
              <a:off x="2685991" y="2850820"/>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08" name="Скругленный прямоугольник 7">
              <a:extLst>
                <a:ext uri="{FF2B5EF4-FFF2-40B4-BE49-F238E27FC236}">
                  <a16:creationId xmlns="" xmlns:a16="http://schemas.microsoft.com/office/drawing/2014/main" id="{15017EFF-C320-4EF3-8728-4E5C9C4F6E9B}"/>
                </a:ext>
              </a:extLst>
            </p:cNvPr>
            <p:cNvSpPr/>
            <p:nvPr/>
          </p:nvSpPr>
          <p:spPr>
            <a:xfrm>
              <a:off x="2567286" y="1289226"/>
              <a:ext cx="1904068" cy="2275880"/>
            </a:xfrm>
            <a:prstGeom prst="roundRect">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grpSp>
        <p:nvGrpSpPr>
          <p:cNvPr id="58" name="Группа 57">
            <a:extLst>
              <a:ext uri="{FF2B5EF4-FFF2-40B4-BE49-F238E27FC236}">
                <a16:creationId xmlns="" xmlns:a16="http://schemas.microsoft.com/office/drawing/2014/main" id="{D7D22125-537B-4517-8643-F29419D45659}"/>
              </a:ext>
            </a:extLst>
          </p:cNvPr>
          <p:cNvGrpSpPr/>
          <p:nvPr/>
        </p:nvGrpSpPr>
        <p:grpSpPr>
          <a:xfrm>
            <a:off x="1496442" y="3774593"/>
            <a:ext cx="1856648" cy="2698504"/>
            <a:chOff x="2567286" y="1289226"/>
            <a:chExt cx="1904068" cy="2275880"/>
          </a:xfrm>
        </p:grpSpPr>
        <p:sp>
          <p:nvSpPr>
            <p:cNvPr id="70" name="Прямоугольник 69">
              <a:extLst>
                <a:ext uri="{FF2B5EF4-FFF2-40B4-BE49-F238E27FC236}">
                  <a16:creationId xmlns="" xmlns:a16="http://schemas.microsoft.com/office/drawing/2014/main" id="{C70D1D91-702A-45A4-B993-E3F130390ED0}"/>
                </a:ext>
              </a:extLst>
            </p:cNvPr>
            <p:cNvSpPr/>
            <p:nvPr/>
          </p:nvSpPr>
          <p:spPr>
            <a:xfrm>
              <a:off x="2662853" y="1509588"/>
              <a:ext cx="426384" cy="378684"/>
            </a:xfrm>
            <a:prstGeom prst="rect">
              <a:avLst/>
            </a:prstGeom>
            <a:solidFill>
              <a:srgbClr val="1C5BB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71" name="Прямоугольник 70">
              <a:extLst>
                <a:ext uri="{FF2B5EF4-FFF2-40B4-BE49-F238E27FC236}">
                  <a16:creationId xmlns="" xmlns:a16="http://schemas.microsoft.com/office/drawing/2014/main" id="{4C15496F-84EE-4021-9251-FFF9A33A4A82}"/>
                </a:ext>
              </a:extLst>
            </p:cNvPr>
            <p:cNvSpPr/>
            <p:nvPr/>
          </p:nvSpPr>
          <p:spPr>
            <a:xfrm>
              <a:off x="3296068" y="1509588"/>
              <a:ext cx="426384" cy="384010"/>
            </a:xfrm>
            <a:prstGeom prst="rect">
              <a:avLst/>
            </a:prstGeom>
            <a:solidFill>
              <a:srgbClr val="1C5BB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01" name="Скругленный прямоугольник 7">
              <a:extLst>
                <a:ext uri="{FF2B5EF4-FFF2-40B4-BE49-F238E27FC236}">
                  <a16:creationId xmlns="" xmlns:a16="http://schemas.microsoft.com/office/drawing/2014/main" id="{F37E1493-0AEE-4F8B-AB9D-8B99629027D6}"/>
                </a:ext>
              </a:extLst>
            </p:cNvPr>
            <p:cNvSpPr/>
            <p:nvPr/>
          </p:nvSpPr>
          <p:spPr>
            <a:xfrm>
              <a:off x="2567286" y="1289226"/>
              <a:ext cx="1904068" cy="2275880"/>
            </a:xfrm>
            <a:prstGeom prst="roundRect">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sp>
        <p:nvSpPr>
          <p:cNvPr id="60" name="Прямоугольник 59">
            <a:extLst>
              <a:ext uri="{FF2B5EF4-FFF2-40B4-BE49-F238E27FC236}">
                <a16:creationId xmlns="" xmlns:a16="http://schemas.microsoft.com/office/drawing/2014/main" id="{44844E97-E564-44A5-BEEE-C289396748F9}"/>
              </a:ext>
            </a:extLst>
          </p:cNvPr>
          <p:cNvSpPr/>
          <p:nvPr/>
        </p:nvSpPr>
        <p:spPr>
          <a:xfrm>
            <a:off x="2732125" y="4035877"/>
            <a:ext cx="415765" cy="449004"/>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dirty="0">
                <a:solidFill>
                  <a:schemeClr val="tx1"/>
                </a:solidFill>
                <a:latin typeface="Corbel" panose="020B0503020204020204" pitchFamily="34" charset="0"/>
              </a:rPr>
              <a:t>GPU</a:t>
            </a:r>
            <a:endParaRPr lang="ru-RU" sz="900" dirty="0">
              <a:solidFill>
                <a:schemeClr val="tx1"/>
              </a:solidFill>
              <a:latin typeface="Corbel" panose="020B0503020204020204" pitchFamily="34" charset="0"/>
            </a:endParaRPr>
          </a:p>
        </p:txBody>
      </p:sp>
      <p:grpSp>
        <p:nvGrpSpPr>
          <p:cNvPr id="61" name="Группа 60">
            <a:extLst>
              <a:ext uri="{FF2B5EF4-FFF2-40B4-BE49-F238E27FC236}">
                <a16:creationId xmlns="" xmlns:a16="http://schemas.microsoft.com/office/drawing/2014/main" id="{D080C356-7E5E-4541-BFDE-17878B68B34E}"/>
              </a:ext>
            </a:extLst>
          </p:cNvPr>
          <p:cNvGrpSpPr/>
          <p:nvPr/>
        </p:nvGrpSpPr>
        <p:grpSpPr>
          <a:xfrm>
            <a:off x="2090557" y="4760116"/>
            <a:ext cx="554698" cy="1368588"/>
            <a:chOff x="8439013" y="4710954"/>
            <a:chExt cx="554698" cy="1368588"/>
          </a:xfrm>
        </p:grpSpPr>
        <p:grpSp>
          <p:nvGrpSpPr>
            <p:cNvPr id="66" name="Группа 65">
              <a:extLst>
                <a:ext uri="{FF2B5EF4-FFF2-40B4-BE49-F238E27FC236}">
                  <a16:creationId xmlns="" xmlns:a16="http://schemas.microsoft.com/office/drawing/2014/main" id="{15A33C13-C856-43C6-89D7-CCCF998717F7}"/>
                </a:ext>
              </a:extLst>
            </p:cNvPr>
            <p:cNvGrpSpPr/>
            <p:nvPr/>
          </p:nvGrpSpPr>
          <p:grpSpPr>
            <a:xfrm>
              <a:off x="8441653" y="4710954"/>
              <a:ext cx="552058" cy="1368588"/>
              <a:chOff x="7559024" y="4704037"/>
              <a:chExt cx="552058" cy="1368588"/>
            </a:xfrm>
          </p:grpSpPr>
          <p:sp>
            <p:nvSpPr>
              <p:cNvPr id="68" name="Блок-схема: магнитный диск 67">
                <a:extLst>
                  <a:ext uri="{FF2B5EF4-FFF2-40B4-BE49-F238E27FC236}">
                    <a16:creationId xmlns="" xmlns:a16="http://schemas.microsoft.com/office/drawing/2014/main" id="{48D64D0D-8634-4EAE-A009-14DA78F4FD59}"/>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69" name="Блок-схема: магнитный диск 68">
                <a:extLst>
                  <a:ext uri="{FF2B5EF4-FFF2-40B4-BE49-F238E27FC236}">
                    <a16:creationId xmlns="" xmlns:a16="http://schemas.microsoft.com/office/drawing/2014/main" id="{9BF447BD-C1BF-4646-9921-C2D83E6C99CE}"/>
                  </a:ext>
                </a:extLst>
              </p:cNvPr>
              <p:cNvSpPr/>
              <p:nvPr/>
            </p:nvSpPr>
            <p:spPr>
              <a:xfrm>
                <a:off x="7559892" y="5735166"/>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sz="1050" b="1" dirty="0">
                  <a:solidFill>
                    <a:prstClr val="black"/>
                  </a:solidFill>
                  <a:latin typeface="Corbel" panose="020B0503020204020204" pitchFamily="34" charset="0"/>
                </a:endParaRPr>
              </a:p>
            </p:txBody>
          </p:sp>
        </p:grpSp>
        <p:sp>
          <p:nvSpPr>
            <p:cNvPr id="67" name="Блок-схема: магнитный диск 66">
              <a:extLst>
                <a:ext uri="{FF2B5EF4-FFF2-40B4-BE49-F238E27FC236}">
                  <a16:creationId xmlns="" xmlns:a16="http://schemas.microsoft.com/office/drawing/2014/main" id="{812BB015-0642-40CC-BCD6-A4D2AD75872C}"/>
                </a:ext>
              </a:extLst>
            </p:cNvPr>
            <p:cNvSpPr/>
            <p:nvPr/>
          </p:nvSpPr>
          <p:spPr>
            <a:xfrm>
              <a:off x="8439013" y="5216611"/>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grpSp>
        <p:nvGrpSpPr>
          <p:cNvPr id="2" name="Группа 1"/>
          <p:cNvGrpSpPr/>
          <p:nvPr/>
        </p:nvGrpSpPr>
        <p:grpSpPr>
          <a:xfrm>
            <a:off x="4837441" y="544997"/>
            <a:ext cx="4708943" cy="3063227"/>
            <a:chOff x="5948794" y="542534"/>
            <a:chExt cx="4708943" cy="3063227"/>
          </a:xfrm>
        </p:grpSpPr>
        <p:sp>
          <p:nvSpPr>
            <p:cNvPr id="36" name="Скругленный прямоугольник 7">
              <a:extLst>
                <a:ext uri="{FF2B5EF4-FFF2-40B4-BE49-F238E27FC236}">
                  <a16:creationId xmlns="" xmlns:a16="http://schemas.microsoft.com/office/drawing/2014/main" id="{1446E0D2-A005-423C-8D45-72D4B2A955E1}"/>
                </a:ext>
              </a:extLst>
            </p:cNvPr>
            <p:cNvSpPr/>
            <p:nvPr/>
          </p:nvSpPr>
          <p:spPr>
            <a:xfrm>
              <a:off x="5948794" y="602569"/>
              <a:ext cx="4212614" cy="3003192"/>
            </a:xfrm>
            <a:prstGeom prst="roundRect">
              <a:avLst/>
            </a:prstGeom>
            <a:noFill/>
            <a:ln w="25400" cap="flat" cmpd="sng" algn="ctr">
              <a:solidFill>
                <a:srgbClr val="4F81BD"/>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37" name="TextBox 36">
              <a:extLst>
                <a:ext uri="{FF2B5EF4-FFF2-40B4-BE49-F238E27FC236}">
                  <a16:creationId xmlns="" xmlns:a16="http://schemas.microsoft.com/office/drawing/2014/main" id="{0518FAE6-78EA-4EA4-9FCB-C93691C0E006}"/>
                </a:ext>
              </a:extLst>
            </p:cNvPr>
            <p:cNvSpPr txBox="1"/>
            <p:nvPr/>
          </p:nvSpPr>
          <p:spPr>
            <a:xfrm>
              <a:off x="6811644" y="542534"/>
              <a:ext cx="3846093" cy="438582"/>
            </a:xfrm>
            <a:prstGeom prst="rect">
              <a:avLst/>
            </a:prstGeom>
            <a:noFill/>
          </p:spPr>
          <p:txBody>
            <a:bodyPr wrap="square" lIns="68580" tIns="34290" rIns="68580" bIns="34290" rtlCol="0">
              <a:spAutoFit/>
            </a:bodyPr>
            <a:lstStyle/>
            <a:p>
              <a:pPr eaLnBrk="0" fontAlgn="base" hangingPunct="0">
                <a:spcBef>
                  <a:spcPct val="0"/>
                </a:spcBef>
                <a:spcAft>
                  <a:spcPct val="0"/>
                </a:spcAft>
                <a:defRPr/>
              </a:pPr>
              <a:r>
                <a:rPr lang="en-US" sz="2400" b="1" dirty="0">
                  <a:solidFill>
                    <a:srgbClr val="C00000"/>
                  </a:solidFill>
                  <a:cs typeface="Arial" charset="0"/>
                </a:rPr>
                <a:t>Computational field</a:t>
              </a:r>
              <a:endParaRPr lang="ru-RU" sz="2400" b="1" dirty="0">
                <a:solidFill>
                  <a:srgbClr val="C00000"/>
                </a:solidFill>
                <a:cs typeface="Arial" charset="0"/>
              </a:endParaRPr>
            </a:p>
          </p:txBody>
        </p:sp>
        <p:grpSp>
          <p:nvGrpSpPr>
            <p:cNvPr id="44" name="Группа 43">
              <a:extLst>
                <a:ext uri="{FF2B5EF4-FFF2-40B4-BE49-F238E27FC236}">
                  <a16:creationId xmlns="" xmlns:a16="http://schemas.microsoft.com/office/drawing/2014/main" id="{8E64700D-42BE-414F-AB7B-994F923705A5}"/>
                </a:ext>
              </a:extLst>
            </p:cNvPr>
            <p:cNvGrpSpPr/>
            <p:nvPr/>
          </p:nvGrpSpPr>
          <p:grpSpPr>
            <a:xfrm>
              <a:off x="6328872" y="1163555"/>
              <a:ext cx="3663722" cy="555901"/>
              <a:chOff x="7412182" y="1210793"/>
              <a:chExt cx="3663722" cy="555901"/>
            </a:xfrm>
          </p:grpSpPr>
          <p:sp>
            <p:nvSpPr>
              <p:cNvPr id="144" name="Прямоугольник: скругленные углы 20">
                <a:extLst>
                  <a:ext uri="{FF2B5EF4-FFF2-40B4-BE49-F238E27FC236}">
                    <a16:creationId xmlns="" xmlns:a16="http://schemas.microsoft.com/office/drawing/2014/main" id="{5E192F81-9AD9-41B4-A33C-98BF3DD82A92}"/>
                  </a:ext>
                </a:extLst>
              </p:cNvPr>
              <p:cNvSpPr/>
              <p:nvPr/>
            </p:nvSpPr>
            <p:spPr>
              <a:xfrm>
                <a:off x="7412182" y="1210793"/>
                <a:ext cx="3663722" cy="555901"/>
              </a:xfrm>
              <a:prstGeom prst="round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grpSp>
            <p:nvGrpSpPr>
              <p:cNvPr id="145" name="Группа 144">
                <a:extLst>
                  <a:ext uri="{FF2B5EF4-FFF2-40B4-BE49-F238E27FC236}">
                    <a16:creationId xmlns="" xmlns:a16="http://schemas.microsoft.com/office/drawing/2014/main" id="{14B78F2C-6F65-4995-ABFB-74A35AF27D2F}"/>
                  </a:ext>
                </a:extLst>
              </p:cNvPr>
              <p:cNvGrpSpPr/>
              <p:nvPr/>
            </p:nvGrpSpPr>
            <p:grpSpPr>
              <a:xfrm>
                <a:off x="7598123" y="1293516"/>
                <a:ext cx="3097898" cy="401262"/>
                <a:chOff x="7578945" y="1293516"/>
                <a:chExt cx="3097898" cy="401262"/>
              </a:xfrm>
            </p:grpSpPr>
            <p:sp>
              <p:nvSpPr>
                <p:cNvPr id="146" name="Прямоугольник 145">
                  <a:extLst>
                    <a:ext uri="{FF2B5EF4-FFF2-40B4-BE49-F238E27FC236}">
                      <a16:creationId xmlns="" xmlns:a16="http://schemas.microsoft.com/office/drawing/2014/main" id="{F73F29DA-2EE3-4E98-8319-1F884DDC0254}"/>
                    </a:ext>
                  </a:extLst>
                </p:cNvPr>
                <p:cNvSpPr/>
                <p:nvPr/>
              </p:nvSpPr>
              <p:spPr>
                <a:xfrm>
                  <a:off x="757894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7" name="Прямоугольник 146">
                  <a:extLst>
                    <a:ext uri="{FF2B5EF4-FFF2-40B4-BE49-F238E27FC236}">
                      <a16:creationId xmlns="" xmlns:a16="http://schemas.microsoft.com/office/drawing/2014/main" id="{693B80FA-35E4-4258-863E-A8BB1A6B52DA}"/>
                    </a:ext>
                  </a:extLst>
                </p:cNvPr>
                <p:cNvSpPr/>
                <p:nvPr/>
              </p:nvSpPr>
              <p:spPr>
                <a:xfrm>
                  <a:off x="823670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8" name="Прямоугольник 147">
                  <a:extLst>
                    <a:ext uri="{FF2B5EF4-FFF2-40B4-BE49-F238E27FC236}">
                      <a16:creationId xmlns="" xmlns:a16="http://schemas.microsoft.com/office/drawing/2014/main" id="{B2CF4FB7-7E17-4874-AD3F-55A9FF85B549}"/>
                    </a:ext>
                  </a:extLst>
                </p:cNvPr>
                <p:cNvSpPr/>
                <p:nvPr/>
              </p:nvSpPr>
              <p:spPr>
                <a:xfrm>
                  <a:off x="8910388"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9" name="Прямоугольник 148">
                  <a:extLst>
                    <a:ext uri="{FF2B5EF4-FFF2-40B4-BE49-F238E27FC236}">
                      <a16:creationId xmlns="" xmlns:a16="http://schemas.microsoft.com/office/drawing/2014/main" id="{9F80D01B-7362-41CC-9CBA-C812975BB628}"/>
                    </a:ext>
                  </a:extLst>
                </p:cNvPr>
                <p:cNvSpPr/>
                <p:nvPr/>
              </p:nvSpPr>
              <p:spPr>
                <a:xfrm>
                  <a:off x="9560829" y="1297136"/>
                  <a:ext cx="426384" cy="397642"/>
                </a:xfrm>
                <a:prstGeom prst="rect">
                  <a:avLst/>
                </a:prstGeom>
                <a:solidFill>
                  <a:srgbClr val="1C5BB8"/>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50" name="Прямоугольник 149">
                  <a:extLst>
                    <a:ext uri="{FF2B5EF4-FFF2-40B4-BE49-F238E27FC236}">
                      <a16:creationId xmlns="" xmlns:a16="http://schemas.microsoft.com/office/drawing/2014/main" id="{A4265BB0-E163-472A-B8CF-713159A6DAC6}"/>
                    </a:ext>
                  </a:extLst>
                </p:cNvPr>
                <p:cNvSpPr/>
                <p:nvPr/>
              </p:nvSpPr>
              <p:spPr>
                <a:xfrm>
                  <a:off x="10250459" y="129713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grpSp>
        </p:grpSp>
        <p:grpSp>
          <p:nvGrpSpPr>
            <p:cNvPr id="45" name="Группа 44">
              <a:extLst>
                <a:ext uri="{FF2B5EF4-FFF2-40B4-BE49-F238E27FC236}">
                  <a16:creationId xmlns="" xmlns:a16="http://schemas.microsoft.com/office/drawing/2014/main" id="{C068D5FF-B617-417C-B5D1-52EC0C93FCD9}"/>
                </a:ext>
              </a:extLst>
            </p:cNvPr>
            <p:cNvGrpSpPr/>
            <p:nvPr/>
          </p:nvGrpSpPr>
          <p:grpSpPr>
            <a:xfrm>
              <a:off x="6417700" y="1922591"/>
              <a:ext cx="3574894" cy="555901"/>
              <a:chOff x="7511813" y="1210792"/>
              <a:chExt cx="3574894" cy="555901"/>
            </a:xfrm>
          </p:grpSpPr>
          <p:sp>
            <p:nvSpPr>
              <p:cNvPr id="136" name="Прямоугольник: скругленные углы 87">
                <a:extLst>
                  <a:ext uri="{FF2B5EF4-FFF2-40B4-BE49-F238E27FC236}">
                    <a16:creationId xmlns="" xmlns:a16="http://schemas.microsoft.com/office/drawing/2014/main" id="{8CCA9E66-DBF1-4FC4-9890-9B9F1B8F536C}"/>
                  </a:ext>
                </a:extLst>
              </p:cNvPr>
              <p:cNvSpPr/>
              <p:nvPr/>
            </p:nvSpPr>
            <p:spPr>
              <a:xfrm>
                <a:off x="7511813" y="1210792"/>
                <a:ext cx="3574894" cy="555901"/>
              </a:xfrm>
              <a:prstGeom prst="round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grpSp>
            <p:nvGrpSpPr>
              <p:cNvPr id="137" name="Группа 136">
                <a:extLst>
                  <a:ext uri="{FF2B5EF4-FFF2-40B4-BE49-F238E27FC236}">
                    <a16:creationId xmlns="" xmlns:a16="http://schemas.microsoft.com/office/drawing/2014/main" id="{FB9F8C7C-9C2B-4356-B622-636A7FAC87B8}"/>
                  </a:ext>
                </a:extLst>
              </p:cNvPr>
              <p:cNvGrpSpPr/>
              <p:nvPr/>
            </p:nvGrpSpPr>
            <p:grpSpPr>
              <a:xfrm>
                <a:off x="7598123" y="1293516"/>
                <a:ext cx="3097898" cy="401262"/>
                <a:chOff x="7578945" y="1293516"/>
                <a:chExt cx="3097898" cy="401262"/>
              </a:xfrm>
            </p:grpSpPr>
            <p:sp>
              <p:nvSpPr>
                <p:cNvPr id="138" name="Прямоугольник 137">
                  <a:extLst>
                    <a:ext uri="{FF2B5EF4-FFF2-40B4-BE49-F238E27FC236}">
                      <a16:creationId xmlns="" xmlns:a16="http://schemas.microsoft.com/office/drawing/2014/main" id="{79BF19C9-E742-4B94-8CB9-1FFDCBBFA759}"/>
                    </a:ext>
                  </a:extLst>
                </p:cNvPr>
                <p:cNvSpPr/>
                <p:nvPr/>
              </p:nvSpPr>
              <p:spPr>
                <a:xfrm>
                  <a:off x="757894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sz="900" b="1" dirty="0">
                    <a:solidFill>
                      <a:prstClr val="white"/>
                    </a:solidFill>
                    <a:latin typeface="Corbel" panose="020B0503020204020204" pitchFamily="34" charset="0"/>
                  </a:endParaRPr>
                </a:p>
              </p:txBody>
            </p:sp>
            <p:sp>
              <p:nvSpPr>
                <p:cNvPr id="139" name="Прямоугольник 138">
                  <a:extLst>
                    <a:ext uri="{FF2B5EF4-FFF2-40B4-BE49-F238E27FC236}">
                      <a16:creationId xmlns="" xmlns:a16="http://schemas.microsoft.com/office/drawing/2014/main" id="{873CC278-2FC0-41E3-A9FB-4E16429F6A94}"/>
                    </a:ext>
                  </a:extLst>
                </p:cNvPr>
                <p:cNvSpPr/>
                <p:nvPr/>
              </p:nvSpPr>
              <p:spPr>
                <a:xfrm>
                  <a:off x="8236705"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0" name="Прямоугольник 139">
                  <a:extLst>
                    <a:ext uri="{FF2B5EF4-FFF2-40B4-BE49-F238E27FC236}">
                      <a16:creationId xmlns="" xmlns:a16="http://schemas.microsoft.com/office/drawing/2014/main" id="{D187F328-CF62-4138-AED1-20EACCB600D9}"/>
                    </a:ext>
                  </a:extLst>
                </p:cNvPr>
                <p:cNvSpPr/>
                <p:nvPr/>
              </p:nvSpPr>
              <p:spPr>
                <a:xfrm>
                  <a:off x="8910388" y="129351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1" name="Прямоугольник 140">
                  <a:extLst>
                    <a:ext uri="{FF2B5EF4-FFF2-40B4-BE49-F238E27FC236}">
                      <a16:creationId xmlns="" xmlns:a16="http://schemas.microsoft.com/office/drawing/2014/main" id="{A2F8F4D8-5883-4186-8E7A-995EF989621B}"/>
                    </a:ext>
                  </a:extLst>
                </p:cNvPr>
                <p:cNvSpPr/>
                <p:nvPr/>
              </p:nvSpPr>
              <p:spPr>
                <a:xfrm>
                  <a:off x="9560829" y="1297136"/>
                  <a:ext cx="426384" cy="397642"/>
                </a:xfrm>
                <a:prstGeom prst="rect">
                  <a:avLst/>
                </a:prstGeom>
                <a:solidFill>
                  <a:srgbClr val="1C5BB8"/>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sp>
              <p:nvSpPr>
                <p:cNvPr id="142" name="Прямоугольник 141">
                  <a:extLst>
                    <a:ext uri="{FF2B5EF4-FFF2-40B4-BE49-F238E27FC236}">
                      <a16:creationId xmlns="" xmlns:a16="http://schemas.microsoft.com/office/drawing/2014/main" id="{02411A19-E6DA-4FD1-A364-AE075CEFA445}"/>
                    </a:ext>
                  </a:extLst>
                </p:cNvPr>
                <p:cNvSpPr/>
                <p:nvPr/>
              </p:nvSpPr>
              <p:spPr>
                <a:xfrm>
                  <a:off x="10250459" y="1297136"/>
                  <a:ext cx="426384" cy="397642"/>
                </a:xfrm>
                <a:prstGeom prst="rect">
                  <a:avLst/>
                </a:prstGeom>
                <a:solidFill>
                  <a:srgbClr val="1C5BB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prstClr val="white"/>
                      </a:solidFill>
                      <a:latin typeface="Corbel" panose="020B0503020204020204" pitchFamily="34" charset="0"/>
                    </a:rPr>
                    <a:t>CPU</a:t>
                  </a:r>
                  <a:endParaRPr lang="ru-RU" dirty="0">
                    <a:solidFill>
                      <a:prstClr val="white"/>
                    </a:solidFill>
                    <a:latin typeface="Corbel" panose="020B0503020204020204" pitchFamily="34" charset="0"/>
                  </a:endParaRPr>
                </a:p>
              </p:txBody>
            </p:sp>
          </p:grpSp>
        </p:grpSp>
        <p:grpSp>
          <p:nvGrpSpPr>
            <p:cNvPr id="46" name="Группа 45">
              <a:extLst>
                <a:ext uri="{FF2B5EF4-FFF2-40B4-BE49-F238E27FC236}">
                  <a16:creationId xmlns="" xmlns:a16="http://schemas.microsoft.com/office/drawing/2014/main" id="{EE0AED75-3D17-4539-85E0-A602955B012E}"/>
                </a:ext>
              </a:extLst>
            </p:cNvPr>
            <p:cNvGrpSpPr/>
            <p:nvPr/>
          </p:nvGrpSpPr>
          <p:grpSpPr>
            <a:xfrm>
              <a:off x="6328872" y="2718292"/>
              <a:ext cx="3663722" cy="555901"/>
              <a:chOff x="7426179" y="2786143"/>
              <a:chExt cx="3663722" cy="555901"/>
            </a:xfrm>
          </p:grpSpPr>
          <p:sp>
            <p:nvSpPr>
              <p:cNvPr id="129" name="Прямоугольник: скругленные углы 22">
                <a:extLst>
                  <a:ext uri="{FF2B5EF4-FFF2-40B4-BE49-F238E27FC236}">
                    <a16:creationId xmlns="" xmlns:a16="http://schemas.microsoft.com/office/drawing/2014/main" id="{8C342916-4EEC-4674-B7CD-3B789BD3D2E3}"/>
                  </a:ext>
                </a:extLst>
              </p:cNvPr>
              <p:cNvSpPr/>
              <p:nvPr/>
            </p:nvSpPr>
            <p:spPr>
              <a:xfrm>
                <a:off x="7426179" y="2786143"/>
                <a:ext cx="3663722" cy="555901"/>
              </a:xfrm>
              <a:prstGeom prst="roundRect">
                <a:avLst/>
              </a:prstGeom>
              <a:solidFill>
                <a:schemeClr val="accent4">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sp>
            <p:nvSpPr>
              <p:cNvPr id="130" name="Прямоугольник 129">
                <a:extLst>
                  <a:ext uri="{FF2B5EF4-FFF2-40B4-BE49-F238E27FC236}">
                    <a16:creationId xmlns="" xmlns:a16="http://schemas.microsoft.com/office/drawing/2014/main" id="{87C2C15D-B820-4BB6-A3DB-07078ED714B6}"/>
                  </a:ext>
                </a:extLst>
              </p:cNvPr>
              <p:cNvSpPr/>
              <p:nvPr/>
            </p:nvSpPr>
            <p:spPr>
              <a:xfrm>
                <a:off x="7578884" y="2865272"/>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900" b="1" dirty="0">
                    <a:solidFill>
                      <a:schemeClr val="tx1"/>
                    </a:solidFill>
                    <a:latin typeface="Corbel" panose="020B0503020204020204" pitchFamily="34" charset="0"/>
                  </a:rPr>
                  <a:t>GPU</a:t>
                </a:r>
                <a:endParaRPr lang="ru-RU" sz="900" b="1" dirty="0">
                  <a:solidFill>
                    <a:schemeClr val="tx1"/>
                  </a:solidFill>
                  <a:latin typeface="Corbel" panose="020B0503020204020204" pitchFamily="34" charset="0"/>
                </a:endParaRPr>
              </a:p>
            </p:txBody>
          </p:sp>
          <p:sp>
            <p:nvSpPr>
              <p:cNvPr id="131" name="Прямоугольник 130">
                <a:extLst>
                  <a:ext uri="{FF2B5EF4-FFF2-40B4-BE49-F238E27FC236}">
                    <a16:creationId xmlns="" xmlns:a16="http://schemas.microsoft.com/office/drawing/2014/main" id="{A9B39823-13C0-412E-BAB3-C5D2FD1644B6}"/>
                  </a:ext>
                </a:extLst>
              </p:cNvPr>
              <p:cNvSpPr/>
              <p:nvPr/>
            </p:nvSpPr>
            <p:spPr>
              <a:xfrm>
                <a:off x="8205770" y="2862672"/>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sp>
            <p:nvSpPr>
              <p:cNvPr id="132" name="Прямоугольник 131">
                <a:extLst>
                  <a:ext uri="{FF2B5EF4-FFF2-40B4-BE49-F238E27FC236}">
                    <a16:creationId xmlns="" xmlns:a16="http://schemas.microsoft.com/office/drawing/2014/main" id="{ABF8BABE-119E-484D-A78F-561302F39402}"/>
                  </a:ext>
                </a:extLst>
              </p:cNvPr>
              <p:cNvSpPr/>
              <p:nvPr/>
            </p:nvSpPr>
            <p:spPr>
              <a:xfrm>
                <a:off x="8872718" y="2871433"/>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sp>
            <p:nvSpPr>
              <p:cNvPr id="133" name="Прямоугольник 132">
                <a:extLst>
                  <a:ext uri="{FF2B5EF4-FFF2-40B4-BE49-F238E27FC236}">
                    <a16:creationId xmlns="" xmlns:a16="http://schemas.microsoft.com/office/drawing/2014/main" id="{B327087A-357F-417B-8043-638F5323FDC7}"/>
                  </a:ext>
                </a:extLst>
              </p:cNvPr>
              <p:cNvSpPr/>
              <p:nvPr/>
            </p:nvSpPr>
            <p:spPr>
              <a:xfrm>
                <a:off x="9552833" y="2871433"/>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sp>
            <p:nvSpPr>
              <p:cNvPr id="134" name="Прямоугольник 133">
                <a:extLst>
                  <a:ext uri="{FF2B5EF4-FFF2-40B4-BE49-F238E27FC236}">
                    <a16:creationId xmlns="" xmlns:a16="http://schemas.microsoft.com/office/drawing/2014/main" id="{838DCC38-BB44-42D4-BC3A-3BD164D06AEB}"/>
                  </a:ext>
                </a:extLst>
              </p:cNvPr>
              <p:cNvSpPr/>
              <p:nvPr/>
            </p:nvSpPr>
            <p:spPr>
              <a:xfrm>
                <a:off x="10231592" y="2854104"/>
                <a:ext cx="426384" cy="397642"/>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sz="900" b="1" dirty="0">
                    <a:solidFill>
                      <a:prstClr val="black"/>
                    </a:solidFill>
                    <a:latin typeface="Corbel" panose="020B0503020204020204" pitchFamily="34" charset="0"/>
                  </a:rPr>
                  <a:t>GPU</a:t>
                </a:r>
                <a:endParaRPr lang="ru-RU" sz="900" b="1" dirty="0">
                  <a:solidFill>
                    <a:prstClr val="black"/>
                  </a:solidFill>
                  <a:latin typeface="Corbel" panose="020B0503020204020204" pitchFamily="34" charset="0"/>
                </a:endParaRPr>
              </a:p>
            </p:txBody>
          </p:sp>
        </p:grpSp>
        <p:sp>
          <p:nvSpPr>
            <p:cNvPr id="55" name="Скругленный прямоугольник 7">
              <a:extLst>
                <a:ext uri="{FF2B5EF4-FFF2-40B4-BE49-F238E27FC236}">
                  <a16:creationId xmlns="" xmlns:a16="http://schemas.microsoft.com/office/drawing/2014/main" id="{9E23AA8E-7F15-4370-8322-A38A17D804C3}"/>
                </a:ext>
              </a:extLst>
            </p:cNvPr>
            <p:cNvSpPr/>
            <p:nvPr/>
          </p:nvSpPr>
          <p:spPr>
            <a:xfrm>
              <a:off x="6439591" y="1001520"/>
              <a:ext cx="1904068" cy="848102"/>
            </a:xfrm>
            <a:prstGeom prst="roundRect">
              <a:avLst>
                <a:gd name="adj" fmla="val 260"/>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62" name="Скругленный прямоугольник 7">
              <a:extLst>
                <a:ext uri="{FF2B5EF4-FFF2-40B4-BE49-F238E27FC236}">
                  <a16:creationId xmlns="" xmlns:a16="http://schemas.microsoft.com/office/drawing/2014/main" id="{640398A1-3A46-4FAD-A224-CCB45B5B6721}"/>
                </a:ext>
              </a:extLst>
            </p:cNvPr>
            <p:cNvSpPr/>
            <p:nvPr/>
          </p:nvSpPr>
          <p:spPr>
            <a:xfrm>
              <a:off x="8426757" y="993056"/>
              <a:ext cx="1331184" cy="875166"/>
            </a:xfrm>
            <a:prstGeom prst="roundRect">
              <a:avLst>
                <a:gd name="adj" fmla="val 3228"/>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63" name="Скругленный прямоугольник 7">
              <a:extLst>
                <a:ext uri="{FF2B5EF4-FFF2-40B4-BE49-F238E27FC236}">
                  <a16:creationId xmlns="" xmlns:a16="http://schemas.microsoft.com/office/drawing/2014/main" id="{9FCD6C31-9B6A-4F68-B0E5-61B2A6AC5531}"/>
                </a:ext>
              </a:extLst>
            </p:cNvPr>
            <p:cNvSpPr/>
            <p:nvPr/>
          </p:nvSpPr>
          <p:spPr>
            <a:xfrm>
              <a:off x="6254188" y="2633210"/>
              <a:ext cx="791779" cy="743897"/>
            </a:xfrm>
            <a:prstGeom prst="roundRect">
              <a:avLst>
                <a:gd name="adj" fmla="val 3228"/>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sp>
        <p:nvSpPr>
          <p:cNvPr id="65" name="Стрелка: пятиугольник 196">
            <a:extLst>
              <a:ext uri="{FF2B5EF4-FFF2-40B4-BE49-F238E27FC236}">
                <a16:creationId xmlns="" xmlns:a16="http://schemas.microsoft.com/office/drawing/2014/main" id="{6597C37C-51CA-46E3-9667-D8F51F489C30}"/>
              </a:ext>
            </a:extLst>
          </p:cNvPr>
          <p:cNvSpPr/>
          <p:nvPr/>
        </p:nvSpPr>
        <p:spPr>
          <a:xfrm>
            <a:off x="44138" y="4402503"/>
            <a:ext cx="1257213" cy="1229237"/>
          </a:xfrm>
          <a:prstGeom prst="homePlate">
            <a:avLst>
              <a:gd name="adj" fmla="val 26135"/>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defRPr/>
            </a:pPr>
            <a:r>
              <a:rPr lang="en-US" sz="2000" b="1" dirty="0">
                <a:solidFill>
                  <a:srgbClr val="002060"/>
                </a:solidFill>
                <a:latin typeface="Gill Sans MT"/>
              </a:rPr>
              <a:t>User-I1</a:t>
            </a:r>
          </a:p>
          <a:p>
            <a:pPr algn="ctr" fontAlgn="base">
              <a:spcBef>
                <a:spcPct val="0"/>
              </a:spcBef>
              <a:spcAft>
                <a:spcPct val="0"/>
              </a:spcAft>
              <a:defRPr/>
            </a:pPr>
            <a:r>
              <a:rPr lang="en-US" sz="2000" b="1" dirty="0">
                <a:solidFill>
                  <a:srgbClr val="002060"/>
                </a:solidFill>
                <a:latin typeface="Gill Sans MT"/>
              </a:rPr>
              <a:t>jobs</a:t>
            </a:r>
            <a:endParaRPr lang="ru-RU" sz="2000" b="1" dirty="0">
              <a:solidFill>
                <a:srgbClr val="002060"/>
              </a:solidFill>
              <a:latin typeface="Corbel" panose="020B0503020204020204" pitchFamily="34" charset="0"/>
            </a:endParaRPr>
          </a:p>
        </p:txBody>
      </p:sp>
      <p:sp>
        <p:nvSpPr>
          <p:cNvPr id="4" name="TextBox 3"/>
          <p:cNvSpPr txBox="1"/>
          <p:nvPr/>
        </p:nvSpPr>
        <p:spPr>
          <a:xfrm>
            <a:off x="1216455" y="763544"/>
            <a:ext cx="239338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solidFill>
                  <a:prstClr val="black"/>
                </a:solidFill>
              </a:rPr>
              <a:t>Requirements for jobs</a:t>
            </a:r>
            <a:endParaRPr lang="ru-RU" dirty="0">
              <a:solidFill>
                <a:prstClr val="black"/>
              </a:solidFill>
            </a:endParaRPr>
          </a:p>
        </p:txBody>
      </p:sp>
      <p:grpSp>
        <p:nvGrpSpPr>
          <p:cNvPr id="3" name="Группа 2"/>
          <p:cNvGrpSpPr/>
          <p:nvPr/>
        </p:nvGrpSpPr>
        <p:grpSpPr>
          <a:xfrm>
            <a:off x="4770076" y="3661280"/>
            <a:ext cx="4279979" cy="3021356"/>
            <a:chOff x="6001832" y="3666738"/>
            <a:chExt cx="4279979" cy="3021356"/>
          </a:xfrm>
        </p:grpSpPr>
        <p:sp>
          <p:nvSpPr>
            <p:cNvPr id="38" name="Скругленный прямоугольник 37">
              <a:extLst>
                <a:ext uri="{FF2B5EF4-FFF2-40B4-BE49-F238E27FC236}">
                  <a16:creationId xmlns="" xmlns:a16="http://schemas.microsoft.com/office/drawing/2014/main" id="{F47EF86A-23E9-478E-BD6D-52D15785A809}"/>
                </a:ext>
              </a:extLst>
            </p:cNvPr>
            <p:cNvSpPr/>
            <p:nvPr/>
          </p:nvSpPr>
          <p:spPr>
            <a:xfrm>
              <a:off x="6001832" y="3694944"/>
              <a:ext cx="4279979" cy="2993150"/>
            </a:xfrm>
            <a:prstGeom prst="roundRect">
              <a:avLst/>
            </a:prstGeom>
            <a:gradFill flip="none" rotWithShape="1">
              <a:gsLst>
                <a:gs pos="0">
                  <a:schemeClr val="accent3">
                    <a:lumMod val="20000"/>
                    <a:lumOff val="80000"/>
                  </a:schemeClr>
                </a:gs>
                <a:gs pos="45000">
                  <a:schemeClr val="accent4">
                    <a:lumMod val="20000"/>
                    <a:lumOff val="80000"/>
                  </a:schemeClr>
                </a:gs>
                <a:gs pos="95000">
                  <a:schemeClr val="accent6">
                    <a:lumMod val="20000"/>
                    <a:lumOff val="80000"/>
                  </a:schemeClr>
                </a:gs>
              </a:gsLst>
              <a:lin ang="16200000" scaled="1"/>
              <a:tileRect/>
            </a:gradFill>
            <a:ln w="25400" cap="flat" cmpd="sng" algn="ctr">
              <a:solidFill>
                <a:schemeClr val="accent5">
                  <a:lumMod val="60000"/>
                  <a:lumOff val="40000"/>
                </a:schemeClr>
              </a:solidFill>
              <a:prstDash val="dash"/>
            </a:ln>
            <a:effectLst>
              <a:softEdge rad="31750"/>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39" name="TextBox 38">
              <a:extLst>
                <a:ext uri="{FF2B5EF4-FFF2-40B4-BE49-F238E27FC236}">
                  <a16:creationId xmlns="" xmlns:a16="http://schemas.microsoft.com/office/drawing/2014/main" id="{D153C19D-5F2A-45D2-A951-AF1F9EAA092E}"/>
                </a:ext>
              </a:extLst>
            </p:cNvPr>
            <p:cNvSpPr txBox="1"/>
            <p:nvPr/>
          </p:nvSpPr>
          <p:spPr>
            <a:xfrm>
              <a:off x="6077699" y="3666738"/>
              <a:ext cx="4185447" cy="807913"/>
            </a:xfrm>
            <a:prstGeom prst="rect">
              <a:avLst/>
            </a:prstGeom>
            <a:noFill/>
          </p:spPr>
          <p:txBody>
            <a:bodyPr wrap="square" lIns="68580" tIns="34290" rIns="68580" bIns="34290" rtlCol="0">
              <a:spAutoFit/>
            </a:bodyPr>
            <a:lstStyle/>
            <a:p>
              <a:pPr algn="ctr" eaLnBrk="0" fontAlgn="base" hangingPunct="0">
                <a:spcBef>
                  <a:spcPct val="0"/>
                </a:spcBef>
                <a:spcAft>
                  <a:spcPct val="0"/>
                </a:spcAft>
                <a:defRPr/>
              </a:pPr>
              <a:r>
                <a:rPr lang="en-US" sz="2400" b="1" dirty="0">
                  <a:solidFill>
                    <a:srgbClr val="C00000"/>
                  </a:solidFill>
                  <a:cs typeface="Arial" charset="0"/>
                </a:rPr>
                <a:t>Multi-layered data storage system</a:t>
              </a:r>
              <a:endParaRPr lang="ru-RU" sz="2400" b="1" dirty="0">
                <a:solidFill>
                  <a:srgbClr val="C00000"/>
                </a:solidFill>
                <a:cs typeface="Arial" charset="0"/>
              </a:endParaRPr>
            </a:p>
          </p:txBody>
        </p:sp>
        <p:grpSp>
          <p:nvGrpSpPr>
            <p:cNvPr id="42" name="Группа 41">
              <a:extLst>
                <a:ext uri="{FF2B5EF4-FFF2-40B4-BE49-F238E27FC236}">
                  <a16:creationId xmlns="" xmlns:a16="http://schemas.microsoft.com/office/drawing/2014/main" id="{975C25DA-8F83-4C47-B055-E0923A41D6DA}"/>
                </a:ext>
              </a:extLst>
            </p:cNvPr>
            <p:cNvGrpSpPr/>
            <p:nvPr/>
          </p:nvGrpSpPr>
          <p:grpSpPr>
            <a:xfrm>
              <a:off x="6475714" y="4656799"/>
              <a:ext cx="570253" cy="1798892"/>
              <a:chOff x="7559024" y="4704037"/>
              <a:chExt cx="570253" cy="1798892"/>
            </a:xfrm>
          </p:grpSpPr>
          <p:sp>
            <p:nvSpPr>
              <p:cNvPr id="152" name="Блок-схема: магнитный диск 151">
                <a:extLst>
                  <a:ext uri="{FF2B5EF4-FFF2-40B4-BE49-F238E27FC236}">
                    <a16:creationId xmlns="" xmlns:a16="http://schemas.microsoft.com/office/drawing/2014/main" id="{933277AF-EC67-468C-BE89-CAEC1F6B9684}"/>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53" name="Блок-схема: магнитный диск 152">
                <a:extLst>
                  <a:ext uri="{FF2B5EF4-FFF2-40B4-BE49-F238E27FC236}">
                    <a16:creationId xmlns="" xmlns:a16="http://schemas.microsoft.com/office/drawing/2014/main" id="{3D7738EF-82C8-40DF-893A-E0A435CD181F}"/>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43" name="Блок-схема: магнитный диск 42">
              <a:extLst>
                <a:ext uri="{FF2B5EF4-FFF2-40B4-BE49-F238E27FC236}">
                  <a16:creationId xmlns="" xmlns:a16="http://schemas.microsoft.com/office/drawing/2014/main" id="{AE6EFCDA-7F0B-44AB-8276-B46BCEDFBE85}"/>
                </a:ext>
              </a:extLst>
            </p:cNvPr>
            <p:cNvSpPr/>
            <p:nvPr/>
          </p:nvSpPr>
          <p:spPr>
            <a:xfrm>
              <a:off x="6494777" y="5396827"/>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nvGrpSpPr>
            <p:cNvPr id="47" name="Группа 46">
              <a:extLst>
                <a:ext uri="{FF2B5EF4-FFF2-40B4-BE49-F238E27FC236}">
                  <a16:creationId xmlns="" xmlns:a16="http://schemas.microsoft.com/office/drawing/2014/main" id="{D6823434-7B94-4271-A5CE-C17EC0FF5E11}"/>
                </a:ext>
              </a:extLst>
            </p:cNvPr>
            <p:cNvGrpSpPr/>
            <p:nvPr/>
          </p:nvGrpSpPr>
          <p:grpSpPr>
            <a:xfrm>
              <a:off x="7358343" y="4663716"/>
              <a:ext cx="570253" cy="1798892"/>
              <a:chOff x="8441653" y="4710954"/>
              <a:chExt cx="570253" cy="1798892"/>
            </a:xfrm>
          </p:grpSpPr>
          <p:grpSp>
            <p:nvGrpSpPr>
              <p:cNvPr id="125" name="Группа 124">
                <a:extLst>
                  <a:ext uri="{FF2B5EF4-FFF2-40B4-BE49-F238E27FC236}">
                    <a16:creationId xmlns="" xmlns:a16="http://schemas.microsoft.com/office/drawing/2014/main" id="{58F4DB84-E359-414E-B733-3508E7458111}"/>
                  </a:ext>
                </a:extLst>
              </p:cNvPr>
              <p:cNvGrpSpPr/>
              <p:nvPr/>
            </p:nvGrpSpPr>
            <p:grpSpPr>
              <a:xfrm>
                <a:off x="8441653" y="4710954"/>
                <a:ext cx="570253" cy="1798892"/>
                <a:chOff x="7559024" y="4704037"/>
                <a:chExt cx="570253" cy="1798892"/>
              </a:xfrm>
            </p:grpSpPr>
            <p:sp>
              <p:nvSpPr>
                <p:cNvPr id="127" name="Блок-схема: магнитный диск 126">
                  <a:extLst>
                    <a:ext uri="{FF2B5EF4-FFF2-40B4-BE49-F238E27FC236}">
                      <a16:creationId xmlns="" xmlns:a16="http://schemas.microsoft.com/office/drawing/2014/main" id="{BF487C50-360A-4AD3-9801-7EC272ED21DF}"/>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28" name="Блок-схема: магнитный диск 127">
                  <a:extLst>
                    <a:ext uri="{FF2B5EF4-FFF2-40B4-BE49-F238E27FC236}">
                      <a16:creationId xmlns="" xmlns:a16="http://schemas.microsoft.com/office/drawing/2014/main" id="{27E82917-65CE-4F5A-806B-D0B69D2C8343}"/>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126" name="Блок-схема: магнитный диск 125">
                <a:extLst>
                  <a:ext uri="{FF2B5EF4-FFF2-40B4-BE49-F238E27FC236}">
                    <a16:creationId xmlns="" xmlns:a16="http://schemas.microsoft.com/office/drawing/2014/main" id="{A06A5C54-9C6F-4D7D-8964-DE62D78709E1}"/>
                  </a:ext>
                </a:extLst>
              </p:cNvPr>
              <p:cNvSpPr/>
              <p:nvPr/>
            </p:nvSpPr>
            <p:spPr>
              <a:xfrm>
                <a:off x="8449603" y="5435977"/>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grpSp>
          <p:nvGrpSpPr>
            <p:cNvPr id="48" name="Группа 47">
              <a:extLst>
                <a:ext uri="{FF2B5EF4-FFF2-40B4-BE49-F238E27FC236}">
                  <a16:creationId xmlns="" xmlns:a16="http://schemas.microsoft.com/office/drawing/2014/main" id="{CAC2314E-FB84-43AC-9230-E0A7C1A19035}"/>
                </a:ext>
              </a:extLst>
            </p:cNvPr>
            <p:cNvGrpSpPr/>
            <p:nvPr/>
          </p:nvGrpSpPr>
          <p:grpSpPr>
            <a:xfrm>
              <a:off x="9106603" y="4672729"/>
              <a:ext cx="585831" cy="1798892"/>
              <a:chOff x="8441653" y="4710954"/>
              <a:chExt cx="585831" cy="1798892"/>
            </a:xfrm>
          </p:grpSpPr>
          <p:grpSp>
            <p:nvGrpSpPr>
              <p:cNvPr id="121" name="Группа 120">
                <a:extLst>
                  <a:ext uri="{FF2B5EF4-FFF2-40B4-BE49-F238E27FC236}">
                    <a16:creationId xmlns="" xmlns:a16="http://schemas.microsoft.com/office/drawing/2014/main" id="{18937B6C-69FF-48A2-AB21-13F5159DF90B}"/>
                  </a:ext>
                </a:extLst>
              </p:cNvPr>
              <p:cNvGrpSpPr/>
              <p:nvPr/>
            </p:nvGrpSpPr>
            <p:grpSpPr>
              <a:xfrm>
                <a:off x="8441653" y="4710954"/>
                <a:ext cx="570253" cy="1798892"/>
                <a:chOff x="7559024" y="4704037"/>
                <a:chExt cx="570253" cy="1798892"/>
              </a:xfrm>
            </p:grpSpPr>
            <p:sp>
              <p:nvSpPr>
                <p:cNvPr id="123" name="Блок-схема: магнитный диск 122">
                  <a:extLst>
                    <a:ext uri="{FF2B5EF4-FFF2-40B4-BE49-F238E27FC236}">
                      <a16:creationId xmlns="" xmlns:a16="http://schemas.microsoft.com/office/drawing/2014/main" id="{C056CAB5-0568-4521-AA55-06B1BC3CBAA5}"/>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24" name="Блок-схема: магнитный диск 123">
                  <a:extLst>
                    <a:ext uri="{FF2B5EF4-FFF2-40B4-BE49-F238E27FC236}">
                      <a16:creationId xmlns="" xmlns:a16="http://schemas.microsoft.com/office/drawing/2014/main" id="{E593BBB9-A945-4ED3-9463-E25511EDE5AB}"/>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122" name="Блок-схема: магнитный диск 121">
                <a:extLst>
                  <a:ext uri="{FF2B5EF4-FFF2-40B4-BE49-F238E27FC236}">
                    <a16:creationId xmlns="" xmlns:a16="http://schemas.microsoft.com/office/drawing/2014/main" id="{90C056F9-A41B-4DF4-8A69-26E0759B6395}"/>
                  </a:ext>
                </a:extLst>
              </p:cNvPr>
              <p:cNvSpPr/>
              <p:nvPr/>
            </p:nvSpPr>
            <p:spPr>
              <a:xfrm>
                <a:off x="8476294" y="5415795"/>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grpSp>
          <p:nvGrpSpPr>
            <p:cNvPr id="49" name="Группа 48">
              <a:extLst>
                <a:ext uri="{FF2B5EF4-FFF2-40B4-BE49-F238E27FC236}">
                  <a16:creationId xmlns="" xmlns:a16="http://schemas.microsoft.com/office/drawing/2014/main" id="{81E421E0-3A45-4565-B67F-78C4A78AD1FB}"/>
                </a:ext>
              </a:extLst>
            </p:cNvPr>
            <p:cNvGrpSpPr/>
            <p:nvPr/>
          </p:nvGrpSpPr>
          <p:grpSpPr>
            <a:xfrm>
              <a:off x="8225394" y="4667723"/>
              <a:ext cx="585831" cy="1798892"/>
              <a:chOff x="8441653" y="4710954"/>
              <a:chExt cx="585831" cy="1798892"/>
            </a:xfrm>
          </p:grpSpPr>
          <p:grpSp>
            <p:nvGrpSpPr>
              <p:cNvPr id="117" name="Группа 116">
                <a:extLst>
                  <a:ext uri="{FF2B5EF4-FFF2-40B4-BE49-F238E27FC236}">
                    <a16:creationId xmlns="" xmlns:a16="http://schemas.microsoft.com/office/drawing/2014/main" id="{2CC04720-71FE-44AC-B6A2-1F99818A892C}"/>
                  </a:ext>
                </a:extLst>
              </p:cNvPr>
              <p:cNvGrpSpPr/>
              <p:nvPr/>
            </p:nvGrpSpPr>
            <p:grpSpPr>
              <a:xfrm>
                <a:off x="8441653" y="4710954"/>
                <a:ext cx="570253" cy="1798892"/>
                <a:chOff x="7559024" y="4704037"/>
                <a:chExt cx="570253" cy="1798892"/>
              </a:xfrm>
            </p:grpSpPr>
            <p:sp>
              <p:nvSpPr>
                <p:cNvPr id="119" name="Блок-схема: магнитный диск 118">
                  <a:extLst>
                    <a:ext uri="{FF2B5EF4-FFF2-40B4-BE49-F238E27FC236}">
                      <a16:creationId xmlns="" xmlns:a16="http://schemas.microsoft.com/office/drawing/2014/main" id="{AF88F05D-BEC7-4E94-A619-CCCA00E7CBDE}"/>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sp>
              <p:nvSpPr>
                <p:cNvPr id="120" name="Блок-схема: магнитный диск 119">
                  <a:extLst>
                    <a:ext uri="{FF2B5EF4-FFF2-40B4-BE49-F238E27FC236}">
                      <a16:creationId xmlns="" xmlns:a16="http://schemas.microsoft.com/office/drawing/2014/main" id="{16CAE595-FCAC-42C0-B2D7-97E5DAAFA780}"/>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endParaRPr lang="ru-RU" dirty="0">
                    <a:solidFill>
                      <a:prstClr val="black"/>
                    </a:solidFill>
                    <a:latin typeface="Corbel" panose="020B0503020204020204" pitchFamily="34" charset="0"/>
                  </a:endParaRPr>
                </a:p>
              </p:txBody>
            </p:sp>
          </p:grpSp>
          <p:sp>
            <p:nvSpPr>
              <p:cNvPr id="118" name="Блок-схема: магнитный диск 117">
                <a:extLst>
                  <a:ext uri="{FF2B5EF4-FFF2-40B4-BE49-F238E27FC236}">
                    <a16:creationId xmlns="" xmlns:a16="http://schemas.microsoft.com/office/drawing/2014/main" id="{0110EF1C-6082-4F4E-AAE8-48FDBA12B23B}"/>
                  </a:ext>
                </a:extLst>
              </p:cNvPr>
              <p:cNvSpPr/>
              <p:nvPr/>
            </p:nvSpPr>
            <p:spPr>
              <a:xfrm>
                <a:off x="8476294" y="5415795"/>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algn="ctr" fontAlgn="base">
                  <a:spcBef>
                    <a:spcPct val="0"/>
                  </a:spcBef>
                  <a:spcAft>
                    <a:spcPct val="0"/>
                  </a:spcAft>
                  <a:defRPr/>
                </a:pPr>
                <a:endParaRPr lang="ru-RU">
                  <a:solidFill>
                    <a:prstClr val="black"/>
                  </a:solidFill>
                  <a:latin typeface="Corbel" panose="020B0503020204020204" pitchFamily="34" charset="0"/>
                </a:endParaRPr>
              </a:p>
            </p:txBody>
          </p:sp>
        </p:grpSp>
        <p:grpSp>
          <p:nvGrpSpPr>
            <p:cNvPr id="50" name="Группа 49">
              <a:extLst>
                <a:ext uri="{FF2B5EF4-FFF2-40B4-BE49-F238E27FC236}">
                  <a16:creationId xmlns="" xmlns:a16="http://schemas.microsoft.com/office/drawing/2014/main" id="{42D53CF1-BD82-49BA-9F4C-515E9DAED695}"/>
                </a:ext>
              </a:extLst>
            </p:cNvPr>
            <p:cNvGrpSpPr/>
            <p:nvPr/>
          </p:nvGrpSpPr>
          <p:grpSpPr>
            <a:xfrm>
              <a:off x="8268759" y="4679663"/>
              <a:ext cx="585831" cy="1798892"/>
              <a:chOff x="8441653" y="4710954"/>
              <a:chExt cx="585831" cy="1798892"/>
            </a:xfrm>
          </p:grpSpPr>
          <p:grpSp>
            <p:nvGrpSpPr>
              <p:cNvPr id="113" name="Группа 112">
                <a:extLst>
                  <a:ext uri="{FF2B5EF4-FFF2-40B4-BE49-F238E27FC236}">
                    <a16:creationId xmlns="" xmlns:a16="http://schemas.microsoft.com/office/drawing/2014/main" id="{B3D12444-F009-401A-BC6F-AC76E25C31A2}"/>
                  </a:ext>
                </a:extLst>
              </p:cNvPr>
              <p:cNvGrpSpPr/>
              <p:nvPr/>
            </p:nvGrpSpPr>
            <p:grpSpPr>
              <a:xfrm>
                <a:off x="8441653" y="4710954"/>
                <a:ext cx="570253" cy="1798892"/>
                <a:chOff x="7559024" y="4704037"/>
                <a:chExt cx="570253" cy="1798892"/>
              </a:xfrm>
            </p:grpSpPr>
            <p:sp>
              <p:nvSpPr>
                <p:cNvPr id="115" name="Блок-схема: магнитный диск 114">
                  <a:extLst>
                    <a:ext uri="{FF2B5EF4-FFF2-40B4-BE49-F238E27FC236}">
                      <a16:creationId xmlns="" xmlns:a16="http://schemas.microsoft.com/office/drawing/2014/main" id="{1A18C5DB-476C-4431-B570-8F97326D1D26}"/>
                    </a:ext>
                  </a:extLst>
                </p:cNvPr>
                <p:cNvSpPr/>
                <p:nvPr/>
              </p:nvSpPr>
              <p:spPr>
                <a:xfrm>
                  <a:off x="7559024" y="4704037"/>
                  <a:ext cx="551190" cy="337459"/>
                </a:xfrm>
                <a:prstGeom prst="flowChartMagneticDisk">
                  <a:avLst/>
                </a:prstGeom>
                <a:gradFill>
                  <a:gsLst>
                    <a:gs pos="0">
                      <a:schemeClr val="accent6">
                        <a:tint val="35000"/>
                        <a:satMod val="253000"/>
                        <a:alpha val="99000"/>
                      </a:schemeClr>
                    </a:gs>
                    <a:gs pos="50000">
                      <a:schemeClr val="accent6">
                        <a:tint val="42000"/>
                        <a:satMod val="255000"/>
                      </a:schemeClr>
                    </a:gs>
                    <a:gs pos="97000">
                      <a:schemeClr val="accent6">
                        <a:tint val="53000"/>
                        <a:satMod val="260000"/>
                      </a:schemeClr>
                    </a:gs>
                    <a:gs pos="100000">
                      <a:schemeClr val="accent6">
                        <a:tint val="56000"/>
                        <a:satMod val="275000"/>
                      </a:schemeClr>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sp>
              <p:nvSpPr>
                <p:cNvPr id="116" name="Блок-схема: магнитный диск 115">
                  <a:extLst>
                    <a:ext uri="{FF2B5EF4-FFF2-40B4-BE49-F238E27FC236}">
                      <a16:creationId xmlns="" xmlns:a16="http://schemas.microsoft.com/office/drawing/2014/main" id="{C1EF008E-BAD5-4106-967F-8097272F8DB0}"/>
                    </a:ext>
                  </a:extLst>
                </p:cNvPr>
                <p:cNvSpPr/>
                <p:nvPr/>
              </p:nvSpPr>
              <p:spPr>
                <a:xfrm>
                  <a:off x="7578087" y="6165470"/>
                  <a:ext cx="551190" cy="337459"/>
                </a:xfrm>
                <a:prstGeom prst="flowChartMagneticDisk">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sz="1050" b="1" dirty="0">
                      <a:solidFill>
                        <a:prstClr val="black"/>
                      </a:solidFill>
                      <a:latin typeface="Corbel" panose="020B0503020204020204" pitchFamily="34" charset="0"/>
                    </a:rPr>
                    <a:t>HDD</a:t>
                  </a:r>
                  <a:endParaRPr lang="ru-RU" dirty="0">
                    <a:solidFill>
                      <a:prstClr val="black"/>
                    </a:solidFill>
                    <a:latin typeface="Corbel" panose="020B0503020204020204" pitchFamily="34" charset="0"/>
                  </a:endParaRPr>
                </a:p>
              </p:txBody>
            </p:sp>
          </p:grpSp>
          <p:sp>
            <p:nvSpPr>
              <p:cNvPr id="114" name="Блок-схема: магнитный диск 113">
                <a:extLst>
                  <a:ext uri="{FF2B5EF4-FFF2-40B4-BE49-F238E27FC236}">
                    <a16:creationId xmlns="" xmlns:a16="http://schemas.microsoft.com/office/drawing/2014/main" id="{E533C931-87F0-4507-90C6-21A956F7C0A3}"/>
                  </a:ext>
                </a:extLst>
              </p:cNvPr>
              <p:cNvSpPr/>
              <p:nvPr/>
            </p:nvSpPr>
            <p:spPr>
              <a:xfrm>
                <a:off x="8476294" y="5415795"/>
                <a:ext cx="551190" cy="337459"/>
              </a:xfrm>
              <a:prstGeom prst="flowChartMagneticDisk">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lvl="0" algn="ctr" fontAlgn="base">
                  <a:spcBef>
                    <a:spcPct val="0"/>
                  </a:spcBef>
                  <a:spcAft>
                    <a:spcPct val="0"/>
                  </a:spcAft>
                  <a:defRPr/>
                </a:pPr>
                <a:r>
                  <a:rPr lang="en-US" sz="1050" b="1" dirty="0">
                    <a:solidFill>
                      <a:prstClr val="black"/>
                    </a:solidFill>
                    <a:latin typeface="Corbel" panose="020B0503020204020204" pitchFamily="34" charset="0"/>
                  </a:rPr>
                  <a:t>SSD</a:t>
                </a:r>
                <a:endParaRPr lang="ru-RU" sz="1050" b="1" dirty="0">
                  <a:solidFill>
                    <a:prstClr val="black"/>
                  </a:solidFill>
                  <a:latin typeface="Corbel" panose="020B0503020204020204" pitchFamily="34" charset="0"/>
                </a:endParaRPr>
              </a:p>
            </p:txBody>
          </p:sp>
        </p:grpSp>
        <p:sp>
          <p:nvSpPr>
            <p:cNvPr id="56" name="Скругленный прямоугольник 7">
              <a:extLst>
                <a:ext uri="{FF2B5EF4-FFF2-40B4-BE49-F238E27FC236}">
                  <a16:creationId xmlns="" xmlns:a16="http://schemas.microsoft.com/office/drawing/2014/main" id="{EE13798A-4C8B-4CB9-9407-3071876529DA}"/>
                </a:ext>
              </a:extLst>
            </p:cNvPr>
            <p:cNvSpPr/>
            <p:nvPr/>
          </p:nvSpPr>
          <p:spPr>
            <a:xfrm>
              <a:off x="6134356" y="4570024"/>
              <a:ext cx="1904068" cy="542173"/>
            </a:xfrm>
            <a:prstGeom prst="roundRect">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57" name="Скругленный прямоугольник 7">
              <a:extLst>
                <a:ext uri="{FF2B5EF4-FFF2-40B4-BE49-F238E27FC236}">
                  <a16:creationId xmlns="" xmlns:a16="http://schemas.microsoft.com/office/drawing/2014/main" id="{C30E84C2-6D7A-4192-A08A-2F5C2DF8BD73}"/>
                </a:ext>
              </a:extLst>
            </p:cNvPr>
            <p:cNvSpPr/>
            <p:nvPr/>
          </p:nvSpPr>
          <p:spPr>
            <a:xfrm>
              <a:off x="6141815" y="5294469"/>
              <a:ext cx="1081060" cy="542173"/>
            </a:xfrm>
            <a:prstGeom prst="roundRect">
              <a:avLst>
                <a:gd name="adj" fmla="val 24247"/>
              </a:avLst>
            </a:prstGeom>
            <a:noFill/>
            <a:ln w="38100" cap="flat" cmpd="sng" algn="ctr">
              <a:solidFill>
                <a:srgbClr val="C0000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sp>
          <p:nvSpPr>
            <p:cNvPr id="64" name="Скругленный прямоугольник 7">
              <a:extLst>
                <a:ext uri="{FF2B5EF4-FFF2-40B4-BE49-F238E27FC236}">
                  <a16:creationId xmlns="" xmlns:a16="http://schemas.microsoft.com/office/drawing/2014/main" id="{E48F0EC0-1498-451A-8B9F-DCCF88EB6F42}"/>
                </a:ext>
              </a:extLst>
            </p:cNvPr>
            <p:cNvSpPr/>
            <p:nvPr/>
          </p:nvSpPr>
          <p:spPr>
            <a:xfrm>
              <a:off x="8120499" y="4490339"/>
              <a:ext cx="791779" cy="2113641"/>
            </a:xfrm>
            <a:prstGeom prst="roundRect">
              <a:avLst>
                <a:gd name="adj" fmla="val 3228"/>
              </a:avLst>
            </a:prstGeom>
            <a:noFill/>
            <a:ln w="38100" cap="flat" cmpd="sng" algn="ctr">
              <a:solidFill>
                <a:srgbClr val="00B050"/>
              </a:solidFill>
              <a:prstDash val="dash"/>
            </a:ln>
            <a:effectLst/>
          </p:spPr>
          <p:txBody>
            <a:bodyPr lIns="68580" tIns="34290" rIns="68580" bIns="34290" rtlCol="0" anchor="ctr"/>
            <a:lstStyle/>
            <a:p>
              <a:pPr algn="ctr" eaLnBrk="0" hangingPunct="0">
                <a:defRPr/>
              </a:pPr>
              <a:endParaRPr lang="ru-RU" kern="0">
                <a:solidFill>
                  <a:prstClr val="black"/>
                </a:solidFill>
                <a:cs typeface="Arial" charset="0"/>
              </a:endParaRPr>
            </a:p>
          </p:txBody>
        </p:sp>
      </p:grpSp>
      <p:sp>
        <p:nvSpPr>
          <p:cNvPr id="5" name="Стрелка вправо 4"/>
          <p:cNvSpPr/>
          <p:nvPr/>
        </p:nvSpPr>
        <p:spPr>
          <a:xfrm>
            <a:off x="3513201" y="2229020"/>
            <a:ext cx="155136" cy="25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4" name="Стрелка вправо 153"/>
          <p:cNvSpPr/>
          <p:nvPr/>
        </p:nvSpPr>
        <p:spPr>
          <a:xfrm>
            <a:off x="3478039" y="4897308"/>
            <a:ext cx="155136" cy="25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5" name="Стрелка вправо 154"/>
          <p:cNvSpPr/>
          <p:nvPr/>
        </p:nvSpPr>
        <p:spPr>
          <a:xfrm>
            <a:off x="4449545" y="2911743"/>
            <a:ext cx="441145" cy="1554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90" name="Рисунок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8408" y="-75610"/>
            <a:ext cx="725400" cy="505415"/>
          </a:xfrm>
          <a:prstGeom prst="rect">
            <a:avLst/>
          </a:prstGeom>
        </p:spPr>
      </p:pic>
    </p:spTree>
    <p:extLst>
      <p:ext uri="{BB962C8B-B14F-4D97-AF65-F5344CB8AC3E}">
        <p14:creationId xmlns:p14="http://schemas.microsoft.com/office/powerpoint/2010/main" val="1625573915"/>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Прямоугольник 35"/>
          <p:cNvSpPr/>
          <p:nvPr/>
        </p:nvSpPr>
        <p:spPr>
          <a:xfrm>
            <a:off x="5663184" y="2422655"/>
            <a:ext cx="6144768" cy="2078736"/>
          </a:xfrm>
          <a:prstGeom prst="rect">
            <a:avLst/>
          </a:prstGeom>
          <a:solidFill>
            <a:srgbClr val="D1F3FF"/>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Прямоугольник 10">
            <a:extLst>
              <a:ext uri="{FF2B5EF4-FFF2-40B4-BE49-F238E27FC236}">
                <a16:creationId xmlns=""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600" b="1" dirty="0">
                <a:solidFill>
                  <a:prstClr val="white"/>
                </a:solidFill>
              </a:rPr>
              <a:t>HEP experiments data flow</a:t>
            </a:r>
          </a:p>
        </p:txBody>
      </p:sp>
      <p:pic>
        <p:nvPicPr>
          <p:cNvPr id="2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a:extLst>
              <a:ext uri="{FF2B5EF4-FFF2-40B4-BE49-F238E27FC236}">
                <a16:creationId xmlns="" xmlns:a16="http://schemas.microsoft.com/office/drawing/2014/main" id="{6F7F699E-5E43-401E-B47E-CDA65AA93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49" y="977398"/>
            <a:ext cx="4649706" cy="2700000"/>
          </a:xfrm>
          <a:prstGeom prst="rect">
            <a:avLst/>
          </a:prstGeom>
        </p:spPr>
      </p:pic>
      <p:pic>
        <p:nvPicPr>
          <p:cNvPr id="5" name="Рисунок 4">
            <a:extLst>
              <a:ext uri="{FF2B5EF4-FFF2-40B4-BE49-F238E27FC236}">
                <a16:creationId xmlns="" xmlns:a16="http://schemas.microsoft.com/office/drawing/2014/main" id="{C5BB1228-DE50-4758-A149-D48ED8CFE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650" y="3901650"/>
            <a:ext cx="4143536" cy="2700000"/>
          </a:xfrm>
          <a:prstGeom prst="rect">
            <a:avLst/>
          </a:prstGeom>
        </p:spPr>
      </p:pic>
      <p:sp>
        <p:nvSpPr>
          <p:cNvPr id="2" name="Овал 1"/>
          <p:cNvSpPr/>
          <p:nvPr/>
        </p:nvSpPr>
        <p:spPr>
          <a:xfrm>
            <a:off x="7620000" y="1249662"/>
            <a:ext cx="1801866" cy="94489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prstClr val="white"/>
              </a:solidFill>
            </a:endParaRPr>
          </a:p>
        </p:txBody>
      </p:sp>
      <p:sp>
        <p:nvSpPr>
          <p:cNvPr id="8" name="Овал 7"/>
          <p:cNvSpPr/>
          <p:nvPr/>
        </p:nvSpPr>
        <p:spPr>
          <a:xfrm>
            <a:off x="5733766" y="3343656"/>
            <a:ext cx="1736085" cy="9418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prstClr val="white"/>
              </a:solidFill>
            </a:endParaRPr>
          </a:p>
        </p:txBody>
      </p:sp>
      <p:sp>
        <p:nvSpPr>
          <p:cNvPr id="9" name="Овал 8"/>
          <p:cNvSpPr/>
          <p:nvPr/>
        </p:nvSpPr>
        <p:spPr>
          <a:xfrm>
            <a:off x="9875520" y="3343656"/>
            <a:ext cx="1761744" cy="9418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prstClr val="white"/>
              </a:solidFill>
            </a:endParaRPr>
          </a:p>
        </p:txBody>
      </p:sp>
      <p:sp>
        <p:nvSpPr>
          <p:cNvPr id="10" name="Овал 9"/>
          <p:cNvSpPr/>
          <p:nvPr/>
        </p:nvSpPr>
        <p:spPr>
          <a:xfrm>
            <a:off x="7943087" y="2535936"/>
            <a:ext cx="1353313" cy="1072896"/>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prstClr val="white"/>
              </a:solidFill>
            </a:endParaRPr>
          </a:p>
        </p:txBody>
      </p:sp>
      <p:sp>
        <p:nvSpPr>
          <p:cNvPr id="12" name="TextBox 11"/>
          <p:cNvSpPr txBox="1"/>
          <p:nvPr/>
        </p:nvSpPr>
        <p:spPr>
          <a:xfrm>
            <a:off x="7620000" y="1221815"/>
            <a:ext cx="1801866" cy="830996"/>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Data </a:t>
            </a:r>
          </a:p>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acquisition</a:t>
            </a:r>
            <a:endParaRPr lang="ru-RU" sz="24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5733766" y="3263139"/>
            <a:ext cx="1736085" cy="828517"/>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Data </a:t>
            </a:r>
          </a:p>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processing</a:t>
            </a:r>
            <a:endParaRPr lang="ru-RU" sz="24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10070592" y="3389377"/>
            <a:ext cx="1457042" cy="830997"/>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Physical </a:t>
            </a:r>
          </a:p>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analysis</a:t>
            </a:r>
            <a:endParaRPr lang="ru-RU" sz="24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8084909" y="2841551"/>
            <a:ext cx="1112042" cy="461665"/>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DAOS</a:t>
            </a:r>
          </a:p>
        </p:txBody>
      </p:sp>
      <p:cxnSp>
        <p:nvCxnSpPr>
          <p:cNvPr id="6" name="Прямая со стрелкой 5"/>
          <p:cNvCxnSpPr>
            <a:stCxn id="2" idx="4"/>
          </p:cNvCxnSpPr>
          <p:nvPr/>
        </p:nvCxnSpPr>
        <p:spPr>
          <a:xfrm>
            <a:off x="8520933" y="2194560"/>
            <a:ext cx="0" cy="3413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Прямая со стрелкой 15"/>
          <p:cNvCxnSpPr/>
          <p:nvPr/>
        </p:nvCxnSpPr>
        <p:spPr>
          <a:xfrm flipV="1">
            <a:off x="7380333" y="3302871"/>
            <a:ext cx="546389" cy="2880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Прямая со стрелкой 18"/>
          <p:cNvCxnSpPr/>
          <p:nvPr/>
        </p:nvCxnSpPr>
        <p:spPr>
          <a:xfrm rot="10800000" flipV="1">
            <a:off x="7469851" y="3383388"/>
            <a:ext cx="546389" cy="2880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Прямая со стрелкой 19"/>
          <p:cNvCxnSpPr/>
          <p:nvPr/>
        </p:nvCxnSpPr>
        <p:spPr>
          <a:xfrm>
            <a:off x="9310196" y="3263139"/>
            <a:ext cx="650766" cy="327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Прямая со стрелкой 20"/>
          <p:cNvCxnSpPr/>
          <p:nvPr/>
        </p:nvCxnSpPr>
        <p:spPr>
          <a:xfrm flipH="1" flipV="1">
            <a:off x="9225530" y="3343656"/>
            <a:ext cx="636194" cy="327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Прямая соединительная линия 24"/>
          <p:cNvCxnSpPr/>
          <p:nvPr/>
        </p:nvCxnSpPr>
        <p:spPr>
          <a:xfrm flipH="1">
            <a:off x="6643522" y="1969045"/>
            <a:ext cx="1051718" cy="1336803"/>
          </a:xfrm>
          <a:prstGeom prst="line">
            <a:avLst/>
          </a:prstGeom>
        </p:spPr>
        <p:style>
          <a:lnRef idx="2">
            <a:schemeClr val="dk1"/>
          </a:lnRef>
          <a:fillRef idx="0">
            <a:schemeClr val="dk1"/>
          </a:fillRef>
          <a:effectRef idx="1">
            <a:schemeClr val="dk1"/>
          </a:effectRef>
          <a:fontRef idx="minor">
            <a:schemeClr val="tx1"/>
          </a:fontRef>
        </p:style>
      </p:cxnSp>
      <p:cxnSp>
        <p:nvCxnSpPr>
          <p:cNvPr id="29" name="Прямая соединительная линия 28"/>
          <p:cNvCxnSpPr/>
          <p:nvPr/>
        </p:nvCxnSpPr>
        <p:spPr>
          <a:xfrm flipH="1" flipV="1">
            <a:off x="9346627" y="1978040"/>
            <a:ext cx="1357949" cy="1300502"/>
          </a:xfrm>
          <a:prstGeom prst="line">
            <a:avLst/>
          </a:prstGeom>
        </p:spPr>
        <p:style>
          <a:lnRef idx="2">
            <a:schemeClr val="dk1"/>
          </a:lnRef>
          <a:fillRef idx="0">
            <a:schemeClr val="dk1"/>
          </a:fillRef>
          <a:effectRef idx="1">
            <a:schemeClr val="dk1"/>
          </a:effectRef>
          <a:fontRef idx="minor">
            <a:schemeClr val="tx1"/>
          </a:fontRef>
        </p:style>
      </p:cxnSp>
      <p:cxnSp>
        <p:nvCxnSpPr>
          <p:cNvPr id="31" name="Прямая соединительная линия 30"/>
          <p:cNvCxnSpPr/>
          <p:nvPr/>
        </p:nvCxnSpPr>
        <p:spPr>
          <a:xfrm>
            <a:off x="7469851" y="3901650"/>
            <a:ext cx="2391873" cy="0"/>
          </a:xfrm>
          <a:prstGeom prst="line">
            <a:avLst/>
          </a:prstGeom>
        </p:spPr>
        <p:style>
          <a:lnRef idx="2">
            <a:schemeClr val="dk1"/>
          </a:lnRef>
          <a:fillRef idx="0">
            <a:schemeClr val="dk1"/>
          </a:fillRef>
          <a:effectRef idx="1">
            <a:schemeClr val="dk1"/>
          </a:effectRef>
          <a:fontRef idx="minor">
            <a:schemeClr val="tx1"/>
          </a:fontRef>
        </p:style>
      </p:cxnSp>
      <p:sp>
        <p:nvSpPr>
          <p:cNvPr id="37" name="TextBox 36"/>
          <p:cNvSpPr txBox="1"/>
          <p:nvPr/>
        </p:nvSpPr>
        <p:spPr>
          <a:xfrm>
            <a:off x="10620845" y="2459035"/>
            <a:ext cx="1112042" cy="461665"/>
          </a:xfrm>
          <a:prstGeom prst="rect">
            <a:avLst/>
          </a:prstGeom>
          <a:noFill/>
          <a:ln>
            <a:noFill/>
          </a:ln>
        </p:spPr>
        <p:txBody>
          <a:bodyPr wrap="square" rtlCol="0">
            <a:spAutoFit/>
          </a:bodyPr>
          <a:lstStyle/>
          <a:p>
            <a:pPr algn="ctr"/>
            <a:r>
              <a:rPr lang="en-US" sz="2400" b="1" dirty="0">
                <a:solidFill>
                  <a:prstClr val="black"/>
                </a:solidFill>
                <a:latin typeface="Segoe UI" panose="020B0502040204020203" pitchFamily="34" charset="0"/>
                <a:ea typeface="Segoe UI" panose="020B0502040204020203" pitchFamily="34" charset="0"/>
                <a:cs typeface="Segoe UI" panose="020B0502040204020203" pitchFamily="34" charset="0"/>
              </a:rPr>
              <a:t>ROOT</a:t>
            </a:r>
          </a:p>
        </p:txBody>
      </p:sp>
      <p:sp>
        <p:nvSpPr>
          <p:cNvPr id="38" name="Трапеция 37"/>
          <p:cNvSpPr/>
          <p:nvPr/>
        </p:nvSpPr>
        <p:spPr>
          <a:xfrm>
            <a:off x="7357483" y="4655634"/>
            <a:ext cx="2624924" cy="585720"/>
          </a:xfrm>
          <a:prstGeom prst="trapezoid">
            <a:avLst>
              <a:gd name="adj" fmla="val 59692"/>
            </a:avLst>
          </a:prstGeom>
          <a:gradFill flip="none" rotWithShape="1">
            <a:gsLst>
              <a:gs pos="45000">
                <a:srgbClr val="FFC000"/>
              </a:gs>
              <a:gs pos="1000">
                <a:srgbClr val="FFFF00"/>
              </a:gs>
              <a:gs pos="100000">
                <a:srgbClr val="FF7D7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9" name="Трапеция 38"/>
          <p:cNvSpPr/>
          <p:nvPr/>
        </p:nvSpPr>
        <p:spPr>
          <a:xfrm>
            <a:off x="6985025" y="5325186"/>
            <a:ext cx="3352405" cy="585720"/>
          </a:xfrm>
          <a:prstGeom prst="trapezoid">
            <a:avLst>
              <a:gd name="adj" fmla="val 59692"/>
            </a:avLst>
          </a:prstGeom>
          <a:gradFill>
            <a:gsLst>
              <a:gs pos="53000">
                <a:srgbClr val="FFFF3B"/>
              </a:gs>
              <a:gs pos="1000">
                <a:srgbClr val="00B0F0"/>
              </a:gs>
              <a:gs pos="100000">
                <a:srgbClr val="FFFF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0" name="Трапеция 39"/>
          <p:cNvSpPr/>
          <p:nvPr/>
        </p:nvSpPr>
        <p:spPr>
          <a:xfrm>
            <a:off x="6556727" y="6009604"/>
            <a:ext cx="4162363" cy="585720"/>
          </a:xfrm>
          <a:prstGeom prst="trapezoid">
            <a:avLst>
              <a:gd name="adj" fmla="val 6217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1" name="TextBox 40"/>
          <p:cNvSpPr txBox="1"/>
          <p:nvPr/>
        </p:nvSpPr>
        <p:spPr>
          <a:xfrm>
            <a:off x="7687973" y="4624180"/>
            <a:ext cx="1863540" cy="677108"/>
          </a:xfrm>
          <a:prstGeom prst="rect">
            <a:avLst/>
          </a:prstGeom>
          <a:noFill/>
          <a:ln>
            <a:noFill/>
          </a:ln>
        </p:spPr>
        <p:txBody>
          <a:bodyPr wrap="square" rtlCol="0">
            <a:spAutoFit/>
          </a:bodyPr>
          <a:lstStyle/>
          <a:p>
            <a:pPr algn="ctr"/>
            <a:r>
              <a:rPr lang="en-US" sz="2000" b="1" dirty="0">
                <a:solidFill>
                  <a:prstClr val="black"/>
                </a:solidFill>
                <a:latin typeface="Segoe UI" panose="020B0502040204020203" pitchFamily="34" charset="0"/>
                <a:ea typeface="Segoe UI" panose="020B0502040204020203" pitchFamily="34" charset="0"/>
                <a:cs typeface="Segoe UI" panose="020B0502040204020203" pitchFamily="34" charset="0"/>
              </a:rPr>
              <a:t>LUSTRE</a:t>
            </a:r>
          </a:p>
          <a:p>
            <a:pPr algn="ctr"/>
            <a:r>
              <a:rPr lang="en-US" b="1" dirty="0">
                <a:solidFill>
                  <a:prstClr val="black"/>
                </a:solidFill>
                <a:latin typeface="Segoe UI" panose="020B0502040204020203" pitchFamily="34" charset="0"/>
                <a:ea typeface="Segoe UI" panose="020B0502040204020203" pitchFamily="34" charset="0"/>
                <a:cs typeface="Segoe UI" panose="020B0502040204020203" pitchFamily="34" charset="0"/>
              </a:rPr>
              <a:t>Warm Tier</a:t>
            </a:r>
          </a:p>
        </p:txBody>
      </p:sp>
      <p:sp>
        <p:nvSpPr>
          <p:cNvPr id="42" name="TextBox 41"/>
          <p:cNvSpPr txBox="1"/>
          <p:nvPr/>
        </p:nvSpPr>
        <p:spPr>
          <a:xfrm>
            <a:off x="7904453" y="5333583"/>
            <a:ext cx="1450977" cy="400110"/>
          </a:xfrm>
          <a:prstGeom prst="rect">
            <a:avLst/>
          </a:prstGeom>
          <a:noFill/>
          <a:ln>
            <a:noFill/>
          </a:ln>
        </p:spPr>
        <p:txBody>
          <a:bodyPr wrap="square" rtlCol="0">
            <a:spAutoFit/>
          </a:bodyPr>
          <a:lstStyle/>
          <a:p>
            <a:pPr algn="ctr"/>
            <a:r>
              <a:rPr lang="en-US" sz="2000" b="1" dirty="0">
                <a:solidFill>
                  <a:prstClr val="black"/>
                </a:solidFill>
                <a:latin typeface="Segoe UI" panose="020B0502040204020203" pitchFamily="34" charset="0"/>
                <a:ea typeface="Segoe UI" panose="020B0502040204020203" pitchFamily="34" charset="0"/>
                <a:cs typeface="Segoe UI" panose="020B0502040204020203" pitchFamily="34" charset="0"/>
              </a:rPr>
              <a:t>EOS</a:t>
            </a:r>
          </a:p>
        </p:txBody>
      </p:sp>
      <p:sp>
        <p:nvSpPr>
          <p:cNvPr id="44" name="Стрелка: вправо 8">
            <a:extLst>
              <a:ext uri="{FF2B5EF4-FFF2-40B4-BE49-F238E27FC236}">
                <a16:creationId xmlns="" xmlns:a16="http://schemas.microsoft.com/office/drawing/2014/main" id="{A17B45C0-BC95-4228-B506-C62764A16688}"/>
              </a:ext>
            </a:extLst>
          </p:cNvPr>
          <p:cNvSpPr/>
          <p:nvPr/>
        </p:nvSpPr>
        <p:spPr>
          <a:xfrm rot="18026440">
            <a:off x="5498739" y="4935524"/>
            <a:ext cx="3450189" cy="320947"/>
          </a:xfrm>
          <a:prstGeom prst="rightArrow">
            <a:avLst/>
          </a:prstGeom>
          <a:gradFill flip="none" rotWithShape="1">
            <a:gsLst>
              <a:gs pos="0">
                <a:schemeClr val="accent1"/>
              </a:gs>
              <a:gs pos="43000">
                <a:schemeClr val="accent1">
                  <a:lumMod val="45000"/>
                  <a:lumOff val="55000"/>
                </a:schemeClr>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5" name="Прямоугольник 44"/>
          <p:cNvSpPr/>
          <p:nvPr/>
        </p:nvSpPr>
        <p:spPr>
          <a:xfrm>
            <a:off x="5403418" y="4845108"/>
            <a:ext cx="1715214" cy="528350"/>
          </a:xfrm>
          <a:prstGeom prst="rect">
            <a:avLst/>
          </a:prstGeom>
        </p:spPr>
        <p:txBody>
          <a:bodyPr wrap="none">
            <a:spAutoFit/>
          </a:bodyPr>
          <a:lstStyle/>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Velocity of data</a:t>
            </a:r>
          </a:p>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processing</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50" name="Стрелка: вправо 20">
            <a:extLst>
              <a:ext uri="{FF2B5EF4-FFF2-40B4-BE49-F238E27FC236}">
                <a16:creationId xmlns="" xmlns:a16="http://schemas.microsoft.com/office/drawing/2014/main" id="{0C1A92F3-0279-42BF-978A-C3D8FC1F1712}"/>
              </a:ext>
            </a:extLst>
          </p:cNvPr>
          <p:cNvSpPr/>
          <p:nvPr/>
        </p:nvSpPr>
        <p:spPr>
          <a:xfrm rot="3546125" flipV="1">
            <a:off x="8411675" y="4906902"/>
            <a:ext cx="3397724" cy="330958"/>
          </a:xfrm>
          <a:prstGeom prst="rightArrow">
            <a:avLst/>
          </a:prstGeom>
          <a:gradFill flip="none" rotWithShape="1">
            <a:gsLst>
              <a:gs pos="0">
                <a:schemeClr val="accent1"/>
              </a:gs>
              <a:gs pos="43000">
                <a:schemeClr val="accent1">
                  <a:lumMod val="45000"/>
                  <a:lumOff val="55000"/>
                </a:schemeClr>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 name="Прямоугольник 50"/>
          <p:cNvSpPr/>
          <p:nvPr/>
        </p:nvSpPr>
        <p:spPr>
          <a:xfrm>
            <a:off x="10467150" y="4841694"/>
            <a:ext cx="1396537" cy="528350"/>
          </a:xfrm>
          <a:prstGeom prst="rect">
            <a:avLst/>
          </a:prstGeom>
        </p:spPr>
        <p:txBody>
          <a:bodyPr wrap="none">
            <a:spAutoFit/>
          </a:bodyPr>
          <a:lstStyle/>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Volume of</a:t>
            </a:r>
          </a:p>
          <a:p>
            <a:pPr algn="ctr">
              <a:lnSpc>
                <a:spcPts val="1700"/>
              </a:lnSpc>
            </a:pPr>
            <a:r>
              <a:rPr lang="en-US" b="1" dirty="0">
                <a:solidFill>
                  <a:srgbClr val="002060"/>
                </a:solidFill>
                <a:latin typeface="Times New Roman" panose="02020603050405020304" pitchFamily="18" charset="0"/>
                <a:cs typeface="Times New Roman" panose="02020603050405020304" pitchFamily="18" charset="0"/>
              </a:rPr>
              <a:t>data storage</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7670331" y="5987363"/>
            <a:ext cx="1863540" cy="677108"/>
          </a:xfrm>
          <a:prstGeom prst="rect">
            <a:avLst/>
          </a:prstGeom>
          <a:noFill/>
          <a:ln>
            <a:noFill/>
          </a:ln>
        </p:spPr>
        <p:txBody>
          <a:bodyPr wrap="square" rtlCol="0">
            <a:spAutoFit/>
          </a:bodyPr>
          <a:lstStyle/>
          <a:p>
            <a:pPr algn="ctr"/>
            <a:r>
              <a:rPr lang="en-US" sz="2000" b="1" dirty="0">
                <a:solidFill>
                  <a:prstClr val="black"/>
                </a:solidFill>
                <a:latin typeface="Segoe UI" panose="020B0502040204020203" pitchFamily="34" charset="0"/>
                <a:ea typeface="Segoe UI" panose="020B0502040204020203" pitchFamily="34" charset="0"/>
                <a:cs typeface="Segoe UI" panose="020B0502040204020203" pitchFamily="34" charset="0"/>
              </a:rPr>
              <a:t>TAPE</a:t>
            </a:r>
          </a:p>
          <a:p>
            <a:pPr algn="ctr"/>
            <a:r>
              <a:rPr lang="en-US" b="1" dirty="0">
                <a:solidFill>
                  <a:prstClr val="black"/>
                </a:solidFill>
                <a:latin typeface="Segoe UI" panose="020B0502040204020203" pitchFamily="34" charset="0"/>
                <a:ea typeface="Segoe UI" panose="020B0502040204020203" pitchFamily="34" charset="0"/>
                <a:cs typeface="Segoe UI" panose="020B0502040204020203" pitchFamily="34" charset="0"/>
              </a:rPr>
              <a:t>Cold Tier</a:t>
            </a:r>
          </a:p>
        </p:txBody>
      </p:sp>
      <p:pic>
        <p:nvPicPr>
          <p:cNvPr id="53" name="Рисунок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spTree>
    <p:extLst>
      <p:ext uri="{BB962C8B-B14F-4D97-AF65-F5344CB8AC3E}">
        <p14:creationId xmlns:p14="http://schemas.microsoft.com/office/powerpoint/2010/main" val="1663256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a:extLst>
              <a:ext uri="{FF2B5EF4-FFF2-40B4-BE49-F238E27FC236}">
                <a16:creationId xmlns="" xmlns:a16="http://schemas.microsoft.com/office/drawing/2014/main" id="{A68E99AD-0F36-4C46-A4E2-E8710D6E40E1}"/>
              </a:ext>
            </a:extLst>
          </p:cNvPr>
          <p:cNvSpPr/>
          <p:nvPr/>
        </p:nvSpPr>
        <p:spPr>
          <a:xfrm flipH="1">
            <a:off x="0" y="0"/>
            <a:ext cx="12192000" cy="985467"/>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880" b="1" dirty="0">
                <a:solidFill>
                  <a:prstClr val="white"/>
                </a:solidFill>
                <a:effectLst>
                  <a:outerShdw blurRad="38100" dist="38100" dir="2700000" algn="tl">
                    <a:srgbClr val="000000">
                      <a:alpha val="43137"/>
                    </a:srgbClr>
                  </a:outerShdw>
                </a:effectLst>
              </a:rPr>
              <a:t>DAOS: Promising technology for HPC, Big Data, AI</a:t>
            </a:r>
            <a:endParaRPr lang="en-US" sz="2600" b="1" dirty="0">
              <a:solidFill>
                <a:prstClr val="white"/>
              </a:solidFill>
              <a:effectLst>
                <a:outerShdw blurRad="38100" dist="38100" dir="2700000" algn="tl">
                  <a:srgbClr val="000000">
                    <a:alpha val="43137"/>
                  </a:srgbClr>
                </a:outerShdw>
              </a:effectLst>
            </a:endParaRPr>
          </a:p>
        </p:txBody>
      </p:sp>
      <p:pic>
        <p:nvPicPr>
          <p:cNvPr id="24" name="Рисунок 23">
            <a:extLst>
              <a:ext uri="{FF2B5EF4-FFF2-40B4-BE49-F238E27FC236}">
                <a16:creationId xmlns="" xmlns:a16="http://schemas.microsoft.com/office/drawing/2014/main" id="{EED7F9AD-8A6E-41E5-90C1-7A3F01602168}"/>
              </a:ext>
            </a:extLst>
          </p:cNvPr>
          <p:cNvPicPr/>
          <p:nvPr/>
        </p:nvPicPr>
        <p:blipFill>
          <a:blip r:embed="rId2" cstate="print">
            <a:extLst>
              <a:ext uri="{28A0092B-C50C-407E-A947-70E740481C1C}">
                <a14:useLocalDpi xmlns:a14="http://schemas.microsoft.com/office/drawing/2010/main" val="0"/>
              </a:ext>
            </a:extLst>
          </a:blip>
          <a:srcRect/>
          <a:stretch/>
        </p:blipFill>
        <p:spPr>
          <a:xfrm>
            <a:off x="10927192" y="70586"/>
            <a:ext cx="1211777" cy="844293"/>
          </a:xfrm>
          <a:prstGeom prst="rect">
            <a:avLst/>
          </a:prstGeom>
        </p:spPr>
      </p:pic>
      <p:sp>
        <p:nvSpPr>
          <p:cNvPr id="12" name="Прямоугольник 11"/>
          <p:cNvSpPr/>
          <p:nvPr/>
        </p:nvSpPr>
        <p:spPr>
          <a:xfrm>
            <a:off x="540592" y="1056053"/>
            <a:ext cx="10933186" cy="523220"/>
          </a:xfrm>
          <a:prstGeom prst="rect">
            <a:avLst/>
          </a:prstGeom>
        </p:spPr>
        <p:txBody>
          <a:bodyPr wrap="none">
            <a:spAutoFit/>
          </a:bodyPr>
          <a:lstStyle/>
          <a:p>
            <a:r>
              <a:rPr lang="en-US" altLang="en-US" sz="2800" b="1" dirty="0">
                <a:solidFill>
                  <a:srgbClr val="002060"/>
                </a:solidFill>
              </a:rPr>
              <a:t>DAOS </a:t>
            </a:r>
            <a:r>
              <a:rPr lang="en-US" altLang="en-US" sz="2800" dirty="0">
                <a:solidFill>
                  <a:prstClr val="black"/>
                </a:solidFill>
              </a:rPr>
              <a:t>(</a:t>
            </a:r>
            <a:r>
              <a:rPr lang="en-US" sz="2800" b="1" dirty="0">
                <a:solidFill>
                  <a:srgbClr val="002060"/>
                </a:solidFill>
                <a:latin typeface="-apple-system"/>
              </a:rPr>
              <a:t>D</a:t>
            </a:r>
            <a:r>
              <a:rPr lang="en-US" sz="2800" dirty="0">
                <a:solidFill>
                  <a:srgbClr val="212529"/>
                </a:solidFill>
                <a:latin typeface="-apple-system"/>
              </a:rPr>
              <a:t>istributed </a:t>
            </a:r>
            <a:r>
              <a:rPr lang="en-US" sz="2800" b="1" dirty="0">
                <a:solidFill>
                  <a:srgbClr val="002060"/>
                </a:solidFill>
                <a:latin typeface="-apple-system"/>
              </a:rPr>
              <a:t>A</a:t>
            </a:r>
            <a:r>
              <a:rPr lang="en-US" sz="2800" dirty="0">
                <a:solidFill>
                  <a:srgbClr val="212529"/>
                </a:solidFill>
                <a:latin typeface="-apple-system"/>
              </a:rPr>
              <a:t>synchronous </a:t>
            </a:r>
            <a:r>
              <a:rPr lang="en-US" sz="2800" b="1" dirty="0">
                <a:solidFill>
                  <a:srgbClr val="002060"/>
                </a:solidFill>
                <a:latin typeface="-apple-system"/>
              </a:rPr>
              <a:t>O</a:t>
            </a:r>
            <a:r>
              <a:rPr lang="en-US" sz="2800" dirty="0">
                <a:solidFill>
                  <a:srgbClr val="212529"/>
                </a:solidFill>
                <a:latin typeface="-apple-system"/>
              </a:rPr>
              <a:t>bject </a:t>
            </a:r>
            <a:r>
              <a:rPr lang="en-US" sz="2800" b="1" dirty="0">
                <a:solidFill>
                  <a:srgbClr val="002060"/>
                </a:solidFill>
                <a:latin typeface="-apple-system"/>
              </a:rPr>
              <a:t>S</a:t>
            </a:r>
            <a:r>
              <a:rPr lang="en-US" sz="2800" dirty="0">
                <a:solidFill>
                  <a:srgbClr val="212529"/>
                </a:solidFill>
                <a:latin typeface="-apple-system"/>
              </a:rPr>
              <a:t>torage</a:t>
            </a:r>
            <a:r>
              <a:rPr lang="en-US" altLang="en-US" sz="2800" dirty="0">
                <a:solidFill>
                  <a:prstClr val="black"/>
                </a:solidFill>
              </a:rPr>
              <a:t>) Software Ecosystem</a:t>
            </a:r>
            <a:endParaRPr lang="ru-RU" sz="2800" dirty="0">
              <a:solidFill>
                <a:prstClr val="black"/>
              </a:solidFill>
            </a:endParaRPr>
          </a:p>
        </p:txBody>
      </p:sp>
      <p:pic>
        <p:nvPicPr>
          <p:cNvPr id="199" name="Рисунок 198"/>
          <p:cNvPicPr>
            <a:picLocks noChangeAspect="1"/>
          </p:cNvPicPr>
          <p:nvPr/>
        </p:nvPicPr>
        <p:blipFill>
          <a:blip r:embed="rId3"/>
          <a:stretch>
            <a:fillRect/>
          </a:stretch>
        </p:blipFill>
        <p:spPr>
          <a:xfrm>
            <a:off x="77821" y="1877518"/>
            <a:ext cx="8007590" cy="3798584"/>
          </a:xfrm>
          <a:prstGeom prst="rect">
            <a:avLst/>
          </a:prstGeom>
        </p:spPr>
      </p:pic>
      <p:sp>
        <p:nvSpPr>
          <p:cNvPr id="200" name="TextBox 199">
            <a:extLst>
              <a:ext uri="{FF2B5EF4-FFF2-40B4-BE49-F238E27FC236}">
                <a16:creationId xmlns="" xmlns:a16="http://schemas.microsoft.com/office/drawing/2014/main" id="{E46D5FD8-031C-7247-A279-FEF29CE3F8E3}"/>
              </a:ext>
            </a:extLst>
          </p:cNvPr>
          <p:cNvSpPr txBox="1"/>
          <p:nvPr/>
        </p:nvSpPr>
        <p:spPr>
          <a:xfrm>
            <a:off x="8229599" y="1877518"/>
            <a:ext cx="3826213" cy="3877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Complex approach to build a hierarchical storage system</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DAOS is significant part of data acquisition and processing </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Different types of containers are used for different data processing stages</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No need of POSIX file system for most data operations</a:t>
            </a:r>
          </a:p>
          <a:p>
            <a:pPr marL="342900" indent="-342900" defTabSz="2438338" hangingPunct="0">
              <a:buFont typeface="Arial" panose="020B0604020202020204" pitchFamily="34" charset="0"/>
              <a:buChar char="•"/>
              <a:defRPr/>
            </a:pPr>
            <a:endParaRPr lang="en-US" sz="1400" kern="0" dirty="0">
              <a:solidFill>
                <a:srgbClr val="004A86"/>
              </a:solidFill>
              <a:latin typeface="IntelOne Display Regular"/>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Great system performance even for a few DAOS clients</a:t>
            </a:r>
          </a:p>
          <a:p>
            <a:pPr marL="342900" indent="-342900" defTabSz="2438338" hangingPunct="0">
              <a:buFont typeface="Arial" panose="020B0604020202020204" pitchFamily="34" charset="0"/>
              <a:buChar char="•"/>
              <a:defRPr/>
            </a:pPr>
            <a:endParaRPr lang="ru-RU" sz="1400" kern="0" dirty="0">
              <a:solidFill>
                <a:srgbClr val="004A86"/>
              </a:solidFill>
              <a:ea typeface="Helvetica Neue"/>
              <a:cs typeface="Helvetica Neue"/>
              <a:sym typeface="Helvetica Neue"/>
            </a:endParaRPr>
          </a:p>
          <a:p>
            <a:pPr marL="342900" indent="-342900" defTabSz="2438338" hangingPunct="0">
              <a:buFont typeface="Arial" panose="020B0604020202020204" pitchFamily="34" charset="0"/>
              <a:buChar char="•"/>
              <a:defRPr/>
            </a:pPr>
            <a:r>
              <a:rPr lang="en-US" sz="1400" kern="0" dirty="0">
                <a:solidFill>
                  <a:srgbClr val="004A86"/>
                </a:solidFill>
                <a:latin typeface="IntelOne Display Regular"/>
                <a:ea typeface="Helvetica Neue"/>
                <a:cs typeface="Helvetica Neue"/>
                <a:sym typeface="Helvetica Neue"/>
              </a:rPr>
              <a:t>RSC Storage on-Demand software offers unique flexibility, speed,</a:t>
            </a:r>
            <a:r>
              <a:rPr lang="ru-RU" sz="1400" kern="0" dirty="0">
                <a:solidFill>
                  <a:srgbClr val="004A86"/>
                </a:solidFill>
                <a:ea typeface="Helvetica Neue"/>
                <a:cs typeface="Helvetica Neue"/>
                <a:sym typeface="Helvetica Neue"/>
              </a:rPr>
              <a:t> </a:t>
            </a:r>
            <a:r>
              <a:rPr lang="en-US" sz="1400" kern="0" dirty="0">
                <a:solidFill>
                  <a:srgbClr val="004A86"/>
                </a:solidFill>
                <a:latin typeface="IntelOne Display Regular"/>
                <a:ea typeface="Helvetica Neue"/>
                <a:cs typeface="Helvetica Neue"/>
                <a:sym typeface="Helvetica Neue"/>
              </a:rPr>
              <a:t>and convenience for DAOS users</a:t>
            </a:r>
          </a:p>
        </p:txBody>
      </p:sp>
      <p:sp>
        <p:nvSpPr>
          <p:cNvPr id="13" name="Прямоугольник 12"/>
          <p:cNvSpPr/>
          <p:nvPr/>
        </p:nvSpPr>
        <p:spPr>
          <a:xfrm>
            <a:off x="0" y="5891620"/>
            <a:ext cx="12192000" cy="101258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15000"/>
              </a:lnSpc>
            </a:pPr>
            <a:r>
              <a:rPr lang="en-US" sz="2400" dirty="0">
                <a:solidFill>
                  <a:prstClr val="black"/>
                </a:solidFill>
              </a:rPr>
              <a:t>The DAOS polygon on the supercomputer “</a:t>
            </a:r>
            <a:r>
              <a:rPr lang="en-US" sz="2400" dirty="0" err="1">
                <a:solidFill>
                  <a:prstClr val="black"/>
                </a:solidFill>
              </a:rPr>
              <a:t>Govorun</a:t>
            </a:r>
            <a:r>
              <a:rPr lang="en-US" sz="2400" dirty="0">
                <a:solidFill>
                  <a:prstClr val="black"/>
                </a:solidFill>
              </a:rPr>
              <a:t>” take the </a:t>
            </a:r>
            <a:r>
              <a:rPr lang="en-US" sz="2800" dirty="0">
                <a:solidFill>
                  <a:srgbClr val="C00000"/>
                </a:solidFill>
                <a:latin typeface="Corbel" panose="020B0503020204020204" pitchFamily="34" charset="0"/>
              </a:rPr>
              <a:t>1</a:t>
            </a:r>
            <a:r>
              <a:rPr lang="en-US" sz="2800" baseline="30000" dirty="0">
                <a:solidFill>
                  <a:srgbClr val="C00000"/>
                </a:solidFill>
                <a:latin typeface="Corbel" panose="020B0503020204020204" pitchFamily="34" charset="0"/>
              </a:rPr>
              <a:t>st</a:t>
            </a:r>
            <a:r>
              <a:rPr lang="en-US" sz="2400" dirty="0">
                <a:solidFill>
                  <a:prstClr val="black"/>
                </a:solidFill>
              </a:rPr>
              <a:t> place among Russian supercomputers in the current </a:t>
            </a:r>
            <a:r>
              <a:rPr lang="ru-RU" sz="2400" dirty="0">
                <a:solidFill>
                  <a:prstClr val="black"/>
                </a:solidFill>
              </a:rPr>
              <a:t> </a:t>
            </a:r>
            <a:r>
              <a:rPr lang="en-US" sz="2400" dirty="0">
                <a:solidFill>
                  <a:srgbClr val="C00000"/>
                </a:solidFill>
              </a:rPr>
              <a:t>IO500</a:t>
            </a:r>
            <a:r>
              <a:rPr lang="en-US" sz="2400" dirty="0">
                <a:solidFill>
                  <a:prstClr val="black"/>
                </a:solidFill>
              </a:rPr>
              <a:t> list</a:t>
            </a:r>
            <a:endParaRPr lang="ru-RU" sz="2400" dirty="0">
              <a:solidFill>
                <a:prstClr val="black"/>
              </a:solidFill>
            </a:endParaRPr>
          </a:p>
        </p:txBody>
      </p:sp>
    </p:spTree>
    <p:extLst>
      <p:ext uri="{BB962C8B-B14F-4D97-AF65-F5344CB8AC3E}">
        <p14:creationId xmlns:p14="http://schemas.microsoft.com/office/powerpoint/2010/main" val="2132161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8F37F859-6499-4FE7-B736-2DA344D35726}"/>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2" name="TextBox 1">
            <a:extLst>
              <a:ext uri="{FF2B5EF4-FFF2-40B4-BE49-F238E27FC236}">
                <a16:creationId xmlns:a16="http://schemas.microsoft.com/office/drawing/2014/main" xmlns="" id="{DB738546-F199-DA91-09A9-9427D9226F12}"/>
              </a:ext>
            </a:extLst>
          </p:cNvPr>
          <p:cNvSpPr txBox="1"/>
          <p:nvPr/>
        </p:nvSpPr>
        <p:spPr>
          <a:xfrm>
            <a:off x="3730753" y="191041"/>
            <a:ext cx="4577044" cy="461665"/>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prstClr val="white"/>
                </a:solidFill>
              </a:rPr>
              <a:t>DAOS Testing. Results</a:t>
            </a:r>
          </a:p>
        </p:txBody>
      </p:sp>
      <p:graphicFrame>
        <p:nvGraphicFramePr>
          <p:cNvPr id="9" name="Диаграмма 8">
            <a:extLst>
              <a:ext uri="{FF2B5EF4-FFF2-40B4-BE49-F238E27FC236}">
                <a16:creationId xmlns:a16="http://schemas.microsoft.com/office/drawing/2014/main" xmlns="" id="{5D58295A-4168-3C9F-437D-995210E812C0}"/>
              </a:ext>
            </a:extLst>
          </p:cNvPr>
          <p:cNvGraphicFramePr>
            <a:graphicFrameLocks/>
          </p:cNvGraphicFramePr>
          <p:nvPr>
            <p:extLst/>
          </p:nvPr>
        </p:nvGraphicFramePr>
        <p:xfrm>
          <a:off x="4473101" y="1453511"/>
          <a:ext cx="7552690" cy="52158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Диаграмма 37">
            <a:extLst>
              <a:ext uri="{FF2B5EF4-FFF2-40B4-BE49-F238E27FC236}">
                <a16:creationId xmlns:a16="http://schemas.microsoft.com/office/drawing/2014/main" xmlns="" id="{1695ECEF-977F-F9AD-1C65-3FFF302850E8}"/>
              </a:ext>
            </a:extLst>
          </p:cNvPr>
          <p:cNvGraphicFramePr>
            <a:graphicFrameLocks/>
          </p:cNvGraphicFramePr>
          <p:nvPr>
            <p:extLst/>
          </p:nvPr>
        </p:nvGraphicFramePr>
        <p:xfrm>
          <a:off x="181610" y="1258720"/>
          <a:ext cx="4046220" cy="22639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Диаграмма 38">
            <a:extLst>
              <a:ext uri="{FF2B5EF4-FFF2-40B4-BE49-F238E27FC236}">
                <a16:creationId xmlns:a16="http://schemas.microsoft.com/office/drawing/2014/main" xmlns="" id="{E167B022-AC4D-75BE-C02E-7E0FD322A698}"/>
              </a:ext>
            </a:extLst>
          </p:cNvPr>
          <p:cNvGraphicFramePr>
            <a:graphicFrameLocks/>
          </p:cNvGraphicFramePr>
          <p:nvPr>
            <p:extLst/>
          </p:nvPr>
        </p:nvGraphicFramePr>
        <p:xfrm>
          <a:off x="181610" y="3986814"/>
          <a:ext cx="410083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xmlns="" id="{C2DEF251-E5E4-785E-A004-64A2FCF85A5F}"/>
              </a:ext>
            </a:extLst>
          </p:cNvPr>
          <p:cNvSpPr txBox="1"/>
          <p:nvPr/>
        </p:nvSpPr>
        <p:spPr>
          <a:xfrm>
            <a:off x="181610" y="3587597"/>
            <a:ext cx="4100830" cy="453907"/>
          </a:xfrm>
          <a:prstGeom prst="rect">
            <a:avLst/>
          </a:prstGeom>
          <a:noFill/>
        </p:spPr>
        <p:txBody>
          <a:bodyPr wrap="square">
            <a:spAutoFit/>
          </a:bodyPr>
          <a:lstStyle/>
          <a:p>
            <a:pPr algn="ctr" eaLnBrk="0" fontAlgn="base" hangingPunct="0">
              <a:lnSpc>
                <a:spcPts val="1400"/>
              </a:lnSpc>
              <a:spcBef>
                <a:spcPct val="0"/>
              </a:spcBef>
              <a:spcAft>
                <a:spcPct val="0"/>
              </a:spcAft>
              <a:defRPr sz="1400" b="0" i="0" u="none" strike="noStrike" kern="1200" spc="0" baseline="0">
                <a:solidFill>
                  <a:prstClr val="black">
                    <a:lumMod val="65000"/>
                    <a:lumOff val="35000"/>
                  </a:prstClr>
                </a:solidFill>
                <a:latin typeface="+mn-lt"/>
                <a:ea typeface="+mn-ea"/>
                <a:cs typeface="+mn-cs"/>
              </a:defRPr>
            </a:pPr>
            <a:r>
              <a:rPr lang="en-US" sz="1400" b="1" dirty="0">
                <a:solidFill>
                  <a:prstClr val="black"/>
                </a:solidFill>
              </a:rPr>
              <a:t>Average training time of one epoch in</a:t>
            </a:r>
          </a:p>
          <a:p>
            <a:pPr algn="ctr" eaLnBrk="0" fontAlgn="base" hangingPunct="0">
              <a:lnSpc>
                <a:spcPts val="1400"/>
              </a:lnSpc>
              <a:spcBef>
                <a:spcPct val="0"/>
              </a:spcBef>
              <a:spcAft>
                <a:spcPct val="0"/>
              </a:spcAft>
              <a:defRPr sz="1400" b="0" i="0" u="none" strike="noStrike" kern="1200" spc="0" baseline="0">
                <a:solidFill>
                  <a:prstClr val="black">
                    <a:lumMod val="65000"/>
                    <a:lumOff val="35000"/>
                  </a:prstClr>
                </a:solidFill>
                <a:latin typeface="+mn-lt"/>
                <a:ea typeface="+mn-ea"/>
                <a:cs typeface="+mn-cs"/>
              </a:defRPr>
            </a:pPr>
            <a:r>
              <a:rPr lang="en-US" sz="1400" b="1" dirty="0">
                <a:solidFill>
                  <a:prstClr val="black"/>
                </a:solidFill>
              </a:rPr>
              <a:t>single-threaded mode, sec</a:t>
            </a:r>
            <a:endParaRPr lang="ru-RU" sz="1400" b="1" dirty="0">
              <a:solidFill>
                <a:prstClr val="black"/>
              </a:solidFill>
            </a:endParaRPr>
          </a:p>
        </p:txBody>
      </p:sp>
      <p:sp>
        <p:nvSpPr>
          <p:cNvPr id="42" name="TextBox 41">
            <a:extLst>
              <a:ext uri="{FF2B5EF4-FFF2-40B4-BE49-F238E27FC236}">
                <a16:creationId xmlns:a16="http://schemas.microsoft.com/office/drawing/2014/main" xmlns="" id="{1F82C666-7631-E633-7F32-85475B5137C5}"/>
              </a:ext>
            </a:extLst>
          </p:cNvPr>
          <p:cNvSpPr txBox="1"/>
          <p:nvPr/>
        </p:nvSpPr>
        <p:spPr>
          <a:xfrm>
            <a:off x="181610" y="982907"/>
            <a:ext cx="4046220" cy="264752"/>
          </a:xfrm>
          <a:prstGeom prst="rect">
            <a:avLst/>
          </a:prstGeom>
          <a:noFill/>
        </p:spPr>
        <p:txBody>
          <a:bodyPr wrap="square">
            <a:spAutoFit/>
          </a:bodyPr>
          <a:lstStyle/>
          <a:p>
            <a:pPr algn="ctr" eaLnBrk="0" fontAlgn="base" hangingPunct="0">
              <a:lnSpc>
                <a:spcPts val="1300"/>
              </a:lnSpc>
              <a:spcBef>
                <a:spcPct val="0"/>
              </a:spcBef>
              <a:spcAft>
                <a:spcPct val="0"/>
              </a:spcAft>
              <a:defRPr sz="1400" b="1" i="0" u="none" strike="noStrike" kern="1200" spc="0" baseline="0">
                <a:solidFill>
                  <a:prstClr val="black">
                    <a:lumMod val="65000"/>
                    <a:lumOff val="35000"/>
                  </a:prstClr>
                </a:solidFill>
                <a:latin typeface="+mn-lt"/>
                <a:ea typeface="+mn-ea"/>
                <a:cs typeface="+mn-cs"/>
              </a:defRPr>
            </a:pPr>
            <a:r>
              <a:rPr lang="en-US" sz="1400" b="1" dirty="0">
                <a:solidFill>
                  <a:sysClr val="windowText" lastClr="000000"/>
                </a:solidFill>
              </a:rPr>
              <a:t>Time to load data into the model, sec</a:t>
            </a:r>
            <a:endParaRPr lang="ru-RU" sz="1400" b="1" dirty="0">
              <a:solidFill>
                <a:sysClr val="windowText" lastClr="000000"/>
              </a:solidFill>
            </a:endParaRPr>
          </a:p>
        </p:txBody>
      </p:sp>
      <p:sp>
        <p:nvSpPr>
          <p:cNvPr id="44" name="TextBox 43">
            <a:extLst>
              <a:ext uri="{FF2B5EF4-FFF2-40B4-BE49-F238E27FC236}">
                <a16:creationId xmlns:a16="http://schemas.microsoft.com/office/drawing/2014/main" xmlns="" id="{498BE797-B836-29B4-F6B3-7B062A3C449C}"/>
              </a:ext>
            </a:extLst>
          </p:cNvPr>
          <p:cNvSpPr txBox="1"/>
          <p:nvPr/>
        </p:nvSpPr>
        <p:spPr>
          <a:xfrm>
            <a:off x="4473101" y="1124744"/>
            <a:ext cx="7537289" cy="307777"/>
          </a:xfrm>
          <a:prstGeom prst="rect">
            <a:avLst/>
          </a:prstGeom>
          <a:noFill/>
        </p:spPr>
        <p:txBody>
          <a:bodyPr wrap="square">
            <a:spAutoFit/>
          </a:bodyPr>
          <a:lstStyle/>
          <a:p>
            <a:pPr algn="ctr" eaLnBrk="0" fontAlgn="base" hangingPunct="0">
              <a:spcBef>
                <a:spcPct val="0"/>
              </a:spcBef>
              <a:spcAft>
                <a:spcPct val="0"/>
              </a:spcAft>
              <a:defRPr sz="1400" b="0" i="0" u="none" strike="noStrike" kern="1200" spc="0" baseline="0">
                <a:solidFill>
                  <a:prstClr val="black">
                    <a:lumMod val="65000"/>
                    <a:lumOff val="35000"/>
                  </a:prstClr>
                </a:solidFill>
                <a:latin typeface="+mn-lt"/>
                <a:ea typeface="+mn-ea"/>
                <a:cs typeface="+mn-cs"/>
              </a:defRPr>
            </a:pPr>
            <a:r>
              <a:rPr lang="en-US" sz="1400" b="1" dirty="0">
                <a:solidFill>
                  <a:prstClr val="black"/>
                </a:solidFill>
              </a:rPr>
              <a:t>Average training time of one training epoch, sec</a:t>
            </a:r>
            <a:endParaRPr lang="ru-RU" sz="1400" b="1" dirty="0">
              <a:solidFill>
                <a:prstClr val="black"/>
              </a:solidFill>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1900" y="18462"/>
            <a:ext cx="1048490" cy="730525"/>
          </a:xfrm>
          <a:prstGeom prst="rect">
            <a:avLst/>
          </a:prstGeom>
        </p:spPr>
      </p:pic>
    </p:spTree>
    <p:extLst>
      <p:ext uri="{BB962C8B-B14F-4D97-AF65-F5344CB8AC3E}">
        <p14:creationId xmlns:p14="http://schemas.microsoft.com/office/powerpoint/2010/main" val="3325800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a:extLst>
              <a:ext uri="{FF2B5EF4-FFF2-40B4-BE49-F238E27FC236}">
                <a16:creationId xmlns="" xmlns:a16="http://schemas.microsoft.com/office/drawing/2014/main" id="{9FD0EAF8-C73D-48F5-A9FC-1F6379D78F80}"/>
              </a:ext>
            </a:extLst>
          </p:cNvPr>
          <p:cNvSpPr/>
          <p:nvPr/>
        </p:nvSpPr>
        <p:spPr>
          <a:xfrm flipH="1">
            <a:off x="14513" y="-43"/>
            <a:ext cx="12192000" cy="1047178"/>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16" name="Рисунок 15">
            <a:extLst>
              <a:ext uri="{FF2B5EF4-FFF2-40B4-BE49-F238E27FC236}">
                <a16:creationId xmlns="" xmlns:a16="http://schemas.microsoft.com/office/drawing/2014/main" id="{AF0583B7-D928-4E8B-91C7-B7D28C6F19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4669" y="2911277"/>
            <a:ext cx="6533261" cy="3403849"/>
          </a:xfrm>
          <a:prstGeom prst="rect">
            <a:avLst/>
          </a:prstGeom>
        </p:spPr>
      </p:pic>
      <p:sp>
        <p:nvSpPr>
          <p:cNvPr id="17" name="Прямоугольник 16">
            <a:extLst>
              <a:ext uri="{FF2B5EF4-FFF2-40B4-BE49-F238E27FC236}">
                <a16:creationId xmlns="" xmlns:a16="http://schemas.microsoft.com/office/drawing/2014/main" id="{D9E5B1B2-265D-405D-A4C0-E79FA0D78F48}"/>
              </a:ext>
            </a:extLst>
          </p:cNvPr>
          <p:cNvSpPr/>
          <p:nvPr/>
        </p:nvSpPr>
        <p:spPr>
          <a:xfrm>
            <a:off x="335360" y="2942568"/>
            <a:ext cx="1518364" cy="480131"/>
          </a:xfrm>
          <a:prstGeom prst="rect">
            <a:avLst/>
          </a:prstGeom>
        </p:spPr>
        <p:txBody>
          <a:bodyPr wrap="none">
            <a:spAutoFit/>
          </a:bodyPr>
          <a:lstStyle/>
          <a:p>
            <a:pPr algn="ctr" defTabSz="404131" eaLnBrk="0" fontAlgn="base" hangingPunct="0">
              <a:lnSpc>
                <a:spcPct val="90000"/>
              </a:lnSpc>
              <a:spcBef>
                <a:spcPct val="0"/>
              </a:spcBef>
              <a:spcAft>
                <a:spcPct val="0"/>
              </a:spcAft>
              <a:buClr>
                <a:srgbClr val="000000"/>
              </a:buClr>
              <a:buSzPct val="100000"/>
              <a:defRPr/>
            </a:pPr>
            <a:r>
              <a:rPr lang="en-US" sz="2800" b="1" dirty="0">
                <a:solidFill>
                  <a:srgbClr val="002060"/>
                </a:solidFill>
                <a:effectLst>
                  <a:outerShdw blurRad="38100" dist="38100" dir="2700000" algn="tl">
                    <a:srgbClr val="000000">
                      <a:alpha val="43137"/>
                    </a:srgbClr>
                  </a:outerShdw>
                </a:effectLst>
              </a:rPr>
              <a:t>V</a:t>
            </a:r>
            <a:r>
              <a:rPr lang="en-US" sz="2800" b="1" baseline="30000" dirty="0">
                <a:solidFill>
                  <a:srgbClr val="002060"/>
                </a:solidFill>
                <a:effectLst>
                  <a:outerShdw blurRad="38100" dist="38100" dir="2700000" algn="tl">
                    <a:srgbClr val="000000">
                      <a:alpha val="43137"/>
                    </a:srgbClr>
                  </a:outerShdw>
                </a:effectLst>
              </a:rPr>
              <a:t>3</a:t>
            </a:r>
            <a:r>
              <a:rPr lang="en-US" sz="2800" b="1" dirty="0">
                <a:solidFill>
                  <a:srgbClr val="002060"/>
                </a:solidFill>
                <a:effectLst>
                  <a:outerShdw blurRad="38100" dist="38100" dir="2700000" algn="tl">
                    <a:srgbClr val="000000">
                      <a:alpha val="43137"/>
                    </a:srgbClr>
                  </a:outerShdw>
                </a:effectLst>
              </a:rPr>
              <a:t>  →  H</a:t>
            </a:r>
            <a:r>
              <a:rPr lang="en-US" sz="2800" b="1" baseline="30000" dirty="0">
                <a:solidFill>
                  <a:srgbClr val="002060"/>
                </a:solidFill>
                <a:effectLst>
                  <a:outerShdw blurRad="38100" dist="38100" dir="2700000" algn="tl">
                    <a:srgbClr val="000000">
                      <a:alpha val="43137"/>
                    </a:srgbClr>
                  </a:outerShdw>
                </a:effectLst>
              </a:rPr>
              <a:t>3</a:t>
            </a:r>
            <a:endParaRPr lang="en-US" sz="2800" b="1" dirty="0">
              <a:solidFill>
                <a:srgbClr val="002060"/>
              </a:solidFill>
              <a:effectLst>
                <a:outerShdw blurRad="38100" dist="38100" dir="2700000" algn="tl">
                  <a:srgbClr val="000000">
                    <a:alpha val="43137"/>
                  </a:srgbClr>
                </a:outerShdw>
              </a:effectLst>
            </a:endParaRPr>
          </a:p>
        </p:txBody>
      </p:sp>
      <p:grpSp>
        <p:nvGrpSpPr>
          <p:cNvPr id="18" name="Группа 17">
            <a:extLst>
              <a:ext uri="{FF2B5EF4-FFF2-40B4-BE49-F238E27FC236}">
                <a16:creationId xmlns="" xmlns:a16="http://schemas.microsoft.com/office/drawing/2014/main" id="{CFEB5F15-7AD3-4F71-A71A-C12951700C7E}"/>
              </a:ext>
            </a:extLst>
          </p:cNvPr>
          <p:cNvGrpSpPr/>
          <p:nvPr/>
        </p:nvGrpSpPr>
        <p:grpSpPr>
          <a:xfrm>
            <a:off x="7135639" y="2698418"/>
            <a:ext cx="4848652" cy="3470051"/>
            <a:chOff x="7591986" y="2851079"/>
            <a:chExt cx="3927742" cy="2810980"/>
          </a:xfrm>
        </p:grpSpPr>
        <p:pic>
          <p:nvPicPr>
            <p:cNvPr id="19" name="Рисунок 18">
              <a:extLst>
                <a:ext uri="{FF2B5EF4-FFF2-40B4-BE49-F238E27FC236}">
                  <a16:creationId xmlns="" xmlns:a16="http://schemas.microsoft.com/office/drawing/2014/main" id="{769BB247-506B-42D4-87EF-EC14A5F3657C}"/>
                </a:ext>
              </a:extLst>
            </p:cNvPr>
            <p:cNvPicPr>
              <a:picLocks noChangeAspect="1"/>
            </p:cNvPicPr>
            <p:nvPr/>
          </p:nvPicPr>
          <p:blipFill>
            <a:blip r:embed="rId4"/>
            <a:stretch>
              <a:fillRect/>
            </a:stretch>
          </p:blipFill>
          <p:spPr>
            <a:xfrm>
              <a:off x="7955277" y="3033101"/>
              <a:ext cx="3233540" cy="2628958"/>
            </a:xfrm>
            <a:prstGeom prst="rect">
              <a:avLst/>
            </a:prstGeom>
          </p:spPr>
        </p:pic>
        <p:sp>
          <p:nvSpPr>
            <p:cNvPr id="20" name="Стрелка: вправо 19">
              <a:extLst>
                <a:ext uri="{FF2B5EF4-FFF2-40B4-BE49-F238E27FC236}">
                  <a16:creationId xmlns="" xmlns:a16="http://schemas.microsoft.com/office/drawing/2014/main" id="{822F79FA-DA1C-44FD-8597-FB24E159A2C2}"/>
                </a:ext>
              </a:extLst>
            </p:cNvPr>
            <p:cNvSpPr/>
            <p:nvPr/>
          </p:nvSpPr>
          <p:spPr>
            <a:xfrm rot="18026440">
              <a:off x="7766456" y="3978580"/>
              <a:ext cx="1326327" cy="320947"/>
            </a:xfrm>
            <a:prstGeom prst="rightArrow">
              <a:avLst/>
            </a:prstGeom>
            <a:gradFill flip="none" rotWithShape="1">
              <a:gsLst>
                <a:gs pos="0">
                  <a:schemeClr val="accent1"/>
                </a:gs>
                <a:gs pos="43000">
                  <a:schemeClr val="accent1">
                    <a:lumMod val="45000"/>
                    <a:lumOff val="55000"/>
                  </a:schemeClr>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
          <p:nvSpPr>
            <p:cNvPr id="21" name="Прямоугольник 20">
              <a:extLst>
                <a:ext uri="{FF2B5EF4-FFF2-40B4-BE49-F238E27FC236}">
                  <a16:creationId xmlns="" xmlns:a16="http://schemas.microsoft.com/office/drawing/2014/main" id="{7E1AB959-CB91-41BD-B3A2-C7D494CCE5ED}"/>
                </a:ext>
              </a:extLst>
            </p:cNvPr>
            <p:cNvSpPr/>
            <p:nvPr/>
          </p:nvSpPr>
          <p:spPr>
            <a:xfrm>
              <a:off x="7591986" y="2933126"/>
              <a:ext cx="1675266" cy="534762"/>
            </a:xfrm>
            <a:prstGeom prst="rect">
              <a:avLst/>
            </a:prstGeom>
          </p:spPr>
          <p:txBody>
            <a:bodyPr wrap="none">
              <a:spAutoFit/>
            </a:bodyPr>
            <a:lstStyle/>
            <a:p>
              <a:pPr algn="ctr" eaLnBrk="0" fontAlgn="base" hangingPunct="0">
                <a:lnSpc>
                  <a:spcPts val="1700"/>
                </a:lnSpc>
                <a:spcBef>
                  <a:spcPct val="0"/>
                </a:spcBef>
                <a:spcAft>
                  <a:spcPct val="0"/>
                </a:spcAft>
              </a:pPr>
              <a:r>
                <a:rPr lang="en-US" b="1" dirty="0">
                  <a:solidFill>
                    <a:srgbClr val="002060"/>
                  </a:solidFill>
                  <a:cs typeface="Times New Roman" panose="02020603050405020304" pitchFamily="18" charset="0"/>
                </a:rPr>
                <a:t>Velocity of data</a:t>
              </a:r>
            </a:p>
            <a:p>
              <a:pPr algn="ctr" eaLnBrk="0" fontAlgn="base" hangingPunct="0">
                <a:lnSpc>
                  <a:spcPts val="1700"/>
                </a:lnSpc>
                <a:spcBef>
                  <a:spcPct val="0"/>
                </a:spcBef>
                <a:spcAft>
                  <a:spcPct val="0"/>
                </a:spcAft>
              </a:pPr>
              <a:r>
                <a:rPr lang="en-US" b="1" dirty="0">
                  <a:solidFill>
                    <a:srgbClr val="002060"/>
                  </a:solidFill>
                  <a:cs typeface="Times New Roman" panose="02020603050405020304" pitchFamily="18" charset="0"/>
                </a:rPr>
                <a:t>processing</a:t>
              </a:r>
              <a:endParaRPr lang="ru-RU" b="1" dirty="0">
                <a:solidFill>
                  <a:srgbClr val="002060"/>
                </a:solidFill>
                <a:cs typeface="Times New Roman" panose="02020603050405020304" pitchFamily="18" charset="0"/>
              </a:endParaRPr>
            </a:p>
          </p:txBody>
        </p:sp>
        <p:sp>
          <p:nvSpPr>
            <p:cNvPr id="22" name="Стрелка: вправо 21">
              <a:extLst>
                <a:ext uri="{FF2B5EF4-FFF2-40B4-BE49-F238E27FC236}">
                  <a16:creationId xmlns="" xmlns:a16="http://schemas.microsoft.com/office/drawing/2014/main" id="{7D3A38DB-BEFD-4001-AB04-2655CAB0B0FC}"/>
                </a:ext>
              </a:extLst>
            </p:cNvPr>
            <p:cNvSpPr/>
            <p:nvPr/>
          </p:nvSpPr>
          <p:spPr>
            <a:xfrm rot="3395023" flipV="1">
              <a:off x="10153911" y="3978581"/>
              <a:ext cx="1326327" cy="320947"/>
            </a:xfrm>
            <a:prstGeom prst="rightArrow">
              <a:avLst/>
            </a:prstGeom>
            <a:gradFill flip="none" rotWithShape="1">
              <a:gsLst>
                <a:gs pos="0">
                  <a:schemeClr val="accent1"/>
                </a:gs>
                <a:gs pos="43000">
                  <a:schemeClr val="accent1">
                    <a:lumMod val="45000"/>
                    <a:lumOff val="55000"/>
                  </a:schemeClr>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
          <p:nvSpPr>
            <p:cNvPr id="23" name="Прямоугольник 22">
              <a:extLst>
                <a:ext uri="{FF2B5EF4-FFF2-40B4-BE49-F238E27FC236}">
                  <a16:creationId xmlns="" xmlns:a16="http://schemas.microsoft.com/office/drawing/2014/main" id="{4D7CCAE4-9E51-45D6-A512-ED3C21374663}"/>
                </a:ext>
              </a:extLst>
            </p:cNvPr>
            <p:cNvSpPr/>
            <p:nvPr/>
          </p:nvSpPr>
          <p:spPr>
            <a:xfrm>
              <a:off x="10152751" y="2851079"/>
              <a:ext cx="1366977" cy="534762"/>
            </a:xfrm>
            <a:prstGeom prst="rect">
              <a:avLst/>
            </a:prstGeom>
          </p:spPr>
          <p:txBody>
            <a:bodyPr wrap="none">
              <a:spAutoFit/>
            </a:bodyPr>
            <a:lstStyle/>
            <a:p>
              <a:pPr algn="ctr" eaLnBrk="0" fontAlgn="base" hangingPunct="0">
                <a:lnSpc>
                  <a:spcPts val="1700"/>
                </a:lnSpc>
                <a:spcBef>
                  <a:spcPct val="0"/>
                </a:spcBef>
                <a:spcAft>
                  <a:spcPct val="0"/>
                </a:spcAft>
              </a:pPr>
              <a:r>
                <a:rPr lang="en-US" b="1" dirty="0">
                  <a:solidFill>
                    <a:srgbClr val="002060"/>
                  </a:solidFill>
                  <a:cs typeface="Times New Roman" panose="02020603050405020304" pitchFamily="18" charset="0"/>
                </a:rPr>
                <a:t>Volume of</a:t>
              </a:r>
            </a:p>
            <a:p>
              <a:pPr algn="ctr" eaLnBrk="0" fontAlgn="base" hangingPunct="0">
                <a:lnSpc>
                  <a:spcPts val="1700"/>
                </a:lnSpc>
                <a:spcBef>
                  <a:spcPct val="0"/>
                </a:spcBef>
                <a:spcAft>
                  <a:spcPct val="0"/>
                </a:spcAft>
              </a:pPr>
              <a:r>
                <a:rPr lang="en-US" b="1" dirty="0">
                  <a:solidFill>
                    <a:srgbClr val="002060"/>
                  </a:solidFill>
                  <a:cs typeface="Times New Roman" panose="02020603050405020304" pitchFamily="18" charset="0"/>
                </a:rPr>
                <a:t>data storage</a:t>
              </a:r>
              <a:endParaRPr lang="ru-RU" b="1" dirty="0">
                <a:solidFill>
                  <a:srgbClr val="002060"/>
                </a:solidFill>
                <a:cs typeface="Times New Roman" panose="02020603050405020304" pitchFamily="18" charset="0"/>
              </a:endParaRPr>
            </a:p>
          </p:txBody>
        </p:sp>
      </p:grpSp>
      <p:sp>
        <p:nvSpPr>
          <p:cNvPr id="27" name="Прямоугольник 26">
            <a:extLst>
              <a:ext uri="{FF2B5EF4-FFF2-40B4-BE49-F238E27FC236}">
                <a16:creationId xmlns="" xmlns:a16="http://schemas.microsoft.com/office/drawing/2014/main" id="{FA348C45-DF90-4D65-99C6-D6CA33111E5E}"/>
              </a:ext>
            </a:extLst>
          </p:cNvPr>
          <p:cNvSpPr/>
          <p:nvPr/>
        </p:nvSpPr>
        <p:spPr>
          <a:xfrm>
            <a:off x="123126" y="926829"/>
            <a:ext cx="11861165" cy="813813"/>
          </a:xfrm>
          <a:prstGeom prst="rect">
            <a:avLst/>
          </a:prstGeom>
        </p:spPr>
        <p:txBody>
          <a:bodyPr wrap="square">
            <a:spAutoFit/>
          </a:bodyPr>
          <a:lstStyle/>
          <a:p>
            <a:pPr algn="ctr" eaLnBrk="0" fontAlgn="base" hangingPunct="0">
              <a:lnSpc>
                <a:spcPct val="115000"/>
              </a:lnSpc>
              <a:spcBef>
                <a:spcPct val="0"/>
              </a:spcBef>
            </a:pPr>
            <a:r>
              <a:rPr lang="en-US" sz="1900" dirty="0">
                <a:solidFill>
                  <a:prstClr val="black"/>
                </a:solidFill>
                <a:cs typeface="Times New Roman" panose="02020603050405020304" pitchFamily="18" charset="0"/>
              </a:rPr>
              <a:t>The DAOS polygon of the “</a:t>
            </a:r>
            <a:r>
              <a:rPr lang="en-US" sz="1900" dirty="0" err="1">
                <a:solidFill>
                  <a:prstClr val="black"/>
                </a:solidFill>
                <a:cs typeface="Times New Roman" panose="02020603050405020304" pitchFamily="18" charset="0"/>
              </a:rPr>
              <a:t>Govorun</a:t>
            </a:r>
            <a:r>
              <a:rPr lang="en-US" sz="1900" dirty="0">
                <a:solidFill>
                  <a:prstClr val="black"/>
                </a:solidFill>
                <a:cs typeface="Times New Roman" panose="02020603050405020304" pitchFamily="18" charset="0"/>
              </a:rPr>
              <a:t>” supercomputer takes the </a:t>
            </a:r>
            <a:r>
              <a:rPr lang="en-US" sz="2100" b="1" dirty="0">
                <a:solidFill>
                  <a:srgbClr val="C00000"/>
                </a:solidFill>
                <a:cs typeface="Times New Roman" panose="02020603050405020304" pitchFamily="18" charset="0"/>
              </a:rPr>
              <a:t>1</a:t>
            </a:r>
            <a:r>
              <a:rPr lang="en-US" sz="2100" b="1" baseline="30000" dirty="0">
                <a:solidFill>
                  <a:srgbClr val="C00000"/>
                </a:solidFill>
                <a:cs typeface="Times New Roman" panose="02020603050405020304" pitchFamily="18" charset="0"/>
              </a:rPr>
              <a:t>st</a:t>
            </a:r>
            <a:r>
              <a:rPr lang="en-US" sz="1900" dirty="0">
                <a:solidFill>
                  <a:prstClr val="black"/>
                </a:solidFill>
                <a:cs typeface="Times New Roman" panose="02020603050405020304" pitchFamily="18" charset="0"/>
              </a:rPr>
              <a:t> place among Russian supercomputers in terms</a:t>
            </a:r>
          </a:p>
          <a:p>
            <a:pPr algn="ctr" eaLnBrk="0" fontAlgn="base" hangingPunct="0">
              <a:lnSpc>
                <a:spcPct val="115000"/>
              </a:lnSpc>
              <a:spcBef>
                <a:spcPct val="0"/>
              </a:spcBef>
            </a:pPr>
            <a:r>
              <a:rPr lang="en-US" sz="1900" dirty="0">
                <a:solidFill>
                  <a:prstClr val="black"/>
                </a:solidFill>
                <a:cs typeface="Times New Roman" panose="02020603050405020304" pitchFamily="18" charset="0"/>
              </a:rPr>
              <a:t>of the data processing rate in the current </a:t>
            </a:r>
            <a:r>
              <a:rPr lang="ru-RU" sz="1900" dirty="0">
                <a:solidFill>
                  <a:prstClr val="black"/>
                </a:solidFill>
                <a:cs typeface="Times New Roman" panose="02020603050405020304" pitchFamily="18" charset="0"/>
              </a:rPr>
              <a:t> </a:t>
            </a:r>
            <a:r>
              <a:rPr lang="en-US" sz="2100" b="1" dirty="0">
                <a:solidFill>
                  <a:srgbClr val="C00000"/>
                </a:solidFill>
                <a:cs typeface="Times New Roman" panose="02020603050405020304" pitchFamily="18" charset="0"/>
              </a:rPr>
              <a:t>IO500 list</a:t>
            </a:r>
            <a:r>
              <a:rPr lang="en-US" sz="1900" dirty="0">
                <a:solidFill>
                  <a:prstClr val="black"/>
                </a:solidFill>
                <a:cs typeface="Times New Roman" panose="02020603050405020304" pitchFamily="18" charset="0"/>
              </a:rPr>
              <a:t>.</a:t>
            </a:r>
            <a:endParaRPr lang="ru-RU" sz="1900" dirty="0">
              <a:solidFill>
                <a:prstClr val="black"/>
              </a:solidFill>
              <a:cs typeface="Times New Roman" panose="02020603050405020304" pitchFamily="18" charset="0"/>
            </a:endParaRPr>
          </a:p>
        </p:txBody>
      </p:sp>
      <p:graphicFrame>
        <p:nvGraphicFramePr>
          <p:cNvPr id="28" name="Таблица 13">
            <a:extLst>
              <a:ext uri="{FF2B5EF4-FFF2-40B4-BE49-F238E27FC236}">
                <a16:creationId xmlns="" xmlns:a16="http://schemas.microsoft.com/office/drawing/2014/main" id="{EA06DF41-A969-4BAD-80EC-DCB1BC41F6B2}"/>
              </a:ext>
            </a:extLst>
          </p:cNvPr>
          <p:cNvGraphicFramePr>
            <a:graphicFrameLocks noGrp="1"/>
          </p:cNvGraphicFramePr>
          <p:nvPr/>
        </p:nvGraphicFramePr>
        <p:xfrm>
          <a:off x="4180133" y="1700808"/>
          <a:ext cx="4219330" cy="914400"/>
        </p:xfrm>
        <a:graphic>
          <a:graphicData uri="http://schemas.openxmlformats.org/drawingml/2006/table">
            <a:tbl>
              <a:tblPr firstRow="1" bandRow="1">
                <a:tableStyleId>{0505E3EF-67EA-436B-97B2-0124C06EBD24}</a:tableStyleId>
              </a:tblPr>
              <a:tblGrid>
                <a:gridCol w="2064703">
                  <a:extLst>
                    <a:ext uri="{9D8B030D-6E8A-4147-A177-3AD203B41FA5}">
                      <a16:colId xmlns="" xmlns:a16="http://schemas.microsoft.com/office/drawing/2014/main" val="2360962175"/>
                    </a:ext>
                  </a:extLst>
                </a:gridCol>
                <a:gridCol w="1077984">
                  <a:extLst>
                    <a:ext uri="{9D8B030D-6E8A-4147-A177-3AD203B41FA5}">
                      <a16:colId xmlns="" xmlns:a16="http://schemas.microsoft.com/office/drawing/2014/main" val="2209338192"/>
                    </a:ext>
                  </a:extLst>
                </a:gridCol>
                <a:gridCol w="1076643">
                  <a:extLst>
                    <a:ext uri="{9D8B030D-6E8A-4147-A177-3AD203B41FA5}">
                      <a16:colId xmlns="" xmlns:a16="http://schemas.microsoft.com/office/drawing/2014/main" val="3633861427"/>
                    </a:ext>
                  </a:extLst>
                </a:gridCol>
              </a:tblGrid>
              <a:tr h="370840">
                <a:tc>
                  <a:txBody>
                    <a:bodyPr/>
                    <a:lstStyle/>
                    <a:p>
                      <a:pPr algn="l"/>
                      <a:r>
                        <a:rPr lang="en-US" sz="1800" b="1" dirty="0">
                          <a:solidFill>
                            <a:srgbClr val="C00000"/>
                          </a:solidFill>
                          <a:latin typeface="+mj-lt"/>
                          <a:cs typeface="Times New Roman" panose="02020603050405020304" pitchFamily="18" charset="0"/>
                        </a:rPr>
                        <a:t>H</a:t>
                      </a:r>
                      <a:r>
                        <a:rPr lang="en-US" sz="1800" b="1" dirty="0">
                          <a:solidFill>
                            <a:srgbClr val="222326"/>
                          </a:solidFill>
                          <a:latin typeface="+mj-lt"/>
                          <a:cs typeface="Times New Roman" panose="02020603050405020304" pitchFamily="18" charset="0"/>
                        </a:rPr>
                        <a:t>eterogeneity</a:t>
                      </a:r>
                    </a:p>
                    <a:p>
                      <a:pPr algn="l"/>
                      <a:r>
                        <a:rPr lang="en-US" sz="1800" b="1" dirty="0">
                          <a:solidFill>
                            <a:srgbClr val="C00000"/>
                          </a:solidFill>
                          <a:latin typeface="+mj-lt"/>
                          <a:cs typeface="Times New Roman" panose="02020603050405020304" pitchFamily="18" charset="0"/>
                        </a:rPr>
                        <a:t>H</a:t>
                      </a:r>
                      <a:r>
                        <a:rPr lang="en-US" sz="1800" b="1" dirty="0">
                          <a:solidFill>
                            <a:srgbClr val="222326"/>
                          </a:solidFill>
                          <a:latin typeface="+mj-lt"/>
                          <a:cs typeface="Times New Roman" panose="02020603050405020304" pitchFamily="18" charset="0"/>
                        </a:rPr>
                        <a:t>ierarchy</a:t>
                      </a:r>
                    </a:p>
                    <a:p>
                      <a:pPr algn="l"/>
                      <a:r>
                        <a:rPr lang="en-US" sz="1800" b="1" dirty="0">
                          <a:solidFill>
                            <a:srgbClr val="C00000"/>
                          </a:solidFill>
                          <a:latin typeface="+mj-lt"/>
                          <a:cs typeface="Times New Roman" panose="02020603050405020304" pitchFamily="18" charset="0"/>
                        </a:rPr>
                        <a:t>H</a:t>
                      </a:r>
                      <a:r>
                        <a:rPr lang="en-US" sz="1800" b="1" dirty="0">
                          <a:latin typeface="+mj-lt"/>
                          <a:cs typeface="Times New Roman" panose="02020603050405020304" pitchFamily="18" charset="0"/>
                        </a:rPr>
                        <a:t>yperconvergence</a:t>
                      </a:r>
                      <a:endParaRPr lang="ru-RU" b="1" dirty="0">
                        <a:latin typeface="+mj-lt"/>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400"/>
                        </a:lnSpc>
                      </a:pPr>
                      <a:r>
                        <a:rPr lang="en-US" b="0" dirty="0">
                          <a:latin typeface="+mj-lt"/>
                          <a:cs typeface="Times New Roman" panose="02020603050405020304" pitchFamily="18" charset="0"/>
                        </a:rPr>
                        <a:t>provide</a:t>
                      </a:r>
                    </a:p>
                    <a:p>
                      <a:pPr algn="l"/>
                      <a:endParaRPr lang="ru-RU" b="0" dirty="0">
                        <a:latin typeface="+mj-lt"/>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1" dirty="0">
                          <a:solidFill>
                            <a:srgbClr val="C00000"/>
                          </a:solidFill>
                          <a:latin typeface="+mj-lt"/>
                          <a:cs typeface="Times New Roman" panose="02020603050405020304" pitchFamily="18" charset="0"/>
                        </a:rPr>
                        <a:t>V</a:t>
                      </a:r>
                      <a:r>
                        <a:rPr lang="en-US" sz="1800" b="1" dirty="0">
                          <a:solidFill>
                            <a:srgbClr val="222326"/>
                          </a:solidFill>
                          <a:latin typeface="+mj-lt"/>
                          <a:cs typeface="Times New Roman" panose="02020603050405020304" pitchFamily="18" charset="0"/>
                        </a:rPr>
                        <a:t>ariety</a:t>
                      </a:r>
                      <a:endParaRPr lang="en-US" sz="1800" b="1" dirty="0">
                        <a:solidFill>
                          <a:srgbClr val="C00000"/>
                        </a:solidFill>
                        <a:latin typeface="+mj-lt"/>
                        <a:cs typeface="Times New Roman" panose="02020603050405020304" pitchFamily="18" charset="0"/>
                      </a:endParaRPr>
                    </a:p>
                    <a:p>
                      <a:pPr algn="l"/>
                      <a:r>
                        <a:rPr lang="en-US" sz="1800" b="1" dirty="0">
                          <a:solidFill>
                            <a:srgbClr val="C00000"/>
                          </a:solidFill>
                          <a:latin typeface="+mj-lt"/>
                          <a:cs typeface="Times New Roman" panose="02020603050405020304" pitchFamily="18" charset="0"/>
                        </a:rPr>
                        <a:t>V</a:t>
                      </a:r>
                      <a:r>
                        <a:rPr lang="en-US" sz="1800" b="1" dirty="0">
                          <a:solidFill>
                            <a:srgbClr val="222326"/>
                          </a:solidFill>
                          <a:latin typeface="+mj-lt"/>
                          <a:cs typeface="Times New Roman" panose="02020603050405020304" pitchFamily="18" charset="0"/>
                        </a:rPr>
                        <a:t>elocity</a:t>
                      </a:r>
                      <a:endParaRPr lang="en-US" sz="1800" b="1" dirty="0">
                        <a:latin typeface="+mj-lt"/>
                        <a:cs typeface="Times New Roman" panose="02020603050405020304" pitchFamily="18" charset="0"/>
                      </a:endParaRPr>
                    </a:p>
                    <a:p>
                      <a:pPr algn="l"/>
                      <a:r>
                        <a:rPr lang="en-US" sz="1800" b="1" kern="1200" dirty="0">
                          <a:solidFill>
                            <a:srgbClr val="C00000"/>
                          </a:solidFill>
                          <a:latin typeface="+mn-lt"/>
                          <a:ea typeface="+mn-ea"/>
                          <a:cs typeface="Times New Roman" panose="02020603050405020304" pitchFamily="18" charset="0"/>
                        </a:rPr>
                        <a:t>V</a:t>
                      </a:r>
                      <a:r>
                        <a:rPr lang="en-US" sz="1800" b="1" kern="1200" dirty="0">
                          <a:solidFill>
                            <a:schemeClr val="dk1"/>
                          </a:solidFill>
                          <a:latin typeface="+mn-lt"/>
                          <a:ea typeface="+mn-ea"/>
                          <a:cs typeface="Times New Roman" panose="02020603050405020304" pitchFamily="18" charset="0"/>
                        </a:rPr>
                        <a:t>olume</a:t>
                      </a:r>
                      <a:endParaRPr lang="ru-RU" sz="1800" b="1" dirty="0">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92786554"/>
                  </a:ext>
                </a:extLst>
              </a:tr>
            </a:tbl>
          </a:graphicData>
        </a:graphic>
      </p:graphicFrame>
      <p:sp>
        <p:nvSpPr>
          <p:cNvPr id="29" name="Стрелка: вправо 28">
            <a:extLst>
              <a:ext uri="{FF2B5EF4-FFF2-40B4-BE49-F238E27FC236}">
                <a16:creationId xmlns="" xmlns:a16="http://schemas.microsoft.com/office/drawing/2014/main" id="{8F083794-0F79-4128-B2CE-DCD0E161B7FA}"/>
              </a:ext>
            </a:extLst>
          </p:cNvPr>
          <p:cNvSpPr/>
          <p:nvPr/>
        </p:nvSpPr>
        <p:spPr>
          <a:xfrm>
            <a:off x="6240016" y="2042095"/>
            <a:ext cx="998220" cy="358513"/>
          </a:xfrm>
          <a:prstGeom prst="rightArrow">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dirty="0">
              <a:solidFill>
                <a:prstClr val="white"/>
              </a:solidFill>
            </a:endParaRPr>
          </a:p>
        </p:txBody>
      </p:sp>
      <p:sp>
        <p:nvSpPr>
          <p:cNvPr id="3" name="Rectangle 2">
            <a:extLst>
              <a:ext uri="{FF2B5EF4-FFF2-40B4-BE49-F238E27FC236}">
                <a16:creationId xmlns="" xmlns:a16="http://schemas.microsoft.com/office/drawing/2014/main" id="{3307ED10-0356-41C6-A591-1636182D9482}"/>
              </a:ext>
            </a:extLst>
          </p:cNvPr>
          <p:cNvSpPr txBox="1">
            <a:spLocks noChangeArrowheads="1"/>
          </p:cNvSpPr>
          <p:nvPr/>
        </p:nvSpPr>
        <p:spPr bwMode="auto">
          <a:xfrm>
            <a:off x="14513" y="46213"/>
            <a:ext cx="12192000" cy="534987"/>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0" fontAlgn="base" hangingPunct="0">
              <a:spcBef>
                <a:spcPct val="0"/>
              </a:spcBef>
              <a:spcAft>
                <a:spcPct val="0"/>
              </a:spcAft>
              <a:defRPr/>
            </a:pPr>
            <a:r>
              <a:rPr lang="en-US" dirty="0">
                <a:solidFill>
                  <a:prstClr val="white"/>
                </a:solidFill>
              </a:rPr>
              <a:t>Big Data on the “</a:t>
            </a:r>
            <a:r>
              <a:rPr lang="en-US" dirty="0" err="1">
                <a:solidFill>
                  <a:prstClr val="white"/>
                </a:solidFill>
              </a:rPr>
              <a:t>Govorun</a:t>
            </a:r>
            <a:r>
              <a:rPr lang="en-US" dirty="0">
                <a:solidFill>
                  <a:prstClr val="white"/>
                </a:solidFill>
              </a:rPr>
              <a:t>” Supercomputer for </a:t>
            </a:r>
            <a:endParaRPr lang="ru-RU" dirty="0">
              <a:solidFill>
                <a:prstClr val="white"/>
              </a:solidFill>
            </a:endParaRPr>
          </a:p>
          <a:p>
            <a:pPr algn="ctr" eaLnBrk="0" fontAlgn="base" hangingPunct="0">
              <a:spcBef>
                <a:spcPct val="0"/>
              </a:spcBef>
              <a:spcAft>
                <a:spcPct val="0"/>
              </a:spcAft>
              <a:defRPr/>
            </a:pPr>
            <a:r>
              <a:rPr lang="en-US" dirty="0">
                <a:solidFill>
                  <a:prstClr val="white"/>
                </a:solidFill>
              </a:rPr>
              <a:t>NICA megaproject</a:t>
            </a:r>
            <a:endParaRPr lang="ru-RU" dirty="0">
              <a:solidFill>
                <a:prstClr val="white"/>
              </a:solidFill>
            </a:endParaRPr>
          </a:p>
        </p:txBody>
      </p:sp>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spTree>
    <p:extLst>
      <p:ext uri="{BB962C8B-B14F-4D97-AF65-F5344CB8AC3E}">
        <p14:creationId xmlns:p14="http://schemas.microsoft.com/office/powerpoint/2010/main" val="239302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0" y="13680"/>
            <a:ext cx="12191760" cy="95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ts val="3399"/>
              </a:lnSpc>
            </a:pPr>
            <a:r>
              <a:rPr lang="en-US" sz="3300" b="1" spc="-1">
                <a:solidFill>
                  <a:srgbClr val="FFFFFF"/>
                </a:solidFill>
                <a:latin typeface="Calibri"/>
              </a:rPr>
              <a:t>DIRAC-based distributed heterogeneous</a:t>
            </a:r>
            <a:endParaRPr lang="ru-RU" sz="3300" spc="-1">
              <a:solidFill>
                <a:prstClr val="black"/>
              </a:solidFill>
              <a:latin typeface="Calibri"/>
            </a:endParaRPr>
          </a:p>
          <a:p>
            <a:pPr algn="ctr">
              <a:lnSpc>
                <a:spcPts val="3399"/>
              </a:lnSpc>
            </a:pPr>
            <a:r>
              <a:rPr lang="en-US" sz="3300" b="1" spc="-1">
                <a:solidFill>
                  <a:srgbClr val="FFFFFF"/>
                </a:solidFill>
                <a:latin typeface="Calibri"/>
              </a:rPr>
              <a:t>environment for MPD tasks</a:t>
            </a:r>
            <a:endParaRPr lang="ru-RU" sz="3300" spc="-1">
              <a:solidFill>
                <a:prstClr val="black"/>
              </a:solidFill>
              <a:latin typeface="Calibri"/>
            </a:endParaRPr>
          </a:p>
        </p:txBody>
      </p:sp>
      <p:sp>
        <p:nvSpPr>
          <p:cNvPr id="243" name="CustomShape 2"/>
          <p:cNvSpPr/>
          <p:nvPr/>
        </p:nvSpPr>
        <p:spPr>
          <a:xfrm>
            <a:off x="135360" y="4412160"/>
            <a:ext cx="3885840" cy="242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en-US" sz="1700" spc="-21">
                <a:solidFill>
                  <a:srgbClr val="000000"/>
                </a:solidFill>
                <a:latin typeface="Calibri"/>
                <a:ea typeface="Calibri"/>
              </a:rPr>
              <a:t>The computing cluster of the Institute of Mathematics and Digital Technologies of the Mongolian Academy of Sciences (</a:t>
            </a:r>
            <a:r>
              <a:rPr lang="en-US" sz="1700" spc="-21">
                <a:solidFill>
                  <a:srgbClr val="C00000"/>
                </a:solidFill>
                <a:latin typeface="Calibri"/>
                <a:ea typeface="Calibri"/>
              </a:rPr>
              <a:t>IMDT MAS</a:t>
            </a:r>
            <a:r>
              <a:rPr lang="en-US" sz="1700" spc="-21">
                <a:solidFill>
                  <a:srgbClr val="000000"/>
                </a:solidFill>
                <a:latin typeface="Calibri"/>
                <a:ea typeface="Calibri"/>
              </a:rPr>
              <a:t>)</a:t>
            </a:r>
            <a:r>
              <a:rPr lang="ru-RU" sz="1700" spc="-21">
                <a:solidFill>
                  <a:srgbClr val="000000"/>
                </a:solidFill>
                <a:latin typeface="Calibri"/>
                <a:ea typeface="Calibri"/>
              </a:rPr>
              <a:t> </a:t>
            </a:r>
            <a:r>
              <a:rPr lang="en-US" sz="1700" spc="-21">
                <a:solidFill>
                  <a:srgbClr val="000000"/>
                </a:solidFill>
                <a:latin typeface="Calibri"/>
                <a:ea typeface="Calibri"/>
              </a:rPr>
              <a:t>and </a:t>
            </a:r>
            <a:r>
              <a:rPr lang="en-US" sz="1700" spc="-21">
                <a:solidFill>
                  <a:srgbClr val="C00000"/>
                </a:solidFill>
                <a:latin typeface="Calibri"/>
                <a:ea typeface="Calibri"/>
              </a:rPr>
              <a:t>NIKS</a:t>
            </a:r>
            <a:r>
              <a:rPr lang="en-US" sz="1700" spc="-21">
                <a:solidFill>
                  <a:srgbClr val="0000FF"/>
                </a:solidFill>
                <a:latin typeface="Calibri"/>
                <a:ea typeface="Calibri"/>
              </a:rPr>
              <a:t> </a:t>
            </a:r>
            <a:r>
              <a:rPr lang="en-US" sz="1700" spc="-21">
                <a:solidFill>
                  <a:srgbClr val="000000"/>
                </a:solidFill>
                <a:latin typeface="Calibri"/>
                <a:ea typeface="Calibri"/>
              </a:rPr>
              <a:t>(National</a:t>
            </a:r>
            <a:r>
              <a:rPr lang="ru-RU" sz="1700" spc="-21">
                <a:solidFill>
                  <a:srgbClr val="000000"/>
                </a:solidFill>
                <a:latin typeface="Calibri"/>
                <a:ea typeface="Calibri"/>
              </a:rPr>
              <a:t> </a:t>
            </a:r>
            <a:r>
              <a:rPr lang="en-US" sz="1700" spc="-1">
                <a:solidFill>
                  <a:srgbClr val="000000"/>
                </a:solidFill>
                <a:latin typeface="Calibri"/>
                <a:ea typeface="Calibri"/>
              </a:rPr>
              <a:t>Research Computer Network, the Russia's largest research and education network)</a:t>
            </a:r>
            <a:r>
              <a:rPr lang="en-US" sz="1700" spc="-21">
                <a:solidFill>
                  <a:srgbClr val="000000"/>
                </a:solidFill>
                <a:latin typeface="Calibri"/>
                <a:ea typeface="Calibri"/>
              </a:rPr>
              <a:t> </a:t>
            </a:r>
            <a:r>
              <a:rPr lang="en-US" sz="1700" spc="-21">
                <a:solidFill>
                  <a:srgbClr val="C00000"/>
                </a:solidFill>
                <a:latin typeface="Calibri"/>
                <a:ea typeface="Calibri"/>
              </a:rPr>
              <a:t>were integrated into the heterogeneous distributed environment based on the DIRAC platform.</a:t>
            </a:r>
            <a:endParaRPr lang="ru-RU" sz="1700" spc="-1">
              <a:solidFill>
                <a:prstClr val="black"/>
              </a:solidFill>
              <a:latin typeface="Calibri"/>
            </a:endParaRPr>
          </a:p>
        </p:txBody>
      </p:sp>
      <p:pic>
        <p:nvPicPr>
          <p:cNvPr id="244" name="Рисунок 2"/>
          <p:cNvPicPr/>
          <p:nvPr/>
        </p:nvPicPr>
        <p:blipFill>
          <a:blip r:embed="rId3"/>
          <a:srcRect l="20502" r="21860"/>
          <a:stretch/>
        </p:blipFill>
        <p:spPr>
          <a:xfrm>
            <a:off x="6457320" y="1084680"/>
            <a:ext cx="2115360" cy="2198160"/>
          </a:xfrm>
          <a:prstGeom prst="rect">
            <a:avLst/>
          </a:prstGeom>
          <a:ln>
            <a:noFill/>
          </a:ln>
        </p:spPr>
      </p:pic>
      <p:pic>
        <p:nvPicPr>
          <p:cNvPr id="245" name="Рисунок 3"/>
          <p:cNvPicPr/>
          <p:nvPr/>
        </p:nvPicPr>
        <p:blipFill>
          <a:blip r:embed="rId4"/>
          <a:stretch/>
        </p:blipFill>
        <p:spPr>
          <a:xfrm>
            <a:off x="8501760" y="3081600"/>
            <a:ext cx="3655800" cy="2197440"/>
          </a:xfrm>
          <a:prstGeom prst="rect">
            <a:avLst/>
          </a:prstGeom>
          <a:ln>
            <a:noFill/>
          </a:ln>
        </p:spPr>
      </p:pic>
      <p:sp>
        <p:nvSpPr>
          <p:cNvPr id="246" name="CustomShape 3"/>
          <p:cNvSpPr/>
          <p:nvPr/>
        </p:nvSpPr>
        <p:spPr>
          <a:xfrm>
            <a:off x="6331320" y="3295800"/>
            <a:ext cx="230184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en-US" spc="-1">
                <a:solidFill>
                  <a:srgbClr val="000000"/>
                </a:solidFill>
                <a:latin typeface="Calibri"/>
                <a:ea typeface="Calibri"/>
              </a:rPr>
              <a:t>Increase in the share of the MICC computing resources on the DIRAC platform in normalized CPU HEP-SPEC06 days</a:t>
            </a:r>
            <a:endParaRPr lang="ru-RU" spc="-1">
              <a:solidFill>
                <a:prstClr val="black"/>
              </a:solidFill>
              <a:latin typeface="Calibri"/>
            </a:endParaRPr>
          </a:p>
        </p:txBody>
      </p:sp>
      <p:sp>
        <p:nvSpPr>
          <p:cNvPr id="247" name="CustomShape 4"/>
          <p:cNvSpPr/>
          <p:nvPr/>
        </p:nvSpPr>
        <p:spPr>
          <a:xfrm>
            <a:off x="8790120" y="1180440"/>
            <a:ext cx="318420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en-US" spc="-1">
                <a:solidFill>
                  <a:srgbClr val="000000"/>
                </a:solidFill>
                <a:latin typeface="Calibri"/>
                <a:ea typeface="Calibri"/>
              </a:rPr>
              <a:t>Share of the use of different MICC components for MPD tasks in 2022: t</a:t>
            </a:r>
            <a:r>
              <a:rPr lang="en-US" spc="-1">
                <a:solidFill>
                  <a:srgbClr val="000000"/>
                </a:solidFill>
                <a:latin typeface="Calibri"/>
                <a:ea typeface="Times New Roman"/>
              </a:rPr>
              <a:t>he </a:t>
            </a:r>
            <a:r>
              <a:rPr lang="en-US" spc="-1">
                <a:solidFill>
                  <a:srgbClr val="C00000"/>
                </a:solidFill>
                <a:latin typeface="Calibri"/>
                <a:ea typeface="Times New Roman"/>
              </a:rPr>
              <a:t>SC “Govorun”</a:t>
            </a:r>
            <a:r>
              <a:rPr lang="en-US" spc="-1">
                <a:solidFill>
                  <a:srgbClr val="000000"/>
                </a:solidFill>
                <a:latin typeface="Calibri"/>
                <a:ea typeface="Times New Roman"/>
              </a:rPr>
              <a:t> resources are the </a:t>
            </a:r>
            <a:r>
              <a:rPr lang="en-US" spc="-1">
                <a:solidFill>
                  <a:srgbClr val="C00000"/>
                </a:solidFill>
                <a:latin typeface="Calibri"/>
                <a:ea typeface="Times New Roman"/>
              </a:rPr>
              <a:t>most efficient</a:t>
            </a:r>
            <a:r>
              <a:rPr lang="en-US" spc="-1">
                <a:solidFill>
                  <a:srgbClr val="0000FF"/>
                </a:solidFill>
                <a:latin typeface="Calibri"/>
                <a:ea typeface="Times New Roman"/>
              </a:rPr>
              <a:t> </a:t>
            </a:r>
            <a:r>
              <a:rPr lang="en-US" spc="-1">
                <a:solidFill>
                  <a:srgbClr val="000000"/>
                </a:solidFill>
                <a:latin typeface="Calibri"/>
                <a:ea typeface="Times New Roman"/>
              </a:rPr>
              <a:t>for MPD tasks.</a:t>
            </a:r>
            <a:endParaRPr lang="ru-RU" spc="-1">
              <a:solidFill>
                <a:prstClr val="black"/>
              </a:solidFill>
              <a:latin typeface="Calibri"/>
            </a:endParaRPr>
          </a:p>
          <a:p>
            <a:endParaRPr lang="ru-RU" spc="-1">
              <a:solidFill>
                <a:prstClr val="black"/>
              </a:solidFill>
              <a:latin typeface="Calibri"/>
            </a:endParaRPr>
          </a:p>
        </p:txBody>
      </p:sp>
      <p:sp>
        <p:nvSpPr>
          <p:cNvPr id="248" name="CustomShape 5"/>
          <p:cNvSpPr/>
          <p:nvPr/>
        </p:nvSpPr>
        <p:spPr>
          <a:xfrm>
            <a:off x="4169520" y="5438160"/>
            <a:ext cx="7777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en-US" spc="-1">
                <a:solidFill>
                  <a:srgbClr val="000000"/>
                </a:solidFill>
                <a:latin typeface="Calibri"/>
                <a:ea typeface="Calibri"/>
              </a:rPr>
              <a:t>Summary statistics of using the DIRAC platform for MPD tasks in 2019-2022</a:t>
            </a:r>
            <a:endParaRPr lang="ru-RU" spc="-1">
              <a:solidFill>
                <a:prstClr val="black"/>
              </a:solidFill>
              <a:latin typeface="Calibri"/>
            </a:endParaRPr>
          </a:p>
        </p:txBody>
      </p:sp>
      <p:pic>
        <p:nvPicPr>
          <p:cNvPr id="249" name="Рисунок 10"/>
          <p:cNvPicPr/>
          <p:nvPr/>
        </p:nvPicPr>
        <p:blipFill>
          <a:blip r:embed="rId5"/>
          <a:stretch/>
        </p:blipFill>
        <p:spPr>
          <a:xfrm>
            <a:off x="169560" y="960120"/>
            <a:ext cx="6161400" cy="4412520"/>
          </a:xfrm>
          <a:prstGeom prst="rect">
            <a:avLst/>
          </a:prstGeom>
          <a:ln>
            <a:noFill/>
          </a:ln>
        </p:spPr>
      </p:pic>
      <p:pic>
        <p:nvPicPr>
          <p:cNvPr id="250" name="Рисунок 11"/>
          <p:cNvPicPr/>
          <p:nvPr/>
        </p:nvPicPr>
        <p:blipFill>
          <a:blip r:embed="rId6"/>
          <a:srcRect r="1344"/>
          <a:stretch/>
        </p:blipFill>
        <p:spPr>
          <a:xfrm>
            <a:off x="4079880" y="5747400"/>
            <a:ext cx="7956720" cy="849600"/>
          </a:xfrm>
          <a:prstGeom prst="rect">
            <a:avLst/>
          </a:prstGeom>
          <a:ln>
            <a:noFill/>
          </a:ln>
        </p:spPr>
      </p:pic>
      <p:sp>
        <p:nvSpPr>
          <p:cNvPr id="14" name="Прямоугольник 13">
            <a:extLst>
              <a:ext uri="{FF2B5EF4-FFF2-40B4-BE49-F238E27FC236}">
                <a16:creationId xmlns:a16="http://schemas.microsoft.com/office/drawing/2014/main" xmlns="" id="{9FD0EAF8-C73D-48F5-A9FC-1F6379D78F80}"/>
              </a:ext>
            </a:extLst>
          </p:cNvPr>
          <p:cNvSpPr/>
          <p:nvPr/>
        </p:nvSpPr>
        <p:spPr>
          <a:xfrm flipH="1">
            <a:off x="0" y="0"/>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15" name="Прямоугольник 14"/>
          <p:cNvSpPr/>
          <p:nvPr/>
        </p:nvSpPr>
        <p:spPr>
          <a:xfrm>
            <a:off x="2192148" y="151828"/>
            <a:ext cx="7820346" cy="523220"/>
          </a:xfrm>
          <a:prstGeom prst="rect">
            <a:avLst/>
          </a:prstGeom>
          <a:effectLst>
            <a:outerShdw blurRad="50800" dist="38100" dir="2700000" algn="tl" rotWithShape="0">
              <a:schemeClr val="tx1">
                <a:alpha val="40000"/>
              </a:schemeClr>
            </a:outerShdw>
          </a:effectLst>
        </p:spPr>
        <p:txBody>
          <a:bodyPr wrap="none">
            <a:spAutoFit/>
          </a:bodyPr>
          <a:lstStyle/>
          <a:p>
            <a:r>
              <a:rPr lang="en-US" sz="2800" b="1" kern="50" dirty="0" smtClean="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Heterogeneous </a:t>
            </a:r>
            <a:r>
              <a:rPr lang="en-US" sz="2800" b="1" dirty="0" smtClean="0">
                <a:solidFill>
                  <a:prstClr val="white"/>
                </a:solidFill>
                <a:effectLst>
                  <a:outerShdw blurRad="38100" dist="38100" dir="2700000" algn="tl">
                    <a:srgbClr val="000000">
                      <a:alpha val="43137"/>
                    </a:srgbClr>
                  </a:outerShdw>
                </a:effectLst>
              </a:rPr>
              <a:t>distributed</a:t>
            </a:r>
            <a:r>
              <a:rPr lang="ru-RU" sz="2800" b="1" dirty="0" smtClean="0">
                <a:solidFill>
                  <a:prstClr val="white"/>
                </a:solidFill>
                <a:effectLst>
                  <a:outerShdw blurRad="38100" dist="38100" dir="2700000" algn="tl">
                    <a:srgbClr val="000000">
                      <a:alpha val="43137"/>
                    </a:srgbClr>
                  </a:outerShdw>
                </a:effectLst>
              </a:rPr>
              <a:t> </a:t>
            </a:r>
            <a:r>
              <a:rPr lang="en-US" sz="2800" b="1" kern="50" dirty="0" smtClean="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computing </a:t>
            </a:r>
            <a:r>
              <a:rPr lang="en-US" sz="2800" b="1" kern="50" dirty="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environment</a:t>
            </a:r>
            <a:endParaRPr lang="ru-RU" sz="2800" b="1" dirty="0">
              <a:solidFill>
                <a:prstClr val="white"/>
              </a:solidFill>
              <a:effectLst>
                <a:outerShdw blurRad="38100" dist="38100" dir="2700000" algn="tl">
                  <a:srgbClr val="000000">
                    <a:alpha val="43137"/>
                  </a:srgbClr>
                </a:outerShdw>
              </a:effectLst>
            </a:endParaRPr>
          </a:p>
        </p:txBody>
      </p:sp>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7526" y="93271"/>
            <a:ext cx="971768" cy="677069"/>
          </a:xfrm>
          <a:prstGeom prst="rect">
            <a:avLst/>
          </a:prstGeom>
        </p:spPr>
      </p:pic>
    </p:spTree>
    <p:extLst>
      <p:ext uri="{BB962C8B-B14F-4D97-AF65-F5344CB8AC3E}">
        <p14:creationId xmlns:p14="http://schemas.microsoft.com/office/powerpoint/2010/main" val="271463378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9FD0EAF8-C73D-48F5-A9FC-1F6379D78F80}"/>
              </a:ext>
            </a:extLst>
          </p:cNvPr>
          <p:cNvSpPr/>
          <p:nvPr/>
        </p:nvSpPr>
        <p:spPr>
          <a:xfrm flipH="1">
            <a:off x="14513" y="-43"/>
            <a:ext cx="12192000" cy="85800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1775" y="93271"/>
            <a:ext cx="1097519" cy="764685"/>
          </a:xfrm>
          <a:prstGeom prst="rect">
            <a:avLst/>
          </a:prstGeom>
        </p:spPr>
      </p:pic>
      <p:sp>
        <p:nvSpPr>
          <p:cNvPr id="7" name="Прямоугольник 6"/>
          <p:cNvSpPr/>
          <p:nvPr/>
        </p:nvSpPr>
        <p:spPr>
          <a:xfrm>
            <a:off x="2435796" y="-17319"/>
            <a:ext cx="7393434" cy="892552"/>
          </a:xfrm>
          <a:prstGeom prst="rect">
            <a:avLst/>
          </a:prstGeom>
          <a:effectLst>
            <a:outerShdw blurRad="50800" dist="38100" dir="2700000" algn="tl" rotWithShape="0">
              <a:schemeClr val="tx1">
                <a:alpha val="40000"/>
              </a:schemeClr>
            </a:outerShdw>
          </a:effectLst>
        </p:spPr>
        <p:txBody>
          <a:bodyPr wrap="none">
            <a:spAutoFit/>
          </a:bodyPr>
          <a:lstStyle/>
          <a:p>
            <a:pPr>
              <a:defRPr/>
            </a:pPr>
            <a:r>
              <a:rPr lang="en-US" sz="2600" b="1" kern="50" dirty="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Heterogeneous </a:t>
            </a:r>
            <a:r>
              <a:rPr lang="en-US" sz="2600" b="1" dirty="0">
                <a:solidFill>
                  <a:prstClr val="white"/>
                </a:solidFill>
                <a:effectLst>
                  <a:outerShdw blurRad="38100" dist="38100" dir="2700000" algn="tl">
                    <a:srgbClr val="000000">
                      <a:alpha val="43137"/>
                    </a:srgbClr>
                  </a:outerShdw>
                </a:effectLst>
              </a:rPr>
              <a:t>distributed</a:t>
            </a:r>
            <a:r>
              <a:rPr lang="ru-RU" sz="2600" b="1" dirty="0">
                <a:solidFill>
                  <a:prstClr val="white"/>
                </a:solidFill>
                <a:effectLst>
                  <a:outerShdw blurRad="38100" dist="38100" dir="2700000" algn="tl">
                    <a:srgbClr val="000000">
                      <a:alpha val="43137"/>
                    </a:srgbClr>
                  </a:outerShdw>
                </a:effectLst>
              </a:rPr>
              <a:t> </a:t>
            </a:r>
            <a:r>
              <a:rPr lang="en-US" sz="2600" b="1" kern="50" dirty="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computing environment </a:t>
            </a:r>
          </a:p>
          <a:p>
            <a:pPr algn="ctr">
              <a:defRPr/>
            </a:pPr>
            <a:r>
              <a:rPr lang="en-US" sz="2600" b="1" kern="50" dirty="0">
                <a:solidFill>
                  <a:prstClr val="white"/>
                </a:solidFill>
                <a:effectLst>
                  <a:outerShdw blurRad="38100" dist="38100" dir="2700000" algn="tl">
                    <a:srgbClr val="000000">
                      <a:alpha val="43137"/>
                    </a:srgbClr>
                  </a:outerShdw>
                </a:effectLst>
                <a:ea typeface="Times New Roman" panose="02020603050405020304" pitchFamily="18" charset="0"/>
                <a:cs typeface="Liberation Serif"/>
              </a:rPr>
              <a:t>for the MPD experiment</a:t>
            </a:r>
            <a:endParaRPr lang="ru-RU" sz="2600" b="1" dirty="0">
              <a:solidFill>
                <a:prstClr val="white"/>
              </a:solidFill>
              <a:effectLst>
                <a:outerShdw blurRad="38100" dist="38100" dir="2700000" algn="tl">
                  <a:srgbClr val="000000">
                    <a:alpha val="43137"/>
                  </a:srgbClr>
                </a:outerShdw>
              </a:effectLst>
            </a:endParaRPr>
          </a:p>
        </p:txBody>
      </p:sp>
      <p:sp>
        <p:nvSpPr>
          <p:cNvPr id="23" name="Прямоугольник 22"/>
          <p:cNvSpPr/>
          <p:nvPr/>
        </p:nvSpPr>
        <p:spPr>
          <a:xfrm>
            <a:off x="6130892" y="931138"/>
            <a:ext cx="4579139" cy="646331"/>
          </a:xfrm>
          <a:prstGeom prst="rect">
            <a:avLst/>
          </a:prstGeom>
        </p:spPr>
        <p:txBody>
          <a:bodyPr wrap="none">
            <a:spAutoFit/>
          </a:bodyPr>
          <a:lstStyle/>
          <a:p>
            <a:pPr>
              <a:tabLst>
                <a:tab pos="4032250" algn="l"/>
              </a:tabLst>
              <a:defRPr/>
            </a:pPr>
            <a:r>
              <a:rPr lang="en-US" dirty="0">
                <a:solidFill>
                  <a:srgbClr val="000066"/>
                </a:solidFill>
                <a:latin typeface="Arial" panose="020B0604020202020204" pitchFamily="34" charset="0"/>
                <a:cs typeface="Arial" panose="020B0604020202020204" pitchFamily="34" charset="0"/>
              </a:rPr>
              <a:t>Available</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resources of the DIRAC platform </a:t>
            </a:r>
          </a:p>
          <a:p>
            <a:pPr>
              <a:tabLst>
                <a:tab pos="4032250" algn="l"/>
              </a:tabLst>
              <a:defRPr/>
            </a:pPr>
            <a:r>
              <a:rPr lang="en-US" dirty="0">
                <a:solidFill>
                  <a:srgbClr val="000066"/>
                </a:solidFill>
                <a:latin typeface="Arial" panose="020B0604020202020204" pitchFamily="34" charset="0"/>
                <a:cs typeface="Arial" panose="020B0604020202020204" pitchFamily="34" charset="0"/>
              </a:rPr>
              <a:t>for the MPD experiment: </a:t>
            </a:r>
          </a:p>
        </p:txBody>
      </p:sp>
      <p:pic>
        <p:nvPicPr>
          <p:cNvPr id="24" name="Объект 5">
            <a:extLst>
              <a:ext uri="{FF2B5EF4-FFF2-40B4-BE49-F238E27FC236}">
                <a16:creationId xmlns="" xmlns:a16="http://schemas.microsoft.com/office/drawing/2014/main" id="{C1FCBD55-E716-4D08-A6D4-B9C069538B24}"/>
              </a:ext>
            </a:extLst>
          </p:cNvPr>
          <p:cNvPicPr>
            <a:picLocks noGrp="1" noChangeAspect="1"/>
          </p:cNvPicPr>
          <p:nvPr>
            <p:ph idx="1"/>
          </p:nvPr>
        </p:nvPicPr>
        <p:blipFill rotWithShape="1">
          <a:blip r:embed="rId4"/>
          <a:srcRect l="2271" t="8706" r="64308" b="9674"/>
          <a:stretch/>
        </p:blipFill>
        <p:spPr>
          <a:xfrm>
            <a:off x="2034891" y="1045515"/>
            <a:ext cx="3487835" cy="2613142"/>
          </a:xfrm>
        </p:spPr>
      </p:pic>
      <p:pic>
        <p:nvPicPr>
          <p:cNvPr id="27" name="Рисунок 26"/>
          <p:cNvPicPr>
            <a:picLocks noChangeAspect="1"/>
          </p:cNvPicPr>
          <p:nvPr/>
        </p:nvPicPr>
        <p:blipFill>
          <a:blip r:embed="rId5"/>
          <a:stretch>
            <a:fillRect/>
          </a:stretch>
        </p:blipFill>
        <p:spPr>
          <a:xfrm>
            <a:off x="289163" y="2816534"/>
            <a:ext cx="2142850" cy="1873266"/>
          </a:xfrm>
          <a:prstGeom prst="rect">
            <a:avLst/>
          </a:prstGeom>
        </p:spPr>
      </p:pic>
      <mc:AlternateContent xmlns:mc="http://schemas.openxmlformats.org/markup-compatibility/2006" xmlns:a14="http://schemas.microsoft.com/office/drawing/2010/main">
        <mc:Choice Requires="a14">
          <p:sp>
            <p:nvSpPr>
              <p:cNvPr id="28" name="Прямоугольник 27"/>
              <p:cNvSpPr/>
              <p:nvPr/>
            </p:nvSpPr>
            <p:spPr>
              <a:xfrm>
                <a:off x="117733" y="1223851"/>
                <a:ext cx="2228859" cy="1754326"/>
              </a:xfrm>
              <a:prstGeom prst="rect">
                <a:avLst/>
              </a:prstGeom>
              <a:ln>
                <a:noFill/>
              </a:ln>
            </p:spPr>
            <p:txBody>
              <a:bodyPr wrap="square">
                <a:spAutoFit/>
              </a:bodyPr>
              <a:lstStyle/>
              <a:p>
                <a:pPr>
                  <a:buFont typeface="Wingdings" pitchFamily="2" charset="2"/>
                  <a:buChar char="ü"/>
                  <a:defRPr/>
                </a:pPr>
                <a:r>
                  <a:rPr lang="en-US" dirty="0" smtClean="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14:m>
                  <m:oMath xmlns:m="http://schemas.openxmlformats.org/officeDocument/2006/math">
                    <m:r>
                      <a:rPr lang="ru-RU" b="0" i="0" smtClean="0">
                        <a:solidFill>
                          <a:srgbClr val="990000"/>
                        </a:solidFill>
                        <a:effectLst>
                          <a:outerShdw blurRad="38100" dist="38100" dir="2700000" algn="tl">
                            <a:srgbClr val="000000">
                              <a:alpha val="43137"/>
                            </a:srgbClr>
                          </a:outerShdw>
                        </a:effectLst>
                        <a:latin typeface="Cambria Math" panose="02040503050406030204" pitchFamily="18" charset="0"/>
                      </a:rPr>
                      <m:t>200</m:t>
                    </m:r>
                    <m:sSup>
                      <m:sSupPr>
                        <m:ctrlPr>
                          <a:rPr lang="ru-RU" i="1">
                            <a:solidFill>
                              <a:srgbClr val="990000"/>
                            </a:solidFill>
                            <a:effectLst>
                              <a:outerShdw blurRad="38100" dist="38100" dir="2700000" algn="tl">
                                <a:srgbClr val="000000">
                                  <a:alpha val="43137"/>
                                </a:srgbClr>
                              </a:outerShdw>
                            </a:effectLst>
                            <a:latin typeface="Cambria Math" panose="02040503050406030204" pitchFamily="18" charset="0"/>
                          </a:rPr>
                        </m:ctrlPr>
                      </m:sSupPr>
                      <m:e>
                        <m:r>
                          <a:rPr lang="en-US" i="1">
                            <a:solidFill>
                              <a:srgbClr val="990000"/>
                            </a:solidFill>
                            <a:effectLst>
                              <a:outerShdw blurRad="38100" dist="38100" dir="2700000" algn="tl">
                                <a:srgbClr val="000000">
                                  <a:alpha val="43137"/>
                                </a:srgbClr>
                              </a:outerShdw>
                            </a:effectLst>
                            <a:latin typeface="Cambria Math" panose="02040503050406030204" pitchFamily="18" charset="0"/>
                          </a:rPr>
                          <m:t>∗</m:t>
                        </m:r>
                        <m:r>
                          <a:rPr lang="ru-RU" i="1">
                            <a:solidFill>
                              <a:srgbClr val="990000"/>
                            </a:solidFill>
                            <a:effectLst>
                              <a:outerShdw blurRad="38100" dist="38100" dir="2700000" algn="tl">
                                <a:srgbClr val="000000">
                                  <a:alpha val="43137"/>
                                </a:srgbClr>
                              </a:outerShdw>
                            </a:effectLst>
                            <a:latin typeface="Cambria Math" panose="02040503050406030204" pitchFamily="18" charset="0"/>
                          </a:rPr>
                          <m:t>10</m:t>
                        </m:r>
                      </m:e>
                      <m:sup>
                        <m:r>
                          <a:rPr lang="ru-RU" i="1">
                            <a:solidFill>
                              <a:srgbClr val="990000"/>
                            </a:solidFill>
                            <a:effectLst>
                              <a:outerShdw blurRad="38100" dist="38100" dir="2700000" algn="tl">
                                <a:srgbClr val="000000">
                                  <a:alpha val="43137"/>
                                </a:srgbClr>
                              </a:outerShdw>
                            </a:effectLst>
                            <a:latin typeface="Cambria Math" panose="02040503050406030204" pitchFamily="18" charset="0"/>
                          </a:rPr>
                          <m:t>6</m:t>
                        </m:r>
                      </m:sup>
                    </m:sSup>
                  </m:oMath>
                </a14:m>
                <a:r>
                  <a:rPr lang="en-US"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events </a:t>
                </a:r>
                <a:r>
                  <a:rPr lang="en-US" dirty="0">
                    <a:solidFill>
                      <a:prstClr val="black"/>
                    </a:solidFill>
                    <a:latin typeface="Arial" panose="020B0604020202020204" pitchFamily="34" charset="0"/>
                    <a:cs typeface="Arial" panose="020B0604020202020204" pitchFamily="34" charset="0"/>
                  </a:rPr>
                  <a:t>were generated using </a:t>
                </a:r>
                <a:r>
                  <a:rPr lang="en-US" i="1" dirty="0" err="1">
                    <a:solidFill>
                      <a:prstClr val="black"/>
                    </a:solidFill>
                    <a:latin typeface="Arial" panose="020B0604020202020204" pitchFamily="34" charset="0"/>
                    <a:cs typeface="Arial" panose="020B0604020202020204" pitchFamily="34" charset="0"/>
                  </a:rPr>
                  <a:t>UrQMD</a:t>
                </a:r>
                <a:r>
                  <a:rPr lang="en-US" i="1" dirty="0">
                    <a:solidFill>
                      <a:prstClr val="black"/>
                    </a:solidFill>
                    <a:latin typeface="Arial" panose="020B0604020202020204" pitchFamily="34" charset="0"/>
                    <a:cs typeface="Arial" panose="020B0604020202020204" pitchFamily="34" charset="0"/>
                  </a:rPr>
                  <a:t>, </a:t>
                </a:r>
                <a:r>
                  <a:rPr lang="en-US" i="1" dirty="0" smtClean="0">
                    <a:solidFill>
                      <a:prstClr val="black"/>
                    </a:solidFill>
                    <a:latin typeface="Arial" panose="020B0604020202020204" pitchFamily="34" charset="0"/>
                    <a:cs typeface="Arial" panose="020B0604020202020204" pitchFamily="34" charset="0"/>
                  </a:rPr>
                  <a:t>PHQMD, </a:t>
                </a:r>
                <a:r>
                  <a:rPr lang="en-US" i="1" dirty="0">
                    <a:solidFill>
                      <a:prstClr val="black"/>
                    </a:solidFill>
                    <a:latin typeface="Arial" panose="020B0604020202020204" pitchFamily="34" charset="0"/>
                    <a:cs typeface="Arial" panose="020B0604020202020204" pitchFamily="34" charset="0"/>
                  </a:rPr>
                  <a:t>PHSD </a:t>
                </a:r>
                <a:r>
                  <a:rPr lang="en-US" dirty="0">
                    <a:solidFill>
                      <a:prstClr val="black"/>
                    </a:solidFill>
                    <a:latin typeface="Arial" panose="020B0604020202020204" pitchFamily="34" charset="0"/>
                    <a:cs typeface="Arial" panose="020B0604020202020204" pitchFamily="34" charset="0"/>
                  </a:rPr>
                  <a:t>and other models</a:t>
                </a:r>
              </a:p>
              <a:p>
                <a:pPr algn="just">
                  <a:buFont typeface="Wingdings" pitchFamily="2" charset="2"/>
                  <a:buChar char="ü"/>
                  <a:defRPr/>
                </a:pPr>
                <a:endParaRPr lang="ru-RU" dirty="0">
                  <a:solidFill>
                    <a:srgbClr val="002060"/>
                  </a:solidFill>
                  <a:latin typeface="Arial" panose="020B0604020202020204" pitchFamily="34" charset="0"/>
                  <a:cs typeface="Arial" panose="020B0604020202020204" pitchFamily="34" charset="0"/>
                </a:endParaRPr>
              </a:p>
            </p:txBody>
          </p:sp>
        </mc:Choice>
        <mc:Fallback xmlns="">
          <p:sp>
            <p:nvSpPr>
              <p:cNvPr id="28" name="Прямоугольник 27"/>
              <p:cNvSpPr>
                <a:spLocks noRot="1" noChangeAspect="1" noMove="1" noResize="1" noEditPoints="1" noAdjustHandles="1" noChangeArrowheads="1" noChangeShapeType="1" noTextEdit="1"/>
              </p:cNvSpPr>
              <p:nvPr/>
            </p:nvSpPr>
            <p:spPr>
              <a:xfrm>
                <a:off x="117733" y="1223851"/>
                <a:ext cx="2228859" cy="1754326"/>
              </a:xfrm>
              <a:prstGeom prst="rect">
                <a:avLst/>
              </a:prstGeom>
              <a:blipFill rotWithShape="0">
                <a:blip r:embed="rId6"/>
                <a:stretch>
                  <a:fillRect l="-2186" t="-2083" r="-1366"/>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Прямоугольник 15"/>
              <p:cNvSpPr/>
              <p:nvPr/>
            </p:nvSpPr>
            <p:spPr>
              <a:xfrm>
                <a:off x="330973" y="4793157"/>
                <a:ext cx="2015619" cy="923330"/>
              </a:xfrm>
              <a:prstGeom prst="rect">
                <a:avLst/>
              </a:prstGeom>
              <a:ln>
                <a:noFill/>
              </a:ln>
            </p:spPr>
            <p:txBody>
              <a:bodyPr wrap="square">
                <a:spAutoFit/>
              </a:bodyPr>
              <a:lstStyle/>
              <a:p>
                <a:pPr>
                  <a:buFont typeface="Wingdings" pitchFamily="2" charset="2"/>
                  <a:buChar char="ü"/>
                  <a:defRPr/>
                </a:pPr>
                <a14:m>
                  <m:oMath xmlns:m="http://schemas.openxmlformats.org/officeDocument/2006/math">
                    <m:r>
                      <m:rPr>
                        <m:nor/>
                      </m:rPr>
                      <a:rPr lang="ru-RU" b="0" i="0" dirty="0" smtClean="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m:t>392</m:t>
                    </m:r>
                    <m:r>
                      <m:rPr>
                        <m:nor/>
                      </m:rPr>
                      <a:rPr lang="en-US" dirty="0" smtClean="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m:t>∗</m:t>
                    </m:r>
                    <m:sSup>
                      <m:sSupPr>
                        <m:ctrlPr>
                          <a:rPr lang="ru-RU" i="1">
                            <a:solidFill>
                              <a:srgbClr val="99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sSupPr>
                      <m:e>
                        <m:r>
                          <a:rPr lang="ru-RU">
                            <a:solidFill>
                              <a:srgbClr val="99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10</m:t>
                        </m:r>
                      </m:e>
                      <m:sup>
                        <m:r>
                          <a:rPr lang="ru-RU">
                            <a:solidFill>
                              <a:srgbClr val="99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6</m:t>
                        </m:r>
                      </m:sup>
                    </m:sSup>
                  </m:oMath>
                </a14:m>
                <a:r>
                  <a:rPr lang="en-US"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events </a:t>
                </a:r>
                <a:r>
                  <a:rPr lang="en-US" dirty="0">
                    <a:solidFill>
                      <a:prstClr val="black"/>
                    </a:solidFill>
                    <a:latin typeface="Arial" panose="020B0604020202020204" pitchFamily="34" charset="0"/>
                    <a:cs typeface="Arial" panose="020B0604020202020204" pitchFamily="34" charset="0"/>
                  </a:rPr>
                  <a:t>were reconstructed</a:t>
                </a:r>
                <a:endParaRPr lang="ru-RU" i="1" dirty="0">
                  <a:solidFill>
                    <a:prstClr val="black"/>
                  </a:solidFill>
                  <a:latin typeface="Arial" panose="020B0604020202020204" pitchFamily="34" charset="0"/>
                  <a:cs typeface="Arial" panose="020B0604020202020204" pitchFamily="34" charset="0"/>
                </a:endParaRPr>
              </a:p>
            </p:txBody>
          </p:sp>
        </mc:Choice>
        <mc:Fallback xmlns="">
          <p:sp>
            <p:nvSpPr>
              <p:cNvPr id="29" name="Прямоугольник 15"/>
              <p:cNvSpPr>
                <a:spLocks noRot="1" noChangeAspect="1" noMove="1" noResize="1" noEditPoints="1" noAdjustHandles="1" noChangeArrowheads="1" noChangeShapeType="1" noTextEdit="1"/>
              </p:cNvSpPr>
              <p:nvPr/>
            </p:nvSpPr>
            <p:spPr>
              <a:xfrm>
                <a:off x="330973" y="4793157"/>
                <a:ext cx="2015619" cy="923330"/>
              </a:xfrm>
              <a:prstGeom prst="rect">
                <a:avLst/>
              </a:prstGeom>
              <a:blipFill rotWithShape="0">
                <a:blip r:embed="rId7"/>
                <a:stretch>
                  <a:fillRect l="-2417" t="-3947" r="-604" b="-9211"/>
                </a:stretch>
              </a:blipFill>
              <a:ln>
                <a:noFill/>
              </a:ln>
            </p:spPr>
            <p:txBody>
              <a:bodyPr/>
              <a:lstStyle/>
              <a:p>
                <a:r>
                  <a:rPr lang="ru-RU">
                    <a:noFill/>
                  </a:rPr>
                  <a:t> </a:t>
                </a:r>
              </a:p>
            </p:txBody>
          </p:sp>
        </mc:Fallback>
      </mc:AlternateContent>
      <p:sp>
        <p:nvSpPr>
          <p:cNvPr id="30" name="Объект 5">
            <a:extLst>
              <a:ext uri="{FF2B5EF4-FFF2-40B4-BE49-F238E27FC236}">
                <a16:creationId xmlns="" xmlns:a16="http://schemas.microsoft.com/office/drawing/2014/main" id="{5AB3F554-90BD-4C8C-B49E-0C4B6C25B6B0}"/>
              </a:ext>
            </a:extLst>
          </p:cNvPr>
          <p:cNvSpPr txBox="1">
            <a:spLocks/>
          </p:cNvSpPr>
          <p:nvPr/>
        </p:nvSpPr>
        <p:spPr>
          <a:xfrm>
            <a:off x="6068292" y="1633305"/>
            <a:ext cx="5852223" cy="34930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dirty="0">
                <a:solidFill>
                  <a:srgbClr val="000066"/>
                </a:solidFill>
                <a:latin typeface="Arial" panose="020B0604020202020204" pitchFamily="34" charset="0"/>
                <a:cs typeface="Arial" panose="020B0604020202020204" pitchFamily="34" charset="0"/>
              </a:rPr>
              <a:t>“</a:t>
            </a:r>
            <a:r>
              <a:rPr lang="en-US" sz="1800" dirty="0" err="1">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Govorun</a:t>
            </a:r>
            <a:r>
              <a:rPr lang="en-US" sz="1800" dirty="0">
                <a:solidFill>
                  <a:srgbClr val="000066"/>
                </a:solidFill>
                <a:latin typeface="Arial" panose="020B0604020202020204" pitchFamily="34" charset="0"/>
                <a:cs typeface="Arial" panose="020B0604020202020204" pitchFamily="34" charset="0"/>
              </a:rPr>
              <a:t>”</a:t>
            </a:r>
            <a:r>
              <a:rPr lang="en-US" sz="1800" dirty="0">
                <a:solidFill>
                  <a:prstClr val="black"/>
                </a:solidFill>
                <a:latin typeface="Arial" panose="020B0604020202020204" pitchFamily="34" charset="0"/>
                <a:cs typeface="Arial" panose="020B0604020202020204" pitchFamily="34" charset="0"/>
              </a:rPr>
              <a:t> supercomputer: up to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1,586</a:t>
            </a:r>
            <a:r>
              <a:rPr lang="en-US" sz="1800" dirty="0">
                <a:solidFill>
                  <a:prstClr val="black"/>
                </a:solidFill>
                <a:latin typeface="Arial" panose="020B0604020202020204" pitchFamily="34" charset="0"/>
                <a:cs typeface="Arial" panose="020B0604020202020204" pitchFamily="34" charset="0"/>
              </a:rPr>
              <a:t> cores in the latest </a:t>
            </a:r>
            <a:r>
              <a:rPr lang="en-US" sz="1800" dirty="0" smtClean="0">
                <a:solidFill>
                  <a:prstClr val="black"/>
                </a:solidFill>
                <a:latin typeface="Arial" panose="020B0604020202020204" pitchFamily="34" charset="0"/>
                <a:cs typeface="Arial" panose="020B0604020202020204" pitchFamily="34" charset="0"/>
              </a:rPr>
              <a:t>production</a:t>
            </a:r>
            <a:r>
              <a:rPr lang="ru-RU" sz="1800" dirty="0" smtClean="0">
                <a:solidFill>
                  <a:prstClr val="black"/>
                </a:solidFill>
                <a:latin typeface="Arial" panose="020B0604020202020204" pitchFamily="34" charset="0"/>
                <a:cs typeface="Arial" panose="020B0604020202020204" pitchFamily="34" charset="0"/>
              </a:rPr>
              <a:t> </a:t>
            </a:r>
            <a:endParaRPr lang="en-US" sz="1800" dirty="0">
              <a:solidFill>
                <a:prstClr val="black"/>
              </a:solidFill>
              <a:latin typeface="Arial" panose="020B0604020202020204" pitchFamily="34" charset="0"/>
              <a:cs typeface="Arial" panose="020B0604020202020204" pitchFamily="34" charset="0"/>
            </a:endParaRPr>
          </a:p>
          <a:p>
            <a:pPr>
              <a:defRPr/>
            </a:pP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Tier1</a:t>
            </a:r>
            <a:r>
              <a:rPr lang="en-US" sz="18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920</a:t>
            </a:r>
            <a:r>
              <a:rPr lang="en-US" sz="18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cores</a:t>
            </a:r>
          </a:p>
          <a:p>
            <a:pPr>
              <a:defRPr/>
            </a:pP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Tier2</a:t>
            </a:r>
            <a:r>
              <a:rPr lang="en-US" sz="18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1,000</a:t>
            </a:r>
            <a:r>
              <a:rPr lang="en-US" sz="18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cores</a:t>
            </a:r>
          </a:p>
          <a:p>
            <a:pPr>
              <a:defRPr/>
            </a:pP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Clouds</a:t>
            </a:r>
            <a:r>
              <a:rPr lang="en-US" sz="1800" dirty="0">
                <a:solidFill>
                  <a:srgbClr val="000066"/>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(JINR and JINR Member States):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70</a:t>
            </a:r>
            <a:r>
              <a:rPr lang="en-US" sz="1800" dirty="0">
                <a:solidFill>
                  <a:prstClr val="black"/>
                </a:solidFill>
                <a:latin typeface="Arial" panose="020B0604020202020204" pitchFamily="34" charset="0"/>
                <a:cs typeface="Arial" panose="020B0604020202020204" pitchFamily="34" charset="0"/>
              </a:rPr>
              <a:t> cores</a:t>
            </a:r>
          </a:p>
          <a:p>
            <a:pPr>
              <a:defRPr/>
            </a:pP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NICA offline cluster</a:t>
            </a:r>
            <a:r>
              <a:rPr lang="en-US" sz="18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180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r>
              <a:rPr lang="en-US" sz="1800" dirty="0" smtClean="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US" sz="180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cores (limit for users)</a:t>
            </a:r>
          </a:p>
          <a:p>
            <a:pPr>
              <a:defRPr/>
            </a:pP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UNAM</a:t>
            </a:r>
            <a:r>
              <a:rPr lang="en-US" sz="18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(Mexico University):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a:t>
            </a:r>
            <a:r>
              <a:rPr lang="en-US" sz="1800" dirty="0">
                <a:solidFill>
                  <a:srgbClr val="000066"/>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cores</a:t>
            </a:r>
          </a:p>
          <a:p>
            <a:pPr>
              <a:defRPr/>
            </a:pPr>
            <a:r>
              <a:rPr lang="en-US" sz="1800" dirty="0">
                <a:solidFill>
                  <a:prstClr val="black"/>
                </a:solidFill>
                <a:latin typeface="Arial" panose="020B0604020202020204" pitchFamily="34" charset="0"/>
                <a:cs typeface="Arial" panose="020B0604020202020204" pitchFamily="34" charset="0"/>
              </a:rPr>
              <a:t>National Research Computer Network of Russia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NIKS</a:t>
            </a:r>
            <a:r>
              <a:rPr lang="en-US" sz="1800" dirty="0">
                <a:solidFill>
                  <a:prstClr val="black"/>
                </a:solidFill>
                <a:latin typeface="Arial" panose="020B0604020202020204" pitchFamily="34" charset="0"/>
                <a:cs typeface="Arial" panose="020B0604020202020204" pitchFamily="34" charset="0"/>
              </a:rPr>
              <a:t>, now resources from SPBTU and JSCC):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672 </a:t>
            </a:r>
            <a:r>
              <a:rPr lang="en-US" sz="1800" dirty="0">
                <a:solidFill>
                  <a:prstClr val="black"/>
                </a:solidFill>
                <a:latin typeface="Arial" panose="020B0604020202020204" pitchFamily="34" charset="0"/>
                <a:cs typeface="Arial" panose="020B0604020202020204" pitchFamily="34" charset="0"/>
              </a:rPr>
              <a:t>cores – New resource, added in 12.2021.</a:t>
            </a:r>
          </a:p>
        </p:txBody>
      </p:sp>
      <p:sp>
        <p:nvSpPr>
          <p:cNvPr id="31" name="Прямоугольник 30"/>
          <p:cNvSpPr/>
          <p:nvPr/>
        </p:nvSpPr>
        <p:spPr>
          <a:xfrm>
            <a:off x="6132513" y="4901529"/>
            <a:ext cx="5203844" cy="646331"/>
          </a:xfrm>
          <a:prstGeom prst="rect">
            <a:avLst/>
          </a:prstGeom>
        </p:spPr>
        <p:txBody>
          <a:bodyPr wrap="square">
            <a:spAutoFit/>
          </a:bodyPr>
          <a:lstStyle/>
          <a:p>
            <a:pPr>
              <a:defRPr/>
            </a:pPr>
            <a:r>
              <a:rPr lang="en-US" dirty="0">
                <a:solidFill>
                  <a:prstClr val="black"/>
                </a:solidFill>
                <a:latin typeface="Arial" panose="020B0604020202020204" pitchFamily="34" charset="0"/>
                <a:cs typeface="Arial" panose="020B0604020202020204" pitchFamily="34" charset="0"/>
              </a:rPr>
              <a:t>The mass production </a:t>
            </a:r>
            <a:r>
              <a:rPr lang="en-US"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storages</a:t>
            </a:r>
            <a:r>
              <a:rPr lang="ru-RU"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integrated into the Dirac File Catalog</a:t>
            </a:r>
            <a:r>
              <a:rPr lang="ru-RU"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are </a:t>
            </a:r>
            <a:r>
              <a:rPr lang="en-US"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 PB </a:t>
            </a:r>
            <a:r>
              <a:rPr lang="en-US" dirty="0">
                <a:solidFill>
                  <a:prstClr val="black"/>
                </a:solidFill>
                <a:latin typeface="Arial" panose="020B0604020202020204" pitchFamily="34" charset="0"/>
                <a:cs typeface="Arial" panose="020B0604020202020204" pitchFamily="34" charset="0"/>
              </a:rPr>
              <a:t>in size.</a:t>
            </a:r>
            <a:endParaRPr lang="ru-RU" dirty="0">
              <a:solidFill>
                <a:prstClr val="black"/>
              </a:solidFill>
              <a:latin typeface="Arial" panose="020B0604020202020204" pitchFamily="34" charset="0"/>
              <a:cs typeface="Arial" panose="020B0604020202020204" pitchFamily="34" charset="0"/>
            </a:endParaRPr>
          </a:p>
        </p:txBody>
      </p:sp>
      <p:pic>
        <p:nvPicPr>
          <p:cNvPr id="32" name="Рисунок 31">
            <a:extLst>
              <a:ext uri="{FF2B5EF4-FFF2-40B4-BE49-F238E27FC236}">
                <a16:creationId xmlns="" xmlns:a16="http://schemas.microsoft.com/office/drawing/2014/main" id="{A9095789-5DB7-4A09-9F01-31139BC78F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3" y="144335"/>
            <a:ext cx="1622464" cy="331278"/>
          </a:xfrm>
          <a:prstGeom prst="rect">
            <a:avLst/>
          </a:prstGeom>
        </p:spPr>
      </p:pic>
      <p:sp>
        <p:nvSpPr>
          <p:cNvPr id="15" name="Прямоугольник 14">
            <a:extLst>
              <a:ext uri="{FF2B5EF4-FFF2-40B4-BE49-F238E27FC236}">
                <a16:creationId xmlns="" xmlns:a16="http://schemas.microsoft.com/office/drawing/2014/main" id="{49DE1CD9-2E0D-4F7E-BFF1-C6E127796168}"/>
              </a:ext>
            </a:extLst>
          </p:cNvPr>
          <p:cNvSpPr/>
          <p:nvPr/>
        </p:nvSpPr>
        <p:spPr>
          <a:xfrm>
            <a:off x="6483185" y="5738294"/>
            <a:ext cx="5025324" cy="923330"/>
          </a:xfrm>
          <a:prstGeom prst="rect">
            <a:avLst/>
          </a:prstGeom>
        </p:spPr>
        <p:txBody>
          <a:bodyPr wrap="square">
            <a:spAutoFit/>
          </a:bodyPr>
          <a:lstStyle/>
          <a:p>
            <a:pPr>
              <a:defRPr/>
            </a:pPr>
            <a:r>
              <a:rPr lang="en-US" dirty="0">
                <a:solidFill>
                  <a:prstClr val="black"/>
                </a:solidFill>
                <a:latin typeface="Arial" panose="020B0604020202020204" pitchFamily="34" charset="0"/>
                <a:cs typeface="Arial" panose="020B0604020202020204" pitchFamily="34" charset="0"/>
              </a:rPr>
              <a:t>The histogram illustrates the accounting data from the centers. The metric shown is Sum CPU Work, grouped by center and year.</a:t>
            </a:r>
          </a:p>
        </p:txBody>
      </p:sp>
      <p:pic>
        <p:nvPicPr>
          <p:cNvPr id="5" name="Рисунок 4">
            <a:extLst>
              <a:ext uri="{FF2B5EF4-FFF2-40B4-BE49-F238E27FC236}">
                <a16:creationId xmlns="" xmlns:a16="http://schemas.microsoft.com/office/drawing/2014/main" id="{65A5C89F-5927-4D72-BD43-2E5387FE93C2}"/>
              </a:ext>
            </a:extLst>
          </p:cNvPr>
          <p:cNvPicPr>
            <a:picLocks noChangeAspect="1"/>
          </p:cNvPicPr>
          <p:nvPr/>
        </p:nvPicPr>
        <p:blipFill>
          <a:blip r:embed="rId9"/>
          <a:stretch>
            <a:fillRect/>
          </a:stretch>
        </p:blipFill>
        <p:spPr>
          <a:xfrm>
            <a:off x="2627308" y="3916680"/>
            <a:ext cx="3334364" cy="2742579"/>
          </a:xfrm>
          <a:prstGeom prst="rect">
            <a:avLst/>
          </a:prstGeom>
        </p:spPr>
      </p:pic>
      <p:sp>
        <p:nvSpPr>
          <p:cNvPr id="8" name="Стрелка: влево 7">
            <a:extLst>
              <a:ext uri="{FF2B5EF4-FFF2-40B4-BE49-F238E27FC236}">
                <a16:creationId xmlns="" xmlns:a16="http://schemas.microsoft.com/office/drawing/2014/main" id="{44FAA16C-38F5-4678-BCAB-58E24E23CA04}"/>
              </a:ext>
            </a:extLst>
          </p:cNvPr>
          <p:cNvSpPr/>
          <p:nvPr/>
        </p:nvSpPr>
        <p:spPr>
          <a:xfrm>
            <a:off x="5907797" y="5541919"/>
            <a:ext cx="5458690" cy="1316081"/>
          </a:xfrm>
          <a:prstGeom prst="leftArrow">
            <a:avLst>
              <a:gd name="adj1" fmla="val 75265"/>
              <a:gd name="adj2" fmla="val 58704"/>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2" name="Прямоугольник 1"/>
          <p:cNvSpPr/>
          <p:nvPr/>
        </p:nvSpPr>
        <p:spPr>
          <a:xfrm>
            <a:off x="117733" y="6015293"/>
            <a:ext cx="2326278" cy="369332"/>
          </a:xfrm>
          <a:prstGeom prst="rect">
            <a:avLst/>
          </a:prstGeom>
        </p:spPr>
        <p:txBody>
          <a:bodyPr wrap="none">
            <a:spAutoFit/>
          </a:bodyPr>
          <a:lstStyle/>
          <a:p>
            <a:r>
              <a:rPr lang="en-US" dirty="0">
                <a:solidFill>
                  <a:srgbClr val="000066"/>
                </a:solidFill>
                <a:latin typeface="Arial" panose="020B0604020202020204" pitchFamily="34" charset="0"/>
                <a:cs typeface="Arial" panose="020B0604020202020204" pitchFamily="34" charset="0"/>
              </a:rPr>
              <a:t>“</a:t>
            </a:r>
            <a:r>
              <a:rPr lang="en-US" dirty="0" err="1">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Govorun</a:t>
            </a:r>
            <a:r>
              <a:rPr lang="en-US" dirty="0">
                <a:solidFill>
                  <a:srgbClr val="000066"/>
                </a:solidFill>
                <a:latin typeface="Arial" panose="020B0604020202020204" pitchFamily="34" charset="0"/>
                <a:cs typeface="Arial" panose="020B0604020202020204" pitchFamily="34" charset="0"/>
              </a:rPr>
              <a:t>”</a:t>
            </a: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up to </a:t>
            </a:r>
            <a:r>
              <a:rPr lang="ru-RU" b="1" dirty="0" smtClean="0">
                <a:solidFill>
                  <a:srgbClr val="FF0000"/>
                </a:solidFill>
                <a:latin typeface="Arial" panose="020B0604020202020204" pitchFamily="34" charset="0"/>
                <a:cs typeface="Arial" panose="020B0604020202020204" pitchFamily="34" charset="0"/>
              </a:rPr>
              <a:t>40</a:t>
            </a:r>
            <a:r>
              <a:rPr lang="ru-RU" b="1" dirty="0">
                <a:solidFill>
                  <a:srgbClr val="FF0000"/>
                </a:solidFill>
                <a:latin typeface="Arial" panose="020B0604020202020204" pitchFamily="34" charset="0"/>
                <a:cs typeface="Arial" panose="020B0604020202020204" pitchFamily="34" charset="0"/>
              </a:rPr>
              <a:t>%</a:t>
            </a:r>
            <a:endParaRPr lang="ru-RU" b="1" dirty="0">
              <a:solidFill>
                <a:srgbClr val="FF0000"/>
              </a:solidFill>
            </a:endParaRPr>
          </a:p>
        </p:txBody>
      </p:sp>
    </p:spTree>
    <p:extLst>
      <p:ext uri="{BB962C8B-B14F-4D97-AF65-F5344CB8AC3E}">
        <p14:creationId xmlns:p14="http://schemas.microsoft.com/office/powerpoint/2010/main" val="3431195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400" b="1" dirty="0">
                <a:solidFill>
                  <a:prstClr val="white"/>
                </a:solidFill>
              </a:rPr>
              <a:t>Computing for the NICA megaproject</a:t>
            </a:r>
          </a:p>
          <a:p>
            <a:pPr algn="ctr" defTabSz="404131">
              <a:lnSpc>
                <a:spcPct val="90000"/>
              </a:lnSpc>
              <a:buClr>
                <a:srgbClr val="000000"/>
              </a:buClr>
              <a:buSzPct val="100000"/>
              <a:defRPr/>
            </a:pPr>
            <a:r>
              <a:rPr lang="ru-RU" sz="2400" b="1" dirty="0">
                <a:solidFill>
                  <a:prstClr val="white"/>
                </a:solidFill>
              </a:rPr>
              <a:t> </a:t>
            </a:r>
            <a:r>
              <a:rPr lang="en-US" sz="2400" b="1" dirty="0">
                <a:solidFill>
                  <a:prstClr val="white"/>
                </a:solidFill>
              </a:rPr>
              <a:t>“</a:t>
            </a:r>
            <a:r>
              <a:rPr lang="en-US" sz="2400" b="1" dirty="0" err="1">
                <a:solidFill>
                  <a:prstClr val="white"/>
                </a:solidFill>
              </a:rPr>
              <a:t>Govorun</a:t>
            </a:r>
            <a:r>
              <a:rPr lang="en-US" sz="2400" b="1" dirty="0">
                <a:solidFill>
                  <a:prstClr val="white"/>
                </a:solidFill>
              </a:rPr>
              <a:t>” supercomputer for BM@N tasks </a:t>
            </a:r>
          </a:p>
        </p:txBody>
      </p:sp>
      <p:grpSp>
        <p:nvGrpSpPr>
          <p:cNvPr id="6" name="Группа 5"/>
          <p:cNvGrpSpPr/>
          <p:nvPr/>
        </p:nvGrpSpPr>
        <p:grpSpPr>
          <a:xfrm>
            <a:off x="161448" y="1257918"/>
            <a:ext cx="5361527" cy="1571354"/>
            <a:chOff x="192151" y="983296"/>
            <a:chExt cx="5205920" cy="1420017"/>
          </a:xfrm>
        </p:grpSpPr>
        <p:pic>
          <p:nvPicPr>
            <p:cNvPr id="17" name="Рисунок 16" descr="IMG_620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151" y="1005678"/>
              <a:ext cx="2556510" cy="1397635"/>
            </a:xfrm>
            <a:prstGeom prst="rect">
              <a:avLst/>
            </a:prstGeom>
            <a:noFill/>
            <a:ln>
              <a:noFill/>
            </a:ln>
          </p:spPr>
        </p:pic>
        <p:pic>
          <p:nvPicPr>
            <p:cNvPr id="18" name="Рисунок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0296" y="983296"/>
              <a:ext cx="2517775" cy="1416685"/>
            </a:xfrm>
            <a:prstGeom prst="rect">
              <a:avLst/>
            </a:prstGeom>
            <a:noFill/>
            <a:ln>
              <a:noFill/>
            </a:ln>
          </p:spPr>
        </p:pic>
      </p:grpSp>
      <p:sp>
        <p:nvSpPr>
          <p:cNvPr id="4" name="Прямоугольник 3"/>
          <p:cNvSpPr/>
          <p:nvPr/>
        </p:nvSpPr>
        <p:spPr>
          <a:xfrm>
            <a:off x="161448" y="2931990"/>
            <a:ext cx="5361527" cy="307777"/>
          </a:xfrm>
          <a:prstGeom prst="rect">
            <a:avLst/>
          </a:prstGeom>
        </p:spPr>
        <p:txBody>
          <a:bodyPr wrap="square">
            <a:spAutoFit/>
          </a:bodyPr>
          <a:lstStyle/>
          <a:p>
            <a:pPr algn="ctr"/>
            <a:r>
              <a:rPr lang="en-US" sz="1400" dirty="0">
                <a:latin typeface="Times New Roman" panose="02020603050405020304" pitchFamily="18" charset="0"/>
                <a:ea typeface="Calibri" panose="020F0502020204030204" pitchFamily="34" charset="0"/>
              </a:rPr>
              <a:t>Full BM</a:t>
            </a:r>
            <a:r>
              <a:rPr lang="ru-RU" sz="1400" dirty="0">
                <a:latin typeface="Times New Roman" panose="02020603050405020304" pitchFamily="18" charset="0"/>
                <a:ea typeface="Calibri" panose="020F0502020204030204" pitchFamily="34" charset="0"/>
              </a:rPr>
              <a:t>@</a:t>
            </a:r>
            <a:r>
              <a:rPr lang="en-US" sz="1400" dirty="0">
                <a:latin typeface="Times New Roman" panose="02020603050405020304" pitchFamily="18" charset="0"/>
                <a:ea typeface="Calibri" panose="020F0502020204030204" pitchFamily="34" charset="0"/>
              </a:rPr>
              <a:t>N configuration for heavy ion studies in 2018.</a:t>
            </a:r>
            <a:endParaRPr lang="ru-RU" sz="1400" dirty="0"/>
          </a:p>
        </p:txBody>
      </p:sp>
      <p:grpSp>
        <p:nvGrpSpPr>
          <p:cNvPr id="7" name="Группа 6"/>
          <p:cNvGrpSpPr/>
          <p:nvPr/>
        </p:nvGrpSpPr>
        <p:grpSpPr>
          <a:xfrm>
            <a:off x="161448" y="3731917"/>
            <a:ext cx="5292598" cy="1795780"/>
            <a:chOff x="158496" y="2999300"/>
            <a:chExt cx="5292598" cy="1795780"/>
          </a:xfrm>
        </p:grpSpPr>
        <p:pic>
          <p:nvPicPr>
            <p:cNvPr id="20" name="Рисунок 19"/>
            <p:cNvPicPr/>
            <p:nvPr/>
          </p:nvPicPr>
          <p:blipFill>
            <a:blip r:embed="rId5" cstate="print">
              <a:extLst>
                <a:ext uri="{28A0092B-C50C-407E-A947-70E740481C1C}">
                  <a14:useLocalDpi xmlns:a14="http://schemas.microsoft.com/office/drawing/2010/main" val="0"/>
                </a:ext>
              </a:extLst>
            </a:blip>
            <a:stretch>
              <a:fillRect/>
            </a:stretch>
          </p:blipFill>
          <p:spPr>
            <a:xfrm>
              <a:off x="158496" y="2999300"/>
              <a:ext cx="2623820" cy="1795780"/>
            </a:xfrm>
            <a:prstGeom prst="rect">
              <a:avLst/>
            </a:prstGeom>
          </p:spPr>
        </p:pic>
        <p:pic>
          <p:nvPicPr>
            <p:cNvPr id="21" name="Рисунок 20"/>
            <p:cNvPicPr/>
            <p:nvPr/>
          </p:nvPicPr>
          <p:blipFill>
            <a:blip r:embed="rId6" cstate="print">
              <a:extLst>
                <a:ext uri="{28A0092B-C50C-407E-A947-70E740481C1C}">
                  <a14:useLocalDpi xmlns:a14="http://schemas.microsoft.com/office/drawing/2010/main" val="0"/>
                </a:ext>
              </a:extLst>
            </a:blip>
            <a:stretch>
              <a:fillRect/>
            </a:stretch>
          </p:blipFill>
          <p:spPr>
            <a:xfrm>
              <a:off x="2827274" y="2999300"/>
              <a:ext cx="2623820" cy="1795780"/>
            </a:xfrm>
            <a:prstGeom prst="rect">
              <a:avLst/>
            </a:prstGeom>
          </p:spPr>
        </p:pic>
      </p:grpSp>
      <p:pic>
        <p:nvPicPr>
          <p:cNvPr id="22"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00259" y="5660343"/>
            <a:ext cx="5245934" cy="553357"/>
          </a:xfrm>
          <a:prstGeom prst="rect">
            <a:avLst/>
          </a:prstGeom>
        </p:spPr>
        <p:txBody>
          <a:bodyPr wrap="square">
            <a:spAutoFit/>
          </a:bodyPr>
          <a:lstStyle/>
          <a:p>
            <a:pPr algn="ctr" fontAlgn="base">
              <a:lnSpc>
                <a:spcPct val="107000"/>
              </a:lnSpc>
              <a:spcBef>
                <a:spcPts val="600"/>
              </a:spcBef>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Signals of</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Λ</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-hyperons</a:t>
            </a:r>
            <a:r>
              <a:rPr lang="en-US" sz="1400" dirty="0">
                <a:latin typeface="Times New Roman" panose="02020603050405020304" pitchFamily="18" charset="0"/>
                <a:ea typeface="Calibri" panose="020F0502020204030204" pitchFamily="34" charset="0"/>
                <a:cs typeface="Times New Roman" panose="02020603050405020304" pitchFamily="18" charset="0"/>
              </a:rPr>
              <a:t> in the spectra of invariant masses</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,π-)</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measured in</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Al</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and</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Cu interactions</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Группа 7"/>
          <p:cNvGrpSpPr/>
          <p:nvPr/>
        </p:nvGrpSpPr>
        <p:grpSpPr>
          <a:xfrm>
            <a:off x="6440162" y="935312"/>
            <a:ext cx="4632959" cy="1890273"/>
            <a:chOff x="6150864" y="942929"/>
            <a:chExt cx="4632959" cy="1890273"/>
          </a:xfrm>
        </p:grpSpPr>
        <p:pic>
          <p:nvPicPr>
            <p:cNvPr id="23" name="Рисунок 22"/>
            <p:cNvPicPr/>
            <p:nvPr/>
          </p:nvPicPr>
          <p:blipFill>
            <a:blip r:embed="rId8" cstate="print">
              <a:extLst>
                <a:ext uri="{28A0092B-C50C-407E-A947-70E740481C1C}">
                  <a14:useLocalDpi xmlns:a14="http://schemas.microsoft.com/office/drawing/2010/main" val="0"/>
                </a:ext>
              </a:extLst>
            </a:blip>
            <a:stretch>
              <a:fillRect/>
            </a:stretch>
          </p:blipFill>
          <p:spPr>
            <a:xfrm>
              <a:off x="6150864" y="942929"/>
              <a:ext cx="2566416" cy="1890273"/>
            </a:xfrm>
            <a:prstGeom prst="rect">
              <a:avLst/>
            </a:prstGeom>
          </p:spPr>
        </p:pic>
        <p:pic>
          <p:nvPicPr>
            <p:cNvPr id="24" name="Рисунок 23"/>
            <p:cNvPicPr/>
            <p:nvPr/>
          </p:nvPicPr>
          <p:blipFill>
            <a:blip r:embed="rId9" cstate="print">
              <a:extLst>
                <a:ext uri="{28A0092B-C50C-407E-A947-70E740481C1C}">
                  <a14:useLocalDpi xmlns:a14="http://schemas.microsoft.com/office/drawing/2010/main" val="0"/>
                </a:ext>
              </a:extLst>
            </a:blip>
            <a:stretch>
              <a:fillRect/>
            </a:stretch>
          </p:blipFill>
          <p:spPr>
            <a:xfrm>
              <a:off x="8800274" y="942929"/>
              <a:ext cx="1983549" cy="1890273"/>
            </a:xfrm>
            <a:prstGeom prst="rect">
              <a:avLst/>
            </a:prstGeom>
          </p:spPr>
        </p:pic>
      </p:grpSp>
      <p:sp>
        <p:nvSpPr>
          <p:cNvPr id="9" name="Прямоугольник 8"/>
          <p:cNvSpPr/>
          <p:nvPr/>
        </p:nvSpPr>
        <p:spPr>
          <a:xfrm>
            <a:off x="6515680" y="2701157"/>
            <a:ext cx="4981795" cy="461665"/>
          </a:xfrm>
          <a:prstGeom prst="rect">
            <a:avLst/>
          </a:prstGeom>
        </p:spPr>
        <p:txBody>
          <a:bodyPr wrap="square">
            <a:spAutoFit/>
          </a:bodyPr>
          <a:lstStyle/>
          <a:p>
            <a:pPr marL="228600" indent="-228600">
              <a:buAutoNum type="alphaLcParenBoth"/>
            </a:pPr>
            <a:r>
              <a:rPr lang="en-US" sz="1200" dirty="0">
                <a:effectLst/>
                <a:latin typeface="Times New Roman" panose="02020603050405020304" pitchFamily="18" charset="0"/>
                <a:ea typeface="Calibri" panose="020F0502020204030204" pitchFamily="34" charset="0"/>
              </a:rPr>
              <a:t>BM</a:t>
            </a:r>
            <a:r>
              <a:rPr lang="ru-RU" sz="1200" dirty="0">
                <a:effectLst/>
                <a:latin typeface="Times New Roman" panose="02020603050405020304" pitchFamily="18" charset="0"/>
                <a:ea typeface="Calibri" panose="020F0502020204030204" pitchFamily="34" charset="0"/>
              </a:rPr>
              <a:t>@</a:t>
            </a:r>
            <a:r>
              <a:rPr lang="en-US" sz="1200" dirty="0">
                <a:effectLst/>
                <a:latin typeface="Times New Roman" panose="02020603050405020304" pitchFamily="18" charset="0"/>
                <a:ea typeface="Calibri" panose="020F0502020204030204" pitchFamily="34" charset="0"/>
              </a:rPr>
              <a:t>N</a:t>
            </a:r>
            <a:r>
              <a:rPr lang="ru-RU" sz="1200" dirty="0">
                <a:effectLst/>
                <a:latin typeface="Times New Roman" panose="02020603050405020304" pitchFamily="18" charset="0"/>
                <a:ea typeface="Calibri" panose="020F0502020204030204" pitchFamily="34" charset="0"/>
              </a:rPr>
              <a:t> </a:t>
            </a:r>
            <a:r>
              <a:rPr lang="en-US" sz="1200" dirty="0">
                <a:effectLst/>
                <a:latin typeface="Times New Roman" panose="02020603050405020304" pitchFamily="18" charset="0"/>
                <a:ea typeface="Calibri" panose="020F0502020204030204" pitchFamily="34" charset="0"/>
              </a:rPr>
              <a:t>configuration for SRC studies</a:t>
            </a:r>
            <a:r>
              <a:rPr lang="ru-RU" sz="1200" dirty="0">
                <a:effectLst/>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pPr marL="228600" indent="-228600">
              <a:buAutoNum type="alphaLcParenBoth"/>
            </a:pPr>
            <a:r>
              <a:rPr lang="en-US" sz="1200" dirty="0">
                <a:latin typeface="Times New Roman" panose="02020603050405020304" pitchFamily="18" charset="0"/>
                <a:ea typeface="Calibri" panose="020F0502020204030204" pitchFamily="34" charset="0"/>
              </a:rPr>
              <a:t>isolation of nuclear fragments in the experiment under the SRC program</a:t>
            </a:r>
            <a:r>
              <a:rPr lang="ru-RU" sz="1200" dirty="0">
                <a:effectLst/>
                <a:latin typeface="Times New Roman" panose="02020603050405020304" pitchFamily="18" charset="0"/>
                <a:ea typeface="Calibri" panose="020F0502020204030204" pitchFamily="34" charset="0"/>
              </a:rPr>
              <a:t>.</a:t>
            </a:r>
            <a:endParaRPr lang="ru-RU" sz="1200" dirty="0"/>
          </a:p>
        </p:txBody>
      </p:sp>
      <p:sp>
        <p:nvSpPr>
          <p:cNvPr id="26" name="Прямоугольник 25"/>
          <p:cNvSpPr/>
          <p:nvPr/>
        </p:nvSpPr>
        <p:spPr>
          <a:xfrm>
            <a:off x="5449041" y="3368899"/>
            <a:ext cx="6566223" cy="3108543"/>
          </a:xfrm>
          <a:prstGeom prst="rect">
            <a:avLst/>
          </a:prstGeom>
        </p:spPr>
        <p:txBody>
          <a:bodyPr wrap="square">
            <a:spAutoFit/>
          </a:bodyPr>
          <a:lstStyle/>
          <a:p>
            <a:pPr marL="171450" indent="-171450" algn="just">
              <a:buFontTx/>
              <a:buChar char="-"/>
            </a:pPr>
            <a:r>
              <a:rPr lang="en-US" sz="1400" dirty="0">
                <a:latin typeface="Times New Roman" panose="02020603050405020304" pitchFamily="18" charset="0"/>
                <a:ea typeface="Calibri" panose="020F0502020204030204" pitchFamily="34" charset="0"/>
              </a:rPr>
              <a:t>The analysis of experimental data acquired during the </a:t>
            </a:r>
            <a:r>
              <a:rPr lang="en-US" sz="1400" dirty="0" err="1">
                <a:latin typeface="Times New Roman" panose="02020603050405020304" pitchFamily="18" charset="0"/>
                <a:ea typeface="Calibri" panose="020F0502020204030204" pitchFamily="34" charset="0"/>
              </a:rPr>
              <a:t>Nuclotron</a:t>
            </a:r>
            <a:r>
              <a:rPr lang="en-US" sz="1400" dirty="0">
                <a:latin typeface="Times New Roman" panose="02020603050405020304" pitchFamily="18" charset="0"/>
                <a:ea typeface="Calibri" panose="020F0502020204030204" pitchFamily="34" charset="0"/>
              </a:rPr>
              <a:t> runs in 2016-2018 was performed. Special attention is paid to the study of interactions between beams of carbon and argon ions with fixed targets of different types. The reconstruction of particle tracks was carried out using the method of “cellular automata”.</a:t>
            </a:r>
          </a:p>
          <a:p>
            <a:pPr marL="171450" indent="-171450" algn="just">
              <a:buFontTx/>
              <a:buChar char="-"/>
            </a:pPr>
            <a:r>
              <a:rPr lang="en-US" sz="1400" dirty="0">
                <a:latin typeface="Times New Roman" panose="02020603050405020304" pitchFamily="18" charset="0"/>
                <a:ea typeface="Calibri" panose="020F0502020204030204" pitchFamily="34" charset="0"/>
              </a:rPr>
              <a:t>The modeling of the work of the experiment using generators of physical models, such as DCM-QGSM and URQMD, and the embedding procedure were performed.</a:t>
            </a:r>
          </a:p>
          <a:p>
            <a:pPr marL="171450" indent="-171450" algn="just">
              <a:buFontTx/>
              <a:buChar char="-"/>
            </a:pPr>
            <a:r>
              <a:rPr lang="en-US" sz="1400" dirty="0">
                <a:latin typeface="Times New Roman" panose="02020603050405020304" pitchFamily="18" charset="0"/>
                <a:ea typeface="Calibri" panose="020F0502020204030204" pitchFamily="34" charset="0"/>
              </a:rPr>
              <a:t>The staff of the BM@N collaboration from Russia, the USA, Israel, Germany, France and JINR, working on the program for the study of short-range correlations (SRC) of nucleons in nuclei, developed and applied a new experimental method for investigating the internal structure of the atomic nucleus in carbon-hydrogen interactions. </a:t>
            </a:r>
            <a:r>
              <a:rPr lang="en-US" sz="1400" dirty="0">
                <a:solidFill>
                  <a:srgbClr val="0070C0"/>
                </a:solidFill>
                <a:latin typeface="Times New Roman" panose="02020603050405020304" pitchFamily="18" charset="0"/>
                <a:ea typeface="Calibri" panose="020F0502020204030204" pitchFamily="34" charset="0"/>
              </a:rPr>
              <a:t>A publication based on the results of the SRC program of the BM@N experiment was sent to the scientific journal Nature.</a:t>
            </a:r>
          </a:p>
          <a:p>
            <a:pPr marL="171450" indent="-171450" algn="just">
              <a:buFontTx/>
              <a:buChar char="-"/>
            </a:pPr>
            <a:r>
              <a:rPr lang="en-US" sz="1400" dirty="0">
                <a:latin typeface="Times New Roman" panose="02020603050405020304" pitchFamily="18" charset="0"/>
                <a:ea typeface="Calibri" panose="020F0502020204030204" pitchFamily="34" charset="0"/>
              </a:rPr>
              <a:t>The polarization of Λ-hyperons was studied using the model data of the DCM-QGSM generator of the BM@N experiment.</a:t>
            </a:r>
            <a:endParaRPr lang="ru-RU" sz="1200" dirty="0"/>
          </a:p>
        </p:txBody>
      </p:sp>
      <p:sp>
        <p:nvSpPr>
          <p:cNvPr id="28" name="Прямоугольник 27"/>
          <p:cNvSpPr/>
          <p:nvPr/>
        </p:nvSpPr>
        <p:spPr>
          <a:xfrm>
            <a:off x="-2589" y="6211669"/>
            <a:ext cx="5456635" cy="646331"/>
          </a:xfrm>
          <a:prstGeom prst="rect">
            <a:avLst/>
          </a:prstGeom>
        </p:spPr>
        <p:txBody>
          <a:bodyPr wrap="square">
            <a:spAutoFit/>
          </a:bodyPr>
          <a:lstStyle/>
          <a:p>
            <a:pPr algn="just">
              <a:spcAft>
                <a:spcPts val="0"/>
              </a:spcAft>
            </a:pPr>
            <a:r>
              <a:rPr lang="en-US" sz="1200" i="1" dirty="0">
                <a:latin typeface="Calibri" panose="020F0502020204030204" pitchFamily="34" charset="0"/>
                <a:cs typeface="Calibri" panose="020F0502020204030204" pitchFamily="34" charset="0"/>
              </a:rPr>
              <a:t>BM@N Collaboration. Production of </a:t>
            </a:r>
            <a:r>
              <a:rPr lang="el-GR" sz="1200" i="1" dirty="0">
                <a:latin typeface="Calibri" panose="020F0502020204030204" pitchFamily="34" charset="0"/>
                <a:cs typeface="Calibri" panose="020F0502020204030204" pitchFamily="34" charset="0"/>
              </a:rPr>
              <a:t>Λ </a:t>
            </a:r>
            <a:r>
              <a:rPr lang="en-US" sz="1200" i="1" dirty="0">
                <a:latin typeface="Calibri" panose="020F0502020204030204" pitchFamily="34" charset="0"/>
                <a:cs typeface="Calibri" panose="020F0502020204030204" pitchFamily="34" charset="0"/>
              </a:rPr>
              <a:t>hyperons in 4 and 4.5 </a:t>
            </a:r>
            <a:r>
              <a:rPr lang="en-US" sz="1200" i="1" dirty="0" err="1">
                <a:latin typeface="Calibri" panose="020F0502020204030204" pitchFamily="34" charset="0"/>
                <a:cs typeface="Calibri" panose="020F0502020204030204" pitchFamily="34" charset="0"/>
              </a:rPr>
              <a:t>AGeV</a:t>
            </a:r>
            <a:r>
              <a:rPr lang="en-US" sz="1200" i="1" dirty="0">
                <a:latin typeface="Calibri" panose="020F0502020204030204" pitchFamily="34" charset="0"/>
                <a:cs typeface="Calibri" panose="020F0502020204030204" pitchFamily="34" charset="0"/>
              </a:rPr>
              <a:t> 2 carbon-nucleus interactions at the </a:t>
            </a:r>
            <a:r>
              <a:rPr lang="en-US" sz="1200" i="1" dirty="0" err="1">
                <a:latin typeface="Calibri" panose="020F0502020204030204" pitchFamily="34" charset="0"/>
                <a:cs typeface="Calibri" panose="020F0502020204030204" pitchFamily="34" charset="0"/>
              </a:rPr>
              <a:t>Nuclotron</a:t>
            </a:r>
            <a:r>
              <a:rPr lang="en-US" sz="1200" i="1" dirty="0">
                <a:latin typeface="Calibri" panose="020F0502020204030204" pitchFamily="34" charset="0"/>
                <a:cs typeface="Calibri" panose="020F0502020204030204" pitchFamily="34" charset="0"/>
              </a:rPr>
              <a:t> // The European Physical Journal A (awaiting publication</a:t>
            </a:r>
            <a:r>
              <a:rPr lang="ru-RU" sz="1200" i="1" dirty="0">
                <a:latin typeface="Calibri" panose="020F0502020204030204" pitchFamily="34" charset="0"/>
                <a:cs typeface="Calibri" panose="020F0502020204030204" pitchFamily="34" charset="0"/>
              </a:rPr>
              <a:t>)</a:t>
            </a:r>
            <a:endParaRPr lang="en-US" sz="1200" i="1" dirty="0">
              <a:latin typeface="Calibri" panose="020F0502020204030204" pitchFamily="34" charset="0"/>
              <a:cs typeface="Calibri" panose="020F0502020204030204" pitchFamily="34" charset="0"/>
            </a:endParaRPr>
          </a:p>
        </p:txBody>
      </p:sp>
      <p:pic>
        <p:nvPicPr>
          <p:cNvPr id="19" name="Рисунок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Tree>
    <p:extLst>
      <p:ext uri="{BB962C8B-B14F-4D97-AF65-F5344CB8AC3E}">
        <p14:creationId xmlns:p14="http://schemas.microsoft.com/office/powerpoint/2010/main" val="1237465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Рисунок 14"/>
          <p:cNvPicPr/>
          <p:nvPr/>
        </p:nvPicPr>
        <p:blipFill>
          <a:blip r:embed="rId3"/>
          <a:stretch/>
        </p:blipFill>
        <p:spPr>
          <a:xfrm>
            <a:off x="43920" y="-50400"/>
            <a:ext cx="1886040" cy="1060560"/>
          </a:xfrm>
          <a:prstGeom prst="rect">
            <a:avLst/>
          </a:prstGeom>
          <a:ln>
            <a:noFill/>
          </a:ln>
        </p:spPr>
      </p:pic>
      <p:sp>
        <p:nvSpPr>
          <p:cNvPr id="273" name="CustomShape 2"/>
          <p:cNvSpPr/>
          <p:nvPr/>
        </p:nvSpPr>
        <p:spPr>
          <a:xfrm>
            <a:off x="289800" y="6343560"/>
            <a:ext cx="3141360" cy="33372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ru-RU" sz="1600" b="1" spc="-1">
                <a:solidFill>
                  <a:srgbClr val="000000"/>
                </a:solidFill>
                <a:latin typeface="Calibri"/>
              </a:rPr>
              <a:t>Из презентации И.С. Пелеванюка</a:t>
            </a:r>
            <a:endParaRPr lang="ru-RU" sz="1600" spc="-1">
              <a:solidFill>
                <a:prstClr val="black"/>
              </a:solidFill>
              <a:latin typeface="Calibri"/>
            </a:endParaRPr>
          </a:p>
        </p:txBody>
      </p:sp>
      <p:pic>
        <p:nvPicPr>
          <p:cNvPr id="274" name="Рисунок 3"/>
          <p:cNvPicPr/>
          <p:nvPr/>
        </p:nvPicPr>
        <p:blipFill>
          <a:blip r:embed="rId4"/>
          <a:stretch/>
        </p:blipFill>
        <p:spPr>
          <a:xfrm>
            <a:off x="205560" y="1249200"/>
            <a:ext cx="11780280" cy="4924800"/>
          </a:xfrm>
          <a:prstGeom prst="rect">
            <a:avLst/>
          </a:prstGeom>
          <a:ln>
            <a:noFill/>
          </a:ln>
        </p:spPr>
      </p:pic>
      <p:sp>
        <p:nvSpPr>
          <p:cNvPr id="275" name="Line 3"/>
          <p:cNvSpPr/>
          <p:nvPr/>
        </p:nvSpPr>
        <p:spPr>
          <a:xfrm>
            <a:off x="839160" y="5301000"/>
            <a:ext cx="10945440" cy="0"/>
          </a:xfrm>
          <a:prstGeom prst="line">
            <a:avLst/>
          </a:prstGeom>
          <a:ln w="19080">
            <a:prstDash val="lgDash"/>
            <a:round/>
          </a:ln>
        </p:spPr>
        <p:style>
          <a:lnRef idx="1">
            <a:schemeClr val="dk1"/>
          </a:lnRef>
          <a:fillRef idx="0">
            <a:schemeClr val="dk1"/>
          </a:fillRef>
          <a:effectRef idx="0">
            <a:schemeClr val="dk1"/>
          </a:effectRef>
          <a:fontRef idx="minor"/>
        </p:style>
      </p:sp>
      <p:sp>
        <p:nvSpPr>
          <p:cNvPr id="9" name="CustomShape 1"/>
          <p:cNvSpPr/>
          <p:nvPr/>
        </p:nvSpPr>
        <p:spPr>
          <a:xfrm>
            <a:off x="407520" y="0"/>
            <a:ext cx="11377080" cy="95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ts val="3399"/>
              </a:lnSpc>
            </a:pPr>
            <a:r>
              <a:rPr lang="en-US" sz="3300" b="1" spc="-1" dirty="0">
                <a:solidFill>
                  <a:srgbClr val="FFFFFF"/>
                </a:solidFill>
                <a:latin typeface="Calibri"/>
              </a:rPr>
              <a:t>The SC “</a:t>
            </a:r>
            <a:r>
              <a:rPr lang="en-US" sz="3300" b="1" spc="-1" dirty="0" err="1">
                <a:solidFill>
                  <a:srgbClr val="FFFFFF"/>
                </a:solidFill>
                <a:latin typeface="Calibri"/>
              </a:rPr>
              <a:t>Govorun</a:t>
            </a:r>
            <a:r>
              <a:rPr lang="en-US" sz="3300" b="1" spc="-1" dirty="0">
                <a:solidFill>
                  <a:srgbClr val="FFFFFF"/>
                </a:solidFill>
                <a:latin typeface="Calibri"/>
              </a:rPr>
              <a:t>” for BM@N tasks</a:t>
            </a:r>
            <a:r>
              <a:rPr lang="ru-RU" sz="3300" b="1" spc="-1" dirty="0">
                <a:solidFill>
                  <a:srgbClr val="FFFFFF"/>
                </a:solidFill>
                <a:latin typeface="Calibri"/>
              </a:rPr>
              <a:t>.</a:t>
            </a:r>
            <a:endParaRPr lang="ru-RU" sz="3300" spc="-1" dirty="0">
              <a:solidFill>
                <a:prstClr val="black"/>
              </a:solidFill>
              <a:latin typeface="Calibri"/>
            </a:endParaRPr>
          </a:p>
          <a:p>
            <a:pPr algn="ctr">
              <a:lnSpc>
                <a:spcPts val="3399"/>
              </a:lnSpc>
            </a:pPr>
            <a:r>
              <a:rPr lang="en-US" sz="3300" b="1" spc="-1" dirty="0">
                <a:solidFill>
                  <a:srgbClr val="FFFFFF"/>
                </a:solidFill>
                <a:latin typeface="Calibri"/>
              </a:rPr>
              <a:t>Processing of extra-large files</a:t>
            </a:r>
            <a:endParaRPr lang="ru-RU" sz="3300" spc="-1" dirty="0">
              <a:solidFill>
                <a:prstClr val="black"/>
              </a:solidFill>
              <a:latin typeface="Calibri"/>
            </a:endParaRPr>
          </a:p>
        </p:txBody>
      </p:sp>
      <p:sp>
        <p:nvSpPr>
          <p:cNvPr id="10" name="Прямоугольник 9">
            <a:extLst>
              <a:ext uri="{FF2B5EF4-FFF2-40B4-BE49-F238E27FC236}">
                <a16:creationId xmlns=""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400" b="1" dirty="0">
                <a:solidFill>
                  <a:prstClr val="white"/>
                </a:solidFill>
              </a:rPr>
              <a:t>Computing for the NICA megaproject</a:t>
            </a:r>
          </a:p>
          <a:p>
            <a:pPr algn="ctr" defTabSz="404131">
              <a:lnSpc>
                <a:spcPct val="90000"/>
              </a:lnSpc>
              <a:buClr>
                <a:srgbClr val="000000"/>
              </a:buClr>
              <a:buSzPct val="100000"/>
              <a:defRPr/>
            </a:pPr>
            <a:r>
              <a:rPr lang="ru-RU" sz="2400" b="1" dirty="0">
                <a:solidFill>
                  <a:prstClr val="white"/>
                </a:solidFill>
              </a:rPr>
              <a:t> </a:t>
            </a:r>
            <a:r>
              <a:rPr lang="en-US" sz="2400" b="1" dirty="0">
                <a:solidFill>
                  <a:prstClr val="white"/>
                </a:solidFill>
              </a:rPr>
              <a:t>“</a:t>
            </a:r>
            <a:r>
              <a:rPr lang="en-US" sz="2400" b="1" dirty="0" err="1">
                <a:solidFill>
                  <a:prstClr val="white"/>
                </a:solidFill>
              </a:rPr>
              <a:t>Govorun</a:t>
            </a:r>
            <a:r>
              <a:rPr lang="en-US" sz="2400" b="1" dirty="0">
                <a:solidFill>
                  <a:prstClr val="white"/>
                </a:solidFill>
              </a:rPr>
              <a:t>” supercomputer for BM@N tasks </a:t>
            </a:r>
          </a:p>
        </p:txBody>
      </p:sp>
    </p:spTree>
    <p:extLst>
      <p:ext uri="{BB962C8B-B14F-4D97-AF65-F5344CB8AC3E}">
        <p14:creationId xmlns:p14="http://schemas.microsoft.com/office/powerpoint/2010/main" val="24804399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C:\Users\User\KLASTER\БУКЛЕТ_2020\ПРОЕКТ_буклет\Брагута\3.png"/>
          <p:cNvPicPr/>
          <p:nvPr/>
        </p:nvPicPr>
        <p:blipFill rotWithShape="1">
          <a:blip r:embed="rId3" cstate="print">
            <a:extLst>
              <a:ext uri="{28A0092B-C50C-407E-A947-70E740481C1C}">
                <a14:useLocalDpi xmlns:a14="http://schemas.microsoft.com/office/drawing/2010/main" val="0"/>
              </a:ext>
            </a:extLst>
          </a:blip>
          <a:srcRect r="9204"/>
          <a:stretch/>
        </p:blipFill>
        <p:spPr bwMode="auto">
          <a:xfrm>
            <a:off x="2964812" y="1080601"/>
            <a:ext cx="2584067" cy="2516652"/>
          </a:xfrm>
          <a:prstGeom prst="rect">
            <a:avLst/>
          </a:prstGeom>
        </p:spPr>
      </p:pic>
      <p:sp>
        <p:nvSpPr>
          <p:cNvPr id="11" name="Прямоугольник 10">
            <a:extLst>
              <a:ext uri="{FF2B5EF4-FFF2-40B4-BE49-F238E27FC236}">
                <a16:creationId xmlns=""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800" b="1" dirty="0">
                <a:solidFill>
                  <a:prstClr val="white"/>
                </a:solidFill>
              </a:rPr>
              <a:t>“</a:t>
            </a:r>
            <a:r>
              <a:rPr lang="en-US" sz="2800" b="1" dirty="0" err="1">
                <a:solidFill>
                  <a:prstClr val="white"/>
                </a:solidFill>
              </a:rPr>
              <a:t>Govorun</a:t>
            </a:r>
            <a:r>
              <a:rPr lang="en-US" sz="2800" b="1" dirty="0">
                <a:solidFill>
                  <a:prstClr val="white"/>
                </a:solidFill>
              </a:rPr>
              <a:t>” supercomputer for QCD tasks</a:t>
            </a:r>
          </a:p>
        </p:txBody>
      </p:sp>
      <p:pic>
        <p:nvPicPr>
          <p:cNvPr id="21" name="Рисунок 20" descr="C:\Users\User\KLASTER\БУКЛЕТ_2020\ПРОЕКТ_буклет\Брагута\1A.png"/>
          <p:cNvPicPr/>
          <p:nvPr/>
        </p:nvPicPr>
        <p:blipFill>
          <a:blip r:embed="rId4" cstate="print">
            <a:extLst>
              <a:ext uri="{28A0092B-C50C-407E-A947-70E740481C1C}">
                <a14:useLocalDpi xmlns:a14="http://schemas.microsoft.com/office/drawing/2010/main" val="0"/>
              </a:ext>
            </a:extLst>
          </a:blip>
          <a:stretch>
            <a:fillRect/>
          </a:stretch>
        </p:blipFill>
        <p:spPr bwMode="auto">
          <a:xfrm>
            <a:off x="18064" y="1227287"/>
            <a:ext cx="3068877" cy="1916826"/>
          </a:xfrm>
          <a:prstGeom prst="rect">
            <a:avLst/>
          </a:prstGeom>
        </p:spPr>
      </p:pic>
      <p:pic>
        <p:nvPicPr>
          <p:cNvPr id="23" name="Рисунок 22" descr="C:\Users\User\KLASTER\БУКЛЕТ_2020\ПРОЕКТ_буклет\Брагута\2B.png"/>
          <p:cNvPicPr/>
          <p:nvPr/>
        </p:nvPicPr>
        <p:blipFill>
          <a:blip r:embed="rId5" cstate="print">
            <a:extLst>
              <a:ext uri="{28A0092B-C50C-407E-A947-70E740481C1C}">
                <a14:useLocalDpi xmlns:a14="http://schemas.microsoft.com/office/drawing/2010/main" val="0"/>
              </a:ext>
            </a:extLst>
          </a:blip>
          <a:stretch>
            <a:fillRect/>
          </a:stretch>
        </p:blipFill>
        <p:spPr bwMode="auto">
          <a:xfrm>
            <a:off x="2761989" y="3818351"/>
            <a:ext cx="2824621" cy="2382033"/>
          </a:xfrm>
          <a:prstGeom prst="rect">
            <a:avLst/>
          </a:prstGeom>
        </p:spPr>
      </p:pic>
      <p:sp>
        <p:nvSpPr>
          <p:cNvPr id="4" name="Прямоугольник 3"/>
          <p:cNvSpPr/>
          <p:nvPr/>
        </p:nvSpPr>
        <p:spPr>
          <a:xfrm>
            <a:off x="5549032" y="982949"/>
            <a:ext cx="6567812" cy="6020879"/>
          </a:xfrm>
          <a:prstGeom prst="rect">
            <a:avLst/>
          </a:prstGeom>
        </p:spPr>
        <p:txBody>
          <a:bodyPr wrap="square">
            <a:spAutoFit/>
          </a:bodyPr>
          <a:lstStyle/>
          <a:p>
            <a:pPr algn="just">
              <a:lnSpc>
                <a:spcPct val="107000"/>
              </a:lnSpc>
              <a:spcAft>
                <a:spcPts val="0"/>
              </a:spcAft>
            </a:pPr>
            <a:r>
              <a:rPr lang="en-US" sz="1200" b="1" dirty="0">
                <a:latin typeface="Times New Roman" panose="02020603050405020304" pitchFamily="18" charset="0"/>
                <a:ea typeface="Calibri" panose="020F0502020204030204" pitchFamily="34" charset="0"/>
                <a:cs typeface="Calibri" panose="020F0502020204030204" pitchFamily="34" charset="0"/>
              </a:rPr>
              <a:t>The resources of the “</a:t>
            </a:r>
            <a:r>
              <a:rPr lang="en-US" sz="1200" b="1" dirty="0" err="1">
                <a:latin typeface="Times New Roman" panose="02020603050405020304" pitchFamily="18" charset="0"/>
                <a:ea typeface="Calibri" panose="020F0502020204030204" pitchFamily="34" charset="0"/>
                <a:cs typeface="Calibri" panose="020F0502020204030204" pitchFamily="34" charset="0"/>
              </a:rPr>
              <a:t>Govorun</a:t>
            </a:r>
            <a:r>
              <a:rPr lang="en-US" sz="1200" b="1" dirty="0">
                <a:latin typeface="Times New Roman" panose="02020603050405020304" pitchFamily="18" charset="0"/>
                <a:ea typeface="Calibri" panose="020F0502020204030204" pitchFamily="34" charset="0"/>
                <a:cs typeface="Calibri" panose="020F0502020204030204" pitchFamily="34" charset="0"/>
              </a:rPr>
              <a:t>” supercomputer were used</a:t>
            </a:r>
            <a:r>
              <a:rPr lang="en-US" sz="1200" dirty="0">
                <a:latin typeface="Times New Roman" panose="02020603050405020304" pitchFamily="18" charset="0"/>
                <a:ea typeface="Calibri" panose="020F0502020204030204" pitchFamily="34" charset="0"/>
                <a:cs typeface="Calibri" panose="020F0502020204030204" pitchFamily="34" charset="0"/>
              </a:rPr>
              <a:t> to study the properties of quantum </a:t>
            </a:r>
            <a:r>
              <a:rPr lang="en-US" sz="1200" dirty="0" err="1">
                <a:latin typeface="Times New Roman" panose="02020603050405020304" pitchFamily="18" charset="0"/>
                <a:ea typeface="Calibri" panose="020F0502020204030204" pitchFamily="34" charset="0"/>
                <a:cs typeface="Calibri" panose="020F0502020204030204" pitchFamily="34" charset="0"/>
              </a:rPr>
              <a:t>chromodynamics</a:t>
            </a:r>
            <a:r>
              <a:rPr lang="en-US" sz="1200" dirty="0">
                <a:latin typeface="Times New Roman" panose="02020603050405020304" pitchFamily="18" charset="0"/>
                <a:ea typeface="Calibri" panose="020F0502020204030204" pitchFamily="34" charset="0"/>
                <a:cs typeface="Calibri" panose="020F0502020204030204" pitchFamily="34" charset="0"/>
              </a:rPr>
              <a:t> (QCD) and Dirac semimetals in a tight-binding mode under extreme external conditions using lattice modeling. The given study entails the inversion of large matrices, which is performed on video cards (GPU), as well as massive parallel CPU calculations, to implement the quantum Monte-Carlo method:</a:t>
            </a:r>
            <a:endParaRPr lang="ru-RU" sz="1200" dirty="0">
              <a:latin typeface="Times New Roman" panose="02020603050405020304" pitchFamily="18" charset="0"/>
              <a:ea typeface="Calibri" panose="020F0502020204030204" pitchFamily="34" charset="0"/>
              <a:cs typeface="Calibri" panose="020F0502020204030204" pitchFamily="34" charset="0"/>
            </a:endParaRPr>
          </a:p>
          <a:p>
            <a:pPr algn="just">
              <a:lnSpc>
                <a:spcPct val="107000"/>
              </a:lnSpc>
              <a:spcAft>
                <a:spcPts val="0"/>
              </a:spcAft>
            </a:pPr>
            <a:r>
              <a:rPr lang="ru-RU" sz="1200" dirty="0">
                <a:effectLst/>
                <a:latin typeface="Times New Roman" panose="02020603050405020304" pitchFamily="18" charset="0"/>
                <a:ea typeface="Calibri" panose="020F0502020204030204" pitchFamily="34" charset="0"/>
                <a:cs typeface="Calibri" panose="020F0502020204030204" pitchFamily="34" charset="0"/>
              </a:rPr>
              <a:t> – </a:t>
            </a:r>
            <a:r>
              <a:rPr lang="en-US" sz="1200" dirty="0">
                <a:latin typeface="Times New Roman" panose="02020603050405020304" pitchFamily="18" charset="0"/>
                <a:ea typeface="Calibri" panose="020F0502020204030204" pitchFamily="34" charset="0"/>
                <a:cs typeface="Calibri" panose="020F0502020204030204" pitchFamily="34" charset="0"/>
              </a:rPr>
              <a:t>The influence of the magnetic field on the confinement/</a:t>
            </a:r>
            <a:r>
              <a:rPr lang="en-US" sz="1200" dirty="0" err="1">
                <a:latin typeface="Times New Roman" panose="02020603050405020304" pitchFamily="18" charset="0"/>
                <a:ea typeface="Calibri" panose="020F0502020204030204" pitchFamily="34" charset="0"/>
                <a:cs typeface="Calibri" panose="020F0502020204030204" pitchFamily="34" charset="0"/>
              </a:rPr>
              <a:t>deconfinement</a:t>
            </a:r>
            <a:r>
              <a:rPr lang="en-US" sz="1200" dirty="0">
                <a:latin typeface="Times New Roman" panose="02020603050405020304" pitchFamily="18" charset="0"/>
                <a:ea typeface="Calibri" panose="020F0502020204030204" pitchFamily="34" charset="0"/>
                <a:cs typeface="Calibri" panose="020F0502020204030204" pitchFamily="34" charset="0"/>
              </a:rPr>
              <a:t> transition and the chiral transition at finite temperature and zero baryon density were investigated using the numerical modeling of lattice QCD with a physical quark mass.</a:t>
            </a:r>
            <a:endParaRPr lang="ru-RU" sz="1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0"/>
              </a:spcAft>
            </a:pPr>
            <a:r>
              <a:rPr lang="ru-RU" sz="1200" dirty="0">
                <a:effectLst/>
                <a:latin typeface="Times New Roman" panose="02020603050405020304" pitchFamily="18" charset="0"/>
                <a:ea typeface="Calibri" panose="020F0502020204030204" pitchFamily="34" charset="0"/>
                <a:cs typeface="Calibri" panose="020F0502020204030204" pitchFamily="34" charset="0"/>
              </a:rPr>
              <a:t>– </a:t>
            </a:r>
            <a:r>
              <a:rPr lang="en-US" sz="1200" dirty="0">
                <a:latin typeface="Times New Roman" panose="02020603050405020304" pitchFamily="18" charset="0"/>
                <a:ea typeface="Calibri" panose="020F0502020204030204" pitchFamily="34" charset="0"/>
                <a:cs typeface="Calibri" panose="020F0502020204030204" pitchFamily="34" charset="0"/>
              </a:rPr>
              <a:t>Quantum </a:t>
            </a:r>
            <a:r>
              <a:rPr lang="en-US" sz="1200" dirty="0" err="1">
                <a:latin typeface="Times New Roman" panose="02020603050405020304" pitchFamily="18" charset="0"/>
                <a:ea typeface="Calibri" panose="020F0502020204030204" pitchFamily="34" charset="0"/>
                <a:cs typeface="Calibri" panose="020F0502020204030204" pitchFamily="34" charset="0"/>
              </a:rPr>
              <a:t>chromodynamics</a:t>
            </a:r>
            <a:r>
              <a:rPr lang="en-US" sz="1200" dirty="0">
                <a:latin typeface="Times New Roman" panose="02020603050405020304" pitchFamily="18" charset="0"/>
                <a:ea typeface="Calibri" panose="020F0502020204030204" pitchFamily="34" charset="0"/>
                <a:cs typeface="Calibri" panose="020F0502020204030204" pitchFamily="34" charset="0"/>
              </a:rPr>
              <a:t> with non-zero </a:t>
            </a:r>
            <a:r>
              <a:rPr lang="en-US" sz="1200" dirty="0" err="1">
                <a:latin typeface="Times New Roman" panose="02020603050405020304" pitchFamily="18" charset="0"/>
                <a:ea typeface="Calibri" panose="020F0502020204030204" pitchFamily="34" charset="0"/>
                <a:cs typeface="Calibri" panose="020F0502020204030204" pitchFamily="34" charset="0"/>
              </a:rPr>
              <a:t>isospin</a:t>
            </a:r>
            <a:r>
              <a:rPr lang="en-US" sz="1200" dirty="0">
                <a:latin typeface="Times New Roman" panose="02020603050405020304" pitchFamily="18" charset="0"/>
                <a:ea typeface="Calibri" panose="020F0502020204030204" pitchFamily="34" charset="0"/>
                <a:cs typeface="Calibri" panose="020F0502020204030204" pitchFamily="34" charset="0"/>
              </a:rPr>
              <a:t> density taking into account dynamical u- d-, s- quarks in the </a:t>
            </a:r>
            <a:r>
              <a:rPr lang="en-US" sz="1200" dirty="0" err="1">
                <a:latin typeface="Times New Roman" panose="02020603050405020304" pitchFamily="18" charset="0"/>
                <a:ea typeface="Calibri" panose="020F0502020204030204" pitchFamily="34" charset="0"/>
                <a:cs typeface="Calibri" panose="020F0502020204030204" pitchFamily="34" charset="0"/>
              </a:rPr>
              <a:t>Kogut</a:t>
            </a:r>
            <a:r>
              <a:rPr lang="en-US" sz="1200" dirty="0">
                <a:latin typeface="Times New Roman" panose="02020603050405020304" pitchFamily="18" charset="0"/>
                <a:ea typeface="Calibri" panose="020F0502020204030204" pitchFamily="34" charset="0"/>
                <a:cs typeface="Calibri" panose="020F0502020204030204" pitchFamily="34" charset="0"/>
              </a:rPr>
              <a:t>-Susskind formulation was studied.</a:t>
            </a:r>
            <a:endParaRPr lang="ru-RU" sz="1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0"/>
              </a:spcAft>
            </a:pPr>
            <a:r>
              <a:rPr lang="ru-RU" sz="1200" dirty="0">
                <a:effectLst/>
                <a:latin typeface="Times New Roman" panose="02020603050405020304" pitchFamily="18" charset="0"/>
                <a:ea typeface="Calibri" panose="020F0502020204030204" pitchFamily="34" charset="0"/>
                <a:cs typeface="Calibri" panose="020F0502020204030204" pitchFamily="34" charset="0"/>
              </a:rPr>
              <a:t>– </a:t>
            </a:r>
            <a:r>
              <a:rPr lang="en-US" sz="1200" dirty="0">
                <a:latin typeface="Times New Roman" panose="02020603050405020304" pitchFamily="18" charset="0"/>
                <a:ea typeface="Calibri" panose="020F0502020204030204" pitchFamily="34" charset="0"/>
                <a:cs typeface="Calibri" panose="020F0502020204030204" pitchFamily="34" charset="0"/>
              </a:rPr>
              <a:t>The potential of the interaction between a static quark-antiquark pair in dense two-color QCD was investigated, and the confinement/</a:t>
            </a:r>
            <a:r>
              <a:rPr lang="en-US" sz="1200" dirty="0" err="1">
                <a:latin typeface="Times New Roman" panose="02020603050405020304" pitchFamily="18" charset="0"/>
                <a:ea typeface="Calibri" panose="020F0502020204030204" pitchFamily="34" charset="0"/>
                <a:cs typeface="Calibri" panose="020F0502020204030204" pitchFamily="34" charset="0"/>
              </a:rPr>
              <a:t>deconfinement</a:t>
            </a:r>
            <a:r>
              <a:rPr lang="en-US" sz="1200" dirty="0">
                <a:latin typeface="Times New Roman" panose="02020603050405020304" pitchFamily="18" charset="0"/>
                <a:ea typeface="Calibri" panose="020F0502020204030204" pitchFamily="34" charset="0"/>
                <a:cs typeface="Calibri" panose="020F0502020204030204" pitchFamily="34" charset="0"/>
              </a:rPr>
              <a:t> phenomenon was studied.</a:t>
            </a:r>
            <a:endParaRPr lang="ru-RU" sz="1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0"/>
              </a:spcAft>
            </a:pPr>
            <a:r>
              <a:rPr lang="ru-RU" sz="1200" dirty="0">
                <a:effectLst/>
                <a:latin typeface="Times New Roman" panose="02020603050405020304" pitchFamily="18" charset="0"/>
                <a:ea typeface="Calibri" panose="020F0502020204030204" pitchFamily="34" charset="0"/>
                <a:cs typeface="Calibri" panose="020F0502020204030204" pitchFamily="34" charset="0"/>
              </a:rPr>
              <a:t>– </a:t>
            </a:r>
            <a:r>
              <a:rPr lang="en-US" sz="1200" dirty="0">
                <a:latin typeface="Times New Roman" panose="02020603050405020304" pitchFamily="18" charset="0"/>
                <a:ea typeface="Calibri" panose="020F0502020204030204" pitchFamily="34" charset="0"/>
                <a:cs typeface="Calibri" panose="020F0502020204030204" pitchFamily="34" charset="0"/>
              </a:rPr>
              <a:t>The effect of the non-zero chiral chemical potential on dynamical chiral symmetry breaking for Dirac semimetals was studied.</a:t>
            </a:r>
            <a:endParaRPr lang="ru-RU" sz="1200" dirty="0">
              <a:effectLst/>
              <a:latin typeface="Times New Roman" panose="02020603050405020304" pitchFamily="18" charset="0"/>
              <a:ea typeface="Calibri" panose="020F0502020204030204" pitchFamily="34" charset="0"/>
              <a:cs typeface="Calibri" panose="020F0502020204030204" pitchFamily="34" charset="0"/>
            </a:endParaRPr>
          </a:p>
          <a:p>
            <a:pPr marL="171450" indent="-171450" algn="just">
              <a:lnSpc>
                <a:spcPct val="107000"/>
              </a:lnSpc>
              <a:spcAft>
                <a:spcPts val="0"/>
              </a:spcAft>
              <a:buFontTx/>
              <a:buChar char="-"/>
            </a:pPr>
            <a:r>
              <a:rPr lang="en-US" sz="1200" dirty="0">
                <a:latin typeface="Times New Roman" panose="02020603050405020304" pitchFamily="18" charset="0"/>
                <a:ea typeface="Calibri" panose="020F0502020204030204" pitchFamily="34" charset="0"/>
              </a:rPr>
              <a:t>The influence of the external magnetic field on the electromagnetic conductivity of quark-gluon plasma was investigated.</a:t>
            </a:r>
            <a:endParaRPr lang="ru-RU" sz="1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US" sz="1200" b="1" dirty="0">
                <a:latin typeface="Times New Roman" panose="02020603050405020304" pitchFamily="18" charset="0"/>
                <a:ea typeface="Calibri" panose="020F0502020204030204" pitchFamily="34" charset="0"/>
              </a:rPr>
              <a:t>The results are published in the articles</a:t>
            </a:r>
            <a:r>
              <a:rPr lang="ru-RU" sz="1200" b="1" dirty="0">
                <a:latin typeface="Times New Roman" panose="02020603050405020304" pitchFamily="18" charset="0"/>
                <a:ea typeface="Calibri" panose="020F0502020204030204" pitchFamily="34" charset="0"/>
              </a:rPr>
              <a:t>:</a:t>
            </a:r>
            <a:endParaRPr lang="ru-RU" sz="1200" b="1" dirty="0">
              <a:effectLst/>
              <a:latin typeface="Times New Roman" panose="02020603050405020304" pitchFamily="18" charset="0"/>
              <a:ea typeface="Calibri" panose="020F0502020204030204" pitchFamily="34" charset="0"/>
            </a:endParaRPr>
          </a:p>
          <a:p>
            <a:pPr algn="just">
              <a:lnSpc>
                <a:spcPct val="107000"/>
              </a:lnSpc>
            </a:pPr>
            <a:r>
              <a:rPr lang="en-US" sz="1200" dirty="0">
                <a:latin typeface="Times New Roman" panose="02020603050405020304" pitchFamily="18" charset="0"/>
                <a:ea typeface="Calibri" panose="020F0502020204030204" pitchFamily="34" charset="0"/>
                <a:cs typeface="Calibri" panose="020F0502020204030204" pitchFamily="34" charset="0"/>
              </a:rPr>
              <a:t>1. V. V. </a:t>
            </a:r>
            <a:r>
              <a:rPr lang="en-US" sz="1200" dirty="0" err="1">
                <a:latin typeface="Times New Roman" panose="02020603050405020304" pitchFamily="18" charset="0"/>
                <a:ea typeface="Calibri" panose="020F0502020204030204" pitchFamily="34" charset="0"/>
                <a:cs typeface="Calibri" panose="020F0502020204030204" pitchFamily="34" charset="0"/>
              </a:rPr>
              <a:t>Braguta</a:t>
            </a:r>
            <a:r>
              <a:rPr lang="en-US" sz="1200" dirty="0">
                <a:latin typeface="Times New Roman" panose="02020603050405020304" pitchFamily="18" charset="0"/>
                <a:ea typeface="Calibri" panose="020F0502020204030204" pitchFamily="34" charset="0"/>
                <a:cs typeface="Calibri" panose="020F0502020204030204" pitchFamily="34" charset="0"/>
              </a:rPr>
              <a:t>, M. N. </a:t>
            </a:r>
            <a:r>
              <a:rPr lang="en-US" sz="1200" dirty="0" err="1">
                <a:latin typeface="Times New Roman" panose="02020603050405020304" pitchFamily="18" charset="0"/>
                <a:ea typeface="Calibri" panose="020F0502020204030204" pitchFamily="34" charset="0"/>
                <a:cs typeface="Calibri" panose="020F0502020204030204" pitchFamily="34" charset="0"/>
              </a:rPr>
              <a:t>Chernodub</a:t>
            </a:r>
            <a:r>
              <a:rPr lang="en-US" sz="1200" dirty="0">
                <a:latin typeface="Times New Roman" panose="02020603050405020304" pitchFamily="18" charset="0"/>
                <a:ea typeface="Calibri" panose="020F0502020204030204" pitchFamily="34" charset="0"/>
                <a:cs typeface="Calibri" panose="020F0502020204030204" pitchFamily="34" charset="0"/>
              </a:rPr>
              <a:t>, A. Yu. </a:t>
            </a:r>
            <a:r>
              <a:rPr lang="en-US" sz="1200" dirty="0" err="1">
                <a:latin typeface="Times New Roman" panose="02020603050405020304" pitchFamily="18" charset="0"/>
                <a:ea typeface="Calibri" panose="020F0502020204030204" pitchFamily="34" charset="0"/>
                <a:cs typeface="Calibri" panose="020F0502020204030204" pitchFamily="34" charset="0"/>
              </a:rPr>
              <a:t>Kotov</a:t>
            </a:r>
            <a:r>
              <a:rPr lang="en-US" sz="1200" dirty="0">
                <a:latin typeface="Times New Roman" panose="02020603050405020304" pitchFamily="18" charset="0"/>
                <a:ea typeface="Calibri" panose="020F0502020204030204" pitchFamily="34" charset="0"/>
                <a:cs typeface="Calibri" panose="020F0502020204030204" pitchFamily="34" charset="0"/>
              </a:rPr>
              <a:t>, A. V. </a:t>
            </a:r>
            <a:r>
              <a:rPr lang="en-US" sz="1200" dirty="0" err="1">
                <a:latin typeface="Times New Roman" panose="02020603050405020304" pitchFamily="18" charset="0"/>
                <a:ea typeface="Calibri" panose="020F0502020204030204" pitchFamily="34" charset="0"/>
                <a:cs typeface="Calibri" panose="020F0502020204030204" pitchFamily="34" charset="0"/>
              </a:rPr>
              <a:t>Molochkov</a:t>
            </a:r>
            <a:r>
              <a:rPr lang="en-US" sz="1200" dirty="0">
                <a:latin typeface="Times New Roman" panose="02020603050405020304" pitchFamily="18" charset="0"/>
                <a:ea typeface="Calibri" panose="020F0502020204030204" pitchFamily="34" charset="0"/>
                <a:cs typeface="Calibri" panose="020F0502020204030204" pitchFamily="34" charset="0"/>
              </a:rPr>
              <a:t>, and A. A. </a:t>
            </a:r>
            <a:r>
              <a:rPr lang="en-US" sz="1200" dirty="0" err="1">
                <a:latin typeface="Times New Roman" panose="02020603050405020304" pitchFamily="18" charset="0"/>
                <a:ea typeface="Calibri" panose="020F0502020204030204" pitchFamily="34" charset="0"/>
                <a:cs typeface="Calibri" panose="020F0502020204030204" pitchFamily="34" charset="0"/>
              </a:rPr>
              <a:t>Nikolaev</a:t>
            </a:r>
            <a:r>
              <a:rPr lang="en-US" sz="1200" dirty="0">
                <a:latin typeface="Times New Roman" panose="02020603050405020304" pitchFamily="18" charset="0"/>
                <a:ea typeface="Calibri" panose="020F0502020204030204" pitchFamily="34" charset="0"/>
                <a:cs typeface="Calibri" panose="020F0502020204030204" pitchFamily="34" charset="0"/>
              </a:rPr>
              <a:t>, Phys. Rev. D 100 (2019), 114503, DOI: 10.1103/PhysRevD.100.114503, arXiv:1909.09547</a:t>
            </a:r>
          </a:p>
          <a:p>
            <a:pPr algn="just">
              <a:lnSpc>
                <a:spcPct val="107000"/>
              </a:lnSpc>
            </a:pPr>
            <a:r>
              <a:rPr lang="en-US" sz="1200" dirty="0">
                <a:latin typeface="Times New Roman" panose="02020603050405020304" pitchFamily="18" charset="0"/>
                <a:ea typeface="Calibri" panose="020F0502020204030204" pitchFamily="34" charset="0"/>
                <a:cs typeface="Calibri" panose="020F0502020204030204" pitchFamily="34" charset="0"/>
              </a:rPr>
              <a:t>2. V.V. </a:t>
            </a:r>
            <a:r>
              <a:rPr lang="en-US" sz="1200" dirty="0" err="1">
                <a:latin typeface="Times New Roman" panose="02020603050405020304" pitchFamily="18" charset="0"/>
                <a:ea typeface="Calibri" panose="020F0502020204030204" pitchFamily="34" charset="0"/>
                <a:cs typeface="Calibri" panose="020F0502020204030204" pitchFamily="34" charset="0"/>
              </a:rPr>
              <a:t>Braguta</a:t>
            </a:r>
            <a:r>
              <a:rPr lang="en-US" sz="1200" dirty="0">
                <a:latin typeface="Times New Roman" panose="02020603050405020304" pitchFamily="18" charset="0"/>
                <a:ea typeface="Calibri" panose="020F0502020204030204" pitchFamily="34" charset="0"/>
                <a:cs typeface="Calibri" panose="020F0502020204030204" pitchFamily="34" charset="0"/>
              </a:rPr>
              <a:t> , </a:t>
            </a:r>
            <a:r>
              <a:rPr lang="en-US" sz="1200" dirty="0" err="1">
                <a:latin typeface="Times New Roman" panose="02020603050405020304" pitchFamily="18" charset="0"/>
                <a:ea typeface="Calibri" panose="020F0502020204030204" pitchFamily="34" charset="0"/>
                <a:cs typeface="Calibri" panose="020F0502020204030204" pitchFamily="34" charset="0"/>
              </a:rPr>
              <a:t>A.Yu</a:t>
            </a:r>
            <a:r>
              <a:rPr lang="en-US" sz="1200" dirty="0">
                <a:latin typeface="Times New Roman" panose="02020603050405020304" pitchFamily="18" charset="0"/>
                <a:ea typeface="Calibri" panose="020F0502020204030204" pitchFamily="34" charset="0"/>
                <a:cs typeface="Calibri" panose="020F0502020204030204" pitchFamily="34" charset="0"/>
              </a:rPr>
              <a:t>. </a:t>
            </a:r>
            <a:r>
              <a:rPr lang="en-US" sz="1200" dirty="0" err="1">
                <a:latin typeface="Times New Roman" panose="02020603050405020304" pitchFamily="18" charset="0"/>
                <a:ea typeface="Calibri" panose="020F0502020204030204" pitchFamily="34" charset="0"/>
                <a:cs typeface="Calibri" panose="020F0502020204030204" pitchFamily="34" charset="0"/>
              </a:rPr>
              <a:t>Kotov</a:t>
            </a:r>
            <a:r>
              <a:rPr lang="en-US" sz="1200" dirty="0">
                <a:latin typeface="Times New Roman" panose="02020603050405020304" pitchFamily="18" charset="0"/>
                <a:ea typeface="Calibri" panose="020F0502020204030204" pitchFamily="34" charset="0"/>
                <a:cs typeface="Calibri" panose="020F0502020204030204" pitchFamily="34" charset="0"/>
              </a:rPr>
              <a:t>, A.A. </a:t>
            </a:r>
            <a:r>
              <a:rPr lang="en-US" sz="1200" dirty="0" err="1">
                <a:latin typeface="Times New Roman" panose="02020603050405020304" pitchFamily="18" charset="0"/>
                <a:ea typeface="Calibri" panose="020F0502020204030204" pitchFamily="34" charset="0"/>
                <a:cs typeface="Calibri" panose="020F0502020204030204" pitchFamily="34" charset="0"/>
              </a:rPr>
              <a:t>Nikolaev</a:t>
            </a:r>
            <a:r>
              <a:rPr lang="en-US" sz="1200" dirty="0">
                <a:latin typeface="Times New Roman" panose="02020603050405020304" pitchFamily="18" charset="0"/>
                <a:ea typeface="Calibri" panose="020F0502020204030204" pitchFamily="34" charset="0"/>
                <a:cs typeface="Calibri" panose="020F0502020204030204" pitchFamily="34" charset="0"/>
              </a:rPr>
              <a:t>, JETP Lett. 110 (2019) no.1, 1-4, DOI: 10.1134/S0021364019130083 (JETP Letters</a:t>
            </a:r>
            <a:r>
              <a:rPr lang="ru-RU" sz="1200" dirty="0">
                <a:latin typeface="Times New Roman" panose="02020603050405020304" pitchFamily="18" charset="0"/>
                <a:ea typeface="Calibri" panose="020F0502020204030204" pitchFamily="34" charset="0"/>
                <a:cs typeface="Calibri" panose="020F0502020204030204" pitchFamily="34" charset="0"/>
              </a:rPr>
              <a:t>, 110 (2019) </a:t>
            </a:r>
            <a:r>
              <a:rPr lang="en-US" sz="1200" dirty="0">
                <a:latin typeface="Times New Roman" panose="02020603050405020304" pitchFamily="18" charset="0"/>
                <a:ea typeface="Calibri" panose="020F0502020204030204" pitchFamily="34" charset="0"/>
                <a:cs typeface="Calibri" panose="020F0502020204030204" pitchFamily="34" charset="0"/>
              </a:rPr>
              <a:t>no.1, 3-6)</a:t>
            </a:r>
          </a:p>
          <a:p>
            <a:pPr algn="just">
              <a:lnSpc>
                <a:spcPct val="107000"/>
              </a:lnSpc>
            </a:pPr>
            <a:r>
              <a:rPr lang="en-US" sz="1200" dirty="0">
                <a:latin typeface="Times New Roman" panose="02020603050405020304" pitchFamily="18" charset="0"/>
                <a:ea typeface="Calibri" panose="020F0502020204030204" pitchFamily="34" charset="0"/>
                <a:cs typeface="Calibri" panose="020F0502020204030204" pitchFamily="34" charset="0"/>
              </a:rPr>
              <a:t>3. N. </a:t>
            </a:r>
            <a:r>
              <a:rPr lang="en-US" sz="1200" dirty="0" err="1">
                <a:latin typeface="Times New Roman" panose="02020603050405020304" pitchFamily="18" charset="0"/>
                <a:ea typeface="Calibri" panose="020F0502020204030204" pitchFamily="34" charset="0"/>
                <a:cs typeface="Calibri" panose="020F0502020204030204" pitchFamily="34" charset="0"/>
              </a:rPr>
              <a:t>Astrakhantsev</a:t>
            </a:r>
            <a:r>
              <a:rPr lang="en-US" sz="1200" dirty="0">
                <a:latin typeface="Times New Roman" panose="02020603050405020304" pitchFamily="18" charset="0"/>
                <a:ea typeface="Calibri" panose="020F0502020204030204" pitchFamily="34" charset="0"/>
                <a:cs typeface="Calibri" panose="020F0502020204030204" pitchFamily="34" charset="0"/>
              </a:rPr>
              <a:t>, V. </a:t>
            </a:r>
            <a:r>
              <a:rPr lang="en-US" sz="1200" dirty="0" err="1">
                <a:latin typeface="Times New Roman" panose="02020603050405020304" pitchFamily="18" charset="0"/>
                <a:ea typeface="Calibri" panose="020F0502020204030204" pitchFamily="34" charset="0"/>
                <a:cs typeface="Calibri" panose="020F0502020204030204" pitchFamily="34" charset="0"/>
              </a:rPr>
              <a:t>Bornyakov</a:t>
            </a:r>
            <a:r>
              <a:rPr lang="en-US" sz="1200" dirty="0">
                <a:latin typeface="Times New Roman" panose="02020603050405020304" pitchFamily="18" charset="0"/>
                <a:ea typeface="Calibri" panose="020F0502020204030204" pitchFamily="34" charset="0"/>
                <a:cs typeface="Calibri" panose="020F0502020204030204" pitchFamily="34" charset="0"/>
              </a:rPr>
              <a:t>, V. </a:t>
            </a:r>
            <a:r>
              <a:rPr lang="en-US" sz="1200" dirty="0" err="1">
                <a:latin typeface="Times New Roman" panose="02020603050405020304" pitchFamily="18" charset="0"/>
                <a:ea typeface="Calibri" panose="020F0502020204030204" pitchFamily="34" charset="0"/>
                <a:cs typeface="Calibri" panose="020F0502020204030204" pitchFamily="34" charset="0"/>
              </a:rPr>
              <a:t>Braguta</a:t>
            </a:r>
            <a:r>
              <a:rPr lang="en-US" sz="1200" dirty="0">
                <a:latin typeface="Times New Roman" panose="02020603050405020304" pitchFamily="18" charset="0"/>
                <a:ea typeface="Calibri" panose="020F0502020204030204" pitchFamily="34" charset="0"/>
                <a:cs typeface="Calibri" panose="020F0502020204030204" pitchFamily="34" charset="0"/>
              </a:rPr>
              <a:t>, E.M. </a:t>
            </a:r>
            <a:r>
              <a:rPr lang="en-US" sz="1200" dirty="0" err="1">
                <a:latin typeface="Times New Roman" panose="02020603050405020304" pitchFamily="18" charset="0"/>
                <a:ea typeface="Calibri" panose="020F0502020204030204" pitchFamily="34" charset="0"/>
                <a:cs typeface="Calibri" panose="020F0502020204030204" pitchFamily="34" charset="0"/>
              </a:rPr>
              <a:t>Ilgenfritz</a:t>
            </a:r>
            <a:r>
              <a:rPr lang="en-US" sz="1200" dirty="0">
                <a:latin typeface="Times New Roman" panose="02020603050405020304" pitchFamily="18" charset="0"/>
                <a:ea typeface="Calibri" panose="020F0502020204030204" pitchFamily="34" charset="0"/>
                <a:cs typeface="Calibri" panose="020F0502020204030204" pitchFamily="34" charset="0"/>
              </a:rPr>
              <a:t>, A.Y. </a:t>
            </a:r>
            <a:r>
              <a:rPr lang="en-US" sz="1200" dirty="0" err="1">
                <a:latin typeface="Times New Roman" panose="02020603050405020304" pitchFamily="18" charset="0"/>
                <a:ea typeface="Calibri" panose="020F0502020204030204" pitchFamily="34" charset="0"/>
                <a:cs typeface="Calibri" panose="020F0502020204030204" pitchFamily="34" charset="0"/>
              </a:rPr>
              <a:t>Kotov</a:t>
            </a:r>
            <a:r>
              <a:rPr lang="en-US" sz="1200" dirty="0">
                <a:latin typeface="Times New Roman" panose="02020603050405020304" pitchFamily="18" charset="0"/>
                <a:ea typeface="Calibri" panose="020F0502020204030204" pitchFamily="34" charset="0"/>
                <a:cs typeface="Calibri" panose="020F0502020204030204" pitchFamily="34" charset="0"/>
              </a:rPr>
              <a:t>, A. </a:t>
            </a:r>
            <a:r>
              <a:rPr lang="en-US" sz="1200" dirty="0" err="1">
                <a:latin typeface="Times New Roman" panose="02020603050405020304" pitchFamily="18" charset="0"/>
                <a:ea typeface="Calibri" panose="020F0502020204030204" pitchFamily="34" charset="0"/>
                <a:cs typeface="Calibri" panose="020F0502020204030204" pitchFamily="34" charset="0"/>
              </a:rPr>
              <a:t>Nikolaev</a:t>
            </a:r>
            <a:r>
              <a:rPr lang="en-US" sz="1200" dirty="0">
                <a:latin typeface="Times New Roman" panose="02020603050405020304" pitchFamily="18" charset="0"/>
                <a:ea typeface="Calibri" panose="020F0502020204030204" pitchFamily="34" charset="0"/>
                <a:cs typeface="Calibri" panose="020F0502020204030204" pitchFamily="34" charset="0"/>
              </a:rPr>
              <a:t>, A. </a:t>
            </a:r>
            <a:r>
              <a:rPr lang="en-US" sz="1200" dirty="0" err="1">
                <a:latin typeface="Times New Roman" panose="02020603050405020304" pitchFamily="18" charset="0"/>
                <a:ea typeface="Calibri" panose="020F0502020204030204" pitchFamily="34" charset="0"/>
                <a:cs typeface="Calibri" panose="020F0502020204030204" pitchFamily="34" charset="0"/>
              </a:rPr>
              <a:t>Rothkopf</a:t>
            </a:r>
            <a:r>
              <a:rPr lang="en-US" sz="1200" dirty="0">
                <a:latin typeface="Times New Roman" panose="02020603050405020304" pitchFamily="18" charset="0"/>
                <a:ea typeface="Calibri" panose="020F0502020204030204" pitchFamily="34" charset="0"/>
                <a:cs typeface="Calibri" panose="020F0502020204030204" pitchFamily="34" charset="0"/>
              </a:rPr>
              <a:t>, </a:t>
            </a:r>
            <a:r>
              <a:rPr lang="en-US" sz="1200" dirty="0" err="1">
                <a:latin typeface="Times New Roman" panose="02020603050405020304" pitchFamily="18" charset="0"/>
                <a:ea typeface="Calibri" panose="020F0502020204030204" pitchFamily="34" charset="0"/>
                <a:cs typeface="Calibri" panose="020F0502020204030204" pitchFamily="34" charset="0"/>
              </a:rPr>
              <a:t>PoS</a:t>
            </a:r>
            <a:r>
              <a:rPr lang="en-US" sz="1200" dirty="0">
                <a:latin typeface="Times New Roman" panose="02020603050405020304" pitchFamily="18" charset="0"/>
                <a:ea typeface="Calibri" panose="020F0502020204030204" pitchFamily="34" charset="0"/>
                <a:cs typeface="Calibri" panose="020F0502020204030204" pitchFamily="34" charset="0"/>
              </a:rPr>
              <a:t> Confinement2018 (2019), 154, DOI: 10.22323/1.336.0154</a:t>
            </a:r>
          </a:p>
          <a:p>
            <a:pPr algn="just">
              <a:lnSpc>
                <a:spcPct val="107000"/>
              </a:lnSpc>
            </a:pPr>
            <a:r>
              <a:rPr lang="en-US" sz="1200" dirty="0">
                <a:latin typeface="Times New Roman" panose="02020603050405020304" pitchFamily="18" charset="0"/>
                <a:ea typeface="Calibri" panose="020F0502020204030204" pitchFamily="34" charset="0"/>
                <a:cs typeface="Calibri" panose="020F0502020204030204" pitchFamily="34" charset="0"/>
              </a:rPr>
              <a:t>4. V. V. </a:t>
            </a:r>
            <a:r>
              <a:rPr lang="en-US" sz="1200" dirty="0" err="1">
                <a:latin typeface="Times New Roman" panose="02020603050405020304" pitchFamily="18" charset="0"/>
                <a:ea typeface="Calibri" panose="020F0502020204030204" pitchFamily="34" charset="0"/>
                <a:cs typeface="Calibri" panose="020F0502020204030204" pitchFamily="34" charset="0"/>
              </a:rPr>
              <a:t>Braguta</a:t>
            </a:r>
            <a:r>
              <a:rPr lang="en-US" sz="1200" dirty="0">
                <a:latin typeface="Times New Roman" panose="02020603050405020304" pitchFamily="18" charset="0"/>
                <a:ea typeface="Calibri" panose="020F0502020204030204" pitchFamily="34" charset="0"/>
                <a:cs typeface="Calibri" panose="020F0502020204030204" pitchFamily="34" charset="0"/>
              </a:rPr>
              <a:t>, M. I. </a:t>
            </a:r>
            <a:r>
              <a:rPr lang="en-US" sz="1200" dirty="0" err="1">
                <a:latin typeface="Times New Roman" panose="02020603050405020304" pitchFamily="18" charset="0"/>
                <a:ea typeface="Calibri" panose="020F0502020204030204" pitchFamily="34" charset="0"/>
                <a:cs typeface="Calibri" panose="020F0502020204030204" pitchFamily="34" charset="0"/>
              </a:rPr>
              <a:t>Katsnelson</a:t>
            </a:r>
            <a:r>
              <a:rPr lang="en-US" sz="1200" dirty="0">
                <a:latin typeface="Times New Roman" panose="02020603050405020304" pitchFamily="18" charset="0"/>
                <a:ea typeface="Calibri" panose="020F0502020204030204" pitchFamily="34" charset="0"/>
                <a:cs typeface="Calibri" panose="020F0502020204030204" pitchFamily="34" charset="0"/>
              </a:rPr>
              <a:t>, A. Yu. </a:t>
            </a:r>
            <a:r>
              <a:rPr lang="en-US" sz="1200" dirty="0" err="1">
                <a:latin typeface="Times New Roman" panose="02020603050405020304" pitchFamily="18" charset="0"/>
                <a:ea typeface="Calibri" panose="020F0502020204030204" pitchFamily="34" charset="0"/>
                <a:cs typeface="Calibri" panose="020F0502020204030204" pitchFamily="34" charset="0"/>
              </a:rPr>
              <a:t>Kotov</a:t>
            </a:r>
            <a:r>
              <a:rPr lang="en-US" sz="1200" dirty="0">
                <a:latin typeface="Times New Roman" panose="02020603050405020304" pitchFamily="18" charset="0"/>
                <a:ea typeface="Calibri" panose="020F0502020204030204" pitchFamily="34" charset="0"/>
                <a:cs typeface="Calibri" panose="020F0502020204030204" pitchFamily="34" charset="0"/>
              </a:rPr>
              <a:t>, and A. M. </a:t>
            </a:r>
            <a:r>
              <a:rPr lang="en-US" sz="1200" dirty="0" err="1">
                <a:latin typeface="Times New Roman" panose="02020603050405020304" pitchFamily="18" charset="0"/>
                <a:ea typeface="Calibri" panose="020F0502020204030204" pitchFamily="34" charset="0"/>
                <a:cs typeface="Calibri" panose="020F0502020204030204" pitchFamily="34" charset="0"/>
              </a:rPr>
              <a:t>Trunin</a:t>
            </a:r>
            <a:r>
              <a:rPr lang="en-US" sz="1200" dirty="0">
                <a:latin typeface="Times New Roman" panose="02020603050405020304" pitchFamily="18" charset="0"/>
                <a:ea typeface="Calibri" panose="020F0502020204030204" pitchFamily="34" charset="0"/>
                <a:cs typeface="Calibri" panose="020F0502020204030204" pitchFamily="34" charset="0"/>
              </a:rPr>
              <a:t>, </a:t>
            </a:r>
            <a:r>
              <a:rPr lang="en-US" sz="1200" dirty="0" err="1">
                <a:latin typeface="Times New Roman" panose="02020603050405020304" pitchFamily="18" charset="0"/>
                <a:ea typeface="Calibri" panose="020F0502020204030204" pitchFamily="34" charset="0"/>
                <a:cs typeface="Calibri" panose="020F0502020204030204" pitchFamily="34" charset="0"/>
              </a:rPr>
              <a:t>Phys.Rev</a:t>
            </a:r>
            <a:r>
              <a:rPr lang="en-US" sz="1200" dirty="0">
                <a:latin typeface="Times New Roman" panose="02020603050405020304" pitchFamily="18" charset="0"/>
                <a:ea typeface="Calibri" panose="020F0502020204030204" pitchFamily="34" charset="0"/>
                <a:cs typeface="Calibri" panose="020F0502020204030204" pitchFamily="34" charset="0"/>
              </a:rPr>
              <a:t>. B100 (2019), 085117, DOI: 10.1103/PhysRevB.100.085117 , e-Print: arXiv:1904.07003 </a:t>
            </a:r>
          </a:p>
          <a:p>
            <a:pPr algn="just">
              <a:lnSpc>
                <a:spcPct val="107000"/>
              </a:lnSpc>
            </a:pPr>
            <a:r>
              <a:rPr lang="en-US" sz="1200" dirty="0">
                <a:latin typeface="Times New Roman" panose="02020603050405020304" pitchFamily="18" charset="0"/>
                <a:ea typeface="Calibri" panose="020F0502020204030204" pitchFamily="34" charset="0"/>
                <a:cs typeface="Calibri" panose="020F0502020204030204" pitchFamily="34" charset="0"/>
              </a:rPr>
              <a:t>5. N. Yu. </a:t>
            </a:r>
            <a:r>
              <a:rPr lang="en-US" sz="1200" dirty="0" err="1">
                <a:latin typeface="Times New Roman" panose="02020603050405020304" pitchFamily="18" charset="0"/>
                <a:ea typeface="Calibri" panose="020F0502020204030204" pitchFamily="34" charset="0"/>
                <a:cs typeface="Calibri" panose="020F0502020204030204" pitchFamily="34" charset="0"/>
              </a:rPr>
              <a:t>Astrakhantsev</a:t>
            </a:r>
            <a:r>
              <a:rPr lang="en-US" sz="1200" dirty="0">
                <a:latin typeface="Times New Roman" panose="02020603050405020304" pitchFamily="18" charset="0"/>
                <a:ea typeface="Calibri" panose="020F0502020204030204" pitchFamily="34" charset="0"/>
                <a:cs typeface="Calibri" panose="020F0502020204030204" pitchFamily="34" charset="0"/>
              </a:rPr>
              <a:t>, V. G. </a:t>
            </a:r>
            <a:r>
              <a:rPr lang="en-US" sz="1200" dirty="0" err="1">
                <a:latin typeface="Times New Roman" panose="02020603050405020304" pitchFamily="18" charset="0"/>
                <a:ea typeface="Calibri" panose="020F0502020204030204" pitchFamily="34" charset="0"/>
                <a:cs typeface="Calibri" panose="020F0502020204030204" pitchFamily="34" charset="0"/>
              </a:rPr>
              <a:t>Bornyakov</a:t>
            </a:r>
            <a:r>
              <a:rPr lang="en-US" sz="1200" dirty="0">
                <a:latin typeface="Times New Roman" panose="02020603050405020304" pitchFamily="18" charset="0"/>
                <a:ea typeface="Calibri" panose="020F0502020204030204" pitchFamily="34" charset="0"/>
                <a:cs typeface="Calibri" panose="020F0502020204030204" pitchFamily="34" charset="0"/>
              </a:rPr>
              <a:t>, V. V. </a:t>
            </a:r>
            <a:r>
              <a:rPr lang="en-US" sz="1200" dirty="0" err="1">
                <a:latin typeface="Times New Roman" panose="02020603050405020304" pitchFamily="18" charset="0"/>
                <a:ea typeface="Calibri" panose="020F0502020204030204" pitchFamily="34" charset="0"/>
                <a:cs typeface="Calibri" panose="020F0502020204030204" pitchFamily="34" charset="0"/>
              </a:rPr>
              <a:t>Braguta</a:t>
            </a:r>
            <a:r>
              <a:rPr lang="en-US" sz="1200" dirty="0">
                <a:latin typeface="Times New Roman" panose="02020603050405020304" pitchFamily="18" charset="0"/>
                <a:ea typeface="Calibri" panose="020F0502020204030204" pitchFamily="34" charset="0"/>
                <a:cs typeface="Calibri" panose="020F0502020204030204" pitchFamily="34" charset="0"/>
              </a:rPr>
              <a:t>, E.-M. </a:t>
            </a:r>
            <a:r>
              <a:rPr lang="en-US" sz="1200" dirty="0" err="1">
                <a:latin typeface="Times New Roman" panose="02020603050405020304" pitchFamily="18" charset="0"/>
                <a:ea typeface="Calibri" panose="020F0502020204030204" pitchFamily="34" charset="0"/>
                <a:cs typeface="Calibri" panose="020F0502020204030204" pitchFamily="34" charset="0"/>
              </a:rPr>
              <a:t>Ilgenfritz</a:t>
            </a:r>
            <a:r>
              <a:rPr lang="en-US" sz="1200" dirty="0">
                <a:latin typeface="Times New Roman" panose="02020603050405020304" pitchFamily="18" charset="0"/>
                <a:ea typeface="Calibri" panose="020F0502020204030204" pitchFamily="34" charset="0"/>
                <a:cs typeface="Calibri" panose="020F0502020204030204" pitchFamily="34" charset="0"/>
              </a:rPr>
              <a:t>, A. Yu. </a:t>
            </a:r>
            <a:r>
              <a:rPr lang="en-US" sz="1200" dirty="0" err="1">
                <a:latin typeface="Times New Roman" panose="02020603050405020304" pitchFamily="18" charset="0"/>
                <a:ea typeface="Calibri" panose="020F0502020204030204" pitchFamily="34" charset="0"/>
                <a:cs typeface="Calibri" panose="020F0502020204030204" pitchFamily="34" charset="0"/>
              </a:rPr>
              <a:t>Kotov</a:t>
            </a:r>
            <a:r>
              <a:rPr lang="en-US" sz="1200" dirty="0">
                <a:latin typeface="Times New Roman" panose="02020603050405020304" pitchFamily="18" charset="0"/>
                <a:ea typeface="Calibri" panose="020F0502020204030204" pitchFamily="34" charset="0"/>
                <a:cs typeface="Calibri" panose="020F0502020204030204" pitchFamily="34" charset="0"/>
              </a:rPr>
              <a:t>, A. A. </a:t>
            </a:r>
            <a:r>
              <a:rPr lang="en-US" sz="1200" dirty="0" err="1">
                <a:latin typeface="Times New Roman" panose="02020603050405020304" pitchFamily="18" charset="0"/>
                <a:ea typeface="Calibri" panose="020F0502020204030204" pitchFamily="34" charset="0"/>
                <a:cs typeface="Calibri" panose="020F0502020204030204" pitchFamily="34" charset="0"/>
              </a:rPr>
              <a:t>Nikolaev</a:t>
            </a:r>
            <a:r>
              <a:rPr lang="en-US" sz="1200" dirty="0">
                <a:latin typeface="Times New Roman" panose="02020603050405020304" pitchFamily="18" charset="0"/>
                <a:ea typeface="Calibri" panose="020F0502020204030204" pitchFamily="34" charset="0"/>
                <a:cs typeface="Calibri" panose="020F0502020204030204" pitchFamily="34" charset="0"/>
              </a:rPr>
              <a:t>, A. </a:t>
            </a:r>
            <a:r>
              <a:rPr lang="en-US" sz="1200" dirty="0" err="1">
                <a:latin typeface="Times New Roman" panose="02020603050405020304" pitchFamily="18" charset="0"/>
                <a:ea typeface="Calibri" panose="020F0502020204030204" pitchFamily="34" charset="0"/>
                <a:cs typeface="Calibri" panose="020F0502020204030204" pitchFamily="34" charset="0"/>
              </a:rPr>
              <a:t>Rothkopf</a:t>
            </a:r>
            <a:r>
              <a:rPr lang="en-US" sz="1200" dirty="0">
                <a:latin typeface="Times New Roman" panose="02020603050405020304" pitchFamily="18" charset="0"/>
                <a:ea typeface="Calibri" panose="020F0502020204030204" pitchFamily="34" charset="0"/>
                <a:cs typeface="Calibri" panose="020F0502020204030204" pitchFamily="34" charset="0"/>
              </a:rPr>
              <a:t>, JHEP 1905 (2019) 171, DOI: 10.1007/JHEP05(2019)171,e-Print: arXiv:1808.06466</a:t>
            </a:r>
          </a:p>
          <a:p>
            <a:pPr algn="just">
              <a:lnSpc>
                <a:spcPct val="107000"/>
              </a:lnSpc>
              <a:spcAft>
                <a:spcPts val="0"/>
              </a:spcAft>
            </a:pPr>
            <a:r>
              <a:rPr lang="en-US" sz="1200" dirty="0">
                <a:latin typeface="Times New Roman" panose="02020603050405020304" pitchFamily="18" charset="0"/>
                <a:ea typeface="Calibri" panose="020F0502020204030204" pitchFamily="34" charset="0"/>
                <a:cs typeface="Calibri" panose="020F0502020204030204" pitchFamily="34" charset="0"/>
              </a:rPr>
              <a:t>6. https://arxiv.org/abs/1902.09325</a:t>
            </a:r>
          </a:p>
          <a:p>
            <a:pPr algn="just">
              <a:lnSpc>
                <a:spcPct val="107000"/>
              </a:lnSpc>
              <a:spcAft>
                <a:spcPts val="0"/>
              </a:spcAft>
            </a:pPr>
            <a:r>
              <a:rPr lang="en-US" sz="1200" dirty="0">
                <a:latin typeface="Times New Roman" panose="02020603050405020304" pitchFamily="18" charset="0"/>
                <a:ea typeface="Calibri" panose="020F0502020204030204" pitchFamily="34" charset="0"/>
                <a:cs typeface="Calibri" panose="020F0502020204030204" pitchFamily="34" charset="0"/>
              </a:rPr>
              <a:t>7. http://arxiv.org/abs/1910.08516</a:t>
            </a:r>
          </a:p>
          <a:p>
            <a:pPr algn="just">
              <a:lnSpc>
                <a:spcPct val="107000"/>
              </a:lnSpc>
              <a:spcAft>
                <a:spcPts val="0"/>
              </a:spcAft>
            </a:pPr>
            <a:endParaRPr lang="ru-RU" sz="1200" dirty="0"/>
          </a:p>
        </p:txBody>
      </p:sp>
      <p:pic>
        <p:nvPicPr>
          <p:cNvPr id="22" name="Рисунок 21" descr="C:\Users\User\KLASTER\БУКЛЕТ_2020\ПРОЕКТ_буклет\Брагута\2A.png"/>
          <p:cNvPicPr/>
          <p:nvPr/>
        </p:nvPicPr>
        <p:blipFill>
          <a:blip r:embed="rId6" cstate="print">
            <a:extLst>
              <a:ext uri="{28A0092B-C50C-407E-A947-70E740481C1C}">
                <a14:useLocalDpi xmlns:a14="http://schemas.microsoft.com/office/drawing/2010/main" val="0"/>
              </a:ext>
            </a:extLst>
          </a:blip>
          <a:stretch>
            <a:fillRect/>
          </a:stretch>
        </p:blipFill>
        <p:spPr bwMode="auto">
          <a:xfrm>
            <a:off x="-10438" y="3597253"/>
            <a:ext cx="2846639" cy="2534353"/>
          </a:xfrm>
          <a:prstGeom prst="rect">
            <a:avLst/>
          </a:prstGeom>
        </p:spPr>
      </p:pic>
      <p:pic>
        <p:nvPicPr>
          <p:cNvPr id="25"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6680" y="86747"/>
            <a:ext cx="1002082" cy="68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Tree>
    <p:extLst>
      <p:ext uri="{BB962C8B-B14F-4D97-AF65-F5344CB8AC3E}">
        <p14:creationId xmlns:p14="http://schemas.microsoft.com/office/powerpoint/2010/main" val="2111407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Прямоугольник 53">
            <a:extLst>
              <a:ext uri="{FF2B5EF4-FFF2-40B4-BE49-F238E27FC236}">
                <a16:creationId xmlns=""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22" name="Прямоугольник 21"/>
          <p:cNvSpPr/>
          <p:nvPr/>
        </p:nvSpPr>
        <p:spPr>
          <a:xfrm>
            <a:off x="713232" y="5460658"/>
            <a:ext cx="11284864" cy="1261884"/>
          </a:xfrm>
          <a:prstGeom prst="rect">
            <a:avLst/>
          </a:prstGeom>
        </p:spPr>
        <p:txBody>
          <a:bodyPr wrap="square">
            <a:spAutoFit/>
          </a:bodyPr>
          <a:lstStyle/>
          <a:p>
            <a:pPr algn="just"/>
            <a:r>
              <a:rPr lang="en-US" sz="1900" dirty="0">
                <a:latin typeface="Calibri" panose="020F0502020204030204" pitchFamily="34" charset="0"/>
                <a:cs typeface="Calibri" panose="020F0502020204030204" pitchFamily="34" charset="0"/>
              </a:rPr>
              <a:t>The </a:t>
            </a:r>
            <a:r>
              <a:rPr lang="en-US" sz="1900" dirty="0">
                <a:solidFill>
                  <a:srgbClr val="C00000"/>
                </a:solidFill>
                <a:latin typeface="Calibri" panose="020F0502020204030204" pitchFamily="34" charset="0"/>
                <a:cs typeface="Calibri" panose="020F0502020204030204" pitchFamily="34" charset="0"/>
              </a:rPr>
              <a:t>unified software and information environment </a:t>
            </a:r>
            <a:r>
              <a:rPr lang="en-US" sz="1900" dirty="0">
                <a:latin typeface="Calibri" panose="020F0502020204030204" pitchFamily="34" charset="0"/>
                <a:cs typeface="Calibri" panose="020F0502020204030204" pitchFamily="34" charset="0"/>
              </a:rPr>
              <a:t>of the HybriLIT platform allows users to use the education and testing polygon is aimed at exploring the possibilities of novel computing architectures, IT-solutions, to develop and debug their applications, furthermore, carry out calculations on the supercomputer, which allows them to effectively use the supercomputer resources. </a:t>
            </a:r>
          </a:p>
        </p:txBody>
      </p:sp>
      <p:sp>
        <p:nvSpPr>
          <p:cNvPr id="23" name="TextBox 22">
            <a:extLst>
              <a:ext uri="{FF2B5EF4-FFF2-40B4-BE49-F238E27FC236}">
                <a16:creationId xmlns="" xmlns:a16="http://schemas.microsoft.com/office/drawing/2014/main" id="{FA390964-92CF-45F7-8A03-0C711254CC74}"/>
              </a:ext>
            </a:extLst>
          </p:cNvPr>
          <p:cNvSpPr txBox="1"/>
          <p:nvPr/>
        </p:nvSpPr>
        <p:spPr>
          <a:xfrm>
            <a:off x="2432172" y="97353"/>
            <a:ext cx="6704912" cy="579646"/>
          </a:xfrm>
          <a:prstGeom prst="rect">
            <a:avLst/>
          </a:prstGeom>
          <a:noFill/>
        </p:spPr>
        <p:txBody>
          <a:bodyPr wrap="none" rtlCol="0">
            <a:spAutoFit/>
          </a:bodyPr>
          <a:lstStyle/>
          <a:p>
            <a:pPr algn="ctr">
              <a:lnSpc>
                <a:spcPts val="3800"/>
              </a:lnSpc>
            </a:pPr>
            <a:r>
              <a:rPr lang="en-US" sz="3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MICC component: </a:t>
            </a:r>
            <a:r>
              <a:rPr lang="en-US" sz="34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HybriLIT</a:t>
            </a:r>
            <a:r>
              <a:rPr lang="en-US" sz="3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platform</a:t>
            </a:r>
            <a:endParaRPr lang="ru-RU" sz="3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34" name="Group 133">
            <a:extLst>
              <a:ext uri="{FF2B5EF4-FFF2-40B4-BE49-F238E27FC236}">
                <a16:creationId xmlns="" xmlns:a16="http://schemas.microsoft.com/office/drawing/2014/main" id="{C47D4F9D-4F24-4E4A-B88E-B7EDB622267A}"/>
              </a:ext>
            </a:extLst>
          </p:cNvPr>
          <p:cNvGrpSpPr/>
          <p:nvPr/>
        </p:nvGrpSpPr>
        <p:grpSpPr>
          <a:xfrm>
            <a:off x="1215831" y="1415832"/>
            <a:ext cx="10114679" cy="3930463"/>
            <a:chOff x="1703511" y="722673"/>
            <a:chExt cx="10114679" cy="3930463"/>
          </a:xfrm>
        </p:grpSpPr>
        <p:sp>
          <p:nvSpPr>
            <p:cNvPr id="2" name="Rectangle: Rounded Corners 1">
              <a:extLst>
                <a:ext uri="{FF2B5EF4-FFF2-40B4-BE49-F238E27FC236}">
                  <a16:creationId xmlns="" xmlns:a16="http://schemas.microsoft.com/office/drawing/2014/main" id="{06DA8254-D187-468B-9886-71C08E21E308}"/>
                </a:ext>
              </a:extLst>
            </p:cNvPr>
            <p:cNvSpPr/>
            <p:nvPr/>
          </p:nvSpPr>
          <p:spPr>
            <a:xfrm>
              <a:off x="1703511" y="722673"/>
              <a:ext cx="10114679" cy="3930463"/>
            </a:xfrm>
            <a:prstGeom prst="roundRect">
              <a:avLst>
                <a:gd name="adj" fmla="val 2058"/>
              </a:avLst>
            </a:prstGeom>
            <a:noFill/>
            <a:ln w="38100">
              <a:solidFill>
                <a:schemeClr val="accent2"/>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 name="Group 6">
              <a:extLst>
                <a:ext uri="{FF2B5EF4-FFF2-40B4-BE49-F238E27FC236}">
                  <a16:creationId xmlns="" xmlns:a16="http://schemas.microsoft.com/office/drawing/2014/main" id="{97F7F4EC-C013-4A1A-B462-5E274A0E69C2}"/>
                </a:ext>
              </a:extLst>
            </p:cNvPr>
            <p:cNvGrpSpPr/>
            <p:nvPr/>
          </p:nvGrpSpPr>
          <p:grpSpPr>
            <a:xfrm>
              <a:off x="1847528" y="1368916"/>
              <a:ext cx="5544616" cy="1197559"/>
              <a:chOff x="1991544" y="1079313"/>
              <a:chExt cx="5544616" cy="1197559"/>
            </a:xfrm>
          </p:grpSpPr>
          <p:sp>
            <p:nvSpPr>
              <p:cNvPr id="8" name="Rectangle: Rounded Corners 7">
                <a:extLst>
                  <a:ext uri="{FF2B5EF4-FFF2-40B4-BE49-F238E27FC236}">
                    <a16:creationId xmlns="" xmlns:a16="http://schemas.microsoft.com/office/drawing/2014/main" id="{5929018F-85D8-4E38-A82D-165A55484091}"/>
                  </a:ext>
                </a:extLst>
              </p:cNvPr>
              <p:cNvSpPr/>
              <p:nvPr/>
            </p:nvSpPr>
            <p:spPr>
              <a:xfrm>
                <a:off x="1991544" y="1079313"/>
                <a:ext cx="5544616" cy="1197559"/>
              </a:xfrm>
              <a:prstGeom prst="roundRect">
                <a:avLst>
                  <a:gd name="adj" fmla="val 8424"/>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A96A0ACE-C092-4A2D-8ADA-929574DE3B76}"/>
                  </a:ext>
                </a:extLst>
              </p:cNvPr>
              <p:cNvSpPr txBox="1"/>
              <p:nvPr/>
            </p:nvSpPr>
            <p:spPr>
              <a:xfrm>
                <a:off x="3287688" y="1084674"/>
                <a:ext cx="2952328" cy="374461"/>
              </a:xfrm>
              <a:prstGeom prst="rect">
                <a:avLst/>
              </a:prstGeom>
              <a:noFill/>
            </p:spPr>
            <p:txBody>
              <a:bodyPr wrap="square" rtlCol="0">
                <a:spAutoFit/>
              </a:bodyPr>
              <a:lstStyle/>
              <a:p>
                <a:pPr algn="ctr">
                  <a:lnSpc>
                    <a:spcPts val="2200"/>
                  </a:lnSpc>
                </a:pPr>
                <a:r>
                  <a:rPr lang="en-US" sz="2000" b="1" dirty="0">
                    <a:solidFill>
                      <a:srgbClr val="C00000"/>
                    </a:solidFill>
                    <a:latin typeface="Calibri" panose="020F0502020204030204" pitchFamily="34" charset="0"/>
                    <a:cs typeface="Calibri" panose="020F0502020204030204" pitchFamily="34" charset="0"/>
                  </a:rPr>
                  <a:t>VM pool – User interfaces</a:t>
                </a:r>
              </a:p>
            </p:txBody>
          </p:sp>
          <p:grpSp>
            <p:nvGrpSpPr>
              <p:cNvPr id="6" name="Group 5">
                <a:extLst>
                  <a:ext uri="{FF2B5EF4-FFF2-40B4-BE49-F238E27FC236}">
                    <a16:creationId xmlns="" xmlns:a16="http://schemas.microsoft.com/office/drawing/2014/main" id="{84ED4475-44F8-46FB-B497-712AC43FD0D0}"/>
                  </a:ext>
                </a:extLst>
              </p:cNvPr>
              <p:cNvGrpSpPr/>
              <p:nvPr/>
            </p:nvGrpSpPr>
            <p:grpSpPr>
              <a:xfrm>
                <a:off x="2181816" y="1484784"/>
                <a:ext cx="5164072" cy="646259"/>
                <a:chOff x="2135560" y="1556050"/>
                <a:chExt cx="5164072" cy="646259"/>
              </a:xfrm>
            </p:grpSpPr>
            <p:grpSp>
              <p:nvGrpSpPr>
                <p:cNvPr id="4" name="Group 3">
                  <a:extLst>
                    <a:ext uri="{FF2B5EF4-FFF2-40B4-BE49-F238E27FC236}">
                      <a16:creationId xmlns="" xmlns:a16="http://schemas.microsoft.com/office/drawing/2014/main" id="{C84D8D99-B83B-45F4-A351-5679E9599A25}"/>
                    </a:ext>
                  </a:extLst>
                </p:cNvPr>
                <p:cNvGrpSpPr/>
                <p:nvPr/>
              </p:nvGrpSpPr>
              <p:grpSpPr>
                <a:xfrm>
                  <a:off x="2135560" y="1556050"/>
                  <a:ext cx="1030183" cy="646259"/>
                  <a:chOff x="7598802" y="1630613"/>
                  <a:chExt cx="1030183" cy="646259"/>
                </a:xfrm>
              </p:grpSpPr>
              <p:sp>
                <p:nvSpPr>
                  <p:cNvPr id="10" name="Rectangle: Rounded Corners 9">
                    <a:extLst>
                      <a:ext uri="{FF2B5EF4-FFF2-40B4-BE49-F238E27FC236}">
                        <a16:creationId xmlns="" xmlns:a16="http://schemas.microsoft.com/office/drawing/2014/main" id="{707E34AD-3831-4071-B651-27C17B015A41}"/>
                      </a:ext>
                    </a:extLst>
                  </p:cNvPr>
                  <p:cNvSpPr/>
                  <p:nvPr/>
                </p:nvSpPr>
                <p:spPr>
                  <a:xfrm>
                    <a:off x="7598802" y="1630613"/>
                    <a:ext cx="1030183" cy="646259"/>
                  </a:xfrm>
                  <a:prstGeom prst="roundRect">
                    <a:avLst>
                      <a:gd name="adj" fmla="val 10873"/>
                    </a:avLst>
                  </a:prstGeom>
                  <a:ln>
                    <a:solidFill>
                      <a:srgbClr val="7030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 name="TextBox 2">
                    <a:extLst>
                      <a:ext uri="{FF2B5EF4-FFF2-40B4-BE49-F238E27FC236}">
                        <a16:creationId xmlns="" xmlns:a16="http://schemas.microsoft.com/office/drawing/2014/main" id="{DB859245-6A33-4D6D-8040-2E1ACFADFB7C}"/>
                      </a:ext>
                    </a:extLst>
                  </p:cNvPr>
                  <p:cNvSpPr txBox="1"/>
                  <p:nvPr/>
                </p:nvSpPr>
                <p:spPr>
                  <a:xfrm>
                    <a:off x="7623823" y="1649300"/>
                    <a:ext cx="980140" cy="608885"/>
                  </a:xfrm>
                  <a:prstGeom prst="rect">
                    <a:avLst/>
                  </a:prstGeom>
                  <a:noFill/>
                </p:spPr>
                <p:txBody>
                  <a:bodyPr wrap="square" rtlCol="0" anchor="b">
                    <a:spAutoFit/>
                  </a:bodyPr>
                  <a:lstStyle/>
                  <a:p>
                    <a:pPr algn="ctr">
                      <a:lnSpc>
                        <a:spcPts val="2000"/>
                      </a:lnSpc>
                    </a:pPr>
                    <a:r>
                      <a:rPr lang="en-US" sz="2000" b="1" dirty="0">
                        <a:latin typeface="Calibri" panose="020F0502020204030204" pitchFamily="34" charset="0"/>
                        <a:cs typeface="Calibri" panose="020F0502020204030204" pitchFamily="34" charset="0"/>
                      </a:rPr>
                      <a:t>VM-UI</a:t>
                    </a:r>
                  </a:p>
                  <a:p>
                    <a:pPr algn="ctr">
                      <a:lnSpc>
                        <a:spcPts val="2000"/>
                      </a:lnSpc>
                    </a:pPr>
                    <a:r>
                      <a:rPr lang="en-US" sz="2000" b="1" dirty="0">
                        <a:latin typeface="Calibri" panose="020F0502020204030204" pitchFamily="34" charset="0"/>
                        <a:cs typeface="Calibri" panose="020F0502020204030204" pitchFamily="34" charset="0"/>
                      </a:rPr>
                      <a:t>(</a:t>
                    </a:r>
                    <a:r>
                      <a:rPr lang="en-US" sz="2000" b="1" dirty="0" err="1">
                        <a:latin typeface="Calibri" panose="020F0502020204030204" pitchFamily="34" charset="0"/>
                        <a:cs typeface="Calibri" panose="020F0502020204030204" pitchFamily="34" charset="0"/>
                      </a:rPr>
                      <a:t>ssh</a:t>
                    </a:r>
                    <a:r>
                      <a:rPr lang="en-US" sz="2000" b="1" dirty="0">
                        <a:latin typeface="Calibri" panose="020F0502020204030204" pitchFamily="34" charset="0"/>
                        <a:cs typeface="Calibri" panose="020F0502020204030204" pitchFamily="34" charset="0"/>
                      </a:rPr>
                      <a:t>)</a:t>
                    </a:r>
                  </a:p>
                </p:txBody>
              </p:sp>
            </p:grpSp>
            <p:grpSp>
              <p:nvGrpSpPr>
                <p:cNvPr id="13" name="Group 12">
                  <a:extLst>
                    <a:ext uri="{FF2B5EF4-FFF2-40B4-BE49-F238E27FC236}">
                      <a16:creationId xmlns="" xmlns:a16="http://schemas.microsoft.com/office/drawing/2014/main" id="{B98F9BDD-B001-4A60-8A11-267C6839CB83}"/>
                    </a:ext>
                  </a:extLst>
                </p:cNvPr>
                <p:cNvGrpSpPr/>
                <p:nvPr/>
              </p:nvGrpSpPr>
              <p:grpSpPr>
                <a:xfrm>
                  <a:off x="3265617" y="1556050"/>
                  <a:ext cx="1030183" cy="646259"/>
                  <a:chOff x="7598802" y="1630613"/>
                  <a:chExt cx="1030183" cy="646259"/>
                </a:xfrm>
              </p:grpSpPr>
              <p:sp>
                <p:nvSpPr>
                  <p:cNvPr id="14" name="Rectangle: Rounded Corners 13">
                    <a:extLst>
                      <a:ext uri="{FF2B5EF4-FFF2-40B4-BE49-F238E27FC236}">
                        <a16:creationId xmlns="" xmlns:a16="http://schemas.microsoft.com/office/drawing/2014/main" id="{93D8F74B-5171-4F36-AFCD-78AB5A2C139B}"/>
                      </a:ext>
                    </a:extLst>
                  </p:cNvPr>
                  <p:cNvSpPr/>
                  <p:nvPr/>
                </p:nvSpPr>
                <p:spPr>
                  <a:xfrm>
                    <a:off x="7598802" y="1630613"/>
                    <a:ext cx="1030183" cy="646259"/>
                  </a:xfrm>
                  <a:prstGeom prst="roundRect">
                    <a:avLst>
                      <a:gd name="adj" fmla="val 10873"/>
                    </a:avLst>
                  </a:prstGeom>
                  <a:ln>
                    <a:solidFill>
                      <a:srgbClr val="7030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095ED9CD-C317-40E5-AD1B-7D4C12B1C83E}"/>
                      </a:ext>
                    </a:extLst>
                  </p:cNvPr>
                  <p:cNvSpPr txBox="1"/>
                  <p:nvPr/>
                </p:nvSpPr>
                <p:spPr>
                  <a:xfrm>
                    <a:off x="7623823" y="1649300"/>
                    <a:ext cx="980140" cy="608885"/>
                  </a:xfrm>
                  <a:prstGeom prst="rect">
                    <a:avLst/>
                  </a:prstGeom>
                  <a:noFill/>
                </p:spPr>
                <p:txBody>
                  <a:bodyPr wrap="square" rtlCol="0" anchor="b">
                    <a:spAutoFit/>
                  </a:bodyPr>
                  <a:lstStyle/>
                  <a:p>
                    <a:pPr algn="ctr">
                      <a:lnSpc>
                        <a:spcPts val="2000"/>
                      </a:lnSpc>
                    </a:pPr>
                    <a:r>
                      <a:rPr lang="en-US" sz="2000" b="1" dirty="0">
                        <a:latin typeface="Calibri" panose="020F0502020204030204" pitchFamily="34" charset="0"/>
                        <a:cs typeface="Calibri" panose="020F0502020204030204" pitchFamily="34" charset="0"/>
                      </a:rPr>
                      <a:t>VM-UI</a:t>
                    </a:r>
                  </a:p>
                  <a:p>
                    <a:pPr algn="ctr">
                      <a:lnSpc>
                        <a:spcPts val="2000"/>
                      </a:lnSpc>
                    </a:pPr>
                    <a:r>
                      <a:rPr lang="en-US" sz="2000" b="1" dirty="0">
                        <a:latin typeface="Calibri" panose="020F0502020204030204" pitchFamily="34" charset="0"/>
                        <a:cs typeface="Calibri" panose="020F0502020204030204" pitchFamily="34" charset="0"/>
                      </a:rPr>
                      <a:t>(</a:t>
                    </a:r>
                    <a:r>
                      <a:rPr lang="en-US" sz="2000" b="1" dirty="0" err="1">
                        <a:latin typeface="Calibri" panose="020F0502020204030204" pitchFamily="34" charset="0"/>
                        <a:cs typeface="Calibri" panose="020F0502020204030204" pitchFamily="34" charset="0"/>
                      </a:rPr>
                      <a:t>ssh</a:t>
                    </a:r>
                    <a:r>
                      <a:rPr lang="en-US" sz="2000" b="1" dirty="0">
                        <a:latin typeface="Calibri" panose="020F0502020204030204" pitchFamily="34" charset="0"/>
                        <a:cs typeface="Calibri" panose="020F0502020204030204" pitchFamily="34" charset="0"/>
                      </a:rPr>
                      <a:t>)</a:t>
                    </a:r>
                  </a:p>
                </p:txBody>
              </p:sp>
            </p:grpSp>
            <p:grpSp>
              <p:nvGrpSpPr>
                <p:cNvPr id="5" name="Group 4">
                  <a:extLst>
                    <a:ext uri="{FF2B5EF4-FFF2-40B4-BE49-F238E27FC236}">
                      <a16:creationId xmlns="" xmlns:a16="http://schemas.microsoft.com/office/drawing/2014/main" id="{437F6449-FA42-431A-BAEA-0494D8327844}"/>
                    </a:ext>
                  </a:extLst>
                </p:cNvPr>
                <p:cNvGrpSpPr/>
                <p:nvPr/>
              </p:nvGrpSpPr>
              <p:grpSpPr>
                <a:xfrm>
                  <a:off x="4511824" y="1556050"/>
                  <a:ext cx="1343534" cy="646259"/>
                  <a:chOff x="9853146" y="1690750"/>
                  <a:chExt cx="1343534" cy="646259"/>
                </a:xfrm>
              </p:grpSpPr>
              <p:sp>
                <p:nvSpPr>
                  <p:cNvPr id="17" name="Rectangle: Rounded Corners 16">
                    <a:extLst>
                      <a:ext uri="{FF2B5EF4-FFF2-40B4-BE49-F238E27FC236}">
                        <a16:creationId xmlns="" xmlns:a16="http://schemas.microsoft.com/office/drawing/2014/main" id="{C4B22D22-F776-4A94-AED4-58A0539B6BD4}"/>
                      </a:ext>
                    </a:extLst>
                  </p:cNvPr>
                  <p:cNvSpPr/>
                  <p:nvPr/>
                </p:nvSpPr>
                <p:spPr>
                  <a:xfrm>
                    <a:off x="9853146" y="1690750"/>
                    <a:ext cx="1343534" cy="646259"/>
                  </a:xfrm>
                  <a:prstGeom prst="roundRect">
                    <a:avLst>
                      <a:gd name="adj" fmla="val 10873"/>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8" name="TextBox 17">
                    <a:extLst>
                      <a:ext uri="{FF2B5EF4-FFF2-40B4-BE49-F238E27FC236}">
                        <a16:creationId xmlns="" xmlns:a16="http://schemas.microsoft.com/office/drawing/2014/main" id="{C2993D40-775F-4D79-96CE-BBB6195DFCE4}"/>
                      </a:ext>
                    </a:extLst>
                  </p:cNvPr>
                  <p:cNvSpPr txBox="1"/>
                  <p:nvPr/>
                </p:nvSpPr>
                <p:spPr>
                  <a:xfrm>
                    <a:off x="9865657" y="1709437"/>
                    <a:ext cx="1318513" cy="608885"/>
                  </a:xfrm>
                  <a:prstGeom prst="rect">
                    <a:avLst/>
                  </a:prstGeom>
                  <a:noFill/>
                </p:spPr>
                <p:txBody>
                  <a:bodyPr wrap="square" rtlCol="0" anchor="b">
                    <a:spAutoFit/>
                  </a:bodyPr>
                  <a:lstStyle/>
                  <a:p>
                    <a:pPr algn="ctr">
                      <a:lnSpc>
                        <a:spcPts val="2000"/>
                      </a:lnSpc>
                    </a:pPr>
                    <a:r>
                      <a:rPr lang="en-US" sz="2000" b="1" dirty="0">
                        <a:latin typeface="Calibri" panose="020F0502020204030204" pitchFamily="34" charset="0"/>
                        <a:cs typeface="Calibri" panose="020F0502020204030204" pitchFamily="34" charset="0"/>
                      </a:rPr>
                      <a:t>VM-UI</a:t>
                    </a:r>
                  </a:p>
                  <a:p>
                    <a:pPr algn="ctr">
                      <a:lnSpc>
                        <a:spcPts val="2000"/>
                      </a:lnSpc>
                    </a:pPr>
                    <a:r>
                      <a:rPr lang="en-US" sz="2000" b="1" dirty="0">
                        <a:latin typeface="Calibri" panose="020F0502020204030204" pitchFamily="34" charset="0"/>
                        <a:cs typeface="Calibri" panose="020F0502020204030204" pitchFamily="34" charset="0"/>
                      </a:rPr>
                      <a:t>(HLIT-VDI)</a:t>
                    </a:r>
                  </a:p>
                </p:txBody>
              </p:sp>
            </p:grpSp>
            <p:grpSp>
              <p:nvGrpSpPr>
                <p:cNvPr id="20" name="Group 19">
                  <a:extLst>
                    <a:ext uri="{FF2B5EF4-FFF2-40B4-BE49-F238E27FC236}">
                      <a16:creationId xmlns="" xmlns:a16="http://schemas.microsoft.com/office/drawing/2014/main" id="{0B8FF288-FED8-4194-AC7E-F49592D37673}"/>
                    </a:ext>
                  </a:extLst>
                </p:cNvPr>
                <p:cNvGrpSpPr/>
                <p:nvPr/>
              </p:nvGrpSpPr>
              <p:grpSpPr>
                <a:xfrm>
                  <a:off x="5956098" y="1556050"/>
                  <a:ext cx="1343534" cy="646259"/>
                  <a:chOff x="9853146" y="1690750"/>
                  <a:chExt cx="1343534" cy="646259"/>
                </a:xfrm>
              </p:grpSpPr>
              <p:sp>
                <p:nvSpPr>
                  <p:cNvPr id="25" name="Rectangle: Rounded Corners 24">
                    <a:extLst>
                      <a:ext uri="{FF2B5EF4-FFF2-40B4-BE49-F238E27FC236}">
                        <a16:creationId xmlns="" xmlns:a16="http://schemas.microsoft.com/office/drawing/2014/main" id="{C49DD974-7959-45B0-A2DD-4960E9AFE49C}"/>
                      </a:ext>
                    </a:extLst>
                  </p:cNvPr>
                  <p:cNvSpPr/>
                  <p:nvPr/>
                </p:nvSpPr>
                <p:spPr>
                  <a:xfrm>
                    <a:off x="9853146" y="1690750"/>
                    <a:ext cx="1343534" cy="646259"/>
                  </a:xfrm>
                  <a:prstGeom prst="roundRect">
                    <a:avLst>
                      <a:gd name="adj" fmla="val 10873"/>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26" name="TextBox 25">
                    <a:extLst>
                      <a:ext uri="{FF2B5EF4-FFF2-40B4-BE49-F238E27FC236}">
                        <a16:creationId xmlns="" xmlns:a16="http://schemas.microsoft.com/office/drawing/2014/main" id="{DD3192BD-6691-44BB-B2D0-31907BD40A3A}"/>
                      </a:ext>
                    </a:extLst>
                  </p:cNvPr>
                  <p:cNvSpPr txBox="1"/>
                  <p:nvPr/>
                </p:nvSpPr>
                <p:spPr>
                  <a:xfrm>
                    <a:off x="9865657" y="1709437"/>
                    <a:ext cx="1318513" cy="608885"/>
                  </a:xfrm>
                  <a:prstGeom prst="rect">
                    <a:avLst/>
                  </a:prstGeom>
                  <a:noFill/>
                </p:spPr>
                <p:txBody>
                  <a:bodyPr wrap="square" rtlCol="0" anchor="b">
                    <a:spAutoFit/>
                  </a:bodyPr>
                  <a:lstStyle/>
                  <a:p>
                    <a:pPr algn="ctr">
                      <a:lnSpc>
                        <a:spcPts val="2000"/>
                      </a:lnSpc>
                    </a:pPr>
                    <a:r>
                      <a:rPr lang="en-US" sz="2000" b="1" dirty="0">
                        <a:latin typeface="Calibri" panose="020F0502020204030204" pitchFamily="34" charset="0"/>
                        <a:cs typeface="Calibri" panose="020F0502020204030204" pitchFamily="34" charset="0"/>
                      </a:rPr>
                      <a:t>VM-UI</a:t>
                    </a:r>
                  </a:p>
                  <a:p>
                    <a:pPr algn="ctr">
                      <a:lnSpc>
                        <a:spcPts val="2000"/>
                      </a:lnSpc>
                    </a:pPr>
                    <a:r>
                      <a:rPr lang="en-US" sz="2000" b="1" dirty="0">
                        <a:latin typeface="Calibri" panose="020F0502020204030204" pitchFamily="34" charset="0"/>
                        <a:cs typeface="Calibri" panose="020F0502020204030204" pitchFamily="34" charset="0"/>
                      </a:rPr>
                      <a:t>(HLIT-VDI)</a:t>
                    </a:r>
                  </a:p>
                </p:txBody>
              </p:sp>
            </p:grpSp>
          </p:grpSp>
        </p:grpSp>
        <p:grpSp>
          <p:nvGrpSpPr>
            <p:cNvPr id="50" name="Group 49">
              <a:extLst>
                <a:ext uri="{FF2B5EF4-FFF2-40B4-BE49-F238E27FC236}">
                  <a16:creationId xmlns="" xmlns:a16="http://schemas.microsoft.com/office/drawing/2014/main" id="{E3D8F2FC-E7E0-44EF-9614-0F4B9951C53E}"/>
                </a:ext>
              </a:extLst>
            </p:cNvPr>
            <p:cNvGrpSpPr/>
            <p:nvPr/>
          </p:nvGrpSpPr>
          <p:grpSpPr>
            <a:xfrm>
              <a:off x="7896200" y="1368916"/>
              <a:ext cx="3684974" cy="1197559"/>
              <a:chOff x="14574180" y="1170994"/>
              <a:chExt cx="3684974" cy="1197559"/>
            </a:xfrm>
          </p:grpSpPr>
          <p:sp>
            <p:nvSpPr>
              <p:cNvPr id="28" name="Rectangle: Rounded Corners 27">
                <a:extLst>
                  <a:ext uri="{FF2B5EF4-FFF2-40B4-BE49-F238E27FC236}">
                    <a16:creationId xmlns="" xmlns:a16="http://schemas.microsoft.com/office/drawing/2014/main" id="{8359A155-25F6-443B-B743-A45AC3E4CD27}"/>
                  </a:ext>
                </a:extLst>
              </p:cNvPr>
              <p:cNvSpPr/>
              <p:nvPr/>
            </p:nvSpPr>
            <p:spPr>
              <a:xfrm>
                <a:off x="14574180" y="1170994"/>
                <a:ext cx="3684974" cy="1197559"/>
              </a:xfrm>
              <a:prstGeom prst="roundRect">
                <a:avLst>
                  <a:gd name="adj" fmla="val 8424"/>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9" name="TextBox 28">
                <a:extLst>
                  <a:ext uri="{FF2B5EF4-FFF2-40B4-BE49-F238E27FC236}">
                    <a16:creationId xmlns="" xmlns:a16="http://schemas.microsoft.com/office/drawing/2014/main" id="{ED2D921F-9613-4589-A2D3-B4F2D01D394F}"/>
                  </a:ext>
                </a:extLst>
              </p:cNvPr>
              <p:cNvSpPr txBox="1"/>
              <p:nvPr/>
            </p:nvSpPr>
            <p:spPr>
              <a:xfrm>
                <a:off x="14940503" y="1259320"/>
                <a:ext cx="2952328" cy="374461"/>
              </a:xfrm>
              <a:prstGeom prst="rect">
                <a:avLst/>
              </a:prstGeom>
              <a:noFill/>
            </p:spPr>
            <p:txBody>
              <a:bodyPr wrap="square" rtlCol="0">
                <a:spAutoFit/>
              </a:bodyPr>
              <a:lstStyle/>
              <a:p>
                <a:pPr algn="ctr">
                  <a:lnSpc>
                    <a:spcPts val="2200"/>
                  </a:lnSpc>
                </a:pPr>
                <a:r>
                  <a:rPr lang="en-US" sz="2000" b="1" dirty="0">
                    <a:solidFill>
                      <a:srgbClr val="C00000"/>
                    </a:solidFill>
                    <a:latin typeface="Calibri" panose="020F0502020204030204" pitchFamily="34" charset="0"/>
                    <a:cs typeface="Calibri" panose="020F0502020204030204" pitchFamily="34" charset="0"/>
                  </a:rPr>
                  <a:t>Data storage system</a:t>
                </a:r>
              </a:p>
            </p:txBody>
          </p:sp>
          <p:grpSp>
            <p:nvGrpSpPr>
              <p:cNvPr id="48" name="Group 47">
                <a:extLst>
                  <a:ext uri="{FF2B5EF4-FFF2-40B4-BE49-F238E27FC236}">
                    <a16:creationId xmlns="" xmlns:a16="http://schemas.microsoft.com/office/drawing/2014/main" id="{739188CE-9A9A-4017-B248-B269D8AF4ED5}"/>
                  </a:ext>
                </a:extLst>
              </p:cNvPr>
              <p:cNvGrpSpPr/>
              <p:nvPr/>
            </p:nvGrpSpPr>
            <p:grpSpPr>
              <a:xfrm>
                <a:off x="14858883" y="1673625"/>
                <a:ext cx="3115569" cy="534025"/>
                <a:chOff x="8184232" y="1354963"/>
                <a:chExt cx="3115569" cy="534025"/>
              </a:xfrm>
            </p:grpSpPr>
            <p:sp>
              <p:nvSpPr>
                <p:cNvPr id="43" name="Flowchart: Magnetic Disk 42">
                  <a:extLst>
                    <a:ext uri="{FF2B5EF4-FFF2-40B4-BE49-F238E27FC236}">
                      <a16:creationId xmlns="" xmlns:a16="http://schemas.microsoft.com/office/drawing/2014/main" id="{C97FC2D7-83AD-4FFC-BE9D-BC55013B3D9E}"/>
                    </a:ext>
                  </a:extLst>
                </p:cNvPr>
                <p:cNvSpPr/>
                <p:nvPr/>
              </p:nvSpPr>
              <p:spPr>
                <a:xfrm>
                  <a:off x="8184232" y="1354963"/>
                  <a:ext cx="828093" cy="534025"/>
                </a:xfrm>
                <a:prstGeom prst="flowChartMagneticDisk">
                  <a:avLst/>
                </a:prstGeom>
                <a:ln w="38100">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46" name="Flowchart: Magnetic Disk 45">
                  <a:extLst>
                    <a:ext uri="{FF2B5EF4-FFF2-40B4-BE49-F238E27FC236}">
                      <a16:creationId xmlns="" xmlns:a16="http://schemas.microsoft.com/office/drawing/2014/main" id="{56DA9CC1-ADB0-4CDB-BDF7-3379F54CB214}"/>
                    </a:ext>
                  </a:extLst>
                </p:cNvPr>
                <p:cNvSpPr/>
                <p:nvPr/>
              </p:nvSpPr>
              <p:spPr>
                <a:xfrm>
                  <a:off x="9327970" y="1354963"/>
                  <a:ext cx="828093" cy="534025"/>
                </a:xfrm>
                <a:prstGeom prst="flowChartMagneticDisk">
                  <a:avLst/>
                </a:prstGeom>
                <a:ln w="38100">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47" name="Flowchart: Magnetic Disk 46">
                  <a:extLst>
                    <a:ext uri="{FF2B5EF4-FFF2-40B4-BE49-F238E27FC236}">
                      <a16:creationId xmlns="" xmlns:a16="http://schemas.microsoft.com/office/drawing/2014/main" id="{2CAC5607-CE7F-4143-9DB8-A181310F5799}"/>
                    </a:ext>
                  </a:extLst>
                </p:cNvPr>
                <p:cNvSpPr/>
                <p:nvPr/>
              </p:nvSpPr>
              <p:spPr>
                <a:xfrm>
                  <a:off x="10471708" y="1354963"/>
                  <a:ext cx="828093" cy="534025"/>
                </a:xfrm>
                <a:prstGeom prst="flowChartMagneticDisk">
                  <a:avLst/>
                </a:prstGeom>
                <a:ln w="38100">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grpSp>
        <p:grpSp>
          <p:nvGrpSpPr>
            <p:cNvPr id="71" name="Group 70">
              <a:extLst>
                <a:ext uri="{FF2B5EF4-FFF2-40B4-BE49-F238E27FC236}">
                  <a16:creationId xmlns="" xmlns:a16="http://schemas.microsoft.com/office/drawing/2014/main" id="{A8C46CF8-3380-4116-B56D-CB45D59AB5E9}"/>
                </a:ext>
              </a:extLst>
            </p:cNvPr>
            <p:cNvGrpSpPr/>
            <p:nvPr/>
          </p:nvGrpSpPr>
          <p:grpSpPr>
            <a:xfrm>
              <a:off x="1847528" y="3140968"/>
              <a:ext cx="5544616" cy="1197559"/>
              <a:chOff x="12512944" y="542394"/>
              <a:chExt cx="5544616" cy="1197559"/>
            </a:xfrm>
          </p:grpSpPr>
          <p:sp>
            <p:nvSpPr>
              <p:cNvPr id="52" name="Rectangle: Rounded Corners 51">
                <a:extLst>
                  <a:ext uri="{FF2B5EF4-FFF2-40B4-BE49-F238E27FC236}">
                    <a16:creationId xmlns="" xmlns:a16="http://schemas.microsoft.com/office/drawing/2014/main" id="{F322A53D-4D28-4899-A9D0-68566AF67EEC}"/>
                  </a:ext>
                </a:extLst>
              </p:cNvPr>
              <p:cNvSpPr/>
              <p:nvPr/>
            </p:nvSpPr>
            <p:spPr>
              <a:xfrm>
                <a:off x="12512944" y="542394"/>
                <a:ext cx="5544616" cy="1197559"/>
              </a:xfrm>
              <a:prstGeom prst="roundRect">
                <a:avLst>
                  <a:gd name="adj" fmla="val 8424"/>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3" name="TextBox 52">
                <a:extLst>
                  <a:ext uri="{FF2B5EF4-FFF2-40B4-BE49-F238E27FC236}">
                    <a16:creationId xmlns="" xmlns:a16="http://schemas.microsoft.com/office/drawing/2014/main" id="{AFB97610-B1E0-46C5-8EBB-F3B9D88538FC}"/>
                  </a:ext>
                </a:extLst>
              </p:cNvPr>
              <p:cNvSpPr txBox="1"/>
              <p:nvPr/>
            </p:nvSpPr>
            <p:spPr>
              <a:xfrm>
                <a:off x="13809088" y="547755"/>
                <a:ext cx="2952328" cy="374461"/>
              </a:xfrm>
              <a:prstGeom prst="rect">
                <a:avLst/>
              </a:prstGeom>
              <a:noFill/>
            </p:spPr>
            <p:txBody>
              <a:bodyPr wrap="square" rtlCol="0">
                <a:spAutoFit/>
              </a:bodyPr>
              <a:lstStyle/>
              <a:p>
                <a:pPr algn="ctr">
                  <a:lnSpc>
                    <a:spcPts val="2200"/>
                  </a:lnSpc>
                </a:pPr>
                <a:r>
                  <a:rPr lang="en-US" sz="2000" b="1" dirty="0">
                    <a:solidFill>
                      <a:srgbClr val="C00000"/>
                    </a:solidFill>
                    <a:latin typeface="Calibri" panose="020F0502020204030204" pitchFamily="34" charset="0"/>
                    <a:cs typeface="Calibri" panose="020F0502020204030204" pitchFamily="34" charset="0"/>
                  </a:rPr>
                  <a:t>Computational field</a:t>
                </a:r>
              </a:p>
            </p:txBody>
          </p:sp>
          <p:grpSp>
            <p:nvGrpSpPr>
              <p:cNvPr id="70" name="Group 69">
                <a:extLst>
                  <a:ext uri="{FF2B5EF4-FFF2-40B4-BE49-F238E27FC236}">
                    <a16:creationId xmlns="" xmlns:a16="http://schemas.microsoft.com/office/drawing/2014/main" id="{72B92E1B-7E16-4478-B732-77249A7BED58}"/>
                  </a:ext>
                </a:extLst>
              </p:cNvPr>
              <p:cNvGrpSpPr/>
              <p:nvPr/>
            </p:nvGrpSpPr>
            <p:grpSpPr>
              <a:xfrm>
                <a:off x="12695364" y="992824"/>
                <a:ext cx="5179776" cy="646259"/>
                <a:chOff x="16177120" y="127216"/>
                <a:chExt cx="5179776" cy="646259"/>
              </a:xfrm>
            </p:grpSpPr>
            <p:sp>
              <p:nvSpPr>
                <p:cNvPr id="68" name="Rectangle: Rounded Corners 67">
                  <a:extLst>
                    <a:ext uri="{FF2B5EF4-FFF2-40B4-BE49-F238E27FC236}">
                      <a16:creationId xmlns="" xmlns:a16="http://schemas.microsoft.com/office/drawing/2014/main" id="{33F98C72-DBDA-4D4E-B0F9-D2A48C46FCB8}"/>
                    </a:ext>
                  </a:extLst>
                </p:cNvPr>
                <p:cNvSpPr/>
                <p:nvPr/>
              </p:nvSpPr>
              <p:spPr>
                <a:xfrm>
                  <a:off x="16177120" y="127216"/>
                  <a:ext cx="2160240" cy="646259"/>
                </a:xfrm>
                <a:prstGeom prst="roundRect">
                  <a:avLst>
                    <a:gd name="adj" fmla="val 10873"/>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ts val="2200"/>
                    </a:lnSpc>
                  </a:pPr>
                  <a:r>
                    <a:rPr lang="en-US" sz="2000" b="1" dirty="0">
                      <a:latin typeface="Calibri" panose="020F0502020204030204" pitchFamily="34" charset="0"/>
                      <a:cs typeface="Calibri" panose="020F0502020204030204" pitchFamily="34" charset="0"/>
                    </a:rPr>
                    <a:t>Supercomputer “Govorun”</a:t>
                  </a:r>
                </a:p>
              </p:txBody>
            </p:sp>
            <p:sp>
              <p:nvSpPr>
                <p:cNvPr id="69" name="Rectangle: Rounded Corners 68">
                  <a:extLst>
                    <a:ext uri="{FF2B5EF4-FFF2-40B4-BE49-F238E27FC236}">
                      <a16:creationId xmlns="" xmlns:a16="http://schemas.microsoft.com/office/drawing/2014/main" id="{475E9DBE-D2D1-49DB-92BB-4A31CED21116}"/>
                    </a:ext>
                  </a:extLst>
                </p:cNvPr>
                <p:cNvSpPr/>
                <p:nvPr/>
              </p:nvSpPr>
              <p:spPr>
                <a:xfrm>
                  <a:off x="18558477" y="127216"/>
                  <a:ext cx="2798419" cy="646259"/>
                </a:xfrm>
                <a:prstGeom prst="roundRect">
                  <a:avLst>
                    <a:gd name="adj" fmla="val 10873"/>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ts val="2200"/>
                    </a:lnSpc>
                  </a:pPr>
                  <a:r>
                    <a:rPr lang="en-US" sz="2000" b="1" dirty="0">
                      <a:latin typeface="Calibri" panose="020F0502020204030204" pitchFamily="34" charset="0"/>
                      <a:cs typeface="Calibri" panose="020F0502020204030204" pitchFamily="34" charset="0"/>
                    </a:rPr>
                    <a:t>Education and testing polygon “HybriLIT”</a:t>
                  </a:r>
                </a:p>
              </p:txBody>
            </p:sp>
          </p:grpSp>
        </p:grpSp>
        <p:sp>
          <p:nvSpPr>
            <p:cNvPr id="72" name="TextBox 71">
              <a:extLst>
                <a:ext uri="{FF2B5EF4-FFF2-40B4-BE49-F238E27FC236}">
                  <a16:creationId xmlns="" xmlns:a16="http://schemas.microsoft.com/office/drawing/2014/main" id="{115C72E9-034F-43EF-A11E-16CE2F69277D}"/>
                </a:ext>
              </a:extLst>
            </p:cNvPr>
            <p:cNvSpPr txBox="1"/>
            <p:nvPr/>
          </p:nvSpPr>
          <p:spPr>
            <a:xfrm>
              <a:off x="3851006" y="814647"/>
              <a:ext cx="5819688" cy="388568"/>
            </a:xfrm>
            <a:prstGeom prst="rect">
              <a:avLst/>
            </a:prstGeom>
            <a:noFill/>
          </p:spPr>
          <p:txBody>
            <a:bodyPr wrap="square" rtlCol="0">
              <a:spAutoFit/>
            </a:bodyPr>
            <a:lstStyle/>
            <a:p>
              <a:pPr algn="ctr">
                <a:lnSpc>
                  <a:spcPts val="2200"/>
                </a:lnSpc>
              </a:pPr>
              <a:r>
                <a:rPr lang="en-US" sz="2500" b="1" dirty="0">
                  <a:solidFill>
                    <a:srgbClr val="C00000"/>
                  </a:solidFill>
                  <a:latin typeface="Calibri" panose="020F0502020204030204" pitchFamily="34" charset="0"/>
                  <a:cs typeface="Calibri" panose="020F0502020204030204" pitchFamily="34" charset="0"/>
                </a:rPr>
                <a:t>Unified software-hardware environment</a:t>
              </a:r>
            </a:p>
          </p:txBody>
        </p:sp>
        <p:grpSp>
          <p:nvGrpSpPr>
            <p:cNvPr id="105" name="Group 104">
              <a:extLst>
                <a:ext uri="{FF2B5EF4-FFF2-40B4-BE49-F238E27FC236}">
                  <a16:creationId xmlns="" xmlns:a16="http://schemas.microsoft.com/office/drawing/2014/main" id="{188B16FF-7101-4AC9-A611-308992994F51}"/>
                </a:ext>
              </a:extLst>
            </p:cNvPr>
            <p:cNvGrpSpPr/>
            <p:nvPr/>
          </p:nvGrpSpPr>
          <p:grpSpPr>
            <a:xfrm>
              <a:off x="7896200" y="3140968"/>
              <a:ext cx="3686400" cy="1197559"/>
              <a:chOff x="12889812" y="2093654"/>
              <a:chExt cx="3686400" cy="1197559"/>
            </a:xfrm>
          </p:grpSpPr>
          <p:sp>
            <p:nvSpPr>
              <p:cNvPr id="74" name="Rectangle: Rounded Corners 73">
                <a:extLst>
                  <a:ext uri="{FF2B5EF4-FFF2-40B4-BE49-F238E27FC236}">
                    <a16:creationId xmlns="" xmlns:a16="http://schemas.microsoft.com/office/drawing/2014/main" id="{9BCE1CF5-083B-45AD-ACEC-14806AF49F58}"/>
                  </a:ext>
                </a:extLst>
              </p:cNvPr>
              <p:cNvSpPr/>
              <p:nvPr/>
            </p:nvSpPr>
            <p:spPr>
              <a:xfrm>
                <a:off x="12889812" y="2093654"/>
                <a:ext cx="3686400" cy="1197559"/>
              </a:xfrm>
              <a:prstGeom prst="roundRect">
                <a:avLst>
                  <a:gd name="adj" fmla="val 8424"/>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5" name="TextBox 74">
                <a:extLst>
                  <a:ext uri="{FF2B5EF4-FFF2-40B4-BE49-F238E27FC236}">
                    <a16:creationId xmlns="" xmlns:a16="http://schemas.microsoft.com/office/drawing/2014/main" id="{CDBD2789-AB33-45C8-ABC9-4B98ECA3E0CB}"/>
                  </a:ext>
                </a:extLst>
              </p:cNvPr>
              <p:cNvSpPr txBox="1"/>
              <p:nvPr/>
            </p:nvSpPr>
            <p:spPr>
              <a:xfrm>
                <a:off x="13127693" y="2100035"/>
                <a:ext cx="3210639" cy="608885"/>
              </a:xfrm>
              <a:prstGeom prst="rect">
                <a:avLst/>
              </a:prstGeom>
              <a:noFill/>
            </p:spPr>
            <p:txBody>
              <a:bodyPr wrap="square" rtlCol="0">
                <a:spAutoFit/>
              </a:bodyPr>
              <a:lstStyle/>
              <a:p>
                <a:pPr algn="ctr">
                  <a:lnSpc>
                    <a:spcPts val="2000"/>
                  </a:lnSpc>
                </a:pPr>
                <a:r>
                  <a:rPr lang="en-US" sz="2000" b="1" dirty="0">
                    <a:solidFill>
                      <a:srgbClr val="C00000"/>
                    </a:solidFill>
                    <a:latin typeface="Calibri" panose="020F0502020204030204" pitchFamily="34" charset="0"/>
                    <a:cs typeface="Calibri" panose="020F0502020204030204" pitchFamily="34" charset="0"/>
                  </a:rPr>
                  <a:t>VM pool – for managing and information services</a:t>
                </a:r>
              </a:p>
            </p:txBody>
          </p:sp>
          <p:grpSp>
            <p:nvGrpSpPr>
              <p:cNvPr id="104" name="Group 103">
                <a:extLst>
                  <a:ext uri="{FF2B5EF4-FFF2-40B4-BE49-F238E27FC236}">
                    <a16:creationId xmlns="" xmlns:a16="http://schemas.microsoft.com/office/drawing/2014/main" id="{18340C78-12B1-4E8F-A37E-B2D7E81664EF}"/>
                  </a:ext>
                </a:extLst>
              </p:cNvPr>
              <p:cNvGrpSpPr/>
              <p:nvPr/>
            </p:nvGrpSpPr>
            <p:grpSpPr>
              <a:xfrm>
                <a:off x="13269207" y="2699695"/>
                <a:ext cx="2927611" cy="484952"/>
                <a:chOff x="13312303" y="2699695"/>
                <a:chExt cx="2927611" cy="484952"/>
              </a:xfrm>
            </p:grpSpPr>
            <p:grpSp>
              <p:nvGrpSpPr>
                <p:cNvPr id="97" name="Group 96">
                  <a:extLst>
                    <a:ext uri="{FF2B5EF4-FFF2-40B4-BE49-F238E27FC236}">
                      <a16:creationId xmlns="" xmlns:a16="http://schemas.microsoft.com/office/drawing/2014/main" id="{F3380CF8-5CCE-40C1-BB88-14BB031F4FBC}"/>
                    </a:ext>
                  </a:extLst>
                </p:cNvPr>
                <p:cNvGrpSpPr/>
                <p:nvPr/>
              </p:nvGrpSpPr>
              <p:grpSpPr>
                <a:xfrm>
                  <a:off x="13312303" y="2699695"/>
                  <a:ext cx="1296144" cy="484952"/>
                  <a:chOff x="18121336" y="1246123"/>
                  <a:chExt cx="1296144" cy="484952"/>
                </a:xfrm>
              </p:grpSpPr>
              <p:sp>
                <p:nvSpPr>
                  <p:cNvPr id="95" name="Rectangle: Rounded Corners 94">
                    <a:extLst>
                      <a:ext uri="{FF2B5EF4-FFF2-40B4-BE49-F238E27FC236}">
                        <a16:creationId xmlns="" xmlns:a16="http://schemas.microsoft.com/office/drawing/2014/main" id="{3189BE07-0C9B-42D0-A0F9-4BEFBF6CAA74}"/>
                      </a:ext>
                    </a:extLst>
                  </p:cNvPr>
                  <p:cNvSpPr/>
                  <p:nvPr/>
                </p:nvSpPr>
                <p:spPr>
                  <a:xfrm>
                    <a:off x="18121336" y="1246123"/>
                    <a:ext cx="1296144" cy="484952"/>
                  </a:xfrm>
                  <a:prstGeom prst="roundRect">
                    <a:avLst>
                      <a:gd name="adj" fmla="val 10873"/>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6" name="TextBox 95">
                    <a:extLst>
                      <a:ext uri="{FF2B5EF4-FFF2-40B4-BE49-F238E27FC236}">
                        <a16:creationId xmlns="" xmlns:a16="http://schemas.microsoft.com/office/drawing/2014/main" id="{F32919B8-E874-4475-9208-7BBCB78F7A3C}"/>
                      </a:ext>
                    </a:extLst>
                  </p:cNvPr>
                  <p:cNvSpPr txBox="1"/>
                  <p:nvPr/>
                </p:nvSpPr>
                <p:spPr>
                  <a:xfrm>
                    <a:off x="18121336" y="1312397"/>
                    <a:ext cx="1296144" cy="352404"/>
                  </a:xfrm>
                  <a:prstGeom prst="rect">
                    <a:avLst/>
                  </a:prstGeom>
                  <a:noFill/>
                </p:spPr>
                <p:txBody>
                  <a:bodyPr wrap="square" rtlCol="0" anchor="b">
                    <a:spAutoFit/>
                  </a:bodyPr>
                  <a:lstStyle/>
                  <a:p>
                    <a:pPr algn="ctr">
                      <a:lnSpc>
                        <a:spcPts val="2000"/>
                      </a:lnSpc>
                    </a:pPr>
                    <a:r>
                      <a:rPr lang="en-US" sz="2000" b="1" dirty="0">
                        <a:latin typeface="Calibri" panose="020F0502020204030204" pitchFamily="34" charset="0"/>
                        <a:cs typeface="Calibri" panose="020F0502020204030204" pitchFamily="34" charset="0"/>
                      </a:rPr>
                      <a:t>Website</a:t>
                    </a:r>
                  </a:p>
                </p:txBody>
              </p:sp>
            </p:grpSp>
            <p:grpSp>
              <p:nvGrpSpPr>
                <p:cNvPr id="101" name="Group 100">
                  <a:extLst>
                    <a:ext uri="{FF2B5EF4-FFF2-40B4-BE49-F238E27FC236}">
                      <a16:creationId xmlns="" xmlns:a16="http://schemas.microsoft.com/office/drawing/2014/main" id="{EAA32346-7B3A-4570-BB22-6EF4B4C4F152}"/>
                    </a:ext>
                  </a:extLst>
                </p:cNvPr>
                <p:cNvGrpSpPr/>
                <p:nvPr/>
              </p:nvGrpSpPr>
              <p:grpSpPr>
                <a:xfrm>
                  <a:off x="14943770" y="2699695"/>
                  <a:ext cx="1296144" cy="484952"/>
                  <a:chOff x="18121336" y="1246123"/>
                  <a:chExt cx="1296144" cy="484952"/>
                </a:xfrm>
              </p:grpSpPr>
              <p:sp>
                <p:nvSpPr>
                  <p:cNvPr id="102" name="Rectangle: Rounded Corners 101">
                    <a:extLst>
                      <a:ext uri="{FF2B5EF4-FFF2-40B4-BE49-F238E27FC236}">
                        <a16:creationId xmlns="" xmlns:a16="http://schemas.microsoft.com/office/drawing/2014/main" id="{F7F4C657-F672-4151-93CA-8DF2AA4EC72C}"/>
                      </a:ext>
                    </a:extLst>
                  </p:cNvPr>
                  <p:cNvSpPr/>
                  <p:nvPr/>
                </p:nvSpPr>
                <p:spPr>
                  <a:xfrm>
                    <a:off x="18121336" y="1246123"/>
                    <a:ext cx="1296144" cy="484952"/>
                  </a:xfrm>
                  <a:prstGeom prst="roundRect">
                    <a:avLst>
                      <a:gd name="adj" fmla="val 10873"/>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3" name="TextBox 102">
                    <a:extLst>
                      <a:ext uri="{FF2B5EF4-FFF2-40B4-BE49-F238E27FC236}">
                        <a16:creationId xmlns="" xmlns:a16="http://schemas.microsoft.com/office/drawing/2014/main" id="{79A34F2A-CCD4-4639-86FD-5625266894E8}"/>
                      </a:ext>
                    </a:extLst>
                  </p:cNvPr>
                  <p:cNvSpPr txBox="1"/>
                  <p:nvPr/>
                </p:nvSpPr>
                <p:spPr>
                  <a:xfrm>
                    <a:off x="18121336" y="1312397"/>
                    <a:ext cx="1296144" cy="352404"/>
                  </a:xfrm>
                  <a:prstGeom prst="rect">
                    <a:avLst/>
                  </a:prstGeom>
                  <a:noFill/>
                </p:spPr>
                <p:txBody>
                  <a:bodyPr wrap="square" rtlCol="0" anchor="b">
                    <a:spAutoFit/>
                  </a:bodyPr>
                  <a:lstStyle/>
                  <a:p>
                    <a:pPr algn="ctr">
                      <a:lnSpc>
                        <a:spcPts val="2000"/>
                      </a:lnSpc>
                    </a:pPr>
                    <a:r>
                      <a:rPr lang="en-US" sz="2000" b="1" dirty="0">
                        <a:latin typeface="Calibri" panose="020F0502020204030204" pitchFamily="34" charset="0"/>
                        <a:cs typeface="Calibri" panose="020F0502020204030204" pitchFamily="34" charset="0"/>
                      </a:rPr>
                      <a:t>GitLab</a:t>
                    </a:r>
                  </a:p>
                </p:txBody>
              </p:sp>
            </p:grpSp>
          </p:grpSp>
        </p:grpSp>
        <p:cxnSp>
          <p:nvCxnSpPr>
            <p:cNvPr id="107" name="Straight Arrow Connector 106">
              <a:extLst>
                <a:ext uri="{FF2B5EF4-FFF2-40B4-BE49-F238E27FC236}">
                  <a16:creationId xmlns="" xmlns:a16="http://schemas.microsoft.com/office/drawing/2014/main" id="{B4B1AA2D-E9B4-4D65-9802-DD5B21BBAD48}"/>
                </a:ext>
              </a:extLst>
            </p:cNvPr>
            <p:cNvCxnSpPr>
              <a:cxnSpLocks/>
            </p:cNvCxnSpPr>
            <p:nvPr/>
          </p:nvCxnSpPr>
          <p:spPr>
            <a:xfrm>
              <a:off x="7373590" y="2542975"/>
              <a:ext cx="522610" cy="604374"/>
            </a:xfrm>
            <a:prstGeom prst="straightConnector1">
              <a:avLst/>
            </a:prstGeom>
            <a:ln>
              <a:headEnd type="arrow"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112" name="Straight Arrow Connector 111">
              <a:extLst>
                <a:ext uri="{FF2B5EF4-FFF2-40B4-BE49-F238E27FC236}">
                  <a16:creationId xmlns="" xmlns:a16="http://schemas.microsoft.com/office/drawing/2014/main" id="{A714F777-B1DF-41AD-9741-134B48988B53}"/>
                </a:ext>
              </a:extLst>
            </p:cNvPr>
            <p:cNvCxnSpPr>
              <a:cxnSpLocks/>
            </p:cNvCxnSpPr>
            <p:nvPr/>
          </p:nvCxnSpPr>
          <p:spPr>
            <a:xfrm flipH="1">
              <a:off x="7373590" y="2538464"/>
              <a:ext cx="522610" cy="608885"/>
            </a:xfrm>
            <a:prstGeom prst="straightConnector1">
              <a:avLst/>
            </a:prstGeom>
            <a:ln>
              <a:headEnd type="arrow"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120" name="Straight Arrow Connector 119">
              <a:extLst>
                <a:ext uri="{FF2B5EF4-FFF2-40B4-BE49-F238E27FC236}">
                  <a16:creationId xmlns="" xmlns:a16="http://schemas.microsoft.com/office/drawing/2014/main" id="{FEE5FD79-0878-4FF7-9375-B47593F6B58B}"/>
                </a:ext>
              </a:extLst>
            </p:cNvPr>
            <p:cNvCxnSpPr>
              <a:cxnSpLocks/>
              <a:stCxn id="8" idx="2"/>
              <a:endCxn id="53" idx="0"/>
            </p:cNvCxnSpPr>
            <p:nvPr/>
          </p:nvCxnSpPr>
          <p:spPr>
            <a:xfrm>
              <a:off x="4619836" y="2566475"/>
              <a:ext cx="0" cy="579854"/>
            </a:xfrm>
            <a:prstGeom prst="straightConnector1">
              <a:avLst/>
            </a:prstGeom>
            <a:ln>
              <a:headEnd type="arrow"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124" name="Straight Arrow Connector 123">
              <a:extLst>
                <a:ext uri="{FF2B5EF4-FFF2-40B4-BE49-F238E27FC236}">
                  <a16:creationId xmlns="" xmlns:a16="http://schemas.microsoft.com/office/drawing/2014/main" id="{128A7C3D-3F6C-4887-BD35-C86A72A4B2C1}"/>
                </a:ext>
              </a:extLst>
            </p:cNvPr>
            <p:cNvCxnSpPr>
              <a:cxnSpLocks/>
              <a:stCxn id="28" idx="2"/>
              <a:endCxn id="75" idx="0"/>
            </p:cNvCxnSpPr>
            <p:nvPr/>
          </p:nvCxnSpPr>
          <p:spPr>
            <a:xfrm>
              <a:off x="9738687" y="2566475"/>
              <a:ext cx="714" cy="580874"/>
            </a:xfrm>
            <a:prstGeom prst="straightConnector1">
              <a:avLst/>
            </a:prstGeom>
            <a:ln>
              <a:headEnd type="arrow"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127" name="Straight Arrow Connector 126">
              <a:extLst>
                <a:ext uri="{FF2B5EF4-FFF2-40B4-BE49-F238E27FC236}">
                  <a16:creationId xmlns="" xmlns:a16="http://schemas.microsoft.com/office/drawing/2014/main" id="{3FA9D289-4F51-4BAC-8604-FE51DF23F6B6}"/>
                </a:ext>
              </a:extLst>
            </p:cNvPr>
            <p:cNvCxnSpPr>
              <a:cxnSpLocks/>
              <a:stCxn id="74" idx="1"/>
              <a:endCxn id="52" idx="3"/>
            </p:cNvCxnSpPr>
            <p:nvPr/>
          </p:nvCxnSpPr>
          <p:spPr>
            <a:xfrm flipH="1">
              <a:off x="7392144" y="3739748"/>
              <a:ext cx="504056" cy="0"/>
            </a:xfrm>
            <a:prstGeom prst="straightConnector1">
              <a:avLst/>
            </a:prstGeom>
            <a:ln>
              <a:headEnd type="arrow"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131" name="Straight Arrow Connector 130">
              <a:extLst>
                <a:ext uri="{FF2B5EF4-FFF2-40B4-BE49-F238E27FC236}">
                  <a16:creationId xmlns="" xmlns:a16="http://schemas.microsoft.com/office/drawing/2014/main" id="{70618EF1-C1DC-49D8-8435-178EB6FE4AD1}"/>
                </a:ext>
              </a:extLst>
            </p:cNvPr>
            <p:cNvCxnSpPr>
              <a:cxnSpLocks/>
              <a:stCxn id="28" idx="1"/>
              <a:endCxn id="8" idx="3"/>
            </p:cNvCxnSpPr>
            <p:nvPr/>
          </p:nvCxnSpPr>
          <p:spPr>
            <a:xfrm flipH="1">
              <a:off x="7392144" y="1967696"/>
              <a:ext cx="504056" cy="0"/>
            </a:xfrm>
            <a:prstGeom prst="straightConnector1">
              <a:avLst/>
            </a:prstGeom>
            <a:ln>
              <a:headEnd type="arrow" w="med" len="med"/>
              <a:tailEnd type="arrow" w="med" len="med"/>
            </a:ln>
          </p:spPr>
          <p:style>
            <a:lnRef idx="3">
              <a:schemeClr val="accent3"/>
            </a:lnRef>
            <a:fillRef idx="0">
              <a:schemeClr val="accent3"/>
            </a:fillRef>
            <a:effectRef idx="2">
              <a:schemeClr val="accent3"/>
            </a:effectRef>
            <a:fontRef idx="minor">
              <a:schemeClr val="tx1"/>
            </a:fontRef>
          </p:style>
        </p:cxnSp>
      </p:grpSp>
      <p:pic>
        <p:nvPicPr>
          <p:cNvPr id="57" name="Рисунок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Tree>
    <p:extLst>
      <p:ext uri="{BB962C8B-B14F-4D97-AF65-F5344CB8AC3E}">
        <p14:creationId xmlns:p14="http://schemas.microsoft.com/office/powerpoint/2010/main" val="566149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1" y="1"/>
            <a:ext cx="12192000" cy="92312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880" b="1" dirty="0">
                <a:solidFill>
                  <a:prstClr val="white"/>
                </a:solidFill>
              </a:rPr>
              <a:t>         Kinematically complete experimental study  of </a:t>
            </a:r>
          </a:p>
          <a:p>
            <a:pPr algn="ctr" defTabSz="404131">
              <a:lnSpc>
                <a:spcPct val="90000"/>
              </a:lnSpc>
              <a:buClr>
                <a:srgbClr val="000000"/>
              </a:buClr>
              <a:buSzPct val="100000"/>
              <a:defRPr/>
            </a:pPr>
            <a:r>
              <a:rPr lang="en-US" sz="2880" b="1" dirty="0">
                <a:solidFill>
                  <a:prstClr val="white"/>
                </a:solidFill>
              </a:rPr>
              <a:t>Compton scattering at helium atoms near  the threshold</a:t>
            </a:r>
          </a:p>
        </p:txBody>
      </p:sp>
      <p:pic>
        <p:nvPicPr>
          <p:cNvPr id="12293"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489" y="86293"/>
            <a:ext cx="989500"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4915" y="2834641"/>
            <a:ext cx="1022821" cy="489363"/>
          </a:xfrm>
          <a:prstGeom prst="rect">
            <a:avLst/>
          </a:prstGeom>
          <a:noFill/>
        </p:spPr>
        <p:txBody>
          <a:bodyPr wrap="square" lIns="82295" tIns="41147" rIns="82295" bIns="41147" rtlCol="0">
            <a:spAutoFit/>
          </a:bodyPr>
          <a:lstStyle/>
          <a:p>
            <a:pPr algn="ctr" defTabSz="822960" eaLnBrk="0" fontAlgn="base" hangingPunct="0">
              <a:spcBef>
                <a:spcPct val="0"/>
              </a:spcBef>
              <a:spcAft>
                <a:spcPct val="0"/>
              </a:spcAft>
            </a:pPr>
            <a:r>
              <a:rPr lang="en-US" sz="1320" b="1" dirty="0">
                <a:solidFill>
                  <a:prstClr val="white"/>
                </a:solidFill>
              </a:rPr>
              <a:t>RU_JINR_T1</a:t>
            </a:r>
          </a:p>
          <a:p>
            <a:pPr algn="ctr" defTabSz="822960" eaLnBrk="0" fontAlgn="base" hangingPunct="0">
              <a:spcBef>
                <a:spcPct val="0"/>
              </a:spcBef>
              <a:spcAft>
                <a:spcPct val="0"/>
              </a:spcAft>
            </a:pPr>
            <a:r>
              <a:rPr lang="en-US" sz="1320" b="1" dirty="0">
                <a:solidFill>
                  <a:prstClr val="white"/>
                </a:solidFill>
              </a:rPr>
              <a:t>18%</a:t>
            </a:r>
            <a:endParaRPr lang="ru-RU" sz="1320" b="1" dirty="0">
              <a:solidFill>
                <a:prstClr val="white"/>
              </a:solidFill>
            </a:endParaRPr>
          </a:p>
        </p:txBody>
      </p:sp>
      <p:sp>
        <p:nvSpPr>
          <p:cNvPr id="13" name="TextBox 12"/>
          <p:cNvSpPr txBox="1"/>
          <p:nvPr/>
        </p:nvSpPr>
        <p:spPr>
          <a:xfrm>
            <a:off x="1976751" y="5918996"/>
            <a:ext cx="1022821" cy="692495"/>
          </a:xfrm>
          <a:prstGeom prst="rect">
            <a:avLst/>
          </a:prstGeom>
          <a:noFill/>
        </p:spPr>
        <p:txBody>
          <a:bodyPr wrap="square" lIns="82295" tIns="41147" rIns="82295" bIns="41147" rtlCol="0">
            <a:spAutoFit/>
          </a:bodyPr>
          <a:lstStyle/>
          <a:p>
            <a:pPr algn="ctr" defTabSz="822960" eaLnBrk="0" fontAlgn="base" hangingPunct="0">
              <a:spcBef>
                <a:spcPct val="0"/>
              </a:spcBef>
              <a:spcAft>
                <a:spcPct val="0"/>
              </a:spcAft>
            </a:pPr>
            <a:r>
              <a:rPr lang="en-US" sz="1320" b="1" dirty="0">
                <a:solidFill>
                  <a:prstClr val="white"/>
                </a:solidFill>
              </a:rPr>
              <a:t>RU_JINR_T1</a:t>
            </a:r>
          </a:p>
          <a:p>
            <a:pPr algn="ctr" defTabSz="822960" eaLnBrk="0" fontAlgn="base" hangingPunct="0">
              <a:spcBef>
                <a:spcPct val="0"/>
              </a:spcBef>
              <a:spcAft>
                <a:spcPct val="0"/>
              </a:spcAft>
            </a:pPr>
            <a:r>
              <a:rPr lang="en-US" sz="1320" b="1" dirty="0">
                <a:solidFill>
                  <a:prstClr val="white"/>
                </a:solidFill>
              </a:rPr>
              <a:t>301493, 20%</a:t>
            </a:r>
            <a:endParaRPr lang="ru-RU" sz="1320" b="1" dirty="0">
              <a:solidFill>
                <a:prstClr val="white"/>
              </a:solidFill>
            </a:endParaRPr>
          </a:p>
        </p:txBody>
      </p:sp>
      <p:sp>
        <p:nvSpPr>
          <p:cNvPr id="2" name="Прямоугольник 1">
            <a:extLst>
              <a:ext uri="{FF2B5EF4-FFF2-40B4-BE49-F238E27FC236}">
                <a16:creationId xmlns:a16="http://schemas.microsoft.com/office/drawing/2014/main" xmlns="" id="{3811E438-7CA1-48A0-A1A4-D7A2A879DE0C}"/>
              </a:ext>
            </a:extLst>
          </p:cNvPr>
          <p:cNvSpPr/>
          <p:nvPr/>
        </p:nvSpPr>
        <p:spPr>
          <a:xfrm>
            <a:off x="158497" y="1311579"/>
            <a:ext cx="5754624" cy="4413516"/>
          </a:xfrm>
          <a:prstGeom prst="rect">
            <a:avLst/>
          </a:prstGeom>
        </p:spPr>
        <p:txBody>
          <a:bodyPr wrap="square">
            <a:spAutoFit/>
          </a:bodyPr>
          <a:lstStyle/>
          <a:p>
            <a:pPr algn="just" defTabSz="1097254"/>
            <a:r>
              <a:rPr lang="en-US" sz="2160" dirty="0">
                <a:solidFill>
                  <a:prstClr val="black"/>
                </a:solidFill>
                <a:latin typeface="Times New Roman" panose="02020603050405020304" pitchFamily="18" charset="0"/>
                <a:cs typeface="Times New Roman" panose="02020603050405020304" pitchFamily="18" charset="0"/>
              </a:rPr>
              <a:t>On 13 April, a scientific paper by an international scientific group was published in </a:t>
            </a:r>
            <a:r>
              <a:rPr lang="en-US" sz="2160" b="1" dirty="0">
                <a:solidFill>
                  <a:srgbClr val="002060"/>
                </a:solidFill>
                <a:latin typeface="Times New Roman" panose="02020603050405020304" pitchFamily="18" charset="0"/>
                <a:cs typeface="Times New Roman" panose="02020603050405020304" pitchFamily="18" charset="0"/>
              </a:rPr>
              <a:t>Nature Physics</a:t>
            </a:r>
            <a:r>
              <a:rPr lang="en-US" sz="2160" dirty="0">
                <a:solidFill>
                  <a:prstClr val="black"/>
                </a:solidFill>
                <a:latin typeface="Times New Roman" panose="02020603050405020304" pitchFamily="18" charset="0"/>
                <a:cs typeface="Times New Roman" panose="02020603050405020304" pitchFamily="18" charset="0"/>
              </a:rPr>
              <a:t>. A LIT staff member </a:t>
            </a:r>
            <a:r>
              <a:rPr lang="ru-RU" sz="2160" dirty="0">
                <a:solidFill>
                  <a:prstClr val="black"/>
                </a:solidFill>
                <a:latin typeface="Times New Roman" panose="02020603050405020304" pitchFamily="18" charset="0"/>
                <a:cs typeface="Times New Roman" panose="02020603050405020304" pitchFamily="18" charset="0"/>
              </a:rPr>
              <a:t>      </a:t>
            </a:r>
            <a:r>
              <a:rPr lang="en-US" sz="2160" i="1" dirty="0">
                <a:solidFill>
                  <a:srgbClr val="0000CC"/>
                </a:solidFill>
                <a:latin typeface="Times New Roman" panose="02020603050405020304" pitchFamily="18" charset="0"/>
                <a:cs typeface="Times New Roman" panose="02020603050405020304" pitchFamily="18" charset="0"/>
              </a:rPr>
              <a:t>O. </a:t>
            </a:r>
            <a:r>
              <a:rPr lang="en-US" sz="2160" i="1" dirty="0" err="1">
                <a:solidFill>
                  <a:srgbClr val="0000CC"/>
                </a:solidFill>
                <a:latin typeface="Times New Roman" panose="02020603050405020304" pitchFamily="18" charset="0"/>
                <a:cs typeface="Times New Roman" panose="02020603050405020304" pitchFamily="18" charset="0"/>
              </a:rPr>
              <a:t>Chuluunbaatar</a:t>
            </a:r>
            <a:r>
              <a:rPr lang="en-US" sz="2160" i="1" dirty="0">
                <a:solidFill>
                  <a:srgbClr val="0000CC"/>
                </a:solidFill>
                <a:latin typeface="Times New Roman" panose="02020603050405020304" pitchFamily="18" charset="0"/>
                <a:cs typeface="Times New Roman" panose="02020603050405020304" pitchFamily="18" charset="0"/>
              </a:rPr>
              <a:t> </a:t>
            </a:r>
            <a:r>
              <a:rPr lang="en-US" sz="2160" dirty="0">
                <a:solidFill>
                  <a:prstClr val="black"/>
                </a:solidFill>
                <a:latin typeface="Times New Roman" panose="02020603050405020304" pitchFamily="18" charset="0"/>
                <a:cs typeface="Times New Roman" panose="02020603050405020304" pitchFamily="18" charset="0"/>
              </a:rPr>
              <a:t>and a BLTP employee </a:t>
            </a:r>
            <a:r>
              <a:rPr lang="ru-RU" sz="2160" dirty="0">
                <a:solidFill>
                  <a:prstClr val="black"/>
                </a:solidFill>
                <a:latin typeface="Times New Roman" panose="02020603050405020304" pitchFamily="18" charset="0"/>
                <a:cs typeface="Times New Roman" panose="02020603050405020304" pitchFamily="18" charset="0"/>
              </a:rPr>
              <a:t>    </a:t>
            </a:r>
            <a:r>
              <a:rPr lang="en-US" sz="2160" i="1" dirty="0">
                <a:solidFill>
                  <a:srgbClr val="0000CC"/>
                </a:solidFill>
                <a:latin typeface="Times New Roman" panose="02020603050405020304" pitchFamily="18" charset="0"/>
                <a:cs typeface="Times New Roman" panose="02020603050405020304" pitchFamily="18" charset="0"/>
              </a:rPr>
              <a:t>Yu. V. Popov </a:t>
            </a:r>
            <a:r>
              <a:rPr lang="en-US" sz="2160" dirty="0">
                <a:solidFill>
                  <a:prstClr val="black"/>
                </a:solidFill>
                <a:latin typeface="Times New Roman" panose="02020603050405020304" pitchFamily="18" charset="0"/>
                <a:cs typeface="Times New Roman" panose="02020603050405020304" pitchFamily="18" charset="0"/>
              </a:rPr>
              <a:t>were members of the group in the frames of JINR international cooperation. The group conducted a kinematically complete experimental measurement of characteristics of Compton scattering at free atoms using the highly efficient method of COLD Target Recoil Ion Momentum Spectroscopy (COLTRIMS). The group also provided a </a:t>
            </a:r>
            <a:r>
              <a:rPr lang="en-US" sz="2160" dirty="0">
                <a:solidFill>
                  <a:srgbClr val="0000CC"/>
                </a:solidFill>
                <a:latin typeface="Times New Roman" panose="02020603050405020304" pitchFamily="18" charset="0"/>
                <a:cs typeface="Times New Roman" panose="02020603050405020304" pitchFamily="18" charset="0"/>
              </a:rPr>
              <a:t>relevant theoretical description </a:t>
            </a:r>
            <a:r>
              <a:rPr lang="en-US" sz="2160" dirty="0">
                <a:solidFill>
                  <a:prstClr val="black"/>
                </a:solidFill>
                <a:latin typeface="Times New Roman" panose="02020603050405020304" pitchFamily="18" charset="0"/>
                <a:cs typeface="Times New Roman" panose="02020603050405020304" pitchFamily="18" charset="0"/>
              </a:rPr>
              <a:t>of it</a:t>
            </a:r>
            <a:r>
              <a:rPr lang="ru-RU" sz="2160" dirty="0">
                <a:solidFill>
                  <a:prstClr val="black"/>
                </a:solidFill>
                <a:latin typeface="Times New Roman" panose="02020603050405020304" pitchFamily="18" charset="0"/>
                <a:cs typeface="Times New Roman" panose="02020603050405020304" pitchFamily="18" charset="0"/>
              </a:rPr>
              <a:t> </a:t>
            </a:r>
            <a:r>
              <a:rPr lang="en-US" sz="2160" dirty="0">
                <a:solidFill>
                  <a:prstClr val="black"/>
                </a:solidFill>
                <a:latin typeface="Times New Roman" panose="02020603050405020304" pitchFamily="18" charset="0"/>
                <a:cs typeface="Times New Roman" panose="02020603050405020304" pitchFamily="18" charset="0"/>
              </a:rPr>
              <a:t>which was carried out </a:t>
            </a:r>
            <a:r>
              <a:rPr lang="en-US" sz="2160" dirty="0">
                <a:solidFill>
                  <a:srgbClr val="0000CC"/>
                </a:solidFill>
                <a:latin typeface="Times New Roman" panose="02020603050405020304" pitchFamily="18" charset="0"/>
                <a:cs typeface="Times New Roman" panose="02020603050405020304" pitchFamily="18" charset="0"/>
              </a:rPr>
              <a:t>at the </a:t>
            </a:r>
            <a:r>
              <a:rPr lang="en-US" sz="216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supercomputer “</a:t>
            </a:r>
            <a:r>
              <a:rPr lang="en-US" sz="216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Govorun</a:t>
            </a:r>
            <a:r>
              <a:rPr lang="en-US" sz="216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216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xmlns="" id="{51BED700-A156-47B1-A8A1-E97FF9B950BC}"/>
              </a:ext>
            </a:extLst>
          </p:cNvPr>
          <p:cNvPicPr>
            <a:picLocks noChangeAspect="1"/>
          </p:cNvPicPr>
          <p:nvPr/>
        </p:nvPicPr>
        <p:blipFill>
          <a:blip r:embed="rId4"/>
          <a:stretch>
            <a:fillRect/>
          </a:stretch>
        </p:blipFill>
        <p:spPr>
          <a:xfrm>
            <a:off x="7076638" y="923122"/>
            <a:ext cx="4431954" cy="855078"/>
          </a:xfrm>
          <a:prstGeom prst="rect">
            <a:avLst/>
          </a:prstGeom>
        </p:spPr>
      </p:pic>
      <p:pic>
        <p:nvPicPr>
          <p:cNvPr id="17" name="Рисунок 16">
            <a:extLst>
              <a:ext uri="{FF2B5EF4-FFF2-40B4-BE49-F238E27FC236}">
                <a16:creationId xmlns:a16="http://schemas.microsoft.com/office/drawing/2014/main" xmlns="" id="{7E777345-0F91-4F3B-B423-CAB76A69E110}"/>
              </a:ext>
            </a:extLst>
          </p:cNvPr>
          <p:cNvPicPr/>
          <p:nvPr/>
        </p:nvPicPr>
        <p:blipFill>
          <a:blip r:embed="rId5">
            <a:extLst>
              <a:ext uri="{28A0092B-C50C-407E-A947-70E740481C1C}">
                <a14:useLocalDpi xmlns:a14="http://schemas.microsoft.com/office/drawing/2010/main" val="0"/>
              </a:ext>
            </a:extLst>
          </a:blip>
          <a:srcRect r="-354" b="7950"/>
          <a:stretch>
            <a:fillRect/>
          </a:stretch>
        </p:blipFill>
        <p:spPr bwMode="auto">
          <a:xfrm>
            <a:off x="6268819" y="1822396"/>
            <a:ext cx="4960519" cy="4585963"/>
          </a:xfrm>
          <a:prstGeom prst="rect">
            <a:avLst/>
          </a:prstGeom>
          <a:noFill/>
          <a:ln>
            <a:noFill/>
          </a:ln>
        </p:spPr>
      </p:pic>
      <p:sp>
        <p:nvSpPr>
          <p:cNvPr id="9" name="Прямоугольник 8">
            <a:extLst>
              <a:ext uri="{FF2B5EF4-FFF2-40B4-BE49-F238E27FC236}">
                <a16:creationId xmlns:a16="http://schemas.microsoft.com/office/drawing/2014/main" xmlns="" id="{801A8F59-40A1-4FF2-AFAF-20F50F82EBCD}"/>
              </a:ext>
            </a:extLst>
          </p:cNvPr>
          <p:cNvSpPr/>
          <p:nvPr/>
        </p:nvSpPr>
        <p:spPr>
          <a:xfrm>
            <a:off x="5605072" y="6408359"/>
            <a:ext cx="6264516" cy="387798"/>
          </a:xfrm>
          <a:prstGeom prst="rect">
            <a:avLst/>
          </a:prstGeom>
        </p:spPr>
        <p:txBody>
          <a:bodyPr wrap="square">
            <a:spAutoFit/>
          </a:bodyPr>
          <a:lstStyle/>
          <a:p>
            <a:pPr defTabSz="1097254"/>
            <a:r>
              <a:rPr lang="en-US" sz="1920" dirty="0">
                <a:solidFill>
                  <a:prstClr val="black"/>
                </a:solidFill>
                <a:latin typeface="Times New Roman" panose="02020603050405020304" pitchFamily="18" charset="0"/>
                <a:cs typeface="Times New Roman" panose="02020603050405020304" pitchFamily="18" charset="0"/>
              </a:rPr>
              <a:t>Scheme of ionization by Compton scattering at </a:t>
            </a:r>
            <a:r>
              <a:rPr lang="en-US" sz="1920" dirty="0" err="1">
                <a:solidFill>
                  <a:prstClr val="black"/>
                </a:solidFill>
                <a:latin typeface="Times New Roman" panose="02020603050405020304" pitchFamily="18" charset="0"/>
                <a:cs typeface="Times New Roman" panose="02020603050405020304" pitchFamily="18" charset="0"/>
              </a:rPr>
              <a:t>hν</a:t>
            </a:r>
            <a:r>
              <a:rPr lang="en-US" sz="1920" dirty="0">
                <a:solidFill>
                  <a:prstClr val="black"/>
                </a:solidFill>
                <a:latin typeface="Times New Roman" panose="02020603050405020304" pitchFamily="18" charset="0"/>
                <a:cs typeface="Times New Roman" panose="02020603050405020304" pitchFamily="18" charset="0"/>
              </a:rPr>
              <a:t>= 2.1 keV</a:t>
            </a:r>
            <a:endParaRPr lang="ru-RU" sz="192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732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3833F5C-EDE2-4E6E-80F2-F8DBFABA50CF}"/>
              </a:ext>
            </a:extLst>
          </p:cNvPr>
          <p:cNvSpPr/>
          <p:nvPr/>
        </p:nvSpPr>
        <p:spPr>
          <a:xfrm flipH="1">
            <a:off x="0" y="7917"/>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1057024" y="-7132"/>
            <a:ext cx="9422773" cy="830997"/>
          </a:xfrm>
          <a:prstGeom prst="rect">
            <a:avLst/>
          </a:prstGeom>
          <a:effectLst>
            <a:outerShdw blurRad="50800" dist="50800" dir="5400000" algn="ctr" rotWithShape="0">
              <a:schemeClr val="bg2">
                <a:lumMod val="10000"/>
              </a:schemeClr>
            </a:outerShdw>
          </a:effectLst>
        </p:spPr>
        <p:txBody>
          <a:bodyPr wrap="square">
            <a:spAutoFit/>
          </a:bodyPr>
          <a:lstStyle/>
          <a:p>
            <a:pPr algn="ctr"/>
            <a:r>
              <a:rPr lang="en-US" sz="2400" b="1" dirty="0">
                <a:solidFill>
                  <a:prstClr val="white"/>
                </a:solidFill>
              </a:rPr>
              <a:t>ML/DL/HPC Ecosystem of the </a:t>
            </a:r>
            <a:r>
              <a:rPr lang="en-US" sz="2400" b="1" dirty="0" err="1">
                <a:solidFill>
                  <a:prstClr val="white"/>
                </a:solidFill>
              </a:rPr>
              <a:t>HybriLIT</a:t>
            </a:r>
            <a:r>
              <a:rPr lang="en-US" sz="2400" b="1" dirty="0">
                <a:solidFill>
                  <a:prstClr val="white"/>
                </a:solidFill>
              </a:rPr>
              <a:t> Heterogeneous Platform:</a:t>
            </a:r>
          </a:p>
          <a:p>
            <a:pPr algn="ctr"/>
            <a:r>
              <a:rPr lang="en-US" sz="2400" b="1" dirty="0">
                <a:solidFill>
                  <a:prstClr val="white"/>
                </a:solidFill>
              </a:rPr>
              <a:t>New Opportunities for Applied Research</a:t>
            </a:r>
            <a:endParaRPr lang="ru-RU" sz="2400" b="1" dirty="0">
              <a:solidFill>
                <a:prstClr val="white"/>
              </a:solidFill>
            </a:endParaRPr>
          </a:p>
        </p:txBody>
      </p:sp>
      <p:pic>
        <p:nvPicPr>
          <p:cNvPr id="12" name="Рисунок 11">
            <a:extLst>
              <a:ext uri="{FF2B5EF4-FFF2-40B4-BE49-F238E27FC236}">
                <a16:creationId xmlns:a16="http://schemas.microsoft.com/office/drawing/2014/main" xmlns=""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4" name="Рисунок 3">
            <a:extLst>
              <a:ext uri="{FF2B5EF4-FFF2-40B4-BE49-F238E27FC236}">
                <a16:creationId xmlns:a16="http://schemas.microsoft.com/office/drawing/2014/main" xmlns="" id="{4E0E8244-34B4-AC9F-504F-E3909D1E7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01" y="928056"/>
            <a:ext cx="5040999" cy="2246458"/>
          </a:xfrm>
          <a:prstGeom prst="rect">
            <a:avLst/>
          </a:prstGeom>
        </p:spPr>
      </p:pic>
      <p:sp>
        <p:nvSpPr>
          <p:cNvPr id="18" name="TextBox 17">
            <a:extLst>
              <a:ext uri="{FF2B5EF4-FFF2-40B4-BE49-F238E27FC236}">
                <a16:creationId xmlns:a16="http://schemas.microsoft.com/office/drawing/2014/main" xmlns="" id="{5CB4A79A-EADE-B7D8-AFBB-0322EA742A6C}"/>
              </a:ext>
            </a:extLst>
          </p:cNvPr>
          <p:cNvSpPr txBox="1"/>
          <p:nvPr/>
        </p:nvSpPr>
        <p:spPr>
          <a:xfrm>
            <a:off x="5765758" y="882405"/>
            <a:ext cx="6266185" cy="2585323"/>
          </a:xfrm>
          <a:prstGeom prst="rect">
            <a:avLst/>
          </a:prstGeom>
          <a:noFill/>
        </p:spPr>
        <p:txBody>
          <a:bodyPr wrap="square">
            <a:spAutoFit/>
          </a:bodyPr>
          <a:lstStyle/>
          <a:p>
            <a:pPr algn="just"/>
            <a:r>
              <a:rPr lang="en-US" dirty="0">
                <a:solidFill>
                  <a:prstClr val="black"/>
                </a:solidFill>
                <a:latin typeface="Arial" panose="020B0604020202020204" pitchFamily="34" charset="0"/>
                <a:cs typeface="Arial" panose="020B0604020202020204" pitchFamily="34" charset="0"/>
              </a:rPr>
              <a:t>The </a:t>
            </a:r>
            <a:r>
              <a:rPr lang="en-US" dirty="0">
                <a:solidFill>
                  <a:srgbClr val="0000CC"/>
                </a:solidFill>
                <a:latin typeface="Arial" panose="020B0604020202020204" pitchFamily="34" charset="0"/>
                <a:cs typeface="Arial" panose="020B0604020202020204" pitchFamily="34" charset="0"/>
              </a:rPr>
              <a:t>ML/DL/HPC ecosystem </a:t>
            </a:r>
            <a:r>
              <a:rPr lang="en-US" dirty="0">
                <a:solidFill>
                  <a:prstClr val="black"/>
                </a:solidFill>
                <a:latin typeface="Arial" panose="020B0604020202020204" pitchFamily="34" charset="0"/>
                <a:cs typeface="Arial" panose="020B0604020202020204" pitchFamily="34" charset="0"/>
              </a:rPr>
              <a:t>is now actively used </a:t>
            </a:r>
            <a:r>
              <a:rPr lang="en-US" dirty="0">
                <a:solidFill>
                  <a:srgbClr val="0000CC"/>
                </a:solidFill>
                <a:latin typeface="Arial" panose="020B0604020202020204" pitchFamily="34" charset="0"/>
                <a:cs typeface="Arial" panose="020B0604020202020204" pitchFamily="34" charset="0"/>
              </a:rPr>
              <a:t>for machine and deep learning tasks</a:t>
            </a:r>
            <a:r>
              <a:rPr lang="en-US" dirty="0">
                <a:solidFill>
                  <a:prstClr val="black"/>
                </a:solidFill>
                <a:latin typeface="Arial" panose="020B0604020202020204" pitchFamily="34" charset="0"/>
                <a:cs typeface="Arial" panose="020B0604020202020204" pitchFamily="34" charset="0"/>
              </a:rPr>
              <a:t>. At the same time, the accumulated tools and libraries </a:t>
            </a:r>
            <a:r>
              <a:rPr lang="en-US" dirty="0">
                <a:solidFill>
                  <a:srgbClr val="0000CC"/>
                </a:solidFill>
                <a:latin typeface="Arial" panose="020B0604020202020204" pitchFamily="34" charset="0"/>
                <a:cs typeface="Arial" panose="020B0604020202020204" pitchFamily="34" charset="0"/>
              </a:rPr>
              <a:t>can be more widely used for scientific research</a:t>
            </a:r>
            <a:r>
              <a:rPr lang="en-US" dirty="0">
                <a:solidFill>
                  <a:prstClr val="black"/>
                </a:solidFill>
                <a:latin typeface="Arial" panose="020B0604020202020204" pitchFamily="34" charset="0"/>
                <a:cs typeface="Arial" panose="020B0604020202020204" pitchFamily="34" charset="0"/>
              </a:rPr>
              <a:t>, including</a:t>
            </a:r>
            <a:r>
              <a:rPr lang="ru-RU" dirty="0">
                <a:solidFill>
                  <a:prstClr val="black"/>
                </a:solidFill>
                <a:latin typeface="Arial" panose="020B0604020202020204" pitchFamily="34" charset="0"/>
                <a:cs typeface="Arial" panose="020B0604020202020204" pitchFamily="34" charset="0"/>
              </a:rPr>
              <a:t>:</a:t>
            </a:r>
          </a:p>
          <a:p>
            <a:pPr marL="182563" indent="-182563" algn="just">
              <a:buFontTx/>
              <a:buChar char="-"/>
            </a:pPr>
            <a:r>
              <a:rPr lang="en-US" dirty="0">
                <a:solidFill>
                  <a:prstClr val="black"/>
                </a:solidFill>
                <a:latin typeface="Arial" panose="020B0604020202020204" pitchFamily="34" charset="0"/>
                <a:cs typeface="Arial" panose="020B0604020202020204" pitchFamily="34" charset="0"/>
              </a:rPr>
              <a:t>numerical computations;</a:t>
            </a:r>
          </a:p>
          <a:p>
            <a:pPr marL="182563" indent="-182563" algn="just">
              <a:buFontTx/>
              <a:buChar char="-"/>
            </a:pPr>
            <a:r>
              <a:rPr lang="en-US" dirty="0">
                <a:solidFill>
                  <a:prstClr val="black"/>
                </a:solidFill>
                <a:latin typeface="Arial" panose="020B0604020202020204" pitchFamily="34" charset="0"/>
                <a:cs typeface="Arial" panose="020B0604020202020204" pitchFamily="34" charset="0"/>
              </a:rPr>
              <a:t>parallel computing on CPUs and GPUs;</a:t>
            </a:r>
          </a:p>
          <a:p>
            <a:pPr marL="182563" indent="-182563" algn="just">
              <a:buFontTx/>
              <a:buChar char="-"/>
            </a:pPr>
            <a:r>
              <a:rPr lang="en-US" dirty="0">
                <a:solidFill>
                  <a:prstClr val="black"/>
                </a:solidFill>
                <a:latin typeface="Arial" panose="020B0604020202020204" pitchFamily="34" charset="0"/>
                <a:cs typeface="Arial" panose="020B0604020202020204" pitchFamily="34" charset="0"/>
              </a:rPr>
              <a:t>visualization of results;</a:t>
            </a:r>
          </a:p>
          <a:p>
            <a:pPr marL="182563" indent="-182563" algn="just">
              <a:buFontTx/>
              <a:buChar char="-"/>
            </a:pPr>
            <a:r>
              <a:rPr lang="en-US" dirty="0">
                <a:solidFill>
                  <a:prstClr val="black"/>
                </a:solidFill>
                <a:latin typeface="Arial" panose="020B0604020202020204" pitchFamily="34" charset="0"/>
                <a:cs typeface="Arial" panose="020B0604020202020204" pitchFamily="34" charset="0"/>
              </a:rPr>
              <a:t>accompanying them with the necessary formulas and explanations.</a:t>
            </a:r>
          </a:p>
        </p:txBody>
      </p:sp>
      <p:sp>
        <p:nvSpPr>
          <p:cNvPr id="22" name="TextBox 21">
            <a:extLst>
              <a:ext uri="{FF2B5EF4-FFF2-40B4-BE49-F238E27FC236}">
                <a16:creationId xmlns:a16="http://schemas.microsoft.com/office/drawing/2014/main" xmlns="" id="{03DFA82C-5899-25C8-782E-3AC212D0E43A}"/>
              </a:ext>
            </a:extLst>
          </p:cNvPr>
          <p:cNvSpPr txBox="1"/>
          <p:nvPr/>
        </p:nvSpPr>
        <p:spPr>
          <a:xfrm>
            <a:off x="9153764" y="3238804"/>
            <a:ext cx="2905213" cy="338554"/>
          </a:xfrm>
          <a:prstGeom prst="rect">
            <a:avLst/>
          </a:prstGeom>
          <a:noFill/>
        </p:spPr>
        <p:txBody>
          <a:bodyPr wrap="square">
            <a:spAutoFit/>
          </a:bodyPr>
          <a:lstStyle/>
          <a:p>
            <a:pPr algn="ctr"/>
            <a:r>
              <a:rPr lang="en-US" sz="1600" b="1" dirty="0">
                <a:solidFill>
                  <a:prstClr val="black"/>
                </a:solidFill>
                <a:cs typeface="Times New Roman" panose="02020603050405020304" pitchFamily="18" charset="0"/>
              </a:rPr>
              <a:t>Python Numerical Methods</a:t>
            </a:r>
            <a:endParaRPr lang="ru-RU" sz="1600" b="1" dirty="0">
              <a:solidFill>
                <a:prstClr val="black"/>
              </a:solidFill>
              <a:cs typeface="Times New Roman" panose="02020603050405020304" pitchFamily="18" charset="0"/>
            </a:endParaRPr>
          </a:p>
        </p:txBody>
      </p:sp>
      <p:pic>
        <p:nvPicPr>
          <p:cNvPr id="24" name="Рисунок 23">
            <a:extLst>
              <a:ext uri="{FF2B5EF4-FFF2-40B4-BE49-F238E27FC236}">
                <a16:creationId xmlns:a16="http://schemas.microsoft.com/office/drawing/2014/main" xmlns="" id="{8999C57F-0095-C8E7-2006-A8DB7F17CC72}"/>
              </a:ext>
            </a:extLst>
          </p:cNvPr>
          <p:cNvPicPr>
            <a:picLocks noChangeAspect="1"/>
          </p:cNvPicPr>
          <p:nvPr/>
        </p:nvPicPr>
        <p:blipFill rotWithShape="1">
          <a:blip r:embed="rId5"/>
          <a:srcRect l="28287" t="10101" r="20610" b="33200"/>
          <a:stretch/>
        </p:blipFill>
        <p:spPr>
          <a:xfrm>
            <a:off x="233221" y="4324309"/>
            <a:ext cx="2693247" cy="2440457"/>
          </a:xfrm>
          <a:prstGeom prst="rect">
            <a:avLst/>
          </a:prstGeom>
        </p:spPr>
      </p:pic>
      <p:pic>
        <p:nvPicPr>
          <p:cNvPr id="26" name="Рисунок 25">
            <a:extLst>
              <a:ext uri="{FF2B5EF4-FFF2-40B4-BE49-F238E27FC236}">
                <a16:creationId xmlns:a16="http://schemas.microsoft.com/office/drawing/2014/main" xmlns="" id="{DBD910FA-E4B6-206A-677C-4B58C84ED692}"/>
              </a:ext>
            </a:extLst>
          </p:cNvPr>
          <p:cNvPicPr>
            <a:picLocks noChangeAspect="1"/>
          </p:cNvPicPr>
          <p:nvPr/>
        </p:nvPicPr>
        <p:blipFill rotWithShape="1">
          <a:blip r:embed="rId6"/>
          <a:srcRect t="9051"/>
          <a:stretch/>
        </p:blipFill>
        <p:spPr>
          <a:xfrm>
            <a:off x="2900472" y="4410890"/>
            <a:ext cx="3175135" cy="2358446"/>
          </a:xfrm>
          <a:prstGeom prst="rect">
            <a:avLst/>
          </a:prstGeom>
        </p:spPr>
      </p:pic>
      <p:sp>
        <p:nvSpPr>
          <p:cNvPr id="28" name="Стрелка: вправо 27">
            <a:extLst>
              <a:ext uri="{FF2B5EF4-FFF2-40B4-BE49-F238E27FC236}">
                <a16:creationId xmlns:a16="http://schemas.microsoft.com/office/drawing/2014/main" xmlns="" id="{BDF1E504-635D-7293-CA68-19D7A6438815}"/>
              </a:ext>
            </a:extLst>
          </p:cNvPr>
          <p:cNvSpPr/>
          <p:nvPr/>
        </p:nvSpPr>
        <p:spPr>
          <a:xfrm>
            <a:off x="1533452" y="4911162"/>
            <a:ext cx="1466181" cy="316799"/>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solidFill>
                <a:prstClr val="white"/>
              </a:solidFill>
            </a:endParaRPr>
          </a:p>
        </p:txBody>
      </p:sp>
      <p:pic>
        <p:nvPicPr>
          <p:cNvPr id="30" name="Рисунок 29">
            <a:extLst>
              <a:ext uri="{FF2B5EF4-FFF2-40B4-BE49-F238E27FC236}">
                <a16:creationId xmlns:a16="http://schemas.microsoft.com/office/drawing/2014/main" xmlns="" id="{48C7AE51-39B2-3428-1B0D-6B54A96E3E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7729" y="4651168"/>
            <a:ext cx="980185" cy="880747"/>
          </a:xfrm>
          <a:prstGeom prst="rect">
            <a:avLst/>
          </a:prstGeom>
        </p:spPr>
      </p:pic>
      <p:sp>
        <p:nvSpPr>
          <p:cNvPr id="36" name="TextBox 35">
            <a:extLst>
              <a:ext uri="{FF2B5EF4-FFF2-40B4-BE49-F238E27FC236}">
                <a16:creationId xmlns:a16="http://schemas.microsoft.com/office/drawing/2014/main" xmlns="" id="{355297CE-F0F7-A91B-A187-5B7D03813535}"/>
              </a:ext>
            </a:extLst>
          </p:cNvPr>
          <p:cNvSpPr txBox="1"/>
          <p:nvPr/>
        </p:nvSpPr>
        <p:spPr>
          <a:xfrm>
            <a:off x="160057" y="3196185"/>
            <a:ext cx="5539518" cy="1200329"/>
          </a:xfrm>
          <a:prstGeom prst="rect">
            <a:avLst/>
          </a:prstGeom>
          <a:noFill/>
        </p:spPr>
        <p:txBody>
          <a:bodyPr wrap="square">
            <a:spAutoFit/>
          </a:bodyPr>
          <a:lstStyle/>
          <a:p>
            <a:pPr algn="just"/>
            <a:r>
              <a:rPr lang="en-US" dirty="0">
                <a:solidFill>
                  <a:prstClr val="black"/>
                </a:solidFill>
                <a:latin typeface="Arial" panose="020B0604020202020204" pitchFamily="34" charset="0"/>
                <a:cs typeface="Arial" panose="020B0604020202020204" pitchFamily="34" charset="0"/>
              </a:rPr>
              <a:t>In 2022, on the ML/DL/HPC ecosystem, it became possible </a:t>
            </a:r>
            <a:r>
              <a:rPr lang="en-US" dirty="0">
                <a:solidFill>
                  <a:srgbClr val="0000CC"/>
                </a:solidFill>
                <a:latin typeface="Arial" panose="020B0604020202020204" pitchFamily="34" charset="0"/>
                <a:cs typeface="Arial" panose="020B0604020202020204" pitchFamily="34" charset="0"/>
              </a:rPr>
              <a:t>to run the MATLAB code in </a:t>
            </a:r>
            <a:r>
              <a:rPr lang="en-US" dirty="0" err="1">
                <a:solidFill>
                  <a:srgbClr val="0000CC"/>
                </a:solidFill>
                <a:latin typeface="Arial" panose="020B0604020202020204" pitchFamily="34" charset="0"/>
                <a:cs typeface="Arial" panose="020B0604020202020204" pitchFamily="34" charset="0"/>
              </a:rPr>
              <a:t>Jupyter</a:t>
            </a:r>
            <a:r>
              <a:rPr lang="en-US" dirty="0">
                <a:solidFill>
                  <a:srgbClr val="0000CC"/>
                </a:solidFill>
                <a:latin typeface="Arial" panose="020B0604020202020204" pitchFamily="34" charset="0"/>
                <a:cs typeface="Arial" panose="020B0604020202020204" pitchFamily="34" charset="0"/>
              </a:rPr>
              <a:t> Notebook</a:t>
            </a:r>
            <a:r>
              <a:rPr lang="en-US" dirty="0">
                <a:solidFill>
                  <a:prstClr val="black"/>
                </a:solidFill>
                <a:latin typeface="Arial" panose="020B0604020202020204" pitchFamily="34" charset="0"/>
                <a:cs typeface="Arial" panose="020B0604020202020204" pitchFamily="34" charset="0"/>
              </a:rPr>
              <a:t>, which allows one to effectively perform applied and scientific computations.</a:t>
            </a:r>
            <a:endParaRPr lang="ru-RU" dirty="0">
              <a:solidFill>
                <a:prstClr val="black"/>
              </a:solidFill>
              <a:latin typeface="Arial" panose="020B0604020202020204" pitchFamily="34" charset="0"/>
              <a:cs typeface="Arial" panose="020B0604020202020204" pitchFamily="34" charset="0"/>
            </a:endParaRPr>
          </a:p>
        </p:txBody>
      </p:sp>
      <p:pic>
        <p:nvPicPr>
          <p:cNvPr id="40" name="Рисунок 39">
            <a:extLst>
              <a:ext uri="{FF2B5EF4-FFF2-40B4-BE49-F238E27FC236}">
                <a16:creationId xmlns:a16="http://schemas.microsoft.com/office/drawing/2014/main" xmlns="" id="{A0BE524B-4F68-C256-9E43-64C2D1F23B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1589" y="5597861"/>
            <a:ext cx="858462" cy="790490"/>
          </a:xfrm>
          <a:prstGeom prst="rect">
            <a:avLst/>
          </a:prstGeom>
        </p:spPr>
      </p:pic>
      <p:pic>
        <p:nvPicPr>
          <p:cNvPr id="42" name="Рисунок 41">
            <a:extLst>
              <a:ext uri="{FF2B5EF4-FFF2-40B4-BE49-F238E27FC236}">
                <a16:creationId xmlns:a16="http://schemas.microsoft.com/office/drawing/2014/main" xmlns="" id="{FFB85251-C5C0-C671-80C9-CDF7243430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5566" y="3551760"/>
            <a:ext cx="2060240" cy="469252"/>
          </a:xfrm>
          <a:prstGeom prst="rect">
            <a:avLst/>
          </a:prstGeom>
        </p:spPr>
      </p:pic>
      <p:pic>
        <p:nvPicPr>
          <p:cNvPr id="44" name="Рисунок 43">
            <a:extLst>
              <a:ext uri="{FF2B5EF4-FFF2-40B4-BE49-F238E27FC236}">
                <a16:creationId xmlns:a16="http://schemas.microsoft.com/office/drawing/2014/main" xmlns="" id="{08E27370-602D-5D24-939E-1E7C9D408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3783" y="3513737"/>
            <a:ext cx="717149" cy="830997"/>
          </a:xfrm>
          <a:prstGeom prst="rect">
            <a:avLst/>
          </a:prstGeom>
        </p:spPr>
      </p:pic>
      <p:pic>
        <p:nvPicPr>
          <p:cNvPr id="46" name="Рисунок 45">
            <a:extLst>
              <a:ext uri="{FF2B5EF4-FFF2-40B4-BE49-F238E27FC236}">
                <a16:creationId xmlns:a16="http://schemas.microsoft.com/office/drawing/2014/main" xmlns="" id="{46C02C9A-F125-203E-4160-1CD068BB16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492427" y="4393226"/>
            <a:ext cx="723835" cy="723835"/>
          </a:xfrm>
          <a:prstGeom prst="rect">
            <a:avLst/>
          </a:prstGeom>
        </p:spPr>
      </p:pic>
      <p:pic>
        <p:nvPicPr>
          <p:cNvPr id="48" name="Рисунок 47">
            <a:extLst>
              <a:ext uri="{FF2B5EF4-FFF2-40B4-BE49-F238E27FC236}">
                <a16:creationId xmlns:a16="http://schemas.microsoft.com/office/drawing/2014/main" xmlns="" id="{36B91809-FE49-1864-0822-30747912B6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8138" y="4024979"/>
            <a:ext cx="1592682" cy="461878"/>
          </a:xfrm>
          <a:prstGeom prst="rect">
            <a:avLst/>
          </a:prstGeom>
        </p:spPr>
      </p:pic>
      <p:pic>
        <p:nvPicPr>
          <p:cNvPr id="50" name="Рисунок 49">
            <a:extLst>
              <a:ext uri="{FF2B5EF4-FFF2-40B4-BE49-F238E27FC236}">
                <a16:creationId xmlns:a16="http://schemas.microsoft.com/office/drawing/2014/main" xmlns="" id="{A7679556-C9B8-9E66-6668-BC15FEA384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6870" y="4467406"/>
            <a:ext cx="1955218" cy="790489"/>
          </a:xfrm>
          <a:prstGeom prst="rect">
            <a:avLst/>
          </a:prstGeom>
        </p:spPr>
      </p:pic>
      <p:pic>
        <p:nvPicPr>
          <p:cNvPr id="52" name="Рисунок 51">
            <a:extLst>
              <a:ext uri="{FF2B5EF4-FFF2-40B4-BE49-F238E27FC236}">
                <a16:creationId xmlns:a16="http://schemas.microsoft.com/office/drawing/2014/main" xmlns="" id="{3C6C502B-71EE-57E4-6258-C0DC468B65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05806" y="3559433"/>
            <a:ext cx="2619321" cy="3223334"/>
          </a:xfrm>
          <a:prstGeom prst="rect">
            <a:avLst/>
          </a:prstGeom>
        </p:spPr>
      </p:pic>
      <p:pic>
        <p:nvPicPr>
          <p:cNvPr id="54" name="Рисунок 53">
            <a:extLst>
              <a:ext uri="{FF2B5EF4-FFF2-40B4-BE49-F238E27FC236}">
                <a16:creationId xmlns:a16="http://schemas.microsoft.com/office/drawing/2014/main" xmlns="" id="{7C5B9D31-17F6-004F-894C-34C85246244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7121811" y="5171633"/>
            <a:ext cx="1955218" cy="469252"/>
          </a:xfrm>
          <a:prstGeom prst="rect">
            <a:avLst/>
          </a:prstGeom>
        </p:spPr>
      </p:pic>
      <p:pic>
        <p:nvPicPr>
          <p:cNvPr id="56" name="Рисунок 55">
            <a:extLst>
              <a:ext uri="{FF2B5EF4-FFF2-40B4-BE49-F238E27FC236}">
                <a16:creationId xmlns:a16="http://schemas.microsoft.com/office/drawing/2014/main" xmlns="" id="{B865AF7A-D462-DE7A-E92E-56A00596C1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34302" y="5559789"/>
            <a:ext cx="1999620" cy="571703"/>
          </a:xfrm>
          <a:prstGeom prst="rect">
            <a:avLst/>
          </a:prstGeom>
        </p:spPr>
      </p:pic>
      <p:sp>
        <p:nvSpPr>
          <p:cNvPr id="58" name="TextBox 57">
            <a:extLst>
              <a:ext uri="{FF2B5EF4-FFF2-40B4-BE49-F238E27FC236}">
                <a16:creationId xmlns:a16="http://schemas.microsoft.com/office/drawing/2014/main" xmlns="" id="{970BF3C2-2CA2-3C96-9348-D02FD26134CE}"/>
              </a:ext>
            </a:extLst>
          </p:cNvPr>
          <p:cNvSpPr txBox="1"/>
          <p:nvPr/>
        </p:nvSpPr>
        <p:spPr>
          <a:xfrm>
            <a:off x="6171359" y="6265308"/>
            <a:ext cx="2349119" cy="584775"/>
          </a:xfrm>
          <a:prstGeom prst="rect">
            <a:avLst/>
          </a:prstGeom>
          <a:noFill/>
        </p:spPr>
        <p:txBody>
          <a:bodyPr wrap="square">
            <a:spAutoFit/>
          </a:bodyPr>
          <a:lstStyle/>
          <a:p>
            <a:pPr algn="ctr"/>
            <a:r>
              <a:rPr lang="en-US" sz="1600" b="1" dirty="0">
                <a:solidFill>
                  <a:prstClr val="black"/>
                </a:solidFill>
                <a:cs typeface="Times New Roman" panose="02020603050405020304" pitchFamily="18" charset="0"/>
              </a:rPr>
              <a:t>Parallel computations with </a:t>
            </a:r>
            <a:r>
              <a:rPr lang="en-US" sz="1600" b="1" dirty="0" err="1">
                <a:solidFill>
                  <a:prstClr val="black"/>
                </a:solidFill>
                <a:cs typeface="Times New Roman" panose="02020603050405020304" pitchFamily="18" charset="0"/>
              </a:rPr>
              <a:t>Joblib</a:t>
            </a:r>
            <a:endParaRPr lang="ru-RU" sz="1600"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867768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64971" y="1759256"/>
            <a:ext cx="5015676" cy="3495534"/>
          </a:xfrm>
          <a:prstGeom prst="rect">
            <a:avLst/>
          </a:prstGeom>
        </p:spPr>
      </p:pic>
      <p:pic>
        <p:nvPicPr>
          <p:cNvPr id="5" name="Рисунок 4"/>
          <p:cNvPicPr>
            <a:picLocks noChangeAspect="1"/>
          </p:cNvPicPr>
          <p:nvPr/>
        </p:nvPicPr>
        <p:blipFill>
          <a:blip r:embed="rId3"/>
          <a:stretch>
            <a:fillRect/>
          </a:stretch>
        </p:blipFill>
        <p:spPr>
          <a:xfrm>
            <a:off x="6448388" y="1576598"/>
            <a:ext cx="5149097" cy="3265133"/>
          </a:xfrm>
          <a:prstGeom prst="rect">
            <a:avLst/>
          </a:prstGeom>
        </p:spPr>
      </p:pic>
      <p:pic>
        <p:nvPicPr>
          <p:cNvPr id="6" name="Рисунок 5"/>
          <p:cNvPicPr>
            <a:picLocks noChangeAspect="1"/>
          </p:cNvPicPr>
          <p:nvPr/>
        </p:nvPicPr>
        <p:blipFill>
          <a:blip r:embed="rId4"/>
          <a:stretch>
            <a:fillRect/>
          </a:stretch>
        </p:blipFill>
        <p:spPr>
          <a:xfrm>
            <a:off x="7613717" y="4858538"/>
            <a:ext cx="3438615" cy="1715834"/>
          </a:xfrm>
          <a:prstGeom prst="rect">
            <a:avLst/>
          </a:prstGeom>
        </p:spPr>
      </p:pic>
      <p:sp>
        <p:nvSpPr>
          <p:cNvPr id="7" name="Прямоугольник 6"/>
          <p:cNvSpPr/>
          <p:nvPr/>
        </p:nvSpPr>
        <p:spPr>
          <a:xfrm>
            <a:off x="178904" y="905623"/>
            <a:ext cx="1188632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A large number of tracks in events requires the development of approaches that have constant computational complexity regardless of the number of tracks in an event. The use of deep neural network architectures allows developing tracking one-pass algorithms that work in just single step.</a:t>
            </a:r>
          </a:p>
        </p:txBody>
      </p:sp>
      <p:sp>
        <p:nvSpPr>
          <p:cNvPr id="8" name="Прямоугольник 7"/>
          <p:cNvSpPr/>
          <p:nvPr/>
        </p:nvSpPr>
        <p:spPr>
          <a:xfrm>
            <a:off x="178904" y="5288403"/>
            <a:ext cx="675860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Model experiments show that neural network models are capable of both interpolating tracks and creating an internal model to represent the results in the phase space of the track parameters.</a:t>
            </a:r>
          </a:p>
        </p:txBody>
      </p:sp>
      <p:sp>
        <p:nvSpPr>
          <p:cNvPr id="10" name="Прямоугольник 9">
            <a:extLst>
              <a:ext uri="{FF2B5EF4-FFF2-40B4-BE49-F238E27FC236}">
                <a16:creationId xmlns="" xmlns:a16="http://schemas.microsoft.com/office/drawing/2014/main" id="{8F37F859-6499-4FE7-B736-2DA344D35726}"/>
              </a:ext>
            </a:extLst>
          </p:cNvPr>
          <p:cNvSpPr/>
          <p:nvPr/>
        </p:nvSpPr>
        <p:spPr>
          <a:xfrm flipH="1">
            <a:off x="0" y="0"/>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400" b="1" dirty="0">
                <a:solidFill>
                  <a:prstClr val="white"/>
                </a:solidFill>
              </a:rPr>
              <a:t>Computing for the NICA megaproject</a:t>
            </a:r>
          </a:p>
          <a:p>
            <a:pPr algn="ctr" defTabSz="404131">
              <a:lnSpc>
                <a:spcPct val="90000"/>
              </a:lnSpc>
              <a:buClr>
                <a:srgbClr val="000000"/>
              </a:buClr>
              <a:buSzPct val="100000"/>
              <a:defRPr/>
            </a:pPr>
            <a:r>
              <a:rPr lang="en-US" sz="2400" b="1" dirty="0">
                <a:solidFill>
                  <a:prstClr val="white"/>
                </a:solidFill>
              </a:rPr>
              <a:t>Machine learning for MPD tracking tasks</a:t>
            </a:r>
          </a:p>
        </p:txBody>
      </p:sp>
      <p:pic>
        <p:nvPicPr>
          <p:cNvPr id="11" name="Picture 5">
            <a:extLst>
              <a:ext uri="{FF2B5EF4-FFF2-40B4-BE49-F238E27FC236}">
                <a16:creationId xmlns="" xmlns:a16="http://schemas.microsoft.com/office/drawing/2014/main" id="{CBA26654-0110-46CD-947A-8E9DB35DAF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22">
            <a:extLst>
              <a:ext uri="{FF2B5EF4-FFF2-40B4-BE49-F238E27FC236}">
                <a16:creationId xmlns="" xmlns:a16="http://schemas.microsoft.com/office/drawing/2014/main" id="{93D9A09A-0D0D-4F09-BF21-13A02FFC86F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90041" y="60660"/>
            <a:ext cx="1075186"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Tree>
    <p:extLst>
      <p:ext uri="{BB962C8B-B14F-4D97-AF65-F5344CB8AC3E}">
        <p14:creationId xmlns:p14="http://schemas.microsoft.com/office/powerpoint/2010/main" val="3597556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3833F5C-EDE2-4E6E-80F2-F8DBFABA50CF}"/>
              </a:ext>
            </a:extLst>
          </p:cNvPr>
          <p:cNvSpPr/>
          <p:nvPr/>
        </p:nvSpPr>
        <p:spPr>
          <a:xfrm flipH="1">
            <a:off x="0" y="-210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1194909" y="73368"/>
            <a:ext cx="9422773" cy="461665"/>
          </a:xfrm>
          <a:prstGeom prst="rect">
            <a:avLst/>
          </a:prstGeom>
          <a:effectLst>
            <a:outerShdw blurRad="50800" dist="50800" dir="5400000" algn="ctr" rotWithShape="0">
              <a:schemeClr val="bg2">
                <a:lumMod val="10000"/>
              </a:schemeClr>
            </a:outerShdw>
          </a:effectLst>
        </p:spPr>
        <p:txBody>
          <a:bodyPr wrap="square">
            <a:spAutoFit/>
          </a:bodyPr>
          <a:lstStyle/>
          <a:p>
            <a:pPr algn="ctr"/>
            <a:r>
              <a:rPr lang="en-US" sz="2400" b="1" dirty="0">
                <a:solidFill>
                  <a:prstClr val="white"/>
                </a:solidFill>
              </a:rPr>
              <a:t>BIOHLIT information system for radiobiological studies</a:t>
            </a:r>
            <a:endParaRPr lang="ru-RU" sz="2400" b="1" dirty="0">
              <a:solidFill>
                <a:prstClr val="white"/>
              </a:solidFill>
            </a:endParaRPr>
          </a:p>
        </p:txBody>
      </p:sp>
      <p:pic>
        <p:nvPicPr>
          <p:cNvPr id="12" name="Рисунок 11">
            <a:extLst>
              <a:ext uri="{FF2B5EF4-FFF2-40B4-BE49-F238E27FC236}">
                <a16:creationId xmlns:a16="http://schemas.microsoft.com/office/drawing/2014/main" xmlns=""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65" name="Рисунок 64">
            <a:extLst>
              <a:ext uri="{FF2B5EF4-FFF2-40B4-BE49-F238E27FC236}">
                <a16:creationId xmlns:a16="http://schemas.microsoft.com/office/drawing/2014/main" xmlns="" id="{4B3B491C-7C32-D105-AC92-2C1A39DBC7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58"/>
          <a:stretch/>
        </p:blipFill>
        <p:spPr>
          <a:xfrm>
            <a:off x="3934429" y="1218170"/>
            <a:ext cx="4439153" cy="1720564"/>
          </a:xfrm>
          <a:prstGeom prst="rect">
            <a:avLst/>
          </a:prstGeom>
        </p:spPr>
      </p:pic>
      <p:sp>
        <p:nvSpPr>
          <p:cNvPr id="67" name="TextBox 66">
            <a:extLst>
              <a:ext uri="{FF2B5EF4-FFF2-40B4-BE49-F238E27FC236}">
                <a16:creationId xmlns:a16="http://schemas.microsoft.com/office/drawing/2014/main" xmlns="" id="{D0B7CDDA-CF9E-47B7-E102-F20762FB6ED5}"/>
              </a:ext>
            </a:extLst>
          </p:cNvPr>
          <p:cNvSpPr txBox="1"/>
          <p:nvPr/>
        </p:nvSpPr>
        <p:spPr>
          <a:xfrm>
            <a:off x="4420996" y="924274"/>
            <a:ext cx="3466019" cy="353943"/>
          </a:xfrm>
          <a:prstGeom prst="rect">
            <a:avLst/>
          </a:prstGeom>
          <a:noFill/>
        </p:spPr>
        <p:txBody>
          <a:bodyPr wrap="square">
            <a:spAutoFit/>
          </a:bodyPr>
          <a:lstStyle/>
          <a:p>
            <a:pPr algn="ctr">
              <a:defRPr sz="1800" b="1" i="0" u="none" strike="noStrike" kern="1200" baseline="0">
                <a:solidFill>
                  <a:sysClr val="windowText" lastClr="000000">
                    <a:lumMod val="65000"/>
                    <a:lumOff val="35000"/>
                  </a:sysClr>
                </a:solidFill>
                <a:latin typeface="+mn-lt"/>
                <a:ea typeface="+mn-ea"/>
                <a:cs typeface="+mn-cs"/>
              </a:defRPr>
            </a:pPr>
            <a:r>
              <a:rPr lang="en-US" sz="1700" b="1" dirty="0">
                <a:solidFill>
                  <a:prstClr val="black">
                    <a:lumMod val="95000"/>
                    <a:lumOff val="5000"/>
                  </a:prstClr>
                </a:solidFill>
              </a:rPr>
              <a:t>Conceptual scheme of the service</a:t>
            </a:r>
          </a:p>
        </p:txBody>
      </p:sp>
      <p:pic>
        <p:nvPicPr>
          <p:cNvPr id="76" name="Рисунок 75">
            <a:extLst>
              <a:ext uri="{FF2B5EF4-FFF2-40B4-BE49-F238E27FC236}">
                <a16:creationId xmlns:a16="http://schemas.microsoft.com/office/drawing/2014/main" xmlns="" id="{65FE6ACA-4D50-6E5C-4BB8-05652C6C3B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55" y="3743228"/>
            <a:ext cx="8527245" cy="2715937"/>
          </a:xfrm>
          <a:prstGeom prst="rect">
            <a:avLst/>
          </a:prstGeom>
        </p:spPr>
      </p:pic>
      <p:sp>
        <p:nvSpPr>
          <p:cNvPr id="4" name="Google Shape;92;p1">
            <a:extLst>
              <a:ext uri="{FF2B5EF4-FFF2-40B4-BE49-F238E27FC236}">
                <a16:creationId xmlns:a16="http://schemas.microsoft.com/office/drawing/2014/main" xmlns="" id="{172DF438-65D6-C7AF-1F26-4DD9803E4322}"/>
              </a:ext>
            </a:extLst>
          </p:cNvPr>
          <p:cNvSpPr txBox="1"/>
          <p:nvPr/>
        </p:nvSpPr>
        <p:spPr>
          <a:xfrm>
            <a:off x="57955" y="788603"/>
            <a:ext cx="3818519" cy="2954625"/>
          </a:xfrm>
          <a:prstGeom prst="rect">
            <a:avLst/>
          </a:prstGeom>
          <a:noFill/>
          <a:ln>
            <a:noFill/>
          </a:ln>
        </p:spPr>
        <p:txBody>
          <a:bodyPr spcFirstLastPara="1" wrap="square" lIns="91425" tIns="91425" rIns="91425" bIns="91425" anchor="t" anchorCtr="0">
            <a:spAutoFit/>
          </a:bodyPr>
          <a:lstStyle/>
          <a:p>
            <a:pPr algn="just">
              <a:buClr>
                <a:srgbClr val="000000"/>
              </a:buClr>
              <a:buFont typeface="Arial"/>
              <a:buNone/>
            </a:pPr>
            <a:r>
              <a:rPr lang="en-US" kern="0" dirty="0">
                <a:solidFill>
                  <a:srgbClr val="000000"/>
                </a:solidFill>
                <a:latin typeface="Arial" panose="020B0604020202020204" pitchFamily="34" charset="0"/>
                <a:ea typeface="Calibri"/>
                <a:cs typeface="Arial" panose="020B0604020202020204" pitchFamily="34" charset="0"/>
                <a:sym typeface="Calibri"/>
              </a:rPr>
              <a:t>The information system allows one to store, quickly access and process data using a stack of neural network and classical algorithms of computer vision, providing a wide range of possibilities for automating routine tasks. It gives an increase in productivity, quality and speed of obtaining results.</a:t>
            </a:r>
            <a:endParaRPr sz="1500" b="1" kern="0" dirty="0">
              <a:solidFill>
                <a:srgbClr val="000000"/>
              </a:solidFill>
              <a:latin typeface="Arial" panose="020B0604020202020204" pitchFamily="34" charset="0"/>
              <a:ea typeface="Calibri"/>
              <a:cs typeface="Arial" panose="020B0604020202020204" pitchFamily="34" charset="0"/>
              <a:sym typeface="Calibri"/>
            </a:endParaRPr>
          </a:p>
        </p:txBody>
      </p:sp>
      <p:pic>
        <p:nvPicPr>
          <p:cNvPr id="7" name="Рисунок 6">
            <a:extLst>
              <a:ext uri="{FF2B5EF4-FFF2-40B4-BE49-F238E27FC236}">
                <a16:creationId xmlns:a16="http://schemas.microsoft.com/office/drawing/2014/main" xmlns="" id="{9F468EEE-D0B1-DFE5-4E7E-D74EBB9DD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94" y="31056"/>
            <a:ext cx="897867" cy="705467"/>
          </a:xfrm>
          <a:prstGeom prst="rect">
            <a:avLst/>
          </a:prstGeom>
          <a:solidFill>
            <a:schemeClr val="bg1"/>
          </a:solidFill>
        </p:spPr>
      </p:pic>
      <p:sp>
        <p:nvSpPr>
          <p:cNvPr id="9" name="Google Shape;91;p1">
            <a:extLst>
              <a:ext uri="{FF2B5EF4-FFF2-40B4-BE49-F238E27FC236}">
                <a16:creationId xmlns:a16="http://schemas.microsoft.com/office/drawing/2014/main" xmlns="" id="{252F1A29-0E29-1B4C-4FBC-D0FF4FB56757}"/>
              </a:ext>
            </a:extLst>
          </p:cNvPr>
          <p:cNvSpPr txBox="1"/>
          <p:nvPr/>
        </p:nvSpPr>
        <p:spPr>
          <a:xfrm>
            <a:off x="8236959" y="736523"/>
            <a:ext cx="3897086" cy="3231624"/>
          </a:xfrm>
          <a:prstGeom prst="rect">
            <a:avLst/>
          </a:prstGeom>
          <a:noFill/>
          <a:ln>
            <a:noFill/>
          </a:ln>
        </p:spPr>
        <p:txBody>
          <a:bodyPr spcFirstLastPara="1" wrap="square" lIns="91425" tIns="91425" rIns="91425" bIns="91425" anchor="t" anchorCtr="0">
            <a:spAutoFit/>
          </a:bodyPr>
          <a:lstStyle/>
          <a:p>
            <a:pPr marL="133350">
              <a:buClr>
                <a:srgbClr val="000000"/>
              </a:buClr>
              <a:buSzPts val="1500"/>
            </a:pPr>
            <a:r>
              <a:rPr lang="en-US" dirty="0">
                <a:solidFill>
                  <a:srgbClr val="0000CC"/>
                </a:solidFill>
                <a:latin typeface="Arial" panose="020B0604020202020204" pitchFamily="34" charset="0"/>
                <a:cs typeface="Arial" panose="020B0604020202020204" pitchFamily="34" charset="0"/>
                <a:sym typeface="Calibri"/>
              </a:rPr>
              <a:t>Developed algorithms:</a:t>
            </a:r>
          </a:p>
          <a:p>
            <a:pPr marL="419100" indent="-285750">
              <a:buClr>
                <a:srgbClr val="000000"/>
              </a:buClr>
              <a:buSzPts val="1500"/>
              <a:buFontTx/>
              <a:buChar char="-"/>
            </a:pPr>
            <a:r>
              <a:rPr lang="en-US" dirty="0">
                <a:solidFill>
                  <a:prstClr val="black"/>
                </a:solidFill>
                <a:latin typeface="Arial" panose="020B0604020202020204" pitchFamily="34" charset="0"/>
                <a:cs typeface="Arial" panose="020B0604020202020204" pitchFamily="34" charset="0"/>
              </a:rPr>
              <a:t>algorithms for the automated marking of the field of experimental setups, </a:t>
            </a:r>
          </a:p>
          <a:p>
            <a:pPr marL="419100" indent="-285750">
              <a:buClr>
                <a:srgbClr val="000000"/>
              </a:buClr>
              <a:buSzPts val="1500"/>
              <a:buFontTx/>
              <a:buChar char="-"/>
            </a:pPr>
            <a:r>
              <a:rPr lang="en-US" dirty="0">
                <a:solidFill>
                  <a:prstClr val="black"/>
                </a:solidFill>
                <a:latin typeface="Arial" panose="020B0604020202020204" pitchFamily="34" charset="0"/>
                <a:cs typeface="Arial" panose="020B0604020202020204" pitchFamily="34" charset="0"/>
              </a:rPr>
              <a:t>algorithms for tracking the animal’s position in experimental setups of different types,</a:t>
            </a:r>
          </a:p>
          <a:p>
            <a:pPr marL="419100" indent="-285750">
              <a:buClr>
                <a:srgbClr val="000000"/>
              </a:buClr>
              <a:buSzPts val="1500"/>
              <a:buFontTx/>
              <a:buChar char="-"/>
            </a:pPr>
            <a:r>
              <a:rPr lang="en-US" dirty="0">
                <a:solidFill>
                  <a:prstClr val="black"/>
                </a:solidFill>
                <a:latin typeface="Arial" panose="020B0604020202020204" pitchFamily="34" charset="0"/>
                <a:cs typeface="Arial" panose="020B0604020202020204" pitchFamily="34" charset="0"/>
              </a:rPr>
              <a:t>algorithms for evaluating the animal’s behavioral patterns. </a:t>
            </a:r>
            <a:endParaRPr lang="en-US" kern="0" dirty="0">
              <a:solidFill>
                <a:srgbClr val="000000"/>
              </a:solidFill>
              <a:latin typeface="Times New Roman" panose="02020603050405020304" pitchFamily="18" charset="0"/>
              <a:ea typeface="Calibri"/>
              <a:cs typeface="Times New Roman" panose="02020603050405020304" pitchFamily="18" charset="0"/>
              <a:sym typeface="Calibri"/>
            </a:endParaRPr>
          </a:p>
          <a:p>
            <a:pPr marL="133350">
              <a:buClr>
                <a:srgbClr val="000000"/>
              </a:buClr>
              <a:buSzPts val="1500"/>
            </a:pPr>
            <a:endParaRPr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0" name="Стрелка: вниз 9">
            <a:extLst>
              <a:ext uri="{FF2B5EF4-FFF2-40B4-BE49-F238E27FC236}">
                <a16:creationId xmlns:a16="http://schemas.microsoft.com/office/drawing/2014/main" xmlns="" id="{FD7434BF-648A-86A5-A5C0-593CBED95F32}"/>
              </a:ext>
            </a:extLst>
          </p:cNvPr>
          <p:cNvSpPr/>
          <p:nvPr/>
        </p:nvSpPr>
        <p:spPr>
          <a:xfrm>
            <a:off x="10007600" y="3592286"/>
            <a:ext cx="1108172" cy="44268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TextBox 12">
            <a:extLst>
              <a:ext uri="{FF2B5EF4-FFF2-40B4-BE49-F238E27FC236}">
                <a16:creationId xmlns:a16="http://schemas.microsoft.com/office/drawing/2014/main" xmlns="" id="{B2B6BF35-3647-2ACE-C3DF-E63DDEFF12C5}"/>
              </a:ext>
            </a:extLst>
          </p:cNvPr>
          <p:cNvSpPr txBox="1"/>
          <p:nvPr/>
        </p:nvSpPr>
        <p:spPr>
          <a:xfrm>
            <a:off x="8665029" y="3988351"/>
            <a:ext cx="3372196" cy="2862322"/>
          </a:xfrm>
          <a:prstGeom prst="rect">
            <a:avLst/>
          </a:prstGeom>
          <a:noFill/>
        </p:spPr>
        <p:txBody>
          <a:bodyPr wrap="square">
            <a:spAutoFit/>
          </a:bodyPr>
          <a:lstStyle/>
          <a:p>
            <a:pPr algn="just">
              <a:defRPr/>
            </a:pPr>
            <a:r>
              <a:rPr lang="en-US" dirty="0">
                <a:solidFill>
                  <a:prstClr val="black"/>
                </a:solidFill>
                <a:latin typeface="Arial" panose="020B0604020202020204" pitchFamily="34" charset="0"/>
                <a:cs typeface="Arial" panose="020B0604020202020204" pitchFamily="34" charset="0"/>
              </a:rPr>
              <a:t>The obtained information is stored in different forms: </a:t>
            </a:r>
          </a:p>
          <a:p>
            <a:pPr marL="285750" indent="-285750" algn="jus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visualized track of the animal’s movement, </a:t>
            </a:r>
          </a:p>
          <a:p>
            <a:pPr marL="285750" indent="-285750" algn="jus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video file with tracking the animal’s position, </a:t>
            </a:r>
          </a:p>
          <a:p>
            <a:pPr marL="285750" indent="-285750" algn="jus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heat map by sectors,</a:t>
            </a:r>
          </a:p>
          <a:p>
            <a:pPr marL="285750" indent="-285750" algn="jus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file that stores all the information for subsequent statistical analysis. </a:t>
            </a:r>
            <a:endParaRPr lang="ru-RU"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974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flipH="1">
            <a:off x="6350" y="0"/>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0" fontAlgn="base" hangingPunct="0">
              <a:lnSpc>
                <a:spcPct val="90000"/>
              </a:lnSpc>
              <a:spcBef>
                <a:spcPct val="0"/>
              </a:spcBef>
              <a:spcAft>
                <a:spcPct val="0"/>
              </a:spcAft>
              <a:buClr>
                <a:srgbClr val="000000"/>
              </a:buClr>
              <a:buSzPct val="100000"/>
              <a:defRPr/>
            </a:pPr>
            <a:endParaRPr lang="en-US" sz="2400" b="1" dirty="0">
              <a:solidFill>
                <a:prstClr val="white"/>
              </a:solidFill>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17990" y="23894"/>
            <a:ext cx="1048490" cy="730525"/>
          </a:xfrm>
          <a:prstGeom prst="rect">
            <a:avLst/>
          </a:prstGeom>
        </p:spPr>
      </p:pic>
      <p:sp>
        <p:nvSpPr>
          <p:cNvPr id="19" name="TextBox 18">
            <a:extLst>
              <a:ext uri="{FF2B5EF4-FFF2-40B4-BE49-F238E27FC236}">
                <a16:creationId xmlns="" xmlns:a16="http://schemas.microsoft.com/office/drawing/2014/main" id="{C85025F1-C967-43F7-BC5A-008DC1FA8843}"/>
              </a:ext>
            </a:extLst>
          </p:cNvPr>
          <p:cNvSpPr txBox="1"/>
          <p:nvPr/>
        </p:nvSpPr>
        <p:spPr>
          <a:xfrm>
            <a:off x="1379054" y="92776"/>
            <a:ext cx="9433892" cy="519822"/>
          </a:xfrm>
          <a:prstGeom prst="rect">
            <a:avLst/>
          </a:prstGeom>
          <a:noFill/>
          <a:effectLst>
            <a:outerShdw blurRad="50800" dist="50800" dir="5400000" algn="ctr" rotWithShape="0">
              <a:schemeClr val="tx1"/>
            </a:outerShdw>
          </a:effectLst>
        </p:spPr>
        <p:txBody>
          <a:bodyPr wrap="square" rtlCol="0">
            <a:spAutoFit/>
          </a:bodyPr>
          <a:lstStyle/>
          <a:p>
            <a:pPr algn="ctr" eaLnBrk="0" fontAlgn="base" hangingPunct="0">
              <a:lnSpc>
                <a:spcPts val="3600"/>
              </a:lnSpc>
              <a:spcBef>
                <a:spcPct val="0"/>
              </a:spcBef>
              <a:spcAft>
                <a:spcPct val="0"/>
              </a:spcAft>
            </a:pPr>
            <a:r>
              <a:rPr lang="en-US" sz="2400" b="1" dirty="0">
                <a:solidFill>
                  <a:prstClr val="white"/>
                </a:solidFill>
                <a:effectLst>
                  <a:outerShdw blurRad="38100" dist="38100" dir="2700000" algn="tl">
                    <a:srgbClr val="000000">
                      <a:alpha val="43137"/>
                    </a:srgbClr>
                  </a:outerShdw>
                </a:effectLst>
                <a:ea typeface="DejaVu Sans"/>
                <a:cs typeface="Calibri" panose="020F0502020204030204" pitchFamily="34" charset="0"/>
              </a:rPr>
              <a:t>Study the dynamics of magnetization in a Phi-0 Josephson Junction</a:t>
            </a:r>
            <a:endParaRPr lang="ru-RU" sz="24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pic>
        <p:nvPicPr>
          <p:cNvPr id="2" name="Рисунок 1" descr="C:\Users\Андрей\Desktop\Диплом\сфс1.png">
            <a:extLst>
              <a:ext uri="{FF2B5EF4-FFF2-40B4-BE49-F238E27FC236}">
                <a16:creationId xmlns="" xmlns:a16="http://schemas.microsoft.com/office/drawing/2014/main" id="{63F3B272-D80A-8B48-7BF6-2DC9DC08E185}"/>
              </a:ext>
            </a:extLst>
          </p:cNvPr>
          <p:cNvPicPr/>
          <p:nvPr/>
        </p:nvPicPr>
        <p:blipFill rotWithShape="1">
          <a:blip r:embed="rId3">
            <a:extLst>
              <a:ext uri="{28A0092B-C50C-407E-A947-70E740481C1C}">
                <a14:useLocalDpi xmlns:a14="http://schemas.microsoft.com/office/drawing/2010/main" val="0"/>
              </a:ext>
            </a:extLst>
          </a:blip>
          <a:srcRect l="3723" t="5285" r="8791" b="7604"/>
          <a:stretch/>
        </p:blipFill>
        <p:spPr bwMode="auto">
          <a:xfrm>
            <a:off x="3748702" y="2958982"/>
            <a:ext cx="1686855" cy="969044"/>
          </a:xfrm>
          <a:prstGeom prst="rect">
            <a:avLst/>
          </a:prstGeom>
          <a:noFill/>
          <a:ln>
            <a:noFill/>
          </a:ln>
        </p:spPr>
      </p:pic>
      <p:pic>
        <p:nvPicPr>
          <p:cNvPr id="23" name="Рисунок 22">
            <a:extLst>
              <a:ext uri="{FF2B5EF4-FFF2-40B4-BE49-F238E27FC236}">
                <a16:creationId xmlns="" xmlns:a16="http://schemas.microsoft.com/office/drawing/2014/main" id="{8326C704-5190-6788-DED8-3219BBBF3924}"/>
              </a:ext>
            </a:extLst>
          </p:cNvPr>
          <p:cNvPicPr>
            <a:picLocks noChangeAspect="1"/>
          </p:cNvPicPr>
          <p:nvPr/>
        </p:nvPicPr>
        <p:blipFill>
          <a:blip r:embed="rId4"/>
          <a:stretch>
            <a:fillRect/>
          </a:stretch>
        </p:blipFill>
        <p:spPr>
          <a:xfrm>
            <a:off x="8734440" y="5001444"/>
            <a:ext cx="2878746" cy="1800000"/>
          </a:xfrm>
          <a:prstGeom prst="rect">
            <a:avLst/>
          </a:prstGeom>
        </p:spPr>
      </p:pic>
      <p:pic>
        <p:nvPicPr>
          <p:cNvPr id="24" name="Рисунок 23">
            <a:extLst>
              <a:ext uri="{FF2B5EF4-FFF2-40B4-BE49-F238E27FC236}">
                <a16:creationId xmlns="" xmlns:a16="http://schemas.microsoft.com/office/drawing/2014/main" id="{123BBB46-EC96-48C1-C664-37FA31293941}"/>
              </a:ext>
            </a:extLst>
          </p:cNvPr>
          <p:cNvPicPr>
            <a:picLocks noChangeAspect="1"/>
          </p:cNvPicPr>
          <p:nvPr/>
        </p:nvPicPr>
        <p:blipFill>
          <a:blip r:embed="rId5"/>
          <a:stretch>
            <a:fillRect/>
          </a:stretch>
        </p:blipFill>
        <p:spPr>
          <a:xfrm>
            <a:off x="9256052" y="4350559"/>
            <a:ext cx="2843751" cy="1800000"/>
          </a:xfrm>
          <a:prstGeom prst="rect">
            <a:avLst/>
          </a:prstGeom>
        </p:spPr>
      </p:pic>
      <p:pic>
        <p:nvPicPr>
          <p:cNvPr id="25" name="Рисунок 24" descr="C:\Users\Андрей\Desktop\Диплом\2134123.png">
            <a:extLst>
              <a:ext uri="{FF2B5EF4-FFF2-40B4-BE49-F238E27FC236}">
                <a16:creationId xmlns="" xmlns:a16="http://schemas.microsoft.com/office/drawing/2014/main" id="{16A42E51-EF60-0951-6404-1D7168910E1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9271" y="4756978"/>
            <a:ext cx="2340983" cy="1912182"/>
          </a:xfrm>
          <a:prstGeom prst="rect">
            <a:avLst/>
          </a:prstGeom>
          <a:noFill/>
          <a:ln>
            <a:noFill/>
          </a:ln>
        </p:spPr>
      </p:pic>
      <p:pic>
        <p:nvPicPr>
          <p:cNvPr id="26" name="Рисунок 25">
            <a:extLst>
              <a:ext uri="{FF2B5EF4-FFF2-40B4-BE49-F238E27FC236}">
                <a16:creationId xmlns="" xmlns:a16="http://schemas.microsoft.com/office/drawing/2014/main" id="{5DBB29F6-4042-38E7-8C2B-DE908F236A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9892" y="4254495"/>
            <a:ext cx="638191" cy="587660"/>
          </a:xfrm>
          <a:prstGeom prst="rect">
            <a:avLst/>
          </a:prstGeom>
        </p:spPr>
      </p:pic>
      <p:pic>
        <p:nvPicPr>
          <p:cNvPr id="29" name="Рисунок 28">
            <a:extLst>
              <a:ext uri="{FF2B5EF4-FFF2-40B4-BE49-F238E27FC236}">
                <a16:creationId xmlns="" xmlns:a16="http://schemas.microsoft.com/office/drawing/2014/main" id="{8FA026C1-977E-0DBB-2E15-0EA3E97013D3}"/>
              </a:ext>
            </a:extLst>
          </p:cNvPr>
          <p:cNvPicPr>
            <a:picLocks noChangeAspect="1"/>
          </p:cNvPicPr>
          <p:nvPr/>
        </p:nvPicPr>
        <p:blipFill>
          <a:blip r:embed="rId8"/>
          <a:stretch>
            <a:fillRect/>
          </a:stretch>
        </p:blipFill>
        <p:spPr>
          <a:xfrm>
            <a:off x="9587735" y="925757"/>
            <a:ext cx="2403915" cy="3034295"/>
          </a:xfrm>
          <a:prstGeom prst="rect">
            <a:avLst/>
          </a:prstGeom>
          <a:ln w="12700">
            <a:solidFill>
              <a:schemeClr val="accent1"/>
            </a:solidFill>
          </a:ln>
        </p:spPr>
      </p:pic>
      <mc:AlternateContent xmlns:mc="http://schemas.openxmlformats.org/markup-compatibility/2006" xmlns:a14="http://schemas.microsoft.com/office/drawing/2010/main">
        <mc:Choice Requires="a14">
          <p:sp>
            <p:nvSpPr>
              <p:cNvPr id="30" name="TextBox 29">
                <a:extLst>
                  <a:ext uri="{FF2B5EF4-FFF2-40B4-BE49-F238E27FC236}">
                    <a16:creationId xmlns="" xmlns:a16="http://schemas.microsoft.com/office/drawing/2014/main" id="{E7F2D57D-F120-B9CF-208D-1D4DFAC5537E}"/>
                  </a:ext>
                </a:extLst>
              </p:cNvPr>
              <p:cNvSpPr txBox="1"/>
              <p:nvPr/>
            </p:nvSpPr>
            <p:spPr>
              <a:xfrm>
                <a:off x="200350" y="2708920"/>
                <a:ext cx="3456381" cy="2370970"/>
              </a:xfrm>
              <a:prstGeom prst="rect">
                <a:avLst/>
              </a:prstGeom>
              <a:noFill/>
            </p:spPr>
            <p:txBody>
              <a:bodyPr wrap="square">
                <a:spAutoFit/>
              </a:bodyPr>
              <a:lstStyle/>
              <a:p>
                <a:pPr algn="just" eaLnBrk="0" fontAlgn="base" hangingPunct="0">
                  <a:spcBef>
                    <a:spcPct val="0"/>
                  </a:spcBef>
                </a:pPr>
                <a14:m>
                  <m:oMath xmlns:m="http://schemas.openxmlformats.org/officeDocument/2006/math">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𝑀</m:t>
                    </m:r>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ub>
                        </m:s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sub>
                        </m:s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ru-RU"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𝑧</m:t>
                            </m:r>
                          </m:sub>
                        </m:sSub>
                      </m:e>
                    </m:d>
                  </m:oMath>
                </a14:m>
                <a:r>
                  <a:rPr lang="en-US" sz="1600" dirty="0">
                    <a:solidFill>
                      <a:srgbClr val="000000"/>
                    </a:solidFill>
                    <a:ea typeface="Calibri" panose="020F0502020204030204" pitchFamily="34" charset="0"/>
                    <a:cs typeface="Times New Roman" panose="02020603050405020304" pitchFamily="18" charset="0"/>
                  </a:rPr>
                  <a:t> are the </a:t>
                </a:r>
                <a:r>
                  <a:rPr lang="en-US" sz="1600" dirty="0">
                    <a:solidFill>
                      <a:prstClr val="black"/>
                    </a:solidFill>
                  </a:rPr>
                  <a:t>magnetic moment components</a:t>
                </a:r>
                <a:r>
                  <a:rPr lang="en-US" sz="1600" dirty="0">
                    <a:solidFill>
                      <a:srgbClr val="000000"/>
                    </a:solidFill>
                    <a:cs typeface="Times New Roman" panose="02020603050405020304" pitchFamily="18" charset="0"/>
                  </a:rPr>
                  <a:t>;</a:t>
                </a:r>
                <a:r>
                  <a:rPr lang="ru-RU" sz="1600" dirty="0">
                    <a:solidFill>
                      <a:srgbClr val="000000"/>
                    </a:solidFill>
                    <a:ea typeface="Calibri" panose="020F0502020204030204" pitchFamily="34" charset="0"/>
                    <a:cs typeface="Times New Roman" panose="02020603050405020304" pitchFamily="18" charset="0"/>
                  </a:rPr>
                  <a:t> </a:t>
                </a:r>
                <a:r>
                  <a:rPr lang="en-US" sz="1600" dirty="0">
                    <a:solidFill>
                      <a:srgbClr val="000000"/>
                    </a:solidFill>
                    <a:ea typeface="Calibri" panose="020F0502020204030204" pitchFamily="34" charset="0"/>
                    <a:cs typeface="Times New Roman" panose="02020603050405020304" pitchFamily="18" charset="0"/>
                  </a:rPr>
                  <a:t>the </a:t>
                </a:r>
                <a:r>
                  <a:rPr lang="en-US" sz="1600" dirty="0">
                    <a:solidFill>
                      <a:prstClr val="black"/>
                    </a:solidFill>
                  </a:rPr>
                  <a:t>effective field components</a:t>
                </a:r>
                <a:r>
                  <a:rPr lang="ru-RU" sz="16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m:t>
                    </m:r>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m:t>
                            </m:r>
                          </m:e>
                          <m: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b>
                        </m:s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m:t>
                            </m:r>
                          </m:e>
                          <m: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sub>
                        </m:s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m:t>
                            </m:r>
                          </m:e>
                          <m: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𝑧</m:t>
                            </m:r>
                          </m:sub>
                        </m:sSub>
                      </m:e>
                    </m:d>
                  </m:oMath>
                </a14:m>
                <a:r>
                  <a:rPr lang="en-US" sz="1600" dirty="0">
                    <a:solidFill>
                      <a:srgbClr val="000000"/>
                    </a:solidFill>
                    <a:ea typeface="Calibri" panose="020F0502020204030204" pitchFamily="34" charset="0"/>
                    <a:cs typeface="Times New Roman" panose="02020603050405020304" pitchFamily="18" charset="0"/>
                  </a:rPr>
                  <a:t> </a:t>
                </a:r>
                <a:r>
                  <a:rPr lang="en-US" sz="1600" dirty="0">
                    <a:solidFill>
                      <a:prstClr val="black"/>
                    </a:solidFill>
                  </a:rPr>
                  <a:t>depend on the Josephson phase difference</a:t>
                </a:r>
                <a:r>
                  <a:rPr lang="ru-RU" sz="16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𝜙</m:t>
                    </m:r>
                  </m:oMath>
                </a14:m>
                <a:r>
                  <a:rPr lang="ru-RU" sz="1600" dirty="0">
                    <a:solidFill>
                      <a:srgbClr val="000000"/>
                    </a:solidFill>
                    <a:ea typeface="Calibri" panose="020F0502020204030204" pitchFamily="34" charset="0"/>
                    <a:cs typeface="Times New Roman" panose="02020603050405020304" pitchFamily="18" charset="0"/>
                  </a:rPr>
                  <a:t> </a:t>
                </a:r>
                <a:r>
                  <a:rPr lang="en-US" sz="1600" dirty="0">
                    <a:solidFill>
                      <a:prstClr val="black"/>
                    </a:solidFill>
                  </a:rPr>
                  <a:t> and are defined as follows</a:t>
                </a:r>
                <a:r>
                  <a:rPr lang="ru-RU" sz="1600" dirty="0">
                    <a:solidFill>
                      <a:srgbClr val="000000"/>
                    </a:solidFill>
                    <a:ea typeface="Calibri" panose="020F0502020204030204" pitchFamily="34" charset="0"/>
                    <a:cs typeface="Times New Roman" panose="02020603050405020304" pitchFamily="18" charset="0"/>
                  </a:rPr>
                  <a:t>:</a:t>
                </a:r>
              </a:p>
              <a:p>
                <a:pPr eaLnBrk="0" fontAlgn="base" hangingPunct="0">
                  <a:spcBef>
                    <a:spcPct val="0"/>
                  </a:spcBef>
                </a:pPr>
                <a14:m>
                  <m:oMathPara xmlns:m="http://schemas.openxmlformats.org/officeDocument/2006/math">
                    <m:oMathParaPr>
                      <m:jc m:val="centerGroup"/>
                    </m:oMathParaPr>
                    <m:oMath xmlns:m="http://schemas.openxmlformats.org/officeDocument/2006/math">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𝑡</m:t>
                          </m:r>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ru-RU" sz="1500" dirty="0">
                  <a:solidFill>
                    <a:prstClr val="black"/>
                  </a:solidFill>
                  <a:ea typeface="Calibri" panose="020F0502020204030204" pitchFamily="34" charset="0"/>
                  <a:cs typeface="Times New Roman" panose="02020603050405020304" pitchFamily="18" charset="0"/>
                </a:endParaRPr>
              </a:p>
              <a:p>
                <a:pPr algn="just" eaLnBrk="0" fontAlgn="base" hangingPunct="0">
                  <a:spcBef>
                    <a:spcPct val="0"/>
                  </a:spcBef>
                </a:pPr>
                <a14:m>
                  <m:oMathPara xmlns:m="http://schemas.openxmlformats.org/officeDocument/2006/math">
                    <m:oMathParaPr>
                      <m:jc m:val="centerGroup"/>
                    </m:oMathParaPr>
                    <m:oMath xmlns:m="http://schemas.openxmlformats.org/officeDocument/2006/math">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𝐺𝑟</m:t>
                      </m:r>
                      <m:func>
                        <m:func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ru-RU" sz="1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𝜙</m:t>
                              </m:r>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𝑡</m:t>
                                  </m:r>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𝑡</m:t>
                              </m:r>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𝑡</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e>
                      </m:func>
                    </m:oMath>
                  </m:oMathPara>
                </a14:m>
                <a:endParaRPr lang="ru-RU" sz="1500" dirty="0">
                  <a:solidFill>
                    <a:prstClr val="black"/>
                  </a:solidFill>
                  <a:ea typeface="Calibri" panose="020F0502020204030204" pitchFamily="34" charset="0"/>
                  <a:cs typeface="Times New Roman" panose="02020603050405020304" pitchFamily="18" charset="0"/>
                </a:endParaRPr>
              </a:p>
              <a:p>
                <a:pPr algn="just" eaLnBrk="0" fontAlgn="base" hangingPunct="0">
                  <a:spcBef>
                    <a:spcPct val="0"/>
                  </a:spcBef>
                </a:pPr>
                <a14:m>
                  <m:oMathPara xmlns:m="http://schemas.openxmlformats.org/officeDocument/2006/math">
                    <m:oMathParaPr>
                      <m:jc m:val="centerGroup"/>
                    </m:oMathParaPr>
                    <m:oMath xmlns:m="http://schemas.openxmlformats.org/officeDocument/2006/math">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𝑡</m:t>
                          </m:r>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𝑡</m:t>
                          </m:r>
                        </m:e>
                      </m:d>
                      <m:r>
                        <a:rPr lang="en-US" sz="15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ru-RU" sz="1500" dirty="0">
                  <a:solidFill>
                    <a:prstClr val="black"/>
                  </a:solidFill>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7F2D57D-F120-B9CF-208D-1D4DFAC5537E}"/>
                  </a:ext>
                </a:extLst>
              </p:cNvPr>
              <p:cNvSpPr txBox="1">
                <a:spLocks noRot="1" noChangeAspect="1" noMove="1" noResize="1" noEditPoints="1" noAdjustHandles="1" noChangeArrowheads="1" noChangeShapeType="1" noTextEdit="1"/>
              </p:cNvSpPr>
              <p:nvPr/>
            </p:nvSpPr>
            <p:spPr>
              <a:xfrm>
                <a:off x="200350" y="2708920"/>
                <a:ext cx="3456381" cy="2370970"/>
              </a:xfrm>
              <a:prstGeom prst="rect">
                <a:avLst/>
              </a:prstGeom>
              <a:blipFill>
                <a:blip r:embed="rId9"/>
                <a:stretch>
                  <a:fillRect l="-1058" r="-88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 xmlns:a16="http://schemas.microsoft.com/office/drawing/2014/main" id="{CCA81278-F85D-DC7B-92C0-34BEFAFF974B}"/>
                  </a:ext>
                </a:extLst>
              </p:cNvPr>
              <p:cNvSpPr txBox="1"/>
              <p:nvPr/>
            </p:nvSpPr>
            <p:spPr>
              <a:xfrm>
                <a:off x="65339" y="854105"/>
                <a:ext cx="5670621" cy="1917320"/>
              </a:xfrm>
              <a:prstGeom prst="rect">
                <a:avLst/>
              </a:prstGeom>
              <a:noFill/>
            </p:spPr>
            <p:txBody>
              <a:bodyPr wrap="square">
                <a:spAutoFit/>
              </a:bodyPr>
              <a:lstStyle/>
              <a:p>
                <a:pPr eaLnBrk="0" fontAlgn="base" hangingPunct="0">
                  <a:spcBef>
                    <a:spcPct val="0"/>
                  </a:spcBef>
                </a:pPr>
                <a:r>
                  <a:rPr lang="en-US" sz="1600" dirty="0">
                    <a:solidFill>
                      <a:prstClr val="black"/>
                    </a:solidFill>
                  </a:rPr>
                  <a:t>The dynamics of the magnetic moment </a:t>
                </a:r>
                <a14:m>
                  <m:oMath xmlns:m="http://schemas.openxmlformats.org/officeDocument/2006/math">
                    <m:r>
                      <a:rPr lang="ru-RU" sz="1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600" dirty="0">
                    <a:solidFill>
                      <a:prstClr val="black"/>
                    </a:solidFill>
                  </a:rPr>
                  <a:t> of the system under consideration is described by the Landau-</a:t>
                </a:r>
                <a:r>
                  <a:rPr lang="en-US" sz="1600" dirty="0" err="1">
                    <a:solidFill>
                      <a:prstClr val="black"/>
                    </a:solidFill>
                  </a:rPr>
                  <a:t>Lifshitz</a:t>
                </a:r>
                <a:r>
                  <a:rPr lang="en-US" sz="1600" dirty="0">
                    <a:solidFill>
                      <a:prstClr val="black"/>
                    </a:solidFill>
                  </a:rPr>
                  <a:t>-Gilbert equation:</a:t>
                </a:r>
              </a:p>
              <a:p>
                <a:pPr algn="just" eaLnBrk="0" fontAlgn="base" hangingPunct="0">
                  <a:spcBef>
                    <a:spcPct val="0"/>
                  </a:spcBef>
                </a:pPr>
                <a14:m>
                  <m:oMathPara xmlns:m="http://schemas.openxmlformats.org/officeDocument/2006/math">
                    <m:oMathParaPr>
                      <m:jc m:val="centerGroup"/>
                    </m:oMathParaPr>
                    <m:oMath xmlns:m="http://schemas.openxmlformats.org/officeDocument/2006/math">
                      <m:f>
                        <m:fPr>
                          <m:ctrlPr>
                            <a:rPr lang="ru-RU" sz="15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num>
                        <m:den>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𝑑𝑡</m:t>
                          </m:r>
                        </m:den>
                      </m:f>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e>
                            <m:sup>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den>
                      </m:f>
                      <m:d>
                        <m:dPr>
                          <m:begChr m:val="{"/>
                          <m:endChr m:val="}"/>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d>
                            <m:dPr>
                              <m:begChr m:val="["/>
                              <m:endChr m:val="]"/>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e>
                          </m:d>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m:oMath xmlns:m="http://schemas.openxmlformats.org/officeDocument/2006/math">
                      <m:f>
                        <m:f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num>
                        <m:den>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𝑑𝑡</m:t>
                          </m:r>
                        </m:den>
                      </m:f>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e>
                            <m:sup>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den>
                      </m:f>
                      <m:d>
                        <m:dPr>
                          <m:begChr m:val="{"/>
                          <m:endChr m:val="}"/>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d>
                            <m:dPr>
                              <m:begChr m:val="["/>
                              <m:endChr m:val="]"/>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e>
                          </m:d>
                        </m:e>
                      </m:d>
                    </m:oMath>
                  </m:oMathPara>
                </a14:m>
                <a:endParaRPr lang="ru-RU" sz="1500" dirty="0">
                  <a:solidFill>
                    <a:prstClr val="black"/>
                  </a:solidFill>
                  <a:ea typeface="Calibri" panose="020F0502020204030204" pitchFamily="34" charset="0"/>
                  <a:cs typeface="Times New Roman" panose="02020603050405020304" pitchFamily="18" charset="0"/>
                </a:endParaRPr>
              </a:p>
              <a:p>
                <a:pPr algn="just" eaLnBrk="0" fontAlgn="base" hangingPunct="0">
                  <a:spcBef>
                    <a:spcPct val="0"/>
                  </a:spcBef>
                </a:pPr>
                <a14:m>
                  <m:oMathPara xmlns:m="http://schemas.openxmlformats.org/officeDocument/2006/math">
                    <m:oMathParaPr>
                      <m:jc m:val="centerGroup"/>
                    </m:oMathParaPr>
                    <m:oMath xmlns:m="http://schemas.openxmlformats.org/officeDocument/2006/math">
                      <m:f>
                        <m:f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num>
                        <m:den>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𝑑𝑡</m:t>
                          </m:r>
                        </m:den>
                      </m:f>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e>
                            <m:sup>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den>
                      </m:f>
                      <m:d>
                        <m:dPr>
                          <m:begChr m:val="{"/>
                          <m:endChr m:val="}"/>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sub>
                          </m:s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d>
                            <m:dPr>
                              <m:begChr m:val="["/>
                              <m:endChr m:val="]"/>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ru-RU"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d>
                                <m:d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𝐻</m:t>
                                  </m:r>
                                </m:e>
                                <m:sub>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𝑧</m:t>
                                  </m:r>
                                </m:sub>
                              </m:sSub>
                            </m:e>
                          </m:d>
                        </m:e>
                      </m:d>
                      <m:r>
                        <a:rPr lang="ru-RU"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ru-RU" sz="1500" dirty="0">
                  <a:solidFill>
                    <a:prstClr val="black"/>
                  </a:solidFill>
                  <a:ea typeface="Calibri" panose="020F050202020403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CCA81278-F85D-DC7B-92C0-34BEFAFF974B}"/>
                  </a:ext>
                </a:extLst>
              </p:cNvPr>
              <p:cNvSpPr txBox="1">
                <a:spLocks noRot="1" noChangeAspect="1" noMove="1" noResize="1" noEditPoints="1" noAdjustHandles="1" noChangeArrowheads="1" noChangeShapeType="1" noTextEdit="1"/>
              </p:cNvSpPr>
              <p:nvPr/>
            </p:nvSpPr>
            <p:spPr>
              <a:xfrm>
                <a:off x="65339" y="854105"/>
                <a:ext cx="5670621" cy="1917320"/>
              </a:xfrm>
              <a:prstGeom prst="rect">
                <a:avLst/>
              </a:prstGeom>
              <a:blipFill>
                <a:blip r:embed="rId10"/>
                <a:stretch>
                  <a:fillRect l="-645" t="-95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3" name="Прямоугольник 32">
                <a:extLst>
                  <a:ext uri="{FF2B5EF4-FFF2-40B4-BE49-F238E27FC236}">
                    <a16:creationId xmlns="" xmlns:a16="http://schemas.microsoft.com/office/drawing/2014/main" id="{048F3FF2-B73F-C613-A1FA-36C43C78E8DD}"/>
                  </a:ext>
                </a:extLst>
              </p:cNvPr>
              <p:cNvSpPr/>
              <p:nvPr/>
            </p:nvSpPr>
            <p:spPr>
              <a:xfrm>
                <a:off x="65339" y="5009330"/>
                <a:ext cx="3726405" cy="1842043"/>
              </a:xfrm>
              <a:prstGeom prst="rect">
                <a:avLst/>
              </a:prstGeom>
            </p:spPr>
            <p:txBody>
              <a:bodyPr wrap="square">
                <a:spAutoFit/>
              </a:bodyPr>
              <a:lstStyle/>
              <a:p>
                <a:pPr algn="just" eaLnBrk="0" fontAlgn="base" hangingPunct="0">
                  <a:spcBef>
                    <a:spcPct val="0"/>
                  </a:spcBef>
                </a:pPr>
                <a:r>
                  <a:rPr lang="en-US" sz="1600" dirty="0">
                    <a:solidFill>
                      <a:srgbClr val="000000"/>
                    </a:solidFill>
                    <a:ea typeface="Calibri" panose="020F0502020204030204" pitchFamily="34" charset="0"/>
                    <a:cs typeface="Times New Roman" panose="02020603050405020304" pitchFamily="18" charset="0"/>
                  </a:rPr>
                  <a:t>The equation for the Josephson phase difference </a:t>
                </a:r>
                <a14:m>
                  <m:oMath xmlns:m="http://schemas.openxmlformats.org/officeDocument/2006/math">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𝜙</m:t>
                    </m:r>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𝑡</m:t>
                    </m:r>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600" dirty="0">
                    <a:solidFill>
                      <a:srgbClr val="000000"/>
                    </a:solidFill>
                    <a:ea typeface="Calibri" panose="020F0502020204030204" pitchFamily="34" charset="0"/>
                    <a:cs typeface="Times New Roman" panose="02020603050405020304" pitchFamily="18" charset="0"/>
                  </a:rPr>
                  <a:t> is determined from the equation for the electric current </a:t>
                </a:r>
                <a14:m>
                  <m:oMath xmlns:m="http://schemas.openxmlformats.org/officeDocument/2006/math">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oMath>
                </a14:m>
                <a:r>
                  <a:rPr lang="en-US" sz="1600" dirty="0">
                    <a:solidFill>
                      <a:srgbClr val="000000"/>
                    </a:solidFill>
                    <a:ea typeface="Calibri" panose="020F0502020204030204" pitchFamily="34" charset="0"/>
                    <a:cs typeface="Times New Roman" panose="02020603050405020304" pitchFamily="18" charset="0"/>
                  </a:rPr>
                  <a:t> flowing through the Josephson junction, measured in units of the critical current </a:t>
                </a:r>
                <a14:m>
                  <m:oMath xmlns:m="http://schemas.openxmlformats.org/officeDocument/2006/math">
                    <m:sSub>
                      <m:sSubPr>
                        <m:ctrlP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e>
                      <m:sub>
                        <m:r>
                          <a:rPr lang="ru-RU"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sub>
                    </m:sSub>
                  </m:oMath>
                </a14:m>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
                <a:b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f>
                        <m:fPr>
                          <m:ctrlP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1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𝜙</m:t>
                          </m:r>
                        </m:num>
                        <m:den>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𝑑𝑡</m:t>
                          </m:r>
                        </m:den>
                      </m:f>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𝑤</m:t>
                          </m:r>
                        </m:den>
                      </m:f>
                      <m:d>
                        <m:dPr>
                          <m:ctrlP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ru-RU" sz="1500">
                                  <a:solidFill>
                                    <a:srgbClr val="000000"/>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𝜙</m:t>
                                  </m:r>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𝑟</m:t>
                                  </m:r>
                                  <m:sSub>
                                    <m:sSubPr>
                                      <m:ctrlPr>
                                        <a:rPr lang="ru-RU" sz="15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5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ru-RU" sz="15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sub>
                                  </m:sSub>
                                </m:e>
                              </m:d>
                            </m:e>
                          </m:func>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𝑟</m:t>
                          </m:r>
                          <m:f>
                            <m:fPr>
                              <m:ctrlP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sSub>
                                <m:sSubPr>
                                  <m:ctrlPr>
                                    <a:rPr lang="ru-RU" sz="15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15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ru-RU" sz="15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sub>
                              </m:sSub>
                            </m:num>
                            <m:den>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𝑑𝑡</m:t>
                              </m:r>
                            </m:den>
                          </m:f>
                        </m:e>
                      </m:d>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15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𝑤</m:t>
                          </m:r>
                        </m:den>
                      </m:f>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m:t>
                      </m:r>
                      <m:r>
                        <a:rPr lang="ru-RU"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ru-RU" sz="1500" dirty="0">
                  <a:solidFill>
                    <a:prstClr val="black"/>
                  </a:solidFill>
                  <a:ea typeface="Calibri" panose="020F0502020204030204" pitchFamily="34" charset="0"/>
                  <a:cs typeface="Times New Roman" panose="02020603050405020304" pitchFamily="18" charset="0"/>
                </a:endParaRPr>
              </a:p>
            </p:txBody>
          </p:sp>
        </mc:Choice>
        <mc:Fallback xmlns="">
          <p:sp>
            <p:nvSpPr>
              <p:cNvPr id="33" name="Прямоугольник 32">
                <a:extLst>
                  <a:ext uri="{FF2B5EF4-FFF2-40B4-BE49-F238E27FC236}">
                    <a16:creationId xmlns:a16="http://schemas.microsoft.com/office/drawing/2014/main" id="{048F3FF2-B73F-C613-A1FA-36C43C78E8DD}"/>
                  </a:ext>
                </a:extLst>
              </p:cNvPr>
              <p:cNvSpPr>
                <a:spLocks noRot="1" noChangeAspect="1" noMove="1" noResize="1" noEditPoints="1" noAdjustHandles="1" noChangeArrowheads="1" noChangeShapeType="1" noTextEdit="1"/>
              </p:cNvSpPr>
              <p:nvPr/>
            </p:nvSpPr>
            <p:spPr>
              <a:xfrm>
                <a:off x="65339" y="5009330"/>
                <a:ext cx="3726405" cy="1842043"/>
              </a:xfrm>
              <a:prstGeom prst="rect">
                <a:avLst/>
              </a:prstGeom>
              <a:blipFill>
                <a:blip r:embed="rId11"/>
                <a:stretch>
                  <a:fillRect l="-982" t="-993" r="-818"/>
                </a:stretch>
              </a:blipFill>
            </p:spPr>
            <p:txBody>
              <a:bodyPr/>
              <a:lstStyle/>
              <a:p>
                <a:r>
                  <a:rPr lang="ru-RU">
                    <a:noFill/>
                  </a:rPr>
                  <a:t> </a:t>
                </a:r>
              </a:p>
            </p:txBody>
          </p:sp>
        </mc:Fallback>
      </mc:AlternateContent>
      <p:pic>
        <p:nvPicPr>
          <p:cNvPr id="34" name="Рисунок 33">
            <a:extLst>
              <a:ext uri="{FF2B5EF4-FFF2-40B4-BE49-F238E27FC236}">
                <a16:creationId xmlns="" xmlns:a16="http://schemas.microsoft.com/office/drawing/2014/main" id="{70DB49E6-9CBD-480C-AFBE-CB8801AFE2E8}"/>
              </a:ext>
            </a:extLst>
          </p:cNvPr>
          <p:cNvPicPr>
            <a:picLocks noChangeAspect="1"/>
          </p:cNvPicPr>
          <p:nvPr/>
        </p:nvPicPr>
        <p:blipFill>
          <a:blip r:embed="rId12"/>
          <a:stretch>
            <a:fillRect/>
          </a:stretch>
        </p:blipFill>
        <p:spPr>
          <a:xfrm>
            <a:off x="6461494" y="4087304"/>
            <a:ext cx="1971246" cy="2714140"/>
          </a:xfrm>
          <a:prstGeom prst="rect">
            <a:avLst/>
          </a:prstGeom>
          <a:ln w="12700">
            <a:solidFill>
              <a:schemeClr val="accent1"/>
            </a:solidFill>
          </a:ln>
        </p:spPr>
      </p:pic>
      <p:sp>
        <p:nvSpPr>
          <p:cNvPr id="27" name="Стрелка: вправо 26">
            <a:extLst>
              <a:ext uri="{FF2B5EF4-FFF2-40B4-BE49-F238E27FC236}">
                <a16:creationId xmlns="" xmlns:a16="http://schemas.microsoft.com/office/drawing/2014/main" id="{10FB1E6B-6A4E-85FE-25D0-816F81F37F42}"/>
              </a:ext>
            </a:extLst>
          </p:cNvPr>
          <p:cNvSpPr/>
          <p:nvPr/>
        </p:nvSpPr>
        <p:spPr>
          <a:xfrm>
            <a:off x="8183901" y="5357054"/>
            <a:ext cx="576064" cy="480716"/>
          </a:xfrm>
          <a:prstGeom prst="rightArrow">
            <a:avLst>
              <a:gd name="adj1" fmla="val 50000"/>
              <a:gd name="adj2" fmla="val 8204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pic>
        <p:nvPicPr>
          <p:cNvPr id="35" name="Рисунок 34">
            <a:extLst>
              <a:ext uri="{FF2B5EF4-FFF2-40B4-BE49-F238E27FC236}">
                <a16:creationId xmlns="" xmlns:a16="http://schemas.microsoft.com/office/drawing/2014/main" id="{C62DB6DC-6174-5EBF-4288-B52C7DB5EF80}"/>
              </a:ext>
            </a:extLst>
          </p:cNvPr>
          <p:cNvPicPr>
            <a:picLocks noChangeAspect="1"/>
          </p:cNvPicPr>
          <p:nvPr/>
        </p:nvPicPr>
        <p:blipFill>
          <a:blip r:embed="rId13"/>
          <a:stretch>
            <a:fillRect/>
          </a:stretch>
        </p:blipFill>
        <p:spPr>
          <a:xfrm>
            <a:off x="5851339" y="925758"/>
            <a:ext cx="3603955" cy="3026466"/>
          </a:xfrm>
          <a:prstGeom prst="rect">
            <a:avLst/>
          </a:prstGeom>
          <a:ln w="12700">
            <a:solidFill>
              <a:schemeClr val="accent1"/>
            </a:solidFill>
          </a:ln>
        </p:spPr>
      </p:pic>
    </p:spTree>
    <p:extLst>
      <p:ext uri="{BB962C8B-B14F-4D97-AF65-F5344CB8AC3E}">
        <p14:creationId xmlns:p14="http://schemas.microsoft.com/office/powerpoint/2010/main" val="1342436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AACB302-9C33-AAAD-2F73-F07C303C9CFE}"/>
              </a:ext>
            </a:extLst>
          </p:cNvPr>
          <p:cNvPicPr>
            <a:picLocks noChangeAspect="1"/>
          </p:cNvPicPr>
          <p:nvPr/>
        </p:nvPicPr>
        <p:blipFill>
          <a:blip r:embed="rId2"/>
          <a:stretch>
            <a:fillRect/>
          </a:stretch>
        </p:blipFill>
        <p:spPr>
          <a:xfrm>
            <a:off x="156261" y="2494683"/>
            <a:ext cx="6299779" cy="2703697"/>
          </a:xfrm>
          <a:prstGeom prst="rect">
            <a:avLst/>
          </a:prstGeom>
        </p:spPr>
      </p:pic>
      <p:sp>
        <p:nvSpPr>
          <p:cNvPr id="4" name="TextBox 3">
            <a:extLst>
              <a:ext uri="{FF2B5EF4-FFF2-40B4-BE49-F238E27FC236}">
                <a16:creationId xmlns:a16="http://schemas.microsoft.com/office/drawing/2014/main" xmlns="" id="{CBA9D32A-6A90-8230-94B1-FD6FC2C654A9}"/>
              </a:ext>
            </a:extLst>
          </p:cNvPr>
          <p:cNvSpPr txBox="1"/>
          <p:nvPr/>
        </p:nvSpPr>
        <p:spPr>
          <a:xfrm>
            <a:off x="283603" y="5178035"/>
            <a:ext cx="6299779" cy="292388"/>
          </a:xfrm>
          <a:prstGeom prst="rect">
            <a:avLst/>
          </a:prstGeom>
          <a:noFill/>
        </p:spPr>
        <p:txBody>
          <a:bodyPr wrap="square" rtlCol="0">
            <a:spAutoFit/>
          </a:bodyPr>
          <a:lstStyle/>
          <a:p>
            <a:pPr algn="ctr" eaLnBrk="0" fontAlgn="base" hangingPunct="0">
              <a:spcBef>
                <a:spcPct val="0"/>
              </a:spcBef>
              <a:spcAft>
                <a:spcPct val="0"/>
              </a:spcAft>
            </a:pPr>
            <a:r>
              <a:rPr lang="en-US" sz="1300" dirty="0">
                <a:solidFill>
                  <a:prstClr val="black"/>
                </a:solidFill>
              </a:rPr>
              <a:t>Time dependency</a:t>
            </a:r>
            <a:r>
              <a:rPr lang="ru-RU" sz="1300" dirty="0">
                <a:solidFill>
                  <a:prstClr val="black"/>
                </a:solidFill>
              </a:rPr>
              <a:t> </a:t>
            </a:r>
            <a:r>
              <a:rPr lang="en-US" sz="1300" dirty="0">
                <a:solidFill>
                  <a:prstClr val="black"/>
                </a:solidFill>
              </a:rPr>
              <a:t>on the number of qubits for CPU calculations with </a:t>
            </a:r>
            <a:r>
              <a:rPr lang="en-US" sz="1300" dirty="0" err="1">
                <a:solidFill>
                  <a:prstClr val="black"/>
                </a:solidFill>
              </a:rPr>
              <a:t>OpenMP</a:t>
            </a:r>
            <a:r>
              <a:rPr lang="en-US" sz="1300" dirty="0">
                <a:solidFill>
                  <a:prstClr val="black"/>
                </a:solidFill>
              </a:rPr>
              <a:t> technology</a:t>
            </a:r>
            <a:endParaRPr lang="ru-RU" sz="1300" dirty="0">
              <a:solidFill>
                <a:prstClr val="black"/>
              </a:solidFill>
            </a:endParaRPr>
          </a:p>
        </p:txBody>
      </p:sp>
      <p:pic>
        <p:nvPicPr>
          <p:cNvPr id="5" name="Рисунок 4">
            <a:extLst>
              <a:ext uri="{FF2B5EF4-FFF2-40B4-BE49-F238E27FC236}">
                <a16:creationId xmlns:a16="http://schemas.microsoft.com/office/drawing/2014/main" xmlns="" id="{0889147F-25A5-9C49-0D37-581495CBABDF}"/>
              </a:ext>
            </a:extLst>
          </p:cNvPr>
          <p:cNvPicPr>
            <a:picLocks noChangeAspect="1"/>
          </p:cNvPicPr>
          <p:nvPr/>
        </p:nvPicPr>
        <p:blipFill>
          <a:blip r:embed="rId3"/>
          <a:stretch>
            <a:fillRect/>
          </a:stretch>
        </p:blipFill>
        <p:spPr>
          <a:xfrm>
            <a:off x="7485887" y="2572566"/>
            <a:ext cx="3849325" cy="2374117"/>
          </a:xfrm>
          <a:prstGeom prst="rect">
            <a:avLst/>
          </a:prstGeom>
        </p:spPr>
      </p:pic>
      <p:sp>
        <p:nvSpPr>
          <p:cNvPr id="6" name="TextBox 5">
            <a:extLst>
              <a:ext uri="{FF2B5EF4-FFF2-40B4-BE49-F238E27FC236}">
                <a16:creationId xmlns:a16="http://schemas.microsoft.com/office/drawing/2014/main" xmlns="" id="{4D823914-5609-D95B-AC87-D21E39CF73BD}"/>
              </a:ext>
            </a:extLst>
          </p:cNvPr>
          <p:cNvSpPr txBox="1"/>
          <p:nvPr/>
        </p:nvSpPr>
        <p:spPr>
          <a:xfrm>
            <a:off x="6963417" y="5198380"/>
            <a:ext cx="5191817" cy="292388"/>
          </a:xfrm>
          <a:prstGeom prst="rect">
            <a:avLst/>
          </a:prstGeom>
          <a:noFill/>
        </p:spPr>
        <p:txBody>
          <a:bodyPr wrap="square" rtlCol="0">
            <a:spAutoFit/>
          </a:bodyPr>
          <a:lstStyle/>
          <a:p>
            <a:pPr algn="ctr" eaLnBrk="0" fontAlgn="base" hangingPunct="0">
              <a:spcBef>
                <a:spcPct val="0"/>
              </a:spcBef>
              <a:spcAft>
                <a:spcPct val="0"/>
              </a:spcAft>
            </a:pPr>
            <a:r>
              <a:rPr lang="en-US" sz="1300" dirty="0">
                <a:solidFill>
                  <a:prstClr val="black"/>
                </a:solidFill>
              </a:rPr>
              <a:t>Time dependency</a:t>
            </a:r>
            <a:r>
              <a:rPr lang="ru-RU" sz="1300" dirty="0">
                <a:solidFill>
                  <a:prstClr val="black"/>
                </a:solidFill>
              </a:rPr>
              <a:t> </a:t>
            </a:r>
            <a:r>
              <a:rPr lang="en-US" sz="1300" dirty="0">
                <a:solidFill>
                  <a:prstClr val="black"/>
                </a:solidFill>
              </a:rPr>
              <a:t>calculations on the number of qubits for various GPUs</a:t>
            </a:r>
            <a:endParaRPr lang="ru-RU" sz="1300" dirty="0">
              <a:solidFill>
                <a:prstClr val="black"/>
              </a:solidFill>
            </a:endParaRPr>
          </a:p>
        </p:txBody>
      </p:sp>
      <p:grpSp>
        <p:nvGrpSpPr>
          <p:cNvPr id="7" name="Группа 6">
            <a:extLst>
              <a:ext uri="{FF2B5EF4-FFF2-40B4-BE49-F238E27FC236}">
                <a16:creationId xmlns:a16="http://schemas.microsoft.com/office/drawing/2014/main" xmlns="" id="{D2E7F792-8067-E025-4874-D0CF4B3970FA}"/>
              </a:ext>
            </a:extLst>
          </p:cNvPr>
          <p:cNvGrpSpPr/>
          <p:nvPr/>
        </p:nvGrpSpPr>
        <p:grpSpPr>
          <a:xfrm>
            <a:off x="113181" y="849706"/>
            <a:ext cx="3035154" cy="1282003"/>
            <a:chOff x="5661502" y="1490107"/>
            <a:chExt cx="3179308" cy="1342891"/>
          </a:xfrm>
        </p:grpSpPr>
        <p:pic>
          <p:nvPicPr>
            <p:cNvPr id="8" name="Рисунок 7">
              <a:extLst>
                <a:ext uri="{FF2B5EF4-FFF2-40B4-BE49-F238E27FC236}">
                  <a16:creationId xmlns:a16="http://schemas.microsoft.com/office/drawing/2014/main" xmlns="" id="{5BFEDE64-1C60-08A6-54F7-98419E937EAB}"/>
                </a:ext>
              </a:extLst>
            </p:cNvPr>
            <p:cNvPicPr>
              <a:picLocks noChangeAspect="1"/>
            </p:cNvPicPr>
            <p:nvPr/>
          </p:nvPicPr>
          <p:blipFill>
            <a:blip r:embed="rId4"/>
            <a:stretch>
              <a:fillRect/>
            </a:stretch>
          </p:blipFill>
          <p:spPr>
            <a:xfrm>
              <a:off x="5666978" y="1490107"/>
              <a:ext cx="3168352" cy="800490"/>
            </a:xfrm>
            <a:prstGeom prst="rect">
              <a:avLst/>
            </a:prstGeom>
          </p:spPr>
        </p:pic>
        <p:sp>
          <p:nvSpPr>
            <p:cNvPr id="10" name="TextBox 9">
              <a:extLst>
                <a:ext uri="{FF2B5EF4-FFF2-40B4-BE49-F238E27FC236}">
                  <a16:creationId xmlns:a16="http://schemas.microsoft.com/office/drawing/2014/main" xmlns="" id="{B3008BB5-0A78-7BEE-AAF2-E3A134EB45FA}"/>
                </a:ext>
              </a:extLst>
            </p:cNvPr>
            <p:cNvSpPr txBox="1"/>
            <p:nvPr/>
          </p:nvSpPr>
          <p:spPr>
            <a:xfrm>
              <a:off x="5661502" y="2268808"/>
              <a:ext cx="3179308" cy="564190"/>
            </a:xfrm>
            <a:prstGeom prst="rect">
              <a:avLst/>
            </a:prstGeom>
            <a:noFill/>
          </p:spPr>
          <p:txBody>
            <a:bodyPr wrap="square">
              <a:spAutoFit/>
            </a:bodyPr>
            <a:lstStyle/>
            <a:p>
              <a:pPr algn="ctr" eaLnBrk="0" fontAlgn="base" hangingPunct="0">
                <a:spcBef>
                  <a:spcPct val="0"/>
                </a:spcBef>
                <a:spcAft>
                  <a:spcPct val="0"/>
                </a:spcAft>
              </a:pPr>
              <a:r>
                <a:rPr lang="en-US" sz="1600" dirty="0">
                  <a:solidFill>
                    <a:srgbClr val="24292F"/>
                  </a:solidFill>
                </a:rPr>
                <a:t>Quantum Exact Simulation Toolkit</a:t>
              </a:r>
              <a:endParaRPr lang="en-US" sz="1600" dirty="0">
                <a:solidFill>
                  <a:prstClr val="black"/>
                </a:solidFill>
              </a:endParaRPr>
            </a:p>
            <a:p>
              <a:pPr algn="ctr" eaLnBrk="0" fontAlgn="base" hangingPunct="0">
                <a:spcBef>
                  <a:spcPct val="0"/>
                </a:spcBef>
                <a:spcAft>
                  <a:spcPct val="0"/>
                </a:spcAft>
              </a:pPr>
              <a:r>
                <a:rPr lang="en-US" sz="1300" b="1" dirty="0">
                  <a:solidFill>
                    <a:prstClr val="black"/>
                  </a:solidFill>
                  <a:latin typeface="Consolas" panose="020B0609020204030204" pitchFamily="49" charset="0"/>
                </a:rPr>
                <a:t>https://quest.qtechtheory.org/</a:t>
              </a:r>
              <a:endParaRPr lang="ru-RU" sz="1300" b="1" dirty="0">
                <a:solidFill>
                  <a:prstClr val="black"/>
                </a:solidFill>
                <a:latin typeface="Consolas" panose="020B0609020204030204" pitchFamily="49" charset="0"/>
              </a:endParaRPr>
            </a:p>
          </p:txBody>
        </p:sp>
      </p:grpSp>
      <p:grpSp>
        <p:nvGrpSpPr>
          <p:cNvPr id="13" name="Группа 12">
            <a:extLst>
              <a:ext uri="{FF2B5EF4-FFF2-40B4-BE49-F238E27FC236}">
                <a16:creationId xmlns:a16="http://schemas.microsoft.com/office/drawing/2014/main" xmlns="" id="{D3DE89A9-E794-E559-1976-52D07B32A262}"/>
              </a:ext>
            </a:extLst>
          </p:cNvPr>
          <p:cNvGrpSpPr/>
          <p:nvPr/>
        </p:nvGrpSpPr>
        <p:grpSpPr>
          <a:xfrm>
            <a:off x="3304820" y="874391"/>
            <a:ext cx="2471936" cy="1437417"/>
            <a:chOff x="4151784" y="1231154"/>
            <a:chExt cx="2471936" cy="1437417"/>
          </a:xfrm>
        </p:grpSpPr>
        <p:pic>
          <p:nvPicPr>
            <p:cNvPr id="14" name="Рисунок 13">
              <a:extLst>
                <a:ext uri="{FF2B5EF4-FFF2-40B4-BE49-F238E27FC236}">
                  <a16:creationId xmlns:a16="http://schemas.microsoft.com/office/drawing/2014/main" xmlns="" id="{34A8CB33-E13C-744B-F42D-7F7BC426720F}"/>
                </a:ext>
              </a:extLst>
            </p:cNvPr>
            <p:cNvPicPr>
              <a:picLocks noChangeAspect="1"/>
            </p:cNvPicPr>
            <p:nvPr/>
          </p:nvPicPr>
          <p:blipFill>
            <a:blip r:embed="rId5"/>
            <a:stretch>
              <a:fillRect/>
            </a:stretch>
          </p:blipFill>
          <p:spPr>
            <a:xfrm>
              <a:off x="4280457" y="1231154"/>
              <a:ext cx="2214590" cy="1087028"/>
            </a:xfrm>
            <a:prstGeom prst="rect">
              <a:avLst/>
            </a:prstGeom>
          </p:spPr>
        </p:pic>
        <p:sp>
          <p:nvSpPr>
            <p:cNvPr id="15" name="TextBox 14">
              <a:extLst>
                <a:ext uri="{FF2B5EF4-FFF2-40B4-BE49-F238E27FC236}">
                  <a16:creationId xmlns:a16="http://schemas.microsoft.com/office/drawing/2014/main" xmlns="" id="{95202327-03A3-8DA7-B137-591481F17A10}"/>
                </a:ext>
              </a:extLst>
            </p:cNvPr>
            <p:cNvSpPr txBox="1"/>
            <p:nvPr/>
          </p:nvSpPr>
          <p:spPr>
            <a:xfrm>
              <a:off x="4151784" y="2330017"/>
              <a:ext cx="2471936" cy="338554"/>
            </a:xfrm>
            <a:prstGeom prst="rect">
              <a:avLst/>
            </a:prstGeom>
            <a:noFill/>
          </p:spPr>
          <p:txBody>
            <a:bodyPr wrap="square">
              <a:spAutoFit/>
            </a:bodyPr>
            <a:lstStyle/>
            <a:p>
              <a:pPr algn="ctr" eaLnBrk="0" fontAlgn="base" hangingPunct="0">
                <a:spcBef>
                  <a:spcPct val="0"/>
                </a:spcBef>
                <a:spcAft>
                  <a:spcPct val="0"/>
                </a:spcAft>
              </a:pPr>
              <a:r>
                <a:rPr lang="en-US" sz="1600" dirty="0">
                  <a:solidFill>
                    <a:prstClr val="black"/>
                  </a:solidFill>
                </a:rPr>
                <a:t>Amsterdam Modeling Suite</a:t>
              </a:r>
            </a:p>
          </p:txBody>
        </p:sp>
      </p:grpSp>
      <p:pic>
        <p:nvPicPr>
          <p:cNvPr id="23" name="Рисунок 22">
            <a:extLst>
              <a:ext uri="{FF2B5EF4-FFF2-40B4-BE49-F238E27FC236}">
                <a16:creationId xmlns:a16="http://schemas.microsoft.com/office/drawing/2014/main" xmlns="" id="{A94DF1B0-79C4-A24A-7983-257C6FC1A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3241" y="788901"/>
            <a:ext cx="6033266" cy="1826585"/>
          </a:xfrm>
          <a:prstGeom prst="rect">
            <a:avLst/>
          </a:prstGeom>
        </p:spPr>
      </p:pic>
      <p:sp>
        <p:nvSpPr>
          <p:cNvPr id="16" name="Прямоугольник 15">
            <a:extLst>
              <a:ext uri="{FF2B5EF4-FFF2-40B4-BE49-F238E27FC236}">
                <a16:creationId xmlns="" xmlns:a16="http://schemas.microsoft.com/office/drawing/2014/main" id="{C3833F5C-EDE2-4E6E-80F2-F8DBFABA50CF}"/>
              </a:ext>
            </a:extLst>
          </p:cNvPr>
          <p:cNvSpPr/>
          <p:nvPr/>
        </p:nvSpPr>
        <p:spPr>
          <a:xfrm flipH="1">
            <a:off x="0" y="-39777"/>
            <a:ext cx="12192000" cy="75209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400" b="1" dirty="0">
                <a:solidFill>
                  <a:prstClr val="white"/>
                </a:solidFill>
                <a:effectLst>
                  <a:outerShdw blurRad="38100" dist="38100" dir="2700000" algn="tl">
                    <a:srgbClr val="000000">
                      <a:alpha val="43137"/>
                    </a:srgbClr>
                  </a:outerShdw>
                </a:effectLst>
              </a:rPr>
              <a:t>Quantum polygon</a:t>
            </a:r>
            <a:endParaRPr lang="ru-RU" sz="2400" b="1" dirty="0">
              <a:solidFill>
                <a:prstClr val="white"/>
              </a:solidFill>
              <a:effectLst>
                <a:outerShdw blurRad="38100" dist="38100" dir="2700000" algn="tl">
                  <a:srgbClr val="000000">
                    <a:alpha val="43137"/>
                  </a:srgbClr>
                </a:outerShdw>
              </a:effectLst>
            </a:endParaRPr>
          </a:p>
        </p:txBody>
      </p:sp>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4928" y="23895"/>
            <a:ext cx="931552" cy="649050"/>
          </a:xfrm>
          <a:prstGeom prst="rect">
            <a:avLst/>
          </a:prstGeom>
        </p:spPr>
      </p:pic>
      <p:sp>
        <p:nvSpPr>
          <p:cNvPr id="9" name="Прямоугольник 8"/>
          <p:cNvSpPr/>
          <p:nvPr/>
        </p:nvSpPr>
        <p:spPr>
          <a:xfrm>
            <a:off x="245574" y="5450077"/>
            <a:ext cx="11909660" cy="1477328"/>
          </a:xfrm>
          <a:prstGeom prst="rect">
            <a:avLst/>
          </a:prstGeom>
        </p:spPr>
        <p:txBody>
          <a:bodyPr wrap="square">
            <a:spAutoFit/>
          </a:bodyPr>
          <a:lstStyle/>
          <a:p>
            <a:pPr algn="just"/>
            <a:r>
              <a:rPr lang="ru-RU" dirty="0"/>
              <a:t>Для задач, решаемых в рамках Проекта была создана вычислительная система по требованию, содержащую 288 физических ядер (576 логических ядер) и файловое хранилище емкостью 7 ТБ под управлением файловой системы </a:t>
            </a:r>
            <a:r>
              <a:rPr lang="en-US" dirty="0"/>
              <a:t>NFS</a:t>
            </a:r>
            <a:r>
              <a:rPr lang="ru-RU" dirty="0"/>
              <a:t>. На этой системе проводились интенсивные расчеты с использованием ПО </a:t>
            </a:r>
            <a:r>
              <a:rPr lang="en-US" dirty="0"/>
              <a:t>AMS</a:t>
            </a:r>
            <a:r>
              <a:rPr lang="ru-RU" dirty="0"/>
              <a:t>,</a:t>
            </a:r>
            <a:r>
              <a:rPr lang="en-US" dirty="0"/>
              <a:t> DIRAC</a:t>
            </a:r>
            <a:r>
              <a:rPr lang="ru-RU" dirty="0"/>
              <a:t>, </a:t>
            </a:r>
            <a:r>
              <a:rPr lang="ru-RU" dirty="0" err="1"/>
              <a:t>QuEST</a:t>
            </a:r>
            <a:r>
              <a:rPr lang="ru-RU" dirty="0"/>
              <a:t> и др.</a:t>
            </a:r>
            <a:r>
              <a:rPr lang="en-US" dirty="0"/>
              <a:t> </a:t>
            </a:r>
            <a:r>
              <a:rPr lang="ru-RU" dirty="0"/>
              <a:t>для расчетов электронных свойств сверхтяжелых элементов. За время выполнения проекта было решено 4200 задач на которые было затрачено 740 000 ядро-часов</a:t>
            </a:r>
          </a:p>
        </p:txBody>
      </p:sp>
    </p:spTree>
    <p:extLst>
      <p:ext uri="{BB962C8B-B14F-4D97-AF65-F5344CB8AC3E}">
        <p14:creationId xmlns:p14="http://schemas.microsoft.com/office/powerpoint/2010/main" val="19723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xmlns="" id="{C3833F5C-EDE2-4E6E-80F2-F8DBFABA50CF}"/>
              </a:ext>
            </a:extLst>
          </p:cNvPr>
          <p:cNvSpPr/>
          <p:nvPr/>
        </p:nvSpPr>
        <p:spPr>
          <a:xfrm flipH="1">
            <a:off x="106920" y="0"/>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344" name="CustomShape 1"/>
          <p:cNvSpPr/>
          <p:nvPr/>
        </p:nvSpPr>
        <p:spPr>
          <a:xfrm>
            <a:off x="814680" y="102240"/>
            <a:ext cx="11377080" cy="52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ts val="3399"/>
              </a:lnSpc>
            </a:pPr>
            <a:r>
              <a:rPr lang="en-US" sz="2400" b="1" spc="-1" dirty="0">
                <a:solidFill>
                  <a:srgbClr val="FFFFFF"/>
                </a:solidFill>
                <a:latin typeface="Calibri"/>
              </a:rPr>
              <a:t>Using of the “</a:t>
            </a:r>
            <a:r>
              <a:rPr lang="en-US" sz="2400" b="1" spc="-1" dirty="0" err="1">
                <a:solidFill>
                  <a:srgbClr val="FFFFFF"/>
                </a:solidFill>
                <a:latin typeface="Calibri"/>
              </a:rPr>
              <a:t>Govorun</a:t>
            </a:r>
            <a:r>
              <a:rPr lang="en-US" sz="2400" b="1" spc="-1" dirty="0">
                <a:solidFill>
                  <a:srgbClr val="FFFFFF"/>
                </a:solidFill>
                <a:latin typeface="Calibri"/>
              </a:rPr>
              <a:t>” Supercomputer in 2022</a:t>
            </a:r>
            <a:endParaRPr lang="ru-RU" sz="2400" spc="-1" dirty="0">
              <a:solidFill>
                <a:prstClr val="black"/>
              </a:solidFill>
              <a:latin typeface="Calibri"/>
            </a:endParaRPr>
          </a:p>
        </p:txBody>
      </p:sp>
      <p:pic>
        <p:nvPicPr>
          <p:cNvPr id="345" name="Рисунок 8"/>
          <p:cNvPicPr/>
          <p:nvPr/>
        </p:nvPicPr>
        <p:blipFill>
          <a:blip r:embed="rId3"/>
          <a:stretch/>
        </p:blipFill>
        <p:spPr>
          <a:xfrm>
            <a:off x="106920" y="2937600"/>
            <a:ext cx="7396920" cy="3879720"/>
          </a:xfrm>
          <a:prstGeom prst="rect">
            <a:avLst/>
          </a:prstGeom>
          <a:ln>
            <a:noFill/>
          </a:ln>
        </p:spPr>
      </p:pic>
      <p:sp>
        <p:nvSpPr>
          <p:cNvPr id="346" name="CustomShape 2"/>
          <p:cNvSpPr/>
          <p:nvPr/>
        </p:nvSpPr>
        <p:spPr>
          <a:xfrm>
            <a:off x="64440" y="955800"/>
            <a:ext cx="8335440" cy="263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1"/>
              </a:spcAft>
            </a:pPr>
            <a:r>
              <a:rPr lang="en-US" spc="-1">
                <a:solidFill>
                  <a:srgbClr val="000000"/>
                </a:solidFill>
                <a:latin typeface="Calibri Light"/>
              </a:rPr>
              <a:t>The resources of the “Govorun” SC are used by scientific groups from all the Laboratories of the Institute within </a:t>
            </a:r>
            <a:r>
              <a:rPr lang="en-US" b="1" spc="-1">
                <a:solidFill>
                  <a:srgbClr val="C00000"/>
                </a:solidFill>
                <a:latin typeface="Calibri Light"/>
              </a:rPr>
              <a:t>25 themes </a:t>
            </a:r>
            <a:r>
              <a:rPr lang="en-US" spc="-1">
                <a:solidFill>
                  <a:srgbClr val="000000"/>
                </a:solidFill>
                <a:latin typeface="Calibri Light"/>
              </a:rPr>
              <a:t>of the JINR Topical Plan.</a:t>
            </a:r>
            <a:endParaRPr lang="ru-RU" spc="-1">
              <a:solidFill>
                <a:prstClr val="black"/>
              </a:solidFill>
              <a:latin typeface="Calibri"/>
            </a:endParaRPr>
          </a:p>
          <a:p>
            <a:pPr algn="just"/>
            <a:r>
              <a:rPr lang="en-US" b="1" spc="-1">
                <a:solidFill>
                  <a:srgbClr val="000066"/>
                </a:solidFill>
                <a:latin typeface="Calibri Light"/>
              </a:rPr>
              <a:t>The projects that mostly intensive use the CPU resources of the “Govorun” SC:</a:t>
            </a:r>
            <a:r>
              <a:rPr lang="en-US" spc="-1">
                <a:solidFill>
                  <a:srgbClr val="000066"/>
                </a:solidFill>
                <a:latin typeface="Calibri Light"/>
              </a:rPr>
              <a:t> </a:t>
            </a:r>
            <a:endParaRPr lang="ru-RU" spc="-1">
              <a:solidFill>
                <a:prstClr val="black"/>
              </a:solidFill>
              <a:latin typeface="Calibri"/>
            </a:endParaRPr>
          </a:p>
          <a:p>
            <a:pPr marL="285840" indent="-285480" algn="just">
              <a:buClr>
                <a:srgbClr val="000000"/>
              </a:buClr>
              <a:buFont typeface="Wingdings" charset="2"/>
              <a:buChar char=""/>
            </a:pPr>
            <a:r>
              <a:rPr lang="en-US" spc="-1">
                <a:solidFill>
                  <a:srgbClr val="000000"/>
                </a:solidFill>
                <a:latin typeface="Calibri Light"/>
              </a:rPr>
              <a:t>NICA megaproject, </a:t>
            </a:r>
            <a:endParaRPr lang="ru-RU" spc="-1">
              <a:solidFill>
                <a:prstClr val="black"/>
              </a:solidFill>
              <a:latin typeface="Calibri"/>
            </a:endParaRPr>
          </a:p>
          <a:p>
            <a:pPr marL="285840" indent="-285480" algn="just">
              <a:buClr>
                <a:srgbClr val="000000"/>
              </a:buClr>
              <a:buFont typeface="Wingdings" charset="2"/>
              <a:buChar char=""/>
            </a:pPr>
            <a:r>
              <a:rPr lang="en-US" spc="-1">
                <a:solidFill>
                  <a:srgbClr val="000000"/>
                </a:solidFill>
                <a:latin typeface="Calibri Light"/>
              </a:rPr>
              <a:t>simulation of complex physical systems</a:t>
            </a:r>
            <a:r>
              <a:rPr lang="ru-RU" spc="-1">
                <a:solidFill>
                  <a:srgbClr val="000000"/>
                </a:solidFill>
                <a:latin typeface="Calibri Light"/>
              </a:rPr>
              <a:t>,</a:t>
            </a:r>
            <a:endParaRPr lang="ru-RU" spc="-1">
              <a:solidFill>
                <a:prstClr val="black"/>
              </a:solidFill>
              <a:latin typeface="Calibri"/>
            </a:endParaRPr>
          </a:p>
          <a:p>
            <a:pPr marL="285840" indent="-285480" algn="just">
              <a:buClr>
                <a:srgbClr val="000000"/>
              </a:buClr>
              <a:buFont typeface="Wingdings" charset="2"/>
              <a:buChar char=""/>
            </a:pPr>
            <a:r>
              <a:rPr lang="en-US" spc="-1">
                <a:solidFill>
                  <a:srgbClr val="000000"/>
                </a:solidFill>
                <a:latin typeface="Calibri Light"/>
              </a:rPr>
              <a:t>computations of the properties of atoms of superheavy elements, </a:t>
            </a:r>
            <a:endParaRPr lang="ru-RU" spc="-1">
              <a:solidFill>
                <a:prstClr val="black"/>
              </a:solidFill>
              <a:latin typeface="Calibri"/>
            </a:endParaRPr>
          </a:p>
          <a:p>
            <a:pPr marL="285840" indent="-285480" algn="just">
              <a:buClr>
                <a:srgbClr val="000000"/>
              </a:buClr>
              <a:buFont typeface="Wingdings" charset="2"/>
              <a:buChar char=""/>
            </a:pPr>
            <a:r>
              <a:rPr lang="en-US" spc="-1">
                <a:solidFill>
                  <a:srgbClr val="000000"/>
                </a:solidFill>
                <a:latin typeface="Calibri Light"/>
              </a:rPr>
              <a:t>calculations of lattice quantum chromodynamics.</a:t>
            </a:r>
            <a:endParaRPr lang="ru-RU" spc="-1">
              <a:solidFill>
                <a:prstClr val="black"/>
              </a:solidFill>
              <a:latin typeface="Calibri"/>
            </a:endParaRPr>
          </a:p>
        </p:txBody>
      </p:sp>
      <p:sp>
        <p:nvSpPr>
          <p:cNvPr id="347" name="CustomShape 3"/>
          <p:cNvSpPr/>
          <p:nvPr/>
        </p:nvSpPr>
        <p:spPr>
          <a:xfrm>
            <a:off x="8040240" y="4640760"/>
            <a:ext cx="4069440" cy="161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r>
              <a:rPr lang="en-US" sz="2000" spc="-1">
                <a:solidFill>
                  <a:srgbClr val="000000"/>
                </a:solidFill>
                <a:latin typeface="Calibri Light"/>
              </a:rPr>
              <a:t>During 2022, </a:t>
            </a:r>
            <a:r>
              <a:rPr lang="en-US" sz="2000" b="1" spc="-1">
                <a:solidFill>
                  <a:srgbClr val="C00000"/>
                </a:solidFill>
                <a:latin typeface="Calibri Light"/>
              </a:rPr>
              <a:t>890,911 </a:t>
            </a:r>
            <a:r>
              <a:rPr lang="en-US" sz="2000" spc="-1">
                <a:solidFill>
                  <a:srgbClr val="000000"/>
                </a:solidFill>
                <a:latin typeface="Calibri Light"/>
              </a:rPr>
              <a:t>jobs were performed on the </a:t>
            </a:r>
            <a:r>
              <a:rPr lang="en-US" sz="2000" b="1" spc="-1">
                <a:solidFill>
                  <a:srgbClr val="C00000"/>
                </a:solidFill>
                <a:latin typeface="Calibri Light"/>
              </a:rPr>
              <a:t>CPU</a:t>
            </a:r>
            <a:r>
              <a:rPr lang="en-US" sz="2000" spc="-1">
                <a:solidFill>
                  <a:srgbClr val="000000"/>
                </a:solidFill>
                <a:latin typeface="Calibri Light"/>
              </a:rPr>
              <a:t> component of the “Govorun” SC, which corresponds to </a:t>
            </a:r>
            <a:r>
              <a:rPr lang="en-US" sz="2000" b="1" spc="-1">
                <a:solidFill>
                  <a:srgbClr val="C00000"/>
                </a:solidFill>
                <a:latin typeface="Calibri Light"/>
              </a:rPr>
              <a:t>18,543,076 </a:t>
            </a:r>
            <a:r>
              <a:rPr lang="en-US" sz="2000" spc="-1">
                <a:solidFill>
                  <a:srgbClr val="000000"/>
                </a:solidFill>
                <a:latin typeface="Calibri Light"/>
              </a:rPr>
              <a:t>core hours. </a:t>
            </a:r>
            <a:endParaRPr lang="ru-RU" sz="2000" spc="-1">
              <a:solidFill>
                <a:prstClr val="black"/>
              </a:solidFill>
              <a:latin typeface="Calibri"/>
            </a:endParaRPr>
          </a:p>
        </p:txBody>
      </p:sp>
      <p:pic>
        <p:nvPicPr>
          <p:cNvPr id="348" name="Рисунок 15"/>
          <p:cNvPicPr/>
          <p:nvPr/>
        </p:nvPicPr>
        <p:blipFill>
          <a:blip r:embed="rId4"/>
          <a:stretch/>
        </p:blipFill>
        <p:spPr>
          <a:xfrm>
            <a:off x="8135640" y="1155600"/>
            <a:ext cx="3677760" cy="3259440"/>
          </a:xfrm>
          <a:prstGeom prst="rect">
            <a:avLst/>
          </a:prstGeom>
          <a:ln>
            <a:noFill/>
          </a:ln>
        </p:spPr>
      </p:pic>
      <p:sp>
        <p:nvSpPr>
          <p:cNvPr id="349" name="CustomShape 4"/>
          <p:cNvSpPr/>
          <p:nvPr/>
        </p:nvSpPr>
        <p:spPr>
          <a:xfrm>
            <a:off x="1396440" y="3381840"/>
            <a:ext cx="3458880" cy="912600"/>
          </a:xfrm>
          <a:prstGeom prst="rect">
            <a:avLst/>
          </a:prstGeom>
          <a:noFill/>
          <a:ln w="19080">
            <a:solidFill>
              <a:srgbClr val="92D05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en-US" spc="-1">
                <a:solidFill>
                  <a:srgbClr val="000000"/>
                </a:solidFill>
                <a:latin typeface="Calibri Light"/>
              </a:rPr>
              <a:t>Selected statistics of the most </a:t>
            </a:r>
            <a:endParaRPr lang="ru-RU" spc="-1">
              <a:solidFill>
                <a:prstClr val="black"/>
              </a:solidFill>
              <a:latin typeface="Calibri"/>
            </a:endParaRPr>
          </a:p>
          <a:p>
            <a:pPr algn="ctr"/>
            <a:r>
              <a:rPr lang="en-US" spc="-1">
                <a:solidFill>
                  <a:srgbClr val="000000"/>
                </a:solidFill>
                <a:latin typeface="Calibri Light"/>
              </a:rPr>
              <a:t>resource</a:t>
            </a:r>
            <a:r>
              <a:rPr lang="ru-RU" spc="-1">
                <a:solidFill>
                  <a:srgbClr val="000000"/>
                </a:solidFill>
                <a:latin typeface="Calibri Light"/>
              </a:rPr>
              <a:t> </a:t>
            </a:r>
            <a:r>
              <a:rPr lang="en-US" spc="-1">
                <a:solidFill>
                  <a:srgbClr val="000000"/>
                </a:solidFill>
                <a:latin typeface="Calibri Light"/>
              </a:rPr>
              <a:t>intensive projects</a:t>
            </a:r>
            <a:endParaRPr lang="ru-RU" spc="-1">
              <a:solidFill>
                <a:prstClr val="black"/>
              </a:solidFill>
              <a:latin typeface="Calibri"/>
            </a:endParaRPr>
          </a:p>
        </p:txBody>
      </p:sp>
    </p:spTree>
    <p:extLst>
      <p:ext uri="{BB962C8B-B14F-4D97-AF65-F5344CB8AC3E}">
        <p14:creationId xmlns:p14="http://schemas.microsoft.com/office/powerpoint/2010/main" val="699459790"/>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9FD0EAF8-C73D-48F5-A9FC-1F6379D78F80}"/>
              </a:ext>
            </a:extLst>
          </p:cNvPr>
          <p:cNvSpPr/>
          <p:nvPr/>
        </p:nvSpPr>
        <p:spPr>
          <a:xfrm flipH="1">
            <a:off x="0" y="-2654"/>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ffectLst>
                <a:outerShdw blurRad="38100" dist="38100" dir="2700000" algn="tl">
                  <a:srgbClr val="000000">
                    <a:alpha val="43137"/>
                  </a:srgbClr>
                </a:outerShdw>
              </a:effectLst>
            </a:endParaRPr>
          </a:p>
        </p:txBody>
      </p:sp>
      <p:sp>
        <p:nvSpPr>
          <p:cNvPr id="20" name="Прямоугольник 19"/>
          <p:cNvSpPr/>
          <p:nvPr/>
        </p:nvSpPr>
        <p:spPr>
          <a:xfrm>
            <a:off x="5522880" y="1047538"/>
            <a:ext cx="6441746" cy="1477328"/>
          </a:xfrm>
          <a:prstGeom prst="rect">
            <a:avLst/>
          </a:prstGeom>
        </p:spPr>
        <p:txBody>
          <a:bodyPr wrap="square">
            <a:spAutoFit/>
          </a:bodyPr>
          <a:lstStyle/>
          <a:p>
            <a:pPr algn="just"/>
            <a:r>
              <a:rPr lang="en-US" dirty="0">
                <a:solidFill>
                  <a:prstClr val="black"/>
                </a:solidFill>
                <a:latin typeface="Times New Roman" panose="02020603050405020304" pitchFamily="18" charset="0"/>
                <a:cs typeface="Times New Roman" panose="02020603050405020304" pitchFamily="18" charset="0"/>
              </a:rPr>
              <a:t>The resources of the “</a:t>
            </a:r>
            <a:r>
              <a:rPr lang="en-US" dirty="0" err="1">
                <a:solidFill>
                  <a:prstClr val="black"/>
                </a:solidFill>
                <a:latin typeface="Times New Roman" panose="02020603050405020304" pitchFamily="18" charset="0"/>
                <a:cs typeface="Times New Roman" panose="02020603050405020304" pitchFamily="18" charset="0"/>
              </a:rPr>
              <a:t>Govorun</a:t>
            </a:r>
            <a:r>
              <a:rPr lang="en-US" dirty="0">
                <a:solidFill>
                  <a:prstClr val="black"/>
                </a:solidFill>
                <a:latin typeface="Times New Roman" panose="02020603050405020304" pitchFamily="18" charset="0"/>
                <a:cs typeface="Times New Roman" panose="02020603050405020304" pitchFamily="18" charset="0"/>
              </a:rPr>
              <a:t>” supercomputer are used by scientific groups from all the Laboratories of the Institute within </a:t>
            </a:r>
            <a:r>
              <a:rPr lang="en-US" dirty="0">
                <a:solidFill>
                  <a:srgbClr val="C00000"/>
                </a:solidFill>
                <a:latin typeface="Times New Roman" panose="02020603050405020304" pitchFamily="18" charset="0"/>
                <a:cs typeface="Times New Roman" panose="02020603050405020304" pitchFamily="18" charset="0"/>
              </a:rPr>
              <a:t>25 themes of the JINR Topical Plan </a:t>
            </a:r>
            <a:r>
              <a:rPr lang="en-US" dirty="0">
                <a:solidFill>
                  <a:prstClr val="black"/>
                </a:solidFill>
                <a:latin typeface="Times New Roman" panose="02020603050405020304" pitchFamily="18" charset="0"/>
                <a:cs typeface="Times New Roman" panose="02020603050405020304" pitchFamily="18" charset="0"/>
              </a:rPr>
              <a:t>for solving a wide range of tasks in the field of theoretical physics, as well as for the modeling and processing of experimental data. </a:t>
            </a:r>
            <a:endParaRPr lang="ru-RU" spc="-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116951" y="963782"/>
            <a:ext cx="2508030" cy="2807573"/>
          </a:xfrm>
          <a:prstGeom prst="rect">
            <a:avLst/>
          </a:prstGeom>
        </p:spPr>
      </p:pic>
      <p:pic>
        <p:nvPicPr>
          <p:cNvPr id="21" name="Picture 12">
            <a:extLst>
              <a:ext uri="{FF2B5EF4-FFF2-40B4-BE49-F238E27FC236}">
                <a16:creationId xmlns="" xmlns:a16="http://schemas.microsoft.com/office/drawing/2014/main" id="{A7A9A6DC-5436-2749-A100-6567AE4C3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830" y="3110850"/>
            <a:ext cx="1948922" cy="2963612"/>
          </a:xfrm>
          <a:prstGeom prst="rect">
            <a:avLst/>
          </a:prstGeom>
        </p:spPr>
      </p:pic>
      <p:grpSp>
        <p:nvGrpSpPr>
          <p:cNvPr id="26" name="Группа 25"/>
          <p:cNvGrpSpPr/>
          <p:nvPr/>
        </p:nvGrpSpPr>
        <p:grpSpPr>
          <a:xfrm>
            <a:off x="2520596" y="987668"/>
            <a:ext cx="2718901" cy="1972730"/>
            <a:chOff x="7504697" y="930972"/>
            <a:chExt cx="2718901" cy="1972730"/>
          </a:xfrm>
        </p:grpSpPr>
        <p:pic>
          <p:nvPicPr>
            <p:cNvPr id="23" name="Рисунок 22"/>
            <p:cNvPicPr>
              <a:picLocks noChangeAspect="1"/>
            </p:cNvPicPr>
            <p:nvPr/>
          </p:nvPicPr>
          <p:blipFill>
            <a:blip r:embed="rId5"/>
            <a:stretch>
              <a:fillRect/>
            </a:stretch>
          </p:blipFill>
          <p:spPr>
            <a:xfrm>
              <a:off x="7592471" y="930972"/>
              <a:ext cx="2631127" cy="576574"/>
            </a:xfrm>
            <a:prstGeom prst="rect">
              <a:avLst/>
            </a:prstGeom>
          </p:spPr>
        </p:pic>
        <p:pic>
          <p:nvPicPr>
            <p:cNvPr id="25" name="Рисунок 24">
              <a:extLst>
                <a:ext uri="{FF2B5EF4-FFF2-40B4-BE49-F238E27FC236}">
                  <a16:creationId xmlns="" xmlns:a16="http://schemas.microsoft.com/office/drawing/2014/main" id="{B378E67C-AF44-4F31-9D92-364E591D22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4697" y="1525864"/>
              <a:ext cx="2713512" cy="1377838"/>
            </a:xfrm>
            <a:prstGeom prst="rect">
              <a:avLst/>
            </a:prstGeom>
          </p:spPr>
        </p:pic>
      </p:grpSp>
      <p:grpSp>
        <p:nvGrpSpPr>
          <p:cNvPr id="32" name="Группа 31"/>
          <p:cNvGrpSpPr/>
          <p:nvPr/>
        </p:nvGrpSpPr>
        <p:grpSpPr>
          <a:xfrm>
            <a:off x="4086836" y="5074030"/>
            <a:ext cx="2481051" cy="1783970"/>
            <a:chOff x="2333383" y="4568215"/>
            <a:chExt cx="2481051" cy="1783970"/>
          </a:xfrm>
        </p:grpSpPr>
        <p:pic>
          <p:nvPicPr>
            <p:cNvPr id="28" name="Рисунок 27"/>
            <p:cNvPicPr>
              <a:picLocks noChangeAspect="1"/>
            </p:cNvPicPr>
            <p:nvPr/>
          </p:nvPicPr>
          <p:blipFill>
            <a:blip r:embed="rId7"/>
            <a:stretch>
              <a:fillRect/>
            </a:stretch>
          </p:blipFill>
          <p:spPr>
            <a:xfrm>
              <a:off x="2333383" y="4568215"/>
              <a:ext cx="2465670" cy="851712"/>
            </a:xfrm>
            <a:prstGeom prst="rect">
              <a:avLst/>
            </a:prstGeom>
          </p:spPr>
        </p:pic>
        <p:grpSp>
          <p:nvGrpSpPr>
            <p:cNvPr id="29" name="Группа 28"/>
            <p:cNvGrpSpPr/>
            <p:nvPr/>
          </p:nvGrpSpPr>
          <p:grpSpPr>
            <a:xfrm>
              <a:off x="2333383" y="5427623"/>
              <a:ext cx="2481051" cy="924562"/>
              <a:chOff x="158496" y="2999300"/>
              <a:chExt cx="5292598" cy="1795780"/>
            </a:xfrm>
          </p:grpSpPr>
          <p:pic>
            <p:nvPicPr>
              <p:cNvPr id="30" name="Рисунок 29"/>
              <p:cNvPicPr/>
              <p:nvPr/>
            </p:nvPicPr>
            <p:blipFill>
              <a:blip r:embed="rId8" cstate="hqprint">
                <a:extLst>
                  <a:ext uri="{28A0092B-C50C-407E-A947-70E740481C1C}">
                    <a14:useLocalDpi xmlns:a14="http://schemas.microsoft.com/office/drawing/2010/main" val="0"/>
                  </a:ext>
                </a:extLst>
              </a:blip>
              <a:stretch>
                <a:fillRect/>
              </a:stretch>
            </p:blipFill>
            <p:spPr>
              <a:xfrm>
                <a:off x="158496" y="2999300"/>
                <a:ext cx="2623820" cy="1795780"/>
              </a:xfrm>
              <a:prstGeom prst="rect">
                <a:avLst/>
              </a:prstGeom>
            </p:spPr>
          </p:pic>
          <p:pic>
            <p:nvPicPr>
              <p:cNvPr id="31" name="Рисунок 30"/>
              <p:cNvPicPr/>
              <p:nvPr/>
            </p:nvPicPr>
            <p:blipFill>
              <a:blip r:embed="rId9" cstate="hqprint">
                <a:extLst>
                  <a:ext uri="{28A0092B-C50C-407E-A947-70E740481C1C}">
                    <a14:useLocalDpi xmlns:a14="http://schemas.microsoft.com/office/drawing/2010/main" val="0"/>
                  </a:ext>
                </a:extLst>
              </a:blip>
              <a:stretch>
                <a:fillRect/>
              </a:stretch>
            </p:blipFill>
            <p:spPr>
              <a:xfrm>
                <a:off x="2827274" y="2999300"/>
                <a:ext cx="2623820" cy="1795780"/>
              </a:xfrm>
              <a:prstGeom prst="rect">
                <a:avLst/>
              </a:prstGeom>
            </p:spPr>
          </p:pic>
        </p:grpSp>
      </p:grpSp>
      <p:grpSp>
        <p:nvGrpSpPr>
          <p:cNvPr id="35" name="Группа 34"/>
          <p:cNvGrpSpPr/>
          <p:nvPr/>
        </p:nvGrpSpPr>
        <p:grpSpPr>
          <a:xfrm>
            <a:off x="4334000" y="2609493"/>
            <a:ext cx="2163300" cy="2323723"/>
            <a:chOff x="-1580431" y="3914652"/>
            <a:chExt cx="2163300" cy="2323723"/>
          </a:xfrm>
        </p:grpSpPr>
        <p:pic>
          <p:nvPicPr>
            <p:cNvPr id="33" name="Рисунок 32"/>
            <p:cNvPicPr>
              <a:picLocks noChangeAspect="1"/>
            </p:cNvPicPr>
            <p:nvPr/>
          </p:nvPicPr>
          <p:blipFill>
            <a:blip r:embed="rId10"/>
            <a:stretch>
              <a:fillRect/>
            </a:stretch>
          </p:blipFill>
          <p:spPr>
            <a:xfrm>
              <a:off x="-1580431" y="3914652"/>
              <a:ext cx="2099377" cy="911240"/>
            </a:xfrm>
            <a:prstGeom prst="rect">
              <a:avLst/>
            </a:prstGeom>
          </p:spPr>
        </p:pic>
        <p:pic>
          <p:nvPicPr>
            <p:cNvPr id="34" name="Picture 2"/>
            <p:cNvPicPr>
              <a:picLocks noChangeAspect="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64370" y="4825892"/>
              <a:ext cx="2147239" cy="1412483"/>
            </a:xfrm>
            <a:prstGeom prst="rect">
              <a:avLst/>
            </a:prstGeom>
            <a:noFill/>
            <a:ln>
              <a:noFill/>
            </a:ln>
          </p:spPr>
        </p:pic>
      </p:grpSp>
      <p:grpSp>
        <p:nvGrpSpPr>
          <p:cNvPr id="27" name="Группа 26"/>
          <p:cNvGrpSpPr/>
          <p:nvPr/>
        </p:nvGrpSpPr>
        <p:grpSpPr>
          <a:xfrm>
            <a:off x="108695" y="4114549"/>
            <a:ext cx="2489572" cy="2059077"/>
            <a:chOff x="5038333" y="932831"/>
            <a:chExt cx="2489572" cy="2059077"/>
          </a:xfrm>
        </p:grpSpPr>
        <p:pic>
          <p:nvPicPr>
            <p:cNvPr id="22" name="Рисунок 21"/>
            <p:cNvPicPr>
              <a:picLocks noChangeAspect="1"/>
            </p:cNvPicPr>
            <p:nvPr/>
          </p:nvPicPr>
          <p:blipFill>
            <a:blip r:embed="rId12"/>
            <a:stretch>
              <a:fillRect/>
            </a:stretch>
          </p:blipFill>
          <p:spPr>
            <a:xfrm>
              <a:off x="5091307" y="1420689"/>
              <a:ext cx="2436598" cy="1571219"/>
            </a:xfrm>
            <a:prstGeom prst="rect">
              <a:avLst/>
            </a:prstGeom>
          </p:spPr>
        </p:pic>
        <p:pic>
          <p:nvPicPr>
            <p:cNvPr id="24" name="Рисунок 23"/>
            <p:cNvPicPr>
              <a:picLocks noChangeAspect="1"/>
            </p:cNvPicPr>
            <p:nvPr/>
          </p:nvPicPr>
          <p:blipFill>
            <a:blip r:embed="rId13"/>
            <a:stretch>
              <a:fillRect/>
            </a:stretch>
          </p:blipFill>
          <p:spPr>
            <a:xfrm>
              <a:off x="5038333" y="932831"/>
              <a:ext cx="2489572" cy="444823"/>
            </a:xfrm>
            <a:prstGeom prst="rect">
              <a:avLst/>
            </a:prstGeom>
          </p:spPr>
        </p:pic>
      </p:grpSp>
      <p:sp>
        <p:nvSpPr>
          <p:cNvPr id="38" name="Прямоугольник 37"/>
          <p:cNvSpPr/>
          <p:nvPr/>
        </p:nvSpPr>
        <p:spPr>
          <a:xfrm>
            <a:off x="6716397" y="2784637"/>
            <a:ext cx="4920272" cy="646331"/>
          </a:xfrm>
          <a:prstGeom prst="rect">
            <a:avLst/>
          </a:prstGeom>
        </p:spPr>
        <p:txBody>
          <a:bodyPr wrap="square">
            <a:spAutoFit/>
          </a:bodyPr>
          <a:lstStyle/>
          <a:p>
            <a:pPr algn="just">
              <a:defRPr/>
            </a:pPr>
            <a:r>
              <a:rPr lang="en-US" dirty="0">
                <a:solidFill>
                  <a:prstClr val="black"/>
                </a:solidFill>
                <a:latin typeface="Times New Roman" panose="02020603050405020304" pitchFamily="18" charset="0"/>
                <a:cs typeface="Times New Roman" panose="02020603050405020304" pitchFamily="18" charset="0"/>
              </a:rPr>
              <a:t>Research results obtained using the supercomputer resources </a:t>
            </a:r>
            <a:r>
              <a:rPr lang="en-US" dirty="0" smtClean="0">
                <a:solidFill>
                  <a:prstClr val="black"/>
                </a:solidFill>
                <a:latin typeface="Times New Roman" panose="02020603050405020304" pitchFamily="18" charset="0"/>
                <a:cs typeface="Times New Roman" panose="02020603050405020304" pitchFamily="18" charset="0"/>
              </a:rPr>
              <a:t>are </a:t>
            </a:r>
            <a:r>
              <a:rPr lang="en-US" dirty="0">
                <a:solidFill>
                  <a:prstClr val="black"/>
                </a:solidFill>
                <a:latin typeface="Times New Roman" panose="02020603050405020304" pitchFamily="18" charset="0"/>
                <a:cs typeface="Times New Roman" panose="02020603050405020304" pitchFamily="18" charset="0"/>
              </a:rPr>
              <a:t>presented in </a:t>
            </a:r>
            <a:r>
              <a:rPr lang="ru-RU" dirty="0" smtClean="0">
                <a:solidFill>
                  <a:srgbClr val="FF0000"/>
                </a:solidFill>
                <a:latin typeface="Times New Roman" panose="02020603050405020304" pitchFamily="18" charset="0"/>
                <a:cs typeface="Times New Roman" panose="02020603050405020304" pitchFamily="18" charset="0"/>
              </a:rPr>
              <a:t>2</a:t>
            </a:r>
            <a:r>
              <a:rPr lang="en-US" dirty="0" smtClean="0">
                <a:solidFill>
                  <a:srgbClr val="FF0000"/>
                </a:solidFill>
                <a:latin typeface="Times New Roman" panose="02020603050405020304" pitchFamily="18" charset="0"/>
                <a:cs typeface="Times New Roman" panose="02020603050405020304" pitchFamily="18" charset="0"/>
              </a:rPr>
              <a:t>60</a:t>
            </a:r>
            <a:r>
              <a:rPr lang="en-US" dirty="0" smtClean="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publications.</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36" name="Рисунок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
        <p:nvSpPr>
          <p:cNvPr id="2" name="Прямоугольник 1"/>
          <p:cNvSpPr/>
          <p:nvPr/>
        </p:nvSpPr>
        <p:spPr>
          <a:xfrm>
            <a:off x="3007642" y="280126"/>
            <a:ext cx="5361468" cy="424732"/>
          </a:xfrm>
          <a:prstGeom prst="rect">
            <a:avLst/>
          </a:prstGeom>
          <a:effectLst>
            <a:outerShdw blurRad="50800" dist="50800" dir="5400000" algn="ctr" rotWithShape="0">
              <a:schemeClr val="tx1"/>
            </a:outerShdw>
          </a:effectLst>
        </p:spPr>
        <p:txBody>
          <a:bodyPr wrap="none">
            <a:spAutoFit/>
          </a:bodyPr>
          <a:lstStyle/>
          <a:p>
            <a:pPr algn="ctr" defTabSz="404131">
              <a:lnSpc>
                <a:spcPct val="90000"/>
              </a:lnSpc>
              <a:buClr>
                <a:srgbClr val="000000"/>
              </a:buClr>
              <a:buSzPct val="100000"/>
              <a:defRPr/>
            </a:pPr>
            <a:r>
              <a:rPr lang="en-US" sz="2400" b="1" dirty="0">
                <a:solidFill>
                  <a:prstClr val="white"/>
                </a:solidFill>
                <a:effectLst>
                  <a:outerShdw blurRad="38100" dist="38100" dir="2700000" algn="tl">
                    <a:srgbClr val="000000">
                      <a:alpha val="43137"/>
                    </a:srgbClr>
                  </a:outerShdw>
                </a:effectLst>
              </a:rPr>
              <a:t>“</a:t>
            </a:r>
            <a:r>
              <a:rPr lang="en-US" sz="2400" b="1" dirty="0" err="1">
                <a:solidFill>
                  <a:prstClr val="white"/>
                </a:solidFill>
                <a:effectLst>
                  <a:outerShdw blurRad="38100" dist="38100" dir="2700000" algn="tl">
                    <a:srgbClr val="000000">
                      <a:alpha val="43137"/>
                    </a:srgbClr>
                  </a:outerShdw>
                </a:effectLst>
              </a:rPr>
              <a:t>Govorun</a:t>
            </a:r>
            <a:r>
              <a:rPr lang="en-US" sz="2400" b="1" dirty="0">
                <a:solidFill>
                  <a:prstClr val="white"/>
                </a:solidFill>
                <a:effectLst>
                  <a:outerShdw blurRad="38100" dist="38100" dir="2700000" algn="tl">
                    <a:srgbClr val="000000">
                      <a:alpha val="43137"/>
                    </a:srgbClr>
                  </a:outerShdw>
                </a:effectLst>
              </a:rPr>
              <a:t>” Supercomputer for JINR Tasks</a:t>
            </a:r>
          </a:p>
        </p:txBody>
      </p:sp>
      <p:sp>
        <p:nvSpPr>
          <p:cNvPr id="3" name="Прямоугольник 2"/>
          <p:cNvSpPr/>
          <p:nvPr/>
        </p:nvSpPr>
        <p:spPr>
          <a:xfrm>
            <a:off x="6588962" y="3533397"/>
            <a:ext cx="5724771" cy="2862322"/>
          </a:xfrm>
          <a:prstGeom prst="rect">
            <a:avLst/>
          </a:prstGeom>
        </p:spPr>
        <p:txBody>
          <a:bodyPr wrap="square">
            <a:spAutoFit/>
          </a:bodyPr>
          <a:lstStyle/>
          <a:p>
            <a:r>
              <a:rPr lang="en-US" dirty="0">
                <a:solidFill>
                  <a:prstClr val="black"/>
                </a:solidFill>
              </a:rPr>
              <a:t>Using the results obtained at the </a:t>
            </a:r>
            <a:r>
              <a:rPr lang="en-US" dirty="0" err="1">
                <a:solidFill>
                  <a:prstClr val="black"/>
                </a:solidFill>
              </a:rPr>
              <a:t>Govorun</a:t>
            </a:r>
            <a:r>
              <a:rPr lang="en-US" dirty="0">
                <a:solidFill>
                  <a:prstClr val="black"/>
                </a:solidFill>
              </a:rPr>
              <a:t> SC, 2 publications were prepared in Nature </a:t>
            </a:r>
            <a:r>
              <a:rPr lang="en-US" dirty="0" smtClean="0">
                <a:solidFill>
                  <a:prstClr val="black"/>
                </a:solidFill>
              </a:rPr>
              <a:t>Physics:</a:t>
            </a:r>
            <a:endParaRPr lang="ru-RU" dirty="0" smtClean="0">
              <a:solidFill>
                <a:prstClr val="black"/>
              </a:solidFill>
            </a:endParaRPr>
          </a:p>
          <a:p>
            <a:endParaRPr lang="en-US" dirty="0">
              <a:solidFill>
                <a:prstClr val="black"/>
              </a:solidFill>
            </a:endParaRPr>
          </a:p>
          <a:p>
            <a:pPr marL="285750" indent="-285750">
              <a:buFontTx/>
              <a:buChar char="-"/>
            </a:pPr>
            <a:r>
              <a:rPr lang="en-US" dirty="0">
                <a:solidFill>
                  <a:prstClr val="black"/>
                </a:solidFill>
              </a:rPr>
              <a:t>M. </a:t>
            </a:r>
            <a:r>
              <a:rPr lang="en-US" dirty="0" err="1">
                <a:solidFill>
                  <a:prstClr val="black"/>
                </a:solidFill>
              </a:rPr>
              <a:t>Kircher</a:t>
            </a:r>
            <a:r>
              <a:rPr lang="en-US" dirty="0">
                <a:solidFill>
                  <a:prstClr val="black"/>
                </a:solidFill>
              </a:rPr>
              <a:t> … , </a:t>
            </a:r>
            <a:r>
              <a:rPr lang="en-US" b="1" dirty="0">
                <a:solidFill>
                  <a:prstClr val="black"/>
                </a:solidFill>
              </a:rPr>
              <a:t>O. </a:t>
            </a:r>
            <a:r>
              <a:rPr lang="en-US" b="1" dirty="0" err="1">
                <a:solidFill>
                  <a:prstClr val="black"/>
                </a:solidFill>
              </a:rPr>
              <a:t>Chuluunbaatar</a:t>
            </a:r>
            <a:r>
              <a:rPr lang="en-US" dirty="0">
                <a:solidFill>
                  <a:prstClr val="black"/>
                </a:solidFill>
              </a:rPr>
              <a:t> et al. </a:t>
            </a:r>
            <a:r>
              <a:rPr lang="en-US" dirty="0" err="1">
                <a:solidFill>
                  <a:prstClr val="black"/>
                </a:solidFill>
              </a:rPr>
              <a:t>Kinematically</a:t>
            </a:r>
            <a:r>
              <a:rPr lang="en-US" dirty="0">
                <a:solidFill>
                  <a:prstClr val="black"/>
                </a:solidFill>
              </a:rPr>
              <a:t> complete experimental study of Compton scattering at helium atoms near the threshold. Vol. 16. </a:t>
            </a:r>
            <a:r>
              <a:rPr lang="ru-RU" dirty="0">
                <a:solidFill>
                  <a:prstClr val="black"/>
                </a:solidFill>
              </a:rPr>
              <a:t>№</a:t>
            </a:r>
            <a:r>
              <a:rPr lang="en-US" dirty="0">
                <a:solidFill>
                  <a:prstClr val="black"/>
                </a:solidFill>
              </a:rPr>
              <a:t> 4. Pp. 756-760</a:t>
            </a:r>
          </a:p>
          <a:p>
            <a:pPr marL="285750" indent="-285750">
              <a:buFontTx/>
              <a:buChar char="-"/>
            </a:pPr>
            <a:r>
              <a:rPr lang="en-US" dirty="0">
                <a:solidFill>
                  <a:prstClr val="black"/>
                </a:solidFill>
              </a:rPr>
              <a:t>BM@N Collaboration. Unperturbed inverse kinematics nucleon knockout measurements with a 48 GeV/c carbon beam. Vol. </a:t>
            </a:r>
            <a:r>
              <a:rPr lang="ru-RU" dirty="0">
                <a:solidFill>
                  <a:prstClr val="black"/>
                </a:solidFill>
              </a:rPr>
              <a:t>17. </a:t>
            </a:r>
            <a:r>
              <a:rPr lang="en-US" dirty="0">
                <a:solidFill>
                  <a:prstClr val="black"/>
                </a:solidFill>
              </a:rPr>
              <a:t>Pp. </a:t>
            </a:r>
            <a:r>
              <a:rPr lang="ru-RU" dirty="0">
                <a:solidFill>
                  <a:prstClr val="black"/>
                </a:solidFill>
              </a:rPr>
              <a:t>693-699</a:t>
            </a:r>
          </a:p>
        </p:txBody>
      </p:sp>
    </p:spTree>
    <p:extLst>
      <p:ext uri="{BB962C8B-B14F-4D97-AF65-F5344CB8AC3E}">
        <p14:creationId xmlns:p14="http://schemas.microsoft.com/office/powerpoint/2010/main" val="30132869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8174DE5-FFFD-2359-17D9-2AF8D48595DD}"/>
              </a:ext>
            </a:extLst>
          </p:cNvPr>
          <p:cNvSpPr txBox="1"/>
          <p:nvPr/>
        </p:nvSpPr>
        <p:spPr>
          <a:xfrm>
            <a:off x="3828534" y="89125"/>
            <a:ext cx="4209535" cy="523220"/>
          </a:xfrm>
          <a:prstGeom prst="rect">
            <a:avLst/>
          </a:prstGeom>
          <a:noFill/>
        </p:spPr>
        <p:txBody>
          <a:bodyPr wrap="square">
            <a:spAutoFit/>
          </a:bodyPr>
          <a:lstStyle/>
          <a:p>
            <a:r>
              <a:rPr lang="en-US" sz="2800" b="1" i="1" dirty="0">
                <a:solidFill>
                  <a:srgbClr val="002060"/>
                </a:solidFill>
              </a:rPr>
              <a:t>Applied Physics Research</a:t>
            </a:r>
          </a:p>
        </p:txBody>
      </p:sp>
      <p:sp>
        <p:nvSpPr>
          <p:cNvPr id="7" name="TextBox 6">
            <a:extLst>
              <a:ext uri="{FF2B5EF4-FFF2-40B4-BE49-F238E27FC236}">
                <a16:creationId xmlns="" xmlns:a16="http://schemas.microsoft.com/office/drawing/2014/main" id="{FCCC8FE5-B4D5-983E-7634-E8A95BB2A262}"/>
              </a:ext>
            </a:extLst>
          </p:cNvPr>
          <p:cNvSpPr txBox="1"/>
          <p:nvPr/>
        </p:nvSpPr>
        <p:spPr>
          <a:xfrm>
            <a:off x="5064725" y="531596"/>
            <a:ext cx="1502892" cy="461665"/>
          </a:xfrm>
          <a:prstGeom prst="rect">
            <a:avLst/>
          </a:prstGeom>
          <a:noFill/>
        </p:spPr>
        <p:txBody>
          <a:bodyPr wrap="square">
            <a:spAutoFit/>
          </a:bodyPr>
          <a:lstStyle/>
          <a:p>
            <a:r>
              <a:rPr lang="en-US" sz="2400" b="1" i="1" dirty="0">
                <a:solidFill>
                  <a:srgbClr val="000099"/>
                </a:solidFill>
              </a:rPr>
              <a:t>First Prize</a:t>
            </a:r>
          </a:p>
        </p:txBody>
      </p:sp>
      <p:sp>
        <p:nvSpPr>
          <p:cNvPr id="9" name="TextBox 8">
            <a:extLst>
              <a:ext uri="{FF2B5EF4-FFF2-40B4-BE49-F238E27FC236}">
                <a16:creationId xmlns="" xmlns:a16="http://schemas.microsoft.com/office/drawing/2014/main" id="{433692C7-EEBB-4397-438D-5099DF29572F}"/>
              </a:ext>
            </a:extLst>
          </p:cNvPr>
          <p:cNvSpPr txBox="1"/>
          <p:nvPr/>
        </p:nvSpPr>
        <p:spPr>
          <a:xfrm>
            <a:off x="609011" y="924423"/>
            <a:ext cx="11269363" cy="400110"/>
          </a:xfrm>
          <a:prstGeom prst="rect">
            <a:avLst/>
          </a:prstGeom>
          <a:noFill/>
        </p:spPr>
        <p:txBody>
          <a:bodyPr wrap="square">
            <a:spAutoFit/>
          </a:bodyPr>
          <a:lstStyle/>
          <a:p>
            <a:r>
              <a:rPr lang="en-US" sz="2000" b="1" dirty="0">
                <a:solidFill>
                  <a:srgbClr val="0000FF"/>
                </a:solidFill>
                <a:latin typeface="Times New Roman" panose="02020603050405020304" pitchFamily="18" charset="0"/>
                <a:ea typeface="Arial" panose="020B0604020202020204" pitchFamily="34" charset="0"/>
              </a:rPr>
              <a:t>“Hyperconverged “</a:t>
            </a:r>
            <a:r>
              <a:rPr lang="en-US" sz="2000" b="1" dirty="0" err="1">
                <a:solidFill>
                  <a:srgbClr val="0000FF"/>
                </a:solidFill>
                <a:latin typeface="Times New Roman" panose="02020603050405020304" pitchFamily="18" charset="0"/>
                <a:ea typeface="Arial" panose="020B0604020202020204" pitchFamily="34" charset="0"/>
              </a:rPr>
              <a:t>Govorun</a:t>
            </a:r>
            <a:r>
              <a:rPr lang="en-US" sz="2000" b="1" dirty="0">
                <a:solidFill>
                  <a:srgbClr val="0000FF"/>
                </a:solidFill>
                <a:latin typeface="Times New Roman" panose="02020603050405020304" pitchFamily="18" charset="0"/>
                <a:ea typeface="Arial" panose="020B0604020202020204" pitchFamily="34" charset="0"/>
              </a:rPr>
              <a:t>” supercomputer for the implementation of the JINR scientific program”</a:t>
            </a:r>
            <a:r>
              <a:rPr lang="en-US" sz="2000" dirty="0">
                <a:solidFill>
                  <a:srgbClr val="0000FF"/>
                </a:solidFill>
                <a:latin typeface="Times New Roman" panose="02020603050405020304" pitchFamily="18" charset="0"/>
                <a:ea typeface="Arial" panose="020B0604020202020204" pitchFamily="34" charset="0"/>
              </a:rPr>
              <a:t> </a:t>
            </a:r>
            <a:endParaRPr lang="ru-RU" sz="2000" dirty="0">
              <a:solidFill>
                <a:srgbClr val="0000FF"/>
              </a:solidFill>
            </a:endParaRPr>
          </a:p>
        </p:txBody>
      </p:sp>
      <p:pic>
        <p:nvPicPr>
          <p:cNvPr id="10" name="Рисунок 9">
            <a:extLst>
              <a:ext uri="{FF2B5EF4-FFF2-40B4-BE49-F238E27FC236}">
                <a16:creationId xmlns="" xmlns:a16="http://schemas.microsoft.com/office/drawing/2014/main" id="{16DEE1B7-0290-5652-DAA4-DE57CAE561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34238" y="89380"/>
            <a:ext cx="983594" cy="685308"/>
          </a:xfrm>
          <a:prstGeom prst="rect">
            <a:avLst/>
          </a:prstGeom>
        </p:spPr>
      </p:pic>
      <p:pic>
        <p:nvPicPr>
          <p:cNvPr id="12" name="Рисунок 11">
            <a:extLst>
              <a:ext uri="{FF2B5EF4-FFF2-40B4-BE49-F238E27FC236}">
                <a16:creationId xmlns="" xmlns:a16="http://schemas.microsoft.com/office/drawing/2014/main" id="{FB94CDB2-A712-6EC8-003D-790EC8E054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74168" y="179493"/>
            <a:ext cx="1711667" cy="505082"/>
          </a:xfrm>
          <a:prstGeom prst="rect">
            <a:avLst/>
          </a:prstGeom>
        </p:spPr>
      </p:pic>
      <p:sp>
        <p:nvSpPr>
          <p:cNvPr id="14" name="TextBox 13">
            <a:extLst>
              <a:ext uri="{FF2B5EF4-FFF2-40B4-BE49-F238E27FC236}">
                <a16:creationId xmlns="" xmlns:a16="http://schemas.microsoft.com/office/drawing/2014/main" id="{B82FBC93-EC3E-1622-682B-E72F024640A3}"/>
              </a:ext>
            </a:extLst>
          </p:cNvPr>
          <p:cNvSpPr txBox="1"/>
          <p:nvPr/>
        </p:nvSpPr>
        <p:spPr>
          <a:xfrm>
            <a:off x="432485" y="1289396"/>
            <a:ext cx="11622416" cy="408894"/>
          </a:xfrm>
          <a:prstGeom prst="rect">
            <a:avLst/>
          </a:prstGeom>
          <a:noFill/>
        </p:spPr>
        <p:txBody>
          <a:bodyPr wrap="square">
            <a:spAutoFit/>
          </a:bodyPr>
          <a:lstStyle/>
          <a:p>
            <a:pPr algn="just">
              <a:lnSpc>
                <a:spcPct val="115000"/>
              </a:lnSpc>
            </a:pPr>
            <a:r>
              <a:rPr lang="ru-RU" sz="1900" i="1" spc="-110" dirty="0">
                <a:solidFill>
                  <a:srgbClr val="002060"/>
                </a:solidFill>
              </a:rPr>
              <a:t>D.V. </a:t>
            </a:r>
            <a:r>
              <a:rPr lang="ru-RU" sz="1900" i="1" spc="-110" dirty="0" err="1">
                <a:solidFill>
                  <a:srgbClr val="002060"/>
                </a:solidFill>
              </a:rPr>
              <a:t>Belyakov</a:t>
            </a:r>
            <a:r>
              <a:rPr lang="ru-RU" sz="1900" i="1" spc="-110" dirty="0">
                <a:solidFill>
                  <a:srgbClr val="002060"/>
                </a:solidFill>
              </a:rPr>
              <a:t>, A.S. </a:t>
            </a:r>
            <a:r>
              <a:rPr lang="ru-RU" sz="1900" i="1" spc="-110" dirty="0" err="1">
                <a:solidFill>
                  <a:srgbClr val="002060"/>
                </a:solidFill>
              </a:rPr>
              <a:t>Vorontsov</a:t>
            </a:r>
            <a:r>
              <a:rPr lang="ru-RU" sz="1900" i="1" spc="-110" dirty="0">
                <a:solidFill>
                  <a:srgbClr val="002060"/>
                </a:solidFill>
              </a:rPr>
              <a:t>, E.A. </a:t>
            </a:r>
            <a:r>
              <a:rPr lang="ru-RU" sz="1900" i="1" spc="-110" dirty="0" err="1">
                <a:solidFill>
                  <a:srgbClr val="002060"/>
                </a:solidFill>
              </a:rPr>
              <a:t>Druzhinin</a:t>
            </a:r>
            <a:r>
              <a:rPr lang="ru-RU" sz="1900" i="1" spc="-110" dirty="0">
                <a:solidFill>
                  <a:srgbClr val="002060"/>
                </a:solidFill>
              </a:rPr>
              <a:t>, M.I. </a:t>
            </a:r>
            <a:r>
              <a:rPr lang="ru-RU" sz="1900" i="1" spc="-110" dirty="0" err="1">
                <a:solidFill>
                  <a:srgbClr val="002060"/>
                </a:solidFill>
              </a:rPr>
              <a:t>Zuev</a:t>
            </a:r>
            <a:r>
              <a:rPr lang="ru-RU" sz="1900" i="1" spc="-110" dirty="0">
                <a:solidFill>
                  <a:srgbClr val="002060"/>
                </a:solidFill>
              </a:rPr>
              <a:t>, V.V. </a:t>
            </a:r>
            <a:r>
              <a:rPr lang="ru-RU" sz="1900" i="1" spc="-110" dirty="0" err="1">
                <a:solidFill>
                  <a:srgbClr val="002060"/>
                </a:solidFill>
              </a:rPr>
              <a:t>Korenkov</a:t>
            </a:r>
            <a:r>
              <a:rPr lang="ru-RU" sz="1900" i="1" spc="-110" dirty="0">
                <a:solidFill>
                  <a:srgbClr val="002060"/>
                </a:solidFill>
              </a:rPr>
              <a:t>, </a:t>
            </a:r>
            <a:r>
              <a:rPr lang="ru-RU" sz="1900" i="1" spc="-110" dirty="0" err="1">
                <a:solidFill>
                  <a:srgbClr val="002060"/>
                </a:solidFill>
              </a:rPr>
              <a:t>Yu.M</a:t>
            </a:r>
            <a:r>
              <a:rPr lang="ru-RU" sz="1900" i="1" spc="-110" dirty="0">
                <a:solidFill>
                  <a:srgbClr val="002060"/>
                </a:solidFill>
              </a:rPr>
              <a:t>.</a:t>
            </a:r>
            <a:r>
              <a:rPr lang="en-US" sz="1900" i="1" spc="-110" dirty="0">
                <a:solidFill>
                  <a:srgbClr val="002060"/>
                </a:solidFill>
              </a:rPr>
              <a:t> </a:t>
            </a:r>
            <a:r>
              <a:rPr lang="ru-RU" sz="1900" i="1" spc="-110" dirty="0" err="1">
                <a:solidFill>
                  <a:srgbClr val="002060"/>
                </a:solidFill>
              </a:rPr>
              <a:t>Migal</a:t>
            </a:r>
            <a:r>
              <a:rPr lang="ru-RU" sz="1900" i="1" spc="-110" dirty="0">
                <a:solidFill>
                  <a:srgbClr val="002060"/>
                </a:solidFill>
              </a:rPr>
              <a:t>, A.A. </a:t>
            </a:r>
            <a:r>
              <a:rPr lang="ru-RU" sz="1900" i="1" spc="-110" dirty="0" err="1">
                <a:solidFill>
                  <a:srgbClr val="002060"/>
                </a:solidFill>
              </a:rPr>
              <a:t>Moshkin</a:t>
            </a:r>
            <a:r>
              <a:rPr lang="ru-RU" sz="1900" i="1" spc="-110" dirty="0">
                <a:solidFill>
                  <a:srgbClr val="002060"/>
                </a:solidFill>
              </a:rPr>
              <a:t>, D.V. </a:t>
            </a:r>
            <a:r>
              <a:rPr lang="ru-RU" sz="1900" i="1" spc="-110" dirty="0" err="1">
                <a:solidFill>
                  <a:srgbClr val="002060"/>
                </a:solidFill>
              </a:rPr>
              <a:t>Podgainy</a:t>
            </a:r>
            <a:r>
              <a:rPr lang="ru-RU" sz="1900" i="1" spc="-110" dirty="0">
                <a:solidFill>
                  <a:srgbClr val="002060"/>
                </a:solidFill>
              </a:rPr>
              <a:t>, T.A. </a:t>
            </a:r>
            <a:r>
              <a:rPr lang="ru-RU" sz="1900" i="1" spc="-110" dirty="0" err="1">
                <a:solidFill>
                  <a:srgbClr val="002060"/>
                </a:solidFill>
              </a:rPr>
              <a:t>Strizh</a:t>
            </a:r>
            <a:r>
              <a:rPr lang="ru-RU" sz="1900" i="1" spc="-110" dirty="0">
                <a:solidFill>
                  <a:srgbClr val="002060"/>
                </a:solidFill>
              </a:rPr>
              <a:t>, O.I. </a:t>
            </a:r>
            <a:r>
              <a:rPr lang="ru-RU" sz="1900" i="1" spc="-110" dirty="0" err="1">
                <a:solidFill>
                  <a:srgbClr val="002060"/>
                </a:solidFill>
              </a:rPr>
              <a:t>Streltsova</a:t>
            </a:r>
            <a:endParaRPr lang="ru-RU" sz="1900" i="1" spc="-110" dirty="0">
              <a:solidFill>
                <a:srgbClr val="002060"/>
              </a:solidFill>
            </a:endParaRPr>
          </a:p>
        </p:txBody>
      </p:sp>
      <p:pic>
        <p:nvPicPr>
          <p:cNvPr id="16" name="Рисунок 15">
            <a:extLst>
              <a:ext uri="{FF2B5EF4-FFF2-40B4-BE49-F238E27FC236}">
                <a16:creationId xmlns="" xmlns:a16="http://schemas.microsoft.com/office/drawing/2014/main" id="{B8B09059-D050-8BA9-E67B-FCAE9C8B4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206" y="1818707"/>
            <a:ext cx="1024985" cy="1182675"/>
          </a:xfrm>
          <a:prstGeom prst="rect">
            <a:avLst/>
          </a:prstGeom>
        </p:spPr>
      </p:pic>
      <p:pic>
        <p:nvPicPr>
          <p:cNvPr id="18" name="Рисунок 17">
            <a:extLst>
              <a:ext uri="{FF2B5EF4-FFF2-40B4-BE49-F238E27FC236}">
                <a16:creationId xmlns="" xmlns:a16="http://schemas.microsoft.com/office/drawing/2014/main" id="{DD8AD4B2-4FC0-36AE-3469-56EE172AC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730" y="1818707"/>
            <a:ext cx="1177019" cy="1177019"/>
          </a:xfrm>
          <a:prstGeom prst="rect">
            <a:avLst/>
          </a:prstGeom>
        </p:spPr>
      </p:pic>
      <p:pic>
        <p:nvPicPr>
          <p:cNvPr id="20" name="Рисунок 19">
            <a:extLst>
              <a:ext uri="{FF2B5EF4-FFF2-40B4-BE49-F238E27FC236}">
                <a16:creationId xmlns="" xmlns:a16="http://schemas.microsoft.com/office/drawing/2014/main" id="{E58BEECB-90C3-0526-39DF-0CB0F631A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43" t="-1495" r="6909" b="28591"/>
          <a:stretch/>
        </p:blipFill>
        <p:spPr>
          <a:xfrm>
            <a:off x="5154825" y="1793996"/>
            <a:ext cx="1029677" cy="1201729"/>
          </a:xfrm>
          <a:prstGeom prst="rect">
            <a:avLst/>
          </a:prstGeom>
        </p:spPr>
      </p:pic>
      <p:pic>
        <p:nvPicPr>
          <p:cNvPr id="32" name="Рисунок 31">
            <a:extLst>
              <a:ext uri="{FF2B5EF4-FFF2-40B4-BE49-F238E27FC236}">
                <a16:creationId xmlns="" xmlns:a16="http://schemas.microsoft.com/office/drawing/2014/main" id="{E6129730-5C10-3672-E04A-1B7D5D72B3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932" r="4217"/>
          <a:stretch/>
        </p:blipFill>
        <p:spPr>
          <a:xfrm>
            <a:off x="9850833" y="1823060"/>
            <a:ext cx="904403" cy="1172666"/>
          </a:xfrm>
          <a:prstGeom prst="rect">
            <a:avLst/>
          </a:prstGeom>
        </p:spPr>
      </p:pic>
      <p:sp>
        <p:nvSpPr>
          <p:cNvPr id="34" name="TextBox 33">
            <a:extLst>
              <a:ext uri="{FF2B5EF4-FFF2-40B4-BE49-F238E27FC236}">
                <a16:creationId xmlns="" xmlns:a16="http://schemas.microsoft.com/office/drawing/2014/main" id="{2333A835-AF25-C4D4-BBDD-B2A0C290EF7A}"/>
              </a:ext>
            </a:extLst>
          </p:cNvPr>
          <p:cNvSpPr txBox="1"/>
          <p:nvPr/>
        </p:nvSpPr>
        <p:spPr>
          <a:xfrm>
            <a:off x="4633782" y="3090545"/>
            <a:ext cx="7421119" cy="3754874"/>
          </a:xfrm>
          <a:prstGeom prst="rect">
            <a:avLst/>
          </a:prstGeom>
          <a:noFill/>
        </p:spPr>
        <p:txBody>
          <a:bodyPr wrap="square">
            <a:spAutoFit/>
          </a:bodyPr>
          <a:lstStyle/>
          <a:p>
            <a:pPr algn="just"/>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The creation of the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Govorun</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supercomputer at JINR is an essential technological achievement being of great importance for the implementation of the JINR scientific program and international cooperation. The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Govorun</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supercomputer is a unique scalable computing system with a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hyperconverged</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and software-defined architecture. The technology of direct liquid cooling of CJSC “RSC Technologies” was chosen for the CPU component of the supercomputer. Due to liquid cooling, the average annual PUE indicator of the system, reflecting the level of energy efficiency, is less than 1.06. The operation experience of the SC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Govorun</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has shown the relevance and effectiveness of using both novel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hyperconverged</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computing architectures and the hierarchical data processing and storage system being part of it. The results obtained using the resources of the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Govorun</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supercomputer are reflected in 204 user publications, two of them in the Nature Physics journal.  At present, the resources of the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Govorun</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1700" spc="-2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spercomputer</a:t>
            </a:r>
            <a:r>
              <a:rPr lang="en-US" sz="1700" spc="-2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are used by scientific groups from all the Laboratories of the Institute within 25 themes of the JINR Topical Plan.</a:t>
            </a:r>
            <a:endParaRPr lang="ru-RU" sz="1700" spc="-20" dirty="0">
              <a:solidFill>
                <a:srgbClr val="002060"/>
              </a:solidFill>
              <a:latin typeface="Times New Roman" panose="02020603050405020304" pitchFamily="18" charset="0"/>
              <a:cs typeface="Times New Roman" panose="02020603050405020304" pitchFamily="18" charset="0"/>
            </a:endParaRPr>
          </a:p>
        </p:txBody>
      </p:sp>
      <p:pic>
        <p:nvPicPr>
          <p:cNvPr id="38" name="Рисунок 37">
            <a:extLst>
              <a:ext uri="{FF2B5EF4-FFF2-40B4-BE49-F238E27FC236}">
                <a16:creationId xmlns="" xmlns:a16="http://schemas.microsoft.com/office/drawing/2014/main" id="{D0F04288-6197-283C-BD9F-B2E2DCCB3F5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568" t="3333" r="3494" b="3423"/>
          <a:stretch/>
        </p:blipFill>
        <p:spPr>
          <a:xfrm>
            <a:off x="217582" y="3310187"/>
            <a:ext cx="4315207" cy="2917617"/>
          </a:xfrm>
          <a:prstGeom prst="rect">
            <a:avLst/>
          </a:prstGeom>
        </p:spPr>
      </p:pic>
      <p:pic>
        <p:nvPicPr>
          <p:cNvPr id="41" name="Рисунок 40">
            <a:extLst>
              <a:ext uri="{FF2B5EF4-FFF2-40B4-BE49-F238E27FC236}">
                <a16:creationId xmlns="" xmlns:a16="http://schemas.microsoft.com/office/drawing/2014/main" id="{5704E0D1-B3CF-87EB-206C-0431C6801D0C}"/>
              </a:ext>
            </a:extLst>
          </p:cNvPr>
          <p:cNvPicPr>
            <a:picLocks noChangeAspect="1"/>
          </p:cNvPicPr>
          <p:nvPr/>
        </p:nvPicPr>
        <p:blipFill rotWithShape="1">
          <a:blip r:embed="rId10">
            <a:extLst>
              <a:ext uri="{28A0092B-C50C-407E-A947-70E740481C1C}">
                <a14:useLocalDpi xmlns:a14="http://schemas.microsoft.com/office/drawing/2010/main" val="0"/>
              </a:ext>
            </a:extLst>
          </a:blip>
          <a:srcRect l="4911" r="9041" b="25129"/>
          <a:stretch/>
        </p:blipFill>
        <p:spPr>
          <a:xfrm>
            <a:off x="1718128" y="1795445"/>
            <a:ext cx="1116906" cy="1214774"/>
          </a:xfrm>
          <a:prstGeom prst="rect">
            <a:avLst/>
          </a:prstGeom>
        </p:spPr>
      </p:pic>
      <p:pic>
        <p:nvPicPr>
          <p:cNvPr id="43" name="Рисунок 42">
            <a:extLst>
              <a:ext uri="{FF2B5EF4-FFF2-40B4-BE49-F238E27FC236}">
                <a16:creationId xmlns="" xmlns:a16="http://schemas.microsoft.com/office/drawing/2014/main" id="{B6AFD472-DA65-F1EB-70E2-C4BE67AEED5E}"/>
              </a:ext>
            </a:extLst>
          </p:cNvPr>
          <p:cNvPicPr>
            <a:picLocks noChangeAspect="1"/>
          </p:cNvPicPr>
          <p:nvPr/>
        </p:nvPicPr>
        <p:blipFill rotWithShape="1">
          <a:blip r:embed="rId11">
            <a:extLst>
              <a:ext uri="{28A0092B-C50C-407E-A947-70E740481C1C}">
                <a14:useLocalDpi xmlns:a14="http://schemas.microsoft.com/office/drawing/2010/main" val="0"/>
              </a:ext>
            </a:extLst>
          </a:blip>
          <a:srcRect l="6310" r="6692"/>
          <a:stretch/>
        </p:blipFill>
        <p:spPr>
          <a:xfrm>
            <a:off x="463316" y="1795445"/>
            <a:ext cx="1045491" cy="1201729"/>
          </a:xfrm>
          <a:prstGeom prst="rect">
            <a:avLst/>
          </a:prstGeom>
        </p:spPr>
      </p:pic>
      <p:pic>
        <p:nvPicPr>
          <p:cNvPr id="45" name="Рисунок 44">
            <a:extLst>
              <a:ext uri="{FF2B5EF4-FFF2-40B4-BE49-F238E27FC236}">
                <a16:creationId xmlns="" xmlns:a16="http://schemas.microsoft.com/office/drawing/2014/main" id="{774C337E-5C09-97A3-A0F7-FB50A79DFE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1052" y="1823059"/>
            <a:ext cx="1177019" cy="1177019"/>
          </a:xfrm>
          <a:prstGeom prst="rect">
            <a:avLst/>
          </a:prstGeom>
        </p:spPr>
      </p:pic>
      <p:pic>
        <p:nvPicPr>
          <p:cNvPr id="47" name="Рисунок 46">
            <a:extLst>
              <a:ext uri="{FF2B5EF4-FFF2-40B4-BE49-F238E27FC236}">
                <a16:creationId xmlns="" xmlns:a16="http://schemas.microsoft.com/office/drawing/2014/main" id="{073BA82A-7017-E050-0CD8-CD4D0EE04157}"/>
              </a:ext>
            </a:extLst>
          </p:cNvPr>
          <p:cNvPicPr>
            <a:picLocks noChangeAspect="1"/>
          </p:cNvPicPr>
          <p:nvPr/>
        </p:nvPicPr>
        <p:blipFill rotWithShape="1">
          <a:blip r:embed="rId13">
            <a:extLst>
              <a:ext uri="{28A0092B-C50C-407E-A947-70E740481C1C}">
                <a14:useLocalDpi xmlns:a14="http://schemas.microsoft.com/office/drawing/2010/main" val="0"/>
              </a:ext>
            </a:extLst>
          </a:blip>
          <a:srcRect l="5912" r="4017"/>
          <a:stretch/>
        </p:blipFill>
        <p:spPr>
          <a:xfrm>
            <a:off x="10838918" y="1813791"/>
            <a:ext cx="1056229" cy="1172666"/>
          </a:xfrm>
          <a:prstGeom prst="rect">
            <a:avLst/>
          </a:prstGeom>
        </p:spPr>
      </p:pic>
      <p:pic>
        <p:nvPicPr>
          <p:cNvPr id="48" name="Рисунок 47">
            <a:extLst>
              <a:ext uri="{FF2B5EF4-FFF2-40B4-BE49-F238E27FC236}">
                <a16:creationId xmlns="" xmlns:a16="http://schemas.microsoft.com/office/drawing/2014/main" id="{02A88075-69EC-3BF8-9A9A-A6882B52E823}"/>
              </a:ext>
            </a:extLst>
          </p:cNvPr>
          <p:cNvPicPr>
            <a:picLocks noChangeAspect="1"/>
          </p:cNvPicPr>
          <p:nvPr/>
        </p:nvPicPr>
        <p:blipFill rotWithShape="1">
          <a:blip r:embed="rId14"/>
          <a:srcRect l="5033" r="8029"/>
          <a:stretch/>
        </p:blipFill>
        <p:spPr>
          <a:xfrm>
            <a:off x="4050669" y="1816241"/>
            <a:ext cx="1029678" cy="1184400"/>
          </a:xfrm>
          <a:prstGeom prst="rect">
            <a:avLst/>
          </a:prstGeom>
        </p:spPr>
      </p:pic>
      <p:pic>
        <p:nvPicPr>
          <p:cNvPr id="50" name="Рисунок 49">
            <a:extLst>
              <a:ext uri="{FF2B5EF4-FFF2-40B4-BE49-F238E27FC236}">
                <a16:creationId xmlns="" xmlns:a16="http://schemas.microsoft.com/office/drawing/2014/main" id="{30051EA0-C4EC-A885-2494-F494A97D4DEC}"/>
              </a:ext>
            </a:extLst>
          </p:cNvPr>
          <p:cNvPicPr>
            <a:picLocks noChangeAspect="1"/>
          </p:cNvPicPr>
          <p:nvPr/>
        </p:nvPicPr>
        <p:blipFill rotWithShape="1">
          <a:blip r:embed="rId15"/>
          <a:srcRect l="13584" t="5393" r="5576" b="19214"/>
          <a:stretch/>
        </p:blipFill>
        <p:spPr>
          <a:xfrm>
            <a:off x="7492061" y="1823059"/>
            <a:ext cx="1056230" cy="1177019"/>
          </a:xfrm>
          <a:prstGeom prst="rect">
            <a:avLst/>
          </a:prstGeom>
        </p:spPr>
      </p:pic>
    </p:spTree>
    <p:extLst>
      <p:ext uri="{BB962C8B-B14F-4D97-AF65-F5344CB8AC3E}">
        <p14:creationId xmlns:p14="http://schemas.microsoft.com/office/powerpoint/2010/main" val="3169238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3833F5C-EDE2-4E6E-80F2-F8DBFABA50CF}"/>
              </a:ext>
            </a:extLst>
          </p:cNvPr>
          <p:cNvSpPr/>
          <p:nvPr/>
        </p:nvSpPr>
        <p:spPr>
          <a:xfrm flipH="1">
            <a:off x="0" y="7917"/>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1057024" y="143262"/>
            <a:ext cx="9422773" cy="461665"/>
          </a:xfrm>
          <a:prstGeom prst="rect">
            <a:avLst/>
          </a:prstGeom>
          <a:effectLst>
            <a:outerShdw blurRad="50800" dist="50800" dir="5400000" algn="ctr" rotWithShape="0">
              <a:schemeClr val="bg2">
                <a:lumMod val="10000"/>
              </a:schemeClr>
            </a:outerShdw>
          </a:effectLst>
        </p:spPr>
        <p:txBody>
          <a:bodyPr wrap="square">
            <a:spAutoFit/>
          </a:bodyPr>
          <a:lstStyle/>
          <a:p>
            <a:pPr algn="ctr"/>
            <a:r>
              <a:rPr lang="en-US" sz="2400" b="1" dirty="0">
                <a:solidFill>
                  <a:prstClr val="white"/>
                </a:solidFill>
              </a:rPr>
              <a:t>“</a:t>
            </a:r>
            <a:r>
              <a:rPr lang="en-US" sz="2400" b="1" dirty="0" err="1">
                <a:solidFill>
                  <a:prstClr val="white"/>
                </a:solidFill>
              </a:rPr>
              <a:t>Govorun</a:t>
            </a:r>
            <a:r>
              <a:rPr lang="en-US" sz="2400" b="1" dirty="0">
                <a:solidFill>
                  <a:prstClr val="white"/>
                </a:solidFill>
              </a:rPr>
              <a:t>” supercomputer</a:t>
            </a:r>
            <a:endParaRPr lang="ru-RU" sz="2400" b="1" dirty="0">
              <a:solidFill>
                <a:prstClr val="white"/>
              </a:solidFill>
            </a:endParaRPr>
          </a:p>
        </p:txBody>
      </p:sp>
      <p:pic>
        <p:nvPicPr>
          <p:cNvPr id="12" name="Рисунок 11">
            <a:extLst>
              <a:ext uri="{FF2B5EF4-FFF2-40B4-BE49-F238E27FC236}">
                <a16:creationId xmlns:a16="http://schemas.microsoft.com/office/drawing/2014/main" xmlns=""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3" name="Рисунок 2"/>
          <p:cNvPicPr>
            <a:picLocks noChangeAspect="1"/>
          </p:cNvPicPr>
          <p:nvPr/>
        </p:nvPicPr>
        <p:blipFill rotWithShape="1">
          <a:blip r:embed="rId4"/>
          <a:srcRect l="2968" t="2843" r="3529" b="5026"/>
          <a:stretch/>
        </p:blipFill>
        <p:spPr>
          <a:xfrm>
            <a:off x="112735" y="1562263"/>
            <a:ext cx="6425898" cy="3561516"/>
          </a:xfrm>
          <a:prstGeom prst="rect">
            <a:avLst/>
          </a:prstGeom>
        </p:spPr>
      </p:pic>
      <p:sp>
        <p:nvSpPr>
          <p:cNvPr id="4" name="Прямоугольник 3"/>
          <p:cNvSpPr/>
          <p:nvPr/>
        </p:nvSpPr>
        <p:spPr>
          <a:xfrm>
            <a:off x="4023782" y="849790"/>
            <a:ext cx="3614516" cy="646331"/>
          </a:xfrm>
          <a:prstGeom prst="rect">
            <a:avLst/>
          </a:prstGeom>
        </p:spPr>
        <p:txBody>
          <a:bodyPr wrap="none">
            <a:spAutoFit/>
          </a:bodyPr>
          <a:lstStyle/>
          <a:p>
            <a:r>
              <a:rPr lang="ru-RU" sz="3600" b="1" dirty="0">
                <a:solidFill>
                  <a:srgbClr val="0070C0"/>
                </a:solidFill>
              </a:rPr>
              <a:t>http://hlit.jinr.ru/</a:t>
            </a:r>
          </a:p>
        </p:txBody>
      </p:sp>
      <p:pic>
        <p:nvPicPr>
          <p:cNvPr id="6" name="Рисунок 5"/>
          <p:cNvPicPr>
            <a:picLocks noChangeAspect="1"/>
          </p:cNvPicPr>
          <p:nvPr/>
        </p:nvPicPr>
        <p:blipFill rotWithShape="1">
          <a:blip r:embed="rId5"/>
          <a:srcRect l="2809" t="2453" r="3292" b="3372"/>
          <a:stretch/>
        </p:blipFill>
        <p:spPr>
          <a:xfrm>
            <a:off x="6538633" y="1653106"/>
            <a:ext cx="5562498" cy="3138099"/>
          </a:xfrm>
          <a:prstGeom prst="rect">
            <a:avLst/>
          </a:prstGeom>
        </p:spPr>
      </p:pic>
      <p:pic>
        <p:nvPicPr>
          <p:cNvPr id="8" name="Рисунок 7"/>
          <p:cNvPicPr>
            <a:picLocks noChangeAspect="1"/>
          </p:cNvPicPr>
          <p:nvPr/>
        </p:nvPicPr>
        <p:blipFill rotWithShape="1">
          <a:blip r:embed="rId6"/>
          <a:srcRect l="2944" t="3785" r="3520" b="45382"/>
          <a:stretch/>
        </p:blipFill>
        <p:spPr>
          <a:xfrm>
            <a:off x="2536520" y="4465529"/>
            <a:ext cx="7703507" cy="2354893"/>
          </a:xfrm>
          <a:prstGeom prst="rect">
            <a:avLst/>
          </a:prstGeom>
        </p:spPr>
      </p:pic>
    </p:spTree>
    <p:extLst>
      <p:ext uri="{BB962C8B-B14F-4D97-AF65-F5344CB8AC3E}">
        <p14:creationId xmlns:p14="http://schemas.microsoft.com/office/powerpoint/2010/main" val="3818306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15" name="Содержимое 2">
            <a:extLst>
              <a:ext uri="{FF2B5EF4-FFF2-40B4-BE49-F238E27FC236}">
                <a16:creationId xmlns="" xmlns:a16="http://schemas.microsoft.com/office/drawing/2014/main" id="{6C56DDC8-0505-41A1-A75D-C56382460A08}"/>
              </a:ext>
            </a:extLst>
          </p:cNvPr>
          <p:cNvSpPr txBox="1">
            <a:spLocks/>
          </p:cNvSpPr>
          <p:nvPr/>
        </p:nvSpPr>
        <p:spPr bwMode="auto">
          <a:xfrm>
            <a:off x="770360" y="8106"/>
            <a:ext cx="10751842" cy="8640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eaLnBrk="0" fontAlgn="base" hangingPunct="0">
              <a:lnSpc>
                <a:spcPct val="150000"/>
              </a:lnSpc>
              <a:spcBef>
                <a:spcPct val="20000"/>
              </a:spcBef>
              <a:spcAft>
                <a:spcPct val="0"/>
              </a:spcAft>
              <a:buClr>
                <a:srgbClr val="0860A8">
                  <a:lumMod val="75000"/>
                </a:srgbClr>
              </a:buClr>
              <a:defRPr/>
            </a:pPr>
            <a:r>
              <a:rPr lang="en-US" sz="2800" b="1" kern="0" dirty="0">
                <a:solidFill>
                  <a:schemeClr val="bg1"/>
                </a:solidFill>
                <a:latin typeface="Myriad Pro" pitchFamily="34" charset="0"/>
                <a:ea typeface="Calibri" pitchFamily="34" charset="0"/>
                <a:cs typeface="Calibri" pitchFamily="34" charset="0"/>
              </a:rPr>
              <a:t>Development of the heterogeneous </a:t>
            </a:r>
            <a:r>
              <a:rPr lang="en-US" sz="2800" b="1" kern="0" dirty="0" err="1">
                <a:solidFill>
                  <a:schemeClr val="bg1"/>
                </a:solidFill>
                <a:latin typeface="Myriad Pro" pitchFamily="34" charset="0"/>
                <a:ea typeface="Calibri" pitchFamily="34" charset="0"/>
                <a:cs typeface="Calibri" pitchFamily="34" charset="0"/>
              </a:rPr>
              <a:t>HybriLIT</a:t>
            </a:r>
            <a:r>
              <a:rPr lang="ru-RU" sz="2800" b="1" kern="0" dirty="0">
                <a:solidFill>
                  <a:schemeClr val="bg1"/>
                </a:solidFill>
                <a:latin typeface="Myriad Pro" pitchFamily="34" charset="0"/>
                <a:ea typeface="Calibri" pitchFamily="34" charset="0"/>
                <a:cs typeface="Calibri" pitchFamily="34" charset="0"/>
              </a:rPr>
              <a:t> </a:t>
            </a:r>
            <a:r>
              <a:rPr lang="en-US" sz="2800" b="1" kern="0" dirty="0">
                <a:solidFill>
                  <a:schemeClr val="bg1"/>
                </a:solidFill>
                <a:latin typeface="Myriad Pro" pitchFamily="34" charset="0"/>
                <a:ea typeface="Calibri" pitchFamily="34" charset="0"/>
                <a:cs typeface="Calibri" pitchFamily="34" charset="0"/>
              </a:rPr>
              <a:t>platform</a:t>
            </a:r>
            <a:endParaRPr lang="ru-RU" sz="2800" b="1" kern="0" dirty="0">
              <a:solidFill>
                <a:schemeClr val="bg1"/>
              </a:solidFill>
              <a:latin typeface="Myriad Pro" pitchFamily="34" charset="0"/>
              <a:ea typeface="Calibri" pitchFamily="34" charset="0"/>
              <a:cs typeface="Calibri" pitchFamily="34" charset="0"/>
            </a:endParaRPr>
          </a:p>
        </p:txBody>
      </p:sp>
      <p:grpSp>
        <p:nvGrpSpPr>
          <p:cNvPr id="2" name="Группа 1"/>
          <p:cNvGrpSpPr/>
          <p:nvPr/>
        </p:nvGrpSpPr>
        <p:grpSpPr>
          <a:xfrm>
            <a:off x="317026" y="1117268"/>
            <a:ext cx="11593346" cy="4447105"/>
            <a:chOff x="426720" y="1634719"/>
            <a:chExt cx="11593346" cy="4447105"/>
          </a:xfrm>
        </p:grpSpPr>
        <p:grpSp>
          <p:nvGrpSpPr>
            <p:cNvPr id="14" name="Группа 13"/>
            <p:cNvGrpSpPr/>
            <p:nvPr/>
          </p:nvGrpSpPr>
          <p:grpSpPr>
            <a:xfrm>
              <a:off x="4519233" y="1634719"/>
              <a:ext cx="7476145" cy="4447105"/>
              <a:chOff x="5923095" y="4637964"/>
              <a:chExt cx="5783417" cy="2947681"/>
            </a:xfrm>
          </p:grpSpPr>
          <p:pic>
            <p:nvPicPr>
              <p:cNvPr id="4" name="Picture 2" descr="C:\RSC\Events\Dubna_27-28 March 2018\Photos\ОИЯИ_2\2018.03.27 ЛИТ презентация Суперкомпьютера  имени Н.Н. Говоруна\Small\IGOR2602j_s.jpg">
                <a:extLst>
                  <a:ext uri="{FF2B5EF4-FFF2-40B4-BE49-F238E27FC236}">
                    <a16:creationId xmlns="" xmlns:a16="http://schemas.microsoft.com/office/drawing/2014/main" id="{A4729FD2-D35B-4EE7-9CD4-DDA7C3AE60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235"/>
              <a:stretch/>
            </p:blipFill>
            <p:spPr bwMode="auto">
              <a:xfrm>
                <a:off x="9182058" y="4642646"/>
                <a:ext cx="2356182" cy="222019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5982598" y="4637964"/>
                <a:ext cx="2588742" cy="2223317"/>
                <a:chOff x="8443640" y="19892702"/>
                <a:chExt cx="2851212" cy="2552656"/>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9"/>
                <a:stretch/>
              </p:blipFill>
              <p:spPr bwMode="auto">
                <a:xfrm>
                  <a:off x="8443640" y="19892702"/>
                  <a:ext cx="1782752" cy="2552656"/>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8"/>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218084" y="19892702"/>
                  <a:ext cx="1076768" cy="2552655"/>
                </a:xfrm>
                <a:prstGeom prst="rect">
                  <a:avLst/>
                </a:prstGeom>
                <a:ln>
                  <a:solidFill>
                    <a:schemeClr val="tx1"/>
                  </a:solidFill>
                </a:ln>
                <a:effectLst>
                  <a:outerShdw blurRad="292100" dist="139700" dir="2700000" algn="tl" rotWithShape="0">
                    <a:srgbClr val="333333">
                      <a:alpha val="65000"/>
                    </a:srgbClr>
                  </a:outerShdw>
                </a:effectLst>
              </p:spPr>
            </p:pic>
          </p:grpSp>
          <p:sp>
            <p:nvSpPr>
              <p:cNvPr id="8" name="Скругленный прямоугольник 7"/>
              <p:cNvSpPr/>
              <p:nvPr/>
            </p:nvSpPr>
            <p:spPr>
              <a:xfrm>
                <a:off x="8813462" y="5849959"/>
                <a:ext cx="2893050" cy="1505903"/>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endParaRPr lang="en-US" sz="1500" b="1" dirty="0">
                  <a:solidFill>
                    <a:prstClr val="black"/>
                  </a:solidFill>
                  <a:cs typeface="Calibri" panose="020F0502020204030204" pitchFamily="34" charset="0"/>
                </a:endParaRPr>
              </a:p>
              <a:p>
                <a:endParaRPr lang="en-US" sz="1500" b="1" dirty="0">
                  <a:solidFill>
                    <a:prstClr val="black"/>
                  </a:solidFill>
                  <a:cs typeface="Calibri" panose="020F0502020204030204" pitchFamily="34" charset="0"/>
                </a:endParaRPr>
              </a:p>
              <a:p>
                <a:r>
                  <a:rPr lang="en-US" sz="1400" b="1" dirty="0">
                    <a:solidFill>
                      <a:prstClr val="black"/>
                    </a:solidFill>
                    <a:cs typeface="Calibri" panose="020F0502020204030204" pitchFamily="34" charset="0"/>
                  </a:rPr>
                  <a:t>“</a:t>
                </a:r>
                <a:r>
                  <a:rPr lang="en-US" sz="1400" b="1" dirty="0" err="1">
                    <a:solidFill>
                      <a:prstClr val="black"/>
                    </a:solidFill>
                    <a:cs typeface="Calibri" panose="020F0502020204030204" pitchFamily="34" charset="0"/>
                  </a:rPr>
                  <a:t>Govorun</a:t>
                </a:r>
                <a:r>
                  <a:rPr lang="en-US" sz="1400" b="1" dirty="0">
                    <a:solidFill>
                      <a:prstClr val="black"/>
                    </a:solidFill>
                    <a:cs typeface="Calibri" panose="020F0502020204030204" pitchFamily="34" charset="0"/>
                  </a:rPr>
                  <a:t>” supercomputer</a:t>
                </a:r>
              </a:p>
              <a:p>
                <a:r>
                  <a:rPr lang="en-US" sz="1400" b="1" dirty="0" smtClean="0">
                    <a:solidFill>
                      <a:prstClr val="black"/>
                    </a:solidFill>
                    <a:cs typeface="Calibri" panose="020F0502020204030204" pitchFamily="34" charset="0"/>
                  </a:rPr>
                  <a:t>Second </a:t>
                </a:r>
                <a:r>
                  <a:rPr lang="en-US" sz="1400" b="1" dirty="0">
                    <a:solidFill>
                      <a:prstClr val="black"/>
                    </a:solidFill>
                    <a:cs typeface="Calibri" panose="020F0502020204030204" pitchFamily="34" charset="0"/>
                  </a:rPr>
                  <a:t>stage </a:t>
                </a:r>
                <a:r>
                  <a:rPr lang="en-US" sz="1500" b="1" dirty="0">
                    <a:solidFill>
                      <a:srgbClr val="C00000"/>
                    </a:solidFill>
                    <a:cs typeface="Calibri" panose="020F0502020204030204" pitchFamily="34" charset="0"/>
                  </a:rPr>
                  <a:t>201</a:t>
                </a:r>
                <a:r>
                  <a:rPr lang="ru-RU" sz="1500" b="1" dirty="0">
                    <a:solidFill>
                      <a:srgbClr val="C00000"/>
                    </a:solidFill>
                    <a:cs typeface="Calibri" panose="020F0502020204030204" pitchFamily="34" charset="0"/>
                  </a:rPr>
                  <a:t>9</a:t>
                </a:r>
                <a:r>
                  <a:rPr lang="en-US" sz="1500" b="1" dirty="0">
                    <a:solidFill>
                      <a:prstClr val="black"/>
                    </a:solidFill>
                    <a:cs typeface="Calibri" panose="020F0502020204030204" pitchFamily="34" charset="0"/>
                  </a:rPr>
                  <a:t>:</a:t>
                </a:r>
                <a:endParaRPr lang="ru-RU" sz="1500" b="1" dirty="0">
                  <a:solidFill>
                    <a:prstClr val="black"/>
                  </a:solidFill>
                  <a:cs typeface="Calibri" panose="020F0502020204030204" pitchFamily="34" charset="0"/>
                </a:endParaRPr>
              </a:p>
              <a:p>
                <a:r>
                  <a:rPr lang="en-US" sz="1400" b="1" dirty="0">
                    <a:solidFill>
                      <a:prstClr val="black"/>
                    </a:solidFill>
                  </a:rPr>
                  <a:t>Full peak performance </a:t>
                </a:r>
                <a:r>
                  <a:rPr lang="ru-RU" sz="1500" b="1" dirty="0">
                    <a:solidFill>
                      <a:prstClr val="black"/>
                    </a:solidFill>
                    <a:cs typeface="Calibri" panose="020F0502020204030204" pitchFamily="34" charset="0"/>
                  </a:rPr>
                  <a:t>:</a:t>
                </a:r>
                <a:endParaRPr lang="en-US" sz="15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1.7</a:t>
                </a:r>
                <a:r>
                  <a:rPr lang="en-US" sz="1500" b="1" dirty="0">
                    <a:solidFill>
                      <a:prstClr val="black"/>
                    </a:solidFill>
                    <a:cs typeface="Calibri" panose="020F0502020204030204" pitchFamily="34" charset="0"/>
                  </a:rPr>
                  <a:t> </a:t>
                </a:r>
                <a:r>
                  <a:rPr lang="en-US" sz="1500" b="1" dirty="0" err="1">
                    <a:solidFill>
                      <a:prstClr val="black"/>
                    </a:solidFill>
                    <a:cs typeface="Calibri" panose="020F0502020204030204" pitchFamily="34" charset="0"/>
                  </a:rPr>
                  <a:t>PFlops</a:t>
                </a:r>
                <a:r>
                  <a:rPr lang="en-US" sz="1500" b="1" dirty="0">
                    <a:solidFill>
                      <a:prstClr val="black"/>
                    </a:solidFill>
                    <a:cs typeface="Calibri" panose="020F0502020204030204" pitchFamily="34" charset="0"/>
                  </a:rPr>
                  <a:t> for single precision</a:t>
                </a:r>
                <a:r>
                  <a:rPr lang="ru-RU" sz="1500" b="1" dirty="0">
                    <a:solidFill>
                      <a:prstClr val="black"/>
                    </a:solidFill>
                    <a:cs typeface="Calibri" panose="020F0502020204030204" pitchFamily="34" charset="0"/>
                  </a:rPr>
                  <a:t> </a:t>
                </a:r>
                <a:endParaRPr lang="en-US" sz="15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860</a:t>
                </a:r>
                <a:r>
                  <a:rPr lang="en-US" sz="1500" b="1" dirty="0">
                    <a:solidFill>
                      <a:prstClr val="black"/>
                    </a:solidFill>
                    <a:cs typeface="Calibri" panose="020F0502020204030204" pitchFamily="34" charset="0"/>
                  </a:rPr>
                  <a:t> </a:t>
                </a:r>
                <a:r>
                  <a:rPr lang="en-US" sz="1500" b="1" dirty="0" err="1">
                    <a:solidFill>
                      <a:prstClr val="black"/>
                    </a:solidFill>
                    <a:cs typeface="Calibri" panose="020F0502020204030204" pitchFamily="34" charset="0"/>
                  </a:rPr>
                  <a:t>TFlops</a:t>
                </a:r>
                <a:r>
                  <a:rPr lang="en-US" sz="1500" b="1" dirty="0">
                    <a:solidFill>
                      <a:prstClr val="black"/>
                    </a:solidFill>
                    <a:cs typeface="Calibri" panose="020F0502020204030204" pitchFamily="34" charset="0"/>
                  </a:rPr>
                  <a:t> for double precision</a:t>
                </a:r>
                <a:endParaRPr lang="ru-RU" sz="1500" b="1" dirty="0">
                  <a:solidFill>
                    <a:prstClr val="black"/>
                  </a:solidFill>
                  <a:cs typeface="Calibri" panose="020F0502020204030204" pitchFamily="34" charset="0"/>
                </a:endParaRPr>
              </a:p>
              <a:p>
                <a:r>
                  <a:rPr lang="ru-RU" sz="1500" b="1" dirty="0">
                    <a:solidFill>
                      <a:srgbClr val="C00000"/>
                    </a:solidFill>
                    <a:cs typeface="Calibri" panose="020F0502020204030204" pitchFamily="34" charset="0"/>
                  </a:rPr>
                  <a:t>288</a:t>
                </a:r>
                <a:r>
                  <a:rPr lang="ru-RU" sz="1600" dirty="0">
                    <a:solidFill>
                      <a:prstClr val="black"/>
                    </a:solidFill>
                  </a:rPr>
                  <a:t> </a:t>
                </a:r>
                <a:r>
                  <a:rPr lang="en-US" sz="1600" b="1" dirty="0" smtClean="0">
                    <a:solidFill>
                      <a:prstClr val="black"/>
                    </a:solidFill>
                  </a:rPr>
                  <a:t>TB</a:t>
                </a:r>
                <a:r>
                  <a:rPr lang="ru-RU" sz="1500" b="1" dirty="0" smtClean="0">
                    <a:solidFill>
                      <a:prstClr val="black"/>
                    </a:solidFill>
                    <a:cs typeface="Calibri" panose="020F0502020204030204" pitchFamily="34" charset="0"/>
                  </a:rPr>
                  <a:t> </a:t>
                </a:r>
                <a:r>
                  <a:rPr lang="ru-RU" sz="1500" b="1" dirty="0">
                    <a:solidFill>
                      <a:prstClr val="black"/>
                    </a:solidFill>
                    <a:cs typeface="Calibri" panose="020F0502020204030204" pitchFamily="34" charset="0"/>
                  </a:rPr>
                  <a:t>ССХД </a:t>
                </a:r>
                <a:r>
                  <a:rPr lang="en-US" sz="1500" b="1" dirty="0">
                    <a:solidFill>
                      <a:prstClr val="black"/>
                    </a:solidFill>
                    <a:cs typeface="Calibri" panose="020F0502020204030204" pitchFamily="34" charset="0"/>
                  </a:rPr>
                  <a:t>with I/O speed &gt;</a:t>
                </a:r>
                <a:r>
                  <a:rPr lang="ru-RU" sz="1500" b="1" dirty="0">
                    <a:solidFill>
                      <a:srgbClr val="C00000"/>
                    </a:solidFill>
                    <a:cs typeface="Calibri" panose="020F0502020204030204" pitchFamily="34" charset="0"/>
                  </a:rPr>
                  <a:t>300</a:t>
                </a:r>
                <a:r>
                  <a:rPr lang="ru-RU" sz="1500" b="1" dirty="0">
                    <a:solidFill>
                      <a:prstClr val="black"/>
                    </a:solidFill>
                    <a:cs typeface="Calibri" panose="020F0502020204030204" pitchFamily="34" charset="0"/>
                  </a:rPr>
                  <a:t> </a:t>
                </a:r>
                <a:r>
                  <a:rPr lang="en-US" sz="1500" b="1" dirty="0" smtClean="0">
                    <a:solidFill>
                      <a:prstClr val="black"/>
                    </a:solidFill>
                    <a:cs typeface="Calibri" panose="020F0502020204030204" pitchFamily="34" charset="0"/>
                  </a:rPr>
                  <a:t>Gb/s</a:t>
                </a:r>
              </a:p>
              <a:p>
                <a:r>
                  <a:rPr lang="en-US" sz="1500" b="1" dirty="0">
                    <a:solidFill>
                      <a:srgbClr val="C00000"/>
                    </a:solidFill>
                    <a:cs typeface="Calibri" panose="020F0502020204030204" pitchFamily="34" charset="0"/>
                  </a:rPr>
                  <a:t>17th</a:t>
                </a:r>
                <a:r>
                  <a:rPr lang="en-US" sz="1500" b="1" dirty="0">
                    <a:solidFill>
                      <a:prstClr val="black"/>
                    </a:solidFill>
                    <a:cs typeface="Calibri" panose="020F0502020204030204" pitchFamily="34" charset="0"/>
                  </a:rPr>
                  <a:t> in the current edition of the </a:t>
                </a:r>
                <a:r>
                  <a:rPr lang="en-US" sz="1500" b="1" dirty="0">
                    <a:solidFill>
                      <a:srgbClr val="C00000"/>
                    </a:solidFill>
                    <a:cs typeface="Calibri" panose="020F0502020204030204" pitchFamily="34" charset="0"/>
                  </a:rPr>
                  <a:t>IO500</a:t>
                </a:r>
                <a:r>
                  <a:rPr lang="en-US" sz="16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2020)</a:t>
                </a:r>
                <a:endParaRPr lang="ru-RU" sz="1500" b="1" dirty="0">
                  <a:solidFill>
                    <a:prstClr val="black"/>
                  </a:solidFill>
                  <a:cs typeface="Calibri" panose="020F0502020204030204" pitchFamily="34" charset="0"/>
                </a:endParaRPr>
              </a:p>
            </p:txBody>
          </p:sp>
          <p:sp>
            <p:nvSpPr>
              <p:cNvPr id="9" name="Скругленный прямоугольник 32">
                <a:extLst>
                  <a:ext uri="{FF2B5EF4-FFF2-40B4-BE49-F238E27FC236}">
                    <a16:creationId xmlns="" xmlns:a16="http://schemas.microsoft.com/office/drawing/2014/main" id="{C00E23CB-3B91-4644-B803-D0FAF730DC59}"/>
                  </a:ext>
                </a:extLst>
              </p:cNvPr>
              <p:cNvSpPr/>
              <p:nvPr/>
            </p:nvSpPr>
            <p:spPr>
              <a:xfrm>
                <a:off x="5923095" y="6050694"/>
                <a:ext cx="2673836" cy="1534951"/>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endParaRPr lang="ru-RU" sz="1600" b="1" dirty="0">
                  <a:solidFill>
                    <a:prstClr val="black"/>
                  </a:solidFill>
                  <a:cs typeface="Calibri" panose="020F0502020204030204" pitchFamily="34" charset="0"/>
                </a:endParaRPr>
              </a:p>
              <a:p>
                <a:endParaRPr lang="ru-RU" sz="1600" b="1" dirty="0">
                  <a:solidFill>
                    <a:prstClr val="black"/>
                  </a:solidFill>
                  <a:cs typeface="Calibri" panose="020F0502020204030204" pitchFamily="34" charset="0"/>
                </a:endParaRPr>
              </a:p>
              <a:p>
                <a:endParaRPr lang="ru-RU" sz="1600" b="1" dirty="0">
                  <a:solidFill>
                    <a:prstClr val="black"/>
                  </a:solidFill>
                  <a:cs typeface="Calibri" panose="020F0502020204030204" pitchFamily="34" charset="0"/>
                </a:endParaRPr>
              </a:p>
              <a:p>
                <a:endParaRPr lang="ru-RU" sz="1600" b="1" dirty="0">
                  <a:solidFill>
                    <a:prstClr val="black"/>
                  </a:solidFill>
                  <a:cs typeface="Calibri" panose="020F0502020204030204" pitchFamily="34" charset="0"/>
                </a:endParaRPr>
              </a:p>
              <a:p>
                <a:r>
                  <a:rPr lang="en-US" sz="1600" b="1" dirty="0">
                    <a:solidFill>
                      <a:prstClr val="black"/>
                    </a:solidFill>
                    <a:cs typeface="Calibri" panose="020F0502020204030204" pitchFamily="34" charset="0"/>
                  </a:rPr>
                  <a:t>“</a:t>
                </a:r>
                <a:r>
                  <a:rPr lang="en-US" sz="1600" b="1" dirty="0" err="1">
                    <a:solidFill>
                      <a:prstClr val="black"/>
                    </a:solidFill>
                    <a:cs typeface="Calibri" panose="020F0502020204030204" pitchFamily="34" charset="0"/>
                  </a:rPr>
                  <a:t>Govorun</a:t>
                </a:r>
                <a:r>
                  <a:rPr lang="en-US" sz="1600" b="1" dirty="0">
                    <a:solidFill>
                      <a:prstClr val="black"/>
                    </a:solidFill>
                    <a:cs typeface="Calibri" panose="020F0502020204030204" pitchFamily="34" charset="0"/>
                  </a:rPr>
                  <a:t>” supercomputer</a:t>
                </a:r>
              </a:p>
              <a:p>
                <a:r>
                  <a:rPr lang="en-US" sz="1600" b="1" dirty="0">
                    <a:solidFill>
                      <a:prstClr val="black"/>
                    </a:solidFill>
                    <a:cs typeface="Calibri" panose="020F0502020204030204" pitchFamily="34" charset="0"/>
                  </a:rPr>
                  <a:t>First stage </a:t>
                </a:r>
                <a:r>
                  <a:rPr lang="en-US" sz="1600" b="1" dirty="0">
                    <a:solidFill>
                      <a:srgbClr val="C00000"/>
                    </a:solidFill>
                    <a:cs typeface="Calibri" panose="020F0502020204030204" pitchFamily="34" charset="0"/>
                  </a:rPr>
                  <a:t>2018</a:t>
                </a:r>
                <a:r>
                  <a:rPr lang="en-US" sz="1600" b="1" dirty="0">
                    <a:solidFill>
                      <a:prstClr val="black"/>
                    </a:solidFill>
                    <a:cs typeface="Calibri" panose="020F0502020204030204" pitchFamily="34" charset="0"/>
                  </a:rPr>
                  <a:t>:</a:t>
                </a:r>
                <a:endParaRPr lang="ru-RU" sz="1600" b="1" dirty="0">
                  <a:solidFill>
                    <a:prstClr val="black"/>
                  </a:solidFill>
                  <a:cs typeface="Calibri" panose="020F0502020204030204" pitchFamily="34" charset="0"/>
                </a:endParaRPr>
              </a:p>
              <a:p>
                <a:r>
                  <a:rPr lang="en-US" sz="1600" b="1" dirty="0">
                    <a:solidFill>
                      <a:prstClr val="black"/>
                    </a:solidFill>
                  </a:rPr>
                  <a:t>Full peak performance </a:t>
                </a:r>
                <a:r>
                  <a:rPr lang="ru-RU" sz="1600" b="1" dirty="0">
                    <a:solidFill>
                      <a:prstClr val="black"/>
                    </a:solidFill>
                    <a:cs typeface="Calibri" panose="020F0502020204030204" pitchFamily="34" charset="0"/>
                  </a:rPr>
                  <a:t>:</a:t>
                </a:r>
                <a:endParaRPr lang="en-US" sz="1600" b="1" dirty="0">
                  <a:solidFill>
                    <a:prstClr val="black"/>
                  </a:solidFill>
                  <a:cs typeface="Calibri" panose="020F0502020204030204" pitchFamily="34" charset="0"/>
                </a:endParaRPr>
              </a:p>
              <a:p>
                <a:r>
                  <a:rPr lang="en-US" sz="1600" b="1" dirty="0">
                    <a:solidFill>
                      <a:srgbClr val="C00000"/>
                    </a:solidFill>
                    <a:cs typeface="Calibri" panose="020F0502020204030204" pitchFamily="34" charset="0"/>
                  </a:rPr>
                  <a:t>1</a:t>
                </a:r>
                <a:r>
                  <a:rPr lang="en-US" sz="1600" b="1" dirty="0">
                    <a:solidFill>
                      <a:prstClr val="black"/>
                    </a:solidFill>
                    <a:cs typeface="Calibri" panose="020F0502020204030204" pitchFamily="34" charset="0"/>
                  </a:rPr>
                  <a:t> </a:t>
                </a:r>
                <a:r>
                  <a:rPr lang="en-US" sz="1600" b="1" dirty="0" err="1">
                    <a:solidFill>
                      <a:prstClr val="black"/>
                    </a:solidFill>
                    <a:cs typeface="Calibri" panose="020F0502020204030204" pitchFamily="34" charset="0"/>
                  </a:rPr>
                  <a:t>PFlops</a:t>
                </a:r>
                <a:r>
                  <a:rPr lang="en-US" sz="1600" b="1" dirty="0">
                    <a:solidFill>
                      <a:prstClr val="black"/>
                    </a:solidFill>
                    <a:cs typeface="Calibri" panose="020F0502020204030204" pitchFamily="34" charset="0"/>
                  </a:rPr>
                  <a:t> for single precision</a:t>
                </a:r>
                <a:r>
                  <a:rPr lang="ru-RU" sz="1600" b="1" dirty="0">
                    <a:solidFill>
                      <a:prstClr val="black"/>
                    </a:solidFill>
                    <a:cs typeface="Calibri" panose="020F0502020204030204" pitchFamily="34" charset="0"/>
                  </a:rPr>
                  <a:t> </a:t>
                </a:r>
                <a:endParaRPr lang="en-US" sz="1600" b="1" dirty="0">
                  <a:solidFill>
                    <a:prstClr val="black"/>
                  </a:solidFill>
                  <a:cs typeface="Calibri" panose="020F0502020204030204" pitchFamily="34" charset="0"/>
                </a:endParaRPr>
              </a:p>
              <a:p>
                <a:r>
                  <a:rPr lang="en-US" sz="1600" b="1" dirty="0">
                    <a:solidFill>
                      <a:srgbClr val="C00000"/>
                    </a:solidFill>
                    <a:cs typeface="Calibri" panose="020F0502020204030204" pitchFamily="34" charset="0"/>
                  </a:rPr>
                  <a:t>500</a:t>
                </a:r>
                <a:r>
                  <a:rPr lang="en-US" sz="1600" b="1" dirty="0">
                    <a:solidFill>
                      <a:prstClr val="black"/>
                    </a:solidFill>
                    <a:cs typeface="Calibri" panose="020F0502020204030204" pitchFamily="34" charset="0"/>
                  </a:rPr>
                  <a:t> </a:t>
                </a:r>
                <a:r>
                  <a:rPr lang="en-US" sz="1600" b="1" dirty="0" err="1">
                    <a:solidFill>
                      <a:prstClr val="black"/>
                    </a:solidFill>
                    <a:cs typeface="Calibri" panose="020F0502020204030204" pitchFamily="34" charset="0"/>
                  </a:rPr>
                  <a:t>TFlops</a:t>
                </a:r>
                <a:r>
                  <a:rPr lang="en-US" sz="1600" b="1" dirty="0">
                    <a:solidFill>
                      <a:prstClr val="black"/>
                    </a:solidFill>
                    <a:cs typeface="Calibri" panose="020F0502020204030204" pitchFamily="34" charset="0"/>
                  </a:rPr>
                  <a:t> for double precision</a:t>
                </a:r>
                <a:endParaRPr lang="ru-RU" sz="1600" b="1" dirty="0">
                  <a:solidFill>
                    <a:prstClr val="black"/>
                  </a:solidFill>
                  <a:cs typeface="Calibri" panose="020F0502020204030204" pitchFamily="34" charset="0"/>
                </a:endParaRPr>
              </a:p>
              <a:p>
                <a:r>
                  <a:rPr lang="en-US" sz="1500" b="1" dirty="0" smtClean="0">
                    <a:solidFill>
                      <a:srgbClr val="C00000"/>
                    </a:solidFill>
                    <a:cs typeface="Calibri" panose="020F0502020204030204" pitchFamily="34" charset="0"/>
                  </a:rPr>
                  <a:t>9th</a:t>
                </a:r>
                <a:r>
                  <a:rPr lang="en-US" sz="1500" b="1" dirty="0" smtClean="0">
                    <a:solidFill>
                      <a:prstClr val="black"/>
                    </a:solidFill>
                    <a:cs typeface="Calibri" panose="020F0502020204030204" pitchFamily="34" charset="0"/>
                  </a:rPr>
                  <a:t> </a:t>
                </a:r>
                <a:r>
                  <a:rPr lang="en-US" sz="1500" b="1" dirty="0">
                    <a:solidFill>
                      <a:prstClr val="black"/>
                    </a:solidFill>
                    <a:cs typeface="Calibri" panose="020F0502020204030204" pitchFamily="34" charset="0"/>
                  </a:rPr>
                  <a:t>in the current edition of the </a:t>
                </a:r>
                <a:r>
                  <a:rPr lang="en-US" sz="1500" b="1" dirty="0">
                    <a:solidFill>
                      <a:srgbClr val="C00000"/>
                    </a:solidFill>
                    <a:cs typeface="Calibri" panose="020F0502020204030204" pitchFamily="34" charset="0"/>
                  </a:rPr>
                  <a:t>IO500</a:t>
                </a:r>
                <a:r>
                  <a:rPr lang="en-US" sz="16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a:t>
                </a:r>
                <a:r>
                  <a:rPr lang="en-US" sz="1500" b="1" dirty="0" smtClean="0">
                    <a:solidFill>
                      <a:prstClr val="black"/>
                    </a:solidFill>
                    <a:cs typeface="Calibri" panose="020F0502020204030204" pitchFamily="34" charset="0"/>
                  </a:rPr>
                  <a:t>2018)</a:t>
                </a:r>
                <a:endParaRPr lang="ru-RU" sz="1500" b="1" dirty="0">
                  <a:solidFill>
                    <a:prstClr val="black"/>
                  </a:solidFill>
                  <a:latin typeface="Calibri" panose="020F0502020204030204" pitchFamily="34" charset="0"/>
                  <a:cs typeface="Calibri" panose="020F0502020204030204" pitchFamily="34" charset="0"/>
                </a:endParaRPr>
              </a:p>
              <a:p>
                <a:pPr>
                  <a:lnSpc>
                    <a:spcPts val="1500"/>
                  </a:lnSpc>
                </a:pPr>
                <a:endParaRPr lang="ru-RU" sz="1500" b="1" dirty="0">
                  <a:solidFill>
                    <a:prstClr val="black"/>
                  </a:solidFill>
                  <a:latin typeface="Calibri" panose="020F0502020204030204" pitchFamily="34" charset="0"/>
                  <a:cs typeface="Calibri" panose="020F0502020204030204" pitchFamily="34" charset="0"/>
                </a:endParaRPr>
              </a:p>
              <a:p>
                <a:pPr>
                  <a:lnSpc>
                    <a:spcPts val="1500"/>
                  </a:lnSpc>
                </a:pPr>
                <a:endParaRPr lang="ru-RU" sz="1500" b="1" dirty="0">
                  <a:solidFill>
                    <a:prstClr val="black"/>
                  </a:solidFill>
                  <a:latin typeface="Calibri" panose="020F0502020204030204" pitchFamily="34" charset="0"/>
                  <a:cs typeface="Calibri" panose="020F0502020204030204" pitchFamily="34" charset="0"/>
                </a:endParaRPr>
              </a:p>
              <a:p>
                <a:pPr>
                  <a:lnSpc>
                    <a:spcPts val="1500"/>
                  </a:lnSpc>
                </a:pPr>
                <a:endParaRPr lang="ru-RU" sz="1500" b="1" dirty="0">
                  <a:solidFill>
                    <a:prstClr val="black"/>
                  </a:solidFill>
                  <a:latin typeface="Calibri" panose="020F0502020204030204" pitchFamily="34" charset="0"/>
                  <a:cs typeface="Calibri" panose="020F0502020204030204" pitchFamily="34" charset="0"/>
                </a:endParaRPr>
              </a:p>
            </p:txBody>
          </p:sp>
          <p:sp>
            <p:nvSpPr>
              <p:cNvPr id="10" name="Стрелка вправо 28">
                <a:extLst>
                  <a:ext uri="{FF2B5EF4-FFF2-40B4-BE49-F238E27FC236}">
                    <a16:creationId xmlns="" xmlns:a16="http://schemas.microsoft.com/office/drawing/2014/main" id="{4A590C10-A024-43AC-8E04-CB4ACC6BE61A}"/>
                  </a:ext>
                </a:extLst>
              </p:cNvPr>
              <p:cNvSpPr/>
              <p:nvPr/>
            </p:nvSpPr>
            <p:spPr>
              <a:xfrm>
                <a:off x="8309052" y="5268074"/>
                <a:ext cx="1270451" cy="497591"/>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grpSp>
        <p:sp>
          <p:nvSpPr>
            <p:cNvPr id="13" name="Прямоугольник 12"/>
            <p:cNvSpPr/>
            <p:nvPr/>
          </p:nvSpPr>
          <p:spPr>
            <a:xfrm>
              <a:off x="10529983" y="3541129"/>
              <a:ext cx="1490083" cy="400110"/>
            </a:xfrm>
            <a:prstGeom prst="rect">
              <a:avLst/>
            </a:prstGeom>
          </p:spPr>
          <p:txBody>
            <a:bodyPr wrap="square">
              <a:spAutoFit/>
            </a:bodyPr>
            <a:lstStyle/>
            <a:p>
              <a:pPr>
                <a:spcAft>
                  <a:spcPts val="600"/>
                </a:spcAft>
              </a:pPr>
              <a:r>
                <a:rPr lang="en-US" sz="2000" b="1" dirty="0">
                  <a:solidFill>
                    <a:srgbClr val="C00000"/>
                  </a:solidFill>
                  <a:latin typeface="Calibri" panose="020F0502020204030204" pitchFamily="34" charset="0"/>
                  <a:cs typeface="Calibri" panose="020F0502020204030204" pitchFamily="34" charset="0"/>
                </a:rPr>
                <a:t>#10 </a:t>
              </a:r>
              <a:r>
                <a:rPr lang="ru-RU" sz="2000" b="1" dirty="0">
                  <a:solidFill>
                    <a:srgbClr val="C00000"/>
                  </a:solidFill>
                  <a:latin typeface="Calibri" panose="020F0502020204030204" pitchFamily="34" charset="0"/>
                  <a:cs typeface="Calibri" panose="020F0502020204030204" pitchFamily="34" charset="0"/>
                </a:rPr>
                <a:t>в </a:t>
              </a:r>
              <a:r>
                <a:rPr lang="en-US" sz="2000" b="1" dirty="0">
                  <a:solidFill>
                    <a:srgbClr val="C00000"/>
                  </a:solidFill>
                  <a:latin typeface="Calibri" panose="020F0502020204030204" pitchFamily="34" charset="0"/>
                  <a:cs typeface="Calibri" panose="020F0502020204030204" pitchFamily="34" charset="0"/>
                </a:rPr>
                <a:t>Top50</a:t>
              </a: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 y="1695434"/>
              <a:ext cx="3182112" cy="369641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8" name="Стрелка вправо 28">
              <a:extLst>
                <a:ext uri="{FF2B5EF4-FFF2-40B4-BE49-F238E27FC236}">
                  <a16:creationId xmlns="" xmlns:a16="http://schemas.microsoft.com/office/drawing/2014/main" id="{4A590C10-A024-43AC-8E04-CB4ACC6BE61A}"/>
                </a:ext>
              </a:extLst>
            </p:cNvPr>
            <p:cNvSpPr/>
            <p:nvPr/>
          </p:nvSpPr>
          <p:spPr>
            <a:xfrm>
              <a:off x="3379402" y="2612722"/>
              <a:ext cx="1642295" cy="750705"/>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sp>
          <p:nvSpPr>
            <p:cNvPr id="20" name="Прямоугольник 19"/>
            <p:cNvSpPr/>
            <p:nvPr/>
          </p:nvSpPr>
          <p:spPr>
            <a:xfrm>
              <a:off x="6552749" y="3741184"/>
              <a:ext cx="1490083" cy="400110"/>
            </a:xfrm>
            <a:prstGeom prst="rect">
              <a:avLst/>
            </a:prstGeom>
          </p:spPr>
          <p:txBody>
            <a:bodyPr wrap="square">
              <a:spAutoFit/>
            </a:bodyPr>
            <a:lstStyle/>
            <a:p>
              <a:pPr>
                <a:spcAft>
                  <a:spcPts val="600"/>
                </a:spcAft>
              </a:pPr>
              <a:r>
                <a:rPr lang="en-US" sz="2000" b="1" dirty="0">
                  <a:solidFill>
                    <a:srgbClr val="C00000"/>
                  </a:solidFill>
                  <a:latin typeface="Calibri" panose="020F0502020204030204" pitchFamily="34" charset="0"/>
                  <a:cs typeface="Calibri" panose="020F0502020204030204" pitchFamily="34" charset="0"/>
                </a:rPr>
                <a:t>#18 </a:t>
              </a:r>
              <a:r>
                <a:rPr lang="ru-RU" sz="2000" b="1" dirty="0">
                  <a:solidFill>
                    <a:srgbClr val="C00000"/>
                  </a:solidFill>
                  <a:latin typeface="Calibri" panose="020F0502020204030204" pitchFamily="34" charset="0"/>
                  <a:cs typeface="Calibri" panose="020F0502020204030204" pitchFamily="34" charset="0"/>
                </a:rPr>
                <a:t>в </a:t>
              </a:r>
              <a:r>
                <a:rPr lang="en-US" sz="2000" b="1" dirty="0">
                  <a:solidFill>
                    <a:srgbClr val="C00000"/>
                  </a:solidFill>
                  <a:latin typeface="Calibri" panose="020F0502020204030204" pitchFamily="34" charset="0"/>
                  <a:cs typeface="Calibri" panose="020F0502020204030204" pitchFamily="34" charset="0"/>
                </a:rPr>
                <a:t>Top50</a:t>
              </a:r>
            </a:p>
          </p:txBody>
        </p:sp>
      </p:grpSp>
      <p:sp>
        <p:nvSpPr>
          <p:cNvPr id="19" name="Скругленный прямоугольник 18"/>
          <p:cNvSpPr/>
          <p:nvPr/>
        </p:nvSpPr>
        <p:spPr>
          <a:xfrm>
            <a:off x="290169" y="4081743"/>
            <a:ext cx="3529594" cy="12845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1600" b="1" dirty="0">
                <a:solidFill>
                  <a:prstClr val="black"/>
                </a:solidFill>
              </a:rPr>
              <a:t>Cluster</a:t>
            </a:r>
            <a:r>
              <a:rPr lang="ru-RU" sz="1600" b="1" dirty="0">
                <a:solidFill>
                  <a:prstClr val="black"/>
                </a:solidFill>
              </a:rPr>
              <a:t> </a:t>
            </a:r>
            <a:r>
              <a:rPr lang="en-US" sz="1600" b="1" dirty="0" err="1">
                <a:solidFill>
                  <a:prstClr val="black"/>
                </a:solidFill>
              </a:rPr>
              <a:t>HybriLIT</a:t>
            </a:r>
            <a:r>
              <a:rPr lang="ru-RU" sz="1600" b="1" dirty="0">
                <a:solidFill>
                  <a:prstClr val="black"/>
                </a:solidFill>
              </a:rPr>
              <a:t> </a:t>
            </a:r>
            <a:r>
              <a:rPr lang="ru-RU" sz="1600" b="1" dirty="0">
                <a:solidFill>
                  <a:srgbClr val="C00000"/>
                </a:solidFill>
              </a:rPr>
              <a:t>201</a:t>
            </a:r>
            <a:r>
              <a:rPr lang="en-US" sz="1600" b="1" dirty="0">
                <a:solidFill>
                  <a:srgbClr val="C00000"/>
                </a:solidFill>
              </a:rPr>
              <a:t>4</a:t>
            </a:r>
            <a:r>
              <a:rPr lang="ru-RU" sz="1600" b="1" dirty="0">
                <a:solidFill>
                  <a:srgbClr val="C00000"/>
                </a:solidFill>
              </a:rPr>
              <a:t>:</a:t>
            </a:r>
          </a:p>
          <a:p>
            <a:r>
              <a:rPr lang="en-US" sz="1600" b="1" dirty="0">
                <a:solidFill>
                  <a:prstClr val="black"/>
                </a:solidFill>
              </a:rPr>
              <a:t>Full peak performance</a:t>
            </a:r>
            <a:r>
              <a:rPr lang="ru-RU" sz="1600" b="1" dirty="0">
                <a:solidFill>
                  <a:prstClr val="black"/>
                </a:solidFill>
              </a:rPr>
              <a:t>:</a:t>
            </a:r>
            <a:endParaRPr lang="en-US" sz="1600" b="1" dirty="0">
              <a:solidFill>
                <a:prstClr val="black"/>
              </a:solidFill>
            </a:endParaRPr>
          </a:p>
          <a:p>
            <a:r>
              <a:rPr lang="en-US" sz="1600" b="1" dirty="0">
                <a:solidFill>
                  <a:srgbClr val="C00000"/>
                </a:solidFill>
              </a:rPr>
              <a:t>140</a:t>
            </a:r>
            <a:r>
              <a:rPr lang="en-US" sz="1600" b="1" dirty="0">
                <a:solidFill>
                  <a:prstClr val="black"/>
                </a:solidFill>
              </a:rPr>
              <a:t> </a:t>
            </a:r>
            <a:r>
              <a:rPr lang="en-US" sz="1600" b="1" dirty="0" err="1">
                <a:solidFill>
                  <a:prstClr val="black"/>
                </a:solidFill>
              </a:rPr>
              <a:t>TFlops</a:t>
            </a:r>
            <a:r>
              <a:rPr lang="en-US" sz="1600" b="1" dirty="0">
                <a:solidFill>
                  <a:prstClr val="black"/>
                </a:solidFill>
              </a:rPr>
              <a:t> for single precision</a:t>
            </a:r>
            <a:r>
              <a:rPr lang="ru-RU" sz="1600" b="1" dirty="0">
                <a:solidFill>
                  <a:prstClr val="black"/>
                </a:solidFill>
              </a:rPr>
              <a:t>; </a:t>
            </a:r>
            <a:endParaRPr lang="en-US" sz="1600" b="1" dirty="0">
              <a:solidFill>
                <a:prstClr val="black"/>
              </a:solidFill>
            </a:endParaRPr>
          </a:p>
          <a:p>
            <a:r>
              <a:rPr lang="en-US" sz="1600" b="1" dirty="0">
                <a:solidFill>
                  <a:srgbClr val="C00000"/>
                </a:solidFill>
              </a:rPr>
              <a:t>50</a:t>
            </a:r>
            <a:r>
              <a:rPr lang="en-US" sz="1600" b="1" dirty="0">
                <a:solidFill>
                  <a:prstClr val="black"/>
                </a:solidFill>
              </a:rPr>
              <a:t> </a:t>
            </a:r>
            <a:r>
              <a:rPr lang="en-US" sz="1600" b="1" dirty="0" err="1">
                <a:solidFill>
                  <a:prstClr val="black"/>
                </a:solidFill>
              </a:rPr>
              <a:t>TFlops</a:t>
            </a:r>
            <a:r>
              <a:rPr lang="en-US" sz="1600" b="1" dirty="0">
                <a:solidFill>
                  <a:prstClr val="black"/>
                </a:solidFill>
              </a:rPr>
              <a:t> for double precision</a:t>
            </a:r>
            <a:endParaRPr lang="ru-RU" sz="1600" b="1" dirty="0">
              <a:solidFill>
                <a:prstClr val="black"/>
              </a:solidFill>
            </a:endParaRPr>
          </a:p>
        </p:txBody>
      </p:sp>
      <p:pic>
        <p:nvPicPr>
          <p:cNvPr id="23" name="Рисунок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6159" y="5239047"/>
            <a:ext cx="1138680" cy="1584251"/>
          </a:xfrm>
          <a:prstGeom prst="rect">
            <a:avLst/>
          </a:prstGeom>
        </p:spPr>
      </p:pic>
      <p:sp>
        <p:nvSpPr>
          <p:cNvPr id="3" name="Прямоугольник 2"/>
          <p:cNvSpPr/>
          <p:nvPr/>
        </p:nvSpPr>
        <p:spPr>
          <a:xfrm>
            <a:off x="9324839" y="5638758"/>
            <a:ext cx="2698531" cy="784830"/>
          </a:xfrm>
          <a:prstGeom prst="rect">
            <a:avLst/>
          </a:prstGeom>
        </p:spPr>
        <p:txBody>
          <a:bodyPr wrap="square">
            <a:spAutoFit/>
          </a:bodyPr>
          <a:lstStyle/>
          <a:p>
            <a:r>
              <a:rPr lang="en-US" sz="1500" b="1" dirty="0">
                <a:solidFill>
                  <a:srgbClr val="C00000"/>
                </a:solidFill>
                <a:cs typeface="Calibri" panose="020F0502020204030204" pitchFamily="34" charset="0"/>
              </a:rPr>
              <a:t>Russian DC Awards 2020 in “The Best IT Solution for Data Centers” </a:t>
            </a:r>
            <a:endParaRPr lang="ru-RU" sz="1500" b="1" dirty="0">
              <a:solidFill>
                <a:srgbClr val="C00000"/>
              </a:solidFill>
              <a:cs typeface="Calibri" panose="020F0502020204030204" pitchFamily="34" charset="0"/>
            </a:endParaRPr>
          </a:p>
        </p:txBody>
      </p:sp>
    </p:spTree>
    <p:extLst>
      <p:ext uri="{BB962C8B-B14F-4D97-AF65-F5344CB8AC3E}">
        <p14:creationId xmlns:p14="http://schemas.microsoft.com/office/powerpoint/2010/main" val="1189554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5">
            <a:extLst>
              <a:ext uri="{FF2B5EF4-FFF2-40B4-BE49-F238E27FC236}">
                <a16:creationId xmlns="" xmlns:a16="http://schemas.microsoft.com/office/drawing/2014/main" id="{C35BF3CC-E66D-4BA5-B3E4-61FB1A67166B}"/>
              </a:ext>
            </a:extLst>
          </p:cNvPr>
          <p:cNvGrpSpPr/>
          <p:nvPr/>
        </p:nvGrpSpPr>
        <p:grpSpPr>
          <a:xfrm>
            <a:off x="298775" y="3491792"/>
            <a:ext cx="3672408" cy="3200257"/>
            <a:chOff x="1703512" y="836712"/>
            <a:chExt cx="3672408" cy="3200257"/>
          </a:xfrm>
        </p:grpSpPr>
        <p:pic>
          <p:nvPicPr>
            <p:cNvPr id="21"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703512" y="836712"/>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794473" y="1354119"/>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885434" y="1871526"/>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1976395" y="2388933"/>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p:blipFill>
          <p:spPr bwMode="auto">
            <a:xfrm>
              <a:off x="2067355" y="2906339"/>
              <a:ext cx="3308565" cy="1130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003790" y="-33636"/>
            <a:ext cx="4455366" cy="3323985"/>
          </a:xfrm>
          <a:prstGeom prst="rect">
            <a:avLst/>
          </a:prstGeom>
          <a:noFill/>
          <a:effectLst>
            <a:softEdge rad="1054100"/>
          </a:effectLst>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51845" y="4082856"/>
            <a:ext cx="6908851" cy="2730520"/>
          </a:xfrm>
          <a:prstGeom prst="rect">
            <a:avLst/>
          </a:prstGeom>
          <a:ln>
            <a:noFill/>
          </a:ln>
          <a:effectLst>
            <a:softEdge rad="939800"/>
          </a:effectLst>
        </p:spPr>
      </p:pic>
      <p:sp>
        <p:nvSpPr>
          <p:cNvPr id="15" name="Прямоугольник 14"/>
          <p:cNvSpPr/>
          <p:nvPr/>
        </p:nvSpPr>
        <p:spPr>
          <a:xfrm>
            <a:off x="298775" y="-116081"/>
            <a:ext cx="3070800" cy="4600800"/>
          </a:xfrm>
          <a:prstGeom prst="rect">
            <a:avLst/>
          </a:prstGeom>
          <a:blipFill dpi="0" rotWithShape="1">
            <a:blip r:embed="rId6" cstate="print">
              <a:lum bright="70000" contrast="-70000"/>
              <a:extLst>
                <a:ext uri="{28A0092B-C50C-407E-A947-70E740481C1C}">
                  <a14:useLocalDpi xmlns:a14="http://schemas.microsoft.com/office/drawing/2010/main"/>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prstClr val="white"/>
              </a:solidFill>
            </a:endParaRPr>
          </a:p>
        </p:txBody>
      </p:sp>
      <p:sp>
        <p:nvSpPr>
          <p:cNvPr id="16" name="Rectangle 4"/>
          <p:cNvSpPr>
            <a:spLocks noChangeArrowheads="1"/>
          </p:cNvSpPr>
          <p:nvPr/>
        </p:nvSpPr>
        <p:spPr bwMode="auto">
          <a:xfrm>
            <a:off x="1492808" y="2649996"/>
            <a:ext cx="9352690" cy="101566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lgn="ctr" fontAlgn="base">
              <a:spcBef>
                <a:spcPct val="0"/>
              </a:spcBef>
              <a:spcAft>
                <a:spcPct val="0"/>
              </a:spcAft>
            </a:pPr>
            <a:r>
              <a:rPr lang="en-US" sz="6000" b="1" i="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Thank you for your attention</a:t>
            </a:r>
            <a:endParaRPr lang="ru-RU" sz="6000" b="1" i="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pic>
        <p:nvPicPr>
          <p:cNvPr id="17" name="Рисунок 16"/>
          <p:cNvPicPr>
            <a:picLocks noChangeAspect="1"/>
          </p:cNvPicPr>
          <p:nvPr/>
        </p:nvPicPr>
        <p:blipFill rotWithShape="1">
          <a:blip r:embed="rId7">
            <a:extLst>
              <a:ext uri="{BEBA8EAE-BF5A-486C-A8C5-ECC9F3942E4B}">
                <a14:imgProps xmlns:a14="http://schemas.microsoft.com/office/drawing/2010/main">
                  <a14:imgLayer r:embed="rId8">
                    <a14:imgEffect>
                      <a14:sharpenSoften amount="-3000"/>
                    </a14:imgEffect>
                    <a14:imgEffect>
                      <a14:colorTemperature colorTemp="6600"/>
                    </a14:imgEffect>
                  </a14:imgLayer>
                </a14:imgProps>
              </a:ext>
              <a:ext uri="{28A0092B-C50C-407E-A947-70E740481C1C}">
                <a14:useLocalDpi xmlns:a14="http://schemas.microsoft.com/office/drawing/2010/main"/>
              </a:ext>
            </a:extLst>
          </a:blip>
          <a:srcRect/>
          <a:stretch/>
        </p:blipFill>
        <p:spPr>
          <a:xfrm>
            <a:off x="6979417" y="-149663"/>
            <a:ext cx="5282617" cy="3398125"/>
          </a:xfrm>
          <a:prstGeom prst="rect">
            <a:avLst/>
          </a:prstGeom>
          <a:ln>
            <a:noFill/>
          </a:ln>
          <a:effectLst>
            <a:softEdge rad="1270000"/>
          </a:effectLst>
        </p:spPr>
      </p:pic>
      <p:sp>
        <p:nvSpPr>
          <p:cNvPr id="2" name="Прямоугольник 1"/>
          <p:cNvSpPr/>
          <p:nvPr/>
        </p:nvSpPr>
        <p:spPr>
          <a:xfrm>
            <a:off x="2663371" y="3856343"/>
            <a:ext cx="6096000" cy="923330"/>
          </a:xfrm>
          <a:prstGeom prst="rect">
            <a:avLst/>
          </a:prstGeom>
        </p:spPr>
        <p:txBody>
          <a:bodyPr>
            <a:spAutoFit/>
          </a:bodyPr>
          <a:lstStyle/>
          <a:p>
            <a:pPr algn="ctr"/>
            <a:r>
              <a:rPr lang="en-US" b="1" dirty="0">
                <a:latin typeface="Calibri" panose="020F0502020204030204" pitchFamily="34" charset="0"/>
                <a:cs typeface="Calibri" panose="020F0502020204030204" pitchFamily="34" charset="0"/>
              </a:rPr>
              <a:t>HYBRILIT HETEROGENEOUS PLATFORM at MLIT JINR</a:t>
            </a:r>
            <a:r>
              <a:rPr lang="ru-RU" b="1" dirty="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pPr algn="ctr"/>
            <a:r>
              <a:rPr lang="en-US" sz="3600" dirty="0">
                <a:solidFill>
                  <a:srgbClr val="FF0000"/>
                </a:solidFill>
                <a:latin typeface="Calibri" panose="020F0502020204030204" pitchFamily="34" charset="0"/>
                <a:cs typeface="Calibri" panose="020F0502020204030204" pitchFamily="34" charset="0"/>
              </a:rPr>
              <a:t>http://hlit.jinr.ru</a:t>
            </a:r>
          </a:p>
        </p:txBody>
      </p:sp>
      <p:pic>
        <p:nvPicPr>
          <p:cNvPr id="20" name="Рисунок 4">
            <a:extLst>
              <a:ext uri="{FF2B5EF4-FFF2-40B4-BE49-F238E27FC236}">
                <a16:creationId xmlns="" xmlns:a16="http://schemas.microsoft.com/office/drawing/2014/main" id="{E99FECFD-163C-4300-87ED-C4D4ABCDCFAB}"/>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068998" y="189748"/>
            <a:ext cx="989500"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637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 name="CustomShape 1"/>
          <p:cNvSpPr/>
          <p:nvPr/>
        </p:nvSpPr>
        <p:spPr>
          <a:xfrm flipH="1">
            <a:off x="0" y="0"/>
            <a:ext cx="12191040" cy="848299"/>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lIns="82440" tIns="41040" rIns="82440" bIns="41040" anchor="ctr">
            <a:noAutofit/>
          </a:bodyPr>
          <a:lstStyle/>
          <a:p>
            <a:pPr algn="ctr">
              <a:lnSpc>
                <a:spcPct val="90000"/>
              </a:lnSpc>
              <a:buClr>
                <a:srgbClr val="000000"/>
              </a:buClr>
              <a:buFont typeface="Arial"/>
              <a:buNone/>
            </a:pPr>
            <a:endParaRPr lang="en-US" sz="2400" b="1" kern="0" dirty="0">
              <a:solidFill>
                <a:srgbClr val="FFFFFF"/>
              </a:solidFill>
              <a:effectLst>
                <a:outerShdw blurRad="38100" dist="38100" dir="2700000" algn="tl">
                  <a:srgbClr val="000000">
                    <a:alpha val="43137"/>
                  </a:srgbClr>
                </a:outerShdw>
              </a:effectLst>
              <a:ea typeface="Calibri"/>
              <a:cs typeface="Calibri"/>
              <a:sym typeface="Calibri"/>
            </a:endParaRPr>
          </a:p>
        </p:txBody>
      </p:sp>
      <p:pic>
        <p:nvPicPr>
          <p:cNvPr id="9" name="Рисунок 8">
            <a:extLst>
              <a:ext uri="{FF2B5EF4-FFF2-40B4-BE49-F238E27FC236}">
                <a16:creationId xmlns=""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36417" y="52366"/>
            <a:ext cx="1000808" cy="697302"/>
          </a:xfrm>
          <a:prstGeom prst="rect">
            <a:avLst/>
          </a:prstGeom>
        </p:spPr>
      </p:pic>
      <p:sp>
        <p:nvSpPr>
          <p:cNvPr id="2" name="Прямоугольник 1"/>
          <p:cNvSpPr/>
          <p:nvPr/>
        </p:nvSpPr>
        <p:spPr>
          <a:xfrm>
            <a:off x="1448406" y="170184"/>
            <a:ext cx="10742634" cy="461665"/>
          </a:xfrm>
          <a:prstGeom prst="rect">
            <a:avLst/>
          </a:prstGeom>
          <a:effectLst>
            <a:outerShdw blurRad="50800" dist="38100" dir="5400000" algn="t" rotWithShape="0">
              <a:prstClr val="black">
                <a:alpha val="40000"/>
              </a:prstClr>
            </a:outerShdw>
          </a:effectLst>
        </p:spPr>
        <p:txBody>
          <a:bodyPr wrap="square">
            <a:spAutoFit/>
          </a:bodyPr>
          <a:lstStyle/>
          <a:p>
            <a:r>
              <a:rPr lang="en-US" sz="2400" b="1" dirty="0">
                <a:solidFill>
                  <a:prstClr val="white"/>
                </a:solidFill>
                <a:effectLst>
                  <a:outerShdw blurRad="38100" dist="38100" dir="2700000" algn="tl">
                    <a:srgbClr val="000000">
                      <a:alpha val="43137"/>
                    </a:srgbClr>
                  </a:outerShdw>
                </a:effectLst>
              </a:rPr>
              <a:t>SC </a:t>
            </a:r>
            <a:r>
              <a:rPr lang="en-US" sz="2400" b="1" dirty="0" err="1">
                <a:solidFill>
                  <a:prstClr val="white"/>
                </a:solidFill>
                <a:effectLst>
                  <a:outerShdw blurRad="38100" dist="38100" dir="2700000" algn="tl">
                    <a:srgbClr val="000000">
                      <a:alpha val="43137"/>
                    </a:srgbClr>
                  </a:outerShdw>
                </a:effectLst>
              </a:rPr>
              <a:t>Govorun</a:t>
            </a:r>
            <a:r>
              <a:rPr lang="en-US" sz="2400" b="1" dirty="0">
                <a:solidFill>
                  <a:prstClr val="white"/>
                </a:solidFill>
                <a:effectLst>
                  <a:outerShdw blurRad="38100" dist="38100" dir="2700000" algn="tl">
                    <a:srgbClr val="000000">
                      <a:alpha val="43137"/>
                    </a:srgbClr>
                  </a:outerShdw>
                </a:effectLst>
              </a:rPr>
              <a:t>  included into unified supercomputer network of Russia</a:t>
            </a: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1533" y="2317788"/>
            <a:ext cx="5840626" cy="3152038"/>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27943" y="3644900"/>
            <a:ext cx="4786380" cy="3190920"/>
          </a:xfrm>
          <a:prstGeom prst="rect">
            <a:avLst/>
          </a:prstGeom>
          <a:ln>
            <a:noFill/>
          </a:ln>
          <a:effectLst>
            <a:softEdge rad="112500"/>
          </a:effectLst>
        </p:spPr>
      </p:pic>
      <p:sp>
        <p:nvSpPr>
          <p:cNvPr id="10" name="Прямоугольник 9"/>
          <p:cNvSpPr/>
          <p:nvPr/>
        </p:nvSpPr>
        <p:spPr>
          <a:xfrm>
            <a:off x="3846163" y="5090034"/>
            <a:ext cx="2008742" cy="1323439"/>
          </a:xfrm>
          <a:prstGeom prst="rect">
            <a:avLst/>
          </a:prstGeom>
        </p:spPr>
        <p:txBody>
          <a:bodyPr wrap="square">
            <a:spAutoFit/>
          </a:bodyPr>
          <a:lstStyle/>
          <a:p>
            <a:pPr algn="ctr"/>
            <a:r>
              <a:rPr lang="en-US" sz="1600" dirty="0">
                <a:solidFill>
                  <a:prstClr val="black"/>
                </a:solidFill>
                <a:latin typeface="Times New Roman" panose="02020603050405020304" pitchFamily="18" charset="0"/>
                <a:cs typeface="Times New Roman" panose="02020603050405020304" pitchFamily="18" charset="0"/>
              </a:rPr>
              <a:t>Director of the Joint Supercomputer Centre of the Russian Academy of Sciences Boris </a:t>
            </a:r>
            <a:r>
              <a:rPr lang="en-US" sz="1600" dirty="0" err="1">
                <a:solidFill>
                  <a:prstClr val="black"/>
                </a:solidFill>
                <a:latin typeface="Times New Roman" panose="02020603050405020304" pitchFamily="18" charset="0"/>
                <a:cs typeface="Times New Roman" panose="02020603050405020304" pitchFamily="18" charset="0"/>
              </a:rPr>
              <a:t>Shabanov</a:t>
            </a:r>
            <a:endParaRPr lang="ru-RU" sz="1600" dirty="0">
              <a:solidFill>
                <a:prstClr val="black"/>
              </a:solidFill>
            </a:endParaRPr>
          </a:p>
        </p:txBody>
      </p:sp>
      <p:sp>
        <p:nvSpPr>
          <p:cNvPr id="11" name="Прямоугольник 10"/>
          <p:cNvSpPr/>
          <p:nvPr/>
        </p:nvSpPr>
        <p:spPr>
          <a:xfrm>
            <a:off x="-1" y="5090034"/>
            <a:ext cx="2014887" cy="1569660"/>
          </a:xfrm>
          <a:prstGeom prst="rect">
            <a:avLst/>
          </a:prstGeom>
        </p:spPr>
        <p:txBody>
          <a:bodyPr wrap="square">
            <a:spAutoFit/>
          </a:bodyPr>
          <a:lstStyle/>
          <a:p>
            <a:pPr algn="ctr"/>
            <a:r>
              <a:rPr lang="en-US" sz="1600" dirty="0">
                <a:solidFill>
                  <a:prstClr val="black"/>
                </a:solidFill>
                <a:latin typeface="Times New Roman" panose="02020603050405020304" pitchFamily="18" charset="0"/>
                <a:cs typeface="Times New Roman" panose="02020603050405020304" pitchFamily="18" charset="0"/>
              </a:rPr>
              <a:t>Director of the Meshcheryakov Laboratory of Information Technologies JINR Vladimir </a:t>
            </a:r>
            <a:r>
              <a:rPr lang="en-US" sz="1600" dirty="0" err="1">
                <a:solidFill>
                  <a:prstClr val="black"/>
                </a:solidFill>
                <a:latin typeface="Times New Roman" panose="02020603050405020304" pitchFamily="18" charset="0"/>
                <a:cs typeface="Times New Roman" panose="02020603050405020304" pitchFamily="18" charset="0"/>
              </a:rPr>
              <a:t>Korenkov</a:t>
            </a:r>
            <a:endParaRPr lang="ru-RU" sz="1600" dirty="0">
              <a:solidFill>
                <a:prstClr val="black"/>
              </a:solidFill>
            </a:endParaRPr>
          </a:p>
        </p:txBody>
      </p:sp>
      <p:sp>
        <p:nvSpPr>
          <p:cNvPr id="12" name="Прямоугольник 11"/>
          <p:cNvSpPr/>
          <p:nvPr/>
        </p:nvSpPr>
        <p:spPr>
          <a:xfrm>
            <a:off x="2014887" y="5090033"/>
            <a:ext cx="1850783" cy="1323439"/>
          </a:xfrm>
          <a:prstGeom prst="rect">
            <a:avLst/>
          </a:prstGeom>
        </p:spPr>
        <p:txBody>
          <a:bodyPr wrap="square">
            <a:spAutoFit/>
          </a:bodyPr>
          <a:lstStyle/>
          <a:p>
            <a:pPr algn="ctr"/>
            <a:r>
              <a:rPr lang="en-US" sz="1600" dirty="0">
                <a:solidFill>
                  <a:prstClr val="black"/>
                </a:solidFill>
                <a:latin typeface="Times New Roman" panose="02020603050405020304" pitchFamily="18" charset="0"/>
                <a:cs typeface="Times New Roman" panose="02020603050405020304" pitchFamily="18" charset="0"/>
              </a:rPr>
              <a:t>Rector of Peter the Great St. Petersburg Polytechnic University Andrey </a:t>
            </a:r>
            <a:r>
              <a:rPr lang="en-US" sz="1600" dirty="0" err="1">
                <a:solidFill>
                  <a:prstClr val="black"/>
                </a:solidFill>
                <a:latin typeface="Times New Roman" panose="02020603050405020304" pitchFamily="18" charset="0"/>
                <a:cs typeface="Times New Roman" panose="02020603050405020304" pitchFamily="18" charset="0"/>
              </a:rPr>
              <a:t>Rudskoi</a:t>
            </a:r>
            <a:endParaRPr lang="ru-RU" sz="1600" dirty="0">
              <a:solidFill>
                <a:prstClr val="black"/>
              </a:solidFill>
            </a:endParaRPr>
          </a:p>
        </p:txBody>
      </p:sp>
      <p:sp>
        <p:nvSpPr>
          <p:cNvPr id="13" name="Прямоугольник 12"/>
          <p:cNvSpPr/>
          <p:nvPr/>
        </p:nvSpPr>
        <p:spPr>
          <a:xfrm>
            <a:off x="128707" y="855258"/>
            <a:ext cx="11736459" cy="923330"/>
          </a:xfrm>
          <a:prstGeom prst="rect">
            <a:avLst/>
          </a:prstGeom>
        </p:spPr>
        <p:txBody>
          <a:bodyPr wrap="square">
            <a:spAutoFit/>
          </a:bodyPr>
          <a:lstStyle/>
          <a:p>
            <a:pPr algn="just"/>
            <a:r>
              <a:rPr lang="en-US" dirty="0">
                <a:solidFill>
                  <a:srgbClr val="0033CC"/>
                </a:solidFill>
                <a:latin typeface="Times New Roman" panose="02020603050405020304" pitchFamily="18" charset="0"/>
                <a:cs typeface="Times New Roman" panose="02020603050405020304" pitchFamily="18" charset="0"/>
              </a:rPr>
              <a:t>On 24 September</a:t>
            </a:r>
            <a:r>
              <a:rPr lang="en-US" dirty="0">
                <a:solidFill>
                  <a:prstClr val="black"/>
                </a:solidFill>
                <a:latin typeface="Times New Roman" panose="02020603050405020304" pitchFamily="18" charset="0"/>
                <a:cs typeface="Times New Roman" panose="02020603050405020304" pitchFamily="18" charset="0"/>
              </a:rPr>
              <a:t>, an agreement was signed in St. Petersburg on </a:t>
            </a:r>
            <a:r>
              <a:rPr lang="en-US" dirty="0">
                <a:solidFill>
                  <a:srgbClr val="0033CC"/>
                </a:solidFill>
                <a:latin typeface="Times New Roman" panose="02020603050405020304" pitchFamily="18" charset="0"/>
                <a:cs typeface="Times New Roman" panose="02020603050405020304" pitchFamily="18" charset="0"/>
              </a:rPr>
              <a:t>uniting three supercomputers, including </a:t>
            </a:r>
            <a:r>
              <a:rPr lang="en-US" dirty="0">
                <a:solidFill>
                  <a:prstClr val="black"/>
                </a:solidFill>
                <a:latin typeface="Times New Roman" panose="02020603050405020304" pitchFamily="18" charset="0"/>
                <a:cs typeface="Times New Roman" panose="02020603050405020304" pitchFamily="18" charset="0"/>
              </a:rPr>
              <a:t>the object of the scientific infrastructure of the JINR Member States – </a:t>
            </a:r>
            <a:r>
              <a:rPr lang="en-US" dirty="0">
                <a:solidFill>
                  <a:srgbClr val="0033CC"/>
                </a:solidFill>
                <a:latin typeface="Times New Roman" panose="02020603050405020304" pitchFamily="18" charset="0"/>
                <a:cs typeface="Times New Roman" panose="02020603050405020304" pitchFamily="18" charset="0"/>
              </a:rPr>
              <a:t>the “</a:t>
            </a:r>
            <a:r>
              <a:rPr lang="en-US" dirty="0" err="1">
                <a:solidFill>
                  <a:srgbClr val="0033CC"/>
                </a:solidFill>
                <a:latin typeface="Times New Roman" panose="02020603050405020304" pitchFamily="18" charset="0"/>
                <a:cs typeface="Times New Roman" panose="02020603050405020304" pitchFamily="18" charset="0"/>
              </a:rPr>
              <a:t>Govorun</a:t>
            </a:r>
            <a:r>
              <a:rPr lang="en-US" dirty="0">
                <a:solidFill>
                  <a:srgbClr val="0033CC"/>
                </a:solidFill>
                <a:latin typeface="Times New Roman" panose="02020603050405020304" pitchFamily="18" charset="0"/>
                <a:cs typeface="Times New Roman" panose="02020603050405020304" pitchFamily="18" charset="0"/>
              </a:rPr>
              <a:t>” supercomputer</a:t>
            </a:r>
            <a:r>
              <a:rPr lang="en-US" dirty="0">
                <a:solidFill>
                  <a:prstClr val="black"/>
                </a:solidFill>
                <a:latin typeface="Times New Roman" panose="02020603050405020304" pitchFamily="18" charset="0"/>
                <a:cs typeface="Times New Roman" panose="02020603050405020304" pitchFamily="18" charset="0"/>
              </a:rPr>
              <a:t> – </a:t>
            </a:r>
            <a:r>
              <a:rPr lang="en-US" dirty="0">
                <a:solidFill>
                  <a:srgbClr val="0033CC"/>
                </a:solidFill>
                <a:latin typeface="Times New Roman" panose="02020603050405020304" pitchFamily="18" charset="0"/>
                <a:cs typeface="Times New Roman" panose="02020603050405020304" pitchFamily="18" charset="0"/>
              </a:rPr>
              <a:t>into a single network</a:t>
            </a:r>
            <a:r>
              <a:rPr lang="en-US" dirty="0">
                <a:solidFill>
                  <a:prstClr val="black"/>
                </a:solidFill>
                <a:latin typeface="Times New Roman" panose="02020603050405020304" pitchFamily="18" charset="0"/>
                <a:cs typeface="Times New Roman" panose="02020603050405020304" pitchFamily="18" charset="0"/>
              </a:rPr>
              <a:t>. </a:t>
            </a:r>
            <a:r>
              <a:rPr lang="en-US" dirty="0">
                <a:solidFill>
                  <a:srgbClr val="0033CC"/>
                </a:solidFill>
                <a:latin typeface="Times New Roman" panose="02020603050405020304" pitchFamily="18" charset="0"/>
                <a:cs typeface="Times New Roman" panose="02020603050405020304" pitchFamily="18" charset="0"/>
              </a:rPr>
              <a:t>Its aim is to develop the National Research Computer Network of Russia</a:t>
            </a:r>
            <a:r>
              <a:rPr lang="ru-RU"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a:t>
            </a:r>
            <a:endParaRPr lang="ru-RU" dirty="0">
              <a:solidFill>
                <a:prstClr val="black"/>
              </a:solidFill>
            </a:endParaRPr>
          </a:p>
        </p:txBody>
      </p:sp>
      <p:sp>
        <p:nvSpPr>
          <p:cNvPr id="14" name="Прямоугольник 13"/>
          <p:cNvSpPr/>
          <p:nvPr/>
        </p:nvSpPr>
        <p:spPr>
          <a:xfrm>
            <a:off x="658056" y="1896031"/>
            <a:ext cx="4192478" cy="584775"/>
          </a:xfrm>
          <a:prstGeom prst="rect">
            <a:avLst/>
          </a:prstGeom>
        </p:spPr>
        <p:txBody>
          <a:bodyPr wrap="square">
            <a:spAutoFit/>
          </a:bodyPr>
          <a:lstStyle/>
          <a:p>
            <a:pPr algn="ctr"/>
            <a:r>
              <a:rPr lang="en-US" sz="1600" dirty="0">
                <a:solidFill>
                  <a:prstClr val="black"/>
                </a:solidFill>
                <a:latin typeface="Times New Roman" panose="02020603050405020304" pitchFamily="18" charset="0"/>
                <a:cs typeface="Times New Roman" panose="02020603050405020304" pitchFamily="18" charset="0"/>
              </a:rPr>
              <a:t>Deputy Prime Minister of the Russian Federation Dmitry </a:t>
            </a:r>
            <a:r>
              <a:rPr lang="en-US" sz="1600" dirty="0" err="1">
                <a:solidFill>
                  <a:prstClr val="black"/>
                </a:solidFill>
                <a:latin typeface="Times New Roman" panose="02020603050405020304" pitchFamily="18" charset="0"/>
                <a:cs typeface="Times New Roman" panose="02020603050405020304" pitchFamily="18" charset="0"/>
              </a:rPr>
              <a:t>Chernyshenko</a:t>
            </a:r>
            <a:endParaRPr lang="ru-RU" sz="1600" dirty="0">
              <a:solidFill>
                <a:prstClr val="black"/>
              </a:solidFill>
            </a:endParaRPr>
          </a:p>
        </p:txBody>
      </p:sp>
      <p:sp>
        <p:nvSpPr>
          <p:cNvPr id="15" name="Прямоугольник 14"/>
          <p:cNvSpPr/>
          <p:nvPr/>
        </p:nvSpPr>
        <p:spPr>
          <a:xfrm>
            <a:off x="6095520" y="1449013"/>
            <a:ext cx="5769646" cy="2308324"/>
          </a:xfrm>
          <a:prstGeom prst="rect">
            <a:avLst/>
          </a:prstGeom>
        </p:spPr>
        <p:txBody>
          <a:bodyPr wrap="square">
            <a:spAutoFit/>
          </a:bodyPr>
          <a:lstStyle/>
          <a:p>
            <a:pPr algn="just">
              <a:defRPr/>
            </a:pPr>
            <a:r>
              <a:rPr lang="en-US" dirty="0">
                <a:solidFill>
                  <a:prstClr val="black"/>
                </a:solidFill>
                <a:latin typeface="Times New Roman" panose="02020603050405020304" pitchFamily="18" charset="0"/>
                <a:cs typeface="Times New Roman" panose="02020603050405020304" pitchFamily="18" charset="0"/>
              </a:rPr>
              <a:t>There is a unified scientific and educational space of information technologies being formed in Russia. Scientific world-level </a:t>
            </a:r>
            <a:r>
              <a:rPr lang="en-US" dirty="0" err="1">
                <a:solidFill>
                  <a:prstClr val="black"/>
                </a:solidFill>
                <a:latin typeface="Times New Roman" panose="02020603050405020304" pitchFamily="18" charset="0"/>
                <a:cs typeface="Times New Roman" panose="02020603050405020304" pitchFamily="18" charset="0"/>
              </a:rPr>
              <a:t>centres</a:t>
            </a:r>
            <a:r>
              <a:rPr lang="en-US" dirty="0">
                <a:solidFill>
                  <a:prstClr val="black"/>
                </a:solidFill>
                <a:latin typeface="Times New Roman" panose="02020603050405020304" pitchFamily="18" charset="0"/>
                <a:cs typeface="Times New Roman" panose="02020603050405020304" pitchFamily="18" charset="0"/>
              </a:rPr>
              <a:t>, scientific-educational and engineering </a:t>
            </a:r>
            <a:r>
              <a:rPr lang="en-US" dirty="0" err="1">
                <a:solidFill>
                  <a:prstClr val="black"/>
                </a:solidFill>
                <a:latin typeface="Times New Roman" panose="02020603050405020304" pitchFamily="18" charset="0"/>
                <a:cs typeface="Times New Roman" panose="02020603050405020304" pitchFamily="18" charset="0"/>
              </a:rPr>
              <a:t>centres</a:t>
            </a:r>
            <a:r>
              <a:rPr lang="en-US" dirty="0">
                <a:solidFill>
                  <a:prstClr val="black"/>
                </a:solidFill>
                <a:latin typeface="Times New Roman" panose="02020603050405020304" pitchFamily="18" charset="0"/>
                <a:cs typeface="Times New Roman" panose="02020603050405020304" pitchFamily="18" charset="0"/>
              </a:rPr>
              <a:t> gain an opportunity for distributed work with big data at </a:t>
            </a:r>
            <a:r>
              <a:rPr lang="en-US" dirty="0" err="1">
                <a:solidFill>
                  <a:prstClr val="black"/>
                </a:solidFill>
                <a:latin typeface="Times New Roman" panose="02020603050405020304" pitchFamily="18" charset="0"/>
                <a:cs typeface="Times New Roman" panose="02020603050405020304" pitchFamily="18" charset="0"/>
              </a:rPr>
              <a:t>megascience</a:t>
            </a:r>
            <a:r>
              <a:rPr lang="en-US" dirty="0">
                <a:solidFill>
                  <a:prstClr val="black"/>
                </a:solidFill>
                <a:latin typeface="Times New Roman" panose="02020603050405020304" pitchFamily="18" charset="0"/>
                <a:cs typeface="Times New Roman" panose="02020603050405020304" pitchFamily="18" charset="0"/>
              </a:rPr>
              <a:t> scientific facilities in supercomputer </a:t>
            </a:r>
            <a:r>
              <a:rPr lang="en-US" dirty="0" err="1">
                <a:solidFill>
                  <a:prstClr val="black"/>
                </a:solidFill>
                <a:latin typeface="Times New Roman" panose="02020603050405020304" pitchFamily="18" charset="0"/>
                <a:cs typeface="Times New Roman" panose="02020603050405020304" pitchFamily="18" charset="0"/>
              </a:rPr>
              <a:t>centres</a:t>
            </a:r>
            <a:r>
              <a:rPr lang="en-US" dirty="0">
                <a:solidFill>
                  <a:prstClr val="black"/>
                </a:solidFill>
                <a:latin typeface="Times New Roman" panose="02020603050405020304" pitchFamily="18" charset="0"/>
                <a:cs typeface="Times New Roman" panose="02020603050405020304" pitchFamily="18" charset="0"/>
              </a:rPr>
              <a:t>. Researchers and developers will be provided with global access to services of machine learning, big data analysis, supercomputer resources.</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241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 xmlns:a16="http://schemas.microsoft.com/office/drawing/2014/main" id="{58F74633-178B-EA40-929C-10F102351C46}"/>
              </a:ext>
            </a:extLst>
          </p:cNvPr>
          <p:cNvGrpSpPr/>
          <p:nvPr/>
        </p:nvGrpSpPr>
        <p:grpSpPr>
          <a:xfrm>
            <a:off x="360869" y="3632954"/>
            <a:ext cx="2725440" cy="931926"/>
            <a:chOff x="64719" y="2067601"/>
            <a:chExt cx="3286088" cy="1227601"/>
          </a:xfrm>
        </p:grpSpPr>
        <p:pic>
          <p:nvPicPr>
            <p:cNvPr id="32" name="Рисунок 31">
              <a:extLst>
                <a:ext uri="{FF2B5EF4-FFF2-40B4-BE49-F238E27FC236}">
                  <a16:creationId xmlns="" xmlns:a16="http://schemas.microsoft.com/office/drawing/2014/main" id="{0FACC8E0-8D63-40DF-AEFA-D4675D96FF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9" y="2067601"/>
              <a:ext cx="1227600" cy="1227601"/>
            </a:xfrm>
            <a:prstGeom prst="rect">
              <a:avLst/>
            </a:prstGeom>
          </p:spPr>
        </p:pic>
        <p:sp>
          <p:nvSpPr>
            <p:cNvPr id="34" name="Прямоугольник 33">
              <a:extLst>
                <a:ext uri="{FF2B5EF4-FFF2-40B4-BE49-F238E27FC236}">
                  <a16:creationId xmlns="" xmlns:a16="http://schemas.microsoft.com/office/drawing/2014/main" id="{09518477-402C-486F-B12B-008E6A763FCE}"/>
                </a:ext>
              </a:extLst>
            </p:cNvPr>
            <p:cNvSpPr/>
            <p:nvPr/>
          </p:nvSpPr>
          <p:spPr>
            <a:xfrm rot="15964615">
              <a:off x="2350345" y="1722361"/>
              <a:ext cx="60224" cy="1940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3" name="Прямоугольник 22">
            <a:extLst>
              <a:ext uri="{FF2B5EF4-FFF2-40B4-BE49-F238E27FC236}">
                <a16:creationId xmlns="" xmlns:a16="http://schemas.microsoft.com/office/drawing/2014/main" id="{9FD0EAF8-C73D-48F5-A9FC-1F6379D78F80}"/>
              </a:ext>
            </a:extLst>
          </p:cNvPr>
          <p:cNvSpPr/>
          <p:nvPr/>
        </p:nvSpPr>
        <p:spPr>
          <a:xfrm flipH="1">
            <a:off x="0" y="-2375"/>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ru-RU" sz="2800" b="1" dirty="0">
                <a:solidFill>
                  <a:prstClr val="white"/>
                </a:solidFill>
              </a:rPr>
              <a:t>Объединенная географически распределенная</a:t>
            </a:r>
          </a:p>
          <a:p>
            <a:pPr algn="ctr" defTabSz="404131">
              <a:lnSpc>
                <a:spcPct val="90000"/>
              </a:lnSpc>
              <a:buClr>
                <a:srgbClr val="000000"/>
              </a:buClr>
              <a:buSzPct val="100000"/>
              <a:defRPr/>
            </a:pPr>
            <a:r>
              <a:rPr lang="ru-RU" sz="2800" b="1" dirty="0">
                <a:solidFill>
                  <a:prstClr val="white"/>
                </a:solidFill>
              </a:rPr>
              <a:t>суперкомпьютерная инфраструктура</a:t>
            </a:r>
            <a:endParaRPr lang="en-US" sz="2800" b="1" dirty="0">
              <a:solidFill>
                <a:prstClr val="white"/>
              </a:solidFill>
            </a:endParaRPr>
          </a:p>
        </p:txBody>
      </p:sp>
      <p:pic>
        <p:nvPicPr>
          <p:cNvPr id="2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grpSp>
        <p:nvGrpSpPr>
          <p:cNvPr id="11" name="Группа 10">
            <a:extLst>
              <a:ext uri="{FF2B5EF4-FFF2-40B4-BE49-F238E27FC236}">
                <a16:creationId xmlns="" xmlns:a16="http://schemas.microsoft.com/office/drawing/2014/main" id="{E8D1F94B-0CCE-7D46-BA3B-EBCF44D42B00}"/>
              </a:ext>
            </a:extLst>
          </p:cNvPr>
          <p:cNvGrpSpPr/>
          <p:nvPr/>
        </p:nvGrpSpPr>
        <p:grpSpPr>
          <a:xfrm>
            <a:off x="9430324" y="1278421"/>
            <a:ext cx="2544075" cy="862407"/>
            <a:chOff x="8051314" y="1668675"/>
            <a:chExt cx="3657308" cy="1281932"/>
          </a:xfrm>
        </p:grpSpPr>
        <p:sp>
          <p:nvSpPr>
            <p:cNvPr id="28" name="Прямоугольник 27">
              <a:extLst>
                <a:ext uri="{FF2B5EF4-FFF2-40B4-BE49-F238E27FC236}">
                  <a16:creationId xmlns="" xmlns:a16="http://schemas.microsoft.com/office/drawing/2014/main" id="{3B838EAE-BEFF-4517-811F-491A90D67DEC}"/>
                </a:ext>
              </a:extLst>
            </p:cNvPr>
            <p:cNvSpPr/>
            <p:nvPr/>
          </p:nvSpPr>
          <p:spPr>
            <a:xfrm rot="15168916" flipH="1">
              <a:off x="9185821" y="1770381"/>
              <a:ext cx="45719" cy="231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35" name="Рисунок 34">
              <a:extLst>
                <a:ext uri="{FF2B5EF4-FFF2-40B4-BE49-F238E27FC236}">
                  <a16:creationId xmlns="" xmlns:a16="http://schemas.microsoft.com/office/drawing/2014/main" id="{053FBD3E-595D-4F51-931F-C991C896F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1022" y="1668675"/>
              <a:ext cx="1227600" cy="1227600"/>
            </a:xfrm>
            <a:prstGeom prst="rect">
              <a:avLst/>
            </a:prstGeom>
          </p:spPr>
        </p:pic>
      </p:grpSp>
      <p:grpSp>
        <p:nvGrpSpPr>
          <p:cNvPr id="16" name="Группа 15">
            <a:extLst>
              <a:ext uri="{FF2B5EF4-FFF2-40B4-BE49-F238E27FC236}">
                <a16:creationId xmlns="" xmlns:a16="http://schemas.microsoft.com/office/drawing/2014/main" id="{1657D97E-6808-A740-9968-26129980254E}"/>
              </a:ext>
            </a:extLst>
          </p:cNvPr>
          <p:cNvGrpSpPr/>
          <p:nvPr/>
        </p:nvGrpSpPr>
        <p:grpSpPr>
          <a:xfrm>
            <a:off x="2991265" y="1254940"/>
            <a:ext cx="6861521" cy="4929960"/>
            <a:chOff x="2991265" y="1254940"/>
            <a:chExt cx="6861521" cy="4929960"/>
          </a:xfrm>
        </p:grpSpPr>
        <p:grpSp>
          <p:nvGrpSpPr>
            <p:cNvPr id="12" name="Группа 11">
              <a:extLst>
                <a:ext uri="{FF2B5EF4-FFF2-40B4-BE49-F238E27FC236}">
                  <a16:creationId xmlns="" xmlns:a16="http://schemas.microsoft.com/office/drawing/2014/main" id="{F5971945-3469-8D47-A297-5338E9FC3A57}"/>
                </a:ext>
              </a:extLst>
            </p:cNvPr>
            <p:cNvGrpSpPr/>
            <p:nvPr/>
          </p:nvGrpSpPr>
          <p:grpSpPr>
            <a:xfrm>
              <a:off x="2991265" y="1254940"/>
              <a:ext cx="6861521" cy="4929960"/>
              <a:chOff x="3115285" y="1552007"/>
              <a:chExt cx="5268214" cy="4094994"/>
            </a:xfrm>
          </p:grpSpPr>
          <p:pic>
            <p:nvPicPr>
              <p:cNvPr id="18" name="Рисунок 17">
                <a:extLst>
                  <a:ext uri="{FF2B5EF4-FFF2-40B4-BE49-F238E27FC236}">
                    <a16:creationId xmlns="" xmlns:a16="http://schemas.microsoft.com/office/drawing/2014/main" id="{43E1C812-8D82-40A0-8B26-B2F1D49919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5888" y="3021660"/>
                <a:ext cx="1463090" cy="588059"/>
              </a:xfrm>
              <a:prstGeom prst="rect">
                <a:avLst/>
              </a:prstGeom>
            </p:spPr>
          </p:pic>
          <p:sp>
            <p:nvSpPr>
              <p:cNvPr id="10" name="Круг: прозрачная заливка 9">
                <a:extLst>
                  <a:ext uri="{FF2B5EF4-FFF2-40B4-BE49-F238E27FC236}">
                    <a16:creationId xmlns="" xmlns:a16="http://schemas.microsoft.com/office/drawing/2014/main" id="{69D4F48D-C27A-49D6-8C43-7698C18422BC}"/>
                  </a:ext>
                </a:extLst>
              </p:cNvPr>
              <p:cNvSpPr/>
              <p:nvPr/>
            </p:nvSpPr>
            <p:spPr>
              <a:xfrm rot="20826071">
                <a:off x="3115285" y="1552007"/>
                <a:ext cx="5268214" cy="4094994"/>
              </a:xfrm>
              <a:prstGeom prst="donut">
                <a:avLst>
                  <a:gd name="adj" fmla="val 22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grpSp>
        <p:sp>
          <p:nvSpPr>
            <p:cNvPr id="2" name="Овал 1">
              <a:extLst>
                <a:ext uri="{FF2B5EF4-FFF2-40B4-BE49-F238E27FC236}">
                  <a16:creationId xmlns="" xmlns:a16="http://schemas.microsoft.com/office/drawing/2014/main" id="{46AB45ED-B6BE-8A46-9497-C5084B8F50B9}"/>
                </a:ext>
              </a:extLst>
            </p:cNvPr>
            <p:cNvSpPr/>
            <p:nvPr/>
          </p:nvSpPr>
          <p:spPr>
            <a:xfrm>
              <a:off x="4475195" y="1594938"/>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Овал 18">
              <a:extLst>
                <a:ext uri="{FF2B5EF4-FFF2-40B4-BE49-F238E27FC236}">
                  <a16:creationId xmlns="" xmlns:a16="http://schemas.microsoft.com/office/drawing/2014/main" id="{0AAC6B65-DAF9-2243-A57C-06D7BC9CEE8C}"/>
                </a:ext>
              </a:extLst>
            </p:cNvPr>
            <p:cNvSpPr/>
            <p:nvPr/>
          </p:nvSpPr>
          <p:spPr>
            <a:xfrm>
              <a:off x="3640452" y="5381810"/>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 name="Овал 19">
              <a:extLst>
                <a:ext uri="{FF2B5EF4-FFF2-40B4-BE49-F238E27FC236}">
                  <a16:creationId xmlns="" xmlns:a16="http://schemas.microsoft.com/office/drawing/2014/main" id="{66EAE1BE-4C6C-BC4E-9974-E05AEF9C8535}"/>
                </a:ext>
              </a:extLst>
            </p:cNvPr>
            <p:cNvSpPr/>
            <p:nvPr/>
          </p:nvSpPr>
          <p:spPr>
            <a:xfrm>
              <a:off x="8666422" y="4913283"/>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5" name="Рисунок 4">
            <a:extLst>
              <a:ext uri="{FF2B5EF4-FFF2-40B4-BE49-F238E27FC236}">
                <a16:creationId xmlns="" xmlns:a16="http://schemas.microsoft.com/office/drawing/2014/main" id="{E4C3380B-75C2-41AC-9531-11B8E1BA15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288728" y="5159384"/>
            <a:ext cx="1377591" cy="1599783"/>
          </a:xfrm>
          <a:prstGeom prst="rect">
            <a:avLst/>
          </a:prstGeom>
        </p:spPr>
      </p:pic>
      <p:pic>
        <p:nvPicPr>
          <p:cNvPr id="9" name="Рисунок 8">
            <a:extLst>
              <a:ext uri="{FF2B5EF4-FFF2-40B4-BE49-F238E27FC236}">
                <a16:creationId xmlns="" xmlns:a16="http://schemas.microsoft.com/office/drawing/2014/main" id="{FD6CB62B-4AE6-44DB-8947-02AA9FC9C4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472447" y="5009912"/>
            <a:ext cx="2489872" cy="1598400"/>
          </a:xfrm>
          <a:prstGeom prst="rect">
            <a:avLst/>
          </a:prstGeom>
        </p:spPr>
      </p:pic>
      <p:grpSp>
        <p:nvGrpSpPr>
          <p:cNvPr id="14" name="Группа 13">
            <a:extLst>
              <a:ext uri="{FF2B5EF4-FFF2-40B4-BE49-F238E27FC236}">
                <a16:creationId xmlns="" xmlns:a16="http://schemas.microsoft.com/office/drawing/2014/main" id="{57BED8A8-A167-1C45-967F-8E9676188119}"/>
              </a:ext>
            </a:extLst>
          </p:cNvPr>
          <p:cNvGrpSpPr/>
          <p:nvPr/>
        </p:nvGrpSpPr>
        <p:grpSpPr>
          <a:xfrm>
            <a:off x="3792160" y="4756867"/>
            <a:ext cx="1138739" cy="551729"/>
            <a:chOff x="4455519" y="2283974"/>
            <a:chExt cx="1138739" cy="551729"/>
          </a:xfrm>
        </p:grpSpPr>
        <p:pic>
          <p:nvPicPr>
            <p:cNvPr id="29" name="Рисунок 28">
              <a:extLst>
                <a:ext uri="{FF2B5EF4-FFF2-40B4-BE49-F238E27FC236}">
                  <a16:creationId xmlns="" xmlns:a16="http://schemas.microsoft.com/office/drawing/2014/main" id="{3D0D4A70-6B0D-ED45-94A0-80DC7E0FD27B}"/>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71324" y="2283974"/>
              <a:ext cx="422934" cy="542713"/>
            </a:xfrm>
            <a:prstGeom prst="rect">
              <a:avLst/>
            </a:prstGeom>
          </p:spPr>
        </p:pic>
        <p:pic>
          <p:nvPicPr>
            <p:cNvPr id="30" name="Рисунок 29">
              <a:extLst>
                <a:ext uri="{FF2B5EF4-FFF2-40B4-BE49-F238E27FC236}">
                  <a16:creationId xmlns="" xmlns:a16="http://schemas.microsoft.com/office/drawing/2014/main" id="{2DA750E3-510B-0C49-BB07-10F6274232E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455519" y="2295086"/>
              <a:ext cx="540617" cy="540617"/>
            </a:xfrm>
            <a:prstGeom prst="rect">
              <a:avLst/>
            </a:prstGeom>
          </p:spPr>
        </p:pic>
      </p:grpSp>
      <p:grpSp>
        <p:nvGrpSpPr>
          <p:cNvPr id="13" name="Группа 12">
            <a:extLst>
              <a:ext uri="{FF2B5EF4-FFF2-40B4-BE49-F238E27FC236}">
                <a16:creationId xmlns="" xmlns:a16="http://schemas.microsoft.com/office/drawing/2014/main" id="{695ACDE1-54FA-0C4D-A8E9-3E68B5BEE423}"/>
              </a:ext>
            </a:extLst>
          </p:cNvPr>
          <p:cNvGrpSpPr/>
          <p:nvPr/>
        </p:nvGrpSpPr>
        <p:grpSpPr>
          <a:xfrm>
            <a:off x="7296583" y="4854298"/>
            <a:ext cx="1125284" cy="610172"/>
            <a:chOff x="6422717" y="4110278"/>
            <a:chExt cx="1125284" cy="610172"/>
          </a:xfrm>
        </p:grpSpPr>
        <p:pic>
          <p:nvPicPr>
            <p:cNvPr id="31" name="Рисунок 30">
              <a:extLst>
                <a:ext uri="{FF2B5EF4-FFF2-40B4-BE49-F238E27FC236}">
                  <a16:creationId xmlns="" xmlns:a16="http://schemas.microsoft.com/office/drawing/2014/main" id="{194D2485-9709-544C-B528-B64FDD2017E6}"/>
                </a:ext>
              </a:extLst>
            </p:cNvPr>
            <p:cNvPicPr>
              <a:picLocks noChangeAspect="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422717" y="4196513"/>
              <a:ext cx="523937" cy="523937"/>
            </a:xfrm>
            <a:prstGeom prst="rect">
              <a:avLst/>
            </a:prstGeom>
          </p:spPr>
        </p:pic>
        <p:pic>
          <p:nvPicPr>
            <p:cNvPr id="33" name="Рисунок 32">
              <a:extLst>
                <a:ext uri="{FF2B5EF4-FFF2-40B4-BE49-F238E27FC236}">
                  <a16:creationId xmlns="" xmlns:a16="http://schemas.microsoft.com/office/drawing/2014/main" id="{EF5ED4CA-310A-2B4D-8F34-119E264C3FA7}"/>
                </a:ext>
              </a:extLst>
            </p:cNvPr>
            <p:cNvPicPr>
              <a:picLocks noChangeAspect="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072495" y="4110278"/>
              <a:ext cx="475506" cy="610172"/>
            </a:xfrm>
            <a:prstGeom prst="rect">
              <a:avLst/>
            </a:prstGeom>
          </p:spPr>
        </p:pic>
      </p:grpSp>
      <p:grpSp>
        <p:nvGrpSpPr>
          <p:cNvPr id="15" name="Группа 14">
            <a:extLst>
              <a:ext uri="{FF2B5EF4-FFF2-40B4-BE49-F238E27FC236}">
                <a16:creationId xmlns="" xmlns:a16="http://schemas.microsoft.com/office/drawing/2014/main" id="{227754BF-05CB-A040-B8A5-B612E155C4EF}"/>
              </a:ext>
            </a:extLst>
          </p:cNvPr>
          <p:cNvGrpSpPr/>
          <p:nvPr/>
        </p:nvGrpSpPr>
        <p:grpSpPr>
          <a:xfrm>
            <a:off x="4547385" y="2216205"/>
            <a:ext cx="1108029" cy="581201"/>
            <a:chOff x="4065549" y="4573619"/>
            <a:chExt cx="1108029" cy="581201"/>
          </a:xfrm>
        </p:grpSpPr>
        <p:pic>
          <p:nvPicPr>
            <p:cNvPr id="36" name="Рисунок 35">
              <a:extLst>
                <a:ext uri="{FF2B5EF4-FFF2-40B4-BE49-F238E27FC236}">
                  <a16:creationId xmlns="" xmlns:a16="http://schemas.microsoft.com/office/drawing/2014/main" id="{348AF532-0583-FC44-95BB-402FF6ACD544}"/>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760402" y="4621151"/>
              <a:ext cx="413176" cy="530191"/>
            </a:xfrm>
            <a:prstGeom prst="rect">
              <a:avLst/>
            </a:prstGeom>
          </p:spPr>
        </p:pic>
        <p:pic>
          <p:nvPicPr>
            <p:cNvPr id="37" name="Рисунок 36">
              <a:extLst>
                <a:ext uri="{FF2B5EF4-FFF2-40B4-BE49-F238E27FC236}">
                  <a16:creationId xmlns="" xmlns:a16="http://schemas.microsoft.com/office/drawing/2014/main" id="{3F0CE8BB-4F14-9C4E-80CD-AB20363B2CA9}"/>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65549" y="4573619"/>
              <a:ext cx="581201" cy="581201"/>
            </a:xfrm>
            <a:prstGeom prst="rect">
              <a:avLst/>
            </a:prstGeom>
          </p:spPr>
        </p:pic>
      </p:grpSp>
      <p:pic>
        <p:nvPicPr>
          <p:cNvPr id="7" name="Рисунок 6">
            <a:extLst>
              <a:ext uri="{FF2B5EF4-FFF2-40B4-BE49-F238E27FC236}">
                <a16:creationId xmlns="" xmlns:a16="http://schemas.microsoft.com/office/drawing/2014/main" id="{AA6C07B4-9ACF-4BFC-BF82-C09B7D05B64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32380" y="1173567"/>
            <a:ext cx="1378800" cy="1228385"/>
          </a:xfrm>
          <a:prstGeom prst="rect">
            <a:avLst/>
          </a:prstGeom>
        </p:spPr>
      </p:pic>
    </p:spTree>
    <p:extLst>
      <p:ext uri="{BB962C8B-B14F-4D97-AF65-F5344CB8AC3E}">
        <p14:creationId xmlns:p14="http://schemas.microsoft.com/office/powerpoint/2010/main" val="21054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a:extLst>
              <a:ext uri="{FF2B5EF4-FFF2-40B4-BE49-F238E27FC236}">
                <a16:creationId xmlns="" xmlns:a16="http://schemas.microsoft.com/office/drawing/2014/main" id="{9FD0EAF8-C73D-48F5-A9FC-1F6379D78F80}"/>
              </a:ext>
            </a:extLst>
          </p:cNvPr>
          <p:cNvSpPr/>
          <p:nvPr/>
        </p:nvSpPr>
        <p:spPr>
          <a:xfrm flipH="1">
            <a:off x="0" y="-2375"/>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ru-RU" sz="2800" b="1" dirty="0">
                <a:solidFill>
                  <a:prstClr val="white"/>
                </a:solidFill>
              </a:rPr>
              <a:t>Объединенная географически распределенная</a:t>
            </a:r>
          </a:p>
          <a:p>
            <a:pPr algn="ctr" defTabSz="404131">
              <a:lnSpc>
                <a:spcPct val="90000"/>
              </a:lnSpc>
              <a:buClr>
                <a:srgbClr val="000000"/>
              </a:buClr>
              <a:buSzPct val="100000"/>
              <a:defRPr/>
            </a:pPr>
            <a:r>
              <a:rPr lang="ru-RU" sz="2800" b="1" dirty="0">
                <a:solidFill>
                  <a:prstClr val="white"/>
                </a:solidFill>
              </a:rPr>
              <a:t>суперкомпьютерная инфраструктура</a:t>
            </a:r>
            <a:r>
              <a:rPr lang="en-US" sz="2800" b="1" dirty="0">
                <a:solidFill>
                  <a:prstClr val="white"/>
                </a:solidFill>
              </a:rPr>
              <a:t> </a:t>
            </a:r>
            <a:r>
              <a:rPr lang="ru-RU" sz="2800" b="1" dirty="0">
                <a:solidFill>
                  <a:prstClr val="white"/>
                </a:solidFill>
              </a:rPr>
              <a:t>для мегапроекта </a:t>
            </a:r>
            <a:r>
              <a:rPr lang="en-US" sz="2800" b="1" dirty="0">
                <a:solidFill>
                  <a:prstClr val="white"/>
                </a:solidFill>
              </a:rPr>
              <a:t>NICA</a:t>
            </a:r>
          </a:p>
        </p:txBody>
      </p:sp>
      <p:pic>
        <p:nvPicPr>
          <p:cNvPr id="2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pic>
        <p:nvPicPr>
          <p:cNvPr id="9" name="Рисунок 8">
            <a:extLst>
              <a:ext uri="{FF2B5EF4-FFF2-40B4-BE49-F238E27FC236}">
                <a16:creationId xmlns="" xmlns:a16="http://schemas.microsoft.com/office/drawing/2014/main" id="{FD6CB62B-4AE6-44DB-8947-02AA9FC9C4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11591" y="5002669"/>
            <a:ext cx="1929833" cy="1238877"/>
          </a:xfrm>
          <a:prstGeom prst="rect">
            <a:avLst/>
          </a:prstGeom>
        </p:spPr>
      </p:pic>
      <p:pic>
        <p:nvPicPr>
          <p:cNvPr id="7" name="Рисунок 6">
            <a:extLst>
              <a:ext uri="{FF2B5EF4-FFF2-40B4-BE49-F238E27FC236}">
                <a16:creationId xmlns="" xmlns:a16="http://schemas.microsoft.com/office/drawing/2014/main" id="{AA6C07B4-9ACF-4BFC-BF82-C09B7D05B6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5392" y="2436367"/>
            <a:ext cx="798619" cy="697768"/>
          </a:xfrm>
          <a:prstGeom prst="rect">
            <a:avLst/>
          </a:prstGeom>
        </p:spPr>
      </p:pic>
      <p:pic>
        <p:nvPicPr>
          <p:cNvPr id="5" name="Рисунок 4">
            <a:extLst>
              <a:ext uri="{FF2B5EF4-FFF2-40B4-BE49-F238E27FC236}">
                <a16:creationId xmlns="" xmlns:a16="http://schemas.microsoft.com/office/drawing/2014/main" id="{E4C3380B-75C2-41AC-9531-11B8E1BA15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17698" y="2462187"/>
            <a:ext cx="798619" cy="927429"/>
          </a:xfrm>
          <a:prstGeom prst="rect">
            <a:avLst/>
          </a:prstGeom>
        </p:spPr>
      </p:pic>
      <p:pic>
        <p:nvPicPr>
          <p:cNvPr id="16" name="Рисунок 15">
            <a:extLst>
              <a:ext uri="{FF2B5EF4-FFF2-40B4-BE49-F238E27FC236}">
                <a16:creationId xmlns="" xmlns:a16="http://schemas.microsoft.com/office/drawing/2014/main" id="{7978A5DF-DC5E-4595-B6A5-0936678F98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0238" y="4180892"/>
            <a:ext cx="2172383" cy="1860234"/>
          </a:xfrm>
          <a:prstGeom prst="rect">
            <a:avLst/>
          </a:prstGeom>
        </p:spPr>
      </p:pic>
      <p:sp>
        <p:nvSpPr>
          <p:cNvPr id="64" name="TextBox 63">
            <a:extLst>
              <a:ext uri="{FF2B5EF4-FFF2-40B4-BE49-F238E27FC236}">
                <a16:creationId xmlns="" xmlns:a16="http://schemas.microsoft.com/office/drawing/2014/main" id="{0EB2B63D-04E6-44E8-92A6-80D85E9DEF7F}"/>
              </a:ext>
            </a:extLst>
          </p:cNvPr>
          <p:cNvSpPr txBox="1"/>
          <p:nvPr/>
        </p:nvSpPr>
        <p:spPr>
          <a:xfrm>
            <a:off x="2310691" y="2303138"/>
            <a:ext cx="3987738" cy="830997"/>
          </a:xfrm>
          <a:prstGeom prst="rect">
            <a:avLst/>
          </a:prstGeom>
          <a:noFill/>
        </p:spPr>
        <p:txBody>
          <a:bodyPr wrap="square" rtlCol="0">
            <a:spAutoFit/>
          </a:bodyPr>
          <a:lstStyle/>
          <a:p>
            <a:pPr algn="ctr"/>
            <a:r>
              <a:rPr lang="ru-RU" sz="2400" b="1" dirty="0">
                <a:solidFill>
                  <a:prstClr val="black"/>
                </a:solidFill>
              </a:rPr>
              <a:t>Реконструкция траекторий,</a:t>
            </a:r>
          </a:p>
          <a:p>
            <a:pPr algn="ctr"/>
            <a:r>
              <a:rPr lang="ru-RU" sz="2400" b="1" dirty="0">
                <a:solidFill>
                  <a:prstClr val="black"/>
                </a:solidFill>
              </a:rPr>
              <a:t>Физический анализ</a:t>
            </a:r>
          </a:p>
        </p:txBody>
      </p:sp>
      <p:pic>
        <p:nvPicPr>
          <p:cNvPr id="30" name="Рисунок 29">
            <a:extLst>
              <a:ext uri="{FF2B5EF4-FFF2-40B4-BE49-F238E27FC236}">
                <a16:creationId xmlns="" xmlns:a16="http://schemas.microsoft.com/office/drawing/2014/main" id="{3DAB9DF6-5DD0-8F41-80C5-121517F9E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7393" y="3334714"/>
            <a:ext cx="1487371" cy="832571"/>
          </a:xfrm>
          <a:prstGeom prst="rect">
            <a:avLst/>
          </a:prstGeom>
        </p:spPr>
      </p:pic>
      <p:pic>
        <p:nvPicPr>
          <p:cNvPr id="31" name="Рисунок 30">
            <a:extLst>
              <a:ext uri="{FF2B5EF4-FFF2-40B4-BE49-F238E27FC236}">
                <a16:creationId xmlns="" xmlns:a16="http://schemas.microsoft.com/office/drawing/2014/main" id="{B0E4FB0F-03E8-B645-8416-A7342AF4A3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202" b="7331"/>
          <a:stretch/>
        </p:blipFill>
        <p:spPr>
          <a:xfrm>
            <a:off x="1329002" y="4380733"/>
            <a:ext cx="1165599" cy="730276"/>
          </a:xfrm>
          <a:prstGeom prst="rect">
            <a:avLst/>
          </a:prstGeom>
        </p:spPr>
      </p:pic>
      <p:pic>
        <p:nvPicPr>
          <p:cNvPr id="32" name="Рисунок 31">
            <a:extLst>
              <a:ext uri="{FF2B5EF4-FFF2-40B4-BE49-F238E27FC236}">
                <a16:creationId xmlns="" xmlns:a16="http://schemas.microsoft.com/office/drawing/2014/main" id="{8C243E61-F3C2-744E-878C-B1C8F6E539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9031" y="5304945"/>
            <a:ext cx="945539" cy="945539"/>
          </a:xfrm>
          <a:prstGeom prst="rect">
            <a:avLst/>
          </a:prstGeom>
          <a:ln>
            <a:noFill/>
          </a:ln>
          <a:effectLst>
            <a:softEdge rad="112500"/>
          </a:effectLst>
        </p:spPr>
      </p:pic>
      <p:pic>
        <p:nvPicPr>
          <p:cNvPr id="2" name="Рисунок 1">
            <a:extLst>
              <a:ext uri="{FF2B5EF4-FFF2-40B4-BE49-F238E27FC236}">
                <a16:creationId xmlns="" xmlns:a16="http://schemas.microsoft.com/office/drawing/2014/main" id="{80F0EEF7-62CA-40DD-AEB4-319F90DD983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549263" y="3948231"/>
            <a:ext cx="654689" cy="840102"/>
          </a:xfrm>
          <a:prstGeom prst="rect">
            <a:avLst/>
          </a:prstGeom>
        </p:spPr>
      </p:pic>
      <p:pic>
        <p:nvPicPr>
          <p:cNvPr id="3" name="Рисунок 2">
            <a:extLst>
              <a:ext uri="{FF2B5EF4-FFF2-40B4-BE49-F238E27FC236}">
                <a16:creationId xmlns="" xmlns:a16="http://schemas.microsoft.com/office/drawing/2014/main" id="{2B7CFC49-6280-42BD-9361-81E8861A553D}"/>
              </a:ext>
            </a:extLst>
          </p:cNvPr>
          <p:cNvPicPr>
            <a:picLocks noChangeAspect="1"/>
          </p:cNvPicPr>
          <p:nvPr/>
        </p:nvPicPr>
        <p:blipFill>
          <a:blip r:embed="rId12"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973105" y="4095362"/>
            <a:ext cx="630648" cy="630648"/>
          </a:xfrm>
          <a:prstGeom prst="rect">
            <a:avLst/>
          </a:prstGeom>
        </p:spPr>
      </p:pic>
      <p:sp>
        <p:nvSpPr>
          <p:cNvPr id="4" name="Двойная стрелка влево/вправо 27">
            <a:extLst>
              <a:ext uri="{FF2B5EF4-FFF2-40B4-BE49-F238E27FC236}">
                <a16:creationId xmlns="" xmlns:a16="http://schemas.microsoft.com/office/drawing/2014/main" id="{FCB7F4C3-0908-415A-85F5-865EBC244792}"/>
              </a:ext>
            </a:extLst>
          </p:cNvPr>
          <p:cNvSpPr/>
          <p:nvPr/>
        </p:nvSpPr>
        <p:spPr>
          <a:xfrm>
            <a:off x="3848456" y="4272200"/>
            <a:ext cx="456104" cy="285572"/>
          </a:xfrm>
          <a:prstGeom prst="leftRightArrow">
            <a:avLst/>
          </a:prstGeom>
          <a:solidFill>
            <a:schemeClr val="tx1"/>
          </a:solidFill>
          <a:ln>
            <a:noFill/>
          </a:ln>
          <a:effectLst>
            <a:outerShdw blurRad="50800" dist="12700" dir="5400000" algn="ctr" rotWithShape="0">
              <a:srgbClr val="000000">
                <a:alpha val="63261"/>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Прямоугольник 16"/>
          <p:cNvSpPr/>
          <p:nvPr/>
        </p:nvSpPr>
        <p:spPr>
          <a:xfrm>
            <a:off x="167860" y="853100"/>
            <a:ext cx="11938906" cy="923330"/>
          </a:xfrm>
          <a:prstGeom prst="rect">
            <a:avLst/>
          </a:prstGeom>
        </p:spPr>
        <p:txBody>
          <a:bodyPr wrap="square">
            <a:spAutoFit/>
          </a:bodyPr>
          <a:lstStyle/>
          <a:p>
            <a:r>
              <a:rPr lang="ru-RU" dirty="0">
                <a:solidFill>
                  <a:prstClr val="black"/>
                </a:solidFill>
                <a:latin typeface="Times New Roman" panose="02020603050405020304" pitchFamily="18" charset="0"/>
                <a:ea typeface="Times New Roman" panose="02020603050405020304" pitchFamily="18" charset="0"/>
              </a:rPr>
              <a:t>На основе интеграции суперкомпьютеров ОИЯИ, Межведомственного суперкомпьютерного центра РАН и Санкт-Петербургского политехнического университета Петра Великого создана масштабируемая исследовательская инфраструктура нового уровня. Такая инфраструктура востребована для задач </a:t>
            </a:r>
            <a:r>
              <a:rPr lang="ru-RU" dirty="0" err="1">
                <a:solidFill>
                  <a:prstClr val="black"/>
                </a:solidFill>
                <a:latin typeface="Times New Roman" panose="02020603050405020304" pitchFamily="18" charset="0"/>
                <a:ea typeface="Times New Roman" panose="02020603050405020304" pitchFamily="18" charset="0"/>
              </a:rPr>
              <a:t>меганауки</a:t>
            </a:r>
            <a:r>
              <a:rPr lang="ru-RU" dirty="0">
                <a:solidFill>
                  <a:prstClr val="black"/>
                </a:solidFill>
                <a:latin typeface="Times New Roman" panose="02020603050405020304" pitchFamily="18" charset="0"/>
                <a:ea typeface="Times New Roman" panose="02020603050405020304" pitchFamily="18" charset="0"/>
              </a:rPr>
              <a:t> NICA.</a:t>
            </a:r>
            <a:endParaRPr lang="ru-RU" dirty="0">
              <a:solidFill>
                <a:prstClr val="black"/>
              </a:solidFill>
            </a:endParaRPr>
          </a:p>
        </p:txBody>
      </p:sp>
      <p:sp>
        <p:nvSpPr>
          <p:cNvPr id="6" name="Прямоугольник 5"/>
          <p:cNvSpPr/>
          <p:nvPr/>
        </p:nvSpPr>
        <p:spPr>
          <a:xfrm>
            <a:off x="7830283" y="1776430"/>
            <a:ext cx="4276483" cy="5042406"/>
          </a:xfrm>
          <a:prstGeom prst="rect">
            <a:avLst/>
          </a:prstGeom>
        </p:spPr>
        <p:txBody>
          <a:bodyPr wrap="square">
            <a:spAutoFit/>
          </a:bodyPr>
          <a:lstStyle/>
          <a:p>
            <a:pPr algn="just">
              <a:lnSpc>
                <a:spcPts val="1800"/>
              </a:lnSpc>
              <a:spcBef>
                <a:spcPts val="800"/>
              </a:spcBef>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Основным направлениями развития создаваемой инфраструктуры являются:</a:t>
            </a:r>
            <a:endParaRPr lang="ru-RU" sz="1400" dirty="0">
              <a:solidFill>
                <a:prstClr val="black"/>
              </a:solidFill>
              <a:ea typeface="Calibri" panose="020F0502020204030204" pitchFamily="34" charset="0"/>
              <a:cs typeface="Times New Roman" panose="02020603050405020304" pitchFamily="18" charset="0"/>
            </a:endParaRPr>
          </a:p>
          <a:p>
            <a:pPr marL="342900" indent="-342900" algn="just">
              <a:lnSpc>
                <a:spcPts val="1800"/>
              </a:lnSpc>
              <a:buFont typeface="Symbol" panose="05050102010706020507" pitchFamily="18" charset="2"/>
              <a:buChar cha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объединение суперкомпьютерных ресурсов в интегрированную территориально распределённую сеть; </a:t>
            </a:r>
            <a:endParaRPr lang="ru-RU" sz="1400" dirty="0">
              <a:solidFill>
                <a:prstClr val="black"/>
              </a:solidFill>
              <a:ea typeface="Calibri" panose="020F0502020204030204" pitchFamily="34" charset="0"/>
              <a:cs typeface="Times New Roman" panose="02020603050405020304" pitchFamily="18" charset="0"/>
            </a:endParaRPr>
          </a:p>
          <a:p>
            <a:pPr marL="342900" indent="-342900" algn="just">
              <a:lnSpc>
                <a:spcPts val="1800"/>
              </a:lnSpc>
              <a:buFont typeface="Symbol" panose="05050102010706020507" pitchFamily="18" charset="2"/>
              <a:buChar cha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создание экосистемы профессионального сообщества пользователей суперкомпьютерными ресурсами;</a:t>
            </a:r>
            <a:endParaRPr lang="ru-RU" sz="1400" dirty="0">
              <a:solidFill>
                <a:prstClr val="black"/>
              </a:solidFill>
              <a:ea typeface="Calibri" panose="020F0502020204030204" pitchFamily="34" charset="0"/>
              <a:cs typeface="Times New Roman" panose="02020603050405020304" pitchFamily="18" charset="0"/>
            </a:endParaRPr>
          </a:p>
          <a:p>
            <a:pPr marL="342900" indent="-342900" algn="just">
              <a:lnSpc>
                <a:spcPts val="1800"/>
              </a:lnSpc>
              <a:buFont typeface="Symbol" panose="05050102010706020507" pitchFamily="18" charset="2"/>
              <a:buChar cha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совместное развитие средств хранения и обработки больших объемов данных;</a:t>
            </a:r>
            <a:endParaRPr lang="ru-RU" sz="1400" dirty="0">
              <a:solidFill>
                <a:prstClr val="black"/>
              </a:solidFill>
              <a:ea typeface="Calibri" panose="020F0502020204030204" pitchFamily="34" charset="0"/>
              <a:cs typeface="Times New Roman" panose="02020603050405020304" pitchFamily="18" charset="0"/>
            </a:endParaRPr>
          </a:p>
          <a:p>
            <a:pPr marL="342900" indent="-342900" algn="just">
              <a:lnSpc>
                <a:spcPts val="1800"/>
              </a:lnSpc>
              <a:spcAft>
                <a:spcPts val="800"/>
              </a:spcAft>
              <a:buFont typeface="Symbol" panose="05050102010706020507" pitchFamily="18" charset="2"/>
              <a:buChar cha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создание облачных цифровых сервисов для доступа к суперкомпьютерным ресурсам;</a:t>
            </a:r>
          </a:p>
          <a:p>
            <a:pPr marL="342900" indent="-342900" algn="just">
              <a:lnSpc>
                <a:spcPts val="1800"/>
              </a:lnSpc>
              <a:spcAft>
                <a:spcPts val="800"/>
              </a:spcAft>
              <a:buFont typeface="Symbol" panose="05050102010706020507" pitchFamily="18" charset="2"/>
              <a:buChar cha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создание сервисов машинного обучения и аналитики больших данных, распределенных витрин данных для пользователей научных и образовательных организаций.</a:t>
            </a:r>
            <a:endParaRPr lang="ru-RU" sz="1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5004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Рисунок 67">
            <a:extLst>
              <a:ext uri="{FF2B5EF4-FFF2-40B4-BE49-F238E27FC236}">
                <a16:creationId xmlns="" xmlns:a16="http://schemas.microsoft.com/office/drawing/2014/main" id="{D001C37D-8A09-4336-A463-0DF6C2BE3EF8}"/>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823113" y="927313"/>
            <a:ext cx="8228929" cy="5858524"/>
          </a:xfrm>
          <a:prstGeom prst="rect">
            <a:avLst/>
          </a:prstGeom>
          <a:ln>
            <a:noFill/>
          </a:ln>
          <a:effectLst>
            <a:softEdge rad="112500"/>
          </a:effectLst>
        </p:spPr>
      </p:pic>
      <p:sp>
        <p:nvSpPr>
          <p:cNvPr id="23" name="Прямоугольник 22">
            <a:extLst>
              <a:ext uri="{FF2B5EF4-FFF2-40B4-BE49-F238E27FC236}">
                <a16:creationId xmlns="" xmlns:a16="http://schemas.microsoft.com/office/drawing/2014/main" id="{9FD0EAF8-C73D-48F5-A9FC-1F6379D78F80}"/>
              </a:ext>
            </a:extLst>
          </p:cNvPr>
          <p:cNvSpPr/>
          <p:nvPr/>
        </p:nvSpPr>
        <p:spPr>
          <a:xfrm flipH="1">
            <a:off x="0" y="-2375"/>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ru-RU" sz="2800" b="1" dirty="0">
                <a:solidFill>
                  <a:prstClr val="white"/>
                </a:solidFill>
              </a:rPr>
              <a:t>Объединенная географически распределенная</a:t>
            </a:r>
          </a:p>
          <a:p>
            <a:pPr algn="ctr" defTabSz="404131">
              <a:lnSpc>
                <a:spcPct val="90000"/>
              </a:lnSpc>
              <a:buClr>
                <a:srgbClr val="000000"/>
              </a:buClr>
              <a:buSzPct val="100000"/>
              <a:defRPr/>
            </a:pPr>
            <a:r>
              <a:rPr lang="ru-RU" sz="2800" b="1" dirty="0">
                <a:solidFill>
                  <a:prstClr val="white"/>
                </a:solidFill>
              </a:rPr>
              <a:t>суперкомпьютерная инфраструктура</a:t>
            </a:r>
            <a:r>
              <a:rPr lang="en-US" sz="2800" b="1" dirty="0">
                <a:solidFill>
                  <a:prstClr val="white"/>
                </a:solidFill>
              </a:rPr>
              <a:t> </a:t>
            </a:r>
            <a:r>
              <a:rPr lang="ru-RU" sz="2800" b="1" dirty="0">
                <a:solidFill>
                  <a:prstClr val="white"/>
                </a:solidFill>
              </a:rPr>
              <a:t>для мегапроекта </a:t>
            </a:r>
            <a:r>
              <a:rPr lang="en-US" sz="2800" b="1" dirty="0">
                <a:solidFill>
                  <a:prstClr val="white"/>
                </a:solidFill>
              </a:rPr>
              <a:t>NICA</a:t>
            </a:r>
          </a:p>
        </p:txBody>
      </p:sp>
      <p:pic>
        <p:nvPicPr>
          <p:cNvPr id="2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pic>
        <p:nvPicPr>
          <p:cNvPr id="9" name="Рисунок 8">
            <a:extLst>
              <a:ext uri="{FF2B5EF4-FFF2-40B4-BE49-F238E27FC236}">
                <a16:creationId xmlns="" xmlns:a16="http://schemas.microsoft.com/office/drawing/2014/main" id="{FD6CB62B-4AE6-44DB-8947-02AA9FC9C4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43809" y="5008585"/>
            <a:ext cx="2768475" cy="1777252"/>
          </a:xfrm>
          <a:prstGeom prst="rect">
            <a:avLst/>
          </a:prstGeom>
        </p:spPr>
      </p:pic>
      <p:pic>
        <p:nvPicPr>
          <p:cNvPr id="7" name="Рисунок 6">
            <a:extLst>
              <a:ext uri="{FF2B5EF4-FFF2-40B4-BE49-F238E27FC236}">
                <a16:creationId xmlns="" xmlns:a16="http://schemas.microsoft.com/office/drawing/2014/main" id="{AA6C07B4-9ACF-4BFC-BF82-C09B7D05B6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0840" y="1293350"/>
            <a:ext cx="1378800" cy="1228385"/>
          </a:xfrm>
          <a:prstGeom prst="rect">
            <a:avLst/>
          </a:prstGeom>
        </p:spPr>
      </p:pic>
      <p:pic>
        <p:nvPicPr>
          <p:cNvPr id="11" name="Рисунок 10">
            <a:extLst>
              <a:ext uri="{FF2B5EF4-FFF2-40B4-BE49-F238E27FC236}">
                <a16:creationId xmlns="" xmlns:a16="http://schemas.microsoft.com/office/drawing/2014/main" id="{99F6A475-FE6D-4B22-BDFA-214963A6B3D9}"/>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24950" y="1945252"/>
            <a:ext cx="656189" cy="842029"/>
          </a:xfrm>
          <a:prstGeom prst="rect">
            <a:avLst/>
          </a:prstGeom>
        </p:spPr>
      </p:pic>
      <p:pic>
        <p:nvPicPr>
          <p:cNvPr id="5" name="Рисунок 4">
            <a:extLst>
              <a:ext uri="{FF2B5EF4-FFF2-40B4-BE49-F238E27FC236}">
                <a16:creationId xmlns="" xmlns:a16="http://schemas.microsoft.com/office/drawing/2014/main" id="{E4C3380B-75C2-41AC-9531-11B8E1BA151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94034" y="1380940"/>
            <a:ext cx="1274853" cy="1480474"/>
          </a:xfrm>
          <a:prstGeom prst="rect">
            <a:avLst/>
          </a:prstGeom>
        </p:spPr>
      </p:pic>
      <p:cxnSp>
        <p:nvCxnSpPr>
          <p:cNvPr id="20" name="Прямая со стрелкой 19">
            <a:extLst>
              <a:ext uri="{FF2B5EF4-FFF2-40B4-BE49-F238E27FC236}">
                <a16:creationId xmlns="" xmlns:a16="http://schemas.microsoft.com/office/drawing/2014/main" id="{7C842B49-D511-4862-99E6-A0B4646A0EF3}"/>
              </a:ext>
            </a:extLst>
          </p:cNvPr>
          <p:cNvCxnSpPr>
            <a:cxnSpLocks/>
          </p:cNvCxnSpPr>
          <p:nvPr/>
        </p:nvCxnSpPr>
        <p:spPr>
          <a:xfrm>
            <a:off x="3493237" y="2782641"/>
            <a:ext cx="1435802" cy="1487343"/>
          </a:xfrm>
          <a:prstGeom prst="straightConnector1">
            <a:avLst/>
          </a:prstGeom>
          <a:ln w="180975" cap="rnd" cmpd="dbl">
            <a:solidFill>
              <a:schemeClr val="accent2"/>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a:extLst>
              <a:ext uri="{FF2B5EF4-FFF2-40B4-BE49-F238E27FC236}">
                <a16:creationId xmlns="" xmlns:a16="http://schemas.microsoft.com/office/drawing/2014/main" id="{9B0DF08C-35EC-42CC-AE33-E87963D1027D}"/>
              </a:ext>
            </a:extLst>
          </p:cNvPr>
          <p:cNvCxnSpPr>
            <a:cxnSpLocks/>
          </p:cNvCxnSpPr>
          <p:nvPr/>
        </p:nvCxnSpPr>
        <p:spPr>
          <a:xfrm flipH="1">
            <a:off x="6236267" y="2888750"/>
            <a:ext cx="1752034" cy="1394125"/>
          </a:xfrm>
          <a:prstGeom prst="straightConnector1">
            <a:avLst/>
          </a:prstGeom>
          <a:ln w="180975" cap="rnd" cmpd="dbl">
            <a:solidFill>
              <a:schemeClr val="accent6"/>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 xmlns:a16="http://schemas.microsoft.com/office/drawing/2014/main" id="{C290D3C8-36C2-4FEF-B496-46A327606221}"/>
              </a:ext>
            </a:extLst>
          </p:cNvPr>
          <p:cNvSpPr txBox="1"/>
          <p:nvPr/>
        </p:nvSpPr>
        <p:spPr>
          <a:xfrm>
            <a:off x="3908376" y="1492533"/>
            <a:ext cx="3315182" cy="830997"/>
          </a:xfrm>
          <a:prstGeom prst="rect">
            <a:avLst/>
          </a:prstGeom>
          <a:noFill/>
        </p:spPr>
        <p:txBody>
          <a:bodyPr wrap="square" rtlCol="0">
            <a:spAutoFit/>
          </a:bodyPr>
          <a:lstStyle/>
          <a:p>
            <a:pPr algn="ctr"/>
            <a:r>
              <a:rPr lang="ru-RU" sz="2400" b="1" dirty="0">
                <a:solidFill>
                  <a:prstClr val="black"/>
                </a:solidFill>
              </a:rPr>
              <a:t>Слияние физических данных</a:t>
            </a:r>
          </a:p>
        </p:txBody>
      </p:sp>
      <p:pic>
        <p:nvPicPr>
          <p:cNvPr id="21" name="Рисунок 20">
            <a:extLst>
              <a:ext uri="{FF2B5EF4-FFF2-40B4-BE49-F238E27FC236}">
                <a16:creationId xmlns="" xmlns:a16="http://schemas.microsoft.com/office/drawing/2014/main" id="{DD8DA665-254B-3C4B-88F4-887E4F56302A}"/>
              </a:ext>
            </a:extLst>
          </p:cNvPr>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142630" y="3616588"/>
            <a:ext cx="1017437" cy="1251525"/>
          </a:xfrm>
          <a:prstGeom prst="rect">
            <a:avLst/>
          </a:prstGeom>
        </p:spPr>
      </p:pic>
      <p:pic>
        <p:nvPicPr>
          <p:cNvPr id="26" name="Рисунок 25">
            <a:extLst>
              <a:ext uri="{FF2B5EF4-FFF2-40B4-BE49-F238E27FC236}">
                <a16:creationId xmlns="" xmlns:a16="http://schemas.microsoft.com/office/drawing/2014/main" id="{F296274D-E2F8-7446-A3B5-4D98746FBF16}"/>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85003" y="2010093"/>
            <a:ext cx="656189" cy="864976"/>
          </a:xfrm>
          <a:prstGeom prst="rect">
            <a:avLst/>
          </a:prstGeom>
        </p:spPr>
      </p:pic>
    </p:spTree>
    <p:extLst>
      <p:ext uri="{BB962C8B-B14F-4D97-AF65-F5344CB8AC3E}">
        <p14:creationId xmlns:p14="http://schemas.microsoft.com/office/powerpoint/2010/main" val="4073203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sp>
        <p:nvSpPr>
          <p:cNvPr id="14" name="Прямоугольник 13"/>
          <p:cNvSpPr/>
          <p:nvPr/>
        </p:nvSpPr>
        <p:spPr>
          <a:xfrm>
            <a:off x="8652613" y="1545976"/>
            <a:ext cx="3454153" cy="4247317"/>
          </a:xfrm>
          <a:prstGeom prst="rect">
            <a:avLst/>
          </a:prstGeom>
        </p:spPr>
        <p:txBody>
          <a:bodyPr wrap="square">
            <a:spAutoFit/>
          </a:bodyPr>
          <a:lstStyle/>
          <a:p>
            <a:pPr algn="just"/>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январе 2022 года успешно завершен первый совместный эксперимент по использованию единой суперкомпьютерной инфраструктуры для задач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мегасайенс</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-проекта NICA:</a:t>
            </a:r>
            <a:endPar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для эксперимента MPD было запущено</a:t>
            </a:r>
            <a:r>
              <a:rPr lang="ru-RU" dirty="0">
                <a:solidFill>
                  <a:srgbClr val="990000"/>
                </a:solidFill>
                <a:latin typeface="Times New Roman" panose="02020603050405020304" pitchFamily="18" charset="0"/>
                <a:ea typeface="Calibri" panose="020F0502020204030204" pitchFamily="34" charset="0"/>
                <a:cs typeface="Times New Roman" panose="02020603050405020304" pitchFamily="18" charset="0"/>
              </a:rPr>
              <a:t> 3000 задач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генерации данных</a:t>
            </a:r>
            <a:r>
              <a:rPr lang="ru-RU" dirty="0">
                <a:solidFill>
                  <a:srgbClr val="99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ü"/>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было сгенерировано порядка </a:t>
            </a:r>
            <a:r>
              <a:rPr lang="ru-RU" dirty="0">
                <a:solidFill>
                  <a:srgbClr val="99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990000"/>
                </a:solidFill>
                <a:latin typeface="Times New Roman" panose="02020603050405020304" pitchFamily="18" charset="0"/>
                <a:ea typeface="Calibri" panose="020F0502020204030204" pitchFamily="34" charset="0"/>
                <a:cs typeface="Times New Roman" panose="02020603050405020304" pitchFamily="18" charset="0"/>
              </a:rPr>
              <a:t>3 </a:t>
            </a:r>
            <a:r>
              <a:rPr lang="ru-RU" dirty="0">
                <a:solidFill>
                  <a:srgbClr val="990000"/>
                </a:solidFill>
                <a:latin typeface="Times New Roman" panose="02020603050405020304" pitchFamily="18" charset="0"/>
                <a:ea typeface="Calibri" panose="020F0502020204030204" pitchFamily="34" charset="0"/>
                <a:cs typeface="Times New Roman" panose="02020603050405020304" pitchFamily="18" charset="0"/>
              </a:rPr>
              <a:t>миллиона событий</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ü"/>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полученные данные были переданы на СК «Говорун» для дальнейшей обработки и физического анализа.</a:t>
            </a:r>
            <a:endPar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scc_union_mpd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2044" y="1348341"/>
            <a:ext cx="8253492" cy="4642589"/>
          </a:xfrm>
          <a:prstGeom prst="rect">
            <a:avLst/>
          </a:prstGeom>
        </p:spPr>
      </p:pic>
      <p:pic>
        <p:nvPicPr>
          <p:cNvPr id="9"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15845" y="-28527"/>
            <a:ext cx="9593241" cy="867930"/>
          </a:xfrm>
          <a:prstGeom prst="rect">
            <a:avLst/>
          </a:prstGeom>
        </p:spPr>
        <p:txBody>
          <a:bodyPr wrap="square">
            <a:spAutoFit/>
          </a:bodyPr>
          <a:lstStyle/>
          <a:p>
            <a:pPr algn="ctr" defTabSz="404131">
              <a:lnSpc>
                <a:spcPct val="90000"/>
              </a:lnSpc>
              <a:buClr>
                <a:srgbClr val="000000"/>
              </a:buClr>
              <a:buSzPct val="100000"/>
              <a:defRPr/>
            </a:pPr>
            <a:r>
              <a:rPr lang="ru-RU" sz="2800" b="1" kern="0" dirty="0">
                <a:solidFill>
                  <a:prstClr val="white"/>
                </a:solidFill>
              </a:rPr>
              <a:t>Объединенная географически распределенная</a:t>
            </a:r>
          </a:p>
          <a:p>
            <a:pPr algn="ctr" defTabSz="404131">
              <a:lnSpc>
                <a:spcPct val="90000"/>
              </a:lnSpc>
              <a:buClr>
                <a:srgbClr val="000000"/>
              </a:buClr>
              <a:buSzPct val="100000"/>
              <a:defRPr/>
            </a:pPr>
            <a:r>
              <a:rPr lang="ru-RU" sz="2800" b="1" kern="0" dirty="0">
                <a:solidFill>
                  <a:prstClr val="white"/>
                </a:solidFill>
              </a:rPr>
              <a:t>суперкомпьютерная инфраструктура</a:t>
            </a:r>
            <a:r>
              <a:rPr lang="en-US" sz="2800" b="1" kern="0" dirty="0">
                <a:solidFill>
                  <a:prstClr val="white"/>
                </a:solidFill>
              </a:rPr>
              <a:t> </a:t>
            </a:r>
            <a:r>
              <a:rPr lang="ru-RU" sz="2800" b="1" kern="0" dirty="0">
                <a:solidFill>
                  <a:prstClr val="white"/>
                </a:solidFill>
              </a:rPr>
              <a:t>для </a:t>
            </a:r>
            <a:r>
              <a:rPr lang="ru-RU" sz="2800" b="1" kern="0" dirty="0" err="1">
                <a:solidFill>
                  <a:prstClr val="white"/>
                </a:solidFill>
              </a:rPr>
              <a:t>мегапроекта</a:t>
            </a:r>
            <a:r>
              <a:rPr lang="ru-RU" sz="2800" b="1" kern="0" dirty="0">
                <a:solidFill>
                  <a:prstClr val="white"/>
                </a:solidFill>
              </a:rPr>
              <a:t> </a:t>
            </a:r>
            <a:r>
              <a:rPr lang="en-US" sz="2800" b="1" kern="0" dirty="0">
                <a:solidFill>
                  <a:prstClr val="white"/>
                </a:solidFill>
              </a:rPr>
              <a:t>NICA</a:t>
            </a:r>
          </a:p>
        </p:txBody>
      </p:sp>
    </p:spTree>
    <p:extLst>
      <p:ext uri="{BB962C8B-B14F-4D97-AF65-F5344CB8AC3E}">
        <p14:creationId xmlns:p14="http://schemas.microsoft.com/office/powerpoint/2010/main" val="1637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Рисунок 6">
            <a:extLst>
              <a:ext uri="{FF2B5EF4-FFF2-40B4-BE49-F238E27FC236}">
                <a16:creationId xmlns="" xmlns:a16="http://schemas.microsoft.com/office/drawing/2014/main" id="{13972F9B-AF92-40E0-B10C-98BE558C8CAE}"/>
              </a:ext>
            </a:extLst>
          </p:cNvPr>
          <p:cNvSpPr>
            <a:spLocks noChangeAspect="1"/>
          </p:cNvSpPr>
          <p:nvPr/>
        </p:nvSpPr>
        <p:spPr bwMode="auto">
          <a:xfrm>
            <a:off x="5189882" y="1847641"/>
            <a:ext cx="1440177" cy="3360244"/>
          </a:xfrm>
          <a:prstGeom prst="rect">
            <a:avLst/>
          </a:prstGeom>
          <a:noFill/>
          <a:ln w="9525">
            <a:noFill/>
            <a:miter lim="800000"/>
            <a:headEnd/>
            <a:tailEnd/>
          </a:ln>
        </p:spPr>
        <p:txBody>
          <a:bodyPr/>
          <a:lstStyle/>
          <a:p>
            <a:endParaRPr lang="ru-RU">
              <a:solidFill>
                <a:prstClr val="black"/>
              </a:solidFill>
            </a:endParaRPr>
          </a:p>
        </p:txBody>
      </p:sp>
      <p:sp>
        <p:nvSpPr>
          <p:cNvPr id="43" name="CustomShape 5">
            <a:extLst>
              <a:ext uri="{FF2B5EF4-FFF2-40B4-BE49-F238E27FC236}">
                <a16:creationId xmlns="" xmlns:a16="http://schemas.microsoft.com/office/drawing/2014/main" id="{FC6B612B-85AB-453C-8789-67465BC492EF}"/>
              </a:ext>
            </a:extLst>
          </p:cNvPr>
          <p:cNvSpPr/>
          <p:nvPr/>
        </p:nvSpPr>
        <p:spPr>
          <a:xfrm>
            <a:off x="1017173" y="4242952"/>
            <a:ext cx="3084513" cy="6127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defRPr/>
            </a:pPr>
            <a:r>
              <a:rPr lang="ru-RU" sz="1700" spc="-1" dirty="0" err="1">
                <a:solidFill>
                  <a:srgbClr val="C00000"/>
                </a:solidFill>
                <a:latin typeface="Times New Roman" panose="02020603050405020304" pitchFamily="18" charset="0"/>
                <a:cs typeface="Times New Roman" panose="02020603050405020304" pitchFamily="18" charset="0"/>
              </a:rPr>
              <a:t>Modules</a:t>
            </a:r>
            <a:r>
              <a:rPr lang="ru-RU" sz="1700" spc="-1" dirty="0">
                <a:solidFill>
                  <a:srgbClr val="C00000"/>
                </a:solidFill>
                <a:latin typeface="Times New Roman" panose="02020603050405020304" pitchFamily="18" charset="0"/>
                <a:cs typeface="Times New Roman" panose="02020603050405020304" pitchFamily="18" charset="0"/>
              </a:rPr>
              <a:t> </a:t>
            </a:r>
            <a:r>
              <a:rPr lang="ru-RU" sz="1700" spc="-1" dirty="0" err="1">
                <a:solidFill>
                  <a:srgbClr val="C00000"/>
                </a:solidFill>
                <a:latin typeface="Times New Roman" panose="02020603050405020304" pitchFamily="18" charset="0"/>
                <a:cs typeface="Times New Roman" panose="02020603050405020304" pitchFamily="18" charset="0"/>
              </a:rPr>
              <a:t>of</a:t>
            </a:r>
            <a:r>
              <a:rPr lang="ru-RU" sz="1700" spc="-1" dirty="0">
                <a:solidFill>
                  <a:srgbClr val="C00000"/>
                </a:solidFill>
                <a:latin typeface="Times New Roman" panose="02020603050405020304" pitchFamily="18" charset="0"/>
                <a:cs typeface="Times New Roman" panose="02020603050405020304" pitchFamily="18" charset="0"/>
              </a:rPr>
              <a:t> </a:t>
            </a:r>
            <a:r>
              <a:rPr lang="ru-RU" sz="1700" spc="-1" dirty="0" err="1">
                <a:solidFill>
                  <a:srgbClr val="C00000"/>
                </a:solidFill>
                <a:latin typeface="Times New Roman" panose="02020603050405020304" pitchFamily="18" charset="0"/>
                <a:cs typeface="Times New Roman" panose="02020603050405020304" pitchFamily="18" charset="0"/>
              </a:rPr>
              <a:t>fast</a:t>
            </a:r>
            <a:r>
              <a:rPr lang="ru-RU" sz="1700" spc="-1" dirty="0">
                <a:solidFill>
                  <a:srgbClr val="C00000"/>
                </a:solidFill>
                <a:latin typeface="Times New Roman" panose="02020603050405020304" pitchFamily="18" charset="0"/>
                <a:cs typeface="Times New Roman" panose="02020603050405020304" pitchFamily="18" charset="0"/>
              </a:rPr>
              <a:t> </a:t>
            </a:r>
            <a:r>
              <a:rPr lang="ru-RU" sz="1700" spc="-1" dirty="0" err="1">
                <a:solidFill>
                  <a:srgbClr val="C00000"/>
                </a:solidFill>
                <a:latin typeface="Times New Roman" panose="02020603050405020304" pitchFamily="18" charset="0"/>
                <a:cs typeface="Times New Roman" panose="02020603050405020304" pitchFamily="18" charset="0"/>
              </a:rPr>
              <a:t>scalable</a:t>
            </a:r>
            <a:r>
              <a:rPr lang="ru-RU" sz="1700" spc="-1" dirty="0">
                <a:solidFill>
                  <a:srgbClr val="C00000"/>
                </a:solidFill>
                <a:latin typeface="Times New Roman" panose="02020603050405020304" pitchFamily="18" charset="0"/>
                <a:cs typeface="Times New Roman" panose="02020603050405020304" pitchFamily="18" charset="0"/>
              </a:rPr>
              <a:t> </a:t>
            </a:r>
            <a:r>
              <a:rPr lang="ru-RU" sz="1700" spc="-1" dirty="0" err="1">
                <a:solidFill>
                  <a:srgbClr val="C00000"/>
                </a:solidFill>
                <a:latin typeface="Times New Roman" panose="02020603050405020304" pitchFamily="18" charset="0"/>
                <a:cs typeface="Times New Roman" panose="02020603050405020304" pitchFamily="18" charset="0"/>
              </a:rPr>
              <a:t>parallel</a:t>
            </a:r>
            <a:r>
              <a:rPr lang="ru-RU" sz="1700" spc="-1" dirty="0">
                <a:solidFill>
                  <a:srgbClr val="C00000"/>
                </a:solidFill>
                <a:latin typeface="Times New Roman" panose="02020603050405020304" pitchFamily="18" charset="0"/>
                <a:cs typeface="Times New Roman" panose="02020603050405020304" pitchFamily="18" charset="0"/>
              </a:rPr>
              <a:t> </a:t>
            </a:r>
            <a:r>
              <a:rPr lang="ru-RU" sz="1700" spc="-1" dirty="0" err="1">
                <a:solidFill>
                  <a:srgbClr val="C00000"/>
                </a:solidFill>
                <a:latin typeface="Times New Roman" panose="02020603050405020304" pitchFamily="18" charset="0"/>
                <a:cs typeface="Times New Roman" panose="02020603050405020304" pitchFamily="18" charset="0"/>
              </a:rPr>
              <a:t>file</a:t>
            </a:r>
            <a:r>
              <a:rPr lang="ru-RU" sz="1700" spc="-1" dirty="0">
                <a:solidFill>
                  <a:srgbClr val="C00000"/>
                </a:solidFill>
                <a:latin typeface="Times New Roman" panose="02020603050405020304" pitchFamily="18" charset="0"/>
                <a:cs typeface="Times New Roman" panose="02020603050405020304" pitchFamily="18" charset="0"/>
              </a:rPr>
              <a:t> </a:t>
            </a:r>
            <a:r>
              <a:rPr lang="ru-RU" sz="1700" spc="-1" dirty="0" err="1">
                <a:solidFill>
                  <a:srgbClr val="C00000"/>
                </a:solidFill>
                <a:latin typeface="Times New Roman" panose="02020603050405020304" pitchFamily="18" charset="0"/>
                <a:cs typeface="Times New Roman" panose="02020603050405020304" pitchFamily="18" charset="0"/>
              </a:rPr>
              <a:t>system</a:t>
            </a:r>
            <a:r>
              <a:rPr lang="ru-RU" sz="1700" spc="-1" dirty="0">
                <a:solidFill>
                  <a:srgbClr val="C00000"/>
                </a:solidFill>
                <a:latin typeface="Times New Roman" panose="02020603050405020304" pitchFamily="18" charset="0"/>
                <a:cs typeface="Times New Roman" panose="02020603050405020304" pitchFamily="18" charset="0"/>
              </a:rPr>
              <a:t> </a:t>
            </a:r>
            <a:r>
              <a:rPr lang="ru-RU" sz="1700" spc="-1" dirty="0">
                <a:solidFill>
                  <a:prstClr val="black"/>
                </a:solidFill>
                <a:latin typeface="Times New Roman" panose="02020603050405020304" pitchFamily="18" charset="0"/>
                <a:cs typeface="Times New Roman" panose="02020603050405020304" pitchFamily="18" charset="0"/>
              </a:rPr>
              <a:t>(</a:t>
            </a:r>
            <a:r>
              <a:rPr lang="ru-RU" sz="1700" i="1" spc="-1" dirty="0" err="1">
                <a:solidFill>
                  <a:prstClr val="black"/>
                </a:solidFill>
                <a:latin typeface="Times New Roman" panose="02020603050405020304" pitchFamily="18" charset="0"/>
                <a:cs typeface="Times New Roman" panose="02020603050405020304" pitchFamily="18" charset="0"/>
              </a:rPr>
              <a:t>Lustre</a:t>
            </a:r>
            <a:r>
              <a:rPr lang="ru-RU" sz="1700" i="1" spc="-1" dirty="0">
                <a:solidFill>
                  <a:prstClr val="black"/>
                </a:solidFill>
                <a:latin typeface="Times New Roman" panose="02020603050405020304" pitchFamily="18" charset="0"/>
                <a:cs typeface="Times New Roman" panose="02020603050405020304" pitchFamily="18" charset="0"/>
              </a:rPr>
              <a:t>, EOS </a:t>
            </a:r>
            <a:r>
              <a:rPr lang="ru-RU" sz="1700" spc="-1" dirty="0" err="1">
                <a:solidFill>
                  <a:prstClr val="black"/>
                </a:solidFill>
                <a:latin typeface="Times New Roman" panose="02020603050405020304" pitchFamily="18" charset="0"/>
                <a:cs typeface="Times New Roman" panose="02020603050405020304" pitchFamily="18" charset="0"/>
              </a:rPr>
              <a:t>etc</a:t>
            </a:r>
            <a:r>
              <a:rPr lang="ru-RU" sz="1700" spc="-1" dirty="0">
                <a:solidFill>
                  <a:prstClr val="black"/>
                </a:solidFill>
                <a:latin typeface="Times New Roman" panose="02020603050405020304" pitchFamily="18" charset="0"/>
                <a:cs typeface="Times New Roman" panose="02020603050405020304" pitchFamily="18" charset="0"/>
              </a:rPr>
              <a:t>.)</a:t>
            </a:r>
          </a:p>
        </p:txBody>
      </p:sp>
      <p:grpSp>
        <p:nvGrpSpPr>
          <p:cNvPr id="52" name="Группа 51"/>
          <p:cNvGrpSpPr/>
          <p:nvPr/>
        </p:nvGrpSpPr>
        <p:grpSpPr>
          <a:xfrm>
            <a:off x="1354200" y="767497"/>
            <a:ext cx="9634999" cy="5466857"/>
            <a:chOff x="942598" y="1016429"/>
            <a:chExt cx="10416408" cy="4974532"/>
          </a:xfrm>
        </p:grpSpPr>
        <p:grpSp>
          <p:nvGrpSpPr>
            <p:cNvPr id="53" name="Group 1">
              <a:extLst>
                <a:ext uri="{FF2B5EF4-FFF2-40B4-BE49-F238E27FC236}">
                  <a16:creationId xmlns="" xmlns:a16="http://schemas.microsoft.com/office/drawing/2014/main" id="{E7EBE9D1-26D1-488F-B58E-E0E0A9402B60}"/>
                </a:ext>
              </a:extLst>
            </p:cNvPr>
            <p:cNvGrpSpPr/>
            <p:nvPr/>
          </p:nvGrpSpPr>
          <p:grpSpPr>
            <a:xfrm>
              <a:off x="3952152" y="1443899"/>
              <a:ext cx="3757567" cy="4547062"/>
              <a:chOff x="3992525" y="904707"/>
              <a:chExt cx="3757567" cy="4547062"/>
            </a:xfrm>
          </p:grpSpPr>
          <p:pic>
            <p:nvPicPr>
              <p:cNvPr id="95" name="Рисунок 22">
                <a:extLst>
                  <a:ext uri="{FF2B5EF4-FFF2-40B4-BE49-F238E27FC236}">
                    <a16:creationId xmlns="" xmlns:a16="http://schemas.microsoft.com/office/drawing/2014/main" id="{4EBE3F67-B1E5-46ED-B041-F18D71F0B0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312"/>
              <a:stretch/>
            </p:blipFill>
            <p:spPr>
              <a:xfrm>
                <a:off x="3992525" y="904707"/>
                <a:ext cx="3757567" cy="4547062"/>
              </a:xfrm>
              <a:prstGeom prst="rect">
                <a:avLst/>
              </a:prstGeom>
            </p:spPr>
          </p:pic>
          <p:pic>
            <p:nvPicPr>
              <p:cNvPr id="96" name="Рисунок 6">
                <a:extLst>
                  <a:ext uri="{FF2B5EF4-FFF2-40B4-BE49-F238E27FC236}">
                    <a16:creationId xmlns="" xmlns:a16="http://schemas.microsoft.com/office/drawing/2014/main" id="{540E4EA6-98D8-483D-BAD6-46742EEC4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935" t="7483" r="40936" b="11143"/>
              <a:stretch/>
            </p:blipFill>
            <p:spPr>
              <a:xfrm>
                <a:off x="5159896" y="1412776"/>
                <a:ext cx="1440160" cy="3360585"/>
              </a:xfrm>
              <a:prstGeom prst="rect">
                <a:avLst/>
              </a:prstGeom>
            </p:spPr>
          </p:pic>
        </p:grpSp>
        <p:pic>
          <p:nvPicPr>
            <p:cNvPr id="54" name="Рисунок 21">
              <a:extLst>
                <a:ext uri="{FF2B5EF4-FFF2-40B4-BE49-F238E27FC236}">
                  <a16:creationId xmlns="" xmlns:a16="http://schemas.microsoft.com/office/drawing/2014/main" id="{EC06A9F8-35A4-44E0-A12E-AC903501D1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94580" y="1353512"/>
              <a:ext cx="1648373" cy="1656215"/>
            </a:xfrm>
            <a:prstGeom prst="rect">
              <a:avLst/>
            </a:prstGeom>
          </p:spPr>
        </p:pic>
        <p:pic>
          <p:nvPicPr>
            <p:cNvPr id="55" name="Рисунок 9">
              <a:extLst>
                <a:ext uri="{FF2B5EF4-FFF2-40B4-BE49-F238E27FC236}">
                  <a16:creationId xmlns="" xmlns:a16="http://schemas.microsoft.com/office/drawing/2014/main" id="{C78D6FBD-8DE9-4E98-A247-F5E6097874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69" t="4255" r="25498" b="7978"/>
            <a:stretch/>
          </p:blipFill>
          <p:spPr>
            <a:xfrm>
              <a:off x="7897358" y="3049152"/>
              <a:ext cx="2304256" cy="1810487"/>
            </a:xfrm>
            <a:prstGeom prst="rect">
              <a:avLst/>
            </a:prstGeom>
          </p:spPr>
        </p:pic>
        <p:pic>
          <p:nvPicPr>
            <p:cNvPr id="56" name="Рисунок 4">
              <a:extLst>
                <a:ext uri="{FF2B5EF4-FFF2-40B4-BE49-F238E27FC236}">
                  <a16:creationId xmlns="" xmlns:a16="http://schemas.microsoft.com/office/drawing/2014/main" id="{F5AEB603-E37A-4962-BC2A-7E2BFED3CAE0}"/>
                </a:ext>
              </a:extLst>
            </p:cNvPr>
            <p:cNvPicPr/>
            <p:nvPr/>
          </p:nvPicPr>
          <p:blipFill rotWithShape="1">
            <a:blip r:embed="rId7"/>
            <a:srcRect l="23768" t="4278" r="23301" b="23005"/>
            <a:stretch/>
          </p:blipFill>
          <p:spPr>
            <a:xfrm>
              <a:off x="1287855" y="2905136"/>
              <a:ext cx="1800201" cy="1389229"/>
            </a:xfrm>
            <a:prstGeom prst="rect">
              <a:avLst/>
            </a:prstGeom>
          </p:spPr>
        </p:pic>
        <p:pic>
          <p:nvPicPr>
            <p:cNvPr id="57" name="Рисунок 57">
              <a:extLst>
                <a:ext uri="{FF2B5EF4-FFF2-40B4-BE49-F238E27FC236}">
                  <a16:creationId xmlns="" xmlns:a16="http://schemas.microsoft.com/office/drawing/2014/main" id="{DFF7A0B8-9C15-48E6-993F-867CBB52756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63920" y="1248952"/>
              <a:ext cx="1357125" cy="1483601"/>
            </a:xfrm>
            <a:prstGeom prst="rect">
              <a:avLst/>
            </a:prstGeom>
          </p:spPr>
        </p:pic>
        <p:sp>
          <p:nvSpPr>
            <p:cNvPr id="58" name="Прямоугольник 24">
              <a:extLst>
                <a:ext uri="{FF2B5EF4-FFF2-40B4-BE49-F238E27FC236}">
                  <a16:creationId xmlns="" xmlns:a16="http://schemas.microsoft.com/office/drawing/2014/main" id="{23617620-9662-480C-945A-E34FE4B4BDFA}"/>
                </a:ext>
              </a:extLst>
            </p:cNvPr>
            <p:cNvSpPr/>
            <p:nvPr/>
          </p:nvSpPr>
          <p:spPr>
            <a:xfrm>
              <a:off x="5145200" y="1951968"/>
              <a:ext cx="391128" cy="143801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cxnSp>
          <p:nvCxnSpPr>
            <p:cNvPr id="59" name="Прямая соединительная линия 25">
              <a:extLst>
                <a:ext uri="{FF2B5EF4-FFF2-40B4-BE49-F238E27FC236}">
                  <a16:creationId xmlns="" xmlns:a16="http://schemas.microsoft.com/office/drawing/2014/main" id="{A3B89F15-CD8B-4F4F-8D76-F8E9F54A3FF5}"/>
                </a:ext>
              </a:extLst>
            </p:cNvPr>
            <p:cNvCxnSpPr/>
            <p:nvPr/>
          </p:nvCxnSpPr>
          <p:spPr>
            <a:xfrm flipV="1">
              <a:off x="2714930" y="2019861"/>
              <a:ext cx="140361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26">
              <a:extLst>
                <a:ext uri="{FF2B5EF4-FFF2-40B4-BE49-F238E27FC236}">
                  <a16:creationId xmlns="" xmlns:a16="http://schemas.microsoft.com/office/drawing/2014/main" id="{A844E679-3FB0-4B0E-93F4-A173F4E53C46}"/>
                </a:ext>
              </a:extLst>
            </p:cNvPr>
            <p:cNvCxnSpPr>
              <a:cxnSpLocks/>
            </p:cNvCxnSpPr>
            <p:nvPr/>
          </p:nvCxnSpPr>
          <p:spPr>
            <a:xfrm>
              <a:off x="6559683" y="1951968"/>
              <a:ext cx="0" cy="223553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27">
              <a:extLst>
                <a:ext uri="{FF2B5EF4-FFF2-40B4-BE49-F238E27FC236}">
                  <a16:creationId xmlns="" xmlns:a16="http://schemas.microsoft.com/office/drawing/2014/main" id="{29D47BD3-5410-431C-B92A-5528666DCF9A}"/>
                </a:ext>
              </a:extLst>
            </p:cNvPr>
            <p:cNvCxnSpPr/>
            <p:nvPr/>
          </p:nvCxnSpPr>
          <p:spPr>
            <a:xfrm flipV="1">
              <a:off x="4118546" y="2705467"/>
              <a:ext cx="1026654" cy="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62" name="CustomShape 7">
              <a:extLst>
                <a:ext uri="{FF2B5EF4-FFF2-40B4-BE49-F238E27FC236}">
                  <a16:creationId xmlns="" xmlns:a16="http://schemas.microsoft.com/office/drawing/2014/main" id="{C66BE46C-2035-4AC1-AD2F-93914610FED0}"/>
                </a:ext>
              </a:extLst>
            </p:cNvPr>
            <p:cNvSpPr/>
            <p:nvPr/>
          </p:nvSpPr>
          <p:spPr>
            <a:xfrm>
              <a:off x="5145200" y="4257644"/>
              <a:ext cx="1409811" cy="1001787"/>
            </a:xfrm>
            <a:prstGeom prst="rect">
              <a:avLst/>
            </a:prstGeom>
            <a:noFill/>
            <a:ln w="38100">
              <a:solidFill>
                <a:srgbClr val="FFC000"/>
              </a:solidFill>
              <a:round/>
            </a:ln>
          </p:spPr>
          <p:style>
            <a:lnRef idx="2">
              <a:schemeClr val="accent1">
                <a:shade val="50000"/>
              </a:schemeClr>
            </a:lnRef>
            <a:fillRef idx="1">
              <a:schemeClr val="accent1"/>
            </a:fillRef>
            <a:effectRef idx="0">
              <a:schemeClr val="accent1"/>
            </a:effectRef>
            <a:fontRef idx="minor"/>
          </p:style>
        </p:sp>
        <p:sp>
          <p:nvSpPr>
            <p:cNvPr id="63" name="Line 8">
              <a:extLst>
                <a:ext uri="{FF2B5EF4-FFF2-40B4-BE49-F238E27FC236}">
                  <a16:creationId xmlns="" xmlns:a16="http://schemas.microsoft.com/office/drawing/2014/main" id="{DDF56278-B343-4B55-A27B-A2B9EADECD13}"/>
                </a:ext>
              </a:extLst>
            </p:cNvPr>
            <p:cNvSpPr/>
            <p:nvPr/>
          </p:nvSpPr>
          <p:spPr>
            <a:xfrm>
              <a:off x="2366584" y="3733276"/>
              <a:ext cx="2402769" cy="0"/>
            </a:xfrm>
            <a:prstGeom prst="line">
              <a:avLst/>
            </a:prstGeom>
            <a:ln/>
          </p:spPr>
          <p:style>
            <a:lnRef idx="3">
              <a:schemeClr val="accent2"/>
            </a:lnRef>
            <a:fillRef idx="0">
              <a:schemeClr val="accent2"/>
            </a:fillRef>
            <a:effectRef idx="2">
              <a:schemeClr val="accent2"/>
            </a:effectRef>
            <a:fontRef idx="minor">
              <a:schemeClr val="tx1"/>
            </a:fontRef>
          </p:style>
        </p:sp>
        <p:sp>
          <p:nvSpPr>
            <p:cNvPr id="64" name="Line 9">
              <a:extLst>
                <a:ext uri="{FF2B5EF4-FFF2-40B4-BE49-F238E27FC236}">
                  <a16:creationId xmlns="" xmlns:a16="http://schemas.microsoft.com/office/drawing/2014/main" id="{BF8920A9-B126-41C7-BA01-E8D5E02657BD}"/>
                </a:ext>
              </a:extLst>
            </p:cNvPr>
            <p:cNvSpPr/>
            <p:nvPr/>
          </p:nvSpPr>
          <p:spPr>
            <a:xfrm>
              <a:off x="4769353" y="3717429"/>
              <a:ext cx="0" cy="1056773"/>
            </a:xfrm>
            <a:prstGeom prst="line">
              <a:avLst/>
            </a:prstGeom>
            <a:ln/>
          </p:spPr>
          <p:style>
            <a:lnRef idx="3">
              <a:schemeClr val="accent2"/>
            </a:lnRef>
            <a:fillRef idx="0">
              <a:schemeClr val="accent2"/>
            </a:fillRef>
            <a:effectRef idx="2">
              <a:schemeClr val="accent2"/>
            </a:effectRef>
            <a:fontRef idx="minor">
              <a:schemeClr val="tx1"/>
            </a:fontRef>
          </p:style>
        </p:sp>
        <p:sp>
          <p:nvSpPr>
            <p:cNvPr id="65" name="Line 10">
              <a:extLst>
                <a:ext uri="{FF2B5EF4-FFF2-40B4-BE49-F238E27FC236}">
                  <a16:creationId xmlns="" xmlns:a16="http://schemas.microsoft.com/office/drawing/2014/main" id="{1F1E64E9-8A6B-4EBF-B762-D0C6085D9058}"/>
                </a:ext>
              </a:extLst>
            </p:cNvPr>
            <p:cNvSpPr/>
            <p:nvPr/>
          </p:nvSpPr>
          <p:spPr>
            <a:xfrm>
              <a:off x="4789958" y="4758177"/>
              <a:ext cx="352346" cy="360"/>
            </a:xfrm>
            <a:prstGeom prst="line">
              <a:avLst/>
            </a:prstGeom>
            <a:ln/>
          </p:spPr>
          <p:style>
            <a:lnRef idx="3">
              <a:schemeClr val="accent2"/>
            </a:lnRef>
            <a:fillRef idx="0">
              <a:schemeClr val="accent2"/>
            </a:fillRef>
            <a:effectRef idx="2">
              <a:schemeClr val="accent2"/>
            </a:effectRef>
            <a:fontRef idx="minor">
              <a:schemeClr val="tx1"/>
            </a:fontRef>
          </p:style>
        </p:sp>
        <p:cxnSp>
          <p:nvCxnSpPr>
            <p:cNvPr id="66" name="Прямая соединительная линия 26">
              <a:extLst>
                <a:ext uri="{FF2B5EF4-FFF2-40B4-BE49-F238E27FC236}">
                  <a16:creationId xmlns="" xmlns:a16="http://schemas.microsoft.com/office/drawing/2014/main" id="{44805318-BC19-456E-917F-4412D6186415}"/>
                </a:ext>
              </a:extLst>
            </p:cNvPr>
            <p:cNvCxnSpPr>
              <a:cxnSpLocks/>
            </p:cNvCxnSpPr>
            <p:nvPr/>
          </p:nvCxnSpPr>
          <p:spPr>
            <a:xfrm>
              <a:off x="5606416" y="1951968"/>
              <a:ext cx="0" cy="150815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27">
              <a:extLst>
                <a:ext uri="{FF2B5EF4-FFF2-40B4-BE49-F238E27FC236}">
                  <a16:creationId xmlns="" xmlns:a16="http://schemas.microsoft.com/office/drawing/2014/main" id="{8DCF6E92-F3FC-427A-BE5F-F8762C1FCA19}"/>
                </a:ext>
              </a:extLst>
            </p:cNvPr>
            <p:cNvCxnSpPr>
              <a:cxnSpLocks/>
            </p:cNvCxnSpPr>
            <p:nvPr/>
          </p:nvCxnSpPr>
          <p:spPr>
            <a:xfrm>
              <a:off x="5587806" y="1951968"/>
              <a:ext cx="98478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25">
              <a:extLst>
                <a:ext uri="{FF2B5EF4-FFF2-40B4-BE49-F238E27FC236}">
                  <a16:creationId xmlns="" xmlns:a16="http://schemas.microsoft.com/office/drawing/2014/main" id="{12C2A68E-C028-440A-AD91-4AE05E1C074D}"/>
                </a:ext>
              </a:extLst>
            </p:cNvPr>
            <p:cNvCxnSpPr>
              <a:cxnSpLocks/>
            </p:cNvCxnSpPr>
            <p:nvPr/>
          </p:nvCxnSpPr>
          <p:spPr>
            <a:xfrm flipV="1">
              <a:off x="5119523" y="3457193"/>
              <a:ext cx="486893" cy="293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26">
              <a:extLst>
                <a:ext uri="{FF2B5EF4-FFF2-40B4-BE49-F238E27FC236}">
                  <a16:creationId xmlns="" xmlns:a16="http://schemas.microsoft.com/office/drawing/2014/main" id="{69D71EF6-DDAE-491D-89A6-92732CCDCDA3}"/>
                </a:ext>
              </a:extLst>
            </p:cNvPr>
            <p:cNvCxnSpPr>
              <a:cxnSpLocks/>
            </p:cNvCxnSpPr>
            <p:nvPr/>
          </p:nvCxnSpPr>
          <p:spPr>
            <a:xfrm>
              <a:off x="5119523" y="3447526"/>
              <a:ext cx="0" cy="74619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26">
              <a:extLst>
                <a:ext uri="{FF2B5EF4-FFF2-40B4-BE49-F238E27FC236}">
                  <a16:creationId xmlns="" xmlns:a16="http://schemas.microsoft.com/office/drawing/2014/main" id="{154C71D4-777E-41E5-A20B-EBB94448D3E7}"/>
                </a:ext>
              </a:extLst>
            </p:cNvPr>
            <p:cNvCxnSpPr>
              <a:cxnSpLocks/>
            </p:cNvCxnSpPr>
            <p:nvPr/>
          </p:nvCxnSpPr>
          <p:spPr>
            <a:xfrm>
              <a:off x="4125343" y="2019963"/>
              <a:ext cx="0" cy="6855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27">
              <a:extLst>
                <a:ext uri="{FF2B5EF4-FFF2-40B4-BE49-F238E27FC236}">
                  <a16:creationId xmlns="" xmlns:a16="http://schemas.microsoft.com/office/drawing/2014/main" id="{EFE85ADD-C516-42C6-8079-7859BCE19520}"/>
                </a:ext>
              </a:extLst>
            </p:cNvPr>
            <p:cNvCxnSpPr>
              <a:cxnSpLocks/>
            </p:cNvCxnSpPr>
            <p:nvPr/>
          </p:nvCxnSpPr>
          <p:spPr>
            <a:xfrm>
              <a:off x="5113520" y="4187498"/>
              <a:ext cx="1452164" cy="622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a:extLst>
                <a:ext uri="{FF2B5EF4-FFF2-40B4-BE49-F238E27FC236}">
                  <a16:creationId xmlns="" xmlns:a16="http://schemas.microsoft.com/office/drawing/2014/main" id="{D3A6610A-F276-4BBA-82FB-2D96C9CB561B}"/>
                </a:ext>
              </a:extLst>
            </p:cNvPr>
            <p:cNvCxnSpPr>
              <a:cxnSpLocks/>
            </p:cNvCxnSpPr>
            <p:nvPr/>
          </p:nvCxnSpPr>
          <p:spPr>
            <a:xfrm>
              <a:off x="6572591" y="2380003"/>
              <a:ext cx="184405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74" name="Line 8">
              <a:extLst>
                <a:ext uri="{FF2B5EF4-FFF2-40B4-BE49-F238E27FC236}">
                  <a16:creationId xmlns="" xmlns:a16="http://schemas.microsoft.com/office/drawing/2014/main" id="{3AC171E2-0BC5-46E5-89EF-C081A23C1841}"/>
                </a:ext>
              </a:extLst>
            </p:cNvPr>
            <p:cNvSpPr/>
            <p:nvPr/>
          </p:nvSpPr>
          <p:spPr>
            <a:xfrm>
              <a:off x="6067631" y="4540243"/>
              <a:ext cx="1268897" cy="0"/>
            </a:xfrm>
            <a:prstGeom prst="line">
              <a:avLst/>
            </a:prstGeom>
            <a:ln/>
          </p:spPr>
          <p:style>
            <a:lnRef idx="3">
              <a:schemeClr val="accent2"/>
            </a:lnRef>
            <a:fillRef idx="0">
              <a:schemeClr val="accent2"/>
            </a:fillRef>
            <a:effectRef idx="2">
              <a:schemeClr val="accent2"/>
            </a:effectRef>
            <a:fontRef idx="minor">
              <a:schemeClr val="tx1"/>
            </a:fontRef>
          </p:style>
        </p:sp>
        <p:sp>
          <p:nvSpPr>
            <p:cNvPr id="75" name="Line 9">
              <a:extLst>
                <a:ext uri="{FF2B5EF4-FFF2-40B4-BE49-F238E27FC236}">
                  <a16:creationId xmlns="" xmlns:a16="http://schemas.microsoft.com/office/drawing/2014/main" id="{C2CAB7F6-9B88-40EC-8B4A-7001111462A5}"/>
                </a:ext>
              </a:extLst>
            </p:cNvPr>
            <p:cNvSpPr/>
            <p:nvPr/>
          </p:nvSpPr>
          <p:spPr>
            <a:xfrm>
              <a:off x="7349477" y="3941159"/>
              <a:ext cx="0" cy="601202"/>
            </a:xfrm>
            <a:prstGeom prst="line">
              <a:avLst/>
            </a:prstGeom>
            <a:ln/>
          </p:spPr>
          <p:style>
            <a:lnRef idx="3">
              <a:schemeClr val="accent2"/>
            </a:lnRef>
            <a:fillRef idx="0">
              <a:schemeClr val="accent2"/>
            </a:fillRef>
            <a:effectRef idx="2">
              <a:schemeClr val="accent2"/>
            </a:effectRef>
            <a:fontRef idx="minor">
              <a:schemeClr val="tx1"/>
            </a:fontRef>
          </p:style>
        </p:sp>
        <p:sp>
          <p:nvSpPr>
            <p:cNvPr id="76" name="Line 10">
              <a:extLst>
                <a:ext uri="{FF2B5EF4-FFF2-40B4-BE49-F238E27FC236}">
                  <a16:creationId xmlns="" xmlns:a16="http://schemas.microsoft.com/office/drawing/2014/main" id="{E480426A-1E3E-4A3B-8137-90C0DC866EF9}"/>
                </a:ext>
              </a:extLst>
            </p:cNvPr>
            <p:cNvSpPr/>
            <p:nvPr/>
          </p:nvSpPr>
          <p:spPr>
            <a:xfrm>
              <a:off x="7333886" y="3941159"/>
              <a:ext cx="1442802" cy="0"/>
            </a:xfrm>
            <a:prstGeom prst="line">
              <a:avLst/>
            </a:prstGeom>
            <a:ln/>
          </p:spPr>
          <p:style>
            <a:lnRef idx="3">
              <a:schemeClr val="accent2"/>
            </a:lnRef>
            <a:fillRef idx="0">
              <a:schemeClr val="accent2"/>
            </a:fillRef>
            <a:effectRef idx="2">
              <a:schemeClr val="accent2"/>
            </a:effectRef>
            <a:fontRef idx="minor">
              <a:schemeClr val="tx1"/>
            </a:fontRef>
          </p:style>
        </p:sp>
        <p:grpSp>
          <p:nvGrpSpPr>
            <p:cNvPr id="77" name="Group 11">
              <a:extLst>
                <a:ext uri="{FF2B5EF4-FFF2-40B4-BE49-F238E27FC236}">
                  <a16:creationId xmlns="" xmlns:a16="http://schemas.microsoft.com/office/drawing/2014/main" id="{D43DD26C-085A-44EA-8114-8DB685527B50}"/>
                </a:ext>
              </a:extLst>
            </p:cNvPr>
            <p:cNvGrpSpPr/>
            <p:nvPr/>
          </p:nvGrpSpPr>
          <p:grpSpPr>
            <a:xfrm>
              <a:off x="942598" y="2916475"/>
              <a:ext cx="936560" cy="611640"/>
              <a:chOff x="579754" y="376176"/>
              <a:chExt cx="936560" cy="611640"/>
            </a:xfrm>
          </p:grpSpPr>
          <p:sp>
            <p:nvSpPr>
              <p:cNvPr id="93" name="CustomShape 12">
                <a:extLst>
                  <a:ext uri="{FF2B5EF4-FFF2-40B4-BE49-F238E27FC236}">
                    <a16:creationId xmlns="" xmlns:a16="http://schemas.microsoft.com/office/drawing/2014/main" id="{EB8415AC-3490-4A33-BE01-3A8446089F8E}"/>
                  </a:ext>
                </a:extLst>
              </p:cNvPr>
              <p:cNvSpPr/>
              <p:nvPr/>
            </p:nvSpPr>
            <p:spPr>
              <a:xfrm>
                <a:off x="579754" y="399855"/>
                <a:ext cx="936560" cy="49098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ru-RU" sz="2600" b="1" spc="-1" dirty="0">
                    <a:solidFill>
                      <a:srgbClr val="44546A">
                        <a:lumMod val="75000"/>
                      </a:srgbClr>
                    </a:solidFill>
                    <a:ea typeface="Calibri"/>
                    <a:cs typeface="Calibri" panose="020F0502020204030204" pitchFamily="34" charset="0"/>
                  </a:rPr>
                  <a:t>14</a:t>
                </a:r>
                <a:endParaRPr lang="ru-RU" sz="2600" spc="-1" dirty="0">
                  <a:solidFill>
                    <a:srgbClr val="44546A">
                      <a:lumMod val="75000"/>
                    </a:srgbClr>
                  </a:solidFill>
                  <a:cs typeface="Calibri" panose="020F0502020204030204" pitchFamily="34" charset="0"/>
                </a:endParaRPr>
              </a:p>
            </p:txBody>
          </p:sp>
          <p:sp>
            <p:nvSpPr>
              <p:cNvPr id="94" name="CustomShape 13">
                <a:extLst>
                  <a:ext uri="{FF2B5EF4-FFF2-40B4-BE49-F238E27FC236}">
                    <a16:creationId xmlns="" xmlns:a16="http://schemas.microsoft.com/office/drawing/2014/main" id="{A9E89A78-F99C-4D22-AB16-DF984B16B5AB}"/>
                  </a:ext>
                </a:extLst>
              </p:cNvPr>
              <p:cNvSpPr/>
              <p:nvPr/>
            </p:nvSpPr>
            <p:spPr>
              <a:xfrm>
                <a:off x="711926" y="376176"/>
                <a:ext cx="647640" cy="611640"/>
              </a:xfrm>
              <a:prstGeom prst="ellipse">
                <a:avLst/>
              </a:prstGeom>
              <a:noFill/>
              <a:ln/>
            </p:spPr>
            <p:style>
              <a:lnRef idx="2">
                <a:schemeClr val="accent2"/>
              </a:lnRef>
              <a:fillRef idx="1">
                <a:schemeClr val="lt1"/>
              </a:fillRef>
              <a:effectRef idx="0">
                <a:schemeClr val="accent2"/>
              </a:effectRef>
              <a:fontRef idx="minor">
                <a:schemeClr val="dk1"/>
              </a:fontRef>
            </p:style>
          </p:sp>
        </p:grpSp>
        <p:grpSp>
          <p:nvGrpSpPr>
            <p:cNvPr id="78" name="Group 11">
              <a:extLst>
                <a:ext uri="{FF2B5EF4-FFF2-40B4-BE49-F238E27FC236}">
                  <a16:creationId xmlns="" xmlns:a16="http://schemas.microsoft.com/office/drawing/2014/main" id="{D87390C7-FD2D-4308-AF6D-AD84AECB30B9}"/>
                </a:ext>
              </a:extLst>
            </p:cNvPr>
            <p:cNvGrpSpPr/>
            <p:nvPr/>
          </p:nvGrpSpPr>
          <p:grpSpPr>
            <a:xfrm>
              <a:off x="9877794" y="3625216"/>
              <a:ext cx="647640" cy="611640"/>
              <a:chOff x="711926" y="376176"/>
              <a:chExt cx="647640" cy="611640"/>
            </a:xfrm>
          </p:grpSpPr>
          <p:sp>
            <p:nvSpPr>
              <p:cNvPr id="91" name="CustomShape 12">
                <a:extLst>
                  <a:ext uri="{FF2B5EF4-FFF2-40B4-BE49-F238E27FC236}">
                    <a16:creationId xmlns="" xmlns:a16="http://schemas.microsoft.com/office/drawing/2014/main" id="{04932319-5D58-428A-B091-1E8B7BA71B15}"/>
                  </a:ext>
                </a:extLst>
              </p:cNvPr>
              <p:cNvSpPr/>
              <p:nvPr/>
            </p:nvSpPr>
            <p:spPr>
              <a:xfrm>
                <a:off x="765926" y="430766"/>
                <a:ext cx="539640" cy="4909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ru-RU" sz="2600" b="1" spc="-1" dirty="0">
                    <a:solidFill>
                      <a:srgbClr val="44546A">
                        <a:lumMod val="75000"/>
                      </a:srgbClr>
                    </a:solidFill>
                    <a:ea typeface="Calibri"/>
                    <a:cs typeface="Calibri" panose="020F0502020204030204" pitchFamily="34" charset="0"/>
                  </a:rPr>
                  <a:t>4</a:t>
                </a:r>
                <a:endParaRPr lang="ru-RU" sz="2600" spc="-1" dirty="0">
                  <a:solidFill>
                    <a:srgbClr val="44546A">
                      <a:lumMod val="75000"/>
                    </a:srgbClr>
                  </a:solidFill>
                  <a:cs typeface="Calibri" panose="020F0502020204030204" pitchFamily="34" charset="0"/>
                </a:endParaRPr>
              </a:p>
            </p:txBody>
          </p:sp>
          <p:sp>
            <p:nvSpPr>
              <p:cNvPr id="92" name="CustomShape 13">
                <a:extLst>
                  <a:ext uri="{FF2B5EF4-FFF2-40B4-BE49-F238E27FC236}">
                    <a16:creationId xmlns="" xmlns:a16="http://schemas.microsoft.com/office/drawing/2014/main" id="{64FC2C3E-E90C-4D54-928D-3EE948B7CDDA}"/>
                  </a:ext>
                </a:extLst>
              </p:cNvPr>
              <p:cNvSpPr/>
              <p:nvPr/>
            </p:nvSpPr>
            <p:spPr>
              <a:xfrm>
                <a:off x="711926" y="376176"/>
                <a:ext cx="647640" cy="611640"/>
              </a:xfrm>
              <a:prstGeom prst="ellipse">
                <a:avLst/>
              </a:prstGeom>
              <a:noFill/>
              <a:ln/>
            </p:spPr>
            <p:style>
              <a:lnRef idx="2">
                <a:schemeClr val="accent2"/>
              </a:lnRef>
              <a:fillRef idx="1">
                <a:schemeClr val="lt1"/>
              </a:fillRef>
              <a:effectRef idx="0">
                <a:schemeClr val="accent2"/>
              </a:effectRef>
              <a:fontRef idx="minor">
                <a:schemeClr val="dk1"/>
              </a:fontRef>
            </p:style>
          </p:sp>
        </p:grpSp>
        <p:grpSp>
          <p:nvGrpSpPr>
            <p:cNvPr id="79" name="Группа 35">
              <a:extLst>
                <a:ext uri="{FF2B5EF4-FFF2-40B4-BE49-F238E27FC236}">
                  <a16:creationId xmlns="" xmlns:a16="http://schemas.microsoft.com/office/drawing/2014/main" id="{FB6CFA58-313A-4D44-B75B-24EF8E725F4E}"/>
                </a:ext>
              </a:extLst>
            </p:cNvPr>
            <p:cNvGrpSpPr/>
            <p:nvPr/>
          </p:nvGrpSpPr>
          <p:grpSpPr>
            <a:xfrm>
              <a:off x="3016136" y="2185144"/>
              <a:ext cx="1288002" cy="792000"/>
              <a:chOff x="1377491" y="2801939"/>
              <a:chExt cx="1030515" cy="720756"/>
            </a:xfrm>
          </p:grpSpPr>
          <p:sp>
            <p:nvSpPr>
              <p:cNvPr id="89" name="TextBox 88">
                <a:extLst>
                  <a:ext uri="{FF2B5EF4-FFF2-40B4-BE49-F238E27FC236}">
                    <a16:creationId xmlns="" xmlns:a16="http://schemas.microsoft.com/office/drawing/2014/main" id="{C2E32FBD-21F9-4289-A525-ADC4AE998C04}"/>
                  </a:ext>
                </a:extLst>
              </p:cNvPr>
              <p:cNvSpPr txBox="1"/>
              <p:nvPr/>
            </p:nvSpPr>
            <p:spPr>
              <a:xfrm>
                <a:off x="1377491" y="2843686"/>
                <a:ext cx="1030515" cy="588191"/>
              </a:xfrm>
              <a:prstGeom prst="rect">
                <a:avLst/>
              </a:prstGeom>
              <a:noFill/>
            </p:spPr>
            <p:txBody>
              <a:bodyPr wrap="square" rtlCol="0">
                <a:spAutoFit/>
              </a:bodyPr>
              <a:lstStyle/>
              <a:p>
                <a:r>
                  <a:rPr lang="en-US" sz="3600" b="1" dirty="0">
                    <a:solidFill>
                      <a:srgbClr val="002060"/>
                    </a:solidFill>
                    <a:ea typeface="Calibri" panose="020F0502020204030204" pitchFamily="34" charset="0"/>
                    <a:cs typeface="Calibri" panose="020F0502020204030204" pitchFamily="34" charset="0"/>
                  </a:rPr>
                  <a:t>21</a:t>
                </a:r>
                <a:endParaRPr lang="ru-RU" sz="3600" b="1" dirty="0">
                  <a:solidFill>
                    <a:srgbClr val="002060"/>
                  </a:solidFill>
                  <a:ea typeface="Calibri" panose="020F0502020204030204" pitchFamily="34" charset="0"/>
                  <a:cs typeface="Calibri" panose="020F0502020204030204" pitchFamily="34" charset="0"/>
                </a:endParaRPr>
              </a:p>
            </p:txBody>
          </p:sp>
          <p:sp>
            <p:nvSpPr>
              <p:cNvPr id="90" name="Овал 37">
                <a:extLst>
                  <a:ext uri="{FF2B5EF4-FFF2-40B4-BE49-F238E27FC236}">
                    <a16:creationId xmlns="" xmlns:a16="http://schemas.microsoft.com/office/drawing/2014/main" id="{76494441-2131-4B79-9D81-2D8597E0F6D0}"/>
                  </a:ext>
                </a:extLst>
              </p:cNvPr>
              <p:cNvSpPr/>
              <p:nvPr/>
            </p:nvSpPr>
            <p:spPr>
              <a:xfrm>
                <a:off x="1377491" y="2801939"/>
                <a:ext cx="633670" cy="72075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80" name="Picture 3" descr="C:\Working folder\130000_Logos\Intel\2015\xeonphi_k_rgb_60.png">
              <a:extLst>
                <a:ext uri="{FF2B5EF4-FFF2-40B4-BE49-F238E27FC236}">
                  <a16:creationId xmlns="" xmlns:a16="http://schemas.microsoft.com/office/drawing/2014/main" id="{423A8643-1845-495D-AE3B-53CF1BD3736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1584747" y="1265981"/>
              <a:ext cx="577762" cy="577762"/>
            </a:xfrm>
            <a:prstGeom prst="rect">
              <a:avLst/>
            </a:prstGeom>
            <a:extLst>
              <a:ext uri="{909E8E84-426E-40DD-AFC4-6F175D3DCCD1}">
                <a14:hiddenFill xmlns:a14="http://schemas.microsoft.com/office/drawing/2010/main">
                  <a:solidFill>
                    <a:srgbClr val="FFFFFF"/>
                  </a:solidFill>
                </a14:hiddenFill>
              </a:ext>
            </a:extLst>
          </p:spPr>
        </p:pic>
        <p:pic>
          <p:nvPicPr>
            <p:cNvPr id="81" name="Picture 5" descr="C:\Working folder\130000_Logos\Intel\2015\Board_SB_k\Board_SB_k_Digital\SB_k_rgb_3000.png">
              <a:extLst>
                <a:ext uri="{FF2B5EF4-FFF2-40B4-BE49-F238E27FC236}">
                  <a16:creationId xmlns="" xmlns:a16="http://schemas.microsoft.com/office/drawing/2014/main" id="{B3756EAE-65D9-45D1-AB47-8BA35A8F3EC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1239200" y="1882708"/>
              <a:ext cx="577762" cy="577762"/>
            </a:xfrm>
            <a:prstGeom prst="rect">
              <a:avLst/>
            </a:prstGeom>
            <a:extLst>
              <a:ext uri="{909E8E84-426E-40DD-AFC4-6F175D3DCCD1}">
                <a14:hiddenFill xmlns:a14="http://schemas.microsoft.com/office/drawing/2010/main">
                  <a:solidFill>
                    <a:srgbClr val="FFFFFF"/>
                  </a:solidFill>
                </a14:hiddenFill>
              </a:ext>
            </a:extLst>
          </p:spPr>
        </p:pic>
        <p:pic>
          <p:nvPicPr>
            <p:cNvPr id="82" name="Picture 4" descr="C:\Working folder\130000_Logos\Intel\2015\Digital_SSD_k\SSD_k_rgb_3000.png">
              <a:extLst>
                <a:ext uri="{FF2B5EF4-FFF2-40B4-BE49-F238E27FC236}">
                  <a16:creationId xmlns="" xmlns:a16="http://schemas.microsoft.com/office/drawing/2014/main" id="{DD04192E-629D-4E40-896B-C848E2014F1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9714970" y="2199270"/>
              <a:ext cx="577762" cy="577762"/>
            </a:xfrm>
            <a:prstGeom prst="rect">
              <a:avLst/>
            </a:prstGeom>
            <a:extLst>
              <a:ext uri="{909E8E84-426E-40DD-AFC4-6F175D3DCCD1}">
                <a14:hiddenFill xmlns:a14="http://schemas.microsoft.com/office/drawing/2010/main">
                  <a:solidFill>
                    <a:srgbClr val="FFFFFF"/>
                  </a:solidFill>
                </a14:hiddenFill>
              </a:ext>
            </a:extLst>
          </p:spPr>
        </p:pic>
        <p:pic>
          <p:nvPicPr>
            <p:cNvPr id="83" name="Picture 5" descr="C:\Working folder\130000_Logos\Intel\2015\Board_SB_k\Board_SB_k_Digital\SB_k_rgb_3000.png">
              <a:extLst>
                <a:ext uri="{FF2B5EF4-FFF2-40B4-BE49-F238E27FC236}">
                  <a16:creationId xmlns="" xmlns:a16="http://schemas.microsoft.com/office/drawing/2014/main" id="{B23F59B3-8089-42EC-A037-D022D66FD2B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9714970" y="1603858"/>
              <a:ext cx="577762" cy="577762"/>
            </a:xfrm>
            <a:prstGeom prst="rect">
              <a:avLst/>
            </a:prstGeom>
            <a:extLst>
              <a:ext uri="{909E8E84-426E-40DD-AFC4-6F175D3DCCD1}">
                <a14:hiddenFill xmlns:a14="http://schemas.microsoft.com/office/drawing/2010/main">
                  <a:solidFill>
                    <a:srgbClr val="FFFFFF"/>
                  </a:solidFill>
                </a14:hiddenFill>
              </a:ext>
            </a:extLst>
          </p:spPr>
        </p:pic>
        <p:pic>
          <p:nvPicPr>
            <p:cNvPr id="84" name="Picture 2" descr="C:\Users\GLEBV~1.MAR\AppData\Local\Temp\Rar$DRa79912.17066\optane_logo\optane\digital-intel-optane\intel-optane-3000.png">
              <a:extLst>
                <a:ext uri="{FF2B5EF4-FFF2-40B4-BE49-F238E27FC236}">
                  <a16:creationId xmlns="" xmlns:a16="http://schemas.microsoft.com/office/drawing/2014/main" id="{FE2DAB1B-2C48-4FE5-B67E-0E1631609C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19500" y="4374947"/>
              <a:ext cx="1939506" cy="36915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0">
              <a:extLst>
                <a:ext uri="{FF2B5EF4-FFF2-40B4-BE49-F238E27FC236}">
                  <a16:creationId xmlns="" xmlns:a16="http://schemas.microsoft.com/office/drawing/2014/main" id="{BD06C068-1CED-4B4E-AD22-3970DA0CAB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9340" y="1016429"/>
              <a:ext cx="609022" cy="609022"/>
            </a:xfrm>
            <a:prstGeom prst="rect">
              <a:avLst/>
            </a:prstGeom>
          </p:spPr>
        </p:pic>
        <p:grpSp>
          <p:nvGrpSpPr>
            <p:cNvPr id="86" name="Группа 35">
              <a:extLst>
                <a:ext uri="{FF2B5EF4-FFF2-40B4-BE49-F238E27FC236}">
                  <a16:creationId xmlns="" xmlns:a16="http://schemas.microsoft.com/office/drawing/2014/main" id="{F4E39625-4B98-40B7-85C2-D1BA7E9B0DA0}"/>
                </a:ext>
              </a:extLst>
            </p:cNvPr>
            <p:cNvGrpSpPr/>
            <p:nvPr/>
          </p:nvGrpSpPr>
          <p:grpSpPr>
            <a:xfrm>
              <a:off x="7756681" y="1251711"/>
              <a:ext cx="897906" cy="792000"/>
              <a:chOff x="1330737" y="2801939"/>
              <a:chExt cx="718404" cy="720756"/>
            </a:xfrm>
          </p:grpSpPr>
          <p:sp>
            <p:nvSpPr>
              <p:cNvPr id="87" name="TextBox 86">
                <a:extLst>
                  <a:ext uri="{FF2B5EF4-FFF2-40B4-BE49-F238E27FC236}">
                    <a16:creationId xmlns="" xmlns:a16="http://schemas.microsoft.com/office/drawing/2014/main" id="{515ADE80-9723-4C12-B55E-9C55CE7CB910}"/>
                  </a:ext>
                </a:extLst>
              </p:cNvPr>
              <p:cNvSpPr txBox="1"/>
              <p:nvPr/>
            </p:nvSpPr>
            <p:spPr>
              <a:xfrm>
                <a:off x="1330737" y="2864941"/>
                <a:ext cx="718404" cy="588190"/>
              </a:xfrm>
              <a:prstGeom prst="rect">
                <a:avLst/>
              </a:prstGeom>
              <a:noFill/>
            </p:spPr>
            <p:txBody>
              <a:bodyPr wrap="square" rtlCol="0">
                <a:spAutoFit/>
              </a:bodyPr>
              <a:lstStyle/>
              <a:p>
                <a:r>
                  <a:rPr lang="en-US" sz="3600" b="1" dirty="0">
                    <a:solidFill>
                      <a:srgbClr val="002060"/>
                    </a:solidFill>
                    <a:ea typeface="Calibri" panose="020F0502020204030204" pitchFamily="34" charset="0"/>
                    <a:cs typeface="Calibri" panose="020F0502020204030204" pitchFamily="34" charset="0"/>
                  </a:rPr>
                  <a:t>88</a:t>
                </a:r>
                <a:endParaRPr lang="ru-RU" sz="3600" b="1" dirty="0">
                  <a:solidFill>
                    <a:srgbClr val="002060"/>
                  </a:solidFill>
                  <a:ea typeface="Calibri" panose="020F0502020204030204" pitchFamily="34" charset="0"/>
                  <a:cs typeface="Calibri" panose="020F0502020204030204" pitchFamily="34" charset="0"/>
                </a:endParaRPr>
              </a:p>
            </p:txBody>
          </p:sp>
          <p:sp>
            <p:nvSpPr>
              <p:cNvPr id="88" name="Овал 37">
                <a:extLst>
                  <a:ext uri="{FF2B5EF4-FFF2-40B4-BE49-F238E27FC236}">
                    <a16:creationId xmlns="" xmlns:a16="http://schemas.microsoft.com/office/drawing/2014/main" id="{FA74DB69-B619-458E-AD20-C30C6DD4DEF4}"/>
                  </a:ext>
                </a:extLst>
              </p:cNvPr>
              <p:cNvSpPr/>
              <p:nvPr/>
            </p:nvSpPr>
            <p:spPr>
              <a:xfrm>
                <a:off x="1377491" y="2801939"/>
                <a:ext cx="633670" cy="72075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sp>
        <p:nvSpPr>
          <p:cNvPr id="29" name="Содержимое 2">
            <a:extLst>
              <a:ext uri="{FF2B5EF4-FFF2-40B4-BE49-F238E27FC236}">
                <a16:creationId xmlns="" xmlns:a16="http://schemas.microsoft.com/office/drawing/2014/main" id="{3396D624-47E5-4944-B819-65C2B621DD7E}"/>
              </a:ext>
            </a:extLst>
          </p:cNvPr>
          <p:cNvSpPr txBox="1">
            <a:spLocks/>
          </p:cNvSpPr>
          <p:nvPr/>
        </p:nvSpPr>
        <p:spPr bwMode="auto">
          <a:xfrm>
            <a:off x="6398984" y="5108348"/>
            <a:ext cx="5259615" cy="1474787"/>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lIns="0" tIns="0" rIns="0" bIns="0" anchor="ct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marL="0" indent="85725">
              <a:lnSpc>
                <a:spcPts val="1600"/>
              </a:lnSpc>
              <a:spcBef>
                <a:spcPts val="0"/>
              </a:spcBef>
              <a:spcAft>
                <a:spcPts val="0"/>
              </a:spcAft>
              <a:buClr>
                <a:srgbClr val="0860A8">
                  <a:lumMod val="75000"/>
                </a:srgbClr>
              </a:buClr>
              <a:buFontTx/>
              <a:buNone/>
              <a:defRPr/>
            </a:pPr>
            <a:r>
              <a:rPr lang="ru-RU" sz="1500" b="1" dirty="0">
                <a:solidFill>
                  <a:prstClr val="white"/>
                </a:solidFill>
              </a:rPr>
              <a:t> </a:t>
            </a:r>
            <a:r>
              <a:rPr lang="en-US" sz="1600" b="1" dirty="0">
                <a:solidFill>
                  <a:prstClr val="black"/>
                </a:solidFill>
                <a:latin typeface="Times New Roman" panose="02020603050405020304" pitchFamily="18" charset="0"/>
                <a:cs typeface="Times New Roman" panose="02020603050405020304" pitchFamily="18" charset="0"/>
              </a:rPr>
              <a:t>RSC Tornado nodes based on</a:t>
            </a:r>
            <a:r>
              <a:rPr lang="ru-RU" sz="1600" b="1" dirty="0">
                <a:solidFill>
                  <a:prstClr val="black"/>
                </a:solidFill>
                <a:latin typeface="Times New Roman" panose="02020603050405020304" pitchFamily="18" charset="0"/>
                <a:cs typeface="Times New Roman" panose="02020603050405020304" pitchFamily="18" charset="0"/>
              </a:rPr>
              <a:t> </a:t>
            </a: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Xeon</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Scalable gen 2</a:t>
            </a:r>
            <a:r>
              <a:rPr lang="ru-RU" sz="1600" b="1" dirty="0">
                <a:solidFill>
                  <a:prstClr val="black"/>
                </a:solidFill>
                <a:latin typeface="Times New Roman" panose="02020603050405020304" pitchFamily="18" charset="0"/>
                <a:cs typeface="Times New Roman" panose="02020603050405020304" pitchFamily="18" charset="0"/>
              </a:rPr>
              <a:t>:</a:t>
            </a:r>
            <a:endParaRPr lang="en-US" sz="1600" b="1" dirty="0">
              <a:solidFill>
                <a:prstClr val="black"/>
              </a:solidFill>
              <a:latin typeface="Times New Roman" panose="02020603050405020304" pitchFamily="18" charset="0"/>
              <a:cs typeface="Times New Roman" panose="02020603050405020304" pitchFamily="18" charset="0"/>
            </a:endParaRPr>
          </a:p>
          <a:p>
            <a:pPr marL="358775" lvl="1" indent="-176213">
              <a:lnSpc>
                <a:spcPts val="1600"/>
              </a:lnSpc>
              <a:spcBef>
                <a:spcPts val="0"/>
              </a:spcBef>
              <a:spcAft>
                <a:spcPts val="0"/>
              </a:spcAft>
              <a:buClr>
                <a:srgbClr val="0860A8">
                  <a:lumMod val="75000"/>
                </a:srgbClr>
              </a:buClr>
              <a:buFont typeface="Arial" panose="020B0604020202020204" pitchFamily="34" charset="0"/>
              <a:buChar char="•"/>
              <a:defRPr/>
            </a:pP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Xeon</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Platinum 8268</a:t>
            </a:r>
            <a:r>
              <a:rPr lang="ru-RU" sz="1600" b="1"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processors</a:t>
            </a:r>
            <a:r>
              <a:rPr lang="en-US" sz="1600" b="1"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24</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cores</a:t>
            </a:r>
            <a:r>
              <a:rPr lang="ru-RU" sz="1600" dirty="0">
                <a:solidFill>
                  <a:prstClr val="black"/>
                </a:solidFill>
                <a:latin typeface="Times New Roman" panose="02020603050405020304" pitchFamily="18" charset="0"/>
                <a:cs typeface="Times New Roman" panose="02020603050405020304" pitchFamily="18" charset="0"/>
              </a:rPr>
              <a:t>)</a:t>
            </a:r>
          </a:p>
          <a:p>
            <a:pPr marL="358775" lvl="1" indent="-176213">
              <a:lnSpc>
                <a:spcPts val="1600"/>
              </a:lnSpc>
              <a:spcBef>
                <a:spcPts val="0"/>
              </a:spcBef>
              <a:spcAft>
                <a:spcPts val="0"/>
              </a:spcAft>
              <a:buClr>
                <a:srgbClr val="0860A8">
                  <a:lumMod val="75000"/>
                </a:srgbClr>
              </a:buClr>
              <a:buFont typeface="Arial" panose="020B0604020202020204" pitchFamily="34" charset="0"/>
              <a:buChar char="•"/>
              <a:defRPr/>
            </a:pPr>
            <a:r>
              <a:rPr lang="nl-NL"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nl-NL" sz="1600" b="1" dirty="0">
                <a:solidFill>
                  <a:prstClr val="black"/>
                </a:solidFill>
                <a:latin typeface="Times New Roman" panose="02020603050405020304" pitchFamily="18" charset="0"/>
                <a:cs typeface="Times New Roman" panose="02020603050405020304" pitchFamily="18" charset="0"/>
              </a:rPr>
              <a:t> Server Board S2600BP </a:t>
            </a:r>
          </a:p>
          <a:p>
            <a:pPr marL="358775" lvl="1" indent="-176213">
              <a:lnSpc>
                <a:spcPts val="1600"/>
              </a:lnSpc>
              <a:spcBef>
                <a:spcPts val="0"/>
              </a:spcBef>
              <a:spcAft>
                <a:spcPts val="0"/>
              </a:spcAft>
              <a:buClr>
                <a:srgbClr val="0860A8">
                  <a:lumMod val="75000"/>
                </a:srgbClr>
              </a:buClr>
              <a:buFont typeface="Arial" panose="020B0604020202020204" pitchFamily="34" charset="0"/>
              <a:buChar char="•"/>
              <a:defRPr/>
            </a:pP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SSD DC S4510</a:t>
            </a:r>
            <a:r>
              <a:rPr lang="ru-RU" sz="1600" b="1"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SATA, M.2)</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                                        </a:t>
            </a:r>
            <a:r>
              <a:rPr lang="en-US" sz="1600" b="1" dirty="0">
                <a:solidFill>
                  <a:prstClr val="black"/>
                </a:solidFill>
                <a:latin typeface="Times New Roman" panose="02020603050405020304" pitchFamily="18" charset="0"/>
                <a:cs typeface="Times New Roman" panose="02020603050405020304" pitchFamily="18" charset="0"/>
              </a:rPr>
              <a:t>2x 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SSD DC P4511 </a:t>
            </a:r>
            <a:r>
              <a:rPr lang="ru-RU" sz="1600" b="1" dirty="0">
                <a:solidFill>
                  <a:prstClr val="black"/>
                </a:solidFill>
                <a:latin typeface="Times New Roman" panose="02020603050405020304" pitchFamily="18" charset="0"/>
                <a:cs typeface="Times New Roman" panose="02020603050405020304" pitchFamily="18" charset="0"/>
              </a:rPr>
              <a:t>(</a:t>
            </a:r>
            <a:r>
              <a:rPr lang="en-US" sz="1600" b="1" dirty="0" err="1">
                <a:solidFill>
                  <a:prstClr val="black"/>
                </a:solidFill>
                <a:latin typeface="Times New Roman" panose="02020603050405020304" pitchFamily="18" charset="0"/>
                <a:cs typeface="Times New Roman" panose="02020603050405020304" pitchFamily="18" charset="0"/>
              </a:rPr>
              <a:t>NVMe</a:t>
            </a:r>
            <a:r>
              <a:rPr lang="en-US" sz="1600" b="1" dirty="0">
                <a:solidFill>
                  <a:prstClr val="black"/>
                </a:solidFill>
                <a:latin typeface="Times New Roman" panose="02020603050405020304" pitchFamily="18" charset="0"/>
                <a:cs typeface="Times New Roman" panose="02020603050405020304" pitchFamily="18" charset="0"/>
              </a:rPr>
              <a:t>, M.2</a:t>
            </a:r>
            <a:r>
              <a:rPr lang="ru-RU" sz="1600" b="1"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2TB</a:t>
            </a:r>
            <a:endParaRPr lang="ru-RU" sz="1600" b="1" dirty="0">
              <a:solidFill>
                <a:prstClr val="black"/>
              </a:solidFill>
              <a:latin typeface="Times New Roman" panose="02020603050405020304" pitchFamily="18" charset="0"/>
              <a:cs typeface="Times New Roman" panose="02020603050405020304" pitchFamily="18" charset="0"/>
            </a:endParaRPr>
          </a:p>
          <a:p>
            <a:pPr marL="358775" lvl="1" indent="-176213">
              <a:lnSpc>
                <a:spcPts val="1600"/>
              </a:lnSpc>
              <a:spcBef>
                <a:spcPts val="0"/>
              </a:spcBef>
              <a:spcAft>
                <a:spcPts val="0"/>
              </a:spcAft>
              <a:buClr>
                <a:srgbClr val="0860A8">
                  <a:lumMod val="75000"/>
                </a:srgbClr>
              </a:buClr>
              <a:buFont typeface="Arial" panose="020B0604020202020204" pitchFamily="34" charset="0"/>
              <a:buChar char="•"/>
              <a:defRPr/>
            </a:pPr>
            <a:r>
              <a:rPr lang="en-US" sz="1600" dirty="0">
                <a:solidFill>
                  <a:prstClr val="black"/>
                </a:solidFill>
                <a:latin typeface="Times New Roman" panose="02020603050405020304" pitchFamily="18" charset="0"/>
                <a:cs typeface="Times New Roman" panose="02020603050405020304" pitchFamily="18" charset="0"/>
              </a:rPr>
              <a:t>192GB DDR</a:t>
            </a:r>
            <a:r>
              <a:rPr lang="ru-RU" sz="1600" dirty="0">
                <a:solidFill>
                  <a:prstClr val="black"/>
                </a:solidFill>
                <a:latin typeface="Times New Roman" panose="02020603050405020304" pitchFamily="18" charset="0"/>
                <a:cs typeface="Times New Roman" panose="02020603050405020304" pitchFamily="18" charset="0"/>
              </a:rPr>
              <a:t>4</a:t>
            </a:r>
            <a:r>
              <a:rPr lang="en-US" sz="1600" dirty="0">
                <a:solidFill>
                  <a:prstClr val="black"/>
                </a:solidFill>
                <a:latin typeface="Times New Roman" panose="02020603050405020304" pitchFamily="18" charset="0"/>
                <a:cs typeface="Times New Roman" panose="02020603050405020304" pitchFamily="18" charset="0"/>
              </a:rPr>
              <a:t> 2933</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GHz RAM</a:t>
            </a:r>
          </a:p>
          <a:p>
            <a:pPr marL="358775" lvl="1" indent="-176213">
              <a:lnSpc>
                <a:spcPts val="1600"/>
              </a:lnSpc>
              <a:spcBef>
                <a:spcPts val="0"/>
              </a:spcBef>
              <a:spcAft>
                <a:spcPts val="0"/>
              </a:spcAft>
              <a:buClr>
                <a:srgbClr val="0860A8">
                  <a:lumMod val="75000"/>
                </a:srgbClr>
              </a:buClr>
              <a:buFont typeface="Arial" panose="020B0604020202020204" pitchFamily="34" charset="0"/>
              <a:buChar char="•"/>
              <a:defRPr/>
            </a:pP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Omni-Path</a:t>
            </a:r>
            <a:r>
              <a:rPr lang="ru-RU" sz="1600" b="1" dirty="0">
                <a:solidFill>
                  <a:prstClr val="black"/>
                </a:solidFill>
                <a:latin typeface="Times New Roman" panose="02020603050405020304" pitchFamily="18" charset="0"/>
                <a:cs typeface="Times New Roman" panose="02020603050405020304" pitchFamily="18" charset="0"/>
              </a:rPr>
              <a:t> 100 </a:t>
            </a:r>
            <a:r>
              <a:rPr lang="en-US" sz="1600" b="1" dirty="0">
                <a:solidFill>
                  <a:prstClr val="black"/>
                </a:solidFill>
                <a:latin typeface="Times New Roman" panose="02020603050405020304" pitchFamily="18" charset="0"/>
                <a:cs typeface="Times New Roman" panose="02020603050405020304" pitchFamily="18" charset="0"/>
              </a:rPr>
              <a:t>Gb/s adapter</a:t>
            </a:r>
          </a:p>
        </p:txBody>
      </p:sp>
      <p:sp>
        <p:nvSpPr>
          <p:cNvPr id="28" name="Содержимое 2">
            <a:extLst>
              <a:ext uri="{FF2B5EF4-FFF2-40B4-BE49-F238E27FC236}">
                <a16:creationId xmlns="" xmlns:a16="http://schemas.microsoft.com/office/drawing/2014/main" id="{17772276-DA8F-40FA-8DCB-9698A45B8C17}"/>
              </a:ext>
            </a:extLst>
          </p:cNvPr>
          <p:cNvSpPr txBox="1">
            <a:spLocks/>
          </p:cNvSpPr>
          <p:nvPr/>
        </p:nvSpPr>
        <p:spPr bwMode="auto">
          <a:xfrm>
            <a:off x="854872" y="5214052"/>
            <a:ext cx="4282760" cy="1366837"/>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lIns="0" tIns="0" rIns="0" bIns="0" anchor="ctr"/>
          <a:lst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a:lstStyle>
          <a:p>
            <a:pPr marL="0" indent="85725">
              <a:lnSpc>
                <a:spcPts val="1700"/>
              </a:lnSpc>
              <a:spcBef>
                <a:spcPts val="0"/>
              </a:spcBef>
              <a:spcAft>
                <a:spcPts val="0"/>
              </a:spcAft>
              <a:buClr>
                <a:srgbClr val="0860A8">
                  <a:lumMod val="75000"/>
                </a:srgbClr>
              </a:buClr>
              <a:buFontTx/>
              <a:buNone/>
              <a:defRPr/>
            </a:pPr>
            <a:r>
              <a:rPr lang="en-US" sz="1600" b="1" dirty="0">
                <a:solidFill>
                  <a:prstClr val="black"/>
                </a:solidFill>
                <a:latin typeface="Times New Roman" panose="02020603050405020304" pitchFamily="18" charset="0"/>
                <a:cs typeface="Times New Roman" panose="02020603050405020304" pitchFamily="18" charset="0"/>
              </a:rPr>
              <a:t>RSC Tornado nodes based on</a:t>
            </a:r>
            <a:r>
              <a:rPr lang="ru-RU" sz="1600" b="1" dirty="0">
                <a:solidFill>
                  <a:prstClr val="black"/>
                </a:solidFill>
                <a:latin typeface="Times New Roman" panose="02020603050405020304" pitchFamily="18" charset="0"/>
                <a:cs typeface="Times New Roman" panose="02020603050405020304" pitchFamily="18" charset="0"/>
              </a:rPr>
              <a:t> </a:t>
            </a: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Xeon Phi</a:t>
            </a:r>
            <a:r>
              <a:rPr lang="en-US" sz="1600" b="1" baseline="30000" dirty="0">
                <a:solidFill>
                  <a:prstClr val="black"/>
                </a:solidFill>
                <a:latin typeface="Times New Roman" panose="02020603050405020304" pitchFamily="18" charset="0"/>
                <a:cs typeface="Times New Roman" panose="02020603050405020304" pitchFamily="18" charset="0"/>
              </a:rPr>
              <a:t>™</a:t>
            </a:r>
            <a:r>
              <a:rPr lang="ru-RU" sz="1600" b="1"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a:t>
            </a:r>
            <a:endParaRPr lang="ru-RU" sz="1600" b="1" dirty="0">
              <a:solidFill>
                <a:prstClr val="black"/>
              </a:solidFill>
              <a:latin typeface="Times New Roman" panose="02020603050405020304" pitchFamily="18" charset="0"/>
              <a:cs typeface="Times New Roman" panose="02020603050405020304" pitchFamily="18" charset="0"/>
            </a:endParaRPr>
          </a:p>
          <a:p>
            <a:pPr marL="355600" lvl="1" indent="-177800">
              <a:lnSpc>
                <a:spcPts val="1700"/>
              </a:lnSpc>
              <a:spcBef>
                <a:spcPts val="0"/>
              </a:spcBef>
              <a:spcAft>
                <a:spcPts val="0"/>
              </a:spcAft>
              <a:buClr>
                <a:srgbClr val="0860A8">
                  <a:lumMod val="75000"/>
                </a:srgbClr>
              </a:buClr>
              <a:buFont typeface="Arial" panose="020B0604020202020204" pitchFamily="34" charset="0"/>
              <a:buChar char="•"/>
              <a:defRPr/>
            </a:pP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Xeon Phi</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a:t>
            </a:r>
            <a:r>
              <a:rPr lang="ru-RU" sz="1600" b="1" dirty="0">
                <a:solidFill>
                  <a:prstClr val="black"/>
                </a:solidFill>
                <a:latin typeface="Times New Roman" panose="02020603050405020304" pitchFamily="18" charset="0"/>
                <a:cs typeface="Times New Roman" panose="02020603050405020304" pitchFamily="18" charset="0"/>
              </a:rPr>
              <a:t>729</a:t>
            </a:r>
            <a:r>
              <a:rPr lang="en-US" sz="1600" b="1" dirty="0">
                <a:solidFill>
                  <a:prstClr val="black"/>
                </a:solidFill>
                <a:latin typeface="Times New Roman" panose="02020603050405020304" pitchFamily="18" charset="0"/>
                <a:cs typeface="Times New Roman" panose="02020603050405020304" pitchFamily="18" charset="0"/>
              </a:rPr>
              <a:t>0</a:t>
            </a:r>
            <a:r>
              <a:rPr lang="ru-RU" sz="1600" b="1"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processors</a:t>
            </a:r>
            <a:r>
              <a:rPr lang="en-US" sz="1600" b="1"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(72 </a:t>
            </a:r>
            <a:r>
              <a:rPr lang="en-US" sz="1600" dirty="0">
                <a:solidFill>
                  <a:prstClr val="black"/>
                </a:solidFill>
                <a:latin typeface="Times New Roman" panose="02020603050405020304" pitchFamily="18" charset="0"/>
                <a:cs typeface="Times New Roman" panose="02020603050405020304" pitchFamily="18" charset="0"/>
              </a:rPr>
              <a:t>cores</a:t>
            </a:r>
            <a:r>
              <a:rPr lang="ru-RU" sz="1600" dirty="0">
                <a:solidFill>
                  <a:prstClr val="black"/>
                </a:solidFill>
                <a:latin typeface="Times New Roman" panose="02020603050405020304" pitchFamily="18" charset="0"/>
                <a:cs typeface="Times New Roman" panose="02020603050405020304" pitchFamily="18" charset="0"/>
              </a:rPr>
              <a:t>)</a:t>
            </a:r>
          </a:p>
          <a:p>
            <a:pPr marL="355600" lvl="1" indent="-177800">
              <a:lnSpc>
                <a:spcPts val="1700"/>
              </a:lnSpc>
              <a:spcBef>
                <a:spcPts val="0"/>
              </a:spcBef>
              <a:spcAft>
                <a:spcPts val="0"/>
              </a:spcAft>
              <a:buClr>
                <a:srgbClr val="0860A8">
                  <a:lumMod val="75000"/>
                </a:srgbClr>
              </a:buClr>
              <a:buFont typeface="Arial" panose="020B0604020202020204" pitchFamily="34" charset="0"/>
              <a:buChar char="•"/>
              <a:defRPr/>
            </a:pP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Server Board S7200AP</a:t>
            </a:r>
            <a:endParaRPr lang="ru-RU" sz="1600" b="1" dirty="0">
              <a:solidFill>
                <a:prstClr val="black"/>
              </a:solidFill>
              <a:latin typeface="Times New Roman" panose="02020603050405020304" pitchFamily="18" charset="0"/>
              <a:cs typeface="Times New Roman" panose="02020603050405020304" pitchFamily="18" charset="0"/>
            </a:endParaRPr>
          </a:p>
          <a:p>
            <a:pPr marL="355600" lvl="1" indent="-177800">
              <a:lnSpc>
                <a:spcPts val="1700"/>
              </a:lnSpc>
              <a:spcBef>
                <a:spcPts val="0"/>
              </a:spcBef>
              <a:spcAft>
                <a:spcPts val="0"/>
              </a:spcAft>
              <a:buClr>
                <a:srgbClr val="0860A8">
                  <a:lumMod val="75000"/>
                </a:srgbClr>
              </a:buClr>
              <a:buFont typeface="Arial" panose="020B0604020202020204" pitchFamily="34" charset="0"/>
              <a:buChar char="•"/>
              <a:defRPr/>
            </a:pP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SSD DC S3520</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SATA, M.2)</a:t>
            </a:r>
          </a:p>
          <a:p>
            <a:pPr marL="355600" lvl="1" indent="-177800">
              <a:lnSpc>
                <a:spcPts val="1700"/>
              </a:lnSpc>
              <a:spcBef>
                <a:spcPts val="0"/>
              </a:spcBef>
              <a:spcAft>
                <a:spcPts val="0"/>
              </a:spcAft>
              <a:buClr>
                <a:srgbClr val="0860A8">
                  <a:lumMod val="75000"/>
                </a:srgbClr>
              </a:buClr>
              <a:buFont typeface="Arial" panose="020B0604020202020204" pitchFamily="34" charset="0"/>
              <a:buChar char="•"/>
              <a:defRPr/>
            </a:pPr>
            <a:r>
              <a:rPr lang="en-US" sz="1600" dirty="0">
                <a:solidFill>
                  <a:prstClr val="black"/>
                </a:solidFill>
                <a:latin typeface="Times New Roman" panose="02020603050405020304" pitchFamily="18" charset="0"/>
                <a:cs typeface="Times New Roman" panose="02020603050405020304" pitchFamily="18" charset="0"/>
              </a:rPr>
              <a:t>96GB DDR</a:t>
            </a:r>
            <a:r>
              <a:rPr lang="ru-RU" sz="1600" dirty="0">
                <a:solidFill>
                  <a:prstClr val="black"/>
                </a:solidFill>
                <a:latin typeface="Times New Roman" panose="02020603050405020304" pitchFamily="18" charset="0"/>
                <a:cs typeface="Times New Roman" panose="02020603050405020304" pitchFamily="18" charset="0"/>
              </a:rPr>
              <a:t>4</a:t>
            </a:r>
            <a:r>
              <a:rPr lang="en-US" sz="1600" dirty="0">
                <a:solidFill>
                  <a:prstClr val="black"/>
                </a:solidFill>
                <a:latin typeface="Times New Roman" panose="02020603050405020304" pitchFamily="18" charset="0"/>
                <a:cs typeface="Times New Roman" panose="02020603050405020304" pitchFamily="18" charset="0"/>
              </a:rPr>
              <a:t> 2400</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GHz RAM</a:t>
            </a:r>
          </a:p>
          <a:p>
            <a:pPr marL="355600" lvl="1" indent="-177800">
              <a:lnSpc>
                <a:spcPts val="1700"/>
              </a:lnSpc>
              <a:spcBef>
                <a:spcPts val="0"/>
              </a:spcBef>
              <a:spcAft>
                <a:spcPts val="0"/>
              </a:spcAft>
              <a:buClr>
                <a:srgbClr val="0860A8">
                  <a:lumMod val="75000"/>
                </a:srgbClr>
              </a:buClr>
              <a:buFont typeface="Arial" panose="020B0604020202020204" pitchFamily="34" charset="0"/>
              <a:buChar char="•"/>
              <a:defRPr/>
            </a:pPr>
            <a:r>
              <a:rPr lang="en-US" sz="1600" b="1" dirty="0">
                <a:solidFill>
                  <a:prstClr val="black"/>
                </a:solidFill>
                <a:latin typeface="Times New Roman" panose="02020603050405020304" pitchFamily="18" charset="0"/>
                <a:cs typeface="Times New Roman" panose="02020603050405020304" pitchFamily="18" charset="0"/>
              </a:rPr>
              <a:t>Intel</a:t>
            </a:r>
            <a:r>
              <a:rPr lang="en-US" sz="1600" b="1" baseline="30000" dirty="0">
                <a:solidFill>
                  <a:prstClr val="black"/>
                </a:solidFill>
                <a:latin typeface="Times New Roman" panose="02020603050405020304" pitchFamily="18" charset="0"/>
                <a:cs typeface="Times New Roman" panose="02020603050405020304" pitchFamily="18" charset="0"/>
              </a:rPr>
              <a:t>®</a:t>
            </a:r>
            <a:r>
              <a:rPr lang="en-US" sz="1600" b="1" dirty="0">
                <a:solidFill>
                  <a:prstClr val="black"/>
                </a:solidFill>
                <a:latin typeface="Times New Roman" panose="02020603050405020304" pitchFamily="18" charset="0"/>
                <a:cs typeface="Times New Roman" panose="02020603050405020304" pitchFamily="18" charset="0"/>
              </a:rPr>
              <a:t> Omni-Path</a:t>
            </a:r>
            <a:r>
              <a:rPr lang="ru-RU" sz="1600" b="1" dirty="0">
                <a:solidFill>
                  <a:prstClr val="black"/>
                </a:solidFill>
                <a:latin typeface="Times New Roman" panose="02020603050405020304" pitchFamily="18" charset="0"/>
                <a:cs typeface="Times New Roman" panose="02020603050405020304" pitchFamily="18" charset="0"/>
              </a:rPr>
              <a:t> 100 </a:t>
            </a:r>
            <a:r>
              <a:rPr lang="en-US" sz="1600" b="1" dirty="0">
                <a:solidFill>
                  <a:prstClr val="black"/>
                </a:solidFill>
                <a:latin typeface="Times New Roman" panose="02020603050405020304" pitchFamily="18" charset="0"/>
                <a:cs typeface="Times New Roman" panose="02020603050405020304" pitchFamily="18" charset="0"/>
              </a:rPr>
              <a:t>Gb/s adapter</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97" name="Прямоугольник 96"/>
          <p:cNvSpPr/>
          <p:nvPr/>
        </p:nvSpPr>
        <p:spPr>
          <a:xfrm flipH="1">
            <a:off x="6350" y="0"/>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endParaRPr lang="en-US" sz="2400" b="1" dirty="0">
              <a:solidFill>
                <a:prstClr val="white"/>
              </a:solidFill>
            </a:endParaRPr>
          </a:p>
        </p:txBody>
      </p:sp>
      <p:pic>
        <p:nvPicPr>
          <p:cNvPr id="98" name="Рисунок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
        <p:nvSpPr>
          <p:cNvPr id="31" name="TextBox 30">
            <a:extLst>
              <a:ext uri="{FF2B5EF4-FFF2-40B4-BE49-F238E27FC236}">
                <a16:creationId xmlns="" xmlns:a16="http://schemas.microsoft.com/office/drawing/2014/main" id="{5C03A02F-D448-4234-BCFB-865165A43830}"/>
              </a:ext>
            </a:extLst>
          </p:cNvPr>
          <p:cNvSpPr txBox="1"/>
          <p:nvPr/>
        </p:nvSpPr>
        <p:spPr>
          <a:xfrm>
            <a:off x="2379738" y="66382"/>
            <a:ext cx="7125861" cy="553998"/>
          </a:xfrm>
          <a:prstGeom prst="rect">
            <a:avLst/>
          </a:prstGeom>
          <a:noFill/>
          <a:effectLst>
            <a:outerShdw blurRad="50800" dist="50800" dir="5400000" algn="ctr" rotWithShape="0">
              <a:schemeClr val="tx1"/>
            </a:outerShdw>
          </a:effectLst>
        </p:spPr>
        <p:txBody>
          <a:bodyPr wrap="none">
            <a:spAutoFit/>
          </a:bodyPr>
          <a:lstStyle/>
          <a:p>
            <a:pPr algn="ctr">
              <a:lnSpc>
                <a:spcPts val="3600"/>
              </a:lnSpc>
              <a:defRPr/>
            </a:pPr>
            <a:r>
              <a:rPr lang="en-US" sz="2400" b="1" dirty="0">
                <a:solidFill>
                  <a:prstClr val="white"/>
                </a:solidFill>
                <a:effectLst>
                  <a:outerShdw blurRad="38100" dist="38100" dir="2700000" algn="tl">
                    <a:srgbClr val="000000">
                      <a:alpha val="43137"/>
                    </a:srgbClr>
                  </a:outerShdw>
                </a:effectLst>
                <a:ea typeface="DejaVu Sans"/>
                <a:cs typeface="Calibri" panose="020F0502020204030204" pitchFamily="34" charset="0"/>
              </a:rPr>
              <a:t>The CPU-component of the “</a:t>
            </a:r>
            <a:r>
              <a:rPr lang="en-US" sz="2400" b="1" dirty="0" err="1">
                <a:solidFill>
                  <a:prstClr val="white"/>
                </a:solidFill>
                <a:effectLst>
                  <a:outerShdw blurRad="38100" dist="38100" dir="2700000" algn="tl">
                    <a:srgbClr val="000000">
                      <a:alpha val="43137"/>
                    </a:srgbClr>
                  </a:outerShdw>
                </a:effectLst>
                <a:ea typeface="DejaVu Sans"/>
                <a:cs typeface="Calibri" panose="020F0502020204030204" pitchFamily="34" charset="0"/>
              </a:rPr>
              <a:t>Govorun</a:t>
            </a:r>
            <a:r>
              <a:rPr lang="en-US" sz="2400" b="1" dirty="0">
                <a:solidFill>
                  <a:prstClr val="white"/>
                </a:solidFill>
                <a:effectLst>
                  <a:outerShdw blurRad="38100" dist="38100" dir="2700000" algn="tl">
                    <a:srgbClr val="000000">
                      <a:alpha val="43137"/>
                    </a:srgbClr>
                  </a:outerShdw>
                </a:effectLst>
                <a:ea typeface="DejaVu Sans"/>
                <a:cs typeface="Calibri" panose="020F0502020204030204" pitchFamily="34" charset="0"/>
              </a:rPr>
              <a:t>” Supercomputer</a:t>
            </a:r>
            <a:endParaRPr lang="ru-RU" sz="24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848299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4E61ECAE-EF0D-4738-99C7-B62ABE79FE35}"/>
              </a:ext>
            </a:extLst>
          </p:cNvPr>
          <p:cNvSpPr/>
          <p:nvPr/>
        </p:nvSpPr>
        <p:spPr>
          <a:xfrm flipH="1">
            <a:off x="0" y="6542"/>
            <a:ext cx="12192000" cy="68151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 xmlns:a16="http://schemas.microsoft.com/office/drawing/2014/main" id="{C5CB77A0-2889-45C4-89AB-418D6B4EC7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4815" y="25206"/>
            <a:ext cx="928622" cy="647007"/>
          </a:xfrm>
          <a:prstGeom prst="rect">
            <a:avLst/>
          </a:prstGeom>
        </p:spPr>
      </p:pic>
      <p:sp>
        <p:nvSpPr>
          <p:cNvPr id="4" name="Прямоугольник 3">
            <a:extLst>
              <a:ext uri="{FF2B5EF4-FFF2-40B4-BE49-F238E27FC236}">
                <a16:creationId xmlns="" xmlns:a16="http://schemas.microsoft.com/office/drawing/2014/main" id="{6E812930-0B38-45F9-A2DA-92954FCE1D4A}"/>
              </a:ext>
            </a:extLst>
          </p:cNvPr>
          <p:cNvSpPr/>
          <p:nvPr/>
        </p:nvSpPr>
        <p:spPr>
          <a:xfrm>
            <a:off x="-115874" y="93485"/>
            <a:ext cx="11224476" cy="523220"/>
          </a:xfrm>
          <a:prstGeom prst="rect">
            <a:avLst/>
          </a:prstGeom>
          <a:effectLst>
            <a:outerShdw blurRad="50800" dist="38100" dir="2700000" algn="tl" rotWithShape="0">
              <a:prstClr val="black">
                <a:alpha val="40000"/>
              </a:prstClr>
            </a:outerShdw>
          </a:effectLst>
        </p:spPr>
        <p:txBody>
          <a:bodyPr wrap="square">
            <a:spAutoFit/>
          </a:bodyPr>
          <a:lstStyle/>
          <a:p>
            <a:pPr algn="ctr"/>
            <a:r>
              <a:rPr lang="ru-RU" sz="2800" b="1" dirty="0" smtClean="0">
                <a:solidFill>
                  <a:prstClr val="white"/>
                </a:solidFill>
                <a:effectLst>
                  <a:outerShdw blurRad="38100" dist="38100" dir="2700000" algn="tl">
                    <a:srgbClr val="000000">
                      <a:alpha val="43137"/>
                    </a:srgbClr>
                  </a:outerShdw>
                </a:effectLst>
              </a:rPr>
              <a:t>Модернизация СК </a:t>
            </a:r>
            <a:r>
              <a:rPr lang="ru-RU" sz="2800" b="1" dirty="0">
                <a:solidFill>
                  <a:prstClr val="white"/>
                </a:solidFill>
                <a:effectLst>
                  <a:outerShdw blurRad="38100" dist="38100" dir="2700000" algn="tl">
                    <a:srgbClr val="000000">
                      <a:alpha val="43137"/>
                    </a:srgbClr>
                  </a:outerShdw>
                </a:effectLst>
              </a:rPr>
              <a:t>«Говорун»</a:t>
            </a:r>
            <a:r>
              <a:rPr lang="en-US" sz="2800" b="1" dirty="0">
                <a:solidFill>
                  <a:prstClr val="white"/>
                </a:solidFill>
                <a:effectLst>
                  <a:outerShdw blurRad="38100" dist="38100" dir="2700000" algn="tl">
                    <a:srgbClr val="000000">
                      <a:alpha val="43137"/>
                    </a:srgbClr>
                  </a:outerShdw>
                </a:effectLst>
              </a:rPr>
              <a:t> </a:t>
            </a:r>
            <a:r>
              <a:rPr lang="ru-RU" sz="2800" b="1" dirty="0" smtClean="0">
                <a:solidFill>
                  <a:prstClr val="white"/>
                </a:solidFill>
                <a:effectLst>
                  <a:outerShdw blurRad="38100" dist="38100" dir="2700000" algn="tl">
                    <a:srgbClr val="000000">
                      <a:alpha val="43137"/>
                    </a:srgbClr>
                  </a:outerShdw>
                </a:effectLst>
              </a:rPr>
              <a:t>2022 года</a:t>
            </a:r>
            <a:endParaRPr lang="ru-RU" sz="2800" b="1" dirty="0">
              <a:solidFill>
                <a:prstClr val="white"/>
              </a:solidFill>
              <a:effectLst>
                <a:outerShdw blurRad="38100" dist="38100" dir="2700000" algn="tl">
                  <a:srgbClr val="000000">
                    <a:alpha val="43137"/>
                  </a:srgbClr>
                </a:outerShdw>
              </a:effectLst>
            </a:endParaRPr>
          </a:p>
        </p:txBody>
      </p:sp>
      <p:sp>
        <p:nvSpPr>
          <p:cNvPr id="10" name="Прямоугольник 9"/>
          <p:cNvSpPr/>
          <p:nvPr/>
        </p:nvSpPr>
        <p:spPr>
          <a:xfrm>
            <a:off x="8159794" y="790928"/>
            <a:ext cx="3877431" cy="6186309"/>
          </a:xfrm>
          <a:prstGeom prst="rect">
            <a:avLst/>
          </a:prstGeom>
        </p:spPr>
        <p:txBody>
          <a:bodyPr wrap="square">
            <a:spAutoFit/>
          </a:bodyPr>
          <a:lstStyle/>
          <a:p>
            <a:pPr algn="just"/>
            <a:r>
              <a:rPr lang="ru-RU" sz="2200" dirty="0">
                <a:solidFill>
                  <a:prstClr val="black"/>
                </a:solidFill>
                <a:latin typeface="Times New Roman" panose="02020603050405020304" pitchFamily="18" charset="0"/>
                <a:ea typeface="Times New Roman" panose="02020603050405020304" pitchFamily="18" charset="0"/>
              </a:rPr>
              <a:t>Непрерывный рост числа пользователей и расширение круга решаемых задач для обеспечения решения теоретических и экспериментальных задач ОИЯИ </a:t>
            </a:r>
            <a:r>
              <a:rPr lang="ru-RU" sz="2200" dirty="0" smtClean="0">
                <a:solidFill>
                  <a:prstClr val="black"/>
                </a:solidFill>
                <a:latin typeface="Times New Roman" panose="02020603050405020304" pitchFamily="18" charset="0"/>
                <a:ea typeface="Times New Roman" panose="02020603050405020304" pitchFamily="18" charset="0"/>
              </a:rPr>
              <a:t>потребовал:</a:t>
            </a:r>
            <a:endParaRPr lang="ru-RU" sz="2200" dirty="0">
              <a:solidFill>
                <a:prstClr val="black"/>
              </a:solidFill>
              <a:latin typeface="Times New Roman" panose="02020603050405020304" pitchFamily="18" charset="0"/>
              <a:ea typeface="Times New Roman" panose="02020603050405020304" pitchFamily="18" charset="0"/>
            </a:endParaRPr>
          </a:p>
          <a:p>
            <a:pPr marL="342900" indent="-342900" algn="just">
              <a:buFont typeface="Arial" panose="020B0604020202020204" pitchFamily="34" charset="0"/>
              <a:buChar char="•"/>
            </a:pPr>
            <a:r>
              <a:rPr lang="ru-RU" sz="2200" dirty="0" smtClean="0">
                <a:solidFill>
                  <a:prstClr val="black"/>
                </a:solidFill>
                <a:latin typeface="Times New Roman" panose="02020603050405020304" pitchFamily="18" charset="0"/>
                <a:ea typeface="Times New Roman" panose="02020603050405020304" pitchFamily="18" charset="0"/>
              </a:rPr>
              <a:t>Расширения </a:t>
            </a:r>
            <a:r>
              <a:rPr lang="ru-RU" sz="2200" dirty="0">
                <a:solidFill>
                  <a:prstClr val="black"/>
                </a:solidFill>
                <a:latin typeface="Times New Roman" panose="02020603050405020304" pitchFamily="18" charset="0"/>
                <a:ea typeface="Times New Roman" panose="02020603050405020304" pitchFamily="18" charset="0"/>
              </a:rPr>
              <a:t>вычислительных ресурсов СК «Говорун»;</a:t>
            </a:r>
          </a:p>
          <a:p>
            <a:pPr marL="342900" indent="-342900" algn="just">
              <a:buFont typeface="Arial" panose="020B0604020202020204" pitchFamily="34" charset="0"/>
              <a:buChar char="•"/>
            </a:pPr>
            <a:r>
              <a:rPr lang="ru-RU" sz="2200" dirty="0" smtClean="0">
                <a:solidFill>
                  <a:prstClr val="black"/>
                </a:solidFill>
                <a:latin typeface="Times New Roman" panose="02020603050405020304" pitchFamily="18" charset="0"/>
                <a:ea typeface="Times New Roman" panose="02020603050405020304" pitchFamily="18" charset="0"/>
              </a:rPr>
              <a:t>Внедрения </a:t>
            </a:r>
            <a:r>
              <a:rPr lang="ru-RU" sz="2200" dirty="0">
                <a:solidFill>
                  <a:prstClr val="black"/>
                </a:solidFill>
                <a:latin typeface="Times New Roman" panose="02020603050405020304" pitchFamily="18" charset="0"/>
                <a:ea typeface="Times New Roman" panose="02020603050405020304" pitchFamily="18" charset="0"/>
              </a:rPr>
              <a:t>новейших ИТ-решений;</a:t>
            </a:r>
          </a:p>
          <a:p>
            <a:pPr marL="342900" indent="-342900" algn="just">
              <a:buFont typeface="Arial" panose="020B0604020202020204" pitchFamily="34" charset="0"/>
              <a:buChar char="•"/>
            </a:pPr>
            <a:r>
              <a:rPr lang="ru-RU" sz="2200" dirty="0" smtClean="0">
                <a:solidFill>
                  <a:prstClr val="black"/>
                </a:solidFill>
                <a:latin typeface="Times New Roman" panose="02020603050405020304" pitchFamily="18" charset="0"/>
                <a:ea typeface="Times New Roman" panose="02020603050405020304" pitchFamily="18" charset="0"/>
              </a:rPr>
              <a:t>Создания </a:t>
            </a:r>
            <a:r>
              <a:rPr lang="ru-RU" sz="2200" dirty="0">
                <a:solidFill>
                  <a:prstClr val="black"/>
                </a:solidFill>
                <a:latin typeface="Times New Roman" panose="02020603050405020304" pitchFamily="18" charset="0"/>
                <a:ea typeface="Times New Roman" panose="02020603050405020304" pitchFamily="18" charset="0"/>
              </a:rPr>
              <a:t>среды для суперкомпьютерного моделирования и решения ресурсоемких задач с большими объемами вычислений и данных.</a:t>
            </a:r>
            <a:endParaRPr lang="ru-RU" sz="2200" dirty="0">
              <a:solidFill>
                <a:prstClr val="black"/>
              </a:solidFill>
            </a:endParaRPr>
          </a:p>
        </p:txBody>
      </p:sp>
      <p:sp>
        <p:nvSpPr>
          <p:cNvPr id="43" name="TextBox 42">
            <a:extLst>
              <a:ext uri="{FF2B5EF4-FFF2-40B4-BE49-F238E27FC236}">
                <a16:creationId xmlns="" xmlns:a16="http://schemas.microsoft.com/office/drawing/2014/main" id="{0A1005EF-5DCD-4319-8B5B-179BC80CA533}"/>
              </a:ext>
            </a:extLst>
          </p:cNvPr>
          <p:cNvSpPr txBox="1"/>
          <p:nvPr/>
        </p:nvSpPr>
        <p:spPr>
          <a:xfrm>
            <a:off x="267280" y="4775751"/>
            <a:ext cx="7681904" cy="2031325"/>
          </a:xfrm>
          <a:prstGeom prst="rect">
            <a:avLst/>
          </a:prstGeom>
          <a:noFill/>
          <a:ln w="19050">
            <a:solidFill>
              <a:srgbClr val="FFC000"/>
            </a:solidFill>
          </a:ln>
        </p:spPr>
        <p:txBody>
          <a:bodyPr wrap="square">
            <a:spAutoFit/>
          </a:bodyPr>
          <a:lstStyle/>
          <a:p>
            <a:r>
              <a:rPr lang="ru-RU" dirty="0">
                <a:solidFill>
                  <a:prstClr val="black"/>
                </a:solidFill>
              </a:rPr>
              <a:t>Расширение суперкомпьютера «Говорун» на 32 </a:t>
            </a:r>
            <a:r>
              <a:rPr lang="ru-RU" dirty="0" err="1">
                <a:solidFill>
                  <a:prstClr val="black"/>
                </a:solidFill>
              </a:rPr>
              <a:t>гиперконвергентных</a:t>
            </a:r>
            <a:r>
              <a:rPr lang="ru-RU" dirty="0">
                <a:solidFill>
                  <a:prstClr val="black"/>
                </a:solidFill>
              </a:rPr>
              <a:t> вычислительных узла и 8 узлами распределенной СХД позволит:</a:t>
            </a:r>
          </a:p>
          <a:p>
            <a:pPr marL="285750" indent="-285750">
              <a:buFont typeface="Wingdings" panose="05000000000000000000" pitchFamily="2" charset="2"/>
              <a:buChar char="§"/>
            </a:pPr>
            <a:r>
              <a:rPr lang="ru-RU" dirty="0" smtClean="0">
                <a:solidFill>
                  <a:prstClr val="black"/>
                </a:solidFill>
              </a:rPr>
              <a:t>повысить </a:t>
            </a:r>
            <a:r>
              <a:rPr lang="ru-RU" dirty="0">
                <a:solidFill>
                  <a:prstClr val="black"/>
                </a:solidFill>
              </a:rPr>
              <a:t>производительность на 239 </a:t>
            </a:r>
            <a:r>
              <a:rPr lang="ru-RU" dirty="0" smtClean="0">
                <a:solidFill>
                  <a:prstClr val="black"/>
                </a:solidFill>
              </a:rPr>
              <a:t>ТФЛОПС (суммарно 1,1 ПФ);</a:t>
            </a:r>
            <a:endParaRPr lang="ru-RU" dirty="0">
              <a:solidFill>
                <a:prstClr val="black"/>
              </a:solidFill>
            </a:endParaRPr>
          </a:p>
          <a:p>
            <a:pPr marL="285750" indent="-285750">
              <a:buFont typeface="Wingdings" panose="05000000000000000000" pitchFamily="2" charset="2"/>
              <a:buChar char="§"/>
            </a:pPr>
            <a:r>
              <a:rPr lang="ru-RU" dirty="0" smtClean="0">
                <a:solidFill>
                  <a:prstClr val="black"/>
                </a:solidFill>
              </a:rPr>
              <a:t>увеличить </a:t>
            </a:r>
            <a:r>
              <a:rPr lang="ru-RU" dirty="0">
                <a:solidFill>
                  <a:prstClr val="black"/>
                </a:solidFill>
              </a:rPr>
              <a:t>подсистему обработки и хранения данных </a:t>
            </a:r>
            <a:r>
              <a:rPr lang="en-US" dirty="0">
                <a:solidFill>
                  <a:prstClr val="black"/>
                </a:solidFill>
              </a:rPr>
              <a:t>DAOS</a:t>
            </a:r>
            <a:r>
              <a:rPr lang="ru-RU" dirty="0">
                <a:solidFill>
                  <a:prstClr val="black"/>
                </a:solidFill>
              </a:rPr>
              <a:t> до 1,6 </a:t>
            </a:r>
            <a:r>
              <a:rPr lang="ru-RU" dirty="0" smtClean="0">
                <a:solidFill>
                  <a:prstClr val="black"/>
                </a:solidFill>
              </a:rPr>
              <a:t>Пбайт</a:t>
            </a:r>
            <a:r>
              <a:rPr lang="ru-RU" dirty="0">
                <a:solidFill>
                  <a:prstClr val="black"/>
                </a:solidFill>
              </a:rPr>
              <a:t>;</a:t>
            </a:r>
          </a:p>
          <a:p>
            <a:pPr marL="285750" indent="-285750">
              <a:buFont typeface="Wingdings" panose="05000000000000000000" pitchFamily="2" charset="2"/>
              <a:buChar char="§"/>
            </a:pPr>
            <a:r>
              <a:rPr lang="ru-RU" smtClean="0">
                <a:solidFill>
                  <a:prstClr val="black"/>
                </a:solidFill>
              </a:rPr>
              <a:t>расширить </a:t>
            </a:r>
            <a:r>
              <a:rPr lang="ru-RU" dirty="0">
                <a:solidFill>
                  <a:prstClr val="black"/>
                </a:solidFill>
              </a:rPr>
              <a:t>объем подсистемы хранения «теплых данных» на 8 </a:t>
            </a:r>
            <a:r>
              <a:rPr lang="ru-RU" dirty="0" smtClean="0">
                <a:solidFill>
                  <a:prstClr val="black"/>
                </a:solidFill>
              </a:rPr>
              <a:t>Пбайт </a:t>
            </a:r>
            <a:r>
              <a:rPr lang="ru-RU" dirty="0">
                <a:solidFill>
                  <a:prstClr val="black"/>
                </a:solidFill>
              </a:rPr>
              <a:t>с поддержкой создания динамических систем хранения </a:t>
            </a:r>
            <a:r>
              <a:rPr lang="en-US" dirty="0" err="1">
                <a:solidFill>
                  <a:prstClr val="black"/>
                </a:solidFill>
              </a:rPr>
              <a:t>Lustre</a:t>
            </a:r>
            <a:r>
              <a:rPr lang="ru-RU" dirty="0">
                <a:solidFill>
                  <a:prstClr val="black"/>
                </a:solidFill>
              </a:rPr>
              <a:t>, </a:t>
            </a:r>
            <a:r>
              <a:rPr lang="en-US" dirty="0">
                <a:solidFill>
                  <a:prstClr val="black"/>
                </a:solidFill>
              </a:rPr>
              <a:t>DAOS</a:t>
            </a:r>
            <a:r>
              <a:rPr lang="ru-RU" dirty="0">
                <a:solidFill>
                  <a:prstClr val="black"/>
                </a:solidFill>
              </a:rPr>
              <a:t>, а так же </a:t>
            </a:r>
            <a:r>
              <a:rPr lang="en-US" dirty="0">
                <a:solidFill>
                  <a:prstClr val="black"/>
                </a:solidFill>
              </a:rPr>
              <a:t>EOS</a:t>
            </a:r>
            <a:r>
              <a:rPr lang="ru-RU" dirty="0">
                <a:solidFill>
                  <a:prstClr val="black"/>
                </a:solidFill>
              </a:rPr>
              <a:t>, </a:t>
            </a:r>
            <a:r>
              <a:rPr lang="en-US" dirty="0" smtClean="0">
                <a:solidFill>
                  <a:prstClr val="black"/>
                </a:solidFill>
              </a:rPr>
              <a:t>NFS</a:t>
            </a:r>
            <a:r>
              <a:rPr lang="ru-RU" dirty="0">
                <a:solidFill>
                  <a:prstClr val="black"/>
                </a:solidFill>
              </a:rPr>
              <a:t>.</a:t>
            </a:r>
            <a:endParaRPr lang="ru-RU" b="1" dirty="0">
              <a:solidFill>
                <a:prstClr val="black"/>
              </a:solidFill>
            </a:endParaRPr>
          </a:p>
        </p:txBody>
      </p:sp>
      <p:pic>
        <p:nvPicPr>
          <p:cNvPr id="8" name="Рисунок 7"/>
          <p:cNvPicPr>
            <a:picLocks noChangeAspect="1"/>
          </p:cNvPicPr>
          <p:nvPr/>
        </p:nvPicPr>
        <p:blipFill>
          <a:blip r:embed="rId4"/>
          <a:stretch>
            <a:fillRect/>
          </a:stretch>
        </p:blipFill>
        <p:spPr>
          <a:xfrm>
            <a:off x="84974" y="993648"/>
            <a:ext cx="8074820" cy="3835539"/>
          </a:xfrm>
          <a:prstGeom prst="rect">
            <a:avLst/>
          </a:prstGeom>
        </p:spPr>
      </p:pic>
    </p:spTree>
    <p:extLst>
      <p:ext uri="{BB962C8B-B14F-4D97-AF65-F5344CB8AC3E}">
        <p14:creationId xmlns:p14="http://schemas.microsoft.com/office/powerpoint/2010/main" val="4017095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Box 133">
            <a:extLst>
              <a:ext uri="{FF2B5EF4-FFF2-40B4-BE49-F238E27FC236}">
                <a16:creationId xmlns:a16="http://schemas.microsoft.com/office/drawing/2014/main" xmlns="" id="{A76D5749-9F4D-4947-2754-5773E0F30684}"/>
              </a:ext>
            </a:extLst>
          </p:cNvPr>
          <p:cNvSpPr txBox="1"/>
          <p:nvPr/>
        </p:nvSpPr>
        <p:spPr>
          <a:xfrm>
            <a:off x="96247" y="1960118"/>
            <a:ext cx="2997490" cy="3898888"/>
          </a:xfrm>
          <a:prstGeom prst="rect">
            <a:avLst/>
          </a:prstGeom>
          <a:noFill/>
          <a:ln w="19050">
            <a:noFill/>
          </a:ln>
        </p:spPr>
        <p:txBody>
          <a:bodyPr wrap="square">
            <a:spAutoFit/>
          </a:bodyPr>
          <a:lstStyle/>
          <a:p>
            <a:endParaRPr lang="en-US" sz="800" u="sng" dirty="0">
              <a:solidFill>
                <a:srgbClr val="000066"/>
              </a:solidFill>
              <a:latin typeface="Arial" panose="020B0604020202020204" pitchFamily="34" charset="0"/>
              <a:cs typeface="Arial" panose="020B0604020202020204" pitchFamily="34" charset="0"/>
            </a:endParaRPr>
          </a:p>
          <a:p>
            <a:r>
              <a:rPr lang="en-US" u="sng" dirty="0">
                <a:solidFill>
                  <a:srgbClr val="000066"/>
                </a:solidFill>
                <a:latin typeface="Arial" panose="020B0604020202020204" pitchFamily="34" charset="0"/>
                <a:cs typeface="Arial" panose="020B0604020202020204" pitchFamily="34" charset="0"/>
              </a:rPr>
              <a:t>Current status</a:t>
            </a:r>
            <a:r>
              <a:rPr lang="ru-RU" u="sng" dirty="0">
                <a:solidFill>
                  <a:srgbClr val="000066"/>
                </a:solidFill>
                <a:latin typeface="Arial" panose="020B0604020202020204" pitchFamily="34" charset="0"/>
                <a:cs typeface="Arial" panose="020B0604020202020204" pitchFamily="34" charset="0"/>
              </a:rPr>
              <a:t>: </a:t>
            </a:r>
            <a:endParaRPr lang="en-US" u="sng" dirty="0">
              <a:solidFill>
                <a:srgbClr val="000066"/>
              </a:solidFill>
              <a:latin typeface="Arial" panose="020B0604020202020204" pitchFamily="34" charset="0"/>
              <a:cs typeface="Arial" panose="020B0604020202020204" pitchFamily="34" charset="0"/>
            </a:endParaRPr>
          </a:p>
          <a:p>
            <a:r>
              <a:rPr lang="en-US" b="1" dirty="0">
                <a:solidFill>
                  <a:srgbClr val="990000"/>
                </a:solidFill>
                <a:cs typeface="Times New Roman" panose="02020603050405020304" pitchFamily="18" charset="0"/>
              </a:rPr>
              <a:t>     </a:t>
            </a:r>
            <a:r>
              <a:rPr lang="ru-RU" b="1" dirty="0">
                <a:solidFill>
                  <a:srgbClr val="CC0000"/>
                </a:solidFill>
                <a:cs typeface="Times New Roman" panose="02020603050405020304" pitchFamily="18" charset="0"/>
              </a:rPr>
              <a:t>138</a:t>
            </a:r>
            <a:r>
              <a:rPr lang="ru-RU" dirty="0">
                <a:solidFill>
                  <a:srgbClr val="CC0000"/>
                </a:solidFill>
                <a:latin typeface="Arial" panose="020B0604020202020204" pitchFamily="34" charset="0"/>
                <a:cs typeface="Arial" panose="020B0604020202020204" pitchFamily="34" charset="0"/>
              </a:rPr>
              <a:t> </a:t>
            </a:r>
            <a:r>
              <a:rPr lang="en-US" b="1" dirty="0">
                <a:solidFill>
                  <a:srgbClr val="CC0000"/>
                </a:solidFill>
                <a:cs typeface="Times New Roman" panose="02020603050405020304" pitchFamily="18" charset="0"/>
              </a:rPr>
              <a:t>hyperconverged </a:t>
            </a:r>
          </a:p>
          <a:p>
            <a:r>
              <a:rPr lang="en-US" b="1" dirty="0">
                <a:solidFill>
                  <a:srgbClr val="CC0000"/>
                </a:solidFill>
                <a:cs typeface="Times New Roman" panose="02020603050405020304" pitchFamily="18" charset="0"/>
              </a:rPr>
              <a:t>             compute nodes </a:t>
            </a:r>
          </a:p>
          <a:p>
            <a:r>
              <a:rPr lang="en-US" b="1" dirty="0">
                <a:solidFill>
                  <a:srgbClr val="990000"/>
                </a:solidFill>
                <a:cs typeface="Times New Roman" panose="02020603050405020304" pitchFamily="18" charset="0"/>
              </a:rPr>
              <a:t>     </a:t>
            </a:r>
            <a:r>
              <a:rPr lang="en-US" b="1" dirty="0">
                <a:solidFill>
                  <a:srgbClr val="CC0000"/>
                </a:solidFill>
                <a:cs typeface="Times New Roman" panose="02020603050405020304" pitchFamily="18" charset="0"/>
              </a:rPr>
              <a:t>40 GPU</a:t>
            </a:r>
            <a:r>
              <a:rPr lang="en-US" dirty="0">
                <a:solidFill>
                  <a:srgbClr val="CC0000"/>
                </a:solidFill>
                <a:cs typeface="Times New Roman" panose="02020603050405020304" pitchFamily="18" charset="0"/>
              </a:rPr>
              <a:t> </a:t>
            </a:r>
            <a:r>
              <a:rPr lang="en-US" dirty="0">
                <a:solidFill>
                  <a:srgbClr val="000066"/>
                </a:solidFill>
                <a:latin typeface="Arial" panose="020B0604020202020204" pitchFamily="34" charset="0"/>
                <a:cs typeface="Arial" panose="020B0604020202020204" pitchFamily="34" charset="0"/>
              </a:rPr>
              <a:t>accelerators </a:t>
            </a:r>
          </a:p>
          <a:p>
            <a:endParaRPr lang="en-US" sz="800" dirty="0">
              <a:solidFill>
                <a:srgbClr val="000066"/>
              </a:solidFill>
              <a:latin typeface="Arial" panose="020B0604020202020204" pitchFamily="34" charset="0"/>
              <a:cs typeface="Arial" panose="020B0604020202020204" pitchFamily="34" charset="0"/>
            </a:endParaRPr>
          </a:p>
          <a:p>
            <a:r>
              <a:rPr lang="en-US" u="sng" dirty="0">
                <a:solidFill>
                  <a:srgbClr val="000066"/>
                </a:solidFill>
                <a:latin typeface="Arial" panose="020B0604020202020204" pitchFamily="34" charset="0"/>
                <a:cs typeface="Arial" panose="020B0604020202020204" pitchFamily="34" charset="0"/>
              </a:rPr>
              <a:t>Total peak performance: </a:t>
            </a:r>
          </a:p>
          <a:p>
            <a:r>
              <a:rPr lang="en-US" b="1" dirty="0">
                <a:solidFill>
                  <a:srgbClr val="CC0000"/>
                </a:solidFill>
                <a:cs typeface="Times New Roman" panose="02020603050405020304" pitchFamily="18" charset="0"/>
              </a:rPr>
              <a:t>     </a:t>
            </a:r>
            <a:r>
              <a:rPr lang="ru-RU" b="1" dirty="0">
                <a:solidFill>
                  <a:srgbClr val="CC0000"/>
                </a:solidFill>
                <a:cs typeface="Times New Roman" panose="02020603050405020304" pitchFamily="18" charset="0"/>
              </a:rPr>
              <a:t>1.1</a:t>
            </a:r>
            <a:r>
              <a:rPr lang="en-US" b="1" dirty="0">
                <a:solidFill>
                  <a:srgbClr val="CC0000"/>
                </a:solidFill>
                <a:cs typeface="Times New Roman" panose="02020603050405020304" pitchFamily="18" charset="0"/>
              </a:rPr>
              <a:t> </a:t>
            </a:r>
            <a:r>
              <a:rPr lang="en-US" b="1" dirty="0" err="1">
                <a:solidFill>
                  <a:srgbClr val="CC0000"/>
                </a:solidFill>
                <a:cs typeface="Times New Roman" panose="02020603050405020304" pitchFamily="18" charset="0"/>
              </a:rPr>
              <a:t>PFlops</a:t>
            </a:r>
            <a:r>
              <a:rPr lang="en-US" b="1" dirty="0">
                <a:solidFill>
                  <a:srgbClr val="CC0000"/>
                </a:solidFill>
                <a:cs typeface="Times New Roman" panose="02020603050405020304" pitchFamily="18" charset="0"/>
              </a:rPr>
              <a:t> DP</a:t>
            </a:r>
          </a:p>
          <a:p>
            <a:r>
              <a:rPr lang="en-US" b="1" dirty="0">
                <a:solidFill>
                  <a:srgbClr val="CC0000"/>
                </a:solidFill>
                <a:cs typeface="Times New Roman" panose="02020603050405020304" pitchFamily="18" charset="0"/>
              </a:rPr>
              <a:t>     2</a:t>
            </a:r>
            <a:r>
              <a:rPr lang="ru-RU" b="1" dirty="0">
                <a:solidFill>
                  <a:srgbClr val="CC0000"/>
                </a:solidFill>
                <a:cs typeface="Times New Roman" panose="02020603050405020304" pitchFamily="18" charset="0"/>
              </a:rPr>
              <a:t>.</a:t>
            </a:r>
            <a:r>
              <a:rPr lang="en-US" b="1" dirty="0">
                <a:solidFill>
                  <a:srgbClr val="CC0000"/>
                </a:solidFill>
                <a:cs typeface="Times New Roman" panose="02020603050405020304" pitchFamily="18" charset="0"/>
              </a:rPr>
              <a:t>2 </a:t>
            </a:r>
            <a:r>
              <a:rPr lang="en-US" b="1" dirty="0" err="1">
                <a:solidFill>
                  <a:srgbClr val="CC0000"/>
                </a:solidFill>
                <a:cs typeface="Times New Roman" panose="02020603050405020304" pitchFamily="18" charset="0"/>
              </a:rPr>
              <a:t>PFlops</a:t>
            </a:r>
            <a:r>
              <a:rPr lang="en-US" b="1" dirty="0">
                <a:solidFill>
                  <a:srgbClr val="CC0000"/>
                </a:solidFill>
                <a:cs typeface="Times New Roman" panose="02020603050405020304" pitchFamily="18" charset="0"/>
              </a:rPr>
              <a:t> SP</a:t>
            </a:r>
          </a:p>
          <a:p>
            <a:endParaRPr lang="en-US" sz="800" b="1" dirty="0">
              <a:solidFill>
                <a:srgbClr val="FF0000"/>
              </a:solidFill>
              <a:cs typeface="Times New Roman" panose="02020603050405020304" pitchFamily="18" charset="0"/>
            </a:endParaRPr>
          </a:p>
          <a:p>
            <a:r>
              <a:rPr lang="en-US" u="sng" dirty="0">
                <a:solidFill>
                  <a:srgbClr val="000066"/>
                </a:solidFill>
                <a:latin typeface="Arial" panose="020B0604020202020204" pitchFamily="34" charset="0"/>
                <a:cs typeface="Arial" panose="020B0604020202020204" pitchFamily="34" charset="0"/>
              </a:rPr>
              <a:t>Total capacity of Hierarchical Storage</a:t>
            </a:r>
            <a:r>
              <a:rPr lang="en-US" dirty="0">
                <a:solidFill>
                  <a:srgbClr val="000066"/>
                </a:solidFill>
                <a:latin typeface="Arial" panose="020B0604020202020204" pitchFamily="34" charset="0"/>
                <a:cs typeface="Arial" panose="020B0604020202020204" pitchFamily="34" charset="0"/>
              </a:rPr>
              <a:t>: </a:t>
            </a:r>
          </a:p>
          <a:p>
            <a:r>
              <a:rPr lang="en-US" b="1" dirty="0">
                <a:solidFill>
                  <a:srgbClr val="CC0000"/>
                </a:solidFill>
                <a:latin typeface="Arial" panose="020B0604020202020204" pitchFamily="34" charset="0"/>
                <a:cs typeface="Arial" panose="020B0604020202020204" pitchFamily="34" charset="0"/>
              </a:rPr>
              <a:t>    </a:t>
            </a:r>
            <a:r>
              <a:rPr lang="en-US" b="1" dirty="0">
                <a:solidFill>
                  <a:srgbClr val="CC0000"/>
                </a:solidFill>
                <a:cs typeface="Times New Roman" panose="02020603050405020304" pitchFamily="18" charset="0"/>
              </a:rPr>
              <a:t>8</a:t>
            </a:r>
            <a:r>
              <a:rPr lang="ru-RU" b="1" dirty="0">
                <a:solidFill>
                  <a:srgbClr val="CC0000"/>
                </a:solidFill>
                <a:cs typeface="Times New Roman" panose="02020603050405020304" pitchFamily="18" charset="0"/>
              </a:rPr>
              <a:t>.</a:t>
            </a:r>
            <a:r>
              <a:rPr lang="en-US" b="1" dirty="0">
                <a:solidFill>
                  <a:srgbClr val="CC0000"/>
                </a:solidFill>
                <a:cs typeface="Times New Roman" panose="02020603050405020304" pitchFamily="18" charset="0"/>
              </a:rPr>
              <a:t>6 PB </a:t>
            </a:r>
          </a:p>
          <a:p>
            <a:endParaRPr lang="en-US" sz="800" dirty="0">
              <a:solidFill>
                <a:srgbClr val="000066"/>
              </a:solidFill>
              <a:latin typeface="Arial" panose="020B0604020202020204" pitchFamily="34" charset="0"/>
              <a:cs typeface="Arial" panose="020B0604020202020204" pitchFamily="34" charset="0"/>
            </a:endParaRPr>
          </a:p>
          <a:p>
            <a:r>
              <a:rPr lang="en-US" u="sng" dirty="0">
                <a:solidFill>
                  <a:srgbClr val="000066"/>
                </a:solidFill>
                <a:latin typeface="Arial" panose="020B0604020202020204" pitchFamily="34" charset="0"/>
                <a:cs typeface="Arial" panose="020B0604020202020204" pitchFamily="34" charset="0"/>
              </a:rPr>
              <a:t>Data IO rate</a:t>
            </a:r>
            <a:r>
              <a:rPr lang="en-US" dirty="0">
                <a:solidFill>
                  <a:srgbClr val="000066"/>
                </a:solidFill>
                <a:latin typeface="Arial" panose="020B0604020202020204" pitchFamily="34" charset="0"/>
                <a:cs typeface="Arial" panose="020B0604020202020204" pitchFamily="34" charset="0"/>
              </a:rPr>
              <a:t>: </a:t>
            </a:r>
            <a:r>
              <a:rPr lang="ru-RU" b="1" dirty="0">
                <a:solidFill>
                  <a:srgbClr val="CC0000"/>
                </a:solidFill>
                <a:cs typeface="Times New Roman" panose="02020603050405020304" pitchFamily="18" charset="0"/>
              </a:rPr>
              <a:t>300</a:t>
            </a:r>
            <a:r>
              <a:rPr lang="en-US" b="1" dirty="0">
                <a:solidFill>
                  <a:srgbClr val="CC0000"/>
                </a:solidFill>
                <a:cs typeface="Times New Roman" panose="02020603050405020304" pitchFamily="18" charset="0"/>
              </a:rPr>
              <a:t> Gb/s</a:t>
            </a:r>
            <a:endParaRPr lang="ru-RU" b="1" dirty="0">
              <a:solidFill>
                <a:srgbClr val="CC0000"/>
              </a:solidFill>
              <a:cs typeface="Times New Roman" panose="02020603050405020304" pitchFamily="18" charset="0"/>
            </a:endParaRPr>
          </a:p>
          <a:p>
            <a:endParaRPr lang="en-US" sz="1736" dirty="0">
              <a:solidFill>
                <a:prstClr val="black"/>
              </a:solidFill>
              <a:cs typeface="Times New Roman" panose="02020603050405020304" pitchFamily="18" charset="0"/>
            </a:endParaRPr>
          </a:p>
        </p:txBody>
      </p:sp>
      <p:sp>
        <p:nvSpPr>
          <p:cNvPr id="5" name="Прямоугольник 4">
            <a:extLst>
              <a:ext uri="{FF2B5EF4-FFF2-40B4-BE49-F238E27FC236}">
                <a16:creationId xmlns:a16="http://schemas.microsoft.com/office/drawing/2014/main" xmlns="" id="{4E61ECAE-EF0D-4738-99C7-B62ABE79FE35}"/>
              </a:ext>
            </a:extLst>
          </p:cNvPr>
          <p:cNvSpPr/>
          <p:nvPr/>
        </p:nvSpPr>
        <p:spPr>
          <a:xfrm flipH="1">
            <a:off x="0" y="15340"/>
            <a:ext cx="12192000" cy="7567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6" name="TextBox 12">
            <a:extLst>
              <a:ext uri="{FF2B5EF4-FFF2-40B4-BE49-F238E27FC236}">
                <a16:creationId xmlns:a16="http://schemas.microsoft.com/office/drawing/2014/main" xmlns="" id="{DB452295-ADC2-6E59-5B19-A1064A288F1B}"/>
              </a:ext>
            </a:extLst>
          </p:cNvPr>
          <p:cNvSpPr/>
          <p:nvPr/>
        </p:nvSpPr>
        <p:spPr>
          <a:xfrm>
            <a:off x="1878493" y="176388"/>
            <a:ext cx="8617680" cy="503244"/>
          </a:xfrm>
          <a:prstGeom prst="rect">
            <a:avLst/>
          </a:prstGeom>
          <a:noFill/>
          <a:ln w="0">
            <a:noFill/>
          </a:ln>
          <a:effectLst>
            <a:outerShdw blurRad="50800" dist="38100" dir="2700000" algn="tl" rotWithShape="0">
              <a:prstClr val="black">
                <a:alpha val="62000"/>
              </a:prstClr>
            </a:outerShdw>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r>
              <a:rPr lang="en-US" sz="2701" b="1" spc="-1" dirty="0">
                <a:solidFill>
                  <a:srgbClr val="FFFFFF"/>
                </a:solidFill>
              </a:rPr>
              <a:t>"</a:t>
            </a:r>
            <a:r>
              <a:rPr lang="en-US" sz="2701" b="1" spc="-1" dirty="0" err="1">
                <a:solidFill>
                  <a:srgbClr val="FFFFFF"/>
                </a:solidFill>
              </a:rPr>
              <a:t>Govorun</a:t>
            </a:r>
            <a:r>
              <a:rPr lang="en-US" sz="2701" b="1" spc="-1" dirty="0">
                <a:solidFill>
                  <a:srgbClr val="FFFFFF"/>
                </a:solidFill>
              </a:rPr>
              <a:t>" supercomputer modernization 2022</a:t>
            </a:r>
            <a:endParaRPr lang="ru-RU" sz="2701" b="1" spc="-1" dirty="0">
              <a:solidFill>
                <a:srgbClr val="FFFFFF"/>
              </a:solidFill>
            </a:endParaRPr>
          </a:p>
        </p:txBody>
      </p:sp>
      <p:pic>
        <p:nvPicPr>
          <p:cNvPr id="7" name="Рисунок 6">
            <a:extLst>
              <a:ext uri="{FF2B5EF4-FFF2-40B4-BE49-F238E27FC236}">
                <a16:creationId xmlns:a16="http://schemas.microsoft.com/office/drawing/2014/main" xmlns="" id="{4055EBA0-46E1-E07C-4783-CF6A6FF5392B}"/>
              </a:ext>
            </a:extLst>
          </p:cNvPr>
          <p:cNvPicPr/>
          <p:nvPr/>
        </p:nvPicPr>
        <p:blipFill>
          <a:blip r:embed="rId2"/>
          <a:stretch/>
        </p:blipFill>
        <p:spPr>
          <a:xfrm>
            <a:off x="11170715" y="61069"/>
            <a:ext cx="964578" cy="665274"/>
          </a:xfrm>
          <a:prstGeom prst="rect">
            <a:avLst/>
          </a:prstGeom>
          <a:ln w="0">
            <a:noFill/>
          </a:ln>
        </p:spPr>
      </p:pic>
      <p:sp>
        <p:nvSpPr>
          <p:cNvPr id="129" name="Прямоугольник 128"/>
          <p:cNvSpPr/>
          <p:nvPr/>
        </p:nvSpPr>
        <p:spPr>
          <a:xfrm>
            <a:off x="1475510" y="871314"/>
            <a:ext cx="2621592" cy="954107"/>
          </a:xfrm>
          <a:prstGeom prst="rect">
            <a:avLst/>
          </a:prstGeom>
        </p:spPr>
        <p:txBody>
          <a:bodyPr wrap="square">
            <a:spAutoFit/>
          </a:bodyPr>
          <a:lstStyle/>
          <a:p>
            <a:r>
              <a:rPr lang="en-US" b="1" dirty="0">
                <a:solidFill>
                  <a:srgbClr val="000066"/>
                </a:solidFill>
                <a:latin typeface="Arial" panose="020B0604020202020204" pitchFamily="34" charset="0"/>
                <a:cs typeface="Arial" panose="020B0604020202020204" pitchFamily="34" charset="0"/>
              </a:rPr>
              <a:t>Computation field: </a:t>
            </a:r>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32 </a:t>
            </a:r>
            <a:r>
              <a:rPr lang="en-US" b="1" dirty="0" err="1">
                <a:solidFill>
                  <a:srgbClr val="FF0000"/>
                </a:solidFill>
                <a:latin typeface="Arial" panose="020B0604020202020204" pitchFamily="34" charset="0"/>
                <a:cs typeface="Arial" panose="020B0604020202020204" pitchFamily="34" charset="0"/>
              </a:rPr>
              <a:t>hyperconverged</a:t>
            </a:r>
            <a:r>
              <a:rPr lang="en-US" b="1" dirty="0">
                <a:solidFill>
                  <a:srgbClr val="FF0000"/>
                </a:solidFill>
                <a:latin typeface="Arial" panose="020B0604020202020204" pitchFamily="34" charset="0"/>
                <a:cs typeface="Arial" panose="020B0604020202020204" pitchFamily="34" charset="0"/>
              </a:rPr>
              <a:t> compute nodes </a:t>
            </a:r>
            <a:endParaRPr lang="ru-RU" b="1" dirty="0">
              <a:solidFill>
                <a:srgbClr val="FF0000"/>
              </a:solidFill>
              <a:latin typeface="Arial" panose="020B0604020202020204" pitchFamily="34" charset="0"/>
              <a:cs typeface="Arial" panose="020B0604020202020204" pitchFamily="34" charset="0"/>
            </a:endParaRPr>
          </a:p>
        </p:txBody>
      </p:sp>
      <p:sp>
        <p:nvSpPr>
          <p:cNvPr id="130" name="Прямоугольник 129"/>
          <p:cNvSpPr/>
          <p:nvPr/>
        </p:nvSpPr>
        <p:spPr>
          <a:xfrm>
            <a:off x="4333892" y="881514"/>
            <a:ext cx="3016892" cy="954107"/>
          </a:xfrm>
          <a:prstGeom prst="rect">
            <a:avLst/>
          </a:prstGeom>
        </p:spPr>
        <p:txBody>
          <a:bodyPr wrap="square">
            <a:spAutoFit/>
          </a:bodyPr>
          <a:lstStyle/>
          <a:p>
            <a:r>
              <a:rPr lang="en-US" b="1" dirty="0">
                <a:solidFill>
                  <a:srgbClr val="000066"/>
                </a:solidFill>
                <a:latin typeface="Arial" panose="020B0604020202020204" pitchFamily="34" charset="0"/>
                <a:cs typeface="Arial" panose="020B0604020202020204" pitchFamily="34" charset="0"/>
              </a:rPr>
              <a:t>Hierarchical Storage:</a:t>
            </a:r>
          </a:p>
          <a:p>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8 distributed storage nodes</a:t>
            </a:r>
            <a:endParaRPr lang="ru-RU" b="1" dirty="0">
              <a:solidFill>
                <a:srgbClr val="FF0000"/>
              </a:solidFill>
              <a:latin typeface="Arial" panose="020B0604020202020204" pitchFamily="34" charset="0"/>
              <a:cs typeface="Arial" panose="020B0604020202020204" pitchFamily="34" charset="0"/>
            </a:endParaRPr>
          </a:p>
        </p:txBody>
      </p:sp>
      <p:sp>
        <p:nvSpPr>
          <p:cNvPr id="131" name="Прямоугольник 130"/>
          <p:cNvSpPr/>
          <p:nvPr/>
        </p:nvSpPr>
        <p:spPr>
          <a:xfrm>
            <a:off x="7460479" y="852974"/>
            <a:ext cx="3661528" cy="923330"/>
          </a:xfrm>
          <a:prstGeom prst="rect">
            <a:avLst/>
          </a:prstGeom>
        </p:spPr>
        <p:txBody>
          <a:bodyPr wrap="square">
            <a:spAutoFit/>
          </a:bodyPr>
          <a:lstStyle/>
          <a:p>
            <a:r>
              <a:rPr lang="en-US" b="1" dirty="0">
                <a:solidFill>
                  <a:srgbClr val="000066"/>
                </a:solidFill>
                <a:latin typeface="Arial" panose="020B0604020202020204" pitchFamily="34" charset="0"/>
                <a:cs typeface="Arial" panose="020B0604020202020204" pitchFamily="34" charset="0"/>
              </a:rPr>
              <a:t>Performance:</a:t>
            </a:r>
            <a:r>
              <a:rPr lang="en-US" b="1" dirty="0">
                <a:solidFill>
                  <a:prstClr val="black"/>
                </a:solidFill>
                <a:latin typeface="Arial" panose="020B0604020202020204" pitchFamily="34" charset="0"/>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239 </a:t>
            </a:r>
            <a:r>
              <a:rPr lang="en-US" b="1" dirty="0" err="1">
                <a:solidFill>
                  <a:srgbClr val="FF0000"/>
                </a:solidFill>
                <a:latin typeface="Arial" panose="020B0604020202020204" pitchFamily="34" charset="0"/>
                <a:cs typeface="Arial" panose="020B0604020202020204" pitchFamily="34" charset="0"/>
              </a:rPr>
              <a:t>Tflops</a:t>
            </a:r>
            <a:r>
              <a:rPr lang="en-US" b="1" dirty="0">
                <a:solidFill>
                  <a:srgbClr val="FF0000"/>
                </a:solidFill>
                <a:latin typeface="Arial" panose="020B0604020202020204" pitchFamily="34" charset="0"/>
                <a:cs typeface="Arial" panose="020B0604020202020204" pitchFamily="34" charset="0"/>
              </a:rPr>
              <a:t> </a:t>
            </a:r>
            <a:endParaRPr lang="ru-RU" dirty="0">
              <a:solidFill>
                <a:prstClr val="black"/>
              </a:solidFill>
              <a:latin typeface="Arial" panose="020B0604020202020204" pitchFamily="34" charset="0"/>
              <a:cs typeface="Arial" panose="020B0604020202020204" pitchFamily="34" charset="0"/>
            </a:endParaRPr>
          </a:p>
          <a:p>
            <a:r>
              <a:rPr lang="en-US" b="1" dirty="0">
                <a:solidFill>
                  <a:srgbClr val="000066"/>
                </a:solidFill>
                <a:latin typeface="Arial" panose="020B0604020202020204" pitchFamily="34" charset="0"/>
                <a:cs typeface="Arial" panose="020B0604020202020204" pitchFamily="34" charset="0"/>
              </a:rPr>
              <a:t>DAOS:</a:t>
            </a:r>
            <a:r>
              <a:rPr lang="en-US" b="1" dirty="0">
                <a:solidFill>
                  <a:prstClr val="black"/>
                </a:solidFill>
                <a:latin typeface="Arial" panose="020B0604020202020204" pitchFamily="34" charset="0"/>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1.6 PB</a:t>
            </a:r>
            <a:r>
              <a:rPr lang="ru-RU" b="1" dirty="0">
                <a:solidFill>
                  <a:srgbClr val="FF0000"/>
                </a:solidFill>
                <a:latin typeface="Arial" panose="020B0604020202020204" pitchFamily="34" charset="0"/>
                <a:cs typeface="Arial" panose="020B0604020202020204" pitchFamily="34" charset="0"/>
              </a:rPr>
              <a:t> </a:t>
            </a:r>
            <a:endParaRPr lang="en-US" b="1" dirty="0">
              <a:solidFill>
                <a:srgbClr val="FF0000"/>
              </a:solidFill>
              <a:latin typeface="Arial" panose="020B0604020202020204" pitchFamily="34" charset="0"/>
              <a:cs typeface="Arial" panose="020B0604020202020204" pitchFamily="34" charset="0"/>
            </a:endParaRPr>
          </a:p>
          <a:p>
            <a:r>
              <a:rPr lang="en-US" b="1" dirty="0" err="1">
                <a:solidFill>
                  <a:srgbClr val="000066"/>
                </a:solidFill>
                <a:latin typeface="Arial" panose="020B0604020202020204" pitchFamily="34" charset="0"/>
                <a:cs typeface="Arial" panose="020B0604020202020204" pitchFamily="34" charset="0"/>
              </a:rPr>
              <a:t>Lustre</a:t>
            </a:r>
            <a:r>
              <a:rPr lang="en-US" b="1" dirty="0">
                <a:solidFill>
                  <a:srgbClr val="000066"/>
                </a:solidFill>
                <a:latin typeface="Arial" panose="020B0604020202020204" pitchFamily="34" charset="0"/>
                <a:cs typeface="Arial" panose="020B0604020202020204" pitchFamily="34" charset="0"/>
              </a:rPr>
              <a:t>, EOS: </a:t>
            </a:r>
            <a:r>
              <a:rPr lang="en-US" b="1" dirty="0">
                <a:solidFill>
                  <a:srgbClr val="FF0000"/>
                </a:solidFill>
                <a:latin typeface="Arial" panose="020B0604020202020204" pitchFamily="34" charset="0"/>
                <a:cs typeface="Arial" panose="020B0604020202020204" pitchFamily="34" charset="0"/>
              </a:rPr>
              <a:t>+8 PB </a:t>
            </a:r>
            <a:endParaRPr lang="ru-RU" b="1" dirty="0">
              <a:solidFill>
                <a:srgbClr val="FF0000"/>
              </a:solidFill>
              <a:latin typeface="Arial" panose="020B0604020202020204" pitchFamily="34" charset="0"/>
              <a:cs typeface="Arial" panose="020B0604020202020204" pitchFamily="34" charset="0"/>
            </a:endParaRPr>
          </a:p>
        </p:txBody>
      </p:sp>
      <p:sp>
        <p:nvSpPr>
          <p:cNvPr id="132" name="Прямоугольник 131"/>
          <p:cNvSpPr/>
          <p:nvPr/>
        </p:nvSpPr>
        <p:spPr>
          <a:xfrm>
            <a:off x="8893692" y="1857206"/>
            <a:ext cx="3204961" cy="2457083"/>
          </a:xfrm>
          <a:prstGeom prst="rect">
            <a:avLst/>
          </a:prstGeom>
        </p:spPr>
        <p:txBody>
          <a:bodyPr wrap="square">
            <a:spAutoFit/>
          </a:bodyPr>
          <a:lstStyle/>
          <a:p>
            <a:pPr>
              <a:spcAft>
                <a:spcPts val="400"/>
              </a:spcAft>
              <a:defRPr/>
            </a:pPr>
            <a:r>
              <a:rPr lang="en-US" b="1" dirty="0">
                <a:solidFill>
                  <a:srgbClr val="CC0000"/>
                </a:solidFill>
                <a:latin typeface="Arial" panose="020B0604020202020204" pitchFamily="34" charset="0"/>
                <a:cs typeface="Arial" panose="020B0604020202020204" pitchFamily="34" charset="0"/>
              </a:rPr>
              <a:t>+1,152 </a:t>
            </a:r>
            <a:r>
              <a:rPr lang="en-US" sz="1700" dirty="0">
                <a:solidFill>
                  <a:srgbClr val="000066"/>
                </a:solidFill>
                <a:latin typeface="Arial" panose="020B0604020202020204" pitchFamily="34" charset="0"/>
                <a:cs typeface="Arial" panose="020B0604020202020204" pitchFamily="34" charset="0"/>
              </a:rPr>
              <a:t>new computational cores for the MPD</a:t>
            </a:r>
          </a:p>
          <a:p>
            <a:pPr algn="ctr">
              <a:defRPr/>
            </a:pPr>
            <a:r>
              <a:rPr lang="en-US" sz="1700" dirty="0">
                <a:solidFill>
                  <a:srgbClr val="000066"/>
                </a:solidFill>
                <a:latin typeface="Arial" panose="020B0604020202020204" pitchFamily="34" charset="0"/>
                <a:cs typeface="Arial" panose="020B0604020202020204" pitchFamily="34" charset="0"/>
              </a:rPr>
              <a:t> </a:t>
            </a:r>
            <a:r>
              <a:rPr lang="en-US" b="1" dirty="0">
                <a:solidFill>
                  <a:srgbClr val="CC0000"/>
                </a:solidFill>
                <a:latin typeface="Arial" panose="020B0604020202020204" pitchFamily="34" charset="0"/>
                <a:cs typeface="Arial" panose="020B0604020202020204" pitchFamily="34" charset="0"/>
              </a:rPr>
              <a:t>Generated almost </a:t>
            </a:r>
          </a:p>
          <a:p>
            <a:pPr algn="ctr">
              <a:defRPr/>
            </a:pPr>
            <a:r>
              <a:rPr lang="en-US" b="1" dirty="0">
                <a:solidFill>
                  <a:srgbClr val="CC0000"/>
                </a:solidFill>
                <a:latin typeface="Arial" panose="020B0604020202020204" pitchFamily="34" charset="0"/>
                <a:cs typeface="Arial" panose="020B0604020202020204" pitchFamily="34" charset="0"/>
              </a:rPr>
              <a:t>31 million events </a:t>
            </a:r>
          </a:p>
          <a:p>
            <a:pPr algn="ctr">
              <a:defRPr/>
            </a:pPr>
            <a:r>
              <a:rPr lang="en-US" b="1" dirty="0">
                <a:solidFill>
                  <a:srgbClr val="CC0000"/>
                </a:solidFill>
                <a:latin typeface="Arial" panose="020B0604020202020204" pitchFamily="34" charset="0"/>
                <a:cs typeface="Arial" panose="020B0604020202020204" pitchFamily="34" charset="0"/>
              </a:rPr>
              <a:t>less then month</a:t>
            </a:r>
            <a:r>
              <a:rPr lang="ru-RU" b="1" dirty="0">
                <a:solidFill>
                  <a:srgbClr val="CC0000"/>
                </a:solidFill>
                <a:latin typeface="Arial" panose="020B0604020202020204" pitchFamily="34" charset="0"/>
                <a:cs typeface="Arial" panose="020B0604020202020204" pitchFamily="34" charset="0"/>
              </a:rPr>
              <a:t>!</a:t>
            </a:r>
            <a:r>
              <a:rPr lang="en-US" b="1" dirty="0">
                <a:solidFill>
                  <a:srgbClr val="CC0000"/>
                </a:solidFill>
                <a:latin typeface="Arial" panose="020B0604020202020204" pitchFamily="34" charset="0"/>
                <a:cs typeface="Arial" panose="020B0604020202020204" pitchFamily="34" charset="0"/>
              </a:rPr>
              <a:t>!!</a:t>
            </a:r>
          </a:p>
          <a:p>
            <a:pPr algn="ctr">
              <a:defRPr/>
            </a:pPr>
            <a:endParaRPr lang="en-US" sz="400" b="1" dirty="0">
              <a:solidFill>
                <a:srgbClr val="FF0000"/>
              </a:solidFill>
              <a:latin typeface="Arial" panose="020B0604020202020204" pitchFamily="34" charset="0"/>
              <a:cs typeface="Arial" panose="020B0604020202020204" pitchFamily="34" charset="0"/>
            </a:endParaRPr>
          </a:p>
          <a:p>
            <a:pPr>
              <a:defRPr/>
            </a:pPr>
            <a:r>
              <a:rPr lang="en-US" dirty="0">
                <a:solidFill>
                  <a:srgbClr val="000066"/>
                </a:solidFill>
                <a:latin typeface="Arial" panose="020B0604020202020204" pitchFamily="34" charset="0"/>
                <a:cs typeface="Arial" panose="020B0604020202020204" pitchFamily="34" charset="0"/>
              </a:rPr>
              <a:t>Performance </a:t>
            </a:r>
          </a:p>
          <a:p>
            <a:pPr>
              <a:defRPr/>
            </a:pPr>
            <a:r>
              <a:rPr lang="en-US" dirty="0">
                <a:solidFill>
                  <a:srgbClr val="000066"/>
                </a:solidFill>
                <a:latin typeface="Arial" panose="020B0604020202020204" pitchFamily="34" charset="0"/>
                <a:cs typeface="Arial" panose="020B0604020202020204" pitchFamily="34" charset="0"/>
              </a:rPr>
              <a:t>“new cores”/”old cores” increase more than </a:t>
            </a:r>
            <a:r>
              <a:rPr lang="en-US" b="1" dirty="0">
                <a:solidFill>
                  <a:srgbClr val="CC0000"/>
                </a:solidFill>
                <a:latin typeface="Arial" panose="020B0604020202020204" pitchFamily="34" charset="0"/>
                <a:cs typeface="Arial" panose="020B0604020202020204" pitchFamily="34" charset="0"/>
              </a:rPr>
              <a:t>1,5 times</a:t>
            </a:r>
          </a:p>
        </p:txBody>
      </p:sp>
      <p:sp>
        <p:nvSpPr>
          <p:cNvPr id="133" name="Прямоугольник 132"/>
          <p:cNvSpPr/>
          <p:nvPr/>
        </p:nvSpPr>
        <p:spPr>
          <a:xfrm>
            <a:off x="8899133" y="4282953"/>
            <a:ext cx="3298308" cy="1600438"/>
          </a:xfrm>
          <a:prstGeom prst="rect">
            <a:avLst/>
          </a:prstGeom>
        </p:spPr>
        <p:txBody>
          <a:bodyPr wrap="square">
            <a:spAutoFit/>
          </a:bodyPr>
          <a:lstStyle/>
          <a:p>
            <a:r>
              <a:rPr lang="en-US" b="1" dirty="0">
                <a:solidFill>
                  <a:srgbClr val="CC0000"/>
                </a:solidFill>
                <a:latin typeface="Arial" panose="020B0604020202020204" pitchFamily="34" charset="0"/>
                <a:cs typeface="Arial" panose="020B0604020202020204" pitchFamily="34" charset="0"/>
              </a:rPr>
              <a:t>+0,4 PB </a:t>
            </a:r>
            <a:r>
              <a:rPr lang="en-US" dirty="0">
                <a:solidFill>
                  <a:srgbClr val="000066"/>
                </a:solidFill>
                <a:latin typeface="Arial" panose="020B0604020202020204" pitchFamily="34" charset="0"/>
                <a:cs typeface="Arial" panose="020B0604020202020204" pitchFamily="34" charset="0"/>
              </a:rPr>
              <a:t>for the MPD mass production storages</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integrated into the DIRAC File Catalog</a:t>
            </a:r>
            <a:r>
              <a:rPr lang="ru-RU" dirty="0">
                <a:solidFill>
                  <a:srgbClr val="000066"/>
                </a:solidFill>
                <a:latin typeface="Arial" panose="020B0604020202020204" pitchFamily="34" charset="0"/>
                <a:cs typeface="Arial" panose="020B0604020202020204" pitchFamily="34" charset="0"/>
              </a:rPr>
              <a:t> </a:t>
            </a:r>
            <a:endParaRPr lang="en-US" dirty="0">
              <a:solidFill>
                <a:srgbClr val="000066"/>
              </a:solidFill>
              <a:latin typeface="Arial" panose="020B0604020202020204" pitchFamily="34" charset="0"/>
              <a:cs typeface="Arial" panose="020B0604020202020204" pitchFamily="34" charset="0"/>
            </a:endParaRPr>
          </a:p>
          <a:p>
            <a:endParaRPr lang="en-US" sz="800" b="1" dirty="0">
              <a:solidFill>
                <a:srgbClr val="990000"/>
              </a:solidFill>
              <a:latin typeface="Arial" panose="020B0604020202020204" pitchFamily="34" charset="0"/>
              <a:cs typeface="Arial" panose="020B0604020202020204" pitchFamily="34" charset="0"/>
            </a:endParaRPr>
          </a:p>
          <a:p>
            <a:r>
              <a:rPr lang="en-US" b="1" dirty="0">
                <a:solidFill>
                  <a:srgbClr val="CC0000"/>
                </a:solidFill>
                <a:latin typeface="Arial" panose="020B0604020202020204" pitchFamily="34" charset="0"/>
                <a:cs typeface="Arial" panose="020B0604020202020204" pitchFamily="34" charset="0"/>
              </a:rPr>
              <a:t>+1 PB </a:t>
            </a:r>
            <a:r>
              <a:rPr lang="en-US" dirty="0">
                <a:solidFill>
                  <a:srgbClr val="000066"/>
                </a:solidFill>
                <a:latin typeface="Arial" panose="020B0604020202020204" pitchFamily="34" charset="0"/>
                <a:cs typeface="Arial" panose="020B0604020202020204" pitchFamily="34" charset="0"/>
              </a:rPr>
              <a:t>for the MPD EOS storage</a:t>
            </a:r>
            <a:endParaRPr lang="ru-RU" dirty="0">
              <a:solidFill>
                <a:srgbClr val="000066"/>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xmlns="" id="{A233BA51-F299-81D2-3258-130741E04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163" y="2051617"/>
            <a:ext cx="5878792" cy="3657299"/>
          </a:xfrm>
          <a:prstGeom prst="rect">
            <a:avLst/>
          </a:prstGeom>
        </p:spPr>
      </p:pic>
    </p:spTree>
    <p:extLst>
      <p:ext uri="{BB962C8B-B14F-4D97-AF65-F5344CB8AC3E}">
        <p14:creationId xmlns:p14="http://schemas.microsoft.com/office/powerpoint/2010/main" val="768357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flipH="1">
            <a:off x="6350" y="0"/>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endParaRPr lang="en-US" sz="2400" b="1" dirty="0">
              <a:solidFill>
                <a:prstClr val="white"/>
              </a:solidFill>
            </a:endParaRPr>
          </a:p>
        </p:txBody>
      </p:sp>
      <p:pic>
        <p:nvPicPr>
          <p:cNvPr id="2" name="Рисунок 1">
            <a:extLst>
              <a:ext uri="{FF2B5EF4-FFF2-40B4-BE49-F238E27FC236}">
                <a16:creationId xmlns="" xmlns:a16="http://schemas.microsoft.com/office/drawing/2014/main" id="{977E948F-2706-4842-AE73-AA6E595FBA2A}"/>
              </a:ext>
            </a:extLst>
          </p:cNvPr>
          <p:cNvPicPr>
            <a:picLocks noChangeAspect="1"/>
          </p:cNvPicPr>
          <p:nvPr/>
        </p:nvPicPr>
        <p:blipFill>
          <a:blip r:embed="rId2"/>
          <a:stretch>
            <a:fillRect/>
          </a:stretch>
        </p:blipFill>
        <p:spPr>
          <a:xfrm>
            <a:off x="209034" y="993648"/>
            <a:ext cx="5113418" cy="2925498"/>
          </a:xfrm>
          <a:prstGeom prst="rect">
            <a:avLst/>
          </a:prstGeom>
          <a:effectLst>
            <a:glow rad="304800">
              <a:schemeClr val="accent1">
                <a:alpha val="40000"/>
              </a:schemeClr>
            </a:glow>
          </a:effectLst>
        </p:spPr>
      </p:pic>
      <p:pic>
        <p:nvPicPr>
          <p:cNvPr id="5" name="Рисунок 4">
            <a:extLst>
              <a:ext uri="{FF2B5EF4-FFF2-40B4-BE49-F238E27FC236}">
                <a16:creationId xmlns="" xmlns:a16="http://schemas.microsoft.com/office/drawing/2014/main" id="{CD75A04A-C702-460E-9A5A-8AB9AAE51D71}"/>
              </a:ext>
            </a:extLst>
          </p:cNvPr>
          <p:cNvPicPr>
            <a:picLocks noChangeAspect="1"/>
          </p:cNvPicPr>
          <p:nvPr/>
        </p:nvPicPr>
        <p:blipFill>
          <a:blip r:embed="rId3"/>
          <a:stretch>
            <a:fillRect/>
          </a:stretch>
        </p:blipFill>
        <p:spPr>
          <a:xfrm>
            <a:off x="8552227" y="914980"/>
            <a:ext cx="3360269" cy="2265649"/>
          </a:xfrm>
          <a:prstGeom prst="rect">
            <a:avLst/>
          </a:prstGeom>
          <a:effectLst>
            <a:glow rad="355600">
              <a:schemeClr val="accent1">
                <a:alpha val="40000"/>
              </a:schemeClr>
            </a:glow>
          </a:effectLst>
        </p:spPr>
      </p:pic>
      <p:sp>
        <p:nvSpPr>
          <p:cNvPr id="11" name="TextBox 10"/>
          <p:cNvSpPr txBox="1"/>
          <p:nvPr/>
        </p:nvSpPr>
        <p:spPr>
          <a:xfrm>
            <a:off x="1737180" y="81615"/>
            <a:ext cx="8280400" cy="584775"/>
          </a:xfrm>
          <a:prstGeom prst="rect">
            <a:avLst/>
          </a:prstGeom>
          <a:noFill/>
        </p:spPr>
        <p:txBody>
          <a:bodyPr wrap="square" rtlCol="0">
            <a:spAutoFit/>
          </a:bodyPr>
          <a:lstStyle/>
          <a:p>
            <a:pPr algn="ctr"/>
            <a:r>
              <a:rPr lang="en-US" sz="3200" b="1" dirty="0">
                <a:solidFill>
                  <a:schemeClr val="bg1"/>
                </a:solidFill>
              </a:rPr>
              <a:t>Engineering infrastructure</a:t>
            </a:r>
            <a:endParaRPr lang="ru-RU" sz="3200" b="1" dirty="0">
              <a:solidFill>
                <a:schemeClr val="bg1"/>
              </a:solidFill>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120" y="4111847"/>
            <a:ext cx="4771585" cy="2619153"/>
          </a:xfrm>
          <a:prstGeom prst="rect">
            <a:avLst/>
          </a:prstGeom>
          <a:effectLst>
            <a:glow rad="304800">
              <a:schemeClr val="accent1">
                <a:alpha val="40000"/>
              </a:schemeClr>
            </a:glow>
          </a:effectLst>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l="564" t="1999" r="29027" b="-1999"/>
          <a:stretch/>
        </p:blipFill>
        <p:spPr>
          <a:xfrm>
            <a:off x="4941705" y="4146030"/>
            <a:ext cx="3442121" cy="2584970"/>
          </a:xfrm>
          <a:prstGeom prst="rect">
            <a:avLst/>
          </a:prstGeom>
          <a:effectLst>
            <a:glow rad="304800">
              <a:schemeClr val="accent1">
                <a:alpha val="40000"/>
              </a:schemeClr>
            </a:glow>
          </a:effectLst>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3826" y="2998271"/>
            <a:ext cx="3719438" cy="3776079"/>
          </a:xfrm>
          <a:prstGeom prst="rect">
            <a:avLst/>
          </a:prstGeom>
          <a:effectLst>
            <a:glow rad="304800">
              <a:schemeClr val="accent1">
                <a:alpha val="40000"/>
              </a:schemeClr>
            </a:glow>
          </a:effectLst>
        </p:spPr>
      </p:pic>
      <p:pic>
        <p:nvPicPr>
          <p:cNvPr id="17" name="Рисунок 16"/>
          <p:cNvPicPr>
            <a:picLocks noChangeAspect="1"/>
          </p:cNvPicPr>
          <p:nvPr/>
        </p:nvPicPr>
        <p:blipFill rotWithShape="1">
          <a:blip r:embed="rId8" cstate="print">
            <a:extLst>
              <a:ext uri="{28A0092B-C50C-407E-A947-70E740481C1C}">
                <a14:useLocalDpi xmlns:a14="http://schemas.microsoft.com/office/drawing/2010/main" val="0"/>
              </a:ext>
            </a:extLst>
          </a:blip>
          <a:srcRect r="14293"/>
          <a:stretch/>
        </p:blipFill>
        <p:spPr>
          <a:xfrm>
            <a:off x="5406654" y="1085403"/>
            <a:ext cx="2892971" cy="2690022"/>
          </a:xfrm>
          <a:prstGeom prst="rect">
            <a:avLst/>
          </a:prstGeom>
          <a:effectLst>
            <a:glow rad="304800">
              <a:schemeClr val="accent1">
                <a:alpha val="40000"/>
              </a:schemeClr>
            </a:glow>
          </a:effectLst>
        </p:spPr>
      </p:pic>
    </p:spTree>
    <p:extLst>
      <p:ext uri="{BB962C8B-B14F-4D97-AF65-F5344CB8AC3E}">
        <p14:creationId xmlns:p14="http://schemas.microsoft.com/office/powerpoint/2010/main" val="533276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Прямоугольник 49"/>
          <p:cNvSpPr/>
          <p:nvPr/>
        </p:nvSpPr>
        <p:spPr>
          <a:xfrm flipH="1">
            <a:off x="6350" y="0"/>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endParaRPr lang="en-US" sz="2400" b="1" dirty="0">
              <a:solidFill>
                <a:prstClr val="white"/>
              </a:solidFill>
            </a:endParaRPr>
          </a:p>
        </p:txBody>
      </p:sp>
      <p:grpSp>
        <p:nvGrpSpPr>
          <p:cNvPr id="2" name="Группа 1"/>
          <p:cNvGrpSpPr/>
          <p:nvPr/>
        </p:nvGrpSpPr>
        <p:grpSpPr>
          <a:xfrm>
            <a:off x="1781021" y="1271162"/>
            <a:ext cx="8776444" cy="4789873"/>
            <a:chOff x="1646909" y="1033418"/>
            <a:chExt cx="8776444" cy="4789873"/>
          </a:xfrm>
        </p:grpSpPr>
        <p:pic>
          <p:nvPicPr>
            <p:cNvPr id="3" name="Picture 37" descr="cooltools-shape"/>
            <p:cNvPicPr preferRelativeResize="0">
              <a:picLocks noChangeArrowheads="1"/>
            </p:cNvPicPr>
            <p:nvPr/>
          </p:nvPicPr>
          <p:blipFill>
            <a:blip r:embed="rId3" cstate="print">
              <a:lum/>
              <a:extLst>
                <a:ext uri="{BEBA8EAE-BF5A-486C-A8C5-ECC9F3942E4B}">
                  <a14:imgProps xmlns:a14="http://schemas.microsoft.com/office/drawing/2010/main">
                    <a14:imgLayer r:embed="rId4">
                      <a14:imgEffect>
                        <a14:sharpenSoften amount="-7000"/>
                      </a14:imgEffect>
                      <a14:imgEffect>
                        <a14:brightnessContrast contrast="-14000"/>
                      </a14:imgEffect>
                    </a14:imgLayer>
                  </a14:imgProps>
                </a:ext>
              </a:extLst>
            </a:blip>
            <a:stretch>
              <a:fillRect/>
            </a:stretch>
          </p:blipFill>
          <p:spPr bwMode="auto">
            <a:xfrm>
              <a:off x="1646909" y="1033418"/>
              <a:ext cx="4286944" cy="4785613"/>
            </a:xfrm>
            <a:prstGeom prst="rect">
              <a:avLst/>
            </a:prstGeom>
            <a:noFill/>
            <a:ln>
              <a:noFill/>
            </a:ln>
          </p:spPr>
        </p:pic>
        <p:grpSp>
          <p:nvGrpSpPr>
            <p:cNvPr id="31" name="Group 20"/>
            <p:cNvGrpSpPr/>
            <p:nvPr/>
          </p:nvGrpSpPr>
          <p:grpSpPr>
            <a:xfrm>
              <a:off x="6137808" y="1037678"/>
              <a:ext cx="4285545" cy="4785613"/>
              <a:chOff x="4582645" y="995877"/>
              <a:chExt cx="4293016" cy="4975022"/>
            </a:xfrm>
          </p:grpSpPr>
          <p:pic>
            <p:nvPicPr>
              <p:cNvPr id="33" name="Picture 37" descr="cooltools-shape"/>
              <p:cNvPicPr preferRelativeResize="0">
                <a:picLocks noChangeArrowheads="1"/>
              </p:cNvPicPr>
              <p:nvPr/>
            </p:nvPicPr>
            <p:blipFill>
              <a:blip r:embed="rId5" cstate="print"/>
              <a:stretch>
                <a:fillRect/>
              </a:stretch>
            </p:blipFill>
            <p:spPr bwMode="auto">
              <a:xfrm>
                <a:off x="4582645" y="995877"/>
                <a:ext cx="4293016" cy="4975022"/>
              </a:xfrm>
              <a:prstGeom prst="rect">
                <a:avLst/>
              </a:prstGeom>
              <a:noFill/>
              <a:ln>
                <a:noFill/>
              </a:ln>
            </p:spPr>
          </p:pic>
          <p:grpSp>
            <p:nvGrpSpPr>
              <p:cNvPr id="34" name="Group 33"/>
              <p:cNvGrpSpPr>
                <a:grpSpLocks/>
              </p:cNvGrpSpPr>
              <p:nvPr/>
            </p:nvGrpSpPr>
            <p:grpSpPr bwMode="auto">
              <a:xfrm>
                <a:off x="5418226" y="3352372"/>
                <a:ext cx="1333540" cy="2398178"/>
                <a:chOff x="437" y="2142"/>
                <a:chExt cx="748" cy="1420"/>
              </a:xfrm>
            </p:grpSpPr>
            <p:sp>
              <p:nvSpPr>
                <p:cNvPr id="43" name="Rectangle 4"/>
                <p:cNvSpPr>
                  <a:spLocks noChangeArrowheads="1"/>
                </p:cNvSpPr>
                <p:nvPr/>
              </p:nvSpPr>
              <p:spPr bwMode="auto">
                <a:xfrm>
                  <a:off x="437" y="2897"/>
                  <a:ext cx="748" cy="665"/>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300</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44" name="Rectangle 5"/>
                <p:cNvSpPr>
                  <a:spLocks noChangeArrowheads="1"/>
                </p:cNvSpPr>
                <p:nvPr/>
              </p:nvSpPr>
              <p:spPr bwMode="auto">
                <a:xfrm>
                  <a:off x="437" y="2584"/>
                  <a:ext cx="748" cy="299"/>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135</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45" name="Rectangle 6"/>
                <p:cNvSpPr>
                  <a:spLocks noChangeArrowheads="1"/>
                </p:cNvSpPr>
                <p:nvPr/>
              </p:nvSpPr>
              <p:spPr bwMode="auto">
                <a:xfrm>
                  <a:off x="437" y="2372"/>
                  <a:ext cx="748" cy="199"/>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90</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46" name="Rectangle 7"/>
                <p:cNvSpPr>
                  <a:spLocks noChangeArrowheads="1"/>
                </p:cNvSpPr>
                <p:nvPr/>
              </p:nvSpPr>
              <p:spPr bwMode="auto">
                <a:xfrm>
                  <a:off x="437" y="2236"/>
                  <a:ext cx="748" cy="122"/>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65</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47" name="Rectangle 8"/>
                <p:cNvSpPr>
                  <a:spLocks noChangeArrowheads="1"/>
                </p:cNvSpPr>
                <p:nvPr/>
              </p:nvSpPr>
              <p:spPr bwMode="auto">
                <a:xfrm>
                  <a:off x="437" y="2142"/>
                  <a:ext cx="748" cy="80"/>
                </a:xfrm>
                <a:prstGeom prst="rect">
                  <a:avLst/>
                </a:prstGeom>
                <a:solidFill>
                  <a:srgbClr val="FF0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0000"/>
                  </a:extrusionClr>
                  <a:contourClr>
                    <a:schemeClr val="bg2"/>
                  </a:contourClr>
                </a:sp3d>
              </p:spPr>
              <p:txBody>
                <a:bodyPr wrap="none" lIns="91417" tIns="45709" rIns="91417" bIns="45709" anchor="ctr">
                  <a:flatTx/>
                </a:bodyPr>
                <a:lstStyle/>
                <a:p>
                  <a:pPr algn="ctr" defTabSz="967527" fontAlgn="base">
                    <a:lnSpc>
                      <a:spcPct val="75000"/>
                    </a:lnSpc>
                    <a:spcBef>
                      <a:spcPct val="50000"/>
                    </a:spcBef>
                    <a:spcAft>
                      <a:spcPct val="0"/>
                    </a:spcAft>
                  </a:pPr>
                  <a:endParaRPr lang="en-US" sz="2400" b="1" dirty="0">
                    <a:solidFill>
                      <a:prstClr val="black"/>
                    </a:solidFill>
                    <a:latin typeface="Arial Narrow" pitchFamily="34" charset="0"/>
                    <a:cs typeface="Arial" charset="0"/>
                  </a:endParaRPr>
                </a:p>
              </p:txBody>
            </p:sp>
          </p:grpSp>
          <p:sp>
            <p:nvSpPr>
              <p:cNvPr id="35" name="Text Box 9"/>
              <p:cNvSpPr txBox="1">
                <a:spLocks noChangeArrowheads="1"/>
              </p:cNvSpPr>
              <p:nvPr/>
            </p:nvSpPr>
            <p:spPr bwMode="auto">
              <a:xfrm>
                <a:off x="6912587" y="2524680"/>
                <a:ext cx="1491699" cy="351924"/>
              </a:xfrm>
              <a:prstGeom prst="rect">
                <a:avLst/>
              </a:prstGeom>
              <a:noFill/>
              <a:ln w="50800" algn="ctr">
                <a:noFill/>
                <a:miter lim="800000"/>
                <a:headEnd type="none" w="sm" len="sm"/>
                <a:tailEnd type="none" w="sm" len="sm"/>
              </a:ln>
            </p:spPr>
            <p:txBody>
              <a:bodyPr wrap="square" lIns="91412" tIns="45706" rIns="91412" bIns="45706">
                <a:spAutoFit/>
              </a:bodyPr>
              <a:lstStyle>
                <a:defPPr>
                  <a:defRPr lang="en-US"/>
                </a:defPPr>
                <a:lvl1pPr>
                  <a:lnSpc>
                    <a:spcPct val="75000"/>
                  </a:lnSpc>
                  <a:spcBef>
                    <a:spcPct val="50000"/>
                  </a:spcBef>
                  <a:defRPr sz="2000">
                    <a:latin typeface="Arial Narrow" pitchFamily="34" charset="0"/>
                  </a:defRPr>
                </a:lvl1pPr>
              </a:lstStyle>
              <a:p>
                <a:pPr algn="ctr" defTabSz="967527" fontAlgn="base">
                  <a:lnSpc>
                    <a:spcPct val="100000"/>
                  </a:lnSpc>
                  <a:spcBef>
                    <a:spcPts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Cooling</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36" name="AutoShape 10"/>
              <p:cNvSpPr>
                <a:spLocks/>
              </p:cNvSpPr>
              <p:nvPr/>
            </p:nvSpPr>
            <p:spPr bwMode="auto">
              <a:xfrm>
                <a:off x="5069551" y="3304338"/>
                <a:ext cx="278718" cy="2488469"/>
              </a:xfrm>
              <a:prstGeom prst="leftBrace">
                <a:avLst>
                  <a:gd name="adj1" fmla="val 120402"/>
                  <a:gd name="adj2" fmla="val 50000"/>
                </a:avLst>
              </a:prstGeom>
              <a:noFill/>
              <a:ln w="19050">
                <a:solidFill>
                  <a:schemeClr val="tx1"/>
                </a:solidFill>
                <a:round/>
                <a:headEnd type="none" w="sm" len="sm"/>
                <a:tailEnd type="none" w="sm" len="sm"/>
              </a:ln>
            </p:spPr>
            <p:txBody>
              <a:bodyPr wrap="none" lIns="91412" tIns="45706" rIns="91412" bIns="45706" anchor="ctr"/>
              <a:lstStyle/>
              <a:p>
                <a:pPr algn="ctr" defTabSz="967527" fontAlgn="base">
                  <a:lnSpc>
                    <a:spcPct val="75000"/>
                  </a:lnSpc>
                  <a:spcBef>
                    <a:spcPct val="50000"/>
                  </a:spcBef>
                  <a:spcAft>
                    <a:spcPct val="0"/>
                  </a:spcAft>
                </a:pPr>
                <a:endParaRPr lang="en-US" sz="1600" b="1" dirty="0">
                  <a:solidFill>
                    <a:prstClr val="white"/>
                  </a:solidFill>
                  <a:latin typeface="Arial Narrow" pitchFamily="34" charset="0"/>
                  <a:cs typeface="Arial" charset="0"/>
                </a:endParaRPr>
              </a:p>
            </p:txBody>
          </p:sp>
          <p:sp>
            <p:nvSpPr>
              <p:cNvPr id="37" name="Text Box 11"/>
              <p:cNvSpPr txBox="1">
                <a:spLocks noChangeArrowheads="1"/>
              </p:cNvSpPr>
              <p:nvPr/>
            </p:nvSpPr>
            <p:spPr bwMode="auto">
              <a:xfrm rot="16200000">
                <a:off x="3717279" y="4401317"/>
                <a:ext cx="2259130" cy="324921"/>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fontAlgn="base">
                  <a:lnSpc>
                    <a:spcPct val="75000"/>
                  </a:lnSpc>
                  <a:spcBef>
                    <a:spcPct val="50000"/>
                  </a:spcBef>
                  <a:spcAft>
                    <a:spcPct val="0"/>
                  </a:spcAft>
                </a:pPr>
                <a:r>
                  <a:rPr lang="en-GB" sz="2000" b="1" dirty="0">
                    <a:solidFill>
                      <a:prstClr val="white"/>
                    </a:solidFill>
                    <a:effectLst>
                      <a:outerShdw blurRad="38100" dist="38100" dir="2700000" algn="tl">
                        <a:srgbClr val="000000">
                          <a:alpha val="43137"/>
                        </a:srgbClr>
                      </a:outerShdw>
                    </a:effectLst>
                    <a:latin typeface="Trebuchet MS" pitchFamily="34" charset="0"/>
                    <a:cs typeface="Arial" charset="0"/>
                  </a:rPr>
                  <a:t>~</a:t>
                </a:r>
                <a:r>
                  <a:rPr lang="ru-RU" sz="2000" b="1" dirty="0">
                    <a:solidFill>
                      <a:prstClr val="white"/>
                    </a:solidFill>
                    <a:effectLst>
                      <a:outerShdw blurRad="38100" dist="38100" dir="2700000" algn="tl">
                        <a:srgbClr val="000000">
                          <a:alpha val="43137"/>
                        </a:srgbClr>
                      </a:outerShdw>
                    </a:effectLst>
                    <a:latin typeface="Trebuchet MS" pitchFamily="34" charset="0"/>
                    <a:cs typeface="Arial" charset="0"/>
                  </a:rPr>
                  <a:t>6</a:t>
                </a:r>
                <a:r>
                  <a:rPr lang="en-GB" sz="2000" b="1" dirty="0">
                    <a:solidFill>
                      <a:prstClr val="white"/>
                    </a:solidFill>
                    <a:effectLst>
                      <a:outerShdw blurRad="38100" dist="38100" dir="2700000" algn="tl">
                        <a:srgbClr val="000000">
                          <a:alpha val="43137"/>
                        </a:srgbClr>
                      </a:outerShdw>
                    </a:effectLst>
                    <a:latin typeface="Trebuchet MS" pitchFamily="34" charset="0"/>
                    <a:cs typeface="Arial" charset="0"/>
                  </a:rPr>
                  <a:t>80 </a:t>
                </a:r>
                <a:r>
                  <a:rPr lang="ru-RU" sz="2000" b="1" dirty="0">
                    <a:solidFill>
                      <a:prstClr val="white"/>
                    </a:solidFill>
                    <a:effectLst>
                      <a:outerShdw blurRad="38100" dist="38100" dir="2700000" algn="tl">
                        <a:srgbClr val="000000">
                          <a:alpha val="43137"/>
                        </a:srgbClr>
                      </a:outerShdw>
                    </a:effectLst>
                    <a:latin typeface="Trebuchet MS" pitchFamily="34" charset="0"/>
                    <a:cs typeface="Arial" charset="0"/>
                  </a:rPr>
                  <a:t>кВт</a:t>
                </a:r>
                <a:endParaRPr lang="en-US" sz="20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38" name="Text Box 13"/>
              <p:cNvSpPr txBox="1">
                <a:spLocks noChangeArrowheads="1"/>
              </p:cNvSpPr>
              <p:nvPr/>
            </p:nvSpPr>
            <p:spPr bwMode="auto">
              <a:xfrm>
                <a:off x="6923841" y="4158447"/>
                <a:ext cx="946079" cy="351924"/>
              </a:xfrm>
              <a:prstGeom prst="rect">
                <a:avLst/>
              </a:prstGeom>
              <a:noFill/>
              <a:ln w="50800" algn="ctr">
                <a:noFill/>
                <a:miter lim="800000"/>
                <a:headEnd type="none" w="sm" len="sm"/>
                <a:tailEnd type="none" w="sm" len="sm"/>
              </a:ln>
            </p:spPr>
            <p:txBody>
              <a:bodyPr wrap="none" lIns="91412" tIns="45706" rIns="91412" bIns="45706">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Memory</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39" name="Text Box 14"/>
              <p:cNvSpPr txBox="1">
                <a:spLocks noChangeArrowheads="1"/>
              </p:cNvSpPr>
              <p:nvPr/>
            </p:nvSpPr>
            <p:spPr bwMode="auto">
              <a:xfrm>
                <a:off x="6923839" y="3605662"/>
                <a:ext cx="965349" cy="351924"/>
              </a:xfrm>
              <a:prstGeom prst="rect">
                <a:avLst/>
              </a:prstGeom>
              <a:noFill/>
              <a:ln w="50800" algn="ctr">
                <a:noFill/>
                <a:miter lim="800000"/>
                <a:headEnd type="none" w="sm" len="sm"/>
                <a:tailEnd type="none" w="sm" len="sm"/>
              </a:ln>
            </p:spPr>
            <p:txBody>
              <a:bodyPr wrap="none" lIns="91412" tIns="45706" rIns="91412" bIns="45706">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PSU loss</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40" name="Text Box 15"/>
              <p:cNvSpPr txBox="1">
                <a:spLocks noChangeArrowheads="1"/>
              </p:cNvSpPr>
              <p:nvPr/>
            </p:nvSpPr>
            <p:spPr bwMode="auto">
              <a:xfrm>
                <a:off x="6923779" y="3312876"/>
                <a:ext cx="1747372" cy="351924"/>
              </a:xfrm>
              <a:prstGeom prst="rect">
                <a:avLst/>
              </a:prstGeom>
              <a:noFill/>
              <a:ln w="50800" algn="ctr">
                <a:noFill/>
                <a:miter lim="800000"/>
                <a:headEnd type="none" w="sm" len="sm"/>
                <a:tailEnd type="none" w="sm" len="sm"/>
              </a:ln>
            </p:spPr>
            <p:txBody>
              <a:bodyPr wrap="none" lIns="91412" tIns="45706" rIns="91412" bIns="45706">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Net, disk, VRs,…</a:t>
                </a:r>
              </a:p>
            </p:txBody>
          </p:sp>
          <p:sp>
            <p:nvSpPr>
              <p:cNvPr id="41" name="Text Box 34"/>
              <p:cNvSpPr txBox="1">
                <a:spLocks noChangeArrowheads="1"/>
              </p:cNvSpPr>
              <p:nvPr/>
            </p:nvSpPr>
            <p:spPr bwMode="auto">
              <a:xfrm>
                <a:off x="6923822" y="4988360"/>
                <a:ext cx="1203007" cy="351924"/>
              </a:xfrm>
              <a:prstGeom prst="rect">
                <a:avLst/>
              </a:prstGeom>
              <a:noFill/>
              <a:ln w="50800" algn="ctr">
                <a:noFill/>
                <a:miter lim="800000"/>
                <a:headEnd type="none" w="sm" len="sm"/>
                <a:tailEnd type="none" w="sm" len="sm"/>
              </a:ln>
            </p:spPr>
            <p:txBody>
              <a:bodyPr wrap="none" lIns="91412" tIns="45706" rIns="91412" bIns="45706">
                <a:spAutoFit/>
              </a:bodyPr>
              <a:lstStyle/>
              <a:p>
                <a:pPr algn="ctr" defTabSz="967527" eaLnBrk="0" fontAlgn="base" hangingPunct="0">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Processors</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42" name="Rectangle 7"/>
              <p:cNvSpPr/>
              <p:nvPr/>
            </p:nvSpPr>
            <p:spPr>
              <a:xfrm>
                <a:off x="6923899" y="2810718"/>
                <a:ext cx="1944215" cy="607920"/>
              </a:xfrm>
              <a:prstGeom prst="rect">
                <a:avLst/>
              </a:prstGeom>
            </p:spPr>
            <p:txBody>
              <a:bodyPr wrap="square">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3</a:t>
                </a: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8</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 кВт с</a:t>
                </a: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 </a:t>
                </a:r>
                <a:b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br>
                <a:r>
                  <a:rPr lang="en-US" sz="1600" b="1" dirty="0">
                    <a:solidFill>
                      <a:prstClr val="white"/>
                    </a:solidFill>
                    <a:effectLst>
                      <a:outerShdw blurRad="38100" dist="38100" dir="2700000" algn="tl">
                        <a:srgbClr val="000000">
                          <a:alpha val="43137"/>
                        </a:srgbClr>
                      </a:outerShdw>
                    </a:effectLst>
                    <a:latin typeface="Trebuchet MS" pitchFamily="34" charset="0"/>
                    <a:cs typeface="Arial" charset="0"/>
                  </a:rPr>
                  <a:t>PUE ~</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1</a:t>
                </a:r>
                <a:r>
                  <a:rPr lang="en-US" sz="1600" b="1" dirty="0">
                    <a:solidFill>
                      <a:prstClr val="white"/>
                    </a:solidFill>
                    <a:effectLst>
                      <a:outerShdw blurRad="38100" dist="38100" dir="2700000" algn="tl">
                        <a:srgbClr val="000000">
                          <a:alpha val="43137"/>
                        </a:srgbClr>
                      </a:outerShdw>
                    </a:effectLst>
                    <a:latin typeface="Trebuchet MS" pitchFamily="34" charset="0"/>
                    <a:cs typeface="Arial" charset="0"/>
                  </a:rPr>
                  <a:t>.</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06</a:t>
                </a: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grpSp>
        <p:grpSp>
          <p:nvGrpSpPr>
            <p:cNvPr id="5" name="Group 33"/>
            <p:cNvGrpSpPr>
              <a:grpSpLocks/>
            </p:cNvGrpSpPr>
            <p:nvPr/>
          </p:nvGrpSpPr>
          <p:grpSpPr bwMode="auto">
            <a:xfrm>
              <a:off x="2619802" y="1905657"/>
              <a:ext cx="1337000" cy="3707306"/>
              <a:chOff x="634" y="1016"/>
              <a:chExt cx="635" cy="2557"/>
            </a:xfrm>
          </p:grpSpPr>
          <p:sp>
            <p:nvSpPr>
              <p:cNvPr id="6" name="Rectangle 4"/>
              <p:cNvSpPr>
                <a:spLocks noChangeArrowheads="1"/>
              </p:cNvSpPr>
              <p:nvPr/>
            </p:nvSpPr>
            <p:spPr bwMode="auto">
              <a:xfrm>
                <a:off x="636" y="2828"/>
                <a:ext cx="633" cy="745"/>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300</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7" name="Rectangle 5"/>
              <p:cNvSpPr>
                <a:spLocks noChangeArrowheads="1"/>
              </p:cNvSpPr>
              <p:nvPr/>
            </p:nvSpPr>
            <p:spPr bwMode="auto">
              <a:xfrm>
                <a:off x="636" y="2479"/>
                <a:ext cx="633" cy="335"/>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135</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8" name="Rectangle 6"/>
              <p:cNvSpPr>
                <a:spLocks noChangeArrowheads="1"/>
              </p:cNvSpPr>
              <p:nvPr/>
            </p:nvSpPr>
            <p:spPr bwMode="auto">
              <a:xfrm>
                <a:off x="636" y="2243"/>
                <a:ext cx="633" cy="223"/>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90</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9" name="Rectangle 7"/>
              <p:cNvSpPr>
                <a:spLocks noChangeArrowheads="1"/>
              </p:cNvSpPr>
              <p:nvPr/>
            </p:nvSpPr>
            <p:spPr bwMode="auto">
              <a:xfrm>
                <a:off x="636" y="2068"/>
                <a:ext cx="633" cy="161"/>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65</a:t>
                </a:r>
                <a:r>
                  <a:rPr lang="ru-RU" sz="2000" b="1" dirty="0">
                    <a:solidFill>
                      <a:prstClr val="white"/>
                    </a:solidFill>
                    <a:latin typeface="Trebuchet MS" pitchFamily="34" charset="0"/>
                    <a:cs typeface="Arial" charset="0"/>
                  </a:rPr>
                  <a:t> кВт</a:t>
                </a:r>
                <a:endParaRPr lang="en-US" sz="2000" b="1" dirty="0">
                  <a:solidFill>
                    <a:prstClr val="white"/>
                  </a:solidFill>
                  <a:latin typeface="Trebuchet MS" pitchFamily="34" charset="0"/>
                  <a:cs typeface="Arial" charset="0"/>
                </a:endParaRPr>
              </a:p>
            </p:txBody>
          </p:sp>
          <p:sp>
            <p:nvSpPr>
              <p:cNvPr id="11" name="Rectangle 6"/>
              <p:cNvSpPr>
                <a:spLocks noChangeArrowheads="1"/>
              </p:cNvSpPr>
              <p:nvPr/>
            </p:nvSpPr>
            <p:spPr bwMode="auto">
              <a:xfrm>
                <a:off x="636" y="1973"/>
                <a:ext cx="633" cy="82"/>
              </a:xfrm>
              <a:prstGeom prst="rect">
                <a:avLst/>
              </a:prstGeom>
              <a:solidFill>
                <a:srgbClr val="FFC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C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1600" b="1" dirty="0">
                    <a:solidFill>
                      <a:prstClr val="white"/>
                    </a:solidFill>
                    <a:latin typeface="Trebuchet MS" pitchFamily="34" charset="0"/>
                    <a:cs typeface="Arial" charset="0"/>
                  </a:rPr>
                  <a:t>33</a:t>
                </a:r>
                <a:r>
                  <a:rPr lang="ru-RU" sz="1600" b="1" dirty="0">
                    <a:solidFill>
                      <a:prstClr val="white"/>
                    </a:solidFill>
                    <a:latin typeface="Trebuchet MS" pitchFamily="34" charset="0"/>
                    <a:cs typeface="Arial" charset="0"/>
                  </a:rPr>
                  <a:t> кВт</a:t>
                </a:r>
                <a:endParaRPr lang="en-US" sz="1600" b="1" dirty="0">
                  <a:solidFill>
                    <a:prstClr val="white"/>
                  </a:solidFill>
                  <a:latin typeface="Trebuchet MS" pitchFamily="34" charset="0"/>
                  <a:cs typeface="Arial" charset="0"/>
                </a:endParaRPr>
              </a:p>
            </p:txBody>
          </p:sp>
          <p:sp>
            <p:nvSpPr>
              <p:cNvPr id="10" name="Rectangle 8"/>
              <p:cNvSpPr>
                <a:spLocks noChangeArrowheads="1"/>
              </p:cNvSpPr>
              <p:nvPr/>
            </p:nvSpPr>
            <p:spPr bwMode="auto">
              <a:xfrm>
                <a:off x="634" y="1016"/>
                <a:ext cx="633" cy="943"/>
              </a:xfrm>
              <a:prstGeom prst="rect">
                <a:avLst/>
              </a:prstGeom>
              <a:solidFill>
                <a:srgbClr val="FF0000"/>
              </a:solidFill>
              <a:ln w="9525">
                <a:miter lim="800000"/>
                <a:headEnd/>
                <a:tailEnd/>
              </a:ln>
              <a:scene3d>
                <a:camera prst="legacyObliqueTopRight"/>
                <a:lightRig rig="legacyFlat3" dir="b"/>
              </a:scene3d>
              <a:sp3d extrusionH="430200" contourW="6350" prstMaterial="legacyMatte">
                <a:bevelT w="13500" h="13500" prst="angle"/>
                <a:bevelB w="13500" h="13500" prst="angle"/>
                <a:extrusionClr>
                  <a:srgbClr val="FF0000"/>
                </a:extrusionClr>
                <a:contourClr>
                  <a:schemeClr val="bg2"/>
                </a:contourClr>
              </a:sp3d>
            </p:spPr>
            <p:txBody>
              <a:bodyPr wrap="none" lIns="91417" tIns="45709" rIns="91417" bIns="45709" anchor="ctr">
                <a:flatTx/>
              </a:bodyPr>
              <a:lstStyle/>
              <a:p>
                <a:pPr algn="ctr" defTabSz="967527" fontAlgn="base">
                  <a:spcBef>
                    <a:spcPct val="0"/>
                  </a:spcBef>
                  <a:spcAft>
                    <a:spcPct val="0"/>
                  </a:spcAft>
                </a:pPr>
                <a:r>
                  <a:rPr lang="en-GB" sz="2000" b="1" dirty="0">
                    <a:solidFill>
                      <a:prstClr val="white"/>
                    </a:solidFill>
                    <a:latin typeface="Trebuchet MS" pitchFamily="34" charset="0"/>
                    <a:cs typeface="Arial" charset="0"/>
                  </a:rPr>
                  <a:t>~</a:t>
                </a:r>
                <a:r>
                  <a:rPr lang="ru-RU" sz="2000" b="1" dirty="0">
                    <a:solidFill>
                      <a:prstClr val="white"/>
                    </a:solidFill>
                    <a:latin typeface="Trebuchet MS" pitchFamily="34" charset="0"/>
                    <a:cs typeface="Arial" charset="0"/>
                  </a:rPr>
                  <a:t>3</a:t>
                </a:r>
                <a:r>
                  <a:rPr lang="en-GB" sz="2000" b="1" dirty="0">
                    <a:solidFill>
                      <a:prstClr val="white"/>
                    </a:solidFill>
                    <a:latin typeface="Trebuchet MS" pitchFamily="34" charset="0"/>
                    <a:cs typeface="Arial" charset="0"/>
                  </a:rPr>
                  <a:t>50</a:t>
                </a:r>
                <a:r>
                  <a:rPr lang="en-US" sz="2000" b="1" dirty="0">
                    <a:solidFill>
                      <a:prstClr val="white"/>
                    </a:solidFill>
                    <a:effectLst>
                      <a:outerShdw blurRad="38100" dist="38100" dir="2700000" algn="tl">
                        <a:srgbClr val="000000">
                          <a:alpha val="43137"/>
                        </a:srgbClr>
                      </a:outerShdw>
                    </a:effectLst>
                    <a:latin typeface="Trebuchet MS" pitchFamily="34" charset="0"/>
                    <a:cs typeface="Arial" charset="0"/>
                  </a:rPr>
                  <a:t> </a:t>
                </a:r>
                <a:r>
                  <a:rPr lang="en-US" sz="2000" b="1" dirty="0" err="1">
                    <a:solidFill>
                      <a:prstClr val="white"/>
                    </a:solidFill>
                    <a:effectLst>
                      <a:outerShdw blurRad="38100" dist="38100" dir="2700000" algn="tl">
                        <a:srgbClr val="000000">
                          <a:alpha val="43137"/>
                        </a:srgbClr>
                      </a:outerShdw>
                    </a:effectLst>
                    <a:latin typeface="Trebuchet MS" pitchFamily="34" charset="0"/>
                    <a:cs typeface="Arial" charset="0"/>
                  </a:rPr>
                  <a:t>kWatt</a:t>
                </a:r>
                <a:endParaRPr lang="en-US" sz="2000" b="1" dirty="0">
                  <a:solidFill>
                    <a:prstClr val="white"/>
                  </a:solidFill>
                  <a:latin typeface="Trebuchet MS" pitchFamily="34" charset="0"/>
                  <a:cs typeface="Arial" charset="0"/>
                </a:endParaRPr>
              </a:p>
              <a:p>
                <a:pPr algn="ctr" defTabSz="967527" fontAlgn="base">
                  <a:spcBef>
                    <a:spcPct val="0"/>
                  </a:spcBef>
                  <a:spcAft>
                    <a:spcPct val="0"/>
                  </a:spcAft>
                </a:pPr>
                <a:r>
                  <a:rPr lang="en-US" sz="2000" b="1" dirty="0">
                    <a:solidFill>
                      <a:prstClr val="white"/>
                    </a:solidFill>
                    <a:latin typeface="Trebuchet MS" pitchFamily="34" charset="0"/>
                    <a:cs typeface="Arial" charset="0"/>
                  </a:rPr>
                  <a:t>PUE ~</a:t>
                </a:r>
                <a:r>
                  <a:rPr lang="ru-RU" sz="2000" b="1" dirty="0">
                    <a:solidFill>
                      <a:prstClr val="white"/>
                    </a:solidFill>
                    <a:latin typeface="Trebuchet MS" pitchFamily="34" charset="0"/>
                    <a:cs typeface="Arial" charset="0"/>
                  </a:rPr>
                  <a:t>1</a:t>
                </a:r>
                <a:r>
                  <a:rPr lang="en-US" sz="2000" b="1" dirty="0">
                    <a:solidFill>
                      <a:prstClr val="white"/>
                    </a:solidFill>
                    <a:latin typeface="Trebuchet MS" pitchFamily="34" charset="0"/>
                    <a:cs typeface="Arial" charset="0"/>
                  </a:rPr>
                  <a:t>.</a:t>
                </a:r>
                <a:r>
                  <a:rPr lang="en-GB" sz="2000" b="1" dirty="0">
                    <a:solidFill>
                      <a:prstClr val="white"/>
                    </a:solidFill>
                    <a:latin typeface="Trebuchet MS" pitchFamily="34" charset="0"/>
                    <a:cs typeface="Arial" charset="0"/>
                  </a:rPr>
                  <a:t>5</a:t>
                </a:r>
                <a:endParaRPr lang="en-US" sz="2000" b="1" dirty="0">
                  <a:solidFill>
                    <a:prstClr val="white"/>
                  </a:solidFill>
                  <a:latin typeface="Trebuchet MS" pitchFamily="34" charset="0"/>
                  <a:cs typeface="Arial" charset="0"/>
                </a:endParaRPr>
              </a:p>
            </p:txBody>
          </p:sp>
        </p:grpSp>
        <p:sp>
          <p:nvSpPr>
            <p:cNvPr id="12" name="Text Box 9"/>
            <p:cNvSpPr txBox="1">
              <a:spLocks noChangeArrowheads="1"/>
            </p:cNvSpPr>
            <p:nvPr/>
          </p:nvSpPr>
          <p:spPr bwMode="auto">
            <a:xfrm>
              <a:off x="4107246" y="2515897"/>
              <a:ext cx="1482073" cy="338526"/>
            </a:xfrm>
            <a:prstGeom prst="rect">
              <a:avLst/>
            </a:prstGeom>
            <a:noFill/>
            <a:ln w="50800" algn="ctr">
              <a:noFill/>
              <a:miter lim="800000"/>
              <a:headEnd type="none" w="sm" len="sm"/>
              <a:tailEnd type="none" w="sm" len="sm"/>
            </a:ln>
          </p:spPr>
          <p:txBody>
            <a:bodyPr wrap="square" lIns="91412" tIns="45706" rIns="91412" bIns="45706">
              <a:spAutoFit/>
            </a:bodyPr>
            <a:lstStyle>
              <a:defPPr>
                <a:defRPr lang="en-US"/>
              </a:defPPr>
              <a:lvl1pPr>
                <a:lnSpc>
                  <a:spcPct val="75000"/>
                </a:lnSpc>
                <a:spcBef>
                  <a:spcPct val="50000"/>
                </a:spcBef>
                <a:defRPr sz="2000">
                  <a:latin typeface="Arial Narrow" pitchFamily="34" charset="0"/>
                </a:defRPr>
              </a:lvl1pPr>
            </a:lstStyle>
            <a:p>
              <a:pPr algn="ctr" defTabSz="967527" fontAlgn="base">
                <a:lnSpc>
                  <a:spcPct val="100000"/>
                </a:lnSpc>
                <a:spcBef>
                  <a:spcPts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Cooling</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13" name="AutoShape 10"/>
            <p:cNvSpPr>
              <a:spLocks/>
            </p:cNvSpPr>
            <p:nvPr/>
          </p:nvSpPr>
          <p:spPr bwMode="auto">
            <a:xfrm>
              <a:off x="2130764" y="1885369"/>
              <a:ext cx="329170" cy="3760954"/>
            </a:xfrm>
            <a:prstGeom prst="leftBrace">
              <a:avLst>
                <a:gd name="adj1" fmla="val 120402"/>
                <a:gd name="adj2" fmla="val 50000"/>
              </a:avLst>
            </a:prstGeom>
            <a:noFill/>
            <a:ln w="19050">
              <a:solidFill>
                <a:schemeClr val="tx1"/>
              </a:solidFill>
              <a:round/>
              <a:headEnd type="none" w="sm" len="sm"/>
              <a:tailEnd type="none" w="sm" len="sm"/>
            </a:ln>
          </p:spPr>
          <p:txBody>
            <a:bodyPr wrap="none" lIns="91412" tIns="45706" rIns="91412" bIns="45706" anchor="ctr"/>
            <a:lstStyle/>
            <a:p>
              <a:pPr algn="ctr" defTabSz="967527" fontAlgn="base">
                <a:lnSpc>
                  <a:spcPct val="75000"/>
                </a:lnSpc>
                <a:spcBef>
                  <a:spcPct val="50000"/>
                </a:spcBef>
                <a:spcAft>
                  <a:spcPct val="0"/>
                </a:spcAft>
              </a:pPr>
              <a:endParaRPr lang="en-US" sz="1600" b="1" dirty="0">
                <a:solidFill>
                  <a:prstClr val="white"/>
                </a:solidFill>
                <a:latin typeface="Arial Narrow" pitchFamily="34" charset="0"/>
                <a:cs typeface="Arial" charset="0"/>
              </a:endParaRPr>
            </a:p>
          </p:txBody>
        </p:sp>
        <p:sp>
          <p:nvSpPr>
            <p:cNvPr id="14" name="Text Box 11"/>
            <p:cNvSpPr txBox="1">
              <a:spLocks noChangeArrowheads="1"/>
            </p:cNvSpPr>
            <p:nvPr/>
          </p:nvSpPr>
          <p:spPr bwMode="auto">
            <a:xfrm rot="16200000">
              <a:off x="441714" y="3619056"/>
              <a:ext cx="2931177" cy="294869"/>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fontAlgn="base">
                <a:lnSpc>
                  <a:spcPct val="75000"/>
                </a:lnSpc>
                <a:spcBef>
                  <a:spcPct val="50000"/>
                </a:spcBef>
                <a:spcAft>
                  <a:spcPct val="0"/>
                </a:spcAft>
              </a:pPr>
              <a:r>
                <a:rPr lang="en-GB" sz="2000" b="1" dirty="0">
                  <a:solidFill>
                    <a:prstClr val="white"/>
                  </a:solidFill>
                  <a:effectLst>
                    <a:outerShdw blurRad="38100" dist="38100" dir="2700000" algn="tl">
                      <a:srgbClr val="000000">
                        <a:alpha val="43137"/>
                      </a:srgbClr>
                    </a:outerShdw>
                  </a:effectLst>
                  <a:latin typeface="Trebuchet MS" pitchFamily="34" charset="0"/>
                  <a:cs typeface="Arial" charset="0"/>
                </a:rPr>
                <a:t>~</a:t>
              </a:r>
              <a:r>
                <a:rPr lang="ru-RU" sz="2000" b="1" dirty="0">
                  <a:solidFill>
                    <a:prstClr val="white"/>
                  </a:solidFill>
                  <a:effectLst>
                    <a:outerShdw blurRad="38100" dist="38100" dir="2700000" algn="tl">
                      <a:srgbClr val="000000">
                        <a:alpha val="43137"/>
                      </a:srgbClr>
                    </a:outerShdw>
                  </a:effectLst>
                  <a:latin typeface="Trebuchet MS" pitchFamily="34" charset="0"/>
                  <a:cs typeface="Arial" charset="0"/>
                </a:rPr>
                <a:t>1</a:t>
              </a:r>
              <a:r>
                <a:rPr lang="en-GB" sz="2000" b="1" dirty="0">
                  <a:solidFill>
                    <a:prstClr val="white"/>
                  </a:solidFill>
                  <a:effectLst>
                    <a:outerShdw blurRad="38100" dist="38100" dir="2700000" algn="tl">
                      <a:srgbClr val="000000">
                        <a:alpha val="43137"/>
                      </a:srgbClr>
                    </a:outerShdw>
                  </a:effectLst>
                  <a:latin typeface="Trebuchet MS" pitchFamily="34" charset="0"/>
                  <a:cs typeface="Arial" charset="0"/>
                </a:rPr>
                <a:t>000</a:t>
              </a:r>
              <a:r>
                <a:rPr lang="en-US" sz="2000" b="1" dirty="0">
                  <a:solidFill>
                    <a:prstClr val="white"/>
                  </a:solidFill>
                  <a:effectLst>
                    <a:outerShdw blurRad="38100" dist="38100" dir="2700000" algn="tl">
                      <a:srgbClr val="000000">
                        <a:alpha val="43137"/>
                      </a:srgbClr>
                    </a:outerShdw>
                  </a:effectLst>
                  <a:latin typeface="Trebuchet MS" pitchFamily="34" charset="0"/>
                  <a:cs typeface="Arial" charset="0"/>
                </a:rPr>
                <a:t> </a:t>
              </a:r>
              <a:r>
                <a:rPr lang="en-US" sz="2000" b="1" dirty="0" err="1">
                  <a:solidFill>
                    <a:prstClr val="white"/>
                  </a:solidFill>
                  <a:effectLst>
                    <a:outerShdw blurRad="38100" dist="38100" dir="2700000" algn="tl">
                      <a:srgbClr val="000000">
                        <a:alpha val="43137"/>
                      </a:srgbClr>
                    </a:outerShdw>
                  </a:effectLst>
                  <a:latin typeface="Trebuchet MS" pitchFamily="34" charset="0"/>
                  <a:cs typeface="Arial" charset="0"/>
                </a:rPr>
                <a:t>kWatt</a:t>
              </a:r>
              <a:endParaRPr lang="en-US" sz="20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15" name="Text Box 13"/>
            <p:cNvSpPr txBox="1">
              <a:spLocks noChangeArrowheads="1"/>
            </p:cNvSpPr>
            <p:nvPr/>
          </p:nvSpPr>
          <p:spPr bwMode="auto">
            <a:xfrm>
              <a:off x="4105385" y="4079793"/>
              <a:ext cx="1391387" cy="338526"/>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Memory</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16" name="Text Box 14"/>
            <p:cNvSpPr txBox="1">
              <a:spLocks noChangeArrowheads="1"/>
            </p:cNvSpPr>
            <p:nvPr/>
          </p:nvSpPr>
          <p:spPr bwMode="auto">
            <a:xfrm>
              <a:off x="4105385" y="3586191"/>
              <a:ext cx="1444015" cy="338526"/>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PSU loss</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17" name="Text Box 15"/>
            <p:cNvSpPr txBox="1">
              <a:spLocks noChangeArrowheads="1"/>
            </p:cNvSpPr>
            <p:nvPr/>
          </p:nvSpPr>
          <p:spPr bwMode="auto">
            <a:xfrm>
              <a:off x="4094425" y="3312561"/>
              <a:ext cx="1871921" cy="338526"/>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Net</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a:t>
              </a: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 disk, VRs,…</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18" name="Text Box 16"/>
            <p:cNvSpPr txBox="1">
              <a:spLocks noChangeArrowheads="1"/>
            </p:cNvSpPr>
            <p:nvPr/>
          </p:nvSpPr>
          <p:spPr bwMode="auto">
            <a:xfrm>
              <a:off x="2022004" y="1053101"/>
              <a:ext cx="3642779" cy="584747"/>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fontAlgn="base">
                <a:spcBef>
                  <a:spcPct val="5000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1 </a:t>
              </a:r>
              <a:r>
                <a:rPr lang="en-US" sz="1600" b="1" dirty="0" err="1">
                  <a:solidFill>
                    <a:prstClr val="white"/>
                  </a:solidFill>
                  <a:effectLst>
                    <a:outerShdw blurRad="38100" dist="38100" dir="2700000" algn="tl">
                      <a:srgbClr val="000000">
                        <a:alpha val="43137"/>
                      </a:srgbClr>
                    </a:outerShdw>
                  </a:effectLst>
                  <a:latin typeface="Trebuchet MS" pitchFamily="34" charset="0"/>
                  <a:cs typeface="Arial" charset="0"/>
                </a:rPr>
                <a:t>MWatt</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 </a:t>
              </a:r>
              <a:r>
                <a:rPr lang="en-US" sz="1600" b="1" dirty="0">
                  <a:solidFill>
                    <a:prstClr val="white"/>
                  </a:solidFill>
                  <a:effectLst>
                    <a:outerShdw blurRad="38100" dist="38100" dir="2700000" algn="tl">
                      <a:srgbClr val="000000">
                        <a:alpha val="43137"/>
                      </a:srgbClr>
                    </a:outerShdw>
                  </a:effectLst>
                  <a:latin typeface="Trebuchet MS" pitchFamily="34" charset="0"/>
                  <a:cs typeface="Arial" charset="0"/>
                </a:rPr>
                <a:t>Data center</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
              </a:r>
              <a:b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br>
              <a:r>
                <a:rPr lang="en-US" sz="1600" b="1" dirty="0">
                  <a:solidFill>
                    <a:prstClr val="white"/>
                  </a:solidFill>
                  <a:effectLst>
                    <a:outerShdw blurRad="38100" dist="38100" dir="2700000" algn="tl">
                      <a:srgbClr val="000000">
                        <a:alpha val="43137"/>
                      </a:srgbClr>
                    </a:outerShdw>
                  </a:effectLst>
                  <a:latin typeface="Trebuchet MS" pitchFamily="34" charset="0"/>
                  <a:cs typeface="Arial" charset="0"/>
                </a:rPr>
                <a:t>Air cooling </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19" name="Text Box 34"/>
            <p:cNvSpPr txBox="1">
              <a:spLocks noChangeArrowheads="1"/>
            </p:cNvSpPr>
            <p:nvPr/>
          </p:nvSpPr>
          <p:spPr bwMode="auto">
            <a:xfrm>
              <a:off x="4105386" y="4871760"/>
              <a:ext cx="1506266" cy="338526"/>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eaLnBrk="0" fontAlgn="base" hangingPunct="0">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Processors</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
          <p:nvSpPr>
            <p:cNvPr id="22" name="Text Box 14"/>
            <p:cNvSpPr txBox="1">
              <a:spLocks noChangeArrowheads="1"/>
            </p:cNvSpPr>
            <p:nvPr/>
          </p:nvSpPr>
          <p:spPr bwMode="auto">
            <a:xfrm>
              <a:off x="4105385" y="3072877"/>
              <a:ext cx="1572974" cy="338526"/>
            </a:xfrm>
            <a:prstGeom prst="rect">
              <a:avLst/>
            </a:prstGeom>
            <a:noFill/>
            <a:ln w="50800" algn="ctr">
              <a:noFill/>
              <a:miter lim="800000"/>
              <a:headEnd type="none" w="sm" len="sm"/>
              <a:tailEnd type="none" w="sm" len="sm"/>
            </a:ln>
          </p:spPr>
          <p:txBody>
            <a:bodyPr wrap="square" lIns="91412" tIns="45706" rIns="91412" bIns="45706">
              <a:spAutoFit/>
            </a:bodyPr>
            <a:lstStyle/>
            <a:p>
              <a:pPr algn="ctr" defTabSz="967527" fontAlgn="base">
                <a:spcBef>
                  <a:spcPct val="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System fans</a:t>
              </a:r>
              <a:endParaRPr lang="en-US" sz="1600"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grpSp>
          <p:nvGrpSpPr>
            <p:cNvPr id="23" name="Group 21"/>
            <p:cNvGrpSpPr/>
            <p:nvPr/>
          </p:nvGrpSpPr>
          <p:grpSpPr>
            <a:xfrm>
              <a:off x="6956019" y="1722253"/>
              <a:ext cx="1500644" cy="1585458"/>
              <a:chOff x="5824538" y="1834070"/>
              <a:chExt cx="1279853" cy="1594986"/>
            </a:xfrm>
          </p:grpSpPr>
          <p:cxnSp>
            <p:nvCxnSpPr>
              <p:cNvPr id="24" name="Straight Connector 101"/>
              <p:cNvCxnSpPr/>
              <p:nvPr/>
            </p:nvCxnSpPr>
            <p:spPr bwMode="auto">
              <a:xfrm flipH="1">
                <a:off x="5836368" y="3273995"/>
                <a:ext cx="133426" cy="145481"/>
              </a:xfrm>
              <a:prstGeom prst="line">
                <a:avLst/>
              </a:prstGeom>
              <a:solidFill>
                <a:schemeClr val="accent1"/>
              </a:solidFill>
              <a:ln w="9525" cap="flat" cmpd="sng" algn="ctr">
                <a:solidFill>
                  <a:schemeClr val="accent4">
                    <a:lumMod val="90000"/>
                  </a:schemeClr>
                </a:solidFill>
                <a:prstDash val="dash"/>
                <a:round/>
                <a:headEnd type="none" w="med" len="med"/>
                <a:tailEnd type="none" w="med" len="med"/>
              </a:ln>
              <a:effectLst/>
            </p:spPr>
          </p:cxnSp>
          <p:cxnSp>
            <p:nvCxnSpPr>
              <p:cNvPr id="25" name="Straight Connector 103"/>
              <p:cNvCxnSpPr/>
              <p:nvPr/>
            </p:nvCxnSpPr>
            <p:spPr bwMode="auto">
              <a:xfrm flipH="1">
                <a:off x="6955557" y="1834070"/>
                <a:ext cx="148834" cy="143983"/>
              </a:xfrm>
              <a:prstGeom prst="line">
                <a:avLst/>
              </a:prstGeom>
              <a:solidFill>
                <a:schemeClr val="accent1"/>
              </a:solidFill>
              <a:ln w="9525" cap="flat" cmpd="sng" algn="ctr">
                <a:solidFill>
                  <a:schemeClr val="accent4">
                    <a:lumMod val="90000"/>
                  </a:schemeClr>
                </a:solidFill>
                <a:prstDash val="dash"/>
                <a:round/>
                <a:headEnd type="none" w="med" len="med"/>
                <a:tailEnd type="none" w="med" len="med"/>
              </a:ln>
              <a:effectLst/>
            </p:spPr>
          </p:cxnSp>
          <p:cxnSp>
            <p:nvCxnSpPr>
              <p:cNvPr id="26" name="Straight Connector 104"/>
              <p:cNvCxnSpPr/>
              <p:nvPr/>
            </p:nvCxnSpPr>
            <p:spPr bwMode="auto">
              <a:xfrm flipH="1">
                <a:off x="5824538" y="1845469"/>
                <a:ext cx="145256" cy="135731"/>
              </a:xfrm>
              <a:prstGeom prst="line">
                <a:avLst/>
              </a:prstGeom>
              <a:solidFill>
                <a:schemeClr val="accent1"/>
              </a:solidFill>
              <a:ln w="9525" cap="flat" cmpd="sng" algn="ctr">
                <a:solidFill>
                  <a:schemeClr val="accent4">
                    <a:lumMod val="90000"/>
                  </a:schemeClr>
                </a:solidFill>
                <a:prstDash val="dash"/>
                <a:round/>
                <a:headEnd type="none" w="med" len="med"/>
                <a:tailEnd type="none" w="med" len="med"/>
              </a:ln>
              <a:effectLst/>
            </p:spPr>
          </p:cxnSp>
          <p:cxnSp>
            <p:nvCxnSpPr>
              <p:cNvPr id="27" name="Straight Connector 102"/>
              <p:cNvCxnSpPr/>
              <p:nvPr/>
            </p:nvCxnSpPr>
            <p:spPr bwMode="auto">
              <a:xfrm flipH="1">
                <a:off x="6955557" y="3264695"/>
                <a:ext cx="147712" cy="164361"/>
              </a:xfrm>
              <a:prstGeom prst="line">
                <a:avLst/>
              </a:prstGeom>
              <a:solidFill>
                <a:schemeClr val="accent1"/>
              </a:solidFill>
              <a:ln w="9525" cap="flat" cmpd="sng" algn="ctr">
                <a:solidFill>
                  <a:schemeClr val="accent4">
                    <a:lumMod val="90000"/>
                  </a:schemeClr>
                </a:solidFill>
                <a:prstDash val="dash"/>
                <a:round/>
                <a:headEnd type="none" w="med" len="med"/>
                <a:tailEnd type="none" w="med" len="med"/>
              </a:ln>
              <a:effectLst/>
            </p:spPr>
          </p:cxnSp>
          <p:sp>
            <p:nvSpPr>
              <p:cNvPr id="28" name="Rectangle 8"/>
              <p:cNvSpPr>
                <a:spLocks noChangeArrowheads="1"/>
              </p:cNvSpPr>
              <p:nvPr/>
            </p:nvSpPr>
            <p:spPr bwMode="auto">
              <a:xfrm>
                <a:off x="5836368" y="1978054"/>
                <a:ext cx="1119189" cy="1441422"/>
              </a:xfrm>
              <a:prstGeom prst="rect">
                <a:avLst/>
              </a:prstGeom>
              <a:noFill/>
              <a:ln w="9525">
                <a:solidFill>
                  <a:schemeClr val="accent4">
                    <a:lumMod val="90000"/>
                  </a:schemeClr>
                </a:solidFill>
                <a:prstDash val="dash"/>
                <a:miter lim="800000"/>
                <a:headEnd/>
                <a:tailEnd/>
              </a:ln>
            </p:spPr>
            <p:txBody>
              <a:bodyPr wrap="none" lIns="91417" tIns="45709" rIns="91417" bIns="45709" anchor="ctr">
                <a:flatTx/>
              </a:bodyPr>
              <a:lstStyle/>
              <a:p>
                <a:pPr algn="ctr" defTabSz="967527" eaLnBrk="0" fontAlgn="base" hangingPunct="0">
                  <a:lnSpc>
                    <a:spcPct val="75000"/>
                  </a:lnSpc>
                  <a:spcBef>
                    <a:spcPct val="50000"/>
                  </a:spcBef>
                  <a:spcAft>
                    <a:spcPct val="0"/>
                  </a:spcAft>
                </a:pPr>
                <a:endParaRPr lang="en-US" sz="2400" b="1" dirty="0">
                  <a:solidFill>
                    <a:prstClr val="black"/>
                  </a:solidFill>
                  <a:latin typeface="Segoe UI" pitchFamily="34" charset="0"/>
                  <a:cs typeface="Arial" charset="0"/>
                </a:endParaRPr>
              </a:p>
            </p:txBody>
          </p:sp>
          <p:sp>
            <p:nvSpPr>
              <p:cNvPr id="29" name="Rectangle 8"/>
              <p:cNvSpPr>
                <a:spLocks noChangeArrowheads="1"/>
              </p:cNvSpPr>
              <p:nvPr/>
            </p:nvSpPr>
            <p:spPr bwMode="auto">
              <a:xfrm>
                <a:off x="5969794" y="1834070"/>
                <a:ext cx="1133475" cy="1430625"/>
              </a:xfrm>
              <a:prstGeom prst="rect">
                <a:avLst/>
              </a:prstGeom>
              <a:noFill/>
              <a:ln w="9525">
                <a:solidFill>
                  <a:schemeClr val="accent4">
                    <a:lumMod val="90000"/>
                  </a:schemeClr>
                </a:solidFill>
                <a:prstDash val="dash"/>
                <a:miter lim="800000"/>
                <a:headEnd/>
                <a:tailEnd/>
              </a:ln>
            </p:spPr>
            <p:txBody>
              <a:bodyPr wrap="none" lIns="91417" tIns="45709" rIns="91417" bIns="45709" anchor="ctr">
                <a:flatTx/>
              </a:bodyPr>
              <a:lstStyle/>
              <a:p>
                <a:pPr algn="ctr" defTabSz="967527" eaLnBrk="0" fontAlgn="base" hangingPunct="0">
                  <a:lnSpc>
                    <a:spcPct val="75000"/>
                  </a:lnSpc>
                  <a:spcBef>
                    <a:spcPct val="50000"/>
                  </a:spcBef>
                  <a:spcAft>
                    <a:spcPct val="0"/>
                  </a:spcAft>
                </a:pPr>
                <a:endParaRPr lang="en-US" sz="2400" b="1" dirty="0">
                  <a:solidFill>
                    <a:prstClr val="black"/>
                  </a:solidFill>
                  <a:latin typeface="Segoe UI" pitchFamily="34" charset="0"/>
                  <a:cs typeface="Arial" charset="0"/>
                </a:endParaRPr>
              </a:p>
            </p:txBody>
          </p:sp>
        </p:grpSp>
        <p:sp>
          <p:nvSpPr>
            <p:cNvPr id="48" name="Cloud Callout 49"/>
            <p:cNvSpPr/>
            <p:nvPr/>
          </p:nvSpPr>
          <p:spPr bwMode="auto">
            <a:xfrm>
              <a:off x="5685290" y="1628938"/>
              <a:ext cx="2750380" cy="1343922"/>
            </a:xfrm>
            <a:prstGeom prst="cloudCallout">
              <a:avLst>
                <a:gd name="adj1" fmla="val 43143"/>
                <a:gd name="adj2" fmla="val 4794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26" tIns="45713" rIns="91426" bIns="45713" numCol="1" rtlCol="0" anchor="t" anchorCtr="0" compatLnSpc="1">
              <a:prstTxWarp prst="textNoShape">
                <a:avLst/>
              </a:prstTxWarp>
            </a:bodyPr>
            <a:lstStyle>
              <a:defPPr>
                <a:defRPr lang="en-US"/>
              </a:defPPr>
              <a:lvl1pPr algn="ctr" rtl="0" fontAlgn="base">
                <a:spcBef>
                  <a:spcPct val="0"/>
                </a:spcBef>
                <a:spcAft>
                  <a:spcPct val="0"/>
                </a:spcAft>
                <a:defRPr sz="2100" b="1" kern="1200">
                  <a:solidFill>
                    <a:schemeClr val="tx1"/>
                  </a:solidFill>
                  <a:latin typeface="Segoe UI" pitchFamily="34" charset="0"/>
                  <a:ea typeface="+mn-ea"/>
                  <a:cs typeface="Arial" charset="0"/>
                </a:defRPr>
              </a:lvl1pPr>
              <a:lvl2pPr marL="457200" algn="ctr" rtl="0" fontAlgn="base">
                <a:spcBef>
                  <a:spcPct val="0"/>
                </a:spcBef>
                <a:spcAft>
                  <a:spcPct val="0"/>
                </a:spcAft>
                <a:defRPr sz="2100" b="1" kern="1200">
                  <a:solidFill>
                    <a:schemeClr val="tx1"/>
                  </a:solidFill>
                  <a:latin typeface="Segoe UI" pitchFamily="34" charset="0"/>
                  <a:ea typeface="+mn-ea"/>
                  <a:cs typeface="Arial" charset="0"/>
                </a:defRPr>
              </a:lvl2pPr>
              <a:lvl3pPr marL="914400" algn="ctr" rtl="0" fontAlgn="base">
                <a:spcBef>
                  <a:spcPct val="0"/>
                </a:spcBef>
                <a:spcAft>
                  <a:spcPct val="0"/>
                </a:spcAft>
                <a:defRPr sz="2100" b="1" kern="1200">
                  <a:solidFill>
                    <a:schemeClr val="tx1"/>
                  </a:solidFill>
                  <a:latin typeface="Segoe UI" pitchFamily="34" charset="0"/>
                  <a:ea typeface="+mn-ea"/>
                  <a:cs typeface="Arial" charset="0"/>
                </a:defRPr>
              </a:lvl3pPr>
              <a:lvl4pPr marL="1371600" algn="ctr" rtl="0" fontAlgn="base">
                <a:spcBef>
                  <a:spcPct val="0"/>
                </a:spcBef>
                <a:spcAft>
                  <a:spcPct val="0"/>
                </a:spcAft>
                <a:defRPr sz="2100" b="1" kern="1200">
                  <a:solidFill>
                    <a:schemeClr val="tx1"/>
                  </a:solidFill>
                  <a:latin typeface="Segoe UI" pitchFamily="34" charset="0"/>
                  <a:ea typeface="+mn-ea"/>
                  <a:cs typeface="Arial" charset="0"/>
                </a:defRPr>
              </a:lvl4pPr>
              <a:lvl5pPr marL="1828800" algn="ctr" rtl="0" fontAlgn="base">
                <a:spcBef>
                  <a:spcPct val="0"/>
                </a:spcBef>
                <a:spcAft>
                  <a:spcPct val="0"/>
                </a:spcAft>
                <a:defRPr sz="2100" b="1" kern="1200">
                  <a:solidFill>
                    <a:schemeClr val="tx1"/>
                  </a:solidFill>
                  <a:latin typeface="Segoe UI" pitchFamily="34" charset="0"/>
                  <a:ea typeface="+mn-ea"/>
                  <a:cs typeface="Arial" charset="0"/>
                </a:defRPr>
              </a:lvl5pPr>
              <a:lvl6pPr marL="2286000" algn="l" defTabSz="914400" rtl="0" eaLnBrk="1" latinLnBrk="0" hangingPunct="1">
                <a:defRPr sz="2100" b="1" kern="1200">
                  <a:solidFill>
                    <a:schemeClr val="tx1"/>
                  </a:solidFill>
                  <a:latin typeface="Segoe UI" pitchFamily="34" charset="0"/>
                  <a:ea typeface="+mn-ea"/>
                  <a:cs typeface="Arial" charset="0"/>
                </a:defRPr>
              </a:lvl6pPr>
              <a:lvl7pPr marL="2743200" algn="l" defTabSz="914400" rtl="0" eaLnBrk="1" latinLnBrk="0" hangingPunct="1">
                <a:defRPr sz="2100" b="1" kern="1200">
                  <a:solidFill>
                    <a:schemeClr val="tx1"/>
                  </a:solidFill>
                  <a:latin typeface="Segoe UI" pitchFamily="34" charset="0"/>
                  <a:ea typeface="+mn-ea"/>
                  <a:cs typeface="Arial" charset="0"/>
                </a:defRPr>
              </a:lvl7pPr>
              <a:lvl8pPr marL="3200400" algn="l" defTabSz="914400" rtl="0" eaLnBrk="1" latinLnBrk="0" hangingPunct="1">
                <a:defRPr sz="2100" b="1" kern="1200">
                  <a:solidFill>
                    <a:schemeClr val="tx1"/>
                  </a:solidFill>
                  <a:latin typeface="Segoe UI" pitchFamily="34" charset="0"/>
                  <a:ea typeface="+mn-ea"/>
                  <a:cs typeface="Arial" charset="0"/>
                </a:defRPr>
              </a:lvl8pPr>
              <a:lvl9pPr marL="3657600" algn="l" defTabSz="914400" rtl="0" eaLnBrk="1" latinLnBrk="0" hangingPunct="1">
                <a:defRPr sz="2100" b="1" kern="1200">
                  <a:solidFill>
                    <a:schemeClr val="tx1"/>
                  </a:solidFill>
                  <a:latin typeface="Segoe UI" pitchFamily="34" charset="0"/>
                  <a:ea typeface="+mn-ea"/>
                  <a:cs typeface="Arial" charset="0"/>
                </a:defRPr>
              </a:lvl9pPr>
            </a:lstStyle>
            <a:p>
              <a:pPr defTabSz="1306250">
                <a:lnSpc>
                  <a:spcPct val="80000"/>
                </a:lnSpc>
              </a:pPr>
              <a:r>
                <a:rPr lang="en-US" sz="2116" dirty="0">
                  <a:solidFill>
                    <a:prstClr val="black"/>
                  </a:solidFill>
                  <a:latin typeface="Trebuchet MS" pitchFamily="34" charset="0"/>
                </a:rPr>
                <a:t>keeping</a:t>
              </a:r>
              <a:r>
                <a:rPr lang="ru-RU" sz="2116" dirty="0">
                  <a:solidFill>
                    <a:prstClr val="black"/>
                  </a:solidFill>
                  <a:latin typeface="Trebuchet MS" pitchFamily="34" charset="0"/>
                </a:rPr>
                <a:t> </a:t>
              </a:r>
              <a:r>
                <a:rPr lang="en-US" sz="2116" dirty="0">
                  <a:solidFill>
                    <a:prstClr val="black"/>
                  </a:solidFill>
                  <a:latin typeface="Trebuchet MS" pitchFamily="34" charset="0"/>
                </a:rPr>
                <a:t>&gt;</a:t>
              </a:r>
              <a:r>
                <a:rPr lang="ru-RU" sz="2116" dirty="0">
                  <a:solidFill>
                    <a:prstClr val="black"/>
                  </a:solidFill>
                  <a:latin typeface="Trebuchet MS" pitchFamily="34" charset="0"/>
                </a:rPr>
                <a:t>3</a:t>
              </a:r>
              <a:r>
                <a:rPr lang="en-GB" sz="2116" dirty="0">
                  <a:solidFill>
                    <a:prstClr val="black"/>
                  </a:solidFill>
                  <a:latin typeface="Trebuchet MS" pitchFamily="34" charset="0"/>
                </a:rPr>
                <a:t>00</a:t>
              </a:r>
              <a:r>
                <a:rPr lang="ru-RU" sz="2116" dirty="0">
                  <a:solidFill>
                    <a:prstClr val="black"/>
                  </a:solidFill>
                  <a:latin typeface="Trebuchet MS" pitchFamily="34" charset="0"/>
                </a:rPr>
                <a:t> </a:t>
              </a:r>
              <a:r>
                <a:rPr lang="en-US" sz="2116" dirty="0" err="1">
                  <a:solidFill>
                    <a:prstClr val="black"/>
                  </a:solidFill>
                  <a:latin typeface="Trebuchet MS" pitchFamily="34" charset="0"/>
                </a:rPr>
                <a:t>kWatt</a:t>
              </a:r>
              <a:endParaRPr lang="en-US" sz="2116" b="0" dirty="0">
                <a:solidFill>
                  <a:prstClr val="black"/>
                </a:solidFill>
                <a:latin typeface="Trebuchet MS" pitchFamily="34" charset="0"/>
              </a:endParaRPr>
            </a:p>
          </p:txBody>
        </p:sp>
      </p:grpSp>
      <p:sp>
        <p:nvSpPr>
          <p:cNvPr id="49" name="Title 48"/>
          <p:cNvSpPr>
            <a:spLocks noGrp="1"/>
          </p:cNvSpPr>
          <p:nvPr>
            <p:ph type="title"/>
          </p:nvPr>
        </p:nvSpPr>
        <p:spPr>
          <a:xfrm>
            <a:off x="3164878" y="34979"/>
            <a:ext cx="4490307" cy="690771"/>
          </a:xfrm>
        </p:spPr>
        <p:txBody>
          <a:bodyPr>
            <a:normAutofit/>
          </a:bodyPr>
          <a:lstStyle/>
          <a:p>
            <a:r>
              <a:rPr lang="en-US" sz="3200" b="1" dirty="0">
                <a:solidFill>
                  <a:schemeClr val="bg1"/>
                </a:solidFill>
              </a:rPr>
              <a:t>Cooling efficiency and cost</a:t>
            </a:r>
            <a:endParaRPr lang="en-GB" sz="3200" b="1" dirty="0">
              <a:solidFill>
                <a:schemeClr val="bg1"/>
              </a:solidFill>
            </a:endParaRPr>
          </a:p>
        </p:txBody>
      </p:sp>
      <p:pic>
        <p:nvPicPr>
          <p:cNvPr id="51" name="Рисунок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
        <p:nvSpPr>
          <p:cNvPr id="20" name="Прямоугольник 19"/>
          <p:cNvSpPr/>
          <p:nvPr/>
        </p:nvSpPr>
        <p:spPr>
          <a:xfrm>
            <a:off x="5125643" y="1284191"/>
            <a:ext cx="6096000" cy="615553"/>
          </a:xfrm>
          <a:prstGeom prst="rect">
            <a:avLst/>
          </a:prstGeom>
        </p:spPr>
        <p:txBody>
          <a:bodyPr>
            <a:spAutoFit/>
          </a:bodyPr>
          <a:lstStyle/>
          <a:p>
            <a:pPr algn="ctr" defTabSz="967527" fontAlgn="base">
              <a:spcBef>
                <a:spcPct val="50000"/>
              </a:spcBef>
              <a:spcAft>
                <a:spcPct val="0"/>
              </a:spcAft>
            </a:pPr>
            <a:r>
              <a:rPr lang="en-GB" sz="1600" b="1" dirty="0">
                <a:solidFill>
                  <a:prstClr val="white"/>
                </a:solidFill>
                <a:effectLst>
                  <a:outerShdw blurRad="38100" dist="38100" dir="2700000" algn="tl">
                    <a:srgbClr val="000000">
                      <a:alpha val="43137"/>
                    </a:srgbClr>
                  </a:outerShdw>
                </a:effectLst>
                <a:latin typeface="Trebuchet MS" pitchFamily="34" charset="0"/>
                <a:cs typeface="Arial" charset="0"/>
              </a:rPr>
              <a:t>1 </a:t>
            </a:r>
            <a:r>
              <a:rPr lang="en-US" sz="1600" b="1" dirty="0" err="1">
                <a:solidFill>
                  <a:prstClr val="white"/>
                </a:solidFill>
                <a:effectLst>
                  <a:outerShdw blurRad="38100" dist="38100" dir="2700000" algn="tl">
                    <a:srgbClr val="000000">
                      <a:alpha val="43137"/>
                    </a:srgbClr>
                  </a:outerShdw>
                </a:effectLst>
                <a:latin typeface="Trebuchet MS" pitchFamily="34" charset="0"/>
                <a:cs typeface="Arial" charset="0"/>
              </a:rPr>
              <a:t>MWatt</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 </a:t>
            </a:r>
            <a:r>
              <a:rPr lang="en-US" sz="1600" b="1" dirty="0">
                <a:solidFill>
                  <a:prstClr val="white"/>
                </a:solidFill>
                <a:effectLst>
                  <a:outerShdw blurRad="38100" dist="38100" dir="2700000" algn="tl">
                    <a:srgbClr val="000000">
                      <a:alpha val="43137"/>
                    </a:srgbClr>
                  </a:outerShdw>
                </a:effectLst>
                <a:latin typeface="Trebuchet MS" pitchFamily="34" charset="0"/>
                <a:cs typeface="Arial" charset="0"/>
              </a:rPr>
              <a:t>Data center</a:t>
            </a:r>
            <a: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t/>
            </a:r>
            <a:br>
              <a:rPr lang="ru-RU" sz="1600" b="1" dirty="0">
                <a:solidFill>
                  <a:prstClr val="white"/>
                </a:solidFill>
                <a:effectLst>
                  <a:outerShdw blurRad="38100" dist="38100" dir="2700000" algn="tl">
                    <a:srgbClr val="000000">
                      <a:alpha val="43137"/>
                    </a:srgbClr>
                  </a:outerShdw>
                </a:effectLst>
                <a:latin typeface="Trebuchet MS" pitchFamily="34" charset="0"/>
                <a:cs typeface="Arial" charset="0"/>
              </a:rPr>
            </a:br>
            <a:r>
              <a:rPr lang="en-US" sz="1600" b="1" dirty="0">
                <a:solidFill>
                  <a:prstClr val="white"/>
                </a:solidFill>
                <a:effectLst>
                  <a:outerShdw blurRad="38100" dist="38100" dir="2700000" algn="tl">
                    <a:srgbClr val="000000">
                      <a:alpha val="43137"/>
                    </a:srgbClr>
                  </a:outerShdw>
                </a:effectLst>
                <a:latin typeface="Trebuchet MS" pitchFamily="34" charset="0"/>
                <a:cs typeface="Arial" charset="0"/>
              </a:rPr>
              <a:t>Water cooling </a:t>
            </a:r>
            <a:r>
              <a:rPr lang="ru-RU" b="1" dirty="0">
                <a:solidFill>
                  <a:prstClr val="white"/>
                </a:solidFill>
                <a:effectLst>
                  <a:outerShdw blurRad="38100" dist="38100" dir="2700000" algn="tl">
                    <a:srgbClr val="000000">
                      <a:alpha val="43137"/>
                    </a:srgbClr>
                  </a:outerShdw>
                </a:effectLst>
                <a:latin typeface="Trebuchet MS" pitchFamily="34" charset="0"/>
                <a:cs typeface="Arial" charset="0"/>
              </a:rPr>
              <a:t>…</a:t>
            </a:r>
            <a:endParaRPr lang="en-US" b="1" dirty="0">
              <a:solidFill>
                <a:prstClr val="white"/>
              </a:solidFill>
              <a:effectLst>
                <a:outerShdw blurRad="38100" dist="38100" dir="2700000" algn="tl">
                  <a:srgbClr val="000000">
                    <a:alpha val="43137"/>
                  </a:srgbClr>
                </a:outerShdw>
              </a:effectLst>
              <a:latin typeface="Trebuchet MS" pitchFamily="34" charset="0"/>
              <a:cs typeface="Arial" charset="0"/>
            </a:endParaRPr>
          </a:p>
        </p:txBody>
      </p:sp>
    </p:spTree>
    <p:extLst>
      <p:ext uri="{BB962C8B-B14F-4D97-AF65-F5344CB8AC3E}">
        <p14:creationId xmlns:p14="http://schemas.microsoft.com/office/powerpoint/2010/main" val="999625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7494963D-9EA0-4D50-BB03-79AB4CBC8ED2}"/>
              </a:ext>
            </a:extLst>
          </p:cNvPr>
          <p:cNvSpPr/>
          <p:nvPr/>
        </p:nvSpPr>
        <p:spPr>
          <a:xfrm>
            <a:off x="4339445" y="941762"/>
            <a:ext cx="7483937" cy="1846659"/>
          </a:xfrm>
          <a:prstGeom prst="rect">
            <a:avLst/>
          </a:prstGeom>
        </p:spPr>
        <p:txBody>
          <a:bodyPr wrap="square">
            <a:spAutoFit/>
          </a:bodyPr>
          <a:lstStyle/>
          <a:p>
            <a:pPr algn="just"/>
            <a:r>
              <a:rPr lang="en-US" sz="1900" dirty="0">
                <a:solidFill>
                  <a:srgbClr val="002060"/>
                </a:solidFill>
                <a:latin typeface="Times New Roman" panose="02020603050405020304" pitchFamily="18" charset="0"/>
                <a:cs typeface="Times New Roman" panose="02020603050405020304" pitchFamily="18" charset="0"/>
              </a:rPr>
              <a:t>The</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a:solidFill>
                  <a:srgbClr val="C00000"/>
                </a:solidFill>
                <a:latin typeface="Times New Roman" panose="02020603050405020304" pitchFamily="18" charset="0"/>
                <a:cs typeface="Times New Roman" panose="02020603050405020304" pitchFamily="18" charset="0"/>
              </a:rPr>
              <a:t>GPU</a:t>
            </a:r>
            <a:r>
              <a:rPr lang="en-US" sz="1900" dirty="0">
                <a:solidFill>
                  <a:srgbClr val="002060"/>
                </a:solidFill>
                <a:latin typeface="Times New Roman" panose="02020603050405020304" pitchFamily="18" charset="0"/>
                <a:cs typeface="Times New Roman" panose="02020603050405020304" pitchFamily="18" charset="0"/>
              </a:rPr>
              <a:t>-component consists of </a:t>
            </a:r>
            <a:r>
              <a:rPr lang="en-US" sz="1900" b="1" dirty="0">
                <a:solidFill>
                  <a:srgbClr val="C00000"/>
                </a:solidFill>
                <a:latin typeface="Times New Roman" panose="02020603050405020304" pitchFamily="18" charset="0"/>
                <a:cs typeface="Times New Roman" panose="02020603050405020304" pitchFamily="18" charset="0"/>
              </a:rPr>
              <a:t>5 NVIDIA DGX-1 servers</a:t>
            </a:r>
            <a:r>
              <a:rPr lang="en-US" sz="1900" dirty="0">
                <a:solidFill>
                  <a:srgbClr val="002060"/>
                </a:solidFill>
                <a:latin typeface="Times New Roman" panose="02020603050405020304" pitchFamily="18" charset="0"/>
                <a:cs typeface="Times New Roman" panose="02020603050405020304" pitchFamily="18" charset="0"/>
              </a:rPr>
              <a:t>. Each server has </a:t>
            </a:r>
            <a:r>
              <a:rPr lang="en-US" sz="1900" b="1" dirty="0">
                <a:solidFill>
                  <a:srgbClr val="C00000"/>
                </a:solidFill>
                <a:latin typeface="Times New Roman" panose="02020603050405020304" pitchFamily="18" charset="0"/>
                <a:cs typeface="Times New Roman" panose="02020603050405020304" pitchFamily="18" charset="0"/>
              </a:rPr>
              <a:t>8 GPU NVIDIA Tesla V100</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a:solidFill>
                  <a:srgbClr val="002060"/>
                </a:solidFill>
                <a:latin typeface="Times New Roman" panose="02020603050405020304" pitchFamily="18" charset="0"/>
                <a:cs typeface="Times New Roman" panose="02020603050405020304" pitchFamily="18" charset="0"/>
              </a:rPr>
              <a:t>based on the latest architecture NVIDIA Volta. Moreover, one server NVIDIA DGX-1 has </a:t>
            </a:r>
            <a:r>
              <a:rPr lang="en-US" sz="1900" b="1" dirty="0">
                <a:solidFill>
                  <a:srgbClr val="C00000"/>
                </a:solidFill>
                <a:latin typeface="Times New Roman" panose="02020603050405020304" pitchFamily="18" charset="0"/>
                <a:cs typeface="Times New Roman" panose="02020603050405020304" pitchFamily="18" charset="0"/>
              </a:rPr>
              <a:t>40960</a:t>
            </a:r>
            <a:r>
              <a:rPr lang="en-US" sz="1900" dirty="0">
                <a:solidFill>
                  <a:srgbClr val="C00000"/>
                </a:solidFill>
                <a:latin typeface="Times New Roman" panose="02020603050405020304" pitchFamily="18" charset="0"/>
                <a:cs typeface="Times New Roman" panose="02020603050405020304" pitchFamily="18" charset="0"/>
              </a:rPr>
              <a:t> </a:t>
            </a:r>
            <a:r>
              <a:rPr lang="en-US" sz="1900" dirty="0">
                <a:solidFill>
                  <a:srgbClr val="002060"/>
                </a:solidFill>
                <a:latin typeface="Times New Roman" panose="02020603050405020304" pitchFamily="18" charset="0"/>
                <a:cs typeface="Times New Roman" panose="02020603050405020304" pitchFamily="18" charset="0"/>
              </a:rPr>
              <a:t>cores CUDA, which are equivalent to 800 high-performance central processors. A whole number of novel technologies are used in DGX-1, including the </a:t>
            </a:r>
            <a:r>
              <a:rPr lang="en-US" sz="1900" dirty="0" err="1">
                <a:solidFill>
                  <a:srgbClr val="002060"/>
                </a:solidFill>
                <a:latin typeface="Times New Roman" panose="02020603050405020304" pitchFamily="18" charset="0"/>
                <a:cs typeface="Times New Roman" panose="02020603050405020304" pitchFamily="18" charset="0"/>
              </a:rPr>
              <a:t>NVLink</a:t>
            </a:r>
            <a:r>
              <a:rPr lang="en-US" sz="1900" dirty="0">
                <a:solidFill>
                  <a:srgbClr val="002060"/>
                </a:solidFill>
                <a:latin typeface="Times New Roman" panose="02020603050405020304" pitchFamily="18" charset="0"/>
                <a:cs typeface="Times New Roman" panose="02020603050405020304" pitchFamily="18" charset="0"/>
              </a:rPr>
              <a:t> 2.0 wire with the bandwidth up to 300 Gb/s.</a:t>
            </a:r>
          </a:p>
        </p:txBody>
      </p:sp>
      <p:pic>
        <p:nvPicPr>
          <p:cNvPr id="4" name="Рисунок 3">
            <a:extLst>
              <a:ext uri="{FF2B5EF4-FFF2-40B4-BE49-F238E27FC236}">
                <a16:creationId xmlns="" xmlns:a16="http://schemas.microsoft.com/office/drawing/2014/main" id="{1DB7BF12-50F4-412A-92B7-28314E3A3785}"/>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41500" y="4139063"/>
            <a:ext cx="4667074" cy="2031955"/>
          </a:xfrm>
          <a:prstGeom prst="rect">
            <a:avLst/>
          </a:prstGeom>
        </p:spPr>
      </p:pic>
      <p:grpSp>
        <p:nvGrpSpPr>
          <p:cNvPr id="5" name="Group 6">
            <a:extLst>
              <a:ext uri="{FF2B5EF4-FFF2-40B4-BE49-F238E27FC236}">
                <a16:creationId xmlns="" xmlns:a16="http://schemas.microsoft.com/office/drawing/2014/main" id="{DEAFC224-E05A-4F70-AF82-A506AEC2644F}"/>
              </a:ext>
            </a:extLst>
          </p:cNvPr>
          <p:cNvGrpSpPr/>
          <p:nvPr/>
        </p:nvGrpSpPr>
        <p:grpSpPr>
          <a:xfrm>
            <a:off x="277657" y="836464"/>
            <a:ext cx="3672408" cy="3200257"/>
            <a:chOff x="1703512" y="836712"/>
            <a:chExt cx="3672408" cy="3200257"/>
          </a:xfrm>
        </p:grpSpPr>
        <p:grpSp>
          <p:nvGrpSpPr>
            <p:cNvPr id="6" name="Group 5">
              <a:extLst>
                <a:ext uri="{FF2B5EF4-FFF2-40B4-BE49-F238E27FC236}">
                  <a16:creationId xmlns="" xmlns:a16="http://schemas.microsoft.com/office/drawing/2014/main" id="{C4088288-CBFD-4176-9DB8-A16419F6EE00}"/>
                </a:ext>
              </a:extLst>
            </p:cNvPr>
            <p:cNvGrpSpPr/>
            <p:nvPr/>
          </p:nvGrpSpPr>
          <p:grpSpPr>
            <a:xfrm>
              <a:off x="1703512" y="836712"/>
              <a:ext cx="3672408" cy="3200257"/>
              <a:chOff x="1703512" y="836712"/>
              <a:chExt cx="3672408" cy="3200257"/>
            </a:xfrm>
          </p:grpSpPr>
          <p:pic>
            <p:nvPicPr>
              <p:cNvPr id="8" name="Picture 15">
                <a:extLst>
                  <a:ext uri="{FF2B5EF4-FFF2-40B4-BE49-F238E27FC236}">
                    <a16:creationId xmlns="" xmlns:a16="http://schemas.microsoft.com/office/drawing/2014/main" id="{184F56C2-A64A-444E-88FB-8E51ACC349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703512" y="836712"/>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 xmlns:a16="http://schemas.microsoft.com/office/drawing/2014/main" id="{E3395B43-ABA8-48E6-B3FF-43C3843B86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794473" y="1354119"/>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a:extLst>
                  <a:ext uri="{FF2B5EF4-FFF2-40B4-BE49-F238E27FC236}">
                    <a16:creationId xmlns="" xmlns:a16="http://schemas.microsoft.com/office/drawing/2014/main" id="{7A512949-3A3F-417C-BA25-74D540BA67F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885434" y="1871526"/>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a:extLst>
                  <a:ext uri="{FF2B5EF4-FFF2-40B4-BE49-F238E27FC236}">
                    <a16:creationId xmlns="" xmlns:a16="http://schemas.microsoft.com/office/drawing/2014/main" id="{2F70DFCB-3EAC-42C9-B177-A36402FD90C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976395" y="2388933"/>
                <a:ext cx="3308565" cy="1130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5">
                <a:extLst>
                  <a:ext uri="{FF2B5EF4-FFF2-40B4-BE49-F238E27FC236}">
                    <a16:creationId xmlns="" xmlns:a16="http://schemas.microsoft.com/office/drawing/2014/main" id="{44D99AA0-5B05-4BD7-A1B9-F1C1DCB71E7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067355" y="2906339"/>
                <a:ext cx="3308565" cy="113063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7">
              <a:extLst>
                <a:ext uri="{FF2B5EF4-FFF2-40B4-BE49-F238E27FC236}">
                  <a16:creationId xmlns="" xmlns:a16="http://schemas.microsoft.com/office/drawing/2014/main" id="{A149B6BB-58CD-44CF-873D-987D5E00B4E7}"/>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820579" y="1865340"/>
              <a:ext cx="1438275" cy="1143000"/>
            </a:xfrm>
            <a:prstGeom prst="rect">
              <a:avLst/>
            </a:prstGeom>
            <a:ln w="57150">
              <a:solidFill>
                <a:srgbClr val="92D050"/>
              </a:solidFill>
            </a:ln>
          </p:spPr>
        </p:pic>
      </p:grpSp>
      <p:pic>
        <p:nvPicPr>
          <p:cNvPr id="13" name="Picture 24" descr="ÐÐ°ÑÑÐ¸Ð½ÐºÐ¸ Ð¿Ð¾ Ð·Ð°Ð¿ÑÐ¾ÑÑ theano logo">
            <a:extLst>
              <a:ext uri="{FF2B5EF4-FFF2-40B4-BE49-F238E27FC236}">
                <a16:creationId xmlns="" xmlns:a16="http://schemas.microsoft.com/office/drawing/2014/main" id="{5C32E3F4-92AD-4963-8E9B-E10571F860D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tretch/>
        </p:blipFill>
        <p:spPr bwMode="auto">
          <a:xfrm>
            <a:off x="5287472" y="6273360"/>
            <a:ext cx="1107692" cy="360000"/>
          </a:xfrm>
          <a:prstGeom prst="rect">
            <a:avLst/>
          </a:prstGeom>
          <a:extLst>
            <a:ext uri="{909E8E84-426E-40DD-AFC4-6F175D3DCCD1}">
              <a14:hiddenFill xmlns:a14="http://schemas.microsoft.com/office/drawing/2010/main">
                <a:solidFill>
                  <a:srgbClr val="FFFFFF"/>
                </a:solidFill>
              </a14:hiddenFill>
            </a:ext>
          </a:extLst>
        </p:spPr>
      </p:pic>
      <p:pic>
        <p:nvPicPr>
          <p:cNvPr id="14" name="Picture 22" descr="ÐÐ°ÑÑÐ¸Ð½ÐºÐ¸ Ð¿Ð¾ Ð·Ð°Ð¿ÑÐ¾ÑÑ pytorch">
            <a:extLst>
              <a:ext uri="{FF2B5EF4-FFF2-40B4-BE49-F238E27FC236}">
                <a16:creationId xmlns="" xmlns:a16="http://schemas.microsoft.com/office/drawing/2014/main" id="{0B78E983-C9E8-4952-AB23-71307F1F716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9683" b="29249"/>
          <a:stretch/>
        </p:blipFill>
        <p:spPr bwMode="auto">
          <a:xfrm>
            <a:off x="3217303" y="6273360"/>
            <a:ext cx="1571844" cy="360000"/>
          </a:xfrm>
          <a:prstGeom prst="rect">
            <a:avLst/>
          </a:prstGeom>
          <a:extLst>
            <a:ext uri="{909E8E84-426E-40DD-AFC4-6F175D3DCCD1}">
              <a14:hiddenFill xmlns:a14="http://schemas.microsoft.com/office/drawing/2010/main">
                <a:solidFill>
                  <a:srgbClr val="FFFFFF"/>
                </a:solidFill>
              </a14:hiddenFill>
            </a:ext>
          </a:extLst>
        </p:spPr>
      </p:pic>
      <p:pic>
        <p:nvPicPr>
          <p:cNvPr id="15" name="Picture 6" descr="ÐÐ°ÑÑÐ¸Ð½ÐºÐ¸ Ð¿Ð¾ Ð·Ð°Ð¿ÑÐ¾ÑÑ TensorFlow">
            <a:extLst>
              <a:ext uri="{FF2B5EF4-FFF2-40B4-BE49-F238E27FC236}">
                <a16:creationId xmlns="" xmlns:a16="http://schemas.microsoft.com/office/drawing/2014/main" id="{0B395B2A-49DF-4190-AD50-3D88B381AF0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1838071" y="5939549"/>
            <a:ext cx="880907" cy="732439"/>
          </a:xfrm>
          <a:prstGeom prst="rect">
            <a:avLst/>
          </a:prstGeom>
          <a:extLst>
            <a:ext uri="{909E8E84-426E-40DD-AFC4-6F175D3DCCD1}">
              <a14:hiddenFill xmlns:a14="http://schemas.microsoft.com/office/drawing/2010/main">
                <a:solidFill>
                  <a:srgbClr val="FFFFFF"/>
                </a:solidFill>
              </a14:hiddenFill>
            </a:ext>
          </a:extLst>
        </p:spPr>
      </p:pic>
      <p:pic>
        <p:nvPicPr>
          <p:cNvPr id="16" name="Picture 26" descr="ÐÐ°ÑÑÐ¸Ð½ÐºÐ¸ Ð¿Ð¾ Ð·Ð°Ð¿ÑÐ¾ÑÑ apache mxnet">
            <a:extLst>
              <a:ext uri="{FF2B5EF4-FFF2-40B4-BE49-F238E27FC236}">
                <a16:creationId xmlns="" xmlns:a16="http://schemas.microsoft.com/office/drawing/2014/main" id="{761C1014-983F-454D-AC00-76B6A929C40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tretch/>
        </p:blipFill>
        <p:spPr bwMode="auto">
          <a:xfrm>
            <a:off x="6893489" y="6237360"/>
            <a:ext cx="1017764" cy="432000"/>
          </a:xfrm>
          <a:prstGeom prst="rect">
            <a:avLst/>
          </a:prstGeom>
          <a:extLst>
            <a:ext uri="{909E8E84-426E-40DD-AFC4-6F175D3DCCD1}">
              <a14:hiddenFill xmlns:a14="http://schemas.microsoft.com/office/drawing/2010/main">
                <a:solidFill>
                  <a:srgbClr val="FFFFFF"/>
                </a:solidFill>
              </a14:hiddenFill>
            </a:ext>
          </a:extLst>
        </p:spPr>
      </p:pic>
      <p:pic>
        <p:nvPicPr>
          <p:cNvPr id="17" name="Picture 28">
            <a:extLst>
              <a:ext uri="{FF2B5EF4-FFF2-40B4-BE49-F238E27FC236}">
                <a16:creationId xmlns="" xmlns:a16="http://schemas.microsoft.com/office/drawing/2014/main" id="{96B6D632-C7AC-4947-BE07-D8FC845328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425544" y="5937255"/>
            <a:ext cx="609600" cy="751507"/>
          </a:xfrm>
          <a:prstGeom prst="rect">
            <a:avLst/>
          </a:prstGeom>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ABDA1280-07F9-4FE5-8756-9610C6D0B451}"/>
              </a:ext>
            </a:extLst>
          </p:cNvPr>
          <p:cNvSpPr txBox="1"/>
          <p:nvPr/>
        </p:nvSpPr>
        <p:spPr>
          <a:xfrm>
            <a:off x="5649687" y="3212976"/>
            <a:ext cx="6206954" cy="2139047"/>
          </a:xfrm>
          <a:prstGeom prst="rect">
            <a:avLst/>
          </a:prstGeom>
          <a:noFill/>
        </p:spPr>
        <p:txBody>
          <a:bodyPr wrap="square" rtlCol="0">
            <a:spAutoFit/>
          </a:bodyPr>
          <a:lstStyle/>
          <a:p>
            <a:pPr algn="just"/>
            <a:r>
              <a:rPr lang="en-US" sz="1900" dirty="0">
                <a:solidFill>
                  <a:srgbClr val="002060"/>
                </a:solidFill>
                <a:latin typeface="Times New Roman" panose="02020603050405020304" pitchFamily="18" charset="0"/>
                <a:cs typeface="Times New Roman" panose="02020603050405020304" pitchFamily="18" charset="0"/>
              </a:rPr>
              <a:t>The GPU-component gives a users of the supercomputer a possibility to allow as massively parallel computation for general-purpose tasks using such technologies as CUDA and OpenCL, as well as use applications already adapted for this architecture. Also, GPU-component allow to use machine learning and deep learning algorithms for solving applied problems by neural network approach.</a:t>
            </a:r>
            <a:endParaRPr lang="ru-RU" sz="1900" dirty="0">
              <a:solidFill>
                <a:srgbClr val="002060"/>
              </a:solidFill>
              <a:latin typeface="Times New Roman" panose="02020603050405020304" pitchFamily="18" charset="0"/>
              <a:cs typeface="Times New Roman" panose="02020603050405020304" pitchFamily="18" charset="0"/>
            </a:endParaRPr>
          </a:p>
        </p:txBody>
      </p:sp>
      <p:pic>
        <p:nvPicPr>
          <p:cNvPr id="21" name="Picture 4">
            <a:extLst>
              <a:ext uri="{FF2B5EF4-FFF2-40B4-BE49-F238E27FC236}">
                <a16:creationId xmlns="" xmlns:a16="http://schemas.microsoft.com/office/drawing/2014/main" id="{B35A87FE-C1D7-440C-A1F5-038A201982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06361" y="6093296"/>
            <a:ext cx="1301458" cy="558000"/>
          </a:xfrm>
          <a:prstGeom prst="rect">
            <a:avLst/>
          </a:prstGeom>
        </p:spPr>
      </p:pic>
      <p:sp>
        <p:nvSpPr>
          <p:cNvPr id="20" name="Прямоугольник 19"/>
          <p:cNvSpPr/>
          <p:nvPr/>
        </p:nvSpPr>
        <p:spPr>
          <a:xfrm flipH="1">
            <a:off x="6350" y="0"/>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a:lnSpc>
                <a:spcPct val="90000"/>
              </a:lnSpc>
              <a:buClr>
                <a:srgbClr val="000000"/>
              </a:buClr>
              <a:buSzPct val="100000"/>
              <a:defRPr/>
            </a:pPr>
            <a:endParaRPr lang="en-US" sz="2400" b="1" dirty="0">
              <a:solidFill>
                <a:prstClr val="white"/>
              </a:solidFill>
            </a:endParaRPr>
          </a:p>
        </p:txBody>
      </p:sp>
      <p:pic>
        <p:nvPicPr>
          <p:cNvPr id="22" name="Рисунок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7990" y="23894"/>
            <a:ext cx="1048490" cy="730525"/>
          </a:xfrm>
          <a:prstGeom prst="rect">
            <a:avLst/>
          </a:prstGeom>
        </p:spPr>
      </p:pic>
      <p:sp>
        <p:nvSpPr>
          <p:cNvPr id="19" name="TextBox 18">
            <a:extLst>
              <a:ext uri="{FF2B5EF4-FFF2-40B4-BE49-F238E27FC236}">
                <a16:creationId xmlns="" xmlns:a16="http://schemas.microsoft.com/office/drawing/2014/main" id="{C85025F1-C967-43F7-BC5A-008DC1FA8843}"/>
              </a:ext>
            </a:extLst>
          </p:cNvPr>
          <p:cNvSpPr txBox="1"/>
          <p:nvPr/>
        </p:nvSpPr>
        <p:spPr>
          <a:xfrm>
            <a:off x="2707757" y="92776"/>
            <a:ext cx="7157922" cy="553998"/>
          </a:xfrm>
          <a:prstGeom prst="rect">
            <a:avLst/>
          </a:prstGeom>
          <a:noFill/>
          <a:effectLst>
            <a:outerShdw blurRad="50800" dist="50800" dir="5400000" algn="ctr" rotWithShape="0">
              <a:schemeClr val="tx1"/>
            </a:outerShdw>
          </a:effectLst>
        </p:spPr>
        <p:txBody>
          <a:bodyPr wrap="none" rtlCol="0">
            <a:spAutoFit/>
          </a:bodyPr>
          <a:lstStyle/>
          <a:p>
            <a:pPr algn="ctr">
              <a:lnSpc>
                <a:spcPts val="3600"/>
              </a:lnSpc>
            </a:pPr>
            <a:r>
              <a:rPr lang="en-US" sz="2400" b="1" dirty="0">
                <a:solidFill>
                  <a:prstClr val="white"/>
                </a:solidFill>
                <a:effectLst>
                  <a:outerShdw blurRad="38100" dist="38100" dir="2700000" algn="tl">
                    <a:srgbClr val="000000">
                      <a:alpha val="43137"/>
                    </a:srgbClr>
                  </a:outerShdw>
                </a:effectLst>
                <a:ea typeface="DejaVu Sans"/>
                <a:cs typeface="Calibri" panose="020F0502020204030204" pitchFamily="34" charset="0"/>
              </a:rPr>
              <a:t>The GPU-component of the “</a:t>
            </a:r>
            <a:r>
              <a:rPr lang="en-US" sz="2400" b="1" dirty="0" err="1">
                <a:solidFill>
                  <a:prstClr val="white"/>
                </a:solidFill>
                <a:effectLst>
                  <a:outerShdw blurRad="38100" dist="38100" dir="2700000" algn="tl">
                    <a:srgbClr val="000000">
                      <a:alpha val="43137"/>
                    </a:srgbClr>
                  </a:outerShdw>
                </a:effectLst>
                <a:ea typeface="DejaVu Sans"/>
                <a:cs typeface="Calibri" panose="020F0502020204030204" pitchFamily="34" charset="0"/>
              </a:rPr>
              <a:t>Govorun</a:t>
            </a:r>
            <a:r>
              <a:rPr lang="en-US" sz="2400" b="1" dirty="0">
                <a:solidFill>
                  <a:prstClr val="white"/>
                </a:solidFill>
                <a:effectLst>
                  <a:outerShdw blurRad="38100" dist="38100" dir="2700000" algn="tl">
                    <a:srgbClr val="000000">
                      <a:alpha val="43137"/>
                    </a:srgbClr>
                  </a:outerShdw>
                </a:effectLst>
                <a:ea typeface="DejaVu Sans"/>
                <a:cs typeface="Calibri" panose="020F0502020204030204" pitchFamily="34" charset="0"/>
              </a:rPr>
              <a:t>”</a:t>
            </a:r>
            <a:r>
              <a:rPr lang="ru-RU" sz="2400" b="1" dirty="0">
                <a:solidFill>
                  <a:prstClr val="white"/>
                </a:solidFill>
                <a:effectLst>
                  <a:outerShdw blurRad="38100" dist="38100" dir="2700000" algn="tl">
                    <a:srgbClr val="000000">
                      <a:alpha val="43137"/>
                    </a:srgbClr>
                  </a:outerShdw>
                </a:effectLst>
                <a:ea typeface="DejaVu Sans"/>
                <a:cs typeface="Calibri" panose="020F0502020204030204" pitchFamily="34" charset="0"/>
              </a:rPr>
              <a:t> </a:t>
            </a:r>
            <a:r>
              <a:rPr lang="en-US" sz="2400" b="1" dirty="0">
                <a:solidFill>
                  <a:prstClr val="white"/>
                </a:solidFill>
                <a:effectLst>
                  <a:outerShdw blurRad="38100" dist="38100" dir="2700000" algn="tl">
                    <a:srgbClr val="000000">
                      <a:alpha val="43137"/>
                    </a:srgbClr>
                  </a:outerShdw>
                </a:effectLst>
                <a:ea typeface="DejaVu Sans"/>
                <a:cs typeface="Calibri" panose="020F0502020204030204" pitchFamily="34" charset="0"/>
              </a:rPr>
              <a:t>Supercomputer</a:t>
            </a:r>
            <a:endParaRPr lang="ru-RU" sz="24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4490635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5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19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 id="{277A45FF-66CB-44D4-B90A-0FC86E995AFF}" vid="{C7046400-CA3D-47B9-B7EC-AF54A7B42317}"/>
    </a:ext>
  </a:extLst>
</a:theme>
</file>

<file path=ppt/theme/theme11.xml><?xml version="1.0" encoding="utf-8"?>
<a:theme xmlns:a="http://schemas.openxmlformats.org/drawingml/2006/main" name="20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 id="{277A45FF-66CB-44D4-B90A-0FC86E995AFF}" vid="{C7046400-CA3D-47B9-B7EC-AF54A7B42317}"/>
    </a:ext>
  </a:extLst>
</a:theme>
</file>

<file path=ppt/theme/theme12.xml><?xml version="1.0" encoding="utf-8"?>
<a:theme xmlns:a="http://schemas.openxmlformats.org/drawingml/2006/main" name="2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 id="{277A45FF-66CB-44D4-B90A-0FC86E995AFF}" vid="{C7046400-CA3D-47B9-B7EC-AF54A7B42317}"/>
    </a:ext>
  </a:extLst>
</a:theme>
</file>

<file path=ppt/theme/theme13.xml><?xml version="1.0" encoding="utf-8"?>
<a:theme xmlns:a="http://schemas.openxmlformats.org/drawingml/2006/main" name="2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71472</TotalTime>
  <Words>6531</Words>
  <Application>Microsoft Office PowerPoint</Application>
  <PresentationFormat>Широкоэкранный</PresentationFormat>
  <Paragraphs>498</Paragraphs>
  <Slides>35</Slides>
  <Notes>21</Notes>
  <HiddenSlides>0</HiddenSlides>
  <MMClips>1</MMClips>
  <ScaleCrop>false</ScaleCrop>
  <HeadingPairs>
    <vt:vector size="6" baseType="variant">
      <vt:variant>
        <vt:lpstr>Использованные шрифты</vt:lpstr>
      </vt:variant>
      <vt:variant>
        <vt:i4>22</vt:i4>
      </vt:variant>
      <vt:variant>
        <vt:lpstr>Тема</vt:lpstr>
      </vt:variant>
      <vt:variant>
        <vt:i4>25</vt:i4>
      </vt:variant>
      <vt:variant>
        <vt:lpstr>Заголовки слайдов</vt:lpstr>
      </vt:variant>
      <vt:variant>
        <vt:i4>35</vt:i4>
      </vt:variant>
    </vt:vector>
  </HeadingPairs>
  <TitlesOfParts>
    <vt:vector size="82" baseType="lpstr">
      <vt:lpstr>-apple-system</vt:lpstr>
      <vt:lpstr>Arial</vt:lpstr>
      <vt:lpstr>Arial Narrow</vt:lpstr>
      <vt:lpstr>Book Antiqua</vt:lpstr>
      <vt:lpstr>Calibri</vt:lpstr>
      <vt:lpstr>Calibri Light</vt:lpstr>
      <vt:lpstr>Cambria Math</vt:lpstr>
      <vt:lpstr>Consolas</vt:lpstr>
      <vt:lpstr>Corbel</vt:lpstr>
      <vt:lpstr>DejaVu Sans</vt:lpstr>
      <vt:lpstr>Gill Sans MT</vt:lpstr>
      <vt:lpstr>Helvetica Neue</vt:lpstr>
      <vt:lpstr>IntelOne Display Regular</vt:lpstr>
      <vt:lpstr>Liberation Serif</vt:lpstr>
      <vt:lpstr>Myriad Pro</vt:lpstr>
      <vt:lpstr>Segoe UI</vt:lpstr>
      <vt:lpstr>Symbol</vt:lpstr>
      <vt:lpstr>Times New Roman</vt:lpstr>
      <vt:lpstr>Trebuchet MS</vt:lpstr>
      <vt:lpstr>Verdana</vt:lpstr>
      <vt:lpstr>Wingdings</vt:lpstr>
      <vt:lpstr>Wingdings 2</vt:lpstr>
      <vt:lpstr>5_Солнцестояние</vt:lpstr>
      <vt:lpstr>1_Тема Office</vt:lpstr>
      <vt:lpstr>3_Тема Office</vt:lpstr>
      <vt:lpstr>Тема Office</vt:lpstr>
      <vt:lpstr>5_Тема Office</vt:lpstr>
      <vt:lpstr>2_Тема Office</vt:lpstr>
      <vt:lpstr>Office Theme</vt:lpstr>
      <vt:lpstr>6_Тема Office</vt:lpstr>
      <vt:lpstr>8_Тема Office</vt:lpstr>
      <vt:lpstr>19_Тема Office</vt:lpstr>
      <vt:lpstr>20_Тема Office</vt:lpstr>
      <vt:lpstr>23_Тема Office</vt:lpstr>
      <vt:lpstr>22_Тема Office</vt:lpstr>
      <vt:lpstr>11_Тема Office</vt:lpstr>
      <vt:lpstr>12_Тема Office</vt:lpstr>
      <vt:lpstr>13_Тема Office</vt:lpstr>
      <vt:lpstr>14_Тема Office</vt:lpstr>
      <vt:lpstr>9_Тема Office</vt:lpstr>
      <vt:lpstr>7_Тема Office</vt:lpstr>
      <vt:lpstr>10_Тема Office</vt:lpstr>
      <vt:lpstr>15_Тема Office</vt:lpstr>
      <vt:lpstr>1_Office Theme</vt:lpstr>
      <vt:lpstr>2_Office Theme</vt:lpstr>
      <vt:lpstr>3_Office Theme</vt:lpstr>
      <vt:lpstr>4_Тема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Cooling efficiency and cost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257</cp:revision>
  <dcterms:created xsi:type="dcterms:W3CDTF">2020-09-12T11:07:53Z</dcterms:created>
  <dcterms:modified xsi:type="dcterms:W3CDTF">2023-04-12T13:25:07Z</dcterms:modified>
</cp:coreProperties>
</file>