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563" r:id="rId4"/>
    <p:sldId id="593" r:id="rId5"/>
    <p:sldId id="594" r:id="rId6"/>
    <p:sldId id="535" r:id="rId7"/>
    <p:sldId id="592" r:id="rId8"/>
    <p:sldId id="566" r:id="rId9"/>
    <p:sldId id="567" r:id="rId10"/>
    <p:sldId id="568" r:id="rId11"/>
    <p:sldId id="591" r:id="rId12"/>
    <p:sldId id="511" r:id="rId13"/>
    <p:sldId id="520" r:id="rId14"/>
    <p:sldId id="521" r:id="rId15"/>
    <p:sldId id="522" r:id="rId16"/>
    <p:sldId id="573" r:id="rId17"/>
    <p:sldId id="526" r:id="rId18"/>
    <p:sldId id="527" r:id="rId19"/>
    <p:sldId id="528" r:id="rId20"/>
    <p:sldId id="587" r:id="rId21"/>
    <p:sldId id="529" r:id="rId22"/>
    <p:sldId id="546" r:id="rId23"/>
    <p:sldId id="603" r:id="rId24"/>
    <p:sldId id="606" r:id="rId25"/>
    <p:sldId id="607" r:id="rId26"/>
    <p:sldId id="608" r:id="rId27"/>
    <p:sldId id="502" r:id="rId28"/>
    <p:sldId id="550" r:id="rId29"/>
    <p:sldId id="327" r:id="rId30"/>
    <p:sldId id="595" r:id="rId31"/>
    <p:sldId id="596" r:id="rId32"/>
    <p:sldId id="597" r:id="rId33"/>
    <p:sldId id="598" r:id="rId34"/>
    <p:sldId id="599" r:id="rId35"/>
    <p:sldId id="600" r:id="rId36"/>
    <p:sldId id="601" r:id="rId37"/>
    <p:sldId id="602" r:id="rId38"/>
    <p:sldId id="604" r:id="rId39"/>
    <p:sldId id="605" r:id="rId40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42"/>
      <p:bold r:id="rId43"/>
    </p:embeddedFont>
    <p:embeddedFont>
      <p:font typeface="Bernard MT Condensed" panose="02050806060905020404" pitchFamily="18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mbria Math" panose="02040503050406030204" pitchFamily="18" charset="0"/>
      <p:regular r:id="rId49"/>
    </p:embeddedFont>
    <p:embeddedFont>
      <p:font typeface="Comfortaa" panose="020B0604020202020204" charset="0"/>
      <p:regular r:id="rId50"/>
    </p:embeddedFont>
    <p:embeddedFont>
      <p:font typeface="Roboto Slab" pitchFamily="2" charset="0"/>
      <p:regular r:id="rId51"/>
    </p:embeddedFont>
    <p:embeddedFont>
      <p:font typeface="Segoe UI" panose="020B0502040204020203" pitchFamily="34" charset="0"/>
      <p:regular r:id="rId52"/>
      <p:bold r:id="rId53"/>
      <p:italic r:id="rId54"/>
      <p:boldItalic r:id="rId55"/>
    </p:embeddedFont>
    <p:embeddedFont>
      <p:font typeface="Segoe UI Light" panose="020B0502040204020203" pitchFamily="34" charset="0"/>
      <p:regular r:id="rId56"/>
      <p:italic r:id="rId57"/>
    </p:embeddedFont>
    <p:embeddedFont>
      <p:font typeface="Wingdings 3" panose="05040102010807070707" pitchFamily="18" charset="2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0"/>
    <a:srgbClr val="104282"/>
    <a:srgbClr val="FF8001"/>
    <a:srgbClr val="FF3300"/>
    <a:srgbClr val="0B387C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 autoAdjust="0"/>
    <p:restoredTop sz="96197" autoAdjust="0"/>
  </p:normalViewPr>
  <p:slideViewPr>
    <p:cSldViewPr snapToGrid="0" snapToObjects="1">
      <p:cViewPr varScale="1">
        <p:scale>
          <a:sx n="97" d="100"/>
          <a:sy n="97" d="100"/>
        </p:scale>
        <p:origin x="1668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86-4951-BCBF-C124AE9F7B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86-4951-BCBF-C124AE9F7B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86-4951-BCBF-C124AE9F7B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E86-4951-BCBF-C124AE9F7BC1}"/>
              </c:ext>
            </c:extLst>
          </c:dPt>
          <c:dLbls>
            <c:dLbl>
              <c:idx val="0"/>
              <c:layout>
                <c:manualLayout>
                  <c:x val="0.21196993224735911"/>
                  <c:y val="-0.1019240769630785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97701"/>
                        <a:gd name="adj2" fmla="val -130728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DE86-4951-BCBF-C124AE9F7BC1}"/>
                </c:ext>
              </c:extLst>
            </c:dLbl>
            <c:dLbl>
              <c:idx val="1"/>
              <c:layout>
                <c:manualLayout>
                  <c:x val="-0.16881714506944429"/>
                  <c:y val="0.2338426260951870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53028"/>
                        <a:gd name="adj2" fmla="val -76903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3-DE86-4951-BCBF-C124AE9F7BC1}"/>
                </c:ext>
              </c:extLst>
            </c:dLbl>
            <c:dLbl>
              <c:idx val="2"/>
              <c:layout>
                <c:manualLayout>
                  <c:x val="-0.18223677444676362"/>
                  <c:y val="1.7650070988403958E-3"/>
                </c:manualLayout>
              </c:layout>
              <c:spPr>
                <a:xfrm>
                  <a:off x="32519" y="11278"/>
                  <a:ext cx="2723773" cy="102239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4511"/>
                        <a:gd name="adj2" fmla="val 29664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250034483915167"/>
                      <c:h val="0.160004043960226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E86-4951-BCBF-C124AE9F7BC1}"/>
                </c:ext>
              </c:extLst>
            </c:dLbl>
            <c:dLbl>
              <c:idx val="3"/>
              <c:layout>
                <c:manualLayout>
                  <c:x val="0.27519030567741848"/>
                  <c:y val="0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206513"/>
                        <a:gd name="adj2" fmla="val 3241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DE86-4951-BCBF-C124AE9F7BC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'normalized ratio experiments'!$B$1:$E$1</c:f>
              <c:strCache>
                <c:ptCount val="4"/>
                <c:pt idx="0">
                  <c:v>MPD</c:v>
                </c:pt>
                <c:pt idx="1">
                  <c:v>Baikal-GVD</c:v>
                </c:pt>
                <c:pt idx="2">
                  <c:v>SPD</c:v>
                </c:pt>
                <c:pt idx="3">
                  <c:v>BM@N</c:v>
                </c:pt>
              </c:strCache>
            </c:strRef>
          </c:cat>
          <c:val>
            <c:numRef>
              <c:f>'normalized ratio experiments'!$B$2:$E$2</c:f>
              <c:numCache>
                <c:formatCode>General</c:formatCode>
                <c:ptCount val="4"/>
                <c:pt idx="0">
                  <c:v>264033324</c:v>
                </c:pt>
                <c:pt idx="1">
                  <c:v>27538435</c:v>
                </c:pt>
                <c:pt idx="2">
                  <c:v>40873217.512777798</c:v>
                </c:pt>
                <c:pt idx="3">
                  <c:v>6396021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E86-4951-BCBF-C124AE9F7B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6382B-185D-4CBC-A8AC-513397AA74D4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8241-B221-4BF5-83DC-1927BA3A9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6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8241-B221-4BF5-83DC-1927BA3A9A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2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fr-CH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063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6" name="Image 4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378" y="2273905"/>
            <a:ext cx="2520000" cy="24946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3936" r="3868" b="2941"/>
          <a:stretch/>
        </p:blipFill>
        <p:spPr>
          <a:xfrm>
            <a:off x="1267325" y="1852863"/>
            <a:ext cx="377791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2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60" y="2169000"/>
            <a:ext cx="2520000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1211179" y="17726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34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>
                <a:solidFill>
                  <a:srgbClr val="0055A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55A0">
                  <a:tint val="75000"/>
                </a:srgbClr>
              </a:solidFill>
            </a:endParaRPr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2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7691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7" name="Image 2" descr="logooutline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78" y="2663938"/>
            <a:ext cx="1545657" cy="1530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345" y="2249905"/>
            <a:ext cx="2987750" cy="235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457200" y="6390879"/>
            <a:ext cx="8226854" cy="22640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400">
                <a:latin typeface="Optima"/>
                <a:cs typeface="Optima"/>
              </a:defRPr>
            </a:lvl1pPr>
          </a:lstStyle>
          <a:p>
            <a:r>
              <a:rPr kumimoji="0" lang="fr-CH" dirty="0"/>
              <a:t>jinr.ru</a:t>
            </a:r>
            <a:endParaRPr kumimoji="0"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40" y="2028441"/>
            <a:ext cx="4020320" cy="28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" t="6024" r="5166" b="6365"/>
          <a:stretch/>
        </p:blipFill>
        <p:spPr>
          <a:xfrm>
            <a:off x="2668504" y="1848852"/>
            <a:ext cx="3810000" cy="29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 dirty="0"/>
              <a:t>Click to </a:t>
            </a:r>
            <a:r>
              <a:rPr kumimoji="0" lang="fr-CH" dirty="0" err="1"/>
              <a:t>edit</a:t>
            </a:r>
            <a:r>
              <a:rPr kumimoji="0" lang="fr-CH" dirty="0"/>
              <a:t> Master </a:t>
            </a:r>
            <a:r>
              <a:rPr kumimoji="0" lang="fr-CH" dirty="0" err="1"/>
              <a:t>title</a:t>
            </a:r>
            <a:r>
              <a:rPr kumimoji="0" lang="fr-CH" dirty="0"/>
              <a:t> style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F25BF-1E97-44B3-9211-484967B06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488" y="6356350"/>
            <a:ext cx="50142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04282"/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 dirty="0"/>
              <a:t>Click to edit Master text styles</a:t>
            </a:r>
          </a:p>
          <a:p>
            <a:pPr lvl="1" eaLnBrk="1" latinLnBrk="0" hangingPunct="1"/>
            <a:r>
              <a:rPr lang="fr-CH" dirty="0"/>
              <a:t>Second level</a:t>
            </a:r>
          </a:p>
          <a:p>
            <a:pPr lvl="2" eaLnBrk="1" latinLnBrk="0" hangingPunct="1"/>
            <a:r>
              <a:rPr lang="fr-CH" dirty="0"/>
              <a:t>Third level</a:t>
            </a:r>
          </a:p>
          <a:p>
            <a:pPr lvl="3" eaLnBrk="1" latinLnBrk="0" hangingPunct="1"/>
            <a:r>
              <a:rPr lang="fr-CH" dirty="0"/>
              <a:t>Fourth level</a:t>
            </a:r>
          </a:p>
          <a:p>
            <a:pPr lvl="4" eaLnBrk="1" latinLnBrk="0" hangingPunct="1"/>
            <a:r>
              <a:rPr lang="fr-CH" dirty="0"/>
              <a:t>Fifth level</a:t>
            </a:r>
            <a:endParaRPr kumimoji="0" lang="en-US" dirty="0"/>
          </a:p>
        </p:txBody>
      </p:sp>
      <p:sp>
        <p:nvSpPr>
          <p:cNvPr id="14" name="Date Placeholder 1"/>
          <p:cNvSpPr txBox="1">
            <a:spLocks/>
          </p:cNvSpPr>
          <p:nvPr userDrawn="1"/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9</a:t>
            </a:r>
            <a:r>
              <a:rPr lang="ru-RU" dirty="0">
                <a:latin typeface="Comfortaa" panose="020F0603070200060003" pitchFamily="34" charset="0"/>
              </a:rPr>
              <a:t> ноября</a:t>
            </a:r>
            <a:r>
              <a:rPr lang="ru-RU" baseline="0" dirty="0">
                <a:latin typeface="Comfortaa" panose="020F0603070200060003" pitchFamily="34" charset="0"/>
              </a:rPr>
              <a:t> </a:t>
            </a:r>
            <a:r>
              <a:rPr lang="en-US" dirty="0">
                <a:latin typeface="Comfortaa" panose="020F0603070200060003" pitchFamily="34" charset="0"/>
              </a:rPr>
              <a:t>2017</a:t>
            </a:r>
          </a:p>
        </p:txBody>
      </p:sp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fortaa" panose="020F0603070200060003" pitchFamily="34" charset="0"/>
              </a:rPr>
              <a:t>RLTP2017</a:t>
            </a:r>
          </a:p>
        </p:txBody>
      </p:sp>
      <p:sp>
        <p:nvSpPr>
          <p:cNvPr id="16" name="Slide Number Placeholder 3"/>
          <p:cNvSpPr txBox="1">
            <a:spLocks/>
          </p:cNvSpPr>
          <p:nvPr userDrawn="1"/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>
                <a:latin typeface="Comfortaa" panose="020F0603070200060003" pitchFamily="34" charset="0"/>
              </a:rPr>
              <a:pPr/>
              <a:t>‹#›</a:t>
            </a:fld>
            <a:endParaRPr lang="en-US" dirty="0">
              <a:latin typeface="Comfortaa" panose="020F0603070200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798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3830825" y="6314251"/>
            <a:ext cx="1370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32358" y="6308224"/>
            <a:ext cx="20224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361838" y="6308224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omfortaa" panose="020F0603070200060003" pitchFamily="34" charset="0"/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Image 4" descr="bande-01.eps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96"/>
          <a:stretch/>
        </p:blipFill>
        <p:spPr>
          <a:xfrm>
            <a:off x="0" y="6150798"/>
            <a:ext cx="695325" cy="7072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0">
            <a:biLevel thresh="2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6" y="6235237"/>
            <a:ext cx="720482" cy="5019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81" r:id="rId4"/>
    <p:sldLayoutId id="2147483680" r:id="rId5"/>
    <p:sldLayoutId id="2147483679" r:id="rId6"/>
    <p:sldLayoutId id="2147483664" r:id="rId7"/>
    <p:sldLayoutId id="2147483665" r:id="rId8"/>
    <p:sldLayoutId id="2147483667" r:id="rId9"/>
    <p:sldLayoutId id="2147483668" r:id="rId10"/>
    <p:sldLayoutId id="2147483674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3" r:id="rId17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jpeg"/><Relationship Id="rId7" Type="http://schemas.openxmlformats.org/officeDocument/2006/relationships/image" Target="../media/image49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32.png"/><Relationship Id="rId10" Type="http://schemas.openxmlformats.org/officeDocument/2006/relationships/image" Target="../media/image52.png"/><Relationship Id="rId4" Type="http://schemas.openxmlformats.org/officeDocument/2006/relationships/image" Target="../media/image31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26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13" t="25697" r="19841" b="5873"/>
          <a:stretch/>
        </p:blipFill>
        <p:spPr>
          <a:xfrm>
            <a:off x="477982" y="1749191"/>
            <a:ext cx="8183880" cy="5101777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93241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3. Active users and developers community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08780F-8786-774A-BC05-5BBD1B08FD9C}"/>
              </a:ext>
            </a:extLst>
          </p:cNvPr>
          <p:cNvSpPr/>
          <p:nvPr/>
        </p:nvSpPr>
        <p:spPr>
          <a:xfrm>
            <a:off x="2661007" y="4821601"/>
            <a:ext cx="1715784" cy="212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80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DIRAC standard job workflow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7845" y="167386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Initial configuration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47845" y="2287926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Input data download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47845" y="290199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Processing</a:t>
            </a:r>
            <a:endParaRPr lang="ru-RU" sz="2400" dirty="0">
              <a:solidFill>
                <a:srgbClr val="0055A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47845" y="3516056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Output data upload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47845" y="4130121"/>
            <a:ext cx="46483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5.Finalization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9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Job example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2425" y="1673861"/>
            <a:ext cx="8620125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-configure 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config.cfg</a:t>
            </a:r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dms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-get-file 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/raw/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AuAu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/data1002.raw</a:t>
            </a: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root –l –q –b reco.MC(“./data1002.raw”)</a:t>
            </a: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dirac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dms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-put-file 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bmn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reco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</a:t>
            </a:r>
            <a:r>
              <a:rPr lang="en-US" sz="2000" dirty="0" err="1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AuAu</a:t>
            </a:r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/data1002.root \\							data1002.root \\</a:t>
            </a: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						JINR-EOS-BMN</a:t>
            </a:r>
          </a:p>
          <a:p>
            <a:endParaRPr lang="en-US" sz="2000" dirty="0">
              <a:solidFill>
                <a:srgbClr val="0055A0"/>
              </a:solidFill>
              <a:latin typeface="Courier New" panose="02070309020205020404" pitchFamily="49" charset="0"/>
              <a:ea typeface="Segoe UI" panose="020B0502040204020203" pitchFamily="34" charset="0"/>
              <a:cs typeface="Courier New" panose="02070309020205020404" pitchFamily="49" charset="0"/>
            </a:endParaRPr>
          </a:p>
          <a:p>
            <a:r>
              <a:rPr lang="en-US" sz="2000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rm –f data1002.raw data1002.root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5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579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35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7900636" y="2071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8053036" y="2224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205436" y="2376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cxnSp>
        <p:nvCxnSpPr>
          <p:cNvPr id="55" name="Прямая со стрелкой 54"/>
          <p:cNvCxnSpPr>
            <a:stCxn id="47" idx="0"/>
            <a:endCxn id="46" idx="2"/>
          </p:cNvCxnSpPr>
          <p:nvPr/>
        </p:nvCxnSpPr>
        <p:spPr>
          <a:xfrm flipV="1">
            <a:off x="2158220" y="3324841"/>
            <a:ext cx="614900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50" idx="0"/>
            <a:endCxn id="46" idx="2"/>
          </p:cNvCxnSpPr>
          <p:nvPr/>
        </p:nvCxnSpPr>
        <p:spPr>
          <a:xfrm flipH="1" flipV="1">
            <a:off x="2773120" y="3324841"/>
            <a:ext cx="373418" cy="105493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51" idx="0"/>
            <a:endCxn id="46" idx="2"/>
          </p:cNvCxnSpPr>
          <p:nvPr/>
        </p:nvCxnSpPr>
        <p:spPr>
          <a:xfrm flipH="1" flipV="1">
            <a:off x="2773120" y="3324841"/>
            <a:ext cx="136987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52" idx="0"/>
            <a:endCxn id="46" idx="2"/>
          </p:cNvCxnSpPr>
          <p:nvPr/>
        </p:nvCxnSpPr>
        <p:spPr>
          <a:xfrm flipH="1" flipV="1">
            <a:off x="2773120" y="3324841"/>
            <a:ext cx="2366338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53" idx="0"/>
            <a:endCxn id="46" idx="2"/>
          </p:cNvCxnSpPr>
          <p:nvPr/>
        </p:nvCxnSpPr>
        <p:spPr>
          <a:xfrm flipH="1" flipV="1">
            <a:off x="2773120" y="3324841"/>
            <a:ext cx="3369994" cy="1053130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>
            <a:stCxn id="54" idx="0"/>
            <a:endCxn id="46" idx="2"/>
          </p:cNvCxnSpPr>
          <p:nvPr/>
        </p:nvCxnSpPr>
        <p:spPr>
          <a:xfrm flipH="1" flipV="1">
            <a:off x="2773120" y="3324841"/>
            <a:ext cx="4403839" cy="1050354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15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Workload management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682777" y="5334201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647436" y="5334201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671044" y="5354839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656544" y="5330063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702436" y="5362613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1804" y="6068565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3" y="1269914"/>
            <a:ext cx="1253892" cy="125389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548" y="1270693"/>
            <a:ext cx="4906887" cy="5169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Submit thousand of jobs to DIRAC Job Queue</a:t>
            </a:r>
            <a:endParaRPr lang="ru-RU" dirty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392183" y="1615270"/>
            <a:ext cx="355651" cy="146496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89" y="6313953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86" y="6337064"/>
            <a:ext cx="1574874" cy="33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373" y="633975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9" y="6339752"/>
            <a:ext cx="1273638" cy="37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719" y="6362964"/>
            <a:ext cx="175528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20" y="6367102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86236" y="1157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138636" y="13096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91036" y="14620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443436" y="16144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7595836" y="17668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7748236" y="1919234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699446" y="2550746"/>
            <a:ext cx="2147348" cy="774095"/>
            <a:chOff x="1535190" y="2729463"/>
            <a:chExt cx="2147348" cy="774095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033E4C-8C21-4384-8BD4-110180A9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429" y="2787082"/>
              <a:ext cx="2016882" cy="66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Скругленный прямоугольник 45"/>
            <p:cNvSpPr/>
            <p:nvPr/>
          </p:nvSpPr>
          <p:spPr>
            <a:xfrm>
              <a:off x="1535190" y="2729463"/>
              <a:ext cx="2147348" cy="774095"/>
            </a:xfrm>
            <a:prstGeom prst="roundRect">
              <a:avLst>
                <a:gd name="adj" fmla="val 841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Segoe UI Light" panose="020B0502040204020203" pitchFamily="34" charset="0"/>
              </a:endParaRPr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1699446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87764" y="437977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68422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680684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684340" y="4377971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718185" y="4375195"/>
            <a:ext cx="917547" cy="90691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>
              <a:latin typeface="Segoe UI Light" panose="020B0502040204020203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97365" y="437009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689055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679837" y="437430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82965" y="4364622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90401" y="4379775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742475" y="4385947"/>
            <a:ext cx="90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Pilot job</a:t>
            </a:r>
            <a:endParaRPr lang="ru-RU" sz="1600" dirty="0">
              <a:latin typeface="Segoe UI Light" panose="020B0502040204020203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5268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742697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3741922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735214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5732566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772715" y="4779970"/>
            <a:ext cx="808487" cy="464550"/>
          </a:xfrm>
          <a:prstGeom prst="roundRect">
            <a:avLst>
              <a:gd name="adj" fmla="val 8410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Segoe UI Light" panose="020B0502040204020203" pitchFamily="34" charset="0"/>
              </a:rPr>
              <a:t>User Job</a:t>
            </a:r>
          </a:p>
        </p:txBody>
      </p:sp>
      <p:cxnSp>
        <p:nvCxnSpPr>
          <p:cNvPr id="57" name="Прямая со стрелкой 56"/>
          <p:cNvCxnSpPr>
            <a:stCxn id="70" idx="0"/>
            <a:endCxn id="42" idx="1"/>
          </p:cNvCxnSpPr>
          <p:nvPr/>
        </p:nvCxnSpPr>
        <p:spPr>
          <a:xfrm flipV="1">
            <a:off x="2150078" y="2151509"/>
            <a:ext cx="5598158" cy="221858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71" idx="0"/>
            <a:endCxn id="42" idx="1"/>
          </p:cNvCxnSpPr>
          <p:nvPr/>
        </p:nvCxnSpPr>
        <p:spPr>
          <a:xfrm flipV="1">
            <a:off x="3141768" y="2151509"/>
            <a:ext cx="4606468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72" idx="0"/>
            <a:endCxn id="42" idx="1"/>
          </p:cNvCxnSpPr>
          <p:nvPr/>
        </p:nvCxnSpPr>
        <p:spPr>
          <a:xfrm flipV="1">
            <a:off x="4132550" y="2151509"/>
            <a:ext cx="3615686" cy="222279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74" idx="0"/>
            <a:endCxn id="42" idx="1"/>
          </p:cNvCxnSpPr>
          <p:nvPr/>
        </p:nvCxnSpPr>
        <p:spPr>
          <a:xfrm flipV="1">
            <a:off x="5135678" y="2151509"/>
            <a:ext cx="2612558" cy="2213113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5" idx="0"/>
            <a:endCxn id="42" idx="1"/>
          </p:cNvCxnSpPr>
          <p:nvPr/>
        </p:nvCxnSpPr>
        <p:spPr>
          <a:xfrm flipV="1">
            <a:off x="6143114" y="2151509"/>
            <a:ext cx="1605122" cy="2228266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6" idx="0"/>
            <a:endCxn id="42" idx="1"/>
          </p:cNvCxnSpPr>
          <p:nvPr/>
        </p:nvCxnSpPr>
        <p:spPr>
          <a:xfrm flipV="1">
            <a:off x="7195188" y="2151509"/>
            <a:ext cx="553048" cy="2234438"/>
          </a:xfrm>
          <a:prstGeom prst="straightConnector1">
            <a:avLst/>
          </a:prstGeom>
          <a:ln w="12700">
            <a:solidFill>
              <a:schemeClr val="tx1"/>
            </a:solidFill>
            <a:prstDash val="solid"/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350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History of DIRAC at JINR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206488" y="1098253"/>
            <a:ext cx="8726868" cy="5584973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2013</a:t>
            </a:r>
            <a:r>
              <a:rPr lang="en-US" sz="2000" dirty="0">
                <a:latin typeface="Segoe UI Light" panose="020B0502040204020203" pitchFamily="34" charset="0"/>
              </a:rPr>
              <a:t> – Development of monitoring system for BES-III installation. First tries to setup and configure DIRAC infrastructure.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2017</a:t>
            </a:r>
            <a:r>
              <a:rPr lang="en-US" sz="2000" dirty="0">
                <a:latin typeface="Segoe UI Light" panose="020B0502040204020203" pitchFamily="34" charset="0"/>
              </a:rPr>
              <a:t> – DIRAC </a:t>
            </a:r>
            <a:r>
              <a:rPr lang="en-US" sz="2000" dirty="0" err="1">
                <a:latin typeface="Segoe UI Light" panose="020B0502040204020203" pitchFamily="34" charset="0"/>
              </a:rPr>
              <a:t>Interware</a:t>
            </a:r>
            <a:r>
              <a:rPr lang="en-US" sz="2000" dirty="0">
                <a:latin typeface="Segoe UI Light" panose="020B0502040204020203" pitchFamily="34" charset="0"/>
              </a:rPr>
              <a:t> installed; basic configuration done. Used for educational purposes. </a:t>
            </a:r>
            <a:r>
              <a:rPr lang="en-US" sz="2000" b="1" dirty="0" err="1">
                <a:latin typeface="Segoe UI Light" panose="020B0502040204020203" pitchFamily="34" charset="0"/>
              </a:rPr>
              <a:t>dCache</a:t>
            </a:r>
            <a:r>
              <a:rPr lang="en-US" sz="2000" dirty="0">
                <a:latin typeface="Segoe UI Light" panose="020B0502040204020203" pitchFamily="34" charset="0"/>
              </a:rPr>
              <a:t> storage integrated, </a:t>
            </a:r>
            <a:r>
              <a:rPr lang="en-US" sz="2000" b="1" dirty="0">
                <a:latin typeface="Segoe UI Light" panose="020B0502040204020203" pitchFamily="34" charset="0"/>
              </a:rPr>
              <a:t>Tier2</a:t>
            </a:r>
            <a:r>
              <a:rPr lang="en-US" sz="2000" dirty="0">
                <a:latin typeface="Segoe UI Light" panose="020B0502040204020203" pitchFamily="34" charset="0"/>
              </a:rPr>
              <a:t> integrated.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2018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HybriLIT</a:t>
            </a:r>
            <a:r>
              <a:rPr lang="en-US" sz="2000" dirty="0">
                <a:latin typeface="Segoe UI Light" panose="020B0502040204020203" pitchFamily="34" charset="0"/>
              </a:rPr>
              <a:t> integrated. </a:t>
            </a:r>
            <a:r>
              <a:rPr lang="en-US" sz="2000" b="1" dirty="0">
                <a:latin typeface="Segoe UI Light" panose="020B0502040204020203" pitchFamily="34" charset="0"/>
              </a:rPr>
              <a:t>JINR cloud </a:t>
            </a:r>
            <a:r>
              <a:rPr lang="en-US" sz="2000" dirty="0">
                <a:latin typeface="Segoe UI Light" panose="020B0502040204020203" pitchFamily="34" charset="0"/>
              </a:rPr>
              <a:t>integrated using OCCI protocol. Tests of full cycle of Monte-Carlo for </a:t>
            </a:r>
            <a:r>
              <a:rPr lang="en-US" sz="2000" b="1" dirty="0">
                <a:latin typeface="Segoe UI Light" panose="020B0502040204020203" pitchFamily="34" charset="0"/>
              </a:rPr>
              <a:t>BM@N</a:t>
            </a:r>
            <a:r>
              <a:rPr lang="en-US" sz="2000" dirty="0">
                <a:latin typeface="Segoe UI Light" panose="020B0502040204020203" pitchFamily="34" charset="0"/>
              </a:rPr>
              <a:t> were performed.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2019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>
                <a:latin typeface="Segoe UI Light" panose="020B0502040204020203" pitchFamily="34" charset="0"/>
              </a:rPr>
              <a:t>Clouds</a:t>
            </a:r>
            <a:r>
              <a:rPr lang="en-US" sz="2000" dirty="0">
                <a:latin typeface="Segoe UI Light" panose="020B0502040204020203" pitchFamily="34" charset="0"/>
              </a:rPr>
              <a:t> of JINR Member-States integrated by module developed in JINR. </a:t>
            </a:r>
            <a:r>
              <a:rPr lang="en-US" sz="2000" b="1" dirty="0">
                <a:latin typeface="Segoe UI Light" panose="020B0502040204020203" pitchFamily="34" charset="0"/>
              </a:rPr>
              <a:t>MPD</a:t>
            </a:r>
            <a:r>
              <a:rPr lang="en-US" sz="2000" dirty="0">
                <a:latin typeface="Segoe UI Light" panose="020B0502040204020203" pitchFamily="34" charset="0"/>
              </a:rPr>
              <a:t> starts using DIRAC for massive Monte-Carlo production. </a:t>
            </a:r>
            <a:r>
              <a:rPr lang="en-US" sz="2000" b="1" dirty="0">
                <a:latin typeface="Segoe UI Light" panose="020B0502040204020203" pitchFamily="34" charset="0"/>
              </a:rPr>
              <a:t>Tier1, </a:t>
            </a:r>
            <a:r>
              <a:rPr lang="en-US" sz="2000" b="1" dirty="0" err="1">
                <a:latin typeface="Segoe UI Light" panose="020B0502040204020203" pitchFamily="34" charset="0"/>
              </a:rPr>
              <a:t>Govorun</a:t>
            </a:r>
            <a:r>
              <a:rPr lang="en-US" sz="2000" dirty="0">
                <a:latin typeface="Segoe UI Light" panose="020B0502040204020203" pitchFamily="34" charset="0"/>
              </a:rPr>
              <a:t> and </a:t>
            </a:r>
            <a:r>
              <a:rPr lang="en-US" sz="2000" b="1" dirty="0">
                <a:latin typeface="Segoe UI Light" panose="020B0502040204020203" pitchFamily="34" charset="0"/>
              </a:rPr>
              <a:t>EOS</a:t>
            </a:r>
            <a:r>
              <a:rPr lang="en-US" sz="2000" dirty="0">
                <a:latin typeface="Segoe UI Light" panose="020B0502040204020203" pitchFamily="34" charset="0"/>
              </a:rPr>
              <a:t> integrated in DIRAC.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2020</a:t>
            </a:r>
            <a:r>
              <a:rPr lang="en-US" sz="2000" dirty="0">
                <a:latin typeface="Segoe UI Light" panose="020B0502040204020203" pitchFamily="34" charset="0"/>
              </a:rPr>
              <a:t> – </a:t>
            </a:r>
            <a:r>
              <a:rPr lang="en-US" sz="2000" b="1" dirty="0" err="1">
                <a:latin typeface="Segoe UI Light" panose="020B0502040204020203" pitchFamily="34" charset="0"/>
              </a:rPr>
              <a:t>Folding@Home</a:t>
            </a:r>
            <a:r>
              <a:rPr lang="en-US" sz="2000" b="1" dirty="0">
                <a:latin typeface="Segoe UI Light" panose="020B0502040204020203" pitchFamily="34" charset="0"/>
              </a:rPr>
              <a:t> </a:t>
            </a:r>
            <a:r>
              <a:rPr lang="en-US" sz="2000" dirty="0">
                <a:latin typeface="Segoe UI Light" panose="020B0502040204020203" pitchFamily="34" charset="0"/>
              </a:rPr>
              <a:t>jobs submitted to clouds via DIRAC. </a:t>
            </a:r>
            <a:r>
              <a:rPr lang="en-US" sz="2000" b="1" dirty="0">
                <a:latin typeface="Segoe UI Light" panose="020B0502040204020203" pitchFamily="34" charset="0"/>
              </a:rPr>
              <a:t>Baikal-GVD</a:t>
            </a:r>
            <a:r>
              <a:rPr lang="en-US" sz="2000" dirty="0">
                <a:latin typeface="Segoe UI Light" panose="020B0502040204020203" pitchFamily="34" charset="0"/>
              </a:rPr>
              <a:t> jobs submitted to JINR and PRUE clouds.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2021</a:t>
            </a:r>
            <a:r>
              <a:rPr lang="en-US" sz="2000" dirty="0">
                <a:latin typeface="Segoe UI Light" panose="020B0502040204020203" pitchFamily="34" charset="0"/>
              </a:rPr>
              <a:t> – First tests for </a:t>
            </a:r>
            <a:r>
              <a:rPr lang="en-US" sz="2000" b="1" dirty="0">
                <a:latin typeface="Segoe UI Light" panose="020B0502040204020203" pitchFamily="34" charset="0"/>
              </a:rPr>
              <a:t>SPD</a:t>
            </a:r>
            <a:r>
              <a:rPr lang="en-US" sz="2000" dirty="0">
                <a:latin typeface="Segoe UI Light" panose="020B0502040204020203" pitchFamily="34" charset="0"/>
              </a:rPr>
              <a:t> Monte-Carlo successfully done. First million jobs done!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latin typeface="Segoe UI Light" panose="020B0502040204020203" pitchFamily="34" charset="0"/>
              </a:rPr>
              <a:t>2022</a:t>
            </a:r>
            <a:r>
              <a:rPr lang="en-US" sz="2000" dirty="0">
                <a:latin typeface="Segoe UI Light" panose="020B0502040204020203" pitchFamily="34" charset="0"/>
              </a:rPr>
              <a:t>– Total </a:t>
            </a:r>
            <a:r>
              <a:rPr lang="en-US" sz="2000" dirty="0" err="1">
                <a:latin typeface="Segoe UI Light" panose="020B0502040204020203" pitchFamily="34" charset="0"/>
              </a:rPr>
              <a:t>walltime</a:t>
            </a:r>
            <a:r>
              <a:rPr lang="en-US" sz="2000" dirty="0">
                <a:latin typeface="Segoe UI Light" panose="020B0502040204020203" pitchFamily="34" charset="0"/>
              </a:rPr>
              <a:t> exceeds 1000 years. DIRAC in JINR updated to use Python 3. 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Segoe UI Light" panose="020B0502040204020203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951734-5850-478B-A829-0EF0D974F137}"/>
              </a:ext>
            </a:extLst>
          </p:cNvPr>
          <p:cNvCxnSpPr>
            <a:cxnSpLocks/>
          </p:cNvCxnSpPr>
          <p:nvPr/>
        </p:nvCxnSpPr>
        <p:spPr>
          <a:xfrm flipH="1">
            <a:off x="133324" y="2390326"/>
            <a:ext cx="887735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6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do we use DIRAC for?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57726-61EB-4AAC-ABE8-62BB609BA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5" name="Скругленный прямоугольник 81">
            <a:extLst>
              <a:ext uri="{FF2B5EF4-FFF2-40B4-BE49-F238E27FC236}">
                <a16:creationId xmlns:a16="http://schemas.microsoft.com/office/drawing/2014/main" id="{DE5A1833-36F4-4C9F-BD9B-B4337CE15BE4}"/>
              </a:ext>
            </a:extLst>
          </p:cNvPr>
          <p:cNvSpPr/>
          <p:nvPr/>
        </p:nvSpPr>
        <p:spPr>
          <a:xfrm>
            <a:off x="710956" y="1038512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F91FF4-2714-4280-A1C8-547DE55D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9872" r="20669"/>
          <a:stretch/>
        </p:blipFill>
        <p:spPr>
          <a:xfrm>
            <a:off x="822514" y="1000642"/>
            <a:ext cx="2326402" cy="22028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12CC2-B4B9-4C78-867E-0BE359F5B58C}"/>
              </a:ext>
            </a:extLst>
          </p:cNvPr>
          <p:cNvSpPr/>
          <p:nvPr/>
        </p:nvSpPr>
        <p:spPr>
          <a:xfrm>
            <a:off x="925170" y="3158639"/>
            <a:ext cx="2121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MPD@NICA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ED43EC2-C6B5-49BC-B782-F65D002D7DDB}"/>
              </a:ext>
            </a:extLst>
          </p:cNvPr>
          <p:cNvSpPr/>
          <p:nvPr/>
        </p:nvSpPr>
        <p:spPr>
          <a:xfrm>
            <a:off x="858741" y="3660567"/>
            <a:ext cx="21417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Analysis – </a:t>
            </a:r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Maybe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9" name="Скругленный прямоугольник 81">
            <a:extLst>
              <a:ext uri="{FF2B5EF4-FFF2-40B4-BE49-F238E27FC236}">
                <a16:creationId xmlns:a16="http://schemas.microsoft.com/office/drawing/2014/main" id="{430B17D7-B65C-4D26-8EE4-B470CF8EC7C5}"/>
              </a:ext>
            </a:extLst>
          </p:cNvPr>
          <p:cNvSpPr/>
          <p:nvPr/>
        </p:nvSpPr>
        <p:spPr>
          <a:xfrm>
            <a:off x="3372032" y="1038511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E699BFA-8795-4A6F-8B78-168BE0B449E1}"/>
              </a:ext>
            </a:extLst>
          </p:cNvPr>
          <p:cNvSpPr/>
          <p:nvPr/>
        </p:nvSpPr>
        <p:spPr>
          <a:xfrm>
            <a:off x="3663158" y="3137347"/>
            <a:ext cx="1967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B3237F6-92FD-414B-B176-6996286D0EED}"/>
              </a:ext>
            </a:extLst>
          </p:cNvPr>
          <p:cNvSpPr/>
          <p:nvPr/>
        </p:nvSpPr>
        <p:spPr>
          <a:xfrm>
            <a:off x="3539373" y="3660567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D4A70C-DB2F-4142-8147-0BB634CF6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2" t="43432" r="35962"/>
          <a:stretch/>
        </p:blipFill>
        <p:spPr>
          <a:xfrm>
            <a:off x="3768065" y="1143908"/>
            <a:ext cx="1757451" cy="1993877"/>
          </a:xfrm>
          <a:prstGeom prst="rect">
            <a:avLst/>
          </a:prstGeom>
        </p:spPr>
      </p:pic>
      <p:sp>
        <p:nvSpPr>
          <p:cNvPr id="77" name="Скругленный прямоугольник 81">
            <a:extLst>
              <a:ext uri="{FF2B5EF4-FFF2-40B4-BE49-F238E27FC236}">
                <a16:creationId xmlns:a16="http://schemas.microsoft.com/office/drawing/2014/main" id="{929EF647-484E-465B-B307-8C85B4997579}"/>
              </a:ext>
            </a:extLst>
          </p:cNvPr>
          <p:cNvSpPr/>
          <p:nvPr/>
        </p:nvSpPr>
        <p:spPr>
          <a:xfrm>
            <a:off x="6033108" y="1038510"/>
            <a:ext cx="2549518" cy="3328277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CB3C1F6-D612-4AFA-A379-3DBEBC51FE48}"/>
              </a:ext>
            </a:extLst>
          </p:cNvPr>
          <p:cNvSpPr/>
          <p:nvPr/>
        </p:nvSpPr>
        <p:spPr>
          <a:xfrm>
            <a:off x="6639018" y="3137198"/>
            <a:ext cx="1324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27E12-67AC-4AFD-9473-6A55DA4F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939" y="1206750"/>
            <a:ext cx="2456560" cy="177628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B81E41B-89BB-4CC0-9EE0-6817BB6C0D45}"/>
              </a:ext>
            </a:extLst>
          </p:cNvPr>
          <p:cNvSpPr/>
          <p:nvPr/>
        </p:nvSpPr>
        <p:spPr>
          <a:xfrm>
            <a:off x="6091702" y="3652421"/>
            <a:ext cx="23663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Reconstruction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Скругленный прямоугольник 81">
            <a:extLst>
              <a:ext uri="{FF2B5EF4-FFF2-40B4-BE49-F238E27FC236}">
                <a16:creationId xmlns:a16="http://schemas.microsoft.com/office/drawing/2014/main" id="{53DE706A-6F42-457E-BEE8-CBB5513B989B}"/>
              </a:ext>
            </a:extLst>
          </p:cNvPr>
          <p:cNvSpPr/>
          <p:nvPr/>
        </p:nvSpPr>
        <p:spPr>
          <a:xfrm>
            <a:off x="3365479" y="4484451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51E23F-EB12-4EB1-B6CA-4607AC236613}"/>
              </a:ext>
            </a:extLst>
          </p:cNvPr>
          <p:cNvSpPr/>
          <p:nvPr/>
        </p:nvSpPr>
        <p:spPr>
          <a:xfrm>
            <a:off x="3450652" y="5891261"/>
            <a:ext cx="23791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6B578B-FA48-48CA-99E5-B14A2BFA7B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7993" y="4484451"/>
            <a:ext cx="2224489" cy="1490234"/>
          </a:xfrm>
          <a:prstGeom prst="rect">
            <a:avLst/>
          </a:prstGeom>
        </p:spPr>
      </p:pic>
      <p:sp>
        <p:nvSpPr>
          <p:cNvPr id="82" name="Скругленный прямоугольник 81">
            <a:extLst>
              <a:ext uri="{FF2B5EF4-FFF2-40B4-BE49-F238E27FC236}">
                <a16:creationId xmlns:a16="http://schemas.microsoft.com/office/drawing/2014/main" id="{552E5EC2-C620-48B8-9A6A-55657D036213}"/>
              </a:ext>
            </a:extLst>
          </p:cNvPr>
          <p:cNvSpPr/>
          <p:nvPr/>
        </p:nvSpPr>
        <p:spPr>
          <a:xfrm>
            <a:off x="6033108" y="4482163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C15EE73-CEA5-46B2-8B30-2F8519C86182}"/>
              </a:ext>
            </a:extLst>
          </p:cNvPr>
          <p:cNvSpPr/>
          <p:nvPr/>
        </p:nvSpPr>
        <p:spPr>
          <a:xfrm>
            <a:off x="6617456" y="5888973"/>
            <a:ext cx="138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Teaching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183356-F454-4DAD-BA9F-C8EACA441E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4951" y="4699531"/>
            <a:ext cx="1728132" cy="972074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DB5AC427-BC55-72E1-6A70-30082744F6BA}"/>
              </a:ext>
            </a:extLst>
          </p:cNvPr>
          <p:cNvSpPr/>
          <p:nvPr/>
        </p:nvSpPr>
        <p:spPr>
          <a:xfrm>
            <a:off x="695569" y="4488682"/>
            <a:ext cx="2549518" cy="1982028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Segoe UI Light" panose="020B0502040204020203" pitchFamily="34" charset="0"/>
            </a:endParaRPr>
          </a:p>
        </p:txBody>
      </p:sp>
      <p:sp>
        <p:nvSpPr>
          <p:cNvPr id="8" name="Rectangle 75">
            <a:extLst>
              <a:ext uri="{FF2B5EF4-FFF2-40B4-BE49-F238E27FC236}">
                <a16:creationId xmlns:a16="http://schemas.microsoft.com/office/drawing/2014/main" id="{388CDFCB-B216-68BC-DA61-EE93359A30D7}"/>
              </a:ext>
            </a:extLst>
          </p:cNvPr>
          <p:cNvSpPr/>
          <p:nvPr/>
        </p:nvSpPr>
        <p:spPr>
          <a:xfrm>
            <a:off x="925170" y="5974685"/>
            <a:ext cx="21417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Monte-Carlo – </a:t>
            </a:r>
            <a:r>
              <a:rPr lang="en-US" dirty="0">
                <a:solidFill>
                  <a:srgbClr val="00B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Real</a:t>
            </a:r>
          </a:p>
          <a:p>
            <a:pPr algn="ctr"/>
            <a:endParaRPr lang="en-US" dirty="0">
              <a:solidFill>
                <a:srgbClr val="00B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SPD collaboration meeting (3-6 October 2022): Overview · JINR (Indico)">
            <a:extLst>
              <a:ext uri="{FF2B5EF4-FFF2-40B4-BE49-F238E27FC236}">
                <a16:creationId xmlns:a16="http://schemas.microsoft.com/office/drawing/2014/main" id="{D1DAD6FF-8770-62A4-96E5-C0A0374F6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4310" r="10544" b="9182"/>
          <a:stretch/>
        </p:blipFill>
        <p:spPr bwMode="auto">
          <a:xfrm>
            <a:off x="1237031" y="4661035"/>
            <a:ext cx="1556669" cy="8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5F89A20-EABD-51E0-780E-2881CBD8320B}"/>
              </a:ext>
            </a:extLst>
          </p:cNvPr>
          <p:cNvSpPr/>
          <p:nvPr/>
        </p:nvSpPr>
        <p:spPr>
          <a:xfrm>
            <a:off x="1024088" y="5495009"/>
            <a:ext cx="1989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SPD@NICA</a:t>
            </a:r>
          </a:p>
        </p:txBody>
      </p:sp>
    </p:spTree>
    <p:extLst>
      <p:ext uri="{BB962C8B-B14F-4D97-AF65-F5344CB8AC3E}">
        <p14:creationId xmlns:p14="http://schemas.microsoft.com/office/powerpoint/2010/main" val="189444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2821BEC7-2A5F-398F-B090-6EEC881C3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27" y="685800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jobs done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D790926-B851-4225-9717-E9273DA58444}"/>
              </a:ext>
            </a:extLst>
          </p:cNvPr>
          <p:cNvCxnSpPr>
            <a:cxnSpLocks/>
          </p:cNvCxnSpPr>
          <p:nvPr/>
        </p:nvCxnSpPr>
        <p:spPr>
          <a:xfrm flipH="1">
            <a:off x="-81524" y="1755096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Скругленный прямоугольник 16">
            <a:extLst>
              <a:ext uri="{FF2B5EF4-FFF2-40B4-BE49-F238E27FC236}">
                <a16:creationId xmlns:a16="http://schemas.microsoft.com/office/drawing/2014/main" id="{1466BF2E-EB62-4624-82A6-7C7E520ACCB9}"/>
              </a:ext>
            </a:extLst>
          </p:cNvPr>
          <p:cNvSpPr/>
          <p:nvPr/>
        </p:nvSpPr>
        <p:spPr>
          <a:xfrm>
            <a:off x="1885604" y="2018214"/>
            <a:ext cx="3186968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2 Million jobs</a:t>
            </a:r>
            <a:endParaRPr lang="ru-RU" sz="2800" dirty="0">
              <a:solidFill>
                <a:srgbClr val="C00000"/>
              </a:solidFill>
            </a:endParaRPr>
          </a:p>
        </p:txBody>
      </p:sp>
      <p:cxnSp>
        <p:nvCxnSpPr>
          <p:cNvPr id="80" name="Прямая со стрелкой 17">
            <a:extLst>
              <a:ext uri="{FF2B5EF4-FFF2-40B4-BE49-F238E27FC236}">
                <a16:creationId xmlns:a16="http://schemas.microsoft.com/office/drawing/2014/main" id="{6A7E9BD6-3AC0-4EF2-A8B3-FD8DA9A86BB2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5072572" y="1755096"/>
            <a:ext cx="1780049" cy="77790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32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7451" y="502409"/>
            <a:ext cx="7669098" cy="4151158"/>
          </a:xfrm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4000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  <a:cs typeface="Segoe UI" panose="020B0502040204020203" pitchFamily="34" charset="0"/>
              </a:rPr>
              <a:t>Интеграция вычислительных ресурсов</a:t>
            </a:r>
            <a:endParaRPr lang="en-US" sz="3200" dirty="0">
              <a:solidFill>
                <a:srgbClr val="0055A0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58F11-2A25-4CFC-AF45-EDAC311CF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09A833-EDBA-1A06-CCBB-55350CAE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3"/>
          <a:stretch/>
        </p:blipFill>
        <p:spPr>
          <a:xfrm>
            <a:off x="825595" y="2436828"/>
            <a:ext cx="4239129" cy="278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CE2BD0-C37B-DE6D-3AA6-4DE16051B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30" y="2147341"/>
            <a:ext cx="1911981" cy="1332154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5187713" y="3657541"/>
            <a:ext cx="3723414" cy="86142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ru-RU" sz="1600" b="1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Научный сотрудник</a:t>
            </a:r>
            <a:br>
              <a:rPr lang="ru-RU" sz="1600" b="1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Игорь Пелеванюк</a:t>
            </a:r>
          </a:p>
        </p:txBody>
      </p: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2D77887C-891E-699B-7D67-7D3F4C0EF1E0}"/>
              </a:ext>
            </a:extLst>
          </p:cNvPr>
          <p:cNvSpPr txBox="1">
            <a:spLocks/>
          </p:cNvSpPr>
          <p:nvPr/>
        </p:nvSpPr>
        <p:spPr>
          <a:xfrm>
            <a:off x="5317899" y="4653567"/>
            <a:ext cx="3603003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ru-RU" cap="none" dirty="0">
                <a:solidFill>
                  <a:srgbClr val="0055A0"/>
                </a:solidFill>
                <a:latin typeface="Roboto Slab" pitchFamily="2" charset="0"/>
                <a:ea typeface="Roboto Slab" pitchFamily="2" charset="0"/>
              </a:rPr>
              <a:t>Лаборатория информационных технологий им. М.Г. Мещерякова</a:t>
            </a:r>
          </a:p>
        </p:txBody>
      </p:sp>
    </p:spTree>
    <p:extLst>
      <p:ext uri="{BB962C8B-B14F-4D97-AF65-F5344CB8AC3E}">
        <p14:creationId xmlns:p14="http://schemas.microsoft.com/office/powerpoint/2010/main" val="188175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70E9A550-2691-E752-9C8D-47D3F1CD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6412"/>
            <a:ext cx="7315200" cy="5486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</a:t>
            </a:r>
            <a:r>
              <a:rPr lang="en-US" sz="4800" dirty="0" err="1">
                <a:latin typeface="Segoe UI Light" panose="020B0502040204020203" pitchFamily="34" charset="0"/>
              </a:rPr>
              <a:t>walltime</a:t>
            </a:r>
            <a:endParaRPr lang="en-US" sz="4800" dirty="0">
              <a:latin typeface="Segoe UI Light" panose="020B0502040204020203" pitchFamily="34" charset="0"/>
            </a:endParaRPr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C697B124-D8D4-C8FC-763E-504A39865DE7}"/>
              </a:ext>
            </a:extLst>
          </p:cNvPr>
          <p:cNvCxnSpPr>
            <a:cxnSpLocks/>
          </p:cNvCxnSpPr>
          <p:nvPr/>
        </p:nvCxnSpPr>
        <p:spPr>
          <a:xfrm flipH="1">
            <a:off x="104776" y="1735180"/>
            <a:ext cx="8877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16">
            <a:extLst>
              <a:ext uri="{FF2B5EF4-FFF2-40B4-BE49-F238E27FC236}">
                <a16:creationId xmlns:a16="http://schemas.microsoft.com/office/drawing/2014/main" id="{12B9E1EE-9770-3770-B763-FECE361ECADA}"/>
              </a:ext>
            </a:extLst>
          </p:cNvPr>
          <p:cNvSpPr/>
          <p:nvPr/>
        </p:nvSpPr>
        <p:spPr>
          <a:xfrm>
            <a:off x="2166311" y="2125353"/>
            <a:ext cx="3753196" cy="1029578"/>
          </a:xfrm>
          <a:prstGeom prst="roundRect">
            <a:avLst/>
          </a:prstGeom>
          <a:noFill/>
          <a:ln w="952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2000 years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of computation on one core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8" name="Прямая со стрелкой 17">
            <a:extLst>
              <a:ext uri="{FF2B5EF4-FFF2-40B4-BE49-F238E27FC236}">
                <a16:creationId xmlns:a16="http://schemas.microsoft.com/office/drawing/2014/main" id="{65F6F438-07F2-6F56-3CA1-D7A76E5EF980}"/>
              </a:ext>
            </a:extLst>
          </p:cNvPr>
          <p:cNvCxnSpPr>
            <a:cxnSpLocks/>
          </p:cNvCxnSpPr>
          <p:nvPr/>
        </p:nvCxnSpPr>
        <p:spPr>
          <a:xfrm flipV="1">
            <a:off x="5882060" y="1756952"/>
            <a:ext cx="1879454" cy="3684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313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Statistics: normalized time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4B2336-15F6-1627-1672-BFD87725D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127" y="86995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14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Ratio: between experiments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10C80B-10C6-44F0-BDE3-B7566ABF1A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3550062"/>
              </p:ext>
            </p:extLst>
          </p:nvPr>
        </p:nvGraphicFramePr>
        <p:xfrm>
          <a:off x="69902" y="762001"/>
          <a:ext cx="9004198" cy="6389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393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-30877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Example: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795829"/>
            <a:ext cx="8640000" cy="4533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66557" y="1351420"/>
            <a:ext cx="2882340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raw size 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40</a:t>
            </a:r>
            <a:r>
              <a:rPr lang="en-US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0</a:t>
            </a:r>
            <a:r>
              <a:rPr lang="ru-RU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2374" y="1346336"/>
            <a:ext cx="2341680" cy="444408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="ctr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>
                <a:solidFill>
                  <a:srgbClr val="000000"/>
                </a:solidFill>
              </a:defRPr>
            </a:pP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Total 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files </a:t>
            </a:r>
            <a:r>
              <a:rPr lang="ru-RU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~</a:t>
            </a:r>
            <a:r>
              <a:rPr lang="en-US" sz="22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 </a:t>
            </a:r>
            <a:r>
              <a:rPr lang="en-US" sz="2200" b="1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30000</a:t>
            </a:r>
            <a:endParaRPr lang="ru-RU" sz="2200" b="1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1356" y="547638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Segoe UI Light" panose="020B0502040204020203" pitchFamily="34" charset="0"/>
              </a:rPr>
              <a:t>BM@N run8 raw data processing (with Konstantin Gertsenberger)</a:t>
            </a:r>
          </a:p>
        </p:txBody>
      </p:sp>
    </p:spTree>
    <p:extLst>
      <p:ext uri="{BB962C8B-B14F-4D97-AF65-F5344CB8AC3E}">
        <p14:creationId xmlns:p14="http://schemas.microsoft.com/office/powerpoint/2010/main" val="2281012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BM@N run8 raw data size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0" y="1480672"/>
            <a:ext cx="9074099" cy="3808989"/>
            <a:chOff x="0" y="2248920"/>
            <a:chExt cx="10079640" cy="423108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0" y="2248920"/>
              <a:ext cx="10079640" cy="4231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Прямая соединительная линия 10"/>
            <p:cNvSpPr/>
            <p:nvPr/>
          </p:nvSpPr>
          <p:spPr>
            <a:xfrm flipV="1">
              <a:off x="2015999" y="2376000"/>
              <a:ext cx="0" cy="371772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99360" tIns="54360" rIns="99360" bIns="54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 cap="none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Прямая соединительная линия 11"/>
            <p:cNvSpPr/>
            <p:nvPr/>
          </p:nvSpPr>
          <p:spPr>
            <a:xfrm flipV="1">
              <a:off x="9395640" y="2456280"/>
              <a:ext cx="0" cy="371772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99360" tIns="54360" rIns="99360" bIns="5436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 cap="none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0" y="5544000"/>
              <a:ext cx="936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ru-RU" sz="1800" b="0" i="0" u="none" strike="noStrike" kern="1200" cap="none">
                  <a:ln>
                    <a:noFill/>
                  </a:ln>
                  <a:latin typeface="Liberation Sans" pitchFamily="18"/>
                  <a:ea typeface="DejaVu Sans" pitchFamily="2"/>
                  <a:cs typeface="DejaVu Sans" pitchFamily="2"/>
                </a:rPr>
                <a:t>15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289537" y="2880000"/>
              <a:ext cx="1836565" cy="1017875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lang="ru-RU" sz="18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1%</a:t>
              </a: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lang="ru-RU" sz="18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&gt; 16 GB</a:t>
              </a:r>
              <a:endPara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lang="en-US" sz="1800" b="0" i="0" u="none" strike="noStrike" kern="1200" cap="none" dirty="0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(Govorun only)</a:t>
              </a:r>
              <a:endParaRPr lang="ru-RU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44000" y="4680000"/>
              <a:ext cx="1512000" cy="631080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lang="ru-RU" sz="1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84%</a:t>
              </a:r>
              <a:br>
                <a:rPr lang="ru-RU" sz="1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</a:br>
              <a:r>
                <a:rPr lang="ru-RU" sz="1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14-16 GB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32000" y="4680000"/>
              <a:ext cx="1512000" cy="631080"/>
            </a:xfrm>
            <a:prstGeom prst="rect">
              <a:avLst/>
            </a:prstGeom>
            <a:noFill/>
            <a:ln w="29160">
              <a:solidFill>
                <a:srgbClr val="FF0000"/>
              </a:solidFill>
              <a:prstDash val="solid"/>
            </a:ln>
          </p:spPr>
          <p:txBody>
            <a:bodyPr vert="horz" wrap="none" lIns="104400" tIns="59400" rIns="104400" bIns="59400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>
                  <a:solidFill>
                    <a:srgbClr val="000000"/>
                  </a:solidFill>
                </a:defRPr>
              </a:pPr>
              <a:r>
                <a:rPr lang="ru-RU" sz="1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15%</a:t>
              </a:r>
              <a:br>
                <a:rPr lang="ru-RU" sz="1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</a:br>
              <a:r>
                <a:rPr lang="ru-RU" sz="1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DejaVu Sans" pitchFamily="2"/>
                  <a:cs typeface="DejaVu Sans" pitchFamily="2"/>
                </a:rPr>
                <a:t>&lt; 14 GB</a:t>
              </a:r>
            </a:p>
          </p:txBody>
        </p:sp>
        <p:sp>
          <p:nvSpPr>
            <p:cNvPr id="17" name="Прямая соединительная линия 16"/>
            <p:cNvSpPr/>
            <p:nvPr/>
          </p:nvSpPr>
          <p:spPr>
            <a:xfrm>
              <a:off x="8927640" y="3511080"/>
              <a:ext cx="576360" cy="88920"/>
            </a:xfrm>
            <a:prstGeom prst="line">
              <a:avLst/>
            </a:prstGeom>
            <a:noFill/>
            <a:ln w="29160">
              <a:solidFill>
                <a:srgbClr val="FF0000"/>
              </a:solidFill>
              <a:prstDash val="solid"/>
              <a:tailEnd type="arrow"/>
            </a:ln>
          </p:spPr>
          <p:txBody>
            <a:bodyPr vert="horz" wrap="none" lIns="104400" tIns="59400" rIns="104400" bIns="594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ru-RU" sz="1800" b="0" i="0" u="none" strike="noStrike" kern="1200" cap="none">
                <a:ln>
                  <a:noFill/>
                </a:ln>
                <a:latin typeface="Liberation Sans" pitchFamily="18"/>
                <a:ea typeface="DejaVu Sans" pitchFamily="2"/>
                <a:cs typeface="DejaVu Sans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1436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EOS LHEP -&gt; EOS LIT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8000" y="5362046"/>
            <a:ext cx="3528000" cy="887040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ru-RU" sz="18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Average transfer speed on 20 streams</a:t>
            </a:r>
            <a:br>
              <a:rPr lang="ru-RU" sz="18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</a:br>
            <a:r>
              <a:rPr lang="ru-RU" sz="1800" b="1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1.92 GB/s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60" y="982126"/>
            <a:ext cx="8960760" cy="3166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07912" y="4471014"/>
            <a:ext cx="4435920" cy="20930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873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BM@N Digi-&gt;Dst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6488" y="1037712"/>
            <a:ext cx="8754644" cy="41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973766" y="5435878"/>
            <a:ext cx="1775370" cy="65087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300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4" name="Прямая соединительная линия 13"/>
          <p:cNvSpPr/>
          <p:nvPr/>
        </p:nvSpPr>
        <p:spPr>
          <a:xfrm flipH="1" flipV="1">
            <a:off x="2509459" y="4333875"/>
            <a:ext cx="1" cy="1102004"/>
          </a:xfrm>
          <a:prstGeom prst="line">
            <a:avLst/>
          </a:prstGeom>
          <a:noFill/>
          <a:ln w="2916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25638" y="4333875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56577" y="5435880"/>
            <a:ext cx="1890787" cy="650875"/>
          </a:xfrm>
          <a:prstGeom prst="rect">
            <a:avLst/>
          </a:prstGeom>
          <a:noFill/>
          <a:ln w="29160">
            <a:solidFill>
              <a:srgbClr val="FF0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1580 </a:t>
            </a:r>
            <a:r>
              <a:rPr lang="en-US" dirty="0"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jobs running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4.1 MB/s per job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6" name="Прямая соединительная линия 15"/>
          <p:cNvSpPr/>
          <p:nvPr/>
        </p:nvSpPr>
        <p:spPr>
          <a:xfrm flipH="1" flipV="1">
            <a:off x="7243692" y="2124076"/>
            <a:ext cx="0" cy="3311804"/>
          </a:xfrm>
          <a:prstGeom prst="line">
            <a:avLst/>
          </a:prstGeom>
          <a:noFill/>
          <a:ln w="29160">
            <a:solidFill>
              <a:srgbClr val="FF0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416971" y="2124076"/>
            <a:ext cx="3267075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360401" y="5894044"/>
            <a:ext cx="1486829" cy="385417"/>
          </a:xfrm>
          <a:prstGeom prst="rect">
            <a:avLst/>
          </a:prstGeom>
          <a:noFill/>
          <a:ln w="29160">
            <a:solidFill>
              <a:srgbClr val="FFC000"/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NICA Cluster</a:t>
            </a:r>
            <a:endParaRPr lang="ru-RU" sz="1800" b="0" i="0" u="none" strike="noStrike" kern="1200" cap="none" dirty="0">
              <a:ln>
                <a:noFill/>
              </a:ln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19" name="Прямая соединительная линия 18"/>
          <p:cNvSpPr/>
          <p:nvPr/>
        </p:nvSpPr>
        <p:spPr>
          <a:xfrm flipH="1" flipV="1">
            <a:off x="4181381" y="4778843"/>
            <a:ext cx="0" cy="1115200"/>
          </a:xfrm>
          <a:prstGeom prst="line">
            <a:avLst/>
          </a:prstGeom>
          <a:noFill/>
          <a:ln w="29160">
            <a:solidFill>
              <a:srgbClr val="FFC000"/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8184" y="5894044"/>
            <a:ext cx="702576" cy="385417"/>
          </a:xfrm>
          <a:prstGeom prst="rect">
            <a:avLst/>
          </a:prstGeom>
          <a:noFill/>
          <a:ln w="2916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txBody>
          <a:bodyPr vert="horz" wrap="none" lIns="104400" tIns="59400" rIns="104400" bIns="594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>
                <a:solidFill>
                  <a:srgbClr val="000000"/>
                </a:solidFill>
              </a:defRPr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DejaVu Sans" pitchFamily="2"/>
                <a:cs typeface="DejaVu Sans" pitchFamily="2"/>
              </a:rPr>
              <a:t>Tier1</a:t>
            </a:r>
          </a:p>
        </p:txBody>
      </p:sp>
      <p:sp>
        <p:nvSpPr>
          <p:cNvPr id="21" name="Прямая соединительная линия 20"/>
          <p:cNvSpPr/>
          <p:nvPr/>
        </p:nvSpPr>
        <p:spPr>
          <a:xfrm flipH="1" flipV="1">
            <a:off x="5901903" y="3814354"/>
            <a:ext cx="0" cy="2079690"/>
          </a:xfrm>
          <a:prstGeom prst="line">
            <a:avLst/>
          </a:prstGeom>
          <a:noFill/>
          <a:ln w="29160">
            <a:solidFill>
              <a:schemeClr val="tx1">
                <a:lumMod val="40000"/>
                <a:lumOff val="60000"/>
              </a:schemeClr>
            </a:solidFill>
            <a:prstDash val="solid"/>
            <a:tailEnd type="arrow"/>
          </a:ln>
        </p:spPr>
        <p:txBody>
          <a:bodyPr vert="horz" wrap="none" lIns="104400" tIns="59400" rIns="104400" bIns="594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 cap="none">
              <a:ln>
                <a:noFill/>
              </a:ln>
              <a:latin typeface="Liberation Sans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47090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710658" y="1532472"/>
            <a:ext cx="8226854" cy="5507183"/>
          </a:xfrm>
        </p:spPr>
        <p:txBody>
          <a:bodyPr anchor="t">
            <a:noAutofit/>
          </a:bodyPr>
          <a:lstStyle/>
          <a:p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Igor Pelevanyk, Andrey Tsaregorodtzev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Baikal-GVD: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Zaborov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BM@N: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Konstantin Gertsenberger 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Oleg Rogachevskiy, Andrey Moshkin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SPD: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Alexey Zhemchugov, Katherin Shtejer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Responsible for resources:</a:t>
            </a:r>
            <a:b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Govorun: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Dmitry Podgainy, Dmitry Belyakov, Aleksandr Kokorev,  Maxim Zuev,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NICA cluster: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Boris Schinov, Ivan Slepov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Tier-1,Tier-2, EOS:  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Valery Mitsyn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Cloud:  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Nikolay Kutovskiy, Nikita Balashov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dCache:   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Vladimir Trofimov </a:t>
            </a: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0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List of participants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DB19AF-5667-43E1-8812-1106479F6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734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Detailed articles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71525" y="1011208"/>
            <a:ext cx="7762875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 Gergel, V., V.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M.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Sapunov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and P.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Zrelov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2017.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Hybrid Distributed Computing Service Based on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Dirac system as a mediator between hybrid resources and data intensive domains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73.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Balashov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Kuchumov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R.I.,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I.S.,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Petrunin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V.N.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A.Y. 2019,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Cloud integration within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CEUR Workshop Proceedings, pp. 256.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Korenkov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2020, 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the JINR hybrid computing resources with the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data intensive applications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Kutovskiy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Mitsyn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Moshkin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Podgayny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Rogachevsky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Shchinov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B.,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Trofimov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V. &amp;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Tsaregorodtsev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2021,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Integration of Distributed Heterogeneous Computing Resources for the MPD Experiment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Physics of Particles and Nuclei, vol. 52, no. 4, pp. 835-841.</a:t>
            </a:r>
          </a:p>
          <a:p>
            <a:pPr algn="just"/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6. </a:t>
            </a:r>
            <a:r>
              <a:rPr lang="en-US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Pelevanyuk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I., "</a:t>
            </a:r>
            <a:r>
              <a:rPr lang="en-US" b="1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evaluation of computing resources with DIRAC </a:t>
            </a:r>
            <a:r>
              <a:rPr lang="en-US" b="1" dirty="0" err="1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interware</a:t>
            </a:r>
            <a:r>
              <a:rPr lang="en-US" dirty="0">
                <a:solidFill>
                  <a:srgbClr val="0055A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", AIP Conference Proceedings 2377, 040006 (2021)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057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488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Вычислительные ресурсы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71C366-F4A8-F342-E843-E910195CE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90" y="1658210"/>
            <a:ext cx="2494510" cy="2236840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457200" y="1155998"/>
            <a:ext cx="3723414" cy="413014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24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MICC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4982799" y="1155998"/>
            <a:ext cx="3723414" cy="413014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24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NICA cluster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F4ECDF-AFB9-AFB6-FC29-76859CB54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1" y="4619404"/>
            <a:ext cx="2971508" cy="1736946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514038" y="4206390"/>
            <a:ext cx="3723414" cy="413014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24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JINR Member States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AA0D21B7-0FED-8BDA-F505-121904288405}"/>
              </a:ext>
            </a:extLst>
          </p:cNvPr>
          <p:cNvSpPr txBox="1">
            <a:spLocks/>
          </p:cNvSpPr>
          <p:nvPr/>
        </p:nvSpPr>
        <p:spPr>
          <a:xfrm>
            <a:off x="4982799" y="4929061"/>
            <a:ext cx="3723414" cy="413014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en-US" sz="2400" dirty="0">
                <a:solidFill>
                  <a:srgbClr val="0055A0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Roboto Slab" pitchFamily="2" charset="0"/>
                <a:ea typeface="Roboto Slab" pitchFamily="2" charset="0"/>
                <a:cs typeface="Tahoma" panose="020B0604030504040204" pitchFamily="34" charset="0"/>
              </a:rPr>
              <a:t>Others...</a:t>
            </a:r>
          </a:p>
        </p:txBody>
      </p:sp>
      <p:pic>
        <p:nvPicPr>
          <p:cNvPr id="1026" name="Picture 2" descr="https://webncx.jinr.ru/wp-content/uploads/2019/11/10-1024x9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68" y="1658210"/>
            <a:ext cx="2435476" cy="22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25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Computing Resources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B1F0182-932B-4C9F-BE20-3DC680D4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11467"/>
          <a:stretch>
            <a:fillRect/>
          </a:stretch>
        </p:blipFill>
        <p:spPr bwMode="auto">
          <a:xfrm>
            <a:off x="1246105" y="1577479"/>
            <a:ext cx="395554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5210764" y="1577479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bmn.jinr.ru/wp-content/uploads/2019/08/ncx_cluster.jpg">
            <a:extLst>
              <a:ext uri="{FF2B5EF4-FFF2-40B4-BE49-F238E27FC236}">
                <a16:creationId xmlns:a16="http://schemas.microsoft.com/office/drawing/2014/main" id="{84E1C466-BCEB-4A9B-90F4-1C7C2D925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0" b="6330"/>
          <a:stretch/>
        </p:blipFill>
        <p:spPr bwMode="auto">
          <a:xfrm>
            <a:off x="5234372" y="1598117"/>
            <a:ext cx="944140" cy="96158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D6B7BE58-8A48-4128-B509-17BC83DF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37" t="7796" b="11467"/>
          <a:stretch>
            <a:fillRect/>
          </a:stretch>
        </p:blipFill>
        <p:spPr bwMode="auto">
          <a:xfrm>
            <a:off x="6352608" y="1581495"/>
            <a:ext cx="991357" cy="102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19961" r="14364" b="6633"/>
          <a:stretch/>
        </p:blipFill>
        <p:spPr>
          <a:xfrm>
            <a:off x="6398500" y="1614045"/>
            <a:ext cx="898899" cy="916539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68" y="2319997"/>
            <a:ext cx="476041" cy="2720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2049" y="2557231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Tier-1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920 slots</a:t>
            </a:r>
          </a:p>
        </p:txBody>
      </p:sp>
      <p:sp>
        <p:nvSpPr>
          <p:cNvPr id="20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414" y="2580342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CICC/Tier-2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 slots</a:t>
            </a:r>
          </a:p>
        </p:txBody>
      </p:sp>
      <p:sp>
        <p:nvSpPr>
          <p:cNvPr id="21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701" y="2583030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27" y="2583030"/>
            <a:ext cx="1273638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184-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6047" y="2606242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Cluster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slots</a:t>
            </a:r>
          </a:p>
        </p:txBody>
      </p:sp>
      <p:sp>
        <p:nvSpPr>
          <p:cNvPr id="2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2484" y="260804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slots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976730" y="3710152"/>
            <a:ext cx="976046" cy="981828"/>
            <a:chOff x="1447800" y="3673993"/>
            <a:chExt cx="976046" cy="981828"/>
          </a:xfrm>
        </p:grpSpPr>
        <p:pic>
          <p:nvPicPr>
            <p:cNvPr id="5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Овал 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лако 4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900" y="4106138"/>
            <a:ext cx="379705" cy="189853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1966322" y="3710152"/>
            <a:ext cx="976046" cy="981828"/>
            <a:chOff x="1447800" y="3673993"/>
            <a:chExt cx="976046" cy="981828"/>
          </a:xfrm>
        </p:grpSpPr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Овал 63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блако 6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37" y="4083399"/>
            <a:ext cx="472504" cy="235329"/>
          </a:xfrm>
          <a:prstGeom prst="rect">
            <a:avLst/>
          </a:prstGeom>
        </p:spPr>
      </p:pic>
      <p:grpSp>
        <p:nvGrpSpPr>
          <p:cNvPr id="68" name="Группа 67"/>
          <p:cNvGrpSpPr/>
          <p:nvPr/>
        </p:nvGrpSpPr>
        <p:grpSpPr>
          <a:xfrm>
            <a:off x="3948391" y="3710152"/>
            <a:ext cx="976046" cy="981828"/>
            <a:chOff x="1447800" y="3673993"/>
            <a:chExt cx="976046" cy="981828"/>
          </a:xfrm>
        </p:grpSpPr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" name="Овал 72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блако 82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607" y="4096176"/>
            <a:ext cx="398302" cy="238981"/>
          </a:xfrm>
          <a:prstGeom prst="rect">
            <a:avLst/>
          </a:prstGeom>
        </p:spPr>
      </p:pic>
      <p:grpSp>
        <p:nvGrpSpPr>
          <p:cNvPr id="84" name="Группа 83"/>
          <p:cNvGrpSpPr/>
          <p:nvPr/>
        </p:nvGrpSpPr>
        <p:grpSpPr>
          <a:xfrm>
            <a:off x="4938961" y="3710149"/>
            <a:ext cx="976046" cy="981828"/>
            <a:chOff x="1447800" y="3673993"/>
            <a:chExt cx="976046" cy="981828"/>
          </a:xfrm>
        </p:grpSpPr>
        <p:pic>
          <p:nvPicPr>
            <p:cNvPr id="85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Овал 85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блако 86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933137" y="3710149"/>
            <a:ext cx="976046" cy="981828"/>
            <a:chOff x="1447800" y="3673993"/>
            <a:chExt cx="976046" cy="981828"/>
          </a:xfrm>
        </p:grpSpPr>
        <p:pic>
          <p:nvPicPr>
            <p:cNvPr id="89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Овал 89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Облако 90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2" name="Рисунок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93" y="4088685"/>
            <a:ext cx="374534" cy="249689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6938752" y="3710149"/>
            <a:ext cx="976046" cy="981828"/>
            <a:chOff x="1447800" y="3673993"/>
            <a:chExt cx="976046" cy="981828"/>
          </a:xfrm>
        </p:grpSpPr>
        <p:pic>
          <p:nvPicPr>
            <p:cNvPr id="94" name="Picture 3">
              <a:extLst>
                <a:ext uri="{FF2B5EF4-FFF2-40B4-BE49-F238E27FC236}">
                  <a16:creationId xmlns:a16="http://schemas.microsoft.com/office/drawing/2014/main" id="{D6B7BE58-8A48-4128-B509-17BC83DFEE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Овал 94"/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Облако 95"/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08" y="4085468"/>
            <a:ext cx="374534" cy="2496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016" y="4090572"/>
            <a:ext cx="441960" cy="220980"/>
          </a:xfrm>
          <a:prstGeom prst="rect">
            <a:avLst/>
          </a:prstGeom>
        </p:spPr>
      </p:pic>
      <p:sp>
        <p:nvSpPr>
          <p:cNvPr id="97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05" y="4704403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IPANAS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TextBox 109">
            <a:extLst>
              <a:ext uri="{FF2B5EF4-FFF2-40B4-BE49-F238E27FC236}">
                <a16:creationId xmlns:a16="http://schemas.microsoft.com/office/drawing/2014/main" id="{79113DBC-B15E-480A-85F3-AEBE635A5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0902" y="4727514"/>
            <a:ext cx="15748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</a:p>
        </p:txBody>
      </p:sp>
      <p:sp>
        <p:nvSpPr>
          <p:cNvPr id="99" name="TextBox 110">
            <a:extLst>
              <a:ext uri="{FF2B5EF4-FFF2-40B4-BE49-F238E27FC236}">
                <a16:creationId xmlns:a16="http://schemas.microsoft.com/office/drawing/2014/main" id="{4FBE402D-F403-4EC3-92EA-E0DA18BAE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052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INRNE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Box 111">
            <a:extLst>
              <a:ext uri="{FF2B5EF4-FFF2-40B4-BE49-F238E27FC236}">
                <a16:creationId xmlns:a16="http://schemas.microsoft.com/office/drawing/2014/main" id="{7E9B73C9-A033-4473-871B-378F9F313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178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12">
            <a:extLst>
              <a:ext uri="{FF2B5EF4-FFF2-40B4-BE49-F238E27FC236}">
                <a16:creationId xmlns:a16="http://schemas.microsoft.com/office/drawing/2014/main" id="{762E42A7-7CA8-4D4B-94D2-D9FE4AAD1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398" y="4753414"/>
            <a:ext cx="17552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</a:t>
            </a:r>
            <a:r>
              <a:rPr lang="en-US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Plehanova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132 slots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0099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84 slots</a:t>
            </a:r>
          </a:p>
        </p:txBody>
      </p:sp>
      <p:sp>
        <p:nvSpPr>
          <p:cNvPr id="103" name="Скругленный прямоугольник 102"/>
          <p:cNvSpPr/>
          <p:nvPr/>
        </p:nvSpPr>
        <p:spPr>
          <a:xfrm>
            <a:off x="386288" y="1541564"/>
            <a:ext cx="5838839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78" y="1925449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JINR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Скругленный прямоугольник 104"/>
          <p:cNvSpPr/>
          <p:nvPr/>
        </p:nvSpPr>
        <p:spPr>
          <a:xfrm>
            <a:off x="179378" y="3641943"/>
            <a:ext cx="8802697" cy="1653737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956" y="4048274"/>
            <a:ext cx="12736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Скругленный прямоугольник 106"/>
          <p:cNvSpPr/>
          <p:nvPr/>
        </p:nvSpPr>
        <p:spPr>
          <a:xfrm>
            <a:off x="6349597" y="1541535"/>
            <a:ext cx="2345687" cy="1074694"/>
          </a:xfrm>
          <a:prstGeom prst="roundRect">
            <a:avLst>
              <a:gd name="adj" fmla="val 7778"/>
            </a:avLst>
          </a:prstGeom>
          <a:noFill/>
          <a:ln w="1905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D5AA0F1-6627-4842-9F1F-2F6D93E6F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909" y="1779926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collaboration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92">
            <a:extLst>
              <a:ext uri="{FF2B5EF4-FFF2-40B4-BE49-F238E27FC236}">
                <a16:creationId xmlns:a16="http://schemas.microsoft.com/office/drawing/2014/main" id="{4CE469D4-E47A-4904-AC80-C045012CBC6D}"/>
              </a:ext>
            </a:extLst>
          </p:cNvPr>
          <p:cNvGrpSpPr/>
          <p:nvPr/>
        </p:nvGrpSpPr>
        <p:grpSpPr>
          <a:xfrm>
            <a:off x="7939444" y="3710149"/>
            <a:ext cx="976046" cy="981828"/>
            <a:chOff x="1447800" y="3673993"/>
            <a:chExt cx="976046" cy="981828"/>
          </a:xfrm>
        </p:grpSpPr>
        <p:pic>
          <p:nvPicPr>
            <p:cNvPr id="60" name="Picture 3">
              <a:extLst>
                <a:ext uri="{FF2B5EF4-FFF2-40B4-BE49-F238E27FC236}">
                  <a16:creationId xmlns:a16="http://schemas.microsoft.com/office/drawing/2014/main" id="{9780AA65-B2BD-47A4-ADAC-C93C7CB196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Овал 94">
              <a:extLst>
                <a:ext uri="{FF2B5EF4-FFF2-40B4-BE49-F238E27FC236}">
                  <a16:creationId xmlns:a16="http://schemas.microsoft.com/office/drawing/2014/main" id="{1A29B37E-F938-49D2-BF5E-4B7BFF86B5B9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блако 95">
              <a:extLst>
                <a:ext uri="{FF2B5EF4-FFF2-40B4-BE49-F238E27FC236}">
                  <a16:creationId xmlns:a16="http://schemas.microsoft.com/office/drawing/2014/main" id="{23E8E2D8-DF20-41AE-B4E1-86B09B5B188F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7" name="TextBox 107">
            <a:extLst>
              <a:ext uri="{FF2B5EF4-FFF2-40B4-BE49-F238E27FC236}">
                <a16:creationId xmlns:a16="http://schemas.microsoft.com/office/drawing/2014/main" id="{816B01EA-EA18-4C30-B7AB-057A09244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0791" y="4747064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STI-SCI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98 slots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6BD879-3124-4ABB-8A45-95642330AD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25" t="18831" r="2219" b="17993"/>
          <a:stretch/>
        </p:blipFill>
        <p:spPr>
          <a:xfrm>
            <a:off x="8231700" y="4077068"/>
            <a:ext cx="375847" cy="247452"/>
          </a:xfrm>
          <a:prstGeom prst="rect">
            <a:avLst/>
          </a:prstGeom>
        </p:spPr>
      </p:pic>
      <p:grpSp>
        <p:nvGrpSpPr>
          <p:cNvPr id="70" name="Группа 67">
            <a:extLst>
              <a:ext uri="{FF2B5EF4-FFF2-40B4-BE49-F238E27FC236}">
                <a16:creationId xmlns:a16="http://schemas.microsoft.com/office/drawing/2014/main" id="{DC7AE3EA-8E18-49D9-A97B-62857781206F}"/>
              </a:ext>
            </a:extLst>
          </p:cNvPr>
          <p:cNvGrpSpPr/>
          <p:nvPr/>
        </p:nvGrpSpPr>
        <p:grpSpPr>
          <a:xfrm>
            <a:off x="2958934" y="3710152"/>
            <a:ext cx="976046" cy="981828"/>
            <a:chOff x="1447800" y="3673993"/>
            <a:chExt cx="976046" cy="981828"/>
          </a:xfrm>
        </p:grpSpPr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BB535884-CF77-4E9E-A638-7746BA6BC8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24" t="7796" b="14652"/>
            <a:stretch/>
          </p:blipFill>
          <p:spPr bwMode="auto">
            <a:xfrm>
              <a:off x="1447800" y="3673993"/>
              <a:ext cx="976046" cy="981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Овал 72">
              <a:extLst>
                <a:ext uri="{FF2B5EF4-FFF2-40B4-BE49-F238E27FC236}">
                  <a16:creationId xmlns:a16="http://schemas.microsoft.com/office/drawing/2014/main" id="{2FD3EFF6-0A31-4607-A0F2-EA0157184C36}"/>
                </a:ext>
              </a:extLst>
            </p:cNvPr>
            <p:cNvSpPr/>
            <p:nvPr/>
          </p:nvSpPr>
          <p:spPr>
            <a:xfrm>
              <a:off x="1475479" y="3712218"/>
              <a:ext cx="905377" cy="905377"/>
            </a:xfrm>
            <a:prstGeom prst="ellipse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блако 82">
              <a:extLst>
                <a:ext uri="{FF2B5EF4-FFF2-40B4-BE49-F238E27FC236}">
                  <a16:creationId xmlns:a16="http://schemas.microsoft.com/office/drawing/2014/main" id="{85C1657D-4B67-4A6F-8149-9E37CC164F4E}"/>
                </a:ext>
              </a:extLst>
            </p:cNvPr>
            <p:cNvSpPr/>
            <p:nvPr/>
          </p:nvSpPr>
          <p:spPr>
            <a:xfrm>
              <a:off x="1581457" y="3950908"/>
              <a:ext cx="693420" cy="457200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5" name="Рисунок 25">
            <a:extLst>
              <a:ext uri="{FF2B5EF4-FFF2-40B4-BE49-F238E27FC236}">
                <a16:creationId xmlns:a16="http://schemas.microsoft.com/office/drawing/2014/main" id="{BE65DCA0-FDA2-4B53-AA5F-87016C0EA1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50" y="4096176"/>
            <a:ext cx="398302" cy="238981"/>
          </a:xfrm>
          <a:prstGeom prst="rect">
            <a:avLst/>
          </a:prstGeom>
        </p:spPr>
      </p:pic>
      <p:sp>
        <p:nvSpPr>
          <p:cNvPr id="76" name="TextBox 110">
            <a:extLst>
              <a:ext uri="{FF2B5EF4-FFF2-40B4-BE49-F238E27FC236}">
                <a16:creationId xmlns:a16="http://schemas.microsoft.com/office/drawing/2014/main" id="{EA945AFD-B5F6-4FE5-9364-932BA27A8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2595" y="4730202"/>
            <a:ext cx="1273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 slots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8B5BBC3-73BB-CD4C-B038-4E10A58C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030" y="5594648"/>
            <a:ext cx="69567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amount of cores exceeds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</a:t>
            </a:r>
          </a:p>
        </p:txBody>
      </p:sp>
    </p:spTree>
    <p:extLst>
      <p:ext uri="{BB962C8B-B14F-4D97-AF65-F5344CB8AC3E}">
        <p14:creationId xmlns:p14="http://schemas.microsoft.com/office/powerpoint/2010/main" val="3411218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4000" dirty="0">
                <a:latin typeface="Segoe UI Light" panose="020B0502040204020203" pitchFamily="34" charset="0"/>
              </a:rPr>
              <a:t>Individual CPU core performance study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A7A8869-A24A-48EA-B966-649E0F12C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90945" y="982800"/>
            <a:ext cx="8329353" cy="5475432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Centralized job management gives possibility for centralized and unified performance study of different computing resources.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Before running user jobs DIRAC Pilots execute benchmark for CPU core they are running on. </a:t>
            </a:r>
          </a:p>
          <a:p>
            <a:endParaRPr lang="en-US" sz="2400" dirty="0">
              <a:latin typeface="Segoe UI Light" panose="020B0502040204020203" pitchFamily="34" charset="0"/>
            </a:endParaRPr>
          </a:p>
          <a:p>
            <a:r>
              <a:rPr lang="en-US" sz="2400" dirty="0">
                <a:latin typeface="Segoe UI Light" panose="020B0502040204020203" pitchFamily="34" charset="0"/>
              </a:rPr>
              <a:t>Benchmark is DiracBenchmark2012 or DB12. It  evaluate just CPU core performance. Disk I/O, RAM speed, Network, CPU caches and other highly important aspects of performance are </a:t>
            </a:r>
            <a:r>
              <a:rPr lang="en-US" sz="2400" b="1" dirty="0">
                <a:latin typeface="Segoe UI Light" panose="020B0502040204020203" pitchFamily="34" charset="0"/>
              </a:rPr>
              <a:t>neglected by DB12.</a:t>
            </a:r>
          </a:p>
        </p:txBody>
      </p:sp>
    </p:spTree>
    <p:extLst>
      <p:ext uri="{BB962C8B-B14F-4D97-AF65-F5344CB8AC3E}">
        <p14:creationId xmlns:p14="http://schemas.microsoft.com/office/powerpoint/2010/main" val="3193928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DB12 benchmark study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ED6CF9-217E-4F24-B528-A226E9DCF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1627540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Piece of road from point  A to 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1627540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 Monte-Carlo task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4089862" y="1812175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4" y="2278704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Performance of the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707912" y="2278704"/>
            <a:ext cx="33819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Speed of the car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4089862" y="2463370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5440625" y="2920602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1080655" y="291607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Time to complete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4089862" y="3097019"/>
            <a:ext cx="1167883" cy="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/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𝑇𝑖𝑚𝑒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𝐴𝑚𝑜𝑢𝑛𝑡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𝑤𝑜𝑟𝑘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𝑆𝑝𝑒𝑒𝑑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𝑐𝑜𝑚𝑝𝑢𝑡𝑒𝑟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8A6AA9-E19D-40BD-B5B3-90BA08F9A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6147" y="3871099"/>
                <a:ext cx="3891706" cy="7668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Прямоугольник 4"/>
          <p:cNvSpPr/>
          <p:nvPr/>
        </p:nvSpPr>
        <p:spPr>
          <a:xfrm>
            <a:off x="1571105" y="4637976"/>
            <a:ext cx="6184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gives results like: 10(old slow core), 17 (standard server core), 27 (high performance core)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571105" y="5279894"/>
            <a:ext cx="6184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if we build a plot, where X is DB12 result, Y is time in seconds. Then, every point on the plot represent one job.</a:t>
            </a:r>
          </a:p>
          <a:p>
            <a:pPr algn="just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It would be mostly useless if all jobs were unique and different. But, in the real life there are usually many similar jobs.</a:t>
            </a:r>
          </a:p>
        </p:txBody>
      </p:sp>
    </p:spTree>
    <p:extLst>
      <p:ext uri="{BB962C8B-B14F-4D97-AF65-F5344CB8AC3E}">
        <p14:creationId xmlns:p14="http://schemas.microsoft.com/office/powerpoint/2010/main" val="461450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BDE0E-90C6-754B-A712-706CB7A78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25855"/>
            <a:ext cx="8473446" cy="5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0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Performance analysis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323413-3E05-B119-E4A2-A4AFAED4E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9" y="898946"/>
            <a:ext cx="8603673" cy="5875113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DB7C875D-0AFD-E733-9390-4FD780075196}"/>
              </a:ext>
            </a:extLst>
          </p:cNvPr>
          <p:cNvSpPr/>
          <p:nvPr/>
        </p:nvSpPr>
        <p:spPr>
          <a:xfrm>
            <a:off x="1942352" y="5851346"/>
            <a:ext cx="6342611" cy="216131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B5D616-3BD3-59A2-6F75-499A2FE22793}"/>
              </a:ext>
            </a:extLst>
          </p:cNvPr>
          <p:cNvSpPr txBox="1"/>
          <p:nvPr/>
        </p:nvSpPr>
        <p:spPr>
          <a:xfrm>
            <a:off x="5943587" y="5234619"/>
            <a:ext cx="242731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Immediate errors  or short jobs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CF0BE8A1-4278-A235-F01F-715B5C0CC37D}"/>
              </a:ext>
            </a:extLst>
          </p:cNvPr>
          <p:cNvSpPr/>
          <p:nvPr/>
        </p:nvSpPr>
        <p:spPr>
          <a:xfrm>
            <a:off x="2908071" y="4543877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8E5DC312-8AB7-B558-7636-228BC687506F}"/>
              </a:ext>
            </a:extLst>
          </p:cNvPr>
          <p:cNvSpPr/>
          <p:nvPr/>
        </p:nvSpPr>
        <p:spPr>
          <a:xfrm>
            <a:off x="3486526" y="4625803"/>
            <a:ext cx="278532" cy="1201773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082030D3-B44E-A20F-D018-AAE959B39F58}"/>
              </a:ext>
            </a:extLst>
          </p:cNvPr>
          <p:cNvSpPr/>
          <p:nvPr/>
        </p:nvSpPr>
        <p:spPr>
          <a:xfrm>
            <a:off x="3970658" y="4808683"/>
            <a:ext cx="922713" cy="93696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95CADD02-10CF-96D9-DC99-9A8C53C7FB5B}"/>
              </a:ext>
            </a:extLst>
          </p:cNvPr>
          <p:cNvSpPr/>
          <p:nvPr/>
        </p:nvSpPr>
        <p:spPr>
          <a:xfrm>
            <a:off x="5065251" y="4970597"/>
            <a:ext cx="792396" cy="856979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03F4F78-1065-1EFD-3DBA-D5502B2826CA}"/>
              </a:ext>
            </a:extLst>
          </p:cNvPr>
          <p:cNvCxnSpPr/>
          <p:nvPr/>
        </p:nvCxnSpPr>
        <p:spPr>
          <a:xfrm flipH="1">
            <a:off x="953498" y="4970597"/>
            <a:ext cx="1954573" cy="4284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52A2100E-A060-A5D9-B3AC-7E7C58EFB874}"/>
              </a:ext>
            </a:extLst>
          </p:cNvPr>
          <p:cNvCxnSpPr/>
          <p:nvPr/>
        </p:nvCxnSpPr>
        <p:spPr>
          <a:xfrm flipH="1">
            <a:off x="953498" y="4961682"/>
            <a:ext cx="2544418" cy="4492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7F97F8B-DF62-DE1D-DAEE-AFFAC2F8610A}"/>
              </a:ext>
            </a:extLst>
          </p:cNvPr>
          <p:cNvCxnSpPr/>
          <p:nvPr/>
        </p:nvCxnSpPr>
        <p:spPr>
          <a:xfrm flipH="1">
            <a:off x="953498" y="4970597"/>
            <a:ext cx="3017160" cy="4403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C3A961F-A657-DDA6-0F6C-236CFBD23038}"/>
              </a:ext>
            </a:extLst>
          </p:cNvPr>
          <p:cNvCxnSpPr/>
          <p:nvPr/>
        </p:nvCxnSpPr>
        <p:spPr>
          <a:xfrm flipH="1">
            <a:off x="953498" y="5243632"/>
            <a:ext cx="4160160" cy="16733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A4D0174B-1987-B29B-4F3E-448E2B4C7A31}"/>
              </a:ext>
            </a:extLst>
          </p:cNvPr>
          <p:cNvSpPr/>
          <p:nvPr/>
        </p:nvSpPr>
        <p:spPr>
          <a:xfrm>
            <a:off x="1342981" y="2743821"/>
            <a:ext cx="7095344" cy="2490798"/>
          </a:xfrm>
          <a:custGeom>
            <a:avLst/>
            <a:gdLst>
              <a:gd name="connsiteX0" fmla="*/ 316739 w 7095344"/>
              <a:gd name="connsiteY0" fmla="*/ 106631 h 2490798"/>
              <a:gd name="connsiteX1" fmla="*/ 1779779 w 7095344"/>
              <a:gd name="connsiteY1" fmla="*/ 912965 h 2490798"/>
              <a:gd name="connsiteX2" fmla="*/ 2852120 w 7095344"/>
              <a:gd name="connsiteY2" fmla="*/ 1395103 h 2490798"/>
              <a:gd name="connsiteX3" fmla="*/ 4672608 w 7095344"/>
              <a:gd name="connsiteY3" fmla="*/ 1636173 h 2490798"/>
              <a:gd name="connsiteX4" fmla="*/ 5969393 w 7095344"/>
              <a:gd name="connsiteY4" fmla="*/ 1794114 h 2490798"/>
              <a:gd name="connsiteX5" fmla="*/ 7033422 w 7095344"/>
              <a:gd name="connsiteY5" fmla="*/ 2051809 h 2490798"/>
              <a:gd name="connsiteX6" fmla="*/ 6750790 w 7095344"/>
              <a:gd name="connsiteY6" fmla="*/ 2484071 h 2490798"/>
              <a:gd name="connsiteX7" fmla="*/ 4955240 w 7095344"/>
              <a:gd name="connsiteY7" fmla="*/ 2301191 h 2490798"/>
              <a:gd name="connsiteX8" fmla="*/ 3733270 w 7095344"/>
              <a:gd name="connsiteY8" fmla="*/ 2109998 h 2490798"/>
              <a:gd name="connsiteX9" fmla="*/ 2394920 w 7095344"/>
              <a:gd name="connsiteY9" fmla="*/ 1885554 h 2490798"/>
              <a:gd name="connsiteX10" fmla="*/ 1073197 w 7095344"/>
              <a:gd name="connsiteY10" fmla="*/ 1469918 h 2490798"/>
              <a:gd name="connsiteX11" fmla="*/ 449742 w 7095344"/>
              <a:gd name="connsiteY11" fmla="*/ 1021031 h 2490798"/>
              <a:gd name="connsiteX12" fmla="*/ 9168 w 7095344"/>
              <a:gd name="connsiteY12" fmla="*/ 414202 h 2490798"/>
              <a:gd name="connsiteX13" fmla="*/ 167110 w 7095344"/>
              <a:gd name="connsiteY13" fmla="*/ 40129 h 2490798"/>
              <a:gd name="connsiteX14" fmla="*/ 316739 w 7095344"/>
              <a:gd name="connsiteY14" fmla="*/ 106631 h 249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095344" h="2490798">
                <a:moveTo>
                  <a:pt x="316739" y="106631"/>
                </a:moveTo>
                <a:cubicBezTo>
                  <a:pt x="585517" y="252104"/>
                  <a:pt x="1357216" y="698220"/>
                  <a:pt x="1779779" y="912965"/>
                </a:cubicBezTo>
                <a:cubicBezTo>
                  <a:pt x="2202343" y="1127710"/>
                  <a:pt x="2369982" y="1274568"/>
                  <a:pt x="2852120" y="1395103"/>
                </a:cubicBezTo>
                <a:cubicBezTo>
                  <a:pt x="3334258" y="1515638"/>
                  <a:pt x="4672608" y="1636173"/>
                  <a:pt x="4672608" y="1636173"/>
                </a:cubicBezTo>
                <a:cubicBezTo>
                  <a:pt x="5192153" y="1702675"/>
                  <a:pt x="5575924" y="1724841"/>
                  <a:pt x="5969393" y="1794114"/>
                </a:cubicBezTo>
                <a:cubicBezTo>
                  <a:pt x="6362862" y="1863387"/>
                  <a:pt x="6903189" y="1936816"/>
                  <a:pt x="7033422" y="2051809"/>
                </a:cubicBezTo>
                <a:cubicBezTo>
                  <a:pt x="7163655" y="2166802"/>
                  <a:pt x="7097154" y="2442507"/>
                  <a:pt x="6750790" y="2484071"/>
                </a:cubicBezTo>
                <a:cubicBezTo>
                  <a:pt x="6404426" y="2525635"/>
                  <a:pt x="5458160" y="2363536"/>
                  <a:pt x="4955240" y="2301191"/>
                </a:cubicBezTo>
                <a:cubicBezTo>
                  <a:pt x="4452320" y="2238846"/>
                  <a:pt x="3733270" y="2109998"/>
                  <a:pt x="3733270" y="2109998"/>
                </a:cubicBezTo>
                <a:cubicBezTo>
                  <a:pt x="3306550" y="2040725"/>
                  <a:pt x="2838266" y="1992234"/>
                  <a:pt x="2394920" y="1885554"/>
                </a:cubicBezTo>
                <a:cubicBezTo>
                  <a:pt x="1951575" y="1778874"/>
                  <a:pt x="1397393" y="1614005"/>
                  <a:pt x="1073197" y="1469918"/>
                </a:cubicBezTo>
                <a:cubicBezTo>
                  <a:pt x="749001" y="1325831"/>
                  <a:pt x="627080" y="1196984"/>
                  <a:pt x="449742" y="1021031"/>
                </a:cubicBezTo>
                <a:cubicBezTo>
                  <a:pt x="272404" y="845078"/>
                  <a:pt x="56273" y="577686"/>
                  <a:pt x="9168" y="414202"/>
                </a:cubicBezTo>
                <a:cubicBezTo>
                  <a:pt x="-37937" y="250718"/>
                  <a:pt x="108921" y="88620"/>
                  <a:pt x="167110" y="40129"/>
                </a:cubicBezTo>
                <a:cubicBezTo>
                  <a:pt x="225299" y="-8362"/>
                  <a:pt x="47961" y="-38842"/>
                  <a:pt x="316739" y="106631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CAF7C-CADC-1621-9D54-9E15497E0F31}"/>
              </a:ext>
            </a:extLst>
          </p:cNvPr>
          <p:cNvSpPr txBox="1"/>
          <p:nvPr/>
        </p:nvSpPr>
        <p:spPr>
          <a:xfrm>
            <a:off x="7516602" y="4353870"/>
            <a:ext cx="15708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MPD MC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116A86EC-B88B-CA7B-4F52-2AAF4B5EF7B9}"/>
              </a:ext>
            </a:extLst>
          </p:cNvPr>
          <p:cNvSpPr/>
          <p:nvPr/>
        </p:nvSpPr>
        <p:spPr>
          <a:xfrm>
            <a:off x="3186603" y="1242907"/>
            <a:ext cx="2346848" cy="3048217"/>
          </a:xfrm>
          <a:prstGeom prst="round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CD9D2E-C924-45CD-039B-14F757784E56}"/>
              </a:ext>
            </a:extLst>
          </p:cNvPr>
          <p:cNvSpPr txBox="1"/>
          <p:nvPr/>
        </p:nvSpPr>
        <p:spPr>
          <a:xfrm>
            <a:off x="229531" y="1155257"/>
            <a:ext cx="3009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Folding@Home</a:t>
            </a:r>
            <a:endParaRPr lang="en-US" b="1" dirty="0">
              <a:solidFill>
                <a:srgbClr val="0055A0"/>
              </a:solidFill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CB224-83DD-57F9-FB38-615E6FD2781D}"/>
              </a:ext>
            </a:extLst>
          </p:cNvPr>
          <p:cNvSpPr txBox="1"/>
          <p:nvPr/>
        </p:nvSpPr>
        <p:spPr>
          <a:xfrm>
            <a:off x="50083" y="5450341"/>
            <a:ext cx="15708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55A0"/>
                </a:solidFill>
                <a:latin typeface="Segoe UI Light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Errors during execution</a:t>
            </a:r>
          </a:p>
        </p:txBody>
      </p:sp>
    </p:spTree>
    <p:extLst>
      <p:ext uri="{BB962C8B-B14F-4D97-AF65-F5344CB8AC3E}">
        <p14:creationId xmlns:p14="http://schemas.microsoft.com/office/powerpoint/2010/main" val="280141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 animBg="1"/>
      <p:bldP spid="11" grpId="0" animBg="1"/>
      <p:bldP spid="16" grpId="0" animBg="1"/>
      <p:bldP spid="17" grpId="0"/>
      <p:bldP spid="18" grpId="0" animBg="1"/>
      <p:bldP spid="19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Discoveries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8DF501-23EB-47FA-ACE0-9FA7A7FA8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9"/>
          <a:stretch/>
        </p:blipFill>
        <p:spPr>
          <a:xfrm>
            <a:off x="0" y="1752599"/>
            <a:ext cx="9144000" cy="44681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CD85D91-1E80-4EB3-BBEA-7D56A5BC14EC}"/>
              </a:ext>
            </a:extLst>
          </p:cNvPr>
          <p:cNvSpPr/>
          <p:nvPr/>
        </p:nvSpPr>
        <p:spPr>
          <a:xfrm>
            <a:off x="2228850" y="4248150"/>
            <a:ext cx="1885950" cy="733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E223D98-5E82-4692-8B9F-4F167219FFDE}"/>
              </a:ext>
            </a:extLst>
          </p:cNvPr>
          <p:cNvSpPr/>
          <p:nvPr/>
        </p:nvSpPr>
        <p:spPr>
          <a:xfrm>
            <a:off x="7458074" y="2914651"/>
            <a:ext cx="647701" cy="1943100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84FFD6-6FB5-4C8A-AEEF-A3D234FC2AC9}"/>
              </a:ext>
            </a:extLst>
          </p:cNvPr>
          <p:cNvSpPr/>
          <p:nvPr/>
        </p:nvSpPr>
        <p:spPr>
          <a:xfrm>
            <a:off x="6724650" y="4371975"/>
            <a:ext cx="1800225" cy="638176"/>
          </a:xfrm>
          <a:prstGeom prst="ellipse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кругленный прямоугольник 16">
            <a:extLst>
              <a:ext uri="{FF2B5EF4-FFF2-40B4-BE49-F238E27FC236}">
                <a16:creationId xmlns:a16="http://schemas.microsoft.com/office/drawing/2014/main" id="{2F1F0F28-8B33-482C-8DE9-AB4FEFD3CE35}"/>
              </a:ext>
            </a:extLst>
          </p:cNvPr>
          <p:cNvSpPr/>
          <p:nvPr/>
        </p:nvSpPr>
        <p:spPr>
          <a:xfrm>
            <a:off x="608347" y="922712"/>
            <a:ext cx="3753196" cy="102957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+mj-lt"/>
              </a:rPr>
              <a:t>Wrong AMD processors estimation</a:t>
            </a:r>
            <a:endParaRPr lang="ru-RU" sz="20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2" name="Прямая со стрелкой 17">
            <a:extLst>
              <a:ext uri="{FF2B5EF4-FFF2-40B4-BE49-F238E27FC236}">
                <a16:creationId xmlns:a16="http://schemas.microsoft.com/office/drawing/2014/main" id="{8B8AB3D8-2D84-4CBE-9CD0-A8C7799CCB1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495550" y="1952290"/>
            <a:ext cx="676275" cy="22958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Скругленный прямоугольник 16">
            <a:extLst>
              <a:ext uri="{FF2B5EF4-FFF2-40B4-BE49-F238E27FC236}">
                <a16:creationId xmlns:a16="http://schemas.microsoft.com/office/drawing/2014/main" id="{9758C42F-FB4B-405A-9658-29E1E7EF6A4B}"/>
              </a:ext>
            </a:extLst>
          </p:cNvPr>
          <p:cNvSpPr/>
          <p:nvPr/>
        </p:nvSpPr>
        <p:spPr>
          <a:xfrm>
            <a:off x="4969890" y="955341"/>
            <a:ext cx="3753196" cy="102957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C000"/>
                </a:solidFill>
                <a:latin typeface="+mj-lt"/>
              </a:rPr>
              <a:t>Occasional speed loss on high ram </a:t>
            </a:r>
            <a:r>
              <a:rPr lang="en-US" sz="2000" dirty="0" err="1">
                <a:solidFill>
                  <a:srgbClr val="FFC000"/>
                </a:solidFill>
                <a:latin typeface="+mj-lt"/>
              </a:rPr>
              <a:t>Govorun</a:t>
            </a:r>
            <a:r>
              <a:rPr lang="en-US" sz="2000" dirty="0">
                <a:solidFill>
                  <a:srgbClr val="FFC000"/>
                </a:solidFill>
                <a:latin typeface="+mj-lt"/>
              </a:rPr>
              <a:t> nodes</a:t>
            </a:r>
            <a:endParaRPr lang="ru-RU" sz="20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6" name="Прямая со стрелкой 17">
            <a:extLst>
              <a:ext uri="{FF2B5EF4-FFF2-40B4-BE49-F238E27FC236}">
                <a16:creationId xmlns:a16="http://schemas.microsoft.com/office/drawing/2014/main" id="{44C11147-6A8B-423E-8C60-AC564128E413}"/>
              </a:ext>
            </a:extLst>
          </p:cNvPr>
          <p:cNvCxnSpPr>
            <a:cxnSpLocks/>
          </p:cNvCxnSpPr>
          <p:nvPr/>
        </p:nvCxnSpPr>
        <p:spPr>
          <a:xfrm>
            <a:off x="5743574" y="1981410"/>
            <a:ext cx="1714500" cy="136186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0570E-2E7D-B44A-881D-3598D614CD3A}"/>
              </a:ext>
            </a:extLst>
          </p:cNvPr>
          <p:cNvCxnSpPr/>
          <p:nvPr/>
        </p:nvCxnSpPr>
        <p:spPr>
          <a:xfrm>
            <a:off x="413657" y="5823857"/>
            <a:ext cx="86604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80">
            <a:extLst>
              <a:ext uri="{FF2B5EF4-FFF2-40B4-BE49-F238E27FC236}">
                <a16:creationId xmlns:a16="http://schemas.microsoft.com/office/drawing/2014/main" id="{1F3ED65F-8021-B140-A937-B48EB010978C}"/>
              </a:ext>
            </a:extLst>
          </p:cNvPr>
          <p:cNvSpPr/>
          <p:nvPr/>
        </p:nvSpPr>
        <p:spPr>
          <a:xfrm>
            <a:off x="3298676" y="5976877"/>
            <a:ext cx="251062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DB12 benchmark</a:t>
            </a:r>
          </a:p>
        </p:txBody>
      </p:sp>
      <p:sp>
        <p:nvSpPr>
          <p:cNvPr id="18" name="Rectangle 80">
            <a:extLst>
              <a:ext uri="{FF2B5EF4-FFF2-40B4-BE49-F238E27FC236}">
                <a16:creationId xmlns:a16="http://schemas.microsoft.com/office/drawing/2014/main" id="{E9804061-8D04-6F40-BE96-A29990A74ECF}"/>
              </a:ext>
            </a:extLst>
          </p:cNvPr>
          <p:cNvSpPr/>
          <p:nvPr/>
        </p:nvSpPr>
        <p:spPr>
          <a:xfrm rot="16200000">
            <a:off x="-471968" y="3454992"/>
            <a:ext cx="137230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Walltime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888595D-49D9-C244-B6A0-8E9A595321DC}"/>
              </a:ext>
            </a:extLst>
          </p:cNvPr>
          <p:cNvCxnSpPr>
            <a:cxnSpLocks/>
          </p:cNvCxnSpPr>
          <p:nvPr/>
        </p:nvCxnSpPr>
        <p:spPr>
          <a:xfrm flipV="1">
            <a:off x="423931" y="1752599"/>
            <a:ext cx="0" cy="407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912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CPU core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910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29C876-378A-47B1-8F97-84C5F2D80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1356" y="83941"/>
            <a:ext cx="8972743" cy="838771"/>
          </a:xfrm>
          <a:prstGeom prst="roundRect">
            <a:avLst>
              <a:gd name="adj" fmla="val 8410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Segoe UI Light" panose="020B0502040204020203" pitchFamily="34" charset="0"/>
              </a:rPr>
              <a:t>Total CPU performance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C4B0EE-4E41-F55E-D401-DF424D5A5B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/>
          <a:stretch/>
        </p:blipFill>
        <p:spPr>
          <a:xfrm>
            <a:off x="584396" y="1014323"/>
            <a:ext cx="7656927" cy="51332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50CAF1-2275-9D75-66EC-CC6851D216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584395" y="1014323"/>
            <a:ext cx="7656927" cy="5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82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5245894" y="2071657"/>
            <a:ext cx="2347912" cy="14525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1575" y="2155780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09562" y="1565216"/>
            <a:ext cx="4043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root macro.c(input)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695700" y="1215995"/>
            <a:ext cx="0" cy="5126067"/>
          </a:xfrm>
          <a:prstGeom prst="line">
            <a:avLst/>
          </a:prstGeom>
          <a:ln>
            <a:solidFill>
              <a:srgbClr val="0055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1A2799-F3CB-439C-AA05-A1FE93FB6082}"/>
              </a:ext>
            </a:extLst>
          </p:cNvPr>
          <p:cNvSpPr txBox="1"/>
          <p:nvPr/>
        </p:nvSpPr>
        <p:spPr>
          <a:xfrm>
            <a:off x="3848100" y="1565216"/>
            <a:ext cx="51435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0055A0"/>
                </a:solidFill>
                <a:latin typeface="Courier New" panose="02070309020205020404" pitchFamily="49" charset="0"/>
                <a:ea typeface="Segoe UI" panose="020B0502040204020203" pitchFamily="34" charset="0"/>
                <a:cs typeface="Courier New" panose="02070309020205020404" pitchFamily="49" charset="0"/>
              </a:rPr>
              <a:t>$ job_monitoring root macro.c(input)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53137" y="2628075"/>
            <a:ext cx="1352550" cy="7905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User job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(root)</a:t>
            </a:r>
            <a:endParaRPr lang="ru-RU" dirty="0">
              <a:solidFill>
                <a:srgbClr val="10428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6863" y="2155780"/>
            <a:ext cx="1683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job_monitoring</a:t>
            </a:r>
            <a:endParaRPr lang="ru-RU" dirty="0"/>
          </a:p>
        </p:txBody>
      </p:sp>
      <p:sp>
        <p:nvSpPr>
          <p:cNvPr id="20" name="Цилиндр 19"/>
          <p:cNvSpPr/>
          <p:nvPr/>
        </p:nvSpPr>
        <p:spPr>
          <a:xfrm>
            <a:off x="5245894" y="4572000"/>
            <a:ext cx="1814512" cy="1533525"/>
          </a:xfrm>
          <a:prstGeom prst="can">
            <a:avLst/>
          </a:prstGeom>
          <a:solidFill>
            <a:schemeClr val="bg1"/>
          </a:solidFill>
          <a:ln w="38100">
            <a:solidFill>
              <a:srgbClr val="0055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104282"/>
                </a:solidFill>
              </a:rPr>
              <a:t>Monitoring DB</a:t>
            </a:r>
            <a:br>
              <a:rPr lang="en-US" dirty="0">
                <a:solidFill>
                  <a:srgbClr val="104282"/>
                </a:solidFill>
              </a:rPr>
            </a:br>
            <a:r>
              <a:rPr lang="en-US" dirty="0">
                <a:solidFill>
                  <a:srgbClr val="104282"/>
                </a:solidFill>
              </a:rPr>
              <a:t>(InfluxDB)</a:t>
            </a:r>
            <a:endParaRPr lang="ru-RU" dirty="0">
              <a:solidFill>
                <a:srgbClr val="104282"/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5862637" y="3524250"/>
            <a:ext cx="0" cy="1228725"/>
          </a:xfrm>
          <a:prstGeom prst="straightConnector1">
            <a:avLst/>
          </a:prstGeom>
          <a:ln w="38100">
            <a:solidFill>
              <a:srgbClr val="0055A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50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User job monitoring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C3E1D-68B7-4B60-8493-47C05ACA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5374"/>
            <a:ext cx="9144000" cy="3724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20C3CE-9B83-4A68-A993-0FF2C3CA46BB}"/>
              </a:ext>
            </a:extLst>
          </p:cNvPr>
          <p:cNvSpPr/>
          <p:nvPr/>
        </p:nvSpPr>
        <p:spPr>
          <a:xfrm>
            <a:off x="1710916" y="3257550"/>
            <a:ext cx="1460916" cy="400050"/>
          </a:xfrm>
          <a:prstGeom prst="rect">
            <a:avLst/>
          </a:prstGeom>
          <a:solidFill>
            <a:srgbClr val="FF800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Disk out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9033C1-21F5-47A7-9A47-24E226B9DB92}"/>
              </a:ext>
            </a:extLst>
          </p:cNvPr>
          <p:cNvSpPr/>
          <p:nvPr/>
        </p:nvSpPr>
        <p:spPr>
          <a:xfrm>
            <a:off x="6940141" y="3409950"/>
            <a:ext cx="1460916" cy="40005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Disk 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D81394-06FC-4A40-8C90-3939F674FC0E}"/>
              </a:ext>
            </a:extLst>
          </p:cNvPr>
          <p:cNvSpPr/>
          <p:nvPr/>
        </p:nvSpPr>
        <p:spPr>
          <a:xfrm>
            <a:off x="3574842" y="5178831"/>
            <a:ext cx="1460916" cy="4000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10000"/>
                  </a:schemeClr>
                </a:solidFill>
              </a:rPr>
              <a:t>RAM usage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7E9DAAC-497E-444A-BFFD-A2670D4F764D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05300" y="4714875"/>
            <a:ext cx="504825" cy="463956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07">
            <a:extLst>
              <a:ext uri="{FF2B5EF4-FFF2-40B4-BE49-F238E27FC236}">
                <a16:creationId xmlns:a16="http://schemas.microsoft.com/office/drawing/2014/main" id="{B1617867-E208-44FF-A660-9AADBCE4E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583" y="958256"/>
            <a:ext cx="354094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GenToDst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job on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Govorun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9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Зачем интегрировать ресурсы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457200" y="1066799"/>
            <a:ext cx="8229600" cy="5540477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 algn="ctr">
              <a:buNone/>
            </a:pPr>
            <a:r>
              <a:rPr lang="ru-RU" sz="2400" b="1" dirty="0">
                <a:latin typeface="Segoe UI Light" panose="020B0502040204020203" pitchFamily="34" charset="0"/>
              </a:rPr>
              <a:t>Большое количество однотипных вычислительных задач - сотни тысяч задач, сотни </a:t>
            </a:r>
            <a:r>
              <a:rPr lang="en-US" sz="2400" b="1" dirty="0">
                <a:latin typeface="Segoe UI Light" panose="020B0502040204020203" pitchFamily="34" charset="0"/>
              </a:rPr>
              <a:t>CPU-</a:t>
            </a:r>
            <a:r>
              <a:rPr lang="ru-RU" sz="2400" b="1" dirty="0">
                <a:latin typeface="Segoe UI Light" panose="020B0502040204020203" pitchFamily="34" charset="0"/>
              </a:rPr>
              <a:t>лет в год. </a:t>
            </a:r>
            <a:endParaRPr lang="en-US" sz="2000" b="1" dirty="0">
              <a:latin typeface="Segoe UI Light" panose="020B0502040204020203" pitchFamily="34" charset="0"/>
            </a:endParaRPr>
          </a:p>
          <a:p>
            <a:pPr algn="just">
              <a:buAutoNum type="arabicPeriod"/>
            </a:pPr>
            <a:r>
              <a:rPr lang="ru-RU" sz="2000" dirty="0">
                <a:latin typeface="Segoe UI Light" panose="020B0502040204020203" pitchFamily="34" charset="0"/>
              </a:rPr>
              <a:t>Запуск таких объёмов на любом из доступных ресурсов приведёт к одному из двух исходов: </a:t>
            </a:r>
          </a:p>
          <a:p>
            <a:pPr lvl="1" algn="just"/>
            <a:r>
              <a:rPr lang="ru-RU" sz="1800" dirty="0">
                <a:latin typeface="Segoe UI Light" panose="020B0502040204020203" pitchFamily="34" charset="0"/>
              </a:rPr>
              <a:t>Задачи будут считаться слишком долго</a:t>
            </a:r>
          </a:p>
          <a:p>
            <a:pPr lvl="1" algn="just"/>
            <a:r>
              <a:rPr lang="ru-RU" sz="1800" dirty="0">
                <a:latin typeface="Segoe UI Light" panose="020B0502040204020203" pitchFamily="34" charset="0"/>
              </a:rPr>
              <a:t>Вычислительный ресурс будет недоступен для других пользователей</a:t>
            </a:r>
          </a:p>
          <a:p>
            <a:pPr algn="just">
              <a:buFont typeface="+mj-lt"/>
              <a:buAutoNum type="arabicPeriod"/>
            </a:pPr>
            <a:r>
              <a:rPr lang="ru-RU" sz="2200" dirty="0">
                <a:latin typeface="Segoe UI Light" panose="020B0502040204020203" pitchFamily="34" charset="0"/>
              </a:rPr>
              <a:t>Ручной запуск на разных ресурсах превратится в большую проблему для ответственного:</a:t>
            </a:r>
          </a:p>
          <a:p>
            <a:pPr lvl="1" algn="just"/>
            <a:r>
              <a:rPr lang="ru-RU" sz="1800" dirty="0">
                <a:latin typeface="Segoe UI Light" panose="020B0502040204020203" pitchFamily="34" charset="0"/>
              </a:rPr>
              <a:t>Придётся эмпирически делить нагрузку между ресурсами</a:t>
            </a:r>
          </a:p>
          <a:p>
            <a:pPr lvl="1" algn="just"/>
            <a:r>
              <a:rPr lang="ru-RU" sz="1800" dirty="0">
                <a:latin typeface="Segoe UI Light" panose="020B0502040204020203" pitchFamily="34" charset="0"/>
              </a:rPr>
              <a:t>Входные данные придётся вручную распределять по разным ресурсам. Сбор результатов так же потребует дополнительных усилий.</a:t>
            </a:r>
          </a:p>
          <a:p>
            <a:pPr lvl="1" algn="just"/>
            <a:r>
              <a:rPr lang="ru-RU" sz="1800" dirty="0">
                <a:latin typeface="Segoe UI Light" panose="020B0502040204020203" pitchFamily="34" charset="0"/>
              </a:rPr>
              <a:t>Вопросы использования новых появившихся ресурсов – это на 100% проблема конечного пользователя. Ему придётся быть в курсе изменений на всех используемых ресурсах.</a:t>
            </a:r>
          </a:p>
          <a:p>
            <a:pPr lvl="1" algn="just"/>
            <a:r>
              <a:rPr lang="ru-RU" sz="1800" dirty="0">
                <a:latin typeface="Segoe UI Light" panose="020B0502040204020203" pitchFamily="34" charset="0"/>
              </a:rPr>
              <a:t>В случае появления проблем на ресурсах или обнаружения ошибок в запускаемых задачах пользователю потребуется перезапускать или перенаправлять нагрузку в «ручном режиме»</a:t>
            </a:r>
          </a:p>
          <a:p>
            <a:pPr lvl="1" algn="just"/>
            <a:endParaRPr lang="ru-RU" sz="18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26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95631" y="796910"/>
            <a:ext cx="7705481" cy="5613100"/>
            <a:chOff x="384135" y="688417"/>
            <a:chExt cx="8537261" cy="609371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3152364" y="2863082"/>
              <a:ext cx="1245704" cy="1595377"/>
              <a:chOff x="4590325" y="9284375"/>
              <a:chExt cx="986681" cy="1263645"/>
            </a:xfrm>
          </p:grpSpPr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7" t="10195" r="75605" b="11467"/>
              <a:stretch/>
            </p:blipFill>
            <p:spPr bwMode="auto">
              <a:xfrm>
                <a:off x="4590325" y="9535095"/>
                <a:ext cx="983220" cy="1012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4597989" y="9321908"/>
                <a:ext cx="974650" cy="1226112"/>
              </a:xfrm>
              <a:prstGeom prst="rect">
                <a:avLst/>
              </a:prstGeom>
              <a:noFill/>
              <a:ln>
                <a:solidFill>
                  <a:srgbClr val="4F81B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02356" y="9284375"/>
                <a:ext cx="974650" cy="280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>
                    <a:latin typeface="Agency FB" panose="00010606040000040003" pitchFamily="2" charset="0"/>
                    <a:cs typeface="Times New Roman" panose="02020603050405020304" pitchFamily="18" charset="0"/>
                  </a:rPr>
                  <a:t>Tier-1</a:t>
                </a:r>
                <a:endParaRPr lang="ru-RU" sz="1700" dirty="0"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4487315" y="2863082"/>
              <a:ext cx="1236623" cy="1597638"/>
              <a:chOff x="5629442" y="9284375"/>
              <a:chExt cx="979488" cy="1265436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87" t="9644" r="50706" b="11467"/>
              <a:stretch/>
            </p:blipFill>
            <p:spPr bwMode="auto">
              <a:xfrm>
                <a:off x="5629442" y="9535095"/>
                <a:ext cx="976313" cy="1014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2" name="Группа 11"/>
              <p:cNvGrpSpPr/>
              <p:nvPr/>
            </p:nvGrpSpPr>
            <p:grpSpPr>
              <a:xfrm>
                <a:off x="5629913" y="9284375"/>
                <a:ext cx="979017" cy="1263645"/>
                <a:chOff x="4597989" y="9284375"/>
                <a:chExt cx="979017" cy="1263645"/>
              </a:xfrm>
            </p:grpSpPr>
            <p:sp>
              <p:nvSpPr>
                <p:cNvPr id="14" name="Прямоугольник 13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4602356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Tier-2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6" name="Группа 15"/>
            <p:cNvGrpSpPr/>
            <p:nvPr/>
          </p:nvGrpSpPr>
          <p:grpSpPr>
            <a:xfrm>
              <a:off x="6057699" y="2864022"/>
              <a:ext cx="2351214" cy="1595377"/>
              <a:chOff x="6645272" y="9284375"/>
              <a:chExt cx="1862318" cy="1263645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669" t="7796" r="352" b="14163"/>
              <a:stretch/>
            </p:blipFill>
            <p:spPr bwMode="auto">
              <a:xfrm>
                <a:off x="6645272" y="9535095"/>
                <a:ext cx="979218" cy="10090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8" name="Группа 17"/>
              <p:cNvGrpSpPr/>
              <p:nvPr/>
            </p:nvGrpSpPr>
            <p:grpSpPr>
              <a:xfrm>
                <a:off x="6645607" y="9284375"/>
                <a:ext cx="1861983" cy="1263645"/>
                <a:chOff x="4597988" y="9284375"/>
                <a:chExt cx="1861983" cy="1263645"/>
              </a:xfrm>
            </p:grpSpPr>
            <p:sp>
              <p:nvSpPr>
                <p:cNvPr id="19" name="Прямоугольник 18"/>
                <p:cNvSpPr/>
                <p:nvPr/>
              </p:nvSpPr>
              <p:spPr>
                <a:xfrm>
                  <a:off x="4597988" y="9321908"/>
                  <a:ext cx="1861983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5099571" y="9284375"/>
                  <a:ext cx="974650" cy="2803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Govorun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" name="Группа 20"/>
            <p:cNvGrpSpPr/>
            <p:nvPr/>
          </p:nvGrpSpPr>
          <p:grpSpPr>
            <a:xfrm>
              <a:off x="1823408" y="2873252"/>
              <a:ext cx="1236028" cy="1590540"/>
              <a:chOff x="7672366" y="9289405"/>
              <a:chExt cx="979017" cy="1259814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19" t="10059" r="25572" b="11466"/>
              <a:stretch/>
            </p:blipFill>
            <p:spPr bwMode="auto">
              <a:xfrm>
                <a:off x="7672367" y="9534525"/>
                <a:ext cx="976334" cy="10146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3" name="Группа 22"/>
              <p:cNvGrpSpPr/>
              <p:nvPr/>
            </p:nvGrpSpPr>
            <p:grpSpPr>
              <a:xfrm>
                <a:off x="7672366" y="9289405"/>
                <a:ext cx="979017" cy="1258615"/>
                <a:chOff x="4597989" y="9289405"/>
                <a:chExt cx="979017" cy="1258615"/>
              </a:xfrm>
            </p:grpSpPr>
            <p:sp>
              <p:nvSpPr>
                <p:cNvPr id="24" name="Прямоугольник 23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602356" y="9289405"/>
                  <a:ext cx="974650" cy="3043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Clouds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6" name="Группа 25"/>
            <p:cNvGrpSpPr/>
            <p:nvPr/>
          </p:nvGrpSpPr>
          <p:grpSpPr>
            <a:xfrm>
              <a:off x="391981" y="2485792"/>
              <a:ext cx="1230901" cy="1602188"/>
              <a:chOff x="8705110" y="9272576"/>
              <a:chExt cx="974956" cy="1269041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8705110" y="9272576"/>
                <a:ext cx="974650" cy="1269041"/>
                <a:chOff x="4597989" y="9278979"/>
                <a:chExt cx="974650" cy="1269041"/>
              </a:xfrm>
            </p:grpSpPr>
            <p:sp>
              <p:nvSpPr>
                <p:cNvPr id="31" name="Прямоугольник 30"/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4619933" y="9278979"/>
                  <a:ext cx="943839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NICA cluster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8" name="Прямоугольник 27"/>
              <p:cNvSpPr/>
              <p:nvPr/>
            </p:nvSpPr>
            <p:spPr>
              <a:xfrm>
                <a:off x="8705416" y="9534525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sp>
            <p:nvSpPr>
              <p:cNvPr id="29" name="Овал 28"/>
              <p:cNvSpPr/>
              <p:nvPr/>
            </p:nvSpPr>
            <p:spPr>
              <a:xfrm>
                <a:off x="8713361" y="9566152"/>
                <a:ext cx="943838" cy="94383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0" name="Picture 4" descr="https://bmn.jinr.ru/wp-content/uploads/2019/08/ncx_cluster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0" b="6330"/>
              <a:stretch/>
            </p:blipFill>
            <p:spPr bwMode="auto">
              <a:xfrm>
                <a:off x="8727055" y="9572618"/>
                <a:ext cx="923925" cy="93090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BB5B8B09-AE65-FB07-AFF2-4BF38E78D7AB}"/>
                </a:ext>
              </a:extLst>
            </p:cNvPr>
            <p:cNvGrpSpPr/>
            <p:nvPr/>
          </p:nvGrpSpPr>
          <p:grpSpPr>
            <a:xfrm>
              <a:off x="395649" y="852580"/>
              <a:ext cx="1239683" cy="1587920"/>
              <a:chOff x="-9325797" y="239907"/>
              <a:chExt cx="981912" cy="1257739"/>
            </a:xfrm>
          </p:grpSpPr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id="{9F8DCC4B-760C-14E8-1480-452F156C8D4B}"/>
                  </a:ext>
                </a:extLst>
              </p:cNvPr>
              <p:cNvGrpSpPr/>
              <p:nvPr/>
            </p:nvGrpSpPr>
            <p:grpSpPr>
              <a:xfrm>
                <a:off x="-9325797" y="239907"/>
                <a:ext cx="981912" cy="1257739"/>
                <a:chOff x="4597989" y="9290281"/>
                <a:chExt cx="981912" cy="1257739"/>
              </a:xfrm>
            </p:grpSpPr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id="{4EBDA698-9984-5EA2-59E3-DFC97F568709}"/>
                    </a:ext>
                  </a:extLst>
                </p:cNvPr>
                <p:cNvSpPr/>
                <p:nvPr/>
              </p:nvSpPr>
              <p:spPr>
                <a:xfrm>
                  <a:off x="4597989" y="9321908"/>
                  <a:ext cx="974650" cy="1226112"/>
                </a:xfrm>
                <a:prstGeom prst="rect">
                  <a:avLst/>
                </a:prstGeom>
                <a:noFill/>
                <a:ln>
                  <a:solidFill>
                    <a:srgbClr val="4F81B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AC85D56-757A-3F18-D8EE-C420EFFCAC3D}"/>
                    </a:ext>
                  </a:extLst>
                </p:cNvPr>
                <p:cNvSpPr txBox="1"/>
                <p:nvPr/>
              </p:nvSpPr>
              <p:spPr>
                <a:xfrm>
                  <a:off x="4605251" y="9290281"/>
                  <a:ext cx="974650" cy="280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700" dirty="0">
                      <a:latin typeface="Agency FB" panose="00010606040000040003" pitchFamily="2" charset="0"/>
                      <a:cs typeface="Times New Roman" panose="02020603050405020304" pitchFamily="18" charset="0"/>
                    </a:rPr>
                    <a:t>UNAM</a:t>
                  </a:r>
                  <a:endParaRPr lang="ru-RU" sz="1700" dirty="0"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5" name="Прямоугольник 34">
                <a:extLst>
                  <a:ext uri="{FF2B5EF4-FFF2-40B4-BE49-F238E27FC236}">
                    <a16:creationId xmlns:a16="http://schemas.microsoft.com/office/drawing/2014/main" id="{DCFDA7D9-5916-3BB4-D3AF-6F9FC46BC4AF}"/>
                  </a:ext>
                </a:extLst>
              </p:cNvPr>
              <p:cNvSpPr/>
              <p:nvPr/>
            </p:nvSpPr>
            <p:spPr>
              <a:xfrm>
                <a:off x="-9324088" y="490554"/>
                <a:ext cx="974650" cy="1007092"/>
              </a:xfrm>
              <a:prstGeom prst="rect">
                <a:avLst/>
              </a:prstGeom>
              <a:solidFill>
                <a:srgbClr val="4F81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  <p:pic>
            <p:nvPicPr>
              <p:cNvPr id="36" name="Picture 2" descr="National Autonomous University of Mexico | university, Mexico City, Mexico  | Britannica">
                <a:extLst>
                  <a:ext uri="{FF2B5EF4-FFF2-40B4-BE49-F238E27FC236}">
                    <a16:creationId xmlns:a16="http://schemas.microsoft.com/office/drawing/2014/main" id="{50FF068C-71A5-2A0F-3A4B-39034124D876}"/>
                  </a:ext>
                </a:extLst>
              </p:cNvPr>
              <p:cNvPicPr>
                <a:picLocks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73" r="14017"/>
              <a:stretch/>
            </p:blipFill>
            <p:spPr bwMode="auto">
              <a:xfrm>
                <a:off x="-9325797" y="506253"/>
                <a:ext cx="974650" cy="974650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4D650820-995E-36FB-EBD4-3EFFA7D5D51C}"/>
                </a:ext>
              </a:extLst>
            </p:cNvPr>
            <p:cNvGrpSpPr/>
            <p:nvPr/>
          </p:nvGrpSpPr>
          <p:grpSpPr>
            <a:xfrm>
              <a:off x="7501281" y="713643"/>
              <a:ext cx="1395279" cy="1061805"/>
              <a:chOff x="-9885141" y="3641429"/>
              <a:chExt cx="1105153" cy="841021"/>
            </a:xfrm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38828FE2-9D19-FA14-D913-D4EA8C67EA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9206047" y="4056391"/>
                <a:ext cx="426059" cy="426059"/>
              </a:xfrm>
              <a:prstGeom prst="rect">
                <a:avLst/>
              </a:prstGeom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122E0AF9-A8A9-3FC2-9496-9A78D34F49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9885141" y="3641429"/>
                <a:ext cx="713010" cy="713010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B5BDBE37-861A-D88D-F67A-89F46B800E0B}"/>
                </a:ext>
              </a:extLst>
            </p:cNvPr>
            <p:cNvGrpSpPr/>
            <p:nvPr/>
          </p:nvGrpSpPr>
          <p:grpSpPr>
            <a:xfrm>
              <a:off x="7304352" y="1692238"/>
              <a:ext cx="1223028" cy="1189628"/>
              <a:chOff x="-7792661" y="5048063"/>
              <a:chExt cx="968720" cy="942264"/>
            </a:xfrm>
          </p:grpSpPr>
          <p:pic>
            <p:nvPicPr>
              <p:cNvPr id="43" name="Рисунок 42">
                <a:extLst>
                  <a:ext uri="{FF2B5EF4-FFF2-40B4-BE49-F238E27FC236}">
                    <a16:creationId xmlns:a16="http://schemas.microsoft.com/office/drawing/2014/main" id="{E2D63DE1-9D73-06A0-6A33-D4217101F3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-7718063" y="5048063"/>
                <a:ext cx="552015" cy="637695"/>
              </a:xfrm>
              <a:prstGeom prst="rect">
                <a:avLst/>
              </a:prstGeom>
            </p:spPr>
          </p:pic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A83E7A3F-A1E4-24ED-A48A-193835A22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47057" y="5315606"/>
                <a:ext cx="373567" cy="373567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B0F93D1-88DC-F0AA-E3FA-EDC75320A48E}"/>
                  </a:ext>
                </a:extLst>
              </p:cNvPr>
              <p:cNvSpPr txBox="1"/>
              <p:nvPr/>
            </p:nvSpPr>
            <p:spPr>
              <a:xfrm>
                <a:off x="-7792661" y="5673413"/>
                <a:ext cx="968720" cy="31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Agency FB" panose="00010606040000040003" pitchFamily="2" charset="0"/>
                  </a:rPr>
                  <a:t>MLIT EOS</a:t>
                </a:r>
                <a:endParaRPr lang="ru-RU" sz="2000" dirty="0"/>
              </a:p>
            </p:txBody>
          </p:sp>
        </p:grp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191F8DCE-790D-0DDE-D8D9-B34CC5C6F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26164" y="1378851"/>
              <a:ext cx="2303453" cy="40004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>
              <a:extLst>
                <a:ext uri="{FF2B5EF4-FFF2-40B4-BE49-F238E27FC236}">
                  <a16:creationId xmlns:a16="http://schemas.microsoft.com/office/drawing/2014/main" id="{6FB312FC-B9D9-93AA-DD8E-FC8EB7054C00}"/>
                </a:ext>
              </a:extLst>
            </p:cNvPr>
            <p:cNvCxnSpPr>
              <a:cxnSpLocks/>
              <a:stCxn id="73" idx="1"/>
            </p:cNvCxnSpPr>
            <p:nvPr/>
          </p:nvCxnSpPr>
          <p:spPr>
            <a:xfrm flipH="1">
              <a:off x="1594015" y="1622914"/>
              <a:ext cx="2409263" cy="108348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DDC78937-D3B6-97E1-3E55-0533B365DE9E}"/>
                </a:ext>
              </a:extLst>
            </p:cNvPr>
            <p:cNvCxnSpPr>
              <a:cxnSpLocks/>
              <a:endCxn id="25" idx="0"/>
            </p:cNvCxnSpPr>
            <p:nvPr/>
          </p:nvCxnSpPr>
          <p:spPr>
            <a:xfrm flipH="1">
              <a:off x="2444180" y="1868776"/>
              <a:ext cx="1593678" cy="1004476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1CB23A05-0E33-A392-682B-E27DDE1213ED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3782811" y="1960333"/>
              <a:ext cx="438765" cy="902749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BA8454A2-9657-E354-A71E-CDD7E716BCE0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5103167" y="1940167"/>
              <a:ext cx="5514" cy="922915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9A771E8D-E07E-85CF-0429-DC430C51E9E0}"/>
                </a:ext>
              </a:extLst>
            </p:cNvPr>
            <p:cNvCxnSpPr>
              <a:cxnSpLocks/>
              <a:stCxn id="72" idx="3"/>
            </p:cNvCxnSpPr>
            <p:nvPr/>
          </p:nvCxnSpPr>
          <p:spPr>
            <a:xfrm>
              <a:off x="6555191" y="1626501"/>
              <a:ext cx="778632" cy="443102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>
              <a:extLst>
                <a:ext uri="{FF2B5EF4-FFF2-40B4-BE49-F238E27FC236}">
                  <a16:creationId xmlns:a16="http://schemas.microsoft.com/office/drawing/2014/main" id="{BA8454A2-9657-E354-A71E-CDD7E716BCE0}"/>
                </a:ext>
              </a:extLst>
            </p:cNvPr>
            <p:cNvCxnSpPr>
              <a:cxnSpLocks/>
            </p:cNvCxnSpPr>
            <p:nvPr/>
          </p:nvCxnSpPr>
          <p:spPr>
            <a:xfrm>
              <a:off x="6229055" y="1933034"/>
              <a:ext cx="626418" cy="940218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314455B0-5E35-90CA-143B-204F3CD0FC0C}"/>
                </a:ext>
              </a:extLst>
            </p:cNvPr>
            <p:cNvCxnSpPr>
              <a:cxnSpLocks/>
            </p:cNvCxnSpPr>
            <p:nvPr/>
          </p:nvCxnSpPr>
          <p:spPr>
            <a:xfrm>
              <a:off x="6555191" y="1322110"/>
              <a:ext cx="1036686" cy="2457"/>
            </a:xfrm>
            <a:prstGeom prst="straightConnector1">
              <a:avLst/>
            </a:prstGeom>
            <a:ln w="57150">
              <a:solidFill>
                <a:srgbClr val="0055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970C7D5-4FC2-3B29-88AB-354921E46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5324" y="6212824"/>
              <a:ext cx="1418591" cy="569303"/>
            </a:xfrm>
            <a:prstGeom prst="rect">
              <a:avLst/>
            </a:prstGeom>
          </p:spPr>
        </p:pic>
        <p:grpSp>
          <p:nvGrpSpPr>
            <p:cNvPr id="55" name="Группа 54"/>
            <p:cNvGrpSpPr/>
            <p:nvPr/>
          </p:nvGrpSpPr>
          <p:grpSpPr>
            <a:xfrm>
              <a:off x="5942658" y="4659667"/>
              <a:ext cx="1238125" cy="1576313"/>
              <a:chOff x="5888878" y="10903033"/>
              <a:chExt cx="980678" cy="1248543"/>
            </a:xfrm>
          </p:grpSpPr>
          <p:grpSp>
            <p:nvGrpSpPr>
              <p:cNvPr id="56" name="Группа 55"/>
              <p:cNvGrpSpPr/>
              <p:nvPr/>
            </p:nvGrpSpPr>
            <p:grpSpPr>
              <a:xfrm>
                <a:off x="5889184" y="10903033"/>
                <a:ext cx="980372" cy="1248543"/>
                <a:chOff x="8705108" y="9293072"/>
                <a:chExt cx="980372" cy="1248545"/>
              </a:xfrm>
            </p:grpSpPr>
            <p:grpSp>
              <p:nvGrpSpPr>
                <p:cNvPr id="58" name="Группа 57"/>
                <p:cNvGrpSpPr/>
                <p:nvPr/>
              </p:nvGrpSpPr>
              <p:grpSpPr>
                <a:xfrm>
                  <a:off x="8705108" y="9293072"/>
                  <a:ext cx="980372" cy="1248542"/>
                  <a:chOff x="4597989" y="9299478"/>
                  <a:chExt cx="980372" cy="1248542"/>
                </a:xfrm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4603711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Polytech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9" name="Прямоугольник 58"/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60" name="Овал 59"/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sp>
            <p:nvSpPr>
              <p:cNvPr id="57" name="Овал 56"/>
              <p:cNvSpPr/>
              <p:nvPr/>
            </p:nvSpPr>
            <p:spPr>
              <a:xfrm>
                <a:off x="5888878" y="11171406"/>
                <a:ext cx="962794" cy="962794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700"/>
              </a:p>
            </p:txBody>
          </p:sp>
        </p:grpSp>
        <p:grpSp>
          <p:nvGrpSpPr>
            <p:cNvPr id="63" name="Группа 62"/>
            <p:cNvGrpSpPr/>
            <p:nvPr/>
          </p:nvGrpSpPr>
          <p:grpSpPr>
            <a:xfrm>
              <a:off x="7317271" y="4664100"/>
              <a:ext cx="1231287" cy="1576309"/>
              <a:chOff x="7230338" y="11293532"/>
              <a:chExt cx="975262" cy="1248542"/>
            </a:xfrm>
          </p:grpSpPr>
          <p:grpSp>
            <p:nvGrpSpPr>
              <p:cNvPr id="64" name="Группа 63"/>
              <p:cNvGrpSpPr/>
              <p:nvPr/>
            </p:nvGrpSpPr>
            <p:grpSpPr>
              <a:xfrm>
                <a:off x="7230338" y="11293532"/>
                <a:ext cx="975262" cy="1248542"/>
                <a:chOff x="8704804" y="9293075"/>
                <a:chExt cx="975262" cy="1248542"/>
              </a:xfrm>
            </p:grpSpPr>
            <p:grpSp>
              <p:nvGrpSpPr>
                <p:cNvPr id="66" name="Группа 65"/>
                <p:cNvGrpSpPr/>
                <p:nvPr/>
              </p:nvGrpSpPr>
              <p:grpSpPr>
                <a:xfrm>
                  <a:off x="8704804" y="9293075"/>
                  <a:ext cx="974956" cy="1248542"/>
                  <a:chOff x="4597683" y="9299478"/>
                  <a:chExt cx="974956" cy="1248542"/>
                </a:xfrm>
              </p:grpSpPr>
              <p:sp>
                <p:nvSpPr>
                  <p:cNvPr id="69" name="Прямоугольник 68"/>
                  <p:cNvSpPr/>
                  <p:nvPr/>
                </p:nvSpPr>
                <p:spPr>
                  <a:xfrm>
                    <a:off x="4597989" y="9321908"/>
                    <a:ext cx="974650" cy="122611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4F81B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sz="1700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4597683" y="9299478"/>
                    <a:ext cx="974650" cy="2803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700" dirty="0">
                        <a:latin typeface="Agency FB" panose="00010606040000040003" pitchFamily="2" charset="0"/>
                        <a:cs typeface="Times New Roman" panose="02020603050405020304" pitchFamily="18" charset="0"/>
                      </a:rPr>
                      <a:t>MSC</a:t>
                    </a:r>
                    <a:endParaRPr lang="ru-RU" sz="1700" dirty="0"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67" name="Прямоугольник 66"/>
                <p:cNvSpPr/>
                <p:nvPr/>
              </p:nvSpPr>
              <p:spPr>
                <a:xfrm>
                  <a:off x="8705416" y="9534525"/>
                  <a:ext cx="974650" cy="1007092"/>
                </a:xfrm>
                <a:prstGeom prst="rect">
                  <a:avLst/>
                </a:prstGeom>
                <a:solidFill>
                  <a:srgbClr val="4F81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8713361" y="9566152"/>
                  <a:ext cx="943838" cy="943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700"/>
                </a:p>
              </p:txBody>
            </p:sp>
          </p:grpSp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16969" y="11651353"/>
                <a:ext cx="749897" cy="656886"/>
              </a:xfrm>
              <a:prstGeom prst="rect">
                <a:avLst/>
              </a:prstGeom>
            </p:spPr>
          </p:pic>
        </p:grpSp>
        <p:grpSp>
          <p:nvGrpSpPr>
            <p:cNvPr id="71" name="Группа 70"/>
            <p:cNvGrpSpPr/>
            <p:nvPr/>
          </p:nvGrpSpPr>
          <p:grpSpPr>
            <a:xfrm>
              <a:off x="3929617" y="1220070"/>
              <a:ext cx="2625574" cy="812861"/>
              <a:chOff x="24928292" y="7418529"/>
              <a:chExt cx="2625574" cy="812861"/>
            </a:xfrm>
          </p:grpSpPr>
          <p:sp>
            <p:nvSpPr>
              <p:cNvPr id="72" name="Скругленный прямоугольник 71">
                <a:extLst>
                  <a:ext uri="{FF2B5EF4-FFF2-40B4-BE49-F238E27FC236}">
                    <a16:creationId xmlns:a16="http://schemas.microsoft.com/office/drawing/2014/main" id="{D86AC00E-759A-A03C-D40E-4048559044ED}"/>
                  </a:ext>
                </a:extLst>
              </p:cNvPr>
              <p:cNvSpPr/>
              <p:nvPr/>
            </p:nvSpPr>
            <p:spPr>
              <a:xfrm>
                <a:off x="24928292" y="7418529"/>
                <a:ext cx="2625574" cy="81286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/>
              </a:p>
            </p:txBody>
          </p: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A3392D5D-F298-F654-2B6F-E5C1415FB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01953" y="7438695"/>
                <a:ext cx="2487203" cy="765356"/>
              </a:xfrm>
              <a:prstGeom prst="rect">
                <a:avLst/>
              </a:prstGeom>
            </p:spPr>
          </p:pic>
        </p:grpSp>
        <p:grpSp>
          <p:nvGrpSpPr>
            <p:cNvPr id="74" name="Группа 73"/>
            <p:cNvGrpSpPr/>
            <p:nvPr/>
          </p:nvGrpSpPr>
          <p:grpSpPr>
            <a:xfrm>
              <a:off x="7180783" y="3116943"/>
              <a:ext cx="1341328" cy="1168724"/>
              <a:chOff x="29147222" y="9656339"/>
              <a:chExt cx="1341328" cy="1168724"/>
            </a:xfrm>
          </p:grpSpPr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294407" y="9656339"/>
                <a:ext cx="761648" cy="761648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B0F93D1-88DC-F0AA-E3FA-EDC75320A48E}"/>
                  </a:ext>
                </a:extLst>
              </p:cNvPr>
              <p:cNvSpPr txBox="1"/>
              <p:nvPr/>
            </p:nvSpPr>
            <p:spPr>
              <a:xfrm>
                <a:off x="29147222" y="10301843"/>
                <a:ext cx="13413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700" dirty="0"/>
                  <a:t>Lustre</a:t>
                </a:r>
              </a:p>
              <a:p>
                <a:pPr algn="ctr"/>
                <a:r>
                  <a:rPr lang="en-US" sz="1100" dirty="0"/>
                  <a:t>Ultra-fast storage</a:t>
                </a:r>
                <a:endParaRPr lang="ru-RU" sz="1100" dirty="0"/>
              </a:p>
            </p:txBody>
          </p:sp>
          <p:pic>
            <p:nvPicPr>
              <p:cNvPr id="77" name="Рисунок 7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4785" y="9923669"/>
                <a:ext cx="479170" cy="479170"/>
              </a:xfrm>
              <a:prstGeom prst="rect">
                <a:avLst/>
              </a:prstGeom>
            </p:spPr>
          </p:pic>
        </p:grpSp>
        <p:sp>
          <p:nvSpPr>
            <p:cNvPr id="78" name="Скругленный прямоугольник 77"/>
            <p:cNvSpPr/>
            <p:nvPr/>
          </p:nvSpPr>
          <p:spPr>
            <a:xfrm>
              <a:off x="1715593" y="688417"/>
              <a:ext cx="7205803" cy="3887349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rgbClr val="0055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2001582" y="714755"/>
              <a:ext cx="224131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4F81BD"/>
                  </a:solidFill>
                  <a:latin typeface="Agency FB" panose="00010606040000040003" pitchFamily="2" charset="0"/>
                </a:rPr>
                <a:t>MICC basic facility</a:t>
              </a:r>
              <a:endParaRPr lang="ru-RU" sz="2800" b="1" dirty="0">
                <a:solidFill>
                  <a:srgbClr val="4F81BD"/>
                </a:solidFill>
              </a:endParaRPr>
            </a:p>
          </p:txBody>
        </p:sp>
        <p:cxnSp>
          <p:nvCxnSpPr>
            <p:cNvPr id="80" name="Прямая соединительная линия 79"/>
            <p:cNvCxnSpPr/>
            <p:nvPr/>
          </p:nvCxnSpPr>
          <p:spPr>
            <a:xfrm>
              <a:off x="6052186" y="3175297"/>
              <a:ext cx="235672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Дуга 80"/>
            <p:cNvSpPr/>
            <p:nvPr/>
          </p:nvSpPr>
          <p:spPr>
            <a:xfrm rot="3885867">
              <a:off x="7459895" y="2496162"/>
              <a:ext cx="1442551" cy="1183603"/>
            </a:xfrm>
            <a:prstGeom prst="arc">
              <a:avLst>
                <a:gd name="adj1" fmla="val 14582821"/>
                <a:gd name="adj2" fmla="val 0"/>
              </a:avLst>
            </a:prstGeom>
            <a:ln w="57150">
              <a:solidFill>
                <a:srgbClr val="0055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55A0"/>
                </a:solidFill>
              </a:endParaRPr>
            </a:p>
          </p:txBody>
        </p:sp>
        <p:sp>
          <p:nvSpPr>
            <p:cNvPr id="82" name="Скругленный прямоугольник 81"/>
            <p:cNvSpPr/>
            <p:nvPr/>
          </p:nvSpPr>
          <p:spPr>
            <a:xfrm>
              <a:off x="5854913" y="2840583"/>
              <a:ext cx="2793529" cy="3887350"/>
            </a:xfrm>
            <a:prstGeom prst="roundRect">
              <a:avLst>
                <a:gd name="adj" fmla="val 6656"/>
              </a:avLst>
            </a:prstGeom>
            <a:noFill/>
            <a:ln w="444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135" y="4783154"/>
              <a:ext cx="5362818" cy="1938992"/>
            </a:xfrm>
            <a:prstGeom prst="rect">
              <a:avLst/>
            </a:prstGeom>
            <a:noFill/>
            <a:ln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laborateLight" panose="02000503040000020004" pitchFamily="2" charset="0"/>
                </a:rPr>
                <a:t>NRCN</a:t>
              </a:r>
              <a:r>
                <a:rPr lang="ru-RU" dirty="0">
                  <a:latin typeface="ColaborateLight" panose="02000503040000020004" pitchFamily="2" charset="0"/>
                </a:rPr>
                <a:t> </a:t>
              </a:r>
              <a:r>
                <a:rPr lang="en-US" dirty="0">
                  <a:latin typeface="ColaborateLight" panose="02000503040000020004" pitchFamily="2" charset="0"/>
                </a:rPr>
                <a:t>(National Research Computer Network) is the Russia's largest research and education (R&amp;E) network. May allow execution of jobs submitted to Govorun on a resources of the network. Massive tests with MPD jobs were performed successfully  in the beginning of 2022</a:t>
              </a:r>
              <a:endParaRPr lang="ru-RU" dirty="0"/>
            </a:p>
          </p:txBody>
        </p:sp>
      </p:grpSp>
      <p:sp>
        <p:nvSpPr>
          <p:cNvPr id="84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1304"/>
            <a:ext cx="9141942" cy="100459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Segoe UI Light" panose="020B0502040204020203" pitchFamily="34" charset="0"/>
                <a:cs typeface="Segoe UI Light" panose="020B0502040204020203" pitchFamily="34" charset="0"/>
              </a:rPr>
              <a:t>Что было сделано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70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What is DIRAC?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None/>
            </a:pPr>
            <a:r>
              <a:rPr lang="en-US" dirty="0">
                <a:latin typeface="Segoe UI Light" panose="020B0502040204020203" pitchFamily="34" charset="0"/>
              </a:rPr>
              <a:t>DIRAC provides all the necessary components to build ad-hoc grid infrastructures </a:t>
            </a:r>
            <a:r>
              <a:rPr lang="en-US" b="1" dirty="0">
                <a:latin typeface="Segoe UI Light" panose="020B0502040204020203" pitchFamily="34" charset="0"/>
              </a:rPr>
              <a:t>interconnecting</a:t>
            </a:r>
            <a:r>
              <a:rPr lang="en-US" dirty="0">
                <a:latin typeface="Segoe UI Light" panose="020B0502040204020203" pitchFamily="34" charset="0"/>
              </a:rPr>
              <a:t> computing resources of different types, allowing </a:t>
            </a:r>
            <a:r>
              <a:rPr lang="en-US" b="1" dirty="0">
                <a:latin typeface="Segoe UI Light" panose="020B0502040204020203" pitchFamily="34" charset="0"/>
              </a:rPr>
              <a:t>interoperability</a:t>
            </a:r>
            <a:r>
              <a:rPr lang="en-US" dirty="0">
                <a:latin typeface="Segoe UI Light" panose="020B0502040204020203" pitchFamily="34" charset="0"/>
              </a:rPr>
              <a:t> and simplifying </a:t>
            </a:r>
            <a:r>
              <a:rPr lang="en-US" b="1" dirty="0">
                <a:latin typeface="Segoe UI Light" panose="020B0502040204020203" pitchFamily="34" charset="0"/>
              </a:rPr>
              <a:t>interfaces</a:t>
            </a:r>
            <a:r>
              <a:rPr lang="en-US" dirty="0">
                <a:latin typeface="Segoe UI Light" panose="020B0502040204020203" pitchFamily="34" charset="0"/>
              </a:rPr>
              <a:t>.  This allows to speak about the DIRAC </a:t>
            </a:r>
            <a:r>
              <a:rPr lang="en-US" b="1" i="1" dirty="0" err="1">
                <a:solidFill>
                  <a:srgbClr val="FF0000"/>
                </a:solidFill>
                <a:latin typeface="Segoe UI Light" panose="020B0502040204020203" pitchFamily="34" charset="0"/>
              </a:rPr>
              <a:t>interware</a:t>
            </a:r>
            <a:r>
              <a:rPr lang="en-US" dirty="0">
                <a:latin typeface="Segoe UI Light" panose="020B0502040204020203" pitchFamily="34" charset="0"/>
              </a:rPr>
              <a:t>.  </a:t>
            </a: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  <a:p>
            <a:pPr marL="0" indent="0">
              <a:buFont typeface="Arial"/>
              <a:buNone/>
            </a:pPr>
            <a:endParaRPr lang="en-US" dirty="0">
              <a:latin typeface="Segoe UI Light" panose="020B0502040204020203" pitchFamily="34" charset="0"/>
            </a:endParaRPr>
          </a:p>
        </p:txBody>
      </p:sp>
      <p:pic>
        <p:nvPicPr>
          <p:cNvPr id="47" name="Picture 36" descr="DIRAC_Overlay_System_D_larg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488" y="3577656"/>
            <a:ext cx="6265711" cy="3073640"/>
          </a:xfrm>
          <a:prstGeom prst="rect">
            <a:avLst/>
          </a:prstGeom>
        </p:spPr>
      </p:pic>
      <p:sp>
        <p:nvSpPr>
          <p:cNvPr id="48" name="Скругленный прямоугольник 47"/>
          <p:cNvSpPr/>
          <p:nvPr/>
        </p:nvSpPr>
        <p:spPr>
          <a:xfrm>
            <a:off x="6360398" y="376855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Web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6360398" y="4457684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CLI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6360398" y="515444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6360398" y="5851388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REST</a:t>
            </a:r>
          </a:p>
        </p:txBody>
      </p:sp>
    </p:spTree>
    <p:extLst>
      <p:ext uri="{BB962C8B-B14F-4D97-AF65-F5344CB8AC3E}">
        <p14:creationId xmlns:p14="http://schemas.microsoft.com/office/powerpoint/2010/main" val="894391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2107BF-C12A-460F-9912-EBFB9BC27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FD09149D-C845-77C4-94D7-C64A626C9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72"/>
            <a:ext cx="9141942" cy="10625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Birth of DIRAC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D42706-686A-C6CC-4D65-9A7694DE8CCF}"/>
              </a:ext>
            </a:extLst>
          </p:cNvPr>
          <p:cNvSpPr txBox="1">
            <a:spLocks noChangeArrowheads="1"/>
          </p:cNvSpPr>
          <p:nvPr/>
        </p:nvSpPr>
        <p:spPr>
          <a:xfrm>
            <a:off x="741363" y="947057"/>
            <a:ext cx="7772400" cy="5775053"/>
          </a:xfrm>
          <a:prstGeom prst="rect">
            <a:avLst/>
          </a:prstGeom>
          <a:ln>
            <a:noFill/>
          </a:ln>
        </p:spPr>
        <p:txBody>
          <a:bodyPr>
            <a:normAutofit fontScale="77500" lnSpcReduction="2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LHC experiments, all developed their own middleware</a:t>
            </a:r>
          </a:p>
          <a:p>
            <a:pPr lvl="1"/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PanDA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,  </a:t>
            </a:r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AliEn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,  </a:t>
            </a:r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glideIn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WMS,  </a:t>
            </a:r>
            <a:r>
              <a:rPr lang="en-US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PhEDEx</a:t>
            </a:r>
            <a:r>
              <a:rPr lang="en-US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, …</a:t>
            </a:r>
          </a:p>
          <a:p>
            <a:pPr marL="274320" lvl="1" indent="0">
              <a:buFont typeface="Arial"/>
              <a:buNone/>
            </a:pPr>
            <a:endParaRPr lang="en-US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en-US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DIRAC is developed originally for the </a:t>
            </a:r>
            <a:r>
              <a:rPr lang="en-US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LHCb</a:t>
            </a:r>
            <a:r>
              <a:rPr lang="en-US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experiment</a:t>
            </a:r>
          </a:p>
          <a:p>
            <a:endParaRPr lang="en-US" sz="2900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The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experience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collected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with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a production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grid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system of a large HEP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experiment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is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very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valuable</a:t>
            </a:r>
            <a:endParaRPr lang="fr-FR" sz="2900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pPr lvl="1"/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Several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new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experiments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expressed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interest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in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using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this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software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relying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on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its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proven</a:t>
            </a:r>
            <a:r>
              <a:rPr lang="fr-FR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in practice utility</a:t>
            </a:r>
          </a:p>
          <a:p>
            <a:pPr lvl="1"/>
            <a:endParaRPr lang="fr-FR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In 2009 the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core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DIRAC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development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team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decided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to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generalize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the software to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make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it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suitable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for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any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user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community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. </a:t>
            </a:r>
          </a:p>
          <a:p>
            <a:pPr lvl="1"/>
            <a:endParaRPr lang="fr-FR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The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results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of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this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work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allow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to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offer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DIRAC as a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general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purpose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distributed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computing</a:t>
            </a:r>
            <a:r>
              <a:rPr lang="fr-FR" sz="2900" dirty="0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 </a:t>
            </a:r>
            <a:r>
              <a:rPr lang="fr-FR" sz="2900" dirty="0" err="1"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framework</a:t>
            </a:r>
            <a:endParaRPr lang="fr-FR" sz="2900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ea typeface="ＭＳ Ｐゴシック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BFF705A-F2BE-CC6A-9AAC-53CDBD30E42E}"/>
              </a:ext>
            </a:extLst>
          </p:cNvPr>
          <p:cNvSpPr txBox="1">
            <a:spLocks/>
          </p:cNvSpPr>
          <p:nvPr/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C5528E-F96B-914F-9CCC-3B92A89F831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6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1. Single system for all aspects of computing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1237" y="183792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User Interface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90444" y="2617707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API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3249" y="3511774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Workload management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4439" y="3511773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Data management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3249" y="4251352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Integration tools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4441" y="4250236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File Catalog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4443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Metadata management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27642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Accounting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53248" y="4988699"/>
            <a:ext cx="400079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Workflow management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644438" y="5810912"/>
            <a:ext cx="2326402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Management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4196" y="1687484"/>
            <a:ext cx="8570422" cy="4862945"/>
          </a:xfrm>
          <a:prstGeom prst="roundRect">
            <a:avLst>
              <a:gd name="adj" fmla="val 7778"/>
            </a:avLst>
          </a:prstGeom>
          <a:noFill/>
          <a:ln w="38100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5033E4C-8C21-4384-8BD4-110180A971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94" y="1812284"/>
            <a:ext cx="2016882" cy="6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910442" y="2652659"/>
            <a:ext cx="3468785" cy="611143"/>
          </a:xfrm>
          <a:prstGeom prst="roundRect">
            <a:avLst>
              <a:gd name="adj" fmla="val 841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Segoe UI Light" panose="020B0502040204020203" pitchFamily="34" charset="0"/>
              </a:rPr>
              <a:t>Central configuration</a:t>
            </a:r>
          </a:p>
        </p:txBody>
      </p:sp>
    </p:spTree>
    <p:extLst>
      <p:ext uri="{BB962C8B-B14F-4D97-AF65-F5344CB8AC3E}">
        <p14:creationId xmlns:p14="http://schemas.microsoft.com/office/powerpoint/2010/main" val="299912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0" y="7672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Segoe UI Light" panose="020B0502040204020203" pitchFamily="34" charset="0"/>
              </a:rPr>
              <a:t>Why DIRAC?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93" y="6182086"/>
            <a:ext cx="827314" cy="624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FA0BA-2F65-4CED-A032-EF0154D57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-2078" y="771377"/>
            <a:ext cx="9144000" cy="1222611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3200" dirty="0">
                <a:latin typeface="Segoe UI Light" panose="020B0502040204020203" pitchFamily="34" charset="0"/>
              </a:rPr>
              <a:t>2. Good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DD00F-F96D-4490-B71C-74074FD10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88" y="2168252"/>
            <a:ext cx="5094514" cy="3820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C07BFF-F06E-46D1-AD97-C55EC002D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149" y="1766465"/>
            <a:ext cx="3326069" cy="2494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1EB0CA-9421-4CF5-A110-54CE79BFB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49" y="4226923"/>
            <a:ext cx="3326069" cy="24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11421"/>
      </p:ext>
    </p:extLst>
  </p:cSld>
  <p:clrMapOvr>
    <a:masterClrMapping/>
  </p:clrMapOvr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21018</TotalTime>
  <Words>1586</Words>
  <Application>Microsoft Office PowerPoint</Application>
  <PresentationFormat>On-screen Show (4:3)</PresentationFormat>
  <Paragraphs>331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Wingdings 3</vt:lpstr>
      <vt:lpstr>Cambria Math</vt:lpstr>
      <vt:lpstr>Times New Roman</vt:lpstr>
      <vt:lpstr>Agency FB</vt:lpstr>
      <vt:lpstr>Comfortaa</vt:lpstr>
      <vt:lpstr>Arial</vt:lpstr>
      <vt:lpstr>Calibri</vt:lpstr>
      <vt:lpstr>Optima</vt:lpstr>
      <vt:lpstr>Segoe UI Light</vt:lpstr>
      <vt:lpstr>Bernard MT Condensed</vt:lpstr>
      <vt:lpstr>Courier New</vt:lpstr>
      <vt:lpstr>Segoe UI</vt:lpstr>
      <vt:lpstr>ColaborateLight</vt:lpstr>
      <vt:lpstr>Liberation Sans</vt:lpstr>
      <vt:lpstr>Roboto Slab</vt:lpstr>
      <vt:lpstr>CERNCorporate4-3</vt:lpstr>
      <vt:lpstr>PowerPoint Presentation</vt:lpstr>
      <vt:lpstr>Интеграция вычислительных ресурсов</vt:lpstr>
      <vt:lpstr>Вычислительные ресурсы</vt:lpstr>
      <vt:lpstr>Зачем интегрировать ресурсы</vt:lpstr>
      <vt:lpstr>Что было сделано</vt:lpstr>
      <vt:lpstr>PowerPoint Presentation</vt:lpstr>
      <vt:lpstr>Birth of DIRAC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DIRAC: Igor Pelevanyk, Andrey Tsaregorodtzev Baikal-GVD: Dmitry Zaborov BM@N: Konstantin Gertsenberger  MPD: Oleg Rogachevskiy, Andrey Moshkin SPD: Alexey Zhemchugov, Katherin Shtejer Responsible for resources: Govorun: Dmitry Podgainy, Dmitry Belyakov, Aleksandr Kokorev,  Maxim Zuev,  NICA cluster: Boris Schinov, Ivan Slepov Tier-1,Tier-2, EOS:   Valery Mitsyn Cloud:   Nikolay Kutovskiy, Nikita Balashov dCache:   Vladimir Trofimov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JINR for Schools</dc:title>
  <dc:creator>Igor Pelevanyuk</dc:creator>
  <cp:lastModifiedBy>ipelevan</cp:lastModifiedBy>
  <cp:revision>561</cp:revision>
  <dcterms:created xsi:type="dcterms:W3CDTF">2012-11-30T11:04:26Z</dcterms:created>
  <dcterms:modified xsi:type="dcterms:W3CDTF">2023-04-13T06:27:58Z</dcterms:modified>
</cp:coreProperties>
</file>