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9"/>
  </p:notesMasterIdLst>
  <p:sldIdLst>
    <p:sldId id="291" r:id="rId2"/>
    <p:sldId id="278" r:id="rId3"/>
    <p:sldId id="256" r:id="rId4"/>
    <p:sldId id="272" r:id="rId5"/>
    <p:sldId id="270" r:id="rId6"/>
    <p:sldId id="271" r:id="rId7"/>
    <p:sldId id="273" r:id="rId8"/>
    <p:sldId id="275" r:id="rId9"/>
    <p:sldId id="274" r:id="rId10"/>
    <p:sldId id="280" r:id="rId11"/>
    <p:sldId id="277" r:id="rId12"/>
    <p:sldId id="276" r:id="rId13"/>
    <p:sldId id="281" r:id="rId14"/>
    <p:sldId id="268" r:id="rId15"/>
    <p:sldId id="293" r:id="rId16"/>
    <p:sldId id="295" r:id="rId17"/>
    <p:sldId id="290" r:id="rId18"/>
    <p:sldId id="289" r:id="rId19"/>
    <p:sldId id="258" r:id="rId20"/>
    <p:sldId id="266" r:id="rId21"/>
    <p:sldId id="269" r:id="rId22"/>
    <p:sldId id="300" r:id="rId23"/>
    <p:sldId id="296" r:id="rId24"/>
    <p:sldId id="297" r:id="rId25"/>
    <p:sldId id="298" r:id="rId26"/>
    <p:sldId id="299" r:id="rId27"/>
    <p:sldId id="283" r:id="rId28"/>
  </p:sldIdLst>
  <p:sldSz cx="12192000" cy="6858000"/>
  <p:notesSz cx="6797675" cy="9928225"/>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511" autoAdjust="0"/>
    <p:restoredTop sz="94660"/>
  </p:normalViewPr>
  <p:slideViewPr>
    <p:cSldViewPr snapToGrid="0">
      <p:cViewPr varScale="1">
        <p:scale>
          <a:sx n="112" d="100"/>
          <a:sy n="112" d="100"/>
        </p:scale>
        <p:origin x="126" y="12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oleObject" Target="file:///D:\NICA%20Dubna\Cryogenic%20solenoid%20NICA%20detector_SPD\SPD_tests\SPD_suspend_triangle_stef1_tests\deviation_support_vs_forces_20221122.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rgbClr val="FF0000"/>
                </a:solidFill>
                <a:latin typeface="Comic Sans MS" panose="030F0702030302020204" pitchFamily="66" charset="0"/>
                <a:ea typeface="+mn-ea"/>
                <a:cs typeface="+mn-cs"/>
              </a:defRPr>
            </a:pPr>
            <a:r>
              <a:rPr lang="en-US" sz="2000" dirty="0" smtClean="0">
                <a:solidFill>
                  <a:srgbClr val="FF0000"/>
                </a:solidFill>
                <a:latin typeface="Comic Sans MS" panose="030F0702030302020204" pitchFamily="66" charset="0"/>
              </a:rPr>
              <a:t>Dependence of the deviation of the triangular suspension of the SPD cryostat on the load at a temperature of </a:t>
            </a:r>
            <a:r>
              <a:rPr lang="en-US" sz="2000" dirty="0" smtClean="0">
                <a:solidFill>
                  <a:srgbClr val="0070C0"/>
                </a:solidFill>
                <a:latin typeface="Comic Sans MS" panose="030F0702030302020204" pitchFamily="66" charset="0"/>
              </a:rPr>
              <a:t>300K</a:t>
            </a:r>
            <a:r>
              <a:rPr lang="en-US" sz="2000" dirty="0" smtClean="0">
                <a:solidFill>
                  <a:srgbClr val="FF0000"/>
                </a:solidFill>
                <a:latin typeface="Comic Sans MS" panose="030F0702030302020204" pitchFamily="66" charset="0"/>
              </a:rPr>
              <a:t>/ </a:t>
            </a:r>
            <a:r>
              <a:rPr lang="en-US" sz="2000" dirty="0" smtClean="0">
                <a:solidFill>
                  <a:schemeClr val="accent2">
                    <a:lumMod val="75000"/>
                  </a:schemeClr>
                </a:solidFill>
                <a:latin typeface="Comic Sans MS" panose="030F0702030302020204" pitchFamily="66" charset="0"/>
              </a:rPr>
              <a:t>100K</a:t>
            </a:r>
            <a:endParaRPr lang="ru-RU" sz="2000" dirty="0">
              <a:solidFill>
                <a:schemeClr val="accent2">
                  <a:lumMod val="75000"/>
                </a:schemeClr>
              </a:solidFill>
              <a:latin typeface="Comic Sans MS" panose="030F0702030302020204" pitchFamily="66" charset="0"/>
            </a:endParaRPr>
          </a:p>
        </c:rich>
      </c:tx>
      <c:layout>
        <c:manualLayout>
          <c:xMode val="edge"/>
          <c:yMode val="edge"/>
          <c:x val="6.2371566167170003E-2"/>
          <c:y val="6.9082735487593239E-3"/>
        </c:manualLayout>
      </c:layout>
      <c:overlay val="0"/>
      <c:spPr>
        <a:solidFill>
          <a:sysClr val="window" lastClr="FFFFFF"/>
        </a:solidFill>
        <a:ln>
          <a:noFill/>
        </a:ln>
        <a:effectLst/>
      </c:spPr>
      <c:txPr>
        <a:bodyPr rot="0" spcFirstLastPara="1" vertOverflow="ellipsis" vert="horz" wrap="square" anchor="ctr" anchorCtr="1"/>
        <a:lstStyle/>
        <a:p>
          <a:pPr>
            <a:defRPr sz="1200" b="0" i="0" u="none" strike="noStrike" kern="1200" spc="0" baseline="0">
              <a:solidFill>
                <a:srgbClr val="FF0000"/>
              </a:solidFill>
              <a:latin typeface="Comic Sans MS" panose="030F0702030302020204" pitchFamily="66" charset="0"/>
              <a:ea typeface="+mn-ea"/>
              <a:cs typeface="+mn-cs"/>
            </a:defRPr>
          </a:pPr>
          <a:endParaRPr lang="ru-RU"/>
        </a:p>
      </c:txPr>
    </c:title>
    <c:autoTitleDeleted val="0"/>
    <c:plotArea>
      <c:layout>
        <c:manualLayout>
          <c:layoutTarget val="inner"/>
          <c:xMode val="edge"/>
          <c:yMode val="edge"/>
          <c:x val="5.531880422291155E-2"/>
          <c:y val="0.17028909617035226"/>
          <c:w val="0.79916743610167496"/>
          <c:h val="0.7234722528951617"/>
        </c:manualLayout>
      </c:layout>
      <c:scatterChart>
        <c:scatterStyle val="smoothMarker"/>
        <c:varyColors val="0"/>
        <c:ser>
          <c:idx val="0"/>
          <c:order val="0"/>
          <c:tx>
            <c:v>T300_21_11</c:v>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[deviation_support_vs_forces_20221122.xlsx]Лист1!$C$5:$C$17</c:f>
              <c:numCache>
                <c:formatCode>General</c:formatCode>
                <c:ptCount val="13"/>
                <c:pt idx="0">
                  <c:v>200</c:v>
                </c:pt>
                <c:pt idx="1">
                  <c:v>400</c:v>
                </c:pt>
                <c:pt idx="2">
                  <c:v>500</c:v>
                </c:pt>
                <c:pt idx="3">
                  <c:v>700</c:v>
                </c:pt>
                <c:pt idx="4">
                  <c:v>800</c:v>
                </c:pt>
                <c:pt idx="5">
                  <c:v>1000</c:v>
                </c:pt>
                <c:pt idx="6">
                  <c:v>1200</c:v>
                </c:pt>
                <c:pt idx="7">
                  <c:v>1400</c:v>
                </c:pt>
                <c:pt idx="8">
                  <c:v>1500</c:v>
                </c:pt>
                <c:pt idx="9">
                  <c:v>1600</c:v>
                </c:pt>
                <c:pt idx="10">
                  <c:v>1700</c:v>
                </c:pt>
                <c:pt idx="11">
                  <c:v>1800</c:v>
                </c:pt>
                <c:pt idx="12">
                  <c:v>2000</c:v>
                </c:pt>
              </c:numCache>
            </c:numRef>
          </c:xVal>
          <c:yVal>
            <c:numRef>
              <c:f>[deviation_support_vs_forces_20221122.xlsx]Лист1!$D$5:$D$17</c:f>
              <c:numCache>
                <c:formatCode>General</c:formatCode>
                <c:ptCount val="13"/>
                <c:pt idx="0">
                  <c:v>2</c:v>
                </c:pt>
                <c:pt idx="1">
                  <c:v>3</c:v>
                </c:pt>
                <c:pt idx="2">
                  <c:v>3.5</c:v>
                </c:pt>
                <c:pt idx="3">
                  <c:v>4</c:v>
                </c:pt>
                <c:pt idx="4">
                  <c:v>4.3</c:v>
                </c:pt>
                <c:pt idx="5">
                  <c:v>5</c:v>
                </c:pt>
                <c:pt idx="6">
                  <c:v>5.5</c:v>
                </c:pt>
                <c:pt idx="7">
                  <c:v>6</c:v>
                </c:pt>
                <c:pt idx="8">
                  <c:v>6.5</c:v>
                </c:pt>
                <c:pt idx="9">
                  <c:v>7</c:v>
                </c:pt>
                <c:pt idx="10">
                  <c:v>7.4</c:v>
                </c:pt>
                <c:pt idx="11">
                  <c:v>7.7</c:v>
                </c:pt>
                <c:pt idx="12">
                  <c:v>8.4</c:v>
                </c:pt>
              </c:numCache>
            </c:numRef>
          </c:yVal>
          <c:smooth val="1"/>
          <c:extLst>
            <c:ext xmlns:c16="http://schemas.microsoft.com/office/drawing/2014/chart" uri="{C3380CC4-5D6E-409C-BE32-E72D297353CC}">
              <c16:uniqueId val="{00000000-8228-4E83-848B-839D08439E79}"/>
            </c:ext>
          </c:extLst>
        </c:ser>
        <c:ser>
          <c:idx val="1"/>
          <c:order val="1"/>
          <c:tx>
            <c:v>T100K_24_11</c:v>
          </c:tx>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f>[deviation_support_vs_forces_20221122.xlsx]Лист1!$C$5:$C$21</c:f>
              <c:numCache>
                <c:formatCode>General</c:formatCode>
                <c:ptCount val="17"/>
                <c:pt idx="0">
                  <c:v>200</c:v>
                </c:pt>
                <c:pt idx="1">
                  <c:v>400</c:v>
                </c:pt>
                <c:pt idx="2">
                  <c:v>500</c:v>
                </c:pt>
                <c:pt idx="3">
                  <c:v>700</c:v>
                </c:pt>
                <c:pt idx="4">
                  <c:v>800</c:v>
                </c:pt>
                <c:pt idx="5">
                  <c:v>1000</c:v>
                </c:pt>
                <c:pt idx="6">
                  <c:v>1200</c:v>
                </c:pt>
                <c:pt idx="7">
                  <c:v>1400</c:v>
                </c:pt>
                <c:pt idx="8">
                  <c:v>1500</c:v>
                </c:pt>
                <c:pt idx="9">
                  <c:v>1600</c:v>
                </c:pt>
                <c:pt idx="10">
                  <c:v>1700</c:v>
                </c:pt>
                <c:pt idx="11">
                  <c:v>1800</c:v>
                </c:pt>
                <c:pt idx="12">
                  <c:v>2000</c:v>
                </c:pt>
                <c:pt idx="13">
                  <c:v>2200</c:v>
                </c:pt>
                <c:pt idx="14">
                  <c:v>2400</c:v>
                </c:pt>
                <c:pt idx="15">
                  <c:v>2500</c:v>
                </c:pt>
                <c:pt idx="16">
                  <c:v>2600</c:v>
                </c:pt>
              </c:numCache>
            </c:numRef>
          </c:xVal>
          <c:yVal>
            <c:numRef>
              <c:f>[deviation_support_vs_forces_20221122.xlsx]Лист1!$E$5:$E$21</c:f>
              <c:numCache>
                <c:formatCode>General</c:formatCode>
                <c:ptCount val="17"/>
                <c:pt idx="0">
                  <c:v>0.8</c:v>
                </c:pt>
                <c:pt idx="1">
                  <c:v>1.5</c:v>
                </c:pt>
                <c:pt idx="2">
                  <c:v>2.2000000000000002</c:v>
                </c:pt>
                <c:pt idx="3">
                  <c:v>3.2</c:v>
                </c:pt>
                <c:pt idx="4">
                  <c:v>3.5</c:v>
                </c:pt>
                <c:pt idx="5">
                  <c:v>4</c:v>
                </c:pt>
                <c:pt idx="6">
                  <c:v>4.5</c:v>
                </c:pt>
                <c:pt idx="7">
                  <c:v>5</c:v>
                </c:pt>
                <c:pt idx="8">
                  <c:v>5.2</c:v>
                </c:pt>
                <c:pt idx="9">
                  <c:v>5.5</c:v>
                </c:pt>
                <c:pt idx="10">
                  <c:v>5.7</c:v>
                </c:pt>
                <c:pt idx="11">
                  <c:v>6</c:v>
                </c:pt>
                <c:pt idx="12">
                  <c:v>6.5</c:v>
                </c:pt>
                <c:pt idx="13">
                  <c:v>7</c:v>
                </c:pt>
                <c:pt idx="14">
                  <c:v>7.5</c:v>
                </c:pt>
                <c:pt idx="15">
                  <c:v>8</c:v>
                </c:pt>
                <c:pt idx="16">
                  <c:v>8.5</c:v>
                </c:pt>
              </c:numCache>
            </c:numRef>
          </c:yVal>
          <c:smooth val="1"/>
          <c:extLst>
            <c:ext xmlns:c16="http://schemas.microsoft.com/office/drawing/2014/chart" uri="{C3380CC4-5D6E-409C-BE32-E72D297353CC}">
              <c16:uniqueId val="{00000001-8228-4E83-848B-839D08439E79}"/>
            </c:ext>
          </c:extLst>
        </c:ser>
        <c:dLbls>
          <c:showLegendKey val="0"/>
          <c:showVal val="0"/>
          <c:showCatName val="0"/>
          <c:showSerName val="0"/>
          <c:showPercent val="0"/>
          <c:showBubbleSize val="0"/>
        </c:dLbls>
        <c:axId val="123644664"/>
        <c:axId val="222038248"/>
      </c:scatterChart>
      <c:valAx>
        <c:axId val="123644664"/>
        <c:scaling>
          <c:orientation val="minMax"/>
          <c:max val="2600"/>
          <c:min val="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100" b="1" i="1" u="none" strike="noStrike" kern="1200" baseline="0">
                    <a:solidFill>
                      <a:schemeClr val="tx1">
                        <a:lumMod val="65000"/>
                        <a:lumOff val="35000"/>
                      </a:schemeClr>
                    </a:solidFill>
                    <a:latin typeface="+mn-lt"/>
                    <a:ea typeface="+mn-ea"/>
                    <a:cs typeface="+mn-cs"/>
                  </a:defRPr>
                </a:pPr>
                <a:r>
                  <a:rPr lang="en-US" sz="1100" b="1" i="1" dirty="0" smtClean="0"/>
                  <a:t>Load</a:t>
                </a:r>
                <a:r>
                  <a:rPr lang="ru-RU" sz="1100" b="1" i="1" dirty="0" smtClean="0"/>
                  <a:t>, </a:t>
                </a:r>
                <a:r>
                  <a:rPr lang="ru-RU" sz="1100" b="1" i="1" dirty="0"/>
                  <a:t>кг</a:t>
                </a:r>
              </a:p>
            </c:rich>
          </c:tx>
          <c:layout>
            <c:manualLayout>
              <c:xMode val="edge"/>
              <c:yMode val="edge"/>
              <c:x val="0.71846891561730475"/>
              <c:y val="0.94836411060846515"/>
            </c:manualLayout>
          </c:layout>
          <c:overlay val="0"/>
          <c:spPr>
            <a:noFill/>
            <a:ln>
              <a:noFill/>
            </a:ln>
            <a:effectLst/>
          </c:spPr>
          <c:txPr>
            <a:bodyPr rot="0" spcFirstLastPara="1" vertOverflow="ellipsis" vert="horz" wrap="square" anchor="ctr" anchorCtr="1"/>
            <a:lstStyle/>
            <a:p>
              <a:pPr>
                <a:defRPr sz="1100" b="1" i="1" u="none" strike="noStrike" kern="1200" baseline="0">
                  <a:solidFill>
                    <a:schemeClr val="tx1">
                      <a:lumMod val="65000"/>
                      <a:lumOff val="35000"/>
                    </a:schemeClr>
                  </a:solidFill>
                  <a:latin typeface="+mn-lt"/>
                  <a:ea typeface="+mn-ea"/>
                  <a:cs typeface="+mn-cs"/>
                </a:defRPr>
              </a:pPr>
              <a:endParaRPr lang="ru-RU"/>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ru-RU"/>
          </a:p>
        </c:txPr>
        <c:crossAx val="222038248"/>
        <c:crosses val="autoZero"/>
        <c:crossBetween val="midCat"/>
      </c:valAx>
      <c:valAx>
        <c:axId val="22203824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1" i="1" u="none" strike="noStrike" kern="1200" baseline="0">
                    <a:solidFill>
                      <a:schemeClr val="tx1">
                        <a:lumMod val="65000"/>
                        <a:lumOff val="35000"/>
                      </a:schemeClr>
                    </a:solidFill>
                    <a:latin typeface="+mn-lt"/>
                    <a:ea typeface="+mn-ea"/>
                    <a:cs typeface="+mn-cs"/>
                  </a:defRPr>
                </a:pPr>
                <a:r>
                  <a:rPr lang="en-US" b="1" i="1" dirty="0" smtClean="0"/>
                  <a:t>Deviation</a:t>
                </a:r>
                <a:r>
                  <a:rPr lang="ru-RU" b="1" i="1" dirty="0" smtClean="0"/>
                  <a:t>, </a:t>
                </a:r>
                <a:r>
                  <a:rPr lang="ru-RU" b="1" i="1" dirty="0"/>
                  <a:t>мм</a:t>
                </a:r>
              </a:p>
            </c:rich>
          </c:tx>
          <c:layout>
            <c:manualLayout>
              <c:xMode val="edge"/>
              <c:yMode val="edge"/>
              <c:x val="1.567310521590011E-2"/>
              <c:y val="0.53797465316835402"/>
            </c:manualLayout>
          </c:layout>
          <c:overlay val="0"/>
          <c:spPr>
            <a:noFill/>
            <a:ln>
              <a:noFill/>
            </a:ln>
            <a:effectLst/>
          </c:spPr>
          <c:txPr>
            <a:bodyPr rot="-5400000" spcFirstLastPara="1" vertOverflow="ellipsis" vert="horz" wrap="square" anchor="ctr" anchorCtr="1"/>
            <a:lstStyle/>
            <a:p>
              <a:pPr>
                <a:defRPr sz="1000" b="1" i="1" u="none" strike="noStrike" kern="1200" baseline="0">
                  <a:solidFill>
                    <a:schemeClr val="tx1">
                      <a:lumMod val="65000"/>
                      <a:lumOff val="35000"/>
                    </a:schemeClr>
                  </a:solidFill>
                  <a:latin typeface="+mn-lt"/>
                  <a:ea typeface="+mn-ea"/>
                  <a:cs typeface="+mn-cs"/>
                </a:defRPr>
              </a:pPr>
              <a:endParaRPr lang="ru-RU"/>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ru-RU"/>
          </a:p>
        </c:txPr>
        <c:crossAx val="123644664"/>
        <c:crosses val="autoZero"/>
        <c:crossBetween val="midCat"/>
      </c:valAx>
      <c:spPr>
        <a:solidFill>
          <a:schemeClr val="lt1"/>
        </a:solidFill>
        <a:ln w="12700" cap="flat" cmpd="sng" algn="ctr">
          <a:solidFill>
            <a:schemeClr val="dk1"/>
          </a:solidFill>
          <a:prstDash val="solid"/>
          <a:miter lim="800000"/>
        </a:ln>
        <a:effectLst/>
      </c:spPr>
    </c:plotArea>
    <c:legend>
      <c:legendPos val="r"/>
      <c:layout>
        <c:manualLayout>
          <c:xMode val="edge"/>
          <c:yMode val="edge"/>
          <c:x val="0.86110477020661225"/>
          <c:y val="0.60480153571431294"/>
          <c:w val="0.1207666532209092"/>
          <c:h val="8.1321673561292343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46400" cy="498475"/>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49688" y="0"/>
            <a:ext cx="2946400" cy="498475"/>
          </a:xfrm>
          <a:prstGeom prst="rect">
            <a:avLst/>
          </a:prstGeom>
        </p:spPr>
        <p:txBody>
          <a:bodyPr vert="horz" lIns="91440" tIns="45720" rIns="91440" bIns="45720" rtlCol="0"/>
          <a:lstStyle>
            <a:lvl1pPr algn="r">
              <a:defRPr sz="1200"/>
            </a:lvl1pPr>
          </a:lstStyle>
          <a:p>
            <a:fld id="{C549D6D7-8981-4547-8D1C-EF6798311915}" type="datetimeFigureOut">
              <a:rPr lang="ru-RU" smtClean="0"/>
              <a:t>22.04.2023</a:t>
            </a:fld>
            <a:endParaRPr lang="ru-RU"/>
          </a:p>
        </p:txBody>
      </p:sp>
      <p:sp>
        <p:nvSpPr>
          <p:cNvPr id="4" name="Образ слайда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79450" y="4778375"/>
            <a:ext cx="5438775" cy="3908425"/>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9429750"/>
            <a:ext cx="2946400" cy="498475"/>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49688" y="9429750"/>
            <a:ext cx="2946400" cy="498475"/>
          </a:xfrm>
          <a:prstGeom prst="rect">
            <a:avLst/>
          </a:prstGeom>
        </p:spPr>
        <p:txBody>
          <a:bodyPr vert="horz" lIns="91440" tIns="45720" rIns="91440" bIns="45720" rtlCol="0" anchor="b"/>
          <a:lstStyle>
            <a:lvl1pPr algn="r">
              <a:defRPr sz="1200"/>
            </a:lvl1pPr>
          </a:lstStyle>
          <a:p>
            <a:fld id="{579D7308-1BE5-4266-AE55-0D4CDE8F506E}" type="slidenum">
              <a:rPr lang="ru-RU" smtClean="0"/>
              <a:t>‹#›</a:t>
            </a:fld>
            <a:endParaRPr lang="ru-RU"/>
          </a:p>
        </p:txBody>
      </p:sp>
    </p:spTree>
    <p:extLst>
      <p:ext uri="{BB962C8B-B14F-4D97-AF65-F5344CB8AC3E}">
        <p14:creationId xmlns:p14="http://schemas.microsoft.com/office/powerpoint/2010/main" val="34227782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lvl1pPr defTabSz="990600" eaLnBrk="0" hangingPunct="0">
              <a:defRPr>
                <a:solidFill>
                  <a:schemeClr val="tx1"/>
                </a:solidFill>
                <a:latin typeface="Arial" panose="020B0604020202020204" pitchFamily="34" charset="0"/>
              </a:defRPr>
            </a:lvl1pPr>
            <a:lvl2pPr marL="742950" indent="-285750" defTabSz="990600" eaLnBrk="0" hangingPunct="0">
              <a:defRPr>
                <a:solidFill>
                  <a:schemeClr val="tx1"/>
                </a:solidFill>
                <a:latin typeface="Arial" panose="020B0604020202020204" pitchFamily="34" charset="0"/>
              </a:defRPr>
            </a:lvl2pPr>
            <a:lvl3pPr marL="1143000" indent="-228600" defTabSz="990600" eaLnBrk="0" hangingPunct="0">
              <a:defRPr>
                <a:solidFill>
                  <a:schemeClr val="tx1"/>
                </a:solidFill>
                <a:latin typeface="Arial" panose="020B0604020202020204" pitchFamily="34" charset="0"/>
              </a:defRPr>
            </a:lvl3pPr>
            <a:lvl4pPr marL="1600200" indent="-228600" defTabSz="990600" eaLnBrk="0" hangingPunct="0">
              <a:defRPr>
                <a:solidFill>
                  <a:schemeClr val="tx1"/>
                </a:solidFill>
                <a:latin typeface="Arial" panose="020B0604020202020204" pitchFamily="34" charset="0"/>
              </a:defRPr>
            </a:lvl4pPr>
            <a:lvl5pPr marL="2057400" indent="-228600" defTabSz="990600" eaLnBrk="0" hangingPunct="0">
              <a:defRPr>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EFD7928F-38F0-429F-820C-FB59F6F0B3D7}" type="slidenum">
              <a:rPr lang="ru-RU" altLang="ru-RU"/>
              <a:pPr eaLnBrk="1" hangingPunct="1"/>
              <a:t>1</a:t>
            </a:fld>
            <a:endParaRPr lang="ru-RU" altLang="ru-RU"/>
          </a:p>
        </p:txBody>
      </p:sp>
      <p:sp>
        <p:nvSpPr>
          <p:cNvPr id="43011" name="Rectangle 2"/>
          <p:cNvSpPr>
            <a:spLocks noGrp="1" noRot="1" noChangeAspect="1" noChangeArrowheads="1" noTextEdit="1"/>
          </p:cNvSpPr>
          <p:nvPr>
            <p:ph type="sldImg"/>
          </p:nvPr>
        </p:nvSpPr>
        <p:spPr>
          <a:xfrm>
            <a:off x="141288" y="768350"/>
            <a:ext cx="6819900" cy="3836988"/>
          </a:xfrm>
          <a:ln/>
        </p:spPr>
      </p:sp>
      <p:sp>
        <p:nvSpPr>
          <p:cNvPr id="43012" name="Rectangle 3"/>
          <p:cNvSpPr>
            <a:spLocks noGrp="1" noChangeArrowheads="1"/>
          </p:cNvSpPr>
          <p:nvPr>
            <p:ph type="body" idx="1"/>
          </p:nvPr>
        </p:nvSpPr>
        <p:spPr>
          <a:noFill/>
        </p:spPr>
        <p:txBody>
          <a:bodyPr/>
          <a:lstStyle/>
          <a:p>
            <a:endParaRPr lang="de-DE" altLang="ru-RU" smtClean="0">
              <a:latin typeface="Arial" panose="020B0604020202020204" pitchFamily="34" charset="0"/>
              <a:cs typeface="Arial" panose="020B0604020202020204" pitchFamily="34" charset="0"/>
            </a:endParaRPr>
          </a:p>
        </p:txBody>
      </p:sp>
      <p:sp>
        <p:nvSpPr>
          <p:cNvPr id="2" name="Нижний колонтитул 1"/>
          <p:cNvSpPr>
            <a:spLocks noGrp="1"/>
          </p:cNvSpPr>
          <p:nvPr>
            <p:ph type="ftr" sz="quarter" idx="10"/>
          </p:nvPr>
        </p:nvSpPr>
        <p:spPr/>
        <p:txBody>
          <a:bodyPr/>
          <a:lstStyle/>
          <a:p>
            <a:pPr>
              <a:defRPr/>
            </a:pPr>
            <a:endParaRPr lang="ru-RU"/>
          </a:p>
        </p:txBody>
      </p:sp>
      <p:sp>
        <p:nvSpPr>
          <p:cNvPr id="3" name="Верхний колонтитул 2"/>
          <p:cNvSpPr>
            <a:spLocks noGrp="1"/>
          </p:cNvSpPr>
          <p:nvPr>
            <p:ph type="hdr" sz="quarter" idx="11"/>
          </p:nvPr>
        </p:nvSpPr>
        <p:spPr/>
        <p:txBody>
          <a:bodyPr/>
          <a:lstStyle/>
          <a:p>
            <a:pPr>
              <a:defRPr/>
            </a:pPr>
            <a:endParaRPr lang="ru-RU"/>
          </a:p>
        </p:txBody>
      </p:sp>
    </p:spTree>
    <p:extLst>
      <p:ext uri="{BB962C8B-B14F-4D97-AF65-F5344CB8AC3E}">
        <p14:creationId xmlns:p14="http://schemas.microsoft.com/office/powerpoint/2010/main" val="38875049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93A8EE91-2CD5-4FBB-B0F5-26245504EEF7}" type="slidenum">
              <a:rPr lang="ru-RU" smtClean="0"/>
              <a:t>2</a:t>
            </a:fld>
            <a:endParaRPr lang="ru-RU"/>
          </a:p>
        </p:txBody>
      </p:sp>
    </p:spTree>
    <p:extLst>
      <p:ext uri="{BB962C8B-B14F-4D97-AF65-F5344CB8AC3E}">
        <p14:creationId xmlns:p14="http://schemas.microsoft.com/office/powerpoint/2010/main" val="11854967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93A8EE91-2CD5-4FBB-B0F5-26245504EEF7}" type="slidenum">
              <a:rPr lang="ru-RU" smtClean="0"/>
              <a:t>11</a:t>
            </a:fld>
            <a:endParaRPr lang="ru-RU"/>
          </a:p>
        </p:txBody>
      </p:sp>
    </p:spTree>
    <p:extLst>
      <p:ext uri="{BB962C8B-B14F-4D97-AF65-F5344CB8AC3E}">
        <p14:creationId xmlns:p14="http://schemas.microsoft.com/office/powerpoint/2010/main" val="38190312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F9956E77-353D-4F00-BA63-08C9671CEB01}" type="slidenum">
              <a:rPr lang="ru-RU" smtClean="0"/>
              <a:t>16</a:t>
            </a:fld>
            <a:endParaRPr lang="ru-RU"/>
          </a:p>
        </p:txBody>
      </p:sp>
    </p:spTree>
    <p:extLst>
      <p:ext uri="{BB962C8B-B14F-4D97-AF65-F5344CB8AC3E}">
        <p14:creationId xmlns:p14="http://schemas.microsoft.com/office/powerpoint/2010/main" val="18897032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ED66C1A6-56A8-47D8-B311-445E02122202}" type="datetime1">
              <a:rPr lang="ru-RU" smtClean="0"/>
              <a:t>22.04.2023</a:t>
            </a:fld>
            <a:endParaRPr lang="ru-RU"/>
          </a:p>
        </p:txBody>
      </p:sp>
      <p:sp>
        <p:nvSpPr>
          <p:cNvPr id="5" name="Нижний колонтитул 4"/>
          <p:cNvSpPr>
            <a:spLocks noGrp="1"/>
          </p:cNvSpPr>
          <p:nvPr>
            <p:ph type="ftr" sz="quarter" idx="11"/>
          </p:nvPr>
        </p:nvSpPr>
        <p:spPr/>
        <p:txBody>
          <a:bodyPr/>
          <a:lstStyle/>
          <a:p>
            <a:r>
              <a:rPr lang="en-US" smtClean="0"/>
              <a:t>S.Pivovarov, E. Pyata, BINP, SPD Magnet</a:t>
            </a:r>
            <a:endParaRPr lang="ru-RU"/>
          </a:p>
        </p:txBody>
      </p:sp>
      <p:sp>
        <p:nvSpPr>
          <p:cNvPr id="6" name="Номер слайда 5"/>
          <p:cNvSpPr>
            <a:spLocks noGrp="1"/>
          </p:cNvSpPr>
          <p:nvPr>
            <p:ph type="sldNum" sz="quarter" idx="12"/>
          </p:nvPr>
        </p:nvSpPr>
        <p:spPr/>
        <p:txBody>
          <a:bodyPr/>
          <a:lstStyle/>
          <a:p>
            <a:fld id="{EE177967-8F0E-415E-B311-D673C13DCC9C}" type="slidenum">
              <a:rPr lang="ru-RU" smtClean="0"/>
              <a:t>‹#›</a:t>
            </a:fld>
            <a:endParaRPr lang="ru-RU"/>
          </a:p>
        </p:txBody>
      </p:sp>
    </p:spTree>
    <p:extLst>
      <p:ext uri="{BB962C8B-B14F-4D97-AF65-F5344CB8AC3E}">
        <p14:creationId xmlns:p14="http://schemas.microsoft.com/office/powerpoint/2010/main" val="8282304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C8A278B3-EC00-4C2C-93B6-FC92B9F04F92}" type="datetime1">
              <a:rPr lang="ru-RU" smtClean="0"/>
              <a:t>22.04.2023</a:t>
            </a:fld>
            <a:endParaRPr lang="ru-RU"/>
          </a:p>
        </p:txBody>
      </p:sp>
      <p:sp>
        <p:nvSpPr>
          <p:cNvPr id="5" name="Нижний колонтитул 4"/>
          <p:cNvSpPr>
            <a:spLocks noGrp="1"/>
          </p:cNvSpPr>
          <p:nvPr>
            <p:ph type="ftr" sz="quarter" idx="11"/>
          </p:nvPr>
        </p:nvSpPr>
        <p:spPr/>
        <p:txBody>
          <a:bodyPr/>
          <a:lstStyle/>
          <a:p>
            <a:r>
              <a:rPr lang="en-US" smtClean="0"/>
              <a:t>S.Pivovarov, E. Pyata, BINP, SPD Magnet</a:t>
            </a:r>
            <a:endParaRPr lang="ru-RU"/>
          </a:p>
        </p:txBody>
      </p:sp>
      <p:sp>
        <p:nvSpPr>
          <p:cNvPr id="6" name="Номер слайда 5"/>
          <p:cNvSpPr>
            <a:spLocks noGrp="1"/>
          </p:cNvSpPr>
          <p:nvPr>
            <p:ph type="sldNum" sz="quarter" idx="12"/>
          </p:nvPr>
        </p:nvSpPr>
        <p:spPr/>
        <p:txBody>
          <a:bodyPr/>
          <a:lstStyle/>
          <a:p>
            <a:fld id="{EE177967-8F0E-415E-B311-D673C13DCC9C}" type="slidenum">
              <a:rPr lang="ru-RU" smtClean="0"/>
              <a:t>‹#›</a:t>
            </a:fld>
            <a:endParaRPr lang="ru-RU"/>
          </a:p>
        </p:txBody>
      </p:sp>
    </p:spTree>
    <p:extLst>
      <p:ext uri="{BB962C8B-B14F-4D97-AF65-F5344CB8AC3E}">
        <p14:creationId xmlns:p14="http://schemas.microsoft.com/office/powerpoint/2010/main" val="40839089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F19B05B9-1A38-4C3F-AB68-C9E5DF71FEC1}" type="datetime1">
              <a:rPr lang="ru-RU" smtClean="0"/>
              <a:t>22.04.2023</a:t>
            </a:fld>
            <a:endParaRPr lang="ru-RU"/>
          </a:p>
        </p:txBody>
      </p:sp>
      <p:sp>
        <p:nvSpPr>
          <p:cNvPr id="5" name="Нижний колонтитул 4"/>
          <p:cNvSpPr>
            <a:spLocks noGrp="1"/>
          </p:cNvSpPr>
          <p:nvPr>
            <p:ph type="ftr" sz="quarter" idx="11"/>
          </p:nvPr>
        </p:nvSpPr>
        <p:spPr/>
        <p:txBody>
          <a:bodyPr/>
          <a:lstStyle/>
          <a:p>
            <a:r>
              <a:rPr lang="en-US" smtClean="0"/>
              <a:t>S.Pivovarov, E. Pyata, BINP, SPD Magnet</a:t>
            </a:r>
            <a:endParaRPr lang="ru-RU"/>
          </a:p>
        </p:txBody>
      </p:sp>
      <p:sp>
        <p:nvSpPr>
          <p:cNvPr id="6" name="Номер слайда 5"/>
          <p:cNvSpPr>
            <a:spLocks noGrp="1"/>
          </p:cNvSpPr>
          <p:nvPr>
            <p:ph type="sldNum" sz="quarter" idx="12"/>
          </p:nvPr>
        </p:nvSpPr>
        <p:spPr/>
        <p:txBody>
          <a:bodyPr/>
          <a:lstStyle/>
          <a:p>
            <a:fld id="{EE177967-8F0E-415E-B311-D673C13DCC9C}" type="slidenum">
              <a:rPr lang="ru-RU" smtClean="0"/>
              <a:t>‹#›</a:t>
            </a:fld>
            <a:endParaRPr lang="ru-RU"/>
          </a:p>
        </p:txBody>
      </p:sp>
    </p:spTree>
    <p:extLst>
      <p:ext uri="{BB962C8B-B14F-4D97-AF65-F5344CB8AC3E}">
        <p14:creationId xmlns:p14="http://schemas.microsoft.com/office/powerpoint/2010/main" val="22887164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p:spPr>
        <p:txBody>
          <a:bodyPr/>
          <a:lstStyle/>
          <a:p>
            <a:r>
              <a:rPr lang="en-US" smtClean="0"/>
              <a:t>Click to edit Master title style</a:t>
            </a:r>
            <a:endParaRPr lang="en-US"/>
          </a:p>
        </p:txBody>
      </p:sp>
      <p:sp>
        <p:nvSpPr>
          <p:cNvPr id="3" name="Date Placeholder 3"/>
          <p:cNvSpPr>
            <a:spLocks noGrp="1" noChangeArrowheads="1"/>
          </p:cNvSpPr>
          <p:nvPr>
            <p:ph type="dt" sz="half" idx="10"/>
          </p:nvPr>
        </p:nvSpPr>
        <p:spPr>
          <a:ln/>
        </p:spPr>
        <p:txBody>
          <a:bodyPr/>
          <a:lstStyle>
            <a:lvl1pPr>
              <a:defRPr/>
            </a:lvl1pPr>
          </a:lstStyle>
          <a:p>
            <a:pPr>
              <a:defRPr/>
            </a:pPr>
            <a:fld id="{076CE4F5-E0B2-4446-98C5-6290FBBC1174}" type="datetime1">
              <a:rPr lang="ru-RU" altLang="en-US" smtClean="0"/>
              <a:t>22.04.2023</a:t>
            </a:fld>
            <a:endParaRPr lang="en-US" altLang="en-US" sz="1800">
              <a:solidFill>
                <a:schemeClr val="tx1"/>
              </a:solidFill>
            </a:endParaRPr>
          </a:p>
        </p:txBody>
      </p:sp>
      <p:sp>
        <p:nvSpPr>
          <p:cNvPr id="4" name="Footer Placeholder 4"/>
          <p:cNvSpPr>
            <a:spLocks noGrp="1" noChangeArrowheads="1"/>
          </p:cNvSpPr>
          <p:nvPr>
            <p:ph type="ftr" sz="quarter" idx="11"/>
          </p:nvPr>
        </p:nvSpPr>
        <p:spPr>
          <a:ln/>
        </p:spPr>
        <p:txBody>
          <a:bodyPr/>
          <a:lstStyle>
            <a:lvl1pPr>
              <a:defRPr/>
            </a:lvl1pPr>
          </a:lstStyle>
          <a:p>
            <a:pPr>
              <a:defRPr/>
            </a:pPr>
            <a:r>
              <a:rPr lang="sv-SE" altLang="en-US" smtClean="0"/>
              <a:t>S.Pivovarov, E. Pyata, BINP, SPD Magnet</a:t>
            </a:r>
            <a:endParaRPr lang="en-US" altLang="en-US"/>
          </a:p>
        </p:txBody>
      </p:sp>
      <p:sp>
        <p:nvSpPr>
          <p:cNvPr id="5" name="Slide Number Placeholder 5"/>
          <p:cNvSpPr>
            <a:spLocks noGrp="1" noChangeArrowheads="1"/>
          </p:cNvSpPr>
          <p:nvPr>
            <p:ph type="sldNum" sz="quarter" idx="12"/>
          </p:nvPr>
        </p:nvSpPr>
        <p:spPr>
          <a:ln/>
        </p:spPr>
        <p:txBody>
          <a:bodyPr/>
          <a:lstStyle>
            <a:lvl1pPr>
              <a:defRPr/>
            </a:lvl1pPr>
          </a:lstStyle>
          <a:p>
            <a:pPr>
              <a:defRPr/>
            </a:pPr>
            <a:fld id="{1A8126DC-8849-4187-B706-7E0203B700CC}" type="slidenum">
              <a:rPr lang="en-US" altLang="en-US"/>
              <a:pPr>
                <a:defRPr/>
              </a:pPr>
              <a:t>‹#›</a:t>
            </a:fld>
            <a:endParaRPr lang="en-US" altLang="en-US" sz="1800">
              <a:solidFill>
                <a:schemeClr val="tx1"/>
              </a:solidFill>
            </a:endParaRPr>
          </a:p>
        </p:txBody>
      </p:sp>
    </p:spTree>
    <p:extLst>
      <p:ext uri="{BB962C8B-B14F-4D97-AF65-F5344CB8AC3E}">
        <p14:creationId xmlns:p14="http://schemas.microsoft.com/office/powerpoint/2010/main" val="15353928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DB420452-1F90-4398-8131-C61F53A7CF52}" type="datetime1">
              <a:rPr lang="ru-RU" smtClean="0"/>
              <a:t>22.04.2023</a:t>
            </a:fld>
            <a:endParaRPr lang="ru-RU"/>
          </a:p>
        </p:txBody>
      </p:sp>
      <p:sp>
        <p:nvSpPr>
          <p:cNvPr id="5" name="Нижний колонтитул 4"/>
          <p:cNvSpPr>
            <a:spLocks noGrp="1"/>
          </p:cNvSpPr>
          <p:nvPr>
            <p:ph type="ftr" sz="quarter" idx="11"/>
          </p:nvPr>
        </p:nvSpPr>
        <p:spPr/>
        <p:txBody>
          <a:bodyPr/>
          <a:lstStyle/>
          <a:p>
            <a:r>
              <a:rPr lang="en-US" smtClean="0"/>
              <a:t>S.Pivovarov, E. Pyata, BINP, SPD Magnet</a:t>
            </a:r>
            <a:endParaRPr lang="ru-RU"/>
          </a:p>
        </p:txBody>
      </p:sp>
      <p:sp>
        <p:nvSpPr>
          <p:cNvPr id="6" name="Номер слайда 5"/>
          <p:cNvSpPr>
            <a:spLocks noGrp="1"/>
          </p:cNvSpPr>
          <p:nvPr>
            <p:ph type="sldNum" sz="quarter" idx="12"/>
          </p:nvPr>
        </p:nvSpPr>
        <p:spPr/>
        <p:txBody>
          <a:bodyPr/>
          <a:lstStyle/>
          <a:p>
            <a:fld id="{EE177967-8F0E-415E-B311-D673C13DCC9C}" type="slidenum">
              <a:rPr lang="ru-RU" smtClean="0"/>
              <a:t>‹#›</a:t>
            </a:fld>
            <a:endParaRPr lang="ru-RU"/>
          </a:p>
        </p:txBody>
      </p:sp>
    </p:spTree>
    <p:extLst>
      <p:ext uri="{BB962C8B-B14F-4D97-AF65-F5344CB8AC3E}">
        <p14:creationId xmlns:p14="http://schemas.microsoft.com/office/powerpoint/2010/main" val="6335826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1928332B-039E-440B-8B11-C4299FDF2556}" type="datetime1">
              <a:rPr lang="ru-RU" smtClean="0"/>
              <a:t>22.04.2023</a:t>
            </a:fld>
            <a:endParaRPr lang="ru-RU"/>
          </a:p>
        </p:txBody>
      </p:sp>
      <p:sp>
        <p:nvSpPr>
          <p:cNvPr id="5" name="Нижний колонтитул 4"/>
          <p:cNvSpPr>
            <a:spLocks noGrp="1"/>
          </p:cNvSpPr>
          <p:nvPr>
            <p:ph type="ftr" sz="quarter" idx="11"/>
          </p:nvPr>
        </p:nvSpPr>
        <p:spPr/>
        <p:txBody>
          <a:bodyPr/>
          <a:lstStyle/>
          <a:p>
            <a:r>
              <a:rPr lang="en-US" smtClean="0"/>
              <a:t>S.Pivovarov, E. Pyata, BINP, SPD Magnet</a:t>
            </a:r>
            <a:endParaRPr lang="ru-RU"/>
          </a:p>
        </p:txBody>
      </p:sp>
      <p:sp>
        <p:nvSpPr>
          <p:cNvPr id="6" name="Номер слайда 5"/>
          <p:cNvSpPr>
            <a:spLocks noGrp="1"/>
          </p:cNvSpPr>
          <p:nvPr>
            <p:ph type="sldNum" sz="quarter" idx="12"/>
          </p:nvPr>
        </p:nvSpPr>
        <p:spPr/>
        <p:txBody>
          <a:bodyPr/>
          <a:lstStyle/>
          <a:p>
            <a:fld id="{EE177967-8F0E-415E-B311-D673C13DCC9C}" type="slidenum">
              <a:rPr lang="ru-RU" smtClean="0"/>
              <a:t>‹#›</a:t>
            </a:fld>
            <a:endParaRPr lang="ru-RU"/>
          </a:p>
        </p:txBody>
      </p:sp>
    </p:spTree>
    <p:extLst>
      <p:ext uri="{BB962C8B-B14F-4D97-AF65-F5344CB8AC3E}">
        <p14:creationId xmlns:p14="http://schemas.microsoft.com/office/powerpoint/2010/main" val="517322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413A3F5C-F9B0-438F-927D-F32DCBE0EAE5}" type="datetime1">
              <a:rPr lang="ru-RU" smtClean="0"/>
              <a:t>22.04.2023</a:t>
            </a:fld>
            <a:endParaRPr lang="ru-RU"/>
          </a:p>
        </p:txBody>
      </p:sp>
      <p:sp>
        <p:nvSpPr>
          <p:cNvPr id="6" name="Нижний колонтитул 5"/>
          <p:cNvSpPr>
            <a:spLocks noGrp="1"/>
          </p:cNvSpPr>
          <p:nvPr>
            <p:ph type="ftr" sz="quarter" idx="11"/>
          </p:nvPr>
        </p:nvSpPr>
        <p:spPr/>
        <p:txBody>
          <a:bodyPr/>
          <a:lstStyle/>
          <a:p>
            <a:r>
              <a:rPr lang="en-US" smtClean="0"/>
              <a:t>S.Pivovarov, E. Pyata, BINP, SPD Magnet</a:t>
            </a:r>
            <a:endParaRPr lang="ru-RU"/>
          </a:p>
        </p:txBody>
      </p:sp>
      <p:sp>
        <p:nvSpPr>
          <p:cNvPr id="7" name="Номер слайда 6"/>
          <p:cNvSpPr>
            <a:spLocks noGrp="1"/>
          </p:cNvSpPr>
          <p:nvPr>
            <p:ph type="sldNum" sz="quarter" idx="12"/>
          </p:nvPr>
        </p:nvSpPr>
        <p:spPr/>
        <p:txBody>
          <a:bodyPr/>
          <a:lstStyle/>
          <a:p>
            <a:fld id="{EE177967-8F0E-415E-B311-D673C13DCC9C}" type="slidenum">
              <a:rPr lang="ru-RU" smtClean="0"/>
              <a:t>‹#›</a:t>
            </a:fld>
            <a:endParaRPr lang="ru-RU"/>
          </a:p>
        </p:txBody>
      </p:sp>
    </p:spTree>
    <p:extLst>
      <p:ext uri="{BB962C8B-B14F-4D97-AF65-F5344CB8AC3E}">
        <p14:creationId xmlns:p14="http://schemas.microsoft.com/office/powerpoint/2010/main" val="9518699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AA804552-F840-441C-B9E0-767E606A1BA8}" type="datetime1">
              <a:rPr lang="ru-RU" smtClean="0"/>
              <a:t>22.04.2023</a:t>
            </a:fld>
            <a:endParaRPr lang="ru-RU"/>
          </a:p>
        </p:txBody>
      </p:sp>
      <p:sp>
        <p:nvSpPr>
          <p:cNvPr id="8" name="Нижний колонтитул 7"/>
          <p:cNvSpPr>
            <a:spLocks noGrp="1"/>
          </p:cNvSpPr>
          <p:nvPr>
            <p:ph type="ftr" sz="quarter" idx="11"/>
          </p:nvPr>
        </p:nvSpPr>
        <p:spPr/>
        <p:txBody>
          <a:bodyPr/>
          <a:lstStyle/>
          <a:p>
            <a:r>
              <a:rPr lang="en-US" smtClean="0"/>
              <a:t>S.Pivovarov, E. Pyata, BINP, SPD Magnet</a:t>
            </a:r>
            <a:endParaRPr lang="ru-RU"/>
          </a:p>
        </p:txBody>
      </p:sp>
      <p:sp>
        <p:nvSpPr>
          <p:cNvPr id="9" name="Номер слайда 8"/>
          <p:cNvSpPr>
            <a:spLocks noGrp="1"/>
          </p:cNvSpPr>
          <p:nvPr>
            <p:ph type="sldNum" sz="quarter" idx="12"/>
          </p:nvPr>
        </p:nvSpPr>
        <p:spPr/>
        <p:txBody>
          <a:bodyPr/>
          <a:lstStyle/>
          <a:p>
            <a:fld id="{EE177967-8F0E-415E-B311-D673C13DCC9C}" type="slidenum">
              <a:rPr lang="ru-RU" smtClean="0"/>
              <a:t>‹#›</a:t>
            </a:fld>
            <a:endParaRPr lang="ru-RU"/>
          </a:p>
        </p:txBody>
      </p:sp>
    </p:spTree>
    <p:extLst>
      <p:ext uri="{BB962C8B-B14F-4D97-AF65-F5344CB8AC3E}">
        <p14:creationId xmlns:p14="http://schemas.microsoft.com/office/powerpoint/2010/main" val="4100162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A8AB6C60-7838-4BDE-B4B3-127553808212}" type="datetime1">
              <a:rPr lang="ru-RU" smtClean="0"/>
              <a:t>22.04.2023</a:t>
            </a:fld>
            <a:endParaRPr lang="ru-RU"/>
          </a:p>
        </p:txBody>
      </p:sp>
      <p:sp>
        <p:nvSpPr>
          <p:cNvPr id="4" name="Нижний колонтитул 3"/>
          <p:cNvSpPr>
            <a:spLocks noGrp="1"/>
          </p:cNvSpPr>
          <p:nvPr>
            <p:ph type="ftr" sz="quarter" idx="11"/>
          </p:nvPr>
        </p:nvSpPr>
        <p:spPr/>
        <p:txBody>
          <a:bodyPr/>
          <a:lstStyle/>
          <a:p>
            <a:r>
              <a:rPr lang="en-US" smtClean="0"/>
              <a:t>S.Pivovarov, E. Pyata, BINP, SPD Magnet</a:t>
            </a:r>
            <a:endParaRPr lang="ru-RU"/>
          </a:p>
        </p:txBody>
      </p:sp>
      <p:sp>
        <p:nvSpPr>
          <p:cNvPr id="5" name="Номер слайда 4"/>
          <p:cNvSpPr>
            <a:spLocks noGrp="1"/>
          </p:cNvSpPr>
          <p:nvPr>
            <p:ph type="sldNum" sz="quarter" idx="12"/>
          </p:nvPr>
        </p:nvSpPr>
        <p:spPr/>
        <p:txBody>
          <a:bodyPr/>
          <a:lstStyle/>
          <a:p>
            <a:fld id="{EE177967-8F0E-415E-B311-D673C13DCC9C}" type="slidenum">
              <a:rPr lang="ru-RU" smtClean="0"/>
              <a:t>‹#›</a:t>
            </a:fld>
            <a:endParaRPr lang="ru-RU"/>
          </a:p>
        </p:txBody>
      </p:sp>
    </p:spTree>
    <p:extLst>
      <p:ext uri="{BB962C8B-B14F-4D97-AF65-F5344CB8AC3E}">
        <p14:creationId xmlns:p14="http://schemas.microsoft.com/office/powerpoint/2010/main" val="949561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9BF7BA3E-AFC4-4DD5-A8BE-BE912828E521}" type="datetime1">
              <a:rPr lang="ru-RU" smtClean="0"/>
              <a:t>22.04.2023</a:t>
            </a:fld>
            <a:endParaRPr lang="ru-RU"/>
          </a:p>
        </p:txBody>
      </p:sp>
      <p:sp>
        <p:nvSpPr>
          <p:cNvPr id="3" name="Нижний колонтитул 2"/>
          <p:cNvSpPr>
            <a:spLocks noGrp="1"/>
          </p:cNvSpPr>
          <p:nvPr>
            <p:ph type="ftr" sz="quarter" idx="11"/>
          </p:nvPr>
        </p:nvSpPr>
        <p:spPr/>
        <p:txBody>
          <a:bodyPr/>
          <a:lstStyle/>
          <a:p>
            <a:r>
              <a:rPr lang="en-US" smtClean="0"/>
              <a:t>S.Pivovarov, E. Pyata, BINP, SPD Magnet</a:t>
            </a:r>
            <a:endParaRPr lang="ru-RU"/>
          </a:p>
        </p:txBody>
      </p:sp>
      <p:sp>
        <p:nvSpPr>
          <p:cNvPr id="4" name="Номер слайда 3"/>
          <p:cNvSpPr>
            <a:spLocks noGrp="1"/>
          </p:cNvSpPr>
          <p:nvPr>
            <p:ph type="sldNum" sz="quarter" idx="12"/>
          </p:nvPr>
        </p:nvSpPr>
        <p:spPr/>
        <p:txBody>
          <a:bodyPr/>
          <a:lstStyle/>
          <a:p>
            <a:fld id="{EE177967-8F0E-415E-B311-D673C13DCC9C}" type="slidenum">
              <a:rPr lang="ru-RU" smtClean="0"/>
              <a:t>‹#›</a:t>
            </a:fld>
            <a:endParaRPr lang="ru-RU"/>
          </a:p>
        </p:txBody>
      </p:sp>
    </p:spTree>
    <p:extLst>
      <p:ext uri="{BB962C8B-B14F-4D97-AF65-F5344CB8AC3E}">
        <p14:creationId xmlns:p14="http://schemas.microsoft.com/office/powerpoint/2010/main" val="33667331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5E619F0E-34A2-491D-868E-D28D65F5CE76}" type="datetime1">
              <a:rPr lang="ru-RU" smtClean="0"/>
              <a:t>22.04.2023</a:t>
            </a:fld>
            <a:endParaRPr lang="ru-RU"/>
          </a:p>
        </p:txBody>
      </p:sp>
      <p:sp>
        <p:nvSpPr>
          <p:cNvPr id="6" name="Нижний колонтитул 5"/>
          <p:cNvSpPr>
            <a:spLocks noGrp="1"/>
          </p:cNvSpPr>
          <p:nvPr>
            <p:ph type="ftr" sz="quarter" idx="11"/>
          </p:nvPr>
        </p:nvSpPr>
        <p:spPr/>
        <p:txBody>
          <a:bodyPr/>
          <a:lstStyle/>
          <a:p>
            <a:r>
              <a:rPr lang="en-US" smtClean="0"/>
              <a:t>S.Pivovarov, E. Pyata, BINP, SPD Magnet</a:t>
            </a:r>
            <a:endParaRPr lang="ru-RU"/>
          </a:p>
        </p:txBody>
      </p:sp>
      <p:sp>
        <p:nvSpPr>
          <p:cNvPr id="7" name="Номер слайда 6"/>
          <p:cNvSpPr>
            <a:spLocks noGrp="1"/>
          </p:cNvSpPr>
          <p:nvPr>
            <p:ph type="sldNum" sz="quarter" idx="12"/>
          </p:nvPr>
        </p:nvSpPr>
        <p:spPr/>
        <p:txBody>
          <a:bodyPr/>
          <a:lstStyle/>
          <a:p>
            <a:fld id="{EE177967-8F0E-415E-B311-D673C13DCC9C}" type="slidenum">
              <a:rPr lang="ru-RU" smtClean="0"/>
              <a:t>‹#›</a:t>
            </a:fld>
            <a:endParaRPr lang="ru-RU"/>
          </a:p>
        </p:txBody>
      </p:sp>
    </p:spTree>
    <p:extLst>
      <p:ext uri="{BB962C8B-B14F-4D97-AF65-F5344CB8AC3E}">
        <p14:creationId xmlns:p14="http://schemas.microsoft.com/office/powerpoint/2010/main" val="22751120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838C4DBE-4AD1-4675-B5F3-6E222C571496}" type="datetime1">
              <a:rPr lang="ru-RU" smtClean="0"/>
              <a:t>22.04.2023</a:t>
            </a:fld>
            <a:endParaRPr lang="ru-RU"/>
          </a:p>
        </p:txBody>
      </p:sp>
      <p:sp>
        <p:nvSpPr>
          <p:cNvPr id="6" name="Нижний колонтитул 5"/>
          <p:cNvSpPr>
            <a:spLocks noGrp="1"/>
          </p:cNvSpPr>
          <p:nvPr>
            <p:ph type="ftr" sz="quarter" idx="11"/>
          </p:nvPr>
        </p:nvSpPr>
        <p:spPr/>
        <p:txBody>
          <a:bodyPr/>
          <a:lstStyle/>
          <a:p>
            <a:r>
              <a:rPr lang="en-US" smtClean="0"/>
              <a:t>S.Pivovarov, E. Pyata, BINP, SPD Magnet</a:t>
            </a:r>
            <a:endParaRPr lang="ru-RU"/>
          </a:p>
        </p:txBody>
      </p:sp>
      <p:sp>
        <p:nvSpPr>
          <p:cNvPr id="7" name="Номер слайда 6"/>
          <p:cNvSpPr>
            <a:spLocks noGrp="1"/>
          </p:cNvSpPr>
          <p:nvPr>
            <p:ph type="sldNum" sz="quarter" idx="12"/>
          </p:nvPr>
        </p:nvSpPr>
        <p:spPr/>
        <p:txBody>
          <a:bodyPr/>
          <a:lstStyle/>
          <a:p>
            <a:fld id="{EE177967-8F0E-415E-B311-D673C13DCC9C}" type="slidenum">
              <a:rPr lang="ru-RU" smtClean="0"/>
              <a:t>‹#›</a:t>
            </a:fld>
            <a:endParaRPr lang="ru-RU"/>
          </a:p>
        </p:txBody>
      </p:sp>
    </p:spTree>
    <p:extLst>
      <p:ext uri="{BB962C8B-B14F-4D97-AF65-F5344CB8AC3E}">
        <p14:creationId xmlns:p14="http://schemas.microsoft.com/office/powerpoint/2010/main" val="1472947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8E2421-66DE-4E14-9DEB-A50C5A54FA07}" type="datetime1">
              <a:rPr lang="ru-RU" smtClean="0"/>
              <a:t>22.04.2023</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S.Pivovarov, E. Pyata, BINP, SPD Magnet</a:t>
            </a:r>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177967-8F0E-415E-B311-D673C13DCC9C}" type="slidenum">
              <a:rPr lang="ru-RU" smtClean="0"/>
              <a:t>‹#›</a:t>
            </a:fld>
            <a:endParaRPr lang="ru-RU"/>
          </a:p>
        </p:txBody>
      </p:sp>
    </p:spTree>
    <p:extLst>
      <p:ext uri="{BB962C8B-B14F-4D97-AF65-F5344CB8AC3E}">
        <p14:creationId xmlns:p14="http://schemas.microsoft.com/office/powerpoint/2010/main" val="34705319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0.jpg"/><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25.jpeg"/></Relationships>
</file>

<file path=ppt/slides/_rels/slide1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g"/><Relationship Id="rId1" Type="http://schemas.openxmlformats.org/officeDocument/2006/relationships/slideLayout" Target="../slideLayouts/slideLayout2.xml"/><Relationship Id="rId6" Type="http://schemas.openxmlformats.org/officeDocument/2006/relationships/image" Target="../media/image38.jpg"/><Relationship Id="rId5" Type="http://schemas.openxmlformats.org/officeDocument/2006/relationships/image" Target="../media/image37.jpeg"/><Relationship Id="rId4" Type="http://schemas.openxmlformats.org/officeDocument/2006/relationships/image" Target="../media/image36.jpeg"/></Relationships>
</file>

<file path=ppt/slides/_rels/slide1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g"/><Relationship Id="rId1" Type="http://schemas.openxmlformats.org/officeDocument/2006/relationships/slideLayout" Target="../slideLayouts/slideLayout2.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1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tmp"/><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1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48.jpg"/><Relationship Id="rId4" Type="http://schemas.openxmlformats.org/officeDocument/2006/relationships/chart" Target="../charts/chart1.xml"/></Relationships>
</file>

<file path=ppt/slides/_rels/slide1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tmp"/><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1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54.jpeg"/><Relationship Id="rId1" Type="http://schemas.openxmlformats.org/officeDocument/2006/relationships/slideLayout" Target="../slideLayouts/slideLayout2.xml"/><Relationship Id="rId4" Type="http://schemas.openxmlformats.org/officeDocument/2006/relationships/image" Target="../media/image56.jp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g"/><Relationship Id="rId1" Type="http://schemas.openxmlformats.org/officeDocument/2006/relationships/slideLayout" Target="../slideLayouts/slideLayout2.xml"/><Relationship Id="rId5" Type="http://schemas.openxmlformats.org/officeDocument/2006/relationships/image" Target="../media/image60.jpeg"/><Relationship Id="rId4" Type="http://schemas.openxmlformats.org/officeDocument/2006/relationships/image" Target="../media/image59.jpg"/></Relationships>
</file>

<file path=ppt/slides/_rels/slide21.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61.tmp"/><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12.xml"/><Relationship Id="rId4" Type="http://schemas.openxmlformats.org/officeDocument/2006/relationships/image" Target="../media/image66.jpg"/></Relationships>
</file>

<file path=ppt/slides/_rels/slide24.xml.rels><?xml version="1.0" encoding="UTF-8" standalone="yes"?>
<Relationships xmlns="http://schemas.openxmlformats.org/package/2006/relationships"><Relationship Id="rId8" Type="http://schemas.openxmlformats.org/officeDocument/2006/relationships/image" Target="../media/image73.jpeg"/><Relationship Id="rId3" Type="http://schemas.openxmlformats.org/officeDocument/2006/relationships/image" Target="../media/image68.jpeg"/><Relationship Id="rId7" Type="http://schemas.openxmlformats.org/officeDocument/2006/relationships/image" Target="../media/image72.jpeg"/><Relationship Id="rId2" Type="http://schemas.openxmlformats.org/officeDocument/2006/relationships/image" Target="../media/image67.jpeg"/><Relationship Id="rId1" Type="http://schemas.openxmlformats.org/officeDocument/2006/relationships/slideLayout" Target="../slideLayouts/slideLayout12.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69.jpeg"/></Relationships>
</file>

<file path=ppt/slides/_rels/slide25.xml.rels><?xml version="1.0" encoding="UTF-8" standalone="yes"?>
<Relationships xmlns="http://schemas.openxmlformats.org/package/2006/relationships"><Relationship Id="rId8" Type="http://schemas.openxmlformats.org/officeDocument/2006/relationships/image" Target="../media/image80.jpeg"/><Relationship Id="rId3" Type="http://schemas.openxmlformats.org/officeDocument/2006/relationships/image" Target="../media/image75.jpeg"/><Relationship Id="rId7" Type="http://schemas.openxmlformats.org/officeDocument/2006/relationships/image" Target="../media/image79.jpeg"/><Relationship Id="rId2" Type="http://schemas.openxmlformats.org/officeDocument/2006/relationships/image" Target="../media/image74.jpeg"/><Relationship Id="rId1" Type="http://schemas.openxmlformats.org/officeDocument/2006/relationships/slideLayout" Target="../slideLayouts/slideLayout12.xml"/><Relationship Id="rId6" Type="http://schemas.openxmlformats.org/officeDocument/2006/relationships/image" Target="../media/image78.jpeg"/><Relationship Id="rId5" Type="http://schemas.openxmlformats.org/officeDocument/2006/relationships/image" Target="../media/image77.jpeg"/><Relationship Id="rId4" Type="http://schemas.openxmlformats.org/officeDocument/2006/relationships/image" Target="../media/image76.jpeg"/></Relationships>
</file>

<file path=ppt/slides/_rels/slide26.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image" Target="../media/image81.jp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3.tmp"/><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10.tmp"/><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5.png"/><Relationship Id="rId2" Type="http://schemas.openxmlformats.org/officeDocument/2006/relationships/hyperlink" Target="Images/Content/0/Load_0_2.png" TargetMode="External"/><Relationship Id="rId1" Type="http://schemas.openxmlformats.org/officeDocument/2006/relationships/slideLayout" Target="../slideLayouts/slideLayout2.xml"/><Relationship Id="rId6" Type="http://schemas.openxmlformats.org/officeDocument/2006/relationships/hyperlink" Target="Images/Content/0/Result_0_2.png" TargetMode="External"/><Relationship Id="rId5" Type="http://schemas.openxmlformats.org/officeDocument/2006/relationships/image" Target="../media/image14.png"/><Relationship Id="rId4" Type="http://schemas.openxmlformats.org/officeDocument/2006/relationships/hyperlink" Target="Images/Content/0/Result_0_1.png"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image" Target="../media/image16.jpeg"/><Relationship Id="rId1" Type="http://schemas.openxmlformats.org/officeDocument/2006/relationships/slideLayout" Target="../slideLayouts/slideLayout2.xml"/><Relationship Id="rId6" Type="http://schemas.openxmlformats.org/officeDocument/2006/relationships/image" Target="../media/image20.jpg"/><Relationship Id="rId5" Type="http://schemas.openxmlformats.org/officeDocument/2006/relationships/image" Target="../media/image19.jpeg"/><Relationship Id="rId4" Type="http://schemas.openxmlformats.org/officeDocument/2006/relationships/image" Target="../media/image18.jpeg"/><Relationship Id="rId9" Type="http://schemas.openxmlformats.org/officeDocument/2006/relationships/image" Target="../media/image23.tm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idx="4294967295"/>
          </p:nvPr>
        </p:nvSpPr>
        <p:spPr>
          <a:xfrm>
            <a:off x="1981200" y="274638"/>
            <a:ext cx="8229600" cy="774700"/>
          </a:xfrm>
        </p:spPr>
        <p:txBody>
          <a:bodyPr/>
          <a:lstStyle/>
          <a:p>
            <a:pPr algn="ctr"/>
            <a:r>
              <a:rPr lang="en-US" altLang="ru-RU" sz="2800" b="1" dirty="0">
                <a:solidFill>
                  <a:srgbClr val="FF0000"/>
                </a:solidFill>
              </a:rPr>
              <a:t>The </a:t>
            </a:r>
            <a:r>
              <a:rPr lang="en-US" altLang="ru-RU" sz="2800" b="1" dirty="0" err="1">
                <a:solidFill>
                  <a:srgbClr val="FF0000"/>
                </a:solidFill>
              </a:rPr>
              <a:t>Budker</a:t>
            </a:r>
            <a:r>
              <a:rPr lang="en-US" altLang="ru-RU" sz="2800" b="1" dirty="0">
                <a:solidFill>
                  <a:srgbClr val="FF0000"/>
                </a:solidFill>
              </a:rPr>
              <a:t> Institute of Nuclear Physics</a:t>
            </a:r>
            <a:endParaRPr lang="ru-RU" altLang="ru-RU" sz="2800" b="1" dirty="0">
              <a:solidFill>
                <a:srgbClr val="FF0000"/>
              </a:solidFill>
            </a:endParaRPr>
          </a:p>
        </p:txBody>
      </p:sp>
      <p:sp>
        <p:nvSpPr>
          <p:cNvPr id="3" name="Нижний колонтитул 2"/>
          <p:cNvSpPr>
            <a:spLocks noGrp="1"/>
          </p:cNvSpPr>
          <p:nvPr>
            <p:ph type="ftr" sz="quarter" idx="11"/>
          </p:nvPr>
        </p:nvSpPr>
        <p:spPr/>
        <p:txBody>
          <a:bodyPr/>
          <a:lstStyle/>
          <a:p>
            <a:r>
              <a:rPr lang="sv-SE" smtClean="0"/>
              <a:t>S.Pivovarov, E. Pyata, BINP, SPD Magnet</a:t>
            </a:r>
            <a:endParaRPr lang="ru-RU" dirty="0"/>
          </a:p>
        </p:txBody>
      </p:sp>
      <p:sp>
        <p:nvSpPr>
          <p:cNvPr id="4" name="Дата 3"/>
          <p:cNvSpPr>
            <a:spLocks noGrp="1"/>
          </p:cNvSpPr>
          <p:nvPr>
            <p:ph type="dt" sz="half" idx="10"/>
          </p:nvPr>
        </p:nvSpPr>
        <p:spPr>
          <a:xfrm>
            <a:off x="10984523" y="6356349"/>
            <a:ext cx="999392" cy="365125"/>
          </a:xfrm>
        </p:spPr>
        <p:txBody>
          <a:bodyPr/>
          <a:lstStyle/>
          <a:p>
            <a:fld id="{23EED984-3ECF-4B30-8907-51D1D705AFCF}" type="datetime1">
              <a:rPr lang="ru-RU" smtClean="0"/>
              <a:t>22.04.2023</a:t>
            </a:fld>
            <a:endParaRPr lang="ru-RU" dirty="0"/>
          </a:p>
        </p:txBody>
      </p:sp>
      <p:pic>
        <p:nvPicPr>
          <p:cNvPr id="7" name="Рисунок 6"/>
          <p:cNvPicPr>
            <a:picLocks noChangeAspect="1"/>
          </p:cNvPicPr>
          <p:nvPr/>
        </p:nvPicPr>
        <p:blipFill>
          <a:blip r:embed="rId3"/>
          <a:stretch>
            <a:fillRect/>
          </a:stretch>
        </p:blipFill>
        <p:spPr>
          <a:xfrm>
            <a:off x="1269046" y="836556"/>
            <a:ext cx="9646920" cy="5425440"/>
          </a:xfrm>
          <a:prstGeom prst="rect">
            <a:avLst/>
          </a:prstGeom>
        </p:spPr>
      </p:pic>
    </p:spTree>
    <p:extLst>
      <p:ext uri="{BB962C8B-B14F-4D97-AF65-F5344CB8AC3E}">
        <p14:creationId xmlns:p14="http://schemas.microsoft.com/office/powerpoint/2010/main" val="2762762647"/>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3"/>
          <p:cNvSpPr txBox="1">
            <a:spLocks/>
          </p:cNvSpPr>
          <p:nvPr/>
        </p:nvSpPr>
        <p:spPr>
          <a:xfrm>
            <a:off x="498867" y="35395"/>
            <a:ext cx="10515600" cy="58903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dirty="0" smtClean="0">
                <a:solidFill>
                  <a:srgbClr val="FF0000"/>
                </a:solidFill>
                <a:latin typeface="Times New Roman" panose="02020603050405020304" pitchFamily="18" charset="0"/>
                <a:cs typeface="Times New Roman" panose="02020603050405020304" pitchFamily="18" charset="0"/>
              </a:rPr>
              <a:t>Shield</a:t>
            </a:r>
            <a:endParaRPr lang="ru-RU" sz="2400" dirty="0">
              <a:solidFill>
                <a:srgbClr val="FF0000"/>
              </a:solidFill>
              <a:latin typeface="Times New Roman" panose="02020603050405020304" pitchFamily="18" charset="0"/>
              <a:cs typeface="Times New Roman" panose="02020603050405020304" pitchFamily="18" charset="0"/>
            </a:endParaRPr>
          </a:p>
        </p:txBody>
      </p:sp>
      <p:pic>
        <p:nvPicPr>
          <p:cNvPr id="12" name="Рисунок 11"/>
          <p:cNvPicPr>
            <a:picLocks noChangeAspect="1"/>
          </p:cNvPicPr>
          <p:nvPr/>
        </p:nvPicPr>
        <p:blipFill rotWithShape="1">
          <a:blip r:embed="rId2">
            <a:extLst>
              <a:ext uri="{28A0092B-C50C-407E-A947-70E740481C1C}">
                <a14:useLocalDpi xmlns:a14="http://schemas.microsoft.com/office/drawing/2010/main" val="0"/>
              </a:ext>
            </a:extLst>
          </a:blip>
          <a:srcRect l="18879" t="68718" r="69153" b="11694"/>
          <a:stretch/>
        </p:blipFill>
        <p:spPr>
          <a:xfrm>
            <a:off x="8245736" y="2574499"/>
            <a:ext cx="3679829" cy="3174205"/>
          </a:xfrm>
          <a:prstGeom prst="rect">
            <a:avLst/>
          </a:prstGeom>
        </p:spPr>
      </p:pic>
      <p:cxnSp>
        <p:nvCxnSpPr>
          <p:cNvPr id="13" name="Прямая со стрелкой 12"/>
          <p:cNvCxnSpPr/>
          <p:nvPr/>
        </p:nvCxnSpPr>
        <p:spPr>
          <a:xfrm flipH="1">
            <a:off x="9641622" y="2216747"/>
            <a:ext cx="915916" cy="817449"/>
          </a:xfrm>
          <a:prstGeom prst="straightConnector1">
            <a:avLst/>
          </a:prstGeom>
          <a:ln>
            <a:solidFill>
              <a:srgbClr val="FF0000"/>
            </a:solidFill>
            <a:tailEnd type="triangle"/>
          </a:ln>
        </p:spPr>
        <p:style>
          <a:lnRef idx="3">
            <a:schemeClr val="accent2"/>
          </a:lnRef>
          <a:fillRef idx="0">
            <a:schemeClr val="accent2"/>
          </a:fillRef>
          <a:effectRef idx="2">
            <a:schemeClr val="accent2"/>
          </a:effectRef>
          <a:fontRef idx="minor">
            <a:schemeClr val="tx1"/>
          </a:fontRef>
        </p:style>
      </p:cxnSp>
      <p:sp>
        <p:nvSpPr>
          <p:cNvPr id="15" name="Прямоугольник 14"/>
          <p:cNvSpPr/>
          <p:nvPr/>
        </p:nvSpPr>
        <p:spPr>
          <a:xfrm>
            <a:off x="10232318" y="1874491"/>
            <a:ext cx="902811" cy="338554"/>
          </a:xfrm>
          <a:prstGeom prst="rect">
            <a:avLst/>
          </a:prstGeom>
        </p:spPr>
        <p:txBody>
          <a:bodyPr wrap="none">
            <a:spAutoFit/>
          </a:bodyPr>
          <a:lstStyle/>
          <a:p>
            <a:r>
              <a:rPr lang="en-US" sz="1600" dirty="0" smtClean="0">
                <a:solidFill>
                  <a:srgbClr val="00B050"/>
                </a:solidFill>
                <a:latin typeface="Arial" panose="020B0604020202020204" pitchFamily="34" charset="0"/>
                <a:cs typeface="Arial" panose="020B0604020202020204" pitchFamily="34" charset="0"/>
              </a:rPr>
              <a:t>Support</a:t>
            </a:r>
            <a:endParaRPr lang="ru-RU" sz="1600" dirty="0">
              <a:solidFill>
                <a:srgbClr val="00B050"/>
              </a:solidFill>
            </a:endParaRPr>
          </a:p>
        </p:txBody>
      </p:sp>
      <p:sp>
        <p:nvSpPr>
          <p:cNvPr id="31" name="Прямоугольник 30"/>
          <p:cNvSpPr/>
          <p:nvPr/>
        </p:nvSpPr>
        <p:spPr>
          <a:xfrm>
            <a:off x="222404" y="5840273"/>
            <a:ext cx="11629883" cy="830997"/>
          </a:xfrm>
          <a:prstGeom prst="rect">
            <a:avLst/>
          </a:prstGeom>
        </p:spPr>
        <p:txBody>
          <a:bodyPr wrap="square">
            <a:spAutoFit/>
          </a:bodyPr>
          <a:lstStyle/>
          <a:p>
            <a:r>
              <a:rPr lang="en-US" sz="1600" dirty="0">
                <a:solidFill>
                  <a:srgbClr val="0070C0"/>
                </a:solidFill>
                <a:latin typeface="Arial" panose="020B0604020202020204" pitchFamily="34" charset="0"/>
                <a:cs typeface="Arial" panose="020B0604020202020204" pitchFamily="34" charset="0"/>
              </a:rPr>
              <a:t>The </a:t>
            </a:r>
            <a:r>
              <a:rPr lang="en-US" sz="1600" dirty="0" smtClean="0">
                <a:solidFill>
                  <a:srgbClr val="0070C0"/>
                </a:solidFill>
                <a:latin typeface="Arial" panose="020B0604020202020204" pitchFamily="34" charset="0"/>
                <a:cs typeface="Arial" panose="020B0604020202020204" pitchFamily="34" charset="0"/>
              </a:rPr>
              <a:t>shield </a:t>
            </a:r>
            <a:r>
              <a:rPr lang="en-US" sz="1600" dirty="0">
                <a:solidFill>
                  <a:srgbClr val="0070C0"/>
                </a:solidFill>
                <a:latin typeface="Arial" panose="020B0604020202020204" pitchFamily="34" charset="0"/>
                <a:cs typeface="Arial" panose="020B0604020202020204" pitchFamily="34" charset="0"/>
              </a:rPr>
              <a:t>is positioned in the cryostat using ball bearings with an insulating ring (4 rows at the bottom and 2 rows at the top).</a:t>
            </a:r>
          </a:p>
          <a:p>
            <a:r>
              <a:rPr lang="en-US" sz="1600" dirty="0">
                <a:solidFill>
                  <a:srgbClr val="0070C0"/>
                </a:solidFill>
                <a:latin typeface="Arial" panose="020B0604020202020204" pitchFamily="34" charset="0"/>
                <a:cs typeface="Arial" panose="020B0604020202020204" pitchFamily="34" charset="0"/>
              </a:rPr>
              <a:t>In the axial direction, the screen is fixed in the central part with </a:t>
            </a:r>
            <a:r>
              <a:rPr lang="en-US" sz="1600" dirty="0" smtClean="0">
                <a:solidFill>
                  <a:srgbClr val="0070C0"/>
                </a:solidFill>
                <a:latin typeface="Arial" panose="020B0604020202020204" pitchFamily="34" charset="0"/>
                <a:cs typeface="Arial" panose="020B0604020202020204" pitchFamily="34" charset="0"/>
              </a:rPr>
              <a:t>help </a:t>
            </a:r>
            <a:r>
              <a:rPr lang="en-US" sz="1600" dirty="0">
                <a:solidFill>
                  <a:srgbClr val="0070C0"/>
                </a:solidFill>
                <a:latin typeface="Arial" panose="020B0604020202020204" pitchFamily="34" charset="0"/>
                <a:cs typeface="Arial" panose="020B0604020202020204" pitchFamily="34" charset="0"/>
              </a:rPr>
              <a:t>of bolts through the insulating </a:t>
            </a:r>
            <a:r>
              <a:rPr lang="en-US" sz="1600" dirty="0" smtClean="0">
                <a:solidFill>
                  <a:srgbClr val="0070C0"/>
                </a:solidFill>
                <a:latin typeface="Arial" panose="020B0604020202020204" pitchFamily="34" charset="0"/>
                <a:cs typeface="Arial" panose="020B0604020202020204" pitchFamily="34" charset="0"/>
              </a:rPr>
              <a:t>bush </a:t>
            </a:r>
            <a:r>
              <a:rPr lang="en-US" sz="1600" dirty="0">
                <a:solidFill>
                  <a:srgbClr val="0070C0"/>
                </a:solidFill>
                <a:latin typeface="Arial" panose="020B0604020202020204" pitchFamily="34" charset="0"/>
                <a:cs typeface="Arial" panose="020B0604020202020204" pitchFamily="34" charset="0"/>
              </a:rPr>
              <a:t>- 4 </a:t>
            </a:r>
            <a:r>
              <a:rPr lang="en-US" sz="1600" dirty="0" smtClean="0">
                <a:solidFill>
                  <a:srgbClr val="0070C0"/>
                </a:solidFill>
                <a:latin typeface="Arial" panose="020B0604020202020204" pitchFamily="34" charset="0"/>
                <a:cs typeface="Arial" panose="020B0604020202020204" pitchFamily="34" charset="0"/>
              </a:rPr>
              <a:t>point </a:t>
            </a:r>
            <a:r>
              <a:rPr lang="en-US" sz="1600" dirty="0">
                <a:solidFill>
                  <a:srgbClr val="0070C0"/>
                </a:solidFill>
                <a:latin typeface="Arial" panose="020B0604020202020204" pitchFamily="34" charset="0"/>
                <a:cs typeface="Arial" panose="020B0604020202020204" pitchFamily="34" charset="0"/>
              </a:rPr>
              <a:t>at the top and 4 </a:t>
            </a:r>
            <a:r>
              <a:rPr lang="en-US" sz="1600" dirty="0" smtClean="0">
                <a:solidFill>
                  <a:srgbClr val="0070C0"/>
                </a:solidFill>
                <a:latin typeface="Arial" panose="020B0604020202020204" pitchFamily="34" charset="0"/>
                <a:cs typeface="Arial" panose="020B0604020202020204" pitchFamily="34" charset="0"/>
              </a:rPr>
              <a:t>point </a:t>
            </a:r>
            <a:r>
              <a:rPr lang="en-US" sz="1600" dirty="0">
                <a:solidFill>
                  <a:srgbClr val="0070C0"/>
                </a:solidFill>
                <a:latin typeface="Arial" panose="020B0604020202020204" pitchFamily="34" charset="0"/>
                <a:cs typeface="Arial" panose="020B0604020202020204" pitchFamily="34" charset="0"/>
              </a:rPr>
              <a:t>at the </a:t>
            </a:r>
            <a:r>
              <a:rPr lang="en-US" sz="1600" dirty="0" smtClean="0">
                <a:solidFill>
                  <a:srgbClr val="0070C0"/>
                </a:solidFill>
                <a:latin typeface="Arial" panose="020B0604020202020204" pitchFamily="34" charset="0"/>
                <a:cs typeface="Arial" panose="020B0604020202020204" pitchFamily="34" charset="0"/>
              </a:rPr>
              <a:t>bottom.</a:t>
            </a:r>
            <a:endParaRPr lang="ru-RU" sz="1600" dirty="0"/>
          </a:p>
        </p:txBody>
      </p:sp>
      <p:pic>
        <p:nvPicPr>
          <p:cNvPr id="10" name="Рисунок 9"/>
          <p:cNvPicPr>
            <a:picLocks noChangeAspect="1"/>
          </p:cNvPicPr>
          <p:nvPr/>
        </p:nvPicPr>
        <p:blipFill rotWithShape="1">
          <a:blip r:embed="rId3">
            <a:extLst>
              <a:ext uri="{28A0092B-C50C-407E-A947-70E740481C1C}">
                <a14:useLocalDpi xmlns:a14="http://schemas.microsoft.com/office/drawing/2010/main" val="0"/>
              </a:ext>
            </a:extLst>
          </a:blip>
          <a:srcRect l="3208" t="45236" r="10161" b="41778"/>
          <a:stretch/>
        </p:blipFill>
        <p:spPr>
          <a:xfrm>
            <a:off x="155308" y="624305"/>
            <a:ext cx="12036692" cy="951048"/>
          </a:xfrm>
          <a:prstGeom prst="rect">
            <a:avLst/>
          </a:prstGeom>
        </p:spPr>
      </p:pic>
      <p:pic>
        <p:nvPicPr>
          <p:cNvPr id="14" name="Рисунок 13"/>
          <p:cNvPicPr>
            <a:picLocks noChangeAspect="1"/>
          </p:cNvPicPr>
          <p:nvPr/>
        </p:nvPicPr>
        <p:blipFill rotWithShape="1">
          <a:blip r:embed="rId4" cstate="print">
            <a:extLst>
              <a:ext uri="{28A0092B-C50C-407E-A947-70E740481C1C}">
                <a14:useLocalDpi xmlns:a14="http://schemas.microsoft.com/office/drawing/2010/main" val="0"/>
              </a:ext>
            </a:extLst>
          </a:blip>
          <a:srcRect l="14653" t="18857" r="48449" b="26357"/>
          <a:stretch/>
        </p:blipFill>
        <p:spPr>
          <a:xfrm>
            <a:off x="5723756" y="1774902"/>
            <a:ext cx="2106833" cy="1648826"/>
          </a:xfrm>
          <a:prstGeom prst="rect">
            <a:avLst/>
          </a:prstGeom>
        </p:spPr>
      </p:pic>
      <p:cxnSp>
        <p:nvCxnSpPr>
          <p:cNvPr id="26" name="Прямая со стрелкой 25"/>
          <p:cNvCxnSpPr/>
          <p:nvPr/>
        </p:nvCxnSpPr>
        <p:spPr>
          <a:xfrm flipH="1">
            <a:off x="7260509" y="2257881"/>
            <a:ext cx="873057" cy="591181"/>
          </a:xfrm>
          <a:prstGeom prst="straightConnector1">
            <a:avLst/>
          </a:prstGeom>
          <a:ln>
            <a:solidFill>
              <a:srgbClr val="FF0000"/>
            </a:solidFill>
            <a:tailEnd type="triangle"/>
          </a:ln>
        </p:spPr>
        <p:style>
          <a:lnRef idx="3">
            <a:schemeClr val="accent2"/>
          </a:lnRef>
          <a:fillRef idx="0">
            <a:schemeClr val="accent2"/>
          </a:fillRef>
          <a:effectRef idx="2">
            <a:schemeClr val="accent2"/>
          </a:effectRef>
          <a:fontRef idx="minor">
            <a:schemeClr val="tx1"/>
          </a:fontRef>
        </p:style>
      </p:cxnSp>
      <p:cxnSp>
        <p:nvCxnSpPr>
          <p:cNvPr id="27" name="Прямая со стрелкой 26"/>
          <p:cNvCxnSpPr/>
          <p:nvPr/>
        </p:nvCxnSpPr>
        <p:spPr>
          <a:xfrm flipH="1" flipV="1">
            <a:off x="6882979" y="3328696"/>
            <a:ext cx="324794" cy="520739"/>
          </a:xfrm>
          <a:prstGeom prst="straightConnector1">
            <a:avLst/>
          </a:prstGeom>
          <a:ln>
            <a:solidFill>
              <a:srgbClr val="FF0000"/>
            </a:solidFill>
            <a:tailEnd type="triangle"/>
          </a:ln>
        </p:spPr>
        <p:style>
          <a:lnRef idx="3">
            <a:schemeClr val="accent2"/>
          </a:lnRef>
          <a:fillRef idx="0">
            <a:schemeClr val="accent2"/>
          </a:fillRef>
          <a:effectRef idx="2">
            <a:schemeClr val="accent2"/>
          </a:effectRef>
          <a:fontRef idx="minor">
            <a:schemeClr val="tx1"/>
          </a:fontRef>
        </p:style>
      </p:cxnSp>
      <p:sp>
        <p:nvSpPr>
          <p:cNvPr id="28" name="Прямоугольник 27"/>
          <p:cNvSpPr/>
          <p:nvPr/>
        </p:nvSpPr>
        <p:spPr>
          <a:xfrm>
            <a:off x="6037346" y="3830776"/>
            <a:ext cx="2030476" cy="338554"/>
          </a:xfrm>
          <a:prstGeom prst="rect">
            <a:avLst/>
          </a:prstGeom>
        </p:spPr>
        <p:txBody>
          <a:bodyPr wrap="square">
            <a:spAutoFit/>
          </a:bodyPr>
          <a:lstStyle/>
          <a:p>
            <a:r>
              <a:rPr lang="en-US" sz="1600" dirty="0">
                <a:solidFill>
                  <a:srgbClr val="00B050"/>
                </a:solidFill>
                <a:latin typeface="Arial" panose="020B0604020202020204" pitchFamily="34" charset="0"/>
                <a:cs typeface="Arial" panose="020B0604020202020204" pitchFamily="34" charset="0"/>
              </a:rPr>
              <a:t>Balls </a:t>
            </a:r>
            <a:r>
              <a:rPr lang="en-US" sz="1600" dirty="0" smtClean="0">
                <a:solidFill>
                  <a:srgbClr val="00B050"/>
                </a:solidFill>
                <a:latin typeface="Arial" panose="020B0604020202020204" pitchFamily="34" charset="0"/>
                <a:cs typeface="Arial" panose="020B0604020202020204" pitchFamily="34" charset="0"/>
              </a:rPr>
              <a:t>transfer units</a:t>
            </a:r>
            <a:endParaRPr lang="ru-RU" sz="1600" dirty="0">
              <a:solidFill>
                <a:srgbClr val="00B050"/>
              </a:solidFill>
            </a:endParaRPr>
          </a:p>
        </p:txBody>
      </p:sp>
      <p:sp>
        <p:nvSpPr>
          <p:cNvPr id="30" name="Прямоугольник 29"/>
          <p:cNvSpPr/>
          <p:nvPr/>
        </p:nvSpPr>
        <p:spPr>
          <a:xfrm>
            <a:off x="8133566" y="1994986"/>
            <a:ext cx="1188146" cy="338554"/>
          </a:xfrm>
          <a:prstGeom prst="rect">
            <a:avLst/>
          </a:prstGeom>
        </p:spPr>
        <p:txBody>
          <a:bodyPr wrap="none">
            <a:spAutoFit/>
          </a:bodyPr>
          <a:lstStyle/>
          <a:p>
            <a:r>
              <a:rPr lang="en-US" sz="1600" dirty="0" smtClean="0">
                <a:solidFill>
                  <a:srgbClr val="00B050"/>
                </a:solidFill>
                <a:latin typeface="Arial" panose="020B0604020202020204" pitchFamily="34" charset="0"/>
                <a:cs typeface="Arial" panose="020B0604020202020204" pitchFamily="34" charset="0"/>
              </a:rPr>
              <a:t>Ring</a:t>
            </a:r>
            <a:r>
              <a:rPr lang="ru-RU" sz="1600" dirty="0" smtClean="0">
                <a:solidFill>
                  <a:srgbClr val="00B050"/>
                </a:solidFill>
                <a:latin typeface="Arial" panose="020B0604020202020204" pitchFamily="34" charset="0"/>
                <a:cs typeface="Arial" panose="020B0604020202020204" pitchFamily="34" charset="0"/>
              </a:rPr>
              <a:t> (</a:t>
            </a:r>
            <a:r>
              <a:rPr lang="en-US" sz="1600" dirty="0" smtClean="0">
                <a:solidFill>
                  <a:srgbClr val="00B050"/>
                </a:solidFill>
                <a:latin typeface="Arial" panose="020B0604020202020204" pitchFamily="34" charset="0"/>
                <a:cs typeface="Arial" panose="020B0604020202020204" pitchFamily="34" charset="0"/>
              </a:rPr>
              <a:t>G10</a:t>
            </a:r>
            <a:r>
              <a:rPr lang="ru-RU" sz="1600" dirty="0" smtClean="0">
                <a:solidFill>
                  <a:srgbClr val="00B050"/>
                </a:solidFill>
                <a:latin typeface="Arial" panose="020B0604020202020204" pitchFamily="34" charset="0"/>
                <a:cs typeface="Arial" panose="020B0604020202020204" pitchFamily="34" charset="0"/>
              </a:rPr>
              <a:t>)</a:t>
            </a:r>
            <a:endParaRPr lang="ru-RU" sz="1600" dirty="0">
              <a:solidFill>
                <a:srgbClr val="00B050"/>
              </a:solidFill>
            </a:endParaRPr>
          </a:p>
        </p:txBody>
      </p:sp>
      <p:pic>
        <p:nvPicPr>
          <p:cNvPr id="36" name="Рисунок 35"/>
          <p:cNvPicPr>
            <a:picLocks noChangeAspect="1"/>
          </p:cNvPicPr>
          <p:nvPr/>
        </p:nvPicPr>
        <p:blipFill rotWithShape="1">
          <a:blip r:embed="rId5" cstate="print">
            <a:extLst>
              <a:ext uri="{28A0092B-C50C-407E-A947-70E740481C1C}">
                <a14:useLocalDpi xmlns:a14="http://schemas.microsoft.com/office/drawing/2010/main" val="0"/>
              </a:ext>
            </a:extLst>
          </a:blip>
          <a:srcRect l="9840" t="2421" r="34118" b="9921"/>
          <a:stretch/>
        </p:blipFill>
        <p:spPr>
          <a:xfrm>
            <a:off x="452955" y="1695833"/>
            <a:ext cx="4872709" cy="4017195"/>
          </a:xfrm>
          <a:prstGeom prst="rect">
            <a:avLst/>
          </a:prstGeom>
        </p:spPr>
      </p:pic>
      <p:cxnSp>
        <p:nvCxnSpPr>
          <p:cNvPr id="16" name="Прямая со стрелкой 15"/>
          <p:cNvCxnSpPr/>
          <p:nvPr/>
        </p:nvCxnSpPr>
        <p:spPr>
          <a:xfrm flipH="1">
            <a:off x="4804612" y="4746895"/>
            <a:ext cx="1232734" cy="228982"/>
          </a:xfrm>
          <a:prstGeom prst="straightConnector1">
            <a:avLst/>
          </a:prstGeom>
          <a:ln>
            <a:solidFill>
              <a:srgbClr val="FF0000"/>
            </a:solidFill>
            <a:tailEnd type="triangle"/>
          </a:ln>
        </p:spPr>
        <p:style>
          <a:lnRef idx="3">
            <a:schemeClr val="accent2"/>
          </a:lnRef>
          <a:fillRef idx="0">
            <a:schemeClr val="accent2"/>
          </a:fillRef>
          <a:effectRef idx="2">
            <a:schemeClr val="accent2"/>
          </a:effectRef>
          <a:fontRef idx="minor">
            <a:schemeClr val="tx1"/>
          </a:fontRef>
        </p:style>
      </p:cxnSp>
      <p:sp>
        <p:nvSpPr>
          <p:cNvPr id="18" name="Прямоугольник 17"/>
          <p:cNvSpPr/>
          <p:nvPr/>
        </p:nvSpPr>
        <p:spPr>
          <a:xfrm>
            <a:off x="6054099" y="4501244"/>
            <a:ext cx="1176925" cy="338554"/>
          </a:xfrm>
          <a:prstGeom prst="rect">
            <a:avLst/>
          </a:prstGeom>
        </p:spPr>
        <p:txBody>
          <a:bodyPr wrap="none">
            <a:spAutoFit/>
          </a:bodyPr>
          <a:lstStyle/>
          <a:p>
            <a:r>
              <a:rPr lang="en-US" sz="1600" dirty="0" smtClean="0">
                <a:solidFill>
                  <a:srgbClr val="00B050"/>
                </a:solidFill>
                <a:latin typeface="Arial" panose="020B0604020202020204" pitchFamily="34" charset="0"/>
                <a:cs typeface="Arial" panose="020B0604020202020204" pitchFamily="34" charset="0"/>
              </a:rPr>
              <a:t>Bush</a:t>
            </a:r>
            <a:r>
              <a:rPr lang="ru-RU" sz="1600" dirty="0" smtClean="0">
                <a:solidFill>
                  <a:srgbClr val="00B050"/>
                </a:solidFill>
                <a:latin typeface="Arial" panose="020B0604020202020204" pitchFamily="34" charset="0"/>
                <a:cs typeface="Arial" panose="020B0604020202020204" pitchFamily="34" charset="0"/>
              </a:rPr>
              <a:t>(</a:t>
            </a:r>
            <a:r>
              <a:rPr lang="en-US" sz="1600" dirty="0" smtClean="0">
                <a:solidFill>
                  <a:srgbClr val="00B050"/>
                </a:solidFill>
                <a:latin typeface="Arial" panose="020B0604020202020204" pitchFamily="34" charset="0"/>
                <a:cs typeface="Arial" panose="020B0604020202020204" pitchFamily="34" charset="0"/>
              </a:rPr>
              <a:t>G10</a:t>
            </a:r>
            <a:r>
              <a:rPr lang="ru-RU" sz="1600" dirty="0" smtClean="0">
                <a:solidFill>
                  <a:srgbClr val="00B050"/>
                </a:solidFill>
                <a:latin typeface="Arial" panose="020B0604020202020204" pitchFamily="34" charset="0"/>
                <a:cs typeface="Arial" panose="020B0604020202020204" pitchFamily="34" charset="0"/>
              </a:rPr>
              <a:t>)</a:t>
            </a:r>
            <a:endParaRPr lang="ru-RU" sz="1600" dirty="0">
              <a:solidFill>
                <a:srgbClr val="00B050"/>
              </a:solidFill>
            </a:endParaRPr>
          </a:p>
        </p:txBody>
      </p:sp>
      <p:sp>
        <p:nvSpPr>
          <p:cNvPr id="2" name="Дата 1"/>
          <p:cNvSpPr>
            <a:spLocks noGrp="1"/>
          </p:cNvSpPr>
          <p:nvPr>
            <p:ph type="dt" sz="half" idx="10"/>
          </p:nvPr>
        </p:nvSpPr>
        <p:spPr>
          <a:xfrm>
            <a:off x="11098823" y="6429200"/>
            <a:ext cx="937846" cy="365125"/>
          </a:xfrm>
        </p:spPr>
        <p:txBody>
          <a:bodyPr/>
          <a:lstStyle/>
          <a:p>
            <a:fld id="{3ECB3BA0-8FEC-485E-9934-9BC9B1F97905}" type="datetime1">
              <a:rPr lang="ru-RU" smtClean="0"/>
              <a:t>22.04.2023</a:t>
            </a:fld>
            <a:endParaRPr lang="ru-RU" dirty="0"/>
          </a:p>
        </p:txBody>
      </p:sp>
      <p:sp>
        <p:nvSpPr>
          <p:cNvPr id="3" name="Нижний колонтитул 2"/>
          <p:cNvSpPr>
            <a:spLocks noGrp="1"/>
          </p:cNvSpPr>
          <p:nvPr>
            <p:ph type="ftr" sz="quarter" idx="11"/>
          </p:nvPr>
        </p:nvSpPr>
        <p:spPr/>
        <p:txBody>
          <a:bodyPr/>
          <a:lstStyle/>
          <a:p>
            <a:r>
              <a:rPr lang="en-US" smtClean="0"/>
              <a:t>S.Pivovarov, E. Pyata, BINP, SPD Magnet</a:t>
            </a:r>
            <a:endParaRPr lang="ru-RU"/>
          </a:p>
        </p:txBody>
      </p:sp>
    </p:spTree>
    <p:extLst>
      <p:ext uri="{BB962C8B-B14F-4D97-AF65-F5344CB8AC3E}">
        <p14:creationId xmlns:p14="http://schemas.microsoft.com/office/powerpoint/2010/main" val="10028240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6663" y="3910801"/>
            <a:ext cx="3669792" cy="1572768"/>
          </a:xfrm>
          <a:prstGeom prst="rect">
            <a:avLst/>
          </a:prstGeom>
        </p:spPr>
      </p:pic>
      <p:sp>
        <p:nvSpPr>
          <p:cNvPr id="2" name="Заголовок 1"/>
          <p:cNvSpPr>
            <a:spLocks noGrp="1"/>
          </p:cNvSpPr>
          <p:nvPr>
            <p:ph type="title"/>
          </p:nvPr>
        </p:nvSpPr>
        <p:spPr>
          <a:xfrm>
            <a:off x="2378701" y="0"/>
            <a:ext cx="6861448" cy="418058"/>
          </a:xfrm>
        </p:spPr>
        <p:txBody>
          <a:bodyPr>
            <a:normAutofit fontScale="90000"/>
          </a:bodyPr>
          <a:lstStyle/>
          <a:p>
            <a:pPr algn="ctr"/>
            <a:r>
              <a:rPr lang="en-US" sz="2400" dirty="0" smtClean="0">
                <a:solidFill>
                  <a:srgbClr val="FF0000"/>
                </a:solidFill>
                <a:latin typeface="Times New Roman" panose="02020603050405020304" pitchFamily="18" charset="0"/>
                <a:cs typeface="Times New Roman" panose="02020603050405020304" pitchFamily="18" charset="0"/>
              </a:rPr>
              <a:t>Cold Mass (design) </a:t>
            </a:r>
            <a:endParaRPr lang="ru-RU" sz="2400" dirty="0">
              <a:solidFill>
                <a:srgbClr val="FF0000"/>
              </a:solidFill>
              <a:latin typeface="Times New Roman" panose="02020603050405020304" pitchFamily="18" charset="0"/>
              <a:cs typeface="Times New Roman" panose="02020603050405020304" pitchFamily="18" charset="0"/>
            </a:endParaRPr>
          </a:p>
        </p:txBody>
      </p:sp>
      <p:pic>
        <p:nvPicPr>
          <p:cNvPr id="8" name="Picture 4"/>
          <p:cNvPicPr>
            <a:picLocks noGrp="1" noChangeAspect="1"/>
          </p:cNvPicPr>
          <p:nvPr>
            <p:ph idx="1"/>
          </p:nvPr>
        </p:nvPicPr>
        <p:blipFill rotWithShape="1">
          <a:blip r:embed="rId4"/>
          <a:srcRect b="76738"/>
          <a:stretch/>
        </p:blipFill>
        <p:spPr>
          <a:xfrm>
            <a:off x="623981" y="356958"/>
            <a:ext cx="6539341" cy="841254"/>
          </a:xfrm>
          <a:prstGeom prst="rect">
            <a:avLst/>
          </a:prstGeom>
        </p:spPr>
      </p:pic>
      <p:sp>
        <p:nvSpPr>
          <p:cNvPr id="4" name="Нижний колонтитул 3"/>
          <p:cNvSpPr>
            <a:spLocks noGrp="1"/>
          </p:cNvSpPr>
          <p:nvPr>
            <p:ph type="ftr" sz="quarter" idx="11"/>
          </p:nvPr>
        </p:nvSpPr>
        <p:spPr>
          <a:xfrm>
            <a:off x="4448390" y="6356350"/>
            <a:ext cx="3203848" cy="365125"/>
          </a:xfrm>
        </p:spPr>
        <p:txBody>
          <a:bodyPr/>
          <a:lstStyle/>
          <a:p>
            <a:r>
              <a:rPr lang="sv-SE" smtClean="0"/>
              <a:t>S.Pivovarov, E. Pyata, BINP, SPD Magnet</a:t>
            </a:r>
            <a:endParaRPr lang="ru-RU" dirty="0"/>
          </a:p>
        </p:txBody>
      </p:sp>
      <p:pic>
        <p:nvPicPr>
          <p:cNvPr id="10" name="Picture 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13630" y="4016097"/>
            <a:ext cx="2797270" cy="2193956"/>
          </a:xfrm>
          <a:prstGeom prst="rect">
            <a:avLst/>
          </a:prstGeom>
          <a:noFill/>
          <a:ln>
            <a:noFill/>
          </a:ln>
        </p:spPr>
      </p:pic>
      <p:sp>
        <p:nvSpPr>
          <p:cNvPr id="11" name="Прямоугольник 10"/>
          <p:cNvSpPr/>
          <p:nvPr/>
        </p:nvSpPr>
        <p:spPr>
          <a:xfrm>
            <a:off x="6927285" y="632061"/>
            <a:ext cx="2217274" cy="584775"/>
          </a:xfrm>
          <a:prstGeom prst="rect">
            <a:avLst/>
          </a:prstGeom>
        </p:spPr>
        <p:txBody>
          <a:bodyPr wrap="none">
            <a:spAutoFit/>
          </a:bodyPr>
          <a:lstStyle/>
          <a:p>
            <a:r>
              <a:rPr lang="de-DE" sz="1600" dirty="0">
                <a:solidFill>
                  <a:srgbClr val="0070C0"/>
                </a:solidFill>
                <a:latin typeface="Arial" panose="020B0604020202020204" pitchFamily="34" charset="0"/>
                <a:ea typeface="Times New Roman" panose="02020603050405020304" pitchFamily="18" charset="0"/>
                <a:cs typeface="Times New Roman" panose="02020603050405020304" pitchFamily="18" charset="0"/>
              </a:rPr>
              <a:t>2x </a:t>
            </a:r>
            <a:r>
              <a:rPr lang="de-DE" sz="1600" dirty="0" smtClean="0">
                <a:solidFill>
                  <a:srgbClr val="0070C0"/>
                </a:solidFill>
                <a:latin typeface="Arial" panose="020B0604020202020204" pitchFamily="34" charset="0"/>
                <a:ea typeface="Times New Roman" panose="02020603050405020304" pitchFamily="18" charset="0"/>
                <a:cs typeface="Times New Roman" panose="02020603050405020304" pitchFamily="18" charset="0"/>
              </a:rPr>
              <a:t>2 </a:t>
            </a:r>
            <a:r>
              <a:rPr lang="en-US" sz="1600" dirty="0">
                <a:solidFill>
                  <a:srgbClr val="0070C0"/>
                </a:solidFill>
                <a:latin typeface="Arial" panose="020B0604020202020204" pitchFamily="34" charset="0"/>
                <a:ea typeface="Times New Roman" panose="02020603050405020304" pitchFamily="18" charset="0"/>
                <a:cs typeface="Times New Roman" panose="02020603050405020304" pitchFamily="18" charset="0"/>
              </a:rPr>
              <a:t>layers</a:t>
            </a:r>
            <a:r>
              <a:rPr lang="de-DE" sz="1600" dirty="0">
                <a:solidFill>
                  <a:srgbClr val="0070C0"/>
                </a:solidFill>
                <a:latin typeface="Arial" panose="020B0604020202020204" pitchFamily="34" charset="0"/>
                <a:ea typeface="Times New Roman" panose="02020603050405020304" pitchFamily="18" charset="0"/>
                <a:cs typeface="Times New Roman" panose="02020603050405020304" pitchFamily="18" charset="0"/>
              </a:rPr>
              <a:t> </a:t>
            </a:r>
            <a:r>
              <a:rPr lang="ru-RU" sz="1600" dirty="0">
                <a:solidFill>
                  <a:srgbClr val="0070C0"/>
                </a:solidFill>
                <a:latin typeface="Arial" panose="020B0604020202020204" pitchFamily="34" charset="0"/>
                <a:ea typeface="Times New Roman" panose="02020603050405020304" pitchFamily="18" charset="0"/>
                <a:cs typeface="Times New Roman" panose="02020603050405020304" pitchFamily="18" charset="0"/>
              </a:rPr>
              <a:t>- </a:t>
            </a:r>
            <a:r>
              <a:rPr lang="de-DE" sz="1600" dirty="0" smtClean="0">
                <a:solidFill>
                  <a:srgbClr val="0070C0"/>
                </a:solidFill>
                <a:latin typeface="Arial" panose="020B0604020202020204" pitchFamily="34" charset="0"/>
                <a:ea typeface="Times New Roman" panose="02020603050405020304" pitchFamily="18" charset="0"/>
                <a:cs typeface="Times New Roman" panose="02020603050405020304" pitchFamily="18" charset="0"/>
              </a:rPr>
              <a:t>300 </a:t>
            </a:r>
            <a:r>
              <a:rPr lang="en-US" sz="1600" dirty="0">
                <a:solidFill>
                  <a:srgbClr val="0070C0"/>
                </a:solidFill>
                <a:latin typeface="Arial" panose="020B0604020202020204" pitchFamily="34" charset="0"/>
                <a:ea typeface="Times New Roman" panose="02020603050405020304" pitchFamily="18" charset="0"/>
                <a:cs typeface="Times New Roman" panose="02020603050405020304" pitchFamily="18" charset="0"/>
              </a:rPr>
              <a:t>turns</a:t>
            </a:r>
            <a:endParaRPr lang="de-DE" sz="1600" dirty="0">
              <a:solidFill>
                <a:srgbClr val="0070C0"/>
              </a:solidFill>
              <a:latin typeface="Arial" panose="020B0604020202020204" pitchFamily="34" charset="0"/>
              <a:ea typeface="Times New Roman" panose="02020603050405020304" pitchFamily="18" charset="0"/>
              <a:cs typeface="Times New Roman" panose="02020603050405020304" pitchFamily="18" charset="0"/>
            </a:endParaRPr>
          </a:p>
          <a:p>
            <a:r>
              <a:rPr lang="de-DE" sz="1600" dirty="0">
                <a:solidFill>
                  <a:srgbClr val="0070C0"/>
                </a:solidFill>
                <a:latin typeface="Arial" panose="020B0604020202020204" pitchFamily="34" charset="0"/>
                <a:cs typeface="Arial" panose="020B0604020202020204" pitchFamily="34" charset="0"/>
              </a:rPr>
              <a:t>1x </a:t>
            </a:r>
            <a:r>
              <a:rPr lang="de-DE" sz="1600" dirty="0" smtClean="0">
                <a:solidFill>
                  <a:srgbClr val="0070C0"/>
                </a:solidFill>
                <a:latin typeface="Arial" panose="020B0604020202020204" pitchFamily="34" charset="0"/>
                <a:cs typeface="Arial" panose="020B0604020202020204" pitchFamily="34" charset="0"/>
              </a:rPr>
              <a:t>2 </a:t>
            </a:r>
            <a:r>
              <a:rPr lang="en-US" sz="1600" dirty="0">
                <a:solidFill>
                  <a:srgbClr val="0070C0"/>
                </a:solidFill>
                <a:latin typeface="Arial" panose="020B0604020202020204" pitchFamily="34" charset="0"/>
                <a:ea typeface="Times New Roman" panose="02020603050405020304" pitchFamily="18" charset="0"/>
                <a:cs typeface="Times New Roman" panose="02020603050405020304" pitchFamily="18" charset="0"/>
              </a:rPr>
              <a:t>layers </a:t>
            </a:r>
            <a:r>
              <a:rPr lang="ru-RU" sz="1600" dirty="0">
                <a:solidFill>
                  <a:srgbClr val="0070C0"/>
                </a:solidFill>
                <a:latin typeface="Arial" panose="020B0604020202020204" pitchFamily="34" charset="0"/>
                <a:cs typeface="Arial" panose="020B0604020202020204" pitchFamily="34" charset="0"/>
              </a:rPr>
              <a:t>-</a:t>
            </a:r>
            <a:r>
              <a:rPr lang="de-DE" sz="1600" dirty="0">
                <a:solidFill>
                  <a:srgbClr val="0070C0"/>
                </a:solidFill>
                <a:latin typeface="Arial" panose="020B0604020202020204" pitchFamily="34" charset="0"/>
                <a:cs typeface="Arial" panose="020B0604020202020204" pitchFamily="34" charset="0"/>
              </a:rPr>
              <a:t> </a:t>
            </a:r>
            <a:r>
              <a:rPr lang="de-DE" sz="1600" dirty="0" smtClean="0">
                <a:solidFill>
                  <a:srgbClr val="0070C0"/>
                </a:solidFill>
                <a:latin typeface="Arial" panose="020B0604020202020204" pitchFamily="34" charset="0"/>
                <a:cs typeface="Arial" panose="020B0604020202020204" pitchFamily="34" charset="0"/>
              </a:rPr>
              <a:t>150 </a:t>
            </a:r>
            <a:r>
              <a:rPr lang="en-US" sz="1600" dirty="0">
                <a:solidFill>
                  <a:srgbClr val="0070C0"/>
                </a:solidFill>
                <a:latin typeface="Arial" panose="020B0604020202020204" pitchFamily="34" charset="0"/>
                <a:ea typeface="Times New Roman" panose="02020603050405020304" pitchFamily="18" charset="0"/>
                <a:cs typeface="Times New Roman" panose="02020603050405020304" pitchFamily="18" charset="0"/>
              </a:rPr>
              <a:t>turns</a:t>
            </a:r>
            <a:endParaRPr lang="ru-RU" sz="1600" dirty="0">
              <a:solidFill>
                <a:srgbClr val="0070C0"/>
              </a:solidFill>
              <a:latin typeface="Arial" panose="020B0604020202020204" pitchFamily="34" charset="0"/>
              <a:cs typeface="Arial" panose="020B0604020202020204" pitchFamily="34" charset="0"/>
            </a:endParaRPr>
          </a:p>
        </p:txBody>
      </p:sp>
      <p:sp>
        <p:nvSpPr>
          <p:cNvPr id="12" name="Прямоугольник 11"/>
          <p:cNvSpPr/>
          <p:nvPr/>
        </p:nvSpPr>
        <p:spPr>
          <a:xfrm>
            <a:off x="5633672" y="4923813"/>
            <a:ext cx="2074992" cy="584775"/>
          </a:xfrm>
          <a:prstGeom prst="rect">
            <a:avLst/>
          </a:prstGeom>
        </p:spPr>
        <p:txBody>
          <a:bodyPr wrap="none">
            <a:spAutoFit/>
          </a:bodyPr>
          <a:lstStyle/>
          <a:p>
            <a:r>
              <a:rPr lang="ru-RU" sz="1600" dirty="0" smtClean="0">
                <a:solidFill>
                  <a:srgbClr val="00B050"/>
                </a:solidFill>
                <a:latin typeface="Arial" panose="020B0604020202020204" pitchFamily="34" charset="0"/>
                <a:ea typeface="Times New Roman" panose="02020603050405020304" pitchFamily="18" charset="0"/>
                <a:cs typeface="Times New Roman" panose="02020603050405020304" pitchFamily="18" charset="0"/>
              </a:rPr>
              <a:t>10</a:t>
            </a:r>
            <a:r>
              <a:rPr lang="en-US" sz="1600" dirty="0" smtClean="0">
                <a:solidFill>
                  <a:srgbClr val="00B050"/>
                </a:solidFill>
                <a:latin typeface="Arial" panose="020B0604020202020204" pitchFamily="34" charset="0"/>
                <a:ea typeface="Times New Roman" panose="02020603050405020304" pitchFamily="18" charset="0"/>
                <a:cs typeface="Times New Roman" panose="02020603050405020304" pitchFamily="18" charset="0"/>
              </a:rPr>
              <a:t>.</a:t>
            </a:r>
            <a:r>
              <a:rPr lang="ru-RU" sz="1600" dirty="0" smtClean="0">
                <a:solidFill>
                  <a:srgbClr val="00B050"/>
                </a:solidFill>
                <a:latin typeface="Arial" panose="020B0604020202020204" pitchFamily="34" charset="0"/>
                <a:ea typeface="Times New Roman" panose="02020603050405020304" pitchFamily="18" charset="0"/>
                <a:cs typeface="Times New Roman" panose="02020603050405020304" pitchFamily="18" charset="0"/>
              </a:rPr>
              <a:t>95 </a:t>
            </a:r>
            <a:r>
              <a:rPr lang="ru-RU" sz="1600" dirty="0">
                <a:solidFill>
                  <a:srgbClr val="00B050"/>
                </a:solidFill>
                <a:latin typeface="Arial" panose="020B0604020202020204" pitchFamily="34" charset="0"/>
                <a:ea typeface="Times New Roman" panose="02020603050405020304" pitchFamily="18" charset="0"/>
                <a:cs typeface="Times New Roman" panose="02020603050405020304" pitchFamily="18" charset="0"/>
              </a:rPr>
              <a:t>мм </a:t>
            </a:r>
            <a:r>
              <a:rPr lang="de-DE" sz="1600" dirty="0">
                <a:solidFill>
                  <a:srgbClr val="00B050"/>
                </a:solidFill>
                <a:latin typeface="Arial" panose="020B0604020202020204" pitchFamily="34" charset="0"/>
                <a:ea typeface="Times New Roman" panose="02020603050405020304" pitchFamily="18" charset="0"/>
                <a:cs typeface="Times New Roman" panose="02020603050405020304" pitchFamily="18" charset="0"/>
              </a:rPr>
              <a:t>x</a:t>
            </a:r>
            <a:r>
              <a:rPr lang="ru-RU" sz="1600" dirty="0">
                <a:solidFill>
                  <a:srgbClr val="00B050"/>
                </a:solidFill>
                <a:latin typeface="Arial" panose="020B0604020202020204" pitchFamily="34" charset="0"/>
                <a:ea typeface="Times New Roman" panose="02020603050405020304" pitchFamily="18" charset="0"/>
                <a:cs typeface="Times New Roman" panose="02020603050405020304" pitchFamily="18" charset="0"/>
              </a:rPr>
              <a:t> 7</a:t>
            </a:r>
            <a:r>
              <a:rPr lang="en-US" sz="1600" dirty="0">
                <a:solidFill>
                  <a:srgbClr val="00B050"/>
                </a:solidFill>
                <a:latin typeface="Arial" panose="020B0604020202020204" pitchFamily="34" charset="0"/>
                <a:ea typeface="Times New Roman" panose="02020603050405020304" pitchFamily="18" charset="0"/>
                <a:cs typeface="Times New Roman" panose="02020603050405020304" pitchFamily="18" charset="0"/>
              </a:rPr>
              <a:t>.</a:t>
            </a:r>
            <a:r>
              <a:rPr lang="ru-RU" sz="1600" dirty="0">
                <a:solidFill>
                  <a:srgbClr val="00B050"/>
                </a:solidFill>
                <a:latin typeface="Arial" panose="020B0604020202020204" pitchFamily="34" charset="0"/>
                <a:ea typeface="Times New Roman" panose="02020603050405020304" pitchFamily="18" charset="0"/>
                <a:cs typeface="Times New Roman" panose="02020603050405020304" pitchFamily="18" charset="0"/>
              </a:rPr>
              <a:t>93 мм,</a:t>
            </a:r>
          </a:p>
          <a:p>
            <a:r>
              <a:rPr lang="de-DE" sz="1600" dirty="0">
                <a:solidFill>
                  <a:srgbClr val="00B050"/>
                </a:solidFill>
                <a:latin typeface="Arial" panose="020B0604020202020204" pitchFamily="34" charset="0"/>
                <a:cs typeface="Arial" panose="020B0604020202020204" pitchFamily="34" charset="0"/>
              </a:rPr>
              <a:t> </a:t>
            </a:r>
            <a:r>
              <a:rPr lang="de-DE" sz="1600" dirty="0" err="1">
                <a:solidFill>
                  <a:srgbClr val="00B050"/>
                </a:solidFill>
                <a:latin typeface="Arial" panose="020B0604020202020204" pitchFamily="34" charset="0"/>
                <a:cs typeface="Arial" panose="020B0604020202020204" pitchFamily="34" charset="0"/>
              </a:rPr>
              <a:t>NbTi</a:t>
            </a:r>
            <a:r>
              <a:rPr lang="ru-RU" sz="1600" dirty="0">
                <a:solidFill>
                  <a:srgbClr val="00B050"/>
                </a:solidFill>
                <a:latin typeface="Arial" panose="020B0604020202020204" pitchFamily="34" charset="0"/>
                <a:cs typeface="Arial" panose="020B0604020202020204" pitchFamily="34" charset="0"/>
              </a:rPr>
              <a:t> / </a:t>
            </a:r>
            <a:r>
              <a:rPr lang="de-DE" sz="1600" dirty="0" err="1">
                <a:solidFill>
                  <a:srgbClr val="00B050"/>
                </a:solidFill>
                <a:latin typeface="Arial" panose="020B0604020202020204" pitchFamily="34" charset="0"/>
                <a:cs typeface="Arial" panose="020B0604020202020204" pitchFamily="34" charset="0"/>
              </a:rPr>
              <a:t>Cu</a:t>
            </a:r>
            <a:r>
              <a:rPr lang="ru-RU" sz="1600" dirty="0">
                <a:solidFill>
                  <a:srgbClr val="00B050"/>
                </a:solidFill>
                <a:latin typeface="Arial" panose="020B0604020202020204" pitchFamily="34" charset="0"/>
                <a:cs typeface="Arial" panose="020B0604020202020204" pitchFamily="34" charset="0"/>
              </a:rPr>
              <a:t> </a:t>
            </a:r>
            <a:r>
              <a:rPr lang="en-US" sz="1600" dirty="0">
                <a:solidFill>
                  <a:srgbClr val="00B050"/>
                </a:solidFill>
                <a:latin typeface="Arial" panose="020B0604020202020204" pitchFamily="34" charset="0"/>
                <a:cs typeface="Arial" panose="020B0604020202020204" pitchFamily="34" charset="0"/>
              </a:rPr>
              <a:t>d=</a:t>
            </a:r>
            <a:r>
              <a:rPr lang="ru-RU" sz="1600" dirty="0">
                <a:solidFill>
                  <a:srgbClr val="00B050"/>
                </a:solidFill>
                <a:latin typeface="Arial" panose="020B0604020202020204" pitchFamily="34" charset="0"/>
                <a:cs typeface="Arial" panose="020B0604020202020204" pitchFamily="34" charset="0"/>
              </a:rPr>
              <a:t>1</a:t>
            </a:r>
            <a:r>
              <a:rPr lang="en-US" sz="1600" dirty="0">
                <a:solidFill>
                  <a:srgbClr val="00B050"/>
                </a:solidFill>
                <a:latin typeface="Arial" panose="020B0604020202020204" pitchFamily="34" charset="0"/>
                <a:cs typeface="Arial" panose="020B0604020202020204" pitchFamily="34" charset="0"/>
              </a:rPr>
              <a:t>.</a:t>
            </a:r>
            <a:r>
              <a:rPr lang="ru-RU" sz="1600" dirty="0">
                <a:solidFill>
                  <a:srgbClr val="00B050"/>
                </a:solidFill>
                <a:latin typeface="Arial" panose="020B0604020202020204" pitchFamily="34" charset="0"/>
                <a:cs typeface="Arial" panose="020B0604020202020204" pitchFamily="34" charset="0"/>
              </a:rPr>
              <a:t>4 мм</a:t>
            </a:r>
            <a:r>
              <a:rPr lang="ru-RU" sz="1600" dirty="0">
                <a:solidFill>
                  <a:srgbClr val="00B050"/>
                </a:solidFill>
                <a:latin typeface="Arial" panose="020B0604020202020204" pitchFamily="34" charset="0"/>
                <a:ea typeface="Times New Roman" panose="02020603050405020304" pitchFamily="18" charset="0"/>
                <a:cs typeface="Arial" panose="020B0604020202020204" pitchFamily="34" charset="0"/>
              </a:rPr>
              <a:t> </a:t>
            </a:r>
            <a:endParaRPr lang="ru-RU" sz="1600" dirty="0">
              <a:solidFill>
                <a:srgbClr val="00B050"/>
              </a:solidFill>
              <a:latin typeface="Arial" panose="020B0604020202020204" pitchFamily="34" charset="0"/>
              <a:cs typeface="Arial" panose="020B0604020202020204" pitchFamily="34" charset="0"/>
            </a:endParaRPr>
          </a:p>
        </p:txBody>
      </p:sp>
      <p:sp>
        <p:nvSpPr>
          <p:cNvPr id="3" name="Прямоугольник 2"/>
          <p:cNvSpPr/>
          <p:nvPr/>
        </p:nvSpPr>
        <p:spPr>
          <a:xfrm>
            <a:off x="9453460" y="627039"/>
            <a:ext cx="2064668" cy="646331"/>
          </a:xfrm>
          <a:prstGeom prst="rect">
            <a:avLst/>
          </a:prstGeom>
        </p:spPr>
        <p:txBody>
          <a:bodyPr wrap="none">
            <a:spAutoFit/>
          </a:bodyPr>
          <a:lstStyle/>
          <a:p>
            <a:r>
              <a:rPr lang="en-US" dirty="0">
                <a:solidFill>
                  <a:srgbClr val="0070C0"/>
                </a:solidFill>
              </a:rPr>
              <a:t>Magnetic field  - </a:t>
            </a:r>
            <a:r>
              <a:rPr lang="en-US" dirty="0" smtClean="0">
                <a:solidFill>
                  <a:srgbClr val="0070C0"/>
                </a:solidFill>
              </a:rPr>
              <a:t>1 </a:t>
            </a:r>
            <a:r>
              <a:rPr lang="en-US" dirty="0">
                <a:solidFill>
                  <a:srgbClr val="0070C0"/>
                </a:solidFill>
              </a:rPr>
              <a:t>T</a:t>
            </a:r>
          </a:p>
          <a:p>
            <a:r>
              <a:rPr lang="en-US" dirty="0">
                <a:solidFill>
                  <a:srgbClr val="0070C0"/>
                </a:solidFill>
              </a:rPr>
              <a:t>Current  -  </a:t>
            </a:r>
            <a:r>
              <a:rPr lang="en-US" dirty="0" smtClean="0">
                <a:solidFill>
                  <a:srgbClr val="0070C0"/>
                </a:solidFill>
              </a:rPr>
              <a:t>5.2 </a:t>
            </a:r>
            <a:r>
              <a:rPr lang="en-US" dirty="0">
                <a:solidFill>
                  <a:srgbClr val="0070C0"/>
                </a:solidFill>
              </a:rPr>
              <a:t>kA </a:t>
            </a:r>
            <a:endParaRPr lang="ru-RU" dirty="0">
              <a:solidFill>
                <a:srgbClr val="0070C0"/>
              </a:solidFill>
            </a:endParaRPr>
          </a:p>
        </p:txBody>
      </p:sp>
      <p:sp>
        <p:nvSpPr>
          <p:cNvPr id="5" name="Дата 4"/>
          <p:cNvSpPr>
            <a:spLocks noGrp="1"/>
          </p:cNvSpPr>
          <p:nvPr>
            <p:ph type="dt" sz="half" idx="10"/>
          </p:nvPr>
        </p:nvSpPr>
        <p:spPr>
          <a:xfrm>
            <a:off x="11010900" y="6356349"/>
            <a:ext cx="920262" cy="365125"/>
          </a:xfrm>
        </p:spPr>
        <p:txBody>
          <a:bodyPr/>
          <a:lstStyle/>
          <a:p>
            <a:fld id="{7062C9B7-CBE7-4035-B3AC-2062EE3535C0}" type="datetime1">
              <a:rPr lang="ru-RU" smtClean="0"/>
              <a:t>22.04.2023</a:t>
            </a:fld>
            <a:endParaRPr lang="ru-RU" dirty="0"/>
          </a:p>
        </p:txBody>
      </p:sp>
      <p:pic>
        <p:nvPicPr>
          <p:cNvPr id="13" name="Рисунок 12"/>
          <p:cNvPicPr/>
          <p:nvPr/>
        </p:nvPicPr>
        <p:blipFill>
          <a:blip r:embed="rId6"/>
          <a:stretch>
            <a:fillRect/>
          </a:stretch>
        </p:blipFill>
        <p:spPr>
          <a:xfrm>
            <a:off x="461008" y="1265985"/>
            <a:ext cx="6266815" cy="2435860"/>
          </a:xfrm>
          <a:prstGeom prst="rect">
            <a:avLst/>
          </a:prstGeom>
        </p:spPr>
      </p:pic>
      <p:sp>
        <p:nvSpPr>
          <p:cNvPr id="6" name="Прямоугольник 5"/>
          <p:cNvSpPr/>
          <p:nvPr/>
        </p:nvSpPr>
        <p:spPr>
          <a:xfrm>
            <a:off x="3937874" y="4328405"/>
            <a:ext cx="851452" cy="246221"/>
          </a:xfrm>
          <a:prstGeom prst="rect">
            <a:avLst/>
          </a:prstGeom>
        </p:spPr>
        <p:txBody>
          <a:bodyPr wrap="square">
            <a:spAutoFit/>
          </a:bodyPr>
          <a:lstStyle/>
          <a:p>
            <a:r>
              <a:rPr lang="en-US" sz="1000" dirty="0" smtClean="0"/>
              <a:t>36 x M12</a:t>
            </a:r>
            <a:endParaRPr lang="ru-RU" sz="1000" dirty="0"/>
          </a:p>
        </p:txBody>
      </p:sp>
      <p:sp>
        <p:nvSpPr>
          <p:cNvPr id="14" name="Прямоугольник 13"/>
          <p:cNvSpPr/>
          <p:nvPr/>
        </p:nvSpPr>
        <p:spPr>
          <a:xfrm>
            <a:off x="993072" y="4800703"/>
            <a:ext cx="851452" cy="246221"/>
          </a:xfrm>
          <a:prstGeom prst="rect">
            <a:avLst/>
          </a:prstGeom>
        </p:spPr>
        <p:txBody>
          <a:bodyPr wrap="square">
            <a:spAutoFit/>
          </a:bodyPr>
          <a:lstStyle/>
          <a:p>
            <a:r>
              <a:rPr lang="en-US" sz="1000" dirty="0" smtClean="0"/>
              <a:t>64 x M12</a:t>
            </a:r>
            <a:endParaRPr lang="ru-RU" sz="1000" dirty="0"/>
          </a:p>
        </p:txBody>
      </p:sp>
      <p:sp>
        <p:nvSpPr>
          <p:cNvPr id="15" name="Прямоугольник 14"/>
          <p:cNvSpPr/>
          <p:nvPr/>
        </p:nvSpPr>
        <p:spPr>
          <a:xfrm>
            <a:off x="7212125" y="1514469"/>
            <a:ext cx="3822970" cy="307777"/>
          </a:xfrm>
          <a:prstGeom prst="rect">
            <a:avLst/>
          </a:prstGeom>
        </p:spPr>
        <p:txBody>
          <a:bodyPr wrap="none">
            <a:spAutoFit/>
          </a:bodyPr>
          <a:lstStyle/>
          <a:p>
            <a:r>
              <a:rPr lang="en-US" sz="1400" b="1" dirty="0" smtClean="0">
                <a:ea typeface="Times New Roman" panose="02020603050405020304" pitchFamily="18" charset="0"/>
                <a:cs typeface="Times New Roman" panose="02020603050405020304" pitchFamily="18" charset="0"/>
              </a:rPr>
              <a:t>Conductor </a:t>
            </a:r>
            <a:r>
              <a:rPr lang="en-US" sz="1400" b="1" dirty="0">
                <a:ea typeface="Times New Roman" panose="02020603050405020304" pitchFamily="18" charset="0"/>
                <a:cs typeface="Times New Roman" panose="02020603050405020304" pitchFamily="18" charset="0"/>
              </a:rPr>
              <a:t>mechanical and electrical parameters.</a:t>
            </a:r>
            <a:endParaRPr lang="en-US" sz="1400" b="1" dirty="0"/>
          </a:p>
        </p:txBody>
      </p:sp>
      <p:sp>
        <p:nvSpPr>
          <p:cNvPr id="16" name="Прямоугольник 15"/>
          <p:cNvSpPr/>
          <p:nvPr/>
        </p:nvSpPr>
        <p:spPr>
          <a:xfrm>
            <a:off x="5633672" y="4358573"/>
            <a:ext cx="3059299" cy="754502"/>
          </a:xfrm>
          <a:prstGeom prst="rect">
            <a:avLst/>
          </a:prstGeom>
        </p:spPr>
        <p:txBody>
          <a:bodyPr wrap="square">
            <a:spAutoFit/>
          </a:bodyPr>
          <a:lstStyle/>
          <a:p>
            <a:pPr>
              <a:lnSpc>
                <a:spcPct val="105000"/>
              </a:lnSpc>
            </a:pPr>
            <a:r>
              <a:rPr lang="en-US" sz="1600" dirty="0" smtClean="0">
                <a:solidFill>
                  <a:srgbClr val="00B050"/>
                </a:solidFill>
                <a:ea typeface="Calibri" panose="020F0502020204030204" pitchFamily="34" charset="0"/>
                <a:cs typeface="Times New Roman" panose="02020603050405020304" pitchFamily="18" charset="0"/>
              </a:rPr>
              <a:t>Rutherford cable, 8 strands, extruded in Al matrix  </a:t>
            </a:r>
            <a:endParaRPr lang="en-US" sz="1600" dirty="0">
              <a:solidFill>
                <a:srgbClr val="00B050"/>
              </a:solidFill>
              <a:ea typeface="Calibri" panose="020F0502020204030204" pitchFamily="34" charset="0"/>
              <a:cs typeface="Times New Roman" panose="02020603050405020304" pitchFamily="18" charset="0"/>
            </a:endParaRPr>
          </a:p>
          <a:p>
            <a:pPr algn="just">
              <a:lnSpc>
                <a:spcPct val="105000"/>
              </a:lnSpc>
            </a:pPr>
            <a:endParaRPr lang="en-US" sz="898" b="1" dirty="0">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18" name="Таблица 17"/>
          <p:cNvGraphicFramePr>
            <a:graphicFrameLocks noGrp="1"/>
          </p:cNvGraphicFramePr>
          <p:nvPr>
            <p:extLst>
              <p:ext uri="{D42A27DB-BD31-4B8C-83A1-F6EECF244321}">
                <p14:modId xmlns:p14="http://schemas.microsoft.com/office/powerpoint/2010/main" val="772531185"/>
              </p:ext>
            </p:extLst>
          </p:nvPr>
        </p:nvGraphicFramePr>
        <p:xfrm>
          <a:off x="6882274" y="1900511"/>
          <a:ext cx="4482672" cy="2061818"/>
        </p:xfrm>
        <a:graphic>
          <a:graphicData uri="http://schemas.openxmlformats.org/drawingml/2006/table">
            <a:tbl>
              <a:tblPr firstRow="1" firstCol="1" bandRow="1">
                <a:tableStyleId>{5C22544A-7EE6-4342-B048-85BDC9FD1C3A}</a:tableStyleId>
              </a:tblPr>
              <a:tblGrid>
                <a:gridCol w="2568392">
                  <a:extLst>
                    <a:ext uri="{9D8B030D-6E8A-4147-A177-3AD203B41FA5}">
                      <a16:colId xmlns:a16="http://schemas.microsoft.com/office/drawing/2014/main" val="20000"/>
                    </a:ext>
                  </a:extLst>
                </a:gridCol>
                <a:gridCol w="438922">
                  <a:extLst>
                    <a:ext uri="{9D8B030D-6E8A-4147-A177-3AD203B41FA5}">
                      <a16:colId xmlns:a16="http://schemas.microsoft.com/office/drawing/2014/main" val="20001"/>
                    </a:ext>
                  </a:extLst>
                </a:gridCol>
                <a:gridCol w="977704">
                  <a:extLst>
                    <a:ext uri="{9D8B030D-6E8A-4147-A177-3AD203B41FA5}">
                      <a16:colId xmlns:a16="http://schemas.microsoft.com/office/drawing/2014/main" val="20002"/>
                    </a:ext>
                  </a:extLst>
                </a:gridCol>
                <a:gridCol w="497654">
                  <a:extLst>
                    <a:ext uri="{9D8B030D-6E8A-4147-A177-3AD203B41FA5}">
                      <a16:colId xmlns:a16="http://schemas.microsoft.com/office/drawing/2014/main" val="20003"/>
                    </a:ext>
                  </a:extLst>
                </a:gridCol>
              </a:tblGrid>
              <a:tr h="299601">
                <a:tc>
                  <a:txBody>
                    <a:bodyPr/>
                    <a:lstStyle/>
                    <a:p>
                      <a:pPr algn="just">
                        <a:lnSpc>
                          <a:spcPct val="112000"/>
                        </a:lnSpc>
                        <a:spcAft>
                          <a:spcPts val="0"/>
                        </a:spcAft>
                      </a:pPr>
                      <a:r>
                        <a:rPr lang="en-US" sz="1200" b="1" dirty="0">
                          <a:effectLst/>
                        </a:rPr>
                        <a:t>Thickness (after cold work) at 300 K</a:t>
                      </a:r>
                      <a:endParaRPr lang="en-US" sz="1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3989" marR="43989" marT="0" marB="0"/>
                </a:tc>
                <a:tc>
                  <a:txBody>
                    <a:bodyPr/>
                    <a:lstStyle/>
                    <a:p>
                      <a:pPr algn="ctr">
                        <a:lnSpc>
                          <a:spcPct val="112000"/>
                        </a:lnSpc>
                        <a:spcAft>
                          <a:spcPts val="0"/>
                        </a:spcAft>
                      </a:pPr>
                      <a:r>
                        <a:rPr lang="ru-RU" sz="1200" b="1" dirty="0" err="1">
                          <a:effectLst/>
                        </a:rPr>
                        <a:t>mm</a:t>
                      </a:r>
                      <a:endParaRPr lang="en-US" sz="1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3989" marR="43989" marT="0" marB="0"/>
                </a:tc>
                <a:tc>
                  <a:txBody>
                    <a:bodyPr/>
                    <a:lstStyle/>
                    <a:p>
                      <a:pPr algn="ctr">
                        <a:lnSpc>
                          <a:spcPct val="112000"/>
                        </a:lnSpc>
                        <a:spcAft>
                          <a:spcPts val="0"/>
                        </a:spcAft>
                      </a:pPr>
                      <a:r>
                        <a:rPr lang="ru-RU" sz="1200" b="1" dirty="0">
                          <a:effectLst/>
                        </a:rPr>
                        <a:t>7.9</a:t>
                      </a:r>
                      <a:r>
                        <a:rPr lang="en-US" sz="1200" b="1" dirty="0">
                          <a:effectLst/>
                        </a:rPr>
                        <a:t>3</a:t>
                      </a:r>
                      <a:endParaRPr lang="en-US" sz="1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3989" marR="43989" marT="0" marB="0"/>
                </a:tc>
                <a:tc>
                  <a:txBody>
                    <a:bodyPr/>
                    <a:lstStyle/>
                    <a:p>
                      <a:pPr indent="41910" algn="ctr">
                        <a:lnSpc>
                          <a:spcPct val="112000"/>
                        </a:lnSpc>
                        <a:spcAft>
                          <a:spcPts val="0"/>
                        </a:spcAft>
                      </a:pPr>
                      <a:r>
                        <a:rPr lang="ru-RU" sz="1200" b="1" dirty="0">
                          <a:effectLst/>
                        </a:rPr>
                        <a:t>± 0.03</a:t>
                      </a:r>
                      <a:endParaRPr lang="en-US" sz="1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3989" marR="43989" marT="0" marB="0"/>
                </a:tc>
                <a:extLst>
                  <a:ext uri="{0D108BD9-81ED-4DB2-BD59-A6C34878D82A}">
                    <a16:rowId xmlns:a16="http://schemas.microsoft.com/office/drawing/2014/main" val="10000"/>
                  </a:ext>
                </a:extLst>
              </a:tr>
              <a:tr h="271209">
                <a:tc>
                  <a:txBody>
                    <a:bodyPr/>
                    <a:lstStyle/>
                    <a:p>
                      <a:pPr algn="just">
                        <a:spcBef>
                          <a:spcPts val="1200"/>
                        </a:spcBef>
                        <a:spcAft>
                          <a:spcPts val="1200"/>
                        </a:spcAft>
                      </a:pPr>
                      <a:r>
                        <a:rPr lang="en-US" sz="1200" b="1" dirty="0">
                          <a:effectLst/>
                        </a:rPr>
                        <a:t>Width (after cold work) at 300 K</a:t>
                      </a:r>
                      <a:endParaRPr lang="en-US" sz="1200" b="1" dirty="0">
                        <a:effectLst/>
                        <a:latin typeface="Calibri" panose="020F0502020204030204" pitchFamily="34" charset="0"/>
                      </a:endParaRPr>
                    </a:p>
                  </a:txBody>
                  <a:tcPr marL="43989" marR="43989" marT="0" marB="0"/>
                </a:tc>
                <a:tc>
                  <a:txBody>
                    <a:bodyPr/>
                    <a:lstStyle/>
                    <a:p>
                      <a:pPr algn="ctr">
                        <a:spcBef>
                          <a:spcPts val="1200"/>
                        </a:spcBef>
                        <a:spcAft>
                          <a:spcPts val="1200"/>
                        </a:spcAft>
                      </a:pPr>
                      <a:r>
                        <a:rPr lang="en-US" sz="1200" b="1" dirty="0">
                          <a:effectLst/>
                        </a:rPr>
                        <a:t>mm</a:t>
                      </a:r>
                      <a:endParaRPr lang="en-US" sz="1200" b="1" dirty="0">
                        <a:effectLst/>
                        <a:latin typeface="Calibri" panose="020F0502020204030204" pitchFamily="34" charset="0"/>
                      </a:endParaRPr>
                    </a:p>
                  </a:txBody>
                  <a:tcPr marL="43989" marR="43989" marT="0" marB="0"/>
                </a:tc>
                <a:tc>
                  <a:txBody>
                    <a:bodyPr/>
                    <a:lstStyle/>
                    <a:p>
                      <a:pPr algn="ctr">
                        <a:spcBef>
                          <a:spcPts val="1200"/>
                        </a:spcBef>
                        <a:spcAft>
                          <a:spcPts val="1200"/>
                        </a:spcAft>
                      </a:pPr>
                      <a:r>
                        <a:rPr lang="en-US" sz="1200" b="1" dirty="0">
                          <a:effectLst/>
                        </a:rPr>
                        <a:t>10.95</a:t>
                      </a:r>
                      <a:endParaRPr lang="en-US" sz="1200" b="1" dirty="0">
                        <a:effectLst/>
                        <a:latin typeface="Calibri" panose="020F0502020204030204" pitchFamily="34" charset="0"/>
                      </a:endParaRPr>
                    </a:p>
                  </a:txBody>
                  <a:tcPr marL="43989" marR="43989" marT="0" marB="0"/>
                </a:tc>
                <a:tc>
                  <a:txBody>
                    <a:bodyPr/>
                    <a:lstStyle/>
                    <a:p>
                      <a:pPr algn="ctr">
                        <a:spcBef>
                          <a:spcPts val="1200"/>
                        </a:spcBef>
                        <a:spcAft>
                          <a:spcPts val="1200"/>
                        </a:spcAft>
                      </a:pPr>
                      <a:r>
                        <a:rPr lang="ru-RU" sz="1200" b="1">
                          <a:effectLst/>
                        </a:rPr>
                        <a:t>± 0.03</a:t>
                      </a:r>
                      <a:endParaRPr lang="en-US" sz="1200" b="1">
                        <a:effectLst/>
                        <a:latin typeface="Calibri" panose="020F0502020204030204" pitchFamily="34" charset="0"/>
                      </a:endParaRPr>
                    </a:p>
                  </a:txBody>
                  <a:tcPr marL="43989" marR="43989" marT="0" marB="0"/>
                </a:tc>
                <a:extLst>
                  <a:ext uri="{0D108BD9-81ED-4DB2-BD59-A6C34878D82A}">
                    <a16:rowId xmlns:a16="http://schemas.microsoft.com/office/drawing/2014/main" val="10001"/>
                  </a:ext>
                </a:extLst>
              </a:tr>
              <a:tr h="257811">
                <a:tc>
                  <a:txBody>
                    <a:bodyPr/>
                    <a:lstStyle/>
                    <a:p>
                      <a:pPr algn="just">
                        <a:spcBef>
                          <a:spcPts val="1200"/>
                        </a:spcBef>
                        <a:spcAft>
                          <a:spcPts val="1200"/>
                        </a:spcAft>
                      </a:pPr>
                      <a:r>
                        <a:rPr lang="en-US" sz="1200" b="1" dirty="0">
                          <a:effectLst/>
                        </a:rPr>
                        <a:t>Critical current (at 4.2 K, 5 T)</a:t>
                      </a:r>
                      <a:endParaRPr lang="en-US" sz="1200" b="1" dirty="0">
                        <a:effectLst/>
                        <a:latin typeface="Calibri" panose="020F0502020204030204" pitchFamily="34" charset="0"/>
                      </a:endParaRPr>
                    </a:p>
                  </a:txBody>
                  <a:tcPr marL="43989" marR="43989" marT="0" marB="0"/>
                </a:tc>
                <a:tc>
                  <a:txBody>
                    <a:bodyPr/>
                    <a:lstStyle/>
                    <a:p>
                      <a:pPr algn="ctr">
                        <a:spcBef>
                          <a:spcPts val="1200"/>
                        </a:spcBef>
                        <a:spcAft>
                          <a:spcPts val="1200"/>
                        </a:spcAft>
                      </a:pPr>
                      <a:r>
                        <a:rPr lang="en-US" sz="1200" b="1" dirty="0">
                          <a:effectLst/>
                        </a:rPr>
                        <a:t>A</a:t>
                      </a:r>
                      <a:endParaRPr lang="en-US" sz="1200" b="1" dirty="0">
                        <a:effectLst/>
                        <a:latin typeface="Calibri" panose="020F0502020204030204" pitchFamily="34" charset="0"/>
                      </a:endParaRPr>
                    </a:p>
                  </a:txBody>
                  <a:tcPr marL="43989" marR="43989" marT="0" marB="0"/>
                </a:tc>
                <a:tc>
                  <a:txBody>
                    <a:bodyPr/>
                    <a:lstStyle/>
                    <a:p>
                      <a:pPr algn="ctr">
                        <a:spcBef>
                          <a:spcPts val="1200"/>
                        </a:spcBef>
                        <a:spcAft>
                          <a:spcPts val="1200"/>
                        </a:spcAft>
                      </a:pPr>
                      <a:r>
                        <a:rPr lang="en-US" sz="1200" b="1" dirty="0">
                          <a:effectLst/>
                        </a:rPr>
                        <a:t>&gt; 14690</a:t>
                      </a:r>
                      <a:endParaRPr lang="en-US" sz="1200" b="1" dirty="0">
                        <a:effectLst/>
                        <a:latin typeface="Calibri" panose="020F0502020204030204" pitchFamily="34" charset="0"/>
                      </a:endParaRPr>
                    </a:p>
                  </a:txBody>
                  <a:tcPr marL="43989" marR="43989" marT="0" marB="0"/>
                </a:tc>
                <a:tc>
                  <a:txBody>
                    <a:bodyPr/>
                    <a:lstStyle/>
                    <a:p>
                      <a:pPr algn="ctr">
                        <a:spcBef>
                          <a:spcPts val="1200"/>
                        </a:spcBef>
                        <a:spcAft>
                          <a:spcPts val="1200"/>
                        </a:spcAft>
                      </a:pPr>
                      <a:r>
                        <a:rPr lang="en-US" sz="1200" b="1">
                          <a:effectLst/>
                        </a:rPr>
                        <a:t> </a:t>
                      </a:r>
                      <a:endParaRPr lang="en-US" sz="1200" b="1">
                        <a:effectLst/>
                        <a:latin typeface="Calibri" panose="020F0502020204030204" pitchFamily="34" charset="0"/>
                      </a:endParaRPr>
                    </a:p>
                  </a:txBody>
                  <a:tcPr marL="43989" marR="43989" marT="0" marB="0"/>
                </a:tc>
                <a:extLst>
                  <a:ext uri="{0D108BD9-81ED-4DB2-BD59-A6C34878D82A}">
                    <a16:rowId xmlns:a16="http://schemas.microsoft.com/office/drawing/2014/main" val="10002"/>
                  </a:ext>
                </a:extLst>
              </a:tr>
              <a:tr h="284046">
                <a:tc>
                  <a:txBody>
                    <a:bodyPr/>
                    <a:lstStyle/>
                    <a:p>
                      <a:pPr algn="just">
                        <a:spcBef>
                          <a:spcPts val="1200"/>
                        </a:spcBef>
                        <a:spcAft>
                          <a:spcPts val="1200"/>
                        </a:spcAft>
                      </a:pPr>
                      <a:r>
                        <a:rPr lang="en-US" sz="1200" b="1" dirty="0">
                          <a:effectLst/>
                        </a:rPr>
                        <a:t>Critical current (at 4.5 K, 3 T)</a:t>
                      </a:r>
                      <a:endParaRPr lang="en-US" sz="1200" b="1" dirty="0">
                        <a:effectLst/>
                        <a:latin typeface="Calibri" panose="020F0502020204030204" pitchFamily="34" charset="0"/>
                      </a:endParaRPr>
                    </a:p>
                  </a:txBody>
                  <a:tcPr marL="43989" marR="43989" marT="0" marB="0"/>
                </a:tc>
                <a:tc>
                  <a:txBody>
                    <a:bodyPr/>
                    <a:lstStyle/>
                    <a:p>
                      <a:pPr algn="ctr">
                        <a:spcBef>
                          <a:spcPts val="1200"/>
                        </a:spcBef>
                        <a:spcAft>
                          <a:spcPts val="1200"/>
                        </a:spcAft>
                      </a:pPr>
                      <a:r>
                        <a:rPr lang="en-US" sz="1200" b="1">
                          <a:effectLst/>
                        </a:rPr>
                        <a:t>A</a:t>
                      </a:r>
                      <a:endParaRPr lang="en-US" sz="1200" b="1">
                        <a:effectLst/>
                        <a:latin typeface="Calibri" panose="020F0502020204030204" pitchFamily="34" charset="0"/>
                      </a:endParaRPr>
                    </a:p>
                  </a:txBody>
                  <a:tcPr marL="43989" marR="43989" marT="0" marB="0"/>
                </a:tc>
                <a:tc>
                  <a:txBody>
                    <a:bodyPr/>
                    <a:lstStyle/>
                    <a:p>
                      <a:pPr algn="ctr">
                        <a:spcBef>
                          <a:spcPts val="1200"/>
                        </a:spcBef>
                        <a:spcAft>
                          <a:spcPts val="1200"/>
                        </a:spcAft>
                      </a:pPr>
                      <a:r>
                        <a:rPr lang="en-US" sz="1200" b="1" dirty="0">
                          <a:effectLst/>
                        </a:rPr>
                        <a:t>&gt; 16750</a:t>
                      </a:r>
                      <a:endParaRPr lang="en-US" sz="1200" b="1" dirty="0">
                        <a:effectLst/>
                        <a:latin typeface="Calibri" panose="020F0502020204030204" pitchFamily="34" charset="0"/>
                      </a:endParaRPr>
                    </a:p>
                  </a:txBody>
                  <a:tcPr marL="43989" marR="43989" marT="0" marB="0"/>
                </a:tc>
                <a:tc>
                  <a:txBody>
                    <a:bodyPr/>
                    <a:lstStyle/>
                    <a:p>
                      <a:pPr algn="ctr">
                        <a:spcBef>
                          <a:spcPts val="1200"/>
                        </a:spcBef>
                        <a:spcAft>
                          <a:spcPts val="1200"/>
                        </a:spcAft>
                      </a:pPr>
                      <a:r>
                        <a:rPr lang="en-US" sz="1200" b="1" dirty="0">
                          <a:effectLst/>
                        </a:rPr>
                        <a:t> </a:t>
                      </a:r>
                      <a:endParaRPr lang="en-US" sz="1200" b="1" dirty="0">
                        <a:effectLst/>
                        <a:latin typeface="Calibri" panose="020F0502020204030204" pitchFamily="34" charset="0"/>
                      </a:endParaRPr>
                    </a:p>
                  </a:txBody>
                  <a:tcPr marL="43989" marR="43989" marT="0" marB="0"/>
                </a:tc>
                <a:extLst>
                  <a:ext uri="{0D108BD9-81ED-4DB2-BD59-A6C34878D82A}">
                    <a16:rowId xmlns:a16="http://schemas.microsoft.com/office/drawing/2014/main" val="10003"/>
                  </a:ext>
                </a:extLst>
              </a:tr>
              <a:tr h="270958">
                <a:tc>
                  <a:txBody>
                    <a:bodyPr/>
                    <a:lstStyle/>
                    <a:p>
                      <a:pPr algn="just">
                        <a:spcBef>
                          <a:spcPts val="1200"/>
                        </a:spcBef>
                        <a:spcAft>
                          <a:spcPts val="1200"/>
                        </a:spcAft>
                      </a:pPr>
                      <a:r>
                        <a:rPr lang="en-US" sz="1200" b="1" dirty="0">
                          <a:effectLst/>
                        </a:rPr>
                        <a:t>Overall Al/Cu/</a:t>
                      </a:r>
                      <a:r>
                        <a:rPr lang="en-US" sz="1200" b="1" dirty="0" err="1">
                          <a:effectLst/>
                        </a:rPr>
                        <a:t>sc</a:t>
                      </a:r>
                      <a:r>
                        <a:rPr lang="en-US" sz="1200" b="1" dirty="0">
                          <a:effectLst/>
                        </a:rPr>
                        <a:t> ratio</a:t>
                      </a:r>
                      <a:endParaRPr lang="en-US" sz="1200" b="1" dirty="0">
                        <a:effectLst/>
                        <a:latin typeface="Calibri" panose="020F0502020204030204" pitchFamily="34" charset="0"/>
                      </a:endParaRPr>
                    </a:p>
                  </a:txBody>
                  <a:tcPr marL="43989" marR="43989" marT="0" marB="0"/>
                </a:tc>
                <a:tc>
                  <a:txBody>
                    <a:bodyPr/>
                    <a:lstStyle/>
                    <a:p>
                      <a:pPr algn="ctr">
                        <a:spcBef>
                          <a:spcPts val="1200"/>
                        </a:spcBef>
                        <a:spcAft>
                          <a:spcPts val="1200"/>
                        </a:spcAft>
                      </a:pPr>
                      <a:r>
                        <a:rPr lang="en-US" sz="1200" b="1">
                          <a:effectLst/>
                        </a:rPr>
                        <a:t> </a:t>
                      </a:r>
                      <a:endParaRPr lang="en-US" sz="1200" b="1">
                        <a:effectLst/>
                        <a:latin typeface="Calibri" panose="020F0502020204030204" pitchFamily="34" charset="0"/>
                      </a:endParaRPr>
                    </a:p>
                  </a:txBody>
                  <a:tcPr marL="43989" marR="43989" marT="0" marB="0"/>
                </a:tc>
                <a:tc>
                  <a:txBody>
                    <a:bodyPr/>
                    <a:lstStyle/>
                    <a:p>
                      <a:pPr algn="ctr">
                        <a:spcBef>
                          <a:spcPts val="1200"/>
                        </a:spcBef>
                        <a:spcAft>
                          <a:spcPts val="1200"/>
                        </a:spcAft>
                      </a:pPr>
                      <a:r>
                        <a:rPr lang="en-US" sz="1200" b="1" dirty="0">
                          <a:effectLst/>
                        </a:rPr>
                        <a:t>10.5/1.0/1.0</a:t>
                      </a:r>
                      <a:endParaRPr lang="en-US" sz="1200" b="1" dirty="0">
                        <a:effectLst/>
                        <a:latin typeface="Calibri" panose="020F0502020204030204" pitchFamily="34" charset="0"/>
                      </a:endParaRPr>
                    </a:p>
                  </a:txBody>
                  <a:tcPr marL="43989" marR="43989" marT="0" marB="0"/>
                </a:tc>
                <a:tc>
                  <a:txBody>
                    <a:bodyPr/>
                    <a:lstStyle/>
                    <a:p>
                      <a:pPr algn="ctr">
                        <a:spcBef>
                          <a:spcPts val="1200"/>
                        </a:spcBef>
                        <a:spcAft>
                          <a:spcPts val="1200"/>
                        </a:spcAft>
                      </a:pPr>
                      <a:r>
                        <a:rPr lang="en-US" sz="1200" b="1">
                          <a:effectLst/>
                        </a:rPr>
                        <a:t> </a:t>
                      </a:r>
                      <a:endParaRPr lang="en-US" sz="1200" b="1">
                        <a:effectLst/>
                        <a:latin typeface="Calibri" panose="020F0502020204030204" pitchFamily="34" charset="0"/>
                      </a:endParaRPr>
                    </a:p>
                  </a:txBody>
                  <a:tcPr marL="43989" marR="43989" marT="0" marB="0"/>
                </a:tc>
                <a:extLst>
                  <a:ext uri="{0D108BD9-81ED-4DB2-BD59-A6C34878D82A}">
                    <a16:rowId xmlns:a16="http://schemas.microsoft.com/office/drawing/2014/main" val="10004"/>
                  </a:ext>
                </a:extLst>
              </a:tr>
              <a:tr h="284046">
                <a:tc>
                  <a:txBody>
                    <a:bodyPr/>
                    <a:lstStyle/>
                    <a:p>
                      <a:pPr algn="just">
                        <a:spcBef>
                          <a:spcPts val="1200"/>
                        </a:spcBef>
                        <a:spcAft>
                          <a:spcPts val="1200"/>
                        </a:spcAft>
                      </a:pPr>
                      <a:r>
                        <a:rPr lang="en-US" sz="1200" b="1" dirty="0">
                          <a:effectLst/>
                        </a:rPr>
                        <a:t>Aluminum RRR (at 4.2 K, 0 T)</a:t>
                      </a:r>
                      <a:endParaRPr lang="en-US" sz="1200" b="1" dirty="0">
                        <a:effectLst/>
                        <a:latin typeface="Calibri" panose="020F0502020204030204" pitchFamily="34" charset="0"/>
                      </a:endParaRPr>
                    </a:p>
                  </a:txBody>
                  <a:tcPr marL="43989" marR="43989" marT="0" marB="0"/>
                </a:tc>
                <a:tc>
                  <a:txBody>
                    <a:bodyPr/>
                    <a:lstStyle/>
                    <a:p>
                      <a:pPr algn="ctr">
                        <a:spcBef>
                          <a:spcPts val="1200"/>
                        </a:spcBef>
                        <a:spcAft>
                          <a:spcPts val="1200"/>
                        </a:spcAft>
                      </a:pPr>
                      <a:r>
                        <a:rPr lang="en-US" sz="1200" b="1" dirty="0">
                          <a:effectLst/>
                        </a:rPr>
                        <a:t> </a:t>
                      </a:r>
                      <a:endParaRPr lang="en-US" sz="1200" b="1" dirty="0">
                        <a:effectLst/>
                        <a:latin typeface="Calibri" panose="020F0502020204030204" pitchFamily="34" charset="0"/>
                      </a:endParaRPr>
                    </a:p>
                  </a:txBody>
                  <a:tcPr marL="43989" marR="43989" marT="0" marB="0"/>
                </a:tc>
                <a:tc>
                  <a:txBody>
                    <a:bodyPr/>
                    <a:lstStyle/>
                    <a:p>
                      <a:pPr algn="ctr">
                        <a:spcBef>
                          <a:spcPts val="1200"/>
                        </a:spcBef>
                        <a:spcAft>
                          <a:spcPts val="1200"/>
                        </a:spcAft>
                      </a:pPr>
                      <a:r>
                        <a:rPr lang="en-US" sz="1200" b="1" dirty="0">
                          <a:effectLst/>
                        </a:rPr>
                        <a:t>&gt; </a:t>
                      </a:r>
                      <a:r>
                        <a:rPr lang="ru-RU" sz="1200" b="1" dirty="0" smtClean="0">
                          <a:effectLst/>
                        </a:rPr>
                        <a:t>6</a:t>
                      </a:r>
                      <a:r>
                        <a:rPr lang="en-US" sz="1200" b="1" dirty="0" smtClean="0">
                          <a:effectLst/>
                        </a:rPr>
                        <a:t>00</a:t>
                      </a:r>
                      <a:endParaRPr lang="en-US" sz="1200" b="1" dirty="0">
                        <a:effectLst/>
                        <a:latin typeface="Calibri" panose="020F0502020204030204" pitchFamily="34" charset="0"/>
                      </a:endParaRPr>
                    </a:p>
                  </a:txBody>
                  <a:tcPr marL="43989" marR="43989" marT="0" marB="0"/>
                </a:tc>
                <a:tc>
                  <a:txBody>
                    <a:bodyPr/>
                    <a:lstStyle/>
                    <a:p>
                      <a:pPr algn="ctr">
                        <a:spcBef>
                          <a:spcPts val="1200"/>
                        </a:spcBef>
                        <a:spcAft>
                          <a:spcPts val="1200"/>
                        </a:spcAft>
                      </a:pPr>
                      <a:r>
                        <a:rPr lang="en-US" sz="1200" b="1" dirty="0">
                          <a:effectLst/>
                        </a:rPr>
                        <a:t> </a:t>
                      </a:r>
                      <a:endParaRPr lang="en-US" sz="1200" b="1" dirty="0">
                        <a:effectLst/>
                        <a:latin typeface="Calibri" panose="020F0502020204030204" pitchFamily="34" charset="0"/>
                      </a:endParaRPr>
                    </a:p>
                  </a:txBody>
                  <a:tcPr marL="43989" marR="43989" marT="0" marB="0"/>
                </a:tc>
                <a:extLst>
                  <a:ext uri="{0D108BD9-81ED-4DB2-BD59-A6C34878D82A}">
                    <a16:rowId xmlns:a16="http://schemas.microsoft.com/office/drawing/2014/main" val="10005"/>
                  </a:ext>
                </a:extLst>
              </a:tr>
              <a:tr h="284046">
                <a:tc>
                  <a:txBody>
                    <a:bodyPr/>
                    <a:lstStyle/>
                    <a:p>
                      <a:pPr algn="just">
                        <a:spcBef>
                          <a:spcPts val="1200"/>
                        </a:spcBef>
                        <a:spcAft>
                          <a:spcPts val="1200"/>
                        </a:spcAft>
                      </a:pPr>
                      <a:r>
                        <a:rPr lang="en-US" sz="1200" b="1" dirty="0">
                          <a:effectLst/>
                        </a:rPr>
                        <a:t>Al 0.2% yield strength at 300 K</a:t>
                      </a:r>
                      <a:endParaRPr lang="en-US" sz="1200" b="1" dirty="0">
                        <a:effectLst/>
                        <a:latin typeface="Calibri" panose="020F0502020204030204" pitchFamily="34" charset="0"/>
                      </a:endParaRPr>
                    </a:p>
                  </a:txBody>
                  <a:tcPr marL="43989" marR="43989" marT="0" marB="0"/>
                </a:tc>
                <a:tc>
                  <a:txBody>
                    <a:bodyPr/>
                    <a:lstStyle/>
                    <a:p>
                      <a:pPr algn="ctr">
                        <a:spcBef>
                          <a:spcPts val="1200"/>
                        </a:spcBef>
                        <a:spcAft>
                          <a:spcPts val="1200"/>
                        </a:spcAft>
                      </a:pPr>
                      <a:r>
                        <a:rPr lang="en-US" sz="1200" b="1" dirty="0">
                          <a:effectLst/>
                        </a:rPr>
                        <a:t>MPa</a:t>
                      </a:r>
                      <a:endParaRPr lang="en-US" sz="1200" b="1" dirty="0">
                        <a:effectLst/>
                        <a:latin typeface="Calibri" panose="020F0502020204030204" pitchFamily="34" charset="0"/>
                      </a:endParaRPr>
                    </a:p>
                  </a:txBody>
                  <a:tcPr marL="43989" marR="43989" marT="0" marB="0"/>
                </a:tc>
                <a:tc>
                  <a:txBody>
                    <a:bodyPr/>
                    <a:lstStyle/>
                    <a:p>
                      <a:pPr algn="ctr">
                        <a:spcBef>
                          <a:spcPts val="1200"/>
                        </a:spcBef>
                        <a:spcAft>
                          <a:spcPts val="1200"/>
                        </a:spcAft>
                      </a:pPr>
                      <a:r>
                        <a:rPr lang="en-US" sz="1200" b="1" dirty="0">
                          <a:effectLst/>
                        </a:rPr>
                        <a:t>&gt; 30</a:t>
                      </a:r>
                      <a:endParaRPr lang="en-US" sz="1200" b="1" dirty="0">
                        <a:effectLst/>
                        <a:latin typeface="Calibri" panose="020F0502020204030204" pitchFamily="34" charset="0"/>
                      </a:endParaRPr>
                    </a:p>
                  </a:txBody>
                  <a:tcPr marL="43989" marR="43989" marT="0" marB="0"/>
                </a:tc>
                <a:tc>
                  <a:txBody>
                    <a:bodyPr/>
                    <a:lstStyle/>
                    <a:p>
                      <a:pPr algn="ctr">
                        <a:spcBef>
                          <a:spcPts val="1200"/>
                        </a:spcBef>
                        <a:spcAft>
                          <a:spcPts val="1200"/>
                        </a:spcAft>
                      </a:pPr>
                      <a:r>
                        <a:rPr lang="en-US" sz="1200" b="1" dirty="0">
                          <a:effectLst/>
                        </a:rPr>
                        <a:t> </a:t>
                      </a:r>
                      <a:endParaRPr lang="en-US" sz="1200" b="1" dirty="0">
                        <a:effectLst/>
                        <a:latin typeface="Calibri" panose="020F0502020204030204" pitchFamily="34" charset="0"/>
                      </a:endParaRPr>
                    </a:p>
                  </a:txBody>
                  <a:tcPr marL="43989" marR="43989" marT="0" marB="0"/>
                </a:tc>
                <a:extLst>
                  <a:ext uri="{0D108BD9-81ED-4DB2-BD59-A6C34878D82A}">
                    <a16:rowId xmlns:a16="http://schemas.microsoft.com/office/drawing/2014/main" val="10006"/>
                  </a:ext>
                </a:extLst>
              </a:tr>
            </a:tbl>
          </a:graphicData>
        </a:graphic>
      </p:graphicFrame>
      <p:sp>
        <p:nvSpPr>
          <p:cNvPr id="9" name="Прямоугольник 8"/>
          <p:cNvSpPr/>
          <p:nvPr/>
        </p:nvSpPr>
        <p:spPr>
          <a:xfrm>
            <a:off x="786274" y="5679811"/>
            <a:ext cx="7267480" cy="615553"/>
          </a:xfrm>
          <a:prstGeom prst="rect">
            <a:avLst/>
          </a:prstGeom>
        </p:spPr>
        <p:txBody>
          <a:bodyPr wrap="square">
            <a:spAutoFit/>
          </a:bodyPr>
          <a:lstStyle/>
          <a:p>
            <a:r>
              <a:rPr lang="ru-RU" dirty="0" smtClean="0">
                <a:solidFill>
                  <a:srgbClr val="0070C0"/>
                </a:solidFill>
                <a:latin typeface="Arial" panose="020B0604020202020204" pitchFamily="34" charset="0"/>
                <a:cs typeface="Arial" panose="020B0604020202020204" pitchFamily="34" charset="0"/>
              </a:rPr>
              <a:t> </a:t>
            </a:r>
            <a:r>
              <a:rPr lang="en-US" sz="1600" dirty="0" smtClean="0">
                <a:solidFill>
                  <a:srgbClr val="0070C0"/>
                </a:solidFill>
                <a:latin typeface="Arial" panose="020B0604020202020204" pitchFamily="34" charset="0"/>
                <a:cs typeface="Arial" panose="020B0604020202020204" pitchFamily="34" charset="0"/>
              </a:rPr>
              <a:t>Rutherford </a:t>
            </a:r>
            <a:r>
              <a:rPr lang="en-US" sz="1600" dirty="0">
                <a:solidFill>
                  <a:srgbClr val="0070C0"/>
                </a:solidFill>
                <a:latin typeface="Arial" panose="020B0604020202020204" pitchFamily="34" charset="0"/>
                <a:cs typeface="Arial" panose="020B0604020202020204" pitchFamily="34" charset="0"/>
              </a:rPr>
              <a:t>cable is used to wind the coils. If necessary, we will use special shims between the sections of the </a:t>
            </a:r>
            <a:r>
              <a:rPr lang="en-US" sz="1600" dirty="0" smtClean="0">
                <a:solidFill>
                  <a:srgbClr val="0070C0"/>
                </a:solidFill>
                <a:latin typeface="Arial" panose="020B0604020202020204" pitchFamily="34" charset="0"/>
                <a:cs typeface="Arial" panose="020B0604020202020204" pitchFamily="34" charset="0"/>
              </a:rPr>
              <a:t>coils</a:t>
            </a:r>
            <a:r>
              <a:rPr lang="en-US" sz="1600" dirty="0">
                <a:solidFill>
                  <a:srgbClr val="0070C0"/>
                </a:solidFill>
                <a:latin typeface="Arial" panose="020B0604020202020204" pitchFamily="34" charset="0"/>
                <a:cs typeface="Arial" panose="020B0604020202020204" pitchFamily="34" charset="0"/>
              </a:rPr>
              <a:t>.</a:t>
            </a:r>
            <a:endParaRPr lang="ru-RU" sz="1600" dirty="0">
              <a:solidFill>
                <a:srgbClr val="0070C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3639357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544060" y="5773572"/>
            <a:ext cx="10811228" cy="641179"/>
          </a:xfrm>
        </p:spPr>
        <p:txBody>
          <a:bodyPr>
            <a:noAutofit/>
          </a:bodyPr>
          <a:lstStyle/>
          <a:p>
            <a:r>
              <a:rPr lang="en-US" sz="1600" dirty="0" smtClean="0">
                <a:solidFill>
                  <a:srgbClr val="0070C0"/>
                </a:solidFill>
                <a:latin typeface="Arial" panose="020B0604020202020204" pitchFamily="34" charset="0"/>
                <a:cs typeface="Arial" panose="020B0604020202020204" pitchFamily="34" charset="0"/>
              </a:rPr>
              <a:t>Inner </a:t>
            </a:r>
            <a:r>
              <a:rPr lang="en-US" sz="1600" dirty="0">
                <a:solidFill>
                  <a:srgbClr val="0070C0"/>
                </a:solidFill>
                <a:latin typeface="Arial" panose="020B0604020202020204" pitchFamily="34" charset="0"/>
                <a:cs typeface="Arial" panose="020B0604020202020204" pitchFamily="34" charset="0"/>
              </a:rPr>
              <a:t>diameter is 3</a:t>
            </a:r>
            <a:r>
              <a:rPr lang="ru-RU" sz="1600" dirty="0" smtClean="0">
                <a:solidFill>
                  <a:srgbClr val="0070C0"/>
                </a:solidFill>
                <a:latin typeface="Arial" panose="020B0604020202020204" pitchFamily="34" charset="0"/>
                <a:cs typeface="Arial" panose="020B0604020202020204" pitchFamily="34" charset="0"/>
              </a:rPr>
              <a:t>66</a:t>
            </a:r>
            <a:r>
              <a:rPr lang="en-US" sz="1600" dirty="0" smtClean="0">
                <a:solidFill>
                  <a:srgbClr val="0070C0"/>
                </a:solidFill>
                <a:latin typeface="Arial" panose="020B0604020202020204" pitchFamily="34" charset="0"/>
                <a:cs typeface="Arial" panose="020B0604020202020204" pitchFamily="34" charset="0"/>
              </a:rPr>
              <a:t>2 </a:t>
            </a:r>
            <a:r>
              <a:rPr lang="en-US" sz="1600" dirty="0">
                <a:solidFill>
                  <a:srgbClr val="0070C0"/>
                </a:solidFill>
                <a:latin typeface="Arial" panose="020B0604020202020204" pitchFamily="34" charset="0"/>
                <a:cs typeface="Arial" panose="020B0604020202020204" pitchFamily="34" charset="0"/>
              </a:rPr>
              <a:t>mm, Outer diameter is 3</a:t>
            </a:r>
            <a:r>
              <a:rPr lang="ru-RU" sz="1600" dirty="0" smtClean="0">
                <a:solidFill>
                  <a:srgbClr val="0070C0"/>
                </a:solidFill>
                <a:latin typeface="Arial" panose="020B0604020202020204" pitchFamily="34" charset="0"/>
                <a:cs typeface="Arial" panose="020B0604020202020204" pitchFamily="34" charset="0"/>
              </a:rPr>
              <a:t>75</a:t>
            </a:r>
            <a:r>
              <a:rPr lang="en-US" sz="1600" dirty="0" smtClean="0">
                <a:solidFill>
                  <a:srgbClr val="0070C0"/>
                </a:solidFill>
                <a:latin typeface="Arial" panose="020B0604020202020204" pitchFamily="34" charset="0"/>
                <a:cs typeface="Arial" panose="020B0604020202020204" pitchFamily="34" charset="0"/>
              </a:rPr>
              <a:t>6 mm</a:t>
            </a:r>
            <a:r>
              <a:rPr lang="ru-RU" sz="1600" dirty="0" smtClean="0">
                <a:solidFill>
                  <a:srgbClr val="0070C0"/>
                </a:solidFill>
                <a:latin typeface="Arial" panose="020B0604020202020204" pitchFamily="34" charset="0"/>
                <a:cs typeface="Arial" panose="020B0604020202020204" pitchFamily="34" charset="0"/>
              </a:rPr>
              <a:t>, </a:t>
            </a:r>
            <a:r>
              <a:rPr lang="en-US" sz="1600" dirty="0" smtClean="0">
                <a:solidFill>
                  <a:srgbClr val="0070C0"/>
                </a:solidFill>
                <a:latin typeface="Arial" panose="020B0604020202020204" pitchFamily="34" charset="0"/>
                <a:cs typeface="Arial" panose="020B0604020202020204" pitchFamily="34" charset="0"/>
              </a:rPr>
              <a:t>The length </a:t>
            </a:r>
            <a:r>
              <a:rPr lang="en-US" sz="1600" dirty="0">
                <a:solidFill>
                  <a:srgbClr val="0070C0"/>
                </a:solidFill>
                <a:latin typeface="Arial" panose="020B0604020202020204" pitchFamily="34" charset="0"/>
                <a:cs typeface="Arial" panose="020B0604020202020204" pitchFamily="34" charset="0"/>
              </a:rPr>
              <a:t>is</a:t>
            </a:r>
            <a:r>
              <a:rPr lang="ru-RU" sz="1600" dirty="0" smtClean="0">
                <a:solidFill>
                  <a:srgbClr val="0070C0"/>
                </a:solidFill>
                <a:latin typeface="Arial" panose="020B0604020202020204" pitchFamily="34" charset="0"/>
                <a:cs typeface="Arial" panose="020B0604020202020204" pitchFamily="34" charset="0"/>
              </a:rPr>
              <a:t> </a:t>
            </a:r>
            <a:r>
              <a:rPr lang="en-US" sz="1600" dirty="0" smtClean="0">
                <a:solidFill>
                  <a:srgbClr val="0070C0"/>
                </a:solidFill>
                <a:latin typeface="Arial" panose="020B0604020202020204" pitchFamily="34" charset="0"/>
                <a:cs typeface="Arial" panose="020B0604020202020204" pitchFamily="34" charset="0"/>
              </a:rPr>
              <a:t>3330 mm</a:t>
            </a:r>
            <a:r>
              <a:rPr lang="ru-RU" sz="1600" dirty="0" smtClean="0">
                <a:solidFill>
                  <a:srgbClr val="0070C0"/>
                </a:solidFill>
                <a:latin typeface="Arial" panose="020B0604020202020204" pitchFamily="34" charset="0"/>
                <a:cs typeface="Arial" panose="020B0604020202020204" pitchFamily="34" charset="0"/>
              </a:rPr>
              <a:t>, </a:t>
            </a:r>
            <a:r>
              <a:rPr lang="en-US" sz="1600" dirty="0">
                <a:solidFill>
                  <a:srgbClr val="0070C0"/>
                </a:solidFill>
                <a:latin typeface="Arial" panose="020B0604020202020204" pitchFamily="34" charset="0"/>
                <a:cs typeface="Arial" panose="020B0604020202020204" pitchFamily="34" charset="0"/>
              </a:rPr>
              <a:t>The</a:t>
            </a:r>
            <a:r>
              <a:rPr lang="ru-RU" sz="1600" dirty="0">
                <a:solidFill>
                  <a:srgbClr val="0070C0"/>
                </a:solidFill>
                <a:latin typeface="Arial" panose="020B0604020202020204" pitchFamily="34" charset="0"/>
                <a:cs typeface="Arial" panose="020B0604020202020204" pitchFamily="34" charset="0"/>
              </a:rPr>
              <a:t> </a:t>
            </a:r>
            <a:r>
              <a:rPr lang="en-US" sz="1600" dirty="0">
                <a:solidFill>
                  <a:srgbClr val="0070C0"/>
                </a:solidFill>
                <a:latin typeface="Arial" panose="020B0604020202020204" pitchFamily="34" charset="0"/>
                <a:cs typeface="Arial" panose="020B0604020202020204" pitchFamily="34" charset="0"/>
              </a:rPr>
              <a:t>weight</a:t>
            </a:r>
            <a:r>
              <a:rPr lang="ru-RU" sz="1600" dirty="0">
                <a:solidFill>
                  <a:srgbClr val="0070C0"/>
                </a:solidFill>
                <a:latin typeface="Arial" panose="020B0604020202020204" pitchFamily="34" charset="0"/>
                <a:cs typeface="Arial" panose="020B0604020202020204" pitchFamily="34" charset="0"/>
              </a:rPr>
              <a:t> </a:t>
            </a:r>
            <a:r>
              <a:rPr lang="en-US" sz="1600" dirty="0">
                <a:solidFill>
                  <a:srgbClr val="0070C0"/>
                </a:solidFill>
                <a:latin typeface="Arial" panose="020B0604020202020204" pitchFamily="34" charset="0"/>
                <a:cs typeface="Arial" panose="020B0604020202020204" pitchFamily="34" charset="0"/>
              </a:rPr>
              <a:t>of cold mass is ~</a:t>
            </a:r>
            <a:r>
              <a:rPr lang="en-US" sz="1600" dirty="0" smtClean="0">
                <a:solidFill>
                  <a:srgbClr val="0070C0"/>
                </a:solidFill>
                <a:latin typeface="Arial" panose="020B0604020202020204" pitchFamily="34" charset="0"/>
                <a:cs typeface="Arial" panose="020B0604020202020204" pitchFamily="34" charset="0"/>
              </a:rPr>
              <a:t>5</a:t>
            </a:r>
            <a:r>
              <a:rPr lang="ru-RU" sz="1600" dirty="0" smtClean="0">
                <a:solidFill>
                  <a:srgbClr val="0070C0"/>
                </a:solidFill>
                <a:latin typeface="Arial" panose="020B0604020202020204" pitchFamily="34" charset="0"/>
                <a:cs typeface="Arial" panose="020B0604020202020204" pitchFamily="34" charset="0"/>
              </a:rPr>
              <a:t>,2</a:t>
            </a:r>
            <a:r>
              <a:rPr lang="en-US" sz="1600" dirty="0" smtClean="0">
                <a:solidFill>
                  <a:srgbClr val="0070C0"/>
                </a:solidFill>
                <a:latin typeface="Arial" panose="020B0604020202020204" pitchFamily="34" charset="0"/>
                <a:cs typeface="Arial" panose="020B0604020202020204" pitchFamily="34" charset="0"/>
              </a:rPr>
              <a:t> t</a:t>
            </a:r>
            <a:r>
              <a:rPr lang="ru-RU" sz="1600" dirty="0" smtClean="0">
                <a:solidFill>
                  <a:srgbClr val="0070C0"/>
                </a:solidFill>
                <a:latin typeface="Arial" panose="020B0604020202020204" pitchFamily="34" charset="0"/>
                <a:cs typeface="Arial" panose="020B0604020202020204" pitchFamily="34" charset="0"/>
              </a:rPr>
              <a:t>.</a:t>
            </a:r>
            <a:r>
              <a:rPr lang="en-US" sz="1600" dirty="0">
                <a:solidFill>
                  <a:srgbClr val="0070C0"/>
                </a:solidFill>
                <a:latin typeface="Arial" panose="020B0604020202020204" pitchFamily="34" charset="0"/>
                <a:cs typeface="Arial" panose="020B0604020202020204" pitchFamily="34" charset="0"/>
              </a:rPr>
              <a:t> Thermal bridges made of high purity aluminum are used for temperature equalization</a:t>
            </a:r>
            <a:r>
              <a:rPr lang="ru-RU" sz="1600" dirty="0">
                <a:solidFill>
                  <a:srgbClr val="0070C0"/>
                </a:solidFill>
                <a:latin typeface="Arial" panose="020B0604020202020204" pitchFamily="34" charset="0"/>
                <a:cs typeface="Arial" panose="020B0604020202020204" pitchFamily="34" charset="0"/>
              </a:rPr>
              <a:t/>
            </a:r>
            <a:br>
              <a:rPr lang="ru-RU" sz="1600" dirty="0">
                <a:solidFill>
                  <a:srgbClr val="0070C0"/>
                </a:solidFill>
                <a:latin typeface="Arial" panose="020B0604020202020204" pitchFamily="34" charset="0"/>
                <a:cs typeface="Arial" panose="020B0604020202020204" pitchFamily="34" charset="0"/>
              </a:rPr>
            </a:br>
            <a:r>
              <a:rPr lang="ru-RU" sz="1600" dirty="0">
                <a:solidFill>
                  <a:srgbClr val="0070C0"/>
                </a:solidFill>
                <a:latin typeface="Arial" panose="020B0604020202020204" pitchFamily="34" charset="0"/>
                <a:cs typeface="Arial" panose="020B0604020202020204" pitchFamily="34" charset="0"/>
              </a:rPr>
              <a:t> </a:t>
            </a:r>
            <a:r>
              <a:rPr lang="en-US" sz="1600" dirty="0" smtClean="0">
                <a:solidFill>
                  <a:srgbClr val="0070C0"/>
                </a:solidFill>
                <a:latin typeface="Arial" panose="020B0604020202020204" pitchFamily="34" charset="0"/>
                <a:cs typeface="Arial" panose="020B0604020202020204" pitchFamily="34" charset="0"/>
              </a:rPr>
              <a:t> </a:t>
            </a:r>
            <a:endParaRPr lang="ru-RU" sz="1600" dirty="0">
              <a:solidFill>
                <a:srgbClr val="0070C0"/>
              </a:solidFill>
              <a:latin typeface="Arial" panose="020B0604020202020204" pitchFamily="34" charset="0"/>
              <a:cs typeface="Arial" panose="020B0604020202020204" pitchFamily="34" charset="0"/>
            </a:endParaRPr>
          </a:p>
        </p:txBody>
      </p:sp>
      <p:sp>
        <p:nvSpPr>
          <p:cNvPr id="22" name="Заголовок 3"/>
          <p:cNvSpPr txBox="1">
            <a:spLocks/>
          </p:cNvSpPr>
          <p:nvPr/>
        </p:nvSpPr>
        <p:spPr>
          <a:xfrm>
            <a:off x="940751" y="131759"/>
            <a:ext cx="10515600" cy="58903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dirty="0">
                <a:solidFill>
                  <a:srgbClr val="FF0000"/>
                </a:solidFill>
                <a:latin typeface="Times New Roman" panose="02020603050405020304" pitchFamily="18" charset="0"/>
                <a:cs typeface="Times New Roman" panose="02020603050405020304" pitchFamily="18" charset="0"/>
              </a:rPr>
              <a:t>Cold Mass</a:t>
            </a:r>
            <a:endParaRPr lang="ru-RU" sz="2400" dirty="0">
              <a:solidFill>
                <a:srgbClr val="FF0000"/>
              </a:solidFill>
              <a:latin typeface="Times New Roman" panose="02020603050405020304" pitchFamily="18" charset="0"/>
              <a:cs typeface="Times New Roman" panose="02020603050405020304" pitchFamily="18" charset="0"/>
            </a:endParaRPr>
          </a:p>
        </p:txBody>
      </p:sp>
      <p:pic>
        <p:nvPicPr>
          <p:cNvPr id="5" name="Рисунок 4"/>
          <p:cNvPicPr>
            <a:picLocks noChangeAspect="1"/>
          </p:cNvPicPr>
          <p:nvPr/>
        </p:nvPicPr>
        <p:blipFill rotWithShape="1">
          <a:blip r:embed="rId2" cstate="print">
            <a:extLst>
              <a:ext uri="{28A0092B-C50C-407E-A947-70E740481C1C}">
                <a14:useLocalDpi xmlns:a14="http://schemas.microsoft.com/office/drawing/2010/main" val="0"/>
              </a:ext>
            </a:extLst>
          </a:blip>
          <a:srcRect l="5410" t="1043" r="35162" b="2634"/>
          <a:stretch/>
        </p:blipFill>
        <p:spPr>
          <a:xfrm>
            <a:off x="506262" y="720791"/>
            <a:ext cx="5337108" cy="4831062"/>
          </a:xfrm>
          <a:prstGeom prst="rect">
            <a:avLst/>
          </a:prstGeom>
        </p:spPr>
      </p:pic>
      <p:pic>
        <p:nvPicPr>
          <p:cNvPr id="7" name="Рисунок 6"/>
          <p:cNvPicPr>
            <a:picLocks noChangeAspect="1"/>
          </p:cNvPicPr>
          <p:nvPr/>
        </p:nvPicPr>
        <p:blipFill rotWithShape="1">
          <a:blip r:embed="rId3" cstate="print">
            <a:extLst>
              <a:ext uri="{28A0092B-C50C-407E-A947-70E740481C1C}">
                <a14:useLocalDpi xmlns:a14="http://schemas.microsoft.com/office/drawing/2010/main" val="0"/>
              </a:ext>
            </a:extLst>
          </a:blip>
          <a:srcRect l="3832" t="1178" r="15402" b="5729"/>
          <a:stretch/>
        </p:blipFill>
        <p:spPr>
          <a:xfrm>
            <a:off x="6198551" y="832753"/>
            <a:ext cx="5078321" cy="3269021"/>
          </a:xfrm>
          <a:prstGeom prst="rect">
            <a:avLst/>
          </a:prstGeom>
        </p:spPr>
      </p:pic>
      <p:cxnSp>
        <p:nvCxnSpPr>
          <p:cNvPr id="11" name="Прямая со стрелкой 10"/>
          <p:cNvCxnSpPr/>
          <p:nvPr/>
        </p:nvCxnSpPr>
        <p:spPr>
          <a:xfrm flipH="1">
            <a:off x="7241383" y="745222"/>
            <a:ext cx="719850" cy="989576"/>
          </a:xfrm>
          <a:prstGeom prst="straightConnector1">
            <a:avLst/>
          </a:prstGeom>
          <a:ln>
            <a:solidFill>
              <a:srgbClr val="FF0000"/>
            </a:solidFill>
            <a:tailEnd type="triangle"/>
          </a:ln>
        </p:spPr>
        <p:style>
          <a:lnRef idx="2">
            <a:schemeClr val="accent2"/>
          </a:lnRef>
          <a:fillRef idx="0">
            <a:schemeClr val="accent2"/>
          </a:fillRef>
          <a:effectRef idx="1">
            <a:schemeClr val="accent2"/>
          </a:effectRef>
          <a:fontRef idx="minor">
            <a:schemeClr val="tx1"/>
          </a:fontRef>
        </p:style>
      </p:cxnSp>
      <p:sp>
        <p:nvSpPr>
          <p:cNvPr id="14" name="Прямоугольник 13"/>
          <p:cNvSpPr/>
          <p:nvPr/>
        </p:nvSpPr>
        <p:spPr>
          <a:xfrm>
            <a:off x="8778166" y="832753"/>
            <a:ext cx="952479" cy="276999"/>
          </a:xfrm>
          <a:prstGeom prst="rect">
            <a:avLst/>
          </a:prstGeom>
        </p:spPr>
        <p:txBody>
          <a:bodyPr wrap="square">
            <a:spAutoFit/>
          </a:bodyPr>
          <a:lstStyle/>
          <a:p>
            <a:r>
              <a:rPr lang="en-US" sz="1200" dirty="0" smtClean="0">
                <a:solidFill>
                  <a:srgbClr val="00B050"/>
                </a:solidFill>
                <a:latin typeface="Arial" panose="020B0604020202020204" pitchFamily="34" charset="0"/>
                <a:cs typeface="Arial" panose="020B0604020202020204" pitchFamily="34" charset="0"/>
              </a:rPr>
              <a:t>Bus-bars</a:t>
            </a:r>
            <a:endParaRPr lang="ru-RU" sz="1400" dirty="0">
              <a:solidFill>
                <a:srgbClr val="00B050"/>
              </a:solidFill>
            </a:endParaRPr>
          </a:p>
        </p:txBody>
      </p:sp>
      <p:cxnSp>
        <p:nvCxnSpPr>
          <p:cNvPr id="16" name="Прямая со стрелкой 15"/>
          <p:cNvCxnSpPr/>
          <p:nvPr/>
        </p:nvCxnSpPr>
        <p:spPr>
          <a:xfrm flipH="1" flipV="1">
            <a:off x="3294190" y="3197487"/>
            <a:ext cx="1950385" cy="1981341"/>
          </a:xfrm>
          <a:prstGeom prst="straightConnector1">
            <a:avLst/>
          </a:prstGeom>
          <a:ln>
            <a:solidFill>
              <a:srgbClr val="FF0000"/>
            </a:solidFill>
            <a:tailEnd type="triangle"/>
          </a:ln>
        </p:spPr>
        <p:style>
          <a:lnRef idx="2">
            <a:schemeClr val="accent2"/>
          </a:lnRef>
          <a:fillRef idx="0">
            <a:schemeClr val="accent2"/>
          </a:fillRef>
          <a:effectRef idx="1">
            <a:schemeClr val="accent2"/>
          </a:effectRef>
          <a:fontRef idx="minor">
            <a:schemeClr val="tx1"/>
          </a:fontRef>
        </p:style>
      </p:cxnSp>
      <p:cxnSp>
        <p:nvCxnSpPr>
          <p:cNvPr id="17" name="Прямая со стрелкой 16"/>
          <p:cNvCxnSpPr/>
          <p:nvPr/>
        </p:nvCxnSpPr>
        <p:spPr>
          <a:xfrm flipH="1" flipV="1">
            <a:off x="4964965" y="3990110"/>
            <a:ext cx="279610" cy="1188718"/>
          </a:xfrm>
          <a:prstGeom prst="straightConnector1">
            <a:avLst/>
          </a:prstGeom>
          <a:ln>
            <a:solidFill>
              <a:srgbClr val="FF0000"/>
            </a:solidFill>
            <a:tailEnd type="triangle"/>
          </a:ln>
        </p:spPr>
        <p:style>
          <a:lnRef idx="2">
            <a:schemeClr val="accent2"/>
          </a:lnRef>
          <a:fillRef idx="0">
            <a:schemeClr val="accent2"/>
          </a:fillRef>
          <a:effectRef idx="1">
            <a:schemeClr val="accent2"/>
          </a:effectRef>
          <a:fontRef idx="minor">
            <a:schemeClr val="tx1"/>
          </a:fontRef>
        </p:style>
      </p:cxnSp>
      <p:sp>
        <p:nvSpPr>
          <p:cNvPr id="23" name="Прямоугольник 22"/>
          <p:cNvSpPr/>
          <p:nvPr/>
        </p:nvSpPr>
        <p:spPr>
          <a:xfrm>
            <a:off x="5244575" y="5006062"/>
            <a:ext cx="1450949" cy="276999"/>
          </a:xfrm>
          <a:prstGeom prst="rect">
            <a:avLst/>
          </a:prstGeom>
        </p:spPr>
        <p:txBody>
          <a:bodyPr wrap="square">
            <a:spAutoFit/>
          </a:bodyPr>
          <a:lstStyle/>
          <a:p>
            <a:r>
              <a:rPr lang="en-US" sz="1200" dirty="0" err="1" smtClean="0">
                <a:solidFill>
                  <a:srgbClr val="00B050"/>
                </a:solidFill>
                <a:latin typeface="Arial" panose="020B0604020202020204" pitchFamily="34" charset="0"/>
                <a:cs typeface="Arial" panose="020B0604020202020204" pitchFamily="34" charset="0"/>
              </a:rPr>
              <a:t>Thermobriges</a:t>
            </a:r>
            <a:endParaRPr lang="ru-RU" sz="1400" dirty="0">
              <a:solidFill>
                <a:srgbClr val="00B050"/>
              </a:solidFill>
            </a:endParaRPr>
          </a:p>
        </p:txBody>
      </p:sp>
      <p:cxnSp>
        <p:nvCxnSpPr>
          <p:cNvPr id="24" name="Прямая со стрелкой 23"/>
          <p:cNvCxnSpPr/>
          <p:nvPr/>
        </p:nvCxnSpPr>
        <p:spPr>
          <a:xfrm flipH="1">
            <a:off x="7750759" y="1086679"/>
            <a:ext cx="1087190" cy="936204"/>
          </a:xfrm>
          <a:prstGeom prst="straightConnector1">
            <a:avLst/>
          </a:prstGeom>
          <a:ln>
            <a:solidFill>
              <a:srgbClr val="FF0000"/>
            </a:solidFill>
            <a:tailEnd type="triangle"/>
          </a:ln>
        </p:spPr>
        <p:style>
          <a:lnRef idx="2">
            <a:schemeClr val="accent2"/>
          </a:lnRef>
          <a:fillRef idx="0">
            <a:schemeClr val="accent2"/>
          </a:fillRef>
          <a:effectRef idx="1">
            <a:schemeClr val="accent2"/>
          </a:effectRef>
          <a:fontRef idx="minor">
            <a:schemeClr val="tx1"/>
          </a:fontRef>
        </p:style>
      </p:cxnSp>
      <p:cxnSp>
        <p:nvCxnSpPr>
          <p:cNvPr id="25" name="Прямая со стрелкой 24"/>
          <p:cNvCxnSpPr/>
          <p:nvPr/>
        </p:nvCxnSpPr>
        <p:spPr>
          <a:xfrm flipH="1">
            <a:off x="8294355" y="1090602"/>
            <a:ext cx="543594" cy="1308087"/>
          </a:xfrm>
          <a:prstGeom prst="straightConnector1">
            <a:avLst/>
          </a:prstGeom>
          <a:ln>
            <a:solidFill>
              <a:srgbClr val="FF0000"/>
            </a:solidFill>
            <a:tailEnd type="triangle"/>
          </a:ln>
        </p:spPr>
        <p:style>
          <a:lnRef idx="2">
            <a:schemeClr val="accent2"/>
          </a:lnRef>
          <a:fillRef idx="0">
            <a:schemeClr val="accent2"/>
          </a:fillRef>
          <a:effectRef idx="1">
            <a:schemeClr val="accent2"/>
          </a:effectRef>
          <a:fontRef idx="minor">
            <a:schemeClr val="tx1"/>
          </a:fontRef>
        </p:style>
      </p:cxnSp>
      <p:cxnSp>
        <p:nvCxnSpPr>
          <p:cNvPr id="35" name="Прямая со стрелкой 34"/>
          <p:cNvCxnSpPr/>
          <p:nvPr/>
        </p:nvCxnSpPr>
        <p:spPr>
          <a:xfrm flipH="1">
            <a:off x="9097985" y="1348451"/>
            <a:ext cx="692443" cy="753576"/>
          </a:xfrm>
          <a:prstGeom prst="straightConnector1">
            <a:avLst/>
          </a:prstGeom>
          <a:ln>
            <a:solidFill>
              <a:srgbClr val="FF0000"/>
            </a:solidFill>
            <a:tailEnd type="triangle"/>
          </a:ln>
        </p:spPr>
        <p:style>
          <a:lnRef idx="2">
            <a:schemeClr val="accent2"/>
          </a:lnRef>
          <a:fillRef idx="0">
            <a:schemeClr val="accent2"/>
          </a:fillRef>
          <a:effectRef idx="1">
            <a:schemeClr val="accent2"/>
          </a:effectRef>
          <a:fontRef idx="minor">
            <a:schemeClr val="tx1"/>
          </a:fontRef>
        </p:style>
      </p:cxnSp>
      <p:sp>
        <p:nvSpPr>
          <p:cNvPr id="37" name="Прямоугольник 36"/>
          <p:cNvSpPr/>
          <p:nvPr/>
        </p:nvSpPr>
        <p:spPr>
          <a:xfrm>
            <a:off x="9730645" y="1136458"/>
            <a:ext cx="952479" cy="276999"/>
          </a:xfrm>
          <a:prstGeom prst="rect">
            <a:avLst/>
          </a:prstGeom>
        </p:spPr>
        <p:txBody>
          <a:bodyPr wrap="square">
            <a:spAutoFit/>
          </a:bodyPr>
          <a:lstStyle/>
          <a:p>
            <a:r>
              <a:rPr lang="en-US" sz="1200" dirty="0" smtClean="0">
                <a:solidFill>
                  <a:srgbClr val="00B050"/>
                </a:solidFill>
                <a:latin typeface="Arial" panose="020B0604020202020204" pitchFamily="34" charset="0"/>
                <a:cs typeface="Arial" panose="020B0604020202020204" pitchFamily="34" charset="0"/>
              </a:rPr>
              <a:t>Manifold</a:t>
            </a:r>
            <a:endParaRPr lang="ru-RU" sz="1400" dirty="0">
              <a:solidFill>
                <a:srgbClr val="00B050"/>
              </a:solidFill>
            </a:endParaRPr>
          </a:p>
        </p:txBody>
      </p:sp>
      <p:sp>
        <p:nvSpPr>
          <p:cNvPr id="39" name="Прямоугольник 38"/>
          <p:cNvSpPr/>
          <p:nvPr/>
        </p:nvSpPr>
        <p:spPr>
          <a:xfrm>
            <a:off x="7846302" y="468995"/>
            <a:ext cx="2026902" cy="276999"/>
          </a:xfrm>
          <a:prstGeom prst="rect">
            <a:avLst/>
          </a:prstGeom>
        </p:spPr>
        <p:txBody>
          <a:bodyPr wrap="square">
            <a:spAutoFit/>
          </a:bodyPr>
          <a:lstStyle/>
          <a:p>
            <a:r>
              <a:rPr lang="en-US" sz="1200" dirty="0" smtClean="0">
                <a:solidFill>
                  <a:srgbClr val="00B050"/>
                </a:solidFill>
                <a:latin typeface="Arial" panose="020B0604020202020204" pitchFamily="34" charset="0"/>
                <a:cs typeface="Arial" panose="020B0604020202020204" pitchFamily="34" charset="0"/>
              </a:rPr>
              <a:t>Support brackets</a:t>
            </a:r>
            <a:endParaRPr lang="ru-RU" sz="1400" dirty="0">
              <a:solidFill>
                <a:srgbClr val="00B050"/>
              </a:solidFill>
            </a:endParaRPr>
          </a:p>
        </p:txBody>
      </p:sp>
      <p:pic>
        <p:nvPicPr>
          <p:cNvPr id="43" name="Picture 292"/>
          <p:cNvPicPr/>
          <p:nvPr/>
        </p:nvPicPr>
        <p:blipFill>
          <a:blip r:embed="rId4" cstate="print">
            <a:extLst>
              <a:ext uri="{28A0092B-C50C-407E-A947-70E740481C1C}">
                <a14:useLocalDpi xmlns:a14="http://schemas.microsoft.com/office/drawing/2010/main" val="0"/>
              </a:ext>
            </a:extLst>
          </a:blip>
          <a:stretch>
            <a:fillRect/>
          </a:stretch>
        </p:blipFill>
        <p:spPr>
          <a:xfrm>
            <a:off x="7631559" y="4475022"/>
            <a:ext cx="2367403" cy="1253250"/>
          </a:xfrm>
          <a:prstGeom prst="rect">
            <a:avLst/>
          </a:prstGeom>
        </p:spPr>
      </p:pic>
      <p:sp>
        <p:nvSpPr>
          <p:cNvPr id="44" name="Прямоугольник 43"/>
          <p:cNvSpPr/>
          <p:nvPr/>
        </p:nvSpPr>
        <p:spPr>
          <a:xfrm>
            <a:off x="7750759" y="4188157"/>
            <a:ext cx="2510624" cy="276999"/>
          </a:xfrm>
          <a:prstGeom prst="rect">
            <a:avLst/>
          </a:prstGeom>
        </p:spPr>
        <p:txBody>
          <a:bodyPr wrap="none">
            <a:spAutoFit/>
          </a:bodyPr>
          <a:lstStyle/>
          <a:p>
            <a:r>
              <a:rPr lang="en-US" sz="1200" dirty="0">
                <a:solidFill>
                  <a:srgbClr val="00B050"/>
                </a:solidFill>
                <a:latin typeface="Arial" panose="020B0604020202020204" pitchFamily="34" charset="0"/>
                <a:cs typeface="Arial" panose="020B0604020202020204" pitchFamily="34" charset="0"/>
              </a:rPr>
              <a:t>layer-to-layer and coil-to-coil joints</a:t>
            </a:r>
            <a:endParaRPr lang="ru-RU" sz="1000" dirty="0">
              <a:solidFill>
                <a:srgbClr val="00B050"/>
              </a:solidFill>
              <a:latin typeface="Arial" panose="020B0604020202020204" pitchFamily="34" charset="0"/>
              <a:cs typeface="Arial" panose="020B0604020202020204" pitchFamily="34" charset="0"/>
            </a:endParaRPr>
          </a:p>
        </p:txBody>
      </p:sp>
      <p:sp>
        <p:nvSpPr>
          <p:cNvPr id="2" name="Дата 1"/>
          <p:cNvSpPr>
            <a:spLocks noGrp="1"/>
          </p:cNvSpPr>
          <p:nvPr>
            <p:ph type="dt" sz="half" idx="10"/>
          </p:nvPr>
        </p:nvSpPr>
        <p:spPr>
          <a:xfrm>
            <a:off x="10877573" y="6378087"/>
            <a:ext cx="955431" cy="365125"/>
          </a:xfrm>
        </p:spPr>
        <p:txBody>
          <a:bodyPr/>
          <a:lstStyle/>
          <a:p>
            <a:fld id="{BA2A9A28-24A4-46BB-A330-7D4E9C5C5B0A}" type="datetime1">
              <a:rPr lang="ru-RU" smtClean="0"/>
              <a:t>22.04.2023</a:t>
            </a:fld>
            <a:endParaRPr lang="ru-RU" dirty="0"/>
          </a:p>
        </p:txBody>
      </p:sp>
      <p:sp>
        <p:nvSpPr>
          <p:cNvPr id="3" name="Нижний колонтитул 2"/>
          <p:cNvSpPr>
            <a:spLocks noGrp="1"/>
          </p:cNvSpPr>
          <p:nvPr>
            <p:ph type="ftr" sz="quarter" idx="11"/>
          </p:nvPr>
        </p:nvSpPr>
        <p:spPr/>
        <p:txBody>
          <a:bodyPr/>
          <a:lstStyle/>
          <a:p>
            <a:r>
              <a:rPr lang="en-US" smtClean="0"/>
              <a:t>S.Pivovarov, E. Pyata, BINP, SPD Magnet</a:t>
            </a:r>
            <a:endParaRPr lang="ru-RU" dirty="0"/>
          </a:p>
        </p:txBody>
      </p:sp>
    </p:spTree>
    <p:extLst>
      <p:ext uri="{BB962C8B-B14F-4D97-AF65-F5344CB8AC3E}">
        <p14:creationId xmlns:p14="http://schemas.microsoft.com/office/powerpoint/2010/main" val="109035490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rotWithShape="1">
          <a:blip r:embed="rId2">
            <a:extLst>
              <a:ext uri="{28A0092B-C50C-407E-A947-70E740481C1C}">
                <a14:useLocalDpi xmlns:a14="http://schemas.microsoft.com/office/drawing/2010/main" val="0"/>
              </a:ext>
            </a:extLst>
          </a:blip>
          <a:srcRect l="8866" t="18264" r="44252" b="16221"/>
          <a:stretch/>
        </p:blipFill>
        <p:spPr>
          <a:xfrm>
            <a:off x="477180" y="784101"/>
            <a:ext cx="5859863" cy="4573324"/>
          </a:xfrm>
          <a:prstGeom prst="rect">
            <a:avLst/>
          </a:prstGeom>
        </p:spPr>
      </p:pic>
      <p:sp>
        <p:nvSpPr>
          <p:cNvPr id="4" name="Заголовок 3"/>
          <p:cNvSpPr>
            <a:spLocks noGrp="1"/>
          </p:cNvSpPr>
          <p:nvPr>
            <p:ph type="title"/>
          </p:nvPr>
        </p:nvSpPr>
        <p:spPr>
          <a:xfrm>
            <a:off x="477180" y="5441685"/>
            <a:ext cx="10249285" cy="1027830"/>
          </a:xfrm>
        </p:spPr>
        <p:txBody>
          <a:bodyPr>
            <a:noAutofit/>
          </a:bodyPr>
          <a:lstStyle/>
          <a:p>
            <a:r>
              <a:rPr lang="en-US" sz="1600" dirty="0" smtClean="0">
                <a:solidFill>
                  <a:srgbClr val="0070C0"/>
                </a:solidFill>
                <a:latin typeface="Arial" panose="020B0604020202020204" pitchFamily="34" charset="0"/>
                <a:cs typeface="Arial" panose="020B0604020202020204" pitchFamily="34" charset="0"/>
              </a:rPr>
              <a:t>  The </a:t>
            </a:r>
            <a:r>
              <a:rPr lang="en-US" sz="1600" dirty="0">
                <a:solidFill>
                  <a:srgbClr val="0070C0"/>
                </a:solidFill>
                <a:latin typeface="Arial" panose="020B0604020202020204" pitchFamily="34" charset="0"/>
                <a:cs typeface="Arial" panose="020B0604020202020204" pitchFamily="34" charset="0"/>
              </a:rPr>
              <a:t>magnet consists of 3 coils: front and </a:t>
            </a:r>
            <a:r>
              <a:rPr lang="en-US" sz="1600" dirty="0" smtClean="0">
                <a:solidFill>
                  <a:srgbClr val="0070C0"/>
                </a:solidFill>
                <a:latin typeface="Arial" panose="020B0604020202020204" pitchFamily="34" charset="0"/>
                <a:cs typeface="Arial" panose="020B0604020202020204" pitchFamily="34" charset="0"/>
              </a:rPr>
              <a:t>back </a:t>
            </a:r>
            <a:r>
              <a:rPr lang="en-US" sz="1600" dirty="0">
                <a:solidFill>
                  <a:srgbClr val="0070C0"/>
                </a:solidFill>
                <a:latin typeface="Arial" panose="020B0604020202020204" pitchFamily="34" charset="0"/>
                <a:cs typeface="Arial" panose="020B0604020202020204" pitchFamily="34" charset="0"/>
              </a:rPr>
              <a:t>have 2 layers of 300 turns, cable length ~ 3300 meters; the central coil has 2 layers of 150 turns, the cable length is ~1650 meters. </a:t>
            </a:r>
            <a:r>
              <a:rPr lang="en-US" sz="1600" dirty="0" smtClean="0">
                <a:solidFill>
                  <a:srgbClr val="0070C0"/>
                </a:solidFill>
                <a:latin typeface="Arial" panose="020B0604020202020204" pitchFamily="34" charset="0"/>
                <a:cs typeface="Arial" panose="020B0604020202020204" pitchFamily="34" charset="0"/>
              </a:rPr>
              <a:t/>
            </a:r>
            <a:br>
              <a:rPr lang="en-US" sz="1600" dirty="0" smtClean="0">
                <a:solidFill>
                  <a:srgbClr val="0070C0"/>
                </a:solidFill>
                <a:latin typeface="Arial" panose="020B0604020202020204" pitchFamily="34" charset="0"/>
                <a:cs typeface="Arial" panose="020B0604020202020204" pitchFamily="34" charset="0"/>
              </a:rPr>
            </a:br>
            <a:r>
              <a:rPr lang="en-US" sz="1600" dirty="0" smtClean="0">
                <a:solidFill>
                  <a:srgbClr val="0070C0"/>
                </a:solidFill>
                <a:latin typeface="Arial" panose="020B0604020202020204" pitchFamily="34" charset="0"/>
                <a:cs typeface="Arial" panose="020B0604020202020204" pitchFamily="34" charset="0"/>
              </a:rPr>
              <a:t>  </a:t>
            </a:r>
            <a:r>
              <a:rPr lang="en-US" sz="1600" dirty="0">
                <a:solidFill>
                  <a:srgbClr val="0070C0"/>
                </a:solidFill>
                <a:latin typeface="Arial" panose="020B0604020202020204" pitchFamily="34" charset="0"/>
                <a:cs typeface="Arial" panose="020B0604020202020204" pitchFamily="34" charset="0"/>
              </a:rPr>
              <a:t>It is planned to use the </a:t>
            </a:r>
            <a:r>
              <a:rPr lang="en-US" sz="1600" dirty="0" err="1">
                <a:solidFill>
                  <a:srgbClr val="0070C0"/>
                </a:solidFill>
                <a:latin typeface="Arial" panose="020B0604020202020204" pitchFamily="34" charset="0"/>
                <a:cs typeface="Arial" panose="020B0604020202020204" pitchFamily="34" charset="0"/>
              </a:rPr>
              <a:t>thermosyphon</a:t>
            </a:r>
            <a:r>
              <a:rPr lang="en-US" sz="1600" dirty="0">
                <a:solidFill>
                  <a:srgbClr val="0070C0"/>
                </a:solidFill>
                <a:latin typeface="Arial" panose="020B0604020202020204" pitchFamily="34" charset="0"/>
                <a:cs typeface="Arial" panose="020B0604020202020204" pitchFamily="34" charset="0"/>
              </a:rPr>
              <a:t> method of cooling</a:t>
            </a:r>
            <a:r>
              <a:rPr lang="en-US" sz="1600" dirty="0" smtClean="0">
                <a:solidFill>
                  <a:srgbClr val="0070C0"/>
                </a:solidFill>
                <a:latin typeface="Arial" panose="020B0604020202020204" pitchFamily="34" charset="0"/>
                <a:cs typeface="Arial" panose="020B0604020202020204" pitchFamily="34" charset="0"/>
              </a:rPr>
              <a:t> </a:t>
            </a:r>
            <a:r>
              <a:rPr lang="en-US" sz="1600" dirty="0">
                <a:solidFill>
                  <a:srgbClr val="0070C0"/>
                </a:solidFill>
                <a:latin typeface="Arial" panose="020B0604020202020204" pitchFamily="34" charset="0"/>
                <a:cs typeface="Arial" panose="020B0604020202020204" pitchFamily="34" charset="0"/>
              </a:rPr>
              <a:t>using tubes </a:t>
            </a:r>
            <a:r>
              <a:rPr lang="en-US" sz="1600" dirty="0" smtClean="0">
                <a:solidFill>
                  <a:srgbClr val="0070C0"/>
                </a:solidFill>
                <a:latin typeface="Arial" panose="020B0604020202020204" pitchFamily="34" charset="0"/>
                <a:cs typeface="Arial" panose="020B0604020202020204" pitchFamily="34" charset="0"/>
              </a:rPr>
              <a:t>14</a:t>
            </a:r>
            <a:r>
              <a:rPr lang="ru-RU" sz="1600" dirty="0" smtClean="0">
                <a:solidFill>
                  <a:srgbClr val="0070C0"/>
                </a:solidFill>
                <a:latin typeface="Arial" panose="020B0604020202020204" pitchFamily="34" charset="0"/>
                <a:cs typeface="Arial" panose="020B0604020202020204" pitchFamily="34" charset="0"/>
              </a:rPr>
              <a:t> мм </a:t>
            </a:r>
            <a:r>
              <a:rPr lang="en-US" sz="1600" dirty="0" smtClean="0">
                <a:solidFill>
                  <a:srgbClr val="0070C0"/>
                </a:solidFill>
                <a:latin typeface="Arial" panose="020B0604020202020204" pitchFamily="34" charset="0"/>
                <a:cs typeface="Arial" panose="020B0604020202020204" pitchFamily="34" charset="0"/>
              </a:rPr>
              <a:t>x14</a:t>
            </a:r>
            <a:r>
              <a:rPr lang="ru-RU" sz="1600" dirty="0" smtClean="0">
                <a:solidFill>
                  <a:srgbClr val="0070C0"/>
                </a:solidFill>
                <a:latin typeface="Arial" panose="020B0604020202020204" pitchFamily="34" charset="0"/>
                <a:cs typeface="Arial" panose="020B0604020202020204" pitchFamily="34" charset="0"/>
              </a:rPr>
              <a:t> мм</a:t>
            </a:r>
            <a:r>
              <a:rPr lang="en-US" sz="1600" dirty="0" smtClean="0">
                <a:solidFill>
                  <a:srgbClr val="0070C0"/>
                </a:solidFill>
                <a:latin typeface="Arial" panose="020B0604020202020204" pitchFamily="34" charset="0"/>
                <a:cs typeface="Arial" panose="020B0604020202020204" pitchFamily="34" charset="0"/>
              </a:rPr>
              <a:t> </a:t>
            </a:r>
            <a:r>
              <a:rPr lang="en-US" sz="1600" dirty="0">
                <a:solidFill>
                  <a:srgbClr val="0070C0"/>
                </a:solidFill>
                <a:latin typeface="Arial" panose="020B0604020202020204" pitchFamily="34" charset="0"/>
                <a:cs typeface="Arial" panose="020B0604020202020204" pitchFamily="34" charset="0"/>
              </a:rPr>
              <a:t>with a hole of 10 mm, welded to the shell of the cold </a:t>
            </a:r>
            <a:r>
              <a:rPr lang="en-US" sz="1600" dirty="0" smtClean="0">
                <a:solidFill>
                  <a:srgbClr val="0070C0"/>
                </a:solidFill>
                <a:latin typeface="Arial" panose="020B0604020202020204" pitchFamily="34" charset="0"/>
                <a:cs typeface="Arial" panose="020B0604020202020204" pitchFamily="34" charset="0"/>
              </a:rPr>
              <a:t>mass.</a:t>
            </a:r>
            <a:endParaRPr lang="en-US" sz="1600" dirty="0">
              <a:solidFill>
                <a:srgbClr val="0070C0"/>
              </a:solidFill>
              <a:latin typeface="Arial" panose="020B0604020202020204" pitchFamily="34" charset="0"/>
              <a:cs typeface="Arial" panose="020B0604020202020204" pitchFamily="34" charset="0"/>
            </a:endParaRPr>
          </a:p>
        </p:txBody>
      </p:sp>
      <p:sp>
        <p:nvSpPr>
          <p:cNvPr id="22" name="Заголовок 3"/>
          <p:cNvSpPr txBox="1">
            <a:spLocks/>
          </p:cNvSpPr>
          <p:nvPr/>
        </p:nvSpPr>
        <p:spPr>
          <a:xfrm>
            <a:off x="796372" y="55324"/>
            <a:ext cx="10515600" cy="58903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dirty="0">
                <a:solidFill>
                  <a:srgbClr val="FF0000"/>
                </a:solidFill>
                <a:latin typeface="Times New Roman" panose="02020603050405020304" pitchFamily="18" charset="0"/>
                <a:cs typeface="Times New Roman" panose="02020603050405020304" pitchFamily="18" charset="0"/>
              </a:rPr>
              <a:t>Cold Mass</a:t>
            </a:r>
            <a:endParaRPr lang="ru-RU" sz="2400" dirty="0">
              <a:solidFill>
                <a:srgbClr val="FF0000"/>
              </a:solidFill>
              <a:latin typeface="Times New Roman" panose="02020603050405020304" pitchFamily="18" charset="0"/>
              <a:cs typeface="Times New Roman" panose="02020603050405020304" pitchFamily="18" charset="0"/>
            </a:endParaRPr>
          </a:p>
        </p:txBody>
      </p:sp>
      <p:pic>
        <p:nvPicPr>
          <p:cNvPr id="6" name="Рисунок 5"/>
          <p:cNvPicPr>
            <a:picLocks noChangeAspect="1"/>
          </p:cNvPicPr>
          <p:nvPr/>
        </p:nvPicPr>
        <p:blipFill rotWithShape="1">
          <a:blip r:embed="rId3" cstate="print">
            <a:extLst>
              <a:ext uri="{28A0092B-C50C-407E-A947-70E740481C1C}">
                <a14:useLocalDpi xmlns:a14="http://schemas.microsoft.com/office/drawing/2010/main" val="0"/>
              </a:ext>
            </a:extLst>
          </a:blip>
          <a:srcRect l="16077" t="11045" r="39871" b="10001"/>
          <a:stretch/>
        </p:blipFill>
        <p:spPr>
          <a:xfrm>
            <a:off x="7176367" y="208900"/>
            <a:ext cx="3606519" cy="3387144"/>
          </a:xfrm>
          <a:prstGeom prst="rect">
            <a:avLst/>
          </a:prstGeom>
        </p:spPr>
      </p:pic>
      <p:pic>
        <p:nvPicPr>
          <p:cNvPr id="7" name="Рисунок 6"/>
          <p:cNvPicPr>
            <a:picLocks noChangeAspect="1"/>
          </p:cNvPicPr>
          <p:nvPr/>
        </p:nvPicPr>
        <p:blipFill rotWithShape="1">
          <a:blip r:embed="rId4" cstate="print">
            <a:extLst>
              <a:ext uri="{28A0092B-C50C-407E-A947-70E740481C1C}">
                <a14:useLocalDpi xmlns:a14="http://schemas.microsoft.com/office/drawing/2010/main" val="0"/>
              </a:ext>
            </a:extLst>
          </a:blip>
          <a:srcRect l="8681" t="7593" r="36264" b="28281"/>
          <a:stretch/>
        </p:blipFill>
        <p:spPr>
          <a:xfrm>
            <a:off x="5489773" y="3946787"/>
            <a:ext cx="1902167" cy="1154209"/>
          </a:xfrm>
          <a:prstGeom prst="rect">
            <a:avLst/>
          </a:prstGeom>
        </p:spPr>
      </p:pic>
      <p:pic>
        <p:nvPicPr>
          <p:cNvPr id="9" name="Рисунок 8"/>
          <p:cNvPicPr>
            <a:picLocks noChangeAspect="1"/>
          </p:cNvPicPr>
          <p:nvPr/>
        </p:nvPicPr>
        <p:blipFill rotWithShape="1">
          <a:blip r:embed="rId5" cstate="print">
            <a:extLst>
              <a:ext uri="{28A0092B-C50C-407E-A947-70E740481C1C}">
                <a14:useLocalDpi xmlns:a14="http://schemas.microsoft.com/office/drawing/2010/main" val="0"/>
              </a:ext>
            </a:extLst>
          </a:blip>
          <a:srcRect l="17974" t="21876" r="34218" b="9540"/>
          <a:stretch/>
        </p:blipFill>
        <p:spPr>
          <a:xfrm>
            <a:off x="7689870" y="3759698"/>
            <a:ext cx="1798001" cy="1359562"/>
          </a:xfrm>
          <a:prstGeom prst="rect">
            <a:avLst/>
          </a:prstGeom>
        </p:spPr>
      </p:pic>
      <p:pic>
        <p:nvPicPr>
          <p:cNvPr id="11" name="Рисунок 10"/>
          <p:cNvPicPr>
            <a:picLocks noChangeAspect="1"/>
          </p:cNvPicPr>
          <p:nvPr/>
        </p:nvPicPr>
        <p:blipFill rotWithShape="1">
          <a:blip r:embed="rId6">
            <a:extLst>
              <a:ext uri="{28A0092B-C50C-407E-A947-70E740481C1C}">
                <a14:useLocalDpi xmlns:a14="http://schemas.microsoft.com/office/drawing/2010/main" val="0"/>
              </a:ext>
            </a:extLst>
          </a:blip>
          <a:srcRect l="32368" t="73341" r="55046" b="8750"/>
          <a:stretch/>
        </p:blipFill>
        <p:spPr>
          <a:xfrm>
            <a:off x="10316041" y="3553640"/>
            <a:ext cx="1508217" cy="1131166"/>
          </a:xfrm>
          <a:prstGeom prst="rect">
            <a:avLst/>
          </a:prstGeom>
        </p:spPr>
      </p:pic>
      <p:cxnSp>
        <p:nvCxnSpPr>
          <p:cNvPr id="12" name="Прямая со стрелкой 11"/>
          <p:cNvCxnSpPr/>
          <p:nvPr/>
        </p:nvCxnSpPr>
        <p:spPr>
          <a:xfrm flipV="1">
            <a:off x="7176367" y="1081065"/>
            <a:ext cx="887434" cy="1551155"/>
          </a:xfrm>
          <a:prstGeom prst="straightConnector1">
            <a:avLst/>
          </a:prstGeom>
          <a:ln>
            <a:solidFill>
              <a:srgbClr val="FF0000"/>
            </a:solidFill>
            <a:tailEnd type="triangle"/>
          </a:ln>
        </p:spPr>
        <p:style>
          <a:lnRef idx="3">
            <a:schemeClr val="accent5"/>
          </a:lnRef>
          <a:fillRef idx="0">
            <a:schemeClr val="accent5"/>
          </a:fillRef>
          <a:effectRef idx="2">
            <a:schemeClr val="accent5"/>
          </a:effectRef>
          <a:fontRef idx="minor">
            <a:schemeClr val="tx1"/>
          </a:fontRef>
        </p:style>
      </p:cxnSp>
      <p:sp>
        <p:nvSpPr>
          <p:cNvPr id="13" name="Прямоугольник 12"/>
          <p:cNvSpPr/>
          <p:nvPr/>
        </p:nvSpPr>
        <p:spPr>
          <a:xfrm>
            <a:off x="6959801" y="2614188"/>
            <a:ext cx="433132" cy="276999"/>
          </a:xfrm>
          <a:prstGeom prst="rect">
            <a:avLst/>
          </a:prstGeom>
        </p:spPr>
        <p:txBody>
          <a:bodyPr wrap="none">
            <a:spAutoFit/>
          </a:bodyPr>
          <a:lstStyle/>
          <a:p>
            <a:r>
              <a:rPr lang="en-US" sz="1200" dirty="0" smtClean="0">
                <a:solidFill>
                  <a:srgbClr val="FF0000"/>
                </a:solidFill>
                <a:latin typeface="Arial" panose="020B0604020202020204" pitchFamily="34" charset="0"/>
                <a:cs typeface="Arial" panose="020B0604020202020204" pitchFamily="34" charset="0"/>
              </a:rPr>
              <a:t>Out</a:t>
            </a:r>
            <a:endParaRPr lang="ru-RU" sz="1600" dirty="0">
              <a:solidFill>
                <a:srgbClr val="FF0000"/>
              </a:solidFill>
            </a:endParaRPr>
          </a:p>
        </p:txBody>
      </p:sp>
      <p:sp>
        <p:nvSpPr>
          <p:cNvPr id="14" name="Прямоугольник 13"/>
          <p:cNvSpPr/>
          <p:nvPr/>
        </p:nvSpPr>
        <p:spPr>
          <a:xfrm>
            <a:off x="7463631" y="3596044"/>
            <a:ext cx="312906" cy="276999"/>
          </a:xfrm>
          <a:prstGeom prst="rect">
            <a:avLst/>
          </a:prstGeom>
        </p:spPr>
        <p:txBody>
          <a:bodyPr wrap="none">
            <a:spAutoFit/>
          </a:bodyPr>
          <a:lstStyle/>
          <a:p>
            <a:r>
              <a:rPr lang="en-US" sz="1200" dirty="0" smtClean="0">
                <a:solidFill>
                  <a:srgbClr val="00B050"/>
                </a:solidFill>
                <a:latin typeface="Arial" panose="020B0604020202020204" pitchFamily="34" charset="0"/>
                <a:cs typeface="Arial" panose="020B0604020202020204" pitchFamily="34" charset="0"/>
              </a:rPr>
              <a:t>In</a:t>
            </a:r>
            <a:endParaRPr lang="ru-RU" sz="1600" dirty="0">
              <a:solidFill>
                <a:srgbClr val="00B050"/>
              </a:solidFill>
            </a:endParaRPr>
          </a:p>
        </p:txBody>
      </p:sp>
      <p:cxnSp>
        <p:nvCxnSpPr>
          <p:cNvPr id="15" name="Прямая со стрелкой 14"/>
          <p:cNvCxnSpPr/>
          <p:nvPr/>
        </p:nvCxnSpPr>
        <p:spPr>
          <a:xfrm flipV="1">
            <a:off x="7717155" y="3360165"/>
            <a:ext cx="224364" cy="294096"/>
          </a:xfrm>
          <a:prstGeom prst="straightConnector1">
            <a:avLst/>
          </a:prstGeom>
          <a:ln>
            <a:solidFill>
              <a:srgbClr val="FF0000"/>
            </a:solidFill>
            <a:tailEnd type="triangle"/>
          </a:ln>
        </p:spPr>
        <p:style>
          <a:lnRef idx="3">
            <a:schemeClr val="accent5"/>
          </a:lnRef>
          <a:fillRef idx="0">
            <a:schemeClr val="accent5"/>
          </a:fillRef>
          <a:effectRef idx="2">
            <a:schemeClr val="accent5"/>
          </a:effectRef>
          <a:fontRef idx="minor">
            <a:schemeClr val="tx1"/>
          </a:fontRef>
        </p:style>
      </p:cxnSp>
      <p:cxnSp>
        <p:nvCxnSpPr>
          <p:cNvPr id="23" name="Прямая со стрелкой 22"/>
          <p:cNvCxnSpPr/>
          <p:nvPr/>
        </p:nvCxnSpPr>
        <p:spPr>
          <a:xfrm flipH="1">
            <a:off x="8436906" y="3818957"/>
            <a:ext cx="1848214" cy="1117838"/>
          </a:xfrm>
          <a:prstGeom prst="straightConnector1">
            <a:avLst/>
          </a:prstGeom>
          <a:ln>
            <a:solidFill>
              <a:srgbClr val="FF0000"/>
            </a:solidFill>
            <a:tailEnd type="triangle"/>
          </a:ln>
        </p:spPr>
        <p:style>
          <a:lnRef idx="3">
            <a:schemeClr val="accent5"/>
          </a:lnRef>
          <a:fillRef idx="0">
            <a:schemeClr val="accent5"/>
          </a:fillRef>
          <a:effectRef idx="2">
            <a:schemeClr val="accent5"/>
          </a:effectRef>
          <a:fontRef idx="minor">
            <a:schemeClr val="tx1"/>
          </a:fontRef>
        </p:style>
      </p:cxnSp>
      <p:sp>
        <p:nvSpPr>
          <p:cNvPr id="26" name="Прямоугольник 25"/>
          <p:cNvSpPr/>
          <p:nvPr/>
        </p:nvSpPr>
        <p:spPr>
          <a:xfrm>
            <a:off x="10409191" y="3368713"/>
            <a:ext cx="1500283" cy="276999"/>
          </a:xfrm>
          <a:prstGeom prst="rect">
            <a:avLst/>
          </a:prstGeom>
        </p:spPr>
        <p:txBody>
          <a:bodyPr wrap="none">
            <a:spAutoFit/>
          </a:bodyPr>
          <a:lstStyle/>
          <a:p>
            <a:r>
              <a:rPr lang="en-US" sz="1200" dirty="0" smtClean="0">
                <a:solidFill>
                  <a:srgbClr val="00B050"/>
                </a:solidFill>
                <a:latin typeface="Arial" panose="020B0604020202020204" pitchFamily="34" charset="0"/>
                <a:cs typeface="Arial" panose="020B0604020202020204" pitchFamily="34" charset="0"/>
              </a:rPr>
              <a:t>Bimetal</a:t>
            </a:r>
            <a:r>
              <a:rPr lang="ru-RU" sz="1200" dirty="0" smtClean="0">
                <a:solidFill>
                  <a:srgbClr val="00B050"/>
                </a:solidFill>
                <a:latin typeface="Arial" panose="020B0604020202020204" pitchFamily="34" charset="0"/>
                <a:cs typeface="Arial" panose="020B0604020202020204" pitchFamily="34" charset="0"/>
              </a:rPr>
              <a:t> </a:t>
            </a:r>
            <a:r>
              <a:rPr lang="en-US" sz="1200" dirty="0" smtClean="0">
                <a:solidFill>
                  <a:srgbClr val="00B050"/>
                </a:solidFill>
                <a:latin typeface="Arial" panose="020B0604020202020204" pitchFamily="34" charset="0"/>
                <a:cs typeface="Arial" panose="020B0604020202020204" pitchFamily="34" charset="0"/>
              </a:rPr>
              <a:t>Al-</a:t>
            </a:r>
            <a:r>
              <a:rPr lang="en-US" sz="1200" dirty="0" err="1" smtClean="0">
                <a:solidFill>
                  <a:srgbClr val="00B050"/>
                </a:solidFill>
                <a:latin typeface="Arial" panose="020B0604020202020204" pitchFamily="34" charset="0"/>
                <a:cs typeface="Arial" panose="020B0604020202020204" pitchFamily="34" charset="0"/>
              </a:rPr>
              <a:t>St.Steel</a:t>
            </a:r>
            <a:r>
              <a:rPr lang="ru-RU" sz="1200" dirty="0" smtClean="0">
                <a:solidFill>
                  <a:srgbClr val="00B050"/>
                </a:solidFill>
                <a:latin typeface="Arial" panose="020B0604020202020204" pitchFamily="34" charset="0"/>
                <a:cs typeface="Arial" panose="020B0604020202020204" pitchFamily="34" charset="0"/>
              </a:rPr>
              <a:t>.</a:t>
            </a:r>
            <a:endParaRPr lang="ru-RU" sz="1200" dirty="0">
              <a:solidFill>
                <a:srgbClr val="00B050"/>
              </a:solidFill>
            </a:endParaRPr>
          </a:p>
        </p:txBody>
      </p:sp>
      <p:cxnSp>
        <p:nvCxnSpPr>
          <p:cNvPr id="30" name="Прямая со стрелкой 29"/>
          <p:cNvCxnSpPr/>
          <p:nvPr/>
        </p:nvCxnSpPr>
        <p:spPr>
          <a:xfrm flipH="1">
            <a:off x="7941519" y="3843958"/>
            <a:ext cx="2293388" cy="645155"/>
          </a:xfrm>
          <a:prstGeom prst="straightConnector1">
            <a:avLst/>
          </a:prstGeom>
          <a:ln>
            <a:solidFill>
              <a:srgbClr val="FF0000"/>
            </a:solidFill>
            <a:tailEnd type="triangle"/>
          </a:ln>
        </p:spPr>
        <p:style>
          <a:lnRef idx="3">
            <a:schemeClr val="accent5"/>
          </a:lnRef>
          <a:fillRef idx="0">
            <a:schemeClr val="accent5"/>
          </a:fillRef>
          <a:effectRef idx="2">
            <a:schemeClr val="accent5"/>
          </a:effectRef>
          <a:fontRef idx="minor">
            <a:schemeClr val="tx1"/>
          </a:fontRef>
        </p:style>
      </p:cxnSp>
      <p:sp>
        <p:nvSpPr>
          <p:cNvPr id="16" name="Прямоугольник 15"/>
          <p:cNvSpPr/>
          <p:nvPr/>
        </p:nvSpPr>
        <p:spPr>
          <a:xfrm>
            <a:off x="8139186" y="306399"/>
            <a:ext cx="788999" cy="523220"/>
          </a:xfrm>
          <a:prstGeom prst="rect">
            <a:avLst/>
          </a:prstGeom>
        </p:spPr>
        <p:txBody>
          <a:bodyPr wrap="none">
            <a:spAutoFit/>
          </a:bodyPr>
          <a:lstStyle/>
          <a:p>
            <a:r>
              <a:rPr lang="en-US" sz="1200" dirty="0">
                <a:solidFill>
                  <a:srgbClr val="00B050"/>
                </a:solidFill>
                <a:latin typeface="Arial" panose="020B0604020202020204" pitchFamily="34" charset="0"/>
                <a:cs typeface="Arial" panose="020B0604020202020204" pitchFamily="34" charset="0"/>
              </a:rPr>
              <a:t>Collector</a:t>
            </a:r>
            <a:endParaRPr lang="ru-RU" sz="1200" dirty="0">
              <a:solidFill>
                <a:srgbClr val="00B050"/>
              </a:solidFill>
            </a:endParaRPr>
          </a:p>
          <a:p>
            <a:endParaRPr lang="ru-RU" sz="1600" dirty="0">
              <a:solidFill>
                <a:srgbClr val="00B050"/>
              </a:solidFill>
            </a:endParaRPr>
          </a:p>
        </p:txBody>
      </p:sp>
      <p:sp>
        <p:nvSpPr>
          <p:cNvPr id="2" name="Дата 1"/>
          <p:cNvSpPr>
            <a:spLocks noGrp="1"/>
          </p:cNvSpPr>
          <p:nvPr>
            <p:ph type="dt" sz="half" idx="10"/>
          </p:nvPr>
        </p:nvSpPr>
        <p:spPr>
          <a:xfrm>
            <a:off x="10931769" y="6404463"/>
            <a:ext cx="937846" cy="365125"/>
          </a:xfrm>
        </p:spPr>
        <p:txBody>
          <a:bodyPr/>
          <a:lstStyle/>
          <a:p>
            <a:fld id="{4A35E478-2C1F-48C6-80FE-8204FF00FA80}" type="datetime1">
              <a:rPr lang="ru-RU" smtClean="0"/>
              <a:t>22.04.2023</a:t>
            </a:fld>
            <a:endParaRPr lang="ru-RU" dirty="0"/>
          </a:p>
        </p:txBody>
      </p:sp>
      <p:sp>
        <p:nvSpPr>
          <p:cNvPr id="5" name="Нижний колонтитул 4"/>
          <p:cNvSpPr>
            <a:spLocks noGrp="1"/>
          </p:cNvSpPr>
          <p:nvPr>
            <p:ph type="ftr" sz="quarter" idx="11"/>
          </p:nvPr>
        </p:nvSpPr>
        <p:spPr>
          <a:xfrm>
            <a:off x="4024386" y="6487779"/>
            <a:ext cx="4114800" cy="365125"/>
          </a:xfrm>
        </p:spPr>
        <p:txBody>
          <a:bodyPr/>
          <a:lstStyle/>
          <a:p>
            <a:r>
              <a:rPr lang="en-US" smtClean="0"/>
              <a:t>S.Pivovarov, E. Pyata, BINP, SPD Magnet</a:t>
            </a:r>
            <a:endParaRPr lang="ru-RU" dirty="0"/>
          </a:p>
        </p:txBody>
      </p:sp>
    </p:spTree>
    <p:extLst>
      <p:ext uri="{BB962C8B-B14F-4D97-AF65-F5344CB8AC3E}">
        <p14:creationId xmlns:p14="http://schemas.microsoft.com/office/powerpoint/2010/main" val="402581310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rotWithShape="1">
          <a:blip r:embed="rId2">
            <a:extLst>
              <a:ext uri="{28A0092B-C50C-407E-A947-70E740481C1C}">
                <a14:useLocalDpi xmlns:a14="http://schemas.microsoft.com/office/drawing/2010/main" val="0"/>
              </a:ext>
            </a:extLst>
          </a:blip>
          <a:srcRect l="5410" t="5079" r="37716" b="7611"/>
          <a:stretch/>
        </p:blipFill>
        <p:spPr>
          <a:xfrm>
            <a:off x="110190" y="877144"/>
            <a:ext cx="5765484" cy="4942931"/>
          </a:xfrm>
          <a:prstGeom prst="rect">
            <a:avLst/>
          </a:prstGeom>
        </p:spPr>
      </p:pic>
      <p:sp>
        <p:nvSpPr>
          <p:cNvPr id="4" name="Заголовок 3"/>
          <p:cNvSpPr>
            <a:spLocks noGrp="1"/>
          </p:cNvSpPr>
          <p:nvPr>
            <p:ph type="title"/>
          </p:nvPr>
        </p:nvSpPr>
        <p:spPr>
          <a:xfrm>
            <a:off x="6521394" y="690399"/>
            <a:ext cx="1779102" cy="277053"/>
          </a:xfrm>
        </p:spPr>
        <p:txBody>
          <a:bodyPr>
            <a:noAutofit/>
          </a:bodyPr>
          <a:lstStyle/>
          <a:p>
            <a:pPr algn="ctr"/>
            <a:r>
              <a:rPr lang="en-US" sz="1200" dirty="0" smtClean="0">
                <a:solidFill>
                  <a:schemeClr val="accent6"/>
                </a:solidFill>
                <a:latin typeface="Times New Roman" panose="02020603050405020304" pitchFamily="18" charset="0"/>
                <a:cs typeface="Times New Roman" panose="02020603050405020304" pitchFamily="18" charset="0"/>
              </a:rPr>
              <a:t>Fixed </a:t>
            </a:r>
            <a:r>
              <a:rPr lang="en-US" sz="1200" dirty="0">
                <a:solidFill>
                  <a:schemeClr val="accent6"/>
                </a:solidFill>
                <a:latin typeface="Times New Roman" panose="02020603050405020304" pitchFamily="18" charset="0"/>
                <a:cs typeface="Times New Roman" panose="02020603050405020304" pitchFamily="18" charset="0"/>
              </a:rPr>
              <a:t>support</a:t>
            </a:r>
            <a:endParaRPr lang="ru-RU" sz="1200" dirty="0">
              <a:solidFill>
                <a:schemeClr val="accent6"/>
              </a:solidFill>
              <a:latin typeface="Times New Roman" panose="02020603050405020304" pitchFamily="18" charset="0"/>
              <a:cs typeface="Times New Roman" panose="02020603050405020304" pitchFamily="18" charset="0"/>
            </a:endParaRPr>
          </a:p>
        </p:txBody>
      </p:sp>
      <p:pic>
        <p:nvPicPr>
          <p:cNvPr id="3" name="Рисунок 2"/>
          <p:cNvPicPr>
            <a:picLocks noChangeAspect="1"/>
          </p:cNvPicPr>
          <p:nvPr/>
        </p:nvPicPr>
        <p:blipFill rotWithShape="1">
          <a:blip r:embed="rId3" cstate="print">
            <a:extLst>
              <a:ext uri="{28A0092B-C50C-407E-A947-70E740481C1C}">
                <a14:useLocalDpi xmlns:a14="http://schemas.microsoft.com/office/drawing/2010/main" val="0"/>
              </a:ext>
            </a:extLst>
          </a:blip>
          <a:srcRect l="20780" t="8102" r="44329" b="16305"/>
          <a:stretch/>
        </p:blipFill>
        <p:spPr>
          <a:xfrm>
            <a:off x="6378594" y="962850"/>
            <a:ext cx="2155032" cy="2507966"/>
          </a:xfrm>
          <a:prstGeom prst="rect">
            <a:avLst/>
          </a:prstGeom>
        </p:spPr>
      </p:pic>
      <p:pic>
        <p:nvPicPr>
          <p:cNvPr id="5" name="Рисунок 4"/>
          <p:cNvPicPr>
            <a:picLocks noChangeAspect="1"/>
          </p:cNvPicPr>
          <p:nvPr/>
        </p:nvPicPr>
        <p:blipFill rotWithShape="1">
          <a:blip r:embed="rId4" cstate="print">
            <a:extLst>
              <a:ext uri="{28A0092B-C50C-407E-A947-70E740481C1C}">
                <a14:useLocalDpi xmlns:a14="http://schemas.microsoft.com/office/drawing/2010/main" val="0"/>
              </a:ext>
            </a:extLst>
          </a:blip>
          <a:srcRect l="31766" t="17773" r="38788" b="17111"/>
          <a:stretch/>
        </p:blipFill>
        <p:spPr>
          <a:xfrm>
            <a:off x="9036547" y="973742"/>
            <a:ext cx="2116421" cy="2514006"/>
          </a:xfrm>
          <a:prstGeom prst="rect">
            <a:avLst/>
          </a:prstGeom>
        </p:spPr>
      </p:pic>
      <p:cxnSp>
        <p:nvCxnSpPr>
          <p:cNvPr id="9" name="Прямая со стрелкой 8"/>
          <p:cNvCxnSpPr/>
          <p:nvPr/>
        </p:nvCxnSpPr>
        <p:spPr>
          <a:xfrm flipH="1">
            <a:off x="2703981" y="1595039"/>
            <a:ext cx="3674613" cy="3184474"/>
          </a:xfrm>
          <a:prstGeom prst="straightConnector1">
            <a:avLst/>
          </a:prstGeom>
          <a:ln>
            <a:solidFill>
              <a:srgbClr val="FF0000"/>
            </a:solidFill>
            <a:tailEnd type="triangle"/>
          </a:ln>
        </p:spPr>
        <p:style>
          <a:lnRef idx="3">
            <a:schemeClr val="accent5"/>
          </a:lnRef>
          <a:fillRef idx="0">
            <a:schemeClr val="accent5"/>
          </a:fillRef>
          <a:effectRef idx="2">
            <a:schemeClr val="accent5"/>
          </a:effectRef>
          <a:fontRef idx="minor">
            <a:schemeClr val="tx1"/>
          </a:fontRef>
        </p:style>
      </p:cxnSp>
      <p:cxnSp>
        <p:nvCxnSpPr>
          <p:cNvPr id="15" name="Прямая со стрелкой 14"/>
          <p:cNvCxnSpPr/>
          <p:nvPr/>
        </p:nvCxnSpPr>
        <p:spPr>
          <a:xfrm flipH="1">
            <a:off x="5785344" y="2906794"/>
            <a:ext cx="3251203" cy="697946"/>
          </a:xfrm>
          <a:prstGeom prst="straightConnector1">
            <a:avLst/>
          </a:prstGeom>
          <a:ln>
            <a:solidFill>
              <a:srgbClr val="FF0000"/>
            </a:solidFill>
            <a:tailEnd type="triangle"/>
          </a:ln>
        </p:spPr>
        <p:style>
          <a:lnRef idx="3">
            <a:schemeClr val="accent5"/>
          </a:lnRef>
          <a:fillRef idx="0">
            <a:schemeClr val="accent5"/>
          </a:fillRef>
          <a:effectRef idx="2">
            <a:schemeClr val="accent5"/>
          </a:effectRef>
          <a:fontRef idx="minor">
            <a:schemeClr val="tx1"/>
          </a:fontRef>
        </p:style>
      </p:cxnSp>
      <p:sp>
        <p:nvSpPr>
          <p:cNvPr id="22" name="Заголовок 3"/>
          <p:cNvSpPr txBox="1">
            <a:spLocks/>
          </p:cNvSpPr>
          <p:nvPr/>
        </p:nvSpPr>
        <p:spPr>
          <a:xfrm>
            <a:off x="991614" y="177771"/>
            <a:ext cx="10515600" cy="58903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dirty="0" smtClean="0">
                <a:solidFill>
                  <a:srgbClr val="FF0000"/>
                </a:solidFill>
                <a:latin typeface="Times New Roman" panose="02020603050405020304" pitchFamily="18" charset="0"/>
                <a:cs typeface="Times New Roman" panose="02020603050405020304" pitchFamily="18" charset="0"/>
              </a:rPr>
              <a:t>SPD</a:t>
            </a:r>
            <a:r>
              <a:rPr lang="ru-RU" sz="2400" dirty="0" smtClean="0">
                <a:solidFill>
                  <a:srgbClr val="FF0000"/>
                </a:solidFill>
                <a:latin typeface="Times New Roman" panose="02020603050405020304" pitchFamily="18" charset="0"/>
                <a:cs typeface="Times New Roman" panose="02020603050405020304" pitchFamily="18" charset="0"/>
              </a:rPr>
              <a:t> </a:t>
            </a:r>
            <a:r>
              <a:rPr lang="en-US" sz="2400" dirty="0">
                <a:solidFill>
                  <a:srgbClr val="FF0000"/>
                </a:solidFill>
                <a:latin typeface="Times New Roman" panose="02020603050405020304" pitchFamily="18" charset="0"/>
                <a:cs typeface="Times New Roman" panose="02020603050405020304" pitchFamily="18" charset="0"/>
              </a:rPr>
              <a:t>Magnet </a:t>
            </a:r>
            <a:r>
              <a:rPr lang="en-US" sz="2400" dirty="0" smtClean="0">
                <a:solidFill>
                  <a:srgbClr val="FF0000"/>
                </a:solidFill>
                <a:latin typeface="Times New Roman" panose="02020603050405020304" pitchFamily="18" charset="0"/>
                <a:cs typeface="Times New Roman" panose="02020603050405020304" pitchFamily="18" charset="0"/>
              </a:rPr>
              <a:t>(</a:t>
            </a:r>
            <a:r>
              <a:rPr lang="en-US" sz="2400" dirty="0">
                <a:solidFill>
                  <a:srgbClr val="FF0000"/>
                </a:solidFill>
                <a:latin typeface="Times New Roman" panose="02020603050405020304" pitchFamily="18" charset="0"/>
                <a:cs typeface="Times New Roman" panose="02020603050405020304" pitchFamily="18" charset="0"/>
              </a:rPr>
              <a:t>S</a:t>
            </a:r>
            <a:r>
              <a:rPr lang="en-US" sz="2400" dirty="0" smtClean="0">
                <a:solidFill>
                  <a:srgbClr val="FF0000"/>
                </a:solidFill>
                <a:latin typeface="Times New Roman" panose="02020603050405020304" pitchFamily="18" charset="0"/>
                <a:cs typeface="Times New Roman" panose="02020603050405020304" pitchFamily="18" charset="0"/>
              </a:rPr>
              <a:t>uspension </a:t>
            </a:r>
            <a:r>
              <a:rPr lang="en-US" sz="2400" dirty="0">
                <a:solidFill>
                  <a:srgbClr val="FF0000"/>
                </a:solidFill>
                <a:latin typeface="Times New Roman" panose="02020603050405020304" pitchFamily="18" charset="0"/>
                <a:cs typeface="Times New Roman" panose="02020603050405020304" pitchFamily="18" charset="0"/>
              </a:rPr>
              <a:t>system</a:t>
            </a:r>
            <a:r>
              <a:rPr lang="ru-RU" sz="2400" dirty="0" smtClean="0">
                <a:solidFill>
                  <a:srgbClr val="FF0000"/>
                </a:solidFill>
                <a:latin typeface="Times New Roman" panose="02020603050405020304" pitchFamily="18" charset="0"/>
                <a:cs typeface="Times New Roman" panose="02020603050405020304" pitchFamily="18" charset="0"/>
              </a:rPr>
              <a:t>)</a:t>
            </a:r>
            <a:endParaRPr lang="ru-RU" sz="2400" dirty="0">
              <a:solidFill>
                <a:srgbClr val="FF0000"/>
              </a:solidFill>
              <a:latin typeface="Times New Roman" panose="02020603050405020304" pitchFamily="18" charset="0"/>
              <a:cs typeface="Times New Roman" panose="02020603050405020304" pitchFamily="18" charset="0"/>
            </a:endParaRPr>
          </a:p>
        </p:txBody>
      </p:sp>
      <p:sp>
        <p:nvSpPr>
          <p:cNvPr id="23" name="Заголовок 3"/>
          <p:cNvSpPr txBox="1">
            <a:spLocks/>
          </p:cNvSpPr>
          <p:nvPr/>
        </p:nvSpPr>
        <p:spPr>
          <a:xfrm>
            <a:off x="9411056" y="679691"/>
            <a:ext cx="1451857" cy="30525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200" dirty="0" smtClean="0">
                <a:solidFill>
                  <a:schemeClr val="accent6"/>
                </a:solidFill>
                <a:latin typeface="Times New Roman" panose="02020603050405020304" pitchFamily="18" charset="0"/>
                <a:cs typeface="Times New Roman" panose="02020603050405020304" pitchFamily="18" charset="0"/>
              </a:rPr>
              <a:t>Sliding </a:t>
            </a:r>
            <a:r>
              <a:rPr lang="en-US" sz="1200" dirty="0">
                <a:solidFill>
                  <a:schemeClr val="accent6"/>
                </a:solidFill>
                <a:latin typeface="Times New Roman" panose="02020603050405020304" pitchFamily="18" charset="0"/>
                <a:cs typeface="Times New Roman" panose="02020603050405020304" pitchFamily="18" charset="0"/>
              </a:rPr>
              <a:t>support</a:t>
            </a:r>
            <a:endParaRPr lang="ru-RU" sz="1200" dirty="0">
              <a:solidFill>
                <a:schemeClr val="accent6"/>
              </a:solidFill>
              <a:latin typeface="Times New Roman" panose="02020603050405020304" pitchFamily="18" charset="0"/>
              <a:cs typeface="Times New Roman" panose="02020603050405020304" pitchFamily="18" charset="0"/>
            </a:endParaRPr>
          </a:p>
        </p:txBody>
      </p:sp>
      <p:sp>
        <p:nvSpPr>
          <p:cNvPr id="10" name="Заголовок 3"/>
          <p:cNvSpPr txBox="1">
            <a:spLocks/>
          </p:cNvSpPr>
          <p:nvPr/>
        </p:nvSpPr>
        <p:spPr>
          <a:xfrm>
            <a:off x="366818" y="5711156"/>
            <a:ext cx="11308522" cy="94906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dirty="0" smtClean="0">
                <a:solidFill>
                  <a:srgbClr val="0070C0"/>
                </a:solidFill>
                <a:latin typeface="Arial" panose="020B0604020202020204" pitchFamily="34" charset="0"/>
                <a:cs typeface="Arial" panose="020B0604020202020204" pitchFamily="34" charset="0"/>
              </a:rPr>
              <a:t> Fixation </a:t>
            </a:r>
            <a:r>
              <a:rPr lang="en-US" sz="1600" dirty="0">
                <a:solidFill>
                  <a:srgbClr val="0070C0"/>
                </a:solidFill>
                <a:latin typeface="Arial" panose="020B0604020202020204" pitchFamily="34" charset="0"/>
                <a:cs typeface="Arial" panose="020B0604020202020204" pitchFamily="34" charset="0"/>
              </a:rPr>
              <a:t>of the cold mass is </a:t>
            </a:r>
            <a:r>
              <a:rPr lang="en-US" sz="1600" dirty="0" smtClean="0">
                <a:solidFill>
                  <a:srgbClr val="0070C0"/>
                </a:solidFill>
                <a:latin typeface="Arial" panose="020B0604020202020204" pitchFamily="34" charset="0"/>
                <a:cs typeface="Arial" panose="020B0604020202020204" pitchFamily="34" charset="0"/>
              </a:rPr>
              <a:t>made with </a:t>
            </a:r>
            <a:r>
              <a:rPr lang="en-US" sz="1600" dirty="0">
                <a:solidFill>
                  <a:srgbClr val="0070C0"/>
                </a:solidFill>
                <a:latin typeface="Arial" panose="020B0604020202020204" pitchFamily="34" charset="0"/>
                <a:cs typeface="Arial" panose="020B0604020202020204" pitchFamily="34" charset="0"/>
              </a:rPr>
              <a:t>help of triangular </a:t>
            </a:r>
            <a:r>
              <a:rPr lang="en-US" sz="1600" dirty="0" smtClean="0">
                <a:solidFill>
                  <a:srgbClr val="0070C0"/>
                </a:solidFill>
                <a:latin typeface="Arial" panose="020B0604020202020204" pitchFamily="34" charset="0"/>
                <a:cs typeface="Arial" panose="020B0604020202020204" pitchFamily="34" charset="0"/>
              </a:rPr>
              <a:t>suspensions made </a:t>
            </a:r>
            <a:r>
              <a:rPr lang="en-US" sz="1600" dirty="0">
                <a:solidFill>
                  <a:srgbClr val="0070C0"/>
                </a:solidFill>
                <a:latin typeface="Arial" panose="020B0604020202020204" pitchFamily="34" charset="0"/>
                <a:cs typeface="Arial" panose="020B0604020202020204" pitchFamily="34" charset="0"/>
              </a:rPr>
              <a:t>of STEF-1, 12 pieces on each side. On one side the supports are fixed, on the other side </a:t>
            </a:r>
            <a:r>
              <a:rPr lang="en-US" sz="1600" dirty="0" smtClean="0">
                <a:solidFill>
                  <a:srgbClr val="0070C0"/>
                </a:solidFill>
                <a:latin typeface="Arial" panose="020B0604020202020204" pitchFamily="34" charset="0"/>
                <a:cs typeface="Arial" panose="020B0604020202020204" pitchFamily="34" charset="0"/>
              </a:rPr>
              <a:t>its are sliding </a:t>
            </a:r>
            <a:r>
              <a:rPr lang="en-US" sz="1600" dirty="0">
                <a:solidFill>
                  <a:srgbClr val="0070C0"/>
                </a:solidFill>
                <a:latin typeface="Arial" panose="020B0604020202020204" pitchFamily="34" charset="0"/>
                <a:cs typeface="Arial" panose="020B0604020202020204" pitchFamily="34" charset="0"/>
              </a:rPr>
              <a:t>to compensate for temperature changes in the length of the </a:t>
            </a:r>
            <a:r>
              <a:rPr lang="en-US" sz="1600" dirty="0" smtClean="0">
                <a:solidFill>
                  <a:srgbClr val="0070C0"/>
                </a:solidFill>
                <a:latin typeface="Arial" panose="020B0604020202020204" pitchFamily="34" charset="0"/>
                <a:cs typeface="Arial" panose="020B0604020202020204" pitchFamily="34" charset="0"/>
              </a:rPr>
              <a:t>coil. The Suspensions have </a:t>
            </a:r>
            <a:r>
              <a:rPr lang="en-US" sz="1600" dirty="0">
                <a:solidFill>
                  <a:srgbClr val="0070C0"/>
                </a:solidFill>
                <a:latin typeface="Arial" panose="020B0604020202020204" pitchFamily="34" charset="0"/>
                <a:cs typeface="Arial" panose="020B0604020202020204" pitchFamily="34" charset="0"/>
              </a:rPr>
              <a:t>spherical </a:t>
            </a:r>
            <a:r>
              <a:rPr lang="en-US" sz="1600" dirty="0" smtClean="0">
                <a:solidFill>
                  <a:srgbClr val="0070C0"/>
                </a:solidFill>
                <a:latin typeface="Arial" panose="020B0604020202020204" pitchFamily="34" charset="0"/>
                <a:cs typeface="Arial" panose="020B0604020202020204" pitchFamily="34" charset="0"/>
              </a:rPr>
              <a:t>bearings  to avoid </a:t>
            </a:r>
            <a:r>
              <a:rPr lang="en-US" sz="1600" dirty="0">
                <a:solidFill>
                  <a:srgbClr val="0070C0"/>
                </a:solidFill>
                <a:latin typeface="Arial" panose="020B0604020202020204" pitchFamily="34" charset="0"/>
                <a:cs typeface="Arial" panose="020B0604020202020204" pitchFamily="34" charset="0"/>
              </a:rPr>
              <a:t>bending during thermal changes in the </a:t>
            </a:r>
            <a:r>
              <a:rPr lang="en-US" sz="1600" dirty="0" smtClean="0">
                <a:solidFill>
                  <a:srgbClr val="0070C0"/>
                </a:solidFill>
                <a:latin typeface="Arial" panose="020B0604020202020204" pitchFamily="34" charset="0"/>
                <a:cs typeface="Arial" panose="020B0604020202020204" pitchFamily="34" charset="0"/>
              </a:rPr>
              <a:t>dimensions </a:t>
            </a:r>
            <a:r>
              <a:rPr lang="en-US" sz="1600" dirty="0">
                <a:solidFill>
                  <a:srgbClr val="0070C0"/>
                </a:solidFill>
                <a:latin typeface="Arial" panose="020B0604020202020204" pitchFamily="34" charset="0"/>
                <a:cs typeface="Arial" panose="020B0604020202020204" pitchFamily="34" charset="0"/>
              </a:rPr>
              <a:t>of the cold mass.</a:t>
            </a:r>
          </a:p>
        </p:txBody>
      </p:sp>
      <p:pic>
        <p:nvPicPr>
          <p:cNvPr id="18" name="Рисунок 17"/>
          <p:cNvPicPr>
            <a:picLocks noChangeAspect="1"/>
          </p:cNvPicPr>
          <p:nvPr/>
        </p:nvPicPr>
        <p:blipFill rotWithShape="1">
          <a:blip r:embed="rId5" cstate="print">
            <a:extLst>
              <a:ext uri="{28A0092B-C50C-407E-A947-70E740481C1C}">
                <a14:useLocalDpi xmlns:a14="http://schemas.microsoft.com/office/drawing/2010/main" val="0"/>
              </a:ext>
            </a:extLst>
          </a:blip>
          <a:srcRect t="-531" r="42" b="28544"/>
          <a:stretch/>
        </p:blipFill>
        <p:spPr>
          <a:xfrm>
            <a:off x="6073465" y="3615589"/>
            <a:ext cx="5071178" cy="2039622"/>
          </a:xfrm>
          <a:prstGeom prst="rect">
            <a:avLst/>
          </a:prstGeom>
        </p:spPr>
      </p:pic>
      <p:pic>
        <p:nvPicPr>
          <p:cNvPr id="19" name="Рисунок 18"/>
          <p:cNvPicPr>
            <a:picLocks noChangeAspect="1"/>
          </p:cNvPicPr>
          <p:nvPr/>
        </p:nvPicPr>
        <p:blipFill rotWithShape="1">
          <a:blip r:embed="rId6" cstate="print">
            <a:extLst>
              <a:ext uri="{28A0092B-C50C-407E-A947-70E740481C1C}">
                <a14:useLocalDpi xmlns:a14="http://schemas.microsoft.com/office/drawing/2010/main" val="0"/>
              </a:ext>
            </a:extLst>
          </a:blip>
          <a:srcRect l="14193" t="24401" r="54839" b="36323"/>
          <a:stretch/>
        </p:blipFill>
        <p:spPr>
          <a:xfrm>
            <a:off x="9454071" y="4113939"/>
            <a:ext cx="2221269" cy="1573401"/>
          </a:xfrm>
          <a:prstGeom prst="rect">
            <a:avLst/>
          </a:prstGeom>
        </p:spPr>
      </p:pic>
      <p:cxnSp>
        <p:nvCxnSpPr>
          <p:cNvPr id="26" name="Прямая со стрелкой 25"/>
          <p:cNvCxnSpPr/>
          <p:nvPr/>
        </p:nvCxnSpPr>
        <p:spPr>
          <a:xfrm flipH="1" flipV="1">
            <a:off x="6604162" y="5144299"/>
            <a:ext cx="953836" cy="507113"/>
          </a:xfrm>
          <a:prstGeom prst="straightConnector1">
            <a:avLst/>
          </a:prstGeom>
          <a:ln>
            <a:solidFill>
              <a:srgbClr val="FF0000"/>
            </a:solidFill>
            <a:tailEnd type="triangle"/>
          </a:ln>
        </p:spPr>
        <p:style>
          <a:lnRef idx="3">
            <a:schemeClr val="accent5"/>
          </a:lnRef>
          <a:fillRef idx="0">
            <a:schemeClr val="accent5"/>
          </a:fillRef>
          <a:effectRef idx="2">
            <a:schemeClr val="accent5"/>
          </a:effectRef>
          <a:fontRef idx="minor">
            <a:schemeClr val="tx1"/>
          </a:fontRef>
        </p:style>
      </p:cxnSp>
      <p:cxnSp>
        <p:nvCxnSpPr>
          <p:cNvPr id="29" name="Прямая со стрелкой 28"/>
          <p:cNvCxnSpPr/>
          <p:nvPr/>
        </p:nvCxnSpPr>
        <p:spPr>
          <a:xfrm flipV="1">
            <a:off x="8760790" y="5151312"/>
            <a:ext cx="1107334" cy="535306"/>
          </a:xfrm>
          <a:prstGeom prst="straightConnector1">
            <a:avLst/>
          </a:prstGeom>
          <a:ln>
            <a:solidFill>
              <a:srgbClr val="FF0000"/>
            </a:solidFill>
            <a:tailEnd type="triangle"/>
          </a:ln>
        </p:spPr>
        <p:style>
          <a:lnRef idx="3">
            <a:schemeClr val="accent5"/>
          </a:lnRef>
          <a:fillRef idx="0">
            <a:schemeClr val="accent5"/>
          </a:fillRef>
          <a:effectRef idx="2">
            <a:schemeClr val="accent5"/>
          </a:effectRef>
          <a:fontRef idx="minor">
            <a:schemeClr val="tx1"/>
          </a:fontRef>
        </p:style>
      </p:cxnSp>
      <p:sp>
        <p:nvSpPr>
          <p:cNvPr id="31" name="Заголовок 3"/>
          <p:cNvSpPr txBox="1">
            <a:spLocks/>
          </p:cNvSpPr>
          <p:nvPr/>
        </p:nvSpPr>
        <p:spPr>
          <a:xfrm>
            <a:off x="7218557" y="5524011"/>
            <a:ext cx="1880885" cy="30403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200" dirty="0" smtClean="0">
                <a:solidFill>
                  <a:srgbClr val="00B050"/>
                </a:solidFill>
                <a:latin typeface="Times New Roman" panose="02020603050405020304" pitchFamily="18" charset="0"/>
                <a:cs typeface="Times New Roman" panose="02020603050405020304" pitchFamily="18" charset="0"/>
              </a:rPr>
              <a:t>Spherical </a:t>
            </a:r>
            <a:r>
              <a:rPr lang="en-US" sz="1200" dirty="0">
                <a:solidFill>
                  <a:srgbClr val="00B050"/>
                </a:solidFill>
                <a:latin typeface="Times New Roman" panose="02020603050405020304" pitchFamily="18" charset="0"/>
                <a:cs typeface="Times New Roman" panose="02020603050405020304" pitchFamily="18" charset="0"/>
              </a:rPr>
              <a:t>bearing</a:t>
            </a:r>
            <a:endParaRPr lang="ru-RU" sz="1200" dirty="0">
              <a:solidFill>
                <a:srgbClr val="00B050"/>
              </a:solidFill>
              <a:latin typeface="Times New Roman" panose="02020603050405020304" pitchFamily="18" charset="0"/>
              <a:cs typeface="Times New Roman" panose="02020603050405020304" pitchFamily="18" charset="0"/>
            </a:endParaRPr>
          </a:p>
        </p:txBody>
      </p:sp>
      <p:sp>
        <p:nvSpPr>
          <p:cNvPr id="6" name="Дата 5"/>
          <p:cNvSpPr>
            <a:spLocks noGrp="1"/>
          </p:cNvSpPr>
          <p:nvPr>
            <p:ph type="dt" sz="half" idx="10"/>
          </p:nvPr>
        </p:nvSpPr>
        <p:spPr>
          <a:xfrm>
            <a:off x="11018298" y="6347727"/>
            <a:ext cx="955431" cy="365125"/>
          </a:xfrm>
        </p:spPr>
        <p:txBody>
          <a:bodyPr/>
          <a:lstStyle/>
          <a:p>
            <a:fld id="{7A9BE773-6593-4785-AD56-2059E2A64A16}" type="datetime1">
              <a:rPr lang="ru-RU" smtClean="0"/>
              <a:t>22.04.2023</a:t>
            </a:fld>
            <a:endParaRPr lang="ru-RU" dirty="0"/>
          </a:p>
        </p:txBody>
      </p:sp>
      <p:sp>
        <p:nvSpPr>
          <p:cNvPr id="7" name="Нижний колонтитул 6"/>
          <p:cNvSpPr>
            <a:spLocks noGrp="1"/>
          </p:cNvSpPr>
          <p:nvPr>
            <p:ph type="ftr" sz="quarter" idx="11"/>
          </p:nvPr>
        </p:nvSpPr>
        <p:spPr>
          <a:xfrm>
            <a:off x="4044200" y="6416210"/>
            <a:ext cx="4114800" cy="365125"/>
          </a:xfrm>
        </p:spPr>
        <p:txBody>
          <a:bodyPr/>
          <a:lstStyle/>
          <a:p>
            <a:r>
              <a:rPr lang="en-US" dirty="0" smtClean="0"/>
              <a:t>S.Pivovarov, E. Pyata, BINP, SPD Magnet</a:t>
            </a:r>
            <a:endParaRPr lang="ru-RU" dirty="0"/>
          </a:p>
        </p:txBody>
      </p:sp>
    </p:spTree>
    <p:extLst>
      <p:ext uri="{BB962C8B-B14F-4D97-AF65-F5344CB8AC3E}">
        <p14:creationId xmlns:p14="http://schemas.microsoft.com/office/powerpoint/2010/main" val="71835467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915868" y="5697416"/>
            <a:ext cx="10135772" cy="940150"/>
          </a:xfrm>
        </p:spPr>
        <p:txBody>
          <a:bodyPr>
            <a:noAutofit/>
          </a:bodyPr>
          <a:lstStyle/>
          <a:p>
            <a:r>
              <a:rPr lang="en-GB" altLang="ru-RU" sz="1600" dirty="0">
                <a:solidFill>
                  <a:srgbClr val="0070C0"/>
                </a:solidFill>
                <a:latin typeface="Arial" panose="020B0604020202020204" pitchFamily="34" charset="0"/>
                <a:cs typeface="Arial" panose="020B0604020202020204" pitchFamily="34" charset="0"/>
              </a:rPr>
              <a:t>The maximum equivalent stress is </a:t>
            </a:r>
            <a:r>
              <a:rPr lang="ru-RU" altLang="ru-RU" sz="1600" dirty="0" smtClean="0">
                <a:solidFill>
                  <a:srgbClr val="0070C0"/>
                </a:solidFill>
                <a:latin typeface="Arial" panose="020B0604020202020204" pitchFamily="34" charset="0"/>
                <a:cs typeface="Arial" panose="020B0604020202020204" pitchFamily="34" charset="0"/>
              </a:rPr>
              <a:t>96</a:t>
            </a:r>
            <a:r>
              <a:rPr lang="en-GB" altLang="ru-RU" sz="1600" dirty="0" smtClean="0">
                <a:solidFill>
                  <a:srgbClr val="0070C0"/>
                </a:solidFill>
                <a:latin typeface="Arial" panose="020B0604020202020204" pitchFamily="34" charset="0"/>
                <a:cs typeface="Arial" panose="020B0604020202020204" pitchFamily="34" charset="0"/>
              </a:rPr>
              <a:t> M</a:t>
            </a:r>
            <a:r>
              <a:rPr lang="en-US" altLang="ru-RU" sz="1600" dirty="0" smtClean="0">
                <a:solidFill>
                  <a:srgbClr val="0070C0"/>
                </a:solidFill>
                <a:latin typeface="Arial" panose="020B0604020202020204" pitchFamily="34" charset="0"/>
                <a:cs typeface="Arial" panose="020B0604020202020204" pitchFamily="34" charset="0"/>
              </a:rPr>
              <a:t>Pa</a:t>
            </a:r>
            <a:r>
              <a:rPr lang="en-GB" altLang="ru-RU" sz="1600" dirty="0" smtClean="0">
                <a:solidFill>
                  <a:srgbClr val="0070C0"/>
                </a:solidFill>
                <a:latin typeface="Arial" panose="020B0604020202020204" pitchFamily="34" charset="0"/>
                <a:cs typeface="Arial" panose="020B0604020202020204" pitchFamily="34" charset="0"/>
              </a:rPr>
              <a:t> (</a:t>
            </a:r>
            <a:r>
              <a:rPr lang="en-US" altLang="ru-RU" sz="1600" dirty="0">
                <a:solidFill>
                  <a:srgbClr val="0070C0"/>
                </a:solidFill>
                <a:latin typeface="Arial" panose="020B0604020202020204" pitchFamily="34" charset="0"/>
                <a:cs typeface="Arial" panose="020B0604020202020204" pitchFamily="34" charset="0"/>
              </a:rPr>
              <a:t>Permissible </a:t>
            </a:r>
            <a:r>
              <a:rPr lang="en-US" altLang="ru-RU" sz="1600" dirty="0" smtClean="0">
                <a:solidFill>
                  <a:srgbClr val="0070C0"/>
                </a:solidFill>
                <a:latin typeface="Arial" panose="020B0604020202020204" pitchFamily="34" charset="0"/>
                <a:cs typeface="Arial" panose="020B0604020202020204" pitchFamily="34" charset="0"/>
              </a:rPr>
              <a:t>stress is </a:t>
            </a:r>
            <a:r>
              <a:rPr lang="ru-RU" altLang="ru-RU" sz="1600" dirty="0" smtClean="0">
                <a:solidFill>
                  <a:srgbClr val="0070C0"/>
                </a:solidFill>
                <a:latin typeface="Arial" panose="020B0604020202020204" pitchFamily="34" charset="0"/>
                <a:cs typeface="Arial" panose="020B0604020202020204" pitchFamily="34" charset="0"/>
              </a:rPr>
              <a:t>132 </a:t>
            </a:r>
            <a:r>
              <a:rPr lang="ru-RU" altLang="ru-RU" sz="1600" dirty="0">
                <a:solidFill>
                  <a:srgbClr val="0070C0"/>
                </a:solidFill>
                <a:latin typeface="Arial" panose="020B0604020202020204" pitchFamily="34" charset="0"/>
                <a:cs typeface="Arial" panose="020B0604020202020204" pitchFamily="34" charset="0"/>
              </a:rPr>
              <a:t>Мпа)</a:t>
            </a:r>
            <a:r>
              <a:rPr lang="en-GB" altLang="ru-RU" sz="1600" dirty="0">
                <a:solidFill>
                  <a:srgbClr val="0070C0"/>
                </a:solidFill>
                <a:latin typeface="Arial" panose="020B0604020202020204" pitchFamily="34" charset="0"/>
                <a:cs typeface="Arial" panose="020B0604020202020204" pitchFamily="34" charset="0"/>
              </a:rPr>
              <a:t>. </a:t>
            </a:r>
            <a:r>
              <a:rPr lang="ru-RU" altLang="ru-RU" sz="1600" dirty="0">
                <a:solidFill>
                  <a:srgbClr val="0070C0"/>
                </a:solidFill>
                <a:latin typeface="Arial" panose="020B0604020202020204" pitchFamily="34" charset="0"/>
                <a:cs typeface="Arial" panose="020B0604020202020204" pitchFamily="34" charset="0"/>
              </a:rPr>
              <a:t/>
            </a:r>
            <a:br>
              <a:rPr lang="ru-RU" altLang="ru-RU" sz="1600" dirty="0">
                <a:solidFill>
                  <a:srgbClr val="0070C0"/>
                </a:solidFill>
                <a:latin typeface="Arial" panose="020B0604020202020204" pitchFamily="34" charset="0"/>
                <a:cs typeface="Arial" panose="020B0604020202020204" pitchFamily="34" charset="0"/>
              </a:rPr>
            </a:br>
            <a:r>
              <a:rPr lang="en-GB" altLang="ru-RU" sz="1600" dirty="0">
                <a:solidFill>
                  <a:srgbClr val="0070C0"/>
                </a:solidFill>
                <a:latin typeface="Arial" panose="020B0604020202020204" pitchFamily="34" charset="0"/>
                <a:cs typeface="Arial" panose="020B0604020202020204" pitchFamily="34" charset="0"/>
              </a:rPr>
              <a:t>The maximum deformation is 0,</a:t>
            </a:r>
            <a:r>
              <a:rPr lang="ru-RU" altLang="ru-RU" sz="1600" dirty="0">
                <a:solidFill>
                  <a:srgbClr val="0070C0"/>
                </a:solidFill>
                <a:latin typeface="Arial" panose="020B0604020202020204" pitchFamily="34" charset="0"/>
                <a:cs typeface="Arial" panose="020B0604020202020204" pitchFamily="34" charset="0"/>
              </a:rPr>
              <a:t>9</a:t>
            </a:r>
            <a:r>
              <a:rPr lang="en-GB" altLang="ru-RU" sz="1600" dirty="0">
                <a:solidFill>
                  <a:srgbClr val="0070C0"/>
                </a:solidFill>
                <a:latin typeface="Arial" panose="020B0604020202020204" pitchFamily="34" charset="0"/>
                <a:cs typeface="Arial" panose="020B0604020202020204" pitchFamily="34" charset="0"/>
              </a:rPr>
              <a:t> mm. </a:t>
            </a:r>
            <a:endParaRPr lang="ru-RU" sz="1600" dirty="0">
              <a:solidFill>
                <a:srgbClr val="0070C0"/>
              </a:solidFill>
              <a:latin typeface="Arial" panose="020B0604020202020204" pitchFamily="34" charset="0"/>
              <a:cs typeface="Arial" panose="020B0604020202020204" pitchFamily="34" charset="0"/>
            </a:endParaRPr>
          </a:p>
        </p:txBody>
      </p:sp>
      <p:sp>
        <p:nvSpPr>
          <p:cNvPr id="22" name="Заголовок 3"/>
          <p:cNvSpPr txBox="1">
            <a:spLocks/>
          </p:cNvSpPr>
          <p:nvPr/>
        </p:nvSpPr>
        <p:spPr>
          <a:xfrm>
            <a:off x="536040" y="107696"/>
            <a:ext cx="10515600" cy="75857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2200" dirty="0" smtClean="0">
                <a:solidFill>
                  <a:srgbClr val="FF0000"/>
                </a:solidFill>
                <a:latin typeface="Times New Roman" panose="02020603050405020304" pitchFamily="18" charset="0"/>
                <a:cs typeface="Times New Roman" panose="02020603050405020304" pitchFamily="18" charset="0"/>
              </a:rPr>
              <a:t>Suspension (calculation)</a:t>
            </a:r>
          </a:p>
          <a:p>
            <a:pPr algn="ctr">
              <a:lnSpc>
                <a:spcPct val="120000"/>
              </a:lnSpc>
            </a:pPr>
            <a:r>
              <a:rPr lang="en-US" altLang="ru-RU" sz="1800" dirty="0">
                <a:solidFill>
                  <a:srgbClr val="FF0000"/>
                </a:solidFill>
                <a:latin typeface="Times New Roman" panose="02020603050405020304" pitchFamily="18" charset="0"/>
                <a:cs typeface="Times New Roman" panose="02020603050405020304" pitchFamily="18" charset="0"/>
              </a:rPr>
              <a:t>Calculation for </a:t>
            </a:r>
            <a:r>
              <a:rPr lang="en-US" altLang="ru-RU" sz="1800" dirty="0" smtClean="0">
                <a:solidFill>
                  <a:srgbClr val="FF0000"/>
                </a:solidFill>
                <a:latin typeface="Times New Roman" panose="02020603050405020304" pitchFamily="18" charset="0"/>
                <a:cs typeface="Times New Roman" panose="02020603050405020304" pitchFamily="18" charset="0"/>
              </a:rPr>
              <a:t>cross </a:t>
            </a:r>
            <a:r>
              <a:rPr lang="en-US" altLang="ru-RU" sz="1800" dirty="0">
                <a:solidFill>
                  <a:srgbClr val="FF0000"/>
                </a:solidFill>
                <a:latin typeface="Times New Roman" panose="02020603050405020304" pitchFamily="18" charset="0"/>
                <a:cs typeface="Times New Roman" panose="02020603050405020304" pitchFamily="18" charset="0"/>
              </a:rPr>
              <a:t>force P = 1 t. (material </a:t>
            </a:r>
            <a:r>
              <a:rPr lang="en-US" altLang="ru-RU" sz="1800" dirty="0" smtClean="0">
                <a:solidFill>
                  <a:srgbClr val="FF0000"/>
                </a:solidFill>
                <a:latin typeface="Times New Roman" panose="02020603050405020304" pitchFamily="18" charset="0"/>
                <a:cs typeface="Times New Roman" panose="02020603050405020304" pitchFamily="18" charset="0"/>
              </a:rPr>
              <a:t>– </a:t>
            </a:r>
            <a:r>
              <a:rPr lang="ru-RU" altLang="ru-RU" sz="1800" dirty="0" smtClean="0">
                <a:solidFill>
                  <a:srgbClr val="FF0000"/>
                </a:solidFill>
                <a:latin typeface="Times New Roman" panose="02020603050405020304" pitchFamily="18" charset="0"/>
                <a:cs typeface="Times New Roman" panose="02020603050405020304" pitchFamily="18" charset="0"/>
              </a:rPr>
              <a:t>СТЭФ-1</a:t>
            </a:r>
            <a:r>
              <a:rPr lang="en-US" altLang="ru-RU" sz="1800" dirty="0" smtClean="0">
                <a:solidFill>
                  <a:srgbClr val="FF0000"/>
                </a:solidFill>
                <a:latin typeface="Times New Roman" panose="02020603050405020304" pitchFamily="18" charset="0"/>
                <a:cs typeface="Times New Roman" panose="02020603050405020304" pitchFamily="18" charset="0"/>
              </a:rPr>
              <a:t>)</a:t>
            </a:r>
            <a:endParaRPr lang="ru-RU" sz="1800" dirty="0">
              <a:solidFill>
                <a:srgbClr val="FF0000"/>
              </a:solidFill>
              <a:latin typeface="Times New Roman" panose="02020603050405020304" pitchFamily="18" charset="0"/>
              <a:cs typeface="Times New Roman" panose="02020603050405020304" pitchFamily="18" charset="0"/>
            </a:endParaRPr>
          </a:p>
        </p:txBody>
      </p:sp>
      <p:sp>
        <p:nvSpPr>
          <p:cNvPr id="2" name="Дата 1"/>
          <p:cNvSpPr>
            <a:spLocks noGrp="1"/>
          </p:cNvSpPr>
          <p:nvPr>
            <p:ph type="dt" sz="half" idx="10"/>
          </p:nvPr>
        </p:nvSpPr>
        <p:spPr>
          <a:xfrm>
            <a:off x="10896600" y="6364654"/>
            <a:ext cx="920262" cy="365125"/>
          </a:xfrm>
        </p:spPr>
        <p:txBody>
          <a:bodyPr/>
          <a:lstStyle/>
          <a:p>
            <a:fld id="{1251F5F3-D7AB-47B5-97A0-D00307D50590}" type="datetime1">
              <a:rPr lang="ru-RU" smtClean="0"/>
              <a:t>22.04.2023</a:t>
            </a:fld>
            <a:endParaRPr lang="ru-RU" dirty="0"/>
          </a:p>
        </p:txBody>
      </p:sp>
      <p:sp>
        <p:nvSpPr>
          <p:cNvPr id="3" name="Нижний колонтитул 2"/>
          <p:cNvSpPr>
            <a:spLocks noGrp="1"/>
          </p:cNvSpPr>
          <p:nvPr>
            <p:ph type="ftr" sz="quarter" idx="11"/>
          </p:nvPr>
        </p:nvSpPr>
        <p:spPr/>
        <p:txBody>
          <a:bodyPr/>
          <a:lstStyle/>
          <a:p>
            <a:r>
              <a:rPr lang="en-US" smtClean="0"/>
              <a:t>S.Pivovarov, E. Pyata, BINP, SPD Magnet</a:t>
            </a:r>
            <a:endParaRPr lang="ru-RU" dirty="0"/>
          </a:p>
        </p:txBody>
      </p:sp>
      <p:pic>
        <p:nvPicPr>
          <p:cNvPr id="5" name="Рисунок 4" descr="Triangle_300-3.pdf - Foxit Reader"/>
          <p:cNvPicPr>
            <a:picLocks noChangeAspect="1"/>
          </p:cNvPicPr>
          <p:nvPr/>
        </p:nvPicPr>
        <p:blipFill rotWithShape="1">
          <a:blip r:embed="rId2" cstate="print">
            <a:extLst>
              <a:ext uri="{28A0092B-C50C-407E-A947-70E740481C1C}">
                <a14:useLocalDpi xmlns:a14="http://schemas.microsoft.com/office/drawing/2010/main" val="0"/>
              </a:ext>
            </a:extLst>
          </a:blip>
          <a:srcRect l="19234" t="17230" r="798" b="4102"/>
          <a:stretch/>
        </p:blipFill>
        <p:spPr>
          <a:xfrm>
            <a:off x="225084" y="1139680"/>
            <a:ext cx="5032688" cy="3564240"/>
          </a:xfrm>
          <a:prstGeom prst="rect">
            <a:avLst/>
          </a:prstGeom>
        </p:spPr>
      </p:pic>
      <p:pic>
        <p:nvPicPr>
          <p:cNvPr id="10" name="Рисунок 9"/>
          <p:cNvPicPr/>
          <p:nvPr/>
        </p:nvPicPr>
        <p:blipFill rotWithShape="1">
          <a:blip r:embed="rId3" cstate="print">
            <a:extLst>
              <a:ext uri="{28A0092B-C50C-407E-A947-70E740481C1C}">
                <a14:useLocalDpi xmlns:a14="http://schemas.microsoft.com/office/drawing/2010/main" val="0"/>
              </a:ext>
            </a:extLst>
          </a:blip>
          <a:srcRect l="40804" t="24932" r="466" b="11792"/>
          <a:stretch/>
        </p:blipFill>
        <p:spPr>
          <a:xfrm>
            <a:off x="5352757" y="1095757"/>
            <a:ext cx="3221502" cy="2716588"/>
          </a:xfrm>
          <a:prstGeom prst="rect">
            <a:avLst/>
          </a:prstGeom>
        </p:spPr>
      </p:pic>
      <p:pic>
        <p:nvPicPr>
          <p:cNvPr id="12" name="Рисунок 11"/>
          <p:cNvPicPr/>
          <p:nvPr/>
        </p:nvPicPr>
        <p:blipFill rotWithShape="1">
          <a:blip r:embed="rId4" cstate="print">
            <a:extLst>
              <a:ext uri="{28A0092B-C50C-407E-A947-70E740481C1C}">
                <a14:useLocalDpi xmlns:a14="http://schemas.microsoft.com/office/drawing/2010/main" val="0"/>
              </a:ext>
            </a:extLst>
          </a:blip>
          <a:srcRect l="36897" t="26789" r="-126" b="13648"/>
          <a:stretch/>
        </p:blipFill>
        <p:spPr>
          <a:xfrm>
            <a:off x="8669244" y="1095757"/>
            <a:ext cx="3481355" cy="2711450"/>
          </a:xfrm>
          <a:prstGeom prst="rect">
            <a:avLst/>
          </a:prstGeom>
        </p:spPr>
      </p:pic>
    </p:spTree>
    <p:extLst>
      <p:ext uri="{BB962C8B-B14F-4D97-AF65-F5344CB8AC3E}">
        <p14:creationId xmlns:p14="http://schemas.microsoft.com/office/powerpoint/2010/main" val="50840731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39821E3F-2456-4BE0-8F13-4D1B3292ED16}" type="datetime1">
              <a:rPr lang="ru-RU" smtClean="0"/>
              <a:t>22.04.2023</a:t>
            </a:fld>
            <a:endParaRPr lang="ru-RU"/>
          </a:p>
        </p:txBody>
      </p:sp>
      <p:pic>
        <p:nvPicPr>
          <p:cNvPr id="12" name="Рисунок 11"/>
          <p:cNvPicPr>
            <a:picLocks noChangeAspect="1"/>
          </p:cNvPicPr>
          <p:nvPr/>
        </p:nvPicPr>
        <p:blipFill rotWithShape="1">
          <a:blip r:embed="rId3" cstate="print">
            <a:extLst>
              <a:ext uri="{28A0092B-C50C-407E-A947-70E740481C1C}">
                <a14:useLocalDpi xmlns:a14="http://schemas.microsoft.com/office/drawing/2010/main" val="0"/>
              </a:ext>
            </a:extLst>
          </a:blip>
          <a:srcRect l="18256" t="-2135" b="-1"/>
          <a:stretch/>
        </p:blipFill>
        <p:spPr>
          <a:xfrm>
            <a:off x="9309450" y="3270708"/>
            <a:ext cx="2594924" cy="1459008"/>
          </a:xfrm>
          <a:prstGeom prst="rect">
            <a:avLst/>
          </a:prstGeom>
        </p:spPr>
      </p:pic>
      <p:sp>
        <p:nvSpPr>
          <p:cNvPr id="17" name="Нижний колонтитул 2"/>
          <p:cNvSpPr>
            <a:spLocks noGrp="1"/>
          </p:cNvSpPr>
          <p:nvPr>
            <p:ph type="ftr" sz="quarter" idx="11"/>
          </p:nvPr>
        </p:nvSpPr>
        <p:spPr>
          <a:xfrm>
            <a:off x="4038600" y="6356350"/>
            <a:ext cx="4114800" cy="365125"/>
          </a:xfrm>
        </p:spPr>
        <p:txBody>
          <a:bodyPr/>
          <a:lstStyle/>
          <a:p>
            <a:r>
              <a:rPr lang="en-US" smtClean="0"/>
              <a:t>S.Pivovarov, E. Pyata, BINP, SPD Magnet</a:t>
            </a:r>
            <a:endParaRPr lang="ru-RU" dirty="0"/>
          </a:p>
        </p:txBody>
      </p:sp>
      <p:graphicFrame>
        <p:nvGraphicFramePr>
          <p:cNvPr id="18" name="Диаграмма 17"/>
          <p:cNvGraphicFramePr>
            <a:graphicFrameLocks/>
          </p:cNvGraphicFramePr>
          <p:nvPr>
            <p:extLst>
              <p:ext uri="{D42A27DB-BD31-4B8C-83A1-F6EECF244321}">
                <p14:modId xmlns:p14="http://schemas.microsoft.com/office/powerpoint/2010/main" val="2669879109"/>
              </p:ext>
            </p:extLst>
          </p:nvPr>
        </p:nvGraphicFramePr>
        <p:xfrm>
          <a:off x="61576" y="144826"/>
          <a:ext cx="8406617" cy="5270772"/>
        </p:xfrm>
        <a:graphic>
          <a:graphicData uri="http://schemas.openxmlformats.org/drawingml/2006/chart">
            <c:chart xmlns:c="http://schemas.openxmlformats.org/drawingml/2006/chart" xmlns:r="http://schemas.openxmlformats.org/officeDocument/2006/relationships" r:id="rId4"/>
          </a:graphicData>
        </a:graphic>
      </p:graphicFrame>
      <p:sp>
        <p:nvSpPr>
          <p:cNvPr id="19" name="Rectangle 2"/>
          <p:cNvSpPr>
            <a:spLocks noChangeArrowheads="1"/>
          </p:cNvSpPr>
          <p:nvPr/>
        </p:nvSpPr>
        <p:spPr bwMode="auto">
          <a:xfrm>
            <a:off x="7382656" y="4814523"/>
            <a:ext cx="4661009" cy="574950"/>
          </a:xfrm>
          <a:prstGeom prst="rect">
            <a:avLst/>
          </a:prstGeom>
          <a:noFill/>
          <a:ln w="9525">
            <a:noFill/>
            <a:miter lim="800000"/>
            <a:headEnd/>
            <a:tailEnd/>
          </a:ln>
        </p:spPr>
        <p:txBody>
          <a:bodyPr wrap="square" lIns="81711" tIns="40855" rIns="81711" bIns="40855">
            <a:spAutoFit/>
          </a:bodyPr>
          <a:lstStyle/>
          <a:p>
            <a:r>
              <a:rPr lang="en-US" sz="1600" dirty="0">
                <a:solidFill>
                  <a:srgbClr val="00B050"/>
                </a:solidFill>
                <a:latin typeface="Arial" panose="020B0604020202020204" pitchFamily="34" charset="0"/>
                <a:cs typeface="Arial" panose="020B0604020202020204" pitchFamily="34" charset="0"/>
              </a:rPr>
              <a:t>Destruction of the suspension</a:t>
            </a:r>
            <a:r>
              <a:rPr lang="ru-RU" sz="1600" dirty="0" smtClean="0">
                <a:solidFill>
                  <a:srgbClr val="00B050"/>
                </a:solidFill>
                <a:latin typeface="Arial" panose="020B0604020202020204" pitchFamily="34" charset="0"/>
                <a:cs typeface="Arial" panose="020B0604020202020204" pitchFamily="34" charset="0"/>
              </a:rPr>
              <a:t> 300К  -  3920 </a:t>
            </a:r>
            <a:r>
              <a:rPr lang="en-US" sz="1600" dirty="0" smtClean="0">
                <a:solidFill>
                  <a:srgbClr val="00B050"/>
                </a:solidFill>
                <a:latin typeface="Arial" panose="020B0604020202020204" pitchFamily="34" charset="0"/>
                <a:cs typeface="Arial" panose="020B0604020202020204" pitchFamily="34" charset="0"/>
              </a:rPr>
              <a:t>kg</a:t>
            </a:r>
            <a:endParaRPr lang="ru-RU" sz="1600" dirty="0" smtClean="0">
              <a:solidFill>
                <a:srgbClr val="00B050"/>
              </a:solidFill>
              <a:latin typeface="Arial" panose="020B0604020202020204" pitchFamily="34" charset="0"/>
              <a:cs typeface="Arial" panose="020B0604020202020204" pitchFamily="34" charset="0"/>
            </a:endParaRPr>
          </a:p>
          <a:p>
            <a:r>
              <a:rPr lang="en-US" sz="1600" dirty="0" smtClean="0">
                <a:solidFill>
                  <a:srgbClr val="00B050"/>
                </a:solidFill>
                <a:latin typeface="Arial" panose="020B0604020202020204" pitchFamily="34" charset="0"/>
                <a:cs typeface="Arial" panose="020B0604020202020204" pitchFamily="34" charset="0"/>
              </a:rPr>
              <a:t>Destruction of the suspension </a:t>
            </a:r>
            <a:r>
              <a:rPr lang="ru-RU" sz="1600" dirty="0" smtClean="0">
                <a:solidFill>
                  <a:srgbClr val="00B050"/>
                </a:solidFill>
                <a:latin typeface="Arial" panose="020B0604020202020204" pitchFamily="34" charset="0"/>
                <a:cs typeface="Arial" panose="020B0604020202020204" pitchFamily="34" charset="0"/>
              </a:rPr>
              <a:t>100К  -  4250</a:t>
            </a:r>
            <a:r>
              <a:rPr lang="en-US" sz="1600" dirty="0" smtClean="0">
                <a:solidFill>
                  <a:srgbClr val="00B050"/>
                </a:solidFill>
                <a:latin typeface="Arial" panose="020B0604020202020204" pitchFamily="34" charset="0"/>
                <a:cs typeface="Arial" panose="020B0604020202020204" pitchFamily="34" charset="0"/>
              </a:rPr>
              <a:t> kg</a:t>
            </a:r>
            <a:endParaRPr lang="ru-RU" sz="1600" dirty="0">
              <a:solidFill>
                <a:srgbClr val="00B050"/>
              </a:solidFill>
              <a:latin typeface="Arial" panose="020B0604020202020204" pitchFamily="34" charset="0"/>
              <a:cs typeface="Arial" panose="020B0604020202020204" pitchFamily="34" charset="0"/>
            </a:endParaRPr>
          </a:p>
        </p:txBody>
      </p:sp>
      <p:pic>
        <p:nvPicPr>
          <p:cNvPr id="20" name="Рисунок 19"/>
          <p:cNvPicPr>
            <a:picLocks noChangeAspect="1"/>
          </p:cNvPicPr>
          <p:nvPr/>
        </p:nvPicPr>
        <p:blipFill rotWithShape="1">
          <a:blip r:embed="rId5" cstate="print">
            <a:extLst>
              <a:ext uri="{28A0092B-C50C-407E-A947-70E740481C1C}">
                <a14:useLocalDpi xmlns:a14="http://schemas.microsoft.com/office/drawing/2010/main" val="0"/>
              </a:ext>
            </a:extLst>
          </a:blip>
          <a:srcRect l="13836"/>
          <a:stretch/>
        </p:blipFill>
        <p:spPr>
          <a:xfrm>
            <a:off x="7948245" y="1028772"/>
            <a:ext cx="3956129" cy="2066119"/>
          </a:xfrm>
          <a:prstGeom prst="rect">
            <a:avLst/>
          </a:prstGeom>
        </p:spPr>
      </p:pic>
      <p:sp>
        <p:nvSpPr>
          <p:cNvPr id="3" name="Прямоугольник 2"/>
          <p:cNvSpPr/>
          <p:nvPr/>
        </p:nvSpPr>
        <p:spPr>
          <a:xfrm>
            <a:off x="739035" y="5600672"/>
            <a:ext cx="5712911" cy="338554"/>
          </a:xfrm>
          <a:prstGeom prst="rect">
            <a:avLst/>
          </a:prstGeom>
        </p:spPr>
        <p:txBody>
          <a:bodyPr wrap="none">
            <a:spAutoFit/>
          </a:bodyPr>
          <a:lstStyle/>
          <a:p>
            <a:r>
              <a:rPr lang="en-US" sz="1600" dirty="0" smtClean="0">
                <a:solidFill>
                  <a:srgbClr val="0070C0"/>
                </a:solidFill>
                <a:latin typeface="Arial" panose="020B0604020202020204" pitchFamily="34" charset="0"/>
                <a:cs typeface="Arial" panose="020B0604020202020204" pitchFamily="34" charset="0"/>
              </a:rPr>
              <a:t>We </a:t>
            </a:r>
            <a:r>
              <a:rPr lang="en-US" sz="1600" dirty="0">
                <a:solidFill>
                  <a:srgbClr val="0070C0"/>
                </a:solidFill>
                <a:latin typeface="Arial" panose="020B0604020202020204" pitchFamily="34" charset="0"/>
                <a:cs typeface="Arial" panose="020B0604020202020204" pitchFamily="34" charset="0"/>
              </a:rPr>
              <a:t>have made and tested</a:t>
            </a:r>
            <a:r>
              <a:rPr lang="ru-RU" sz="1600" dirty="0" smtClean="0">
                <a:solidFill>
                  <a:srgbClr val="0070C0"/>
                </a:solidFill>
                <a:latin typeface="Arial" panose="020B0604020202020204" pitchFamily="34" charset="0"/>
                <a:cs typeface="Arial" panose="020B0604020202020204" pitchFamily="34" charset="0"/>
              </a:rPr>
              <a:t> </a:t>
            </a:r>
            <a:r>
              <a:rPr lang="ru-RU" sz="1600" dirty="0" err="1">
                <a:solidFill>
                  <a:srgbClr val="0070C0"/>
                </a:solidFill>
                <a:latin typeface="Arial" panose="020B0604020202020204" pitchFamily="34" charset="0"/>
                <a:cs typeface="Arial" panose="020B0604020202020204" pitchFamily="34" charset="0"/>
              </a:rPr>
              <a:t>the</a:t>
            </a:r>
            <a:r>
              <a:rPr lang="ru-RU" sz="1600" dirty="0">
                <a:solidFill>
                  <a:srgbClr val="0070C0"/>
                </a:solidFill>
                <a:latin typeface="Arial" panose="020B0604020202020204" pitchFamily="34" charset="0"/>
                <a:cs typeface="Arial" panose="020B0604020202020204" pitchFamily="34" charset="0"/>
              </a:rPr>
              <a:t> </a:t>
            </a:r>
            <a:r>
              <a:rPr lang="ru-RU" sz="1600" dirty="0" err="1">
                <a:solidFill>
                  <a:srgbClr val="0070C0"/>
                </a:solidFill>
                <a:latin typeface="Arial" panose="020B0604020202020204" pitchFamily="34" charset="0"/>
                <a:cs typeface="Arial" panose="020B0604020202020204" pitchFamily="34" charset="0"/>
              </a:rPr>
              <a:t>suspension</a:t>
            </a:r>
            <a:r>
              <a:rPr lang="ru-RU" sz="1600" dirty="0">
                <a:solidFill>
                  <a:srgbClr val="0070C0"/>
                </a:solidFill>
                <a:latin typeface="Arial" panose="020B0604020202020204" pitchFamily="34" charset="0"/>
                <a:cs typeface="Arial" panose="020B0604020202020204" pitchFamily="34" charset="0"/>
              </a:rPr>
              <a:t> </a:t>
            </a:r>
            <a:r>
              <a:rPr lang="ru-RU" sz="1600" dirty="0" err="1">
                <a:solidFill>
                  <a:srgbClr val="0070C0"/>
                </a:solidFill>
                <a:latin typeface="Arial" panose="020B0604020202020204" pitchFamily="34" charset="0"/>
                <a:cs typeface="Arial" panose="020B0604020202020204" pitchFamily="34" charset="0"/>
              </a:rPr>
              <a:t>at</a:t>
            </a:r>
            <a:r>
              <a:rPr lang="ru-RU" sz="1600" dirty="0">
                <a:solidFill>
                  <a:srgbClr val="0070C0"/>
                </a:solidFill>
                <a:latin typeface="Arial" panose="020B0604020202020204" pitchFamily="34" charset="0"/>
                <a:cs typeface="Arial" panose="020B0604020202020204" pitchFamily="34" charset="0"/>
              </a:rPr>
              <a:t> 300K </a:t>
            </a:r>
            <a:r>
              <a:rPr lang="ru-RU" sz="1600" dirty="0" err="1">
                <a:solidFill>
                  <a:srgbClr val="0070C0"/>
                </a:solidFill>
                <a:latin typeface="Arial" panose="020B0604020202020204" pitchFamily="34" charset="0"/>
                <a:cs typeface="Arial" panose="020B0604020202020204" pitchFamily="34" charset="0"/>
              </a:rPr>
              <a:t>and</a:t>
            </a:r>
            <a:r>
              <a:rPr lang="ru-RU" sz="1600" dirty="0">
                <a:solidFill>
                  <a:srgbClr val="0070C0"/>
                </a:solidFill>
                <a:latin typeface="Arial" panose="020B0604020202020204" pitchFamily="34" charset="0"/>
                <a:cs typeface="Arial" panose="020B0604020202020204" pitchFamily="34" charset="0"/>
              </a:rPr>
              <a:t> 100K</a:t>
            </a:r>
          </a:p>
        </p:txBody>
      </p:sp>
    </p:spTree>
    <p:extLst>
      <p:ext uri="{BB962C8B-B14F-4D97-AF65-F5344CB8AC3E}">
        <p14:creationId xmlns:p14="http://schemas.microsoft.com/office/powerpoint/2010/main" val="260690278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7635547" y="5317589"/>
            <a:ext cx="4443923" cy="940150"/>
          </a:xfrm>
        </p:spPr>
        <p:txBody>
          <a:bodyPr>
            <a:noAutofit/>
          </a:bodyPr>
          <a:lstStyle/>
          <a:p>
            <a:r>
              <a:rPr lang="en-GB" altLang="ru-RU" sz="1600" u="sng" dirty="0" smtClean="0">
                <a:solidFill>
                  <a:srgbClr val="0070C0"/>
                </a:solidFill>
                <a:latin typeface="Arial" panose="020B0604020202020204" pitchFamily="34" charset="0"/>
                <a:cs typeface="Arial" panose="020B0604020202020204" pitchFamily="34" charset="0"/>
              </a:rPr>
              <a:t>Calculation:</a:t>
            </a:r>
            <a:r>
              <a:rPr lang="en-GB" altLang="ru-RU" sz="1600" dirty="0" smtClean="0">
                <a:solidFill>
                  <a:srgbClr val="0070C0"/>
                </a:solidFill>
                <a:latin typeface="Arial" panose="020B0604020202020204" pitchFamily="34" charset="0"/>
                <a:cs typeface="Arial" panose="020B0604020202020204" pitchFamily="34" charset="0"/>
              </a:rPr>
              <a:t/>
            </a:r>
            <a:br>
              <a:rPr lang="en-GB" altLang="ru-RU" sz="1600" dirty="0" smtClean="0">
                <a:solidFill>
                  <a:srgbClr val="0070C0"/>
                </a:solidFill>
                <a:latin typeface="Arial" panose="020B0604020202020204" pitchFamily="34" charset="0"/>
                <a:cs typeface="Arial" panose="020B0604020202020204" pitchFamily="34" charset="0"/>
              </a:rPr>
            </a:br>
            <a:r>
              <a:rPr lang="en-GB" altLang="ru-RU" sz="1600" dirty="0" smtClean="0">
                <a:solidFill>
                  <a:srgbClr val="0070C0"/>
                </a:solidFill>
                <a:latin typeface="Arial" panose="020B0604020202020204" pitchFamily="34" charset="0"/>
                <a:cs typeface="Arial" panose="020B0604020202020204" pitchFamily="34" charset="0"/>
              </a:rPr>
              <a:t>The </a:t>
            </a:r>
            <a:r>
              <a:rPr lang="en-GB" altLang="ru-RU" sz="1600" dirty="0">
                <a:solidFill>
                  <a:srgbClr val="0070C0"/>
                </a:solidFill>
                <a:latin typeface="Arial" panose="020B0604020202020204" pitchFamily="34" charset="0"/>
                <a:cs typeface="Arial" panose="020B0604020202020204" pitchFamily="34" charset="0"/>
              </a:rPr>
              <a:t>maximum equivalent stress is </a:t>
            </a:r>
            <a:r>
              <a:rPr lang="ru-RU" altLang="ru-RU" sz="1600" dirty="0" smtClean="0">
                <a:solidFill>
                  <a:srgbClr val="0070C0"/>
                </a:solidFill>
                <a:latin typeface="Arial" panose="020B0604020202020204" pitchFamily="34" charset="0"/>
                <a:cs typeface="Arial" panose="020B0604020202020204" pitchFamily="34" charset="0"/>
              </a:rPr>
              <a:t>101</a:t>
            </a:r>
            <a:r>
              <a:rPr lang="en-GB" altLang="ru-RU" sz="1600" dirty="0" smtClean="0">
                <a:solidFill>
                  <a:srgbClr val="0070C0"/>
                </a:solidFill>
                <a:latin typeface="Arial" panose="020B0604020202020204" pitchFamily="34" charset="0"/>
                <a:cs typeface="Arial" panose="020B0604020202020204" pitchFamily="34" charset="0"/>
              </a:rPr>
              <a:t> </a:t>
            </a:r>
            <a:r>
              <a:rPr lang="en-GB" altLang="ru-RU" sz="1600" dirty="0" err="1" smtClean="0">
                <a:solidFill>
                  <a:srgbClr val="0070C0"/>
                </a:solidFill>
                <a:latin typeface="Arial" panose="020B0604020202020204" pitchFamily="34" charset="0"/>
                <a:cs typeface="Arial" panose="020B0604020202020204" pitchFamily="34" charset="0"/>
              </a:rPr>
              <a:t>Mpa</a:t>
            </a:r>
            <a:r>
              <a:rPr lang="ru-RU" altLang="ru-RU" sz="1600" dirty="0" smtClean="0">
                <a:solidFill>
                  <a:srgbClr val="0070C0"/>
                </a:solidFill>
                <a:latin typeface="Arial" panose="020B0604020202020204" pitchFamily="34" charset="0"/>
                <a:cs typeface="Arial" panose="020B0604020202020204" pitchFamily="34" charset="0"/>
              </a:rPr>
              <a:t/>
            </a:r>
            <a:br>
              <a:rPr lang="ru-RU" altLang="ru-RU" sz="1600" dirty="0" smtClean="0">
                <a:solidFill>
                  <a:srgbClr val="0070C0"/>
                </a:solidFill>
                <a:latin typeface="Arial" panose="020B0604020202020204" pitchFamily="34" charset="0"/>
                <a:cs typeface="Arial" panose="020B0604020202020204" pitchFamily="34" charset="0"/>
              </a:rPr>
            </a:br>
            <a:r>
              <a:rPr lang="en-GB" altLang="ru-RU" sz="1600" dirty="0">
                <a:solidFill>
                  <a:srgbClr val="0070C0"/>
                </a:solidFill>
                <a:latin typeface="Arial" panose="020B0604020202020204" pitchFamily="34" charset="0"/>
                <a:cs typeface="Arial" panose="020B0604020202020204" pitchFamily="34" charset="0"/>
              </a:rPr>
              <a:t>The maximum deformation is </a:t>
            </a:r>
            <a:r>
              <a:rPr lang="ru-RU" altLang="ru-RU" sz="1600" dirty="0" smtClean="0">
                <a:solidFill>
                  <a:srgbClr val="0070C0"/>
                </a:solidFill>
                <a:latin typeface="Arial" panose="020B0604020202020204" pitchFamily="34" charset="0"/>
                <a:cs typeface="Arial" panose="020B0604020202020204" pitchFamily="34" charset="0"/>
              </a:rPr>
              <a:t>1</a:t>
            </a:r>
            <a:r>
              <a:rPr lang="en-GB" altLang="ru-RU" sz="1600" dirty="0" smtClean="0">
                <a:solidFill>
                  <a:srgbClr val="0070C0"/>
                </a:solidFill>
                <a:latin typeface="Arial" panose="020B0604020202020204" pitchFamily="34" charset="0"/>
                <a:cs typeface="Arial" panose="020B0604020202020204" pitchFamily="34" charset="0"/>
              </a:rPr>
              <a:t>,</a:t>
            </a:r>
            <a:r>
              <a:rPr lang="ru-RU" altLang="ru-RU" sz="1600" dirty="0" smtClean="0">
                <a:solidFill>
                  <a:srgbClr val="0070C0"/>
                </a:solidFill>
                <a:latin typeface="Arial" panose="020B0604020202020204" pitchFamily="34" charset="0"/>
                <a:cs typeface="Arial" panose="020B0604020202020204" pitchFamily="34" charset="0"/>
              </a:rPr>
              <a:t>4</a:t>
            </a:r>
            <a:r>
              <a:rPr lang="en-GB" altLang="ru-RU" sz="1600" dirty="0" smtClean="0">
                <a:solidFill>
                  <a:srgbClr val="0070C0"/>
                </a:solidFill>
                <a:latin typeface="Arial" panose="020B0604020202020204" pitchFamily="34" charset="0"/>
                <a:cs typeface="Arial" panose="020B0604020202020204" pitchFamily="34" charset="0"/>
              </a:rPr>
              <a:t> </a:t>
            </a:r>
            <a:r>
              <a:rPr lang="en-GB" altLang="ru-RU" sz="1600" dirty="0">
                <a:solidFill>
                  <a:srgbClr val="0070C0"/>
                </a:solidFill>
                <a:latin typeface="Arial" panose="020B0604020202020204" pitchFamily="34" charset="0"/>
                <a:cs typeface="Arial" panose="020B0604020202020204" pitchFamily="34" charset="0"/>
              </a:rPr>
              <a:t>mm. </a:t>
            </a:r>
            <a:endParaRPr lang="ru-RU" sz="1600" dirty="0">
              <a:solidFill>
                <a:srgbClr val="0070C0"/>
              </a:solidFill>
              <a:latin typeface="Arial" panose="020B0604020202020204" pitchFamily="34" charset="0"/>
              <a:cs typeface="Arial" panose="020B0604020202020204" pitchFamily="34" charset="0"/>
            </a:endParaRPr>
          </a:p>
        </p:txBody>
      </p:sp>
      <p:sp>
        <p:nvSpPr>
          <p:cNvPr id="22" name="Заголовок 3"/>
          <p:cNvSpPr txBox="1">
            <a:spLocks/>
          </p:cNvSpPr>
          <p:nvPr/>
        </p:nvSpPr>
        <p:spPr>
          <a:xfrm>
            <a:off x="536040" y="107696"/>
            <a:ext cx="10515600" cy="75857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2800" dirty="0">
                <a:solidFill>
                  <a:srgbClr val="FF0000"/>
                </a:solidFill>
                <a:latin typeface="Times New Roman" panose="02020603050405020304" pitchFamily="18" charset="0"/>
                <a:cs typeface="Times New Roman" panose="02020603050405020304" pitchFamily="18" charset="0"/>
              </a:rPr>
              <a:t>Suspension (</a:t>
            </a:r>
            <a:r>
              <a:rPr lang="en-US" sz="2400" dirty="0">
                <a:solidFill>
                  <a:srgbClr val="FF0000"/>
                </a:solidFill>
                <a:latin typeface="Times New Roman" panose="02020603050405020304" pitchFamily="18" charset="0"/>
                <a:cs typeface="Times New Roman" panose="02020603050405020304" pitchFamily="18" charset="0"/>
              </a:rPr>
              <a:t>modified</a:t>
            </a:r>
            <a:r>
              <a:rPr lang="en-US" sz="2800" dirty="0">
                <a:solidFill>
                  <a:srgbClr val="FF0000"/>
                </a:solidFill>
                <a:latin typeface="Times New Roman" panose="02020603050405020304" pitchFamily="18" charset="0"/>
                <a:cs typeface="Times New Roman" panose="02020603050405020304" pitchFamily="18" charset="0"/>
              </a:rPr>
              <a:t>)</a:t>
            </a:r>
          </a:p>
          <a:p>
            <a:pPr algn="ctr">
              <a:lnSpc>
                <a:spcPct val="120000"/>
              </a:lnSpc>
            </a:pPr>
            <a:r>
              <a:rPr lang="en-US" altLang="ru-RU" sz="2000" dirty="0">
                <a:solidFill>
                  <a:srgbClr val="FF0000"/>
                </a:solidFill>
                <a:latin typeface="Times New Roman" panose="02020603050405020304" pitchFamily="18" charset="0"/>
                <a:cs typeface="Times New Roman" panose="02020603050405020304" pitchFamily="18" charset="0"/>
              </a:rPr>
              <a:t>Calculation for cross force P = </a:t>
            </a:r>
            <a:r>
              <a:rPr lang="en-US" altLang="ru-RU" sz="2000" dirty="0" smtClean="0">
                <a:solidFill>
                  <a:srgbClr val="FF0000"/>
                </a:solidFill>
                <a:latin typeface="Times New Roman" panose="02020603050405020304" pitchFamily="18" charset="0"/>
                <a:cs typeface="Times New Roman" panose="02020603050405020304" pitchFamily="18" charset="0"/>
              </a:rPr>
              <a:t>1</a:t>
            </a:r>
            <a:r>
              <a:rPr lang="ru-RU" altLang="ru-RU" sz="2000" dirty="0" smtClean="0">
                <a:solidFill>
                  <a:srgbClr val="FF0000"/>
                </a:solidFill>
                <a:latin typeface="Times New Roman" panose="02020603050405020304" pitchFamily="18" charset="0"/>
                <a:cs typeface="Times New Roman" panose="02020603050405020304" pitchFamily="18" charset="0"/>
              </a:rPr>
              <a:t>,5</a:t>
            </a:r>
            <a:r>
              <a:rPr lang="en-US" altLang="ru-RU" sz="2000" dirty="0" smtClean="0">
                <a:solidFill>
                  <a:srgbClr val="FF0000"/>
                </a:solidFill>
                <a:latin typeface="Times New Roman" panose="02020603050405020304" pitchFamily="18" charset="0"/>
                <a:cs typeface="Times New Roman" panose="02020603050405020304" pitchFamily="18" charset="0"/>
              </a:rPr>
              <a:t> </a:t>
            </a:r>
            <a:r>
              <a:rPr lang="en-US" altLang="ru-RU" sz="2000" dirty="0">
                <a:solidFill>
                  <a:srgbClr val="FF0000"/>
                </a:solidFill>
                <a:latin typeface="Times New Roman" panose="02020603050405020304" pitchFamily="18" charset="0"/>
                <a:cs typeface="Times New Roman" panose="02020603050405020304" pitchFamily="18" charset="0"/>
              </a:rPr>
              <a:t>t. (material – </a:t>
            </a:r>
            <a:r>
              <a:rPr lang="ru-RU" altLang="ru-RU" sz="2000" dirty="0">
                <a:solidFill>
                  <a:srgbClr val="FF0000"/>
                </a:solidFill>
                <a:latin typeface="Times New Roman" panose="02020603050405020304" pitchFamily="18" charset="0"/>
                <a:cs typeface="Times New Roman" panose="02020603050405020304" pitchFamily="18" charset="0"/>
              </a:rPr>
              <a:t>СТЭФ-1</a:t>
            </a:r>
            <a:r>
              <a:rPr lang="en-US" altLang="ru-RU" sz="2000" dirty="0">
                <a:solidFill>
                  <a:srgbClr val="FF0000"/>
                </a:solidFill>
                <a:latin typeface="Times New Roman" panose="02020603050405020304" pitchFamily="18" charset="0"/>
                <a:cs typeface="Times New Roman" panose="02020603050405020304" pitchFamily="18" charset="0"/>
              </a:rPr>
              <a:t>)</a:t>
            </a:r>
            <a:endParaRPr lang="ru-RU" sz="2000" dirty="0">
              <a:solidFill>
                <a:srgbClr val="FF0000"/>
              </a:solidFill>
              <a:latin typeface="Times New Roman" panose="02020603050405020304" pitchFamily="18" charset="0"/>
              <a:cs typeface="Times New Roman" panose="02020603050405020304" pitchFamily="18" charset="0"/>
            </a:endParaRPr>
          </a:p>
        </p:txBody>
      </p:sp>
      <p:sp>
        <p:nvSpPr>
          <p:cNvPr id="2" name="Дата 1"/>
          <p:cNvSpPr>
            <a:spLocks noGrp="1"/>
          </p:cNvSpPr>
          <p:nvPr>
            <p:ph type="dt" sz="half" idx="10"/>
          </p:nvPr>
        </p:nvSpPr>
        <p:spPr>
          <a:xfrm>
            <a:off x="10896600" y="6364654"/>
            <a:ext cx="920262" cy="365125"/>
          </a:xfrm>
        </p:spPr>
        <p:txBody>
          <a:bodyPr/>
          <a:lstStyle/>
          <a:p>
            <a:fld id="{6F1C184C-5A94-4B36-AF8D-001D1B1A8B26}" type="datetime1">
              <a:rPr lang="ru-RU" smtClean="0"/>
              <a:t>22.04.2023</a:t>
            </a:fld>
            <a:endParaRPr lang="ru-RU" dirty="0"/>
          </a:p>
        </p:txBody>
      </p:sp>
      <p:sp>
        <p:nvSpPr>
          <p:cNvPr id="3" name="Нижний колонтитул 2"/>
          <p:cNvSpPr>
            <a:spLocks noGrp="1"/>
          </p:cNvSpPr>
          <p:nvPr>
            <p:ph type="ftr" sz="quarter" idx="11"/>
          </p:nvPr>
        </p:nvSpPr>
        <p:spPr/>
        <p:txBody>
          <a:bodyPr/>
          <a:lstStyle/>
          <a:p>
            <a:r>
              <a:rPr lang="en-US" smtClean="0"/>
              <a:t>S.Pivovarov, E. Pyata, BINP, SPD Magnet</a:t>
            </a:r>
            <a:endParaRPr lang="ru-RU" dirty="0"/>
          </a:p>
        </p:txBody>
      </p:sp>
      <p:pic>
        <p:nvPicPr>
          <p:cNvPr id="8" name="Рисунок 7"/>
          <p:cNvPicPr/>
          <p:nvPr/>
        </p:nvPicPr>
        <p:blipFill rotWithShape="1">
          <a:blip r:embed="rId2">
            <a:extLst>
              <a:ext uri="{28A0092B-C50C-407E-A947-70E740481C1C}">
                <a14:useLocalDpi xmlns:a14="http://schemas.microsoft.com/office/drawing/2010/main" val="0"/>
              </a:ext>
            </a:extLst>
          </a:blip>
          <a:srcRect l="5623" t="24915" r="3018" b="17426"/>
          <a:stretch/>
        </p:blipFill>
        <p:spPr bwMode="auto">
          <a:xfrm>
            <a:off x="447848" y="1163465"/>
            <a:ext cx="4539788" cy="3457026"/>
          </a:xfrm>
          <a:prstGeom prst="rect">
            <a:avLst/>
          </a:prstGeom>
          <a:ln>
            <a:noFill/>
          </a:ln>
          <a:extLst>
            <a:ext uri="{53640926-AAD7-44D8-BBD7-CCE9431645EC}">
              <a14:shadowObscured xmlns:a14="http://schemas.microsoft.com/office/drawing/2010/main"/>
            </a:ext>
          </a:extLst>
        </p:spPr>
      </p:pic>
      <p:pic>
        <p:nvPicPr>
          <p:cNvPr id="9" name="Рисунок 8"/>
          <p:cNvPicPr/>
          <p:nvPr/>
        </p:nvPicPr>
        <p:blipFill>
          <a:blip r:embed="rId3" cstate="print">
            <a:extLst>
              <a:ext uri="{28A0092B-C50C-407E-A947-70E740481C1C}">
                <a14:useLocalDpi xmlns:a14="http://schemas.microsoft.com/office/drawing/2010/main" val="0"/>
              </a:ext>
            </a:extLst>
          </a:blip>
          <a:srcRect r="44316" b="28984"/>
          <a:stretch>
            <a:fillRect/>
          </a:stretch>
        </p:blipFill>
        <p:spPr bwMode="auto">
          <a:xfrm>
            <a:off x="5257771" y="2742926"/>
            <a:ext cx="3761537" cy="2688099"/>
          </a:xfrm>
          <a:prstGeom prst="rect">
            <a:avLst/>
          </a:prstGeom>
          <a:noFill/>
          <a:ln>
            <a:noFill/>
          </a:ln>
        </p:spPr>
      </p:pic>
      <p:pic>
        <p:nvPicPr>
          <p:cNvPr id="11" name="Рисунок 10"/>
          <p:cNvPicPr/>
          <p:nvPr/>
        </p:nvPicPr>
        <p:blipFill>
          <a:blip r:embed="rId4" cstate="print">
            <a:extLst>
              <a:ext uri="{28A0092B-C50C-407E-A947-70E740481C1C}">
                <a14:useLocalDpi xmlns:a14="http://schemas.microsoft.com/office/drawing/2010/main" val="0"/>
              </a:ext>
            </a:extLst>
          </a:blip>
          <a:srcRect r="40172" b="28496"/>
          <a:stretch>
            <a:fillRect/>
          </a:stretch>
        </p:blipFill>
        <p:spPr bwMode="auto">
          <a:xfrm>
            <a:off x="7737764" y="866275"/>
            <a:ext cx="4239490" cy="2846744"/>
          </a:xfrm>
          <a:prstGeom prst="rect">
            <a:avLst/>
          </a:prstGeom>
          <a:noFill/>
          <a:ln>
            <a:noFill/>
          </a:ln>
        </p:spPr>
      </p:pic>
      <p:sp>
        <p:nvSpPr>
          <p:cNvPr id="5" name="Прямоугольник 4"/>
          <p:cNvSpPr/>
          <p:nvPr/>
        </p:nvSpPr>
        <p:spPr>
          <a:xfrm>
            <a:off x="447848" y="5493336"/>
            <a:ext cx="6096000" cy="584775"/>
          </a:xfrm>
          <a:prstGeom prst="rect">
            <a:avLst/>
          </a:prstGeom>
        </p:spPr>
        <p:txBody>
          <a:bodyPr>
            <a:spAutoFit/>
          </a:bodyPr>
          <a:lstStyle/>
          <a:p>
            <a:r>
              <a:rPr lang="ru-RU" sz="1600" dirty="0">
                <a:solidFill>
                  <a:srgbClr val="0070C0"/>
                </a:solidFill>
                <a:latin typeface="Arial" panose="020B0604020202020204" pitchFamily="34" charset="0"/>
                <a:cs typeface="Arial" panose="020B0604020202020204" pitchFamily="34" charset="0"/>
              </a:rPr>
              <a:t>I </a:t>
            </a:r>
            <a:r>
              <a:rPr lang="en-US" sz="1600" dirty="0" smtClean="0">
                <a:solidFill>
                  <a:srgbClr val="0070C0"/>
                </a:solidFill>
                <a:latin typeface="Arial" panose="020B0604020202020204" pitchFamily="34" charset="0"/>
                <a:cs typeface="Arial" panose="020B0604020202020204" pitchFamily="34" charset="0"/>
              </a:rPr>
              <a:t>modified </a:t>
            </a:r>
            <a:r>
              <a:rPr lang="ru-RU" sz="1600" dirty="0" err="1" smtClean="0">
                <a:solidFill>
                  <a:srgbClr val="0070C0"/>
                </a:solidFill>
                <a:latin typeface="Arial" panose="020B0604020202020204" pitchFamily="34" charset="0"/>
                <a:cs typeface="Arial" panose="020B0604020202020204" pitchFamily="34" charset="0"/>
              </a:rPr>
              <a:t>the</a:t>
            </a:r>
            <a:r>
              <a:rPr lang="ru-RU" sz="1600" dirty="0" smtClean="0">
                <a:solidFill>
                  <a:srgbClr val="0070C0"/>
                </a:solidFill>
                <a:latin typeface="Arial" panose="020B0604020202020204" pitchFamily="34" charset="0"/>
                <a:cs typeface="Arial" panose="020B0604020202020204" pitchFamily="34" charset="0"/>
              </a:rPr>
              <a:t> </a:t>
            </a:r>
            <a:r>
              <a:rPr lang="ru-RU" sz="1600" dirty="0" err="1">
                <a:solidFill>
                  <a:srgbClr val="0070C0"/>
                </a:solidFill>
                <a:latin typeface="Arial" panose="020B0604020202020204" pitchFamily="34" charset="0"/>
                <a:cs typeface="Arial" panose="020B0604020202020204" pitchFamily="34" charset="0"/>
              </a:rPr>
              <a:t>suspension</a:t>
            </a:r>
            <a:r>
              <a:rPr lang="ru-RU" sz="1600" dirty="0">
                <a:solidFill>
                  <a:srgbClr val="0070C0"/>
                </a:solidFill>
                <a:latin typeface="Arial" panose="020B0604020202020204" pitchFamily="34" charset="0"/>
                <a:cs typeface="Arial" panose="020B0604020202020204" pitchFamily="34" charset="0"/>
              </a:rPr>
              <a:t>. </a:t>
            </a:r>
            <a:r>
              <a:rPr lang="ru-RU" sz="1600" dirty="0" err="1">
                <a:solidFill>
                  <a:srgbClr val="0070C0"/>
                </a:solidFill>
                <a:latin typeface="Arial" panose="020B0604020202020204" pitchFamily="34" charset="0"/>
                <a:cs typeface="Arial" panose="020B0604020202020204" pitchFamily="34" charset="0"/>
              </a:rPr>
              <a:t>We</a:t>
            </a:r>
            <a:r>
              <a:rPr lang="ru-RU" sz="1600" dirty="0">
                <a:solidFill>
                  <a:srgbClr val="0070C0"/>
                </a:solidFill>
                <a:latin typeface="Arial" panose="020B0604020202020204" pitchFamily="34" charset="0"/>
                <a:cs typeface="Arial" panose="020B0604020202020204" pitchFamily="34" charset="0"/>
              </a:rPr>
              <a:t> </a:t>
            </a:r>
            <a:r>
              <a:rPr lang="ru-RU" sz="1600" dirty="0" err="1">
                <a:solidFill>
                  <a:srgbClr val="0070C0"/>
                </a:solidFill>
                <a:latin typeface="Arial" panose="020B0604020202020204" pitchFamily="34" charset="0"/>
                <a:cs typeface="Arial" panose="020B0604020202020204" pitchFamily="34" charset="0"/>
              </a:rPr>
              <a:t>plan</a:t>
            </a:r>
            <a:r>
              <a:rPr lang="ru-RU" sz="1600" dirty="0">
                <a:solidFill>
                  <a:srgbClr val="0070C0"/>
                </a:solidFill>
                <a:latin typeface="Arial" panose="020B0604020202020204" pitchFamily="34" charset="0"/>
                <a:cs typeface="Arial" panose="020B0604020202020204" pitchFamily="34" charset="0"/>
              </a:rPr>
              <a:t> </a:t>
            </a:r>
            <a:r>
              <a:rPr lang="ru-RU" sz="1600" dirty="0" err="1">
                <a:solidFill>
                  <a:srgbClr val="0070C0"/>
                </a:solidFill>
                <a:latin typeface="Arial" panose="020B0604020202020204" pitchFamily="34" charset="0"/>
                <a:cs typeface="Arial" panose="020B0604020202020204" pitchFamily="34" charset="0"/>
              </a:rPr>
              <a:t>to</a:t>
            </a:r>
            <a:r>
              <a:rPr lang="ru-RU" sz="1600" dirty="0">
                <a:solidFill>
                  <a:srgbClr val="0070C0"/>
                </a:solidFill>
                <a:latin typeface="Arial" panose="020B0604020202020204" pitchFamily="34" charset="0"/>
                <a:cs typeface="Arial" panose="020B0604020202020204" pitchFamily="34" charset="0"/>
              </a:rPr>
              <a:t> </a:t>
            </a:r>
            <a:r>
              <a:rPr lang="ru-RU" sz="1600" dirty="0" err="1">
                <a:solidFill>
                  <a:srgbClr val="0070C0"/>
                </a:solidFill>
                <a:latin typeface="Arial" panose="020B0604020202020204" pitchFamily="34" charset="0"/>
                <a:cs typeface="Arial" panose="020B0604020202020204" pitchFamily="34" charset="0"/>
              </a:rPr>
              <a:t>manufacture</a:t>
            </a:r>
            <a:r>
              <a:rPr lang="ru-RU" sz="1600" dirty="0">
                <a:solidFill>
                  <a:srgbClr val="0070C0"/>
                </a:solidFill>
                <a:latin typeface="Arial" panose="020B0604020202020204" pitchFamily="34" charset="0"/>
                <a:cs typeface="Arial" panose="020B0604020202020204" pitchFamily="34" charset="0"/>
              </a:rPr>
              <a:t> </a:t>
            </a:r>
            <a:r>
              <a:rPr lang="ru-RU" sz="1600" dirty="0" err="1">
                <a:solidFill>
                  <a:srgbClr val="0070C0"/>
                </a:solidFill>
                <a:latin typeface="Arial" panose="020B0604020202020204" pitchFamily="34" charset="0"/>
                <a:cs typeface="Arial" panose="020B0604020202020204" pitchFamily="34" charset="0"/>
              </a:rPr>
              <a:t>and</a:t>
            </a:r>
            <a:r>
              <a:rPr lang="ru-RU" sz="1600" dirty="0">
                <a:solidFill>
                  <a:srgbClr val="0070C0"/>
                </a:solidFill>
                <a:latin typeface="Arial" panose="020B0604020202020204" pitchFamily="34" charset="0"/>
                <a:cs typeface="Arial" panose="020B0604020202020204" pitchFamily="34" charset="0"/>
              </a:rPr>
              <a:t> </a:t>
            </a:r>
            <a:r>
              <a:rPr lang="ru-RU" sz="1600" dirty="0" err="1">
                <a:solidFill>
                  <a:srgbClr val="0070C0"/>
                </a:solidFill>
                <a:latin typeface="Arial" panose="020B0604020202020204" pitchFamily="34" charset="0"/>
                <a:cs typeface="Arial" panose="020B0604020202020204" pitchFamily="34" charset="0"/>
              </a:rPr>
              <a:t>test</a:t>
            </a:r>
            <a:r>
              <a:rPr lang="ru-RU" sz="1600" dirty="0">
                <a:solidFill>
                  <a:srgbClr val="0070C0"/>
                </a:solidFill>
                <a:latin typeface="Arial" panose="020B0604020202020204" pitchFamily="34" charset="0"/>
                <a:cs typeface="Arial" panose="020B0604020202020204" pitchFamily="34" charset="0"/>
              </a:rPr>
              <a:t> </a:t>
            </a:r>
            <a:r>
              <a:rPr lang="ru-RU" sz="1600" dirty="0" err="1">
                <a:solidFill>
                  <a:srgbClr val="0070C0"/>
                </a:solidFill>
                <a:latin typeface="Arial" panose="020B0604020202020204" pitchFamily="34" charset="0"/>
                <a:cs typeface="Arial" panose="020B0604020202020204" pitchFamily="34" charset="0"/>
              </a:rPr>
              <a:t>the</a:t>
            </a:r>
            <a:r>
              <a:rPr lang="ru-RU" sz="1600" dirty="0">
                <a:solidFill>
                  <a:srgbClr val="0070C0"/>
                </a:solidFill>
                <a:latin typeface="Arial" panose="020B0604020202020204" pitchFamily="34" charset="0"/>
                <a:cs typeface="Arial" panose="020B0604020202020204" pitchFamily="34" charset="0"/>
              </a:rPr>
              <a:t> </a:t>
            </a:r>
            <a:r>
              <a:rPr lang="en-US" sz="1600" dirty="0">
                <a:solidFill>
                  <a:srgbClr val="0070C0"/>
                </a:solidFill>
                <a:latin typeface="Arial" panose="020B0604020202020204" pitchFamily="34" charset="0"/>
                <a:cs typeface="Arial" panose="020B0604020202020204" pitchFamily="34" charset="0"/>
              </a:rPr>
              <a:t>modified</a:t>
            </a:r>
            <a:r>
              <a:rPr lang="ru-RU" sz="1600" dirty="0" smtClean="0">
                <a:solidFill>
                  <a:srgbClr val="0070C0"/>
                </a:solidFill>
                <a:latin typeface="Arial" panose="020B0604020202020204" pitchFamily="34" charset="0"/>
                <a:cs typeface="Arial" panose="020B0604020202020204" pitchFamily="34" charset="0"/>
              </a:rPr>
              <a:t> </a:t>
            </a:r>
            <a:r>
              <a:rPr lang="ru-RU" sz="1600" dirty="0" err="1">
                <a:solidFill>
                  <a:srgbClr val="0070C0"/>
                </a:solidFill>
                <a:latin typeface="Arial" panose="020B0604020202020204" pitchFamily="34" charset="0"/>
                <a:cs typeface="Arial" panose="020B0604020202020204" pitchFamily="34" charset="0"/>
              </a:rPr>
              <a:t>suspension</a:t>
            </a:r>
            <a:r>
              <a:rPr lang="ru-RU" sz="1600" dirty="0">
                <a:solidFill>
                  <a:srgbClr val="0070C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40236533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536040" y="6038589"/>
            <a:ext cx="10811228" cy="641179"/>
          </a:xfrm>
        </p:spPr>
        <p:txBody>
          <a:bodyPr>
            <a:noAutofit/>
          </a:bodyPr>
          <a:lstStyle/>
          <a:p>
            <a:r>
              <a:rPr lang="en-GB" altLang="ru-RU" sz="1600" dirty="0">
                <a:solidFill>
                  <a:srgbClr val="0070C0"/>
                </a:solidFill>
                <a:latin typeface="Arial" panose="020B0604020202020204" pitchFamily="34" charset="0"/>
                <a:cs typeface="Arial" panose="020B0604020202020204" pitchFamily="34" charset="0"/>
              </a:rPr>
              <a:t>The maximum equivalent stress is 46.2 MPa. The maximum deformation is </a:t>
            </a:r>
            <a:r>
              <a:rPr lang="en-GB" altLang="ru-RU" sz="1600" dirty="0" smtClean="0">
                <a:solidFill>
                  <a:srgbClr val="0070C0"/>
                </a:solidFill>
                <a:latin typeface="Arial" panose="020B0604020202020204" pitchFamily="34" charset="0"/>
                <a:cs typeface="Arial" panose="020B0604020202020204" pitchFamily="34" charset="0"/>
              </a:rPr>
              <a:t>0,43 </a:t>
            </a:r>
            <a:r>
              <a:rPr lang="en-GB" altLang="ru-RU" sz="1600" dirty="0">
                <a:solidFill>
                  <a:srgbClr val="0070C0"/>
                </a:solidFill>
                <a:latin typeface="Arial" panose="020B0604020202020204" pitchFamily="34" charset="0"/>
                <a:cs typeface="Arial" panose="020B0604020202020204" pitchFamily="34" charset="0"/>
              </a:rPr>
              <a:t>mm. </a:t>
            </a:r>
            <a:r>
              <a:rPr lang="de-DE" altLang="ru-RU" sz="1600" dirty="0">
                <a:solidFill>
                  <a:srgbClr val="0070C0"/>
                </a:solidFill>
                <a:latin typeface="Arial" panose="020B0604020202020204" pitchFamily="34" charset="0"/>
                <a:cs typeface="Arial" panose="020B0604020202020204" pitchFamily="34" charset="0"/>
              </a:rPr>
              <a:t/>
            </a:r>
            <a:br>
              <a:rPr lang="de-DE" altLang="ru-RU" sz="1600" dirty="0">
                <a:solidFill>
                  <a:srgbClr val="0070C0"/>
                </a:solidFill>
                <a:latin typeface="Arial" panose="020B0604020202020204" pitchFamily="34" charset="0"/>
                <a:cs typeface="Arial" panose="020B0604020202020204" pitchFamily="34" charset="0"/>
              </a:rPr>
            </a:br>
            <a:endParaRPr lang="ru-RU" sz="1600" dirty="0">
              <a:solidFill>
                <a:srgbClr val="0070C0"/>
              </a:solidFill>
              <a:latin typeface="Arial" panose="020B0604020202020204" pitchFamily="34" charset="0"/>
              <a:cs typeface="Arial" panose="020B0604020202020204" pitchFamily="34" charset="0"/>
            </a:endParaRPr>
          </a:p>
        </p:txBody>
      </p:sp>
      <p:sp>
        <p:nvSpPr>
          <p:cNvPr id="22" name="Заголовок 3"/>
          <p:cNvSpPr txBox="1">
            <a:spLocks/>
          </p:cNvSpPr>
          <p:nvPr/>
        </p:nvSpPr>
        <p:spPr>
          <a:xfrm>
            <a:off x="536040" y="107696"/>
            <a:ext cx="10515600" cy="75857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2400" dirty="0">
                <a:solidFill>
                  <a:srgbClr val="FF0000"/>
                </a:solidFill>
                <a:latin typeface="Times New Roman" panose="02020603050405020304" pitchFamily="18" charset="0"/>
                <a:cs typeface="Times New Roman" panose="02020603050405020304" pitchFamily="18" charset="0"/>
              </a:rPr>
              <a:t>Suspension</a:t>
            </a:r>
            <a:r>
              <a:rPr lang="en-US" sz="2200" dirty="0" smtClean="0">
                <a:solidFill>
                  <a:srgbClr val="FF0000"/>
                </a:solidFill>
                <a:latin typeface="Times New Roman" panose="02020603050405020304" pitchFamily="18" charset="0"/>
                <a:cs typeface="Times New Roman" panose="02020603050405020304" pitchFamily="18" charset="0"/>
              </a:rPr>
              <a:t> </a:t>
            </a:r>
            <a:r>
              <a:rPr lang="en-US" sz="2200" dirty="0">
                <a:solidFill>
                  <a:srgbClr val="FF0000"/>
                </a:solidFill>
                <a:latin typeface="Times New Roman" panose="02020603050405020304" pitchFamily="18" charset="0"/>
                <a:cs typeface="Times New Roman" panose="02020603050405020304" pitchFamily="18" charset="0"/>
              </a:rPr>
              <a:t>(calculation)</a:t>
            </a:r>
          </a:p>
          <a:p>
            <a:pPr algn="ctr">
              <a:lnSpc>
                <a:spcPct val="120000"/>
              </a:lnSpc>
            </a:pPr>
            <a:r>
              <a:rPr lang="en-US" sz="2200" dirty="0" smtClean="0">
                <a:solidFill>
                  <a:srgbClr val="FF0000"/>
                </a:solidFill>
                <a:latin typeface="Times New Roman" panose="02020603050405020304" pitchFamily="18" charset="0"/>
                <a:cs typeface="Times New Roman" panose="02020603050405020304" pitchFamily="18" charset="0"/>
              </a:rPr>
              <a:t>P</a:t>
            </a:r>
            <a:r>
              <a:rPr lang="ru-RU" sz="2200" dirty="0" smtClean="0">
                <a:solidFill>
                  <a:srgbClr val="FF0000"/>
                </a:solidFill>
                <a:latin typeface="Times New Roman" panose="02020603050405020304" pitchFamily="18" charset="0"/>
                <a:cs typeface="Times New Roman" panose="02020603050405020304" pitchFamily="18" charset="0"/>
              </a:rPr>
              <a:t> = </a:t>
            </a:r>
            <a:r>
              <a:rPr lang="en-US" sz="2200" dirty="0" smtClean="0">
                <a:solidFill>
                  <a:srgbClr val="FF0000"/>
                </a:solidFill>
                <a:latin typeface="Times New Roman" panose="02020603050405020304" pitchFamily="18" charset="0"/>
                <a:cs typeface="Times New Roman" panose="02020603050405020304" pitchFamily="18" charset="0"/>
              </a:rPr>
              <a:t>9 t</a:t>
            </a:r>
            <a:r>
              <a:rPr lang="en-US" sz="2200" dirty="0">
                <a:solidFill>
                  <a:srgbClr val="FF0000"/>
                </a:solidFill>
                <a:latin typeface="Times New Roman" panose="02020603050405020304" pitchFamily="18" charset="0"/>
                <a:cs typeface="Times New Roman" panose="02020603050405020304" pitchFamily="18" charset="0"/>
              </a:rPr>
              <a:t>.</a:t>
            </a:r>
            <a:r>
              <a:rPr lang="en-US" sz="2200" dirty="0" smtClean="0">
                <a:solidFill>
                  <a:srgbClr val="FF0000"/>
                </a:solidFill>
                <a:latin typeface="Times New Roman" panose="02020603050405020304" pitchFamily="18" charset="0"/>
                <a:cs typeface="Times New Roman" panose="02020603050405020304" pitchFamily="18" charset="0"/>
              </a:rPr>
              <a:t> </a:t>
            </a:r>
            <a:r>
              <a:rPr lang="en-US" sz="2200" dirty="0">
                <a:solidFill>
                  <a:srgbClr val="FF0000"/>
                </a:solidFill>
                <a:latin typeface="Times New Roman" panose="02020603050405020304" pitchFamily="18" charset="0"/>
                <a:cs typeface="Times New Roman" panose="02020603050405020304" pitchFamily="18" charset="0"/>
              </a:rPr>
              <a:t>(magnetic forces from </a:t>
            </a:r>
            <a:r>
              <a:rPr lang="en-US" sz="2200" dirty="0" smtClean="0">
                <a:solidFill>
                  <a:srgbClr val="FF0000"/>
                </a:solidFill>
                <a:latin typeface="Times New Roman" panose="02020603050405020304" pitchFamily="18" charset="0"/>
                <a:cs typeface="Times New Roman" panose="02020603050405020304" pitchFamily="18" charset="0"/>
              </a:rPr>
              <a:t>displacement</a:t>
            </a:r>
            <a:r>
              <a:rPr lang="ru-RU" sz="2200" dirty="0" smtClean="0">
                <a:solidFill>
                  <a:srgbClr val="FF0000"/>
                </a:solidFill>
                <a:latin typeface="Times New Roman" panose="02020603050405020304" pitchFamily="18" charset="0"/>
                <a:cs typeface="Times New Roman" panose="02020603050405020304" pitchFamily="18" charset="0"/>
              </a:rPr>
              <a:t> </a:t>
            </a:r>
            <a:r>
              <a:rPr lang="en-US" sz="2200" dirty="0" smtClean="0">
                <a:solidFill>
                  <a:srgbClr val="FF0000"/>
                </a:solidFill>
                <a:latin typeface="Times New Roman" panose="02020603050405020304" pitchFamily="18" charset="0"/>
                <a:cs typeface="Times New Roman" panose="02020603050405020304" pitchFamily="18" charset="0"/>
              </a:rPr>
              <a:t>Coils along </a:t>
            </a:r>
            <a:r>
              <a:rPr lang="en-US" sz="2200" dirty="0">
                <a:solidFill>
                  <a:srgbClr val="FF0000"/>
                </a:solidFill>
                <a:latin typeface="Times New Roman" panose="02020603050405020304" pitchFamily="18" charset="0"/>
                <a:cs typeface="Times New Roman" panose="02020603050405020304" pitchFamily="18" charset="0"/>
              </a:rPr>
              <a:t>the axis by 5 mm) + 10 tons (2g).</a:t>
            </a:r>
            <a:endParaRPr lang="ru-RU" sz="1800" dirty="0">
              <a:solidFill>
                <a:srgbClr val="FF0000"/>
              </a:solidFill>
              <a:latin typeface="Times New Roman" panose="02020603050405020304" pitchFamily="18" charset="0"/>
              <a:cs typeface="Times New Roman" panose="02020603050405020304" pitchFamily="18" charset="0"/>
            </a:endParaRPr>
          </a:p>
        </p:txBody>
      </p:sp>
      <p:sp>
        <p:nvSpPr>
          <p:cNvPr id="2" name="Дата 1"/>
          <p:cNvSpPr>
            <a:spLocks noGrp="1"/>
          </p:cNvSpPr>
          <p:nvPr>
            <p:ph type="dt" sz="half" idx="10"/>
          </p:nvPr>
        </p:nvSpPr>
        <p:spPr>
          <a:xfrm>
            <a:off x="10873949" y="6420557"/>
            <a:ext cx="946638" cy="365125"/>
          </a:xfrm>
        </p:spPr>
        <p:txBody>
          <a:bodyPr/>
          <a:lstStyle/>
          <a:p>
            <a:fld id="{2837F55D-CA75-4401-AD56-1311E2093477}" type="datetime1">
              <a:rPr lang="ru-RU" smtClean="0"/>
              <a:t>22.04.2023</a:t>
            </a:fld>
            <a:endParaRPr lang="ru-RU" dirty="0"/>
          </a:p>
        </p:txBody>
      </p:sp>
      <p:sp>
        <p:nvSpPr>
          <p:cNvPr id="3" name="Нижний колонтитул 2"/>
          <p:cNvSpPr>
            <a:spLocks noGrp="1"/>
          </p:cNvSpPr>
          <p:nvPr>
            <p:ph type="ftr" sz="quarter" idx="11"/>
          </p:nvPr>
        </p:nvSpPr>
        <p:spPr/>
        <p:txBody>
          <a:bodyPr/>
          <a:lstStyle/>
          <a:p>
            <a:r>
              <a:rPr lang="en-US" smtClean="0"/>
              <a:t>S.Pivovarov, E. Pyata, BINP, SPD Magnet</a:t>
            </a:r>
            <a:endParaRPr lang="ru-RU"/>
          </a:p>
        </p:txBody>
      </p:sp>
      <p:pic>
        <p:nvPicPr>
          <p:cNvPr id="14" name="Рисунок 13"/>
          <p:cNvPicPr/>
          <p:nvPr/>
        </p:nvPicPr>
        <p:blipFill rotWithShape="1">
          <a:blip r:embed="rId2"/>
          <a:srcRect l="49408" t="9581" r="18618" b="28376"/>
          <a:stretch/>
        </p:blipFill>
        <p:spPr bwMode="auto">
          <a:xfrm>
            <a:off x="768985" y="1326776"/>
            <a:ext cx="5327015" cy="3322320"/>
          </a:xfrm>
          <a:prstGeom prst="rect">
            <a:avLst/>
          </a:prstGeom>
          <a:ln>
            <a:noFill/>
          </a:ln>
          <a:extLst>
            <a:ext uri="{53640926-AAD7-44D8-BBD7-CCE9431645EC}">
              <a14:shadowObscured xmlns:a14="http://schemas.microsoft.com/office/drawing/2010/main"/>
            </a:ext>
          </a:extLst>
        </p:spPr>
      </p:pic>
      <p:pic>
        <p:nvPicPr>
          <p:cNvPr id="16" name="Рисунок 15"/>
          <p:cNvPicPr/>
          <p:nvPr/>
        </p:nvPicPr>
        <p:blipFill rotWithShape="1">
          <a:blip r:embed="rId3"/>
          <a:srcRect l="49396" t="10828" r="18752" b="29625"/>
          <a:stretch/>
        </p:blipFill>
        <p:spPr bwMode="auto">
          <a:xfrm>
            <a:off x="6268384" y="1495051"/>
            <a:ext cx="4969510" cy="298577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24007093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859980" y="77216"/>
            <a:ext cx="10515600" cy="589032"/>
          </a:xfrm>
        </p:spPr>
        <p:txBody>
          <a:bodyPr>
            <a:normAutofit/>
          </a:bodyPr>
          <a:lstStyle/>
          <a:p>
            <a:pPr algn="ctr"/>
            <a:r>
              <a:rPr lang="en-US" sz="2400" dirty="0" smtClean="0">
                <a:solidFill>
                  <a:srgbClr val="FF0000"/>
                </a:solidFill>
                <a:latin typeface="Times New Roman" panose="02020603050405020304" pitchFamily="18" charset="0"/>
                <a:cs typeface="Times New Roman" panose="02020603050405020304" pitchFamily="18" charset="0"/>
              </a:rPr>
              <a:t>SPD</a:t>
            </a:r>
            <a:r>
              <a:rPr lang="ru-RU" sz="2400" dirty="0" smtClean="0">
                <a:solidFill>
                  <a:srgbClr val="FF0000"/>
                </a:solidFill>
                <a:latin typeface="Times New Roman" panose="02020603050405020304" pitchFamily="18" charset="0"/>
                <a:cs typeface="Times New Roman" panose="02020603050405020304" pitchFamily="18" charset="0"/>
              </a:rPr>
              <a:t> Магнит </a:t>
            </a:r>
            <a:r>
              <a:rPr lang="en-US" sz="2400" dirty="0" smtClean="0">
                <a:solidFill>
                  <a:srgbClr val="FF0000"/>
                </a:solidFill>
                <a:latin typeface="Times New Roman" panose="02020603050405020304" pitchFamily="18" charset="0"/>
                <a:cs typeface="Times New Roman" panose="02020603050405020304" pitchFamily="18" charset="0"/>
              </a:rPr>
              <a:t>with</a:t>
            </a:r>
            <a:r>
              <a:rPr lang="ru-RU" sz="2400" dirty="0" smtClean="0">
                <a:solidFill>
                  <a:srgbClr val="FF0000"/>
                </a:solidFill>
                <a:latin typeface="Times New Roman" panose="02020603050405020304" pitchFamily="18" charset="0"/>
                <a:cs typeface="Times New Roman" panose="02020603050405020304" pitchFamily="18" charset="0"/>
              </a:rPr>
              <a:t> </a:t>
            </a:r>
            <a:r>
              <a:rPr lang="en-US" sz="2400" dirty="0" smtClean="0">
                <a:solidFill>
                  <a:srgbClr val="FF0000"/>
                </a:solidFill>
                <a:latin typeface="Times New Roman" panose="02020603050405020304" pitchFamily="18" charset="0"/>
                <a:cs typeface="Times New Roman" panose="02020603050405020304" pitchFamily="18" charset="0"/>
              </a:rPr>
              <a:t>Control Dewar</a:t>
            </a:r>
            <a:endParaRPr lang="ru-RU" sz="2400" dirty="0">
              <a:solidFill>
                <a:srgbClr val="FF0000"/>
              </a:solidFill>
              <a:latin typeface="Times New Roman" panose="02020603050405020304" pitchFamily="18" charset="0"/>
              <a:cs typeface="Times New Roman" panose="02020603050405020304" pitchFamily="18" charset="0"/>
            </a:endParaRPr>
          </a:p>
        </p:txBody>
      </p:sp>
      <p:pic>
        <p:nvPicPr>
          <p:cNvPr id="5" name="Рисунок 4"/>
          <p:cNvPicPr>
            <a:picLocks noChangeAspect="1"/>
          </p:cNvPicPr>
          <p:nvPr/>
        </p:nvPicPr>
        <p:blipFill rotWithShape="1">
          <a:blip r:embed="rId2" cstate="print">
            <a:extLst>
              <a:ext uri="{28A0092B-C50C-407E-A947-70E740481C1C}">
                <a14:useLocalDpi xmlns:a14="http://schemas.microsoft.com/office/drawing/2010/main" val="0"/>
              </a:ext>
            </a:extLst>
          </a:blip>
          <a:srcRect l="8947" t="13800" r="32655" b="13372"/>
          <a:stretch/>
        </p:blipFill>
        <p:spPr>
          <a:xfrm>
            <a:off x="5075696" y="960764"/>
            <a:ext cx="3085890" cy="2169894"/>
          </a:xfrm>
          <a:prstGeom prst="rect">
            <a:avLst/>
          </a:prstGeom>
        </p:spPr>
      </p:pic>
      <p:cxnSp>
        <p:nvCxnSpPr>
          <p:cNvPr id="6" name="Прямая со стрелкой 5"/>
          <p:cNvCxnSpPr/>
          <p:nvPr/>
        </p:nvCxnSpPr>
        <p:spPr>
          <a:xfrm flipV="1">
            <a:off x="5954935" y="2522318"/>
            <a:ext cx="436454" cy="1324208"/>
          </a:xfrm>
          <a:prstGeom prst="straightConnector1">
            <a:avLst/>
          </a:prstGeom>
          <a:ln>
            <a:solidFill>
              <a:srgbClr val="FF0000"/>
            </a:solidFill>
            <a:tailEnd type="triangle"/>
          </a:ln>
        </p:spPr>
        <p:style>
          <a:lnRef idx="3">
            <a:schemeClr val="accent5"/>
          </a:lnRef>
          <a:fillRef idx="0">
            <a:schemeClr val="accent5"/>
          </a:fillRef>
          <a:effectRef idx="2">
            <a:schemeClr val="accent5"/>
          </a:effectRef>
          <a:fontRef idx="minor">
            <a:schemeClr val="tx1"/>
          </a:fontRef>
        </p:style>
      </p:cxnSp>
      <p:sp>
        <p:nvSpPr>
          <p:cNvPr id="10" name="Заголовок 3"/>
          <p:cNvSpPr txBox="1">
            <a:spLocks/>
          </p:cNvSpPr>
          <p:nvPr/>
        </p:nvSpPr>
        <p:spPr>
          <a:xfrm>
            <a:off x="5437636" y="3787006"/>
            <a:ext cx="2406130" cy="52366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dirty="0">
                <a:solidFill>
                  <a:srgbClr val="00B050"/>
                </a:solidFill>
                <a:latin typeface="Times New Roman" panose="02020603050405020304" pitchFamily="18" charset="0"/>
                <a:cs typeface="Times New Roman" panose="02020603050405020304" pitchFamily="18" charset="0"/>
              </a:rPr>
              <a:t>Connection of current leads with Bas-bars coils.</a:t>
            </a:r>
            <a:endParaRPr lang="ru-RU" sz="1600" dirty="0">
              <a:solidFill>
                <a:srgbClr val="00B050"/>
              </a:solidFill>
              <a:latin typeface="Times New Roman" panose="02020603050405020304" pitchFamily="18" charset="0"/>
              <a:cs typeface="Times New Roman" panose="02020603050405020304" pitchFamily="18" charset="0"/>
            </a:endParaRPr>
          </a:p>
        </p:txBody>
      </p:sp>
      <p:sp>
        <p:nvSpPr>
          <p:cNvPr id="2" name="Дата 1"/>
          <p:cNvSpPr>
            <a:spLocks noGrp="1"/>
          </p:cNvSpPr>
          <p:nvPr>
            <p:ph type="dt" sz="half" idx="10"/>
          </p:nvPr>
        </p:nvSpPr>
        <p:spPr>
          <a:xfrm>
            <a:off x="10884676" y="6356350"/>
            <a:ext cx="981808" cy="365125"/>
          </a:xfrm>
        </p:spPr>
        <p:txBody>
          <a:bodyPr/>
          <a:lstStyle/>
          <a:p>
            <a:fld id="{C9557DE7-9780-4277-9426-53C2ECB682EC}" type="datetime1">
              <a:rPr lang="ru-RU" smtClean="0"/>
              <a:t>22.04.2023</a:t>
            </a:fld>
            <a:endParaRPr lang="ru-RU" dirty="0"/>
          </a:p>
        </p:txBody>
      </p:sp>
      <p:sp>
        <p:nvSpPr>
          <p:cNvPr id="3" name="Нижний колонтитул 2"/>
          <p:cNvSpPr>
            <a:spLocks noGrp="1"/>
          </p:cNvSpPr>
          <p:nvPr>
            <p:ph type="ftr" sz="quarter" idx="11"/>
          </p:nvPr>
        </p:nvSpPr>
        <p:spPr>
          <a:xfrm>
            <a:off x="4046786" y="6356350"/>
            <a:ext cx="4114800" cy="365125"/>
          </a:xfrm>
        </p:spPr>
        <p:txBody>
          <a:bodyPr/>
          <a:lstStyle/>
          <a:p>
            <a:r>
              <a:rPr lang="en-US" smtClean="0"/>
              <a:t>S.Pivovarov, E. Pyata, BINP, SPD Magnet</a:t>
            </a:r>
            <a:endParaRPr lang="ru-RU"/>
          </a:p>
        </p:txBody>
      </p:sp>
      <p:pic>
        <p:nvPicPr>
          <p:cNvPr id="9" name="Рисунок 8"/>
          <p:cNvPicPr>
            <a:picLocks noChangeAspect="1"/>
          </p:cNvPicPr>
          <p:nvPr/>
        </p:nvPicPr>
        <p:blipFill rotWithShape="1">
          <a:blip r:embed="rId3">
            <a:extLst>
              <a:ext uri="{28A0092B-C50C-407E-A947-70E740481C1C}">
                <a14:useLocalDpi xmlns:a14="http://schemas.microsoft.com/office/drawing/2010/main" val="0"/>
              </a:ext>
            </a:extLst>
          </a:blip>
          <a:srcRect l="4586" t="5285" r="47256" b="-494"/>
          <a:stretch/>
        </p:blipFill>
        <p:spPr>
          <a:xfrm>
            <a:off x="287873" y="960764"/>
            <a:ext cx="4710143" cy="4966476"/>
          </a:xfrm>
          <a:prstGeom prst="rect">
            <a:avLst/>
          </a:prstGeom>
        </p:spPr>
      </p:pic>
      <p:pic>
        <p:nvPicPr>
          <p:cNvPr id="11" name="Рисунок 10"/>
          <p:cNvPicPr>
            <a:picLocks noChangeAspect="1"/>
          </p:cNvPicPr>
          <p:nvPr/>
        </p:nvPicPr>
        <p:blipFill rotWithShape="1">
          <a:blip r:embed="rId4">
            <a:extLst>
              <a:ext uri="{28A0092B-C50C-407E-A947-70E740481C1C}">
                <a14:useLocalDpi xmlns:a14="http://schemas.microsoft.com/office/drawing/2010/main" val="0"/>
              </a:ext>
            </a:extLst>
          </a:blip>
          <a:srcRect l="32759" t="2345" r="32516" b="2204"/>
          <a:stretch/>
        </p:blipFill>
        <p:spPr>
          <a:xfrm>
            <a:off x="8419069" y="705347"/>
            <a:ext cx="3369277" cy="5093648"/>
          </a:xfrm>
          <a:prstGeom prst="rect">
            <a:avLst/>
          </a:prstGeom>
        </p:spPr>
      </p:pic>
    </p:spTree>
    <p:extLst>
      <p:ext uri="{BB962C8B-B14F-4D97-AF65-F5344CB8AC3E}">
        <p14:creationId xmlns:p14="http://schemas.microsoft.com/office/powerpoint/2010/main" val="125844544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BINP logo клёво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Заголовок 1"/>
          <p:cNvSpPr>
            <a:spLocks noGrp="1"/>
          </p:cNvSpPr>
          <p:nvPr>
            <p:ph type="title"/>
          </p:nvPr>
        </p:nvSpPr>
        <p:spPr>
          <a:xfrm>
            <a:off x="2064416" y="3079995"/>
            <a:ext cx="8229600" cy="1161414"/>
          </a:xfrm>
        </p:spPr>
        <p:txBody>
          <a:bodyPr>
            <a:normAutofit/>
          </a:bodyPr>
          <a:lstStyle/>
          <a:p>
            <a:pPr algn="ctr"/>
            <a:r>
              <a:rPr lang="en-US" sz="6000" dirty="0" smtClean="0">
                <a:solidFill>
                  <a:srgbClr val="FF0000"/>
                </a:solidFill>
              </a:rPr>
              <a:t>SPD </a:t>
            </a:r>
            <a:r>
              <a:rPr lang="en-US" sz="6000" dirty="0">
                <a:solidFill>
                  <a:srgbClr val="FF0000"/>
                </a:solidFill>
              </a:rPr>
              <a:t>M</a:t>
            </a:r>
            <a:r>
              <a:rPr lang="en-US" sz="6000" dirty="0" smtClean="0">
                <a:solidFill>
                  <a:srgbClr val="FF0000"/>
                </a:solidFill>
              </a:rPr>
              <a:t>agnet</a:t>
            </a:r>
            <a:endParaRPr lang="ru-RU" sz="6000" dirty="0">
              <a:solidFill>
                <a:srgbClr val="FF0000"/>
              </a:solidFill>
            </a:endParaRPr>
          </a:p>
        </p:txBody>
      </p:sp>
      <p:sp>
        <p:nvSpPr>
          <p:cNvPr id="3" name="Дата 2"/>
          <p:cNvSpPr>
            <a:spLocks noGrp="1"/>
          </p:cNvSpPr>
          <p:nvPr>
            <p:ph type="dt" sz="half" idx="10"/>
          </p:nvPr>
        </p:nvSpPr>
        <p:spPr/>
        <p:txBody>
          <a:bodyPr/>
          <a:lstStyle/>
          <a:p>
            <a:fld id="{BCD82D02-FD7D-4603-806C-34B5F22AF4A7}" type="datetime1">
              <a:rPr lang="ru-RU" smtClean="0"/>
              <a:t>22.04.2023</a:t>
            </a:fld>
            <a:endParaRPr lang="ru-RU"/>
          </a:p>
        </p:txBody>
      </p:sp>
      <p:sp>
        <p:nvSpPr>
          <p:cNvPr id="5" name="Нижний колонтитул 4"/>
          <p:cNvSpPr>
            <a:spLocks noGrp="1"/>
          </p:cNvSpPr>
          <p:nvPr>
            <p:ph type="ftr" sz="quarter" idx="11"/>
          </p:nvPr>
        </p:nvSpPr>
        <p:spPr/>
        <p:txBody>
          <a:bodyPr/>
          <a:lstStyle/>
          <a:p>
            <a:r>
              <a:rPr lang="sv-SE" smtClean="0">
                <a:solidFill>
                  <a:srgbClr val="FF0000"/>
                </a:solidFill>
              </a:rPr>
              <a:t>S.Pivovarov, E. Pyata, BINP, SPD Magnet</a:t>
            </a:r>
            <a:endParaRPr lang="ru-RU" dirty="0">
              <a:solidFill>
                <a:srgbClr val="FF0000"/>
              </a:solidFill>
            </a:endParaRPr>
          </a:p>
        </p:txBody>
      </p:sp>
    </p:spTree>
    <p:extLst>
      <p:ext uri="{BB962C8B-B14F-4D97-AF65-F5344CB8AC3E}">
        <p14:creationId xmlns:p14="http://schemas.microsoft.com/office/powerpoint/2010/main" val="178443486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p:cNvPicPr>
            <a:picLocks noChangeAspect="1"/>
          </p:cNvPicPr>
          <p:nvPr/>
        </p:nvPicPr>
        <p:blipFill rotWithShape="1">
          <a:blip r:embed="rId2">
            <a:extLst>
              <a:ext uri="{28A0092B-C50C-407E-A947-70E740481C1C}">
                <a14:useLocalDpi xmlns:a14="http://schemas.microsoft.com/office/drawing/2010/main" val="0"/>
              </a:ext>
            </a:extLst>
          </a:blip>
          <a:srcRect l="28174" t="5026" r="32187" b="3097"/>
          <a:stretch/>
        </p:blipFill>
        <p:spPr>
          <a:xfrm>
            <a:off x="41189" y="143196"/>
            <a:ext cx="3987114" cy="5082746"/>
          </a:xfrm>
          <a:prstGeom prst="rect">
            <a:avLst/>
          </a:prstGeom>
        </p:spPr>
      </p:pic>
      <p:pic>
        <p:nvPicPr>
          <p:cNvPr id="7" name="Рисунок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56355" y="1358787"/>
            <a:ext cx="3056175" cy="1663918"/>
          </a:xfrm>
          <a:prstGeom prst="rect">
            <a:avLst/>
          </a:prstGeom>
        </p:spPr>
      </p:pic>
      <p:pic>
        <p:nvPicPr>
          <p:cNvPr id="2" name="Рисунок 1"/>
          <p:cNvPicPr>
            <a:picLocks noChangeAspect="1"/>
          </p:cNvPicPr>
          <p:nvPr/>
        </p:nvPicPr>
        <p:blipFill rotWithShape="1">
          <a:blip r:embed="rId4">
            <a:extLst>
              <a:ext uri="{28A0092B-C50C-407E-A947-70E740481C1C}">
                <a14:useLocalDpi xmlns:a14="http://schemas.microsoft.com/office/drawing/2010/main" val="0"/>
              </a:ext>
            </a:extLst>
          </a:blip>
          <a:srcRect l="12285" t="-2914" r="32269" b="21"/>
          <a:stretch/>
        </p:blipFill>
        <p:spPr>
          <a:xfrm>
            <a:off x="7782010" y="1014336"/>
            <a:ext cx="4409990" cy="4455588"/>
          </a:xfrm>
          <a:prstGeom prst="rect">
            <a:avLst/>
          </a:prstGeom>
        </p:spPr>
      </p:pic>
      <p:sp>
        <p:nvSpPr>
          <p:cNvPr id="4" name="Заголовок 3"/>
          <p:cNvSpPr>
            <a:spLocks noGrp="1"/>
          </p:cNvSpPr>
          <p:nvPr>
            <p:ph type="title"/>
          </p:nvPr>
        </p:nvSpPr>
        <p:spPr>
          <a:xfrm>
            <a:off x="859980" y="77216"/>
            <a:ext cx="10515600" cy="589032"/>
          </a:xfrm>
        </p:spPr>
        <p:txBody>
          <a:bodyPr>
            <a:normAutofit/>
          </a:bodyPr>
          <a:lstStyle/>
          <a:p>
            <a:pPr algn="ctr"/>
            <a:r>
              <a:rPr lang="en-US" sz="2400" dirty="0">
                <a:solidFill>
                  <a:srgbClr val="FF0000"/>
                </a:solidFill>
                <a:latin typeface="Times New Roman" panose="02020603050405020304" pitchFamily="18" charset="0"/>
                <a:cs typeface="Times New Roman" panose="02020603050405020304" pitchFamily="18" charset="0"/>
              </a:rPr>
              <a:t>SPD Magnet (fixation)</a:t>
            </a:r>
            <a:endParaRPr lang="ru-RU" sz="2400" dirty="0">
              <a:solidFill>
                <a:srgbClr val="FF0000"/>
              </a:solidFill>
              <a:latin typeface="Times New Roman" panose="02020603050405020304" pitchFamily="18" charset="0"/>
              <a:cs typeface="Times New Roman" panose="02020603050405020304" pitchFamily="18" charset="0"/>
            </a:endParaRPr>
          </a:p>
        </p:txBody>
      </p:sp>
      <p:sp>
        <p:nvSpPr>
          <p:cNvPr id="11" name="Овал 10"/>
          <p:cNvSpPr/>
          <p:nvPr/>
        </p:nvSpPr>
        <p:spPr>
          <a:xfrm>
            <a:off x="2034746" y="4184821"/>
            <a:ext cx="840259" cy="42836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Овал 11"/>
          <p:cNvSpPr/>
          <p:nvPr/>
        </p:nvSpPr>
        <p:spPr>
          <a:xfrm>
            <a:off x="9865282" y="4277928"/>
            <a:ext cx="802718" cy="56423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14" name="Прямая со стрелкой 13"/>
          <p:cNvCxnSpPr/>
          <p:nvPr/>
        </p:nvCxnSpPr>
        <p:spPr>
          <a:xfrm flipH="1">
            <a:off x="2806873" y="3022705"/>
            <a:ext cx="1871263" cy="1267484"/>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Прямая со стрелкой 16"/>
          <p:cNvCxnSpPr>
            <a:stCxn id="15" idx="3"/>
          </p:cNvCxnSpPr>
          <p:nvPr/>
        </p:nvCxnSpPr>
        <p:spPr>
          <a:xfrm>
            <a:off x="7612530" y="4257085"/>
            <a:ext cx="2252752" cy="438484"/>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5" name="Рисунок 14"/>
          <p:cNvPicPr>
            <a:picLocks noChangeAspect="1"/>
          </p:cNvPicPr>
          <p:nvPr/>
        </p:nvPicPr>
        <p:blipFill rotWithShape="1">
          <a:blip r:embed="rId5" cstate="print">
            <a:extLst>
              <a:ext uri="{28A0092B-C50C-407E-A947-70E740481C1C}">
                <a14:useLocalDpi xmlns:a14="http://schemas.microsoft.com/office/drawing/2010/main" val="0"/>
              </a:ext>
            </a:extLst>
          </a:blip>
          <a:srcRect l="10097" t="15140" r="21391" b="15061"/>
          <a:stretch/>
        </p:blipFill>
        <p:spPr>
          <a:xfrm>
            <a:off x="4508566" y="3396244"/>
            <a:ext cx="3103964" cy="1721681"/>
          </a:xfrm>
          <a:prstGeom prst="rect">
            <a:avLst/>
          </a:prstGeom>
        </p:spPr>
      </p:pic>
      <p:sp>
        <p:nvSpPr>
          <p:cNvPr id="13" name="Прямоугольник 12"/>
          <p:cNvSpPr/>
          <p:nvPr/>
        </p:nvSpPr>
        <p:spPr>
          <a:xfrm>
            <a:off x="814770" y="5771812"/>
            <a:ext cx="10491555" cy="369332"/>
          </a:xfrm>
          <a:prstGeom prst="rect">
            <a:avLst/>
          </a:prstGeom>
        </p:spPr>
        <p:txBody>
          <a:bodyPr wrap="square">
            <a:spAutoFit/>
          </a:bodyPr>
          <a:lstStyle/>
          <a:p>
            <a:r>
              <a:rPr lang="ru-RU" dirty="0" smtClean="0">
                <a:solidFill>
                  <a:srgbClr val="0070C0"/>
                </a:solidFill>
              </a:rPr>
              <a:t> </a:t>
            </a:r>
            <a:r>
              <a:rPr lang="en-US" sz="1600" dirty="0">
                <a:solidFill>
                  <a:srgbClr val="0070C0"/>
                </a:solidFill>
                <a:latin typeface="Arial" panose="020B0604020202020204" pitchFamily="34" charset="0"/>
                <a:cs typeface="Arial" panose="020B0604020202020204" pitchFamily="34" charset="0"/>
              </a:rPr>
              <a:t>The cryostat is fixed in an iron yoke by means of special adjustable supports fixed on octants.</a:t>
            </a:r>
            <a:endParaRPr lang="ru-RU" sz="1600" dirty="0">
              <a:latin typeface="Arial" panose="020B0604020202020204" pitchFamily="34" charset="0"/>
              <a:cs typeface="Arial" panose="020B0604020202020204" pitchFamily="34" charset="0"/>
            </a:endParaRPr>
          </a:p>
        </p:txBody>
      </p:sp>
      <p:sp>
        <p:nvSpPr>
          <p:cNvPr id="3" name="Дата 2"/>
          <p:cNvSpPr>
            <a:spLocks noGrp="1"/>
          </p:cNvSpPr>
          <p:nvPr>
            <p:ph type="dt" sz="half" idx="10"/>
          </p:nvPr>
        </p:nvSpPr>
        <p:spPr>
          <a:xfrm>
            <a:off x="10915449" y="6356350"/>
            <a:ext cx="920262" cy="365125"/>
          </a:xfrm>
        </p:spPr>
        <p:txBody>
          <a:bodyPr/>
          <a:lstStyle/>
          <a:p>
            <a:fld id="{D33538E4-E803-4AEE-B6BC-1F6EB4310F51}" type="datetime1">
              <a:rPr lang="ru-RU" smtClean="0"/>
              <a:t>22.04.2023</a:t>
            </a:fld>
            <a:endParaRPr lang="ru-RU" dirty="0"/>
          </a:p>
        </p:txBody>
      </p:sp>
      <p:sp>
        <p:nvSpPr>
          <p:cNvPr id="6" name="Нижний колонтитул 5"/>
          <p:cNvSpPr>
            <a:spLocks noGrp="1"/>
          </p:cNvSpPr>
          <p:nvPr>
            <p:ph type="ftr" sz="quarter" idx="11"/>
          </p:nvPr>
        </p:nvSpPr>
        <p:spPr>
          <a:xfrm>
            <a:off x="4003147" y="6330765"/>
            <a:ext cx="4114800" cy="365125"/>
          </a:xfrm>
        </p:spPr>
        <p:txBody>
          <a:bodyPr/>
          <a:lstStyle/>
          <a:p>
            <a:r>
              <a:rPr lang="en-US" smtClean="0"/>
              <a:t>S.Pivovarov, E. Pyata, BINP, SPD Magnet</a:t>
            </a:r>
            <a:endParaRPr lang="ru-RU"/>
          </a:p>
        </p:txBody>
      </p:sp>
    </p:spTree>
    <p:extLst>
      <p:ext uri="{BB962C8B-B14F-4D97-AF65-F5344CB8AC3E}">
        <p14:creationId xmlns:p14="http://schemas.microsoft.com/office/powerpoint/2010/main" val="394693078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Yoke_Magnet_Control_Dewar_SPD-1.pdf - Adobe Reader"/>
          <p:cNvPicPr>
            <a:picLocks noChangeAspect="1"/>
          </p:cNvPicPr>
          <p:nvPr/>
        </p:nvPicPr>
        <p:blipFill rotWithShape="1">
          <a:blip r:embed="rId2">
            <a:extLst>
              <a:ext uri="{28A0092B-C50C-407E-A947-70E740481C1C}">
                <a14:useLocalDpi xmlns:a14="http://schemas.microsoft.com/office/drawing/2010/main" val="0"/>
              </a:ext>
            </a:extLst>
          </a:blip>
          <a:srcRect l="19557" t="15967" r="3748" b="29465"/>
          <a:stretch/>
        </p:blipFill>
        <p:spPr>
          <a:xfrm>
            <a:off x="4240512" y="1355995"/>
            <a:ext cx="7661912" cy="4326957"/>
          </a:xfrm>
          <a:prstGeom prst="rect">
            <a:avLst/>
          </a:prstGeom>
        </p:spPr>
      </p:pic>
      <p:pic>
        <p:nvPicPr>
          <p:cNvPr id="12" name="Рисунок 11"/>
          <p:cNvPicPr>
            <a:picLocks noChangeAspect="1"/>
          </p:cNvPicPr>
          <p:nvPr/>
        </p:nvPicPr>
        <p:blipFill rotWithShape="1">
          <a:blip r:embed="rId3">
            <a:extLst>
              <a:ext uri="{28A0092B-C50C-407E-A947-70E740481C1C}">
                <a14:useLocalDpi xmlns:a14="http://schemas.microsoft.com/office/drawing/2010/main" val="0"/>
              </a:ext>
            </a:extLst>
          </a:blip>
          <a:srcRect l="28174" t="5026" r="32187" b="3097"/>
          <a:stretch/>
        </p:blipFill>
        <p:spPr>
          <a:xfrm>
            <a:off x="95966" y="89845"/>
            <a:ext cx="3987114" cy="5082746"/>
          </a:xfrm>
          <a:prstGeom prst="rect">
            <a:avLst/>
          </a:prstGeom>
        </p:spPr>
      </p:pic>
      <p:sp>
        <p:nvSpPr>
          <p:cNvPr id="4" name="Заголовок 3"/>
          <p:cNvSpPr>
            <a:spLocks noGrp="1"/>
          </p:cNvSpPr>
          <p:nvPr>
            <p:ph type="title"/>
          </p:nvPr>
        </p:nvSpPr>
        <p:spPr>
          <a:xfrm>
            <a:off x="899491" y="40415"/>
            <a:ext cx="10515600" cy="589032"/>
          </a:xfrm>
        </p:spPr>
        <p:txBody>
          <a:bodyPr>
            <a:normAutofit/>
          </a:bodyPr>
          <a:lstStyle/>
          <a:p>
            <a:pPr algn="ctr"/>
            <a:r>
              <a:rPr lang="en-US" sz="2400" dirty="0">
                <a:solidFill>
                  <a:srgbClr val="FF0000"/>
                </a:solidFill>
                <a:latin typeface="Times New Roman" panose="02020603050405020304" pitchFamily="18" charset="0"/>
                <a:cs typeface="Times New Roman" panose="02020603050405020304" pitchFamily="18" charset="0"/>
              </a:rPr>
              <a:t>SPD Magnet (fixation)</a:t>
            </a:r>
            <a:endParaRPr lang="ru-RU" sz="2400" dirty="0">
              <a:solidFill>
                <a:srgbClr val="FF0000"/>
              </a:solidFill>
              <a:latin typeface="Times New Roman" panose="02020603050405020304" pitchFamily="18" charset="0"/>
              <a:cs typeface="Times New Roman" panose="02020603050405020304" pitchFamily="18" charset="0"/>
            </a:endParaRPr>
          </a:p>
        </p:txBody>
      </p:sp>
      <p:sp>
        <p:nvSpPr>
          <p:cNvPr id="11" name="Овал 10"/>
          <p:cNvSpPr/>
          <p:nvPr/>
        </p:nvSpPr>
        <p:spPr>
          <a:xfrm>
            <a:off x="3247821" y="3324979"/>
            <a:ext cx="229157" cy="24938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14" name="Прямая со стрелкой 13"/>
          <p:cNvCxnSpPr/>
          <p:nvPr/>
        </p:nvCxnSpPr>
        <p:spPr>
          <a:xfrm>
            <a:off x="9271943" y="1237339"/>
            <a:ext cx="1309512" cy="857955"/>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Прямоугольник 7"/>
          <p:cNvSpPr/>
          <p:nvPr/>
        </p:nvSpPr>
        <p:spPr>
          <a:xfrm>
            <a:off x="8022895" y="930803"/>
            <a:ext cx="2401128" cy="307777"/>
          </a:xfrm>
          <a:prstGeom prst="rect">
            <a:avLst/>
          </a:prstGeom>
        </p:spPr>
        <p:txBody>
          <a:bodyPr wrap="square">
            <a:spAutoFit/>
          </a:bodyPr>
          <a:lstStyle/>
          <a:p>
            <a:r>
              <a:rPr lang="en-US" sz="1400" dirty="0">
                <a:solidFill>
                  <a:srgbClr val="00B050"/>
                </a:solidFill>
              </a:rPr>
              <a:t>Adjustable </a:t>
            </a:r>
            <a:r>
              <a:rPr lang="en-US" sz="1400" dirty="0" smtClean="0">
                <a:solidFill>
                  <a:srgbClr val="00B050"/>
                </a:solidFill>
              </a:rPr>
              <a:t>support</a:t>
            </a:r>
            <a:endParaRPr lang="ru-RU" sz="1400" dirty="0">
              <a:solidFill>
                <a:srgbClr val="00B050"/>
              </a:solidFill>
            </a:endParaRPr>
          </a:p>
        </p:txBody>
      </p:sp>
      <p:sp>
        <p:nvSpPr>
          <p:cNvPr id="3" name="Дата 2"/>
          <p:cNvSpPr>
            <a:spLocks noGrp="1"/>
          </p:cNvSpPr>
          <p:nvPr>
            <p:ph type="dt" sz="half" idx="10"/>
          </p:nvPr>
        </p:nvSpPr>
        <p:spPr>
          <a:xfrm>
            <a:off x="10867091" y="6369294"/>
            <a:ext cx="1016977" cy="365125"/>
          </a:xfrm>
        </p:spPr>
        <p:txBody>
          <a:bodyPr/>
          <a:lstStyle/>
          <a:p>
            <a:fld id="{010A72D7-5046-47DA-8B43-DD9E6CCD148A}" type="datetime1">
              <a:rPr lang="ru-RU" smtClean="0"/>
              <a:t>22.04.2023</a:t>
            </a:fld>
            <a:endParaRPr lang="ru-RU" dirty="0"/>
          </a:p>
        </p:txBody>
      </p:sp>
      <p:sp>
        <p:nvSpPr>
          <p:cNvPr id="5" name="Нижний колонтитул 4"/>
          <p:cNvSpPr>
            <a:spLocks noGrp="1"/>
          </p:cNvSpPr>
          <p:nvPr>
            <p:ph type="ftr" sz="quarter" idx="11"/>
          </p:nvPr>
        </p:nvSpPr>
        <p:spPr/>
        <p:txBody>
          <a:bodyPr/>
          <a:lstStyle/>
          <a:p>
            <a:r>
              <a:rPr lang="en-US" smtClean="0"/>
              <a:t>S.Pivovarov, E. Pyata, BINP, SPD Magnet</a:t>
            </a:r>
            <a:endParaRPr lang="ru-RU"/>
          </a:p>
        </p:txBody>
      </p:sp>
      <p:sp>
        <p:nvSpPr>
          <p:cNvPr id="6" name="Прямоугольник 5"/>
          <p:cNvSpPr/>
          <p:nvPr/>
        </p:nvSpPr>
        <p:spPr>
          <a:xfrm>
            <a:off x="860273" y="5899140"/>
            <a:ext cx="10006818" cy="338554"/>
          </a:xfrm>
          <a:prstGeom prst="rect">
            <a:avLst/>
          </a:prstGeom>
        </p:spPr>
        <p:txBody>
          <a:bodyPr wrap="square">
            <a:spAutoFit/>
          </a:bodyPr>
          <a:lstStyle/>
          <a:p>
            <a:r>
              <a:rPr lang="ru-RU" sz="1600" dirty="0" err="1">
                <a:solidFill>
                  <a:srgbClr val="0070C0"/>
                </a:solidFill>
                <a:latin typeface="Arial" panose="020B0604020202020204" pitchFamily="34" charset="0"/>
                <a:cs typeface="Arial" panose="020B0604020202020204" pitchFamily="34" charset="0"/>
              </a:rPr>
              <a:t>The</a:t>
            </a:r>
            <a:r>
              <a:rPr lang="ru-RU" sz="1600" dirty="0">
                <a:solidFill>
                  <a:srgbClr val="0070C0"/>
                </a:solidFill>
                <a:latin typeface="Arial" panose="020B0604020202020204" pitchFamily="34" charset="0"/>
                <a:cs typeface="Arial" panose="020B0604020202020204" pitchFamily="34" charset="0"/>
              </a:rPr>
              <a:t> </a:t>
            </a:r>
            <a:r>
              <a:rPr lang="ru-RU" sz="1600" dirty="0" err="1">
                <a:solidFill>
                  <a:srgbClr val="0070C0"/>
                </a:solidFill>
                <a:latin typeface="Arial" panose="020B0604020202020204" pitchFamily="34" charset="0"/>
                <a:cs typeface="Arial" panose="020B0604020202020204" pitchFamily="34" charset="0"/>
              </a:rPr>
              <a:t>wedge</a:t>
            </a:r>
            <a:r>
              <a:rPr lang="ru-RU" sz="1600" dirty="0">
                <a:solidFill>
                  <a:srgbClr val="0070C0"/>
                </a:solidFill>
                <a:latin typeface="Arial" panose="020B0604020202020204" pitchFamily="34" charset="0"/>
                <a:cs typeface="Arial" panose="020B0604020202020204" pitchFamily="34" charset="0"/>
              </a:rPr>
              <a:t> </a:t>
            </a:r>
            <a:r>
              <a:rPr lang="ru-RU" sz="1600" dirty="0" err="1">
                <a:solidFill>
                  <a:srgbClr val="0070C0"/>
                </a:solidFill>
                <a:latin typeface="Arial" panose="020B0604020202020204" pitchFamily="34" charset="0"/>
                <a:cs typeface="Arial" panose="020B0604020202020204" pitchFamily="34" charset="0"/>
              </a:rPr>
              <a:t>surface</a:t>
            </a:r>
            <a:r>
              <a:rPr lang="ru-RU" sz="1600" dirty="0">
                <a:solidFill>
                  <a:srgbClr val="0070C0"/>
                </a:solidFill>
                <a:latin typeface="Arial" panose="020B0604020202020204" pitchFamily="34" charset="0"/>
                <a:cs typeface="Arial" panose="020B0604020202020204" pitchFamily="34" charset="0"/>
              </a:rPr>
              <a:t> </a:t>
            </a:r>
            <a:r>
              <a:rPr lang="ru-RU" sz="1600" dirty="0" err="1">
                <a:solidFill>
                  <a:srgbClr val="0070C0"/>
                </a:solidFill>
                <a:latin typeface="Arial" panose="020B0604020202020204" pitchFamily="34" charset="0"/>
                <a:cs typeface="Arial" panose="020B0604020202020204" pitchFamily="34" charset="0"/>
              </a:rPr>
              <a:t>of</a:t>
            </a:r>
            <a:r>
              <a:rPr lang="ru-RU" sz="1600" dirty="0">
                <a:solidFill>
                  <a:srgbClr val="0070C0"/>
                </a:solidFill>
                <a:latin typeface="Arial" panose="020B0604020202020204" pitchFamily="34" charset="0"/>
                <a:cs typeface="Arial" panose="020B0604020202020204" pitchFamily="34" charset="0"/>
              </a:rPr>
              <a:t> </a:t>
            </a:r>
            <a:r>
              <a:rPr lang="ru-RU" sz="1600" dirty="0" err="1">
                <a:solidFill>
                  <a:srgbClr val="0070C0"/>
                </a:solidFill>
                <a:latin typeface="Arial" panose="020B0604020202020204" pitchFamily="34" charset="0"/>
                <a:cs typeface="Arial" panose="020B0604020202020204" pitchFamily="34" charset="0"/>
              </a:rPr>
              <a:t>the</a:t>
            </a:r>
            <a:r>
              <a:rPr lang="ru-RU" sz="1600" dirty="0">
                <a:solidFill>
                  <a:srgbClr val="0070C0"/>
                </a:solidFill>
                <a:latin typeface="Arial" panose="020B0604020202020204" pitchFamily="34" charset="0"/>
                <a:cs typeface="Arial" panose="020B0604020202020204" pitchFamily="34" charset="0"/>
              </a:rPr>
              <a:t> </a:t>
            </a:r>
            <a:r>
              <a:rPr lang="ru-RU" sz="1600" dirty="0" err="1">
                <a:solidFill>
                  <a:srgbClr val="0070C0"/>
                </a:solidFill>
                <a:latin typeface="Arial" panose="020B0604020202020204" pitchFamily="34" charset="0"/>
                <a:cs typeface="Arial" panose="020B0604020202020204" pitchFamily="34" charset="0"/>
              </a:rPr>
              <a:t>support</a:t>
            </a:r>
            <a:r>
              <a:rPr lang="ru-RU" sz="1600" dirty="0">
                <a:solidFill>
                  <a:srgbClr val="0070C0"/>
                </a:solidFill>
                <a:latin typeface="Arial" panose="020B0604020202020204" pitchFamily="34" charset="0"/>
                <a:cs typeface="Arial" panose="020B0604020202020204" pitchFamily="34" charset="0"/>
              </a:rPr>
              <a:t> </a:t>
            </a:r>
            <a:r>
              <a:rPr lang="ru-RU" sz="1600" dirty="0" err="1">
                <a:solidFill>
                  <a:srgbClr val="0070C0"/>
                </a:solidFill>
                <a:latin typeface="Arial" panose="020B0604020202020204" pitchFamily="34" charset="0"/>
                <a:cs typeface="Arial" panose="020B0604020202020204" pitchFamily="34" charset="0"/>
              </a:rPr>
              <a:t>allows</a:t>
            </a:r>
            <a:r>
              <a:rPr lang="ru-RU" sz="1600" dirty="0">
                <a:solidFill>
                  <a:srgbClr val="0070C0"/>
                </a:solidFill>
                <a:latin typeface="Arial" panose="020B0604020202020204" pitchFamily="34" charset="0"/>
                <a:cs typeface="Arial" panose="020B0604020202020204" pitchFamily="34" charset="0"/>
              </a:rPr>
              <a:t> </a:t>
            </a:r>
            <a:r>
              <a:rPr lang="ru-RU" sz="1600" dirty="0" err="1">
                <a:solidFill>
                  <a:srgbClr val="0070C0"/>
                </a:solidFill>
                <a:latin typeface="Arial" panose="020B0604020202020204" pitchFamily="34" charset="0"/>
                <a:cs typeface="Arial" panose="020B0604020202020204" pitchFamily="34" charset="0"/>
              </a:rPr>
              <a:t>you</a:t>
            </a:r>
            <a:r>
              <a:rPr lang="ru-RU" sz="1600" dirty="0">
                <a:solidFill>
                  <a:srgbClr val="0070C0"/>
                </a:solidFill>
                <a:latin typeface="Arial" panose="020B0604020202020204" pitchFamily="34" charset="0"/>
                <a:cs typeface="Arial" panose="020B0604020202020204" pitchFamily="34" charset="0"/>
              </a:rPr>
              <a:t> </a:t>
            </a:r>
            <a:r>
              <a:rPr lang="ru-RU" sz="1600" dirty="0" err="1">
                <a:solidFill>
                  <a:srgbClr val="0070C0"/>
                </a:solidFill>
                <a:latin typeface="Arial" panose="020B0604020202020204" pitchFamily="34" charset="0"/>
                <a:cs typeface="Arial" panose="020B0604020202020204" pitchFamily="34" charset="0"/>
              </a:rPr>
              <a:t>to</a:t>
            </a:r>
            <a:r>
              <a:rPr lang="ru-RU" sz="1600" dirty="0">
                <a:solidFill>
                  <a:srgbClr val="0070C0"/>
                </a:solidFill>
                <a:latin typeface="Arial" panose="020B0604020202020204" pitchFamily="34" charset="0"/>
                <a:cs typeface="Arial" panose="020B0604020202020204" pitchFamily="34" charset="0"/>
              </a:rPr>
              <a:t> </a:t>
            </a:r>
            <a:r>
              <a:rPr lang="ru-RU" sz="1600" dirty="0" err="1">
                <a:solidFill>
                  <a:srgbClr val="0070C0"/>
                </a:solidFill>
                <a:latin typeface="Arial" panose="020B0604020202020204" pitchFamily="34" charset="0"/>
                <a:cs typeface="Arial" panose="020B0604020202020204" pitchFamily="34" charset="0"/>
              </a:rPr>
              <a:t>move</a:t>
            </a:r>
            <a:r>
              <a:rPr lang="ru-RU" sz="1600" dirty="0">
                <a:solidFill>
                  <a:srgbClr val="0070C0"/>
                </a:solidFill>
                <a:latin typeface="Arial" panose="020B0604020202020204" pitchFamily="34" charset="0"/>
                <a:cs typeface="Arial" panose="020B0604020202020204" pitchFamily="34" charset="0"/>
              </a:rPr>
              <a:t> </a:t>
            </a:r>
            <a:r>
              <a:rPr lang="ru-RU" sz="1600" dirty="0" err="1">
                <a:solidFill>
                  <a:srgbClr val="0070C0"/>
                </a:solidFill>
                <a:latin typeface="Arial" panose="020B0604020202020204" pitchFamily="34" charset="0"/>
                <a:cs typeface="Arial" panose="020B0604020202020204" pitchFamily="34" charset="0"/>
              </a:rPr>
              <a:t>the</a:t>
            </a:r>
            <a:r>
              <a:rPr lang="ru-RU" sz="1600" dirty="0">
                <a:solidFill>
                  <a:srgbClr val="0070C0"/>
                </a:solidFill>
                <a:latin typeface="Arial" panose="020B0604020202020204" pitchFamily="34" charset="0"/>
                <a:cs typeface="Arial" panose="020B0604020202020204" pitchFamily="34" charset="0"/>
              </a:rPr>
              <a:t> </a:t>
            </a:r>
            <a:r>
              <a:rPr lang="ru-RU" sz="1600" dirty="0" err="1">
                <a:solidFill>
                  <a:srgbClr val="0070C0"/>
                </a:solidFill>
                <a:latin typeface="Arial" panose="020B0604020202020204" pitchFamily="34" charset="0"/>
                <a:cs typeface="Arial" panose="020B0604020202020204" pitchFamily="34" charset="0"/>
              </a:rPr>
              <a:t>cryostat</a:t>
            </a:r>
            <a:r>
              <a:rPr lang="ru-RU" sz="1600" dirty="0">
                <a:solidFill>
                  <a:srgbClr val="0070C0"/>
                </a:solidFill>
                <a:latin typeface="Arial" panose="020B0604020202020204" pitchFamily="34" charset="0"/>
                <a:cs typeface="Arial" panose="020B0604020202020204" pitchFamily="34" charset="0"/>
              </a:rPr>
              <a:t> </a:t>
            </a:r>
            <a:r>
              <a:rPr lang="ru-RU" sz="1600" dirty="0" err="1">
                <a:solidFill>
                  <a:srgbClr val="0070C0"/>
                </a:solidFill>
                <a:latin typeface="Arial" panose="020B0604020202020204" pitchFamily="34" charset="0"/>
                <a:cs typeface="Arial" panose="020B0604020202020204" pitchFamily="34" charset="0"/>
              </a:rPr>
              <a:t>relative</a:t>
            </a:r>
            <a:r>
              <a:rPr lang="ru-RU" sz="1600" dirty="0">
                <a:solidFill>
                  <a:srgbClr val="0070C0"/>
                </a:solidFill>
                <a:latin typeface="Arial" panose="020B0604020202020204" pitchFamily="34" charset="0"/>
                <a:cs typeface="Arial" panose="020B0604020202020204" pitchFamily="34" charset="0"/>
              </a:rPr>
              <a:t> </a:t>
            </a:r>
            <a:r>
              <a:rPr lang="ru-RU" sz="1600" dirty="0" err="1">
                <a:solidFill>
                  <a:srgbClr val="0070C0"/>
                </a:solidFill>
                <a:latin typeface="Arial" panose="020B0604020202020204" pitchFamily="34" charset="0"/>
                <a:cs typeface="Arial" panose="020B0604020202020204" pitchFamily="34" charset="0"/>
              </a:rPr>
              <a:t>to</a:t>
            </a:r>
            <a:r>
              <a:rPr lang="ru-RU" sz="1600" dirty="0">
                <a:solidFill>
                  <a:srgbClr val="0070C0"/>
                </a:solidFill>
                <a:latin typeface="Arial" panose="020B0604020202020204" pitchFamily="34" charset="0"/>
                <a:cs typeface="Arial" panose="020B0604020202020204" pitchFamily="34" charset="0"/>
              </a:rPr>
              <a:t> </a:t>
            </a:r>
            <a:r>
              <a:rPr lang="ru-RU" sz="1600" dirty="0" err="1">
                <a:solidFill>
                  <a:srgbClr val="0070C0"/>
                </a:solidFill>
                <a:latin typeface="Arial" panose="020B0604020202020204" pitchFamily="34" charset="0"/>
                <a:cs typeface="Arial" panose="020B0604020202020204" pitchFamily="34" charset="0"/>
              </a:rPr>
              <a:t>the</a:t>
            </a:r>
            <a:r>
              <a:rPr lang="ru-RU" sz="1600" dirty="0">
                <a:solidFill>
                  <a:srgbClr val="0070C0"/>
                </a:solidFill>
                <a:latin typeface="Arial" panose="020B0604020202020204" pitchFamily="34" charset="0"/>
                <a:cs typeface="Arial" panose="020B0604020202020204" pitchFamily="34" charset="0"/>
              </a:rPr>
              <a:t> </a:t>
            </a:r>
            <a:r>
              <a:rPr lang="ru-RU" sz="1600" dirty="0" err="1">
                <a:solidFill>
                  <a:srgbClr val="0070C0"/>
                </a:solidFill>
                <a:latin typeface="Arial" panose="020B0604020202020204" pitchFamily="34" charset="0"/>
                <a:cs typeface="Arial" panose="020B0604020202020204" pitchFamily="34" charset="0"/>
              </a:rPr>
              <a:t>yoke</a:t>
            </a:r>
            <a:r>
              <a:rPr lang="ru-RU" sz="1600" dirty="0">
                <a:solidFill>
                  <a:srgbClr val="0070C0"/>
                </a:solidFill>
                <a:latin typeface="Arial" panose="020B0604020202020204" pitchFamily="34" charset="0"/>
                <a:cs typeface="Arial" panose="020B0604020202020204" pitchFamily="34" charset="0"/>
              </a:rPr>
              <a:t> </a:t>
            </a:r>
            <a:r>
              <a:rPr lang="ru-RU" sz="1600" dirty="0" err="1">
                <a:solidFill>
                  <a:srgbClr val="0070C0"/>
                </a:solidFill>
                <a:latin typeface="Arial" panose="020B0604020202020204" pitchFamily="34" charset="0"/>
                <a:cs typeface="Arial" panose="020B0604020202020204" pitchFamily="34" charset="0"/>
              </a:rPr>
              <a:t>in</a:t>
            </a:r>
            <a:r>
              <a:rPr lang="ru-RU" sz="1600" dirty="0">
                <a:solidFill>
                  <a:srgbClr val="0070C0"/>
                </a:solidFill>
                <a:latin typeface="Arial" panose="020B0604020202020204" pitchFamily="34" charset="0"/>
                <a:cs typeface="Arial" panose="020B0604020202020204" pitchFamily="34" charset="0"/>
              </a:rPr>
              <a:t> </a:t>
            </a:r>
            <a:r>
              <a:rPr lang="ru-RU" sz="1600" dirty="0" err="1">
                <a:solidFill>
                  <a:srgbClr val="0070C0"/>
                </a:solidFill>
                <a:latin typeface="Arial" panose="020B0604020202020204" pitchFamily="34" charset="0"/>
                <a:cs typeface="Arial" panose="020B0604020202020204" pitchFamily="34" charset="0"/>
              </a:rPr>
              <a:t>any</a:t>
            </a:r>
            <a:r>
              <a:rPr lang="ru-RU" sz="1600" dirty="0">
                <a:solidFill>
                  <a:srgbClr val="0070C0"/>
                </a:solidFill>
                <a:latin typeface="Arial" panose="020B0604020202020204" pitchFamily="34" charset="0"/>
                <a:cs typeface="Arial" panose="020B0604020202020204" pitchFamily="34" charset="0"/>
              </a:rPr>
              <a:t> </a:t>
            </a:r>
            <a:r>
              <a:rPr lang="ru-RU" sz="1600" dirty="0" err="1" smtClean="0">
                <a:solidFill>
                  <a:srgbClr val="0070C0"/>
                </a:solidFill>
                <a:latin typeface="Arial" panose="020B0604020202020204" pitchFamily="34" charset="0"/>
                <a:cs typeface="Arial" panose="020B0604020202020204" pitchFamily="34" charset="0"/>
              </a:rPr>
              <a:t>direction</a:t>
            </a:r>
            <a:r>
              <a:rPr lang="ru-RU" sz="1600" dirty="0" smtClean="0">
                <a:solidFill>
                  <a:srgbClr val="0070C0"/>
                </a:solidFill>
                <a:latin typeface="Arial" panose="020B0604020202020204" pitchFamily="34" charset="0"/>
                <a:cs typeface="Arial" panose="020B0604020202020204" pitchFamily="34" charset="0"/>
              </a:rPr>
              <a:t>.</a:t>
            </a:r>
            <a:endParaRPr lang="ru-RU" sz="1600" dirty="0">
              <a:solidFill>
                <a:srgbClr val="0070C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61183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859980" y="77216"/>
            <a:ext cx="10515600" cy="589032"/>
          </a:xfrm>
        </p:spPr>
        <p:txBody>
          <a:bodyPr>
            <a:normAutofit fontScale="90000"/>
          </a:bodyPr>
          <a:lstStyle/>
          <a:p>
            <a:pPr algn="ctr"/>
            <a:r>
              <a:rPr lang="ru-RU" sz="2400" dirty="0" smtClean="0">
                <a:solidFill>
                  <a:srgbClr val="FF0000"/>
                </a:solidFill>
                <a:latin typeface="Times New Roman" panose="02020603050405020304" pitchFamily="18" charset="0"/>
                <a:cs typeface="Times New Roman" panose="02020603050405020304" pitchFamily="18" charset="0"/>
              </a:rPr>
              <a:t>Нижний октант ярма</a:t>
            </a:r>
            <a:r>
              <a:rPr lang="en-US" sz="2400" dirty="0" smtClean="0">
                <a:solidFill>
                  <a:srgbClr val="FF0000"/>
                </a:solidFill>
                <a:latin typeface="Times New Roman" panose="02020603050405020304" pitchFamily="18" charset="0"/>
                <a:cs typeface="Times New Roman" panose="02020603050405020304" pitchFamily="18" charset="0"/>
              </a:rPr>
              <a:t/>
            </a:r>
            <a:br>
              <a:rPr lang="en-US" sz="2400" dirty="0" smtClean="0">
                <a:solidFill>
                  <a:srgbClr val="FF0000"/>
                </a:solidFill>
                <a:latin typeface="Times New Roman" panose="02020603050405020304" pitchFamily="18" charset="0"/>
                <a:cs typeface="Times New Roman" panose="02020603050405020304" pitchFamily="18" charset="0"/>
              </a:rPr>
            </a:br>
            <a:r>
              <a:rPr lang="en-US" sz="2400" dirty="0" smtClean="0">
                <a:solidFill>
                  <a:srgbClr val="FF0000"/>
                </a:solidFill>
                <a:latin typeface="Times New Roman" panose="02020603050405020304" pitchFamily="18" charset="0"/>
                <a:cs typeface="Times New Roman" panose="02020603050405020304" pitchFamily="18" charset="0"/>
              </a:rPr>
              <a:t>(</a:t>
            </a:r>
            <a:r>
              <a:rPr lang="ru-RU" sz="2400" dirty="0" smtClean="0">
                <a:solidFill>
                  <a:srgbClr val="FF0000"/>
                </a:solidFill>
                <a:latin typeface="Times New Roman" panose="02020603050405020304" pitchFamily="18" charset="0"/>
                <a:cs typeface="Times New Roman" panose="02020603050405020304" pitchFamily="18" charset="0"/>
              </a:rPr>
              <a:t>Нагрузка </a:t>
            </a:r>
            <a:r>
              <a:rPr lang="en-US" sz="2400" dirty="0" smtClean="0">
                <a:solidFill>
                  <a:srgbClr val="FF0000"/>
                </a:solidFill>
                <a:latin typeface="Times New Roman" panose="02020603050405020304" pitchFamily="18" charset="0"/>
                <a:cs typeface="Times New Roman" panose="02020603050405020304" pitchFamily="18" charset="0"/>
              </a:rPr>
              <a:t>–80 t)</a:t>
            </a:r>
            <a:endParaRPr lang="ru-RU" sz="2400" dirty="0">
              <a:solidFill>
                <a:srgbClr val="FF0000"/>
              </a:solidFill>
              <a:latin typeface="Times New Roman" panose="02020603050405020304" pitchFamily="18" charset="0"/>
              <a:cs typeface="Times New Roman" panose="02020603050405020304" pitchFamily="18" charset="0"/>
            </a:endParaRPr>
          </a:p>
        </p:txBody>
      </p:sp>
      <p:sp>
        <p:nvSpPr>
          <p:cNvPr id="6" name="Заголовок 3"/>
          <p:cNvSpPr txBox="1">
            <a:spLocks/>
          </p:cNvSpPr>
          <p:nvPr/>
        </p:nvSpPr>
        <p:spPr>
          <a:xfrm>
            <a:off x="564352" y="6044378"/>
            <a:ext cx="10811228" cy="43678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ru-RU" sz="1600" dirty="0">
                <a:solidFill>
                  <a:srgbClr val="0070C0"/>
                </a:solidFill>
                <a:latin typeface="Arial" panose="020B0604020202020204" pitchFamily="34" charset="0"/>
                <a:cs typeface="Arial" panose="020B0604020202020204" pitchFamily="34" charset="0"/>
              </a:rPr>
              <a:t>The maximum equivalent stress is </a:t>
            </a:r>
            <a:r>
              <a:rPr lang="ru-RU" altLang="ru-RU" sz="1600" dirty="0" smtClean="0">
                <a:solidFill>
                  <a:srgbClr val="0070C0"/>
                </a:solidFill>
                <a:latin typeface="Arial" panose="020B0604020202020204" pitchFamily="34" charset="0"/>
                <a:cs typeface="Arial" panose="020B0604020202020204" pitchFamily="34" charset="0"/>
              </a:rPr>
              <a:t>9</a:t>
            </a:r>
            <a:r>
              <a:rPr lang="en-US" altLang="ru-RU" sz="1600" dirty="0" smtClean="0">
                <a:solidFill>
                  <a:srgbClr val="0070C0"/>
                </a:solidFill>
                <a:latin typeface="Arial" panose="020B0604020202020204" pitchFamily="34" charset="0"/>
                <a:cs typeface="Arial" panose="020B0604020202020204" pitchFamily="34" charset="0"/>
              </a:rPr>
              <a:t>5</a:t>
            </a:r>
            <a:r>
              <a:rPr lang="en-GB" altLang="ru-RU" sz="1600" dirty="0" smtClean="0">
                <a:solidFill>
                  <a:srgbClr val="0070C0"/>
                </a:solidFill>
                <a:latin typeface="Arial" panose="020B0604020202020204" pitchFamily="34" charset="0"/>
                <a:cs typeface="Arial" panose="020B0604020202020204" pitchFamily="34" charset="0"/>
              </a:rPr>
              <a:t>M</a:t>
            </a:r>
            <a:r>
              <a:rPr lang="en-US" altLang="ru-RU" sz="1600" dirty="0" smtClean="0">
                <a:solidFill>
                  <a:srgbClr val="0070C0"/>
                </a:solidFill>
                <a:latin typeface="Arial" panose="020B0604020202020204" pitchFamily="34" charset="0"/>
                <a:cs typeface="Arial" panose="020B0604020202020204" pitchFamily="34" charset="0"/>
              </a:rPr>
              <a:t>Pa. </a:t>
            </a:r>
            <a:r>
              <a:rPr lang="en-GB" altLang="ru-RU" sz="1600" dirty="0" smtClean="0">
                <a:solidFill>
                  <a:srgbClr val="0070C0"/>
                </a:solidFill>
                <a:latin typeface="Arial" panose="020B0604020202020204" pitchFamily="34" charset="0"/>
                <a:cs typeface="Arial" panose="020B0604020202020204" pitchFamily="34" charset="0"/>
              </a:rPr>
              <a:t>The </a:t>
            </a:r>
            <a:r>
              <a:rPr lang="en-GB" altLang="ru-RU" sz="1600" dirty="0">
                <a:solidFill>
                  <a:srgbClr val="0070C0"/>
                </a:solidFill>
                <a:latin typeface="Arial" panose="020B0604020202020204" pitchFamily="34" charset="0"/>
                <a:cs typeface="Arial" panose="020B0604020202020204" pitchFamily="34" charset="0"/>
              </a:rPr>
              <a:t>maximum deformation is </a:t>
            </a:r>
            <a:r>
              <a:rPr lang="en-GB" altLang="ru-RU" sz="1600" dirty="0" smtClean="0">
                <a:solidFill>
                  <a:srgbClr val="0070C0"/>
                </a:solidFill>
                <a:latin typeface="Arial" panose="020B0604020202020204" pitchFamily="34" charset="0"/>
                <a:cs typeface="Arial" panose="020B0604020202020204" pitchFamily="34" charset="0"/>
              </a:rPr>
              <a:t>1,</a:t>
            </a:r>
            <a:r>
              <a:rPr lang="en-US" altLang="ru-RU" sz="1600" dirty="0" smtClean="0">
                <a:solidFill>
                  <a:srgbClr val="0070C0"/>
                </a:solidFill>
                <a:latin typeface="Arial" panose="020B0604020202020204" pitchFamily="34" charset="0"/>
                <a:cs typeface="Arial" panose="020B0604020202020204" pitchFamily="34" charset="0"/>
              </a:rPr>
              <a:t>6</a:t>
            </a:r>
            <a:r>
              <a:rPr lang="en-GB" altLang="ru-RU" sz="1600" dirty="0" smtClean="0">
                <a:solidFill>
                  <a:srgbClr val="0070C0"/>
                </a:solidFill>
                <a:latin typeface="Arial" panose="020B0604020202020204" pitchFamily="34" charset="0"/>
                <a:cs typeface="Arial" panose="020B0604020202020204" pitchFamily="34" charset="0"/>
              </a:rPr>
              <a:t> mm</a:t>
            </a:r>
            <a:endParaRPr lang="ru-RU" sz="1600" dirty="0">
              <a:solidFill>
                <a:srgbClr val="0070C0"/>
              </a:solidFill>
            </a:endParaRPr>
          </a:p>
        </p:txBody>
      </p:sp>
      <p:sp>
        <p:nvSpPr>
          <p:cNvPr id="2" name="Дата 1"/>
          <p:cNvSpPr>
            <a:spLocks noGrp="1"/>
          </p:cNvSpPr>
          <p:nvPr>
            <p:ph type="dt" sz="half" idx="10"/>
          </p:nvPr>
        </p:nvSpPr>
        <p:spPr>
          <a:xfrm>
            <a:off x="10823257" y="6314643"/>
            <a:ext cx="911469" cy="365125"/>
          </a:xfrm>
        </p:spPr>
        <p:txBody>
          <a:bodyPr/>
          <a:lstStyle/>
          <a:p>
            <a:fld id="{41E7880E-81E6-4398-937F-543FEBC130FF}" type="datetime1">
              <a:rPr lang="ru-RU" smtClean="0"/>
              <a:t>22.04.2023</a:t>
            </a:fld>
            <a:endParaRPr lang="ru-RU" dirty="0"/>
          </a:p>
        </p:txBody>
      </p:sp>
      <p:sp>
        <p:nvSpPr>
          <p:cNvPr id="3" name="Нижний колонтитул 2"/>
          <p:cNvSpPr>
            <a:spLocks noGrp="1"/>
          </p:cNvSpPr>
          <p:nvPr>
            <p:ph type="ftr" sz="quarter" idx="11"/>
          </p:nvPr>
        </p:nvSpPr>
        <p:spPr/>
        <p:txBody>
          <a:bodyPr/>
          <a:lstStyle/>
          <a:p>
            <a:r>
              <a:rPr lang="en-US" smtClean="0"/>
              <a:t>S.Pivovarov, BINP, SPD Magnet</a:t>
            </a:r>
            <a:endParaRPr lang="ru-RU"/>
          </a:p>
        </p:txBody>
      </p:sp>
      <p:pic>
        <p:nvPicPr>
          <p:cNvPr id="8" name="Рисунок 7"/>
          <p:cNvPicPr/>
          <p:nvPr/>
        </p:nvPicPr>
        <p:blipFill rotWithShape="1">
          <a:blip r:embed="rId2"/>
          <a:srcRect l="48995" t="11244" r="17414" b="20047"/>
          <a:stretch/>
        </p:blipFill>
        <p:spPr bwMode="auto">
          <a:xfrm>
            <a:off x="692635" y="1387446"/>
            <a:ext cx="5751196" cy="3905315"/>
          </a:xfrm>
          <a:prstGeom prst="rect">
            <a:avLst/>
          </a:prstGeom>
          <a:ln>
            <a:noFill/>
          </a:ln>
          <a:extLst>
            <a:ext uri="{53640926-AAD7-44D8-BBD7-CCE9431645EC}">
              <a14:shadowObscured xmlns:a14="http://schemas.microsoft.com/office/drawing/2010/main"/>
            </a:ext>
          </a:extLst>
        </p:spPr>
      </p:pic>
      <p:pic>
        <p:nvPicPr>
          <p:cNvPr id="9" name="Рисунок 8"/>
          <p:cNvPicPr/>
          <p:nvPr/>
        </p:nvPicPr>
        <p:blipFill rotWithShape="1">
          <a:blip r:embed="rId3"/>
          <a:srcRect l="49525" t="9163" r="16604" b="22962"/>
          <a:stretch/>
        </p:blipFill>
        <p:spPr bwMode="auto">
          <a:xfrm>
            <a:off x="6593656" y="1673377"/>
            <a:ext cx="5239756" cy="330741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12973958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Прямоугольник 12"/>
          <p:cNvSpPr/>
          <p:nvPr/>
        </p:nvSpPr>
        <p:spPr>
          <a:xfrm>
            <a:off x="1959799" y="764705"/>
            <a:ext cx="8136904" cy="4093428"/>
          </a:xfrm>
          <a:prstGeom prst="rect">
            <a:avLst/>
          </a:prstGeom>
        </p:spPr>
        <p:txBody>
          <a:bodyPr wrap="square">
            <a:spAutoFit/>
          </a:bodyPr>
          <a:lstStyle/>
          <a:p>
            <a:r>
              <a:rPr lang="en-US" sz="2000" dirty="0">
                <a:solidFill>
                  <a:srgbClr val="0070C0"/>
                </a:solidFill>
              </a:rPr>
              <a:t>  </a:t>
            </a:r>
            <a:r>
              <a:rPr lang="en-US" sz="2000" dirty="0"/>
              <a:t/>
            </a:r>
            <a:br>
              <a:rPr lang="en-US" sz="2000" dirty="0"/>
            </a:br>
            <a:r>
              <a:rPr lang="en-US" sz="2000" dirty="0"/>
              <a:t/>
            </a:r>
            <a:br>
              <a:rPr lang="en-US" sz="2000" dirty="0"/>
            </a:br>
            <a:endParaRPr lang="en-US" sz="2000" dirty="0">
              <a:solidFill>
                <a:srgbClr val="0070C0"/>
              </a:solidFill>
            </a:endParaRPr>
          </a:p>
          <a:p>
            <a:endParaRPr lang="en-US" sz="2000" dirty="0">
              <a:solidFill>
                <a:srgbClr val="0070C0"/>
              </a:solidFill>
            </a:endParaRPr>
          </a:p>
          <a:p>
            <a:endParaRPr lang="en-US" sz="2000" dirty="0">
              <a:solidFill>
                <a:srgbClr val="0070C0"/>
              </a:solidFill>
            </a:endParaRPr>
          </a:p>
          <a:p>
            <a:endParaRPr lang="en-US" sz="2000" dirty="0">
              <a:solidFill>
                <a:srgbClr val="0070C0"/>
              </a:solidFill>
            </a:endParaRPr>
          </a:p>
          <a:p>
            <a:endParaRPr lang="en-US" sz="2000" dirty="0">
              <a:solidFill>
                <a:srgbClr val="0070C0"/>
              </a:solidFill>
            </a:endParaRPr>
          </a:p>
          <a:p>
            <a:endParaRPr lang="en-US" sz="2000" dirty="0">
              <a:solidFill>
                <a:srgbClr val="0070C0"/>
              </a:solidFill>
            </a:endParaRPr>
          </a:p>
          <a:p>
            <a:endParaRPr lang="en-US" sz="2000" dirty="0">
              <a:solidFill>
                <a:srgbClr val="0070C0"/>
              </a:solidFill>
            </a:endParaRPr>
          </a:p>
          <a:p>
            <a:endParaRPr lang="en-US" sz="2000" dirty="0">
              <a:solidFill>
                <a:srgbClr val="0070C0"/>
              </a:solidFill>
            </a:endParaRPr>
          </a:p>
          <a:p>
            <a:endParaRPr lang="en-US" sz="2000" dirty="0">
              <a:solidFill>
                <a:srgbClr val="0070C0"/>
              </a:solidFill>
            </a:endParaRPr>
          </a:p>
          <a:p>
            <a:endParaRPr lang="en-US" sz="2000" dirty="0">
              <a:solidFill>
                <a:srgbClr val="0070C0"/>
              </a:solidFill>
            </a:endParaRPr>
          </a:p>
          <a:p>
            <a:endParaRPr lang="en-US" sz="2000" dirty="0">
              <a:solidFill>
                <a:srgbClr val="0070C0"/>
              </a:solidFill>
            </a:endParaRPr>
          </a:p>
        </p:txBody>
      </p:sp>
      <p:pic>
        <p:nvPicPr>
          <p:cNvPr id="15" name="Рисунок 14"/>
          <p:cNvPicPr/>
          <p:nvPr/>
        </p:nvPicPr>
        <p:blipFill rotWithShape="1">
          <a:blip r:embed="rId2" cstate="print">
            <a:extLst>
              <a:ext uri="{28A0092B-C50C-407E-A947-70E740481C1C}">
                <a14:useLocalDpi xmlns:a14="http://schemas.microsoft.com/office/drawing/2010/main" val="0"/>
              </a:ext>
            </a:extLst>
          </a:blip>
          <a:srcRect l="2252" t="2050" r="3631" b="1368"/>
          <a:stretch/>
        </p:blipFill>
        <p:spPr bwMode="auto">
          <a:xfrm>
            <a:off x="9087072" y="1940909"/>
            <a:ext cx="2664296" cy="1667792"/>
          </a:xfrm>
          <a:prstGeom prst="rect">
            <a:avLst/>
          </a:prstGeom>
          <a:ln>
            <a:noFill/>
          </a:ln>
          <a:extLst>
            <a:ext uri="{53640926-AAD7-44d8-BBD7-CCE9431645EC}">
              <a14:shadowObscured xmlns:lc="http://schemas.openxmlformats.org/drawingml/2006/lockedCanvas" xmlns="" xmlns:mo="http://schemas.microsoft.com/office/mac/office/2008/main" xmlns:mv="urn:schemas-microsoft-com:mac:vml" xmlns:o="urn:schemas-microsoft-com:office:office" xmlns:v="urn:schemas-microsoft-com:vml" xmlns:w10="urn:schemas-microsoft-com:office:word" xmlns:w="http://schemas.openxmlformats.org/wordprocessingml/2006/main" xmlns:a14="http://schemas.microsoft.com/office/drawing/2010/main"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mc="http://schemas.openxmlformats.org/markup-compatibility/2006" xmlns:wpc="http://schemas.microsoft.com/office/word/2010/wordprocessingCanvas"/>
            </a:ext>
          </a:extLst>
        </p:spPr>
      </p:pic>
      <p:pic>
        <p:nvPicPr>
          <p:cNvPr id="8" name="Рисунок 7"/>
          <p:cNvPicPr>
            <a:picLocks noChangeAspect="1"/>
          </p:cNvPicPr>
          <p:nvPr/>
        </p:nvPicPr>
        <p:blipFill rotWithShape="1">
          <a:blip r:embed="rId3" cstate="print">
            <a:extLst>
              <a:ext uri="{28A0092B-C50C-407E-A947-70E740481C1C}">
                <a14:useLocalDpi xmlns:a14="http://schemas.microsoft.com/office/drawing/2010/main" val="0"/>
              </a:ext>
            </a:extLst>
          </a:blip>
          <a:srcRect l="18501" t="5549" r="55512" b="15921"/>
          <a:stretch/>
        </p:blipFill>
        <p:spPr>
          <a:xfrm>
            <a:off x="6725206" y="1492453"/>
            <a:ext cx="1872208" cy="3006879"/>
          </a:xfrm>
          <a:prstGeom prst="rect">
            <a:avLst/>
          </a:prstGeom>
        </p:spPr>
      </p:pic>
      <p:sp>
        <p:nvSpPr>
          <p:cNvPr id="3" name="Прямоугольник 2"/>
          <p:cNvSpPr/>
          <p:nvPr/>
        </p:nvSpPr>
        <p:spPr>
          <a:xfrm>
            <a:off x="1023685" y="5393687"/>
            <a:ext cx="10491555" cy="861774"/>
          </a:xfrm>
          <a:prstGeom prst="rect">
            <a:avLst/>
          </a:prstGeom>
        </p:spPr>
        <p:txBody>
          <a:bodyPr wrap="square">
            <a:spAutoFit/>
          </a:bodyPr>
          <a:lstStyle/>
          <a:p>
            <a:r>
              <a:rPr lang="ru-RU" dirty="0" smtClean="0">
                <a:solidFill>
                  <a:srgbClr val="0070C0"/>
                </a:solidFill>
              </a:rPr>
              <a:t> </a:t>
            </a:r>
            <a:r>
              <a:rPr lang="en-US" sz="1600" dirty="0">
                <a:solidFill>
                  <a:srgbClr val="0070C0"/>
                </a:solidFill>
                <a:latin typeface="Arial" panose="020B0604020202020204" pitchFamily="34" charset="0"/>
                <a:cs typeface="Arial" panose="020B0604020202020204" pitchFamily="34" charset="0"/>
              </a:rPr>
              <a:t>To assemble the magnet, a special stand with an I-beam - 700 GOST 26020-83, 9 meters long, with a guide rail and a roller system (Roller skate </a:t>
            </a:r>
            <a:r>
              <a:rPr lang="en-US" sz="1600" dirty="0" err="1">
                <a:solidFill>
                  <a:srgbClr val="0070C0"/>
                </a:solidFill>
                <a:latin typeface="Arial" panose="020B0604020202020204" pitchFamily="34" charset="0"/>
                <a:cs typeface="Arial" panose="020B0604020202020204" pitchFamily="34" charset="0"/>
              </a:rPr>
              <a:t>Boerkey</a:t>
            </a:r>
            <a:r>
              <a:rPr lang="en-US" sz="1600" dirty="0">
                <a:solidFill>
                  <a:srgbClr val="0070C0"/>
                </a:solidFill>
                <a:latin typeface="Arial" panose="020B0604020202020204" pitchFamily="34" charset="0"/>
                <a:cs typeface="Arial" panose="020B0604020202020204" pitchFamily="34" charset="0"/>
              </a:rPr>
              <a:t> model AM-H) for rolling up the magnet elements, is used.</a:t>
            </a:r>
            <a:r>
              <a:rPr lang="ru-RU" sz="1600" dirty="0" smtClean="0">
                <a:solidFill>
                  <a:srgbClr val="0070C0"/>
                </a:solidFill>
                <a:latin typeface="Arial" panose="020B0604020202020204" pitchFamily="34" charset="0"/>
                <a:cs typeface="Arial" panose="020B0604020202020204" pitchFamily="34" charset="0"/>
              </a:rPr>
              <a:t> </a:t>
            </a:r>
            <a:r>
              <a:rPr lang="en-US" sz="1600" dirty="0">
                <a:solidFill>
                  <a:srgbClr val="0070C0"/>
                </a:solidFill>
                <a:latin typeface="Arial" panose="020B0604020202020204" pitchFamily="34" charset="0"/>
                <a:cs typeface="Arial" panose="020B0604020202020204" pitchFamily="34" charset="0"/>
              </a:rPr>
              <a:t>Such a scenario was used to assemble the PANDA magnet, which was successfully assembled at the </a:t>
            </a:r>
            <a:r>
              <a:rPr lang="en-US" sz="1600" dirty="0" err="1">
                <a:solidFill>
                  <a:srgbClr val="0070C0"/>
                </a:solidFill>
                <a:latin typeface="Arial" panose="020B0604020202020204" pitchFamily="34" charset="0"/>
                <a:cs typeface="Arial" panose="020B0604020202020204" pitchFamily="34" charset="0"/>
              </a:rPr>
              <a:t>Votkinsk</a:t>
            </a:r>
            <a:r>
              <a:rPr lang="en-US" sz="1600" dirty="0">
                <a:solidFill>
                  <a:srgbClr val="0070C0"/>
                </a:solidFill>
                <a:latin typeface="Arial" panose="020B0604020202020204" pitchFamily="34" charset="0"/>
                <a:cs typeface="Arial" panose="020B0604020202020204" pitchFamily="34" charset="0"/>
              </a:rPr>
              <a:t> plant.</a:t>
            </a:r>
            <a:endParaRPr lang="ru-RU" sz="1600" dirty="0">
              <a:latin typeface="Arial" panose="020B0604020202020204" pitchFamily="34" charset="0"/>
              <a:cs typeface="Arial" panose="020B0604020202020204" pitchFamily="34" charset="0"/>
            </a:endParaRPr>
          </a:p>
        </p:txBody>
      </p:sp>
      <p:sp>
        <p:nvSpPr>
          <p:cNvPr id="4" name="Прямоугольник 3"/>
          <p:cNvSpPr/>
          <p:nvPr/>
        </p:nvSpPr>
        <p:spPr>
          <a:xfrm>
            <a:off x="3702918" y="95160"/>
            <a:ext cx="4139224" cy="369332"/>
          </a:xfrm>
          <a:prstGeom prst="rect">
            <a:avLst/>
          </a:prstGeom>
        </p:spPr>
        <p:txBody>
          <a:bodyPr wrap="square">
            <a:spAutoFit/>
          </a:bodyPr>
          <a:lstStyle/>
          <a:p>
            <a:pPr algn="ctr"/>
            <a:r>
              <a:rPr lang="en-US" dirty="0">
                <a:solidFill>
                  <a:srgbClr val="FF0000"/>
                </a:solidFill>
                <a:latin typeface="Times New Roman" panose="02020603050405020304" pitchFamily="18" charset="0"/>
                <a:cs typeface="Times New Roman" panose="02020603050405020304" pitchFamily="18" charset="0"/>
              </a:rPr>
              <a:t>Magnet Assembly Procedure</a:t>
            </a:r>
            <a:endParaRPr lang="ru-RU" dirty="0">
              <a:solidFill>
                <a:srgbClr val="FF0000"/>
              </a:solidFill>
              <a:latin typeface="Times New Roman" panose="02020603050405020304" pitchFamily="18" charset="0"/>
              <a:cs typeface="Times New Roman" panose="02020603050405020304" pitchFamily="18" charset="0"/>
            </a:endParaRPr>
          </a:p>
        </p:txBody>
      </p:sp>
      <p:pic>
        <p:nvPicPr>
          <p:cNvPr id="5" name="Рисунок 4"/>
          <p:cNvPicPr>
            <a:picLocks noChangeAspect="1"/>
          </p:cNvPicPr>
          <p:nvPr/>
        </p:nvPicPr>
        <p:blipFill rotWithShape="1">
          <a:blip r:embed="rId4">
            <a:extLst>
              <a:ext uri="{28A0092B-C50C-407E-A947-70E740481C1C}">
                <a14:useLocalDpi xmlns:a14="http://schemas.microsoft.com/office/drawing/2010/main" val="0"/>
              </a:ext>
            </a:extLst>
          </a:blip>
          <a:srcRect l="13449" t="12106" r="31180" b="6150"/>
          <a:stretch/>
        </p:blipFill>
        <p:spPr>
          <a:xfrm>
            <a:off x="633472" y="786404"/>
            <a:ext cx="5569528" cy="4352846"/>
          </a:xfrm>
          <a:prstGeom prst="rect">
            <a:avLst/>
          </a:prstGeom>
        </p:spPr>
      </p:pic>
      <p:cxnSp>
        <p:nvCxnSpPr>
          <p:cNvPr id="9" name="Прямая со стрелкой 8"/>
          <p:cNvCxnSpPr/>
          <p:nvPr/>
        </p:nvCxnSpPr>
        <p:spPr>
          <a:xfrm flipH="1" flipV="1">
            <a:off x="4773853" y="4474341"/>
            <a:ext cx="593376" cy="352376"/>
          </a:xfrm>
          <a:prstGeom prst="straightConnector1">
            <a:avLst/>
          </a:prstGeom>
          <a:ln>
            <a:solidFill>
              <a:srgbClr val="FF0000"/>
            </a:solidFill>
            <a:tailEnd type="triangle"/>
          </a:ln>
        </p:spPr>
        <p:style>
          <a:lnRef idx="3">
            <a:schemeClr val="accent2"/>
          </a:lnRef>
          <a:fillRef idx="0">
            <a:schemeClr val="accent2"/>
          </a:fillRef>
          <a:effectRef idx="2">
            <a:schemeClr val="accent2"/>
          </a:effectRef>
          <a:fontRef idx="minor">
            <a:schemeClr val="tx1"/>
          </a:fontRef>
        </p:style>
      </p:cxnSp>
      <p:sp>
        <p:nvSpPr>
          <p:cNvPr id="10" name="Прямоугольник 9"/>
          <p:cNvSpPr/>
          <p:nvPr/>
        </p:nvSpPr>
        <p:spPr>
          <a:xfrm>
            <a:off x="5324777" y="4726815"/>
            <a:ext cx="1632178" cy="338554"/>
          </a:xfrm>
          <a:prstGeom prst="rect">
            <a:avLst/>
          </a:prstGeom>
        </p:spPr>
        <p:txBody>
          <a:bodyPr wrap="none">
            <a:spAutoFit/>
          </a:bodyPr>
          <a:lstStyle/>
          <a:p>
            <a:r>
              <a:rPr lang="en-US" sz="1600" dirty="0">
                <a:solidFill>
                  <a:srgbClr val="00B050"/>
                </a:solidFill>
                <a:latin typeface="Arial" panose="020B0604020202020204" pitchFamily="34" charset="0"/>
                <a:cs typeface="Arial" panose="020B0604020202020204" pitchFamily="34" charset="0"/>
              </a:rPr>
              <a:t>Assembly stand</a:t>
            </a:r>
            <a:endParaRPr lang="ru-RU" sz="1600" dirty="0">
              <a:solidFill>
                <a:srgbClr val="00B050"/>
              </a:solidFill>
            </a:endParaRPr>
          </a:p>
        </p:txBody>
      </p:sp>
      <p:cxnSp>
        <p:nvCxnSpPr>
          <p:cNvPr id="11" name="Прямая со стрелкой 10"/>
          <p:cNvCxnSpPr/>
          <p:nvPr/>
        </p:nvCxnSpPr>
        <p:spPr>
          <a:xfrm>
            <a:off x="9641826" y="1189139"/>
            <a:ext cx="307885" cy="1015504"/>
          </a:xfrm>
          <a:prstGeom prst="straightConnector1">
            <a:avLst/>
          </a:prstGeom>
          <a:ln>
            <a:solidFill>
              <a:srgbClr val="FF0000"/>
            </a:solidFill>
            <a:tailEnd type="triangle"/>
          </a:ln>
        </p:spPr>
        <p:style>
          <a:lnRef idx="2">
            <a:schemeClr val="accent2"/>
          </a:lnRef>
          <a:fillRef idx="0">
            <a:schemeClr val="accent2"/>
          </a:fillRef>
          <a:effectRef idx="1">
            <a:schemeClr val="accent2"/>
          </a:effectRef>
          <a:fontRef idx="minor">
            <a:schemeClr val="tx1"/>
          </a:fontRef>
        </p:style>
      </p:cxnSp>
      <p:sp>
        <p:nvSpPr>
          <p:cNvPr id="12" name="Прямоугольник 11"/>
          <p:cNvSpPr/>
          <p:nvPr/>
        </p:nvSpPr>
        <p:spPr>
          <a:xfrm>
            <a:off x="8900502" y="893387"/>
            <a:ext cx="1873718" cy="338554"/>
          </a:xfrm>
          <a:prstGeom prst="rect">
            <a:avLst/>
          </a:prstGeom>
        </p:spPr>
        <p:txBody>
          <a:bodyPr wrap="none">
            <a:spAutoFit/>
          </a:bodyPr>
          <a:lstStyle/>
          <a:p>
            <a:r>
              <a:rPr lang="en-US" sz="1600" dirty="0">
                <a:solidFill>
                  <a:srgbClr val="00B0F0"/>
                </a:solidFill>
              </a:rPr>
              <a:t>Roller skate </a:t>
            </a:r>
            <a:r>
              <a:rPr lang="en-US" sz="1600" dirty="0" err="1">
                <a:solidFill>
                  <a:srgbClr val="00B0F0"/>
                </a:solidFill>
              </a:rPr>
              <a:t>Boerkey</a:t>
            </a:r>
            <a:endParaRPr lang="ru-RU" sz="1600" dirty="0">
              <a:solidFill>
                <a:srgbClr val="00B0F0"/>
              </a:solidFill>
            </a:endParaRPr>
          </a:p>
        </p:txBody>
      </p:sp>
      <p:sp>
        <p:nvSpPr>
          <p:cNvPr id="16" name="Прямоугольник 15"/>
          <p:cNvSpPr/>
          <p:nvPr/>
        </p:nvSpPr>
        <p:spPr>
          <a:xfrm>
            <a:off x="3138771" y="745834"/>
            <a:ext cx="2294952" cy="276999"/>
          </a:xfrm>
          <a:prstGeom prst="rect">
            <a:avLst/>
          </a:prstGeom>
        </p:spPr>
        <p:txBody>
          <a:bodyPr wrap="square">
            <a:spAutoFit/>
          </a:bodyPr>
          <a:lstStyle/>
          <a:p>
            <a:r>
              <a:rPr lang="en-US" sz="1200" dirty="0">
                <a:solidFill>
                  <a:srgbClr val="00B050"/>
                </a:solidFill>
              </a:rPr>
              <a:t>Cryostat flange support</a:t>
            </a:r>
            <a:endParaRPr lang="ru-RU" sz="1200" dirty="0">
              <a:solidFill>
                <a:srgbClr val="00B050"/>
              </a:solidFill>
              <a:latin typeface="Arial" panose="020B0604020202020204" pitchFamily="34" charset="0"/>
              <a:cs typeface="Arial" panose="020B0604020202020204" pitchFamily="34" charset="0"/>
            </a:endParaRPr>
          </a:p>
        </p:txBody>
      </p:sp>
      <p:cxnSp>
        <p:nvCxnSpPr>
          <p:cNvPr id="18" name="Прямая со стрелкой 17"/>
          <p:cNvCxnSpPr/>
          <p:nvPr/>
        </p:nvCxnSpPr>
        <p:spPr>
          <a:xfrm flipH="1">
            <a:off x="2563838" y="893387"/>
            <a:ext cx="597005" cy="92367"/>
          </a:xfrm>
          <a:prstGeom prst="straightConnector1">
            <a:avLst/>
          </a:prstGeom>
          <a:ln>
            <a:solidFill>
              <a:srgbClr val="FF0000"/>
            </a:solidFill>
            <a:tailEnd type="triangle"/>
          </a:ln>
        </p:spPr>
        <p:style>
          <a:lnRef idx="3">
            <a:schemeClr val="accent5"/>
          </a:lnRef>
          <a:fillRef idx="0">
            <a:schemeClr val="accent5"/>
          </a:fillRef>
          <a:effectRef idx="2">
            <a:schemeClr val="accent5"/>
          </a:effectRef>
          <a:fontRef idx="minor">
            <a:schemeClr val="tx1"/>
          </a:fontRef>
        </p:style>
      </p:cxnSp>
      <p:sp>
        <p:nvSpPr>
          <p:cNvPr id="22" name="Прямоугольник 21"/>
          <p:cNvSpPr/>
          <p:nvPr/>
        </p:nvSpPr>
        <p:spPr>
          <a:xfrm>
            <a:off x="3151279" y="1147746"/>
            <a:ext cx="3159049" cy="276999"/>
          </a:xfrm>
          <a:prstGeom prst="rect">
            <a:avLst/>
          </a:prstGeom>
        </p:spPr>
        <p:txBody>
          <a:bodyPr wrap="square">
            <a:spAutoFit/>
          </a:bodyPr>
          <a:lstStyle/>
          <a:p>
            <a:r>
              <a:rPr lang="en-US" sz="1200" dirty="0">
                <a:solidFill>
                  <a:srgbClr val="00B050"/>
                </a:solidFill>
              </a:rPr>
              <a:t>Cryostat Inner Shell Support</a:t>
            </a:r>
            <a:endParaRPr lang="ru-RU" sz="1200" dirty="0">
              <a:solidFill>
                <a:srgbClr val="00B050"/>
              </a:solidFill>
              <a:latin typeface="Arial" panose="020B0604020202020204" pitchFamily="34" charset="0"/>
              <a:cs typeface="Arial" panose="020B0604020202020204" pitchFamily="34" charset="0"/>
            </a:endParaRPr>
          </a:p>
        </p:txBody>
      </p:sp>
      <p:sp>
        <p:nvSpPr>
          <p:cNvPr id="23" name="Прямоугольник 22"/>
          <p:cNvSpPr/>
          <p:nvPr/>
        </p:nvSpPr>
        <p:spPr>
          <a:xfrm>
            <a:off x="3160843" y="1639996"/>
            <a:ext cx="2407792" cy="276999"/>
          </a:xfrm>
          <a:prstGeom prst="rect">
            <a:avLst/>
          </a:prstGeom>
        </p:spPr>
        <p:txBody>
          <a:bodyPr wrap="square">
            <a:spAutoFit/>
          </a:bodyPr>
          <a:lstStyle/>
          <a:p>
            <a:r>
              <a:rPr lang="en-US" sz="1200" dirty="0">
                <a:solidFill>
                  <a:srgbClr val="00B050"/>
                </a:solidFill>
              </a:rPr>
              <a:t>Inner </a:t>
            </a:r>
            <a:r>
              <a:rPr lang="en-US" sz="1200" dirty="0" smtClean="0">
                <a:solidFill>
                  <a:srgbClr val="00B050"/>
                </a:solidFill>
              </a:rPr>
              <a:t>Shield support</a:t>
            </a:r>
            <a:endParaRPr lang="ru-RU" sz="1200" dirty="0">
              <a:solidFill>
                <a:srgbClr val="00B050"/>
              </a:solidFill>
              <a:latin typeface="Arial" panose="020B0604020202020204" pitchFamily="34" charset="0"/>
              <a:cs typeface="Arial" panose="020B0604020202020204" pitchFamily="34" charset="0"/>
            </a:endParaRPr>
          </a:p>
        </p:txBody>
      </p:sp>
      <p:sp>
        <p:nvSpPr>
          <p:cNvPr id="24" name="Прямоугольник 23"/>
          <p:cNvSpPr/>
          <p:nvPr/>
        </p:nvSpPr>
        <p:spPr>
          <a:xfrm>
            <a:off x="3148862" y="2042686"/>
            <a:ext cx="2119408" cy="276999"/>
          </a:xfrm>
          <a:prstGeom prst="rect">
            <a:avLst/>
          </a:prstGeom>
        </p:spPr>
        <p:txBody>
          <a:bodyPr wrap="square">
            <a:spAutoFit/>
          </a:bodyPr>
          <a:lstStyle/>
          <a:p>
            <a:r>
              <a:rPr lang="en-US" sz="1200" dirty="0">
                <a:solidFill>
                  <a:srgbClr val="00B050"/>
                </a:solidFill>
              </a:rPr>
              <a:t>Cold mass support</a:t>
            </a:r>
            <a:endParaRPr lang="ru-RU" sz="1200" dirty="0">
              <a:solidFill>
                <a:srgbClr val="00B050"/>
              </a:solidFill>
              <a:latin typeface="Arial" panose="020B0604020202020204" pitchFamily="34" charset="0"/>
              <a:cs typeface="Arial" panose="020B0604020202020204" pitchFamily="34" charset="0"/>
            </a:endParaRPr>
          </a:p>
        </p:txBody>
      </p:sp>
      <p:sp>
        <p:nvSpPr>
          <p:cNvPr id="25" name="Прямоугольник 24"/>
          <p:cNvSpPr/>
          <p:nvPr/>
        </p:nvSpPr>
        <p:spPr>
          <a:xfrm>
            <a:off x="3160843" y="2463616"/>
            <a:ext cx="2335432" cy="276999"/>
          </a:xfrm>
          <a:prstGeom prst="rect">
            <a:avLst/>
          </a:prstGeom>
        </p:spPr>
        <p:txBody>
          <a:bodyPr wrap="square">
            <a:spAutoFit/>
          </a:bodyPr>
          <a:lstStyle/>
          <a:p>
            <a:r>
              <a:rPr lang="en-US" sz="1200" dirty="0" smtClean="0">
                <a:solidFill>
                  <a:srgbClr val="00B050"/>
                </a:solidFill>
              </a:rPr>
              <a:t>Outer Shield support</a:t>
            </a:r>
          </a:p>
        </p:txBody>
      </p:sp>
      <p:cxnSp>
        <p:nvCxnSpPr>
          <p:cNvPr id="26" name="Прямая со стрелкой 25"/>
          <p:cNvCxnSpPr/>
          <p:nvPr/>
        </p:nvCxnSpPr>
        <p:spPr>
          <a:xfrm flipH="1">
            <a:off x="2757638" y="1285967"/>
            <a:ext cx="469212" cy="137261"/>
          </a:xfrm>
          <a:prstGeom prst="straightConnector1">
            <a:avLst/>
          </a:prstGeom>
          <a:ln>
            <a:solidFill>
              <a:srgbClr val="FF0000"/>
            </a:solidFill>
            <a:tailEnd type="triangle"/>
          </a:ln>
        </p:spPr>
        <p:style>
          <a:lnRef idx="3">
            <a:schemeClr val="accent5"/>
          </a:lnRef>
          <a:fillRef idx="0">
            <a:schemeClr val="accent5"/>
          </a:fillRef>
          <a:effectRef idx="2">
            <a:schemeClr val="accent5"/>
          </a:effectRef>
          <a:fontRef idx="minor">
            <a:schemeClr val="tx1"/>
          </a:fontRef>
        </p:style>
      </p:cxnSp>
      <p:cxnSp>
        <p:nvCxnSpPr>
          <p:cNvPr id="27" name="Прямая со стрелкой 26"/>
          <p:cNvCxnSpPr/>
          <p:nvPr/>
        </p:nvCxnSpPr>
        <p:spPr>
          <a:xfrm flipH="1">
            <a:off x="2778619" y="1777422"/>
            <a:ext cx="448231" cy="136942"/>
          </a:xfrm>
          <a:prstGeom prst="straightConnector1">
            <a:avLst/>
          </a:prstGeom>
          <a:ln>
            <a:solidFill>
              <a:srgbClr val="FF0000"/>
            </a:solidFill>
            <a:tailEnd type="triangle"/>
          </a:ln>
        </p:spPr>
        <p:style>
          <a:lnRef idx="3">
            <a:schemeClr val="accent5"/>
          </a:lnRef>
          <a:fillRef idx="0">
            <a:schemeClr val="accent5"/>
          </a:fillRef>
          <a:effectRef idx="2">
            <a:schemeClr val="accent5"/>
          </a:effectRef>
          <a:fontRef idx="minor">
            <a:schemeClr val="tx1"/>
          </a:fontRef>
        </p:style>
      </p:cxnSp>
      <p:cxnSp>
        <p:nvCxnSpPr>
          <p:cNvPr id="28" name="Прямая со стрелкой 27"/>
          <p:cNvCxnSpPr/>
          <p:nvPr/>
        </p:nvCxnSpPr>
        <p:spPr>
          <a:xfrm flipH="1">
            <a:off x="2778619" y="2148665"/>
            <a:ext cx="448231" cy="231531"/>
          </a:xfrm>
          <a:prstGeom prst="straightConnector1">
            <a:avLst/>
          </a:prstGeom>
          <a:ln>
            <a:solidFill>
              <a:srgbClr val="FF0000"/>
            </a:solidFill>
            <a:tailEnd type="triangle"/>
          </a:ln>
        </p:spPr>
        <p:style>
          <a:lnRef idx="3">
            <a:schemeClr val="accent5"/>
          </a:lnRef>
          <a:fillRef idx="0">
            <a:schemeClr val="accent5"/>
          </a:fillRef>
          <a:effectRef idx="2">
            <a:schemeClr val="accent5"/>
          </a:effectRef>
          <a:fontRef idx="minor">
            <a:schemeClr val="tx1"/>
          </a:fontRef>
        </p:style>
      </p:cxnSp>
      <p:cxnSp>
        <p:nvCxnSpPr>
          <p:cNvPr id="29" name="Прямая со стрелкой 28"/>
          <p:cNvCxnSpPr/>
          <p:nvPr/>
        </p:nvCxnSpPr>
        <p:spPr>
          <a:xfrm flipH="1">
            <a:off x="2862340" y="2632228"/>
            <a:ext cx="364510" cy="285154"/>
          </a:xfrm>
          <a:prstGeom prst="straightConnector1">
            <a:avLst/>
          </a:prstGeom>
          <a:ln>
            <a:solidFill>
              <a:srgbClr val="FF0000"/>
            </a:solidFill>
            <a:tailEnd type="triangle"/>
          </a:ln>
        </p:spPr>
        <p:style>
          <a:lnRef idx="3">
            <a:schemeClr val="accent5"/>
          </a:lnRef>
          <a:fillRef idx="0">
            <a:schemeClr val="accent5"/>
          </a:fillRef>
          <a:effectRef idx="2">
            <a:schemeClr val="accent5"/>
          </a:effectRef>
          <a:fontRef idx="minor">
            <a:schemeClr val="tx1"/>
          </a:fontRef>
        </p:style>
      </p:cxnSp>
      <p:sp>
        <p:nvSpPr>
          <p:cNvPr id="2" name="Дата 1"/>
          <p:cNvSpPr>
            <a:spLocks noGrp="1"/>
          </p:cNvSpPr>
          <p:nvPr>
            <p:ph type="dt" sz="half" idx="10"/>
          </p:nvPr>
        </p:nvSpPr>
        <p:spPr/>
        <p:txBody>
          <a:bodyPr/>
          <a:lstStyle/>
          <a:p>
            <a:pPr>
              <a:defRPr/>
            </a:pPr>
            <a:fld id="{D2D9EFD0-AA5C-4652-B4B6-46FB6769E84A}" type="datetime1">
              <a:rPr lang="ru-RU" altLang="en-US" smtClean="0"/>
              <a:t>22.04.2023</a:t>
            </a:fld>
            <a:endParaRPr lang="en-US" altLang="en-US" sz="1800">
              <a:solidFill>
                <a:schemeClr val="tx1"/>
              </a:solidFill>
            </a:endParaRPr>
          </a:p>
        </p:txBody>
      </p:sp>
      <p:sp>
        <p:nvSpPr>
          <p:cNvPr id="6" name="Нижний колонтитул 5"/>
          <p:cNvSpPr>
            <a:spLocks noGrp="1"/>
          </p:cNvSpPr>
          <p:nvPr>
            <p:ph type="ftr" sz="quarter" idx="11"/>
          </p:nvPr>
        </p:nvSpPr>
        <p:spPr/>
        <p:txBody>
          <a:bodyPr/>
          <a:lstStyle/>
          <a:p>
            <a:pPr>
              <a:defRPr/>
            </a:pPr>
            <a:r>
              <a:rPr lang="sv-SE" altLang="en-US" smtClean="0"/>
              <a:t>S.Pivovarov, E. Pyata, BINP, SPD Magnet</a:t>
            </a:r>
            <a:endParaRPr lang="en-US" altLang="en-US"/>
          </a:p>
        </p:txBody>
      </p:sp>
    </p:spTree>
    <p:extLst>
      <p:ext uri="{BB962C8B-B14F-4D97-AF65-F5344CB8AC3E}">
        <p14:creationId xmlns:p14="http://schemas.microsoft.com/office/powerpoint/2010/main" val="425752515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Рисунок 16"/>
          <p:cNvPicPr>
            <a:picLocks noChangeAspect="1"/>
          </p:cNvPicPr>
          <p:nvPr/>
        </p:nvPicPr>
        <p:blipFill rotWithShape="1">
          <a:blip r:embed="rId2" cstate="print">
            <a:extLst>
              <a:ext uri="{28A0092B-C50C-407E-A947-70E740481C1C}">
                <a14:useLocalDpi xmlns:a14="http://schemas.microsoft.com/office/drawing/2010/main" val="0"/>
              </a:ext>
            </a:extLst>
          </a:blip>
          <a:srcRect l="8551" t="5184" r="38213" b="14755"/>
          <a:stretch/>
        </p:blipFill>
        <p:spPr>
          <a:xfrm>
            <a:off x="3842577" y="3263581"/>
            <a:ext cx="3355806" cy="2690473"/>
          </a:xfrm>
          <a:prstGeom prst="rect">
            <a:avLst/>
          </a:prstGeom>
        </p:spPr>
      </p:pic>
      <p:sp>
        <p:nvSpPr>
          <p:cNvPr id="13" name="Прямоугольник 12"/>
          <p:cNvSpPr/>
          <p:nvPr/>
        </p:nvSpPr>
        <p:spPr>
          <a:xfrm>
            <a:off x="1959799" y="764705"/>
            <a:ext cx="8136904" cy="4093428"/>
          </a:xfrm>
          <a:prstGeom prst="rect">
            <a:avLst/>
          </a:prstGeom>
        </p:spPr>
        <p:txBody>
          <a:bodyPr wrap="square">
            <a:spAutoFit/>
          </a:bodyPr>
          <a:lstStyle/>
          <a:p>
            <a:r>
              <a:rPr lang="en-US" sz="2000" dirty="0">
                <a:solidFill>
                  <a:srgbClr val="0070C0"/>
                </a:solidFill>
              </a:rPr>
              <a:t>  </a:t>
            </a:r>
            <a:r>
              <a:rPr lang="en-US" sz="2000" dirty="0"/>
              <a:t/>
            </a:r>
            <a:br>
              <a:rPr lang="en-US" sz="2000" dirty="0"/>
            </a:br>
            <a:r>
              <a:rPr lang="en-US" sz="2000" dirty="0"/>
              <a:t/>
            </a:r>
            <a:br>
              <a:rPr lang="en-US" sz="2000" dirty="0"/>
            </a:br>
            <a:endParaRPr lang="en-US" sz="2000" dirty="0">
              <a:solidFill>
                <a:srgbClr val="0070C0"/>
              </a:solidFill>
            </a:endParaRPr>
          </a:p>
          <a:p>
            <a:endParaRPr lang="en-US" sz="2000" dirty="0">
              <a:solidFill>
                <a:srgbClr val="0070C0"/>
              </a:solidFill>
            </a:endParaRPr>
          </a:p>
          <a:p>
            <a:endParaRPr lang="en-US" sz="2000" dirty="0">
              <a:solidFill>
                <a:srgbClr val="0070C0"/>
              </a:solidFill>
            </a:endParaRPr>
          </a:p>
          <a:p>
            <a:endParaRPr lang="en-US" sz="2000" dirty="0">
              <a:solidFill>
                <a:srgbClr val="0070C0"/>
              </a:solidFill>
            </a:endParaRPr>
          </a:p>
          <a:p>
            <a:endParaRPr lang="en-US" sz="2000" dirty="0">
              <a:solidFill>
                <a:srgbClr val="0070C0"/>
              </a:solidFill>
            </a:endParaRPr>
          </a:p>
          <a:p>
            <a:endParaRPr lang="en-US" sz="2000" dirty="0">
              <a:solidFill>
                <a:srgbClr val="0070C0"/>
              </a:solidFill>
            </a:endParaRPr>
          </a:p>
          <a:p>
            <a:endParaRPr lang="en-US" sz="2000" dirty="0">
              <a:solidFill>
                <a:srgbClr val="0070C0"/>
              </a:solidFill>
            </a:endParaRPr>
          </a:p>
          <a:p>
            <a:endParaRPr lang="en-US" sz="2000" dirty="0">
              <a:solidFill>
                <a:srgbClr val="0070C0"/>
              </a:solidFill>
            </a:endParaRPr>
          </a:p>
          <a:p>
            <a:endParaRPr lang="en-US" sz="2000" dirty="0">
              <a:solidFill>
                <a:srgbClr val="0070C0"/>
              </a:solidFill>
            </a:endParaRPr>
          </a:p>
          <a:p>
            <a:endParaRPr lang="en-US" sz="2000" dirty="0">
              <a:solidFill>
                <a:srgbClr val="0070C0"/>
              </a:solidFill>
            </a:endParaRPr>
          </a:p>
          <a:p>
            <a:endParaRPr lang="en-US" sz="2000" dirty="0">
              <a:solidFill>
                <a:srgbClr val="0070C0"/>
              </a:solidFill>
            </a:endParaRPr>
          </a:p>
        </p:txBody>
      </p:sp>
      <p:sp>
        <p:nvSpPr>
          <p:cNvPr id="3" name="Прямоугольник 2"/>
          <p:cNvSpPr/>
          <p:nvPr/>
        </p:nvSpPr>
        <p:spPr>
          <a:xfrm>
            <a:off x="946194" y="6219452"/>
            <a:ext cx="10009130" cy="369332"/>
          </a:xfrm>
          <a:prstGeom prst="rect">
            <a:avLst/>
          </a:prstGeom>
        </p:spPr>
        <p:txBody>
          <a:bodyPr wrap="square">
            <a:spAutoFit/>
          </a:bodyPr>
          <a:lstStyle/>
          <a:p>
            <a:r>
              <a:rPr lang="ru-RU" dirty="0" smtClean="0">
                <a:solidFill>
                  <a:srgbClr val="0070C0"/>
                </a:solidFill>
              </a:rPr>
              <a:t> </a:t>
            </a:r>
            <a:endParaRPr lang="ru-RU" dirty="0"/>
          </a:p>
        </p:txBody>
      </p:sp>
      <p:sp>
        <p:nvSpPr>
          <p:cNvPr id="4" name="Прямоугольник 3"/>
          <p:cNvSpPr/>
          <p:nvPr/>
        </p:nvSpPr>
        <p:spPr>
          <a:xfrm>
            <a:off x="3702918" y="95160"/>
            <a:ext cx="4139224" cy="369332"/>
          </a:xfrm>
          <a:prstGeom prst="rect">
            <a:avLst/>
          </a:prstGeom>
        </p:spPr>
        <p:txBody>
          <a:bodyPr wrap="square">
            <a:spAutoFit/>
          </a:bodyPr>
          <a:lstStyle/>
          <a:p>
            <a:pPr algn="ctr"/>
            <a:r>
              <a:rPr lang="en-US" dirty="0">
                <a:solidFill>
                  <a:srgbClr val="FF0000"/>
                </a:solidFill>
                <a:latin typeface="Times New Roman" panose="02020603050405020304" pitchFamily="18" charset="0"/>
                <a:cs typeface="Times New Roman" panose="02020603050405020304" pitchFamily="18" charset="0"/>
              </a:rPr>
              <a:t>Magnet Assembly Procedure</a:t>
            </a:r>
            <a:endParaRPr lang="ru-RU" dirty="0">
              <a:solidFill>
                <a:srgbClr val="FF0000"/>
              </a:solidFill>
              <a:latin typeface="Times New Roman" panose="02020603050405020304" pitchFamily="18" charset="0"/>
              <a:cs typeface="Times New Roman" panose="02020603050405020304" pitchFamily="18" charset="0"/>
            </a:endParaRPr>
          </a:p>
        </p:txBody>
      </p:sp>
      <p:sp>
        <p:nvSpPr>
          <p:cNvPr id="16" name="Прямоугольник 15"/>
          <p:cNvSpPr/>
          <p:nvPr/>
        </p:nvSpPr>
        <p:spPr>
          <a:xfrm>
            <a:off x="690038" y="2807650"/>
            <a:ext cx="2294952" cy="276999"/>
          </a:xfrm>
          <a:prstGeom prst="rect">
            <a:avLst/>
          </a:prstGeom>
        </p:spPr>
        <p:txBody>
          <a:bodyPr wrap="square">
            <a:spAutoFit/>
          </a:bodyPr>
          <a:lstStyle/>
          <a:p>
            <a:r>
              <a:rPr lang="en-US" sz="1200" dirty="0">
                <a:solidFill>
                  <a:srgbClr val="0070C0"/>
                </a:solidFill>
              </a:rPr>
              <a:t>Installing the outer shell</a:t>
            </a:r>
            <a:endParaRPr lang="ru-RU" sz="1200" dirty="0">
              <a:solidFill>
                <a:srgbClr val="0070C0"/>
              </a:solidFill>
              <a:latin typeface="Arial" panose="020B0604020202020204" pitchFamily="34" charset="0"/>
              <a:cs typeface="Arial" panose="020B0604020202020204" pitchFamily="34" charset="0"/>
            </a:endParaRPr>
          </a:p>
        </p:txBody>
      </p:sp>
      <p:sp>
        <p:nvSpPr>
          <p:cNvPr id="23" name="Прямоугольник 22"/>
          <p:cNvSpPr/>
          <p:nvPr/>
        </p:nvSpPr>
        <p:spPr>
          <a:xfrm>
            <a:off x="4390821" y="2793576"/>
            <a:ext cx="2407792" cy="276999"/>
          </a:xfrm>
          <a:prstGeom prst="rect">
            <a:avLst/>
          </a:prstGeom>
        </p:spPr>
        <p:txBody>
          <a:bodyPr wrap="square">
            <a:spAutoFit/>
          </a:bodyPr>
          <a:lstStyle/>
          <a:p>
            <a:r>
              <a:rPr lang="en-US" sz="1200" dirty="0">
                <a:solidFill>
                  <a:srgbClr val="0070C0"/>
                </a:solidFill>
              </a:rPr>
              <a:t>Installing </a:t>
            </a:r>
            <a:r>
              <a:rPr lang="en-US" sz="1200" dirty="0" smtClean="0">
                <a:solidFill>
                  <a:srgbClr val="0070C0"/>
                </a:solidFill>
              </a:rPr>
              <a:t>the outer shield</a:t>
            </a:r>
            <a:endParaRPr lang="ru-RU" sz="1200" dirty="0">
              <a:solidFill>
                <a:srgbClr val="0070C0"/>
              </a:solidFill>
              <a:latin typeface="Arial" panose="020B0604020202020204" pitchFamily="34" charset="0"/>
              <a:cs typeface="Arial" panose="020B0604020202020204" pitchFamily="34" charset="0"/>
            </a:endParaRPr>
          </a:p>
        </p:txBody>
      </p:sp>
      <p:sp>
        <p:nvSpPr>
          <p:cNvPr id="24" name="Прямоугольник 23"/>
          <p:cNvSpPr/>
          <p:nvPr/>
        </p:nvSpPr>
        <p:spPr>
          <a:xfrm>
            <a:off x="690038" y="6058085"/>
            <a:ext cx="2119408" cy="276999"/>
          </a:xfrm>
          <a:prstGeom prst="rect">
            <a:avLst/>
          </a:prstGeom>
        </p:spPr>
        <p:txBody>
          <a:bodyPr wrap="square">
            <a:spAutoFit/>
          </a:bodyPr>
          <a:lstStyle/>
          <a:p>
            <a:r>
              <a:rPr lang="en-US" sz="1200" dirty="0">
                <a:solidFill>
                  <a:srgbClr val="0070C0"/>
                </a:solidFill>
              </a:rPr>
              <a:t>Installing </a:t>
            </a:r>
            <a:r>
              <a:rPr lang="en-US" sz="1200" dirty="0" smtClean="0">
                <a:solidFill>
                  <a:srgbClr val="0070C0"/>
                </a:solidFill>
              </a:rPr>
              <a:t>the Cold Mass</a:t>
            </a:r>
            <a:endParaRPr lang="ru-RU" sz="1200" dirty="0">
              <a:solidFill>
                <a:srgbClr val="0070C0"/>
              </a:solidFill>
              <a:latin typeface="Arial" panose="020B0604020202020204" pitchFamily="34" charset="0"/>
              <a:cs typeface="Arial" panose="020B0604020202020204" pitchFamily="34" charset="0"/>
            </a:endParaRPr>
          </a:p>
        </p:txBody>
      </p:sp>
      <p:cxnSp>
        <p:nvCxnSpPr>
          <p:cNvPr id="29" name="Прямая со стрелкой 28"/>
          <p:cNvCxnSpPr/>
          <p:nvPr/>
        </p:nvCxnSpPr>
        <p:spPr>
          <a:xfrm>
            <a:off x="4966470" y="3589436"/>
            <a:ext cx="279706" cy="252781"/>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pic>
        <p:nvPicPr>
          <p:cNvPr id="2" name="Рисунок 1"/>
          <p:cNvPicPr>
            <a:picLocks noChangeAspect="1"/>
          </p:cNvPicPr>
          <p:nvPr/>
        </p:nvPicPr>
        <p:blipFill rotWithShape="1">
          <a:blip r:embed="rId3" cstate="print">
            <a:extLst>
              <a:ext uri="{28A0092B-C50C-407E-A947-70E740481C1C}">
                <a14:useLocalDpi xmlns:a14="http://schemas.microsoft.com/office/drawing/2010/main" val="0"/>
              </a:ext>
            </a:extLst>
          </a:blip>
          <a:srcRect l="10554" t="6145" r="28660" b="12839"/>
          <a:stretch/>
        </p:blipFill>
        <p:spPr>
          <a:xfrm>
            <a:off x="523887" y="560433"/>
            <a:ext cx="3096572" cy="2233143"/>
          </a:xfrm>
          <a:prstGeom prst="rect">
            <a:avLst/>
          </a:prstGeom>
        </p:spPr>
      </p:pic>
      <p:pic>
        <p:nvPicPr>
          <p:cNvPr id="6" name="Рисунок 5"/>
          <p:cNvPicPr>
            <a:picLocks noChangeAspect="1"/>
          </p:cNvPicPr>
          <p:nvPr/>
        </p:nvPicPr>
        <p:blipFill rotWithShape="1">
          <a:blip r:embed="rId4" cstate="print">
            <a:extLst>
              <a:ext uri="{28A0092B-C50C-407E-A947-70E740481C1C}">
                <a14:useLocalDpi xmlns:a14="http://schemas.microsoft.com/office/drawing/2010/main" val="0"/>
              </a:ext>
            </a:extLst>
          </a:blip>
          <a:srcRect l="12404" t="5433" r="32512" b="23376"/>
          <a:stretch/>
        </p:blipFill>
        <p:spPr>
          <a:xfrm>
            <a:off x="3942663" y="492296"/>
            <a:ext cx="3325462" cy="2325498"/>
          </a:xfrm>
          <a:prstGeom prst="rect">
            <a:avLst/>
          </a:prstGeom>
        </p:spPr>
      </p:pic>
      <p:pic>
        <p:nvPicPr>
          <p:cNvPr id="7" name="Рисунок 6"/>
          <p:cNvPicPr>
            <a:picLocks noChangeAspect="1"/>
          </p:cNvPicPr>
          <p:nvPr/>
        </p:nvPicPr>
        <p:blipFill rotWithShape="1">
          <a:blip r:embed="rId5" cstate="print">
            <a:extLst>
              <a:ext uri="{28A0092B-C50C-407E-A947-70E740481C1C}">
                <a14:useLocalDpi xmlns:a14="http://schemas.microsoft.com/office/drawing/2010/main" val="0"/>
              </a:ext>
            </a:extLst>
          </a:blip>
          <a:srcRect l="5846" t="4024" r="39060" b="14018"/>
          <a:stretch/>
        </p:blipFill>
        <p:spPr>
          <a:xfrm>
            <a:off x="7507869" y="318918"/>
            <a:ext cx="3150999" cy="2498876"/>
          </a:xfrm>
          <a:prstGeom prst="rect">
            <a:avLst/>
          </a:prstGeom>
        </p:spPr>
      </p:pic>
      <p:sp>
        <p:nvSpPr>
          <p:cNvPr id="30" name="Прямоугольник 29"/>
          <p:cNvSpPr/>
          <p:nvPr/>
        </p:nvSpPr>
        <p:spPr>
          <a:xfrm>
            <a:off x="8043539" y="2808515"/>
            <a:ext cx="2407792" cy="276999"/>
          </a:xfrm>
          <a:prstGeom prst="rect">
            <a:avLst/>
          </a:prstGeom>
        </p:spPr>
        <p:txBody>
          <a:bodyPr wrap="square">
            <a:spAutoFit/>
          </a:bodyPr>
          <a:lstStyle/>
          <a:p>
            <a:r>
              <a:rPr lang="en-US" sz="1200" dirty="0" smtClean="0">
                <a:solidFill>
                  <a:srgbClr val="0070C0"/>
                </a:solidFill>
              </a:rPr>
              <a:t>Position </a:t>
            </a:r>
            <a:r>
              <a:rPr lang="en-US" sz="1200" dirty="0">
                <a:solidFill>
                  <a:srgbClr val="0070C0"/>
                </a:solidFill>
              </a:rPr>
              <a:t>the outer shield</a:t>
            </a:r>
            <a:endParaRPr lang="ru-RU" sz="1200" dirty="0">
              <a:solidFill>
                <a:srgbClr val="0070C0"/>
              </a:solidFill>
              <a:latin typeface="Arial" panose="020B0604020202020204" pitchFamily="34" charset="0"/>
              <a:cs typeface="Arial" panose="020B0604020202020204" pitchFamily="34" charset="0"/>
            </a:endParaRPr>
          </a:p>
        </p:txBody>
      </p:sp>
      <p:pic>
        <p:nvPicPr>
          <p:cNvPr id="14" name="Рисунок 13"/>
          <p:cNvPicPr>
            <a:picLocks noChangeAspect="1"/>
          </p:cNvPicPr>
          <p:nvPr/>
        </p:nvPicPr>
        <p:blipFill rotWithShape="1">
          <a:blip r:embed="rId6" cstate="print">
            <a:extLst>
              <a:ext uri="{28A0092B-C50C-407E-A947-70E740481C1C}">
                <a14:useLocalDpi xmlns:a14="http://schemas.microsoft.com/office/drawing/2010/main" val="0"/>
              </a:ext>
            </a:extLst>
          </a:blip>
          <a:srcRect l="5393" t="5184" r="38675" b="14320"/>
          <a:stretch/>
        </p:blipFill>
        <p:spPr>
          <a:xfrm>
            <a:off x="497788" y="3635780"/>
            <a:ext cx="3006671" cy="2306772"/>
          </a:xfrm>
          <a:prstGeom prst="rect">
            <a:avLst/>
          </a:prstGeom>
        </p:spPr>
      </p:pic>
      <p:sp>
        <p:nvSpPr>
          <p:cNvPr id="31" name="Прямоугольник 30"/>
          <p:cNvSpPr/>
          <p:nvPr/>
        </p:nvSpPr>
        <p:spPr>
          <a:xfrm>
            <a:off x="3907193" y="6058085"/>
            <a:ext cx="3725721" cy="276999"/>
          </a:xfrm>
          <a:prstGeom prst="rect">
            <a:avLst/>
          </a:prstGeom>
        </p:spPr>
        <p:txBody>
          <a:bodyPr wrap="square">
            <a:spAutoFit/>
          </a:bodyPr>
          <a:lstStyle/>
          <a:p>
            <a:r>
              <a:rPr lang="en-US" sz="1200" dirty="0" smtClean="0">
                <a:solidFill>
                  <a:srgbClr val="0070C0"/>
                </a:solidFill>
              </a:rPr>
              <a:t>Position the Cold </a:t>
            </a:r>
            <a:r>
              <a:rPr lang="en-US" sz="1200" dirty="0">
                <a:solidFill>
                  <a:srgbClr val="0070C0"/>
                </a:solidFill>
              </a:rPr>
              <a:t>M</a:t>
            </a:r>
            <a:r>
              <a:rPr lang="en-US" sz="1200" dirty="0" smtClean="0">
                <a:solidFill>
                  <a:srgbClr val="0070C0"/>
                </a:solidFill>
              </a:rPr>
              <a:t>ass. Fixing </a:t>
            </a:r>
            <a:r>
              <a:rPr lang="en-US" sz="1200" dirty="0">
                <a:solidFill>
                  <a:srgbClr val="0070C0"/>
                </a:solidFill>
              </a:rPr>
              <a:t>on temporary segments</a:t>
            </a:r>
            <a:endParaRPr lang="ru-RU" sz="1200" dirty="0">
              <a:solidFill>
                <a:srgbClr val="0070C0"/>
              </a:solidFill>
              <a:latin typeface="Arial" panose="020B0604020202020204" pitchFamily="34" charset="0"/>
              <a:cs typeface="Arial" panose="020B0604020202020204" pitchFamily="34" charset="0"/>
            </a:endParaRPr>
          </a:p>
        </p:txBody>
      </p:sp>
      <p:sp>
        <p:nvSpPr>
          <p:cNvPr id="32" name="Прямоугольник 31"/>
          <p:cNvSpPr/>
          <p:nvPr/>
        </p:nvSpPr>
        <p:spPr>
          <a:xfrm>
            <a:off x="4847933" y="3317720"/>
            <a:ext cx="770999" cy="276999"/>
          </a:xfrm>
          <a:prstGeom prst="rect">
            <a:avLst/>
          </a:prstGeom>
        </p:spPr>
        <p:txBody>
          <a:bodyPr wrap="square">
            <a:spAutoFit/>
          </a:bodyPr>
          <a:lstStyle/>
          <a:p>
            <a:r>
              <a:rPr lang="ru-RU" sz="1200" dirty="0" smtClean="0">
                <a:solidFill>
                  <a:srgbClr val="0070C0"/>
                </a:solidFill>
              </a:rPr>
              <a:t>Сегмент</a:t>
            </a:r>
            <a:endParaRPr lang="ru-RU" sz="1200" dirty="0">
              <a:solidFill>
                <a:srgbClr val="0070C0"/>
              </a:solidFill>
              <a:latin typeface="Arial" panose="020B0604020202020204" pitchFamily="34" charset="0"/>
              <a:cs typeface="Arial" panose="020B0604020202020204" pitchFamily="34" charset="0"/>
            </a:endParaRPr>
          </a:p>
        </p:txBody>
      </p:sp>
      <p:pic>
        <p:nvPicPr>
          <p:cNvPr id="36" name="Рисунок 35"/>
          <p:cNvPicPr>
            <a:picLocks noChangeAspect="1"/>
          </p:cNvPicPr>
          <p:nvPr/>
        </p:nvPicPr>
        <p:blipFill rotWithShape="1">
          <a:blip r:embed="rId7" cstate="print">
            <a:extLst>
              <a:ext uri="{28A0092B-C50C-407E-A947-70E740481C1C}">
                <a14:useLocalDpi xmlns:a14="http://schemas.microsoft.com/office/drawing/2010/main" val="0"/>
              </a:ext>
            </a:extLst>
          </a:blip>
          <a:srcRect l="10555" t="19310" r="39368" b="38900"/>
          <a:stretch/>
        </p:blipFill>
        <p:spPr>
          <a:xfrm>
            <a:off x="4012070" y="3386630"/>
            <a:ext cx="890702" cy="405612"/>
          </a:xfrm>
          <a:prstGeom prst="rect">
            <a:avLst/>
          </a:prstGeom>
        </p:spPr>
      </p:pic>
      <p:pic>
        <p:nvPicPr>
          <p:cNvPr id="37" name="Рисунок 36"/>
          <p:cNvPicPr>
            <a:picLocks noChangeAspect="1"/>
          </p:cNvPicPr>
          <p:nvPr/>
        </p:nvPicPr>
        <p:blipFill rotWithShape="1">
          <a:blip r:embed="rId8" cstate="print">
            <a:extLst>
              <a:ext uri="{28A0092B-C50C-407E-A947-70E740481C1C}">
                <a14:useLocalDpi xmlns:a14="http://schemas.microsoft.com/office/drawing/2010/main" val="0"/>
              </a:ext>
            </a:extLst>
          </a:blip>
          <a:srcRect l="8012" t="1037" r="28505" b="6049"/>
          <a:stretch/>
        </p:blipFill>
        <p:spPr>
          <a:xfrm>
            <a:off x="7830098" y="3090203"/>
            <a:ext cx="3536366" cy="2828235"/>
          </a:xfrm>
          <a:prstGeom prst="rect">
            <a:avLst/>
          </a:prstGeom>
        </p:spPr>
      </p:pic>
      <p:sp>
        <p:nvSpPr>
          <p:cNvPr id="38" name="Прямоугольник 37"/>
          <p:cNvSpPr/>
          <p:nvPr/>
        </p:nvSpPr>
        <p:spPr>
          <a:xfrm>
            <a:off x="8717572" y="5988701"/>
            <a:ext cx="2407792" cy="276999"/>
          </a:xfrm>
          <a:prstGeom prst="rect">
            <a:avLst/>
          </a:prstGeom>
        </p:spPr>
        <p:txBody>
          <a:bodyPr wrap="square">
            <a:spAutoFit/>
          </a:bodyPr>
          <a:lstStyle/>
          <a:p>
            <a:r>
              <a:rPr lang="en-US" sz="1200" dirty="0">
                <a:solidFill>
                  <a:srgbClr val="0070C0"/>
                </a:solidFill>
              </a:rPr>
              <a:t>Installing the </a:t>
            </a:r>
            <a:r>
              <a:rPr lang="en-US" sz="1200" dirty="0" smtClean="0">
                <a:solidFill>
                  <a:srgbClr val="0070C0"/>
                </a:solidFill>
              </a:rPr>
              <a:t>inner </a:t>
            </a:r>
            <a:r>
              <a:rPr lang="en-US" sz="1200" dirty="0">
                <a:solidFill>
                  <a:srgbClr val="0070C0"/>
                </a:solidFill>
              </a:rPr>
              <a:t>shield</a:t>
            </a:r>
            <a:endParaRPr lang="ru-RU" sz="1200" dirty="0">
              <a:solidFill>
                <a:srgbClr val="0070C0"/>
              </a:solidFill>
              <a:latin typeface="Arial" panose="020B0604020202020204" pitchFamily="34" charset="0"/>
              <a:cs typeface="Arial" panose="020B0604020202020204" pitchFamily="34" charset="0"/>
            </a:endParaRPr>
          </a:p>
        </p:txBody>
      </p:sp>
      <p:sp>
        <p:nvSpPr>
          <p:cNvPr id="5" name="Дата 4"/>
          <p:cNvSpPr>
            <a:spLocks noGrp="1"/>
          </p:cNvSpPr>
          <p:nvPr>
            <p:ph type="dt" sz="half" idx="10"/>
          </p:nvPr>
        </p:nvSpPr>
        <p:spPr/>
        <p:txBody>
          <a:bodyPr/>
          <a:lstStyle/>
          <a:p>
            <a:pPr>
              <a:defRPr/>
            </a:pPr>
            <a:fld id="{D2B3EDE1-B867-4031-9DC7-D53977C20CC3}" type="datetime1">
              <a:rPr lang="ru-RU" altLang="en-US" smtClean="0"/>
              <a:t>22.04.2023</a:t>
            </a:fld>
            <a:endParaRPr lang="en-US" altLang="en-US" sz="1800">
              <a:solidFill>
                <a:schemeClr val="tx1"/>
              </a:solidFill>
            </a:endParaRPr>
          </a:p>
        </p:txBody>
      </p:sp>
      <p:sp>
        <p:nvSpPr>
          <p:cNvPr id="8" name="Нижний колонтитул 7"/>
          <p:cNvSpPr>
            <a:spLocks noGrp="1"/>
          </p:cNvSpPr>
          <p:nvPr>
            <p:ph type="ftr" sz="quarter" idx="11"/>
          </p:nvPr>
        </p:nvSpPr>
        <p:spPr/>
        <p:txBody>
          <a:bodyPr/>
          <a:lstStyle/>
          <a:p>
            <a:pPr>
              <a:defRPr/>
            </a:pPr>
            <a:r>
              <a:rPr lang="sv-SE" altLang="en-US" smtClean="0"/>
              <a:t>S.Pivovarov, E. Pyata, BINP, SPD Magnet</a:t>
            </a:r>
            <a:endParaRPr lang="en-US" altLang="en-US"/>
          </a:p>
        </p:txBody>
      </p:sp>
    </p:spTree>
    <p:extLst>
      <p:ext uri="{BB962C8B-B14F-4D97-AF65-F5344CB8AC3E}">
        <p14:creationId xmlns:p14="http://schemas.microsoft.com/office/powerpoint/2010/main" val="20143965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Рисунок 17"/>
          <p:cNvPicPr>
            <a:picLocks noChangeAspect="1"/>
          </p:cNvPicPr>
          <p:nvPr/>
        </p:nvPicPr>
        <p:blipFill rotWithShape="1">
          <a:blip r:embed="rId2" cstate="print">
            <a:extLst>
              <a:ext uri="{28A0092B-C50C-407E-A947-70E740481C1C}">
                <a14:useLocalDpi xmlns:a14="http://schemas.microsoft.com/office/drawing/2010/main" val="0"/>
              </a:ext>
            </a:extLst>
          </a:blip>
          <a:srcRect l="5856" t="6808" r="39831" b="19333"/>
          <a:stretch/>
        </p:blipFill>
        <p:spPr>
          <a:xfrm>
            <a:off x="509280" y="537099"/>
            <a:ext cx="3193638" cy="2409951"/>
          </a:xfrm>
          <a:prstGeom prst="rect">
            <a:avLst/>
          </a:prstGeom>
        </p:spPr>
      </p:pic>
      <p:sp>
        <p:nvSpPr>
          <p:cNvPr id="13" name="Прямоугольник 12"/>
          <p:cNvSpPr/>
          <p:nvPr/>
        </p:nvSpPr>
        <p:spPr>
          <a:xfrm>
            <a:off x="1959799" y="764705"/>
            <a:ext cx="8136904" cy="4093428"/>
          </a:xfrm>
          <a:prstGeom prst="rect">
            <a:avLst/>
          </a:prstGeom>
        </p:spPr>
        <p:txBody>
          <a:bodyPr wrap="square">
            <a:spAutoFit/>
          </a:bodyPr>
          <a:lstStyle/>
          <a:p>
            <a:r>
              <a:rPr lang="en-US" sz="2000" dirty="0">
                <a:solidFill>
                  <a:srgbClr val="0070C0"/>
                </a:solidFill>
              </a:rPr>
              <a:t>  </a:t>
            </a:r>
            <a:r>
              <a:rPr lang="en-US" sz="2000" dirty="0"/>
              <a:t/>
            </a:r>
            <a:br>
              <a:rPr lang="en-US" sz="2000" dirty="0"/>
            </a:br>
            <a:r>
              <a:rPr lang="en-US" sz="2000" dirty="0"/>
              <a:t/>
            </a:r>
            <a:br>
              <a:rPr lang="en-US" sz="2000" dirty="0"/>
            </a:br>
            <a:endParaRPr lang="en-US" sz="2000" dirty="0">
              <a:solidFill>
                <a:srgbClr val="0070C0"/>
              </a:solidFill>
            </a:endParaRPr>
          </a:p>
          <a:p>
            <a:endParaRPr lang="en-US" sz="2000" dirty="0">
              <a:solidFill>
                <a:srgbClr val="0070C0"/>
              </a:solidFill>
            </a:endParaRPr>
          </a:p>
          <a:p>
            <a:endParaRPr lang="en-US" sz="2000" dirty="0">
              <a:solidFill>
                <a:srgbClr val="0070C0"/>
              </a:solidFill>
            </a:endParaRPr>
          </a:p>
          <a:p>
            <a:endParaRPr lang="en-US" sz="2000" dirty="0">
              <a:solidFill>
                <a:srgbClr val="0070C0"/>
              </a:solidFill>
            </a:endParaRPr>
          </a:p>
          <a:p>
            <a:endParaRPr lang="en-US" sz="2000" dirty="0">
              <a:solidFill>
                <a:srgbClr val="0070C0"/>
              </a:solidFill>
            </a:endParaRPr>
          </a:p>
          <a:p>
            <a:endParaRPr lang="en-US" sz="2000" dirty="0">
              <a:solidFill>
                <a:srgbClr val="0070C0"/>
              </a:solidFill>
            </a:endParaRPr>
          </a:p>
          <a:p>
            <a:endParaRPr lang="en-US" sz="2000" dirty="0">
              <a:solidFill>
                <a:srgbClr val="0070C0"/>
              </a:solidFill>
            </a:endParaRPr>
          </a:p>
          <a:p>
            <a:endParaRPr lang="en-US" sz="2000" dirty="0">
              <a:solidFill>
                <a:srgbClr val="0070C0"/>
              </a:solidFill>
            </a:endParaRPr>
          </a:p>
          <a:p>
            <a:endParaRPr lang="en-US" sz="2000" dirty="0">
              <a:solidFill>
                <a:srgbClr val="0070C0"/>
              </a:solidFill>
            </a:endParaRPr>
          </a:p>
          <a:p>
            <a:endParaRPr lang="en-US" sz="2000" dirty="0">
              <a:solidFill>
                <a:srgbClr val="0070C0"/>
              </a:solidFill>
            </a:endParaRPr>
          </a:p>
          <a:p>
            <a:endParaRPr lang="en-US" sz="2000" dirty="0">
              <a:solidFill>
                <a:srgbClr val="0070C0"/>
              </a:solidFill>
            </a:endParaRPr>
          </a:p>
        </p:txBody>
      </p:sp>
      <p:sp>
        <p:nvSpPr>
          <p:cNvPr id="4" name="Прямоугольник 3"/>
          <p:cNvSpPr/>
          <p:nvPr/>
        </p:nvSpPr>
        <p:spPr>
          <a:xfrm>
            <a:off x="3702918" y="95160"/>
            <a:ext cx="4139224" cy="369332"/>
          </a:xfrm>
          <a:prstGeom prst="rect">
            <a:avLst/>
          </a:prstGeom>
        </p:spPr>
        <p:txBody>
          <a:bodyPr wrap="square">
            <a:spAutoFit/>
          </a:bodyPr>
          <a:lstStyle/>
          <a:p>
            <a:pPr algn="ctr"/>
            <a:r>
              <a:rPr lang="en-US" dirty="0">
                <a:solidFill>
                  <a:srgbClr val="FF0000"/>
                </a:solidFill>
                <a:latin typeface="Times New Roman" panose="02020603050405020304" pitchFamily="18" charset="0"/>
                <a:cs typeface="Times New Roman" panose="02020603050405020304" pitchFamily="18" charset="0"/>
              </a:rPr>
              <a:t>Magnet Assembly Procedure</a:t>
            </a:r>
            <a:endParaRPr lang="ru-RU" dirty="0">
              <a:solidFill>
                <a:srgbClr val="FF0000"/>
              </a:solidFill>
              <a:latin typeface="Times New Roman" panose="02020603050405020304" pitchFamily="18" charset="0"/>
              <a:cs typeface="Times New Roman" panose="02020603050405020304" pitchFamily="18" charset="0"/>
            </a:endParaRPr>
          </a:p>
        </p:txBody>
      </p:sp>
      <p:sp>
        <p:nvSpPr>
          <p:cNvPr id="23" name="Прямоугольник 22"/>
          <p:cNvSpPr/>
          <p:nvPr/>
        </p:nvSpPr>
        <p:spPr>
          <a:xfrm>
            <a:off x="4503341" y="3124950"/>
            <a:ext cx="2407792" cy="276999"/>
          </a:xfrm>
          <a:prstGeom prst="rect">
            <a:avLst/>
          </a:prstGeom>
        </p:spPr>
        <p:txBody>
          <a:bodyPr wrap="square">
            <a:spAutoFit/>
          </a:bodyPr>
          <a:lstStyle/>
          <a:p>
            <a:r>
              <a:rPr lang="en-US" sz="1200" dirty="0">
                <a:solidFill>
                  <a:srgbClr val="0070C0"/>
                </a:solidFill>
              </a:rPr>
              <a:t>Installing the inner shell</a:t>
            </a:r>
            <a:endParaRPr lang="ru-RU" sz="1200" dirty="0">
              <a:solidFill>
                <a:srgbClr val="0070C0"/>
              </a:solidFill>
              <a:latin typeface="Arial" panose="020B0604020202020204" pitchFamily="34" charset="0"/>
              <a:cs typeface="Arial" panose="020B0604020202020204" pitchFamily="34" charset="0"/>
            </a:endParaRPr>
          </a:p>
        </p:txBody>
      </p:sp>
      <p:sp>
        <p:nvSpPr>
          <p:cNvPr id="24" name="Прямоугольник 23"/>
          <p:cNvSpPr/>
          <p:nvPr/>
        </p:nvSpPr>
        <p:spPr>
          <a:xfrm>
            <a:off x="612275" y="6205567"/>
            <a:ext cx="6976566" cy="461665"/>
          </a:xfrm>
          <a:prstGeom prst="rect">
            <a:avLst/>
          </a:prstGeom>
        </p:spPr>
        <p:txBody>
          <a:bodyPr wrap="square">
            <a:spAutoFit/>
          </a:bodyPr>
          <a:lstStyle/>
          <a:p>
            <a:r>
              <a:rPr lang="en-US" sz="1200" dirty="0" smtClean="0">
                <a:solidFill>
                  <a:srgbClr val="0070C0"/>
                </a:solidFill>
              </a:rPr>
              <a:t> Fixing </a:t>
            </a:r>
            <a:r>
              <a:rPr lang="en-US" sz="1200" dirty="0">
                <a:solidFill>
                  <a:srgbClr val="0070C0"/>
                </a:solidFill>
              </a:rPr>
              <a:t>of the cold mass on the inner shell. Removal of </a:t>
            </a:r>
            <a:r>
              <a:rPr lang="en-US" sz="1200" dirty="0" smtClean="0">
                <a:solidFill>
                  <a:srgbClr val="0070C0"/>
                </a:solidFill>
              </a:rPr>
              <a:t>the temporary </a:t>
            </a:r>
            <a:r>
              <a:rPr lang="en-US" sz="1200" dirty="0">
                <a:solidFill>
                  <a:srgbClr val="0070C0"/>
                </a:solidFill>
              </a:rPr>
              <a:t>segments </a:t>
            </a:r>
            <a:r>
              <a:rPr lang="en-US" sz="1200" dirty="0" smtClean="0">
                <a:solidFill>
                  <a:srgbClr val="0070C0"/>
                </a:solidFill>
              </a:rPr>
              <a:t>after fixing the cold </a:t>
            </a:r>
            <a:r>
              <a:rPr lang="en-US" sz="1200" dirty="0">
                <a:solidFill>
                  <a:srgbClr val="0070C0"/>
                </a:solidFill>
              </a:rPr>
              <a:t>mass. Installation </a:t>
            </a:r>
            <a:r>
              <a:rPr lang="en-US" sz="1200" dirty="0" smtClean="0">
                <a:solidFill>
                  <a:srgbClr val="0070C0"/>
                </a:solidFill>
              </a:rPr>
              <a:t>all shield </a:t>
            </a:r>
            <a:r>
              <a:rPr lang="en-US" sz="1200" dirty="0">
                <a:solidFill>
                  <a:srgbClr val="0070C0"/>
                </a:solidFill>
              </a:rPr>
              <a:t>flange segments.</a:t>
            </a:r>
            <a:endParaRPr lang="ru-RU" sz="1200" dirty="0">
              <a:solidFill>
                <a:srgbClr val="0070C0"/>
              </a:solidFill>
              <a:latin typeface="Arial" panose="020B0604020202020204" pitchFamily="34" charset="0"/>
              <a:cs typeface="Arial" panose="020B0604020202020204" pitchFamily="34" charset="0"/>
            </a:endParaRPr>
          </a:p>
        </p:txBody>
      </p:sp>
      <p:sp>
        <p:nvSpPr>
          <p:cNvPr id="32" name="Прямоугольник 31"/>
          <p:cNvSpPr/>
          <p:nvPr/>
        </p:nvSpPr>
        <p:spPr>
          <a:xfrm>
            <a:off x="364285" y="562155"/>
            <a:ext cx="1668232" cy="276999"/>
          </a:xfrm>
          <a:prstGeom prst="rect">
            <a:avLst/>
          </a:prstGeom>
        </p:spPr>
        <p:txBody>
          <a:bodyPr wrap="square">
            <a:spAutoFit/>
          </a:bodyPr>
          <a:lstStyle/>
          <a:p>
            <a:r>
              <a:rPr lang="en-US" sz="1200" dirty="0" smtClean="0">
                <a:solidFill>
                  <a:srgbClr val="00B050"/>
                </a:solidFill>
              </a:rPr>
              <a:t>Shield </a:t>
            </a:r>
            <a:r>
              <a:rPr lang="en-US" sz="1200" dirty="0">
                <a:solidFill>
                  <a:srgbClr val="00B050"/>
                </a:solidFill>
              </a:rPr>
              <a:t>flange segments</a:t>
            </a:r>
            <a:endParaRPr lang="ru-RU" sz="1200" dirty="0">
              <a:solidFill>
                <a:srgbClr val="00B050"/>
              </a:solidFill>
              <a:latin typeface="Arial" panose="020B0604020202020204" pitchFamily="34" charset="0"/>
              <a:cs typeface="Arial" panose="020B0604020202020204" pitchFamily="34" charset="0"/>
            </a:endParaRPr>
          </a:p>
        </p:txBody>
      </p:sp>
      <p:sp>
        <p:nvSpPr>
          <p:cNvPr id="38" name="Прямоугольник 37"/>
          <p:cNvSpPr/>
          <p:nvPr/>
        </p:nvSpPr>
        <p:spPr>
          <a:xfrm>
            <a:off x="8748569" y="6159400"/>
            <a:ext cx="2407792" cy="276999"/>
          </a:xfrm>
          <a:prstGeom prst="rect">
            <a:avLst/>
          </a:prstGeom>
        </p:spPr>
        <p:txBody>
          <a:bodyPr wrap="square">
            <a:spAutoFit/>
          </a:bodyPr>
          <a:lstStyle/>
          <a:p>
            <a:r>
              <a:rPr lang="en-US" sz="1200" dirty="0">
                <a:solidFill>
                  <a:srgbClr val="0070C0"/>
                </a:solidFill>
              </a:rPr>
              <a:t>Installation of cryostat flanges</a:t>
            </a:r>
            <a:endParaRPr lang="ru-RU" sz="1200" dirty="0">
              <a:solidFill>
                <a:srgbClr val="0070C0"/>
              </a:solidFill>
              <a:latin typeface="Arial" panose="020B0604020202020204" pitchFamily="34" charset="0"/>
              <a:cs typeface="Arial" panose="020B0604020202020204" pitchFamily="34" charset="0"/>
            </a:endParaRPr>
          </a:p>
        </p:txBody>
      </p:sp>
      <p:sp>
        <p:nvSpPr>
          <p:cNvPr id="22" name="Прямоугольник 21"/>
          <p:cNvSpPr/>
          <p:nvPr/>
        </p:nvSpPr>
        <p:spPr>
          <a:xfrm>
            <a:off x="567550" y="3153192"/>
            <a:ext cx="3235953" cy="461665"/>
          </a:xfrm>
          <a:prstGeom prst="rect">
            <a:avLst/>
          </a:prstGeom>
        </p:spPr>
        <p:txBody>
          <a:bodyPr wrap="square">
            <a:spAutoFit/>
          </a:bodyPr>
          <a:lstStyle/>
          <a:p>
            <a:r>
              <a:rPr lang="en-US" sz="1200" dirty="0" smtClean="0">
                <a:solidFill>
                  <a:srgbClr val="0070C0"/>
                </a:solidFill>
              </a:rPr>
              <a:t>The Inner shield position. </a:t>
            </a:r>
            <a:r>
              <a:rPr lang="en-US" sz="1200" dirty="0">
                <a:solidFill>
                  <a:srgbClr val="0070C0"/>
                </a:solidFill>
              </a:rPr>
              <a:t>Partial installation of </a:t>
            </a:r>
            <a:r>
              <a:rPr lang="en-US" sz="1200" dirty="0" smtClean="0">
                <a:solidFill>
                  <a:srgbClr val="0070C0"/>
                </a:solidFill>
              </a:rPr>
              <a:t>the shield </a:t>
            </a:r>
            <a:r>
              <a:rPr lang="en-US" sz="1200" dirty="0">
                <a:solidFill>
                  <a:srgbClr val="0070C0"/>
                </a:solidFill>
              </a:rPr>
              <a:t>flange segments</a:t>
            </a:r>
            <a:endParaRPr lang="ru-RU" sz="1200" dirty="0">
              <a:solidFill>
                <a:srgbClr val="0070C0"/>
              </a:solidFill>
              <a:latin typeface="Arial" panose="020B0604020202020204" pitchFamily="34" charset="0"/>
              <a:cs typeface="Arial" panose="020B0604020202020204" pitchFamily="34" charset="0"/>
            </a:endParaRPr>
          </a:p>
        </p:txBody>
      </p:sp>
      <p:pic>
        <p:nvPicPr>
          <p:cNvPr id="8" name="Рисунок 7"/>
          <p:cNvPicPr>
            <a:picLocks noChangeAspect="1"/>
          </p:cNvPicPr>
          <p:nvPr/>
        </p:nvPicPr>
        <p:blipFill rotWithShape="1">
          <a:blip r:embed="rId3" cstate="print">
            <a:extLst>
              <a:ext uri="{28A0092B-C50C-407E-A947-70E740481C1C}">
                <a14:useLocalDpi xmlns:a14="http://schemas.microsoft.com/office/drawing/2010/main" val="0"/>
              </a:ext>
            </a:extLst>
          </a:blip>
          <a:srcRect l="8706" t="14510" r="44145" b="36641"/>
          <a:stretch/>
        </p:blipFill>
        <p:spPr>
          <a:xfrm>
            <a:off x="581606" y="848535"/>
            <a:ext cx="783401" cy="442903"/>
          </a:xfrm>
          <a:prstGeom prst="rect">
            <a:avLst/>
          </a:prstGeom>
        </p:spPr>
      </p:pic>
      <p:cxnSp>
        <p:nvCxnSpPr>
          <p:cNvPr id="29" name="Прямая со стрелкой 28"/>
          <p:cNvCxnSpPr>
            <a:stCxn id="8" idx="3"/>
          </p:cNvCxnSpPr>
          <p:nvPr/>
        </p:nvCxnSpPr>
        <p:spPr>
          <a:xfrm>
            <a:off x="1365007" y="1069987"/>
            <a:ext cx="369902" cy="128812"/>
          </a:xfrm>
          <a:prstGeom prst="straightConnector1">
            <a:avLst/>
          </a:prstGeom>
          <a:ln>
            <a:solidFill>
              <a:srgbClr val="FF0000"/>
            </a:solidFill>
            <a:tailEnd type="triangle"/>
          </a:ln>
        </p:spPr>
        <p:style>
          <a:lnRef idx="3">
            <a:schemeClr val="accent2"/>
          </a:lnRef>
          <a:fillRef idx="0">
            <a:schemeClr val="accent2"/>
          </a:fillRef>
          <a:effectRef idx="2">
            <a:schemeClr val="accent2"/>
          </a:effectRef>
          <a:fontRef idx="minor">
            <a:schemeClr val="tx1"/>
          </a:fontRef>
        </p:style>
      </p:cxnSp>
      <p:pic>
        <p:nvPicPr>
          <p:cNvPr id="9" name="Рисунок 8"/>
          <p:cNvPicPr>
            <a:picLocks noChangeAspect="1"/>
          </p:cNvPicPr>
          <p:nvPr/>
        </p:nvPicPr>
        <p:blipFill rotWithShape="1">
          <a:blip r:embed="rId4" cstate="print">
            <a:extLst>
              <a:ext uri="{28A0092B-C50C-407E-A947-70E740481C1C}">
                <a14:useLocalDpi xmlns:a14="http://schemas.microsoft.com/office/drawing/2010/main" val="0"/>
              </a:ext>
            </a:extLst>
          </a:blip>
          <a:srcRect l="9630" t="2729" r="31895" b="13804"/>
          <a:stretch/>
        </p:blipFill>
        <p:spPr>
          <a:xfrm>
            <a:off x="4416662" y="506634"/>
            <a:ext cx="3223178" cy="2513994"/>
          </a:xfrm>
          <a:prstGeom prst="rect">
            <a:avLst/>
          </a:prstGeom>
        </p:spPr>
      </p:pic>
      <p:sp>
        <p:nvSpPr>
          <p:cNvPr id="27" name="Прямоугольник 26"/>
          <p:cNvSpPr/>
          <p:nvPr/>
        </p:nvSpPr>
        <p:spPr>
          <a:xfrm>
            <a:off x="8395671" y="3153192"/>
            <a:ext cx="2407792" cy="276999"/>
          </a:xfrm>
          <a:prstGeom prst="rect">
            <a:avLst/>
          </a:prstGeom>
        </p:spPr>
        <p:txBody>
          <a:bodyPr wrap="square">
            <a:spAutoFit/>
          </a:bodyPr>
          <a:lstStyle/>
          <a:p>
            <a:r>
              <a:rPr lang="en-US" sz="1200" dirty="0" smtClean="0">
                <a:solidFill>
                  <a:srgbClr val="0070C0"/>
                </a:solidFill>
              </a:rPr>
              <a:t>The Inner shell </a:t>
            </a:r>
            <a:r>
              <a:rPr lang="en-US" sz="1200" dirty="0">
                <a:solidFill>
                  <a:srgbClr val="0070C0"/>
                </a:solidFill>
              </a:rPr>
              <a:t>position.</a:t>
            </a:r>
            <a:endParaRPr lang="ru-RU" sz="1200" dirty="0">
              <a:solidFill>
                <a:srgbClr val="0070C0"/>
              </a:solidFill>
              <a:latin typeface="Arial" panose="020B0604020202020204" pitchFamily="34" charset="0"/>
              <a:cs typeface="Arial" panose="020B0604020202020204" pitchFamily="34" charset="0"/>
            </a:endParaRPr>
          </a:p>
        </p:txBody>
      </p:sp>
      <p:pic>
        <p:nvPicPr>
          <p:cNvPr id="12" name="Рисунок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77617" y="3998649"/>
            <a:ext cx="3711224" cy="2059436"/>
          </a:xfrm>
          <a:prstGeom prst="rect">
            <a:avLst/>
          </a:prstGeom>
        </p:spPr>
      </p:pic>
      <p:pic>
        <p:nvPicPr>
          <p:cNvPr id="15" name="Рисунок 14"/>
          <p:cNvPicPr>
            <a:picLocks noChangeAspect="1"/>
          </p:cNvPicPr>
          <p:nvPr/>
        </p:nvPicPr>
        <p:blipFill rotWithShape="1">
          <a:blip r:embed="rId6" cstate="print">
            <a:extLst>
              <a:ext uri="{28A0092B-C50C-407E-A947-70E740481C1C}">
                <a14:useLocalDpi xmlns:a14="http://schemas.microsoft.com/office/drawing/2010/main" val="0"/>
              </a:ext>
            </a:extLst>
          </a:blip>
          <a:srcRect l="10323" t="14027" r="46688" b="27107"/>
          <a:stretch/>
        </p:blipFill>
        <p:spPr>
          <a:xfrm>
            <a:off x="364285" y="3749933"/>
            <a:ext cx="3231708" cy="2455634"/>
          </a:xfrm>
          <a:prstGeom prst="rect">
            <a:avLst/>
          </a:prstGeom>
        </p:spPr>
      </p:pic>
      <p:pic>
        <p:nvPicPr>
          <p:cNvPr id="19" name="Рисунок 18"/>
          <p:cNvPicPr>
            <a:picLocks noChangeAspect="1"/>
          </p:cNvPicPr>
          <p:nvPr/>
        </p:nvPicPr>
        <p:blipFill rotWithShape="1">
          <a:blip r:embed="rId7" cstate="print">
            <a:extLst>
              <a:ext uri="{28A0092B-C50C-407E-A947-70E740481C1C}">
                <a14:useLocalDpi xmlns:a14="http://schemas.microsoft.com/office/drawing/2010/main" val="0"/>
              </a:ext>
            </a:extLst>
          </a:blip>
          <a:srcRect l="4700" t="6114" r="40162" b="19332"/>
          <a:stretch/>
        </p:blipFill>
        <p:spPr>
          <a:xfrm>
            <a:off x="8009742" y="568848"/>
            <a:ext cx="3218779" cy="2415093"/>
          </a:xfrm>
          <a:prstGeom prst="rect">
            <a:avLst/>
          </a:prstGeom>
        </p:spPr>
      </p:pic>
      <p:pic>
        <p:nvPicPr>
          <p:cNvPr id="20" name="Рисунок 19"/>
          <p:cNvPicPr>
            <a:picLocks noChangeAspect="1"/>
          </p:cNvPicPr>
          <p:nvPr/>
        </p:nvPicPr>
        <p:blipFill rotWithShape="1">
          <a:blip r:embed="rId8" cstate="print">
            <a:extLst>
              <a:ext uri="{28A0092B-C50C-407E-A947-70E740481C1C}">
                <a14:useLocalDpi xmlns:a14="http://schemas.microsoft.com/office/drawing/2010/main" val="0"/>
              </a:ext>
            </a:extLst>
          </a:blip>
          <a:srcRect l="5547" t="6530" r="40062" b="20166"/>
          <a:stretch/>
        </p:blipFill>
        <p:spPr>
          <a:xfrm>
            <a:off x="8072742" y="3457627"/>
            <a:ext cx="3477128" cy="2600458"/>
          </a:xfrm>
          <a:prstGeom prst="rect">
            <a:avLst/>
          </a:prstGeom>
        </p:spPr>
      </p:pic>
      <p:sp>
        <p:nvSpPr>
          <p:cNvPr id="2" name="Дата 1"/>
          <p:cNvSpPr>
            <a:spLocks noGrp="1"/>
          </p:cNvSpPr>
          <p:nvPr>
            <p:ph type="dt" sz="half" idx="10"/>
          </p:nvPr>
        </p:nvSpPr>
        <p:spPr>
          <a:xfrm>
            <a:off x="11156360" y="6436399"/>
            <a:ext cx="899967" cy="365125"/>
          </a:xfrm>
        </p:spPr>
        <p:txBody>
          <a:bodyPr/>
          <a:lstStyle/>
          <a:p>
            <a:pPr>
              <a:defRPr/>
            </a:pPr>
            <a:fld id="{2DAC6AF3-CF03-4F2E-9D7D-18B60059E83C}" type="datetime1">
              <a:rPr lang="ru-RU" altLang="en-US" smtClean="0"/>
              <a:t>22.04.2023</a:t>
            </a:fld>
            <a:endParaRPr lang="en-US" altLang="en-US" sz="1800" dirty="0">
              <a:solidFill>
                <a:schemeClr val="tx1"/>
              </a:solidFill>
            </a:endParaRPr>
          </a:p>
        </p:txBody>
      </p:sp>
      <p:sp>
        <p:nvSpPr>
          <p:cNvPr id="3" name="Нижний колонтитул 2"/>
          <p:cNvSpPr>
            <a:spLocks noGrp="1"/>
          </p:cNvSpPr>
          <p:nvPr>
            <p:ph type="ftr" sz="quarter" idx="11"/>
          </p:nvPr>
        </p:nvSpPr>
        <p:spPr>
          <a:xfrm>
            <a:off x="4053905" y="6436398"/>
            <a:ext cx="4114800" cy="365125"/>
          </a:xfrm>
        </p:spPr>
        <p:txBody>
          <a:bodyPr/>
          <a:lstStyle/>
          <a:p>
            <a:pPr>
              <a:defRPr/>
            </a:pPr>
            <a:r>
              <a:rPr lang="sv-SE" altLang="en-US" dirty="0" smtClean="0"/>
              <a:t>S.Pivovarov, E. Pyata, BINP, SPD Magnet</a:t>
            </a:r>
            <a:endParaRPr lang="en-US" altLang="en-US" dirty="0"/>
          </a:p>
        </p:txBody>
      </p:sp>
    </p:spTree>
    <p:extLst>
      <p:ext uri="{BB962C8B-B14F-4D97-AF65-F5344CB8AC3E}">
        <p14:creationId xmlns:p14="http://schemas.microsoft.com/office/powerpoint/2010/main" val="122696447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626013" y="5393687"/>
            <a:ext cx="10889228" cy="615553"/>
          </a:xfrm>
          <a:prstGeom prst="rect">
            <a:avLst/>
          </a:prstGeom>
        </p:spPr>
        <p:txBody>
          <a:bodyPr wrap="square">
            <a:spAutoFit/>
          </a:bodyPr>
          <a:lstStyle/>
          <a:p>
            <a:r>
              <a:rPr lang="ru-RU" dirty="0" smtClean="0">
                <a:solidFill>
                  <a:srgbClr val="0070C0"/>
                </a:solidFill>
              </a:rPr>
              <a:t> </a:t>
            </a:r>
            <a:r>
              <a:rPr lang="en-US" sz="1600" dirty="0">
                <a:solidFill>
                  <a:srgbClr val="0070C0"/>
                </a:solidFill>
                <a:latin typeface="Arial" panose="020B0604020202020204" pitchFamily="34" charset="0"/>
                <a:cs typeface="Arial" panose="020B0604020202020204" pitchFamily="34" charset="0"/>
              </a:rPr>
              <a:t>To install the magnet in an iron yoke, a special stand with an I-beam - 700 GOST 26020-83 </a:t>
            </a:r>
            <a:r>
              <a:rPr lang="en-US" sz="1600" b="1" dirty="0">
                <a:solidFill>
                  <a:srgbClr val="0070C0"/>
                </a:solidFill>
                <a:latin typeface="Arial" panose="020B0604020202020204" pitchFamily="34" charset="0"/>
                <a:cs typeface="Arial" panose="020B0604020202020204" pitchFamily="34" charset="0"/>
              </a:rPr>
              <a:t>12 meters </a:t>
            </a:r>
            <a:r>
              <a:rPr lang="en-US" sz="1600" dirty="0">
                <a:solidFill>
                  <a:srgbClr val="0070C0"/>
                </a:solidFill>
                <a:latin typeface="Arial" panose="020B0604020202020204" pitchFamily="34" charset="0"/>
                <a:cs typeface="Arial" panose="020B0604020202020204" pitchFamily="34" charset="0"/>
              </a:rPr>
              <a:t>long with a guide rail and a roller system (Roller skate </a:t>
            </a:r>
            <a:r>
              <a:rPr lang="en-US" sz="1600" dirty="0" err="1">
                <a:solidFill>
                  <a:srgbClr val="0070C0"/>
                </a:solidFill>
                <a:latin typeface="Arial" panose="020B0604020202020204" pitchFamily="34" charset="0"/>
                <a:cs typeface="Arial" panose="020B0604020202020204" pitchFamily="34" charset="0"/>
              </a:rPr>
              <a:t>Boerkey</a:t>
            </a:r>
            <a:r>
              <a:rPr lang="en-US" sz="1600" dirty="0">
                <a:solidFill>
                  <a:srgbClr val="0070C0"/>
                </a:solidFill>
                <a:latin typeface="Arial" panose="020B0604020202020204" pitchFamily="34" charset="0"/>
                <a:cs typeface="Arial" panose="020B0604020202020204" pitchFamily="34" charset="0"/>
              </a:rPr>
              <a:t> model AM-H) is used. </a:t>
            </a:r>
            <a:endParaRPr lang="ru-RU" sz="1600" dirty="0">
              <a:solidFill>
                <a:srgbClr val="0070C0"/>
              </a:solidFill>
              <a:latin typeface="Arial" panose="020B0604020202020204" pitchFamily="34" charset="0"/>
              <a:cs typeface="Arial" panose="020B0604020202020204" pitchFamily="34" charset="0"/>
            </a:endParaRPr>
          </a:p>
        </p:txBody>
      </p:sp>
      <p:pic>
        <p:nvPicPr>
          <p:cNvPr id="30" name="Рисунок 29"/>
          <p:cNvPicPr/>
          <p:nvPr/>
        </p:nvPicPr>
        <p:blipFill rotWithShape="1">
          <a:blip r:embed="rId2" cstate="print">
            <a:extLst>
              <a:ext uri="{28A0092B-C50C-407E-A947-70E740481C1C}">
                <a14:useLocalDpi xmlns:a14="http://schemas.microsoft.com/office/drawing/2010/main" val="0"/>
              </a:ext>
            </a:extLst>
          </a:blip>
          <a:srcRect l="12698" t="6828" r="28681" b="27332"/>
          <a:stretch/>
        </p:blipFill>
        <p:spPr bwMode="auto">
          <a:xfrm>
            <a:off x="319698" y="1312399"/>
            <a:ext cx="5236210" cy="3093720"/>
          </a:xfrm>
          <a:prstGeom prst="rect">
            <a:avLst/>
          </a:prstGeom>
          <a:ln>
            <a:noFill/>
          </a:ln>
          <a:extLst>
            <a:ext uri="{53640926-AAD7-44D8-BBD7-CCE9431645EC}">
              <a14:shadowObscured xmlns:a14="http://schemas.microsoft.com/office/drawing/2010/main"/>
            </a:ext>
          </a:extLst>
        </p:spPr>
      </p:pic>
      <p:pic>
        <p:nvPicPr>
          <p:cNvPr id="31" name="Рисунок 30"/>
          <p:cNvPicPr/>
          <p:nvPr/>
        </p:nvPicPr>
        <p:blipFill rotWithShape="1">
          <a:blip r:embed="rId3" cstate="print">
            <a:extLst>
              <a:ext uri="{28A0092B-C50C-407E-A947-70E740481C1C}">
                <a14:useLocalDpi xmlns:a14="http://schemas.microsoft.com/office/drawing/2010/main" val="0"/>
              </a:ext>
            </a:extLst>
          </a:blip>
          <a:srcRect l="10903" t="12193" r="27782" b="16114"/>
          <a:stretch/>
        </p:blipFill>
        <p:spPr bwMode="auto">
          <a:xfrm>
            <a:off x="5955030" y="1526724"/>
            <a:ext cx="5219700" cy="3209925"/>
          </a:xfrm>
          <a:prstGeom prst="rect">
            <a:avLst/>
          </a:prstGeom>
          <a:ln>
            <a:noFill/>
          </a:ln>
          <a:extLst>
            <a:ext uri="{53640926-AAD7-44D8-BBD7-CCE9431645EC}">
              <a14:shadowObscured xmlns:a14="http://schemas.microsoft.com/office/drawing/2010/main"/>
            </a:ext>
          </a:extLst>
        </p:spPr>
      </p:pic>
      <p:sp>
        <p:nvSpPr>
          <p:cNvPr id="7" name="Прямоугольник 6"/>
          <p:cNvSpPr/>
          <p:nvPr/>
        </p:nvSpPr>
        <p:spPr>
          <a:xfrm>
            <a:off x="3702918" y="95160"/>
            <a:ext cx="4983882" cy="369332"/>
          </a:xfrm>
          <a:prstGeom prst="rect">
            <a:avLst/>
          </a:prstGeom>
        </p:spPr>
        <p:txBody>
          <a:bodyPr wrap="square">
            <a:spAutoFit/>
          </a:bodyPr>
          <a:lstStyle/>
          <a:p>
            <a:pPr algn="ctr"/>
            <a:r>
              <a:rPr lang="en-US" dirty="0">
                <a:solidFill>
                  <a:srgbClr val="FF0000"/>
                </a:solidFill>
                <a:latin typeface="Times New Roman" panose="02020603050405020304" pitchFamily="18" charset="0"/>
                <a:cs typeface="Times New Roman" panose="02020603050405020304" pitchFamily="18" charset="0"/>
              </a:rPr>
              <a:t>Installation of </a:t>
            </a:r>
            <a:r>
              <a:rPr lang="en-US" dirty="0" smtClean="0">
                <a:solidFill>
                  <a:srgbClr val="FF0000"/>
                </a:solidFill>
                <a:latin typeface="Times New Roman" panose="02020603050405020304" pitchFamily="18" charset="0"/>
                <a:cs typeface="Times New Roman" panose="02020603050405020304" pitchFamily="18" charset="0"/>
              </a:rPr>
              <a:t>the SPD Magnet in the </a:t>
            </a:r>
            <a:r>
              <a:rPr lang="en-US" dirty="0">
                <a:solidFill>
                  <a:srgbClr val="FF0000"/>
                </a:solidFill>
                <a:latin typeface="Times New Roman" panose="02020603050405020304" pitchFamily="18" charset="0"/>
                <a:cs typeface="Times New Roman" panose="02020603050405020304" pitchFamily="18" charset="0"/>
              </a:rPr>
              <a:t>iron yoke.</a:t>
            </a:r>
            <a:endParaRPr lang="ru-RU" dirty="0">
              <a:solidFill>
                <a:srgbClr val="FF0000"/>
              </a:solidFill>
              <a:latin typeface="Times New Roman" panose="02020603050405020304" pitchFamily="18" charset="0"/>
              <a:cs typeface="Times New Roman" panose="02020603050405020304" pitchFamily="18" charset="0"/>
            </a:endParaRPr>
          </a:p>
        </p:txBody>
      </p:sp>
      <p:sp>
        <p:nvSpPr>
          <p:cNvPr id="2" name="Дата 1"/>
          <p:cNvSpPr>
            <a:spLocks noGrp="1"/>
          </p:cNvSpPr>
          <p:nvPr>
            <p:ph type="dt" sz="half" idx="10"/>
          </p:nvPr>
        </p:nvSpPr>
        <p:spPr/>
        <p:txBody>
          <a:bodyPr/>
          <a:lstStyle/>
          <a:p>
            <a:pPr>
              <a:defRPr/>
            </a:pPr>
            <a:fld id="{EEA3D43A-17CB-4241-BD2F-9CBAA6B9A365}" type="datetime1">
              <a:rPr lang="ru-RU" altLang="en-US" smtClean="0"/>
              <a:t>22.04.2023</a:t>
            </a:fld>
            <a:endParaRPr lang="en-US" altLang="en-US" sz="1800">
              <a:solidFill>
                <a:schemeClr val="tx1"/>
              </a:solidFill>
            </a:endParaRPr>
          </a:p>
        </p:txBody>
      </p:sp>
      <p:sp>
        <p:nvSpPr>
          <p:cNvPr id="5" name="Нижний колонтитул 4"/>
          <p:cNvSpPr>
            <a:spLocks noGrp="1"/>
          </p:cNvSpPr>
          <p:nvPr>
            <p:ph type="ftr" sz="quarter" idx="11"/>
          </p:nvPr>
        </p:nvSpPr>
        <p:spPr/>
        <p:txBody>
          <a:bodyPr/>
          <a:lstStyle/>
          <a:p>
            <a:pPr>
              <a:defRPr/>
            </a:pPr>
            <a:r>
              <a:rPr lang="sv-SE" altLang="en-US" smtClean="0"/>
              <a:t>S.Pivovarov, E. Pyata, BINP, SPD Magnet</a:t>
            </a:r>
            <a:endParaRPr lang="en-US" altLang="en-US"/>
          </a:p>
        </p:txBody>
      </p:sp>
    </p:spTree>
    <p:extLst>
      <p:ext uri="{BB962C8B-B14F-4D97-AF65-F5344CB8AC3E}">
        <p14:creationId xmlns:p14="http://schemas.microsoft.com/office/powerpoint/2010/main" val="39175968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descr="BINP logo клёво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Заголовок 1"/>
          <p:cNvSpPr>
            <a:spLocks noGrp="1"/>
          </p:cNvSpPr>
          <p:nvPr>
            <p:ph type="title"/>
          </p:nvPr>
        </p:nvSpPr>
        <p:spPr>
          <a:xfrm>
            <a:off x="4038600" y="3229286"/>
            <a:ext cx="8229600" cy="1080120"/>
          </a:xfrm>
        </p:spPr>
        <p:txBody>
          <a:bodyPr>
            <a:normAutofit fontScale="90000"/>
          </a:bodyPr>
          <a:lstStyle/>
          <a:p>
            <a:r>
              <a:rPr lang="en-US" altLang="ru-RU" dirty="0">
                <a:solidFill>
                  <a:srgbClr val="FF0000"/>
                </a:solidFill>
              </a:rPr>
              <a:t> </a:t>
            </a:r>
            <a:r>
              <a:rPr lang="ru-RU" altLang="ru-RU" dirty="0" smtClean="0">
                <a:solidFill>
                  <a:srgbClr val="FF0000"/>
                </a:solidFill>
              </a:rPr>
              <a:t/>
            </a:r>
            <a:br>
              <a:rPr lang="ru-RU" altLang="ru-RU" dirty="0" smtClean="0">
                <a:solidFill>
                  <a:srgbClr val="FF0000"/>
                </a:solidFill>
              </a:rPr>
            </a:br>
            <a:r>
              <a:rPr lang="en-US" altLang="ru-RU" dirty="0" smtClean="0">
                <a:solidFill>
                  <a:srgbClr val="FF0000"/>
                </a:solidFill>
              </a:rPr>
              <a:t>Thank </a:t>
            </a:r>
            <a:r>
              <a:rPr lang="en-US" altLang="ru-RU" dirty="0">
                <a:solidFill>
                  <a:srgbClr val="FF0000"/>
                </a:solidFill>
              </a:rPr>
              <a:t>you for your attention!</a:t>
            </a:r>
            <a:r>
              <a:rPr lang="ru-RU" altLang="ru-RU" dirty="0" smtClean="0">
                <a:solidFill>
                  <a:srgbClr val="FF0000"/>
                </a:solidFill>
              </a:rPr>
              <a:t/>
            </a:r>
            <a:br>
              <a:rPr lang="ru-RU" altLang="ru-RU" dirty="0" smtClean="0">
                <a:solidFill>
                  <a:srgbClr val="FF0000"/>
                </a:solidFill>
              </a:rPr>
            </a:br>
            <a:endParaRPr lang="ru-RU" dirty="0"/>
          </a:p>
        </p:txBody>
      </p:sp>
      <p:sp>
        <p:nvSpPr>
          <p:cNvPr id="4" name="Дата 3"/>
          <p:cNvSpPr>
            <a:spLocks noGrp="1"/>
          </p:cNvSpPr>
          <p:nvPr>
            <p:ph type="dt" sz="half" idx="10"/>
          </p:nvPr>
        </p:nvSpPr>
        <p:spPr/>
        <p:txBody>
          <a:bodyPr/>
          <a:lstStyle/>
          <a:p>
            <a:fld id="{F4A1A507-FBAB-45E1-B5B1-8E6F94BF94E2}" type="datetime1">
              <a:rPr lang="ru-RU" smtClean="0"/>
              <a:t>22.04.2023</a:t>
            </a:fld>
            <a:endParaRPr lang="ru-RU"/>
          </a:p>
        </p:txBody>
      </p:sp>
      <p:sp>
        <p:nvSpPr>
          <p:cNvPr id="5" name="Нижний колонтитул 4"/>
          <p:cNvSpPr>
            <a:spLocks noGrp="1"/>
          </p:cNvSpPr>
          <p:nvPr>
            <p:ph type="ftr" sz="quarter" idx="11"/>
          </p:nvPr>
        </p:nvSpPr>
        <p:spPr/>
        <p:txBody>
          <a:bodyPr/>
          <a:lstStyle/>
          <a:p>
            <a:r>
              <a:rPr lang="en-US" smtClean="0"/>
              <a:t>S.Pivovarov, E. Pyata, BINP, SPD Magnet</a:t>
            </a:r>
            <a:endParaRPr lang="ru-RU"/>
          </a:p>
        </p:txBody>
      </p:sp>
    </p:spTree>
    <p:extLst>
      <p:ext uri="{BB962C8B-B14F-4D97-AF65-F5344CB8AC3E}">
        <p14:creationId xmlns:p14="http://schemas.microsoft.com/office/powerpoint/2010/main" val="365850311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859980" y="77216"/>
            <a:ext cx="10515600" cy="589032"/>
          </a:xfrm>
        </p:spPr>
        <p:txBody>
          <a:bodyPr>
            <a:normAutofit/>
          </a:bodyPr>
          <a:lstStyle/>
          <a:p>
            <a:pPr algn="ctr"/>
            <a:r>
              <a:rPr lang="en-US" sz="2400" dirty="0" smtClean="0">
                <a:solidFill>
                  <a:srgbClr val="FF0000"/>
                </a:solidFill>
                <a:latin typeface="Times New Roman" panose="02020603050405020304" pitchFamily="18" charset="0"/>
                <a:cs typeface="Times New Roman" panose="02020603050405020304" pitchFamily="18" charset="0"/>
              </a:rPr>
              <a:t>SPD</a:t>
            </a:r>
            <a:r>
              <a:rPr lang="ru-RU" sz="2400" dirty="0" smtClean="0">
                <a:solidFill>
                  <a:srgbClr val="FF0000"/>
                </a:solidFill>
                <a:latin typeface="Times New Roman" panose="02020603050405020304" pitchFamily="18" charset="0"/>
                <a:cs typeface="Times New Roman" panose="02020603050405020304" pitchFamily="18" charset="0"/>
              </a:rPr>
              <a:t> </a:t>
            </a:r>
            <a:r>
              <a:rPr lang="en-US" sz="2400" dirty="0" smtClean="0">
                <a:solidFill>
                  <a:srgbClr val="FF0000"/>
                </a:solidFill>
                <a:latin typeface="Times New Roman" panose="02020603050405020304" pitchFamily="18" charset="0"/>
                <a:cs typeface="Times New Roman" panose="02020603050405020304" pitchFamily="18" charset="0"/>
              </a:rPr>
              <a:t>Magnet</a:t>
            </a:r>
            <a:r>
              <a:rPr lang="ru-RU" sz="2400" dirty="0" smtClean="0">
                <a:solidFill>
                  <a:srgbClr val="FF0000"/>
                </a:solidFill>
                <a:latin typeface="Times New Roman" panose="02020603050405020304" pitchFamily="18" charset="0"/>
                <a:cs typeface="Times New Roman" panose="02020603050405020304" pitchFamily="18" charset="0"/>
              </a:rPr>
              <a:t> </a:t>
            </a:r>
            <a:r>
              <a:rPr lang="en-US" sz="2400" dirty="0">
                <a:solidFill>
                  <a:srgbClr val="FF0000"/>
                </a:solidFill>
                <a:latin typeface="Times New Roman" panose="02020603050405020304" pitchFamily="18" charset="0"/>
                <a:cs typeface="Times New Roman" panose="02020603050405020304" pitchFamily="18" charset="0"/>
              </a:rPr>
              <a:t>(geometry</a:t>
            </a:r>
            <a:r>
              <a:rPr lang="ru-RU" sz="2400" dirty="0" smtClean="0">
                <a:solidFill>
                  <a:srgbClr val="FF0000"/>
                </a:solidFill>
                <a:latin typeface="Times New Roman" panose="02020603050405020304" pitchFamily="18" charset="0"/>
                <a:cs typeface="Times New Roman" panose="02020603050405020304" pitchFamily="18" charset="0"/>
              </a:rPr>
              <a:t>)</a:t>
            </a:r>
            <a:endParaRPr lang="ru-RU" sz="2400" dirty="0">
              <a:solidFill>
                <a:srgbClr val="FF0000"/>
              </a:solidFill>
              <a:latin typeface="Times New Roman" panose="02020603050405020304" pitchFamily="18" charset="0"/>
              <a:cs typeface="Times New Roman" panose="02020603050405020304" pitchFamily="18" charset="0"/>
            </a:endParaRPr>
          </a:p>
        </p:txBody>
      </p:sp>
      <p:sp>
        <p:nvSpPr>
          <p:cNvPr id="5" name="Заголовок 3"/>
          <p:cNvSpPr txBox="1">
            <a:spLocks/>
          </p:cNvSpPr>
          <p:nvPr/>
        </p:nvSpPr>
        <p:spPr>
          <a:xfrm>
            <a:off x="607056" y="3873266"/>
            <a:ext cx="11122380" cy="288253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200" b="1" dirty="0" smtClean="0">
                <a:solidFill>
                  <a:srgbClr val="0070C0"/>
                </a:solidFill>
                <a:latin typeface="Arial" panose="020B0604020202020204" pitchFamily="34" charset="0"/>
                <a:cs typeface="Arial" panose="020B0604020202020204" pitchFamily="34" charset="0"/>
              </a:rPr>
              <a:t>Cryostat</a:t>
            </a:r>
            <a:r>
              <a:rPr lang="ru-RU" sz="1200" b="1" dirty="0" smtClean="0">
                <a:solidFill>
                  <a:srgbClr val="0070C0"/>
                </a:solidFill>
                <a:latin typeface="Arial" panose="020B0604020202020204" pitchFamily="34" charset="0"/>
                <a:cs typeface="Arial" panose="020B0604020202020204" pitchFamily="34" charset="0"/>
              </a:rPr>
              <a:t>: </a:t>
            </a:r>
            <a:r>
              <a:rPr lang="en-US" sz="1200" b="1" dirty="0" smtClean="0">
                <a:solidFill>
                  <a:srgbClr val="0070C0"/>
                </a:solidFill>
                <a:latin typeface="Arial" panose="020B0604020202020204" pitchFamily="34" charset="0"/>
                <a:cs typeface="Arial" panose="020B0604020202020204" pitchFamily="34" charset="0"/>
              </a:rPr>
              <a:t>  </a:t>
            </a:r>
            <a:r>
              <a:rPr lang="en-US" sz="1200" dirty="0" smtClean="0">
                <a:solidFill>
                  <a:srgbClr val="0070C0"/>
                </a:solidFill>
                <a:latin typeface="Arial" panose="020B0604020202020204" pitchFamily="34" charset="0"/>
                <a:cs typeface="Arial" panose="020B0604020202020204" pitchFamily="34" charset="0"/>
              </a:rPr>
              <a:t>Outer </a:t>
            </a:r>
            <a:r>
              <a:rPr lang="en-US" sz="1200" dirty="0">
                <a:solidFill>
                  <a:srgbClr val="0070C0"/>
                </a:solidFill>
                <a:latin typeface="Arial" panose="020B0604020202020204" pitchFamily="34" charset="0"/>
                <a:cs typeface="Arial" panose="020B0604020202020204" pitchFamily="34" charset="0"/>
              </a:rPr>
              <a:t>diameter -4008 mm;</a:t>
            </a:r>
          </a:p>
          <a:p>
            <a:r>
              <a:rPr lang="en-US" sz="1200" dirty="0">
                <a:solidFill>
                  <a:srgbClr val="0070C0"/>
                </a:solidFill>
                <a:latin typeface="Arial" panose="020B0604020202020204" pitchFamily="34" charset="0"/>
                <a:cs typeface="Arial" panose="020B0604020202020204" pitchFamily="34" charset="0"/>
              </a:rPr>
              <a:t>                    Inner diameter - 3468 mm;</a:t>
            </a:r>
          </a:p>
          <a:p>
            <a:r>
              <a:rPr lang="en-US" sz="1200" dirty="0">
                <a:solidFill>
                  <a:srgbClr val="0070C0"/>
                </a:solidFill>
                <a:latin typeface="Arial" panose="020B0604020202020204" pitchFamily="34" charset="0"/>
                <a:cs typeface="Arial" panose="020B0604020202020204" pitchFamily="34" charset="0"/>
              </a:rPr>
              <a:t>                    Length 4080 mm;</a:t>
            </a:r>
          </a:p>
          <a:p>
            <a:r>
              <a:rPr lang="en-US" sz="1200" dirty="0">
                <a:solidFill>
                  <a:srgbClr val="0070C0"/>
                </a:solidFill>
                <a:latin typeface="Arial" panose="020B0604020202020204" pitchFamily="34" charset="0"/>
                <a:cs typeface="Arial" panose="020B0604020202020204" pitchFamily="34" charset="0"/>
              </a:rPr>
              <a:t>                    Thickness - 270 mm;</a:t>
            </a:r>
          </a:p>
          <a:p>
            <a:endParaRPr lang="en-US" sz="1200" dirty="0">
              <a:solidFill>
                <a:srgbClr val="0070C0"/>
              </a:solidFill>
              <a:latin typeface="Arial" panose="020B0604020202020204" pitchFamily="34" charset="0"/>
              <a:cs typeface="Arial" panose="020B0604020202020204" pitchFamily="34" charset="0"/>
            </a:endParaRPr>
          </a:p>
          <a:p>
            <a:r>
              <a:rPr lang="en-US" sz="1200" b="1" dirty="0">
                <a:solidFill>
                  <a:srgbClr val="0070C0"/>
                </a:solidFill>
                <a:latin typeface="Arial" panose="020B0604020202020204" pitchFamily="34" charset="0"/>
                <a:cs typeface="Arial" panose="020B0604020202020204" pitchFamily="34" charset="0"/>
              </a:rPr>
              <a:t>Cold mass: </a:t>
            </a:r>
            <a:r>
              <a:rPr lang="en-US" sz="1200" dirty="0">
                <a:solidFill>
                  <a:srgbClr val="0070C0"/>
                </a:solidFill>
                <a:latin typeface="Arial" panose="020B0604020202020204" pitchFamily="34" charset="0"/>
                <a:cs typeface="Arial" panose="020B0604020202020204" pitchFamily="34" charset="0"/>
              </a:rPr>
              <a:t>Outer diameter -3756 mm;</a:t>
            </a:r>
          </a:p>
          <a:p>
            <a:r>
              <a:rPr lang="en-US" sz="1200" dirty="0">
                <a:solidFill>
                  <a:srgbClr val="0070C0"/>
                </a:solidFill>
                <a:latin typeface="Arial" panose="020B0604020202020204" pitchFamily="34" charset="0"/>
                <a:cs typeface="Arial" panose="020B0604020202020204" pitchFamily="34" charset="0"/>
              </a:rPr>
              <a:t>                    </a:t>
            </a:r>
            <a:r>
              <a:rPr lang="en-US" sz="1200" dirty="0" smtClean="0">
                <a:solidFill>
                  <a:srgbClr val="0070C0"/>
                </a:solidFill>
                <a:latin typeface="Arial" panose="020B0604020202020204" pitchFamily="34" charset="0"/>
                <a:cs typeface="Arial" panose="020B0604020202020204" pitchFamily="34" charset="0"/>
              </a:rPr>
              <a:t>Inner </a:t>
            </a:r>
            <a:r>
              <a:rPr lang="en-US" sz="1200" dirty="0">
                <a:solidFill>
                  <a:srgbClr val="0070C0"/>
                </a:solidFill>
                <a:latin typeface="Arial" panose="020B0604020202020204" pitchFamily="34" charset="0"/>
                <a:cs typeface="Arial" panose="020B0604020202020204" pitchFamily="34" charset="0"/>
              </a:rPr>
              <a:t>diameter - 3662 mm;</a:t>
            </a:r>
          </a:p>
          <a:p>
            <a:r>
              <a:rPr lang="en-US" sz="1200" dirty="0">
                <a:solidFill>
                  <a:srgbClr val="0070C0"/>
                </a:solidFill>
                <a:latin typeface="Arial" panose="020B0604020202020204" pitchFamily="34" charset="0"/>
                <a:cs typeface="Arial" panose="020B0604020202020204" pitchFamily="34" charset="0"/>
              </a:rPr>
              <a:t>                    </a:t>
            </a:r>
            <a:r>
              <a:rPr lang="en-US" sz="1200" dirty="0" smtClean="0">
                <a:solidFill>
                  <a:srgbClr val="0070C0"/>
                </a:solidFill>
                <a:latin typeface="Arial" panose="020B0604020202020204" pitchFamily="34" charset="0"/>
                <a:cs typeface="Arial" panose="020B0604020202020204" pitchFamily="34" charset="0"/>
              </a:rPr>
              <a:t>Length </a:t>
            </a:r>
            <a:r>
              <a:rPr lang="en-US" sz="1200" dirty="0">
                <a:solidFill>
                  <a:srgbClr val="0070C0"/>
                </a:solidFill>
                <a:latin typeface="Arial" panose="020B0604020202020204" pitchFamily="34" charset="0"/>
                <a:cs typeface="Arial" panose="020B0604020202020204" pitchFamily="34" charset="0"/>
              </a:rPr>
              <a:t>3330 mm;</a:t>
            </a:r>
          </a:p>
          <a:p>
            <a:r>
              <a:rPr lang="en-US" sz="1200" dirty="0">
                <a:solidFill>
                  <a:srgbClr val="0070C0"/>
                </a:solidFill>
                <a:latin typeface="Arial" panose="020B0604020202020204" pitchFamily="34" charset="0"/>
                <a:cs typeface="Arial" panose="020B0604020202020204" pitchFamily="34" charset="0"/>
              </a:rPr>
              <a:t>                   </a:t>
            </a:r>
          </a:p>
          <a:p>
            <a:r>
              <a:rPr lang="en-US" sz="1200" b="1" dirty="0">
                <a:solidFill>
                  <a:srgbClr val="0070C0"/>
                </a:solidFill>
                <a:latin typeface="Arial" panose="020B0604020202020204" pitchFamily="34" charset="0"/>
                <a:cs typeface="Arial" panose="020B0604020202020204" pitchFamily="34" charset="0"/>
              </a:rPr>
              <a:t>Coils:</a:t>
            </a:r>
            <a:r>
              <a:rPr lang="en-US" sz="1200" dirty="0">
                <a:solidFill>
                  <a:srgbClr val="0070C0"/>
                </a:solidFill>
                <a:latin typeface="Arial" panose="020B0604020202020204" pitchFamily="34" charset="0"/>
                <a:cs typeface="Arial" panose="020B0604020202020204" pitchFamily="34" charset="0"/>
              </a:rPr>
              <a:t> (2 pieces): Number of layers - 2; Number of turns 2x150=300.</a:t>
            </a:r>
          </a:p>
          <a:p>
            <a:r>
              <a:rPr lang="en-US" sz="1200" dirty="0">
                <a:solidFill>
                  <a:srgbClr val="0070C0"/>
                </a:solidFill>
                <a:latin typeface="Arial" panose="020B0604020202020204" pitchFamily="34" charset="0"/>
                <a:cs typeface="Arial" panose="020B0604020202020204" pitchFamily="34" charset="0"/>
              </a:rPr>
              <a:t>           </a:t>
            </a:r>
            <a:r>
              <a:rPr lang="en-US" sz="1200" dirty="0" smtClean="0">
                <a:solidFill>
                  <a:srgbClr val="0070C0"/>
                </a:solidFill>
                <a:latin typeface="Arial" panose="020B0604020202020204" pitchFamily="34" charset="0"/>
                <a:cs typeface="Arial" panose="020B0604020202020204" pitchFamily="34" charset="0"/>
              </a:rPr>
              <a:t>(</a:t>
            </a:r>
            <a:r>
              <a:rPr lang="en-US" sz="1200" dirty="0">
                <a:solidFill>
                  <a:srgbClr val="0070C0"/>
                </a:solidFill>
                <a:latin typeface="Arial" panose="020B0604020202020204" pitchFamily="34" charset="0"/>
                <a:cs typeface="Arial" panose="020B0604020202020204" pitchFamily="34" charset="0"/>
              </a:rPr>
              <a:t>1 piece): Number of layers - 2; Number of turns 2x75=150</a:t>
            </a:r>
          </a:p>
          <a:p>
            <a:r>
              <a:rPr lang="en-US" sz="1200" dirty="0">
                <a:solidFill>
                  <a:srgbClr val="0070C0"/>
                </a:solidFill>
                <a:latin typeface="Arial" panose="020B0604020202020204" pitchFamily="34" charset="0"/>
                <a:cs typeface="Arial" panose="020B0604020202020204" pitchFamily="34" charset="0"/>
              </a:rPr>
              <a:t>            </a:t>
            </a:r>
            <a:r>
              <a:rPr lang="en-US" sz="1200" dirty="0" smtClean="0">
                <a:solidFill>
                  <a:srgbClr val="0070C0"/>
                </a:solidFill>
                <a:latin typeface="Arial" panose="020B0604020202020204" pitchFamily="34" charset="0"/>
                <a:cs typeface="Arial" panose="020B0604020202020204" pitchFamily="34" charset="0"/>
              </a:rPr>
              <a:t>Total </a:t>
            </a:r>
            <a:r>
              <a:rPr lang="en-US" sz="1200" dirty="0">
                <a:solidFill>
                  <a:srgbClr val="0070C0"/>
                </a:solidFill>
                <a:latin typeface="Arial" panose="020B0604020202020204" pitchFamily="34" charset="0"/>
                <a:cs typeface="Arial" panose="020B0604020202020204" pitchFamily="34" charset="0"/>
              </a:rPr>
              <a:t>number of turns - 750</a:t>
            </a:r>
          </a:p>
          <a:p>
            <a:endParaRPr lang="en-US" sz="1200" dirty="0">
              <a:solidFill>
                <a:srgbClr val="0070C0"/>
              </a:solidFill>
              <a:latin typeface="Arial" panose="020B0604020202020204" pitchFamily="34" charset="0"/>
              <a:cs typeface="Arial" panose="020B0604020202020204" pitchFamily="34" charset="0"/>
            </a:endParaRPr>
          </a:p>
          <a:p>
            <a:r>
              <a:rPr lang="en-US" sz="1200" dirty="0">
                <a:solidFill>
                  <a:srgbClr val="FF0000"/>
                </a:solidFill>
                <a:latin typeface="Arial" panose="020B0604020202020204" pitchFamily="34" charset="0"/>
                <a:cs typeface="Arial" panose="020B0604020202020204" pitchFamily="34" charset="0"/>
              </a:rPr>
              <a:t>Weight:</a:t>
            </a:r>
            <a:r>
              <a:rPr lang="en-US" sz="1200" dirty="0">
                <a:solidFill>
                  <a:srgbClr val="0070C0"/>
                </a:solidFill>
                <a:latin typeface="Arial" panose="020B0604020202020204" pitchFamily="34" charset="0"/>
                <a:cs typeface="Arial" panose="020B0604020202020204" pitchFamily="34" charset="0"/>
              </a:rPr>
              <a:t> - cryostat </a:t>
            </a:r>
            <a:r>
              <a:rPr lang="en-US" sz="1200" dirty="0" smtClean="0">
                <a:solidFill>
                  <a:srgbClr val="0070C0"/>
                </a:solidFill>
                <a:latin typeface="Arial" panose="020B0604020202020204" pitchFamily="34" charset="0"/>
                <a:cs typeface="Arial" panose="020B0604020202020204" pitchFamily="34" charset="0"/>
              </a:rPr>
              <a:t>    - </a:t>
            </a:r>
            <a:r>
              <a:rPr lang="en-US" sz="1200" dirty="0">
                <a:solidFill>
                  <a:srgbClr val="0070C0"/>
                </a:solidFill>
                <a:latin typeface="Arial" panose="020B0604020202020204" pitchFamily="34" charset="0"/>
                <a:cs typeface="Arial" panose="020B0604020202020204" pitchFamily="34" charset="0"/>
              </a:rPr>
              <a:t>16200 kg</a:t>
            </a:r>
          </a:p>
          <a:p>
            <a:r>
              <a:rPr lang="en-US" sz="1200" dirty="0">
                <a:solidFill>
                  <a:srgbClr val="0070C0"/>
                </a:solidFill>
                <a:latin typeface="Arial" panose="020B0604020202020204" pitchFamily="34" charset="0"/>
                <a:cs typeface="Arial" panose="020B0604020202020204" pitchFamily="34" charset="0"/>
              </a:rPr>
              <a:t>         </a:t>
            </a:r>
            <a:r>
              <a:rPr lang="en-US" sz="1200" dirty="0" smtClean="0">
                <a:solidFill>
                  <a:srgbClr val="0070C0"/>
                </a:solidFill>
                <a:latin typeface="Arial" panose="020B0604020202020204" pitchFamily="34" charset="0"/>
                <a:cs typeface="Arial" panose="020B0604020202020204" pitchFamily="34" charset="0"/>
              </a:rPr>
              <a:t>     </a:t>
            </a:r>
            <a:r>
              <a:rPr lang="en-US" sz="1200" dirty="0">
                <a:solidFill>
                  <a:srgbClr val="0070C0"/>
                </a:solidFill>
                <a:latin typeface="Arial" panose="020B0604020202020204" pitchFamily="34" charset="0"/>
                <a:cs typeface="Arial" panose="020B0604020202020204" pitchFamily="34" charset="0"/>
              </a:rPr>
              <a:t>- </a:t>
            </a:r>
            <a:r>
              <a:rPr lang="en-US" sz="1200" dirty="0" smtClean="0">
                <a:solidFill>
                  <a:srgbClr val="0070C0"/>
                </a:solidFill>
                <a:latin typeface="Arial" panose="020B0604020202020204" pitchFamily="34" charset="0"/>
                <a:cs typeface="Arial" panose="020B0604020202020204" pitchFamily="34" charset="0"/>
              </a:rPr>
              <a:t>shield      - </a:t>
            </a:r>
            <a:r>
              <a:rPr lang="en-US" sz="1200" dirty="0">
                <a:solidFill>
                  <a:srgbClr val="0070C0"/>
                </a:solidFill>
                <a:latin typeface="Arial" panose="020B0604020202020204" pitchFamily="34" charset="0"/>
                <a:cs typeface="Arial" panose="020B0604020202020204" pitchFamily="34" charset="0"/>
              </a:rPr>
              <a:t>1020 kg</a:t>
            </a:r>
          </a:p>
          <a:p>
            <a:r>
              <a:rPr lang="en-US" sz="1200" dirty="0">
                <a:solidFill>
                  <a:srgbClr val="0070C0"/>
                </a:solidFill>
                <a:latin typeface="Arial" panose="020B0604020202020204" pitchFamily="34" charset="0"/>
                <a:cs typeface="Arial" panose="020B0604020202020204" pitchFamily="34" charset="0"/>
              </a:rPr>
              <a:t>          </a:t>
            </a:r>
            <a:r>
              <a:rPr lang="en-US" sz="1200" dirty="0" smtClean="0">
                <a:solidFill>
                  <a:srgbClr val="0070C0"/>
                </a:solidFill>
                <a:latin typeface="Arial" panose="020B0604020202020204" pitchFamily="34" charset="0"/>
                <a:cs typeface="Arial" panose="020B0604020202020204" pitchFamily="34" charset="0"/>
              </a:rPr>
              <a:t>    - </a:t>
            </a:r>
            <a:r>
              <a:rPr lang="en-US" sz="1200" dirty="0">
                <a:solidFill>
                  <a:srgbClr val="0070C0"/>
                </a:solidFill>
                <a:latin typeface="Arial" panose="020B0604020202020204" pitchFamily="34" charset="0"/>
                <a:cs typeface="Arial" panose="020B0604020202020204" pitchFamily="34" charset="0"/>
              </a:rPr>
              <a:t>cold mass - 5240 kg</a:t>
            </a:r>
          </a:p>
          <a:p>
            <a:r>
              <a:rPr lang="en-US" sz="1200" dirty="0">
                <a:solidFill>
                  <a:srgbClr val="FF0000"/>
                </a:solidFill>
                <a:latin typeface="Arial" panose="020B0604020202020204" pitchFamily="34" charset="0"/>
                <a:cs typeface="Arial" panose="020B0604020202020204" pitchFamily="34" charset="0"/>
              </a:rPr>
              <a:t>Total: </a:t>
            </a:r>
            <a:r>
              <a:rPr lang="en-US" sz="1200" dirty="0" smtClean="0">
                <a:solidFill>
                  <a:srgbClr val="FF0000"/>
                </a:solidFill>
                <a:latin typeface="Arial" panose="020B0604020202020204" pitchFamily="34" charset="0"/>
                <a:cs typeface="Arial" panose="020B0604020202020204" pitchFamily="34" charset="0"/>
              </a:rPr>
              <a:t>                        </a:t>
            </a:r>
            <a:r>
              <a:rPr lang="en-US" sz="1200" dirty="0" smtClean="0">
                <a:solidFill>
                  <a:srgbClr val="0070C0"/>
                </a:solidFill>
                <a:latin typeface="Arial" panose="020B0604020202020204" pitchFamily="34" charset="0"/>
                <a:cs typeface="Arial" panose="020B0604020202020204" pitchFamily="34" charset="0"/>
              </a:rPr>
              <a:t>~</a:t>
            </a:r>
            <a:r>
              <a:rPr lang="en-US" sz="1200" dirty="0">
                <a:solidFill>
                  <a:srgbClr val="0070C0"/>
                </a:solidFill>
                <a:latin typeface="Arial" panose="020B0604020202020204" pitchFamily="34" charset="0"/>
                <a:cs typeface="Arial" panose="020B0604020202020204" pitchFamily="34" charset="0"/>
              </a:rPr>
              <a:t>22.5 t</a:t>
            </a:r>
            <a:endParaRPr lang="en-US" sz="1200" dirty="0">
              <a:solidFill>
                <a:srgbClr val="FF0000"/>
              </a:solidFill>
              <a:latin typeface="Arial" panose="020B0604020202020204" pitchFamily="34" charset="0"/>
              <a:cs typeface="Arial" panose="020B0604020202020204" pitchFamily="34" charset="0"/>
            </a:endParaRPr>
          </a:p>
        </p:txBody>
      </p:sp>
      <p:sp>
        <p:nvSpPr>
          <p:cNvPr id="2" name="Дата 1"/>
          <p:cNvSpPr>
            <a:spLocks noGrp="1"/>
          </p:cNvSpPr>
          <p:nvPr>
            <p:ph type="dt" sz="half" idx="10"/>
          </p:nvPr>
        </p:nvSpPr>
        <p:spPr>
          <a:xfrm>
            <a:off x="10940275" y="6390677"/>
            <a:ext cx="1052433" cy="365125"/>
          </a:xfrm>
        </p:spPr>
        <p:txBody>
          <a:bodyPr/>
          <a:lstStyle/>
          <a:p>
            <a:fld id="{5C03FB13-FD98-44DF-89EE-51945C04912F}" type="datetime1">
              <a:rPr lang="ru-RU" smtClean="0"/>
              <a:t>22.04.2023</a:t>
            </a:fld>
            <a:endParaRPr lang="ru-RU" dirty="0"/>
          </a:p>
        </p:txBody>
      </p:sp>
      <p:sp>
        <p:nvSpPr>
          <p:cNvPr id="6" name="Нижний колонтитул 5"/>
          <p:cNvSpPr>
            <a:spLocks noGrp="1"/>
          </p:cNvSpPr>
          <p:nvPr>
            <p:ph type="ftr" sz="quarter" idx="11"/>
          </p:nvPr>
        </p:nvSpPr>
        <p:spPr/>
        <p:txBody>
          <a:bodyPr/>
          <a:lstStyle/>
          <a:p>
            <a:r>
              <a:rPr lang="en-US" smtClean="0"/>
              <a:t>S.Pivovarov, E. Pyata, BINP, SPD Magnet</a:t>
            </a:r>
            <a:endParaRPr lang="ru-RU"/>
          </a:p>
        </p:txBody>
      </p:sp>
      <p:pic>
        <p:nvPicPr>
          <p:cNvPr id="7" name="Рисунок 6" descr="SPD_Magnet_геометрия-2.pdf - Adobe Reader"/>
          <p:cNvPicPr>
            <a:picLocks noChangeAspect="1"/>
          </p:cNvPicPr>
          <p:nvPr/>
        </p:nvPicPr>
        <p:blipFill rotWithShape="1">
          <a:blip r:embed="rId2">
            <a:extLst>
              <a:ext uri="{28A0092B-C50C-407E-A947-70E740481C1C}">
                <a14:useLocalDpi xmlns:a14="http://schemas.microsoft.com/office/drawing/2010/main" val="0"/>
              </a:ext>
            </a:extLst>
          </a:blip>
          <a:srcRect l="4472" t="56667" r="2908" b="13435"/>
          <a:stretch/>
        </p:blipFill>
        <p:spPr>
          <a:xfrm>
            <a:off x="336016" y="538384"/>
            <a:ext cx="11519967" cy="3334881"/>
          </a:xfrm>
          <a:prstGeom prst="rect">
            <a:avLst/>
          </a:prstGeom>
        </p:spPr>
      </p:pic>
    </p:spTree>
    <p:extLst>
      <p:ext uri="{BB962C8B-B14F-4D97-AF65-F5344CB8AC3E}">
        <p14:creationId xmlns:p14="http://schemas.microsoft.com/office/powerpoint/2010/main" val="304150101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536040" y="5715171"/>
            <a:ext cx="10811228" cy="641179"/>
          </a:xfrm>
        </p:spPr>
        <p:txBody>
          <a:bodyPr>
            <a:noAutofit/>
          </a:bodyPr>
          <a:lstStyle/>
          <a:p>
            <a:r>
              <a:rPr lang="en-US" sz="1600" dirty="0">
                <a:solidFill>
                  <a:srgbClr val="0070C0"/>
                </a:solidFill>
                <a:latin typeface="Arial" panose="020B0604020202020204" pitchFamily="34" charset="0"/>
                <a:cs typeface="Arial" panose="020B0604020202020204" pitchFamily="34" charset="0"/>
              </a:rPr>
              <a:t>Inner diameter is </a:t>
            </a:r>
            <a:r>
              <a:rPr lang="ru-RU" sz="1600" dirty="0" smtClean="0">
                <a:solidFill>
                  <a:srgbClr val="0070C0"/>
                </a:solidFill>
                <a:latin typeface="Arial" panose="020B0604020202020204" pitchFamily="34" charset="0"/>
                <a:cs typeface="Arial" panose="020B0604020202020204" pitchFamily="34" charset="0"/>
              </a:rPr>
              <a:t>4008</a:t>
            </a:r>
            <a:r>
              <a:rPr lang="en-US" sz="1600" dirty="0" smtClean="0">
                <a:solidFill>
                  <a:srgbClr val="0070C0"/>
                </a:solidFill>
                <a:latin typeface="Arial" panose="020B0604020202020204" pitchFamily="34" charset="0"/>
                <a:cs typeface="Arial" panose="020B0604020202020204" pitchFamily="34" charset="0"/>
              </a:rPr>
              <a:t> </a:t>
            </a:r>
            <a:r>
              <a:rPr lang="en-US" sz="1600" dirty="0">
                <a:solidFill>
                  <a:srgbClr val="0070C0"/>
                </a:solidFill>
                <a:latin typeface="Arial" panose="020B0604020202020204" pitchFamily="34" charset="0"/>
                <a:cs typeface="Arial" panose="020B0604020202020204" pitchFamily="34" charset="0"/>
              </a:rPr>
              <a:t>mm, Outer diameter is </a:t>
            </a:r>
            <a:r>
              <a:rPr lang="ru-RU" sz="1600" dirty="0" smtClean="0">
                <a:solidFill>
                  <a:srgbClr val="0070C0"/>
                </a:solidFill>
                <a:latin typeface="Arial" panose="020B0604020202020204" pitchFamily="34" charset="0"/>
                <a:cs typeface="Arial" panose="020B0604020202020204" pitchFamily="34" charset="0"/>
              </a:rPr>
              <a:t>3468</a:t>
            </a:r>
            <a:r>
              <a:rPr lang="en-US" sz="1600" dirty="0" smtClean="0">
                <a:solidFill>
                  <a:srgbClr val="0070C0"/>
                </a:solidFill>
                <a:latin typeface="Arial" panose="020B0604020202020204" pitchFamily="34" charset="0"/>
                <a:cs typeface="Arial" panose="020B0604020202020204" pitchFamily="34" charset="0"/>
              </a:rPr>
              <a:t> </a:t>
            </a:r>
            <a:r>
              <a:rPr lang="en-US" sz="1600" dirty="0">
                <a:solidFill>
                  <a:srgbClr val="0070C0"/>
                </a:solidFill>
                <a:latin typeface="Arial" panose="020B0604020202020204" pitchFamily="34" charset="0"/>
                <a:cs typeface="Arial" panose="020B0604020202020204" pitchFamily="34" charset="0"/>
              </a:rPr>
              <a:t>mm, length is</a:t>
            </a:r>
            <a:r>
              <a:rPr lang="ru-RU" sz="1600" dirty="0" smtClean="0">
                <a:solidFill>
                  <a:srgbClr val="0070C0"/>
                </a:solidFill>
                <a:latin typeface="Arial" panose="020B0604020202020204" pitchFamily="34" charset="0"/>
                <a:cs typeface="Arial" panose="020B0604020202020204" pitchFamily="34" charset="0"/>
              </a:rPr>
              <a:t> 4080</a:t>
            </a:r>
            <a:r>
              <a:rPr lang="en-US" sz="1600" dirty="0" smtClean="0">
                <a:solidFill>
                  <a:srgbClr val="0070C0"/>
                </a:solidFill>
                <a:latin typeface="Arial" panose="020B0604020202020204" pitchFamily="34" charset="0"/>
                <a:cs typeface="Arial" panose="020B0604020202020204" pitchFamily="34" charset="0"/>
              </a:rPr>
              <a:t> mm</a:t>
            </a:r>
            <a:r>
              <a:rPr lang="ru-RU" sz="1600" dirty="0" smtClean="0">
                <a:solidFill>
                  <a:srgbClr val="0070C0"/>
                </a:solidFill>
                <a:latin typeface="Arial" panose="020B0604020202020204" pitchFamily="34" charset="0"/>
                <a:cs typeface="Arial" panose="020B0604020202020204" pitchFamily="34" charset="0"/>
              </a:rPr>
              <a:t/>
            </a:r>
            <a:br>
              <a:rPr lang="ru-RU" sz="1600" dirty="0" smtClean="0">
                <a:solidFill>
                  <a:srgbClr val="0070C0"/>
                </a:solidFill>
                <a:latin typeface="Arial" panose="020B0604020202020204" pitchFamily="34" charset="0"/>
                <a:cs typeface="Arial" panose="020B0604020202020204" pitchFamily="34" charset="0"/>
              </a:rPr>
            </a:br>
            <a:r>
              <a:rPr lang="en-US" sz="1600" dirty="0">
                <a:solidFill>
                  <a:srgbClr val="0070C0"/>
                </a:solidFill>
                <a:latin typeface="Arial" panose="020B0604020202020204" pitchFamily="34" charset="0"/>
                <a:cs typeface="Arial" panose="020B0604020202020204" pitchFamily="34" charset="0"/>
              </a:rPr>
              <a:t>Outer diameter of coils is 3</a:t>
            </a:r>
            <a:r>
              <a:rPr lang="ru-RU" sz="1600" dirty="0" smtClean="0">
                <a:solidFill>
                  <a:srgbClr val="0070C0"/>
                </a:solidFill>
                <a:latin typeface="Arial" panose="020B0604020202020204" pitchFamily="34" charset="0"/>
                <a:cs typeface="Arial" panose="020B0604020202020204" pitchFamily="34" charset="0"/>
              </a:rPr>
              <a:t>70</a:t>
            </a:r>
            <a:r>
              <a:rPr lang="en-US" sz="1600" dirty="0" smtClean="0">
                <a:solidFill>
                  <a:srgbClr val="0070C0"/>
                </a:solidFill>
                <a:latin typeface="Arial" panose="020B0604020202020204" pitchFamily="34" charset="0"/>
                <a:cs typeface="Arial" panose="020B0604020202020204" pitchFamily="34" charset="0"/>
              </a:rPr>
              <a:t>8 mm</a:t>
            </a:r>
            <a:r>
              <a:rPr lang="en-US" sz="1600" dirty="0">
                <a:solidFill>
                  <a:srgbClr val="0070C0"/>
                </a:solidFill>
                <a:latin typeface="Arial" panose="020B0604020202020204" pitchFamily="34" charset="0"/>
                <a:cs typeface="Arial" panose="020B0604020202020204" pitchFamily="34" charset="0"/>
              </a:rPr>
              <a:t>, length:</a:t>
            </a:r>
            <a:r>
              <a:rPr lang="ru-RU" sz="1600" dirty="0">
                <a:solidFill>
                  <a:srgbClr val="0070C0"/>
                </a:solidFill>
                <a:latin typeface="Arial" panose="020B0604020202020204" pitchFamily="34" charset="0"/>
                <a:cs typeface="Arial" panose="020B0604020202020204" pitchFamily="34" charset="0"/>
              </a:rPr>
              <a:t> </a:t>
            </a:r>
            <a:r>
              <a:rPr lang="en-US" sz="1600" dirty="0">
                <a:solidFill>
                  <a:srgbClr val="0070C0"/>
                </a:solidFill>
                <a:latin typeface="Arial" panose="020B0604020202020204" pitchFamily="34" charset="0"/>
                <a:cs typeface="Arial" panose="020B0604020202020204" pitchFamily="34" charset="0"/>
              </a:rPr>
              <a:t>two</a:t>
            </a:r>
            <a:r>
              <a:rPr lang="ru-RU" sz="1600" dirty="0">
                <a:solidFill>
                  <a:srgbClr val="0070C0"/>
                </a:solidFill>
                <a:latin typeface="Arial" panose="020B0604020202020204" pitchFamily="34" charset="0"/>
                <a:cs typeface="Arial" panose="020B0604020202020204" pitchFamily="34" charset="0"/>
              </a:rPr>
              <a:t> </a:t>
            </a:r>
            <a:r>
              <a:rPr lang="en-US" sz="1600" dirty="0">
                <a:solidFill>
                  <a:srgbClr val="0070C0"/>
                </a:solidFill>
                <a:latin typeface="Arial" panose="020B0604020202020204" pitchFamily="34" charset="0"/>
                <a:cs typeface="Arial" panose="020B0604020202020204" pitchFamily="34" charset="0"/>
              </a:rPr>
              <a:t>coils - 1260 mm,</a:t>
            </a:r>
            <a:r>
              <a:rPr lang="ru-RU" sz="1600" dirty="0">
                <a:solidFill>
                  <a:srgbClr val="0070C0"/>
                </a:solidFill>
                <a:latin typeface="Arial" panose="020B0604020202020204" pitchFamily="34" charset="0"/>
                <a:cs typeface="Arial" panose="020B0604020202020204" pitchFamily="34" charset="0"/>
              </a:rPr>
              <a:t> </a:t>
            </a:r>
            <a:r>
              <a:rPr lang="en-US" sz="1600" dirty="0">
                <a:solidFill>
                  <a:srgbClr val="0070C0"/>
                </a:solidFill>
                <a:latin typeface="Arial" panose="020B0604020202020204" pitchFamily="34" charset="0"/>
                <a:cs typeface="Arial" panose="020B0604020202020204" pitchFamily="34" charset="0"/>
              </a:rPr>
              <a:t>one</a:t>
            </a:r>
            <a:r>
              <a:rPr lang="ru-RU" sz="1600" dirty="0">
                <a:solidFill>
                  <a:srgbClr val="0070C0"/>
                </a:solidFill>
                <a:latin typeface="Arial" panose="020B0604020202020204" pitchFamily="34" charset="0"/>
                <a:cs typeface="Arial" panose="020B0604020202020204" pitchFamily="34" charset="0"/>
              </a:rPr>
              <a:t> – </a:t>
            </a:r>
            <a:r>
              <a:rPr lang="en-US" sz="1600" dirty="0" smtClean="0">
                <a:solidFill>
                  <a:srgbClr val="0070C0"/>
                </a:solidFill>
                <a:latin typeface="Arial" panose="020B0604020202020204" pitchFamily="34" charset="0"/>
                <a:cs typeface="Arial" panose="020B0604020202020204" pitchFamily="34" charset="0"/>
              </a:rPr>
              <a:t>630</a:t>
            </a:r>
            <a:r>
              <a:rPr lang="ru-RU" sz="1600" dirty="0" smtClean="0">
                <a:solidFill>
                  <a:srgbClr val="0070C0"/>
                </a:solidFill>
                <a:latin typeface="Arial" panose="020B0604020202020204" pitchFamily="34" charset="0"/>
                <a:cs typeface="Arial" panose="020B0604020202020204" pitchFamily="34" charset="0"/>
              </a:rPr>
              <a:t> </a:t>
            </a:r>
            <a:r>
              <a:rPr lang="en-US" sz="1600" dirty="0">
                <a:solidFill>
                  <a:srgbClr val="0070C0"/>
                </a:solidFill>
                <a:latin typeface="Arial" panose="020B0604020202020204" pitchFamily="34" charset="0"/>
                <a:cs typeface="Arial" panose="020B0604020202020204" pitchFamily="34" charset="0"/>
              </a:rPr>
              <a:t>mm</a:t>
            </a:r>
            <a:r>
              <a:rPr lang="en-US" sz="1600" dirty="0" smtClean="0">
                <a:solidFill>
                  <a:srgbClr val="0070C0"/>
                </a:solidFill>
                <a:latin typeface="Arial" panose="020B0604020202020204" pitchFamily="34" charset="0"/>
                <a:cs typeface="Arial" panose="020B0604020202020204" pitchFamily="34" charset="0"/>
              </a:rPr>
              <a:t>.</a:t>
            </a:r>
            <a:r>
              <a:rPr lang="ru-RU" sz="1600" dirty="0" smtClean="0">
                <a:solidFill>
                  <a:srgbClr val="0070C0"/>
                </a:solidFill>
                <a:latin typeface="Arial" panose="020B0604020202020204" pitchFamily="34" charset="0"/>
                <a:cs typeface="Arial" panose="020B0604020202020204" pitchFamily="34" charset="0"/>
              </a:rPr>
              <a:t> </a:t>
            </a:r>
            <a:r>
              <a:rPr lang="en-US" sz="1600" dirty="0">
                <a:solidFill>
                  <a:srgbClr val="0070C0"/>
                </a:solidFill>
                <a:latin typeface="Arial" panose="020B0604020202020204" pitchFamily="34" charset="0"/>
                <a:cs typeface="Arial" panose="020B0604020202020204" pitchFamily="34" charset="0"/>
              </a:rPr>
              <a:t>Gap between coils 70 mm</a:t>
            </a:r>
            <a:endParaRPr lang="ru-RU" sz="1600" dirty="0">
              <a:solidFill>
                <a:srgbClr val="0070C0"/>
              </a:solidFill>
              <a:latin typeface="Arial" panose="020B0604020202020204" pitchFamily="34" charset="0"/>
              <a:cs typeface="Arial" panose="020B0604020202020204" pitchFamily="34" charset="0"/>
            </a:endParaRPr>
          </a:p>
        </p:txBody>
      </p:sp>
      <p:sp>
        <p:nvSpPr>
          <p:cNvPr id="22" name="Заголовок 3"/>
          <p:cNvSpPr txBox="1">
            <a:spLocks/>
          </p:cNvSpPr>
          <p:nvPr/>
        </p:nvSpPr>
        <p:spPr>
          <a:xfrm>
            <a:off x="970099" y="0"/>
            <a:ext cx="10515600" cy="58903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dirty="0">
                <a:solidFill>
                  <a:srgbClr val="FF0000"/>
                </a:solidFill>
                <a:latin typeface="Times New Roman" panose="02020603050405020304" pitchFamily="18" charset="0"/>
                <a:cs typeface="Times New Roman" panose="02020603050405020304" pitchFamily="18" charset="0"/>
              </a:rPr>
              <a:t>SPD</a:t>
            </a:r>
            <a:r>
              <a:rPr lang="ru-RU" sz="2400" dirty="0">
                <a:solidFill>
                  <a:srgbClr val="FF0000"/>
                </a:solidFill>
                <a:latin typeface="Times New Roman" panose="02020603050405020304" pitchFamily="18" charset="0"/>
                <a:cs typeface="Times New Roman" panose="02020603050405020304" pitchFamily="18" charset="0"/>
              </a:rPr>
              <a:t> </a:t>
            </a:r>
            <a:r>
              <a:rPr lang="en-US" sz="2400" dirty="0">
                <a:solidFill>
                  <a:srgbClr val="FF0000"/>
                </a:solidFill>
                <a:latin typeface="Times New Roman" panose="02020603050405020304" pitchFamily="18" charset="0"/>
                <a:cs typeface="Times New Roman" panose="02020603050405020304" pitchFamily="18" charset="0"/>
              </a:rPr>
              <a:t>Magnet</a:t>
            </a:r>
            <a:r>
              <a:rPr lang="ru-RU" sz="2400" dirty="0">
                <a:solidFill>
                  <a:srgbClr val="FF0000"/>
                </a:solidFill>
                <a:latin typeface="Times New Roman" panose="02020603050405020304" pitchFamily="18" charset="0"/>
                <a:cs typeface="Times New Roman" panose="02020603050405020304" pitchFamily="18" charset="0"/>
              </a:rPr>
              <a:t> </a:t>
            </a:r>
            <a:r>
              <a:rPr lang="en-US" sz="2400" dirty="0">
                <a:solidFill>
                  <a:srgbClr val="FF0000"/>
                </a:solidFill>
                <a:latin typeface="Times New Roman" panose="02020603050405020304" pitchFamily="18" charset="0"/>
                <a:cs typeface="Times New Roman" panose="02020603050405020304" pitchFamily="18" charset="0"/>
              </a:rPr>
              <a:t>(dimensions) </a:t>
            </a:r>
            <a:endParaRPr lang="ru-RU" sz="2400" dirty="0">
              <a:solidFill>
                <a:srgbClr val="FF0000"/>
              </a:solidFill>
              <a:latin typeface="Times New Roman" panose="02020603050405020304" pitchFamily="18" charset="0"/>
              <a:cs typeface="Times New Roman" panose="02020603050405020304" pitchFamily="18" charset="0"/>
            </a:endParaRPr>
          </a:p>
        </p:txBody>
      </p:sp>
      <p:sp>
        <p:nvSpPr>
          <p:cNvPr id="3" name="Дата 2"/>
          <p:cNvSpPr>
            <a:spLocks noGrp="1"/>
          </p:cNvSpPr>
          <p:nvPr>
            <p:ph type="dt" sz="half" idx="10"/>
          </p:nvPr>
        </p:nvSpPr>
        <p:spPr>
          <a:xfrm>
            <a:off x="10940561" y="6391690"/>
            <a:ext cx="955431" cy="365125"/>
          </a:xfrm>
        </p:spPr>
        <p:txBody>
          <a:bodyPr/>
          <a:lstStyle/>
          <a:p>
            <a:fld id="{1D48E333-83CE-4D21-857C-DEB9D99FD986}" type="datetime1">
              <a:rPr lang="ru-RU" smtClean="0"/>
              <a:t>22.04.2023</a:t>
            </a:fld>
            <a:endParaRPr lang="ru-RU" dirty="0"/>
          </a:p>
        </p:txBody>
      </p:sp>
      <p:sp>
        <p:nvSpPr>
          <p:cNvPr id="5" name="Нижний колонтитул 4"/>
          <p:cNvSpPr>
            <a:spLocks noGrp="1"/>
          </p:cNvSpPr>
          <p:nvPr>
            <p:ph type="ftr" sz="quarter" idx="11"/>
          </p:nvPr>
        </p:nvSpPr>
        <p:spPr/>
        <p:txBody>
          <a:bodyPr/>
          <a:lstStyle/>
          <a:p>
            <a:r>
              <a:rPr lang="en-US" smtClean="0"/>
              <a:t>S.Pivovarov, E. Pyata, BINP, SPD Magnet</a:t>
            </a:r>
            <a:endParaRPr lang="ru-RU"/>
          </a:p>
        </p:txBody>
      </p:sp>
      <p:pic>
        <p:nvPicPr>
          <p:cNvPr id="7" name="Рисунок 6"/>
          <p:cNvPicPr>
            <a:picLocks noChangeAspect="1"/>
          </p:cNvPicPr>
          <p:nvPr/>
        </p:nvPicPr>
        <p:blipFill rotWithShape="1">
          <a:blip r:embed="rId2"/>
          <a:srcRect l="48881" t="16061" r="25233" b="13101"/>
          <a:stretch/>
        </p:blipFill>
        <p:spPr>
          <a:xfrm>
            <a:off x="1274911" y="505265"/>
            <a:ext cx="5882987" cy="5174566"/>
          </a:xfrm>
          <a:prstGeom prst="rect">
            <a:avLst/>
          </a:prstGeom>
        </p:spPr>
      </p:pic>
      <p:sp>
        <p:nvSpPr>
          <p:cNvPr id="8" name="Прямоугольник 7"/>
          <p:cNvSpPr/>
          <p:nvPr/>
        </p:nvSpPr>
        <p:spPr>
          <a:xfrm>
            <a:off x="201643" y="1586527"/>
            <a:ext cx="1536912" cy="338554"/>
          </a:xfrm>
          <a:prstGeom prst="rect">
            <a:avLst/>
          </a:prstGeom>
        </p:spPr>
        <p:txBody>
          <a:bodyPr wrap="square">
            <a:spAutoFit/>
          </a:bodyPr>
          <a:lstStyle/>
          <a:p>
            <a:r>
              <a:rPr lang="en-US" sz="1600" dirty="0">
                <a:solidFill>
                  <a:srgbClr val="00B050"/>
                </a:solidFill>
              </a:rPr>
              <a:t>Switching </a:t>
            </a:r>
            <a:r>
              <a:rPr lang="en-US" sz="1600" dirty="0" smtClean="0">
                <a:solidFill>
                  <a:srgbClr val="00B050"/>
                </a:solidFill>
              </a:rPr>
              <a:t>box</a:t>
            </a:r>
            <a:endParaRPr lang="ru-RU" sz="1600" dirty="0">
              <a:solidFill>
                <a:srgbClr val="00B050"/>
              </a:solidFill>
            </a:endParaRPr>
          </a:p>
        </p:txBody>
      </p:sp>
      <p:cxnSp>
        <p:nvCxnSpPr>
          <p:cNvPr id="9" name="Прямая со стрелкой 8"/>
          <p:cNvCxnSpPr/>
          <p:nvPr/>
        </p:nvCxnSpPr>
        <p:spPr>
          <a:xfrm flipV="1">
            <a:off x="815926" y="1220636"/>
            <a:ext cx="559222" cy="365891"/>
          </a:xfrm>
          <a:prstGeom prst="straightConnector1">
            <a:avLst/>
          </a:prstGeom>
          <a:ln>
            <a:solidFill>
              <a:srgbClr val="FF0000"/>
            </a:solidFill>
            <a:tailEnd type="triangle"/>
          </a:ln>
        </p:spPr>
        <p:style>
          <a:lnRef idx="3">
            <a:schemeClr val="accent2"/>
          </a:lnRef>
          <a:fillRef idx="0">
            <a:schemeClr val="accent2"/>
          </a:fillRef>
          <a:effectRef idx="2">
            <a:schemeClr val="accent2"/>
          </a:effectRef>
          <a:fontRef idx="minor">
            <a:schemeClr val="tx1"/>
          </a:fontRef>
        </p:style>
      </p:cxnSp>
      <p:sp>
        <p:nvSpPr>
          <p:cNvPr id="6" name="Прямоугольник 5"/>
          <p:cNvSpPr/>
          <p:nvPr/>
        </p:nvSpPr>
        <p:spPr>
          <a:xfrm>
            <a:off x="7040880" y="960201"/>
            <a:ext cx="5033678" cy="2806922"/>
          </a:xfrm>
          <a:prstGeom prst="rect">
            <a:avLst/>
          </a:prstGeom>
        </p:spPr>
        <p:txBody>
          <a:bodyPr wrap="square">
            <a:spAutoFit/>
          </a:bodyPr>
          <a:lstStyle/>
          <a:p>
            <a:pPr>
              <a:lnSpc>
                <a:spcPct val="105000"/>
              </a:lnSpc>
            </a:pPr>
            <a:r>
              <a:rPr lang="en-US" sz="1400" b="1" u="sng" dirty="0">
                <a:solidFill>
                  <a:srgbClr val="00B050"/>
                </a:solidFill>
                <a:latin typeface="Arial" panose="020B0604020202020204" pitchFamily="34" charset="0"/>
                <a:ea typeface="Calibri" panose="020F0502020204030204" pitchFamily="34" charset="0"/>
                <a:cs typeface="Arial" panose="020B0604020202020204" pitchFamily="34" charset="0"/>
              </a:rPr>
              <a:t>The main characteristics of the magnet:</a:t>
            </a:r>
          </a:p>
          <a:p>
            <a:pPr>
              <a:lnSpc>
                <a:spcPct val="105000"/>
              </a:lnSpc>
            </a:pPr>
            <a:endParaRPr lang="en-US" sz="1400" b="1" dirty="0">
              <a:solidFill>
                <a:srgbClr val="00B050"/>
              </a:solidFill>
              <a:latin typeface="Arial" panose="020B0604020202020204" pitchFamily="34" charset="0"/>
              <a:ea typeface="Calibri" panose="020F0502020204030204" pitchFamily="34" charset="0"/>
              <a:cs typeface="Arial" panose="020B0604020202020204" pitchFamily="34" charset="0"/>
            </a:endParaRPr>
          </a:p>
          <a:p>
            <a:pPr>
              <a:lnSpc>
                <a:spcPct val="105000"/>
              </a:lnSpc>
            </a:pPr>
            <a:r>
              <a:rPr lang="en-US" sz="1400" b="1" dirty="0">
                <a:solidFill>
                  <a:srgbClr val="00B050"/>
                </a:solidFill>
                <a:latin typeface="Arial" panose="020B0604020202020204" pitchFamily="34" charset="0"/>
                <a:ea typeface="Calibri" panose="020F0502020204030204" pitchFamily="34" charset="0"/>
                <a:cs typeface="Arial" panose="020B0604020202020204" pitchFamily="34" charset="0"/>
              </a:rPr>
              <a:t>Magnetic field along the axis - </a:t>
            </a:r>
            <a:r>
              <a:rPr lang="en-US" sz="1400" b="1" dirty="0" smtClean="0">
                <a:solidFill>
                  <a:srgbClr val="00B050"/>
                </a:solidFill>
                <a:latin typeface="Arial" panose="020B0604020202020204" pitchFamily="34" charset="0"/>
                <a:ea typeface="Calibri" panose="020F0502020204030204" pitchFamily="34" charset="0"/>
                <a:cs typeface="Arial" panose="020B0604020202020204" pitchFamily="34" charset="0"/>
              </a:rPr>
              <a:t>1.0T </a:t>
            </a:r>
            <a:r>
              <a:rPr lang="en-US" sz="1400" b="1" dirty="0">
                <a:solidFill>
                  <a:srgbClr val="00B050"/>
                </a:solidFill>
                <a:latin typeface="Arial" panose="020B0604020202020204" pitchFamily="34" charset="0"/>
                <a:ea typeface="Calibri" panose="020F0502020204030204" pitchFamily="34" charset="0"/>
                <a:cs typeface="Arial" panose="020B0604020202020204" pitchFamily="34" charset="0"/>
              </a:rPr>
              <a:t>with uniformity ± 2%;</a:t>
            </a:r>
          </a:p>
          <a:p>
            <a:pPr>
              <a:lnSpc>
                <a:spcPct val="105000"/>
              </a:lnSpc>
            </a:pPr>
            <a:endParaRPr lang="en-US" sz="1400" b="1" dirty="0">
              <a:solidFill>
                <a:srgbClr val="00B050"/>
              </a:solidFill>
              <a:latin typeface="Arial" panose="020B0604020202020204" pitchFamily="34" charset="0"/>
              <a:ea typeface="Calibri" panose="020F0502020204030204" pitchFamily="34" charset="0"/>
              <a:cs typeface="Arial" panose="020B0604020202020204" pitchFamily="34" charset="0"/>
            </a:endParaRPr>
          </a:p>
          <a:p>
            <a:pPr>
              <a:lnSpc>
                <a:spcPct val="105000"/>
              </a:lnSpc>
            </a:pPr>
            <a:r>
              <a:rPr lang="en-US" sz="1400" b="1" dirty="0">
                <a:solidFill>
                  <a:srgbClr val="00B050"/>
                </a:solidFill>
                <a:latin typeface="Arial" panose="020B0604020202020204" pitchFamily="34" charset="0"/>
                <a:ea typeface="Calibri" panose="020F0502020204030204" pitchFamily="34" charset="0"/>
                <a:cs typeface="Arial" panose="020B0604020202020204" pitchFamily="34" charset="0"/>
              </a:rPr>
              <a:t>The </a:t>
            </a:r>
            <a:r>
              <a:rPr lang="en-US" sz="1400" b="1" dirty="0" smtClean="0">
                <a:solidFill>
                  <a:srgbClr val="00B050"/>
                </a:solidFill>
                <a:latin typeface="Arial" panose="020B0604020202020204" pitchFamily="34" charset="0"/>
                <a:ea typeface="Calibri" panose="020F0502020204030204" pitchFamily="34" charset="0"/>
                <a:cs typeface="Arial" panose="020B0604020202020204" pitchFamily="34" charset="0"/>
              </a:rPr>
              <a:t>superconductive solenoid consists of three coils, </a:t>
            </a:r>
            <a:r>
              <a:rPr lang="en-US" sz="1400" b="1" dirty="0">
                <a:solidFill>
                  <a:srgbClr val="00B050"/>
                </a:solidFill>
                <a:latin typeface="Arial" panose="020B0604020202020204" pitchFamily="34" charset="0"/>
                <a:ea typeface="Calibri" panose="020F0502020204030204" pitchFamily="34" charset="0"/>
                <a:cs typeface="Arial" panose="020B0604020202020204" pitchFamily="34" charset="0"/>
              </a:rPr>
              <a:t>the current is 5200 A.</a:t>
            </a:r>
          </a:p>
          <a:p>
            <a:pPr>
              <a:lnSpc>
                <a:spcPct val="105000"/>
              </a:lnSpc>
            </a:pPr>
            <a:endParaRPr lang="en-US" sz="1400" b="1" dirty="0">
              <a:solidFill>
                <a:srgbClr val="00B050"/>
              </a:solidFill>
              <a:latin typeface="Arial" panose="020B0604020202020204" pitchFamily="34" charset="0"/>
              <a:ea typeface="Calibri" panose="020F0502020204030204" pitchFamily="34" charset="0"/>
              <a:cs typeface="Arial" panose="020B0604020202020204" pitchFamily="34" charset="0"/>
            </a:endParaRPr>
          </a:p>
          <a:p>
            <a:pPr>
              <a:lnSpc>
                <a:spcPct val="105000"/>
              </a:lnSpc>
            </a:pPr>
            <a:r>
              <a:rPr lang="en-US" sz="1400" b="1" dirty="0">
                <a:solidFill>
                  <a:srgbClr val="00B050"/>
                </a:solidFill>
                <a:latin typeface="Arial" panose="020B0604020202020204" pitchFamily="34" charset="0"/>
                <a:ea typeface="Calibri" panose="020F0502020204030204" pitchFamily="34" charset="0"/>
                <a:cs typeface="Arial" panose="020B0604020202020204" pitchFamily="34" charset="0"/>
              </a:rPr>
              <a:t>Conductor </a:t>
            </a:r>
            <a:r>
              <a:rPr lang="en-US" sz="1400" b="1" dirty="0" smtClean="0">
                <a:solidFill>
                  <a:srgbClr val="00B050"/>
                </a:solidFill>
                <a:latin typeface="Arial" panose="020B0604020202020204" pitchFamily="34" charset="0"/>
                <a:ea typeface="Calibri" panose="020F0502020204030204" pitchFamily="34" charset="0"/>
                <a:cs typeface="Arial" panose="020B0604020202020204" pitchFamily="34" charset="0"/>
              </a:rPr>
              <a:t>type: Rutherford </a:t>
            </a:r>
            <a:r>
              <a:rPr lang="en-US" sz="1400" b="1" dirty="0">
                <a:solidFill>
                  <a:srgbClr val="00B050"/>
                </a:solidFill>
                <a:latin typeface="Arial" panose="020B0604020202020204" pitchFamily="34" charset="0"/>
                <a:ea typeface="Calibri" panose="020F0502020204030204" pitchFamily="34" charset="0"/>
                <a:cs typeface="Arial" panose="020B0604020202020204" pitchFamily="34" charset="0"/>
              </a:rPr>
              <a:t>type cable consists of 8 strands</a:t>
            </a:r>
            <a:r>
              <a:rPr lang="en-US" sz="1400" b="1" dirty="0" smtClean="0">
                <a:solidFill>
                  <a:srgbClr val="00B050"/>
                </a:solidFill>
                <a:latin typeface="Arial" panose="020B0604020202020204" pitchFamily="34" charset="0"/>
                <a:ea typeface="Calibri" panose="020F0502020204030204" pitchFamily="34" charset="0"/>
                <a:cs typeface="Arial" panose="020B0604020202020204" pitchFamily="34" charset="0"/>
              </a:rPr>
              <a:t> </a:t>
            </a:r>
            <a:r>
              <a:rPr lang="en-US" sz="1400" b="1" dirty="0">
                <a:solidFill>
                  <a:srgbClr val="00B050"/>
                </a:solidFill>
                <a:latin typeface="Arial" panose="020B0604020202020204" pitchFamily="34" charset="0"/>
                <a:ea typeface="Calibri" panose="020F0502020204030204" pitchFamily="34" charset="0"/>
                <a:cs typeface="Arial" panose="020B0604020202020204" pitchFamily="34" charset="0"/>
              </a:rPr>
              <a:t>with a diameter of 1.4mm and a Cu / NbTi ratio of one, extruded into a matrix of high </a:t>
            </a:r>
            <a:r>
              <a:rPr lang="en-US" sz="1400" b="1" dirty="0" smtClean="0">
                <a:solidFill>
                  <a:srgbClr val="00B050"/>
                </a:solidFill>
                <a:latin typeface="Arial" panose="020B0604020202020204" pitchFamily="34" charset="0"/>
                <a:ea typeface="Calibri" panose="020F0502020204030204" pitchFamily="34" charset="0"/>
                <a:cs typeface="Arial" panose="020B0604020202020204" pitchFamily="34" charset="0"/>
              </a:rPr>
              <a:t>purity</a:t>
            </a:r>
            <a:r>
              <a:rPr lang="ru-RU" sz="1400" b="1" dirty="0" smtClean="0">
                <a:solidFill>
                  <a:srgbClr val="00B050"/>
                </a:solidFill>
                <a:latin typeface="Arial" panose="020B0604020202020204" pitchFamily="34" charset="0"/>
                <a:ea typeface="Calibri" panose="020F0502020204030204" pitchFamily="34" charset="0"/>
                <a:cs typeface="Arial" panose="020B0604020202020204" pitchFamily="34" charset="0"/>
              </a:rPr>
              <a:t> </a:t>
            </a:r>
            <a:r>
              <a:rPr lang="en-US" sz="1400" b="1" dirty="0" smtClean="0">
                <a:solidFill>
                  <a:srgbClr val="00B050"/>
                </a:solidFill>
                <a:latin typeface="Arial" panose="020B0604020202020204" pitchFamily="34" charset="0"/>
                <a:ea typeface="Calibri" panose="020F0502020204030204" pitchFamily="34" charset="0"/>
                <a:cs typeface="Arial" panose="020B0604020202020204" pitchFamily="34" charset="0"/>
              </a:rPr>
              <a:t>aluminum A996, </a:t>
            </a:r>
            <a:r>
              <a:rPr lang="en-US" sz="1400" b="1" dirty="0">
                <a:solidFill>
                  <a:srgbClr val="00B050"/>
                </a:solidFill>
                <a:latin typeface="Arial" panose="020B0604020202020204" pitchFamily="34" charset="0"/>
                <a:ea typeface="Calibri" panose="020F0502020204030204" pitchFamily="34" charset="0"/>
                <a:cs typeface="Arial" panose="020B0604020202020204" pitchFamily="34" charset="0"/>
              </a:rPr>
              <a:t>the conductor cross-section at a temperature of 4.5K is 7.90mm in width and 10.90mm in height;</a:t>
            </a:r>
            <a:endParaRPr lang="ru-RU" b="1" dirty="0">
              <a:solidFill>
                <a:srgbClr val="00B050"/>
              </a:solidFill>
              <a:latin typeface="Comic Sans MS" panose="030F0702030302020204" pitchFamily="66" charset="0"/>
              <a:ea typeface="Calibri" panose="020F0502020204030204" pitchFamily="34" charset="0"/>
              <a:cs typeface="Times New Roman" panose="02020603050405020304" pitchFamily="18" charset="0"/>
            </a:endParaRPr>
          </a:p>
        </p:txBody>
      </p:sp>
      <p:sp>
        <p:nvSpPr>
          <p:cNvPr id="11" name="Прямоугольник 10"/>
          <p:cNvSpPr/>
          <p:nvPr/>
        </p:nvSpPr>
        <p:spPr>
          <a:xfrm>
            <a:off x="96733" y="4086734"/>
            <a:ext cx="1746732" cy="584775"/>
          </a:xfrm>
          <a:prstGeom prst="rect">
            <a:avLst/>
          </a:prstGeom>
        </p:spPr>
        <p:txBody>
          <a:bodyPr wrap="square">
            <a:spAutoFit/>
          </a:bodyPr>
          <a:lstStyle/>
          <a:p>
            <a:r>
              <a:rPr lang="en-US" sz="1600" dirty="0">
                <a:solidFill>
                  <a:srgbClr val="00B050"/>
                </a:solidFill>
              </a:rPr>
              <a:t>Guides for placing the calorimeter</a:t>
            </a:r>
            <a:endParaRPr lang="ru-RU" sz="1600" dirty="0">
              <a:solidFill>
                <a:srgbClr val="00B050"/>
              </a:solidFill>
            </a:endParaRPr>
          </a:p>
        </p:txBody>
      </p:sp>
      <p:cxnSp>
        <p:nvCxnSpPr>
          <p:cNvPr id="12" name="Прямая со стрелкой 11"/>
          <p:cNvCxnSpPr>
            <a:stCxn id="11" idx="0"/>
          </p:cNvCxnSpPr>
          <p:nvPr/>
        </p:nvCxnSpPr>
        <p:spPr>
          <a:xfrm flipV="1">
            <a:off x="970099" y="3199013"/>
            <a:ext cx="1048067" cy="887721"/>
          </a:xfrm>
          <a:prstGeom prst="straightConnector1">
            <a:avLst/>
          </a:prstGeom>
          <a:ln>
            <a:solidFill>
              <a:srgbClr val="FF0000"/>
            </a:solidFill>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83093737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197095" y="5828853"/>
            <a:ext cx="10811228" cy="641179"/>
          </a:xfrm>
        </p:spPr>
        <p:txBody>
          <a:bodyPr>
            <a:noAutofit/>
          </a:bodyPr>
          <a:lstStyle/>
          <a:p>
            <a:r>
              <a:rPr lang="en-US" sz="1600" dirty="0">
                <a:solidFill>
                  <a:srgbClr val="0070C0"/>
                </a:solidFill>
                <a:latin typeface="Arial" panose="020B0604020202020204" pitchFamily="34" charset="0"/>
                <a:cs typeface="Arial" panose="020B0604020202020204" pitchFamily="34" charset="0"/>
              </a:rPr>
              <a:t> </a:t>
            </a:r>
            <a:r>
              <a:rPr lang="ru-RU" sz="1600" dirty="0" smtClean="0">
                <a:solidFill>
                  <a:srgbClr val="0070C0"/>
                </a:solidFill>
                <a:latin typeface="Arial" panose="020B0604020202020204" pitchFamily="34" charset="0"/>
                <a:cs typeface="Arial" panose="020B0604020202020204" pitchFamily="34" charset="0"/>
              </a:rPr>
              <a:t> </a:t>
            </a:r>
            <a:r>
              <a:rPr lang="en-US" sz="1600" dirty="0" smtClean="0">
                <a:solidFill>
                  <a:srgbClr val="0070C0"/>
                </a:solidFill>
                <a:latin typeface="Arial" panose="020B0604020202020204" pitchFamily="34" charset="0"/>
                <a:cs typeface="Arial" panose="020B0604020202020204" pitchFamily="34" charset="0"/>
              </a:rPr>
              <a:t>The </a:t>
            </a:r>
            <a:r>
              <a:rPr lang="en-US" sz="1600" dirty="0">
                <a:solidFill>
                  <a:srgbClr val="0070C0"/>
                </a:solidFill>
                <a:latin typeface="Arial" panose="020B0604020202020204" pitchFamily="34" charset="0"/>
                <a:cs typeface="Arial" panose="020B0604020202020204" pitchFamily="34" charset="0"/>
              </a:rPr>
              <a:t>connection of the </a:t>
            </a:r>
            <a:r>
              <a:rPr lang="en-US" sz="1600" dirty="0" smtClean="0">
                <a:solidFill>
                  <a:srgbClr val="0070C0"/>
                </a:solidFill>
                <a:latin typeface="Arial" panose="020B0604020202020204" pitchFamily="34" charset="0"/>
                <a:cs typeface="Arial" panose="020B0604020202020204" pitchFamily="34" charset="0"/>
              </a:rPr>
              <a:t>bus </a:t>
            </a:r>
            <a:r>
              <a:rPr lang="en-US" sz="1600" dirty="0">
                <a:solidFill>
                  <a:srgbClr val="0070C0"/>
                </a:solidFill>
                <a:latin typeface="Arial" panose="020B0604020202020204" pitchFamily="34" charset="0"/>
                <a:cs typeface="Arial" panose="020B0604020202020204" pitchFamily="34" charset="0"/>
              </a:rPr>
              <a:t>bars of the magnet with the current leads takes place in a special box. The cryostat has guides for positioning the calorimeter (~</a:t>
            </a:r>
            <a:r>
              <a:rPr lang="en-US" sz="1600" dirty="0" smtClean="0">
                <a:solidFill>
                  <a:srgbClr val="0070C0"/>
                </a:solidFill>
                <a:latin typeface="Arial" panose="020B0604020202020204" pitchFamily="34" charset="0"/>
                <a:cs typeface="Arial" panose="020B0604020202020204" pitchFamily="34" charset="0"/>
              </a:rPr>
              <a:t>60t). The</a:t>
            </a:r>
            <a:r>
              <a:rPr lang="ru-RU" sz="1600" dirty="0" smtClean="0">
                <a:solidFill>
                  <a:srgbClr val="0070C0"/>
                </a:solidFill>
                <a:latin typeface="Arial" panose="020B0604020202020204" pitchFamily="34" charset="0"/>
                <a:cs typeface="Arial" panose="020B0604020202020204" pitchFamily="34" charset="0"/>
              </a:rPr>
              <a:t> </a:t>
            </a:r>
            <a:r>
              <a:rPr lang="en-US" sz="1600" dirty="0">
                <a:solidFill>
                  <a:srgbClr val="0070C0"/>
                </a:solidFill>
                <a:latin typeface="Arial" panose="020B0604020202020204" pitchFamily="34" charset="0"/>
                <a:cs typeface="Arial" panose="020B0604020202020204" pitchFamily="34" charset="0"/>
              </a:rPr>
              <a:t>weight</a:t>
            </a:r>
            <a:r>
              <a:rPr lang="ru-RU" sz="1600" dirty="0">
                <a:solidFill>
                  <a:srgbClr val="0070C0"/>
                </a:solidFill>
                <a:latin typeface="Arial" panose="020B0604020202020204" pitchFamily="34" charset="0"/>
                <a:cs typeface="Arial" panose="020B0604020202020204" pitchFamily="34" charset="0"/>
              </a:rPr>
              <a:t> </a:t>
            </a:r>
            <a:r>
              <a:rPr lang="en-US" sz="1600" dirty="0">
                <a:solidFill>
                  <a:srgbClr val="0070C0"/>
                </a:solidFill>
                <a:latin typeface="Arial" panose="020B0604020202020204" pitchFamily="34" charset="0"/>
                <a:cs typeface="Arial" panose="020B0604020202020204" pitchFamily="34" charset="0"/>
              </a:rPr>
              <a:t>of magnet  is </a:t>
            </a:r>
            <a:r>
              <a:rPr lang="en-US" sz="1600" dirty="0" smtClean="0">
                <a:solidFill>
                  <a:srgbClr val="0070C0"/>
                </a:solidFill>
                <a:latin typeface="Arial" panose="020B0604020202020204" pitchFamily="34" charset="0"/>
                <a:cs typeface="Arial" panose="020B0604020202020204" pitchFamily="34" charset="0"/>
              </a:rPr>
              <a:t>~2</a:t>
            </a:r>
            <a:r>
              <a:rPr lang="ru-RU" sz="1600" dirty="0" smtClean="0">
                <a:solidFill>
                  <a:srgbClr val="0070C0"/>
                </a:solidFill>
                <a:latin typeface="Arial" panose="020B0604020202020204" pitchFamily="34" charset="0"/>
                <a:cs typeface="Arial" panose="020B0604020202020204" pitchFamily="34" charset="0"/>
              </a:rPr>
              <a:t>2.5</a:t>
            </a:r>
            <a:r>
              <a:rPr lang="en-US" sz="1600" dirty="0" smtClean="0">
                <a:solidFill>
                  <a:srgbClr val="0070C0"/>
                </a:solidFill>
                <a:latin typeface="Arial" panose="020B0604020202020204" pitchFamily="34" charset="0"/>
                <a:cs typeface="Arial" panose="020B0604020202020204" pitchFamily="34" charset="0"/>
              </a:rPr>
              <a:t> </a:t>
            </a:r>
            <a:r>
              <a:rPr lang="en-US" sz="1600" dirty="0">
                <a:solidFill>
                  <a:srgbClr val="0070C0"/>
                </a:solidFill>
                <a:latin typeface="Arial" panose="020B0604020202020204" pitchFamily="34" charset="0"/>
                <a:cs typeface="Arial" panose="020B0604020202020204" pitchFamily="34" charset="0"/>
              </a:rPr>
              <a:t>t </a:t>
            </a:r>
            <a:endParaRPr lang="ru-RU" sz="1600" dirty="0">
              <a:solidFill>
                <a:srgbClr val="0070C0"/>
              </a:solidFill>
            </a:endParaRPr>
          </a:p>
        </p:txBody>
      </p:sp>
      <p:sp>
        <p:nvSpPr>
          <p:cNvPr id="22" name="Заголовок 3"/>
          <p:cNvSpPr txBox="1">
            <a:spLocks/>
          </p:cNvSpPr>
          <p:nvPr/>
        </p:nvSpPr>
        <p:spPr>
          <a:xfrm>
            <a:off x="831668" y="208310"/>
            <a:ext cx="10515600" cy="58903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dirty="0">
                <a:solidFill>
                  <a:srgbClr val="FF0000"/>
                </a:solidFill>
                <a:latin typeface="Times New Roman" panose="02020603050405020304" pitchFamily="18" charset="0"/>
                <a:cs typeface="Times New Roman" panose="02020603050405020304" pitchFamily="18" charset="0"/>
              </a:rPr>
              <a:t>SPD</a:t>
            </a:r>
            <a:r>
              <a:rPr lang="ru-RU" sz="2400" dirty="0">
                <a:solidFill>
                  <a:srgbClr val="FF0000"/>
                </a:solidFill>
                <a:latin typeface="Times New Roman" panose="02020603050405020304" pitchFamily="18" charset="0"/>
                <a:cs typeface="Times New Roman" panose="02020603050405020304" pitchFamily="18" charset="0"/>
              </a:rPr>
              <a:t> </a:t>
            </a:r>
            <a:r>
              <a:rPr lang="en-US" sz="2400" dirty="0">
                <a:solidFill>
                  <a:srgbClr val="FF0000"/>
                </a:solidFill>
                <a:latin typeface="Times New Roman" panose="02020603050405020304" pitchFamily="18" charset="0"/>
                <a:cs typeface="Times New Roman" panose="02020603050405020304" pitchFamily="18" charset="0"/>
              </a:rPr>
              <a:t>Magnet </a:t>
            </a:r>
            <a:endParaRPr lang="ru-RU" sz="2400" dirty="0">
              <a:solidFill>
                <a:srgbClr val="FF0000"/>
              </a:solidFill>
              <a:latin typeface="Times New Roman" panose="02020603050405020304" pitchFamily="18" charset="0"/>
              <a:cs typeface="Times New Roman" panose="02020603050405020304" pitchFamily="18" charset="0"/>
            </a:endParaRPr>
          </a:p>
        </p:txBody>
      </p:sp>
      <p:pic>
        <p:nvPicPr>
          <p:cNvPr id="8" name="Рисунок 7"/>
          <p:cNvPicPr>
            <a:picLocks noChangeAspect="1"/>
          </p:cNvPicPr>
          <p:nvPr/>
        </p:nvPicPr>
        <p:blipFill rotWithShape="1">
          <a:blip r:embed="rId2" cstate="print">
            <a:extLst>
              <a:ext uri="{28A0092B-C50C-407E-A947-70E740481C1C}">
                <a14:useLocalDpi xmlns:a14="http://schemas.microsoft.com/office/drawing/2010/main" val="0"/>
              </a:ext>
            </a:extLst>
          </a:blip>
          <a:srcRect l="4762" t="1060" r="34371" b="-477"/>
          <a:stretch/>
        </p:blipFill>
        <p:spPr>
          <a:xfrm>
            <a:off x="478971" y="865404"/>
            <a:ext cx="5294812" cy="4662146"/>
          </a:xfrm>
          <a:prstGeom prst="rect">
            <a:avLst/>
          </a:prstGeom>
        </p:spPr>
      </p:pic>
      <p:pic>
        <p:nvPicPr>
          <p:cNvPr id="10" name="Рисунок 9"/>
          <p:cNvPicPr>
            <a:picLocks noChangeAspect="1"/>
          </p:cNvPicPr>
          <p:nvPr/>
        </p:nvPicPr>
        <p:blipFill rotWithShape="1">
          <a:blip r:embed="rId3" cstate="print">
            <a:extLst>
              <a:ext uri="{28A0092B-C50C-407E-A947-70E740481C1C}">
                <a14:useLocalDpi xmlns:a14="http://schemas.microsoft.com/office/drawing/2010/main" val="0"/>
              </a:ext>
            </a:extLst>
          </a:blip>
          <a:srcRect l="11775" t="5236" r="36970" b="18474"/>
          <a:stretch/>
        </p:blipFill>
        <p:spPr>
          <a:xfrm>
            <a:off x="7611292" y="865404"/>
            <a:ext cx="2838994" cy="2277909"/>
          </a:xfrm>
          <a:prstGeom prst="rect">
            <a:avLst/>
          </a:prstGeom>
        </p:spPr>
      </p:pic>
      <p:pic>
        <p:nvPicPr>
          <p:cNvPr id="11" name="Рисунок 10"/>
          <p:cNvPicPr>
            <a:picLocks noChangeAspect="1"/>
          </p:cNvPicPr>
          <p:nvPr/>
        </p:nvPicPr>
        <p:blipFill rotWithShape="1">
          <a:blip r:embed="rId4" cstate="print">
            <a:extLst>
              <a:ext uri="{28A0092B-C50C-407E-A947-70E740481C1C}">
                <a14:useLocalDpi xmlns:a14="http://schemas.microsoft.com/office/drawing/2010/main" val="0"/>
              </a:ext>
            </a:extLst>
          </a:blip>
          <a:srcRect l="4762" t="-385" r="26580" b="-1601"/>
          <a:stretch/>
        </p:blipFill>
        <p:spPr>
          <a:xfrm>
            <a:off x="5777424" y="3262439"/>
            <a:ext cx="2842212" cy="2275920"/>
          </a:xfrm>
          <a:prstGeom prst="rect">
            <a:avLst/>
          </a:prstGeom>
        </p:spPr>
      </p:pic>
      <p:pic>
        <p:nvPicPr>
          <p:cNvPr id="12" name="Рисунок 11"/>
          <p:cNvPicPr>
            <a:picLocks noChangeAspect="1"/>
          </p:cNvPicPr>
          <p:nvPr/>
        </p:nvPicPr>
        <p:blipFill rotWithShape="1">
          <a:blip r:embed="rId5" cstate="print">
            <a:extLst>
              <a:ext uri="{28A0092B-C50C-407E-A947-70E740481C1C}">
                <a14:useLocalDpi xmlns:a14="http://schemas.microsoft.com/office/drawing/2010/main" val="0"/>
              </a:ext>
            </a:extLst>
          </a:blip>
          <a:srcRect l="20173" t="2498" r="21991" b="9950"/>
          <a:stretch/>
        </p:blipFill>
        <p:spPr>
          <a:xfrm>
            <a:off x="9030789" y="3191333"/>
            <a:ext cx="2853256" cy="2276624"/>
          </a:xfrm>
          <a:prstGeom prst="rect">
            <a:avLst/>
          </a:prstGeom>
        </p:spPr>
      </p:pic>
      <p:sp>
        <p:nvSpPr>
          <p:cNvPr id="13" name="Прямоугольник 12"/>
          <p:cNvSpPr/>
          <p:nvPr/>
        </p:nvSpPr>
        <p:spPr>
          <a:xfrm>
            <a:off x="6184936" y="5455733"/>
            <a:ext cx="1814920" cy="338554"/>
          </a:xfrm>
          <a:prstGeom prst="rect">
            <a:avLst/>
          </a:prstGeom>
        </p:spPr>
        <p:txBody>
          <a:bodyPr wrap="none">
            <a:spAutoFit/>
          </a:bodyPr>
          <a:lstStyle/>
          <a:p>
            <a:r>
              <a:rPr lang="ru-RU" sz="1600" dirty="0" err="1">
                <a:solidFill>
                  <a:srgbClr val="00B050"/>
                </a:solidFill>
              </a:rPr>
              <a:t>Pipe</a:t>
            </a:r>
            <a:r>
              <a:rPr lang="en-US" sz="1600" dirty="0">
                <a:solidFill>
                  <a:srgbClr val="00B050"/>
                </a:solidFill>
              </a:rPr>
              <a:t>s</a:t>
            </a:r>
            <a:r>
              <a:rPr lang="ru-RU" sz="1600" dirty="0">
                <a:solidFill>
                  <a:srgbClr val="00B050"/>
                </a:solidFill>
              </a:rPr>
              <a:t> </a:t>
            </a:r>
            <a:r>
              <a:rPr lang="ru-RU" sz="1600" dirty="0" err="1">
                <a:solidFill>
                  <a:srgbClr val="00B050"/>
                </a:solidFill>
              </a:rPr>
              <a:t>position</a:t>
            </a:r>
            <a:r>
              <a:rPr lang="ru-RU" sz="1600" dirty="0">
                <a:solidFill>
                  <a:srgbClr val="00B050"/>
                </a:solidFill>
              </a:rPr>
              <a:t> </a:t>
            </a:r>
            <a:r>
              <a:rPr lang="en-US" sz="1600" dirty="0">
                <a:solidFill>
                  <a:srgbClr val="00B050"/>
                </a:solidFill>
              </a:rPr>
              <a:t>300K</a:t>
            </a:r>
            <a:endParaRPr lang="ru-RU" sz="1600" dirty="0">
              <a:solidFill>
                <a:srgbClr val="00B050"/>
              </a:solidFill>
            </a:endParaRPr>
          </a:p>
        </p:txBody>
      </p:sp>
      <p:sp>
        <p:nvSpPr>
          <p:cNvPr id="14" name="Прямоугольник 13"/>
          <p:cNvSpPr/>
          <p:nvPr/>
        </p:nvSpPr>
        <p:spPr>
          <a:xfrm>
            <a:off x="9493102" y="5398603"/>
            <a:ext cx="1762021" cy="338554"/>
          </a:xfrm>
          <a:prstGeom prst="rect">
            <a:avLst/>
          </a:prstGeom>
        </p:spPr>
        <p:txBody>
          <a:bodyPr wrap="none">
            <a:spAutoFit/>
          </a:bodyPr>
          <a:lstStyle/>
          <a:p>
            <a:r>
              <a:rPr lang="ru-RU" sz="1600" dirty="0" err="1">
                <a:solidFill>
                  <a:srgbClr val="C00000"/>
                </a:solidFill>
              </a:rPr>
              <a:t>Pipe</a:t>
            </a:r>
            <a:r>
              <a:rPr lang="en-US" sz="1600" dirty="0">
                <a:solidFill>
                  <a:srgbClr val="C00000"/>
                </a:solidFill>
              </a:rPr>
              <a:t>s</a:t>
            </a:r>
            <a:r>
              <a:rPr lang="ru-RU" sz="1600" dirty="0">
                <a:solidFill>
                  <a:srgbClr val="C00000"/>
                </a:solidFill>
              </a:rPr>
              <a:t> </a:t>
            </a:r>
            <a:r>
              <a:rPr lang="ru-RU" sz="1600" dirty="0" err="1">
                <a:solidFill>
                  <a:srgbClr val="C00000"/>
                </a:solidFill>
              </a:rPr>
              <a:t>position</a:t>
            </a:r>
            <a:r>
              <a:rPr lang="en-US" sz="1600" dirty="0">
                <a:solidFill>
                  <a:srgbClr val="C00000"/>
                </a:solidFill>
              </a:rPr>
              <a:t> 4.5K</a:t>
            </a:r>
            <a:endParaRPr lang="ru-RU" sz="1600" dirty="0">
              <a:solidFill>
                <a:srgbClr val="C00000"/>
              </a:solidFill>
            </a:endParaRPr>
          </a:p>
        </p:txBody>
      </p:sp>
      <p:cxnSp>
        <p:nvCxnSpPr>
          <p:cNvPr id="15" name="Прямая со стрелкой 14"/>
          <p:cNvCxnSpPr/>
          <p:nvPr/>
        </p:nvCxnSpPr>
        <p:spPr>
          <a:xfrm flipH="1">
            <a:off x="1988709" y="1180380"/>
            <a:ext cx="3880867" cy="689576"/>
          </a:xfrm>
          <a:prstGeom prst="straightConnector1">
            <a:avLst/>
          </a:prstGeom>
          <a:ln>
            <a:solidFill>
              <a:srgbClr val="FF0000"/>
            </a:solidFill>
            <a:tailEnd type="triangle"/>
          </a:ln>
        </p:spPr>
        <p:style>
          <a:lnRef idx="3">
            <a:schemeClr val="accent2"/>
          </a:lnRef>
          <a:fillRef idx="0">
            <a:schemeClr val="accent2"/>
          </a:fillRef>
          <a:effectRef idx="2">
            <a:schemeClr val="accent2"/>
          </a:effectRef>
          <a:fontRef idx="minor">
            <a:schemeClr val="tx1"/>
          </a:fontRef>
        </p:style>
      </p:cxnSp>
      <p:sp>
        <p:nvSpPr>
          <p:cNvPr id="16" name="Прямоугольник 15"/>
          <p:cNvSpPr/>
          <p:nvPr/>
        </p:nvSpPr>
        <p:spPr>
          <a:xfrm>
            <a:off x="5869576" y="898769"/>
            <a:ext cx="1328954" cy="338554"/>
          </a:xfrm>
          <a:prstGeom prst="rect">
            <a:avLst/>
          </a:prstGeom>
        </p:spPr>
        <p:txBody>
          <a:bodyPr wrap="none">
            <a:spAutoFit/>
          </a:bodyPr>
          <a:lstStyle/>
          <a:p>
            <a:r>
              <a:rPr lang="en-US" sz="1600" dirty="0">
                <a:solidFill>
                  <a:srgbClr val="00B050"/>
                </a:solidFill>
              </a:rPr>
              <a:t>Switching </a:t>
            </a:r>
            <a:r>
              <a:rPr lang="en-US" sz="1600" dirty="0" smtClean="0">
                <a:solidFill>
                  <a:srgbClr val="00B050"/>
                </a:solidFill>
              </a:rPr>
              <a:t>box</a:t>
            </a:r>
            <a:endParaRPr lang="ru-RU" sz="1600" dirty="0">
              <a:solidFill>
                <a:srgbClr val="00B050"/>
              </a:solidFill>
            </a:endParaRPr>
          </a:p>
        </p:txBody>
      </p:sp>
      <p:sp>
        <p:nvSpPr>
          <p:cNvPr id="2" name="Дата 1"/>
          <p:cNvSpPr>
            <a:spLocks noGrp="1"/>
          </p:cNvSpPr>
          <p:nvPr>
            <p:ph type="dt" sz="half" idx="10"/>
          </p:nvPr>
        </p:nvSpPr>
        <p:spPr>
          <a:xfrm>
            <a:off x="10947860" y="6377380"/>
            <a:ext cx="929054" cy="365125"/>
          </a:xfrm>
        </p:spPr>
        <p:txBody>
          <a:bodyPr/>
          <a:lstStyle/>
          <a:p>
            <a:fld id="{A6B9CBEE-D6A8-4474-A5BE-45FD0BE62E6E}" type="datetime1">
              <a:rPr lang="ru-RU" smtClean="0"/>
              <a:t>22.04.2023</a:t>
            </a:fld>
            <a:endParaRPr lang="ru-RU" dirty="0"/>
          </a:p>
        </p:txBody>
      </p:sp>
      <p:sp>
        <p:nvSpPr>
          <p:cNvPr id="3" name="Нижний колонтитул 2"/>
          <p:cNvSpPr>
            <a:spLocks noGrp="1"/>
          </p:cNvSpPr>
          <p:nvPr>
            <p:ph type="ftr" sz="quarter" idx="11"/>
          </p:nvPr>
        </p:nvSpPr>
        <p:spPr/>
        <p:txBody>
          <a:bodyPr/>
          <a:lstStyle/>
          <a:p>
            <a:r>
              <a:rPr lang="en-US" smtClean="0"/>
              <a:t>S.Pivovarov, E. Pyata, BINP, SPD Magnet</a:t>
            </a:r>
            <a:endParaRPr lang="ru-RU" dirty="0"/>
          </a:p>
        </p:txBody>
      </p:sp>
      <p:sp>
        <p:nvSpPr>
          <p:cNvPr id="17" name="Прямоугольник 16"/>
          <p:cNvSpPr/>
          <p:nvPr/>
        </p:nvSpPr>
        <p:spPr>
          <a:xfrm>
            <a:off x="481565" y="729492"/>
            <a:ext cx="3014287" cy="338554"/>
          </a:xfrm>
          <a:prstGeom prst="rect">
            <a:avLst/>
          </a:prstGeom>
        </p:spPr>
        <p:txBody>
          <a:bodyPr wrap="none">
            <a:spAutoFit/>
          </a:bodyPr>
          <a:lstStyle/>
          <a:p>
            <a:r>
              <a:rPr lang="en-US" sz="1600" dirty="0">
                <a:solidFill>
                  <a:srgbClr val="00B050"/>
                </a:solidFill>
              </a:rPr>
              <a:t>Guides for placing the calorimeter</a:t>
            </a:r>
            <a:endParaRPr lang="ru-RU" sz="1600" dirty="0">
              <a:solidFill>
                <a:srgbClr val="00B050"/>
              </a:solidFill>
            </a:endParaRPr>
          </a:p>
        </p:txBody>
      </p:sp>
      <p:cxnSp>
        <p:nvCxnSpPr>
          <p:cNvPr id="18" name="Прямая со стрелкой 17"/>
          <p:cNvCxnSpPr/>
          <p:nvPr/>
        </p:nvCxnSpPr>
        <p:spPr>
          <a:xfrm>
            <a:off x="583809" y="1005840"/>
            <a:ext cx="314132" cy="2172351"/>
          </a:xfrm>
          <a:prstGeom prst="straightConnector1">
            <a:avLst/>
          </a:prstGeom>
          <a:ln>
            <a:solidFill>
              <a:srgbClr val="FF0000"/>
            </a:solidFill>
            <a:tailEnd type="triangle"/>
          </a:ln>
        </p:spPr>
        <p:style>
          <a:lnRef idx="3">
            <a:schemeClr val="accent2"/>
          </a:lnRef>
          <a:fillRef idx="0">
            <a:schemeClr val="accent2"/>
          </a:fillRef>
          <a:effectRef idx="2">
            <a:schemeClr val="accent2"/>
          </a:effectRef>
          <a:fontRef idx="minor">
            <a:schemeClr val="tx1"/>
          </a:fontRef>
        </p:style>
      </p:cxnSp>
      <p:cxnSp>
        <p:nvCxnSpPr>
          <p:cNvPr id="21" name="Прямая со стрелкой 20"/>
          <p:cNvCxnSpPr/>
          <p:nvPr/>
        </p:nvCxnSpPr>
        <p:spPr>
          <a:xfrm>
            <a:off x="7072489" y="1180380"/>
            <a:ext cx="998260" cy="422570"/>
          </a:xfrm>
          <a:prstGeom prst="straightConnector1">
            <a:avLst/>
          </a:prstGeom>
          <a:ln>
            <a:solidFill>
              <a:srgbClr val="FF0000"/>
            </a:solidFill>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73317773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544832" y="5702502"/>
            <a:ext cx="11243894" cy="641179"/>
          </a:xfrm>
        </p:spPr>
        <p:txBody>
          <a:bodyPr>
            <a:noAutofit/>
          </a:bodyPr>
          <a:lstStyle/>
          <a:p>
            <a:r>
              <a:rPr lang="ru-RU" sz="1600" dirty="0" smtClean="0">
                <a:solidFill>
                  <a:srgbClr val="0070C0"/>
                </a:solidFill>
                <a:latin typeface="Arial" panose="020B0604020202020204" pitchFamily="34" charset="0"/>
                <a:cs typeface="Arial" panose="020B0604020202020204" pitchFamily="34" charset="0"/>
              </a:rPr>
              <a:t> </a:t>
            </a:r>
            <a:r>
              <a:rPr lang="en-US" sz="1600" dirty="0" smtClean="0">
                <a:solidFill>
                  <a:srgbClr val="0070C0"/>
                </a:solidFill>
                <a:latin typeface="Arial" panose="020B0604020202020204" pitchFamily="34" charset="0"/>
                <a:cs typeface="Arial" panose="020B0604020202020204" pitchFamily="34" charset="0"/>
              </a:rPr>
              <a:t>Inner </a:t>
            </a:r>
            <a:r>
              <a:rPr lang="en-US" sz="1600" dirty="0">
                <a:solidFill>
                  <a:srgbClr val="0070C0"/>
                </a:solidFill>
                <a:latin typeface="Arial" panose="020B0604020202020204" pitchFamily="34" charset="0"/>
                <a:cs typeface="Arial" panose="020B0604020202020204" pitchFamily="34" charset="0"/>
              </a:rPr>
              <a:t>diameter is </a:t>
            </a:r>
            <a:r>
              <a:rPr lang="en-US" sz="1600" dirty="0" smtClean="0">
                <a:solidFill>
                  <a:srgbClr val="0070C0"/>
                </a:solidFill>
                <a:latin typeface="Arial" panose="020B0604020202020204" pitchFamily="34" charset="0"/>
                <a:cs typeface="Arial" panose="020B0604020202020204" pitchFamily="34" charset="0"/>
              </a:rPr>
              <a:t>40</a:t>
            </a:r>
            <a:r>
              <a:rPr lang="ru-RU" sz="1600" dirty="0" smtClean="0">
                <a:solidFill>
                  <a:srgbClr val="0070C0"/>
                </a:solidFill>
                <a:latin typeface="Arial" panose="020B0604020202020204" pitchFamily="34" charset="0"/>
                <a:cs typeface="Arial" panose="020B0604020202020204" pitchFamily="34" charset="0"/>
              </a:rPr>
              <a:t>08</a:t>
            </a:r>
            <a:r>
              <a:rPr lang="en-US" sz="1600" dirty="0" smtClean="0">
                <a:solidFill>
                  <a:srgbClr val="0070C0"/>
                </a:solidFill>
                <a:latin typeface="Arial" panose="020B0604020202020204" pitchFamily="34" charset="0"/>
                <a:cs typeface="Arial" panose="020B0604020202020204" pitchFamily="34" charset="0"/>
              </a:rPr>
              <a:t> </a:t>
            </a:r>
            <a:r>
              <a:rPr lang="en-US" sz="1600" dirty="0">
                <a:solidFill>
                  <a:srgbClr val="0070C0"/>
                </a:solidFill>
                <a:latin typeface="Arial" panose="020B0604020202020204" pitchFamily="34" charset="0"/>
                <a:cs typeface="Arial" panose="020B0604020202020204" pitchFamily="34" charset="0"/>
              </a:rPr>
              <a:t>mm, </a:t>
            </a:r>
            <a:r>
              <a:rPr lang="ru-RU" sz="1600" dirty="0">
                <a:solidFill>
                  <a:srgbClr val="0070C0"/>
                </a:solidFill>
                <a:latin typeface="Arial" panose="020B0604020202020204" pitchFamily="34" charset="0"/>
                <a:cs typeface="Arial" panose="020B0604020202020204" pitchFamily="34" charset="0"/>
              </a:rPr>
              <a:t>  </a:t>
            </a:r>
            <a:r>
              <a:rPr lang="en-US" sz="1600" dirty="0">
                <a:solidFill>
                  <a:srgbClr val="0070C0"/>
                </a:solidFill>
                <a:latin typeface="Arial" panose="020B0604020202020204" pitchFamily="34" charset="0"/>
                <a:cs typeface="Arial" panose="020B0604020202020204" pitchFamily="34" charset="0"/>
              </a:rPr>
              <a:t>Outer diameter is </a:t>
            </a:r>
            <a:r>
              <a:rPr lang="ru-RU" sz="1600" dirty="0" smtClean="0">
                <a:solidFill>
                  <a:srgbClr val="0070C0"/>
                </a:solidFill>
                <a:latin typeface="Arial" panose="020B0604020202020204" pitchFamily="34" charset="0"/>
                <a:cs typeface="Arial" panose="020B0604020202020204" pitchFamily="34" charset="0"/>
              </a:rPr>
              <a:t>3</a:t>
            </a:r>
            <a:r>
              <a:rPr lang="en-US" sz="1600" dirty="0" smtClean="0">
                <a:solidFill>
                  <a:srgbClr val="0070C0"/>
                </a:solidFill>
                <a:latin typeface="Arial" panose="020B0604020202020204" pitchFamily="34" charset="0"/>
                <a:cs typeface="Arial" panose="020B0604020202020204" pitchFamily="34" charset="0"/>
              </a:rPr>
              <a:t>46</a:t>
            </a:r>
            <a:r>
              <a:rPr lang="ru-RU" sz="1600" dirty="0" smtClean="0">
                <a:solidFill>
                  <a:srgbClr val="0070C0"/>
                </a:solidFill>
                <a:latin typeface="Arial" panose="020B0604020202020204" pitchFamily="34" charset="0"/>
                <a:cs typeface="Arial" panose="020B0604020202020204" pitchFamily="34" charset="0"/>
              </a:rPr>
              <a:t>8</a:t>
            </a:r>
            <a:r>
              <a:rPr lang="en-US" sz="1600" dirty="0" smtClean="0">
                <a:solidFill>
                  <a:srgbClr val="0070C0"/>
                </a:solidFill>
                <a:latin typeface="Arial" panose="020B0604020202020204" pitchFamily="34" charset="0"/>
                <a:cs typeface="Arial" panose="020B0604020202020204" pitchFamily="34" charset="0"/>
              </a:rPr>
              <a:t> </a:t>
            </a:r>
            <a:r>
              <a:rPr lang="en-US" sz="1600" dirty="0">
                <a:solidFill>
                  <a:srgbClr val="0070C0"/>
                </a:solidFill>
                <a:latin typeface="Arial" panose="020B0604020202020204" pitchFamily="34" charset="0"/>
                <a:cs typeface="Arial" panose="020B0604020202020204" pitchFamily="34" charset="0"/>
              </a:rPr>
              <a:t>mm, </a:t>
            </a:r>
            <a:r>
              <a:rPr lang="ru-RU" sz="1600" dirty="0">
                <a:solidFill>
                  <a:srgbClr val="0070C0"/>
                </a:solidFill>
                <a:latin typeface="Arial" panose="020B0604020202020204" pitchFamily="34" charset="0"/>
                <a:cs typeface="Arial" panose="020B0604020202020204" pitchFamily="34" charset="0"/>
              </a:rPr>
              <a:t>  </a:t>
            </a:r>
            <a:r>
              <a:rPr lang="en-US" sz="1600" dirty="0">
                <a:solidFill>
                  <a:srgbClr val="0070C0"/>
                </a:solidFill>
                <a:latin typeface="Arial" panose="020B0604020202020204" pitchFamily="34" charset="0"/>
                <a:cs typeface="Arial" panose="020B0604020202020204" pitchFamily="34" charset="0"/>
              </a:rPr>
              <a:t>length is  </a:t>
            </a:r>
            <a:r>
              <a:rPr lang="ru-RU" sz="1600" dirty="0">
                <a:solidFill>
                  <a:srgbClr val="0070C0"/>
                </a:solidFill>
                <a:latin typeface="Arial" panose="020B0604020202020204" pitchFamily="34" charset="0"/>
                <a:cs typeface="Arial" panose="020B0604020202020204" pitchFamily="34" charset="0"/>
              </a:rPr>
              <a:t>4080</a:t>
            </a:r>
            <a:r>
              <a:rPr lang="en-US" sz="1600" dirty="0">
                <a:solidFill>
                  <a:srgbClr val="0070C0"/>
                </a:solidFill>
                <a:latin typeface="Arial" panose="020B0604020202020204" pitchFamily="34" charset="0"/>
                <a:cs typeface="Arial" panose="020B0604020202020204" pitchFamily="34" charset="0"/>
              </a:rPr>
              <a:t> </a:t>
            </a:r>
            <a:r>
              <a:rPr lang="en-US" sz="1600" dirty="0" smtClean="0">
                <a:solidFill>
                  <a:srgbClr val="0070C0"/>
                </a:solidFill>
                <a:latin typeface="Arial" panose="020B0604020202020204" pitchFamily="34" charset="0"/>
                <a:cs typeface="Arial" panose="020B0604020202020204" pitchFamily="34" charset="0"/>
              </a:rPr>
              <a:t>mm</a:t>
            </a:r>
            <a:r>
              <a:rPr lang="ru-RU" sz="1600" dirty="0" smtClean="0">
                <a:solidFill>
                  <a:srgbClr val="0070C0"/>
                </a:solidFill>
                <a:latin typeface="Arial" panose="020B0604020202020204" pitchFamily="34" charset="0"/>
                <a:cs typeface="Arial" panose="020B0604020202020204" pitchFamily="34" charset="0"/>
              </a:rPr>
              <a:t>. </a:t>
            </a:r>
            <a:r>
              <a:rPr lang="en-US" sz="1600" dirty="0">
                <a:solidFill>
                  <a:srgbClr val="0070C0"/>
                </a:solidFill>
                <a:latin typeface="Arial" panose="020B0604020202020204" pitchFamily="34" charset="0"/>
                <a:cs typeface="Arial" panose="020B0604020202020204" pitchFamily="34" charset="0"/>
              </a:rPr>
              <a:t>The thickness of the outer shell is 12 mm, the inner shell is 20 mm, the thickness of the flanges is 45 mm. The thickness</a:t>
            </a:r>
            <a:r>
              <a:rPr lang="en-US" sz="1600" dirty="0" smtClean="0">
                <a:solidFill>
                  <a:srgbClr val="0070C0"/>
                </a:solidFill>
                <a:latin typeface="Arial" panose="020B0604020202020204" pitchFamily="34" charset="0"/>
                <a:cs typeface="Arial" panose="020B0604020202020204" pitchFamily="34" charset="0"/>
              </a:rPr>
              <a:t> </a:t>
            </a:r>
            <a:r>
              <a:rPr lang="en-US" sz="1600" dirty="0">
                <a:solidFill>
                  <a:srgbClr val="0070C0"/>
                </a:solidFill>
                <a:latin typeface="Arial" panose="020B0604020202020204" pitchFamily="34" charset="0"/>
                <a:cs typeface="Arial" panose="020B0604020202020204" pitchFamily="34" charset="0"/>
              </a:rPr>
              <a:t>at the e</a:t>
            </a:r>
            <a:r>
              <a:rPr lang="en-US" sz="1600" dirty="0" smtClean="0">
                <a:solidFill>
                  <a:srgbClr val="0070C0"/>
                </a:solidFill>
                <a:latin typeface="Arial" panose="020B0604020202020204" pitchFamily="34" charset="0"/>
                <a:cs typeface="Arial" panose="020B0604020202020204" pitchFamily="34" charset="0"/>
              </a:rPr>
              <a:t>nds </a:t>
            </a:r>
            <a:r>
              <a:rPr lang="en-US" sz="1600" dirty="0">
                <a:solidFill>
                  <a:srgbClr val="0070C0"/>
                </a:solidFill>
                <a:latin typeface="Arial" panose="020B0604020202020204" pitchFamily="34" charset="0"/>
                <a:cs typeface="Arial" panose="020B0604020202020204" pitchFamily="34" charset="0"/>
              </a:rPr>
              <a:t>of the shells is 40 mm.</a:t>
            </a:r>
            <a:r>
              <a:rPr lang="ru-RU" sz="1600" dirty="0">
                <a:solidFill>
                  <a:srgbClr val="0070C0"/>
                </a:solidFill>
                <a:latin typeface="Arial" panose="020B0604020202020204" pitchFamily="34" charset="0"/>
                <a:cs typeface="Arial" panose="020B0604020202020204" pitchFamily="34" charset="0"/>
              </a:rPr>
              <a:t/>
            </a:r>
            <a:br>
              <a:rPr lang="ru-RU" sz="1600" dirty="0">
                <a:solidFill>
                  <a:srgbClr val="0070C0"/>
                </a:solidFill>
                <a:latin typeface="Arial" panose="020B0604020202020204" pitchFamily="34" charset="0"/>
                <a:cs typeface="Arial" panose="020B0604020202020204" pitchFamily="34" charset="0"/>
              </a:rPr>
            </a:br>
            <a:r>
              <a:rPr lang="en-US" sz="1600" dirty="0">
                <a:solidFill>
                  <a:srgbClr val="0070C0"/>
                </a:solidFill>
                <a:latin typeface="Arial" panose="020B0604020202020204" pitchFamily="34" charset="0"/>
                <a:cs typeface="Arial" panose="020B0604020202020204" pitchFamily="34" charset="0"/>
              </a:rPr>
              <a:t>Material: St. Steel.    The</a:t>
            </a:r>
            <a:r>
              <a:rPr lang="ru-RU" sz="1600" dirty="0">
                <a:solidFill>
                  <a:srgbClr val="0070C0"/>
                </a:solidFill>
                <a:latin typeface="Arial" panose="020B0604020202020204" pitchFamily="34" charset="0"/>
                <a:cs typeface="Arial" panose="020B0604020202020204" pitchFamily="34" charset="0"/>
              </a:rPr>
              <a:t> </a:t>
            </a:r>
            <a:r>
              <a:rPr lang="en-US" sz="1600" dirty="0">
                <a:solidFill>
                  <a:srgbClr val="0070C0"/>
                </a:solidFill>
                <a:latin typeface="Arial" panose="020B0604020202020204" pitchFamily="34" charset="0"/>
                <a:cs typeface="Arial" panose="020B0604020202020204" pitchFamily="34" charset="0"/>
              </a:rPr>
              <a:t>weight</a:t>
            </a:r>
            <a:r>
              <a:rPr lang="ru-RU" sz="1600" dirty="0">
                <a:solidFill>
                  <a:srgbClr val="0070C0"/>
                </a:solidFill>
                <a:latin typeface="Arial" panose="020B0604020202020204" pitchFamily="34" charset="0"/>
                <a:cs typeface="Arial" panose="020B0604020202020204" pitchFamily="34" charset="0"/>
              </a:rPr>
              <a:t> </a:t>
            </a:r>
            <a:r>
              <a:rPr lang="en-US" sz="1600" dirty="0">
                <a:solidFill>
                  <a:srgbClr val="0070C0"/>
                </a:solidFill>
                <a:latin typeface="Arial" panose="020B0604020202020204" pitchFamily="34" charset="0"/>
                <a:cs typeface="Arial" panose="020B0604020202020204" pitchFamily="34" charset="0"/>
              </a:rPr>
              <a:t>of Cryostat is </a:t>
            </a:r>
            <a:r>
              <a:rPr lang="en-US" sz="1600" dirty="0" smtClean="0">
                <a:solidFill>
                  <a:srgbClr val="0070C0"/>
                </a:solidFill>
                <a:latin typeface="Arial" panose="020B0604020202020204" pitchFamily="34" charset="0"/>
                <a:cs typeface="Arial" panose="020B0604020202020204" pitchFamily="34" charset="0"/>
              </a:rPr>
              <a:t>~16.2 </a:t>
            </a:r>
            <a:r>
              <a:rPr lang="en-US" sz="1600" dirty="0">
                <a:solidFill>
                  <a:srgbClr val="0070C0"/>
                </a:solidFill>
                <a:latin typeface="Arial" panose="020B0604020202020204" pitchFamily="34" charset="0"/>
                <a:cs typeface="Arial" panose="020B0604020202020204" pitchFamily="34" charset="0"/>
              </a:rPr>
              <a:t>t </a:t>
            </a:r>
            <a:endParaRPr lang="ru-RU" sz="1600" dirty="0">
              <a:solidFill>
                <a:srgbClr val="0070C0"/>
              </a:solidFill>
            </a:endParaRPr>
          </a:p>
        </p:txBody>
      </p:sp>
      <p:sp>
        <p:nvSpPr>
          <p:cNvPr id="22" name="Заголовок 3"/>
          <p:cNvSpPr txBox="1">
            <a:spLocks/>
          </p:cNvSpPr>
          <p:nvPr/>
        </p:nvSpPr>
        <p:spPr>
          <a:xfrm>
            <a:off x="980856" y="83633"/>
            <a:ext cx="10515600" cy="58903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dirty="0" smtClean="0">
                <a:solidFill>
                  <a:srgbClr val="FF0000"/>
                </a:solidFill>
                <a:latin typeface="Times New Roman" panose="02020603050405020304" pitchFamily="18" charset="0"/>
                <a:cs typeface="Times New Roman" panose="02020603050405020304" pitchFamily="18" charset="0"/>
              </a:rPr>
              <a:t>Cryostat</a:t>
            </a:r>
            <a:endParaRPr lang="ru-RU" sz="2400" dirty="0">
              <a:solidFill>
                <a:srgbClr val="FF0000"/>
              </a:solidFill>
              <a:latin typeface="Times New Roman" panose="02020603050405020304" pitchFamily="18" charset="0"/>
              <a:cs typeface="Times New Roman" panose="02020603050405020304" pitchFamily="18" charset="0"/>
            </a:endParaRPr>
          </a:p>
        </p:txBody>
      </p:sp>
      <p:pic>
        <p:nvPicPr>
          <p:cNvPr id="2" name="Рисунок 1"/>
          <p:cNvPicPr>
            <a:picLocks noChangeAspect="1"/>
          </p:cNvPicPr>
          <p:nvPr/>
        </p:nvPicPr>
        <p:blipFill rotWithShape="1">
          <a:blip r:embed="rId2">
            <a:extLst>
              <a:ext uri="{28A0092B-C50C-407E-A947-70E740481C1C}">
                <a14:useLocalDpi xmlns:a14="http://schemas.microsoft.com/office/drawing/2010/main" val="0"/>
              </a:ext>
            </a:extLst>
          </a:blip>
          <a:srcRect l="9091" t="-743" r="29107" b="1950"/>
          <a:stretch/>
        </p:blipFill>
        <p:spPr>
          <a:xfrm>
            <a:off x="427983" y="474509"/>
            <a:ext cx="6027232" cy="5078429"/>
          </a:xfrm>
          <a:prstGeom prst="rect">
            <a:avLst/>
          </a:prstGeom>
        </p:spPr>
      </p:pic>
      <p:sp>
        <p:nvSpPr>
          <p:cNvPr id="3" name="Дата 2"/>
          <p:cNvSpPr>
            <a:spLocks noGrp="1"/>
          </p:cNvSpPr>
          <p:nvPr>
            <p:ph type="dt" sz="half" idx="10"/>
          </p:nvPr>
        </p:nvSpPr>
        <p:spPr>
          <a:xfrm>
            <a:off x="10987967" y="6314643"/>
            <a:ext cx="1016977" cy="365125"/>
          </a:xfrm>
        </p:spPr>
        <p:txBody>
          <a:bodyPr/>
          <a:lstStyle/>
          <a:p>
            <a:fld id="{7D5B7CA0-1AE6-4F67-AEA9-C5ABFD6F381F}" type="datetime1">
              <a:rPr lang="ru-RU" smtClean="0"/>
              <a:t>22.04.2023</a:t>
            </a:fld>
            <a:endParaRPr lang="ru-RU" dirty="0"/>
          </a:p>
        </p:txBody>
      </p:sp>
      <p:sp>
        <p:nvSpPr>
          <p:cNvPr id="6" name="Нижний колонтитул 5"/>
          <p:cNvSpPr>
            <a:spLocks noGrp="1"/>
          </p:cNvSpPr>
          <p:nvPr>
            <p:ph type="ftr" sz="quarter" idx="11"/>
          </p:nvPr>
        </p:nvSpPr>
        <p:spPr/>
        <p:txBody>
          <a:bodyPr/>
          <a:lstStyle/>
          <a:p>
            <a:r>
              <a:rPr lang="en-US" smtClean="0"/>
              <a:t>S.Pivovarov, E. Pyata, BINP, SPD Magnet</a:t>
            </a:r>
            <a:endParaRPr lang="ru-RU" dirty="0"/>
          </a:p>
        </p:txBody>
      </p:sp>
      <p:pic>
        <p:nvPicPr>
          <p:cNvPr id="7" name="Рисунок 6" descr="Cryostat_SPD.pdf - Adobe Reader"/>
          <p:cNvPicPr>
            <a:picLocks noChangeAspect="1"/>
          </p:cNvPicPr>
          <p:nvPr/>
        </p:nvPicPr>
        <p:blipFill rotWithShape="1">
          <a:blip r:embed="rId3">
            <a:extLst>
              <a:ext uri="{28A0092B-C50C-407E-A947-70E740481C1C}">
                <a14:useLocalDpi xmlns:a14="http://schemas.microsoft.com/office/drawing/2010/main" val="0"/>
              </a:ext>
            </a:extLst>
          </a:blip>
          <a:srcRect l="37894" t="19596" r="25867" b="32222"/>
          <a:stretch/>
        </p:blipFill>
        <p:spPr>
          <a:xfrm>
            <a:off x="7735161" y="979823"/>
            <a:ext cx="3761294" cy="3969329"/>
          </a:xfrm>
          <a:prstGeom prst="rect">
            <a:avLst/>
          </a:prstGeom>
        </p:spPr>
      </p:pic>
    </p:spTree>
    <p:extLst>
      <p:ext uri="{BB962C8B-B14F-4D97-AF65-F5344CB8AC3E}">
        <p14:creationId xmlns:p14="http://schemas.microsoft.com/office/powerpoint/2010/main" val="309746225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536040" y="6030568"/>
            <a:ext cx="10811228" cy="641179"/>
          </a:xfrm>
        </p:spPr>
        <p:txBody>
          <a:bodyPr>
            <a:noAutofit/>
          </a:bodyPr>
          <a:lstStyle/>
          <a:p>
            <a:r>
              <a:rPr lang="en-GB" altLang="ru-RU" sz="1600" dirty="0">
                <a:solidFill>
                  <a:srgbClr val="0070C0"/>
                </a:solidFill>
                <a:latin typeface="Arial" panose="020B0604020202020204" pitchFamily="34" charset="0"/>
                <a:cs typeface="Arial" panose="020B0604020202020204" pitchFamily="34" charset="0"/>
              </a:rPr>
              <a:t>The maximum equivalent stress </a:t>
            </a:r>
            <a:r>
              <a:rPr lang="en-GB" altLang="ru-RU" sz="1600" dirty="0" smtClean="0">
                <a:solidFill>
                  <a:srgbClr val="0070C0"/>
                </a:solidFill>
                <a:latin typeface="Arial" panose="020B0604020202020204" pitchFamily="34" charset="0"/>
                <a:cs typeface="Arial" panose="020B0604020202020204" pitchFamily="34" charset="0"/>
              </a:rPr>
              <a:t>is 65 MPa</a:t>
            </a:r>
            <a:r>
              <a:rPr lang="en-GB" altLang="ru-RU" sz="1600" dirty="0">
                <a:solidFill>
                  <a:srgbClr val="0070C0"/>
                </a:solidFill>
                <a:latin typeface="Arial" panose="020B0604020202020204" pitchFamily="34" charset="0"/>
                <a:cs typeface="Arial" panose="020B0604020202020204" pitchFamily="34" charset="0"/>
              </a:rPr>
              <a:t>. The maximum deformation is </a:t>
            </a:r>
            <a:r>
              <a:rPr lang="en-GB" altLang="ru-RU" sz="1600" dirty="0" smtClean="0">
                <a:solidFill>
                  <a:srgbClr val="0070C0"/>
                </a:solidFill>
                <a:latin typeface="Arial" panose="020B0604020202020204" pitchFamily="34" charset="0"/>
                <a:cs typeface="Arial" panose="020B0604020202020204" pitchFamily="34" charset="0"/>
              </a:rPr>
              <a:t>1 </a:t>
            </a:r>
            <a:r>
              <a:rPr lang="en-GB" altLang="ru-RU" sz="1600" dirty="0">
                <a:solidFill>
                  <a:srgbClr val="0070C0"/>
                </a:solidFill>
                <a:latin typeface="Arial" panose="020B0604020202020204" pitchFamily="34" charset="0"/>
                <a:cs typeface="Arial" panose="020B0604020202020204" pitchFamily="34" charset="0"/>
              </a:rPr>
              <a:t>mm. </a:t>
            </a:r>
            <a:r>
              <a:rPr lang="de-DE" altLang="ru-RU" sz="1600" dirty="0">
                <a:solidFill>
                  <a:srgbClr val="0070C0"/>
                </a:solidFill>
                <a:latin typeface="Arial" panose="020B0604020202020204" pitchFamily="34" charset="0"/>
                <a:cs typeface="Arial" panose="020B0604020202020204" pitchFamily="34" charset="0"/>
              </a:rPr>
              <a:t/>
            </a:r>
            <a:br>
              <a:rPr lang="de-DE" altLang="ru-RU" sz="1600" dirty="0">
                <a:solidFill>
                  <a:srgbClr val="0070C0"/>
                </a:solidFill>
                <a:latin typeface="Arial" panose="020B0604020202020204" pitchFamily="34" charset="0"/>
                <a:cs typeface="Arial" panose="020B0604020202020204" pitchFamily="34" charset="0"/>
              </a:rPr>
            </a:br>
            <a:endParaRPr lang="ru-RU" sz="1600" dirty="0">
              <a:solidFill>
                <a:srgbClr val="0070C0"/>
              </a:solidFill>
              <a:latin typeface="Arial" panose="020B0604020202020204" pitchFamily="34" charset="0"/>
              <a:cs typeface="Arial" panose="020B0604020202020204" pitchFamily="34" charset="0"/>
            </a:endParaRPr>
          </a:p>
        </p:txBody>
      </p:sp>
      <p:sp>
        <p:nvSpPr>
          <p:cNvPr id="22" name="Заголовок 3"/>
          <p:cNvSpPr txBox="1">
            <a:spLocks/>
          </p:cNvSpPr>
          <p:nvPr/>
        </p:nvSpPr>
        <p:spPr>
          <a:xfrm>
            <a:off x="536040" y="107696"/>
            <a:ext cx="10515600" cy="75857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2200" dirty="0">
                <a:solidFill>
                  <a:srgbClr val="FF0000"/>
                </a:solidFill>
                <a:latin typeface="Times New Roman" panose="02020603050405020304" pitchFamily="18" charset="0"/>
                <a:cs typeface="Times New Roman" panose="02020603050405020304" pitchFamily="18" charset="0"/>
              </a:rPr>
              <a:t>Cryostat (calculation)</a:t>
            </a:r>
          </a:p>
          <a:p>
            <a:pPr algn="ctr">
              <a:lnSpc>
                <a:spcPct val="120000"/>
              </a:lnSpc>
            </a:pPr>
            <a:r>
              <a:rPr lang="en-US" altLang="ru-RU" sz="2200" dirty="0">
                <a:solidFill>
                  <a:srgbClr val="FF0000"/>
                </a:solidFill>
                <a:latin typeface="Times New Roman" panose="02020603050405020304" pitchFamily="18" charset="0"/>
                <a:cs typeface="Times New Roman" panose="02020603050405020304" pitchFamily="18" charset="0"/>
              </a:rPr>
              <a:t>Operation </a:t>
            </a:r>
            <a:r>
              <a:rPr lang="en-US" altLang="ru-RU" sz="2200" dirty="0" smtClean="0">
                <a:solidFill>
                  <a:srgbClr val="FF0000"/>
                </a:solidFill>
                <a:latin typeface="Times New Roman" panose="02020603050405020304" pitchFamily="18" charset="0"/>
                <a:cs typeface="Times New Roman" panose="02020603050405020304" pitchFamily="18" charset="0"/>
              </a:rPr>
              <a:t>condition (</a:t>
            </a:r>
            <a:r>
              <a:rPr lang="en-US" altLang="ru-RU" sz="2200" dirty="0">
                <a:solidFill>
                  <a:srgbClr val="FF0000"/>
                </a:solidFill>
                <a:latin typeface="Times New Roman" panose="02020603050405020304" pitchFamily="18" charset="0"/>
                <a:cs typeface="Times New Roman" panose="02020603050405020304" pitchFamily="18" charset="0"/>
              </a:rPr>
              <a:t>p=0.</a:t>
            </a:r>
            <a:r>
              <a:rPr lang="ru-RU" altLang="ru-RU" sz="2200" dirty="0" smtClean="0">
                <a:solidFill>
                  <a:srgbClr val="FF0000"/>
                </a:solidFill>
                <a:latin typeface="Times New Roman" panose="02020603050405020304" pitchFamily="18" charset="0"/>
                <a:cs typeface="Times New Roman" panose="02020603050405020304" pitchFamily="18" charset="0"/>
              </a:rPr>
              <a:t>05</a:t>
            </a:r>
            <a:r>
              <a:rPr lang="en-US" altLang="ru-RU" sz="2200" dirty="0" smtClean="0">
                <a:solidFill>
                  <a:srgbClr val="FF0000"/>
                </a:solidFill>
                <a:latin typeface="Times New Roman" panose="02020603050405020304" pitchFamily="18" charset="0"/>
                <a:cs typeface="Times New Roman" panose="02020603050405020304" pitchFamily="18" charset="0"/>
              </a:rPr>
              <a:t> </a:t>
            </a:r>
            <a:r>
              <a:rPr lang="en-US" altLang="ru-RU" sz="2200" dirty="0">
                <a:solidFill>
                  <a:srgbClr val="FF0000"/>
                </a:solidFill>
                <a:latin typeface="Times New Roman" panose="02020603050405020304" pitchFamily="18" charset="0"/>
                <a:cs typeface="Times New Roman" panose="02020603050405020304" pitchFamily="18" charset="0"/>
              </a:rPr>
              <a:t>MPa</a:t>
            </a:r>
            <a:r>
              <a:rPr lang="en-US" altLang="ru-RU" sz="2200" dirty="0" smtClean="0">
                <a:solidFill>
                  <a:srgbClr val="FF0000"/>
                </a:solidFill>
                <a:latin typeface="Times New Roman" panose="02020603050405020304" pitchFamily="18" charset="0"/>
                <a:cs typeface="Times New Roman" panose="02020603050405020304" pitchFamily="18" charset="0"/>
              </a:rPr>
              <a:t>)</a:t>
            </a:r>
            <a:r>
              <a:rPr lang="ru-RU" altLang="ru-RU" sz="2200" dirty="0" smtClean="0">
                <a:solidFill>
                  <a:srgbClr val="FF0000"/>
                </a:solidFill>
                <a:latin typeface="Times New Roman" panose="02020603050405020304" pitchFamily="18" charset="0"/>
                <a:cs typeface="Times New Roman" panose="02020603050405020304" pitchFamily="18" charset="0"/>
              </a:rPr>
              <a:t> +</a:t>
            </a:r>
            <a:r>
              <a:rPr lang="en-US" altLang="ru-RU" sz="2200" dirty="0">
                <a:solidFill>
                  <a:srgbClr val="FF0000"/>
                </a:solidFill>
                <a:latin typeface="Times New Roman" panose="02020603050405020304" pitchFamily="18" charset="0"/>
                <a:cs typeface="Times New Roman" panose="02020603050405020304" pitchFamily="18" charset="0"/>
              </a:rPr>
              <a:t> weight.</a:t>
            </a:r>
            <a:endParaRPr lang="ru-RU" sz="2200" dirty="0">
              <a:solidFill>
                <a:srgbClr val="FF0000"/>
              </a:solidFill>
              <a:latin typeface="Times New Roman" panose="02020603050405020304" pitchFamily="18" charset="0"/>
              <a:cs typeface="Times New Roman" panose="02020603050405020304" pitchFamily="18" charset="0"/>
            </a:endParaRPr>
          </a:p>
        </p:txBody>
      </p:sp>
      <p:sp>
        <p:nvSpPr>
          <p:cNvPr id="2" name="Дата 1"/>
          <p:cNvSpPr>
            <a:spLocks noGrp="1"/>
          </p:cNvSpPr>
          <p:nvPr>
            <p:ph type="dt" sz="half" idx="10"/>
          </p:nvPr>
        </p:nvSpPr>
        <p:spPr>
          <a:xfrm>
            <a:off x="10861072" y="6356350"/>
            <a:ext cx="902677" cy="365125"/>
          </a:xfrm>
        </p:spPr>
        <p:txBody>
          <a:bodyPr/>
          <a:lstStyle/>
          <a:p>
            <a:fld id="{FC5FA769-DA77-4F00-A3C0-03DA90075D8D}" type="datetime1">
              <a:rPr lang="ru-RU" smtClean="0"/>
              <a:t>22.04.2023</a:t>
            </a:fld>
            <a:endParaRPr lang="ru-RU" dirty="0"/>
          </a:p>
        </p:txBody>
      </p:sp>
      <p:sp>
        <p:nvSpPr>
          <p:cNvPr id="6" name="Нижний колонтитул 5"/>
          <p:cNvSpPr>
            <a:spLocks noGrp="1"/>
          </p:cNvSpPr>
          <p:nvPr>
            <p:ph type="ftr" sz="quarter" idx="11"/>
          </p:nvPr>
        </p:nvSpPr>
        <p:spPr/>
        <p:txBody>
          <a:bodyPr/>
          <a:lstStyle/>
          <a:p>
            <a:r>
              <a:rPr lang="en-US" smtClean="0"/>
              <a:t>S.Pivovarov, E. Pyata, BINP, SPD Magnet</a:t>
            </a:r>
            <a:endParaRPr lang="ru-RU"/>
          </a:p>
        </p:txBody>
      </p:sp>
      <p:pic>
        <p:nvPicPr>
          <p:cNvPr id="8" name="Рисунок 7"/>
          <p:cNvPicPr/>
          <p:nvPr/>
        </p:nvPicPr>
        <p:blipFill rotWithShape="1">
          <a:blip r:embed="rId2" cstate="print">
            <a:extLst>
              <a:ext uri="{28A0092B-C50C-407E-A947-70E740481C1C}">
                <a14:useLocalDpi xmlns:a14="http://schemas.microsoft.com/office/drawing/2010/main" val="0"/>
              </a:ext>
            </a:extLst>
          </a:blip>
          <a:srcRect t="2849" r="42743" b="27116"/>
          <a:stretch/>
        </p:blipFill>
        <p:spPr>
          <a:xfrm>
            <a:off x="637178" y="1616219"/>
            <a:ext cx="5156662" cy="3600017"/>
          </a:xfrm>
          <a:prstGeom prst="rect">
            <a:avLst/>
          </a:prstGeom>
        </p:spPr>
      </p:pic>
      <p:pic>
        <p:nvPicPr>
          <p:cNvPr id="9" name="Рисунок 8"/>
          <p:cNvPicPr/>
          <p:nvPr/>
        </p:nvPicPr>
        <p:blipFill rotWithShape="1">
          <a:blip r:embed="rId3">
            <a:extLst>
              <a:ext uri="{28A0092B-C50C-407E-A947-70E740481C1C}">
                <a14:useLocalDpi xmlns:a14="http://schemas.microsoft.com/office/drawing/2010/main" val="0"/>
              </a:ext>
            </a:extLst>
          </a:blip>
          <a:srcRect t="3080" r="52491" b="38241"/>
          <a:stretch/>
        </p:blipFill>
        <p:spPr>
          <a:xfrm>
            <a:off x="6303819" y="1407939"/>
            <a:ext cx="5631872" cy="3808297"/>
          </a:xfrm>
          <a:prstGeom prst="rect">
            <a:avLst/>
          </a:prstGeom>
        </p:spPr>
      </p:pic>
    </p:spTree>
    <p:extLst>
      <p:ext uri="{BB962C8B-B14F-4D97-AF65-F5344CB8AC3E}">
        <p14:creationId xmlns:p14="http://schemas.microsoft.com/office/powerpoint/2010/main" val="229402794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536040" y="6038589"/>
            <a:ext cx="10811228" cy="641179"/>
          </a:xfrm>
        </p:spPr>
        <p:txBody>
          <a:bodyPr>
            <a:noAutofit/>
          </a:bodyPr>
          <a:lstStyle/>
          <a:p>
            <a:r>
              <a:rPr lang="en-GB" altLang="ru-RU" sz="1600" dirty="0">
                <a:solidFill>
                  <a:srgbClr val="0070C0"/>
                </a:solidFill>
                <a:latin typeface="Arial" panose="020B0604020202020204" pitchFamily="34" charset="0"/>
                <a:cs typeface="Arial" panose="020B0604020202020204" pitchFamily="34" charset="0"/>
              </a:rPr>
              <a:t>The maximum equivalent stress is </a:t>
            </a:r>
            <a:r>
              <a:rPr lang="en-GB" altLang="ru-RU" sz="1600" dirty="0" smtClean="0">
                <a:solidFill>
                  <a:srgbClr val="0070C0"/>
                </a:solidFill>
                <a:latin typeface="Arial" panose="020B0604020202020204" pitchFamily="34" charset="0"/>
                <a:cs typeface="Arial" panose="020B0604020202020204" pitchFamily="34" charset="0"/>
              </a:rPr>
              <a:t>120 </a:t>
            </a:r>
            <a:r>
              <a:rPr lang="en-GB" altLang="ru-RU" sz="1600" dirty="0">
                <a:solidFill>
                  <a:srgbClr val="0070C0"/>
                </a:solidFill>
                <a:latin typeface="Arial" panose="020B0604020202020204" pitchFamily="34" charset="0"/>
                <a:cs typeface="Arial" panose="020B0604020202020204" pitchFamily="34" charset="0"/>
              </a:rPr>
              <a:t>MPa. The maximum deformation is </a:t>
            </a:r>
            <a:r>
              <a:rPr lang="en-GB" altLang="ru-RU" sz="1600" dirty="0" smtClean="0">
                <a:solidFill>
                  <a:srgbClr val="0070C0"/>
                </a:solidFill>
                <a:latin typeface="Arial" panose="020B0604020202020204" pitchFamily="34" charset="0"/>
                <a:cs typeface="Arial" panose="020B0604020202020204" pitchFamily="34" charset="0"/>
              </a:rPr>
              <a:t>0,7 </a:t>
            </a:r>
            <a:r>
              <a:rPr lang="en-GB" altLang="ru-RU" sz="1600" dirty="0">
                <a:solidFill>
                  <a:srgbClr val="0070C0"/>
                </a:solidFill>
                <a:latin typeface="Arial" panose="020B0604020202020204" pitchFamily="34" charset="0"/>
                <a:cs typeface="Arial" panose="020B0604020202020204" pitchFamily="34" charset="0"/>
              </a:rPr>
              <a:t>mm. </a:t>
            </a:r>
            <a:r>
              <a:rPr lang="de-DE" altLang="ru-RU" sz="1600" dirty="0">
                <a:solidFill>
                  <a:srgbClr val="0070C0"/>
                </a:solidFill>
                <a:latin typeface="Arial" panose="020B0604020202020204" pitchFamily="34" charset="0"/>
                <a:cs typeface="Arial" panose="020B0604020202020204" pitchFamily="34" charset="0"/>
              </a:rPr>
              <a:t/>
            </a:r>
            <a:br>
              <a:rPr lang="de-DE" altLang="ru-RU" sz="1600" dirty="0">
                <a:solidFill>
                  <a:srgbClr val="0070C0"/>
                </a:solidFill>
                <a:latin typeface="Arial" panose="020B0604020202020204" pitchFamily="34" charset="0"/>
                <a:cs typeface="Arial" panose="020B0604020202020204" pitchFamily="34" charset="0"/>
              </a:rPr>
            </a:br>
            <a:endParaRPr lang="ru-RU" sz="1600" dirty="0">
              <a:solidFill>
                <a:srgbClr val="0070C0"/>
              </a:solidFill>
              <a:latin typeface="Arial" panose="020B0604020202020204" pitchFamily="34" charset="0"/>
              <a:cs typeface="Arial" panose="020B0604020202020204" pitchFamily="34" charset="0"/>
            </a:endParaRPr>
          </a:p>
        </p:txBody>
      </p:sp>
      <p:sp>
        <p:nvSpPr>
          <p:cNvPr id="22" name="Заголовок 3"/>
          <p:cNvSpPr txBox="1">
            <a:spLocks/>
          </p:cNvSpPr>
          <p:nvPr/>
        </p:nvSpPr>
        <p:spPr>
          <a:xfrm>
            <a:off x="536040" y="107696"/>
            <a:ext cx="10515600" cy="75857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2200" dirty="0">
                <a:solidFill>
                  <a:srgbClr val="FF0000"/>
                </a:solidFill>
                <a:latin typeface="Times New Roman" panose="02020603050405020304" pitchFamily="18" charset="0"/>
                <a:cs typeface="Times New Roman" panose="02020603050405020304" pitchFamily="18" charset="0"/>
              </a:rPr>
              <a:t>Cryostat (calculation)</a:t>
            </a:r>
          </a:p>
          <a:p>
            <a:pPr algn="ctr">
              <a:lnSpc>
                <a:spcPct val="120000"/>
              </a:lnSpc>
            </a:pPr>
            <a:r>
              <a:rPr lang="en-US" altLang="ru-RU" sz="2200" dirty="0">
                <a:solidFill>
                  <a:srgbClr val="FF0000"/>
                </a:solidFill>
                <a:latin typeface="Times New Roman" panose="02020603050405020304" pitchFamily="18" charset="0"/>
                <a:cs typeface="Times New Roman" panose="02020603050405020304" pitchFamily="18" charset="0"/>
              </a:rPr>
              <a:t>Operation condition</a:t>
            </a:r>
            <a:r>
              <a:rPr lang="ru-RU" altLang="ru-RU" sz="2200" dirty="0" smtClean="0">
                <a:solidFill>
                  <a:srgbClr val="FF0000"/>
                </a:solidFill>
                <a:latin typeface="Times New Roman" panose="02020603050405020304" pitchFamily="18" charset="0"/>
                <a:cs typeface="Times New Roman" panose="02020603050405020304" pitchFamily="18" charset="0"/>
              </a:rPr>
              <a:t> </a:t>
            </a:r>
            <a:r>
              <a:rPr lang="en-US" altLang="ru-RU" sz="2200" dirty="0">
                <a:solidFill>
                  <a:srgbClr val="FF0000"/>
                </a:solidFill>
                <a:latin typeface="Times New Roman" panose="02020603050405020304" pitchFamily="18" charset="0"/>
                <a:cs typeface="Times New Roman" panose="02020603050405020304" pitchFamily="18" charset="0"/>
              </a:rPr>
              <a:t>(p=0.1 MPa</a:t>
            </a:r>
            <a:r>
              <a:rPr lang="en-US" altLang="ru-RU" sz="2200" dirty="0" smtClean="0">
                <a:solidFill>
                  <a:srgbClr val="FF0000"/>
                </a:solidFill>
                <a:latin typeface="Times New Roman" panose="02020603050405020304" pitchFamily="18" charset="0"/>
                <a:cs typeface="Times New Roman" panose="02020603050405020304" pitchFamily="18" charset="0"/>
              </a:rPr>
              <a:t>)</a:t>
            </a:r>
            <a:r>
              <a:rPr lang="ru-RU" altLang="ru-RU" sz="2200" dirty="0" smtClean="0">
                <a:solidFill>
                  <a:srgbClr val="FF0000"/>
                </a:solidFill>
                <a:latin typeface="Times New Roman" panose="02020603050405020304" pitchFamily="18" charset="0"/>
                <a:cs typeface="Times New Roman" panose="02020603050405020304" pitchFamily="18" charset="0"/>
              </a:rPr>
              <a:t>, </a:t>
            </a:r>
            <a:r>
              <a:rPr lang="en-US" altLang="ru-RU" sz="2200" dirty="0">
                <a:solidFill>
                  <a:srgbClr val="FF0000"/>
                </a:solidFill>
                <a:latin typeface="Times New Roman" panose="02020603050405020304" pitchFamily="18" charset="0"/>
                <a:cs typeface="Times New Roman" panose="02020603050405020304" pitchFamily="18" charset="0"/>
              </a:rPr>
              <a:t>weight</a:t>
            </a:r>
            <a:r>
              <a:rPr lang="ru-RU" altLang="ru-RU" sz="2200" dirty="0" smtClean="0">
                <a:solidFill>
                  <a:srgbClr val="FF0000"/>
                </a:solidFill>
                <a:latin typeface="Times New Roman" panose="02020603050405020304" pitchFamily="18" charset="0"/>
                <a:cs typeface="Times New Roman" panose="02020603050405020304" pitchFamily="18" charset="0"/>
              </a:rPr>
              <a:t> + </a:t>
            </a:r>
            <a:r>
              <a:rPr lang="en-US" altLang="ru-RU" sz="2200" dirty="0" smtClean="0">
                <a:solidFill>
                  <a:srgbClr val="FF0000"/>
                </a:solidFill>
                <a:latin typeface="Times New Roman" panose="02020603050405020304" pitchFamily="18" charset="0"/>
                <a:cs typeface="Times New Roman" panose="02020603050405020304" pitchFamily="18" charset="0"/>
              </a:rPr>
              <a:t>weight of calorimeter </a:t>
            </a:r>
            <a:r>
              <a:rPr lang="ru-RU" altLang="ru-RU" sz="2200" dirty="0" smtClean="0">
                <a:solidFill>
                  <a:srgbClr val="FF0000"/>
                </a:solidFill>
                <a:latin typeface="Times New Roman" panose="02020603050405020304" pitchFamily="18" charset="0"/>
                <a:cs typeface="Times New Roman" panose="02020603050405020304" pitchFamily="18" charset="0"/>
              </a:rPr>
              <a:t>(6</a:t>
            </a:r>
            <a:r>
              <a:rPr lang="en-US" altLang="ru-RU" sz="2200" dirty="0" smtClean="0">
                <a:solidFill>
                  <a:srgbClr val="FF0000"/>
                </a:solidFill>
                <a:latin typeface="Times New Roman" panose="02020603050405020304" pitchFamily="18" charset="0"/>
                <a:cs typeface="Times New Roman" panose="02020603050405020304" pitchFamily="18" charset="0"/>
              </a:rPr>
              <a:t>0t )</a:t>
            </a:r>
            <a:endParaRPr lang="ru-RU" sz="2200" dirty="0">
              <a:solidFill>
                <a:srgbClr val="FF0000"/>
              </a:solidFill>
              <a:latin typeface="Times New Roman" panose="02020603050405020304" pitchFamily="18" charset="0"/>
              <a:cs typeface="Times New Roman" panose="02020603050405020304" pitchFamily="18" charset="0"/>
            </a:endParaRPr>
          </a:p>
        </p:txBody>
      </p:sp>
      <p:pic>
        <p:nvPicPr>
          <p:cNvPr id="7" name="Рисунок 6" descr="C:\Images\Content\0\Load_0_2.png">
            <a:hlinkClick r:id="rId2"/>
          </p:cNvPr>
          <p:cNvPicPr/>
          <p:nvPr/>
        </p:nvPicPr>
        <p:blipFill rotWithShape="1">
          <a:blip r:embed="rId3">
            <a:extLst>
              <a:ext uri="{28A0092B-C50C-407E-A947-70E740481C1C}">
                <a14:useLocalDpi xmlns:a14="http://schemas.microsoft.com/office/drawing/2010/main" val="0"/>
              </a:ext>
            </a:extLst>
          </a:blip>
          <a:srcRect l="15263" t="4826" r="6579" b="-1140"/>
          <a:stretch/>
        </p:blipFill>
        <p:spPr bwMode="auto">
          <a:xfrm>
            <a:off x="312136" y="1193557"/>
            <a:ext cx="3642928" cy="3176968"/>
          </a:xfrm>
          <a:prstGeom prst="rect">
            <a:avLst/>
          </a:prstGeom>
          <a:noFill/>
          <a:ln>
            <a:noFill/>
          </a:ln>
        </p:spPr>
      </p:pic>
      <p:sp>
        <p:nvSpPr>
          <p:cNvPr id="2" name="Дата 1"/>
          <p:cNvSpPr>
            <a:spLocks noGrp="1"/>
          </p:cNvSpPr>
          <p:nvPr>
            <p:ph type="dt" sz="half" idx="10"/>
          </p:nvPr>
        </p:nvSpPr>
        <p:spPr>
          <a:xfrm>
            <a:off x="11051640" y="6373446"/>
            <a:ext cx="973015" cy="365125"/>
          </a:xfrm>
        </p:spPr>
        <p:txBody>
          <a:bodyPr/>
          <a:lstStyle/>
          <a:p>
            <a:fld id="{6999CC28-1237-4C5B-9373-013F438CE710}" type="datetime1">
              <a:rPr lang="ru-RU" smtClean="0"/>
              <a:t>22.04.2023</a:t>
            </a:fld>
            <a:endParaRPr lang="ru-RU" dirty="0"/>
          </a:p>
        </p:txBody>
      </p:sp>
      <p:sp>
        <p:nvSpPr>
          <p:cNvPr id="3" name="Нижний колонтитул 2"/>
          <p:cNvSpPr>
            <a:spLocks noGrp="1"/>
          </p:cNvSpPr>
          <p:nvPr>
            <p:ph type="ftr" sz="quarter" idx="11"/>
          </p:nvPr>
        </p:nvSpPr>
        <p:spPr/>
        <p:txBody>
          <a:bodyPr/>
          <a:lstStyle/>
          <a:p>
            <a:r>
              <a:rPr lang="en-US" smtClean="0"/>
              <a:t>S.Pivovarov, E. Pyata, BINP, SPD Magnet</a:t>
            </a:r>
            <a:endParaRPr lang="ru-RU"/>
          </a:p>
        </p:txBody>
      </p:sp>
      <p:pic>
        <p:nvPicPr>
          <p:cNvPr id="9" name="Рисунок 8" descr="C:\Images\Content\0\Result_0_1.png">
            <a:hlinkClick r:id="rId4"/>
          </p:cNvPr>
          <p:cNvPicPr/>
          <p:nvPr/>
        </p:nvPicPr>
        <p:blipFill rotWithShape="1">
          <a:blip r:embed="rId5">
            <a:extLst>
              <a:ext uri="{28A0092B-C50C-407E-A947-70E740481C1C}">
                <a14:useLocalDpi xmlns:a14="http://schemas.microsoft.com/office/drawing/2010/main" val="0"/>
              </a:ext>
            </a:extLst>
          </a:blip>
          <a:srcRect t="4960" r="11231" b="26453"/>
          <a:stretch/>
        </p:blipFill>
        <p:spPr bwMode="auto">
          <a:xfrm>
            <a:off x="4038600" y="1975194"/>
            <a:ext cx="4703618" cy="2920192"/>
          </a:xfrm>
          <a:prstGeom prst="rect">
            <a:avLst/>
          </a:prstGeom>
          <a:noFill/>
          <a:ln>
            <a:noFill/>
          </a:ln>
          <a:extLst>
            <a:ext uri="{53640926-AAD7-44D8-BBD7-CCE9431645EC}">
              <a14:shadowObscured xmlns:a14="http://schemas.microsoft.com/office/drawing/2010/main"/>
            </a:ext>
          </a:extLst>
        </p:spPr>
      </p:pic>
      <p:pic>
        <p:nvPicPr>
          <p:cNvPr id="10" name="Рисунок 9" descr="C:\Images\Content\0\Result_0_2.png">
            <a:hlinkClick r:id="rId6"/>
          </p:cNvPr>
          <p:cNvPicPr/>
          <p:nvPr/>
        </p:nvPicPr>
        <p:blipFill rotWithShape="1">
          <a:blip r:embed="rId7">
            <a:extLst>
              <a:ext uri="{28A0092B-C50C-407E-A947-70E740481C1C}">
                <a14:useLocalDpi xmlns:a14="http://schemas.microsoft.com/office/drawing/2010/main" val="0"/>
              </a:ext>
            </a:extLst>
          </a:blip>
          <a:srcRect t="7354" r="13540" b="24060"/>
          <a:stretch/>
        </p:blipFill>
        <p:spPr bwMode="auto">
          <a:xfrm>
            <a:off x="7595755" y="916747"/>
            <a:ext cx="4333008" cy="2630016"/>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16139397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rotWithShape="1">
          <a:blip r:embed="rId2" cstate="print">
            <a:extLst>
              <a:ext uri="{28A0092B-C50C-407E-A947-70E740481C1C}">
                <a14:useLocalDpi xmlns:a14="http://schemas.microsoft.com/office/drawing/2010/main" val="0"/>
              </a:ext>
            </a:extLst>
          </a:blip>
          <a:srcRect l="6618" t="-289" r="33254" b="-171"/>
          <a:stretch/>
        </p:blipFill>
        <p:spPr>
          <a:xfrm>
            <a:off x="96663" y="272716"/>
            <a:ext cx="4692316" cy="4132225"/>
          </a:xfrm>
          <a:prstGeom prst="rect">
            <a:avLst/>
          </a:prstGeom>
        </p:spPr>
      </p:pic>
      <p:pic>
        <p:nvPicPr>
          <p:cNvPr id="8" name="Рисунок 7"/>
          <p:cNvPicPr>
            <a:picLocks noChangeAspect="1"/>
          </p:cNvPicPr>
          <p:nvPr/>
        </p:nvPicPr>
        <p:blipFill rotWithShape="1">
          <a:blip r:embed="rId3" cstate="print">
            <a:extLst>
              <a:ext uri="{28A0092B-C50C-407E-A947-70E740481C1C}">
                <a14:useLocalDpi xmlns:a14="http://schemas.microsoft.com/office/drawing/2010/main" val="0"/>
              </a:ext>
            </a:extLst>
          </a:blip>
          <a:srcRect l="4306" t="12419" r="48724" b="5125"/>
          <a:stretch/>
        </p:blipFill>
        <p:spPr>
          <a:xfrm>
            <a:off x="4058436" y="3428157"/>
            <a:ext cx="2839452" cy="2627336"/>
          </a:xfrm>
          <a:prstGeom prst="rect">
            <a:avLst/>
          </a:prstGeom>
        </p:spPr>
      </p:pic>
      <p:sp>
        <p:nvSpPr>
          <p:cNvPr id="4" name="Заголовок 3"/>
          <p:cNvSpPr>
            <a:spLocks noGrp="1"/>
          </p:cNvSpPr>
          <p:nvPr>
            <p:ph type="title"/>
          </p:nvPr>
        </p:nvSpPr>
        <p:spPr>
          <a:xfrm>
            <a:off x="217210" y="5315316"/>
            <a:ext cx="4304443" cy="639000"/>
          </a:xfrm>
        </p:spPr>
        <p:txBody>
          <a:bodyPr>
            <a:noAutofit/>
          </a:bodyPr>
          <a:lstStyle/>
          <a:p>
            <a:r>
              <a:rPr lang="en-US" sz="1400" dirty="0">
                <a:solidFill>
                  <a:srgbClr val="0070C0"/>
                </a:solidFill>
                <a:latin typeface="Arial" panose="020B0604020202020204" pitchFamily="34" charset="0"/>
                <a:cs typeface="Arial" panose="020B0604020202020204" pitchFamily="34" charset="0"/>
              </a:rPr>
              <a:t>Outer diameter - 3898 mm, inner diameter - 3568 mm, length </a:t>
            </a:r>
            <a:r>
              <a:rPr lang="en-US" sz="1400" dirty="0" smtClean="0">
                <a:solidFill>
                  <a:srgbClr val="0070C0"/>
                </a:solidFill>
                <a:latin typeface="Arial" panose="020B0604020202020204" pitchFamily="34" charset="0"/>
                <a:cs typeface="Arial" panose="020B0604020202020204" pitchFamily="34" charset="0"/>
              </a:rPr>
              <a:t>- </a:t>
            </a:r>
            <a:r>
              <a:rPr lang="en-US" sz="1400" dirty="0">
                <a:solidFill>
                  <a:srgbClr val="0070C0"/>
                </a:solidFill>
                <a:latin typeface="Arial" panose="020B0604020202020204" pitchFamily="34" charset="0"/>
                <a:cs typeface="Arial" panose="020B0604020202020204" pitchFamily="34" charset="0"/>
              </a:rPr>
              <a:t>3600 mm. Wall thickness - 4 mm, Material - aluminum alloy AMg-5. Screen weight ~1 t</a:t>
            </a:r>
            <a:endParaRPr lang="ru-RU" sz="1400" dirty="0">
              <a:solidFill>
                <a:srgbClr val="0070C0"/>
              </a:solidFill>
            </a:endParaRPr>
          </a:p>
        </p:txBody>
      </p:sp>
      <p:sp>
        <p:nvSpPr>
          <p:cNvPr id="5" name="Заголовок 3"/>
          <p:cNvSpPr txBox="1">
            <a:spLocks/>
          </p:cNvSpPr>
          <p:nvPr/>
        </p:nvSpPr>
        <p:spPr>
          <a:xfrm>
            <a:off x="774351" y="40026"/>
            <a:ext cx="10515600" cy="58903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dirty="0" smtClean="0">
                <a:solidFill>
                  <a:srgbClr val="FF0000"/>
                </a:solidFill>
                <a:latin typeface="Times New Roman" panose="02020603050405020304" pitchFamily="18" charset="0"/>
                <a:cs typeface="Times New Roman" panose="02020603050405020304" pitchFamily="18" charset="0"/>
              </a:rPr>
              <a:t>Thermal shield 80K</a:t>
            </a:r>
            <a:endParaRPr lang="ru-RU" sz="2400" dirty="0">
              <a:solidFill>
                <a:srgbClr val="FF0000"/>
              </a:solidFill>
              <a:latin typeface="Times New Roman" panose="02020603050405020304" pitchFamily="18" charset="0"/>
              <a:cs typeface="Times New Roman" panose="02020603050405020304" pitchFamily="18" charset="0"/>
            </a:endParaRPr>
          </a:p>
        </p:txBody>
      </p:sp>
      <p:pic>
        <p:nvPicPr>
          <p:cNvPr id="7" name="Рисунок 6"/>
          <p:cNvPicPr>
            <a:picLocks noChangeAspect="1"/>
          </p:cNvPicPr>
          <p:nvPr/>
        </p:nvPicPr>
        <p:blipFill rotWithShape="1">
          <a:blip r:embed="rId4" cstate="print">
            <a:extLst>
              <a:ext uri="{28A0092B-C50C-407E-A947-70E740481C1C}">
                <a14:useLocalDpi xmlns:a14="http://schemas.microsoft.com/office/drawing/2010/main" val="0"/>
              </a:ext>
            </a:extLst>
          </a:blip>
          <a:srcRect l="5422" t="5460" r="42823" b="5276"/>
          <a:stretch/>
        </p:blipFill>
        <p:spPr>
          <a:xfrm>
            <a:off x="4836601" y="543136"/>
            <a:ext cx="3136421" cy="2851292"/>
          </a:xfrm>
          <a:prstGeom prst="rect">
            <a:avLst/>
          </a:prstGeom>
        </p:spPr>
      </p:pic>
      <p:pic>
        <p:nvPicPr>
          <p:cNvPr id="9" name="Рисунок 8"/>
          <p:cNvPicPr>
            <a:picLocks noChangeAspect="1"/>
          </p:cNvPicPr>
          <p:nvPr/>
        </p:nvPicPr>
        <p:blipFill rotWithShape="1">
          <a:blip r:embed="rId5" cstate="print">
            <a:extLst>
              <a:ext uri="{28A0092B-C50C-407E-A947-70E740481C1C}">
                <a14:useLocalDpi xmlns:a14="http://schemas.microsoft.com/office/drawing/2010/main" val="0"/>
              </a:ext>
            </a:extLst>
          </a:blip>
          <a:srcRect l="18740" t="-592" r="6538" b="17986"/>
          <a:stretch/>
        </p:blipFill>
        <p:spPr>
          <a:xfrm>
            <a:off x="8020644" y="282288"/>
            <a:ext cx="3938705" cy="2295126"/>
          </a:xfrm>
          <a:prstGeom prst="rect">
            <a:avLst/>
          </a:prstGeom>
        </p:spPr>
      </p:pic>
      <p:pic>
        <p:nvPicPr>
          <p:cNvPr id="11" name="Рисунок 10"/>
          <p:cNvPicPr>
            <a:picLocks noChangeAspect="1"/>
          </p:cNvPicPr>
          <p:nvPr/>
        </p:nvPicPr>
        <p:blipFill rotWithShape="1">
          <a:blip r:embed="rId6">
            <a:extLst>
              <a:ext uri="{28A0092B-C50C-407E-A947-70E740481C1C}">
                <a14:useLocalDpi xmlns:a14="http://schemas.microsoft.com/office/drawing/2010/main" val="0"/>
              </a:ext>
            </a:extLst>
          </a:blip>
          <a:srcRect l="46899" t="7340" r="31037" b="57440"/>
          <a:stretch/>
        </p:blipFill>
        <p:spPr>
          <a:xfrm>
            <a:off x="8547784" y="3198407"/>
            <a:ext cx="3395717" cy="2755385"/>
          </a:xfrm>
          <a:prstGeom prst="rect">
            <a:avLst/>
          </a:prstGeom>
        </p:spPr>
      </p:pic>
      <p:cxnSp>
        <p:nvCxnSpPr>
          <p:cNvPr id="18" name="Прямая со стрелкой 17"/>
          <p:cNvCxnSpPr/>
          <p:nvPr/>
        </p:nvCxnSpPr>
        <p:spPr>
          <a:xfrm flipH="1">
            <a:off x="10824447" y="3032977"/>
            <a:ext cx="495759" cy="1570462"/>
          </a:xfrm>
          <a:prstGeom prst="straightConnector1">
            <a:avLst/>
          </a:prstGeom>
          <a:ln>
            <a:solidFill>
              <a:srgbClr val="FF0000"/>
            </a:solidFill>
            <a:tailEnd type="triangle"/>
          </a:ln>
        </p:spPr>
        <p:style>
          <a:lnRef idx="3">
            <a:schemeClr val="accent2"/>
          </a:lnRef>
          <a:fillRef idx="0">
            <a:schemeClr val="accent2"/>
          </a:fillRef>
          <a:effectRef idx="2">
            <a:schemeClr val="accent2"/>
          </a:effectRef>
          <a:fontRef idx="minor">
            <a:schemeClr val="tx1"/>
          </a:fontRef>
        </p:style>
      </p:cxnSp>
      <p:cxnSp>
        <p:nvCxnSpPr>
          <p:cNvPr id="19" name="Прямая со стрелкой 18"/>
          <p:cNvCxnSpPr/>
          <p:nvPr/>
        </p:nvCxnSpPr>
        <p:spPr>
          <a:xfrm>
            <a:off x="9690335" y="2948287"/>
            <a:ext cx="729427" cy="1348412"/>
          </a:xfrm>
          <a:prstGeom prst="straightConnector1">
            <a:avLst/>
          </a:prstGeom>
          <a:ln>
            <a:solidFill>
              <a:srgbClr val="FF0000"/>
            </a:solidFill>
            <a:tailEnd type="triangle"/>
          </a:ln>
        </p:spPr>
        <p:style>
          <a:lnRef idx="3">
            <a:schemeClr val="accent2"/>
          </a:lnRef>
          <a:fillRef idx="0">
            <a:schemeClr val="accent2"/>
          </a:fillRef>
          <a:effectRef idx="2">
            <a:schemeClr val="accent2"/>
          </a:effectRef>
          <a:fontRef idx="minor">
            <a:schemeClr val="tx1"/>
          </a:fontRef>
        </p:style>
      </p:cxnSp>
      <p:sp>
        <p:nvSpPr>
          <p:cNvPr id="21" name="Прямоугольник 20"/>
          <p:cNvSpPr/>
          <p:nvPr/>
        </p:nvSpPr>
        <p:spPr>
          <a:xfrm>
            <a:off x="9374551" y="2700898"/>
            <a:ext cx="1019376" cy="276999"/>
          </a:xfrm>
          <a:prstGeom prst="rect">
            <a:avLst/>
          </a:prstGeom>
        </p:spPr>
        <p:txBody>
          <a:bodyPr wrap="square">
            <a:spAutoFit/>
          </a:bodyPr>
          <a:lstStyle/>
          <a:p>
            <a:r>
              <a:rPr lang="en-US" sz="1200" dirty="0" smtClean="0">
                <a:solidFill>
                  <a:srgbClr val="00B050"/>
                </a:solidFill>
                <a:latin typeface="Arial" panose="020B0604020202020204" pitchFamily="34" charset="0"/>
                <a:cs typeface="Arial" panose="020B0604020202020204" pitchFamily="34" charset="0"/>
              </a:rPr>
              <a:t>Gap</a:t>
            </a:r>
            <a:endParaRPr lang="ru-RU" sz="1200" dirty="0">
              <a:solidFill>
                <a:srgbClr val="00B050"/>
              </a:solidFill>
            </a:endParaRPr>
          </a:p>
        </p:txBody>
      </p:sp>
      <p:sp>
        <p:nvSpPr>
          <p:cNvPr id="23" name="Прямоугольник 22"/>
          <p:cNvSpPr/>
          <p:nvPr/>
        </p:nvSpPr>
        <p:spPr>
          <a:xfrm>
            <a:off x="10709711" y="2715999"/>
            <a:ext cx="1207955" cy="276999"/>
          </a:xfrm>
          <a:prstGeom prst="rect">
            <a:avLst/>
          </a:prstGeom>
        </p:spPr>
        <p:txBody>
          <a:bodyPr wrap="square">
            <a:spAutoFit/>
          </a:bodyPr>
          <a:lstStyle/>
          <a:p>
            <a:r>
              <a:rPr lang="en-US" sz="1200" dirty="0">
                <a:solidFill>
                  <a:srgbClr val="00B050"/>
                </a:solidFill>
                <a:latin typeface="Arial" panose="020B0604020202020204" pitchFamily="34" charset="0"/>
                <a:cs typeface="Arial" panose="020B0604020202020204" pitchFamily="34" charset="0"/>
              </a:rPr>
              <a:t>Insulator G10</a:t>
            </a:r>
            <a:endParaRPr lang="ru-RU" sz="1200" dirty="0">
              <a:solidFill>
                <a:srgbClr val="00B050"/>
              </a:solidFill>
            </a:endParaRPr>
          </a:p>
        </p:txBody>
      </p:sp>
      <p:cxnSp>
        <p:nvCxnSpPr>
          <p:cNvPr id="29" name="Прямая со стрелкой 28"/>
          <p:cNvCxnSpPr/>
          <p:nvPr/>
        </p:nvCxnSpPr>
        <p:spPr>
          <a:xfrm flipH="1">
            <a:off x="9285650" y="2958433"/>
            <a:ext cx="396246" cy="658484"/>
          </a:xfrm>
          <a:prstGeom prst="straightConnector1">
            <a:avLst/>
          </a:prstGeom>
          <a:ln>
            <a:solidFill>
              <a:srgbClr val="FF0000"/>
            </a:solidFill>
            <a:tailEnd type="triangle"/>
          </a:ln>
        </p:spPr>
        <p:style>
          <a:lnRef idx="3">
            <a:schemeClr val="accent2"/>
          </a:lnRef>
          <a:fillRef idx="0">
            <a:schemeClr val="accent2"/>
          </a:fillRef>
          <a:effectRef idx="2">
            <a:schemeClr val="accent2"/>
          </a:effectRef>
          <a:fontRef idx="minor">
            <a:schemeClr val="tx1"/>
          </a:fontRef>
        </p:style>
      </p:cxnSp>
      <p:sp>
        <p:nvSpPr>
          <p:cNvPr id="31" name="Прямоугольник 30"/>
          <p:cNvSpPr/>
          <p:nvPr/>
        </p:nvSpPr>
        <p:spPr>
          <a:xfrm>
            <a:off x="217210" y="5953792"/>
            <a:ext cx="11629883" cy="523220"/>
          </a:xfrm>
          <a:prstGeom prst="rect">
            <a:avLst/>
          </a:prstGeom>
        </p:spPr>
        <p:txBody>
          <a:bodyPr wrap="square">
            <a:spAutoFit/>
          </a:bodyPr>
          <a:lstStyle/>
          <a:p>
            <a:r>
              <a:rPr lang="en-US" sz="1400" dirty="0">
                <a:solidFill>
                  <a:srgbClr val="0070C0"/>
                </a:solidFill>
                <a:latin typeface="Arial" panose="020B0604020202020204" pitchFamily="34" charset="0"/>
                <a:cs typeface="Arial" panose="020B0604020202020204" pitchFamily="34" charset="0"/>
              </a:rPr>
              <a:t>For the collector, a 12x12 </a:t>
            </a:r>
            <a:r>
              <a:rPr lang="en-US" sz="1400" dirty="0" smtClean="0">
                <a:solidFill>
                  <a:srgbClr val="0070C0"/>
                </a:solidFill>
                <a:latin typeface="Arial" panose="020B0604020202020204" pitchFamily="34" charset="0"/>
                <a:cs typeface="Arial" panose="020B0604020202020204" pitchFamily="34" charset="0"/>
              </a:rPr>
              <a:t> </a:t>
            </a:r>
            <a:r>
              <a:rPr lang="en-US" sz="1400" dirty="0">
                <a:solidFill>
                  <a:srgbClr val="0070C0"/>
                </a:solidFill>
                <a:latin typeface="Arial" panose="020B0604020202020204" pitchFamily="34" charset="0"/>
                <a:cs typeface="Arial" panose="020B0604020202020204" pitchFamily="34" charset="0"/>
              </a:rPr>
              <a:t>with </a:t>
            </a:r>
            <a:r>
              <a:rPr lang="en-US" sz="1400" dirty="0" smtClean="0">
                <a:solidFill>
                  <a:srgbClr val="0070C0"/>
                </a:solidFill>
                <a:latin typeface="Arial" panose="020B0604020202020204" pitchFamily="34" charset="0"/>
                <a:cs typeface="Arial" panose="020B0604020202020204" pitchFamily="34" charset="0"/>
              </a:rPr>
              <a:t>8 mm</a:t>
            </a:r>
            <a:r>
              <a:rPr lang="ru-RU" sz="1400" dirty="0" smtClean="0">
                <a:solidFill>
                  <a:srgbClr val="0070C0"/>
                </a:solidFill>
                <a:latin typeface="Arial" panose="020B0604020202020204" pitchFamily="34" charset="0"/>
                <a:cs typeface="Arial" panose="020B0604020202020204" pitchFamily="34" charset="0"/>
              </a:rPr>
              <a:t> </a:t>
            </a:r>
            <a:r>
              <a:rPr lang="en-US" sz="1400" dirty="0" smtClean="0">
                <a:solidFill>
                  <a:srgbClr val="0070C0"/>
                </a:solidFill>
                <a:latin typeface="Arial" panose="020B0604020202020204" pitchFamily="34" charset="0"/>
                <a:cs typeface="Arial" panose="020B0604020202020204" pitchFamily="34" charset="0"/>
              </a:rPr>
              <a:t>hole Al profile </a:t>
            </a:r>
            <a:r>
              <a:rPr lang="en-US" sz="1400" dirty="0">
                <a:solidFill>
                  <a:srgbClr val="0070C0"/>
                </a:solidFill>
                <a:latin typeface="Arial Unicode MS" panose="020B0604020202020204" pitchFamily="34" charset="-128"/>
                <a:ea typeface="Arial Unicode MS" panose="020B0604020202020204" pitchFamily="34" charset="-128"/>
                <a:cs typeface="Arial Unicode MS" panose="020B0604020202020204" pitchFamily="34" charset="-128"/>
              </a:rPr>
              <a:t>welded to the shell of </a:t>
            </a:r>
            <a:r>
              <a:rPr lang="en-US" sz="1400" dirty="0" smtClean="0">
                <a:solidFill>
                  <a:srgbClr val="0070C0"/>
                </a:solidFill>
                <a:latin typeface="Arial Unicode MS" panose="020B0604020202020204" pitchFamily="34" charset="-128"/>
                <a:ea typeface="Arial Unicode MS" panose="020B0604020202020204" pitchFamily="34" charset="-128"/>
                <a:cs typeface="Arial Unicode MS" panose="020B0604020202020204" pitchFamily="34" charset="-128"/>
              </a:rPr>
              <a:t>the</a:t>
            </a:r>
            <a:r>
              <a:rPr lang="ru-RU" sz="1400" dirty="0" smtClean="0">
                <a:solidFill>
                  <a:srgbClr val="0070C0"/>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en-US" sz="1400" dirty="0" smtClean="0">
                <a:solidFill>
                  <a:srgbClr val="0070C0"/>
                </a:solidFill>
                <a:latin typeface="Arial Unicode MS" panose="020B0604020202020204" pitchFamily="34" charset="-128"/>
                <a:ea typeface="Arial Unicode MS" panose="020B0604020202020204" pitchFamily="34" charset="-128"/>
                <a:cs typeface="Arial Unicode MS" panose="020B0604020202020204" pitchFamily="34" charset="-128"/>
              </a:rPr>
              <a:t>shields </a:t>
            </a:r>
            <a:r>
              <a:rPr lang="en-US" sz="1400" dirty="0" smtClean="0">
                <a:solidFill>
                  <a:srgbClr val="0070C0"/>
                </a:solidFill>
                <a:latin typeface="Arial" panose="020B0604020202020204" pitchFamily="34" charset="0"/>
                <a:cs typeface="Arial" panose="020B0604020202020204" pitchFamily="34" charset="0"/>
              </a:rPr>
              <a:t>is </a:t>
            </a:r>
            <a:r>
              <a:rPr lang="en-US" sz="1400" dirty="0">
                <a:solidFill>
                  <a:srgbClr val="0070C0"/>
                </a:solidFill>
                <a:latin typeface="Arial" panose="020B0604020202020204" pitchFamily="34" charset="0"/>
                <a:cs typeface="Arial" panose="020B0604020202020204" pitchFamily="34" charset="0"/>
              </a:rPr>
              <a:t>used</a:t>
            </a:r>
            <a:r>
              <a:rPr lang="en-US" sz="1400" dirty="0" smtClean="0">
                <a:solidFill>
                  <a:srgbClr val="0070C0"/>
                </a:solidFill>
                <a:latin typeface="Arial" panose="020B0604020202020204" pitchFamily="34" charset="0"/>
                <a:cs typeface="Arial" panose="020B0604020202020204" pitchFamily="34" charset="0"/>
              </a:rPr>
              <a:t>.</a:t>
            </a:r>
            <a:r>
              <a:rPr lang="ru-RU" sz="1400" dirty="0" smtClean="0">
                <a:solidFill>
                  <a:srgbClr val="0070C0"/>
                </a:solidFill>
                <a:latin typeface="Arial" panose="020B0604020202020204" pitchFamily="34" charset="0"/>
                <a:cs typeface="Arial" panose="020B0604020202020204" pitchFamily="34" charset="0"/>
              </a:rPr>
              <a:t> </a:t>
            </a:r>
            <a:r>
              <a:rPr lang="en-US" sz="1400" dirty="0" smtClean="0">
                <a:solidFill>
                  <a:srgbClr val="0070C0"/>
                </a:solidFill>
                <a:latin typeface="Arial" panose="020B0604020202020204" pitchFamily="34" charset="0"/>
                <a:cs typeface="Arial" panose="020B0604020202020204" pitchFamily="34" charset="0"/>
              </a:rPr>
              <a:t>The shield </a:t>
            </a:r>
            <a:r>
              <a:rPr lang="en-US" sz="1400" dirty="0">
                <a:solidFill>
                  <a:srgbClr val="0070C0"/>
                </a:solidFill>
                <a:latin typeface="Arial" panose="020B0604020202020204" pitchFamily="34" charset="0"/>
                <a:cs typeface="Arial" panose="020B0604020202020204" pitchFamily="34" charset="0"/>
              </a:rPr>
              <a:t>is divided around the perimeter </a:t>
            </a:r>
            <a:r>
              <a:rPr lang="en-US" sz="1400" dirty="0" smtClean="0">
                <a:solidFill>
                  <a:srgbClr val="0070C0"/>
                </a:solidFill>
                <a:latin typeface="Arial" panose="020B0604020202020204" pitchFamily="34" charset="0"/>
                <a:cs typeface="Arial" panose="020B0604020202020204" pitchFamily="34" charset="0"/>
              </a:rPr>
              <a:t>into </a:t>
            </a:r>
            <a:r>
              <a:rPr lang="en-US" sz="1400" dirty="0">
                <a:solidFill>
                  <a:srgbClr val="0070C0"/>
                </a:solidFill>
                <a:latin typeface="Arial" panose="020B0604020202020204" pitchFamily="34" charset="0"/>
                <a:cs typeface="Arial" panose="020B0604020202020204" pitchFamily="34" charset="0"/>
              </a:rPr>
              <a:t>4 parts using G10 insulators. Outside </a:t>
            </a:r>
            <a:r>
              <a:rPr lang="en-US" sz="1400" dirty="0" smtClean="0">
                <a:solidFill>
                  <a:srgbClr val="0070C0"/>
                </a:solidFill>
                <a:latin typeface="Arial" panose="020B0604020202020204" pitchFamily="34" charset="0"/>
                <a:cs typeface="Arial" panose="020B0604020202020204" pitchFamily="34" charset="0"/>
              </a:rPr>
              <a:t>the shield </a:t>
            </a:r>
            <a:r>
              <a:rPr lang="en-US" sz="1400" dirty="0">
                <a:solidFill>
                  <a:srgbClr val="0070C0"/>
                </a:solidFill>
                <a:latin typeface="Arial" panose="020B0604020202020204" pitchFamily="34" charset="0"/>
                <a:cs typeface="Arial" panose="020B0604020202020204" pitchFamily="34" charset="0"/>
              </a:rPr>
              <a:t>is covered with 30 layers of </a:t>
            </a:r>
            <a:r>
              <a:rPr lang="en-US" sz="1400" dirty="0" smtClean="0">
                <a:solidFill>
                  <a:srgbClr val="0070C0"/>
                </a:solidFill>
                <a:latin typeface="Arial" panose="020B0604020202020204" pitchFamily="34" charset="0"/>
                <a:cs typeface="Arial" panose="020B0604020202020204" pitchFamily="34" charset="0"/>
              </a:rPr>
              <a:t>MLI and inside surface of the shield is covered with 10 layers of MLI </a:t>
            </a:r>
            <a:r>
              <a:rPr lang="en-US" sz="1400" dirty="0">
                <a:solidFill>
                  <a:srgbClr val="0070C0"/>
                </a:solidFill>
                <a:latin typeface="Arial" panose="020B0604020202020204" pitchFamily="34" charset="0"/>
                <a:cs typeface="Arial" panose="020B0604020202020204" pitchFamily="34" charset="0"/>
              </a:rPr>
              <a:t>.</a:t>
            </a:r>
            <a:endParaRPr lang="ru-RU" sz="1400" dirty="0"/>
          </a:p>
        </p:txBody>
      </p:sp>
      <p:pic>
        <p:nvPicPr>
          <p:cNvPr id="32" name="Рисунок 31"/>
          <p:cNvPicPr>
            <a:picLocks noChangeAspect="1"/>
          </p:cNvPicPr>
          <p:nvPr/>
        </p:nvPicPr>
        <p:blipFill rotWithShape="1">
          <a:blip r:embed="rId7" cstate="print">
            <a:extLst>
              <a:ext uri="{28A0092B-C50C-407E-A947-70E740481C1C}">
                <a14:useLocalDpi xmlns:a14="http://schemas.microsoft.com/office/drawing/2010/main" val="0"/>
              </a:ext>
            </a:extLst>
          </a:blip>
          <a:srcRect l="26937" t="21292" r="67265" b="72198"/>
          <a:stretch/>
        </p:blipFill>
        <p:spPr>
          <a:xfrm>
            <a:off x="6902696" y="3149897"/>
            <a:ext cx="1520783" cy="1206534"/>
          </a:xfrm>
          <a:prstGeom prst="rect">
            <a:avLst/>
          </a:prstGeom>
        </p:spPr>
      </p:pic>
      <p:pic>
        <p:nvPicPr>
          <p:cNvPr id="33" name="Рисунок 32"/>
          <p:cNvPicPr>
            <a:picLocks noChangeAspect="1"/>
          </p:cNvPicPr>
          <p:nvPr/>
        </p:nvPicPr>
        <p:blipFill rotWithShape="1">
          <a:blip r:embed="rId8" cstate="print">
            <a:extLst>
              <a:ext uri="{28A0092B-C50C-407E-A947-70E740481C1C}">
                <a14:useLocalDpi xmlns:a14="http://schemas.microsoft.com/office/drawing/2010/main" val="0"/>
              </a:ext>
            </a:extLst>
          </a:blip>
          <a:srcRect l="16139" t="16273" r="65273" b="50012"/>
          <a:stretch/>
        </p:blipFill>
        <p:spPr>
          <a:xfrm>
            <a:off x="2873333" y="3945697"/>
            <a:ext cx="977781" cy="967061"/>
          </a:xfrm>
          <a:prstGeom prst="rect">
            <a:avLst/>
          </a:prstGeom>
        </p:spPr>
      </p:pic>
      <p:cxnSp>
        <p:nvCxnSpPr>
          <p:cNvPr id="34" name="Прямая со стрелкой 33"/>
          <p:cNvCxnSpPr>
            <a:stCxn id="33" idx="1"/>
          </p:cNvCxnSpPr>
          <p:nvPr/>
        </p:nvCxnSpPr>
        <p:spPr>
          <a:xfrm flipH="1" flipV="1">
            <a:off x="2408540" y="3945697"/>
            <a:ext cx="464793" cy="483531"/>
          </a:xfrm>
          <a:prstGeom prst="straightConnector1">
            <a:avLst/>
          </a:prstGeom>
          <a:ln>
            <a:solidFill>
              <a:srgbClr val="FF0000"/>
            </a:solidFill>
            <a:tailEnd type="triangle"/>
          </a:ln>
        </p:spPr>
        <p:style>
          <a:lnRef idx="3">
            <a:schemeClr val="accent2"/>
          </a:lnRef>
          <a:fillRef idx="0">
            <a:schemeClr val="accent2"/>
          </a:fillRef>
          <a:effectRef idx="2">
            <a:schemeClr val="accent2"/>
          </a:effectRef>
          <a:fontRef idx="minor">
            <a:schemeClr val="tx1"/>
          </a:fontRef>
        </p:style>
      </p:cxnSp>
      <p:sp>
        <p:nvSpPr>
          <p:cNvPr id="20" name="Прямоугольник 19"/>
          <p:cNvSpPr/>
          <p:nvPr/>
        </p:nvSpPr>
        <p:spPr>
          <a:xfrm>
            <a:off x="4523851" y="3108854"/>
            <a:ext cx="1722531" cy="276999"/>
          </a:xfrm>
          <a:prstGeom prst="rect">
            <a:avLst/>
          </a:prstGeom>
        </p:spPr>
        <p:txBody>
          <a:bodyPr wrap="square">
            <a:spAutoFit/>
          </a:bodyPr>
          <a:lstStyle/>
          <a:p>
            <a:r>
              <a:rPr lang="en-US" sz="1200" dirty="0" smtClean="0">
                <a:solidFill>
                  <a:srgbClr val="00B050"/>
                </a:solidFill>
                <a:latin typeface="Arial" panose="020B0604020202020204" pitchFamily="34" charset="0"/>
                <a:cs typeface="Arial" panose="020B0604020202020204" pitchFamily="34" charset="0"/>
              </a:rPr>
              <a:t>Collector</a:t>
            </a:r>
            <a:endParaRPr lang="ru-RU" sz="1600" dirty="0">
              <a:solidFill>
                <a:srgbClr val="00B050"/>
              </a:solidFill>
            </a:endParaRPr>
          </a:p>
        </p:txBody>
      </p:sp>
      <p:cxnSp>
        <p:nvCxnSpPr>
          <p:cNvPr id="22" name="Прямая со стрелкой 21"/>
          <p:cNvCxnSpPr/>
          <p:nvPr/>
        </p:nvCxnSpPr>
        <p:spPr>
          <a:xfrm flipH="1">
            <a:off x="4690741" y="3348201"/>
            <a:ext cx="145860" cy="362155"/>
          </a:xfrm>
          <a:prstGeom prst="straightConnector1">
            <a:avLst/>
          </a:prstGeom>
          <a:ln>
            <a:solidFill>
              <a:srgbClr val="FF0000"/>
            </a:solidFill>
            <a:tailEnd type="triangle"/>
          </a:ln>
        </p:spPr>
        <p:style>
          <a:lnRef idx="3">
            <a:schemeClr val="accent2"/>
          </a:lnRef>
          <a:fillRef idx="0">
            <a:schemeClr val="accent2"/>
          </a:fillRef>
          <a:effectRef idx="2">
            <a:schemeClr val="accent2"/>
          </a:effectRef>
          <a:fontRef idx="minor">
            <a:schemeClr val="tx1"/>
          </a:fontRef>
        </p:style>
      </p:cxnSp>
      <p:cxnSp>
        <p:nvCxnSpPr>
          <p:cNvPr id="24" name="Прямая со стрелкой 23"/>
          <p:cNvCxnSpPr/>
          <p:nvPr/>
        </p:nvCxnSpPr>
        <p:spPr>
          <a:xfrm flipV="1">
            <a:off x="4928461" y="2559534"/>
            <a:ext cx="165036" cy="537055"/>
          </a:xfrm>
          <a:prstGeom prst="straightConnector1">
            <a:avLst/>
          </a:prstGeom>
          <a:ln>
            <a:solidFill>
              <a:srgbClr val="FF0000"/>
            </a:solidFill>
            <a:tailEnd type="triangle"/>
          </a:ln>
        </p:spPr>
        <p:style>
          <a:lnRef idx="3">
            <a:schemeClr val="accent2"/>
          </a:lnRef>
          <a:fillRef idx="0">
            <a:schemeClr val="accent2"/>
          </a:fillRef>
          <a:effectRef idx="2">
            <a:schemeClr val="accent2"/>
          </a:effectRef>
          <a:fontRef idx="minor">
            <a:schemeClr val="tx1"/>
          </a:fontRef>
        </p:style>
      </p:cxnSp>
      <p:sp>
        <p:nvSpPr>
          <p:cNvPr id="2" name="Дата 1"/>
          <p:cNvSpPr>
            <a:spLocks noGrp="1"/>
          </p:cNvSpPr>
          <p:nvPr>
            <p:ph type="dt" sz="half" idx="10"/>
          </p:nvPr>
        </p:nvSpPr>
        <p:spPr>
          <a:xfrm>
            <a:off x="11072326" y="6356350"/>
            <a:ext cx="990600" cy="365125"/>
          </a:xfrm>
        </p:spPr>
        <p:txBody>
          <a:bodyPr/>
          <a:lstStyle/>
          <a:p>
            <a:fld id="{01E9EAAF-142B-4865-B9E0-EBCCCE35B428}" type="datetime1">
              <a:rPr lang="ru-RU" smtClean="0"/>
              <a:t>22.04.2023</a:t>
            </a:fld>
            <a:endParaRPr lang="ru-RU" dirty="0"/>
          </a:p>
        </p:txBody>
      </p:sp>
      <p:sp>
        <p:nvSpPr>
          <p:cNvPr id="6" name="Нижний колонтитул 5"/>
          <p:cNvSpPr>
            <a:spLocks noGrp="1"/>
          </p:cNvSpPr>
          <p:nvPr>
            <p:ph type="ftr" sz="quarter" idx="11"/>
          </p:nvPr>
        </p:nvSpPr>
        <p:spPr/>
        <p:txBody>
          <a:bodyPr/>
          <a:lstStyle/>
          <a:p>
            <a:r>
              <a:rPr lang="en-US" dirty="0" smtClean="0"/>
              <a:t>S.Pivovarov, E. Pyata, BINP, SPD Magnet</a:t>
            </a:r>
            <a:endParaRPr lang="ru-RU" dirty="0"/>
          </a:p>
        </p:txBody>
      </p:sp>
      <p:pic>
        <p:nvPicPr>
          <p:cNvPr id="10" name="Рисунок 9" descr="Shina.pdf - Adobe Reader"/>
          <p:cNvPicPr>
            <a:picLocks noChangeAspect="1"/>
          </p:cNvPicPr>
          <p:nvPr/>
        </p:nvPicPr>
        <p:blipFill rotWithShape="1">
          <a:blip r:embed="rId9">
            <a:extLst>
              <a:ext uri="{28A0092B-C50C-407E-A947-70E740481C1C}">
                <a14:useLocalDpi xmlns:a14="http://schemas.microsoft.com/office/drawing/2010/main" val="0"/>
              </a:ext>
            </a:extLst>
          </a:blip>
          <a:srcRect l="83833" t="72510" r="11096" b="21646"/>
          <a:stretch/>
        </p:blipFill>
        <p:spPr>
          <a:xfrm>
            <a:off x="7165214" y="4445072"/>
            <a:ext cx="1247067" cy="1212897"/>
          </a:xfrm>
          <a:prstGeom prst="rect">
            <a:avLst/>
          </a:prstGeom>
        </p:spPr>
      </p:pic>
    </p:spTree>
    <p:extLst>
      <p:ext uri="{BB962C8B-B14F-4D97-AF65-F5344CB8AC3E}">
        <p14:creationId xmlns:p14="http://schemas.microsoft.com/office/powerpoint/2010/main" val="3072599955"/>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4854</TotalTime>
  <Words>1741</Words>
  <Application>Microsoft Office PowerPoint</Application>
  <PresentationFormat>Широкоэкранный</PresentationFormat>
  <Paragraphs>254</Paragraphs>
  <Slides>27</Slides>
  <Notes>4</Notes>
  <HiddenSlides>0</HiddenSlides>
  <MMClips>0</MMClips>
  <ScaleCrop>false</ScaleCrop>
  <HeadingPairs>
    <vt:vector size="6" baseType="variant">
      <vt:variant>
        <vt:lpstr>Использованные шрифты</vt:lpstr>
      </vt:variant>
      <vt:variant>
        <vt:i4>6</vt:i4>
      </vt:variant>
      <vt:variant>
        <vt:lpstr>Тема</vt:lpstr>
      </vt:variant>
      <vt:variant>
        <vt:i4>1</vt:i4>
      </vt:variant>
      <vt:variant>
        <vt:lpstr>Заголовки слайдов</vt:lpstr>
      </vt:variant>
      <vt:variant>
        <vt:i4>27</vt:i4>
      </vt:variant>
    </vt:vector>
  </HeadingPairs>
  <TitlesOfParts>
    <vt:vector size="34" baseType="lpstr">
      <vt:lpstr>Arial Unicode MS</vt:lpstr>
      <vt:lpstr>Arial</vt:lpstr>
      <vt:lpstr>Calibri</vt:lpstr>
      <vt:lpstr>Calibri Light</vt:lpstr>
      <vt:lpstr>Comic Sans MS</vt:lpstr>
      <vt:lpstr>Times New Roman</vt:lpstr>
      <vt:lpstr>Тема Office</vt:lpstr>
      <vt:lpstr>The Budker Institute of Nuclear Physics</vt:lpstr>
      <vt:lpstr>SPD Magnet</vt:lpstr>
      <vt:lpstr>SPD Magnet (geometry)</vt:lpstr>
      <vt:lpstr>Inner diameter is 4008 mm, Outer diameter is 3468 mm, length is 4080 mm Outer diameter of coils is 3708 mm, length: two coils - 1260 mm, one – 630 mm. Gap between coils 70 mm</vt:lpstr>
      <vt:lpstr>  The connection of the bus bars of the magnet with the current leads takes place in a special box. The cryostat has guides for positioning the calorimeter (~60t). The weight of magnet  is ~22.5 t </vt:lpstr>
      <vt:lpstr> Inner diameter is 4008 mm,   Outer diameter is 3468 mm,   length is  4080 mm. The thickness of the outer shell is 12 mm, the inner shell is 20 mm, the thickness of the flanges is 45 mm. The thickness at the ends of the shells is 40 mm. Material: St. Steel.    The weight of Cryostat is ~16.2 t </vt:lpstr>
      <vt:lpstr>The maximum equivalent stress is 65 MPa. The maximum deformation is 1 mm.  </vt:lpstr>
      <vt:lpstr>The maximum equivalent stress is 120 MPa. The maximum deformation is 0,7 mm.  </vt:lpstr>
      <vt:lpstr>Outer diameter - 3898 mm, inner diameter - 3568 mm, length - 3600 mm. Wall thickness - 4 mm, Material - aluminum alloy AMg-5. Screen weight ~1 t</vt:lpstr>
      <vt:lpstr>Презентация PowerPoint</vt:lpstr>
      <vt:lpstr>Cold Mass (design) </vt:lpstr>
      <vt:lpstr>Inner diameter is 3662 mm, Outer diameter is 3756 mm, The length is 3330 mm, The weight of cold mass is ~5,2 t. Thermal bridges made of high purity aluminum are used for temperature equalization   </vt:lpstr>
      <vt:lpstr>  The magnet consists of 3 coils: front and back have 2 layers of 300 turns, cable length ~ 3300 meters; the central coil has 2 layers of 150 turns, the cable length is ~1650 meters.    It is planned to use the thermosyphon method of cooling using tubes 14 мм x14 мм with a hole of 10 mm, welded to the shell of the cold mass.</vt:lpstr>
      <vt:lpstr>Fixed support</vt:lpstr>
      <vt:lpstr>The maximum equivalent stress is 96 MPa (Permissible stress is 132 Мпа).  The maximum deformation is 0,9 mm. </vt:lpstr>
      <vt:lpstr>Презентация PowerPoint</vt:lpstr>
      <vt:lpstr>Calculation: The maximum equivalent stress is 101 Mpa The maximum deformation is 1,4 mm. </vt:lpstr>
      <vt:lpstr>The maximum equivalent stress is 46.2 MPa. The maximum deformation is 0,43 mm.  </vt:lpstr>
      <vt:lpstr>SPD Магнит with Control Dewar</vt:lpstr>
      <vt:lpstr>SPD Magnet (fixation)</vt:lpstr>
      <vt:lpstr>SPD Magnet (fixation)</vt:lpstr>
      <vt:lpstr>Нижний октант ярма (Нагрузка –80 t)</vt:lpstr>
      <vt:lpstr>Презентация PowerPoint</vt:lpstr>
      <vt:lpstr>Презентация PowerPoint</vt:lpstr>
      <vt:lpstr>Презентация PowerPoint</vt:lpstr>
      <vt:lpstr>Презентация PowerPoint</vt:lpstr>
      <vt:lpstr>  Thank you for your attention! </vt:lpstr>
    </vt:vector>
  </TitlesOfParts>
  <Company>BINP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SPD Magnet (Предварительные размеры)</dc:title>
  <dc:creator>Sergey</dc:creator>
  <cp:lastModifiedBy>Sergey</cp:lastModifiedBy>
  <cp:revision>219</cp:revision>
  <cp:lastPrinted>2022-05-16T04:00:58Z</cp:lastPrinted>
  <dcterms:created xsi:type="dcterms:W3CDTF">2021-10-13T13:30:43Z</dcterms:created>
  <dcterms:modified xsi:type="dcterms:W3CDTF">2023-04-22T00:32:15Z</dcterms:modified>
</cp:coreProperties>
</file>