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handoutMasterIdLst>
    <p:handoutMasterId r:id="rId8"/>
  </p:handoutMasterIdLst>
  <p:sldIdLst>
    <p:sldId id="256" r:id="rId2"/>
    <p:sldId id="259" r:id="rId3"/>
    <p:sldId id="258" r:id="rId4"/>
    <p:sldId id="257"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E755EA44-8988-430A-9A3F-109FB1F99F97}">
          <p14:sldIdLst>
            <p14:sldId id="256"/>
            <p14:sldId id="259"/>
            <p14:sldId id="258"/>
            <p14:sldId id="257"/>
            <p14:sldId id="26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6559" autoAdjust="0"/>
  </p:normalViewPr>
  <p:slideViewPr>
    <p:cSldViewPr snapToGrid="0">
      <p:cViewPr varScale="1">
        <p:scale>
          <a:sx n="115" d="100"/>
          <a:sy n="115"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Budker INP SB RAS</a:t>
            </a:r>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8B9413-B5F1-4A52-B3DB-247B0EF83E10}" type="datetime1">
              <a:rPr lang="ru-RU" smtClean="0"/>
              <a:t>25.04.2023</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SPD Collaboration Meeting</a:t>
            </a:r>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2DD0E9-FC7C-45E3-987F-05916068BD4F}" type="slidenum">
              <a:rPr lang="ru-RU" smtClean="0"/>
              <a:t>‹#›</a:t>
            </a:fld>
            <a:endParaRPr lang="ru-RU"/>
          </a:p>
        </p:txBody>
      </p:sp>
    </p:spTree>
    <p:extLst>
      <p:ext uri="{BB962C8B-B14F-4D97-AF65-F5344CB8AC3E}">
        <p14:creationId xmlns:p14="http://schemas.microsoft.com/office/powerpoint/2010/main" val="20574160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mtClean="0"/>
              <a:t>Budker INP SB RAS</a:t>
            </a: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90FF6-26AA-4223-AF6E-DF9290496D2B}" type="datetime1">
              <a:rPr lang="ru-RU" smtClean="0"/>
              <a:t>25.04.2023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SPD Collaboration Meeting</a:t>
            </a: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122172-5BCC-40A7-93A9-6440430A97A6}" type="slidenum">
              <a:rPr lang="ru-RU" smtClean="0"/>
              <a:t>‹#›</a:t>
            </a:fld>
            <a:endParaRPr lang="ru-RU"/>
          </a:p>
        </p:txBody>
      </p:sp>
    </p:spTree>
    <p:extLst>
      <p:ext uri="{BB962C8B-B14F-4D97-AF65-F5344CB8AC3E}">
        <p14:creationId xmlns:p14="http://schemas.microsoft.com/office/powerpoint/2010/main" val="57019497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C634AFB-C992-4A1A-A42C-96C8B74FDF93}" type="datetime1">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36456162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C21496-EC80-4F6D-9EFD-43186F49A503}" type="datetime1">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2970780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6A5AA22-51AB-46C7-9EBF-DF298DBC1D1F}" type="datetime1">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24772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621B321-7919-465C-AB92-EF308AFC712C}" type="datetime1">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3566070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895AE81-7100-4319-B5C9-A03A7CE0EF34}" type="datetime1">
              <a:rPr lang="ru-RU" smtClean="0"/>
              <a:t>26.04.2023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41355922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DF88974-1D67-4437-95D7-D79361001E80}" type="datetime1">
              <a:rPr lang="ru-RU" smtClean="0"/>
              <a:t>26.04.2023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322607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0935A31-1732-4200-812B-EC76DE780863}" type="datetime1">
              <a:rPr lang="ru-RU" smtClean="0"/>
              <a:t>26.04.2023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30838932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2A49F5F-2046-4339-86B5-833BABADAE1F}" type="datetime1">
              <a:rPr lang="ru-RU" smtClean="0"/>
              <a:t>26.04.2023</a:t>
            </a:fld>
            <a:endParaRPr lang="ru-RU"/>
          </a:p>
        </p:txBody>
      </p:sp>
      <p:sp>
        <p:nvSpPr>
          <p:cNvPr id="4" name="Нижний колонтитул 3"/>
          <p:cNvSpPr>
            <a:spLocks noGrp="1"/>
          </p:cNvSpPr>
          <p:nvPr>
            <p:ph type="ftr" sz="quarter" idx="11"/>
          </p:nvPr>
        </p:nvSpPr>
        <p:spPr/>
        <p:txBody>
          <a:bodyPr/>
          <a:lstStyle/>
          <a:p>
            <a:endParaRPr lang="en-US" b="1" dirty="0"/>
          </a:p>
        </p:txBody>
      </p:sp>
      <p:sp>
        <p:nvSpPr>
          <p:cNvPr id="5" name="Номер слайда 4"/>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26285161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AF8BA8D-5784-4AF0-B44A-1101DCA869F2}" type="datetime1">
              <a:rPr lang="ru-RU" smtClean="0"/>
              <a:t>26.04.2023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13027848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A4491B1-3C58-4D77-9058-2F974D2C4389}" type="datetime1">
              <a:rPr lang="ru-RU" smtClean="0"/>
              <a:t>26.04.2023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19868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028E34C-6AA6-4868-B5FB-691D91CAA17F}" type="datetime1">
              <a:rPr lang="ru-RU" smtClean="0"/>
              <a:t>26.04.2023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DDE14B9-D422-4A26-A148-CF590E5B0CB2}" type="slidenum">
              <a:rPr lang="ru-RU" smtClean="0"/>
              <a:t>‹#›</a:t>
            </a:fld>
            <a:endParaRPr lang="ru-RU"/>
          </a:p>
        </p:txBody>
      </p:sp>
    </p:spTree>
    <p:extLst>
      <p:ext uri="{BB962C8B-B14F-4D97-AF65-F5344CB8AC3E}">
        <p14:creationId xmlns:p14="http://schemas.microsoft.com/office/powerpoint/2010/main" val="160770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05CE6-7380-4A8F-BBEC-57565C360ED3}" type="datetime1">
              <a:rPr lang="ru-RU" smtClean="0"/>
              <a:t>26.04.2023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14B9-D422-4A26-A148-CF590E5B0CB2}" type="slidenum">
              <a:rPr lang="ru-RU" smtClean="0"/>
              <a:t>‹#›</a:t>
            </a:fld>
            <a:endParaRPr lang="ru-RU"/>
          </a:p>
        </p:txBody>
      </p:sp>
    </p:spTree>
    <p:extLst>
      <p:ext uri="{BB962C8B-B14F-4D97-AF65-F5344CB8AC3E}">
        <p14:creationId xmlns:p14="http://schemas.microsoft.com/office/powerpoint/2010/main" val="3253047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G"/><Relationship Id="rId1" Type="http://schemas.openxmlformats.org/officeDocument/2006/relationships/slideLayout" Target="../slideLayouts/slideLayout9.xml"/><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0000">
              <a:schemeClr val="bg1"/>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17" name="Picture 1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4326" y="2502131"/>
            <a:ext cx="11003348" cy="27681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Заголовок 10"/>
          <p:cNvSpPr>
            <a:spLocks noGrp="1"/>
          </p:cNvSpPr>
          <p:nvPr>
            <p:ph type="title"/>
          </p:nvPr>
        </p:nvSpPr>
        <p:spPr>
          <a:xfrm>
            <a:off x="838200" y="945570"/>
            <a:ext cx="10285345" cy="1357055"/>
          </a:xfrm>
          <a:effectLst>
            <a:outerShdw blurRad="50800" dist="38100" dir="2700000" algn="tl" rotWithShape="0">
              <a:prstClr val="black">
                <a:alpha val="40000"/>
              </a:prstClr>
            </a:outerShdw>
          </a:effectLst>
        </p:spPr>
        <p:txBody>
          <a:bodyPr>
            <a:normAutofit/>
          </a:bodyPr>
          <a:lstStyle/>
          <a:p>
            <a:pPr algn="ctr"/>
            <a:r>
              <a:rPr lang="en-US" sz="3200" b="1" i="1" dirty="0">
                <a:ln w="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Alignment </a:t>
            </a:r>
            <a:r>
              <a:rPr lang="en-US" sz="3200" b="1" i="1" dirty="0" smtClean="0">
                <a:ln w="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Components </a:t>
            </a:r>
            <a:r>
              <a:rPr lang="en-US" sz="3200" b="1" i="1" dirty="0">
                <a:ln w="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and </a:t>
            </a:r>
            <a:r>
              <a:rPr lang="en-US" sz="3200" b="1" i="1" dirty="0" smtClean="0">
                <a:ln w="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Supports </a:t>
            </a:r>
            <a:r>
              <a:rPr lang="en-US" sz="3200" b="1" i="1" dirty="0">
                <a:ln w="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for Control Dewar Vessel and </a:t>
            </a:r>
            <a:r>
              <a:rPr lang="en-US" sz="3200" b="1" i="1" dirty="0" smtClean="0">
                <a:ln w="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Current Leads</a:t>
            </a:r>
            <a:endParaRPr lang="ru-RU" sz="3200" b="1" i="1" dirty="0">
              <a:ln w="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endParaRPr>
          </a:p>
        </p:txBody>
      </p:sp>
      <p:sp>
        <p:nvSpPr>
          <p:cNvPr id="8" name="Номер слайда 7"/>
          <p:cNvSpPr>
            <a:spLocks noGrp="1"/>
          </p:cNvSpPr>
          <p:nvPr>
            <p:ph type="sldNum" sz="quarter" idx="12"/>
          </p:nvPr>
        </p:nvSpPr>
        <p:spPr/>
        <p:txBody>
          <a:bodyPr/>
          <a:lstStyle/>
          <a:p>
            <a:fld id="{E7352296-A92A-4BB9-B84C-4E2E675DF5A0}" type="slidenum">
              <a:rPr lang="ru-RU" smtClean="0">
                <a:solidFill>
                  <a:schemeClr val="bg2">
                    <a:lumMod val="25000"/>
                  </a:schemeClr>
                </a:solidFill>
                <a:latin typeface="Arial" panose="020B0604020202020204" pitchFamily="34" charset="0"/>
                <a:cs typeface="Arial" panose="020B0604020202020204" pitchFamily="34" charset="0"/>
              </a:rPr>
              <a:t>1</a:t>
            </a:fld>
            <a:endParaRPr lang="ru-RU" dirty="0">
              <a:solidFill>
                <a:schemeClr val="bg2">
                  <a:lumMod val="25000"/>
                </a:schemeClr>
              </a:solidFill>
              <a:latin typeface="Arial" panose="020B0604020202020204" pitchFamily="34" charset="0"/>
              <a:cs typeface="Arial" panose="020B0604020202020204" pitchFamily="34" charset="0"/>
            </a:endParaRPr>
          </a:p>
        </p:txBody>
      </p:sp>
      <p:grpSp>
        <p:nvGrpSpPr>
          <p:cNvPr id="20" name="Группа 19"/>
          <p:cNvGrpSpPr/>
          <p:nvPr/>
        </p:nvGrpSpPr>
        <p:grpSpPr>
          <a:xfrm>
            <a:off x="62000" y="4559"/>
            <a:ext cx="12068000" cy="945572"/>
            <a:chOff x="0" y="0"/>
            <a:chExt cx="12068000" cy="945572"/>
          </a:xfrm>
          <a:effectLst>
            <a:outerShdw blurRad="50800" dist="38100" dir="2700000" algn="tl" rotWithShape="0">
              <a:prstClr val="black">
                <a:alpha val="40000"/>
              </a:prstClr>
            </a:outerShdw>
          </a:effectLst>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3084" cy="918038"/>
            </a:xfrm>
            <a:prstGeom prst="rect">
              <a:avLst/>
            </a:prstGeom>
          </p:spPr>
        </p:pic>
        <p:sp>
          <p:nvSpPr>
            <p:cNvPr id="10" name="Прямоугольник 9"/>
            <p:cNvSpPr/>
            <p:nvPr/>
          </p:nvSpPr>
          <p:spPr>
            <a:xfrm>
              <a:off x="583200" y="93003"/>
              <a:ext cx="2385753" cy="769441"/>
            </a:xfrm>
            <a:prstGeom prst="rect">
              <a:avLst/>
            </a:prstGeom>
          </p:spPr>
          <p:txBody>
            <a:bodyPr wrap="square">
              <a:spAutoFit/>
            </a:bodyPr>
            <a:lstStyle/>
            <a:p>
              <a:pPr algn="ctr">
                <a:spcBef>
                  <a:spcPct val="0"/>
                </a:spcBef>
              </a:pPr>
              <a:r>
                <a:rPr lang="en-US" altLang="ru-RU" sz="1600" b="1" dirty="0">
                  <a:latin typeface="Times New Roman" panose="02020603050405020304" pitchFamily="18" charset="0"/>
                </a:rPr>
                <a:t>The </a:t>
              </a:r>
              <a:r>
                <a:rPr lang="en-US" altLang="ru-RU" sz="1600" b="1" dirty="0" err="1">
                  <a:latin typeface="Times New Roman" panose="02020603050405020304" pitchFamily="18" charset="0"/>
                </a:rPr>
                <a:t>Budker</a:t>
              </a:r>
              <a:r>
                <a:rPr lang="en-US" altLang="ru-RU" sz="1600" b="1" dirty="0">
                  <a:latin typeface="Times New Roman" panose="02020603050405020304" pitchFamily="18" charset="0"/>
                </a:rPr>
                <a:t> Institute</a:t>
              </a:r>
              <a:endParaRPr lang="en-US" altLang="ru-RU" sz="1100" dirty="0">
                <a:latin typeface="Times New Roman" panose="02020603050405020304" pitchFamily="18" charset="0"/>
              </a:endParaRPr>
            </a:p>
            <a:p>
              <a:pPr algn="ctr">
                <a:spcBef>
                  <a:spcPct val="0"/>
                </a:spcBef>
              </a:pPr>
              <a:r>
                <a:rPr lang="en-US" altLang="ru-RU" sz="1600" b="1" dirty="0">
                  <a:latin typeface="Times New Roman" panose="02020603050405020304" pitchFamily="18" charset="0"/>
                </a:rPr>
                <a:t>of Nuclear Physics</a:t>
              </a:r>
              <a:endParaRPr lang="en-US" altLang="ru-RU" sz="1100" dirty="0">
                <a:latin typeface="Times New Roman" panose="02020603050405020304" pitchFamily="18" charset="0"/>
              </a:endParaRPr>
            </a:p>
            <a:p>
              <a:pPr algn="ctr">
                <a:spcBef>
                  <a:spcPct val="0"/>
                </a:spcBef>
              </a:pPr>
              <a:r>
                <a:rPr lang="en-US" altLang="ru-RU" sz="1200" dirty="0" smtClean="0">
                  <a:latin typeface="Times New Roman" panose="02020603050405020304" pitchFamily="18" charset="0"/>
                </a:rPr>
                <a:t>Novosibirsk</a:t>
              </a:r>
              <a:endParaRPr lang="ru-RU" altLang="ru-RU" dirty="0"/>
            </a:p>
          </p:txBody>
        </p:sp>
        <p:sp>
          <p:nvSpPr>
            <p:cNvPr id="14" name="Прямоугольник 13"/>
            <p:cNvSpPr/>
            <p:nvPr/>
          </p:nvSpPr>
          <p:spPr>
            <a:xfrm>
              <a:off x="9335192" y="88065"/>
              <a:ext cx="1787236" cy="769441"/>
            </a:xfrm>
            <a:prstGeom prst="rect">
              <a:avLst/>
            </a:prstGeom>
          </p:spPr>
          <p:txBody>
            <a:bodyPr wrap="square">
              <a:spAutoFit/>
            </a:bodyPr>
            <a:lstStyle/>
            <a:p>
              <a:pPr algn="ctr">
                <a:spcBef>
                  <a:spcPct val="0"/>
                </a:spcBef>
              </a:pPr>
              <a:r>
                <a:rPr lang="en-US" altLang="ru-RU" sz="1600" b="1" dirty="0" smtClean="0">
                  <a:latin typeface="Times New Roman" panose="02020603050405020304" pitchFamily="18" charset="0"/>
                </a:rPr>
                <a:t>Joint Institute for</a:t>
              </a:r>
              <a:endParaRPr lang="en-US" altLang="ru-RU" sz="1100" dirty="0">
                <a:latin typeface="Times New Roman" panose="02020603050405020304" pitchFamily="18" charset="0"/>
              </a:endParaRPr>
            </a:p>
            <a:p>
              <a:pPr algn="ctr">
                <a:spcBef>
                  <a:spcPct val="0"/>
                </a:spcBef>
              </a:pPr>
              <a:r>
                <a:rPr lang="en-US" altLang="ru-RU" sz="1600" b="1" dirty="0" smtClean="0">
                  <a:latin typeface="Times New Roman" panose="02020603050405020304" pitchFamily="18" charset="0"/>
                </a:rPr>
                <a:t>Nuclear</a:t>
              </a:r>
              <a:r>
                <a:rPr lang="en-US" altLang="ru-RU" sz="1600" b="1" dirty="0">
                  <a:latin typeface="Times New Roman" panose="02020603050405020304" pitchFamily="18" charset="0"/>
                </a:rPr>
                <a:t> </a:t>
              </a:r>
              <a:r>
                <a:rPr lang="en-US" altLang="ru-RU" sz="1600" b="1" dirty="0" smtClean="0">
                  <a:latin typeface="Times New Roman" panose="02020603050405020304" pitchFamily="18" charset="0"/>
                </a:rPr>
                <a:t>Research</a:t>
              </a:r>
              <a:endParaRPr lang="en-US" altLang="ru-RU" sz="1100" dirty="0">
                <a:latin typeface="Times New Roman" panose="02020603050405020304" pitchFamily="18" charset="0"/>
              </a:endParaRPr>
            </a:p>
            <a:p>
              <a:pPr algn="ctr">
                <a:spcBef>
                  <a:spcPct val="0"/>
                </a:spcBef>
              </a:pPr>
              <a:r>
                <a:rPr lang="en-US" altLang="ru-RU" sz="1200" dirty="0" err="1" smtClean="0">
                  <a:latin typeface="Times New Roman" panose="02020603050405020304" pitchFamily="18" charset="0"/>
                </a:rPr>
                <a:t>Dubna</a:t>
              </a:r>
              <a:endParaRPr lang="ru-RU" altLang="ru-RU" dirty="0"/>
            </a:p>
          </p:txBody>
        </p:sp>
        <p:pic>
          <p:nvPicPr>
            <p:cNvPr id="15" name="Рисунок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22428" y="0"/>
              <a:ext cx="945572" cy="945572"/>
            </a:xfrm>
            <a:prstGeom prst="rect">
              <a:avLst/>
            </a:prstGeom>
          </p:spPr>
        </p:pic>
      </p:grpSp>
      <p:sp>
        <p:nvSpPr>
          <p:cNvPr id="27" name="Прямоугольник 26"/>
          <p:cNvSpPr/>
          <p:nvPr/>
        </p:nvSpPr>
        <p:spPr>
          <a:xfrm>
            <a:off x="2942687" y="5628643"/>
            <a:ext cx="6454505" cy="369332"/>
          </a:xfrm>
          <a:prstGeom prst="rect">
            <a:avLst/>
          </a:prstGeom>
          <a:effectLst>
            <a:outerShdw blurRad="50800" dist="38100" dir="2700000" algn="tl" rotWithShape="0">
              <a:prstClr val="black">
                <a:alpha val="40000"/>
              </a:prstClr>
            </a:outerShdw>
          </a:effectLst>
        </p:spPr>
        <p:txBody>
          <a:bodyPr wrap="square">
            <a:spAutoFit/>
          </a:bodyPr>
          <a:lstStyle/>
          <a:p>
            <a:r>
              <a:rPr lang="en-US" b="1" i="1" dirty="0" err="1" smtClean="0">
                <a:latin typeface="Arial" panose="020B0604020202020204" pitchFamily="34" charset="0"/>
                <a:cs typeface="Arial" panose="020B0604020202020204" pitchFamily="34" charset="0"/>
              </a:rPr>
              <a:t>T.Bedareva</a:t>
            </a:r>
            <a:r>
              <a:rPr lang="en-US" b="1" i="1" dirty="0" smtClean="0">
                <a:latin typeface="Arial" panose="020B0604020202020204" pitchFamily="34" charset="0"/>
                <a:cs typeface="Arial" panose="020B0604020202020204" pitchFamily="34" charset="0"/>
              </a:rPr>
              <a:t>, </a:t>
            </a:r>
            <a:r>
              <a:rPr lang="ru-RU" b="1" i="1" dirty="0" err="1" smtClean="0">
                <a:latin typeface="Arial" panose="020B0604020202020204" pitchFamily="34" charset="0"/>
                <a:cs typeface="Arial" panose="020B0604020202020204" pitchFamily="34" charset="0"/>
              </a:rPr>
              <a:t>E.Pyata</a:t>
            </a:r>
            <a:r>
              <a:rPr lang="ru-RU"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S.Pivovarov</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M.Kholopov</a:t>
            </a:r>
            <a:r>
              <a:rPr lang="en-US" b="1" i="1" dirty="0">
                <a:latin typeface="Arial" panose="020B0604020202020204" pitchFamily="34" charset="0"/>
                <a:cs typeface="Arial" panose="020B0604020202020204" pitchFamily="34" charset="0"/>
              </a:rPr>
              <a:t>, </a:t>
            </a:r>
            <a:r>
              <a:rPr lang="en-US" b="1" i="1" dirty="0" err="1">
                <a:latin typeface="Arial" panose="020B0604020202020204" pitchFamily="34" charset="0"/>
                <a:cs typeface="Arial" panose="020B0604020202020204" pitchFamily="34" charset="0"/>
              </a:rPr>
              <a:t>A.Erokhin</a:t>
            </a:r>
            <a:endParaRPr lang="ru-RU" i="1" dirty="0">
              <a:solidFill>
                <a:srgbClr val="FF0000"/>
              </a:solidFill>
              <a:latin typeface="Arial" panose="020B0604020202020204" pitchFamily="34" charset="0"/>
              <a:cs typeface="Arial" panose="020B0604020202020204" pitchFamily="34" charset="0"/>
            </a:endParaRPr>
          </a:p>
        </p:txBody>
      </p:sp>
      <p:sp>
        <p:nvSpPr>
          <p:cNvPr id="29" name="Дата 28"/>
          <p:cNvSpPr>
            <a:spLocks noGrp="1"/>
          </p:cNvSpPr>
          <p:nvPr>
            <p:ph type="dt" sz="half" idx="10"/>
          </p:nvPr>
        </p:nvSpPr>
        <p:spPr>
          <a:xfrm>
            <a:off x="838199" y="6356350"/>
            <a:ext cx="4249189" cy="365125"/>
          </a:xfrm>
        </p:spPr>
        <p:txBody>
          <a:bodyPr/>
          <a:lstStyle/>
          <a:p>
            <a:fld id="{A1742429-DE2C-4559-99D8-936AF9077DE0}" type="datetime1">
              <a:rPr lang="ru-RU" smtClean="0">
                <a:solidFill>
                  <a:schemeClr val="bg2">
                    <a:lumMod val="25000"/>
                  </a:schemeClr>
                </a:solidFill>
                <a:latin typeface="Arial" panose="020B0604020202020204" pitchFamily="34" charset="0"/>
                <a:cs typeface="Arial" panose="020B0604020202020204" pitchFamily="34" charset="0"/>
              </a:rPr>
              <a:t>26.04.2023</a:t>
            </a:fld>
            <a:r>
              <a:rPr lang="en-US" dirty="0" smtClean="0">
                <a:solidFill>
                  <a:schemeClr val="bg2">
                    <a:lumMod val="25000"/>
                  </a:schemeClr>
                </a:solidFill>
                <a:latin typeface="Arial" panose="020B0604020202020204" pitchFamily="34" charset="0"/>
                <a:cs typeface="Arial" panose="020B0604020202020204" pitchFamily="34" charset="0"/>
              </a:rPr>
              <a:t> </a:t>
            </a:r>
            <a:r>
              <a:rPr lang="en-US" dirty="0">
                <a:solidFill>
                  <a:schemeClr val="bg2">
                    <a:lumMod val="25000"/>
                  </a:schemeClr>
                </a:solidFill>
                <a:latin typeface="Arial" panose="020B0604020202020204" pitchFamily="34" charset="0"/>
                <a:cs typeface="Arial" panose="020B0604020202020204" pitchFamily="34" charset="0"/>
              </a:rPr>
              <a:t>/ SPD Collaboration Meeting 2023 (April 24–27</a:t>
            </a:r>
            <a:r>
              <a:rPr lang="en-US" dirty="0" smtClean="0">
                <a:solidFill>
                  <a:schemeClr val="bg2">
                    <a:lumMod val="25000"/>
                  </a:schemeClr>
                </a:solidFill>
                <a:latin typeface="Arial" panose="020B0604020202020204" pitchFamily="34" charset="0"/>
                <a:cs typeface="Arial" panose="020B0604020202020204" pitchFamily="34" charset="0"/>
              </a:rPr>
              <a:t>)</a:t>
            </a:r>
            <a:endParaRPr lang="ru-RU" dirty="0">
              <a:solidFill>
                <a:schemeClr val="bg2">
                  <a:lumMod val="25000"/>
                </a:schemeClr>
              </a:solidFill>
              <a:latin typeface="Arial" panose="020B0604020202020204" pitchFamily="34" charset="0"/>
              <a:cs typeface="Arial" panose="020B0604020202020204" pitchFamily="34" charset="0"/>
            </a:endParaRPr>
          </a:p>
        </p:txBody>
      </p:sp>
      <p:pic>
        <p:nvPicPr>
          <p:cNvPr id="30" name="Рисунок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53717" y="58280"/>
            <a:ext cx="1388399" cy="787537"/>
          </a:xfrm>
          <a:prstGeom prst="rect">
            <a:avLst/>
          </a:prstGeom>
        </p:spPr>
      </p:pic>
    </p:spTree>
    <p:extLst>
      <p:ext uri="{BB962C8B-B14F-4D97-AF65-F5344CB8AC3E}">
        <p14:creationId xmlns:p14="http://schemas.microsoft.com/office/powerpoint/2010/main" val="2567954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5695" y="1056783"/>
            <a:ext cx="3853560" cy="795852"/>
          </a:xfrm>
          <a:effectLst>
            <a:outerShdw blurRad="50800" dist="38100" dir="2700000" algn="tl" rotWithShape="0">
              <a:prstClr val="black">
                <a:alpha val="40000"/>
              </a:prstClr>
            </a:outerShdw>
          </a:effectLst>
        </p:spPr>
        <p:txBody>
          <a:bodyPr>
            <a:noAutofit/>
          </a:bodyPr>
          <a:lstStyle/>
          <a:p>
            <a:r>
              <a:rPr lang="en-US" sz="2400" b="1" i="1" dirty="0">
                <a:solidFill>
                  <a:srgbClr val="002060"/>
                </a:solidFill>
                <a:latin typeface="Arial" panose="020B0604020202020204" pitchFamily="34" charset="0"/>
                <a:cs typeface="Arial" panose="020B0604020202020204" pitchFamily="34" charset="0"/>
              </a:rPr>
              <a:t>General guidelines for using the platform</a:t>
            </a:r>
            <a:endParaRPr lang="ru-RU" sz="2400" b="1" i="1" dirty="0">
              <a:solidFill>
                <a:srgbClr val="002060"/>
              </a:solidFill>
              <a:latin typeface="Arial" panose="020B0604020202020204" pitchFamily="34" charset="0"/>
              <a:cs typeface="Arial" panose="020B0604020202020204" pitchFamily="34" charset="0"/>
            </a:endParaRPr>
          </a:p>
        </p:txBody>
      </p:sp>
      <p:pic>
        <p:nvPicPr>
          <p:cNvPr id="10" name="Рисунок 9"/>
          <p:cNvPicPr>
            <a:picLocks noGrp="1" noChangeAspect="1"/>
          </p:cNvPicPr>
          <p:nvPr>
            <p:ph type="pic" idx="1"/>
          </p:nvPr>
        </p:nvPicPr>
        <p:blipFill>
          <a:blip r:embed="rId2">
            <a:extLst>
              <a:ext uri="{28A0092B-C50C-407E-A947-70E740481C1C}">
                <a14:useLocalDpi xmlns:a14="http://schemas.microsoft.com/office/drawing/2010/main" val="0"/>
              </a:ext>
            </a:extLst>
          </a:blip>
          <a:srcRect t="6283" b="6283"/>
          <a:stretch>
            <a:fillRect/>
          </a:stretch>
        </p:blipFill>
        <p:spPr>
          <a:xfrm>
            <a:off x="4987561" y="1366643"/>
            <a:ext cx="6172200" cy="4873625"/>
          </a:xfrm>
          <a:prstGeom prst="rect">
            <a:avLst/>
          </a:prstGeom>
          <a:ln>
            <a:noFill/>
          </a:ln>
          <a:effectLst>
            <a:outerShdw blurRad="292100" dist="139700" dir="2700000" algn="tl" rotWithShape="0">
              <a:srgbClr val="333333">
                <a:alpha val="65000"/>
              </a:srgbClr>
            </a:outerShdw>
          </a:effectLst>
        </p:spPr>
      </p:pic>
      <p:sp>
        <p:nvSpPr>
          <p:cNvPr id="9" name="Текст 8"/>
          <p:cNvSpPr>
            <a:spLocks noGrp="1"/>
          </p:cNvSpPr>
          <p:nvPr>
            <p:ph type="body" sz="half" idx="2"/>
          </p:nvPr>
        </p:nvSpPr>
        <p:spPr>
          <a:xfrm>
            <a:off x="10171831" y="5911606"/>
            <a:ext cx="852399" cy="318064"/>
          </a:xfrm>
          <a:effectLst>
            <a:outerShdw blurRad="50800" dist="38100" dir="2700000" algn="tl" rotWithShape="0">
              <a:prstClr val="black">
                <a:alpha val="40000"/>
              </a:prstClr>
            </a:outerShdw>
          </a:effectLst>
        </p:spPr>
        <p:txBody>
          <a:body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Yoke</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6" name="Номер слайда 5"/>
          <p:cNvSpPr>
            <a:spLocks noGrp="1"/>
          </p:cNvSpPr>
          <p:nvPr>
            <p:ph type="sldNum" sz="quarter" idx="12"/>
          </p:nvPr>
        </p:nvSpPr>
        <p:spPr/>
        <p:txBody>
          <a:bodyPr/>
          <a:lstStyle/>
          <a:p>
            <a:fld id="{E7352296-A92A-4BB9-B84C-4E2E675DF5A0}" type="slidenum">
              <a:rPr lang="ru-RU" smtClean="0">
                <a:solidFill>
                  <a:schemeClr val="bg2">
                    <a:lumMod val="25000"/>
                  </a:schemeClr>
                </a:solidFill>
              </a:rPr>
              <a:t>2</a:t>
            </a:fld>
            <a:endParaRPr lang="ru-RU">
              <a:solidFill>
                <a:schemeClr val="bg2">
                  <a:lumMod val="25000"/>
                </a:schemeClr>
              </a:solidFill>
            </a:endParaRPr>
          </a:p>
        </p:txBody>
      </p:sp>
      <p:grpSp>
        <p:nvGrpSpPr>
          <p:cNvPr id="11" name="Группа 10"/>
          <p:cNvGrpSpPr/>
          <p:nvPr/>
        </p:nvGrpSpPr>
        <p:grpSpPr>
          <a:xfrm>
            <a:off x="62000" y="41853"/>
            <a:ext cx="12068000" cy="945572"/>
            <a:chOff x="0" y="0"/>
            <a:chExt cx="12068000" cy="945572"/>
          </a:xfrm>
          <a:effectLst>
            <a:outerShdw blurRad="50800" dist="38100" dir="2700000" algn="tl" rotWithShape="0">
              <a:prstClr val="black">
                <a:alpha val="40000"/>
              </a:prstClr>
            </a:outerShdw>
          </a:effectLst>
        </p:grpSpPr>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3084" cy="918038"/>
            </a:xfrm>
            <a:prstGeom prst="rect">
              <a:avLst/>
            </a:prstGeom>
          </p:spPr>
        </p:pic>
        <p:sp>
          <p:nvSpPr>
            <p:cNvPr id="13" name="Прямоугольник 12"/>
            <p:cNvSpPr/>
            <p:nvPr/>
          </p:nvSpPr>
          <p:spPr>
            <a:xfrm>
              <a:off x="583200" y="93003"/>
              <a:ext cx="2385753" cy="769441"/>
            </a:xfrm>
            <a:prstGeom prst="rect">
              <a:avLst/>
            </a:prstGeom>
          </p:spPr>
          <p:txBody>
            <a:bodyPr wrap="square">
              <a:spAutoFit/>
            </a:bodyPr>
            <a:lstStyle/>
            <a:p>
              <a:pPr algn="ctr">
                <a:spcBef>
                  <a:spcPct val="0"/>
                </a:spcBef>
              </a:pPr>
              <a:r>
                <a:rPr lang="en-US" altLang="ru-RU" sz="1600" b="1" dirty="0">
                  <a:latin typeface="Times New Roman" panose="02020603050405020304" pitchFamily="18" charset="0"/>
                </a:rPr>
                <a:t>The </a:t>
              </a:r>
              <a:r>
                <a:rPr lang="en-US" altLang="ru-RU" sz="1600" b="1" dirty="0" err="1">
                  <a:latin typeface="Times New Roman" panose="02020603050405020304" pitchFamily="18" charset="0"/>
                </a:rPr>
                <a:t>Budker</a:t>
              </a:r>
              <a:r>
                <a:rPr lang="en-US" altLang="ru-RU" sz="1600" b="1" dirty="0">
                  <a:latin typeface="Times New Roman" panose="02020603050405020304" pitchFamily="18" charset="0"/>
                </a:rPr>
                <a:t> Institute</a:t>
              </a:r>
              <a:endParaRPr lang="en-US" altLang="ru-RU" sz="1100" dirty="0">
                <a:latin typeface="Times New Roman" panose="02020603050405020304" pitchFamily="18" charset="0"/>
              </a:endParaRPr>
            </a:p>
            <a:p>
              <a:pPr algn="ctr">
                <a:spcBef>
                  <a:spcPct val="0"/>
                </a:spcBef>
              </a:pPr>
              <a:r>
                <a:rPr lang="en-US" altLang="ru-RU" sz="1600" b="1" dirty="0">
                  <a:latin typeface="Times New Roman" panose="02020603050405020304" pitchFamily="18" charset="0"/>
                </a:rPr>
                <a:t>of Nuclear Physics</a:t>
              </a:r>
              <a:endParaRPr lang="en-US" altLang="ru-RU" sz="1100" dirty="0">
                <a:latin typeface="Times New Roman" panose="02020603050405020304" pitchFamily="18" charset="0"/>
              </a:endParaRPr>
            </a:p>
            <a:p>
              <a:pPr algn="ctr">
                <a:spcBef>
                  <a:spcPct val="0"/>
                </a:spcBef>
              </a:pPr>
              <a:r>
                <a:rPr lang="en-US" altLang="ru-RU" sz="1200" dirty="0" smtClean="0">
                  <a:latin typeface="Times New Roman" panose="02020603050405020304" pitchFamily="18" charset="0"/>
                </a:rPr>
                <a:t>Novosibirsk</a:t>
              </a:r>
              <a:endParaRPr lang="ru-RU" altLang="ru-RU" dirty="0"/>
            </a:p>
          </p:txBody>
        </p:sp>
        <p:sp>
          <p:nvSpPr>
            <p:cNvPr id="14" name="Прямоугольник 13"/>
            <p:cNvSpPr/>
            <p:nvPr/>
          </p:nvSpPr>
          <p:spPr>
            <a:xfrm>
              <a:off x="9335192" y="88065"/>
              <a:ext cx="1787236" cy="769441"/>
            </a:xfrm>
            <a:prstGeom prst="rect">
              <a:avLst/>
            </a:prstGeom>
          </p:spPr>
          <p:txBody>
            <a:bodyPr wrap="square">
              <a:spAutoFit/>
            </a:bodyPr>
            <a:lstStyle/>
            <a:p>
              <a:pPr algn="ctr">
                <a:spcBef>
                  <a:spcPct val="0"/>
                </a:spcBef>
              </a:pPr>
              <a:r>
                <a:rPr lang="en-US" altLang="ru-RU" sz="1600" b="1" dirty="0" smtClean="0">
                  <a:latin typeface="Times New Roman" panose="02020603050405020304" pitchFamily="18" charset="0"/>
                </a:rPr>
                <a:t>Joint Institute for</a:t>
              </a:r>
              <a:endParaRPr lang="en-US" altLang="ru-RU" sz="1100" dirty="0">
                <a:latin typeface="Times New Roman" panose="02020603050405020304" pitchFamily="18" charset="0"/>
              </a:endParaRPr>
            </a:p>
            <a:p>
              <a:pPr algn="ctr">
                <a:spcBef>
                  <a:spcPct val="0"/>
                </a:spcBef>
              </a:pPr>
              <a:r>
                <a:rPr lang="en-US" altLang="ru-RU" sz="1600" b="1" dirty="0" smtClean="0">
                  <a:latin typeface="Times New Roman" panose="02020603050405020304" pitchFamily="18" charset="0"/>
                </a:rPr>
                <a:t>Nuclear</a:t>
              </a:r>
              <a:r>
                <a:rPr lang="en-US" altLang="ru-RU" sz="1600" b="1" dirty="0">
                  <a:latin typeface="Times New Roman" panose="02020603050405020304" pitchFamily="18" charset="0"/>
                </a:rPr>
                <a:t> </a:t>
              </a:r>
              <a:r>
                <a:rPr lang="en-US" altLang="ru-RU" sz="1600" b="1" dirty="0" smtClean="0">
                  <a:latin typeface="Times New Roman" panose="02020603050405020304" pitchFamily="18" charset="0"/>
                </a:rPr>
                <a:t>Research</a:t>
              </a:r>
              <a:endParaRPr lang="en-US" altLang="ru-RU" sz="1100" dirty="0">
                <a:latin typeface="Times New Roman" panose="02020603050405020304" pitchFamily="18" charset="0"/>
              </a:endParaRPr>
            </a:p>
            <a:p>
              <a:pPr algn="ctr">
                <a:spcBef>
                  <a:spcPct val="0"/>
                </a:spcBef>
              </a:pPr>
              <a:r>
                <a:rPr lang="en-US" altLang="ru-RU" sz="1200" dirty="0" err="1" smtClean="0">
                  <a:latin typeface="Times New Roman" panose="02020603050405020304" pitchFamily="18" charset="0"/>
                </a:rPr>
                <a:t>Dubna</a:t>
              </a:r>
              <a:endParaRPr lang="ru-RU" altLang="ru-RU" dirty="0"/>
            </a:p>
          </p:txBody>
        </p:sp>
        <p:pic>
          <p:nvPicPr>
            <p:cNvPr id="15" name="Рисунок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22428" y="0"/>
              <a:ext cx="945572" cy="945572"/>
            </a:xfrm>
            <a:prstGeom prst="rect">
              <a:avLst/>
            </a:prstGeom>
          </p:spPr>
        </p:pic>
      </p:grpSp>
      <p:sp>
        <p:nvSpPr>
          <p:cNvPr id="16" name="Текст 8"/>
          <p:cNvSpPr txBox="1">
            <a:spLocks/>
          </p:cNvSpPr>
          <p:nvPr/>
        </p:nvSpPr>
        <p:spPr>
          <a:xfrm>
            <a:off x="4709019" y="965239"/>
            <a:ext cx="3932237" cy="594360"/>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Current Source</a:t>
            </a:r>
            <a:r>
              <a:rPr lang="ru-RU" b="1" dirty="0" smtClean="0">
                <a:solidFill>
                  <a:schemeClr val="accent5">
                    <a:lumMod val="75000"/>
                  </a:schemeClr>
                </a:solidFill>
                <a:latin typeface="Arial" panose="020B0604020202020204" pitchFamily="34" charset="0"/>
                <a:cs typeface="Arial" panose="020B0604020202020204" pitchFamily="34" charset="0"/>
              </a:rPr>
              <a:t> </a:t>
            </a:r>
            <a:r>
              <a:rPr lang="ru-RU" b="1" dirty="0" err="1" smtClean="0">
                <a:solidFill>
                  <a:schemeClr val="accent5">
                    <a:lumMod val="75000"/>
                  </a:schemeClr>
                </a:solidFill>
                <a:latin typeface="Arial" panose="020B0604020202020204" pitchFamily="34" charset="0"/>
                <a:cs typeface="Arial" panose="020B0604020202020204" pitchFamily="34" charset="0"/>
              </a:rPr>
              <a:t>and</a:t>
            </a:r>
            <a:r>
              <a:rPr lang="ru-RU" b="1" dirty="0" smtClean="0">
                <a:solidFill>
                  <a:schemeClr val="accent5">
                    <a:lumMod val="75000"/>
                  </a:schemeClr>
                </a:solidFill>
                <a:latin typeface="Arial" panose="020B0604020202020204" pitchFamily="34" charset="0"/>
                <a:cs typeface="Arial" panose="020B0604020202020204" pitchFamily="34" charset="0"/>
              </a:rPr>
              <a:t> </a:t>
            </a:r>
            <a:r>
              <a:rPr lang="ru-RU" b="1" dirty="0" err="1" smtClean="0">
                <a:solidFill>
                  <a:schemeClr val="accent5">
                    <a:lumMod val="75000"/>
                  </a:schemeClr>
                </a:solidFill>
                <a:latin typeface="Arial" panose="020B0604020202020204" pitchFamily="34" charset="0"/>
                <a:cs typeface="Arial" panose="020B0604020202020204" pitchFamily="34" charset="0"/>
              </a:rPr>
              <a:t>Energy</a:t>
            </a:r>
            <a:r>
              <a:rPr lang="ru-RU" b="1" dirty="0" smtClean="0">
                <a:solidFill>
                  <a:schemeClr val="accent5">
                    <a:lumMod val="75000"/>
                  </a:schemeClr>
                </a:solidFill>
                <a:latin typeface="Arial" panose="020B0604020202020204" pitchFamily="34" charset="0"/>
                <a:cs typeface="Arial" panose="020B0604020202020204" pitchFamily="34" charset="0"/>
              </a:rPr>
              <a:t> </a:t>
            </a:r>
            <a:r>
              <a:rPr lang="ru-RU" b="1" dirty="0" err="1" smtClean="0">
                <a:solidFill>
                  <a:schemeClr val="accent5">
                    <a:lumMod val="75000"/>
                  </a:schemeClr>
                </a:solidFill>
                <a:latin typeface="Arial" panose="020B0604020202020204" pitchFamily="34" charset="0"/>
                <a:cs typeface="Arial" panose="020B0604020202020204" pitchFamily="34" charset="0"/>
              </a:rPr>
              <a:t>Extraction</a:t>
            </a:r>
            <a:r>
              <a:rPr lang="ru-RU" b="1" dirty="0" smtClean="0">
                <a:solidFill>
                  <a:schemeClr val="accent5">
                    <a:lumMod val="75000"/>
                  </a:schemeClr>
                </a:solidFill>
                <a:latin typeface="Arial" panose="020B0604020202020204" pitchFamily="34" charset="0"/>
                <a:cs typeface="Arial" panose="020B0604020202020204" pitchFamily="34" charset="0"/>
              </a:rPr>
              <a:t> </a:t>
            </a:r>
            <a:r>
              <a:rPr lang="ru-RU" b="1" dirty="0" err="1" smtClean="0">
                <a:solidFill>
                  <a:schemeClr val="accent5">
                    <a:lumMod val="75000"/>
                  </a:schemeClr>
                </a:solidFill>
                <a:latin typeface="Arial" panose="020B0604020202020204" pitchFamily="34" charset="0"/>
                <a:cs typeface="Arial" panose="020B0604020202020204" pitchFamily="34" charset="0"/>
              </a:rPr>
              <a:t>System</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17" name="Текст 8"/>
          <p:cNvSpPr txBox="1">
            <a:spLocks/>
          </p:cNvSpPr>
          <p:nvPr/>
        </p:nvSpPr>
        <p:spPr>
          <a:xfrm>
            <a:off x="4130303" y="4861130"/>
            <a:ext cx="2074703" cy="392864"/>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Transfer Line</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18" name="Текст 8"/>
          <p:cNvSpPr txBox="1">
            <a:spLocks/>
          </p:cNvSpPr>
          <p:nvPr/>
        </p:nvSpPr>
        <p:spPr>
          <a:xfrm>
            <a:off x="5830429" y="5949756"/>
            <a:ext cx="1375871" cy="348553"/>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Cr</a:t>
            </a:r>
            <a:r>
              <a:rPr lang="ru-RU" b="1" dirty="0" err="1" smtClean="0">
                <a:solidFill>
                  <a:schemeClr val="accent5">
                    <a:lumMod val="75000"/>
                  </a:schemeClr>
                </a:solidFill>
                <a:latin typeface="Arial" panose="020B0604020202020204" pitchFamily="34" charset="0"/>
                <a:cs typeface="Arial" panose="020B0604020202020204" pitchFamily="34" charset="0"/>
              </a:rPr>
              <a:t>yost</a:t>
            </a:r>
            <a:r>
              <a:rPr lang="en-US" b="1" dirty="0" smtClean="0">
                <a:solidFill>
                  <a:schemeClr val="accent5">
                    <a:lumMod val="75000"/>
                  </a:schemeClr>
                </a:solidFill>
                <a:latin typeface="Arial" panose="020B0604020202020204" pitchFamily="34" charset="0"/>
                <a:cs typeface="Arial" panose="020B0604020202020204" pitchFamily="34" charset="0"/>
              </a:rPr>
              <a:t>at</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19" name="Текст 8"/>
          <p:cNvSpPr txBox="1">
            <a:spLocks/>
          </p:cNvSpPr>
          <p:nvPr/>
        </p:nvSpPr>
        <p:spPr>
          <a:xfrm>
            <a:off x="10461900" y="1454709"/>
            <a:ext cx="1695595" cy="594360"/>
          </a:xfrm>
          <a:prstGeom prst="rect">
            <a:avLst/>
          </a:prstGeom>
          <a:effectLst>
            <a:outerShdw blurRad="50800" dist="38100" dir="2700000" algn="tl" rotWithShape="0">
              <a:prstClr val="black">
                <a:alpha val="40000"/>
              </a:prstClr>
            </a:outerShdw>
          </a:effectLst>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Control Dewar</a:t>
            </a:r>
          </a:p>
          <a:p>
            <a:pPr algn="ctr"/>
            <a:r>
              <a:rPr lang="en-US" b="1" dirty="0" smtClean="0">
                <a:solidFill>
                  <a:schemeClr val="accent5">
                    <a:lumMod val="75000"/>
                  </a:schemeClr>
                </a:solidFill>
                <a:latin typeface="Arial" panose="020B0604020202020204" pitchFamily="34" charset="0"/>
                <a:cs typeface="Arial" panose="020B0604020202020204" pitchFamily="34" charset="0"/>
              </a:rPr>
              <a:t>Vessel</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29" name="Стрелка вправо 28"/>
          <p:cNvSpPr/>
          <p:nvPr/>
        </p:nvSpPr>
        <p:spPr>
          <a:xfrm rot="2373858">
            <a:off x="5850710" y="1691445"/>
            <a:ext cx="1335308" cy="120888"/>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Стрелка вправо 29"/>
          <p:cNvSpPr/>
          <p:nvPr/>
        </p:nvSpPr>
        <p:spPr>
          <a:xfrm rot="20566695">
            <a:off x="5530312" y="4265155"/>
            <a:ext cx="3165696" cy="109522"/>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Стрелка вправо 30"/>
          <p:cNvSpPr/>
          <p:nvPr/>
        </p:nvSpPr>
        <p:spPr>
          <a:xfrm rot="20040908">
            <a:off x="6863629" y="5598980"/>
            <a:ext cx="1249391" cy="108606"/>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Стрелка вправо 31"/>
          <p:cNvSpPr/>
          <p:nvPr/>
        </p:nvSpPr>
        <p:spPr>
          <a:xfrm rot="12484803">
            <a:off x="9610684" y="5583213"/>
            <a:ext cx="918419" cy="119259"/>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Стрелка вправо 32"/>
          <p:cNvSpPr/>
          <p:nvPr/>
        </p:nvSpPr>
        <p:spPr>
          <a:xfrm rot="10240158">
            <a:off x="8314684" y="1924995"/>
            <a:ext cx="2521514" cy="129269"/>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Стрелка вправо 33"/>
          <p:cNvSpPr/>
          <p:nvPr/>
        </p:nvSpPr>
        <p:spPr>
          <a:xfrm rot="17966404">
            <a:off x="4905467" y="3311936"/>
            <a:ext cx="939881" cy="104299"/>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Текст 8"/>
          <p:cNvSpPr txBox="1">
            <a:spLocks/>
          </p:cNvSpPr>
          <p:nvPr/>
        </p:nvSpPr>
        <p:spPr>
          <a:xfrm>
            <a:off x="4235394" y="3790649"/>
            <a:ext cx="1293946" cy="392864"/>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Platform</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36" name="TextBox 35"/>
          <p:cNvSpPr txBox="1"/>
          <p:nvPr/>
        </p:nvSpPr>
        <p:spPr>
          <a:xfrm>
            <a:off x="449609" y="2006653"/>
            <a:ext cx="3628067" cy="4278094"/>
          </a:xfrm>
          <a:prstGeom prst="rect">
            <a:avLst/>
          </a:prstGeom>
          <a:noFill/>
          <a:effectLst>
            <a:outerShdw blurRad="50800" dist="38100" dir="2700000" algn="tl" rotWithShape="0">
              <a:prstClr val="black">
                <a:alpha val="40000"/>
              </a:prstClr>
            </a:outerShdw>
          </a:effectLst>
        </p:spPr>
        <p:txBody>
          <a:bodyPr wrap="square" rtlCol="0">
            <a:spAutoFit/>
          </a:bodyPr>
          <a:lstStyle/>
          <a:p>
            <a:pPr algn="just"/>
            <a:r>
              <a:rPr lang="en-US" sz="1600" dirty="0">
                <a:latin typeface="Arial" panose="020B0604020202020204" pitchFamily="34" charset="0"/>
                <a:cs typeface="Arial" panose="020B0604020202020204" pitchFamily="34" charset="0"/>
              </a:rPr>
              <a:t>For preparation, installation and, subsequently, for repair works it is necessary to have free space on the platform for access to commutation elements, placement of working equipment and for quality check of connections and </a:t>
            </a:r>
            <a:r>
              <a:rPr lang="en-US" sz="1600" dirty="0" smtClean="0">
                <a:latin typeface="Arial" panose="020B0604020202020204" pitchFamily="34" charset="0"/>
                <a:cs typeface="Arial" panose="020B0604020202020204" pitchFamily="34" charset="0"/>
              </a:rPr>
              <a:t>of cables fixation. </a:t>
            </a:r>
          </a:p>
          <a:p>
            <a:pPr algn="just"/>
            <a:endParaRPr lang="en-US" sz="1600" dirty="0" smtClean="0">
              <a:latin typeface="Arial" panose="020B0604020202020204" pitchFamily="34" charset="0"/>
              <a:cs typeface="Arial" panose="020B0604020202020204" pitchFamily="34" charset="0"/>
            </a:endParaRPr>
          </a:p>
          <a:p>
            <a:pPr algn="just"/>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platform must have good access for transportation of equipment and personnel to the place of work</a:t>
            </a:r>
            <a:r>
              <a:rPr lang="en-US" sz="1600" dirty="0" smtClean="0">
                <a:latin typeface="Arial" panose="020B0604020202020204" pitchFamily="34" charset="0"/>
                <a:cs typeface="Arial" panose="020B0604020202020204" pitchFamily="34" charset="0"/>
              </a:rPr>
              <a:t>.</a:t>
            </a:r>
          </a:p>
          <a:p>
            <a:pPr algn="just"/>
            <a:endParaRPr lang="en-US" sz="1600"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The length of the transfer line depends on the dimensions and configuration of the frame for sliding </a:t>
            </a:r>
            <a:r>
              <a:rPr lang="en-US" sz="1600" dirty="0" smtClean="0">
                <a:latin typeface="Arial" panose="020B0604020202020204" pitchFamily="34" charset="0"/>
                <a:cs typeface="Arial" panose="020B0604020202020204" pitchFamily="34" charset="0"/>
              </a:rPr>
              <a:t>endcap halves </a:t>
            </a:r>
            <a:r>
              <a:rPr lang="en-US" sz="1600" dirty="0">
                <a:latin typeface="Arial" panose="020B0604020202020204" pitchFamily="34" charset="0"/>
                <a:cs typeface="Arial" panose="020B0604020202020204" pitchFamily="34" charset="0"/>
              </a:rPr>
              <a:t>and also on the type of platform</a:t>
            </a:r>
            <a:endParaRPr lang="ru-RU" sz="1600" dirty="0">
              <a:latin typeface="Arial" panose="020B0604020202020204" pitchFamily="34" charset="0"/>
              <a:cs typeface="Arial" panose="020B0604020202020204" pitchFamily="34" charset="0"/>
            </a:endParaRPr>
          </a:p>
        </p:txBody>
      </p:sp>
      <p:sp>
        <p:nvSpPr>
          <p:cNvPr id="37" name="Дата 36"/>
          <p:cNvSpPr>
            <a:spLocks noGrp="1"/>
          </p:cNvSpPr>
          <p:nvPr>
            <p:ph type="dt" sz="half" idx="10"/>
          </p:nvPr>
        </p:nvSpPr>
        <p:spPr>
          <a:xfrm>
            <a:off x="838200" y="6356350"/>
            <a:ext cx="4260404" cy="365125"/>
          </a:xfrm>
        </p:spPr>
        <p:txBody>
          <a:bodyPr/>
          <a:lstStyle/>
          <a:p>
            <a:fld id="{51B16CE5-116B-4808-83BF-DBFB93370524}" type="datetime1">
              <a:rPr lang="ru-RU" smtClean="0">
                <a:solidFill>
                  <a:schemeClr val="bg2">
                    <a:lumMod val="25000"/>
                  </a:schemeClr>
                </a:solidFill>
                <a:latin typeface="Arial" panose="020B0604020202020204" pitchFamily="34" charset="0"/>
                <a:cs typeface="Arial" panose="020B0604020202020204" pitchFamily="34" charset="0"/>
              </a:rPr>
              <a:t>26.04.2023</a:t>
            </a:fld>
            <a:r>
              <a:rPr lang="en-US" smtClean="0">
                <a:solidFill>
                  <a:schemeClr val="bg2">
                    <a:lumMod val="25000"/>
                  </a:schemeClr>
                </a:solidFill>
                <a:latin typeface="Arial" panose="020B0604020202020204" pitchFamily="34" charset="0"/>
                <a:cs typeface="Arial" panose="020B0604020202020204" pitchFamily="34" charset="0"/>
              </a:rPr>
              <a:t> </a:t>
            </a:r>
            <a:r>
              <a:rPr lang="en-US" dirty="0">
                <a:solidFill>
                  <a:schemeClr val="bg2">
                    <a:lumMod val="25000"/>
                  </a:schemeClr>
                </a:solidFill>
                <a:latin typeface="Arial" panose="020B0604020202020204" pitchFamily="34" charset="0"/>
                <a:cs typeface="Arial" panose="020B0604020202020204" pitchFamily="34" charset="0"/>
              </a:rPr>
              <a:t>/ SPD Collaboration Meeting 2023 (April 24–27</a:t>
            </a:r>
            <a:r>
              <a:rPr lang="en-US" dirty="0" smtClean="0">
                <a:solidFill>
                  <a:schemeClr val="bg2">
                    <a:lumMod val="25000"/>
                  </a:schemeClr>
                </a:solidFill>
                <a:latin typeface="Arial" panose="020B0604020202020204" pitchFamily="34" charset="0"/>
                <a:cs typeface="Arial" panose="020B0604020202020204" pitchFamily="34" charset="0"/>
              </a:rPr>
              <a:t>)</a:t>
            </a:r>
            <a:endParaRPr lang="ru-RU" dirty="0">
              <a:solidFill>
                <a:schemeClr val="bg2">
                  <a:lumMod val="25000"/>
                </a:schemeClr>
              </a:solidFill>
              <a:latin typeface="Arial" panose="020B0604020202020204" pitchFamily="34" charset="0"/>
              <a:cs typeface="Arial" panose="020B0604020202020204" pitchFamily="34" charset="0"/>
            </a:endParaRPr>
          </a:p>
        </p:txBody>
      </p:sp>
      <p:pic>
        <p:nvPicPr>
          <p:cNvPr id="38" name="Рисунок 3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53717" y="58280"/>
            <a:ext cx="1388399" cy="787537"/>
          </a:xfrm>
          <a:prstGeom prst="rect">
            <a:avLst/>
          </a:prstGeom>
        </p:spPr>
      </p:pic>
    </p:spTree>
    <p:extLst>
      <p:ext uri="{BB962C8B-B14F-4D97-AF65-F5344CB8AC3E}">
        <p14:creationId xmlns:p14="http://schemas.microsoft.com/office/powerpoint/2010/main" val="1878224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E7352296-A92A-4BB9-B84C-4E2E675DF5A0}" type="slidenum">
              <a:rPr lang="ru-RU" smtClean="0">
                <a:solidFill>
                  <a:schemeClr val="bg2">
                    <a:lumMod val="25000"/>
                  </a:schemeClr>
                </a:solidFill>
              </a:rPr>
              <a:t>3</a:t>
            </a:fld>
            <a:endParaRPr lang="ru-RU">
              <a:solidFill>
                <a:schemeClr val="bg2">
                  <a:lumMod val="25000"/>
                </a:schemeClr>
              </a:solidFill>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684" y="1170375"/>
            <a:ext cx="6143831" cy="3927041"/>
          </a:xfrm>
          <a:prstGeom prst="rect">
            <a:avLst/>
          </a:prstGeom>
          <a:ln>
            <a:noFill/>
          </a:ln>
          <a:effectLst>
            <a:outerShdw blurRad="292100" dist="139700" dir="2700000" algn="tl" rotWithShape="0">
              <a:srgbClr val="333333">
                <a:alpha val="65000"/>
              </a:srgbClr>
            </a:outerShdw>
          </a:effectLst>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0097" y="1512914"/>
            <a:ext cx="4386196" cy="2454513"/>
          </a:xfrm>
          <a:prstGeom prst="rect">
            <a:avLst/>
          </a:prstGeom>
          <a:ln>
            <a:noFill/>
          </a:ln>
          <a:effectLst>
            <a:outerShdw blurRad="292100" dist="139700" dir="2700000" algn="tl" rotWithShape="0">
              <a:srgbClr val="333333">
                <a:alpha val="65000"/>
              </a:srgbClr>
            </a:outerShdw>
          </a:effectLst>
        </p:spPr>
      </p:pic>
      <p:grpSp>
        <p:nvGrpSpPr>
          <p:cNvPr id="9" name="Группа 8"/>
          <p:cNvGrpSpPr/>
          <p:nvPr/>
        </p:nvGrpSpPr>
        <p:grpSpPr>
          <a:xfrm>
            <a:off x="62000" y="4559"/>
            <a:ext cx="12068000" cy="945572"/>
            <a:chOff x="0" y="0"/>
            <a:chExt cx="12068000" cy="945572"/>
          </a:xfrm>
          <a:effectLst>
            <a:outerShdw blurRad="50800" dist="38100" dir="2700000" algn="tl" rotWithShape="0">
              <a:prstClr val="black">
                <a:alpha val="40000"/>
              </a:prstClr>
            </a:outerShdw>
          </a:effectLst>
        </p:grpSpPr>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773084" cy="918038"/>
            </a:xfrm>
            <a:prstGeom prst="rect">
              <a:avLst/>
            </a:prstGeom>
          </p:spPr>
        </p:pic>
        <p:sp>
          <p:nvSpPr>
            <p:cNvPr id="11" name="Прямоугольник 10"/>
            <p:cNvSpPr/>
            <p:nvPr/>
          </p:nvSpPr>
          <p:spPr>
            <a:xfrm>
              <a:off x="583200" y="93003"/>
              <a:ext cx="2385753" cy="769441"/>
            </a:xfrm>
            <a:prstGeom prst="rect">
              <a:avLst/>
            </a:prstGeom>
          </p:spPr>
          <p:txBody>
            <a:bodyPr wrap="square">
              <a:spAutoFit/>
            </a:bodyPr>
            <a:lstStyle/>
            <a:p>
              <a:pPr algn="ctr">
                <a:spcBef>
                  <a:spcPct val="0"/>
                </a:spcBef>
              </a:pPr>
              <a:r>
                <a:rPr lang="en-US" altLang="ru-RU" sz="1600" b="1" dirty="0">
                  <a:latin typeface="Times New Roman" panose="02020603050405020304" pitchFamily="18" charset="0"/>
                </a:rPr>
                <a:t>The </a:t>
              </a:r>
              <a:r>
                <a:rPr lang="en-US" altLang="ru-RU" sz="1600" b="1" dirty="0" err="1">
                  <a:latin typeface="Times New Roman" panose="02020603050405020304" pitchFamily="18" charset="0"/>
                </a:rPr>
                <a:t>Budker</a:t>
              </a:r>
              <a:r>
                <a:rPr lang="en-US" altLang="ru-RU" sz="1600" b="1" dirty="0">
                  <a:latin typeface="Times New Roman" panose="02020603050405020304" pitchFamily="18" charset="0"/>
                </a:rPr>
                <a:t> Institute</a:t>
              </a:r>
              <a:endParaRPr lang="en-US" altLang="ru-RU" sz="1100" dirty="0">
                <a:latin typeface="Times New Roman" panose="02020603050405020304" pitchFamily="18" charset="0"/>
              </a:endParaRPr>
            </a:p>
            <a:p>
              <a:pPr algn="ctr">
                <a:spcBef>
                  <a:spcPct val="0"/>
                </a:spcBef>
              </a:pPr>
              <a:r>
                <a:rPr lang="en-US" altLang="ru-RU" sz="1600" b="1" dirty="0">
                  <a:latin typeface="Times New Roman" panose="02020603050405020304" pitchFamily="18" charset="0"/>
                </a:rPr>
                <a:t>of Nuclear Physics</a:t>
              </a:r>
              <a:endParaRPr lang="en-US" altLang="ru-RU" sz="1100" dirty="0">
                <a:latin typeface="Times New Roman" panose="02020603050405020304" pitchFamily="18" charset="0"/>
              </a:endParaRPr>
            </a:p>
            <a:p>
              <a:pPr algn="ctr">
                <a:spcBef>
                  <a:spcPct val="0"/>
                </a:spcBef>
              </a:pPr>
              <a:r>
                <a:rPr lang="en-US" altLang="ru-RU" sz="1200" dirty="0" smtClean="0">
                  <a:latin typeface="Times New Roman" panose="02020603050405020304" pitchFamily="18" charset="0"/>
                </a:rPr>
                <a:t>Novosibirsk</a:t>
              </a:r>
              <a:endParaRPr lang="ru-RU" altLang="ru-RU" dirty="0"/>
            </a:p>
          </p:txBody>
        </p:sp>
        <p:sp>
          <p:nvSpPr>
            <p:cNvPr id="12" name="Прямоугольник 11"/>
            <p:cNvSpPr/>
            <p:nvPr/>
          </p:nvSpPr>
          <p:spPr>
            <a:xfrm>
              <a:off x="9335192" y="88065"/>
              <a:ext cx="1787236" cy="769441"/>
            </a:xfrm>
            <a:prstGeom prst="rect">
              <a:avLst/>
            </a:prstGeom>
          </p:spPr>
          <p:txBody>
            <a:bodyPr wrap="square">
              <a:spAutoFit/>
            </a:bodyPr>
            <a:lstStyle/>
            <a:p>
              <a:pPr algn="ctr">
                <a:spcBef>
                  <a:spcPct val="0"/>
                </a:spcBef>
              </a:pPr>
              <a:r>
                <a:rPr lang="en-US" altLang="ru-RU" sz="1600" b="1" dirty="0" smtClean="0">
                  <a:latin typeface="Times New Roman" panose="02020603050405020304" pitchFamily="18" charset="0"/>
                </a:rPr>
                <a:t>Joint Institute for</a:t>
              </a:r>
              <a:endParaRPr lang="en-US" altLang="ru-RU" sz="1100" dirty="0">
                <a:latin typeface="Times New Roman" panose="02020603050405020304" pitchFamily="18" charset="0"/>
              </a:endParaRPr>
            </a:p>
            <a:p>
              <a:pPr algn="ctr">
                <a:spcBef>
                  <a:spcPct val="0"/>
                </a:spcBef>
              </a:pPr>
              <a:r>
                <a:rPr lang="en-US" altLang="ru-RU" sz="1600" b="1" dirty="0" smtClean="0">
                  <a:latin typeface="Times New Roman" panose="02020603050405020304" pitchFamily="18" charset="0"/>
                </a:rPr>
                <a:t>Nuclear</a:t>
              </a:r>
              <a:r>
                <a:rPr lang="en-US" altLang="ru-RU" sz="1600" b="1" dirty="0">
                  <a:latin typeface="Times New Roman" panose="02020603050405020304" pitchFamily="18" charset="0"/>
                </a:rPr>
                <a:t> </a:t>
              </a:r>
              <a:r>
                <a:rPr lang="en-US" altLang="ru-RU" sz="1600" b="1" dirty="0" smtClean="0">
                  <a:latin typeface="Times New Roman" panose="02020603050405020304" pitchFamily="18" charset="0"/>
                </a:rPr>
                <a:t>Research</a:t>
              </a:r>
              <a:endParaRPr lang="en-US" altLang="ru-RU" sz="1100" dirty="0">
                <a:latin typeface="Times New Roman" panose="02020603050405020304" pitchFamily="18" charset="0"/>
              </a:endParaRPr>
            </a:p>
            <a:p>
              <a:pPr algn="ctr">
                <a:spcBef>
                  <a:spcPct val="0"/>
                </a:spcBef>
              </a:pPr>
              <a:r>
                <a:rPr lang="en-US" altLang="ru-RU" sz="1200" dirty="0" err="1" smtClean="0">
                  <a:latin typeface="Times New Roman" panose="02020603050405020304" pitchFamily="18" charset="0"/>
                </a:rPr>
                <a:t>Dubna</a:t>
              </a:r>
              <a:endParaRPr lang="ru-RU" altLang="ru-RU" dirty="0"/>
            </a:p>
          </p:txBody>
        </p:sp>
        <p:pic>
          <p:nvPicPr>
            <p:cNvPr id="13" name="Рисунок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22428" y="0"/>
              <a:ext cx="945572" cy="945572"/>
            </a:xfrm>
            <a:prstGeom prst="rect">
              <a:avLst/>
            </a:prstGeom>
          </p:spPr>
        </p:pic>
      </p:grpSp>
      <p:sp>
        <p:nvSpPr>
          <p:cNvPr id="14" name="Текст 8"/>
          <p:cNvSpPr txBox="1">
            <a:spLocks/>
          </p:cNvSpPr>
          <p:nvPr/>
        </p:nvSpPr>
        <p:spPr>
          <a:xfrm>
            <a:off x="1737007" y="5275554"/>
            <a:ext cx="1293946" cy="392864"/>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False floor</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15" name="Текст 8"/>
          <p:cNvSpPr txBox="1">
            <a:spLocks/>
          </p:cNvSpPr>
          <p:nvPr/>
        </p:nvSpPr>
        <p:spPr>
          <a:xfrm>
            <a:off x="6096000" y="5226361"/>
            <a:ext cx="1293946" cy="392864"/>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Cable</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16" name="Текст 8"/>
          <p:cNvSpPr txBox="1">
            <a:spLocks/>
          </p:cNvSpPr>
          <p:nvPr/>
        </p:nvSpPr>
        <p:spPr>
          <a:xfrm>
            <a:off x="10290810" y="4204030"/>
            <a:ext cx="1293946" cy="392864"/>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False floor</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17" name="Текст 8"/>
          <p:cNvSpPr txBox="1">
            <a:spLocks/>
          </p:cNvSpPr>
          <p:nvPr/>
        </p:nvSpPr>
        <p:spPr>
          <a:xfrm>
            <a:off x="7363730" y="4168676"/>
            <a:ext cx="1610252" cy="545710"/>
          </a:xfrm>
          <a:prstGeom prst="rect">
            <a:avLst/>
          </a:prstGeom>
          <a:effectLst>
            <a:outerShdw blurRad="50800" dist="38100" dir="2700000" algn="tl" rotWithShape="0">
              <a:prstClr val="black">
                <a:alpha val="40000"/>
              </a:prstClr>
            </a:outerShdw>
          </a:effectLst>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ctr"/>
            <a:r>
              <a:rPr lang="en-US" b="1" dirty="0" smtClean="0">
                <a:solidFill>
                  <a:schemeClr val="accent5">
                    <a:lumMod val="75000"/>
                  </a:schemeClr>
                </a:solidFill>
                <a:latin typeface="Arial" panose="020B0604020202020204" pitchFamily="34" charset="0"/>
                <a:cs typeface="Arial" panose="020B0604020202020204" pitchFamily="34" charset="0"/>
              </a:rPr>
              <a:t>Commutation </a:t>
            </a:r>
            <a:r>
              <a:rPr lang="en-US" b="1" dirty="0" err="1" smtClean="0">
                <a:solidFill>
                  <a:schemeClr val="accent5">
                    <a:lumMod val="75000"/>
                  </a:schemeClr>
                </a:solidFill>
                <a:latin typeface="Arial" panose="020B0604020202020204" pitchFamily="34" charset="0"/>
                <a:cs typeface="Arial" panose="020B0604020202020204" pitchFamily="34" charset="0"/>
              </a:rPr>
              <a:t>busbars</a:t>
            </a:r>
            <a:endParaRPr lang="ru-RU" dirty="0">
              <a:solidFill>
                <a:schemeClr val="accent5">
                  <a:lumMod val="75000"/>
                </a:schemeClr>
              </a:solidFill>
              <a:latin typeface="Arial" panose="020B0604020202020204" pitchFamily="34" charset="0"/>
              <a:cs typeface="Arial" panose="020B0604020202020204" pitchFamily="34" charset="0"/>
            </a:endParaRPr>
          </a:p>
        </p:txBody>
      </p:sp>
      <p:sp>
        <p:nvSpPr>
          <p:cNvPr id="18" name="Стрелка вправо 17"/>
          <p:cNvSpPr/>
          <p:nvPr/>
        </p:nvSpPr>
        <p:spPr>
          <a:xfrm rot="17966404">
            <a:off x="1796679" y="4783202"/>
            <a:ext cx="939881" cy="104299"/>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rot="14159549">
            <a:off x="9829869" y="3555797"/>
            <a:ext cx="1476977" cy="93635"/>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право 19"/>
          <p:cNvSpPr/>
          <p:nvPr/>
        </p:nvSpPr>
        <p:spPr>
          <a:xfrm rot="17966404">
            <a:off x="7864264" y="3743730"/>
            <a:ext cx="939881" cy="104299"/>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Стрелка вправо 20"/>
          <p:cNvSpPr/>
          <p:nvPr/>
        </p:nvSpPr>
        <p:spPr>
          <a:xfrm rot="14063663">
            <a:off x="5855093" y="4722968"/>
            <a:ext cx="1191645" cy="79437"/>
          </a:xfrm>
          <a:prstGeom prst="rightArrow">
            <a:avLst/>
          </a:prstGeom>
          <a:solidFill>
            <a:srgbClr val="C00000"/>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TextBox 21"/>
          <p:cNvSpPr txBox="1"/>
          <p:nvPr/>
        </p:nvSpPr>
        <p:spPr>
          <a:xfrm>
            <a:off x="7543453" y="4786690"/>
            <a:ext cx="3707477" cy="156966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1600" dirty="0">
                <a:latin typeface="Arial" panose="020B0604020202020204" pitchFamily="34" charset="0"/>
                <a:cs typeface="Arial" panose="020B0604020202020204" pitchFamily="34" charset="0"/>
              </a:rPr>
              <a:t>A false floor is required to keep the conditions of electrical safety</a:t>
            </a:r>
            <a:r>
              <a:rPr lang="en-US" sz="1600" dirty="0" smtClean="0">
                <a:latin typeface="Arial" panose="020B0604020202020204" pitchFamily="34" charset="0"/>
                <a:cs typeface="Arial" panose="020B0604020202020204" pitchFamily="34" charset="0"/>
              </a:rPr>
              <a:t>.</a:t>
            </a:r>
            <a:endParaRPr lang="ru-RU" sz="1600" dirty="0" smtClean="0">
              <a:latin typeface="Arial" panose="020B0604020202020204" pitchFamily="34" charset="0"/>
              <a:cs typeface="Arial" panose="020B0604020202020204" pitchFamily="34" charset="0"/>
            </a:endParaRPr>
          </a:p>
          <a:p>
            <a:endParaRPr lang="ru-RU"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false floor </a:t>
            </a:r>
            <a:r>
              <a:rPr lang="en-US" sz="1600" dirty="0" smtClean="0">
                <a:latin typeface="Arial" panose="020B0604020202020204" pitchFamily="34" charset="0"/>
                <a:cs typeface="Arial" panose="020B0604020202020204" pitchFamily="34" charset="0"/>
              </a:rPr>
              <a:t>dimensions are </a:t>
            </a:r>
            <a:r>
              <a:rPr lang="en-US" sz="1600" dirty="0">
                <a:latin typeface="Arial" panose="020B0604020202020204" pitchFamily="34" charset="0"/>
                <a:cs typeface="Arial" panose="020B0604020202020204" pitchFamily="34" charset="0"/>
              </a:rPr>
              <a:t>determined in accordance with the requirements for the necessary work.</a:t>
            </a:r>
            <a:endParaRPr lang="ru-RU" sz="1600" dirty="0">
              <a:latin typeface="Arial" panose="020B0604020202020204" pitchFamily="34" charset="0"/>
              <a:cs typeface="Arial" panose="020B0604020202020204" pitchFamily="34" charset="0"/>
            </a:endParaRPr>
          </a:p>
        </p:txBody>
      </p:sp>
      <p:sp>
        <p:nvSpPr>
          <p:cNvPr id="23" name="Дата 22"/>
          <p:cNvSpPr>
            <a:spLocks noGrp="1"/>
          </p:cNvSpPr>
          <p:nvPr>
            <p:ph type="dt" sz="half" idx="10"/>
          </p:nvPr>
        </p:nvSpPr>
        <p:spPr>
          <a:xfrm>
            <a:off x="838199" y="6356350"/>
            <a:ext cx="4864331" cy="365125"/>
          </a:xfrm>
        </p:spPr>
        <p:txBody>
          <a:bodyPr/>
          <a:lstStyle/>
          <a:p>
            <a:fld id="{8CAB8180-D92B-4446-BB7C-75E1273F3636}" type="datetime1">
              <a:rPr lang="ru-RU" smtClean="0">
                <a:solidFill>
                  <a:schemeClr val="bg2">
                    <a:lumMod val="25000"/>
                  </a:schemeClr>
                </a:solidFill>
                <a:latin typeface="Arial" panose="020B0604020202020204" pitchFamily="34" charset="0"/>
                <a:cs typeface="Arial" panose="020B0604020202020204" pitchFamily="34" charset="0"/>
              </a:rPr>
              <a:t>26.04.2023</a:t>
            </a:fld>
            <a:r>
              <a:rPr lang="en-US" smtClean="0">
                <a:solidFill>
                  <a:schemeClr val="bg2">
                    <a:lumMod val="25000"/>
                  </a:schemeClr>
                </a:solidFill>
                <a:latin typeface="Arial" panose="020B0604020202020204" pitchFamily="34" charset="0"/>
                <a:cs typeface="Arial" panose="020B0604020202020204" pitchFamily="34" charset="0"/>
              </a:rPr>
              <a:t> </a:t>
            </a:r>
            <a:r>
              <a:rPr lang="en-US" dirty="0">
                <a:solidFill>
                  <a:schemeClr val="bg2">
                    <a:lumMod val="25000"/>
                  </a:schemeClr>
                </a:solidFill>
                <a:latin typeface="Arial" panose="020B0604020202020204" pitchFamily="34" charset="0"/>
                <a:cs typeface="Arial" panose="020B0604020202020204" pitchFamily="34" charset="0"/>
              </a:rPr>
              <a:t>/ SPD Collaboration Meeting 2023 (April 24–27</a:t>
            </a:r>
            <a:r>
              <a:rPr lang="en-US" dirty="0" smtClean="0">
                <a:solidFill>
                  <a:schemeClr val="bg2">
                    <a:lumMod val="25000"/>
                  </a:schemeClr>
                </a:solidFill>
                <a:latin typeface="Arial" panose="020B0604020202020204" pitchFamily="34" charset="0"/>
                <a:cs typeface="Arial" panose="020B0604020202020204" pitchFamily="34" charset="0"/>
              </a:rPr>
              <a:t>)</a:t>
            </a:r>
            <a:endParaRPr lang="ru-RU" dirty="0">
              <a:solidFill>
                <a:schemeClr val="bg2">
                  <a:lumMod val="25000"/>
                </a:schemeClr>
              </a:solidFill>
              <a:latin typeface="Arial" panose="020B0604020202020204" pitchFamily="34" charset="0"/>
              <a:cs typeface="Arial" panose="020B0604020202020204" pitchFamily="34" charset="0"/>
            </a:endParaRPr>
          </a:p>
        </p:txBody>
      </p:sp>
      <p:pic>
        <p:nvPicPr>
          <p:cNvPr id="24" name="Рисунок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53717" y="58280"/>
            <a:ext cx="1388399" cy="787537"/>
          </a:xfrm>
          <a:prstGeom prst="rect">
            <a:avLst/>
          </a:prstGeom>
        </p:spPr>
      </p:pic>
    </p:spTree>
    <p:extLst>
      <p:ext uri="{BB962C8B-B14F-4D97-AF65-F5344CB8AC3E}">
        <p14:creationId xmlns:p14="http://schemas.microsoft.com/office/powerpoint/2010/main" val="3825350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E7352296-A92A-4BB9-B84C-4E2E675DF5A0}" type="slidenum">
              <a:rPr lang="ru-RU" smtClean="0">
                <a:solidFill>
                  <a:schemeClr val="bg2">
                    <a:lumMod val="25000"/>
                  </a:schemeClr>
                </a:solidFill>
              </a:rPr>
              <a:t>4</a:t>
            </a:fld>
            <a:endParaRPr lang="ru-RU">
              <a:solidFill>
                <a:schemeClr val="bg2">
                  <a:lumMod val="25000"/>
                </a:schemeClr>
              </a:solidFill>
            </a:endParaRPr>
          </a:p>
        </p:txBody>
      </p:sp>
      <p:grpSp>
        <p:nvGrpSpPr>
          <p:cNvPr id="7" name="Группа 6"/>
          <p:cNvGrpSpPr/>
          <p:nvPr/>
        </p:nvGrpSpPr>
        <p:grpSpPr>
          <a:xfrm>
            <a:off x="62000" y="4559"/>
            <a:ext cx="12068000" cy="945572"/>
            <a:chOff x="0" y="0"/>
            <a:chExt cx="12068000" cy="945572"/>
          </a:xfrm>
          <a:effectLst>
            <a:outerShdw blurRad="50800" dist="38100" dir="2700000" algn="tl" rotWithShape="0">
              <a:prstClr val="black">
                <a:alpha val="40000"/>
              </a:prstClr>
            </a:outerShdw>
          </a:effectLst>
        </p:grpSpPr>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3084" cy="918038"/>
            </a:xfrm>
            <a:prstGeom prst="rect">
              <a:avLst/>
            </a:prstGeom>
          </p:spPr>
        </p:pic>
        <p:sp>
          <p:nvSpPr>
            <p:cNvPr id="9" name="Прямоугольник 8"/>
            <p:cNvSpPr/>
            <p:nvPr/>
          </p:nvSpPr>
          <p:spPr>
            <a:xfrm>
              <a:off x="583200" y="93003"/>
              <a:ext cx="2385753" cy="769441"/>
            </a:xfrm>
            <a:prstGeom prst="rect">
              <a:avLst/>
            </a:prstGeom>
          </p:spPr>
          <p:txBody>
            <a:bodyPr wrap="square">
              <a:spAutoFit/>
            </a:bodyPr>
            <a:lstStyle/>
            <a:p>
              <a:pPr algn="ctr">
                <a:spcBef>
                  <a:spcPct val="0"/>
                </a:spcBef>
              </a:pPr>
              <a:r>
                <a:rPr lang="en-US" altLang="ru-RU" sz="1600" b="1" dirty="0">
                  <a:latin typeface="Times New Roman" panose="02020603050405020304" pitchFamily="18" charset="0"/>
                </a:rPr>
                <a:t>The </a:t>
              </a:r>
              <a:r>
                <a:rPr lang="en-US" altLang="ru-RU" sz="1600" b="1" dirty="0" err="1">
                  <a:latin typeface="Times New Roman" panose="02020603050405020304" pitchFamily="18" charset="0"/>
                </a:rPr>
                <a:t>Budker</a:t>
              </a:r>
              <a:r>
                <a:rPr lang="en-US" altLang="ru-RU" sz="1600" b="1" dirty="0">
                  <a:latin typeface="Times New Roman" panose="02020603050405020304" pitchFamily="18" charset="0"/>
                </a:rPr>
                <a:t> Institute</a:t>
              </a:r>
              <a:endParaRPr lang="en-US" altLang="ru-RU" sz="1100" dirty="0">
                <a:latin typeface="Times New Roman" panose="02020603050405020304" pitchFamily="18" charset="0"/>
              </a:endParaRPr>
            </a:p>
            <a:p>
              <a:pPr algn="ctr">
                <a:spcBef>
                  <a:spcPct val="0"/>
                </a:spcBef>
              </a:pPr>
              <a:r>
                <a:rPr lang="en-US" altLang="ru-RU" sz="1600" b="1" dirty="0">
                  <a:latin typeface="Times New Roman" panose="02020603050405020304" pitchFamily="18" charset="0"/>
                </a:rPr>
                <a:t>of Nuclear Physics</a:t>
              </a:r>
              <a:endParaRPr lang="en-US" altLang="ru-RU" sz="1100" dirty="0">
                <a:latin typeface="Times New Roman" panose="02020603050405020304" pitchFamily="18" charset="0"/>
              </a:endParaRPr>
            </a:p>
            <a:p>
              <a:pPr algn="ctr">
                <a:spcBef>
                  <a:spcPct val="0"/>
                </a:spcBef>
              </a:pPr>
              <a:r>
                <a:rPr lang="en-US" altLang="ru-RU" sz="1200" dirty="0" smtClean="0">
                  <a:latin typeface="Times New Roman" panose="02020603050405020304" pitchFamily="18" charset="0"/>
                </a:rPr>
                <a:t>Novosibirsk</a:t>
              </a:r>
              <a:endParaRPr lang="ru-RU" altLang="ru-RU" dirty="0"/>
            </a:p>
          </p:txBody>
        </p:sp>
        <p:sp>
          <p:nvSpPr>
            <p:cNvPr id="10" name="Прямоугольник 9"/>
            <p:cNvSpPr/>
            <p:nvPr/>
          </p:nvSpPr>
          <p:spPr>
            <a:xfrm>
              <a:off x="9335192" y="88065"/>
              <a:ext cx="1787236" cy="769441"/>
            </a:xfrm>
            <a:prstGeom prst="rect">
              <a:avLst/>
            </a:prstGeom>
          </p:spPr>
          <p:txBody>
            <a:bodyPr wrap="square">
              <a:spAutoFit/>
            </a:bodyPr>
            <a:lstStyle/>
            <a:p>
              <a:pPr algn="ctr">
                <a:spcBef>
                  <a:spcPct val="0"/>
                </a:spcBef>
              </a:pPr>
              <a:r>
                <a:rPr lang="en-US" altLang="ru-RU" sz="1600" b="1" dirty="0" smtClean="0">
                  <a:latin typeface="Times New Roman" panose="02020603050405020304" pitchFamily="18" charset="0"/>
                </a:rPr>
                <a:t>Joint Institute for</a:t>
              </a:r>
              <a:endParaRPr lang="en-US" altLang="ru-RU" sz="1100" dirty="0">
                <a:latin typeface="Times New Roman" panose="02020603050405020304" pitchFamily="18" charset="0"/>
              </a:endParaRPr>
            </a:p>
            <a:p>
              <a:pPr algn="ctr">
                <a:spcBef>
                  <a:spcPct val="0"/>
                </a:spcBef>
              </a:pPr>
              <a:r>
                <a:rPr lang="en-US" altLang="ru-RU" sz="1600" b="1" dirty="0" smtClean="0">
                  <a:latin typeface="Times New Roman" panose="02020603050405020304" pitchFamily="18" charset="0"/>
                </a:rPr>
                <a:t>Nuclear</a:t>
              </a:r>
              <a:r>
                <a:rPr lang="en-US" altLang="ru-RU" sz="1600" b="1" dirty="0">
                  <a:latin typeface="Times New Roman" panose="02020603050405020304" pitchFamily="18" charset="0"/>
                </a:rPr>
                <a:t> </a:t>
              </a:r>
              <a:r>
                <a:rPr lang="en-US" altLang="ru-RU" sz="1600" b="1" dirty="0" smtClean="0">
                  <a:latin typeface="Times New Roman" panose="02020603050405020304" pitchFamily="18" charset="0"/>
                </a:rPr>
                <a:t>Research</a:t>
              </a:r>
              <a:endParaRPr lang="en-US" altLang="ru-RU" sz="1100" dirty="0">
                <a:latin typeface="Times New Roman" panose="02020603050405020304" pitchFamily="18" charset="0"/>
              </a:endParaRPr>
            </a:p>
            <a:p>
              <a:pPr algn="ctr">
                <a:spcBef>
                  <a:spcPct val="0"/>
                </a:spcBef>
              </a:pPr>
              <a:r>
                <a:rPr lang="en-US" altLang="ru-RU" sz="1200" dirty="0" err="1" smtClean="0">
                  <a:latin typeface="Times New Roman" panose="02020603050405020304" pitchFamily="18" charset="0"/>
                </a:rPr>
                <a:t>Dubna</a:t>
              </a:r>
              <a:endParaRPr lang="ru-RU" altLang="ru-RU" dirty="0"/>
            </a:p>
          </p:txBody>
        </p:sp>
        <p:pic>
          <p:nvPicPr>
            <p:cNvPr id="11" name="Рисунок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2428" y="0"/>
              <a:ext cx="945572" cy="945572"/>
            </a:xfrm>
            <a:prstGeom prst="rect">
              <a:avLst/>
            </a:prstGeom>
          </p:spPr>
        </p:pic>
      </p:grpSp>
      <p:sp>
        <p:nvSpPr>
          <p:cNvPr id="12" name="Дата 11"/>
          <p:cNvSpPr>
            <a:spLocks noGrp="1"/>
          </p:cNvSpPr>
          <p:nvPr>
            <p:ph type="dt" sz="half" idx="10"/>
          </p:nvPr>
        </p:nvSpPr>
        <p:spPr>
          <a:xfrm>
            <a:off x="838200" y="6356350"/>
            <a:ext cx="5155276" cy="365125"/>
          </a:xfrm>
        </p:spPr>
        <p:txBody>
          <a:bodyPr/>
          <a:lstStyle/>
          <a:p>
            <a:fld id="{73B43E13-B454-4D6E-815B-7AE6327EB21A}" type="datetime1">
              <a:rPr lang="ru-RU" smtClean="0">
                <a:solidFill>
                  <a:schemeClr val="bg2">
                    <a:lumMod val="25000"/>
                  </a:schemeClr>
                </a:solidFill>
                <a:latin typeface="Arial" panose="020B0604020202020204" pitchFamily="34" charset="0"/>
                <a:cs typeface="Arial" panose="020B0604020202020204" pitchFamily="34" charset="0"/>
              </a:rPr>
              <a:t>26.04.2023</a:t>
            </a:fld>
            <a:r>
              <a:rPr lang="en-US" smtClean="0">
                <a:solidFill>
                  <a:schemeClr val="bg2">
                    <a:lumMod val="25000"/>
                  </a:schemeClr>
                </a:solidFill>
                <a:latin typeface="Arial" panose="020B0604020202020204" pitchFamily="34" charset="0"/>
                <a:cs typeface="Arial" panose="020B0604020202020204" pitchFamily="34" charset="0"/>
              </a:rPr>
              <a:t> </a:t>
            </a:r>
            <a:r>
              <a:rPr lang="en-US" dirty="0">
                <a:solidFill>
                  <a:schemeClr val="bg2">
                    <a:lumMod val="25000"/>
                  </a:schemeClr>
                </a:solidFill>
                <a:latin typeface="Arial" panose="020B0604020202020204" pitchFamily="34" charset="0"/>
                <a:cs typeface="Arial" panose="020B0604020202020204" pitchFamily="34" charset="0"/>
              </a:rPr>
              <a:t>/ SPD Collaboration Meeting 2023 (April 24–27</a:t>
            </a:r>
            <a:r>
              <a:rPr lang="en-US" dirty="0" smtClean="0">
                <a:solidFill>
                  <a:schemeClr val="bg2">
                    <a:lumMod val="25000"/>
                  </a:schemeClr>
                </a:solidFill>
                <a:latin typeface="Arial" panose="020B0604020202020204" pitchFamily="34" charset="0"/>
                <a:cs typeface="Arial" panose="020B0604020202020204" pitchFamily="34" charset="0"/>
              </a:rPr>
              <a:t>)</a:t>
            </a:r>
            <a:endParaRPr lang="ru-RU" dirty="0">
              <a:solidFill>
                <a:schemeClr val="bg2">
                  <a:lumMod val="25000"/>
                </a:schemeClr>
              </a:solidFill>
              <a:latin typeface="Arial" panose="020B0604020202020204" pitchFamily="34" charset="0"/>
              <a:cs typeface="Arial" panose="020B0604020202020204" pitchFamily="34" charset="0"/>
            </a:endParaRPr>
          </a:p>
        </p:txBody>
      </p:sp>
      <p:sp>
        <p:nvSpPr>
          <p:cNvPr id="13" name="Прямоугольник 12"/>
          <p:cNvSpPr/>
          <p:nvPr/>
        </p:nvSpPr>
        <p:spPr>
          <a:xfrm>
            <a:off x="1169693" y="1332407"/>
            <a:ext cx="1582484" cy="677108"/>
          </a:xfrm>
          <a:prstGeom prst="rect">
            <a:avLst/>
          </a:prstGeom>
        </p:spPr>
        <p:txBody>
          <a:bodyPr wrap="none">
            <a:spAutoFit/>
          </a:bodyPr>
          <a:lstStyle/>
          <a:p>
            <a:r>
              <a:rPr lang="en-US" sz="2000" b="1" i="1" dirty="0" smtClean="0">
                <a:solidFill>
                  <a:srgbClr val="C00000"/>
                </a:solidFill>
                <a:latin typeface="Arial" panose="020B0604020202020204" pitchFamily="34" charset="0"/>
                <a:cs typeface="Arial" panose="020B0604020202020204" pitchFamily="34" charset="0"/>
              </a:rPr>
              <a:t>Conclusion</a:t>
            </a:r>
          </a:p>
          <a:p>
            <a:endParaRPr lang="ru-RU" dirty="0"/>
          </a:p>
        </p:txBody>
      </p:sp>
      <p:sp>
        <p:nvSpPr>
          <p:cNvPr id="14" name="TextBox 13"/>
          <p:cNvSpPr txBox="1"/>
          <p:nvPr/>
        </p:nvSpPr>
        <p:spPr>
          <a:xfrm>
            <a:off x="834318" y="1978738"/>
            <a:ext cx="9938977" cy="1631216"/>
          </a:xfrm>
          <a:prstGeom prst="rect">
            <a:avLst/>
          </a:prstGeom>
          <a:noFill/>
          <a:effectLst>
            <a:outerShdw blurRad="50800" dist="38100" dir="2700000" algn="tl" rotWithShape="0">
              <a:prstClr val="black">
                <a:alpha val="40000"/>
              </a:prstClr>
            </a:outerShdw>
          </a:effectLst>
        </p:spPr>
        <p:txBody>
          <a:bodyPr wrap="square" rtlCol="0">
            <a:spAutoFit/>
          </a:bodyPr>
          <a:lstStyle/>
          <a:p>
            <a:pPr>
              <a:lnSpc>
                <a:spcPct val="200000"/>
              </a:lnSpc>
            </a:pPr>
            <a:r>
              <a:rPr lang="en-US" b="1" dirty="0">
                <a:latin typeface="Arial" panose="020B0604020202020204" pitchFamily="34" charset="0"/>
                <a:cs typeface="Arial" panose="020B0604020202020204" pitchFamily="34" charset="0"/>
              </a:rPr>
              <a:t>Further design of the SPD solenoid requires</a:t>
            </a:r>
            <a:r>
              <a:rPr lang="en-US" b="1" dirty="0" smtClean="0">
                <a:latin typeface="Arial" panose="020B0604020202020204" pitchFamily="34" charset="0"/>
                <a:cs typeface="Arial" panose="020B0604020202020204" pitchFamily="34" charset="0"/>
              </a:rPr>
              <a:t>:</a:t>
            </a:r>
            <a:endParaRPr lang="ru-RU" b="1" dirty="0" smtClean="0">
              <a:latin typeface="Arial" panose="020B0604020202020204" pitchFamily="34" charset="0"/>
              <a:cs typeface="Arial" panose="020B0604020202020204" pitchFamily="34" charset="0"/>
            </a:endParaRPr>
          </a:p>
          <a:p>
            <a:pPr marL="285750" indent="-285750">
              <a:lnSpc>
                <a:spcPct val="200000"/>
              </a:lnSpc>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dimensions and 3D model of the frame for sliding endcap halves;</a:t>
            </a:r>
          </a:p>
          <a:p>
            <a:pPr marL="285750" indent="-285750">
              <a:lnSpc>
                <a:spcPct val="200000"/>
              </a:lnSpc>
              <a:buFont typeface="Arial" panose="020B0604020202020204" pitchFamily="34" charset="0"/>
              <a:buChar char="•"/>
            </a:pPr>
            <a:r>
              <a:rPr lang="en-US" sz="1600" dirty="0" smtClean="0">
                <a:latin typeface="Arial" panose="020B0604020202020204" pitchFamily="34" charset="0"/>
                <a:cs typeface="Arial" panose="020B0604020202020204" pitchFamily="34" charset="0"/>
              </a:rPr>
              <a:t>The type, dimensions </a:t>
            </a:r>
            <a:r>
              <a:rPr lang="en-US" sz="1600" dirty="0">
                <a:latin typeface="Arial" panose="020B0604020202020204" pitchFamily="34" charset="0"/>
                <a:cs typeface="Arial" panose="020B0604020202020204" pitchFamily="34" charset="0"/>
              </a:rPr>
              <a:t>and 3D model of </a:t>
            </a:r>
            <a:r>
              <a:rPr lang="en-US" sz="1600" dirty="0" smtClean="0">
                <a:latin typeface="Arial" panose="020B0604020202020204" pitchFamily="34" charset="0"/>
                <a:cs typeface="Arial" panose="020B0604020202020204" pitchFamily="34" charset="0"/>
              </a:rPr>
              <a:t>the working platform.</a:t>
            </a:r>
          </a:p>
        </p:txBody>
      </p:sp>
      <p:pic>
        <p:nvPicPr>
          <p:cNvPr id="17" name="Рисунок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3717" y="58280"/>
            <a:ext cx="1388399" cy="787537"/>
          </a:xfrm>
          <a:prstGeom prst="rect">
            <a:avLst/>
          </a:prstGeom>
        </p:spPr>
      </p:pic>
    </p:spTree>
    <p:extLst>
      <p:ext uri="{BB962C8B-B14F-4D97-AF65-F5344CB8AC3E}">
        <p14:creationId xmlns:p14="http://schemas.microsoft.com/office/powerpoint/2010/main" val="71959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838199" y="6356350"/>
            <a:ext cx="4340629" cy="365125"/>
          </a:xfrm>
        </p:spPr>
        <p:txBody>
          <a:bodyPr/>
          <a:lstStyle/>
          <a:p>
            <a:fld id="{A930D376-4E85-43DF-81F4-1C0E2879B26D}" type="datetime1">
              <a:rPr lang="ru-RU" smtClean="0">
                <a:solidFill>
                  <a:schemeClr val="bg2">
                    <a:lumMod val="25000"/>
                  </a:schemeClr>
                </a:solidFill>
                <a:latin typeface="Arial" panose="020B0604020202020204" pitchFamily="34" charset="0"/>
                <a:cs typeface="Arial" panose="020B0604020202020204" pitchFamily="34" charset="0"/>
              </a:rPr>
              <a:t>26.04.2023</a:t>
            </a:fld>
            <a:r>
              <a:rPr lang="en-US" smtClean="0">
                <a:solidFill>
                  <a:schemeClr val="bg2">
                    <a:lumMod val="25000"/>
                  </a:schemeClr>
                </a:solidFill>
                <a:latin typeface="Arial" panose="020B0604020202020204" pitchFamily="34" charset="0"/>
                <a:cs typeface="Arial" panose="020B0604020202020204" pitchFamily="34" charset="0"/>
              </a:rPr>
              <a:t> </a:t>
            </a:r>
            <a:r>
              <a:rPr lang="en-US" dirty="0">
                <a:solidFill>
                  <a:schemeClr val="bg2">
                    <a:lumMod val="25000"/>
                  </a:schemeClr>
                </a:solidFill>
                <a:latin typeface="Arial" panose="020B0604020202020204" pitchFamily="34" charset="0"/>
                <a:cs typeface="Arial" panose="020B0604020202020204" pitchFamily="34" charset="0"/>
              </a:rPr>
              <a:t>/ SPD Collaboration Meeting 2023 (April 24–27</a:t>
            </a:r>
            <a:r>
              <a:rPr lang="en-US" dirty="0" smtClean="0">
                <a:solidFill>
                  <a:schemeClr val="bg2">
                    <a:lumMod val="25000"/>
                  </a:schemeClr>
                </a:solidFill>
                <a:latin typeface="Arial" panose="020B0604020202020204" pitchFamily="34" charset="0"/>
                <a:cs typeface="Arial" panose="020B0604020202020204" pitchFamily="34" charset="0"/>
              </a:rPr>
              <a:t>)</a:t>
            </a:r>
            <a:endParaRPr lang="ru-RU" dirty="0">
              <a:solidFill>
                <a:schemeClr val="bg2">
                  <a:lumMod val="25000"/>
                </a:schemeClr>
              </a:solidFill>
              <a:latin typeface="Arial" panose="020B0604020202020204" pitchFamily="34" charset="0"/>
              <a:cs typeface="Arial" panose="020B0604020202020204" pitchFamily="34" charset="0"/>
            </a:endParaRPr>
          </a:p>
        </p:txBody>
      </p:sp>
      <p:sp>
        <p:nvSpPr>
          <p:cNvPr id="3" name="Номер слайда 2"/>
          <p:cNvSpPr>
            <a:spLocks noGrp="1"/>
          </p:cNvSpPr>
          <p:nvPr>
            <p:ph type="sldNum" sz="quarter" idx="12"/>
          </p:nvPr>
        </p:nvSpPr>
        <p:spPr/>
        <p:txBody>
          <a:bodyPr/>
          <a:lstStyle/>
          <a:p>
            <a:fld id="{8DDE14B9-D422-4A26-A148-CF590E5B0CB2}" type="slidenum">
              <a:rPr lang="ru-RU" smtClean="0">
                <a:solidFill>
                  <a:schemeClr val="bg2">
                    <a:lumMod val="25000"/>
                  </a:schemeClr>
                </a:solidFill>
              </a:rPr>
              <a:t>5</a:t>
            </a:fld>
            <a:endParaRPr lang="ru-RU" dirty="0">
              <a:solidFill>
                <a:schemeClr val="bg2">
                  <a:lumMod val="25000"/>
                </a:schemeClr>
              </a:solidFill>
            </a:endParaRPr>
          </a:p>
        </p:txBody>
      </p:sp>
      <p:sp>
        <p:nvSpPr>
          <p:cNvPr id="4" name="Прямоугольник 3"/>
          <p:cNvSpPr/>
          <p:nvPr/>
        </p:nvSpPr>
        <p:spPr>
          <a:xfrm>
            <a:off x="1986742" y="2407565"/>
            <a:ext cx="7639396" cy="1754326"/>
          </a:xfrm>
          <a:prstGeom prst="rect">
            <a:avLst/>
          </a:prstGeom>
        </p:spPr>
        <p:txBody>
          <a:bodyPr wrap="square">
            <a:spAutoFit/>
          </a:bodyPr>
          <a:lstStyle/>
          <a:p>
            <a:pPr algn="ctr"/>
            <a:r>
              <a:rPr lang="en-US" sz="5400" b="1" i="1" dirty="0" smtClean="0">
                <a:ln w="0"/>
                <a:solidFill>
                  <a:srgbClr val="C00000"/>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Thank you for your attention!</a:t>
            </a:r>
            <a:endParaRPr lang="ru-RU" sz="5400" dirty="0"/>
          </a:p>
        </p:txBody>
      </p:sp>
      <p:grpSp>
        <p:nvGrpSpPr>
          <p:cNvPr id="5" name="Группа 4"/>
          <p:cNvGrpSpPr/>
          <p:nvPr/>
        </p:nvGrpSpPr>
        <p:grpSpPr>
          <a:xfrm>
            <a:off x="62000" y="4559"/>
            <a:ext cx="12068000" cy="945572"/>
            <a:chOff x="0" y="0"/>
            <a:chExt cx="12068000" cy="945572"/>
          </a:xfrm>
          <a:effectLst>
            <a:outerShdw blurRad="50800" dist="38100" dir="2700000" algn="tl" rotWithShape="0">
              <a:prstClr val="black">
                <a:alpha val="40000"/>
              </a:prstClr>
            </a:outerShdw>
          </a:effectLst>
        </p:grpSpPr>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73084" cy="918038"/>
            </a:xfrm>
            <a:prstGeom prst="rect">
              <a:avLst/>
            </a:prstGeom>
          </p:spPr>
        </p:pic>
        <p:sp>
          <p:nvSpPr>
            <p:cNvPr id="7" name="Прямоугольник 6"/>
            <p:cNvSpPr/>
            <p:nvPr/>
          </p:nvSpPr>
          <p:spPr>
            <a:xfrm>
              <a:off x="583200" y="93003"/>
              <a:ext cx="2385753" cy="769441"/>
            </a:xfrm>
            <a:prstGeom prst="rect">
              <a:avLst/>
            </a:prstGeom>
          </p:spPr>
          <p:txBody>
            <a:bodyPr wrap="square">
              <a:spAutoFit/>
            </a:bodyPr>
            <a:lstStyle/>
            <a:p>
              <a:pPr algn="ctr">
                <a:spcBef>
                  <a:spcPct val="0"/>
                </a:spcBef>
              </a:pPr>
              <a:r>
                <a:rPr lang="en-US" altLang="ru-RU" sz="1600" b="1" dirty="0">
                  <a:latin typeface="Times New Roman" panose="02020603050405020304" pitchFamily="18" charset="0"/>
                </a:rPr>
                <a:t>The </a:t>
              </a:r>
              <a:r>
                <a:rPr lang="en-US" altLang="ru-RU" sz="1600" b="1" dirty="0" err="1">
                  <a:latin typeface="Times New Roman" panose="02020603050405020304" pitchFamily="18" charset="0"/>
                </a:rPr>
                <a:t>Budker</a:t>
              </a:r>
              <a:r>
                <a:rPr lang="en-US" altLang="ru-RU" sz="1600" b="1" dirty="0">
                  <a:latin typeface="Times New Roman" panose="02020603050405020304" pitchFamily="18" charset="0"/>
                </a:rPr>
                <a:t> Institute</a:t>
              </a:r>
              <a:endParaRPr lang="en-US" altLang="ru-RU" sz="1100" dirty="0">
                <a:latin typeface="Times New Roman" panose="02020603050405020304" pitchFamily="18" charset="0"/>
              </a:endParaRPr>
            </a:p>
            <a:p>
              <a:pPr algn="ctr">
                <a:spcBef>
                  <a:spcPct val="0"/>
                </a:spcBef>
              </a:pPr>
              <a:r>
                <a:rPr lang="en-US" altLang="ru-RU" sz="1600" b="1" dirty="0">
                  <a:latin typeface="Times New Roman" panose="02020603050405020304" pitchFamily="18" charset="0"/>
                </a:rPr>
                <a:t>of Nuclear Physics</a:t>
              </a:r>
              <a:endParaRPr lang="en-US" altLang="ru-RU" sz="1100" dirty="0">
                <a:latin typeface="Times New Roman" panose="02020603050405020304" pitchFamily="18" charset="0"/>
              </a:endParaRPr>
            </a:p>
            <a:p>
              <a:pPr algn="ctr">
                <a:spcBef>
                  <a:spcPct val="0"/>
                </a:spcBef>
              </a:pPr>
              <a:r>
                <a:rPr lang="en-US" altLang="ru-RU" sz="1200" dirty="0" smtClean="0">
                  <a:latin typeface="Times New Roman" panose="02020603050405020304" pitchFamily="18" charset="0"/>
                </a:rPr>
                <a:t>Novosibirsk</a:t>
              </a:r>
              <a:endParaRPr lang="ru-RU" altLang="ru-RU" dirty="0"/>
            </a:p>
          </p:txBody>
        </p:sp>
        <p:sp>
          <p:nvSpPr>
            <p:cNvPr id="8" name="Прямоугольник 7"/>
            <p:cNvSpPr/>
            <p:nvPr/>
          </p:nvSpPr>
          <p:spPr>
            <a:xfrm>
              <a:off x="9335192" y="88065"/>
              <a:ext cx="1787236" cy="769441"/>
            </a:xfrm>
            <a:prstGeom prst="rect">
              <a:avLst/>
            </a:prstGeom>
          </p:spPr>
          <p:txBody>
            <a:bodyPr wrap="square">
              <a:spAutoFit/>
            </a:bodyPr>
            <a:lstStyle/>
            <a:p>
              <a:pPr algn="ctr">
                <a:spcBef>
                  <a:spcPct val="0"/>
                </a:spcBef>
              </a:pPr>
              <a:r>
                <a:rPr lang="en-US" altLang="ru-RU" sz="1600" b="1" dirty="0" smtClean="0">
                  <a:latin typeface="Times New Roman" panose="02020603050405020304" pitchFamily="18" charset="0"/>
                </a:rPr>
                <a:t>Joint Institute for</a:t>
              </a:r>
              <a:endParaRPr lang="en-US" altLang="ru-RU" sz="1100" dirty="0">
                <a:latin typeface="Times New Roman" panose="02020603050405020304" pitchFamily="18" charset="0"/>
              </a:endParaRPr>
            </a:p>
            <a:p>
              <a:pPr algn="ctr">
                <a:spcBef>
                  <a:spcPct val="0"/>
                </a:spcBef>
              </a:pPr>
              <a:r>
                <a:rPr lang="en-US" altLang="ru-RU" sz="1600" b="1" dirty="0" smtClean="0">
                  <a:latin typeface="Times New Roman" panose="02020603050405020304" pitchFamily="18" charset="0"/>
                </a:rPr>
                <a:t>Nuclear</a:t>
              </a:r>
              <a:r>
                <a:rPr lang="en-US" altLang="ru-RU" sz="1600" b="1" dirty="0">
                  <a:latin typeface="Times New Roman" panose="02020603050405020304" pitchFamily="18" charset="0"/>
                </a:rPr>
                <a:t> </a:t>
              </a:r>
              <a:r>
                <a:rPr lang="en-US" altLang="ru-RU" sz="1600" b="1" dirty="0" smtClean="0">
                  <a:latin typeface="Times New Roman" panose="02020603050405020304" pitchFamily="18" charset="0"/>
                </a:rPr>
                <a:t>Research</a:t>
              </a:r>
              <a:endParaRPr lang="en-US" altLang="ru-RU" sz="1100" dirty="0">
                <a:latin typeface="Times New Roman" panose="02020603050405020304" pitchFamily="18" charset="0"/>
              </a:endParaRPr>
            </a:p>
            <a:p>
              <a:pPr algn="ctr">
                <a:spcBef>
                  <a:spcPct val="0"/>
                </a:spcBef>
              </a:pPr>
              <a:r>
                <a:rPr lang="en-US" altLang="ru-RU" sz="1200" dirty="0" err="1" smtClean="0">
                  <a:latin typeface="Times New Roman" panose="02020603050405020304" pitchFamily="18" charset="0"/>
                </a:rPr>
                <a:t>Dubna</a:t>
              </a:r>
              <a:endParaRPr lang="ru-RU" altLang="ru-RU" dirty="0"/>
            </a:p>
          </p:txBody>
        </p:sp>
        <p:pic>
          <p:nvPicPr>
            <p:cNvPr id="9" name="Рисунок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2428" y="0"/>
              <a:ext cx="945572" cy="945572"/>
            </a:xfrm>
            <a:prstGeom prst="rect">
              <a:avLst/>
            </a:prstGeom>
          </p:spPr>
        </p:pic>
      </p:grpSp>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3717" y="58280"/>
            <a:ext cx="1388399" cy="787537"/>
          </a:xfrm>
          <a:prstGeom prst="rect">
            <a:avLst/>
          </a:prstGeom>
        </p:spPr>
      </p:pic>
    </p:spTree>
    <p:extLst>
      <p:ext uri="{BB962C8B-B14F-4D97-AF65-F5344CB8AC3E}">
        <p14:creationId xmlns:p14="http://schemas.microsoft.com/office/powerpoint/2010/main" val="1492109803"/>
      </p:ext>
    </p:extLst>
  </p:cSld>
  <p:clrMapOvr>
    <a:masterClrMapping/>
  </p:clrMapOvr>
</p:sld>
</file>

<file path=ppt/theme/theme1.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1120</TotalTime>
  <Words>304</Words>
  <Application>Microsoft Office PowerPoint</Application>
  <PresentationFormat>Широкоэкранный</PresentationFormat>
  <Paragraphs>67</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Arial Black</vt:lpstr>
      <vt:lpstr>Calibri</vt:lpstr>
      <vt:lpstr>Calibri Light</vt:lpstr>
      <vt:lpstr>Times New Roman</vt:lpstr>
      <vt:lpstr>Специальное оформление</vt:lpstr>
      <vt:lpstr>Alignment Components and Supports for Control Dewar Vessel and Current Leads</vt:lpstr>
      <vt:lpstr>General guidelines for using the platform</vt:lpstr>
      <vt:lpstr>Презентация PowerPoint</vt:lpstr>
      <vt:lpstr>Презентация PowerPoint</vt:lpstr>
      <vt:lpstr>Презентация PowerPoint</vt:lpstr>
    </vt:vector>
  </TitlesOfParts>
  <Company>BINP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Windows User</dc:creator>
  <cp:lastModifiedBy>Windows User</cp:lastModifiedBy>
  <cp:revision>31</cp:revision>
  <dcterms:created xsi:type="dcterms:W3CDTF">2023-04-25T10:32:42Z</dcterms:created>
  <dcterms:modified xsi:type="dcterms:W3CDTF">2023-04-26T05:23:36Z</dcterms:modified>
</cp:coreProperties>
</file>