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8" r:id="rId2"/>
    <p:sldId id="330" r:id="rId3"/>
    <p:sldId id="356" r:id="rId4"/>
    <p:sldId id="357" r:id="rId5"/>
    <p:sldId id="358" r:id="rId6"/>
    <p:sldId id="359" r:id="rId7"/>
    <p:sldId id="360" r:id="rId8"/>
    <p:sldId id="361" r:id="rId9"/>
    <p:sldId id="362" r:id="rId10"/>
    <p:sldId id="363" r:id="rId11"/>
    <p:sldId id="364" r:id="rId12"/>
    <p:sldId id="365" r:id="rId13"/>
    <p:sldId id="366" r:id="rId14"/>
    <p:sldId id="367" r:id="rId15"/>
    <p:sldId id="368" r:id="rId16"/>
    <p:sldId id="369" r:id="rId17"/>
    <p:sldId id="370" r:id="rId18"/>
    <p:sldId id="371" r:id="rId19"/>
    <p:sldId id="372" r:id="rId20"/>
    <p:sldId id="373" r:id="rId21"/>
    <p:sldId id="374" r:id="rId22"/>
    <p:sldId id="375" r:id="rId23"/>
    <p:sldId id="376" r:id="rId24"/>
    <p:sldId id="377" r:id="rId25"/>
    <p:sldId id="378" r:id="rId26"/>
    <p:sldId id="379" r:id="rId27"/>
    <p:sldId id="380" r:id="rId28"/>
    <p:sldId id="381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2" r:id="rId39"/>
    <p:sldId id="391" r:id="rId40"/>
    <p:sldId id="393" r:id="rId41"/>
    <p:sldId id="394" r:id="rId42"/>
    <p:sldId id="355" r:id="rId43"/>
  </p:sldIdLst>
  <p:sldSz cx="12192000" cy="68580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D68BD33-9399-470A-9A72-E0BF1FC754FE}">
          <p14:sldIdLst>
            <p14:sldId id="258"/>
            <p14:sldId id="330"/>
          </p14:sldIdLst>
        </p14:section>
        <p14:section name="Базовые принципы" id="{6DD40500-6269-41AE-B3C7-11A73DD567E8}">
          <p14:sldIdLst>
            <p14:sldId id="356"/>
            <p14:sldId id="357"/>
            <p14:sldId id="358"/>
            <p14:sldId id="359"/>
          </p14:sldIdLst>
        </p14:section>
        <p14:section name="Ускорители" id="{4ED793BC-2F7B-482D-9EF7-960C1EB6EB1F}">
          <p14:sldIdLst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</p14:sldIdLst>
        </p14:section>
        <p14:section name="Орбита. Устойчивость" id="{E4E014B6-D7FC-4863-B2F7-DE2FA6E55B30}">
          <p14:sldIdLst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</p14:sldIdLst>
        </p14:section>
        <p14:section name="Магниты" id="{690721E3-920C-4C01-ABC0-099C4389974D}">
          <p14:sldIdLst>
            <p14:sldId id="382"/>
            <p14:sldId id="383"/>
            <p14:sldId id="384"/>
            <p14:sldId id="385"/>
            <p14:sldId id="386"/>
          </p14:sldIdLst>
        </p14:section>
        <p14:section name="Сверхпроводимость" id="{4D24D856-D6B3-482C-85E0-CB41ABA78CDB}">
          <p14:sldIdLst>
            <p14:sldId id="387"/>
            <p14:sldId id="388"/>
            <p14:sldId id="389"/>
            <p14:sldId id="390"/>
            <p14:sldId id="392"/>
            <p14:sldId id="391"/>
          </p14:sldIdLst>
        </p14:section>
        <p14:section name="Специальные магниты" id="{901FEA30-AE30-4285-96B7-AAE04A78D4DB}">
          <p14:sldIdLst>
            <p14:sldId id="393"/>
            <p14:sldId id="394"/>
          </p14:sldIdLst>
        </p14:section>
        <p14:section name="Заключение" id="{62C845BC-A73C-43ED-AD29-A2979F2813D3}">
          <p14:sldIdLst>
            <p14:sldId id="3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 Ш" initials="МШ" lastIdx="2" clrIdx="0">
    <p:extLst>
      <p:ext uri="{19B8F6BF-5375-455C-9EA6-DF929625EA0E}">
        <p15:presenceInfo xmlns:p15="http://schemas.microsoft.com/office/powerpoint/2012/main" userId="e9928649b77ef44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F3B"/>
    <a:srgbClr val="83C572"/>
    <a:srgbClr val="5B9BD5"/>
    <a:srgbClr val="F69E00"/>
    <a:srgbClr val="CFD5EA"/>
    <a:srgbClr val="0000DE"/>
    <a:srgbClr val="FFC000"/>
    <a:srgbClr val="9DFF9D"/>
    <a:srgbClr val="000000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 showGuides="1">
      <p:cViewPr varScale="1">
        <p:scale>
          <a:sx n="111" d="100"/>
          <a:sy n="111" d="100"/>
        </p:scale>
        <p:origin x="456" y="72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4026" y="6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F26EC3-398B-4932-A251-030C5477E91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2CB20433-12D3-47C9-8C3B-0B5369E8A242}">
      <dgm:prSet phldrT="[Текст]" custT="1"/>
      <dgm:spPr>
        <a:solidFill>
          <a:srgbClr val="F69E00"/>
        </a:solidFill>
      </dgm:spPr>
      <dgm:t>
        <a:bodyPr/>
        <a:lstStyle/>
        <a:p>
          <a:r>
            <a:rPr lang="ru-RU" sz="2400" kern="1200" dirty="0">
              <a:solidFill>
                <a:prstClr val="black"/>
              </a:solidFill>
              <a:latin typeface="Georgia" panose="02040502050405020303" pitchFamily="18" charset="0"/>
              <a:ea typeface="+mn-ea"/>
              <a:cs typeface="+mn-cs"/>
            </a:rPr>
            <a:t>Базовые принципы</a:t>
          </a:r>
          <a:endParaRPr lang="ru-RU" sz="2400" kern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05D5CEE6-B9FE-4E5A-AF4B-63670D9CE73B}" type="parTrans" cxnId="{8BAFC3F3-A5AC-4724-A493-E74D4E911470}">
      <dgm:prSet/>
      <dgm:spPr/>
      <dgm:t>
        <a:bodyPr/>
        <a:lstStyle/>
        <a:p>
          <a:endParaRPr lang="ru-RU"/>
        </a:p>
      </dgm:t>
    </dgm:pt>
    <dgm:pt modelId="{D0762DCD-9FD8-45E3-9166-0A8F0385E595}" type="sibTrans" cxnId="{8BAFC3F3-A5AC-4724-A493-E74D4E911470}">
      <dgm:prSet/>
      <dgm:spPr>
        <a:solidFill>
          <a:srgbClr val="4FAF3B"/>
        </a:solidFill>
      </dgm:spPr>
      <dgm:t>
        <a:bodyPr/>
        <a:lstStyle/>
        <a:p>
          <a:endParaRPr lang="ru-RU" dirty="0"/>
        </a:p>
      </dgm:t>
    </dgm:pt>
    <dgm:pt modelId="{8E635749-8AD2-4FFC-9AD8-298A91E66703}">
      <dgm:prSet custT="1"/>
      <dgm:spPr>
        <a:solidFill>
          <a:srgbClr val="F69E00"/>
        </a:solidFill>
      </dgm:spPr>
      <dgm:t>
        <a:bodyPr/>
        <a:lstStyle/>
        <a:p>
          <a:r>
            <a:rPr lang="ru-RU" sz="2400" dirty="0">
              <a:solidFill>
                <a:schemeClr val="tx1"/>
              </a:solidFill>
              <a:latin typeface="Georgia" panose="02040502050405020303" pitchFamily="18" charset="0"/>
            </a:rPr>
            <a:t>Заключение</a:t>
          </a:r>
        </a:p>
      </dgm:t>
    </dgm:pt>
    <dgm:pt modelId="{770D8006-D448-4F1F-A351-B9FB1E59D937}" type="parTrans" cxnId="{DD90D90D-1D0D-4EC1-9357-4432084FB184}">
      <dgm:prSet/>
      <dgm:spPr/>
      <dgm:t>
        <a:bodyPr/>
        <a:lstStyle/>
        <a:p>
          <a:endParaRPr lang="ru-RU"/>
        </a:p>
      </dgm:t>
    </dgm:pt>
    <dgm:pt modelId="{D818A8FA-8D14-4DE6-AED6-3B6B0C789756}" type="sibTrans" cxnId="{DD90D90D-1D0D-4EC1-9357-4432084FB184}">
      <dgm:prSet/>
      <dgm:spPr>
        <a:solidFill>
          <a:srgbClr val="4FAF3B"/>
        </a:solidFill>
      </dgm:spPr>
      <dgm:t>
        <a:bodyPr/>
        <a:lstStyle/>
        <a:p>
          <a:endParaRPr lang="ru-RU" dirty="0"/>
        </a:p>
      </dgm:t>
    </dgm:pt>
    <dgm:pt modelId="{C8AE668E-7D3B-4050-B5FD-3711433FBB75}">
      <dgm:prSet custT="1"/>
      <dgm:spPr>
        <a:solidFill>
          <a:srgbClr val="F69E00"/>
        </a:solidFill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Georgia" panose="02040502050405020303" pitchFamily="18" charset="0"/>
              <a:cs typeface="Segoe UI" panose="020B0502040204020203" pitchFamily="34" charset="0"/>
            </a:rPr>
            <a:t>Магниты</a:t>
          </a:r>
        </a:p>
      </dgm:t>
    </dgm:pt>
    <dgm:pt modelId="{E9CE83C6-313D-4CE5-82D5-4F4AA00D7D4D}" type="parTrans" cxnId="{AAE983D2-E611-4474-80DB-D1159481D34F}">
      <dgm:prSet/>
      <dgm:spPr/>
      <dgm:t>
        <a:bodyPr/>
        <a:lstStyle/>
        <a:p>
          <a:endParaRPr lang="ru-RU"/>
        </a:p>
      </dgm:t>
    </dgm:pt>
    <dgm:pt modelId="{2501EE21-7C5B-4CA6-B8FB-A40E1ED99AE4}" type="sibTrans" cxnId="{AAE983D2-E611-4474-80DB-D1159481D34F}">
      <dgm:prSet/>
      <dgm:spPr>
        <a:solidFill>
          <a:srgbClr val="4FAF3B"/>
        </a:solidFill>
      </dgm:spPr>
      <dgm:t>
        <a:bodyPr/>
        <a:lstStyle/>
        <a:p>
          <a:endParaRPr lang="ru-RU" dirty="0"/>
        </a:p>
      </dgm:t>
    </dgm:pt>
    <dgm:pt modelId="{2D4D6612-11E8-413E-92F6-4FE0FCD9958E}">
      <dgm:prSet custT="1"/>
      <dgm:spPr>
        <a:solidFill>
          <a:srgbClr val="F69E00"/>
        </a:solidFill>
      </dgm:spPr>
      <dgm:t>
        <a:bodyPr/>
        <a:lstStyle/>
        <a:p>
          <a:r>
            <a:rPr lang="ru-RU" sz="2400" b="0">
              <a:solidFill>
                <a:prstClr val="black"/>
              </a:solidFill>
              <a:latin typeface="Georgia" panose="02040502050405020303" pitchFamily="18" charset="0"/>
              <a:ea typeface="+mn-ea"/>
              <a:cs typeface="Segoe UI" panose="020B0502040204020203" pitchFamily="34" charset="0"/>
            </a:rPr>
            <a:t>Специальные магниты</a:t>
          </a:r>
          <a:endParaRPr lang="ru-RU" sz="2400" b="0" dirty="0">
            <a:solidFill>
              <a:schemeClr val="tx1"/>
            </a:solidFill>
            <a:latin typeface="Georgia" panose="02040502050405020303" pitchFamily="18" charset="0"/>
            <a:cs typeface="Segoe UI" panose="020B0502040204020203" pitchFamily="34" charset="0"/>
          </a:endParaRPr>
        </a:p>
      </dgm:t>
    </dgm:pt>
    <dgm:pt modelId="{638E935C-3576-46A6-91FA-584C3D490610}" type="parTrans" cxnId="{A07990E8-17CF-4E25-85A7-74B68A697159}">
      <dgm:prSet/>
      <dgm:spPr/>
      <dgm:t>
        <a:bodyPr/>
        <a:lstStyle/>
        <a:p>
          <a:endParaRPr lang="ru-RU"/>
        </a:p>
      </dgm:t>
    </dgm:pt>
    <dgm:pt modelId="{E39C65CD-4B21-4728-B281-464ABE654814}" type="sibTrans" cxnId="{A07990E8-17CF-4E25-85A7-74B68A697159}">
      <dgm:prSet/>
      <dgm:spPr>
        <a:solidFill>
          <a:srgbClr val="4FAF3B"/>
        </a:solidFill>
      </dgm:spPr>
      <dgm:t>
        <a:bodyPr/>
        <a:lstStyle/>
        <a:p>
          <a:endParaRPr lang="ru-RU"/>
        </a:p>
      </dgm:t>
    </dgm:pt>
    <dgm:pt modelId="{EE9B41E8-2676-4E90-A52F-69346DB0291B}">
      <dgm:prSet phldrT="[Текст]" custT="1"/>
      <dgm:spPr>
        <a:solidFill>
          <a:srgbClr val="F69E00"/>
        </a:solidFill>
      </dgm:spPr>
      <dgm:t>
        <a:bodyPr/>
        <a:lstStyle/>
        <a:p>
          <a:r>
            <a:rPr lang="ru-RU" sz="2400" kern="1200" dirty="0">
              <a:solidFill>
                <a:schemeClr val="tx1"/>
              </a:solidFill>
              <a:latin typeface="Georgia" panose="02040502050405020303" pitchFamily="18" charset="0"/>
            </a:rPr>
            <a:t>Ускорители</a:t>
          </a:r>
        </a:p>
      </dgm:t>
    </dgm:pt>
    <dgm:pt modelId="{17DFA8EE-2764-47F2-A728-DB6091B08A40}" type="parTrans" cxnId="{6FB5063A-8F97-426B-966F-5EA049405380}">
      <dgm:prSet/>
      <dgm:spPr/>
      <dgm:t>
        <a:bodyPr/>
        <a:lstStyle/>
        <a:p>
          <a:endParaRPr lang="ru-RU"/>
        </a:p>
      </dgm:t>
    </dgm:pt>
    <dgm:pt modelId="{337BF98A-2AD4-4794-B298-13023B747BB3}" type="sibTrans" cxnId="{6FB5063A-8F97-426B-966F-5EA049405380}">
      <dgm:prSet/>
      <dgm:spPr>
        <a:solidFill>
          <a:srgbClr val="4FAF3B"/>
        </a:solidFill>
      </dgm:spPr>
      <dgm:t>
        <a:bodyPr/>
        <a:lstStyle/>
        <a:p>
          <a:endParaRPr lang="ru-RU"/>
        </a:p>
      </dgm:t>
    </dgm:pt>
    <dgm:pt modelId="{B87FA8AD-F1CF-483A-9CC4-BB5C58711B54}">
      <dgm:prSet phldrT="[Текст]" custT="1"/>
      <dgm:spPr>
        <a:solidFill>
          <a:srgbClr val="F69E00"/>
        </a:solidFill>
      </dgm:spPr>
      <dgm:t>
        <a:bodyPr/>
        <a:lstStyle/>
        <a:p>
          <a:r>
            <a:rPr lang="ru-RU" sz="2400" b="0" dirty="0">
              <a:solidFill>
                <a:schemeClr val="tx1"/>
              </a:solidFill>
              <a:latin typeface="Georgia" panose="02040502050405020303" pitchFamily="18" charset="0"/>
              <a:cs typeface="Segoe UI" panose="020B0502040204020203" pitchFamily="34" charset="0"/>
            </a:rPr>
            <a:t>Орбита. Устойчивость</a:t>
          </a:r>
          <a:endParaRPr lang="ru-RU" sz="2400" kern="1200" dirty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F1ADDB3-55FC-4E68-8C2F-94F315FF5197}" type="parTrans" cxnId="{8D19C9CD-3093-4FD5-92AE-375A80C370ED}">
      <dgm:prSet/>
      <dgm:spPr/>
      <dgm:t>
        <a:bodyPr/>
        <a:lstStyle/>
        <a:p>
          <a:endParaRPr lang="ru-RU"/>
        </a:p>
      </dgm:t>
    </dgm:pt>
    <dgm:pt modelId="{57E9E07E-1382-4206-BED3-44F0AE79398E}" type="sibTrans" cxnId="{8D19C9CD-3093-4FD5-92AE-375A80C370ED}">
      <dgm:prSet/>
      <dgm:spPr>
        <a:solidFill>
          <a:srgbClr val="4FAF3B"/>
        </a:solidFill>
      </dgm:spPr>
      <dgm:t>
        <a:bodyPr/>
        <a:lstStyle/>
        <a:p>
          <a:endParaRPr lang="ru-RU"/>
        </a:p>
      </dgm:t>
    </dgm:pt>
    <dgm:pt modelId="{4CF542E8-518A-4B1C-BE8C-D83E14AF0853}">
      <dgm:prSet custT="1"/>
      <dgm:spPr>
        <a:solidFill>
          <a:srgbClr val="F69E00"/>
        </a:solidFill>
      </dgm:spPr>
      <dgm:t>
        <a:bodyPr/>
        <a:lstStyle/>
        <a:p>
          <a:r>
            <a:rPr lang="ru-RU" sz="2400" b="0" kern="1200" dirty="0">
              <a:solidFill>
                <a:prstClr val="black"/>
              </a:solidFill>
              <a:latin typeface="Georgia" panose="02040502050405020303" pitchFamily="18" charset="0"/>
              <a:ea typeface="+mn-ea"/>
              <a:cs typeface="Segoe UI" panose="020B0502040204020203" pitchFamily="34" charset="0"/>
            </a:rPr>
            <a:t>Сверхпроводимость</a:t>
          </a:r>
          <a:endParaRPr lang="ru-RU" sz="2400" b="0" dirty="0">
            <a:solidFill>
              <a:schemeClr val="tx1"/>
            </a:solidFill>
            <a:latin typeface="Georgia" panose="02040502050405020303" pitchFamily="18" charset="0"/>
            <a:cs typeface="Segoe UI" panose="020B0502040204020203" pitchFamily="34" charset="0"/>
          </a:endParaRPr>
        </a:p>
      </dgm:t>
    </dgm:pt>
    <dgm:pt modelId="{537099A7-A08F-4BBF-8E85-F5CDAF10766B}" type="parTrans" cxnId="{C8ABAC06-40B0-4FE1-8303-BDCA9670E5E8}">
      <dgm:prSet/>
      <dgm:spPr/>
      <dgm:t>
        <a:bodyPr/>
        <a:lstStyle/>
        <a:p>
          <a:endParaRPr lang="ru-RU"/>
        </a:p>
      </dgm:t>
    </dgm:pt>
    <dgm:pt modelId="{307CE141-50C1-4F27-A497-978BC2043213}" type="sibTrans" cxnId="{C8ABAC06-40B0-4FE1-8303-BDCA9670E5E8}">
      <dgm:prSet/>
      <dgm:spPr>
        <a:solidFill>
          <a:srgbClr val="4FAF3B"/>
        </a:solidFill>
      </dgm:spPr>
      <dgm:t>
        <a:bodyPr/>
        <a:lstStyle/>
        <a:p>
          <a:endParaRPr lang="ru-RU"/>
        </a:p>
      </dgm:t>
    </dgm:pt>
    <dgm:pt modelId="{3DCDA2E9-6DDD-422B-845E-785A1B43CF66}" type="pres">
      <dgm:prSet presAssocID="{6AF26EC3-398B-4932-A251-030C5477E912}" presName="linearFlow" presStyleCnt="0">
        <dgm:presLayoutVars>
          <dgm:resizeHandles val="exact"/>
        </dgm:presLayoutVars>
      </dgm:prSet>
      <dgm:spPr/>
    </dgm:pt>
    <dgm:pt modelId="{5E1D2C23-4ADE-4580-B40F-CDB57C85BF03}" type="pres">
      <dgm:prSet presAssocID="{2CB20433-12D3-47C9-8C3B-0B5369E8A242}" presName="node" presStyleLbl="node1" presStyleIdx="0" presStyleCnt="7" custScaleX="513334" custLinFactNeighborX="0" custLinFactNeighborY="-5558">
        <dgm:presLayoutVars>
          <dgm:bulletEnabled val="1"/>
        </dgm:presLayoutVars>
      </dgm:prSet>
      <dgm:spPr/>
    </dgm:pt>
    <dgm:pt modelId="{80571AFD-513C-45D7-953C-23426D4C40E8}" type="pres">
      <dgm:prSet presAssocID="{D0762DCD-9FD8-45E3-9166-0A8F0385E595}" presName="sibTrans" presStyleLbl="sibTrans2D1" presStyleIdx="0" presStyleCnt="6"/>
      <dgm:spPr/>
    </dgm:pt>
    <dgm:pt modelId="{18039A4B-7565-4E4C-8762-A537C3007D67}" type="pres">
      <dgm:prSet presAssocID="{D0762DCD-9FD8-45E3-9166-0A8F0385E595}" presName="connectorText" presStyleLbl="sibTrans2D1" presStyleIdx="0" presStyleCnt="6"/>
      <dgm:spPr/>
    </dgm:pt>
    <dgm:pt modelId="{380475E5-E3B0-489C-865C-FBD0C56002B0}" type="pres">
      <dgm:prSet presAssocID="{EE9B41E8-2676-4E90-A52F-69346DB0291B}" presName="node" presStyleLbl="node1" presStyleIdx="1" presStyleCnt="7" custScaleX="511040">
        <dgm:presLayoutVars>
          <dgm:bulletEnabled val="1"/>
        </dgm:presLayoutVars>
      </dgm:prSet>
      <dgm:spPr/>
    </dgm:pt>
    <dgm:pt modelId="{88DC0582-FBA5-40E1-888E-B182282BA821}" type="pres">
      <dgm:prSet presAssocID="{337BF98A-2AD4-4794-B298-13023B747BB3}" presName="sibTrans" presStyleLbl="sibTrans2D1" presStyleIdx="1" presStyleCnt="6"/>
      <dgm:spPr/>
    </dgm:pt>
    <dgm:pt modelId="{334E29A9-1988-4C08-92E9-F7F4C06132D4}" type="pres">
      <dgm:prSet presAssocID="{337BF98A-2AD4-4794-B298-13023B747BB3}" presName="connectorText" presStyleLbl="sibTrans2D1" presStyleIdx="1" presStyleCnt="6"/>
      <dgm:spPr/>
    </dgm:pt>
    <dgm:pt modelId="{18B538CC-C459-498F-BA68-47FA1B08393D}" type="pres">
      <dgm:prSet presAssocID="{B87FA8AD-F1CF-483A-9CC4-BB5C58711B54}" presName="node" presStyleLbl="node1" presStyleIdx="2" presStyleCnt="7" custScaleX="511040">
        <dgm:presLayoutVars>
          <dgm:bulletEnabled val="1"/>
        </dgm:presLayoutVars>
      </dgm:prSet>
      <dgm:spPr/>
    </dgm:pt>
    <dgm:pt modelId="{09CA964F-24B5-4FC4-A589-D6FFD4BABC4B}" type="pres">
      <dgm:prSet presAssocID="{57E9E07E-1382-4206-BED3-44F0AE79398E}" presName="sibTrans" presStyleLbl="sibTrans2D1" presStyleIdx="2" presStyleCnt="6"/>
      <dgm:spPr/>
    </dgm:pt>
    <dgm:pt modelId="{9B70F23C-AAFC-4566-BAE8-1C4B01D3BF3E}" type="pres">
      <dgm:prSet presAssocID="{57E9E07E-1382-4206-BED3-44F0AE79398E}" presName="connectorText" presStyleLbl="sibTrans2D1" presStyleIdx="2" presStyleCnt="6"/>
      <dgm:spPr/>
    </dgm:pt>
    <dgm:pt modelId="{3516FEA3-01ED-4FD4-A5F9-9946977876B5}" type="pres">
      <dgm:prSet presAssocID="{C8AE668E-7D3B-4050-B5FD-3711433FBB75}" presName="node" presStyleLbl="node1" presStyleIdx="3" presStyleCnt="7" custScaleX="513334" custLinFactNeighborX="0" custLinFactNeighborY="-6585">
        <dgm:presLayoutVars>
          <dgm:bulletEnabled val="1"/>
        </dgm:presLayoutVars>
      </dgm:prSet>
      <dgm:spPr/>
    </dgm:pt>
    <dgm:pt modelId="{5388B57A-D5AC-4073-BB02-93E739087C9B}" type="pres">
      <dgm:prSet presAssocID="{2501EE21-7C5B-4CA6-B8FB-A40E1ED99AE4}" presName="sibTrans" presStyleLbl="sibTrans2D1" presStyleIdx="3" presStyleCnt="6"/>
      <dgm:spPr/>
    </dgm:pt>
    <dgm:pt modelId="{F2789627-9170-45B6-B7FC-49BC5602135D}" type="pres">
      <dgm:prSet presAssocID="{2501EE21-7C5B-4CA6-B8FB-A40E1ED99AE4}" presName="connectorText" presStyleLbl="sibTrans2D1" presStyleIdx="3" presStyleCnt="6"/>
      <dgm:spPr/>
    </dgm:pt>
    <dgm:pt modelId="{AE678D09-5B8A-4F4E-A139-53CC1C2790D6}" type="pres">
      <dgm:prSet presAssocID="{4CF542E8-518A-4B1C-BE8C-D83E14AF0853}" presName="node" presStyleLbl="node1" presStyleIdx="4" presStyleCnt="7" custScaleX="515033">
        <dgm:presLayoutVars>
          <dgm:bulletEnabled val="1"/>
        </dgm:presLayoutVars>
      </dgm:prSet>
      <dgm:spPr/>
    </dgm:pt>
    <dgm:pt modelId="{067E0ACB-5BD8-41BF-8000-9BE7B24125B0}" type="pres">
      <dgm:prSet presAssocID="{307CE141-50C1-4F27-A497-978BC2043213}" presName="sibTrans" presStyleLbl="sibTrans2D1" presStyleIdx="4" presStyleCnt="6"/>
      <dgm:spPr/>
    </dgm:pt>
    <dgm:pt modelId="{907C68E3-193B-4DF5-91EA-6B0A24B5203A}" type="pres">
      <dgm:prSet presAssocID="{307CE141-50C1-4F27-A497-978BC2043213}" presName="connectorText" presStyleLbl="sibTrans2D1" presStyleIdx="4" presStyleCnt="6"/>
      <dgm:spPr/>
    </dgm:pt>
    <dgm:pt modelId="{4C6177B9-09A0-4CFA-829A-F93D0AEC5204}" type="pres">
      <dgm:prSet presAssocID="{2D4D6612-11E8-413E-92F6-4FE0FCD9958E}" presName="node" presStyleLbl="node1" presStyleIdx="5" presStyleCnt="7" custScaleX="513334">
        <dgm:presLayoutVars>
          <dgm:bulletEnabled val="1"/>
        </dgm:presLayoutVars>
      </dgm:prSet>
      <dgm:spPr/>
    </dgm:pt>
    <dgm:pt modelId="{2830A7BE-E71B-4C6A-9514-AA9823E3ED94}" type="pres">
      <dgm:prSet presAssocID="{E39C65CD-4B21-4728-B281-464ABE654814}" presName="sibTrans" presStyleLbl="sibTrans2D1" presStyleIdx="5" presStyleCnt="6"/>
      <dgm:spPr/>
    </dgm:pt>
    <dgm:pt modelId="{4830D02B-A108-4556-802F-688AFDC5A244}" type="pres">
      <dgm:prSet presAssocID="{E39C65CD-4B21-4728-B281-464ABE654814}" presName="connectorText" presStyleLbl="sibTrans2D1" presStyleIdx="5" presStyleCnt="6"/>
      <dgm:spPr/>
    </dgm:pt>
    <dgm:pt modelId="{11FC905A-DEFF-470A-83F7-EDB1C2457A89}" type="pres">
      <dgm:prSet presAssocID="{8E635749-8AD2-4FFC-9AD8-298A91E66703}" presName="node" presStyleLbl="node1" presStyleIdx="6" presStyleCnt="7" custScaleX="513334">
        <dgm:presLayoutVars>
          <dgm:bulletEnabled val="1"/>
        </dgm:presLayoutVars>
      </dgm:prSet>
      <dgm:spPr/>
    </dgm:pt>
  </dgm:ptLst>
  <dgm:cxnLst>
    <dgm:cxn modelId="{908D4606-D576-41CE-9A0B-464BABD5E319}" type="presOf" srcId="{B87FA8AD-F1CF-483A-9CC4-BB5C58711B54}" destId="{18B538CC-C459-498F-BA68-47FA1B08393D}" srcOrd="0" destOrd="0" presId="urn:microsoft.com/office/officeart/2005/8/layout/process2"/>
    <dgm:cxn modelId="{C8ABAC06-40B0-4FE1-8303-BDCA9670E5E8}" srcId="{6AF26EC3-398B-4932-A251-030C5477E912}" destId="{4CF542E8-518A-4B1C-BE8C-D83E14AF0853}" srcOrd="4" destOrd="0" parTransId="{537099A7-A08F-4BBF-8E85-F5CDAF10766B}" sibTransId="{307CE141-50C1-4F27-A497-978BC2043213}"/>
    <dgm:cxn modelId="{DD90D90D-1D0D-4EC1-9357-4432084FB184}" srcId="{6AF26EC3-398B-4932-A251-030C5477E912}" destId="{8E635749-8AD2-4FFC-9AD8-298A91E66703}" srcOrd="6" destOrd="0" parTransId="{770D8006-D448-4F1F-A351-B9FB1E59D937}" sibTransId="{D818A8FA-8D14-4DE6-AED6-3B6B0C789756}"/>
    <dgm:cxn modelId="{6DF56B19-B1D1-4B90-9E77-62CA354BAF3C}" type="presOf" srcId="{D0762DCD-9FD8-45E3-9166-0A8F0385E595}" destId="{80571AFD-513C-45D7-953C-23426D4C40E8}" srcOrd="0" destOrd="0" presId="urn:microsoft.com/office/officeart/2005/8/layout/process2"/>
    <dgm:cxn modelId="{82D6B71C-5B1A-43CD-A720-418AE2F2D6DD}" type="presOf" srcId="{E39C65CD-4B21-4728-B281-464ABE654814}" destId="{2830A7BE-E71B-4C6A-9514-AA9823E3ED94}" srcOrd="0" destOrd="0" presId="urn:microsoft.com/office/officeart/2005/8/layout/process2"/>
    <dgm:cxn modelId="{FFC1D028-5045-40D2-90C3-C3D666F143EE}" type="presOf" srcId="{2501EE21-7C5B-4CA6-B8FB-A40E1ED99AE4}" destId="{5388B57A-D5AC-4073-BB02-93E739087C9B}" srcOrd="0" destOrd="0" presId="urn:microsoft.com/office/officeart/2005/8/layout/process2"/>
    <dgm:cxn modelId="{5C8CE429-2030-4966-8537-33649288D446}" type="presOf" srcId="{2501EE21-7C5B-4CA6-B8FB-A40E1ED99AE4}" destId="{F2789627-9170-45B6-B7FC-49BC5602135D}" srcOrd="1" destOrd="0" presId="urn:microsoft.com/office/officeart/2005/8/layout/process2"/>
    <dgm:cxn modelId="{6FB5063A-8F97-426B-966F-5EA049405380}" srcId="{6AF26EC3-398B-4932-A251-030C5477E912}" destId="{EE9B41E8-2676-4E90-A52F-69346DB0291B}" srcOrd="1" destOrd="0" parTransId="{17DFA8EE-2764-47F2-A728-DB6091B08A40}" sibTransId="{337BF98A-2AD4-4794-B298-13023B747BB3}"/>
    <dgm:cxn modelId="{8548F73B-4E37-40F0-9CBA-6369F0B326C9}" type="presOf" srcId="{2CB20433-12D3-47C9-8C3B-0B5369E8A242}" destId="{5E1D2C23-4ADE-4580-B40F-CDB57C85BF03}" srcOrd="0" destOrd="0" presId="urn:microsoft.com/office/officeart/2005/8/layout/process2"/>
    <dgm:cxn modelId="{575C0355-1381-41DA-B68A-F66321D13CCF}" type="presOf" srcId="{4CF542E8-518A-4B1C-BE8C-D83E14AF0853}" destId="{AE678D09-5B8A-4F4E-A139-53CC1C2790D6}" srcOrd="0" destOrd="0" presId="urn:microsoft.com/office/officeart/2005/8/layout/process2"/>
    <dgm:cxn modelId="{0865A258-4434-4EEF-A8A9-D02723ED6E74}" type="presOf" srcId="{EE9B41E8-2676-4E90-A52F-69346DB0291B}" destId="{380475E5-E3B0-489C-865C-FBD0C56002B0}" srcOrd="0" destOrd="0" presId="urn:microsoft.com/office/officeart/2005/8/layout/process2"/>
    <dgm:cxn modelId="{21BA9B7F-5393-4A39-93EF-6AAFE5127BF7}" type="presOf" srcId="{8E635749-8AD2-4FFC-9AD8-298A91E66703}" destId="{11FC905A-DEFF-470A-83F7-EDB1C2457A89}" srcOrd="0" destOrd="0" presId="urn:microsoft.com/office/officeart/2005/8/layout/process2"/>
    <dgm:cxn modelId="{B5EF45A2-3ABE-4DBE-A9A8-A2C0CA5466F6}" type="presOf" srcId="{C8AE668E-7D3B-4050-B5FD-3711433FBB75}" destId="{3516FEA3-01ED-4FD4-A5F9-9946977876B5}" srcOrd="0" destOrd="0" presId="urn:microsoft.com/office/officeart/2005/8/layout/process2"/>
    <dgm:cxn modelId="{232437AD-5E0A-42BC-A92B-34F61FB3BAF6}" type="presOf" srcId="{E39C65CD-4B21-4728-B281-464ABE654814}" destId="{4830D02B-A108-4556-802F-688AFDC5A244}" srcOrd="1" destOrd="0" presId="urn:microsoft.com/office/officeart/2005/8/layout/process2"/>
    <dgm:cxn modelId="{94A8EAAF-2261-4643-A06F-BD558E86ACA3}" type="presOf" srcId="{6AF26EC3-398B-4932-A251-030C5477E912}" destId="{3DCDA2E9-6DDD-422B-845E-785A1B43CF66}" srcOrd="0" destOrd="0" presId="urn:microsoft.com/office/officeart/2005/8/layout/process2"/>
    <dgm:cxn modelId="{8049ECB3-3219-434A-B38A-38CF60241BDE}" type="presOf" srcId="{57E9E07E-1382-4206-BED3-44F0AE79398E}" destId="{9B70F23C-AAFC-4566-BAE8-1C4B01D3BF3E}" srcOrd="1" destOrd="0" presId="urn:microsoft.com/office/officeart/2005/8/layout/process2"/>
    <dgm:cxn modelId="{F8A948C7-3E77-4319-9C72-7A4F241F5F89}" type="presOf" srcId="{2D4D6612-11E8-413E-92F6-4FE0FCD9958E}" destId="{4C6177B9-09A0-4CFA-829A-F93D0AEC5204}" srcOrd="0" destOrd="0" presId="urn:microsoft.com/office/officeart/2005/8/layout/process2"/>
    <dgm:cxn modelId="{8D19C9CD-3093-4FD5-92AE-375A80C370ED}" srcId="{6AF26EC3-398B-4932-A251-030C5477E912}" destId="{B87FA8AD-F1CF-483A-9CC4-BB5C58711B54}" srcOrd="2" destOrd="0" parTransId="{6F1ADDB3-55FC-4E68-8C2F-94F315FF5197}" sibTransId="{57E9E07E-1382-4206-BED3-44F0AE79398E}"/>
    <dgm:cxn modelId="{AAE983D2-E611-4474-80DB-D1159481D34F}" srcId="{6AF26EC3-398B-4932-A251-030C5477E912}" destId="{C8AE668E-7D3B-4050-B5FD-3711433FBB75}" srcOrd="3" destOrd="0" parTransId="{E9CE83C6-313D-4CE5-82D5-4F4AA00D7D4D}" sibTransId="{2501EE21-7C5B-4CA6-B8FB-A40E1ED99AE4}"/>
    <dgm:cxn modelId="{E558D7DA-3A25-41A7-8038-41110E80B183}" type="presOf" srcId="{337BF98A-2AD4-4794-B298-13023B747BB3}" destId="{88DC0582-FBA5-40E1-888E-B182282BA821}" srcOrd="0" destOrd="0" presId="urn:microsoft.com/office/officeart/2005/8/layout/process2"/>
    <dgm:cxn modelId="{E66DA4E3-1BD9-4826-AD3C-1A40DFF8A45E}" type="presOf" srcId="{307CE141-50C1-4F27-A497-978BC2043213}" destId="{907C68E3-193B-4DF5-91EA-6B0A24B5203A}" srcOrd="1" destOrd="0" presId="urn:microsoft.com/office/officeart/2005/8/layout/process2"/>
    <dgm:cxn modelId="{72EFF8E3-FF2E-4736-BE17-054C3BB8EC7E}" type="presOf" srcId="{337BF98A-2AD4-4794-B298-13023B747BB3}" destId="{334E29A9-1988-4C08-92E9-F7F4C06132D4}" srcOrd="1" destOrd="0" presId="urn:microsoft.com/office/officeart/2005/8/layout/process2"/>
    <dgm:cxn modelId="{A07990E8-17CF-4E25-85A7-74B68A697159}" srcId="{6AF26EC3-398B-4932-A251-030C5477E912}" destId="{2D4D6612-11E8-413E-92F6-4FE0FCD9958E}" srcOrd="5" destOrd="0" parTransId="{638E935C-3576-46A6-91FA-584C3D490610}" sibTransId="{E39C65CD-4B21-4728-B281-464ABE654814}"/>
    <dgm:cxn modelId="{406767E9-7BF0-4F80-8BA0-5E0ACBD3BA69}" type="presOf" srcId="{57E9E07E-1382-4206-BED3-44F0AE79398E}" destId="{09CA964F-24B5-4FC4-A589-D6FFD4BABC4B}" srcOrd="0" destOrd="0" presId="urn:microsoft.com/office/officeart/2005/8/layout/process2"/>
    <dgm:cxn modelId="{892838ED-1D35-4D51-A468-847CBA7F89B5}" type="presOf" srcId="{D0762DCD-9FD8-45E3-9166-0A8F0385E595}" destId="{18039A4B-7565-4E4C-8762-A537C3007D67}" srcOrd="1" destOrd="0" presId="urn:microsoft.com/office/officeart/2005/8/layout/process2"/>
    <dgm:cxn modelId="{8BAFC3F3-A5AC-4724-A493-E74D4E911470}" srcId="{6AF26EC3-398B-4932-A251-030C5477E912}" destId="{2CB20433-12D3-47C9-8C3B-0B5369E8A242}" srcOrd="0" destOrd="0" parTransId="{05D5CEE6-B9FE-4E5A-AF4B-63670D9CE73B}" sibTransId="{D0762DCD-9FD8-45E3-9166-0A8F0385E595}"/>
    <dgm:cxn modelId="{B7A1C5F5-C2E7-4A14-9F5D-849CE708228C}" type="presOf" srcId="{307CE141-50C1-4F27-A497-978BC2043213}" destId="{067E0ACB-5BD8-41BF-8000-9BE7B24125B0}" srcOrd="0" destOrd="0" presId="urn:microsoft.com/office/officeart/2005/8/layout/process2"/>
    <dgm:cxn modelId="{82AB8156-CC3F-4FCA-A822-30BD3AB1AB57}" type="presParOf" srcId="{3DCDA2E9-6DDD-422B-845E-785A1B43CF66}" destId="{5E1D2C23-4ADE-4580-B40F-CDB57C85BF03}" srcOrd="0" destOrd="0" presId="urn:microsoft.com/office/officeart/2005/8/layout/process2"/>
    <dgm:cxn modelId="{74AD7DDC-D051-4B69-82B2-0F6EFDCD89C8}" type="presParOf" srcId="{3DCDA2E9-6DDD-422B-845E-785A1B43CF66}" destId="{80571AFD-513C-45D7-953C-23426D4C40E8}" srcOrd="1" destOrd="0" presId="urn:microsoft.com/office/officeart/2005/8/layout/process2"/>
    <dgm:cxn modelId="{8312EA4E-113F-4649-B0AF-E7D40115EE39}" type="presParOf" srcId="{80571AFD-513C-45D7-953C-23426D4C40E8}" destId="{18039A4B-7565-4E4C-8762-A537C3007D67}" srcOrd="0" destOrd="0" presId="urn:microsoft.com/office/officeart/2005/8/layout/process2"/>
    <dgm:cxn modelId="{3FB7214A-21F7-4B49-8F53-774578B6E66C}" type="presParOf" srcId="{3DCDA2E9-6DDD-422B-845E-785A1B43CF66}" destId="{380475E5-E3B0-489C-865C-FBD0C56002B0}" srcOrd="2" destOrd="0" presId="urn:microsoft.com/office/officeart/2005/8/layout/process2"/>
    <dgm:cxn modelId="{138FEFDC-0F1A-4928-841E-5EE4C5169F4D}" type="presParOf" srcId="{3DCDA2E9-6DDD-422B-845E-785A1B43CF66}" destId="{88DC0582-FBA5-40E1-888E-B182282BA821}" srcOrd="3" destOrd="0" presId="urn:microsoft.com/office/officeart/2005/8/layout/process2"/>
    <dgm:cxn modelId="{D7975393-E31B-4EC9-B944-EA087BF796F6}" type="presParOf" srcId="{88DC0582-FBA5-40E1-888E-B182282BA821}" destId="{334E29A9-1988-4C08-92E9-F7F4C06132D4}" srcOrd="0" destOrd="0" presId="urn:microsoft.com/office/officeart/2005/8/layout/process2"/>
    <dgm:cxn modelId="{E1346B72-10F4-4CFA-A86D-DC2C4F696EBB}" type="presParOf" srcId="{3DCDA2E9-6DDD-422B-845E-785A1B43CF66}" destId="{18B538CC-C459-498F-BA68-47FA1B08393D}" srcOrd="4" destOrd="0" presId="urn:microsoft.com/office/officeart/2005/8/layout/process2"/>
    <dgm:cxn modelId="{BC2B58C8-F16D-4217-AE0C-2A6985CFB661}" type="presParOf" srcId="{3DCDA2E9-6DDD-422B-845E-785A1B43CF66}" destId="{09CA964F-24B5-4FC4-A589-D6FFD4BABC4B}" srcOrd="5" destOrd="0" presId="urn:microsoft.com/office/officeart/2005/8/layout/process2"/>
    <dgm:cxn modelId="{CDE11FD6-D99C-4983-B0F5-B9FD6A38902F}" type="presParOf" srcId="{09CA964F-24B5-4FC4-A589-D6FFD4BABC4B}" destId="{9B70F23C-AAFC-4566-BAE8-1C4B01D3BF3E}" srcOrd="0" destOrd="0" presId="urn:microsoft.com/office/officeart/2005/8/layout/process2"/>
    <dgm:cxn modelId="{90341F92-274A-4577-AF13-8DF435911966}" type="presParOf" srcId="{3DCDA2E9-6DDD-422B-845E-785A1B43CF66}" destId="{3516FEA3-01ED-4FD4-A5F9-9946977876B5}" srcOrd="6" destOrd="0" presId="urn:microsoft.com/office/officeart/2005/8/layout/process2"/>
    <dgm:cxn modelId="{B4641CD7-C4AC-45F9-A728-4CDC8C404DB6}" type="presParOf" srcId="{3DCDA2E9-6DDD-422B-845E-785A1B43CF66}" destId="{5388B57A-D5AC-4073-BB02-93E739087C9B}" srcOrd="7" destOrd="0" presId="urn:microsoft.com/office/officeart/2005/8/layout/process2"/>
    <dgm:cxn modelId="{E0349E80-E06A-4A9F-9DE8-5AD1300B8E03}" type="presParOf" srcId="{5388B57A-D5AC-4073-BB02-93E739087C9B}" destId="{F2789627-9170-45B6-B7FC-49BC5602135D}" srcOrd="0" destOrd="0" presId="urn:microsoft.com/office/officeart/2005/8/layout/process2"/>
    <dgm:cxn modelId="{8A57FC94-2E05-4242-BCBF-9FFCEAC42047}" type="presParOf" srcId="{3DCDA2E9-6DDD-422B-845E-785A1B43CF66}" destId="{AE678D09-5B8A-4F4E-A139-53CC1C2790D6}" srcOrd="8" destOrd="0" presId="urn:microsoft.com/office/officeart/2005/8/layout/process2"/>
    <dgm:cxn modelId="{8A2862C6-BF35-4EBB-95F2-29DC17192F54}" type="presParOf" srcId="{3DCDA2E9-6DDD-422B-845E-785A1B43CF66}" destId="{067E0ACB-5BD8-41BF-8000-9BE7B24125B0}" srcOrd="9" destOrd="0" presId="urn:microsoft.com/office/officeart/2005/8/layout/process2"/>
    <dgm:cxn modelId="{037DF330-4ACE-454F-9263-85CC43E02D26}" type="presParOf" srcId="{067E0ACB-5BD8-41BF-8000-9BE7B24125B0}" destId="{907C68E3-193B-4DF5-91EA-6B0A24B5203A}" srcOrd="0" destOrd="0" presId="urn:microsoft.com/office/officeart/2005/8/layout/process2"/>
    <dgm:cxn modelId="{9D51DCF5-54BA-4934-B84F-D39998983397}" type="presParOf" srcId="{3DCDA2E9-6DDD-422B-845E-785A1B43CF66}" destId="{4C6177B9-09A0-4CFA-829A-F93D0AEC5204}" srcOrd="10" destOrd="0" presId="urn:microsoft.com/office/officeart/2005/8/layout/process2"/>
    <dgm:cxn modelId="{66713E1E-9849-422A-AB3E-0F764501A8B4}" type="presParOf" srcId="{3DCDA2E9-6DDD-422B-845E-785A1B43CF66}" destId="{2830A7BE-E71B-4C6A-9514-AA9823E3ED94}" srcOrd="11" destOrd="0" presId="urn:microsoft.com/office/officeart/2005/8/layout/process2"/>
    <dgm:cxn modelId="{DA11C592-A628-4D88-9692-FBA30694D9BC}" type="presParOf" srcId="{2830A7BE-E71B-4C6A-9514-AA9823E3ED94}" destId="{4830D02B-A108-4556-802F-688AFDC5A244}" srcOrd="0" destOrd="0" presId="urn:microsoft.com/office/officeart/2005/8/layout/process2"/>
    <dgm:cxn modelId="{45545880-487E-4B4D-8810-B7D187D2D75F}" type="presParOf" srcId="{3DCDA2E9-6DDD-422B-845E-785A1B43CF66}" destId="{11FC905A-DEFF-470A-83F7-EDB1C2457A89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95AABE-A980-4447-BA87-F4B0DA639B26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E41D471-1B2E-4582-92E3-FB826F54B04C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Магниты</a:t>
          </a:r>
        </a:p>
      </dgm:t>
    </dgm:pt>
    <dgm:pt modelId="{A91B2DB7-0EFD-4910-8CF9-E80A22AA0312}" type="parTrans" cxnId="{0C51B899-F5B2-41B8-B5C9-F7A0F2D1B261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F7C77990-FF8A-4C79-B53B-72B402025F17}" type="sibTrans" cxnId="{0C51B899-F5B2-41B8-B5C9-F7A0F2D1B261}">
      <dgm:prSet/>
      <dgm:spPr/>
      <dgm:t>
        <a:bodyPr/>
        <a:lstStyle/>
        <a:p>
          <a:endParaRPr lang="ru-RU"/>
        </a:p>
      </dgm:t>
    </dgm:pt>
    <dgm:pt modelId="{26923A41-0F9F-4733-9215-E8E2D6AA7AB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ВЧ</a:t>
          </a:r>
        </a:p>
      </dgm:t>
    </dgm:pt>
    <dgm:pt modelId="{13CA6FFC-3A53-4A87-8A80-F8865556AB6D}" type="parTrans" cxnId="{4F7B81F6-20EA-4202-AAEF-12D33B0E0D13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41A9A48D-F8CF-4FAB-AC69-CE9B7DC28F08}" type="sibTrans" cxnId="{4F7B81F6-20EA-4202-AAEF-12D33B0E0D13}">
      <dgm:prSet/>
      <dgm:spPr/>
      <dgm:t>
        <a:bodyPr/>
        <a:lstStyle/>
        <a:p>
          <a:endParaRPr lang="ru-RU"/>
        </a:p>
      </dgm:t>
    </dgm:pt>
    <dgm:pt modelId="{7D04AEA1-BBBD-422B-8138-35A02894CA2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Питание</a:t>
          </a:r>
        </a:p>
      </dgm:t>
    </dgm:pt>
    <dgm:pt modelId="{17D727C1-5754-451E-BE73-507FE377898C}" type="parTrans" cxnId="{A808FED0-4E51-452B-A287-36F957B0F979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4BF6B5FF-177D-414E-B390-982164ADA9A2}" type="sibTrans" cxnId="{A808FED0-4E51-452B-A287-36F957B0F979}">
      <dgm:prSet/>
      <dgm:spPr/>
      <dgm:t>
        <a:bodyPr/>
        <a:lstStyle/>
        <a:p>
          <a:endParaRPr lang="ru-RU"/>
        </a:p>
      </dgm:t>
    </dgm:pt>
    <dgm:pt modelId="{C173CEDE-731C-4EF1-A24D-FB9D3E82379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latin typeface="Segoe UI" panose="020B0502040204020203" pitchFamily="34" charset="0"/>
              <a:cs typeface="Segoe UI" panose="020B0502040204020203" pitchFamily="34" charset="0"/>
            </a:rPr>
            <a:t>Вакуум</a:t>
          </a:r>
        </a:p>
      </dgm:t>
    </dgm:pt>
    <dgm:pt modelId="{75750FB7-CF42-42F0-B913-28245B44911B}" type="parTrans" cxnId="{9A297745-EF7F-47CC-B67F-88E0D978D045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A7A69B8A-C8A6-429F-A648-6CEC37EEE444}" type="sibTrans" cxnId="{9A297745-EF7F-47CC-B67F-88E0D978D045}">
      <dgm:prSet/>
      <dgm:spPr/>
      <dgm:t>
        <a:bodyPr/>
        <a:lstStyle/>
        <a:p>
          <a:endParaRPr lang="ru-RU"/>
        </a:p>
      </dgm:t>
    </dgm:pt>
    <dgm:pt modelId="{5543D9B0-E44C-4036-AAD6-60B112AD5C55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1700" b="1" dirty="0">
              <a:latin typeface="Segoe UI" panose="020B0502040204020203" pitchFamily="34" charset="0"/>
              <a:cs typeface="Segoe UI" panose="020B0502040204020203" pitchFamily="34" charset="0"/>
            </a:rPr>
            <a:t>Контроль</a:t>
          </a:r>
        </a:p>
      </dgm:t>
    </dgm:pt>
    <dgm:pt modelId="{32EAAC1B-E0AB-46DD-98D9-471454532B2D}" type="parTrans" cxnId="{B917A200-73ED-4BC6-B85F-B4C543BF35C8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DA2BAC26-1960-493F-8156-F0B1ED8EB24E}" type="sibTrans" cxnId="{B917A200-73ED-4BC6-B85F-B4C543BF35C8}">
      <dgm:prSet/>
      <dgm:spPr/>
      <dgm:t>
        <a:bodyPr/>
        <a:lstStyle/>
        <a:p>
          <a:endParaRPr lang="ru-RU"/>
        </a:p>
      </dgm:t>
    </dgm:pt>
    <dgm:pt modelId="{B77A0E06-E10A-426B-87F0-FF69D282FDD6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000" b="1" dirty="0">
              <a:latin typeface="Segoe UI" panose="020B0502040204020203" pitchFamily="34" charset="0"/>
              <a:cs typeface="Segoe UI" panose="020B0502040204020203" pitchFamily="34" charset="0"/>
            </a:rPr>
            <a:t>Прочие</a:t>
          </a:r>
        </a:p>
      </dgm:t>
    </dgm:pt>
    <dgm:pt modelId="{BB691477-7B6D-4AB8-B2CE-339967F9EF99}" type="parTrans" cxnId="{4C5F499A-71D5-48B7-813E-2BACA74E3575}">
      <dgm:prSet/>
      <dgm:spPr>
        <a:ln w="50800">
          <a:solidFill>
            <a:srgbClr val="F69E00"/>
          </a:solidFill>
        </a:ln>
      </dgm:spPr>
      <dgm:t>
        <a:bodyPr/>
        <a:lstStyle/>
        <a:p>
          <a:endParaRPr lang="ru-RU"/>
        </a:p>
      </dgm:t>
    </dgm:pt>
    <dgm:pt modelId="{D215E458-409D-4D88-ABC9-D9432A165719}" type="sibTrans" cxnId="{4C5F499A-71D5-48B7-813E-2BACA74E3575}">
      <dgm:prSet/>
      <dgm:spPr/>
      <dgm:t>
        <a:bodyPr/>
        <a:lstStyle/>
        <a:p>
          <a:endParaRPr lang="ru-RU"/>
        </a:p>
      </dgm:t>
    </dgm:pt>
    <dgm:pt modelId="{079FC6C9-9D27-47A5-BF63-74101DB0F004}">
      <dgm:prSet phldrT="[Текст]" custT="1"/>
      <dgm:spPr>
        <a:solidFill>
          <a:srgbClr val="F69E0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2500" b="1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Установка</a:t>
          </a:r>
        </a:p>
      </dgm:t>
    </dgm:pt>
    <dgm:pt modelId="{5406CA22-931E-4B5F-91AC-FE614F71D49A}" type="sibTrans" cxnId="{8A2698F0-EAA4-4D49-A62D-277F9341F38A}">
      <dgm:prSet/>
      <dgm:spPr/>
      <dgm:t>
        <a:bodyPr/>
        <a:lstStyle/>
        <a:p>
          <a:endParaRPr lang="ru-RU"/>
        </a:p>
      </dgm:t>
    </dgm:pt>
    <dgm:pt modelId="{F8ED9A4D-2A81-4098-9F54-7A5F93895C97}" type="parTrans" cxnId="{8A2698F0-EAA4-4D49-A62D-277F9341F38A}">
      <dgm:prSet/>
      <dgm:spPr/>
      <dgm:t>
        <a:bodyPr/>
        <a:lstStyle/>
        <a:p>
          <a:endParaRPr lang="ru-RU"/>
        </a:p>
      </dgm:t>
    </dgm:pt>
    <dgm:pt modelId="{7FA67C3C-8727-4173-89BD-89E30A86A04D}" type="pres">
      <dgm:prSet presAssocID="{6995AABE-A980-4447-BA87-F4B0DA639B2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751F2B-374D-4A93-B7EF-7BBF8DDAF520}" type="pres">
      <dgm:prSet presAssocID="{079FC6C9-9D27-47A5-BF63-74101DB0F004}" presName="centerShape" presStyleLbl="node0" presStyleIdx="0" presStyleCnt="1" custScaleX="124179" custScaleY="124179"/>
      <dgm:spPr/>
    </dgm:pt>
    <dgm:pt modelId="{A74820E1-8914-47A3-B539-B1E5C3039556}" type="pres">
      <dgm:prSet presAssocID="{9E41D471-1B2E-4582-92E3-FB826F54B04C}" presName="node" presStyleLbl="node1" presStyleIdx="0" presStyleCnt="6" custScaleX="117356" custScaleY="117356" custRadScaleRad="96280">
        <dgm:presLayoutVars>
          <dgm:bulletEnabled val="1"/>
        </dgm:presLayoutVars>
      </dgm:prSet>
      <dgm:spPr/>
    </dgm:pt>
    <dgm:pt modelId="{B5DBBC09-470C-4954-810A-C2465899A2AF}" type="pres">
      <dgm:prSet presAssocID="{9E41D471-1B2E-4582-92E3-FB826F54B04C}" presName="dummy" presStyleCnt="0"/>
      <dgm:spPr/>
    </dgm:pt>
    <dgm:pt modelId="{C196B3F2-99B0-4545-9782-07654D2F07C6}" type="pres">
      <dgm:prSet presAssocID="{F7C77990-FF8A-4C79-B53B-72B402025F17}" presName="sibTrans" presStyleLbl="sibTrans2D1" presStyleIdx="0" presStyleCnt="6"/>
      <dgm:spPr/>
    </dgm:pt>
    <dgm:pt modelId="{1DCE07E2-A0F3-4AEC-9DF1-CDDF737CB6C3}" type="pres">
      <dgm:prSet presAssocID="{26923A41-0F9F-4733-9215-E8E2D6AA7AB1}" presName="node" presStyleLbl="node1" presStyleIdx="1" presStyleCnt="6" custScaleX="117356" custScaleY="117356" custRadScaleRad="97463" custRadScaleInc="2000">
        <dgm:presLayoutVars>
          <dgm:bulletEnabled val="1"/>
        </dgm:presLayoutVars>
      </dgm:prSet>
      <dgm:spPr/>
    </dgm:pt>
    <dgm:pt modelId="{A35ED08E-F113-4B20-94DB-5066DA817851}" type="pres">
      <dgm:prSet presAssocID="{26923A41-0F9F-4733-9215-E8E2D6AA7AB1}" presName="dummy" presStyleCnt="0"/>
      <dgm:spPr/>
    </dgm:pt>
    <dgm:pt modelId="{E41DD3BB-7A23-465F-A1BE-D697CC227449}" type="pres">
      <dgm:prSet presAssocID="{41A9A48D-F8CF-4FAB-AC69-CE9B7DC28F08}" presName="sibTrans" presStyleLbl="sibTrans2D1" presStyleIdx="1" presStyleCnt="6"/>
      <dgm:spPr/>
    </dgm:pt>
    <dgm:pt modelId="{B4F4E5C7-5ED7-4E0E-A9C0-FD1BB6E51114}" type="pres">
      <dgm:prSet presAssocID="{7D04AEA1-BBBD-422B-8138-35A02894CA21}" presName="node" presStyleLbl="node1" presStyleIdx="2" presStyleCnt="6" custScaleX="117356" custScaleY="117356" custRadScaleRad="97463" custRadScaleInc="-2000">
        <dgm:presLayoutVars>
          <dgm:bulletEnabled val="1"/>
        </dgm:presLayoutVars>
      </dgm:prSet>
      <dgm:spPr/>
    </dgm:pt>
    <dgm:pt modelId="{294D91E5-1353-4416-9DB4-D50375D5D5C6}" type="pres">
      <dgm:prSet presAssocID="{7D04AEA1-BBBD-422B-8138-35A02894CA21}" presName="dummy" presStyleCnt="0"/>
      <dgm:spPr/>
    </dgm:pt>
    <dgm:pt modelId="{967FF983-5EFD-474A-AD18-F33E6D115A52}" type="pres">
      <dgm:prSet presAssocID="{4BF6B5FF-177D-414E-B390-982164ADA9A2}" presName="sibTrans" presStyleLbl="sibTrans2D1" presStyleIdx="2" presStyleCnt="6"/>
      <dgm:spPr/>
    </dgm:pt>
    <dgm:pt modelId="{99354C75-D4E3-40CE-8B0C-8BA17DF9EF38}" type="pres">
      <dgm:prSet presAssocID="{C173CEDE-731C-4EF1-A24D-FB9D3E823796}" presName="node" presStyleLbl="node1" presStyleIdx="3" presStyleCnt="6" custScaleX="117356" custScaleY="117356" custRadScaleRad="96280">
        <dgm:presLayoutVars>
          <dgm:bulletEnabled val="1"/>
        </dgm:presLayoutVars>
      </dgm:prSet>
      <dgm:spPr/>
    </dgm:pt>
    <dgm:pt modelId="{5ADCF65A-C934-454A-A871-B8D3C570BCA1}" type="pres">
      <dgm:prSet presAssocID="{C173CEDE-731C-4EF1-A24D-FB9D3E823796}" presName="dummy" presStyleCnt="0"/>
      <dgm:spPr/>
    </dgm:pt>
    <dgm:pt modelId="{67C681C2-E874-493C-BC5A-20D0A5506FF4}" type="pres">
      <dgm:prSet presAssocID="{A7A69B8A-C8A6-429F-A648-6CEC37EEE444}" presName="sibTrans" presStyleLbl="sibTrans2D1" presStyleIdx="3" presStyleCnt="6"/>
      <dgm:spPr/>
    </dgm:pt>
    <dgm:pt modelId="{D938F8C0-7541-45EC-9745-95BBBE473341}" type="pres">
      <dgm:prSet presAssocID="{5543D9B0-E44C-4036-AAD6-60B112AD5C55}" presName="node" presStyleLbl="node1" presStyleIdx="4" presStyleCnt="6" custScaleX="117356" custScaleY="117356" custRadScaleRad="97463" custRadScaleInc="2000">
        <dgm:presLayoutVars>
          <dgm:bulletEnabled val="1"/>
        </dgm:presLayoutVars>
      </dgm:prSet>
      <dgm:spPr/>
    </dgm:pt>
    <dgm:pt modelId="{7EB9987E-26B6-43C5-8962-335DCF58844C}" type="pres">
      <dgm:prSet presAssocID="{5543D9B0-E44C-4036-AAD6-60B112AD5C55}" presName="dummy" presStyleCnt="0"/>
      <dgm:spPr/>
    </dgm:pt>
    <dgm:pt modelId="{2097C4B5-96C3-4911-B436-85C9AAD54582}" type="pres">
      <dgm:prSet presAssocID="{DA2BAC26-1960-493F-8156-F0B1ED8EB24E}" presName="sibTrans" presStyleLbl="sibTrans2D1" presStyleIdx="4" presStyleCnt="6"/>
      <dgm:spPr/>
    </dgm:pt>
    <dgm:pt modelId="{D7CE8011-0429-41AE-8F96-76DB6100B637}" type="pres">
      <dgm:prSet presAssocID="{B77A0E06-E10A-426B-87F0-FF69D282FDD6}" presName="node" presStyleLbl="node1" presStyleIdx="5" presStyleCnt="6" custScaleX="117356" custScaleY="117356" custRadScaleRad="97463" custRadScaleInc="-2000">
        <dgm:presLayoutVars>
          <dgm:bulletEnabled val="1"/>
        </dgm:presLayoutVars>
      </dgm:prSet>
      <dgm:spPr/>
    </dgm:pt>
    <dgm:pt modelId="{D54E35DD-22C4-4530-AC89-B638C2A26EE7}" type="pres">
      <dgm:prSet presAssocID="{B77A0E06-E10A-426B-87F0-FF69D282FDD6}" presName="dummy" presStyleCnt="0"/>
      <dgm:spPr/>
    </dgm:pt>
    <dgm:pt modelId="{AA07C4BA-835A-4D4D-ACA7-06760C17C671}" type="pres">
      <dgm:prSet presAssocID="{D215E458-409D-4D88-ABC9-D9432A165719}" presName="sibTrans" presStyleLbl="sibTrans2D1" presStyleIdx="5" presStyleCnt="6"/>
      <dgm:spPr/>
    </dgm:pt>
  </dgm:ptLst>
  <dgm:cxnLst>
    <dgm:cxn modelId="{B917A200-73ED-4BC6-B85F-B4C543BF35C8}" srcId="{079FC6C9-9D27-47A5-BF63-74101DB0F004}" destId="{5543D9B0-E44C-4036-AAD6-60B112AD5C55}" srcOrd="4" destOrd="0" parTransId="{32EAAC1B-E0AB-46DD-98D9-471454532B2D}" sibTransId="{DA2BAC26-1960-493F-8156-F0B1ED8EB24E}"/>
    <dgm:cxn modelId="{BE8E1E0B-7A33-4F1C-A1F9-B59327CFE66D}" type="presOf" srcId="{41A9A48D-F8CF-4FAB-AC69-CE9B7DC28F08}" destId="{E41DD3BB-7A23-465F-A1BE-D697CC227449}" srcOrd="0" destOrd="0" presId="urn:microsoft.com/office/officeart/2005/8/layout/radial6"/>
    <dgm:cxn modelId="{B0888D20-A985-4ECC-BB3A-0DCB77D34249}" type="presOf" srcId="{F7C77990-FF8A-4C79-B53B-72B402025F17}" destId="{C196B3F2-99B0-4545-9782-07654D2F07C6}" srcOrd="0" destOrd="0" presId="urn:microsoft.com/office/officeart/2005/8/layout/radial6"/>
    <dgm:cxn modelId="{D099FF5F-DD9D-4ADC-8403-497900F59D0A}" type="presOf" srcId="{DA2BAC26-1960-493F-8156-F0B1ED8EB24E}" destId="{2097C4B5-96C3-4911-B436-85C9AAD54582}" srcOrd="0" destOrd="0" presId="urn:microsoft.com/office/officeart/2005/8/layout/radial6"/>
    <dgm:cxn modelId="{9A297745-EF7F-47CC-B67F-88E0D978D045}" srcId="{079FC6C9-9D27-47A5-BF63-74101DB0F004}" destId="{C173CEDE-731C-4EF1-A24D-FB9D3E823796}" srcOrd="3" destOrd="0" parTransId="{75750FB7-CF42-42F0-B913-28245B44911B}" sibTransId="{A7A69B8A-C8A6-429F-A648-6CEC37EEE444}"/>
    <dgm:cxn modelId="{86BD5C50-0C82-43F2-856C-9C69A9A858B9}" type="presOf" srcId="{A7A69B8A-C8A6-429F-A648-6CEC37EEE444}" destId="{67C681C2-E874-493C-BC5A-20D0A5506FF4}" srcOrd="0" destOrd="0" presId="urn:microsoft.com/office/officeart/2005/8/layout/radial6"/>
    <dgm:cxn modelId="{B7B95273-B1EB-4EA7-A9EB-C1ADED14A9B5}" type="presOf" srcId="{7D04AEA1-BBBD-422B-8138-35A02894CA21}" destId="{B4F4E5C7-5ED7-4E0E-A9C0-FD1BB6E51114}" srcOrd="0" destOrd="0" presId="urn:microsoft.com/office/officeart/2005/8/layout/radial6"/>
    <dgm:cxn modelId="{E403DD5A-26D7-4296-8934-EECBB8A987A2}" type="presOf" srcId="{26923A41-0F9F-4733-9215-E8E2D6AA7AB1}" destId="{1DCE07E2-A0F3-4AEC-9DF1-CDDF737CB6C3}" srcOrd="0" destOrd="0" presId="urn:microsoft.com/office/officeart/2005/8/layout/radial6"/>
    <dgm:cxn modelId="{9D5B667D-703D-4319-A2B1-8160EFBD114F}" type="presOf" srcId="{D215E458-409D-4D88-ABC9-D9432A165719}" destId="{AA07C4BA-835A-4D4D-ACA7-06760C17C671}" srcOrd="0" destOrd="0" presId="urn:microsoft.com/office/officeart/2005/8/layout/radial6"/>
    <dgm:cxn modelId="{88DF0583-3E3D-43C3-ACF7-CA4CB23B1293}" type="presOf" srcId="{5543D9B0-E44C-4036-AAD6-60B112AD5C55}" destId="{D938F8C0-7541-45EC-9745-95BBBE473341}" srcOrd="0" destOrd="0" presId="urn:microsoft.com/office/officeart/2005/8/layout/radial6"/>
    <dgm:cxn modelId="{0C51B899-F5B2-41B8-B5C9-F7A0F2D1B261}" srcId="{079FC6C9-9D27-47A5-BF63-74101DB0F004}" destId="{9E41D471-1B2E-4582-92E3-FB826F54B04C}" srcOrd="0" destOrd="0" parTransId="{A91B2DB7-0EFD-4910-8CF9-E80A22AA0312}" sibTransId="{F7C77990-FF8A-4C79-B53B-72B402025F17}"/>
    <dgm:cxn modelId="{4C5F499A-71D5-48B7-813E-2BACA74E3575}" srcId="{079FC6C9-9D27-47A5-BF63-74101DB0F004}" destId="{B77A0E06-E10A-426B-87F0-FF69D282FDD6}" srcOrd="5" destOrd="0" parTransId="{BB691477-7B6D-4AB8-B2CE-339967F9EF99}" sibTransId="{D215E458-409D-4D88-ABC9-D9432A165719}"/>
    <dgm:cxn modelId="{E3A8C5A2-FF42-4AD2-B2F0-0F5E2C38A7DA}" type="presOf" srcId="{4BF6B5FF-177D-414E-B390-982164ADA9A2}" destId="{967FF983-5EFD-474A-AD18-F33E6D115A52}" srcOrd="0" destOrd="0" presId="urn:microsoft.com/office/officeart/2005/8/layout/radial6"/>
    <dgm:cxn modelId="{FA08BFAA-DD7F-41A1-AC53-D487360A7D81}" type="presOf" srcId="{B77A0E06-E10A-426B-87F0-FF69D282FDD6}" destId="{D7CE8011-0429-41AE-8F96-76DB6100B637}" srcOrd="0" destOrd="0" presId="urn:microsoft.com/office/officeart/2005/8/layout/radial6"/>
    <dgm:cxn modelId="{227A40AD-CFB9-485A-AB99-5B38C630094D}" type="presOf" srcId="{9E41D471-1B2E-4582-92E3-FB826F54B04C}" destId="{A74820E1-8914-47A3-B539-B1E5C3039556}" srcOrd="0" destOrd="0" presId="urn:microsoft.com/office/officeart/2005/8/layout/radial6"/>
    <dgm:cxn modelId="{121FABC3-0D3B-4B18-A518-65C516334006}" type="presOf" srcId="{079FC6C9-9D27-47A5-BF63-74101DB0F004}" destId="{5C751F2B-374D-4A93-B7EF-7BBF8DDAF520}" srcOrd="0" destOrd="0" presId="urn:microsoft.com/office/officeart/2005/8/layout/radial6"/>
    <dgm:cxn modelId="{A808FED0-4E51-452B-A287-36F957B0F979}" srcId="{079FC6C9-9D27-47A5-BF63-74101DB0F004}" destId="{7D04AEA1-BBBD-422B-8138-35A02894CA21}" srcOrd="2" destOrd="0" parTransId="{17D727C1-5754-451E-BE73-507FE377898C}" sibTransId="{4BF6B5FF-177D-414E-B390-982164ADA9A2}"/>
    <dgm:cxn modelId="{C408AAD4-0020-43C7-9457-A847935E27AF}" type="presOf" srcId="{C173CEDE-731C-4EF1-A24D-FB9D3E823796}" destId="{99354C75-D4E3-40CE-8B0C-8BA17DF9EF38}" srcOrd="0" destOrd="0" presId="urn:microsoft.com/office/officeart/2005/8/layout/radial6"/>
    <dgm:cxn modelId="{1D8A70EA-5F12-429B-931F-6CA90BD04617}" type="presOf" srcId="{6995AABE-A980-4447-BA87-F4B0DA639B26}" destId="{7FA67C3C-8727-4173-89BD-89E30A86A04D}" srcOrd="0" destOrd="0" presId="urn:microsoft.com/office/officeart/2005/8/layout/radial6"/>
    <dgm:cxn modelId="{8A2698F0-EAA4-4D49-A62D-277F9341F38A}" srcId="{6995AABE-A980-4447-BA87-F4B0DA639B26}" destId="{079FC6C9-9D27-47A5-BF63-74101DB0F004}" srcOrd="0" destOrd="0" parTransId="{F8ED9A4D-2A81-4098-9F54-7A5F93895C97}" sibTransId="{5406CA22-931E-4B5F-91AC-FE614F71D49A}"/>
    <dgm:cxn modelId="{4F7B81F6-20EA-4202-AAEF-12D33B0E0D13}" srcId="{079FC6C9-9D27-47A5-BF63-74101DB0F004}" destId="{26923A41-0F9F-4733-9215-E8E2D6AA7AB1}" srcOrd="1" destOrd="0" parTransId="{13CA6FFC-3A53-4A87-8A80-F8865556AB6D}" sibTransId="{41A9A48D-F8CF-4FAB-AC69-CE9B7DC28F08}"/>
    <dgm:cxn modelId="{C46D1206-62A1-4BEE-B53B-58B033C46003}" type="presParOf" srcId="{7FA67C3C-8727-4173-89BD-89E30A86A04D}" destId="{5C751F2B-374D-4A93-B7EF-7BBF8DDAF520}" srcOrd="0" destOrd="0" presId="urn:microsoft.com/office/officeart/2005/8/layout/radial6"/>
    <dgm:cxn modelId="{377DBB7D-F664-4C17-B7BA-E581DDB262AE}" type="presParOf" srcId="{7FA67C3C-8727-4173-89BD-89E30A86A04D}" destId="{A74820E1-8914-47A3-B539-B1E5C3039556}" srcOrd="1" destOrd="0" presId="urn:microsoft.com/office/officeart/2005/8/layout/radial6"/>
    <dgm:cxn modelId="{897F6A81-F43A-427C-9A9D-5E3818B6558A}" type="presParOf" srcId="{7FA67C3C-8727-4173-89BD-89E30A86A04D}" destId="{B5DBBC09-470C-4954-810A-C2465899A2AF}" srcOrd="2" destOrd="0" presId="urn:microsoft.com/office/officeart/2005/8/layout/radial6"/>
    <dgm:cxn modelId="{8AFABC19-227A-402D-90CE-173625A5889A}" type="presParOf" srcId="{7FA67C3C-8727-4173-89BD-89E30A86A04D}" destId="{C196B3F2-99B0-4545-9782-07654D2F07C6}" srcOrd="3" destOrd="0" presId="urn:microsoft.com/office/officeart/2005/8/layout/radial6"/>
    <dgm:cxn modelId="{7534A76C-D45C-450F-B622-E2656347E75C}" type="presParOf" srcId="{7FA67C3C-8727-4173-89BD-89E30A86A04D}" destId="{1DCE07E2-A0F3-4AEC-9DF1-CDDF737CB6C3}" srcOrd="4" destOrd="0" presId="urn:microsoft.com/office/officeart/2005/8/layout/radial6"/>
    <dgm:cxn modelId="{E8D83AD0-B3DA-4AC7-BC20-BB8552495FE6}" type="presParOf" srcId="{7FA67C3C-8727-4173-89BD-89E30A86A04D}" destId="{A35ED08E-F113-4B20-94DB-5066DA817851}" srcOrd="5" destOrd="0" presId="urn:microsoft.com/office/officeart/2005/8/layout/radial6"/>
    <dgm:cxn modelId="{7623AD74-64CA-4B57-A665-1B4D7DD5E42B}" type="presParOf" srcId="{7FA67C3C-8727-4173-89BD-89E30A86A04D}" destId="{E41DD3BB-7A23-465F-A1BE-D697CC227449}" srcOrd="6" destOrd="0" presId="urn:microsoft.com/office/officeart/2005/8/layout/radial6"/>
    <dgm:cxn modelId="{6AFE7A84-90CB-4715-A1E6-1F682E06A910}" type="presParOf" srcId="{7FA67C3C-8727-4173-89BD-89E30A86A04D}" destId="{B4F4E5C7-5ED7-4E0E-A9C0-FD1BB6E51114}" srcOrd="7" destOrd="0" presId="urn:microsoft.com/office/officeart/2005/8/layout/radial6"/>
    <dgm:cxn modelId="{4A507468-E059-418F-8265-749D4F50AC53}" type="presParOf" srcId="{7FA67C3C-8727-4173-89BD-89E30A86A04D}" destId="{294D91E5-1353-4416-9DB4-D50375D5D5C6}" srcOrd="8" destOrd="0" presId="urn:microsoft.com/office/officeart/2005/8/layout/radial6"/>
    <dgm:cxn modelId="{6DB661A7-D953-4181-BFDD-F1B94A0E748C}" type="presParOf" srcId="{7FA67C3C-8727-4173-89BD-89E30A86A04D}" destId="{967FF983-5EFD-474A-AD18-F33E6D115A52}" srcOrd="9" destOrd="0" presId="urn:microsoft.com/office/officeart/2005/8/layout/radial6"/>
    <dgm:cxn modelId="{8D118FD9-AC19-4A4D-AB9C-81405D6DF363}" type="presParOf" srcId="{7FA67C3C-8727-4173-89BD-89E30A86A04D}" destId="{99354C75-D4E3-40CE-8B0C-8BA17DF9EF38}" srcOrd="10" destOrd="0" presId="urn:microsoft.com/office/officeart/2005/8/layout/radial6"/>
    <dgm:cxn modelId="{A7CE7EDE-AC5B-4CF0-94F0-DAAAE1D37AD5}" type="presParOf" srcId="{7FA67C3C-8727-4173-89BD-89E30A86A04D}" destId="{5ADCF65A-C934-454A-A871-B8D3C570BCA1}" srcOrd="11" destOrd="0" presId="urn:microsoft.com/office/officeart/2005/8/layout/radial6"/>
    <dgm:cxn modelId="{AD69FCDB-C041-4F88-B76D-FE35777DA179}" type="presParOf" srcId="{7FA67C3C-8727-4173-89BD-89E30A86A04D}" destId="{67C681C2-E874-493C-BC5A-20D0A5506FF4}" srcOrd="12" destOrd="0" presId="urn:microsoft.com/office/officeart/2005/8/layout/radial6"/>
    <dgm:cxn modelId="{3D58A453-3F3B-41D6-9D8C-7318A91AEB52}" type="presParOf" srcId="{7FA67C3C-8727-4173-89BD-89E30A86A04D}" destId="{D938F8C0-7541-45EC-9745-95BBBE473341}" srcOrd="13" destOrd="0" presId="urn:microsoft.com/office/officeart/2005/8/layout/radial6"/>
    <dgm:cxn modelId="{330F25C8-A9AE-4ABF-A7AD-4222582E248F}" type="presParOf" srcId="{7FA67C3C-8727-4173-89BD-89E30A86A04D}" destId="{7EB9987E-26B6-43C5-8962-335DCF58844C}" srcOrd="14" destOrd="0" presId="urn:microsoft.com/office/officeart/2005/8/layout/radial6"/>
    <dgm:cxn modelId="{5B0B58EB-8C93-439B-BF3C-E15160F4A1D4}" type="presParOf" srcId="{7FA67C3C-8727-4173-89BD-89E30A86A04D}" destId="{2097C4B5-96C3-4911-B436-85C9AAD54582}" srcOrd="15" destOrd="0" presId="urn:microsoft.com/office/officeart/2005/8/layout/radial6"/>
    <dgm:cxn modelId="{6795CC33-13B4-4072-ADDA-177811349832}" type="presParOf" srcId="{7FA67C3C-8727-4173-89BD-89E30A86A04D}" destId="{D7CE8011-0429-41AE-8F96-76DB6100B637}" srcOrd="16" destOrd="0" presId="urn:microsoft.com/office/officeart/2005/8/layout/radial6"/>
    <dgm:cxn modelId="{DA9A31A2-9714-4946-B20D-E8D87253D3B5}" type="presParOf" srcId="{7FA67C3C-8727-4173-89BD-89E30A86A04D}" destId="{D54E35DD-22C4-4530-AC89-B638C2A26EE7}" srcOrd="17" destOrd="0" presId="urn:microsoft.com/office/officeart/2005/8/layout/radial6"/>
    <dgm:cxn modelId="{2E96ABB1-A3CF-4DB7-AD71-A36E223478F6}" type="presParOf" srcId="{7FA67C3C-8727-4173-89BD-89E30A86A04D}" destId="{AA07C4BA-835A-4D4D-ACA7-06760C17C6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D2C23-4ADE-4580-B40F-CDB57C85BF03}">
      <dsp:nvSpPr>
        <dsp:cNvPr id="0" name=""/>
        <dsp:cNvSpPr/>
      </dsp:nvSpPr>
      <dsp:spPr>
        <a:xfrm>
          <a:off x="861312" y="0"/>
          <a:ext cx="9797374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prstClr val="black"/>
              </a:solidFill>
              <a:latin typeface="Georgia" panose="02040502050405020303" pitchFamily="18" charset="0"/>
              <a:ea typeface="+mn-ea"/>
              <a:cs typeface="+mn-cs"/>
            </a:rPr>
            <a:t>Базовые принципы</a:t>
          </a:r>
          <a:endParaRPr lang="ru-RU" sz="2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875287" y="13975"/>
        <a:ext cx="9769424" cy="449194"/>
      </dsp:txXfrm>
    </dsp:sp>
    <dsp:sp modelId="{80571AFD-513C-45D7-953C-23426D4C40E8}">
      <dsp:nvSpPr>
        <dsp:cNvPr id="0" name=""/>
        <dsp:cNvSpPr/>
      </dsp:nvSpPr>
      <dsp:spPr>
        <a:xfrm rot="5400000">
          <a:off x="5669442" y="490530"/>
          <a:ext cx="181115" cy="214714"/>
        </a:xfrm>
        <a:prstGeom prst="rightArrow">
          <a:avLst>
            <a:gd name="adj1" fmla="val 60000"/>
            <a:gd name="adj2" fmla="val 50000"/>
          </a:avLst>
        </a:prstGeom>
        <a:solidFill>
          <a:srgbClr val="4FAF3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 rot="-5400000">
        <a:off x="5695586" y="507329"/>
        <a:ext cx="128828" cy="126781"/>
      </dsp:txXfrm>
    </dsp:sp>
    <dsp:sp modelId="{380475E5-E3B0-489C-865C-FBD0C56002B0}">
      <dsp:nvSpPr>
        <dsp:cNvPr id="0" name=""/>
        <dsp:cNvSpPr/>
      </dsp:nvSpPr>
      <dsp:spPr>
        <a:xfrm>
          <a:off x="883204" y="718631"/>
          <a:ext cx="9753591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Georgia" panose="02040502050405020303" pitchFamily="18" charset="0"/>
            </a:rPr>
            <a:t>Ускорители</a:t>
          </a:r>
        </a:p>
      </dsp:txBody>
      <dsp:txXfrm>
        <a:off x="897179" y="732606"/>
        <a:ext cx="9725641" cy="449194"/>
      </dsp:txXfrm>
    </dsp:sp>
    <dsp:sp modelId="{88DC0582-FBA5-40E1-888E-B182282BA821}">
      <dsp:nvSpPr>
        <dsp:cNvPr id="0" name=""/>
        <dsp:cNvSpPr/>
      </dsp:nvSpPr>
      <dsp:spPr>
        <a:xfrm rot="5400000">
          <a:off x="5670535" y="1207704"/>
          <a:ext cx="178929" cy="214714"/>
        </a:xfrm>
        <a:prstGeom prst="rightArrow">
          <a:avLst>
            <a:gd name="adj1" fmla="val 60000"/>
            <a:gd name="adj2" fmla="val 50000"/>
          </a:avLst>
        </a:prstGeom>
        <a:solidFill>
          <a:srgbClr val="4FAF3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-5400000">
        <a:off x="5695586" y="1225597"/>
        <a:ext cx="128828" cy="125250"/>
      </dsp:txXfrm>
    </dsp:sp>
    <dsp:sp modelId="{18B538CC-C459-498F-BA68-47FA1B08393D}">
      <dsp:nvSpPr>
        <dsp:cNvPr id="0" name=""/>
        <dsp:cNvSpPr/>
      </dsp:nvSpPr>
      <dsp:spPr>
        <a:xfrm>
          <a:off x="883204" y="1434347"/>
          <a:ext cx="9753591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dirty="0">
              <a:solidFill>
                <a:schemeClr val="tx1"/>
              </a:solidFill>
              <a:latin typeface="Georgia" panose="02040502050405020303" pitchFamily="18" charset="0"/>
              <a:cs typeface="Segoe UI" panose="020B0502040204020203" pitchFamily="34" charset="0"/>
            </a:rPr>
            <a:t>Орбита. Устойчивость</a:t>
          </a:r>
          <a:endParaRPr lang="ru-RU" sz="2400" kern="1200" dirty="0">
            <a:solidFill>
              <a:schemeClr val="tx1"/>
            </a:solidFill>
            <a:latin typeface="Georgia" panose="02040502050405020303" pitchFamily="18" charset="0"/>
          </a:endParaRPr>
        </a:p>
      </dsp:txBody>
      <dsp:txXfrm>
        <a:off x="897179" y="1448322"/>
        <a:ext cx="9725641" cy="449194"/>
      </dsp:txXfrm>
    </dsp:sp>
    <dsp:sp modelId="{09CA964F-24B5-4FC4-A589-D6FFD4BABC4B}">
      <dsp:nvSpPr>
        <dsp:cNvPr id="0" name=""/>
        <dsp:cNvSpPr/>
      </dsp:nvSpPr>
      <dsp:spPr>
        <a:xfrm rot="5400000">
          <a:off x="5676426" y="1915565"/>
          <a:ext cx="167146" cy="214714"/>
        </a:xfrm>
        <a:prstGeom prst="rightArrow">
          <a:avLst>
            <a:gd name="adj1" fmla="val 60000"/>
            <a:gd name="adj2" fmla="val 50000"/>
          </a:avLst>
        </a:prstGeom>
        <a:solidFill>
          <a:srgbClr val="4FAF3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-5400000">
        <a:off x="5695585" y="1939349"/>
        <a:ext cx="128828" cy="117002"/>
      </dsp:txXfrm>
    </dsp:sp>
    <dsp:sp modelId="{3516FEA3-01ED-4FD4-A5F9-9946977876B5}">
      <dsp:nvSpPr>
        <dsp:cNvPr id="0" name=""/>
        <dsp:cNvSpPr/>
      </dsp:nvSpPr>
      <dsp:spPr>
        <a:xfrm>
          <a:off x="861312" y="2134354"/>
          <a:ext cx="9797374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schemeClr val="tx1"/>
              </a:solidFill>
              <a:latin typeface="Georgia" panose="02040502050405020303" pitchFamily="18" charset="0"/>
              <a:cs typeface="Segoe UI" panose="020B0502040204020203" pitchFamily="34" charset="0"/>
            </a:rPr>
            <a:t>Магниты</a:t>
          </a:r>
        </a:p>
      </dsp:txBody>
      <dsp:txXfrm>
        <a:off x="875287" y="2148329"/>
        <a:ext cx="9769424" cy="449194"/>
      </dsp:txXfrm>
    </dsp:sp>
    <dsp:sp modelId="{5388B57A-D5AC-4073-BB02-93E739087C9B}">
      <dsp:nvSpPr>
        <dsp:cNvPr id="0" name=""/>
        <dsp:cNvSpPr/>
      </dsp:nvSpPr>
      <dsp:spPr>
        <a:xfrm rot="5400000">
          <a:off x="5664644" y="2631282"/>
          <a:ext cx="190711" cy="214714"/>
        </a:xfrm>
        <a:prstGeom prst="rightArrow">
          <a:avLst>
            <a:gd name="adj1" fmla="val 60000"/>
            <a:gd name="adj2" fmla="val 50000"/>
          </a:avLst>
        </a:prstGeom>
        <a:solidFill>
          <a:srgbClr val="4FAF3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 dirty="0"/>
        </a:p>
      </dsp:txBody>
      <dsp:txXfrm rot="-5400000">
        <a:off x="5695586" y="2643284"/>
        <a:ext cx="128828" cy="133498"/>
      </dsp:txXfrm>
    </dsp:sp>
    <dsp:sp modelId="{AE678D09-5B8A-4F4E-A139-53CC1C2790D6}">
      <dsp:nvSpPr>
        <dsp:cNvPr id="0" name=""/>
        <dsp:cNvSpPr/>
      </dsp:nvSpPr>
      <dsp:spPr>
        <a:xfrm>
          <a:off x="845099" y="2865780"/>
          <a:ext cx="9829801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 dirty="0">
              <a:solidFill>
                <a:prstClr val="black"/>
              </a:solidFill>
              <a:latin typeface="Georgia" panose="02040502050405020303" pitchFamily="18" charset="0"/>
              <a:ea typeface="+mn-ea"/>
              <a:cs typeface="Segoe UI" panose="020B0502040204020203" pitchFamily="34" charset="0"/>
            </a:rPr>
            <a:t>Сверхпроводимость</a:t>
          </a:r>
          <a:endParaRPr lang="ru-RU" sz="2400" b="0" dirty="0">
            <a:solidFill>
              <a:schemeClr val="tx1"/>
            </a:solidFill>
            <a:latin typeface="Georgia" panose="02040502050405020303" pitchFamily="18" charset="0"/>
            <a:cs typeface="Segoe UI" panose="020B0502040204020203" pitchFamily="34" charset="0"/>
          </a:endParaRPr>
        </a:p>
      </dsp:txBody>
      <dsp:txXfrm>
        <a:off x="859074" y="2879755"/>
        <a:ext cx="9801851" cy="449194"/>
      </dsp:txXfrm>
    </dsp:sp>
    <dsp:sp modelId="{067E0ACB-5BD8-41BF-8000-9BE7B24125B0}">
      <dsp:nvSpPr>
        <dsp:cNvPr id="0" name=""/>
        <dsp:cNvSpPr/>
      </dsp:nvSpPr>
      <dsp:spPr>
        <a:xfrm rot="5400000">
          <a:off x="5670535" y="3354853"/>
          <a:ext cx="178929" cy="214714"/>
        </a:xfrm>
        <a:prstGeom prst="rightArrow">
          <a:avLst>
            <a:gd name="adj1" fmla="val 60000"/>
            <a:gd name="adj2" fmla="val 50000"/>
          </a:avLst>
        </a:prstGeom>
        <a:solidFill>
          <a:srgbClr val="4FAF3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-5400000">
        <a:off x="5695586" y="3372746"/>
        <a:ext cx="128828" cy="125250"/>
      </dsp:txXfrm>
    </dsp:sp>
    <dsp:sp modelId="{4C6177B9-09A0-4CFA-829A-F93D0AEC5204}">
      <dsp:nvSpPr>
        <dsp:cNvPr id="0" name=""/>
        <dsp:cNvSpPr/>
      </dsp:nvSpPr>
      <dsp:spPr>
        <a:xfrm>
          <a:off x="861312" y="3581497"/>
          <a:ext cx="9797374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kern="1200">
              <a:solidFill>
                <a:prstClr val="black"/>
              </a:solidFill>
              <a:latin typeface="Georgia" panose="02040502050405020303" pitchFamily="18" charset="0"/>
              <a:ea typeface="+mn-ea"/>
              <a:cs typeface="Segoe UI" panose="020B0502040204020203" pitchFamily="34" charset="0"/>
            </a:rPr>
            <a:t>Специальные магниты</a:t>
          </a:r>
          <a:endParaRPr lang="ru-RU" sz="2400" b="0" kern="1200" dirty="0">
            <a:solidFill>
              <a:schemeClr val="tx1"/>
            </a:solidFill>
            <a:latin typeface="Georgia" panose="02040502050405020303" pitchFamily="18" charset="0"/>
            <a:cs typeface="Segoe UI" panose="020B0502040204020203" pitchFamily="34" charset="0"/>
          </a:endParaRPr>
        </a:p>
      </dsp:txBody>
      <dsp:txXfrm>
        <a:off x="875287" y="3595472"/>
        <a:ext cx="9769424" cy="449194"/>
      </dsp:txXfrm>
    </dsp:sp>
    <dsp:sp modelId="{2830A7BE-E71B-4C6A-9514-AA9823E3ED94}">
      <dsp:nvSpPr>
        <dsp:cNvPr id="0" name=""/>
        <dsp:cNvSpPr/>
      </dsp:nvSpPr>
      <dsp:spPr>
        <a:xfrm rot="5400000">
          <a:off x="5670535" y="4070569"/>
          <a:ext cx="178929" cy="214714"/>
        </a:xfrm>
        <a:prstGeom prst="rightArrow">
          <a:avLst>
            <a:gd name="adj1" fmla="val 60000"/>
            <a:gd name="adj2" fmla="val 50000"/>
          </a:avLst>
        </a:prstGeom>
        <a:solidFill>
          <a:srgbClr val="4FAF3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-5400000">
        <a:off x="5695586" y="4088462"/>
        <a:ext cx="128828" cy="125250"/>
      </dsp:txXfrm>
    </dsp:sp>
    <dsp:sp modelId="{11FC905A-DEFF-470A-83F7-EDB1C2457A89}">
      <dsp:nvSpPr>
        <dsp:cNvPr id="0" name=""/>
        <dsp:cNvSpPr/>
      </dsp:nvSpPr>
      <dsp:spPr>
        <a:xfrm>
          <a:off x="861312" y="4297213"/>
          <a:ext cx="9797374" cy="477144"/>
        </a:xfrm>
        <a:prstGeom prst="roundRect">
          <a:avLst>
            <a:gd name="adj" fmla="val 10000"/>
          </a:avLst>
        </a:prstGeom>
        <a:solidFill>
          <a:srgbClr val="F69E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Georgia" panose="02040502050405020303" pitchFamily="18" charset="0"/>
            </a:rPr>
            <a:t>Заключение</a:t>
          </a:r>
        </a:p>
      </dsp:txBody>
      <dsp:txXfrm>
        <a:off x="875287" y="4311188"/>
        <a:ext cx="9769424" cy="4491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7C4BA-835A-4D4D-ACA7-06760C17C671}">
      <dsp:nvSpPr>
        <dsp:cNvPr id="0" name=""/>
        <dsp:cNvSpPr/>
      </dsp:nvSpPr>
      <dsp:spPr>
        <a:xfrm>
          <a:off x="3679241" y="689177"/>
          <a:ext cx="4192626" cy="4192626"/>
        </a:xfrm>
        <a:prstGeom prst="blockArc">
          <a:avLst>
            <a:gd name="adj1" fmla="val 12674230"/>
            <a:gd name="adj2" fmla="val 16173900"/>
            <a:gd name="adj3" fmla="val 453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97C4B5-96C3-4911-B436-85C9AAD54582}">
      <dsp:nvSpPr>
        <dsp:cNvPr id="0" name=""/>
        <dsp:cNvSpPr/>
      </dsp:nvSpPr>
      <dsp:spPr>
        <a:xfrm>
          <a:off x="3723224" y="613020"/>
          <a:ext cx="4192626" cy="4192626"/>
        </a:xfrm>
        <a:prstGeom prst="blockArc">
          <a:avLst>
            <a:gd name="adj1" fmla="val 9073346"/>
            <a:gd name="adj2" fmla="val 12526654"/>
            <a:gd name="adj3" fmla="val 453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81C2-E874-493C-BC5A-20D0A5506FF4}">
      <dsp:nvSpPr>
        <dsp:cNvPr id="0" name=""/>
        <dsp:cNvSpPr/>
      </dsp:nvSpPr>
      <dsp:spPr>
        <a:xfrm>
          <a:off x="3679241" y="536863"/>
          <a:ext cx="4192626" cy="4192626"/>
        </a:xfrm>
        <a:prstGeom prst="blockArc">
          <a:avLst>
            <a:gd name="adj1" fmla="val 5426100"/>
            <a:gd name="adj2" fmla="val 8925770"/>
            <a:gd name="adj3" fmla="val 453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7FF983-5EFD-474A-AD18-F33E6D115A52}">
      <dsp:nvSpPr>
        <dsp:cNvPr id="0" name=""/>
        <dsp:cNvSpPr/>
      </dsp:nvSpPr>
      <dsp:spPr>
        <a:xfrm>
          <a:off x="3648131" y="536863"/>
          <a:ext cx="4192626" cy="4192626"/>
        </a:xfrm>
        <a:prstGeom prst="blockArc">
          <a:avLst>
            <a:gd name="adj1" fmla="val 1874230"/>
            <a:gd name="adj2" fmla="val 5373900"/>
            <a:gd name="adj3" fmla="val 453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1DD3BB-7A23-465F-A1BE-D697CC227449}">
      <dsp:nvSpPr>
        <dsp:cNvPr id="0" name=""/>
        <dsp:cNvSpPr/>
      </dsp:nvSpPr>
      <dsp:spPr>
        <a:xfrm>
          <a:off x="3604149" y="613020"/>
          <a:ext cx="4192626" cy="4192626"/>
        </a:xfrm>
        <a:prstGeom prst="blockArc">
          <a:avLst>
            <a:gd name="adj1" fmla="val 19873346"/>
            <a:gd name="adj2" fmla="val 1726654"/>
            <a:gd name="adj3" fmla="val 453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6B3F2-99B0-4545-9782-07654D2F07C6}">
      <dsp:nvSpPr>
        <dsp:cNvPr id="0" name=""/>
        <dsp:cNvSpPr/>
      </dsp:nvSpPr>
      <dsp:spPr>
        <a:xfrm>
          <a:off x="3648131" y="689177"/>
          <a:ext cx="4192626" cy="4192626"/>
        </a:xfrm>
        <a:prstGeom prst="blockArc">
          <a:avLst>
            <a:gd name="adj1" fmla="val 16226100"/>
            <a:gd name="adj2" fmla="val 19725770"/>
            <a:gd name="adj3" fmla="val 453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751F2B-374D-4A93-B7EF-7BBF8DDAF520}">
      <dsp:nvSpPr>
        <dsp:cNvPr id="0" name=""/>
        <dsp:cNvSpPr/>
      </dsp:nvSpPr>
      <dsp:spPr>
        <a:xfrm>
          <a:off x="4590000" y="1539334"/>
          <a:ext cx="2339998" cy="2339998"/>
        </a:xfrm>
        <a:prstGeom prst="ellipse">
          <a:avLst/>
        </a:prstGeom>
        <a:solidFill>
          <a:srgbClr val="F69E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rPr>
            <a:t>Установка</a:t>
          </a:r>
        </a:p>
      </dsp:txBody>
      <dsp:txXfrm>
        <a:off x="4932685" y="1882019"/>
        <a:ext cx="1654628" cy="1654628"/>
      </dsp:txXfrm>
    </dsp:sp>
    <dsp:sp modelId="{A74820E1-8914-47A3-B539-B1E5C3039556}">
      <dsp:nvSpPr>
        <dsp:cNvPr id="0" name=""/>
        <dsp:cNvSpPr/>
      </dsp:nvSpPr>
      <dsp:spPr>
        <a:xfrm>
          <a:off x="4986000" y="-37276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Магниты</a:t>
          </a:r>
        </a:p>
      </dsp:txBody>
      <dsp:txXfrm>
        <a:off x="5212699" y="189423"/>
        <a:ext cx="1094600" cy="1094600"/>
      </dsp:txXfrm>
    </dsp:sp>
    <dsp:sp modelId="{1DCE07E2-A0F3-4AEC-9DF1-CDDF737CB6C3}">
      <dsp:nvSpPr>
        <dsp:cNvPr id="0" name=""/>
        <dsp:cNvSpPr/>
      </dsp:nvSpPr>
      <dsp:spPr>
        <a:xfrm>
          <a:off x="6722249" y="949007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ВЧ</a:t>
          </a:r>
        </a:p>
      </dsp:txBody>
      <dsp:txXfrm>
        <a:off x="6948948" y="1175706"/>
        <a:ext cx="1094600" cy="1094600"/>
      </dsp:txXfrm>
    </dsp:sp>
    <dsp:sp modelId="{B4F4E5C7-5ED7-4E0E-A9C0-FD1BB6E51114}">
      <dsp:nvSpPr>
        <dsp:cNvPr id="0" name=""/>
        <dsp:cNvSpPr/>
      </dsp:nvSpPr>
      <dsp:spPr>
        <a:xfrm>
          <a:off x="6722249" y="2921660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Питание</a:t>
          </a:r>
        </a:p>
      </dsp:txBody>
      <dsp:txXfrm>
        <a:off x="6948948" y="3148359"/>
        <a:ext cx="1094600" cy="1094600"/>
      </dsp:txXfrm>
    </dsp:sp>
    <dsp:sp modelId="{99354C75-D4E3-40CE-8B0C-8BA17DF9EF38}">
      <dsp:nvSpPr>
        <dsp:cNvPr id="0" name=""/>
        <dsp:cNvSpPr/>
      </dsp:nvSpPr>
      <dsp:spPr>
        <a:xfrm>
          <a:off x="4986000" y="3907944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Segoe UI" panose="020B0502040204020203" pitchFamily="34" charset="0"/>
              <a:cs typeface="Segoe UI" panose="020B0502040204020203" pitchFamily="34" charset="0"/>
            </a:rPr>
            <a:t>Вакуум</a:t>
          </a:r>
        </a:p>
      </dsp:txBody>
      <dsp:txXfrm>
        <a:off x="5212699" y="4134643"/>
        <a:ext cx="1094600" cy="1094600"/>
      </dsp:txXfrm>
    </dsp:sp>
    <dsp:sp modelId="{D938F8C0-7541-45EC-9745-95BBBE473341}">
      <dsp:nvSpPr>
        <dsp:cNvPr id="0" name=""/>
        <dsp:cNvSpPr/>
      </dsp:nvSpPr>
      <dsp:spPr>
        <a:xfrm>
          <a:off x="3249751" y="2921660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Segoe UI" panose="020B0502040204020203" pitchFamily="34" charset="0"/>
              <a:cs typeface="Segoe UI" panose="020B0502040204020203" pitchFamily="34" charset="0"/>
            </a:rPr>
            <a:t>Контроль</a:t>
          </a:r>
        </a:p>
      </dsp:txBody>
      <dsp:txXfrm>
        <a:off x="3476450" y="3148359"/>
        <a:ext cx="1094600" cy="1094600"/>
      </dsp:txXfrm>
    </dsp:sp>
    <dsp:sp modelId="{D7CE8011-0429-41AE-8F96-76DB6100B637}">
      <dsp:nvSpPr>
        <dsp:cNvPr id="0" name=""/>
        <dsp:cNvSpPr/>
      </dsp:nvSpPr>
      <dsp:spPr>
        <a:xfrm>
          <a:off x="3249751" y="949007"/>
          <a:ext cx="1547998" cy="154799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Segoe UI" panose="020B0502040204020203" pitchFamily="34" charset="0"/>
              <a:cs typeface="Segoe UI" panose="020B0502040204020203" pitchFamily="34" charset="0"/>
            </a:rPr>
            <a:t>Прочие</a:t>
          </a:r>
        </a:p>
      </dsp:txBody>
      <dsp:txXfrm>
        <a:off x="3476450" y="1175706"/>
        <a:ext cx="1094600" cy="109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5E1A3-C586-44D4-A56A-795C5439BE72}" type="datetimeFigureOut">
              <a:rPr lang="ru-RU" smtClean="0"/>
              <a:t>05.07.2023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8C2588-863F-466E-A855-492CE4849F2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011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82DA5-FA55-4151-9AF0-A2D5C6D3D8CD}" type="datetimeFigureOut">
              <a:rPr lang="ru-RU" smtClean="0"/>
              <a:t>05.07.2023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3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1599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C3FE4-0DD6-4EED-A9C4-945F08B9A3D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079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8357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367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826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454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78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615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521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5249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3654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9352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7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931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4571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833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740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628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708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7921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44743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5690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49481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135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448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3926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7099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0672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965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7017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3365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3082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2332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3860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7201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8294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36036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894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19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518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23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240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514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C3FE4-0DD6-4EED-A9C4-945F08B9A3D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36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763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723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87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531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484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92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65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02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900000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4" y="4864349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65839" y="2426909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131683" y="899999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131683" y="4864348"/>
            <a:ext cx="3060317" cy="1993651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 userDrawn="1">
            <p:ph type="dt" sz="half" idx="10"/>
          </p:nvPr>
        </p:nvSpPr>
        <p:spPr>
          <a:xfrm>
            <a:off x="333996" y="6492875"/>
            <a:ext cx="4485653" cy="365125"/>
          </a:xfrm>
        </p:spPr>
        <p:txBody>
          <a:bodyPr/>
          <a:lstStyle>
            <a:lvl1pPr marL="0" algn="ctr" defTabSz="914400" rtl="0" eaLnBrk="1" latinLnBrk="0" hangingPunct="1">
              <a:defRPr lang="ru-RU" sz="1800" i="1" kern="120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 userDrawn="1">
            <p:ph type="ftr" sz="quarter" idx="11"/>
          </p:nvPr>
        </p:nvSpPr>
        <p:spPr>
          <a:xfrm>
            <a:off x="4943887" y="6492875"/>
            <a:ext cx="6619874" cy="365125"/>
          </a:xfrm>
        </p:spPr>
        <p:txBody>
          <a:bodyPr/>
          <a:lstStyle>
            <a:lvl1pPr>
              <a:defRPr lang="en-US" sz="1800" i="1" kern="1200" dirty="0" smtClean="0">
                <a:solidFill>
                  <a:schemeClr val="tx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r>
              <a:rPr lang="ru-RU"/>
              <a:t>Магнитные системы для ускорителей. Школа ОИЯИ-ТПУ, 05.07.23, Дубна</a:t>
            </a:r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 userDrawn="1">
            <p:ph type="sldNum" sz="quarter" idx="12"/>
          </p:nvPr>
        </p:nvSpPr>
        <p:spPr>
          <a:xfrm>
            <a:off x="11688000" y="6488668"/>
            <a:ext cx="504000" cy="365125"/>
          </a:xfrm>
        </p:spPr>
        <p:txBody>
          <a:bodyPr/>
          <a:lstStyle>
            <a:lvl1pPr>
              <a:defRPr lang="ru-RU" sz="1600" kern="1200" smtClean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</a:lstStyle>
          <a:p>
            <a:fld id="{7A3674A1-AABB-482C-A956-3ABEE007A9A5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/>
          <p:cNvCxnSpPr/>
          <p:nvPr userDrawn="1"/>
        </p:nvCxnSpPr>
        <p:spPr>
          <a:xfrm flipV="1">
            <a:off x="-2" y="6488668"/>
            <a:ext cx="12192002" cy="1"/>
          </a:xfrm>
          <a:prstGeom prst="line">
            <a:avLst/>
          </a:prstGeom>
          <a:ln w="57150" cmpd="sng">
            <a:solidFill>
              <a:srgbClr val="F69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52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543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32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М. М. Шандов, ЛФВЭ, ОИЯИ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Магнитные системы для ускорителей. Школа ОИЯИ-ТПУ, 05.07.23, Дубна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74A1-AABB-482C-A956-3ABEE007A9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24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5.jpg"/><Relationship Id="rId4" Type="http://schemas.openxmlformats.org/officeDocument/2006/relationships/image" Target="../media/image4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0" Type="http://schemas.openxmlformats.org/officeDocument/2006/relationships/image" Target="../media/image34.png"/><Relationship Id="rId4" Type="http://schemas.openxmlformats.org/officeDocument/2006/relationships/image" Target="../media/image4.pn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5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utKuFxeXmQ?feature=oembed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fif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4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81.png"/><Relationship Id="rId4" Type="http://schemas.openxmlformats.org/officeDocument/2006/relationships/image" Target="../media/image4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image" Target="../media/image78.png"/><Relationship Id="rId4" Type="http://schemas.openxmlformats.org/officeDocument/2006/relationships/image" Target="../media/image4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89.png"/><Relationship Id="rId4" Type="http://schemas.openxmlformats.org/officeDocument/2006/relationships/image" Target="../media/image4.png"/><Relationship Id="rId9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3.png"/><Relationship Id="rId7" Type="http://schemas.openxmlformats.org/officeDocument/2006/relationships/image" Target="../media/image91.png"/><Relationship Id="rId12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92.jpeg"/><Relationship Id="rId5" Type="http://schemas.openxmlformats.org/officeDocument/2006/relationships/image" Target="../media/image90.png"/><Relationship Id="rId10" Type="http://schemas.openxmlformats.org/officeDocument/2006/relationships/image" Target="../media/image98.png"/><Relationship Id="rId4" Type="http://schemas.openxmlformats.org/officeDocument/2006/relationships/image" Target="../media/image4.png"/><Relationship Id="rId9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gif"/><Relationship Id="rId4" Type="http://schemas.openxmlformats.org/officeDocument/2006/relationships/image" Target="../media/image4.png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4.png"/><Relationship Id="rId4" Type="http://schemas.openxmlformats.org/officeDocument/2006/relationships/image" Target="../media/image4.png"/><Relationship Id="rId9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5" Type="http://schemas.openxmlformats.org/officeDocument/2006/relationships/image" Target="../media/image113.png"/><Relationship Id="rId4" Type="http://schemas.openxmlformats.org/officeDocument/2006/relationships/image" Target="../media/image4.png"/><Relationship Id="rId9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3.png"/><Relationship Id="rId7" Type="http://schemas.openxmlformats.org/officeDocument/2006/relationships/image" Target="../media/image1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116.emf"/><Relationship Id="rId10" Type="http://schemas.openxmlformats.org/officeDocument/2006/relationships/image" Target="../media/image122.emf"/><Relationship Id="rId4" Type="http://schemas.openxmlformats.org/officeDocument/2006/relationships/image" Target="../media/image4.png"/><Relationship Id="rId9" Type="http://schemas.openxmlformats.org/officeDocument/2006/relationships/image" Target="../media/image12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3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9.png"/><Relationship Id="rId4" Type="http://schemas.openxmlformats.org/officeDocument/2006/relationships/image" Target="../media/image4.png"/><Relationship Id="rId9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5" Type="http://schemas.openxmlformats.org/officeDocument/2006/relationships/image" Target="../media/image134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3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emf"/><Relationship Id="rId5" Type="http://schemas.openxmlformats.org/officeDocument/2006/relationships/image" Target="../media/image130.emf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3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jpeg"/><Relationship Id="rId4" Type="http://schemas.openxmlformats.org/officeDocument/2006/relationships/image" Target="../media/image4.png"/><Relationship Id="rId9" Type="http://schemas.openxmlformats.org/officeDocument/2006/relationships/image" Target="../media/image1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3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emf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3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53.png"/><Relationship Id="rId5" Type="http://schemas.openxmlformats.org/officeDocument/2006/relationships/image" Target="../media/image149.png"/><Relationship Id="rId10" Type="http://schemas.openxmlformats.org/officeDocument/2006/relationships/image" Target="../media/image160.png"/><Relationship Id="rId4" Type="http://schemas.openxmlformats.org/officeDocument/2006/relationships/image" Target="../media/image4.png"/><Relationship Id="rId9" Type="http://schemas.openxmlformats.org/officeDocument/2006/relationships/image" Target="../media/image1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-4" y="899999"/>
            <a:ext cx="12192004" cy="5958001"/>
            <a:chOff x="-4" y="899999"/>
            <a:chExt cx="12192004" cy="5958001"/>
          </a:xfrm>
        </p:grpSpPr>
        <p:sp>
          <p:nvSpPr>
            <p:cNvPr id="22" name="TextBox 21"/>
            <p:cNvSpPr txBox="1"/>
            <p:nvPr/>
          </p:nvSpPr>
          <p:spPr>
            <a:xfrm>
              <a:off x="0" y="900000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4" y="486434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65839" y="242690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131683" y="899999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131683" y="4864348"/>
              <a:ext cx="3060317" cy="1993651"/>
            </a:xfrm>
            <a:prstGeom prst="rect">
              <a:avLst/>
            </a:prstGeom>
            <a:blipFill dpi="0" rotWithShape="1">
              <a:blip r:embed="rId3">
                <a:alphaModFix amt="50000"/>
              </a:blip>
              <a:srcRect/>
              <a:stretch>
                <a:fillRect/>
              </a:stretch>
            </a:blip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" y="-1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46" y="35999"/>
            <a:ext cx="1475508" cy="828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50961" y="2248858"/>
            <a:ext cx="11890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Магнитные системы для ускорителей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2397" y="4079228"/>
            <a:ext cx="11887203" cy="151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rgbClr val="FF0000"/>
                </a:solidFill>
                <a:latin typeface="Georgia" panose="02040502050405020303" pitchFamily="18" charset="0"/>
              </a:rPr>
              <a:t>М. М. </a:t>
            </a:r>
            <a:r>
              <a:rPr lang="ru-RU" sz="2400" dirty="0" err="1">
                <a:solidFill>
                  <a:srgbClr val="FF0000"/>
                </a:solidFill>
                <a:latin typeface="Georgia" panose="02040502050405020303" pitchFamily="18" charset="0"/>
              </a:rPr>
              <a:t>Шандов</a:t>
            </a:r>
            <a:endParaRPr lang="ru-RU" sz="24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Лаборатория Физики Высоких Энергий им, В. И. Векслера и А. М. Балдина</a:t>
            </a:r>
            <a:r>
              <a:rPr lang="en-US" sz="2000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Объединенный Институт Ядерных Исследований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" y="37928"/>
            <a:ext cx="829617" cy="82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A23DFA-70C8-E99C-D0FE-105FAA55EA22}"/>
              </a:ext>
            </a:extLst>
          </p:cNvPr>
          <p:cNvSpPr txBox="1"/>
          <p:nvPr/>
        </p:nvSpPr>
        <p:spPr>
          <a:xfrm>
            <a:off x="150961" y="5862378"/>
            <a:ext cx="11887202" cy="959622"/>
          </a:xfrm>
          <a:prstGeom prst="rect">
            <a:avLst/>
          </a:prstGeom>
          <a:noFill/>
          <a:ln w="38100">
            <a:noFill/>
          </a:ln>
        </p:spPr>
        <p:txBody>
          <a:bodyPr wrap="square" numCol="1" spcCol="3600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Georgia" panose="02040502050405020303" pitchFamily="18" charset="0"/>
              </a:rPr>
              <a:t>Школа-интенсив ОИЯИ-ТПУ “Физика и техника ускорителей”</a:t>
            </a:r>
          </a:p>
          <a:p>
            <a:pPr algn="ctr">
              <a:lnSpc>
                <a:spcPct val="150000"/>
              </a:lnSpc>
            </a:pPr>
            <a:r>
              <a:rPr lang="ru-RU" sz="2000" u="sng" dirty="0">
                <a:solidFill>
                  <a:srgbClr val="0070C0"/>
                </a:solidFill>
                <a:latin typeface="Georgia" panose="02040502050405020303" pitchFamily="18" charset="0"/>
              </a:rPr>
              <a:t>3-8 июля 2023, Дубна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F52AF7-161D-15FD-81F0-6C7987A604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42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Линейные Ускорители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F8D999-4E4C-D4BB-A544-C3E81C50A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1543"/>
            <a:ext cx="60960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3B60C1-3F9C-7F8B-665B-C3531DB273BC}"/>
                  </a:ext>
                </a:extLst>
              </p:cNvPr>
              <p:cNvSpPr txBox="1"/>
              <p:nvPr/>
            </p:nvSpPr>
            <p:spPr>
              <a:xfrm>
                <a:off x="6096000" y="900000"/>
                <a:ext cx="4618008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Линейный резонансный ускоритель</a:t>
                </a:r>
                <a:r>
                  <a:rPr lang="en-US" sz="2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(Drift-tube </a:t>
                </a:r>
                <a:r>
                  <a:rPr lang="en-US" sz="2000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linac</a:t>
                </a:r>
                <a:r>
                  <a:rPr lang="en-US" sz="2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)</a:t>
                </a:r>
              </a:p>
              <a:p>
                <a:endParaRPr lang="en-US" sz="2000" dirty="0">
                  <a:latin typeface="Georgia" panose="02040502050405020303" pitchFamily="18" charset="0"/>
                </a:endParaRPr>
              </a:p>
              <a:p>
                <a:r>
                  <a:rPr lang="ru-RU" sz="2000" dirty="0">
                    <a:latin typeface="Georgia" panose="02040502050405020303" pitchFamily="18" charset="0"/>
                  </a:rPr>
                  <a:t>Р. </a:t>
                </a:r>
                <a:r>
                  <a:rPr lang="ru-RU" sz="2000" dirty="0" err="1">
                    <a:latin typeface="Georgia" panose="02040502050405020303" pitchFamily="18" charset="0"/>
                  </a:rPr>
                  <a:t>Видерое</a:t>
                </a:r>
                <a:r>
                  <a:rPr lang="ru-RU" sz="2000" dirty="0">
                    <a:latin typeface="Georgia" panose="02040502050405020303" pitchFamily="18" charset="0"/>
                  </a:rPr>
                  <a:t> в 1928г. ускорил ионы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Na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Georgia" panose="02040502050405020303" pitchFamily="18" charset="0"/>
                  </a:rPr>
                  <a:t>до энергии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500к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эВ</m:t>
                    </m:r>
                  </m:oMath>
                </a14:m>
                <a:endParaRPr lang="ru-RU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3B60C1-3F9C-7F8B-665B-C3531DB27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900000"/>
                <a:ext cx="4618008" cy="1631216"/>
              </a:xfrm>
              <a:prstGeom prst="rect">
                <a:avLst/>
              </a:prstGeom>
              <a:blipFill>
                <a:blip r:embed="rId6"/>
                <a:stretch>
                  <a:fillRect l="-1319" t="-2622" b="-52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68E70C6-6C86-D4AB-2E5C-6946F01CEB0B}"/>
              </a:ext>
            </a:extLst>
          </p:cNvPr>
          <p:cNvSpPr txBox="1"/>
          <p:nvPr/>
        </p:nvSpPr>
        <p:spPr>
          <a:xfrm>
            <a:off x="333997" y="2887682"/>
            <a:ext cx="11515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latin typeface="Georgia" panose="02040502050405020303" pitchFamily="18" charset="0"/>
              </a:rPr>
              <a:t>Каждая дрейфовая трубка находится под потенциалом, противоположным по знаку потенциалу соседней трубки.</a:t>
            </a:r>
            <a:r>
              <a:rPr lang="en-US" sz="1800" dirty="0">
                <a:latin typeface="Georgia" panose="02040502050405020303" pitchFamily="18" charset="0"/>
              </a:rPr>
              <a:t> </a:t>
            </a:r>
            <a:r>
              <a:rPr lang="ru-RU" sz="1800" dirty="0">
                <a:latin typeface="Georgia" panose="02040502050405020303" pitchFamily="18" charset="0"/>
              </a:rPr>
              <a:t>Частицы проходят расстояние между дрейфовыми трубками за один полупериод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1431FD-ACA0-5443-5BF8-A47F424ED953}"/>
              </a:ext>
            </a:extLst>
          </p:cNvPr>
          <p:cNvSpPr txBox="1"/>
          <p:nvPr/>
        </p:nvSpPr>
        <p:spPr>
          <a:xfrm>
            <a:off x="7506654" y="3549466"/>
            <a:ext cx="20255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Ускоритель Альвареса </a:t>
            </a:r>
            <a:endParaRPr lang="en-US" sz="2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dirty="0">
                <a:solidFill>
                  <a:srgbClr val="0B1548"/>
                </a:solidFill>
                <a:latin typeface="Georgia" panose="02040502050405020303" pitchFamily="18" charset="0"/>
              </a:rPr>
              <a:t>Лу-20, Дубна</a:t>
            </a:r>
            <a:endParaRPr lang="ru-RU" sz="2000" dirty="0">
              <a:solidFill>
                <a:srgbClr val="0B1548"/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08C8871-437D-3192-9031-230C7C44C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89" y="3539637"/>
            <a:ext cx="2653650" cy="2913029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0200082D-6B38-60F8-71E6-BC2D5238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1" y="3534013"/>
            <a:ext cx="6096000" cy="202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DBCDF51B-EA15-F111-A85F-74ADC71E4127}"/>
              </a:ext>
            </a:extLst>
          </p:cNvPr>
          <p:cNvSpPr txBox="1"/>
          <p:nvPr/>
        </p:nvSpPr>
        <p:spPr>
          <a:xfrm>
            <a:off x="333997" y="5558353"/>
            <a:ext cx="9016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Все дрейфовые трубки находятся под одним и тем же потенциалом из-за наличия электрического поля внутри резонансной полости. Частицы проходят расстояние между дрейфовыми трубками за один период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65343A96-AD8F-4F32-410A-4C3F7C4C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009" y="897038"/>
            <a:ext cx="1477992" cy="198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4CFA6E3-C2EF-B71D-72FB-4F3B1FDFB4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943" y="3546302"/>
            <a:ext cx="1377711" cy="201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24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Бетатрон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927FF2-565F-A1E6-CCBB-477784673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76" y="3946152"/>
            <a:ext cx="3441044" cy="25065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8AA7D2-53C1-0CB1-63FE-24B60D8DCD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998" y="899998"/>
            <a:ext cx="3960000" cy="30461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38F990-0696-D901-BEA5-BAF5AB769D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7" y="4189586"/>
            <a:ext cx="3960000" cy="2233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7740C6-0F45-BE8D-A83E-B02E4ACF0103}"/>
                  </a:ext>
                </a:extLst>
              </p:cNvPr>
              <p:cNvSpPr txBox="1"/>
              <p:nvPr/>
            </p:nvSpPr>
            <p:spPr>
              <a:xfrm>
                <a:off x="336000" y="905508"/>
                <a:ext cx="7895994" cy="3214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ru-RU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rot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=−</m:t>
                          </m:r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num>
                            <m:den>
                              <m:r>
                                <m:rPr>
                                  <m:brk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e>
                      </m:borderBox>
                    </m:oMath>
                  </m:oMathPara>
                </a14:m>
                <a:endParaRPr lang="ru-RU" sz="2000" dirty="0"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Электроны (бета-частицы) ускоряются вращательным электрическим полем, создаваемым индукцией от изменяющегося во времени магнитного поля (</a:t>
                </a:r>
                <a:r>
                  <a:rPr lang="ru-RU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з-н Фарадея</a:t>
                </a:r>
                <a:r>
                  <a:rPr lang="ru-RU" dirty="0">
                    <a:latin typeface="Georgia" panose="02040502050405020303" pitchFamily="18" charset="0"/>
                  </a:rPr>
                  <a:t>) 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Пучок ускоряется половину цикла!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Бетатронное исследование </a:t>
                </a:r>
                <a:r>
                  <a:rPr lang="ru-RU" dirty="0" err="1">
                    <a:latin typeface="Georgia" panose="02040502050405020303" pitchFamily="18" charset="0"/>
                  </a:rPr>
                  <a:t>Видероэ</a:t>
                </a:r>
                <a:r>
                  <a:rPr lang="ru-RU" dirty="0">
                    <a:latin typeface="Georgia" panose="02040502050405020303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begChr m:val="⟨"/>
                        <m:endChr m:val="⟩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endParaRPr lang="ru-RU" dirty="0"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Первые доказательства устойчивости при 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слабой фокусировки</a:t>
                </a:r>
                <a:r>
                  <a:rPr lang="ru-RU" dirty="0">
                    <a:latin typeface="Georgia" panose="02040502050405020303" pitchFamily="18" charset="0"/>
                  </a:rPr>
                  <a:t> и 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бетатронного движения</a:t>
                </a:r>
                <a:endParaRPr lang="en-US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Бетатроны работают с пучками до</a:t>
                </a:r>
                <a:r>
                  <a:rPr lang="en-US" dirty="0">
                    <a:latin typeface="Georgia" panose="02040502050405020303" pitchFamily="18" charset="0"/>
                  </a:rPr>
                  <a:t> 300+ </a:t>
                </a:r>
                <a:r>
                  <a:rPr lang="ru-RU" dirty="0">
                    <a:latin typeface="Georgia" panose="02040502050405020303" pitchFamily="18" charset="0"/>
                  </a:rPr>
                  <a:t>МэВ</a:t>
                </a:r>
                <a:endParaRPr lang="en-US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7740C6-0F45-BE8D-A83E-B02E4ACF0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5508"/>
                <a:ext cx="7895994" cy="3214726"/>
              </a:xfrm>
              <a:prstGeom prst="rect">
                <a:avLst/>
              </a:prstGeom>
              <a:blipFill>
                <a:blip r:embed="rId8"/>
                <a:stretch>
                  <a:fillRect l="-463" r="-695" b="-22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3774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0782B4-E1DA-A998-FC57-74C68C4484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" y="3781488"/>
            <a:ext cx="3770586" cy="26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313E2-10E4-BFB3-EE88-7AB7CC56CAF0}"/>
                  </a:ext>
                </a:extLst>
              </p:cNvPr>
              <p:cNvSpPr txBox="1"/>
              <p:nvPr/>
            </p:nvSpPr>
            <p:spPr>
              <a:xfrm>
                <a:off x="2366219" y="1061739"/>
                <a:ext cx="8042846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Лоуренс придал идеи </a:t>
                </a:r>
                <a:r>
                  <a:rPr lang="ru-RU" sz="2000" dirty="0" err="1">
                    <a:latin typeface="Georgia" panose="02040502050405020303" pitchFamily="18" charset="0"/>
                  </a:rPr>
                  <a:t>Видероэ</a:t>
                </a:r>
                <a:r>
                  <a:rPr lang="ru-RU" sz="2000" dirty="0">
                    <a:latin typeface="Georgia" panose="02040502050405020303" pitchFamily="18" charset="0"/>
                  </a:rPr>
                  <a:t> новую форму. Предложил концепцию в 1929 г.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В </a:t>
                </a:r>
                <a:r>
                  <a:rPr lang="ru-RU" altLang="ru-RU" sz="2000" dirty="0">
                    <a:latin typeface="Georgia" panose="02040502050405020303" pitchFamily="18" charset="0"/>
                  </a:rPr>
                  <a:t>193</a:t>
                </a:r>
                <a:r>
                  <a:rPr lang="en-US" altLang="ru-RU" sz="2000" dirty="0">
                    <a:latin typeface="Georgia" panose="02040502050405020303" pitchFamily="18" charset="0"/>
                  </a:rPr>
                  <a:t>0</a:t>
                </a:r>
                <a:r>
                  <a:rPr lang="ru-RU" altLang="ru-RU" sz="2000" dirty="0">
                    <a:latin typeface="Georgia" panose="02040502050405020303" pitchFamily="18" charset="0"/>
                  </a:rPr>
                  <a:t> г. </a:t>
                </a:r>
                <a:r>
                  <a:rPr lang="ru-RU" sz="2000" dirty="0">
                    <a:latin typeface="Georgia" panose="02040502050405020303" pitchFamily="18" charset="0"/>
                  </a:rPr>
                  <a:t>Эрнест Лоуренс</a:t>
                </a:r>
                <a:r>
                  <a:rPr lang="en-US" sz="2000" dirty="0">
                    <a:latin typeface="Georgia" panose="02040502050405020303" pitchFamily="18" charset="0"/>
                  </a:rPr>
                  <a:t> </a:t>
                </a:r>
                <a:r>
                  <a:rPr lang="ru-RU" sz="2000" dirty="0">
                    <a:latin typeface="Georgia" panose="02040502050405020303" pitchFamily="18" charset="0"/>
                  </a:rPr>
                  <a:t>и Милтон Ливингстон </a:t>
                </a:r>
                <a:r>
                  <a:rPr lang="ru-RU" altLang="ru-RU" sz="2000" dirty="0">
                    <a:latin typeface="Georgia" panose="02040502050405020303" pitchFamily="18" charset="0"/>
                  </a:rPr>
                  <a:t>– экспериментально продемонстрировали принцип резонансного ускорения для циклических ускорителей на первом 4-дюймовом циклотроне, получив </a:t>
                </a:r>
                <a:r>
                  <a:rPr lang="ru-RU" sz="2000" dirty="0">
                    <a:latin typeface="Georgia" panose="02040502050405020303" pitchFamily="18" charset="0"/>
                  </a:rPr>
                  <a:t>ускоренный до 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latin typeface="Cambria Math" panose="02040503050406030204" pitchFamily="18" charset="0"/>
                      </a:rPr>
                      <m:t>80 к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эВ</m:t>
                    </m:r>
                  </m:oMath>
                </a14:m>
                <a:r>
                  <a:rPr lang="ru-RU" sz="2000" dirty="0">
                    <a:latin typeface="Georgia" panose="02040502050405020303" pitchFamily="18" charset="0"/>
                  </a:rPr>
                  <a:t> пучок ионов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ru-R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2000" dirty="0">
                    <a:latin typeface="Georgia" panose="02040502050405020303" pitchFamily="18" charset="0"/>
                  </a:rPr>
                  <a:t>(ускоряющее напряжение всего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ru-RU" sz="2000" i="1">
                        <a:latin typeface="Cambria Math" panose="02040503050406030204" pitchFamily="18" charset="0"/>
                      </a:rPr>
                      <m:t>кВ</m:t>
                    </m:r>
                  </m:oMath>
                </a14:m>
                <a:r>
                  <a:rPr lang="ru-RU" sz="2000" dirty="0">
                    <a:latin typeface="Georgia" panose="02040502050405020303" pitchFamily="18" charset="0"/>
                  </a:rPr>
                  <a:t>)</a:t>
                </a:r>
                <a:endParaRPr lang="en-US" sz="2000" dirty="0">
                  <a:latin typeface="Georgia" panose="02040502050405020303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Нобелевская премия 1939 г.</a:t>
                </a:r>
                <a:endParaRPr lang="en-US" sz="24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313E2-10E4-BFB3-EE88-7AB7CC56C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6219" y="1061739"/>
                <a:ext cx="8042846" cy="2554545"/>
              </a:xfrm>
              <a:prstGeom prst="rect">
                <a:avLst/>
              </a:prstGeom>
              <a:blipFill>
                <a:blip r:embed="rId6"/>
                <a:stretch>
                  <a:fillRect l="-682" t="-1432" b="-31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60FA30-46D2-47C0-65F3-53050E6FFF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42" y="3781488"/>
            <a:ext cx="3511923" cy="2664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231F401-5C88-200E-AFD2-A62EF89CA0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50" y="3781488"/>
            <a:ext cx="3370121" cy="2664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B4685F-AD24-3981-58E8-5F7DEB7A23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065" y="898380"/>
            <a:ext cx="1790700" cy="25527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5085F52-8775-1C6E-1B59-2D0738D55E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3" y="900001"/>
            <a:ext cx="2373982" cy="126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1F7D651-D3A6-2FCD-63D8-693CF0CAFA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8" y="2207387"/>
            <a:ext cx="2034519" cy="152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9DF5AC-13EB-F38B-B729-472567939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84" y="898380"/>
            <a:ext cx="3895741" cy="267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CDBF36-49D9-53E1-EF6B-0329AEB31A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76"/>
          <a:stretch/>
        </p:blipFill>
        <p:spPr>
          <a:xfrm>
            <a:off x="8595447" y="3604552"/>
            <a:ext cx="3240214" cy="285063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4FB802A-0EAA-4934-BA77-3D9F9CF86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898380"/>
            <a:ext cx="4860032" cy="219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6880BD0-14F4-74F5-D6E7-E8F8743CEE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2286" y="898380"/>
            <a:ext cx="2411719" cy="23776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Таблица 23">
                <a:extLst>
                  <a:ext uri="{FF2B5EF4-FFF2-40B4-BE49-F238E27FC236}">
                    <a16:creationId xmlns:a16="http://schemas.microsoft.com/office/drawing/2014/main" id="{1425D6C9-7A36-CC8E-49E7-1A9D45EF47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1215821"/>
                  </p:ext>
                </p:extLst>
              </p:nvPr>
            </p:nvGraphicFramePr>
            <p:xfrm>
              <a:off x="333997" y="3122920"/>
              <a:ext cx="4554610" cy="24461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8013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774471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ru-RU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цс</m:t>
                                    </m:r>
                                  </m:sub>
                                </m:sSub>
                                <m:r>
                                  <a:rPr lang="ru-R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ru-RU" sz="18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маг.цс</m:t>
                                    </m:r>
                                  </m:sub>
                                </m:sSub>
                                <m:r>
                                  <a:rPr lang="en-US" sz="18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ru-RU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  <m:sSup>
                                      <m:sSup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𝑞𝑣𝐵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r>
                                  <a:rPr lang="en-US" sz="18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𝑚𝑣</m:t>
                                    </m:r>
                                  </m:num>
                                  <m:den>
                                    <m:r>
                                      <a:rPr lang="en-US" sz="18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𝑞𝐵𝑟</m:t>
                                </m:r>
                              </m:oMath>
                            </m:oMathPara>
                          </a14:m>
                          <a:endParaRPr lang="ru-RU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Для ионов энергия на нуклон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ru-RU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на нуклон</m:t>
                                    </m:r>
                                  </m:sub>
                                </m:sSub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𝑍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den>
                                </m:f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𝑞𝐵𝑟</m:t>
                                </m:r>
                              </m:oMath>
                            </m:oMathPara>
                          </a14:m>
                          <a:endParaRPr lang="ru-RU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ru-R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𝑞𝐵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𝑞𝐵</m:t>
                                    </m:r>
                                  </m:num>
                                  <m:den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Таблица 23">
                <a:extLst>
                  <a:ext uri="{FF2B5EF4-FFF2-40B4-BE49-F238E27FC236}">
                    <a16:creationId xmlns:a16="http://schemas.microsoft.com/office/drawing/2014/main" id="{1425D6C9-7A36-CC8E-49E7-1A9D45EF47F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1215821"/>
                  </p:ext>
                </p:extLst>
              </p:nvPr>
            </p:nvGraphicFramePr>
            <p:xfrm>
              <a:off x="333997" y="3122920"/>
              <a:ext cx="4554610" cy="244614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8013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774471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244614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r="-636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570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937265-F888-CA0F-B178-665EF11255D8}"/>
                  </a:ext>
                </a:extLst>
              </p:cNvPr>
              <p:cNvSpPr txBox="1"/>
              <p:nvPr/>
            </p:nvSpPr>
            <p:spPr>
              <a:xfrm>
                <a:off x="4888607" y="3874739"/>
                <a:ext cx="3706840" cy="16685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hangingPunct="0">
                  <a:lnSpc>
                    <a:spcPts val="2475"/>
                  </a:lnSpc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𝐵𝑟</m:t>
                    </m:r>
                  </m:oMath>
                </a14:m>
                <a:r>
                  <a:rPr lang="en-US" altLang="de-DE" dirty="0">
                    <a:latin typeface="Georgia" panose="02040502050405020303" pitchFamily="18" charset="0"/>
                  </a:rPr>
                  <a:t> – </a:t>
                </a:r>
                <a:r>
                  <a:rPr lang="ru-RU" altLang="de-DE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магнитная жесткость</a:t>
                </a:r>
                <a:r>
                  <a:rPr lang="en-US" altLang="de-DE" dirty="0">
                    <a:latin typeface="Georgia" panose="02040502050405020303" pitchFamily="18" charset="0"/>
                  </a:rPr>
                  <a:t> – </a:t>
                </a:r>
                <a:r>
                  <a:rPr lang="ru-RU" altLang="de-DE" dirty="0">
                    <a:latin typeface="Georgia" panose="02040502050405020303" pitchFamily="18" charset="0"/>
                  </a:rPr>
                  <a:t>величина, показывающая способность магнитной системы удерживать на орбите частицу с импульсом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ru-RU" altLang="de-DE" dirty="0">
                    <a:latin typeface="Georgia" panose="02040502050405020303" pitchFamily="18" charset="0"/>
                  </a:rPr>
                  <a:t> и зарядом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GB" altLang="de-DE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7937265-F888-CA0F-B178-665EF1125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8607" y="3874739"/>
                <a:ext cx="3706840" cy="1668598"/>
              </a:xfrm>
              <a:prstGeom prst="rect">
                <a:avLst/>
              </a:prstGeom>
              <a:blipFill>
                <a:blip r:embed="rId10"/>
                <a:stretch>
                  <a:fillRect l="-1480" t="-1099" r="-1809" b="-51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BB79E97-4297-C901-BF98-CE33FA8ACE3B}"/>
                  </a:ext>
                </a:extLst>
              </p:cNvPr>
              <p:cNvSpPr txBox="1"/>
              <p:nvPr/>
            </p:nvSpPr>
            <p:spPr>
              <a:xfrm>
                <a:off x="333997" y="5632492"/>
                <a:ext cx="8261450" cy="7335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hangingPunct="0">
                  <a:lnSpc>
                    <a:spcPts val="2475"/>
                  </a:lnSpc>
                  <a:buClr>
                    <a:srgbClr val="000000"/>
                  </a:buClr>
                  <a:buSzPct val="45000"/>
                </a:pPr>
                <a:r>
                  <a:rPr lang="en-US" altLang="de-DE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NICA:</a:t>
                </a:r>
                <a:endParaRPr lang="en-US" sz="18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hangingPunct="0">
                  <a:lnSpc>
                    <a:spcPts val="2475"/>
                  </a:lnSpc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Au</m:t>
                          </m:r>
                        </m:e>
                        <m:sub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197</m:t>
                          </m:r>
                        </m:sub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79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197⋅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79⋅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на нуклон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79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197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𝑞𝐵𝑟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BB79E97-4297-C901-BF98-CE33FA8AC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5632492"/>
                <a:ext cx="8261450" cy="733534"/>
              </a:xfrm>
              <a:prstGeom prst="rect">
                <a:avLst/>
              </a:prstGeom>
              <a:blipFill>
                <a:blip r:embed="rId11"/>
                <a:stretch>
                  <a:fillRect t="-2500" b="-11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6833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Циклотрон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Мультимедиа в Интернете 2" title="Berkeley Lab Founder Ernest O. Lawrence Demonstrates the Cyclotron Concept">
            <a:hlinkClick r:id="" action="ppaction://media"/>
            <a:extLst>
              <a:ext uri="{FF2B5EF4-FFF2-40B4-BE49-F238E27FC236}">
                <a16:creationId xmlns:a16="http://schemas.microsoft.com/office/drawing/2014/main" id="{8DAF6CC8-1373-7D0A-623E-A02B15D63F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392219" y="891690"/>
            <a:ext cx="7407562" cy="555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2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Синхротрон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B43B3759-86FA-0806-C62D-43FCF7C45BE1}"/>
              </a:ext>
            </a:extLst>
          </p:cNvPr>
          <p:cNvGrpSpPr/>
          <p:nvPr/>
        </p:nvGrpSpPr>
        <p:grpSpPr>
          <a:xfrm>
            <a:off x="463810" y="895794"/>
            <a:ext cx="11264380" cy="5512882"/>
            <a:chOff x="2217906" y="895794"/>
            <a:chExt cx="11264380" cy="55128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E4D0F1-7587-AFF0-2DC5-E63781896057}"/>
                </a:ext>
              </a:extLst>
            </p:cNvPr>
            <p:cNvSpPr txBox="1"/>
            <p:nvPr/>
          </p:nvSpPr>
          <p:spPr>
            <a:xfrm>
              <a:off x="4423321" y="1257314"/>
              <a:ext cx="7438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Рольф </a:t>
              </a:r>
              <a:r>
                <a:rPr lang="ru-RU" sz="22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Видероэ</a:t>
              </a:r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, Германия, 1943г.: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2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Метод встречных пучков: «ядерные мельницы»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C551F5F-6D11-15C5-D174-1ACABCD28753}"/>
                </a:ext>
              </a:extLst>
            </p:cNvPr>
            <p:cNvSpPr txBox="1"/>
            <p:nvPr/>
          </p:nvSpPr>
          <p:spPr>
            <a:xfrm>
              <a:off x="4423321" y="3103120"/>
              <a:ext cx="607796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Сэр Маркус Лоренс Элвин «Марк» </a:t>
              </a:r>
              <a:r>
                <a:rPr lang="ru-RU" sz="2200" dirty="0" err="1">
                  <a:solidFill>
                    <a:srgbClr val="FF0000"/>
                  </a:solidFill>
                  <a:latin typeface="Georgia" panose="02040502050405020303" pitchFamily="18" charset="0"/>
                </a:rPr>
                <a:t>Олифант</a:t>
              </a:r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, Великобритания, 1943г.: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ru-RU" sz="22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Принцип действия синхротрона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6D6A14-7B05-B659-5F0C-758C69A2ED90}"/>
                </a:ext>
              </a:extLst>
            </p:cNvPr>
            <p:cNvSpPr txBox="1"/>
            <p:nvPr/>
          </p:nvSpPr>
          <p:spPr>
            <a:xfrm>
              <a:off x="4423319" y="4941663"/>
              <a:ext cx="905896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ru-RU" sz="2200" dirty="0">
                  <a:solidFill>
                    <a:srgbClr val="FF0000"/>
                  </a:solidFill>
                  <a:latin typeface="Georgia" panose="02040502050405020303" pitchFamily="18" charset="0"/>
                </a:rPr>
                <a:t>Владимир Иосифович Векслер, СССР, 1944г.: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ru-RU" sz="2200" dirty="0">
                  <a:solidFill>
                    <a:srgbClr val="0B1548"/>
                  </a:solidFill>
                  <a:latin typeface="Georgia" panose="02040502050405020303" pitchFamily="18" charset="0"/>
                </a:rPr>
                <a:t>Принцип автофазировки: основа всех современных ускорителей</a:t>
              </a: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778139D1-A149-329A-2A0B-57E8F3A37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8618" y="895794"/>
              <a:ext cx="1227062" cy="1831036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BBC09A4-83D4-CA67-B685-518B7EB91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9556" y="2744103"/>
              <a:ext cx="1405187" cy="1826030"/>
            </a:xfrm>
            <a:prstGeom prst="rect">
              <a:avLst/>
            </a:prstGeom>
          </p:spPr>
        </p:pic>
        <p:pic>
          <p:nvPicPr>
            <p:cNvPr id="19" name="Picture 12" descr="http://museum.jinr.ru/jinr/2737.jpg">
              <a:extLst>
                <a:ext uri="{FF2B5EF4-FFF2-40B4-BE49-F238E27FC236}">
                  <a16:creationId xmlns:a16="http://schemas.microsoft.com/office/drawing/2014/main" id="{01F59B0E-4EEA-4384-A263-470BA2886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906" y="4582647"/>
              <a:ext cx="1808487" cy="1826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9EF9165F-19B1-5837-C226-BB453F6A6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85" y="2026755"/>
            <a:ext cx="3444816" cy="249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247C9C-519C-506D-2024-4269989E304B}"/>
              </a:ext>
            </a:extLst>
          </p:cNvPr>
          <p:cNvSpPr txBox="1"/>
          <p:nvPr/>
        </p:nvSpPr>
        <p:spPr>
          <a:xfrm>
            <a:off x="8747184" y="4518985"/>
            <a:ext cx="34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Космотрон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, </a:t>
            </a:r>
            <a:r>
              <a:rPr lang="ru-RU" dirty="0">
                <a:latin typeface="Georgia" panose="02040502050405020303" pitchFamily="18" charset="0"/>
              </a:rPr>
              <a:t>22</a:t>
            </a:r>
            <a:r>
              <a:rPr lang="en-US" dirty="0">
                <a:latin typeface="Georgia" panose="02040502050405020303" pitchFamily="18" charset="0"/>
              </a:rPr>
              <a:t>,</a:t>
            </a:r>
            <a:r>
              <a:rPr lang="ru-RU" dirty="0">
                <a:latin typeface="Georgia" panose="02040502050405020303" pitchFamily="18" charset="0"/>
              </a:rPr>
              <a:t>5м, </a:t>
            </a:r>
            <a:r>
              <a:rPr lang="en-US" dirty="0">
                <a:latin typeface="Georgia" panose="02040502050405020303" pitchFamily="18" charset="0"/>
              </a:rPr>
              <a:t>3,3</a:t>
            </a:r>
            <a:r>
              <a:rPr lang="ru-RU" dirty="0">
                <a:latin typeface="Georgia" panose="02040502050405020303" pitchFamily="18" charset="0"/>
              </a:rPr>
              <a:t>ГэВ,</a:t>
            </a:r>
            <a:r>
              <a:rPr lang="en-US" dirty="0">
                <a:latin typeface="Georgia" panose="02040502050405020303" pitchFamily="18" charset="0"/>
              </a:rPr>
              <a:t> BNL, 1948-1953</a:t>
            </a:r>
            <a:r>
              <a:rPr lang="ru-RU" dirty="0">
                <a:latin typeface="Georgia" panose="02040502050405020303" pitchFamily="18" charset="0"/>
              </a:rPr>
              <a:t>гг.</a:t>
            </a:r>
            <a:endParaRPr lang="ru-RU" dirty="0">
              <a:solidFill>
                <a:srgbClr val="0B1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86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Синхротрон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A7564-3F98-596D-BDDE-C5A21D8B7818}"/>
                  </a:ext>
                </a:extLst>
              </p:cNvPr>
              <p:cNvSpPr txBox="1"/>
              <p:nvPr/>
            </p:nvSpPr>
            <p:spPr>
              <a:xfrm>
                <a:off x="335999" y="905508"/>
                <a:ext cx="7851956" cy="34938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синхротронах частицы движутся по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замкнутой</a:t>
                </a:r>
                <a:r>
                  <a:rPr lang="ru-RU" sz="2200" dirty="0">
                    <a:latin typeface="Georgia" panose="02040502050405020303" pitchFamily="18" charset="0"/>
                  </a:rPr>
                  <a:t> круговой орбите. Магнитное поле растет вместе с энергией частиц, обеспечивая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постоянный радиус орбиты</a:t>
                </a:r>
                <a:r>
                  <a:rPr lang="ru-RU" sz="2200" dirty="0">
                    <a:latin typeface="Georgia" panose="02040502050405020303" pitchFamily="18" charset="0"/>
                  </a:rPr>
                  <a:t>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Концепция синхротрона предложена </a:t>
                </a:r>
                <a:r>
                  <a:rPr lang="ru-RU" sz="2200" dirty="0" err="1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Олифантом</a:t>
                </a:r>
                <a:r>
                  <a:rPr lang="ru-RU" sz="2200" dirty="0">
                    <a:latin typeface="Georgia" panose="02040502050405020303" pitchFamily="18" charset="0"/>
                  </a:rPr>
                  <a:t> в 1943 г.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Радиус поворота частицы связан с </a:t>
                </a:r>
                <a:r>
                  <a:rPr lang="ru-RU" sz="22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импульсом </a:t>
                </a:r>
                <a:r>
                  <a:rPr lang="ru-RU" sz="2200" dirty="0">
                    <a:solidFill>
                      <a:srgbClr val="0B1548"/>
                    </a:solidFill>
                    <a:latin typeface="Georgia" panose="02040502050405020303" pitchFamily="18" charset="0"/>
                  </a:rPr>
                  <a:t>следующем соотношением</a:t>
                </a:r>
                <a:r>
                  <a:rPr lang="ru-RU" sz="2200" dirty="0">
                    <a:latin typeface="Georgia" panose="02040502050405020303" pitchFamily="18" charset="0"/>
                  </a:rPr>
                  <a:t>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den>
                          </m:f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A7564-3F98-596D-BDDE-C5A21D8B7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5508"/>
                <a:ext cx="7851956" cy="3493842"/>
              </a:xfrm>
              <a:prstGeom prst="rect">
                <a:avLst/>
              </a:prstGeom>
              <a:blipFill>
                <a:blip r:embed="rId5"/>
                <a:stretch>
                  <a:fillRect l="-854" t="-1222" r="-10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53FB9D-7D8A-3353-798A-9E77C2DD9C17}"/>
                  </a:ext>
                </a:extLst>
              </p:cNvPr>
              <p:cNvSpPr txBox="1"/>
              <p:nvPr/>
            </p:nvSpPr>
            <p:spPr>
              <a:xfrm>
                <a:off x="335997" y="4397375"/>
                <a:ext cx="11520004" cy="2012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</a:t>
                </a:r>
                <a:r>
                  <a:rPr lang="ru-RU" sz="22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электронном</a:t>
                </a:r>
                <a:r>
                  <a:rPr lang="ru-RU" sz="2200" dirty="0">
                    <a:latin typeface="Georgia" panose="02040502050405020303" pitchFamily="18" charset="0"/>
                  </a:rPr>
                  <a:t> синхротроне инжектируемый пучок является релятивистским, с увеличением энергии изменяется только магнитное поле.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</a:t>
                </a:r>
                <a:r>
                  <a:rPr lang="ru-RU" sz="2200" b="1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протонном</a:t>
                </a:r>
                <a:r>
                  <a:rPr lang="ru-RU" sz="2200" dirty="0">
                    <a:latin typeface="Georgia" panose="02040502050405020303" pitchFamily="18" charset="0"/>
                  </a:rPr>
                  <a:t> синхротроне инжектируемый пучок </a:t>
                </a:r>
                <a:r>
                  <a:rPr lang="ru-RU" sz="2200" u="sng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не</a:t>
                </a:r>
                <a:r>
                  <a:rPr lang="ru-RU" sz="2200" dirty="0">
                    <a:latin typeface="Georgia" panose="02040502050405020303" pitchFamily="18" charset="0"/>
                  </a:rPr>
                  <a:t> релятивистский, частота ускоряющей станции растёт пропорционально скорости </a:t>
                </a:r>
                <a:r>
                  <a:rPr lang="en-US" sz="2200" dirty="0">
                    <a:latin typeface="Georgia" panose="02040502050405020303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) </a:t>
                </a:r>
                <a:r>
                  <a:rPr lang="ru-RU" sz="2200" dirty="0">
                    <a:latin typeface="Georgia" panose="02040502050405020303" pitchFamily="18" charset="0"/>
                  </a:rPr>
                  <a:t> и импульсу</a:t>
                </a:r>
                <a:r>
                  <a:rPr lang="en-US" sz="2200" dirty="0">
                    <a:latin typeface="Georgia" panose="02040502050405020303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) </a:t>
                </a:r>
                <a:r>
                  <a:rPr lang="ru-RU" sz="2200" dirty="0">
                    <a:latin typeface="Georgia" panose="02040502050405020303" pitchFamily="18" charset="0"/>
                  </a:rPr>
                  <a:t>:</a:t>
                </a:r>
                <a:endParaRPr lang="ru-RU" sz="22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𝜋𝜌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𝑟𝑒𝑣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skw"/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≡номер гармоники</m:t>
                      </m:r>
                    </m:oMath>
                  </m:oMathPara>
                </a14:m>
                <a:endParaRPr lang="en-US" sz="2200" i="1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53FB9D-7D8A-3353-798A-9E77C2DD9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7" y="4397375"/>
                <a:ext cx="11520004" cy="2012346"/>
              </a:xfrm>
              <a:prstGeom prst="rect">
                <a:avLst/>
              </a:prstGeom>
              <a:blipFill>
                <a:blip r:embed="rId6"/>
                <a:stretch>
                  <a:fillRect l="-582" t="-1818" r="-6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3">
            <a:extLst>
              <a:ext uri="{FF2B5EF4-FFF2-40B4-BE49-F238E27FC236}">
                <a16:creationId xmlns:a16="http://schemas.microsoft.com/office/drawing/2014/main" id="{6E618B98-3417-07B7-E8C7-0EB91C9A7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56" y="898380"/>
            <a:ext cx="4004043" cy="350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544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Орбита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A7564-3F98-596D-BDDE-C5A21D8B7818}"/>
                  </a:ext>
                </a:extLst>
              </p:cNvPr>
              <p:cNvSpPr txBox="1"/>
              <p:nvPr/>
            </p:nvSpPr>
            <p:spPr>
              <a:xfrm>
                <a:off x="335998" y="905508"/>
                <a:ext cx="917135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Орбитой частицы</a:t>
                </a:r>
                <a:r>
                  <a:rPr lang="ru-RU" sz="2000" dirty="0">
                    <a:latin typeface="Georgia" panose="02040502050405020303" pitchFamily="18" charset="0"/>
                  </a:rPr>
                  <a:t> – называют замкнутую (</a:t>
                </a:r>
                <a:r>
                  <a:rPr lang="ru-RU" sz="2000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не обязательно</a:t>
                </a:r>
                <a:r>
                  <a:rPr lang="ru-RU" sz="2000" dirty="0">
                    <a:latin typeface="Georgia" panose="02040502050405020303" pitchFamily="18" charset="0"/>
                  </a:rPr>
                  <a:t>) траекторию, по которой частица с заданной (</a:t>
                </a:r>
                <a:r>
                  <a:rPr lang="ru-RU" sz="2000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с увеличивающейся</a:t>
                </a:r>
                <a:r>
                  <a:rPr lang="ru-RU" sz="2000" dirty="0">
                    <a:latin typeface="Georgia" panose="02040502050405020303" pitchFamily="18" charset="0"/>
                  </a:rPr>
                  <a:t>) энергией движется в магнитном поле ускорителя. Удобна система координат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sz="2000" dirty="0">
                  <a:latin typeface="Georgia" panose="02040502050405020303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const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1" smtClean="0">
                          <a:latin typeface="Cambria Math" panose="02040503050406030204" pitchFamily="18" charset="0"/>
                        </a:rPr>
                        <m:t>const</m:t>
                      </m:r>
                    </m:oMath>
                  </m:oMathPara>
                </a14:m>
                <a:endParaRPr lang="ru-RU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EA7564-3F98-596D-BDDE-C5A21D8B7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8" y="905508"/>
                <a:ext cx="9171353" cy="1323439"/>
              </a:xfrm>
              <a:prstGeom prst="rect">
                <a:avLst/>
              </a:prstGeom>
              <a:blipFill>
                <a:blip r:embed="rId5"/>
                <a:stretch>
                  <a:fillRect l="-664" t="-3226" r="-6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53FB9D-7D8A-3353-798A-9E77C2DD9C17}"/>
                  </a:ext>
                </a:extLst>
              </p:cNvPr>
              <p:cNvSpPr txBox="1"/>
              <p:nvPr/>
            </p:nvSpPr>
            <p:spPr>
              <a:xfrm>
                <a:off x="333997" y="4756403"/>
                <a:ext cx="11520004" cy="1655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sz="2000" dirty="0">
                    <a:latin typeface="Georgia" panose="02040502050405020303" pitchFamily="18" charset="0"/>
                  </a:rPr>
                  <a:t>Работа ускоряющего поля над частицей в единицу времени: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𝑑𝑝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2000" dirty="0">
                  <a:latin typeface="Georgia" panose="02040502050405020303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ru-RU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53FB9D-7D8A-3353-798A-9E77C2DD9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4756403"/>
                <a:ext cx="11520004" cy="1655261"/>
              </a:xfrm>
              <a:prstGeom prst="rect">
                <a:avLst/>
              </a:prstGeom>
              <a:blipFill>
                <a:blip r:embed="rId6"/>
                <a:stretch>
                  <a:fillRect l="-582" t="-22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D66F430A-D2D3-3EF3-D701-2DBE7046E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53" y="905508"/>
            <a:ext cx="2684646" cy="37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Таблица 23">
                <a:extLst>
                  <a:ext uri="{FF2B5EF4-FFF2-40B4-BE49-F238E27FC236}">
                    <a16:creationId xmlns:a16="http://schemas.microsoft.com/office/drawing/2014/main" id="{1A3D8B06-26B1-1042-3843-2C1BC1FD2B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6184852"/>
                  </p:ext>
                </p:extLst>
              </p:nvPr>
            </p:nvGraphicFramePr>
            <p:xfrm>
              <a:off x="1327871" y="2290502"/>
              <a:ext cx="7057324" cy="1736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78955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778369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Уравнение движения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Энергия и импульс частицы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𝑑𝑝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ru-R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𝑑𝑡</m:t>
                                    </m:r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acc>
                                  <m:accPr>
                                    <m:chr m:val="̇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r>
                                  <a:rPr 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20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ru-RU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Таблица 23">
                <a:extLst>
                  <a:ext uri="{FF2B5EF4-FFF2-40B4-BE49-F238E27FC236}">
                    <a16:creationId xmlns:a16="http://schemas.microsoft.com/office/drawing/2014/main" id="{1A3D8B06-26B1-1042-3843-2C1BC1FD2B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6184852"/>
                  </p:ext>
                </p:extLst>
              </p:nvPr>
            </p:nvGraphicFramePr>
            <p:xfrm>
              <a:off x="1327871" y="2290502"/>
              <a:ext cx="7057324" cy="17364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278955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778369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Уравнение движения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Энергия и импульс частицы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67011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64865" r="-115428" b="-990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86634" t="-64865" b="-9909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67011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t="-166364" r="-1154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86634" t="-16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B91D3B-70D9-5E21-63F6-8C5DC22F0A17}"/>
                  </a:ext>
                </a:extLst>
              </p:cNvPr>
              <p:cNvSpPr txBox="1"/>
              <p:nvPr/>
            </p:nvSpPr>
            <p:spPr>
              <a:xfrm>
                <a:off x="1327871" y="4026974"/>
                <a:ext cx="7057324" cy="6579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1−1/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0B91D3B-70D9-5E21-63F6-8C5DC22F0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871" y="4026974"/>
                <a:ext cx="7057324" cy="6579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7705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Устойчивость Движения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A7564-3F98-596D-BDDE-C5A21D8B7818}"/>
              </a:ext>
            </a:extLst>
          </p:cNvPr>
          <p:cNvSpPr txBox="1"/>
          <p:nvPr/>
        </p:nvSpPr>
        <p:spPr>
          <a:xfrm>
            <a:off x="335999" y="905508"/>
            <a:ext cx="53849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Как правило, в ускорителе можно указать физически выделенную траекторию –  </a:t>
            </a:r>
            <a:r>
              <a:rPr lang="ru-RU" sz="2000" b="1" dirty="0">
                <a:solidFill>
                  <a:srgbClr val="5B9BD5"/>
                </a:solidFill>
                <a:latin typeface="Georgia" panose="02040502050405020303" pitchFamily="18" charset="0"/>
              </a:rPr>
              <a:t>«идеальную»</a:t>
            </a:r>
            <a:r>
              <a:rPr lang="ru-RU" sz="2000" dirty="0">
                <a:latin typeface="Georgia" panose="02040502050405020303" pitchFamily="18" charset="0"/>
              </a:rPr>
              <a:t> орбиту, определяемую, например, синхронизмом с ускоряющим полем. Движение по этой орбите принято называть </a:t>
            </a:r>
            <a:r>
              <a:rPr lang="ru-RU" sz="2000" b="1" dirty="0">
                <a:solidFill>
                  <a:srgbClr val="5B9BD5"/>
                </a:solidFill>
                <a:latin typeface="Georgia" panose="02040502050405020303" pitchFamily="18" charset="0"/>
              </a:rPr>
              <a:t>равновесным</a:t>
            </a:r>
            <a:r>
              <a:rPr lang="ru-RU" sz="2000" dirty="0">
                <a:latin typeface="Georgia" panose="02040502050405020303" pitchFamily="18" charset="0"/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Равновесная статическая орбита</a:t>
            </a: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latin typeface="Georgia" panose="02040502050405020303" pitchFamily="18" charset="0"/>
              </a:rPr>
              <a:t>– замкнутая траектория частицы с фиксированной энергией в заданном магнитном поле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9FF55E-F9C9-3ED4-A831-6501A04F7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932" y="905508"/>
            <a:ext cx="6471068" cy="31897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D12232-A8CE-ADB3-B570-268EA05C7753}"/>
              </a:ext>
            </a:extLst>
          </p:cNvPr>
          <p:cNvSpPr txBox="1"/>
          <p:nvPr/>
        </p:nvSpPr>
        <p:spPr>
          <a:xfrm>
            <a:off x="5720932" y="2508098"/>
            <a:ext cx="23762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latin typeface="Georgia" panose="02040502050405020303" pitchFamily="18" charset="0"/>
                <a:cs typeface="Arial" charset="0"/>
              </a:rPr>
              <a:t>Источник - частицы с разбросом:</a:t>
            </a:r>
          </a:p>
          <a:p>
            <a:pPr marL="266700">
              <a:buFontTx/>
              <a:buChar char="-"/>
            </a:pPr>
            <a:r>
              <a:rPr lang="en-US" sz="1100" dirty="0">
                <a:latin typeface="Georgia" panose="02040502050405020303" pitchFamily="18" charset="0"/>
                <a:cs typeface="Arial" charset="0"/>
              </a:rPr>
              <a:t> </a:t>
            </a:r>
            <a:r>
              <a:rPr lang="ru-RU" sz="1100" dirty="0">
                <a:latin typeface="Georgia" panose="02040502050405020303" pitchFamily="18" charset="0"/>
                <a:cs typeface="Arial" charset="0"/>
              </a:rPr>
              <a:t>по координатам</a:t>
            </a:r>
          </a:p>
          <a:p>
            <a:pPr marL="266700">
              <a:buFontTx/>
              <a:buChar char="-"/>
            </a:pPr>
            <a:r>
              <a:rPr lang="en-US" sz="1100" dirty="0">
                <a:latin typeface="Georgia" panose="02040502050405020303" pitchFamily="18" charset="0"/>
                <a:cs typeface="Arial" charset="0"/>
              </a:rPr>
              <a:t> </a:t>
            </a:r>
            <a:r>
              <a:rPr lang="ru-RU" sz="1100" dirty="0">
                <a:latin typeface="Georgia" panose="02040502050405020303" pitchFamily="18" charset="0"/>
                <a:cs typeface="Arial" charset="0"/>
              </a:rPr>
              <a:t>по скоростям</a:t>
            </a:r>
            <a:endParaRPr lang="en-US" sz="1100" dirty="0">
              <a:latin typeface="Georgia" panose="02040502050405020303" pitchFamily="18" charset="0"/>
              <a:cs typeface="Arial" charset="0"/>
            </a:endParaRPr>
          </a:p>
          <a:p>
            <a:pPr marL="266700">
              <a:buFontTx/>
              <a:buChar char="-"/>
            </a:pPr>
            <a:r>
              <a:rPr lang="en-US" sz="1100" dirty="0">
                <a:latin typeface="Georgia" panose="02040502050405020303" pitchFamily="18" charset="0"/>
                <a:cs typeface="Arial" charset="0"/>
              </a:rPr>
              <a:t> </a:t>
            </a:r>
            <a:r>
              <a:rPr lang="ru-RU" sz="1100" dirty="0">
                <a:latin typeface="Georgia" panose="02040502050405020303" pitchFamily="18" charset="0"/>
                <a:cs typeface="Arial" charset="0"/>
              </a:rPr>
              <a:t>по импульсам (энергиям)</a:t>
            </a:r>
            <a:endParaRPr lang="ru-RU" sz="1100" dirty="0">
              <a:latin typeface="Georgia" panose="02040502050405020303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4DFA4-1AF5-FB80-6908-A04A3E9C5C3C}"/>
              </a:ext>
            </a:extLst>
          </p:cNvPr>
          <p:cNvSpPr txBox="1"/>
          <p:nvPr/>
        </p:nvSpPr>
        <p:spPr>
          <a:xfrm>
            <a:off x="10394830" y="1358031"/>
            <a:ext cx="179717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  <a:cs typeface="Arial" charset="0"/>
              </a:rPr>
              <a:t>Все частицы из источника должны попасть в мишень</a:t>
            </a:r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7855702C-95DE-4B37-B1BC-C761CB20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40" y="4102526"/>
            <a:ext cx="4211960" cy="163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98571954-79D5-4905-5D88-8A79FC0E0E0F}"/>
              </a:ext>
            </a:extLst>
          </p:cNvPr>
          <p:cNvGrpSpPr/>
          <p:nvPr/>
        </p:nvGrpSpPr>
        <p:grpSpPr>
          <a:xfrm>
            <a:off x="333997" y="4270636"/>
            <a:ext cx="7580003" cy="1278888"/>
            <a:chOff x="333997" y="4260783"/>
            <a:chExt cx="7580003" cy="1278888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E74F6E64-7E16-4C70-F3B5-1B8E96194134}"/>
                </a:ext>
              </a:extLst>
            </p:cNvPr>
            <p:cNvSpPr/>
            <p:nvPr/>
          </p:nvSpPr>
          <p:spPr>
            <a:xfrm>
              <a:off x="333997" y="4630115"/>
              <a:ext cx="3456000" cy="909556"/>
            </a:xfrm>
            <a:prstGeom prst="rect">
              <a:avLst/>
            </a:prstGeom>
            <a:solidFill>
              <a:srgbClr val="F69E00"/>
            </a:solidFill>
            <a:ln>
              <a:solidFill>
                <a:srgbClr val="F6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Необходима сила, возвращающая частицы на </a:t>
              </a:r>
              <a:r>
                <a:rPr lang="ru-RU" sz="2000" b="1" dirty="0">
                  <a:solidFill>
                    <a:srgbClr val="0000DE"/>
                  </a:solidFill>
                  <a:latin typeface="Georgia" panose="02040502050405020303" pitchFamily="18" charset="0"/>
                </a:rPr>
                <a:t>идеальную траекторию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0D932F97-CD5A-CD0C-24BD-D4DB83ADDA18}"/>
                </a:ext>
              </a:extLst>
            </p:cNvPr>
            <p:cNvSpPr/>
            <p:nvPr/>
          </p:nvSpPr>
          <p:spPr>
            <a:xfrm>
              <a:off x="4278000" y="4630115"/>
              <a:ext cx="3636000" cy="909556"/>
            </a:xfrm>
            <a:prstGeom prst="rect">
              <a:avLst/>
            </a:prstGeom>
            <a:solidFill>
              <a:srgbClr val="F69E00"/>
            </a:solidFill>
            <a:ln>
              <a:solidFill>
                <a:srgbClr val="F6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Формирование </a:t>
              </a:r>
              <a:r>
                <a:rPr lang="ru-RU" sz="2000" b="1" dirty="0">
                  <a:solidFill>
                    <a:srgbClr val="0000DE"/>
                  </a:solidFill>
                  <a:latin typeface="Georgia" panose="02040502050405020303" pitchFamily="18" charset="0"/>
                </a:rPr>
                <a:t>электромагнитного поля</a:t>
              </a:r>
              <a:r>
                <a:rPr lang="ru-RU" sz="20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 </a:t>
              </a:r>
              <a:r>
                <a:rPr lang="ru-RU" sz="2000" dirty="0">
                  <a:solidFill>
                    <a:schemeClr val="tx1"/>
                  </a:solidFill>
                  <a:latin typeface="Georgia" panose="02040502050405020303" pitchFamily="18" charset="0"/>
                </a:rPr>
                <a:t>ускорителя</a:t>
              </a:r>
              <a:endParaRPr lang="ru-RU" sz="2000" dirty="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9" name="Стрелка: вправо 18">
              <a:extLst>
                <a:ext uri="{FF2B5EF4-FFF2-40B4-BE49-F238E27FC236}">
                  <a16:creationId xmlns:a16="http://schemas.microsoft.com/office/drawing/2014/main" id="{697CC8EA-3202-2A8B-F049-26411460B319}"/>
                </a:ext>
              </a:extLst>
            </p:cNvPr>
            <p:cNvSpPr/>
            <p:nvPr/>
          </p:nvSpPr>
          <p:spPr>
            <a:xfrm>
              <a:off x="3789997" y="4830943"/>
              <a:ext cx="488003" cy="507899"/>
            </a:xfrm>
            <a:prstGeom prst="rightArrow">
              <a:avLst/>
            </a:prstGeom>
            <a:solidFill>
              <a:srgbClr val="F69E00"/>
            </a:solidFill>
            <a:ln>
              <a:solidFill>
                <a:srgbClr val="F69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5848810-2BA1-8F96-B8FD-93A2E8DEEDE2}"/>
                </a:ext>
              </a:extLst>
            </p:cNvPr>
            <p:cNvSpPr txBox="1"/>
            <p:nvPr/>
          </p:nvSpPr>
          <p:spPr>
            <a:xfrm>
              <a:off x="1801999" y="4260783"/>
              <a:ext cx="4464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rgbClr val="FF0000"/>
                  </a:solidFill>
                  <a:latin typeface="Georgia" panose="02040502050405020303" pitchFamily="18" charset="0"/>
                </a:rPr>
                <a:t>Задача об устойчивости движения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BD82D4A-1B3E-4997-7698-4F53B31895F5}"/>
              </a:ext>
            </a:extLst>
          </p:cNvPr>
          <p:cNvSpPr txBox="1"/>
          <p:nvPr/>
        </p:nvSpPr>
        <p:spPr>
          <a:xfrm>
            <a:off x="319815" y="5744554"/>
            <a:ext cx="115523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При ускорении частицы проходят от нескольких метров до миллионов километров (</a:t>
            </a:r>
            <a:r>
              <a:rPr lang="ru-RU" sz="2000" b="1" dirty="0">
                <a:solidFill>
                  <a:srgbClr val="5B9BD5"/>
                </a:solidFill>
                <a:latin typeface="Georgia" panose="02040502050405020303" pitchFamily="18" charset="0"/>
              </a:rPr>
              <a:t>десятки-тысячи</a:t>
            </a:r>
            <a:r>
              <a:rPr lang="ru-RU" sz="2000" dirty="0">
                <a:latin typeface="Georgia" panose="02040502050405020303" pitchFamily="18" charset="0"/>
              </a:rPr>
              <a:t> оборотов в циклотронах, </a:t>
            </a:r>
            <a:r>
              <a:rPr lang="ru-RU" sz="2000" b="1" dirty="0">
                <a:solidFill>
                  <a:srgbClr val="5B9BD5"/>
                </a:solidFill>
                <a:latin typeface="Georgia" panose="02040502050405020303" pitchFamily="18" charset="0"/>
              </a:rPr>
              <a:t>сотни тысяч-миллионы</a:t>
            </a:r>
            <a:r>
              <a:rPr lang="ru-RU" sz="2000" dirty="0">
                <a:latin typeface="Georgia" panose="02040502050405020303" pitchFamily="18" charset="0"/>
              </a:rPr>
              <a:t> в синхротронах)</a:t>
            </a:r>
          </a:p>
        </p:txBody>
      </p:sp>
    </p:spTree>
    <p:extLst>
      <p:ext uri="{BB962C8B-B14F-4D97-AF65-F5344CB8AC3E}">
        <p14:creationId xmlns:p14="http://schemas.microsoft.com/office/powerpoint/2010/main" val="307030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Устойчивость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779D5B9-02DB-E790-8A62-A4F45024A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796" y="907136"/>
            <a:ext cx="4590000" cy="236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BDD8C67-F198-8785-549D-59F074EC813E}"/>
              </a:ext>
            </a:extLst>
          </p:cNvPr>
          <p:cNvSpPr/>
          <p:nvPr/>
        </p:nvSpPr>
        <p:spPr>
          <a:xfrm>
            <a:off x="8148473" y="891967"/>
            <a:ext cx="1739100" cy="284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радиальная</a:t>
            </a:r>
            <a:endParaRPr lang="ru-RU" sz="2000" b="1" dirty="0">
              <a:solidFill>
                <a:srgbClr val="0000DE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A5767B6-B406-D766-737D-5DCD76E66A69}"/>
              </a:ext>
            </a:extLst>
          </p:cNvPr>
          <p:cNvSpPr/>
          <p:nvPr/>
        </p:nvSpPr>
        <p:spPr>
          <a:xfrm>
            <a:off x="10214309" y="907136"/>
            <a:ext cx="1836000" cy="284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Georgia" panose="02040502050405020303" pitchFamily="18" charset="0"/>
              </a:rPr>
              <a:t>вертикальная</a:t>
            </a:r>
            <a:endParaRPr lang="ru-RU" sz="2000" b="1" dirty="0">
              <a:solidFill>
                <a:srgbClr val="0000DE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F4BCDF-CA55-A5C1-844E-4C09443F0809}"/>
              </a:ext>
            </a:extLst>
          </p:cNvPr>
          <p:cNvSpPr txBox="1"/>
          <p:nvPr/>
        </p:nvSpPr>
        <p:spPr>
          <a:xfrm>
            <a:off x="335998" y="909736"/>
            <a:ext cx="726579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Поперечная</a:t>
            </a:r>
          </a:p>
          <a:p>
            <a:r>
              <a:rPr lang="ru-RU" altLang="ru-RU" dirty="0">
                <a:latin typeface="Georgia" panose="02040502050405020303" pitchFamily="18" charset="0"/>
              </a:rPr>
              <a:t>Для устойчивого движения, частицы с небольшим отклонением по фазе, энергии, радиусу и по вертикали, а также имеющие небольшие начальные скорости в направлениях, перпендикулярных орбите, </a:t>
            </a:r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не должны</a:t>
            </a:r>
            <a:r>
              <a:rPr lang="ru-RU" altLang="ru-RU" dirty="0">
                <a:latin typeface="Georgia" panose="02040502050405020303" pitchFamily="18" charset="0"/>
              </a:rPr>
              <a:t> сильно отклоняться от </a:t>
            </a:r>
            <a:r>
              <a:rPr lang="ru-RU" altLang="ru-RU" b="1" dirty="0">
                <a:solidFill>
                  <a:srgbClr val="5B9BD5"/>
                </a:solidFill>
                <a:latin typeface="Georgia" panose="02040502050405020303" pitchFamily="18" charset="0"/>
              </a:rPr>
              <a:t>равновесной орбиты</a:t>
            </a:r>
            <a:r>
              <a:rPr lang="ru-RU" altLang="ru-RU" dirty="0">
                <a:latin typeface="Georgia" panose="02040502050405020303" pitchFamily="18" charset="0"/>
              </a:rPr>
              <a:t> — частица должна совершать колебательное движение около равновесной орбиты</a:t>
            </a:r>
          </a:p>
          <a:p>
            <a:endParaRPr lang="ru-RU" altLang="ru-RU" sz="1200" dirty="0">
              <a:latin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Продольная</a:t>
            </a:r>
          </a:p>
          <a:p>
            <a:pPr algn="just"/>
            <a:r>
              <a:rPr lang="ru-RU" dirty="0">
                <a:latin typeface="Georgia" panose="02040502050405020303" pitchFamily="18" charset="0"/>
              </a:rPr>
              <a:t>Векслер и </a:t>
            </a:r>
            <a:r>
              <a:rPr lang="ru-RU" dirty="0" err="1">
                <a:latin typeface="Georgia" panose="02040502050405020303" pitchFamily="18" charset="0"/>
              </a:rPr>
              <a:t>МакМиллан</a:t>
            </a:r>
            <a:r>
              <a:rPr lang="ru-RU" dirty="0">
                <a:latin typeface="Georgia" panose="02040502050405020303" pitchFamily="18" charset="0"/>
              </a:rPr>
              <a:t> независимо показали, что подстройкой частоты ускоряющего напряжения можно ускорять протоны до нескольких сотен МэВ (сгустками)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Пусть 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равновесная фаза </a:t>
            </a:r>
            <a:r>
              <a:rPr lang="en-US" dirty="0" err="1">
                <a:solidFill>
                  <a:srgbClr val="0070C0"/>
                </a:solidFill>
                <a:latin typeface="Georgia" panose="02040502050405020303" pitchFamily="18" charset="0"/>
              </a:rPr>
              <a:t>Φ</a:t>
            </a:r>
            <a:r>
              <a:rPr lang="en-US" baseline="-25000" dirty="0" err="1">
                <a:solidFill>
                  <a:srgbClr val="0070C0"/>
                </a:solidFill>
                <a:latin typeface="Georgia" panose="02040502050405020303" pitchFamily="18" charset="0"/>
              </a:rPr>
              <a:t>s</a:t>
            </a:r>
            <a:r>
              <a:rPr lang="ru-RU" dirty="0">
                <a:latin typeface="Georgia" panose="02040502050405020303" pitchFamily="18" charset="0"/>
              </a:rPr>
              <a:t> –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частицы проходят через ускоряющий зазор в одной и той же фазе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Точки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P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1,2 </a:t>
            </a:r>
            <a:r>
              <a:rPr lang="ru-RU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latin typeface="Georgia" panose="02040502050405020303" pitchFamily="18" charset="0"/>
              </a:rPr>
              <a:t>точно соответствуют равновесной фазе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При увеличении энергии увеличивается скорость частиц (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ниже </a:t>
            </a:r>
            <a:r>
              <a:rPr lang="el-GR" dirty="0">
                <a:solidFill>
                  <a:srgbClr val="FF0000"/>
                </a:solidFill>
                <a:latin typeface="Georgia" panose="02040502050405020303" pitchFamily="18" charset="0"/>
              </a:rPr>
              <a:t>γ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-перехода</a:t>
            </a:r>
            <a:r>
              <a:rPr lang="ru-RU" dirty="0">
                <a:latin typeface="Georgia" panose="02040502050405020303" pitchFamily="18" charset="0"/>
              </a:rPr>
              <a:t>):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B6947FF-96D8-3E5F-4FE4-82E91EE4CA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796" y="3336879"/>
            <a:ext cx="4590204" cy="20955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357DDB-ABC5-30C8-F450-E4946E8D0E19}"/>
              </a:ext>
            </a:extLst>
          </p:cNvPr>
          <p:cNvSpPr txBox="1"/>
          <p:nvPr/>
        </p:nvSpPr>
        <p:spPr>
          <a:xfrm>
            <a:off x="333997" y="5563235"/>
            <a:ext cx="11522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Точки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M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, N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1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 будут двигаться к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P1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(локальная устойчивость)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=&gt;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фазовая устойчивость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Точки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M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, N</a:t>
            </a:r>
            <a:r>
              <a:rPr lang="en-US" baseline="-25000" dirty="0">
                <a:solidFill>
                  <a:srgbClr val="0070C0"/>
                </a:solidFill>
                <a:latin typeface="Georgia" panose="02040502050405020303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будут двигаться от 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P2 </a:t>
            </a:r>
            <a:r>
              <a:rPr lang="ru-RU" dirty="0">
                <a:solidFill>
                  <a:srgbClr val="0070C0"/>
                </a:solidFill>
                <a:latin typeface="Georgia" panose="02040502050405020303" pitchFamily="18" charset="0"/>
              </a:rPr>
              <a:t>(локальная неустойчивость)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Выше</a:t>
            </a:r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el-GR" dirty="0">
                <a:solidFill>
                  <a:srgbClr val="FF0000"/>
                </a:solidFill>
                <a:latin typeface="Georgia" panose="02040502050405020303" pitchFamily="18" charset="0"/>
              </a:rPr>
              <a:t>γ</a:t>
            </a:r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-перехода </a:t>
            </a:r>
            <a:r>
              <a:rPr lang="ru-RU" dirty="0">
                <a:latin typeface="Georgia" panose="02040502050405020303" pitchFamily="18" charset="0"/>
              </a:rPr>
              <a:t>обратная ситуация</a:t>
            </a:r>
            <a:endParaRPr lang="en-US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586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Введение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</a:t>
            </a:fld>
            <a:endParaRPr lang="ru-RU" dirty="0"/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E54292B8-A9A1-DAE2-370A-97FCF7B3C0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832748"/>
              </p:ext>
            </p:extLst>
          </p:nvPr>
        </p:nvGraphicFramePr>
        <p:xfrm>
          <a:off x="335998" y="1619250"/>
          <a:ext cx="11520000" cy="477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8C24684-8636-DB88-520A-99A1271C9F19}"/>
              </a:ext>
            </a:extLst>
          </p:cNvPr>
          <p:cNvSpPr txBox="1"/>
          <p:nvPr/>
        </p:nvSpPr>
        <p:spPr>
          <a:xfrm>
            <a:off x="4517684" y="900000"/>
            <a:ext cx="3156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Georgia" panose="02040502050405020303" pitchFamily="18" charset="0"/>
              </a:rPr>
              <a:t>Содержание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536EF-F77F-8749-9017-F9F483CA3A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5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E1D2C23-4ADE-4580-B40F-CDB57C85B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graphicEl>
                                              <a:dgm id="{5E1D2C23-4ADE-4580-B40F-CDB57C85B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graphicEl>
                                              <a:dgm id="{5E1D2C23-4ADE-4580-B40F-CDB57C85B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0571AFD-513C-45D7-953C-23426D4C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graphicEl>
                                              <a:dgm id="{80571AFD-513C-45D7-953C-23426D4C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graphicEl>
                                              <a:dgm id="{80571AFD-513C-45D7-953C-23426D4C40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80475E5-E3B0-489C-865C-FBD0C5600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graphicEl>
                                              <a:dgm id="{380475E5-E3B0-489C-865C-FBD0C5600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graphicEl>
                                              <a:dgm id="{380475E5-E3B0-489C-865C-FBD0C5600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8DC0582-FBA5-40E1-888E-B182282BA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graphicEl>
                                              <a:dgm id="{88DC0582-FBA5-40E1-888E-B182282BA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graphicEl>
                                              <a:dgm id="{88DC0582-FBA5-40E1-888E-B182282BA8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8B538CC-C459-498F-BA68-47FA1B083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graphicEl>
                                              <a:dgm id="{18B538CC-C459-498F-BA68-47FA1B083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graphicEl>
                                              <a:dgm id="{18B538CC-C459-498F-BA68-47FA1B083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9CA964F-24B5-4FC4-A589-D6FFD4BAB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graphicEl>
                                              <a:dgm id="{09CA964F-24B5-4FC4-A589-D6FFD4BAB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graphicEl>
                                              <a:dgm id="{09CA964F-24B5-4FC4-A589-D6FFD4BABC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516FEA3-01ED-4FD4-A5F9-994697787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graphicEl>
                                              <a:dgm id="{3516FEA3-01ED-4FD4-A5F9-994697787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graphicEl>
                                              <a:dgm id="{3516FEA3-01ED-4FD4-A5F9-9946977876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88B57A-D5AC-4073-BB02-93E739087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graphicEl>
                                              <a:dgm id="{5388B57A-D5AC-4073-BB02-93E739087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graphicEl>
                                              <a:dgm id="{5388B57A-D5AC-4073-BB02-93E739087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E678D09-5B8A-4F4E-A139-53CC1C279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graphicEl>
                                              <a:dgm id="{AE678D09-5B8A-4F4E-A139-53CC1C279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graphicEl>
                                              <a:dgm id="{AE678D09-5B8A-4F4E-A139-53CC1C279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67E0ACB-5BD8-41BF-8000-9BE7B2412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>
                                            <p:graphicEl>
                                              <a:dgm id="{067E0ACB-5BD8-41BF-8000-9BE7B2412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>
                                            <p:graphicEl>
                                              <a:dgm id="{067E0ACB-5BD8-41BF-8000-9BE7B2412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C6177B9-09A0-4CFA-829A-F93D0AEC5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graphicEl>
                                              <a:dgm id="{4C6177B9-09A0-4CFA-829A-F93D0AEC5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graphicEl>
                                              <a:dgm id="{4C6177B9-09A0-4CFA-829A-F93D0AEC52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2830A7BE-E71B-4C6A-9514-AA9823E3E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graphicEl>
                                              <a:dgm id="{2830A7BE-E71B-4C6A-9514-AA9823E3E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graphicEl>
                                              <a:dgm id="{2830A7BE-E71B-4C6A-9514-AA9823E3ED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1FC905A-DEFF-470A-83F7-EDB1C2457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graphicEl>
                                              <a:dgm id="{11FC905A-DEFF-470A-83F7-EDB1C2457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graphicEl>
                                              <a:dgm id="{11FC905A-DEFF-470A-83F7-EDB1C2457A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Поперечная Устойчивость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F4BCDF-CA55-A5C1-844E-4C09443F0809}"/>
                  </a:ext>
                </a:extLst>
              </p:cNvPr>
              <p:cNvSpPr txBox="1"/>
              <p:nvPr/>
            </p:nvSpPr>
            <p:spPr>
              <a:xfrm>
                <a:off x="335998" y="909736"/>
                <a:ext cx="5423778" cy="2708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altLang="ru-RU" sz="1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Радиальная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Пусть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altLang="ru-RU" dirty="0">
                    <a:latin typeface="Cambria Math" panose="02040503050406030204" pitchFamily="18" charset="0"/>
                  </a:rPr>
                  <a:t> – поле на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altLang="ru-RU" b="0" i="0" dirty="0">
                    <a:latin typeface="Cambria Math" panose="02040503050406030204" pitchFamily="18" charset="0"/>
                  </a:rPr>
                  <a:t>, найдём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ru-RU" altLang="ru-RU" dirty="0">
                    <a:latin typeface="Cambria Math" panose="02040503050406030204" pitchFamily="18" charset="0"/>
                  </a:rPr>
                  <a:t> на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ru-RU" altLang="ru-RU" dirty="0">
                    <a:latin typeface="Cambria Math" panose="02040503050406030204" pitchFamily="18" charset="0"/>
                  </a:rPr>
                  <a:t>:</a:t>
                </a:r>
                <a:endParaRPr lang="ru-RU" altLang="ru-RU" b="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𝑑𝑟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sSubSup>
                        <m:sSubSup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bSup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sSubSup>
                        <m:sSubSup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</m:oMath>
                  </m:oMathPara>
                </a14:m>
                <a:endParaRPr lang="en-US" altLang="ru-RU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ru-RU" i="1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sSub>
                        <m:sSub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ru-RU" i="1">
                              <a:latin typeface="Cambria Math" panose="02040503050406030204" pitchFamily="18" charset="0"/>
                            </a:rPr>
                            <m:t>ln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altLang="ru-RU" i="1">
                              <a:latin typeface="Cambria Math" panose="02040503050406030204" pitchFamily="18" charset="0"/>
                            </a:rPr>
                            <m:t>ln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m:rPr>
                          <m:sty m:val="p"/>
                        </m:rPr>
                        <a:rPr lang="en-US" altLang="ru-RU" i="1">
                          <a:latin typeface="Cambria Math" panose="02040503050406030204" pitchFamily="18" charset="0"/>
                        </a:rPr>
                        <m:t>ln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𝑞𝑣</m:t>
                      </m:r>
                      <m:f>
                        <m:fPr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altLang="ru-RU" dirty="0">
                  <a:latin typeface="Georgia" panose="02040502050405020303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Радиальная устойчивость существует</a:t>
                </a:r>
                <a:r>
                  <a:rPr lang="en-US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&lt;+</m:t>
                    </m:r>
                    <m:r>
                      <a:rPr lang="en-US" sz="1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F4BCDF-CA55-A5C1-844E-4C09443F0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8" y="909736"/>
                <a:ext cx="5423778" cy="2708498"/>
              </a:xfrm>
              <a:prstGeom prst="rect">
                <a:avLst/>
              </a:prstGeom>
              <a:blipFill>
                <a:blip r:embed="rId5"/>
                <a:stretch>
                  <a:fillRect l="-899" t="-1124" b="-24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732067-74AF-52D9-185A-BFCD04E40E2D}"/>
                  </a:ext>
                </a:extLst>
              </p:cNvPr>
              <p:cNvSpPr txBox="1"/>
              <p:nvPr/>
            </p:nvSpPr>
            <p:spPr>
              <a:xfrm>
                <a:off x="335694" y="3613374"/>
                <a:ext cx="8604000" cy="3447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Вертикальная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При вертикальном отклонении от медианной плоскости появляется вертикальная сила, возвращающая частицу при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т.е. в спадающем магнитном поле вне медианной плоскости радиальная компонента поля и азимутальная скорость частицы обеспечивают вертикальную устойчивость.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Вертикальная и радиальная устойчивость существует</a:t>
                </a:r>
                <a14:m>
                  <m:oMath xmlns:m="http://schemas.openxmlformats.org/officeDocument/2006/math">
                    <m:r>
                      <a:rPr lang="ru-RU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&lt;+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 (поле должно спадать с увеличением радиуса но не очень быстро).</a:t>
                </a:r>
              </a:p>
              <a:p>
                <a:r>
                  <a:rPr lang="ru-RU" altLang="ru-RU" dirty="0">
                    <a:latin typeface="Georgia" panose="02040502050405020303" pitchFamily="18" charset="0"/>
                  </a:rPr>
                  <a:t>Наличие </a:t>
                </a:r>
                <a:r>
                  <a:rPr lang="ru-RU" altLang="ru-RU" dirty="0" err="1">
                    <a:latin typeface="Georgia" panose="02040502050405020303" pitchFamily="18" charset="0"/>
                  </a:rPr>
                  <a:t>квазиупругих</a:t>
                </a:r>
                <a:r>
                  <a:rPr lang="ru-RU" altLang="ru-RU" dirty="0">
                    <a:latin typeface="Georgia" panose="02040502050405020303" pitchFamily="18" charset="0"/>
                  </a:rPr>
                  <a:t> сил, возвращающих частицу на орбиту, и пропорциональных отклонениям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altLang="ru-RU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и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приводит к появлению </a:t>
                </a:r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бетатронных</a:t>
                </a:r>
                <a:r>
                  <a:rPr lang="ru-RU" altLang="ru-RU" b="1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или </a:t>
                </a:r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свободные </a:t>
                </a:r>
                <a:r>
                  <a:rPr lang="ru-RU" altLang="ru-RU" dirty="0">
                    <a:latin typeface="Georgia" panose="02040502050405020303" pitchFamily="18" charset="0"/>
                  </a:rPr>
                  <a:t>колебаний частицы около орбиты при своем движении</a:t>
                </a:r>
                <a:endParaRPr lang="ru-RU" altLang="ru-RU" sz="20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B732067-74AF-52D9-185A-BFCD04E40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94" y="3613374"/>
                <a:ext cx="8604000" cy="3447098"/>
              </a:xfrm>
              <a:prstGeom prst="rect">
                <a:avLst/>
              </a:prstGeom>
              <a:blipFill>
                <a:blip r:embed="rId6"/>
                <a:stretch>
                  <a:fillRect l="-567" t="-1239" r="-6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223E8C2-DC0D-E2C2-7C59-7306CC393F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9776" y="898380"/>
            <a:ext cx="3116805" cy="271985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2D56C0-7119-8F7C-2454-BF4D2C0F9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6581" y="898380"/>
            <a:ext cx="3315419" cy="2726088"/>
          </a:xfrm>
          <a:prstGeom prst="rect">
            <a:avLst/>
          </a:prstGeom>
        </p:spPr>
      </p:pic>
      <p:pic>
        <p:nvPicPr>
          <p:cNvPr id="28" name="Picture 26">
            <a:extLst>
              <a:ext uri="{FF2B5EF4-FFF2-40B4-BE49-F238E27FC236}">
                <a16:creationId xmlns:a16="http://schemas.microsoft.com/office/drawing/2014/main" id="{4E910763-F7B6-4354-6E8F-DCB49946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95" y="4331127"/>
            <a:ext cx="3252305" cy="212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4834A823-1E5F-C0D8-8C99-42E96960F296}"/>
                  </a:ext>
                </a:extLst>
              </p:cNvPr>
              <p:cNvSpPr/>
              <p:nvPr/>
            </p:nvSpPr>
            <p:spPr>
              <a:xfrm>
                <a:off x="9197847" y="3632441"/>
                <a:ext cx="2736000" cy="713628"/>
              </a:xfrm>
              <a:prstGeom prst="rect">
                <a:avLst/>
              </a:prstGeom>
              <a:solidFill>
                <a:srgbClr val="F69E00"/>
              </a:solidFill>
              <a:ln>
                <a:solidFill>
                  <a:srgbClr val="F69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600" b="1" dirty="0">
                    <a:solidFill>
                      <a:srgbClr val="0000DE"/>
                    </a:solidFill>
                    <a:latin typeface="Georgia" panose="02040502050405020303" pitchFamily="18" charset="0"/>
                  </a:rPr>
                  <a:t>Показатель спада</a:t>
                </a:r>
                <a:r>
                  <a:rPr lang="en-US" sz="1600" b="1" dirty="0">
                    <a:solidFill>
                      <a:srgbClr val="0000DE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sz="1600" b="1" dirty="0">
                    <a:solidFill>
                      <a:srgbClr val="0000DE"/>
                    </a:solidFill>
                    <a:latin typeface="Georgia" panose="02040502050405020303" pitchFamily="18" charset="0"/>
                  </a:rPr>
                  <a:t>поля</a:t>
                </a:r>
                <a:endParaRPr lang="en-US" altLang="ru-RU" sz="1600" b="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ru-RU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ru-RU" altLang="ru-RU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𝑑𝐵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𝑑𝑟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ru-RU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ru-RU" b="1" dirty="0">
                  <a:solidFill>
                    <a:srgbClr val="0000DE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4834A823-1E5F-C0D8-8C99-42E96960F2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7847" y="3632441"/>
                <a:ext cx="2736000" cy="713628"/>
              </a:xfrm>
              <a:prstGeom prst="rect">
                <a:avLst/>
              </a:prstGeom>
              <a:blipFill>
                <a:blip r:embed="rId10"/>
                <a:stretch>
                  <a:fillRect l="-665" t="-15126" r="-222" b="-5882"/>
                </a:stretch>
              </a:blipFill>
              <a:ln>
                <a:solidFill>
                  <a:srgbClr val="F69E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181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Фокусировка Томаса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F4BCDF-CA55-A5C1-844E-4C09443F0809}"/>
                  </a:ext>
                </a:extLst>
              </p:cNvPr>
              <p:cNvSpPr txBox="1"/>
              <p:nvPr/>
            </p:nvSpPr>
            <p:spPr>
              <a:xfrm>
                <a:off x="336000" y="906768"/>
                <a:ext cx="6834532" cy="2799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ru-RU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𝑟𝑓</m:t>
                          </m:r>
                        </m:sub>
                      </m:sSub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alt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ru-RU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acc>
                        <m:accPr>
                          <m:chr m:val="̅"/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𝛾</m:t>
                      </m:r>
                      <m:sSub>
                        <m:sSub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altLang="ru-RU" i="1" dirty="0">
                  <a:latin typeface="Cambria Math" panose="02040503050406030204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Поле растёт с ростом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altLang="ru-RU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dirty="0">
                    <a:latin typeface="Georgia" panose="02040502050405020303" pitchFamily="18" charset="0"/>
                  </a:rPr>
                  <a:t> отсутствует вертикальная фокусировка</a:t>
                </a:r>
              </a:p>
              <a:p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Томас:</a:t>
                </a:r>
                <a:r>
                  <a:rPr lang="ru-RU" altLang="ru-RU" dirty="0">
                    <a:latin typeface="Georgia" panose="02040502050405020303" pitchFamily="18" charset="0"/>
                  </a:rPr>
                  <a:t> профиль поверхности полюсов циклотрона – меняется по азимуту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=0: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en-US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0: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m:rPr>
                                  <m:nor/>
                                </m:rPr>
                                <a:rPr lang="ru-RU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  <m:r>
                                <a:rPr lang="en-US" altLang="ru-RU" b="0" i="1" dirty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3F4BCDF-CA55-A5C1-844E-4C09443F0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6768"/>
                <a:ext cx="6834532" cy="2799613"/>
              </a:xfrm>
              <a:prstGeom prst="rect">
                <a:avLst/>
              </a:prstGeom>
              <a:blipFill>
                <a:blip r:embed="rId5"/>
                <a:stretch>
                  <a:fillRect l="-7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0CB12AEF-FC1D-AD3F-DC53-FA259EAF0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09" y="898380"/>
            <a:ext cx="1908991" cy="27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576A9528-4D9D-5251-E281-FEC261BC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709" y="3722986"/>
            <a:ext cx="2630365" cy="139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8A297BE-FF4B-6208-826E-707226875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32" y="895464"/>
            <a:ext cx="3050931" cy="278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CBB924D2-DF47-5647-1688-63A52702B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464" y="3716583"/>
            <a:ext cx="4171536" cy="270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0F8845-2473-4050-0D3A-CCB816E6F94F}"/>
                  </a:ext>
                </a:extLst>
              </p:cNvPr>
              <p:cNvSpPr txBox="1"/>
              <p:nvPr/>
            </p:nvSpPr>
            <p:spPr>
              <a:xfrm>
                <a:off x="333997" y="3678564"/>
                <a:ext cx="5039712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altLang="ru-RU" dirty="0">
                    <a:latin typeface="Georgia" panose="02040502050405020303" pitchFamily="18" charset="0"/>
                  </a:rPr>
                  <a:t>Орбита более </a:t>
                </a:r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не окружность</a:t>
                </a:r>
                <a:r>
                  <a:rPr lang="ru-RU" altLang="ru-RU" dirty="0">
                    <a:latin typeface="Georgia" panose="02040502050405020303" pitchFamily="18" charset="0"/>
                  </a:rPr>
                  <a:t>. Возникает знакопеременная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направленная  центру</a:t>
                </a:r>
                <a:r>
                  <a:rPr lang="en-US" altLang="ru-RU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 возникает</a:t>
                </a:r>
                <a:r>
                  <a:rPr lang="en-US" altLang="ru-RU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, направленная к </a:t>
                </a:r>
                <a:r>
                  <a:rPr lang="ru-RU" altLang="ru-RU" dirty="0" err="1">
                    <a:latin typeface="Georgia" panose="02040502050405020303" pitchFamily="18" charset="0"/>
                  </a:rPr>
                  <a:t>пл-ти</a:t>
                </a:r>
                <a:r>
                  <a:rPr lang="ru-RU" altLang="ru-RU" dirty="0">
                    <a:latin typeface="Georgia" panose="0204050205040502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a:rPr lang="en-US" altLang="ru-RU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ru-RU" dirty="0">
                  <a:latin typeface="Georgia" panose="02040502050405020303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altLang="ru-RU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не зависит от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)⇒</m:t>
                    </m:r>
                    <m:acc>
                      <m:accPr>
                        <m:chr m:val="̅"/>
                        <m:ctrlP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altLang="ru-RU" dirty="0">
                    <a:latin typeface="Georgia" panose="02040502050405020303" pitchFamily="18" charset="0"/>
                  </a:rPr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можно увеличивать, сохраняя устойчивость в обоих направлениях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90F8845-2473-4050-0D3A-CCB816E6F9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3678564"/>
                <a:ext cx="5039712" cy="1754326"/>
              </a:xfrm>
              <a:prstGeom prst="rect">
                <a:avLst/>
              </a:prstGeom>
              <a:blipFill>
                <a:blip r:embed="rId10"/>
                <a:stretch>
                  <a:fillRect l="-1088" t="-1736" r="-484" b="-45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D50C3E-F5E6-D69A-74A7-C3B08CF02C1C}"/>
                  </a:ext>
                </a:extLst>
              </p:cNvPr>
              <p:cNvSpPr txBox="1"/>
              <p:nvPr/>
            </p:nvSpPr>
            <p:spPr>
              <a:xfrm>
                <a:off x="333997" y="5503195"/>
                <a:ext cx="503971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𝐵h</m:t>
                      </m:r>
                      <m:r>
                        <a:rPr lang="en-US" altLang="ru-RU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𝜋</m:t>
                      </m:r>
                      <m:sSup>
                        <m:sSup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⋅10</m:t>
                          </m:r>
                        </m:e>
                        <m: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ru-R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𝐼𝑁</m:t>
                      </m:r>
                      <m:r>
                        <a:rPr lang="en-US" altLang="ru-R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</a:t>
                </a:r>
                <a:r>
                  <a:rPr lang="ru-RU" altLang="ru-RU" dirty="0">
                    <a:latin typeface="Georgia" panose="02040502050405020303" pitchFamily="18" charset="0"/>
                  </a:rPr>
                  <a:t>- зазор </a:t>
                </a:r>
                <a:r>
                  <a:rPr lang="en-US" altLang="ru-RU" dirty="0">
                    <a:latin typeface="Georgia" panose="02040502050405020303" pitchFamily="18" charset="0"/>
                  </a:rPr>
                  <a:t>[</a:t>
                </a:r>
                <a:r>
                  <a:rPr lang="ru-RU" altLang="ru-RU" dirty="0">
                    <a:latin typeface="Georgia" panose="02040502050405020303" pitchFamily="18" charset="0"/>
                  </a:rPr>
                  <a:t>м</a:t>
                </a:r>
                <a:r>
                  <a:rPr lang="en-US" altLang="ru-RU" dirty="0">
                    <a:latin typeface="Georgia" panose="02040502050405020303" pitchFamily="18" charset="0"/>
                  </a:rPr>
                  <a:t>]</a:t>
                </a:r>
                <a:endParaRPr lang="ru-RU" altLang="ru-RU" dirty="0">
                  <a:latin typeface="Georgia" panose="02040502050405020303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ru-RU" i="1">
                        <a:latin typeface="Cambria Math" panose="02040503050406030204" pitchFamily="18" charset="0"/>
                      </a:rPr>
                      <m:t>𝐼𝑁</m:t>
                    </m:r>
                  </m:oMath>
                </a14:m>
                <a:r>
                  <a:rPr lang="ru-RU" altLang="ru-RU" dirty="0">
                    <a:latin typeface="Georgia" panose="02040502050405020303" pitchFamily="18" charset="0"/>
                  </a:rPr>
                  <a:t> – Ампер-витки обмотки</a:t>
                </a:r>
                <a:endParaRPr lang="ru-RU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D50C3E-F5E6-D69A-74A7-C3B08CF02C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5503195"/>
                <a:ext cx="5039712" cy="923330"/>
              </a:xfrm>
              <a:prstGeom prst="rect">
                <a:avLst/>
              </a:prstGeom>
              <a:blipFill>
                <a:blip r:embed="rId11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>
            <a:extLst>
              <a:ext uri="{FF2B5EF4-FFF2-40B4-BE49-F238E27FC236}">
                <a16:creationId xmlns:a16="http://schemas.microsoft.com/office/drawing/2014/main" id="{0A86A489-4464-3DC2-8754-17E2E8039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56" y="5165126"/>
            <a:ext cx="2629817" cy="126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427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Фокус. </a:t>
            </a:r>
            <a:r>
              <a:rPr lang="ru-RU" sz="36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Кернста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и </a:t>
            </a:r>
            <a:r>
              <a:rPr lang="ru-RU" sz="36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Ласлетта</a:t>
            </a:r>
            <a:r>
              <a:rPr lang="ru-RU" sz="36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. Синхроциклотрон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F4BCDF-CA55-A5C1-844E-4C09443F0809}"/>
              </a:ext>
            </a:extLst>
          </p:cNvPr>
          <p:cNvSpPr txBox="1"/>
          <p:nvPr/>
        </p:nvSpPr>
        <p:spPr>
          <a:xfrm>
            <a:off x="336000" y="906768"/>
            <a:ext cx="7122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Кернст</a:t>
            </a:r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r>
              <a:rPr lang="ru-RU" altLang="ru-RU" dirty="0">
                <a:latin typeface="Georgia" panose="02040502050405020303" pitchFamily="18" charset="0"/>
              </a:rPr>
              <a:t> придал секторам полюса спиральность 1957г.</a:t>
            </a:r>
            <a:endParaRPr lang="en-US" altLang="ru-RU" dirty="0"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F8845-2473-4050-0D3A-CCB816E6F94F}"/>
              </a:ext>
            </a:extLst>
          </p:cNvPr>
          <p:cNvSpPr txBox="1"/>
          <p:nvPr/>
        </p:nvSpPr>
        <p:spPr>
          <a:xfrm>
            <a:off x="443383" y="2189863"/>
            <a:ext cx="70149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Проектирование изохронного циклотрона связано с решением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2-х основных задач</a:t>
            </a:r>
            <a:r>
              <a:rPr lang="ru-RU" dirty="0">
                <a:latin typeface="Georgia" panose="02040502050405020303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формирование магнитного поля, величина которого растет с радиусом по заданному закону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сохранение при этом орбитальной устойчивости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C1836A-74A5-E8FE-E880-89EFA7E5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9" y="898380"/>
            <a:ext cx="1764000" cy="226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10FCE1E-1AD6-83AF-9B2C-DB9358AB6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998" y="3535743"/>
            <a:ext cx="1764000" cy="251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1DEADD-C9C8-2840-18CF-6AF9B0A08FE1}"/>
              </a:ext>
            </a:extLst>
          </p:cNvPr>
          <p:cNvSpPr txBox="1"/>
          <p:nvPr/>
        </p:nvSpPr>
        <p:spPr>
          <a:xfrm>
            <a:off x="10427998" y="3166411"/>
            <a:ext cx="176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Д.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Кернст</a:t>
            </a:r>
            <a:endParaRPr lang="ru-RU" dirty="0">
              <a:solidFill>
                <a:srgbClr val="0B154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D5671E-1AE9-153D-D085-ADA94F4080E8}"/>
              </a:ext>
            </a:extLst>
          </p:cNvPr>
          <p:cNvSpPr txBox="1"/>
          <p:nvPr/>
        </p:nvSpPr>
        <p:spPr>
          <a:xfrm>
            <a:off x="10392001" y="6050636"/>
            <a:ext cx="179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Georgia" panose="02040502050405020303" pitchFamily="18" charset="0"/>
              </a:rPr>
              <a:t>Л. </a:t>
            </a:r>
            <a:r>
              <a:rPr lang="ru-RU" dirty="0" err="1">
                <a:solidFill>
                  <a:srgbClr val="FF0000"/>
                </a:solidFill>
                <a:latin typeface="Georgia" panose="02040502050405020303" pitchFamily="18" charset="0"/>
              </a:rPr>
              <a:t>Ластлетт</a:t>
            </a:r>
            <a:endParaRPr lang="ru-RU" dirty="0">
              <a:solidFill>
                <a:srgbClr val="0B1548"/>
              </a:solidFill>
            </a:endParaRPr>
          </a:p>
        </p:txBody>
      </p:sp>
      <p:pic>
        <p:nvPicPr>
          <p:cNvPr id="14" name="Picture 20">
            <a:extLst>
              <a:ext uri="{FF2B5EF4-FFF2-40B4-BE49-F238E27FC236}">
                <a16:creationId xmlns:a16="http://schemas.microsoft.com/office/drawing/2014/main" id="{3F8F5E8C-1C46-CCF7-460F-DE0D533E5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99" y="892557"/>
            <a:ext cx="2933701" cy="299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D7CCA9D-F60D-3200-2FE4-027A16FA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299" y="3982963"/>
            <a:ext cx="29337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BEA149B8-E8D9-C808-FC43-CD54A65F2B68}"/>
                  </a:ext>
                </a:extLst>
              </p:cNvPr>
              <p:cNvSpPr/>
              <p:nvPr/>
            </p:nvSpPr>
            <p:spPr>
              <a:xfrm>
                <a:off x="1647148" y="1280307"/>
                <a:ext cx="4500000" cy="909556"/>
              </a:xfrm>
              <a:prstGeom prst="rect">
                <a:avLst/>
              </a:prstGeom>
              <a:solidFill>
                <a:srgbClr val="F69E00"/>
              </a:solidFill>
              <a:ln>
                <a:solidFill>
                  <a:srgbClr val="F69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acc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sub>
                            </m:sSub>
                          </m:e>
                        </m:acc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 - </a:t>
                </a:r>
                <a:r>
                  <a:rPr lang="ru-RU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фокусировка Томаса</a:t>
                </a:r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sub>
                        </m:sSub>
                      </m:e>
                    </m:acc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b>
                            </m:sSub>
                          </m:e>
                        </m:acc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 - </a:t>
                </a:r>
                <a:r>
                  <a:rPr lang="ru-RU" sz="2000" dirty="0">
                    <a:solidFill>
                      <a:schemeClr val="tx1"/>
                    </a:solidFill>
                    <a:latin typeface="Georgia" panose="02040502050405020303" pitchFamily="18" charset="0"/>
                  </a:rPr>
                  <a:t>фокусировка </a:t>
                </a:r>
                <a:r>
                  <a:rPr lang="ru-RU" sz="2000" dirty="0" err="1">
                    <a:solidFill>
                      <a:schemeClr val="tx1"/>
                    </a:solidFill>
                    <a:latin typeface="Georgia" panose="02040502050405020303" pitchFamily="18" charset="0"/>
                  </a:rPr>
                  <a:t>Кернста</a:t>
                </a:r>
                <a:endParaRPr lang="ru-RU" sz="2000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BEA149B8-E8D9-C808-FC43-CD54A65F2B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148" y="1280307"/>
                <a:ext cx="4500000" cy="909556"/>
              </a:xfrm>
              <a:prstGeom prst="rect">
                <a:avLst/>
              </a:prstGeom>
              <a:blipFill>
                <a:blip r:embed="rId9"/>
                <a:stretch>
                  <a:fillRect r="-1351" b="-3974"/>
                </a:stretch>
              </a:blipFill>
              <a:ln>
                <a:solidFill>
                  <a:srgbClr val="F69E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C24A48-C1D2-0989-826B-5A3E63A03B66}"/>
                  </a:ext>
                </a:extLst>
              </p:cNvPr>
              <p:cNvSpPr txBox="1"/>
              <p:nvPr/>
            </p:nvSpPr>
            <p:spPr>
              <a:xfrm>
                <a:off x="335999" y="3667191"/>
                <a:ext cx="7122298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Синхроциклотрон</a:t>
                </a:r>
                <a:endParaRPr lang="ru-RU" sz="2400" dirty="0">
                  <a:latin typeface="Georgia" panose="02040502050405020303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После </a:t>
                </a:r>
                <a:r>
                  <a:rPr lang="el-GR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γ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-перехода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>
                    <a:latin typeface="Georgia" panose="02040502050405020303" pitchFamily="18" charset="0"/>
                  </a:rPr>
                  <a:t>уменьшается при ускорении. </a:t>
                </a:r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Синхроциклотрон </a:t>
                </a:r>
                <a:r>
                  <a:rPr lang="ru-RU" dirty="0">
                    <a:latin typeface="Georgia" panose="02040502050405020303" pitchFamily="18" charset="0"/>
                  </a:rPr>
                  <a:t>– это циклотрон с </a:t>
                </a:r>
                <a:r>
                  <a:rPr 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модулируемой</a:t>
                </a:r>
                <a:r>
                  <a:rPr lang="ru-RU" dirty="0">
                    <a:latin typeface="Georgia" panose="02040502050405020303" pitchFamily="18" charset="0"/>
                  </a:rPr>
                  <a:t> (изменяющейся во времени ) частотой ускоряющего напряжения. </a:t>
                </a:r>
              </a:p>
              <a:p>
                <a:r>
                  <a:rPr lang="ru-RU" sz="1600" dirty="0">
                    <a:latin typeface="Georgia" panose="02040502050405020303" pitchFamily="18" charset="0"/>
                  </a:rPr>
                  <a:t>В 1949г. в СССР (Дубна) введен в эксплуатацию синхроциклотрон с диаметром полюсов 5 м, ускоряющий дейтроны (280 МэВ), α-частицы (250 МэВ) и протоны (480 МэВ). В 1952г. полюса синхроциклотрона были увеличены до 6 м и в нем были ускорены протоны до энергии </a:t>
                </a:r>
              </a:p>
              <a:p>
                <a:r>
                  <a:rPr lang="ru-RU" sz="1600" dirty="0">
                    <a:latin typeface="Georgia" panose="02040502050405020303" pitchFamily="18" charset="0"/>
                  </a:rPr>
                  <a:t>680 МэВ и был получен выведенный пучок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C24A48-C1D2-0989-826B-5A3E63A03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3667191"/>
                <a:ext cx="7122298" cy="2800767"/>
              </a:xfrm>
              <a:prstGeom prst="rect">
                <a:avLst/>
              </a:prstGeom>
              <a:blipFill>
                <a:blip r:embed="rId10"/>
                <a:stretch>
                  <a:fillRect l="-685" t="-1743" b="-19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1653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Синхроциклотрон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3F4BCDF-CA55-A5C1-844E-4C09443F0809}"/>
              </a:ext>
            </a:extLst>
          </p:cNvPr>
          <p:cNvSpPr txBox="1"/>
          <p:nvPr/>
        </p:nvSpPr>
        <p:spPr>
          <a:xfrm>
            <a:off x="336000" y="906768"/>
            <a:ext cx="695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Фазотрон ОИЯИ</a:t>
            </a:r>
            <a:r>
              <a:rPr lang="ru-RU" altLang="ru-RU" dirty="0">
                <a:latin typeface="Georgia" panose="02040502050405020303" pitchFamily="18" charset="0"/>
              </a:rPr>
              <a:t> – </a:t>
            </a:r>
            <a:r>
              <a:rPr lang="ru-RU" dirty="0">
                <a:latin typeface="Georgia" panose="02040502050405020303" pitchFamily="18" charset="0"/>
              </a:rPr>
              <a:t>изохронный синхроциклотрон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F107169-666E-085C-0E97-DD3107E4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973" y="898380"/>
            <a:ext cx="4900026" cy="278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phasotron.jinr.ru/background/faso_shema.jpg">
            <a:extLst>
              <a:ext uri="{FF2B5EF4-FFF2-40B4-BE49-F238E27FC236}">
                <a16:creationId xmlns:a16="http://schemas.microsoft.com/office/drawing/2014/main" id="{1C56F58C-0EC0-956D-BB3B-E1F66F0C0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807" y="3689683"/>
            <a:ext cx="3806193" cy="275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5671E-1AE9-153D-D085-ADA94F4080E8}"/>
              </a:ext>
            </a:extLst>
          </p:cNvPr>
          <p:cNvSpPr txBox="1"/>
          <p:nvPr/>
        </p:nvSpPr>
        <p:spPr>
          <a:xfrm>
            <a:off x="11007052" y="3069322"/>
            <a:ext cx="118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DE"/>
                </a:solidFill>
                <a:latin typeface="Georgia" panose="02040502050405020303" pitchFamily="18" charset="0"/>
              </a:rPr>
              <a:t>ЛЯП ОИЯИ</a:t>
            </a:r>
            <a:endParaRPr lang="ru-RU" b="1" dirty="0">
              <a:solidFill>
                <a:srgbClr val="0000D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Таблица 23">
                <a:extLst>
                  <a:ext uri="{FF2B5EF4-FFF2-40B4-BE49-F238E27FC236}">
                    <a16:creationId xmlns:a16="http://schemas.microsoft.com/office/drawing/2014/main" id="{D3530BE6-5F4A-F75B-DA82-CCF9FC715A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423021"/>
                  </p:ext>
                </p:extLst>
              </p:nvPr>
            </p:nvGraphicFramePr>
            <p:xfrm>
              <a:off x="333999" y="1282868"/>
              <a:ext cx="6894937" cy="12401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2824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2156603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3105510">
                      <a:extLst>
                        <a:ext uri="{9D8B030D-6E8A-4147-A177-3AD203B41FA5}">
                          <a16:colId xmlns:a16="http://schemas.microsoft.com/office/drawing/2014/main" val="7084413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US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p+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D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pole</m:t>
                                  </m:r>
                                </m:sub>
                              </m:sSub>
                              <m:r>
                                <a:rPr lang="en-US" sz="2000" b="0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=</a:t>
                          </a: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6 м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0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𝑚𝑎𝑔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700 кВт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680 </a:t>
                          </a:r>
                          <a:r>
                            <a:rPr lang="ru-RU" sz="20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МэВ</a:t>
                          </a:r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В=1,2-1,6 Тл</a:t>
                          </a:r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P</m:t>
                                  </m:r>
                                </m:e>
                                <m:sub>
                                  <m:r>
                                    <a:rPr lang="en-US" sz="2000" b="0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= 3</a:t>
                          </a: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00 кВт</a:t>
                          </a:r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2-2,5 мкА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h</a:t>
                          </a: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=300 мм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Масса магнита = 6200 т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Таблица 23">
                <a:extLst>
                  <a:ext uri="{FF2B5EF4-FFF2-40B4-BE49-F238E27FC236}">
                    <a16:creationId xmlns:a16="http://schemas.microsoft.com/office/drawing/2014/main" id="{D3530BE6-5F4A-F75B-DA82-CCF9FC715A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423021"/>
                  </p:ext>
                </p:extLst>
              </p:nvPr>
            </p:nvGraphicFramePr>
            <p:xfrm>
              <a:off x="333999" y="1282868"/>
              <a:ext cx="6894937" cy="124193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32824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2156603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3105510">
                      <a:extLst>
                        <a:ext uri="{9D8B030D-6E8A-4147-A177-3AD203B41FA5}">
                          <a16:colId xmlns:a16="http://schemas.microsoft.com/office/drawing/2014/main" val="70844139"/>
                        </a:ext>
                      </a:extLst>
                    </a:gridCol>
                  </a:tblGrid>
                  <a:tr h="425069"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en-US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p+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75989" t="-8571" r="-144633" b="-2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22157" t="-8571" r="-392" b="-2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42062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680 </a:t>
                          </a:r>
                          <a:r>
                            <a:rPr lang="ru-RU" sz="20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МэВ</a:t>
                          </a:r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В=1,2-1,6 Тл</a:t>
                          </a:r>
                          <a:endPara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22157" t="-108571" r="-392" b="-1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2-2,5 мкА</a:t>
                          </a:r>
                          <a:endParaRPr lang="ru-RU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h</a:t>
                          </a: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=300 мм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Масса магнита = 6200 т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Таблица 23">
                <a:extLst>
                  <a:ext uri="{FF2B5EF4-FFF2-40B4-BE49-F238E27FC236}">
                    <a16:creationId xmlns:a16="http://schemas.microsoft.com/office/drawing/2014/main" id="{A507AA92-0021-2B51-1CC0-3E170909AD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291002"/>
                  </p:ext>
                </p:extLst>
              </p:nvPr>
            </p:nvGraphicFramePr>
            <p:xfrm>
              <a:off x="333997" y="2668464"/>
              <a:ext cx="689493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2417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429095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2203340">
                      <a:extLst>
                        <a:ext uri="{9D8B030D-6E8A-4147-A177-3AD203B41FA5}">
                          <a16:colId xmlns:a16="http://schemas.microsoft.com/office/drawing/2014/main" val="733936786"/>
                        </a:ext>
                      </a:extLst>
                    </a:gridCol>
                    <a:gridCol w="1920086">
                      <a:extLst>
                        <a:ext uri="{9D8B030D-6E8A-4147-A177-3AD203B41FA5}">
                          <a16:colId xmlns:a16="http://schemas.microsoft.com/office/drawing/2014/main" val="20523371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  <a:endParaRPr lang="ru-RU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Синхроциклотрон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Синхротрон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Поле,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a14:m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Радиус,</a:t>
                          </a:r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Частота,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уменьшается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360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Таблица 23">
                <a:extLst>
                  <a:ext uri="{FF2B5EF4-FFF2-40B4-BE49-F238E27FC236}">
                    <a16:creationId xmlns:a16="http://schemas.microsoft.com/office/drawing/2014/main" id="{A507AA92-0021-2B51-1CC0-3E170909AD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3291002"/>
                  </p:ext>
                </p:extLst>
              </p:nvPr>
            </p:nvGraphicFramePr>
            <p:xfrm>
              <a:off x="333997" y="2668464"/>
              <a:ext cx="689493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42417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429095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2203340">
                      <a:extLst>
                        <a:ext uri="{9D8B030D-6E8A-4147-A177-3AD203B41FA5}">
                          <a16:colId xmlns:a16="http://schemas.microsoft.com/office/drawing/2014/main" val="733936786"/>
                        </a:ext>
                      </a:extLst>
                    </a:gridCol>
                    <a:gridCol w="1920086">
                      <a:extLst>
                        <a:ext uri="{9D8B030D-6E8A-4147-A177-3AD203B41FA5}">
                          <a16:colId xmlns:a16="http://schemas.microsoft.com/office/drawing/2014/main" val="20523371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  <a:endParaRPr lang="ru-RU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Синхроциклотрон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Синхротрон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55" t="-108065" r="-415455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94043" t="-108065" r="-288936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25967" t="-108065" r="-87569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endParaRPr lang="en-US" sz="18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55" t="-211475" r="-415455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455" t="-311475" r="-415455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94043" t="-311475" r="-288936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уменьшается</a:t>
                          </a:r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360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Таблица 23">
                <a:extLst>
                  <a:ext uri="{FF2B5EF4-FFF2-40B4-BE49-F238E27FC236}">
                    <a16:creationId xmlns:a16="http://schemas.microsoft.com/office/drawing/2014/main" id="{06FDC2FB-1AAD-9BF1-B7EB-73F801DA99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2640851"/>
                  </p:ext>
                </p:extLst>
              </p:nvPr>
            </p:nvGraphicFramePr>
            <p:xfrm>
              <a:off x="333997" y="4865852"/>
              <a:ext cx="5762003" cy="1535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77126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084877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Синхроциклотрон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20 МэВ</a:t>
                          </a:r>
                          <a:endParaRPr lang="en-US" sz="20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2000" b="0" i="0" kern="1200" dirty="0" smtClean="0">
                                    <a:solidFill>
                                      <a:schemeClr val="tx1"/>
                                    </a:solidFill>
                                    <a:latin typeface="Georgia" panose="02040502050405020303" pitchFamily="18" charset="0"/>
                                    <a:ea typeface="+mn-ea"/>
                                    <a:cs typeface="+mn-cs"/>
                                  </a:rPr>
                                  <m:t>70</m:t>
                                </m:r>
                                <m:r>
                                  <m:rPr>
                                    <m:nor/>
                                  </m:rPr>
                                  <a:rPr lang="ru-RU" sz="2000" b="0" kern="1200" dirty="0" smtClean="0">
                                    <a:solidFill>
                                      <a:schemeClr val="tx1"/>
                                    </a:solidFill>
                                    <a:latin typeface="Georgia" panose="02040502050405020303" pitchFamily="18" charset="0"/>
                                    <a:ea typeface="+mn-ea"/>
                                    <a:cs typeface="+mn-cs"/>
                                  </a:rPr>
                                  <m:t>0 МэВ</m:t>
                                </m:r>
                              </m:oMath>
                            </m:oMathPara>
                          </a14:m>
                          <a:endParaRPr lang="en-US" sz="20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ru-RU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с.−ц. 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ru-RU" sz="20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цкил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≈</m:t>
                                </m:r>
                                <m:f>
                                  <m:f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1000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Таблица 23">
                <a:extLst>
                  <a:ext uri="{FF2B5EF4-FFF2-40B4-BE49-F238E27FC236}">
                    <a16:creationId xmlns:a16="http://schemas.microsoft.com/office/drawing/2014/main" id="{06FDC2FB-1AAD-9BF1-B7EB-73F801DA99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2640851"/>
                  </p:ext>
                </p:extLst>
              </p:nvPr>
            </p:nvGraphicFramePr>
            <p:xfrm>
              <a:off x="333997" y="4865852"/>
              <a:ext cx="5762003" cy="1535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77126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084877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Синхроциклотрон</a:t>
                          </a:r>
                          <a:endParaRPr lang="ru-RU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20 МэВ</a:t>
                          </a:r>
                          <a:endParaRPr lang="en-US" sz="20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87154" t="-109091" r="-593" b="-1878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743141">
                    <a:tc gridSpan="2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06" t="-113115" r="-317" b="-163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2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6" name="Picture 4">
            <a:extLst>
              <a:ext uri="{FF2B5EF4-FFF2-40B4-BE49-F238E27FC236}">
                <a16:creationId xmlns:a16="http://schemas.microsoft.com/office/drawing/2014/main" id="{A3C7924E-E39D-5FF4-DED6-7BF0FDBD6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766" y="3685475"/>
            <a:ext cx="2158139" cy="275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06026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Магнитные Системы Циклотронов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F03754C-6268-C1DC-5989-06611E88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937" y="4015862"/>
            <a:ext cx="3042126" cy="243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59FC9A6C-7787-5A78-D3F7-58AD6B81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5" y="3924365"/>
            <a:ext cx="2850422" cy="253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2" descr="G:\INFO Accelerators\SIN-PSI\PSI-cyclotron.jpg">
            <a:extLst>
              <a:ext uri="{FF2B5EF4-FFF2-40B4-BE49-F238E27FC236}">
                <a16:creationId xmlns:a16="http://schemas.microsoft.com/office/drawing/2014/main" id="{E41F0D2E-E015-79E3-8815-976BC9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78" y="3843171"/>
            <a:ext cx="3788357" cy="260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321C324-05C0-622A-A876-BAC8CEE98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5" y="1680698"/>
            <a:ext cx="2477042" cy="20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8ACE2E8-415E-B111-49E4-31987037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934" y="1628621"/>
            <a:ext cx="2406245" cy="218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FA5A25A-4F16-80FC-FBBE-AC6345C00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6" t="19415" r="19982" b="4966"/>
          <a:stretch/>
        </p:blipFill>
        <p:spPr bwMode="auto">
          <a:xfrm>
            <a:off x="4639607" y="1508807"/>
            <a:ext cx="2912787" cy="24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A259E6-F4CA-71E7-6103-98F2C1DD143E}"/>
              </a:ext>
            </a:extLst>
          </p:cNvPr>
          <p:cNvSpPr txBox="1"/>
          <p:nvPr/>
        </p:nvSpPr>
        <p:spPr>
          <a:xfrm>
            <a:off x="4906801" y="1100823"/>
            <a:ext cx="237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Ш-образные</a:t>
            </a:r>
            <a:endParaRPr lang="ru-RU" b="1" dirty="0">
              <a:solidFill>
                <a:srgbClr val="0B154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5E8375-6A18-CA48-6BAA-DFE47C9E6BEB}"/>
              </a:ext>
            </a:extLst>
          </p:cNvPr>
          <p:cNvSpPr txBox="1"/>
          <p:nvPr/>
        </p:nvSpPr>
        <p:spPr>
          <a:xfrm>
            <a:off x="8801148" y="962324"/>
            <a:ext cx="2961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С раздельными секторами</a:t>
            </a:r>
            <a:endParaRPr lang="ru-RU" b="1" dirty="0">
              <a:solidFill>
                <a:srgbClr val="0B1548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DEE8AC-FCC6-A45E-03ED-B947A4C466B9}"/>
              </a:ext>
            </a:extLst>
          </p:cNvPr>
          <p:cNvSpPr txBox="1"/>
          <p:nvPr/>
        </p:nvSpPr>
        <p:spPr>
          <a:xfrm>
            <a:off x="597886" y="1100823"/>
            <a:ext cx="2512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«Броневого» типа</a:t>
            </a:r>
            <a:endParaRPr lang="ru-RU" b="1" dirty="0">
              <a:solidFill>
                <a:srgbClr val="0B15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0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Синхротрон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8D34A67-9CA5-0605-06F4-391DDDC6D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837" y="898380"/>
            <a:ext cx="3260163" cy="148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3">
            <a:extLst>
              <a:ext uri="{FF2B5EF4-FFF2-40B4-BE49-F238E27FC236}">
                <a16:creationId xmlns:a16="http://schemas.microsoft.com/office/drawing/2014/main" id="{A0B78734-3848-72B3-0767-158A9F58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9999"/>
            <a:ext cx="3564000" cy="3116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E98F177-A58C-C93A-7CB3-EAD027313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47258"/>
            <a:ext cx="3564000" cy="24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8074417-EC6B-DA82-1378-72086DCF33E7}"/>
                  </a:ext>
                </a:extLst>
              </p:cNvPr>
              <p:cNvSpPr/>
              <p:nvPr/>
            </p:nvSpPr>
            <p:spPr>
              <a:xfrm>
                <a:off x="9823918" y="2380272"/>
                <a:ext cx="1476000" cy="324000"/>
              </a:xfrm>
              <a:prstGeom prst="rect">
                <a:avLst/>
              </a:prstGeom>
              <a:solidFill>
                <a:srgbClr val="F69E00"/>
              </a:solidFill>
              <a:ln>
                <a:solidFill>
                  <a:srgbClr val="F69E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&lt;+1</m:t>
                      </m:r>
                    </m:oMath>
                  </m:oMathPara>
                </a14:m>
                <a:endParaRPr lang="ru-RU" sz="2000" dirty="0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8074417-EC6B-DA82-1378-72086DCF3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918" y="2380272"/>
                <a:ext cx="1476000" cy="324000"/>
              </a:xfrm>
              <a:prstGeom prst="rect">
                <a:avLst/>
              </a:prstGeom>
              <a:blipFill>
                <a:blip r:embed="rId8"/>
                <a:stretch>
                  <a:fillRect b="-3571"/>
                </a:stretch>
              </a:blipFill>
              <a:ln>
                <a:solidFill>
                  <a:srgbClr val="F69E0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Таблица 23">
                <a:extLst>
                  <a:ext uri="{FF2B5EF4-FFF2-40B4-BE49-F238E27FC236}">
                    <a16:creationId xmlns:a16="http://schemas.microsoft.com/office/drawing/2014/main" id="{28729058-E6A2-3015-A3EC-0C577F9098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0006886"/>
                  </p:ext>
                </p:extLst>
              </p:nvPr>
            </p:nvGraphicFramePr>
            <p:xfrm>
              <a:off x="3604171" y="4606383"/>
              <a:ext cx="515804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365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155940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1716657">
                      <a:extLst>
                        <a:ext uri="{9D8B030D-6E8A-4147-A177-3AD203B41FA5}">
                          <a16:colId xmlns:a16="http://schemas.microsoft.com/office/drawing/2014/main" val="733936786"/>
                        </a:ext>
                      </a:extLst>
                    </a:gridCol>
                    <a:gridCol w="1201789">
                      <a:extLst>
                        <a:ext uri="{9D8B030D-6E8A-4147-A177-3AD203B41FA5}">
                          <a16:colId xmlns:a16="http://schemas.microsoft.com/office/drawing/2014/main" val="20523371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4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Синхроциклотрон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Поле,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oMath>
                          </a14:m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 </a:t>
                          </a:r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Радиус,</a:t>
                          </a:r>
                          <a:r>
                            <a:rPr lang="en-US" sz="14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oMath>
                          </a14:m>
                          <a:endParaRPr lang="ru-RU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Частота,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oMath>
                          </a14:m>
                          <a:endParaRPr lang="ru-RU" sz="1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const</m:t>
                                </m:r>
                              </m:oMath>
                            </m:oMathPara>
                          </a14:m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уменьшается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360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Таблица 23">
                <a:extLst>
                  <a:ext uri="{FF2B5EF4-FFF2-40B4-BE49-F238E27FC236}">
                    <a16:creationId xmlns:a16="http://schemas.microsoft.com/office/drawing/2014/main" id="{28729058-E6A2-3015-A3EC-0C577F90985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90006886"/>
                  </p:ext>
                </p:extLst>
              </p:nvPr>
            </p:nvGraphicFramePr>
            <p:xfrm>
              <a:off x="3604171" y="4606383"/>
              <a:ext cx="5158045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8365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155940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1716657">
                      <a:extLst>
                        <a:ext uri="{9D8B030D-6E8A-4147-A177-3AD203B41FA5}">
                          <a16:colId xmlns:a16="http://schemas.microsoft.com/office/drawing/2014/main" val="733936786"/>
                        </a:ext>
                      </a:extLst>
                    </a:gridCol>
                    <a:gridCol w="1201789">
                      <a:extLst>
                        <a:ext uri="{9D8B030D-6E8A-4147-A177-3AD203B41FA5}">
                          <a16:colId xmlns:a16="http://schemas.microsoft.com/office/drawing/2014/main" val="205233718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4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Циклотрон</a:t>
                          </a:r>
                          <a:endParaRPr lang="ru-RU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Синхроциклотрон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Синхротрон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69E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2" t="-101639" r="-376966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94211" t="-101639" r="-253158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130851" t="-101639" r="-70567" b="-2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2" t="-201639" r="-376966" b="-1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330457" t="-201639" r="-1015" b="-1065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2" t="-301639" r="-376966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94211" t="-301639" r="-253158" b="-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уменьшается</a:t>
                          </a:r>
                          <a:endParaRPr lang="en-US" sz="14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растёт</a:t>
                          </a:r>
                          <a:endParaRPr lang="en-US" sz="1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1523605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9966AC-2DF5-B2A9-19F7-84E19CE44D59}"/>
                  </a:ext>
                </a:extLst>
              </p:cNvPr>
              <p:cNvSpPr txBox="1"/>
              <p:nvPr/>
            </p:nvSpPr>
            <p:spPr>
              <a:xfrm>
                <a:off x="3564000" y="926623"/>
                <a:ext cx="5367837" cy="3335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Слабая фокусировка</a:t>
                </a:r>
                <a:endParaRPr lang="en-US" altLang="ru-RU" sz="20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  <m:r>
                                <m:rPr>
                                  <m:nor/>
                                </m:rPr>
                                <a:rPr lang="ru-RU" dirty="0"/>
                                <m:t> </m:t>
                              </m:r>
                            </m:e>
                            <m:e>
                              <m:acc>
                                <m:accPr>
                                  <m:chr m:val="̈"/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acc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r>
                  <a:rPr lang="ru-RU" alt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С-образный</a:t>
                </a:r>
                <a:r>
                  <a:rPr lang="ru-RU" altLang="ru-RU" dirty="0">
                    <a:latin typeface="Georgia" panose="02040502050405020303" pitchFamily="18" charset="0"/>
                  </a:rPr>
                  <a:t> магнит с увеличивающимся по радиусу зазором: отклоняет частицы и фокусирует в обоих направлениях</a:t>
                </a:r>
              </a:p>
              <a:p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Синхрофазотрон ОИЯИ: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Georgia" panose="02040502050405020303" pitchFamily="18" charset="0"/>
                  </a:rPr>
                  <a:t>p+ </a:t>
                </a:r>
                <a:r>
                  <a:rPr lang="ru-RU" dirty="0">
                    <a:latin typeface="Georgia" panose="02040502050405020303" pitchFamily="18" charset="0"/>
                  </a:rPr>
                  <a:t>10 ГэВ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Масса магнита 36 000 т</a:t>
                </a:r>
              </a:p>
              <a:p>
                <a:r>
                  <a:rPr lang="ru-RU" altLang="ru-RU" i="1" dirty="0">
                    <a:latin typeface="Georgia" panose="02040502050405020303" pitchFamily="18" charset="0"/>
                  </a:rPr>
                  <a:t>Самый тяжелый магнит когда-либо построенный человеком</a:t>
                </a:r>
                <a:endParaRPr lang="en-US" altLang="ru-RU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29966AC-2DF5-B2A9-19F7-84E19CE44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000" y="926623"/>
                <a:ext cx="5367837" cy="3335528"/>
              </a:xfrm>
              <a:prstGeom prst="rect">
                <a:avLst/>
              </a:prstGeom>
              <a:blipFill>
                <a:blip r:embed="rId10"/>
                <a:stretch>
                  <a:fillRect l="-1023" t="-1097" b="-20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9B4951-E768-5F88-1E03-C81D114CF3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574" y="4234297"/>
            <a:ext cx="3401426" cy="2227533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4AC6BD1F-A82D-FFB2-521E-64E14424B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243" y="2730207"/>
            <a:ext cx="2901351" cy="14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568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Жёсткая Фокусировка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3C9781-5728-1ED8-31AE-FBD5F0FDC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45" y="3595167"/>
            <a:ext cx="2857500" cy="2857500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6B027B31-B8E5-10BC-69AB-F41E46C0F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59"/>
          <a:stretch/>
        </p:blipFill>
        <p:spPr bwMode="auto">
          <a:xfrm>
            <a:off x="5821445" y="898380"/>
            <a:ext cx="2933700" cy="249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F6926E-8538-BF15-225E-2DEA5AC830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1558" y="898381"/>
            <a:ext cx="3400442" cy="55542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841A550-172F-E076-706E-AF5D9B67C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898380"/>
            <a:ext cx="3389221" cy="2492490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E3591D79-175A-0A07-6362-2352CF930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6098"/>
            <a:ext cx="5479598" cy="250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D92F83A-D2BB-9EA1-F11A-4AB199DEE064}"/>
              </a:ext>
            </a:extLst>
          </p:cNvPr>
          <p:cNvSpPr txBox="1"/>
          <p:nvPr/>
        </p:nvSpPr>
        <p:spPr>
          <a:xfrm>
            <a:off x="3389221" y="1636793"/>
            <a:ext cx="2432223" cy="1015663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alt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Магнит с совмещенными функциями</a:t>
            </a:r>
            <a:endParaRPr lang="en-US" alt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048028-9E5C-F9FB-9E5C-6E37FD349651}"/>
              </a:ext>
            </a:extLst>
          </p:cNvPr>
          <p:cNvSpPr txBox="1"/>
          <p:nvPr/>
        </p:nvSpPr>
        <p:spPr>
          <a:xfrm>
            <a:off x="1" y="3537466"/>
            <a:ext cx="5479598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ru-RU" alt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Магнит с раздельными функциями</a:t>
            </a:r>
            <a:endParaRPr lang="en-US" altLang="ru-RU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785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Жёсткая Фокусировка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Рисунок 10" descr="ags-chasmangreen-560px.jpg">
            <a:extLst>
              <a:ext uri="{FF2B5EF4-FFF2-40B4-BE49-F238E27FC236}">
                <a16:creationId xmlns:a16="http://schemas.microsoft.com/office/drawing/2014/main" id="{B0EACAFA-7D66-33FD-306C-408249E56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899999"/>
            <a:ext cx="82677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0E79C-7CC5-8051-9A68-85FF7E8B8F39}"/>
              </a:ext>
            </a:extLst>
          </p:cNvPr>
          <p:cNvSpPr txBox="1"/>
          <p:nvPr/>
        </p:nvSpPr>
        <p:spPr>
          <a:xfrm>
            <a:off x="-2" y="5328250"/>
            <a:ext cx="82677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Georgia" panose="02040502050405020303" pitchFamily="18" charset="0"/>
              </a:rPr>
              <a:t>AGS,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33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ГэВ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БНЛ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США</a:t>
            </a:r>
            <a:r>
              <a:rPr lang="en-US" sz="2200" dirty="0">
                <a:latin typeface="Georgia" panose="02040502050405020303" pitchFamily="18" charset="0"/>
              </a:rPr>
              <a:t>, 1960</a:t>
            </a:r>
            <a:r>
              <a:rPr lang="ru-RU" sz="2200" dirty="0">
                <a:latin typeface="Georgia" panose="02040502050405020303" pitchFamily="18" charset="0"/>
              </a:rPr>
              <a:t>г., 807 м</a:t>
            </a:r>
            <a:endParaRPr lang="en-US" sz="2200" dirty="0">
              <a:latin typeface="Georgia" panose="02040502050405020303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1DFE4CB-8501-27F2-E1FB-FA2DBE6A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b="19434"/>
          <a:stretch>
            <a:fillRect/>
          </a:stretch>
        </p:blipFill>
        <p:spPr bwMode="auto">
          <a:xfrm>
            <a:off x="8256208" y="899998"/>
            <a:ext cx="3935792" cy="394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6DA71F-21B7-E7F7-5303-0741ED0145B4}"/>
              </a:ext>
            </a:extLst>
          </p:cNvPr>
          <p:cNvSpPr txBox="1"/>
          <p:nvPr/>
        </p:nvSpPr>
        <p:spPr>
          <a:xfrm>
            <a:off x="8267698" y="4855012"/>
            <a:ext cx="3903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У-70, </a:t>
            </a:r>
            <a:r>
              <a:rPr lang="ru-RU" sz="2200" dirty="0">
                <a:latin typeface="Georgia" panose="02040502050405020303" pitchFamily="18" charset="0"/>
              </a:rPr>
              <a:t>76</a:t>
            </a:r>
            <a:r>
              <a:rPr lang="en-US" sz="2200" dirty="0"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ГэВ</a:t>
            </a:r>
            <a:r>
              <a:rPr lang="en-US" sz="2200" dirty="0">
                <a:latin typeface="Georgia" panose="02040502050405020303" pitchFamily="18" charset="0"/>
              </a:rPr>
              <a:t>,</a:t>
            </a:r>
            <a:r>
              <a:rPr lang="ru-RU" sz="22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200" dirty="0">
                <a:latin typeface="Georgia" panose="02040502050405020303" pitchFamily="18" charset="0"/>
              </a:rPr>
              <a:t>ИФВЭ</a:t>
            </a:r>
            <a:r>
              <a:rPr lang="en-US" sz="2200" dirty="0">
                <a:latin typeface="Georgia" panose="02040502050405020303" pitchFamily="18" charset="0"/>
              </a:rPr>
              <a:t>, </a:t>
            </a:r>
            <a:r>
              <a:rPr lang="ru-RU" sz="2200" dirty="0">
                <a:latin typeface="Georgia" panose="02040502050405020303" pitchFamily="18" charset="0"/>
              </a:rPr>
              <a:t>СССР</a:t>
            </a:r>
            <a:r>
              <a:rPr lang="en-US" sz="2200" dirty="0">
                <a:latin typeface="Georgia" panose="02040502050405020303" pitchFamily="18" charset="0"/>
              </a:rPr>
              <a:t>, 19</a:t>
            </a:r>
            <a:r>
              <a:rPr lang="ru-RU" sz="2200" dirty="0">
                <a:latin typeface="Georgia" panose="02040502050405020303" pitchFamily="18" charset="0"/>
              </a:rPr>
              <a:t>6</a:t>
            </a:r>
            <a:r>
              <a:rPr lang="en-US" sz="2200" dirty="0">
                <a:latin typeface="Georgia" panose="02040502050405020303" pitchFamily="18" charset="0"/>
              </a:rPr>
              <a:t>7</a:t>
            </a:r>
            <a:r>
              <a:rPr lang="ru-RU" sz="2200" dirty="0">
                <a:latin typeface="Georgia" panose="02040502050405020303" pitchFamily="18" charset="0"/>
              </a:rPr>
              <a:t>г., 1,5 км, 20</a:t>
            </a:r>
            <a:r>
              <a:rPr lang="en-US" sz="2200" dirty="0">
                <a:latin typeface="Georgia" panose="02040502050405020303" pitchFamily="18" charset="0"/>
              </a:rPr>
              <a:t>000 </a:t>
            </a:r>
            <a:r>
              <a:rPr lang="ru-RU" sz="2200" dirty="0">
                <a:latin typeface="Georgia" panose="02040502050405020303" pitchFamily="18" charset="0"/>
              </a:rPr>
              <a:t>тонн</a:t>
            </a:r>
            <a:endParaRPr lang="en-US"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9818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Жёсткая Фокусировка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0F6A13B0-8B37-8CDA-E43E-9CA3CAAB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41301" y="873224"/>
            <a:ext cx="3225543" cy="3275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025412-0C0E-BB74-64D3-4576E6925EF9}"/>
                  </a:ext>
                </a:extLst>
              </p:cNvPr>
              <p:cNvSpPr txBox="1"/>
              <p:nvPr/>
            </p:nvSpPr>
            <p:spPr>
              <a:xfrm>
                <a:off x="335999" y="906768"/>
                <a:ext cx="8580145" cy="3016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Georgia" panose="02040502050405020303" pitchFamily="18" charset="0"/>
                  </a:rPr>
                  <a:t>Если эквипотенциальная поверхность полюсов магнита представляет собой гиперболические цилиндры противоположной полярности, то потенциал: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eqArr>
                        </m:e>
                      </m:d>
                      <m:r>
                        <a:rPr lang="en-US" alt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altLang="ru-RU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eqAr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;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𝑞𝑣</m:t>
                              </m:r>
                              <m:sSub>
                                <m:sSubPr>
                                  <m:ctrlP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𝑞𝑣𝐺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𝑞𝑣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𝑞𝑣𝐺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Сила </a:t>
                </a:r>
                <a:r>
                  <a:rPr lang="ru-RU" dirty="0">
                    <a:latin typeface="Georgia" panose="02040502050405020303" pitchFamily="18" charset="0"/>
                  </a:rPr>
                  <a:t>пропорциональна </a:t>
                </a:r>
                <a:r>
                  <a:rPr 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градиенту</a:t>
                </a:r>
                <a:r>
                  <a:rPr lang="ru-RU" dirty="0">
                    <a:latin typeface="Georgia" panose="02040502050405020303" pitchFamily="18" charset="0"/>
                  </a:rPr>
                  <a:t> и </a:t>
                </a:r>
                <a:r>
                  <a:rPr 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отклонению</a:t>
                </a:r>
                <a:r>
                  <a:rPr lang="ru-RU" dirty="0">
                    <a:latin typeface="Georgia" panose="02040502050405020303" pitchFamily="18" charset="0"/>
                  </a:rPr>
                  <a:t> от продольной оси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𝑞𝐺</m:t>
                          </m:r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altLang="ru-RU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ru-RU" b="0" i="0" smtClean="0">
                              <a:latin typeface="Cambria Math" panose="02040503050406030204" pitchFamily="18" charset="0"/>
                            </a:rPr>
                            <m:t>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ru-RU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025412-0C0E-BB74-64D3-4576E6925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6768"/>
                <a:ext cx="8580145" cy="3016147"/>
              </a:xfrm>
              <a:prstGeom prst="rect">
                <a:avLst/>
              </a:prstGeom>
              <a:blipFill>
                <a:blip r:embed="rId6"/>
                <a:stretch>
                  <a:fillRect l="-568" t="-12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>
            <a:extLst>
              <a:ext uri="{FF2B5EF4-FFF2-40B4-BE49-F238E27FC236}">
                <a16:creationId xmlns:a16="http://schemas.microsoft.com/office/drawing/2014/main" id="{7F97E7BB-506D-BC14-0175-00A942572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52" y="4158304"/>
            <a:ext cx="2865748" cy="229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71A018B-F7F5-829A-90FC-8AB5CA0C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3" y="4161570"/>
            <a:ext cx="2458322" cy="229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450EF5-9E45-4519-1840-631B295C045D}"/>
                  </a:ext>
                </a:extLst>
              </p:cNvPr>
              <p:cNvSpPr txBox="1"/>
              <p:nvPr/>
            </p:nvSpPr>
            <p:spPr>
              <a:xfrm>
                <a:off x="333997" y="3922915"/>
                <a:ext cx="6470825" cy="24316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Georgia" panose="02040502050405020303" pitchFamily="18" charset="0"/>
                  </a:rPr>
                  <a:t>Фокусное расстояние:</a:t>
                </a:r>
                <a:endParaRPr lang="en-US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alt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altLang="ru-RU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US" altLang="ru-RU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altLang="ru-RU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n-US" alt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ru-RU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𝑘𝑙𝑥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m:rPr>
                                  <m:nor/>
                                </m:rPr>
                                <a:rPr lang="en-US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𝑘𝑙𝑦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Φ</m:t>
                              </m:r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sty m:val="p"/>
                                </m:rPr>
                                <a:rPr lang="en-US" altLang="ru-RU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sSub>
                                <m:sSubPr>
                                  <m:ctrlP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ru-RU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ru-RU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m:rPr>
                                  <m:nor/>
                                </m:rPr>
                                <a:rPr lang="en-US" altLang="ru-RU" dirty="0">
                                  <a:latin typeface="Georgia" panose="02040502050405020303" pitchFamily="18" charset="0"/>
                                </a:rPr>
                                <m:t>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altLang="ru-RU" b="0" i="0" dirty="0">
                  <a:latin typeface="Cambria Math" panose="02040503050406030204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Скалярный потенциал: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altLang="ru-RU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altLang="ru-RU" b="0" i="1" smtClean="0">
                          <a:latin typeface="Cambria Math" panose="02040503050406030204" pitchFamily="18" charset="0"/>
                        </a:rPr>
                        <m:t>𝑥𝑦</m:t>
                      </m:r>
                      <m:d>
                        <m:dPr>
                          <m:ctrlP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ru-RU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450EF5-9E45-4519-1840-631B295C0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3922915"/>
                <a:ext cx="6470825" cy="2431628"/>
              </a:xfrm>
              <a:prstGeom prst="rect">
                <a:avLst/>
              </a:prstGeom>
              <a:blipFill>
                <a:blip r:embed="rId9"/>
                <a:stretch>
                  <a:fillRect l="-848" t="-15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7717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Типы Магнитов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025412-0C0E-BB74-64D3-4576E6925EF9}"/>
              </a:ext>
            </a:extLst>
          </p:cNvPr>
          <p:cNvSpPr txBox="1"/>
          <p:nvPr/>
        </p:nvSpPr>
        <p:spPr>
          <a:xfrm>
            <a:off x="335999" y="906768"/>
            <a:ext cx="11516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Georgia" panose="02040502050405020303" pitchFamily="18" charset="0"/>
              </a:rPr>
              <a:t>С </a:t>
            </a:r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технологической</a:t>
            </a:r>
            <a:r>
              <a:rPr lang="ru-RU" sz="2000" dirty="0">
                <a:latin typeface="Georgia" panose="02040502050405020303" pitchFamily="18" charset="0"/>
              </a:rPr>
              <a:t> точки зрения можно выделить следующие типы:</a:t>
            </a:r>
            <a:endParaRPr lang="en-US" altLang="ru-RU" sz="2000" b="0" dirty="0">
              <a:latin typeface="Georgia" panose="02040502050405020303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D4FC1E1-A226-70AA-6D46-89FC54F20A9D}"/>
              </a:ext>
            </a:extLst>
          </p:cNvPr>
          <p:cNvGrpSpPr>
            <a:grpSpLocks noChangeAspect="1"/>
          </p:cNvGrpSpPr>
          <p:nvPr/>
        </p:nvGrpSpPr>
        <p:grpSpPr>
          <a:xfrm>
            <a:off x="1716427" y="1368417"/>
            <a:ext cx="8759147" cy="4806735"/>
            <a:chOff x="1177428" y="1867743"/>
            <a:chExt cx="6876480" cy="37735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81DCBC-2829-A240-B7F6-42F5F92233CD}"/>
                </a:ext>
              </a:extLst>
            </p:cNvPr>
            <p:cNvSpPr txBox="1"/>
            <p:nvPr/>
          </p:nvSpPr>
          <p:spPr>
            <a:xfrm>
              <a:off x="1177428" y="2899060"/>
              <a:ext cx="2556000" cy="555735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latin typeface="Georgia" panose="02040502050405020303" pitchFamily="18" charset="0"/>
                  <a:cs typeface="Arial" panose="020B0604020202020204" pitchFamily="34" charset="0"/>
                </a:rPr>
                <a:t>Формирование поля ярмом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D413C9-E88C-39A8-1E9E-4DF162E7536B}"/>
                </a:ext>
              </a:extLst>
            </p:cNvPr>
            <p:cNvSpPr txBox="1"/>
            <p:nvPr/>
          </p:nvSpPr>
          <p:spPr>
            <a:xfrm>
              <a:off x="1177428" y="1867743"/>
              <a:ext cx="2556000" cy="31411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latin typeface="Georgia" panose="02040502050405020303" pitchFamily="18" charset="0"/>
                  <a:cs typeface="Arial" panose="020B0604020202020204" pitchFamily="34" charset="0"/>
                </a:rPr>
                <a:t>Электромагниты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2BAB14-6942-0DC6-B0DE-2D97B513823D}"/>
                </a:ext>
              </a:extLst>
            </p:cNvPr>
            <p:cNvSpPr txBox="1"/>
            <p:nvPr/>
          </p:nvSpPr>
          <p:spPr>
            <a:xfrm>
              <a:off x="5497908" y="1867743"/>
              <a:ext cx="2556000" cy="31411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orgia" panose="02040502050405020303" pitchFamily="18" charset="0"/>
                  <a:cs typeface="Arial" panose="020B0604020202020204" pitchFamily="34" charset="0"/>
                </a:rPr>
                <a:t>Постоянные магниты</a:t>
              </a:r>
              <a:endParaRPr lang="en-GB" sz="20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5D5CC5-313F-2ABD-A551-C5CC6E577D39}"/>
                </a:ext>
              </a:extLst>
            </p:cNvPr>
            <p:cNvSpPr txBox="1"/>
            <p:nvPr/>
          </p:nvSpPr>
          <p:spPr>
            <a:xfrm>
              <a:off x="5497908" y="2899059"/>
              <a:ext cx="2556000" cy="555735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latin typeface="Georgia" panose="02040502050405020303" pitchFamily="18" charset="0"/>
                  <a:cs typeface="Arial" panose="020B0604020202020204" pitchFamily="34" charset="0"/>
                </a:rPr>
                <a:t>Формирование поля обмоткой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36EF42-6A3D-5BA9-C317-AD9D0F2DA8BF}"/>
                </a:ext>
              </a:extLst>
            </p:cNvPr>
            <p:cNvSpPr txBox="1"/>
            <p:nvPr/>
          </p:nvSpPr>
          <p:spPr>
            <a:xfrm>
              <a:off x="5497908" y="4172001"/>
              <a:ext cx="2556000" cy="31411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latin typeface="Georgia" panose="02040502050405020303" pitchFamily="18" charset="0"/>
                  <a:cs typeface="Arial" panose="020B0604020202020204" pitchFamily="34" charset="0"/>
                </a:rPr>
                <a:t>Сверхпроводящие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069CAF-751E-4324-BDE5-B379DC5DAE1E}"/>
                </a:ext>
              </a:extLst>
            </p:cNvPr>
            <p:cNvSpPr txBox="1"/>
            <p:nvPr/>
          </p:nvSpPr>
          <p:spPr>
            <a:xfrm>
              <a:off x="1177428" y="3930377"/>
              <a:ext cx="2556000" cy="797359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latin typeface="Georgia" panose="02040502050405020303" pitchFamily="18" charset="0"/>
                  <a:cs typeface="Arial" panose="020B0604020202020204" pitchFamily="34" charset="0"/>
                </a:rPr>
                <a:t>«Нормально» проводимости (резистивные)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7F390DF-C0B6-ED33-ED93-603B7B8585FA}"/>
                </a:ext>
              </a:extLst>
            </p:cNvPr>
            <p:cNvSpPr txBox="1"/>
            <p:nvPr/>
          </p:nvSpPr>
          <p:spPr>
            <a:xfrm>
              <a:off x="1177428" y="5324127"/>
              <a:ext cx="2553402" cy="31411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>
                  <a:latin typeface="Georgia" panose="02040502050405020303" pitchFamily="18" charset="0"/>
                  <a:cs typeface="Arial" panose="020B0604020202020204" pitchFamily="34" charset="0"/>
                </a:rPr>
                <a:t>Статические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CA12952-DF3B-FDEE-071A-9785A8FD2A38}"/>
                </a:ext>
              </a:extLst>
            </p:cNvPr>
            <p:cNvSpPr txBox="1"/>
            <p:nvPr/>
          </p:nvSpPr>
          <p:spPr>
            <a:xfrm>
              <a:off x="3802548" y="5327219"/>
              <a:ext cx="1623642" cy="31411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b="0" i="0" dirty="0" err="1">
                  <a:latin typeface="Georgia" panose="02040502050405020303" pitchFamily="18" charset="0"/>
                  <a:cs typeface="Arial" panose="020B0604020202020204" pitchFamily="34" charset="0"/>
                </a:rPr>
                <a:t>Циклирующие</a:t>
              </a:r>
              <a:endParaRPr lang="en-GB" sz="2000" b="0" i="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E87CC7-5087-FB04-78F6-724CAEC433D2}"/>
                </a:ext>
              </a:extLst>
            </p:cNvPr>
            <p:cNvSpPr txBox="1"/>
            <p:nvPr/>
          </p:nvSpPr>
          <p:spPr>
            <a:xfrm>
              <a:off x="5497908" y="5324127"/>
              <a:ext cx="2556000" cy="314111"/>
            </a:xfrm>
            <a:prstGeom prst="rect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2000" dirty="0">
                  <a:latin typeface="Georgia" panose="02040502050405020303" pitchFamily="18" charset="0"/>
                  <a:cs typeface="Arial" panose="020B0604020202020204" pitchFamily="34" charset="0"/>
                </a:rPr>
                <a:t>Импульсные</a:t>
              </a:r>
              <a:endParaRPr lang="en-GB" sz="2000" dirty="0">
                <a:latin typeface="Georgia" panose="02040502050405020303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05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Базовый Принцип Работы Ускорителя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18209-A205-25DD-B579-F94B4CCF6999}"/>
              </a:ext>
            </a:extLst>
          </p:cNvPr>
          <p:cNvSpPr txBox="1"/>
          <p:nvPr/>
        </p:nvSpPr>
        <p:spPr>
          <a:xfrm>
            <a:off x="333994" y="900000"/>
            <a:ext cx="11527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Georgia" panose="02040502050405020303" pitchFamily="18" charset="0"/>
              </a:rPr>
              <a:t>В основе работы ускорителя заряженных частиц лежит взаимодействие заряженных частиц с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электрическим</a:t>
            </a:r>
            <a:r>
              <a:rPr lang="ru-RU" sz="2200" dirty="0">
                <a:latin typeface="Georgia" panose="02040502050405020303" pitchFamily="18" charset="0"/>
              </a:rPr>
              <a:t> и </a:t>
            </a:r>
            <a:r>
              <a:rPr lang="ru-RU" sz="2200" b="1" dirty="0">
                <a:solidFill>
                  <a:srgbClr val="FF0000"/>
                </a:solidFill>
                <a:latin typeface="Georgia" panose="02040502050405020303" pitchFamily="18" charset="0"/>
              </a:rPr>
              <a:t>магнитным</a:t>
            </a:r>
            <a:r>
              <a:rPr lang="ru-RU" sz="2200" dirty="0">
                <a:latin typeface="Georgia" panose="02040502050405020303" pitchFamily="18" charset="0"/>
              </a:rPr>
              <a:t> полями.</a:t>
            </a:r>
            <a:endParaRPr lang="en-US" sz="2200" b="0" dirty="0">
              <a:latin typeface="Georgia" panose="02040502050405020303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1F4B8D-2A16-D6AE-44FF-333954F3D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886" y="3540934"/>
            <a:ext cx="1767114" cy="291195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AE08A84-C57D-A786-A634-2829AF7A4477}"/>
              </a:ext>
            </a:extLst>
          </p:cNvPr>
          <p:cNvGrpSpPr/>
          <p:nvPr/>
        </p:nvGrpSpPr>
        <p:grpSpPr>
          <a:xfrm>
            <a:off x="28575" y="4471149"/>
            <a:ext cx="10073110" cy="1981744"/>
            <a:chOff x="95405" y="1279384"/>
            <a:chExt cx="10073110" cy="1981744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FE84F09-9544-3541-23E0-530DDA613A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61079" y="1530000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9E7AFD7E-AB9B-6960-3573-4BC3EAA768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158" y="2072174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ADBF076-70E2-7630-7DDF-442C1E9409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3237" y="1537303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D6AE09B5-7717-1FF2-89A4-A1265FEE2E65}"/>
                </a:ext>
              </a:extLst>
            </p:cNvPr>
            <p:cNvSpPr>
              <a:spLocks/>
            </p:cNvSpPr>
            <p:nvPr/>
          </p:nvSpPr>
          <p:spPr>
            <a:xfrm>
              <a:off x="8805395" y="2079477"/>
              <a:ext cx="684000" cy="540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5F38B506-2BD7-0612-9888-FE639DA0C374}"/>
                </a:ext>
              </a:extLst>
            </p:cNvPr>
            <p:cNvSpPr/>
            <p:nvPr/>
          </p:nvSpPr>
          <p:spPr>
            <a:xfrm>
              <a:off x="7607570" y="1537303"/>
              <a:ext cx="241492" cy="108217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B93DC4D7-77D2-BBE3-B019-BCB8D0F16BE8}"/>
                </a:ext>
              </a:extLst>
            </p:cNvPr>
            <p:cNvSpPr>
              <a:spLocks/>
            </p:cNvSpPr>
            <p:nvPr/>
          </p:nvSpPr>
          <p:spPr>
            <a:xfrm>
              <a:off x="9484515" y="1537303"/>
              <a:ext cx="684000" cy="108217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C90B6583-659D-A3A7-0937-CCEE2505E5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22158" y="2721128"/>
              <a:ext cx="1368000" cy="540000"/>
            </a:xfrm>
            <a:prstGeom prst="rect">
              <a:avLst/>
            </a:pr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Georgia" panose="02040502050405020303" pitchFamily="18" charset="0"/>
                </a:rPr>
                <a:t>Магниты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0EE65319-1A56-394F-7449-83B155A1C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44316" y="2721128"/>
              <a:ext cx="1368000" cy="540000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latin typeface="Georgia" panose="02040502050405020303" pitchFamily="18" charset="0"/>
                </a:rPr>
                <a:t>Резонатор</a:t>
              </a:r>
            </a:p>
          </p:txBody>
        </p:sp>
        <p:sp>
          <p:nvSpPr>
            <p:cNvPr id="22" name="Полилиния 35">
              <a:extLst>
                <a:ext uri="{FF2B5EF4-FFF2-40B4-BE49-F238E27FC236}">
                  <a16:creationId xmlns:a16="http://schemas.microsoft.com/office/drawing/2014/main" id="{1A98EAC8-32BB-F6F9-271E-FD3FB76AD95D}"/>
                </a:ext>
              </a:extLst>
            </p:cNvPr>
            <p:cNvSpPr/>
            <p:nvPr/>
          </p:nvSpPr>
          <p:spPr>
            <a:xfrm>
              <a:off x="1048071" y="1279384"/>
              <a:ext cx="8953500" cy="1250068"/>
            </a:xfrm>
            <a:custGeom>
              <a:avLst/>
              <a:gdLst>
                <a:gd name="connsiteX0" fmla="*/ 0 w 9086850"/>
                <a:gd name="connsiteY0" fmla="*/ 1152525 h 1262961"/>
                <a:gd name="connsiteX1" fmla="*/ 809625 w 9086850"/>
                <a:gd name="connsiteY1" fmla="*/ 609600 h 1262961"/>
                <a:gd name="connsiteX2" fmla="*/ 1552575 w 9086850"/>
                <a:gd name="connsiteY2" fmla="*/ 438150 h 1262961"/>
                <a:gd name="connsiteX3" fmla="*/ 2190750 w 9086850"/>
                <a:gd name="connsiteY3" fmla="*/ 676275 h 1262961"/>
                <a:gd name="connsiteX4" fmla="*/ 2609850 w 9086850"/>
                <a:gd name="connsiteY4" fmla="*/ 1133475 h 1262961"/>
                <a:gd name="connsiteX5" fmla="*/ 3276600 w 9086850"/>
                <a:gd name="connsiteY5" fmla="*/ 1190625 h 1262961"/>
                <a:gd name="connsiteX6" fmla="*/ 3981450 w 9086850"/>
                <a:gd name="connsiteY6" fmla="*/ 1057275 h 1262961"/>
                <a:gd name="connsiteX7" fmla="*/ 4352925 w 9086850"/>
                <a:gd name="connsiteY7" fmla="*/ 638175 h 1262961"/>
                <a:gd name="connsiteX8" fmla="*/ 5076825 w 9086850"/>
                <a:gd name="connsiteY8" fmla="*/ 390525 h 1262961"/>
                <a:gd name="connsiteX9" fmla="*/ 5695950 w 9086850"/>
                <a:gd name="connsiteY9" fmla="*/ 628650 h 1262961"/>
                <a:gd name="connsiteX10" fmla="*/ 7867650 w 9086850"/>
                <a:gd name="connsiteY10" fmla="*/ 1238250 h 1262961"/>
                <a:gd name="connsiteX11" fmla="*/ 8515350 w 9086850"/>
                <a:gd name="connsiteY11" fmla="*/ 1057275 h 1262961"/>
                <a:gd name="connsiteX12" fmla="*/ 8963025 w 9086850"/>
                <a:gd name="connsiteY12" fmla="*/ 266700 h 1262961"/>
                <a:gd name="connsiteX13" fmla="*/ 9086850 w 9086850"/>
                <a:gd name="connsiteY13" fmla="*/ 0 h 1262961"/>
                <a:gd name="connsiteX0" fmla="*/ 0 w 9086850"/>
                <a:gd name="connsiteY0" fmla="*/ 1152525 h 1262961"/>
                <a:gd name="connsiteX1" fmla="*/ 809625 w 9086850"/>
                <a:gd name="connsiteY1" fmla="*/ 609600 h 1262961"/>
                <a:gd name="connsiteX2" fmla="*/ 1552575 w 9086850"/>
                <a:gd name="connsiteY2" fmla="*/ 438150 h 1262961"/>
                <a:gd name="connsiteX3" fmla="*/ 2190750 w 9086850"/>
                <a:gd name="connsiteY3" fmla="*/ 676275 h 1262961"/>
                <a:gd name="connsiteX4" fmla="*/ 2609850 w 9086850"/>
                <a:gd name="connsiteY4" fmla="*/ 1133475 h 1262961"/>
                <a:gd name="connsiteX5" fmla="*/ 3276600 w 9086850"/>
                <a:gd name="connsiteY5" fmla="*/ 1190625 h 1262961"/>
                <a:gd name="connsiteX6" fmla="*/ 3981450 w 9086850"/>
                <a:gd name="connsiteY6" fmla="*/ 1057275 h 1262961"/>
                <a:gd name="connsiteX7" fmla="*/ 4457700 w 9086850"/>
                <a:gd name="connsiteY7" fmla="*/ 657225 h 1262961"/>
                <a:gd name="connsiteX8" fmla="*/ 5076825 w 9086850"/>
                <a:gd name="connsiteY8" fmla="*/ 390525 h 1262961"/>
                <a:gd name="connsiteX9" fmla="*/ 5695950 w 9086850"/>
                <a:gd name="connsiteY9" fmla="*/ 628650 h 1262961"/>
                <a:gd name="connsiteX10" fmla="*/ 7867650 w 9086850"/>
                <a:gd name="connsiteY10" fmla="*/ 1238250 h 1262961"/>
                <a:gd name="connsiteX11" fmla="*/ 8515350 w 9086850"/>
                <a:gd name="connsiteY11" fmla="*/ 1057275 h 1262961"/>
                <a:gd name="connsiteX12" fmla="*/ 8963025 w 9086850"/>
                <a:gd name="connsiteY12" fmla="*/ 266700 h 1262961"/>
                <a:gd name="connsiteX13" fmla="*/ 9086850 w 9086850"/>
                <a:gd name="connsiteY13" fmla="*/ 0 h 1262961"/>
                <a:gd name="connsiteX0" fmla="*/ 0 w 9086850"/>
                <a:gd name="connsiteY0" fmla="*/ 1152525 h 1257759"/>
                <a:gd name="connsiteX1" fmla="*/ 809625 w 9086850"/>
                <a:gd name="connsiteY1" fmla="*/ 609600 h 1257759"/>
                <a:gd name="connsiteX2" fmla="*/ 1552575 w 9086850"/>
                <a:gd name="connsiteY2" fmla="*/ 438150 h 1257759"/>
                <a:gd name="connsiteX3" fmla="*/ 2190750 w 9086850"/>
                <a:gd name="connsiteY3" fmla="*/ 676275 h 1257759"/>
                <a:gd name="connsiteX4" fmla="*/ 2609850 w 9086850"/>
                <a:gd name="connsiteY4" fmla="*/ 1133475 h 1257759"/>
                <a:gd name="connsiteX5" fmla="*/ 3276600 w 9086850"/>
                <a:gd name="connsiteY5" fmla="*/ 1190625 h 1257759"/>
                <a:gd name="connsiteX6" fmla="*/ 3981450 w 9086850"/>
                <a:gd name="connsiteY6" fmla="*/ 1057275 h 1257759"/>
                <a:gd name="connsiteX7" fmla="*/ 4457700 w 9086850"/>
                <a:gd name="connsiteY7" fmla="*/ 657225 h 1257759"/>
                <a:gd name="connsiteX8" fmla="*/ 5076825 w 9086850"/>
                <a:gd name="connsiteY8" fmla="*/ 390525 h 1257759"/>
                <a:gd name="connsiteX9" fmla="*/ 5791200 w 9086850"/>
                <a:gd name="connsiteY9" fmla="*/ 704850 h 1257759"/>
                <a:gd name="connsiteX10" fmla="*/ 7867650 w 9086850"/>
                <a:gd name="connsiteY10" fmla="*/ 1238250 h 1257759"/>
                <a:gd name="connsiteX11" fmla="*/ 8515350 w 9086850"/>
                <a:gd name="connsiteY11" fmla="*/ 1057275 h 1257759"/>
                <a:gd name="connsiteX12" fmla="*/ 8963025 w 9086850"/>
                <a:gd name="connsiteY12" fmla="*/ 266700 h 1257759"/>
                <a:gd name="connsiteX13" fmla="*/ 9086850 w 9086850"/>
                <a:gd name="connsiteY13" fmla="*/ 0 h 1257759"/>
                <a:gd name="connsiteX0" fmla="*/ 0 w 9086850"/>
                <a:gd name="connsiteY0" fmla="*/ 1152525 h 1257759"/>
                <a:gd name="connsiteX1" fmla="*/ 809625 w 9086850"/>
                <a:gd name="connsiteY1" fmla="*/ 609600 h 1257759"/>
                <a:gd name="connsiteX2" fmla="*/ 1552575 w 9086850"/>
                <a:gd name="connsiteY2" fmla="*/ 438150 h 1257759"/>
                <a:gd name="connsiteX3" fmla="*/ 2190750 w 9086850"/>
                <a:gd name="connsiteY3" fmla="*/ 676275 h 1257759"/>
                <a:gd name="connsiteX4" fmla="*/ 2609850 w 9086850"/>
                <a:gd name="connsiteY4" fmla="*/ 1133475 h 1257759"/>
                <a:gd name="connsiteX5" fmla="*/ 3276600 w 9086850"/>
                <a:gd name="connsiteY5" fmla="*/ 1190625 h 1257759"/>
                <a:gd name="connsiteX6" fmla="*/ 3981450 w 9086850"/>
                <a:gd name="connsiteY6" fmla="*/ 1057275 h 1257759"/>
                <a:gd name="connsiteX7" fmla="*/ 4457700 w 9086850"/>
                <a:gd name="connsiteY7" fmla="*/ 657225 h 1257759"/>
                <a:gd name="connsiteX8" fmla="*/ 5076825 w 9086850"/>
                <a:gd name="connsiteY8" fmla="*/ 342900 h 1257759"/>
                <a:gd name="connsiteX9" fmla="*/ 5791200 w 9086850"/>
                <a:gd name="connsiteY9" fmla="*/ 704850 h 1257759"/>
                <a:gd name="connsiteX10" fmla="*/ 7867650 w 9086850"/>
                <a:gd name="connsiteY10" fmla="*/ 1238250 h 1257759"/>
                <a:gd name="connsiteX11" fmla="*/ 8515350 w 9086850"/>
                <a:gd name="connsiteY11" fmla="*/ 1057275 h 1257759"/>
                <a:gd name="connsiteX12" fmla="*/ 8963025 w 9086850"/>
                <a:gd name="connsiteY12" fmla="*/ 266700 h 1257759"/>
                <a:gd name="connsiteX13" fmla="*/ 9086850 w 9086850"/>
                <a:gd name="connsiteY13" fmla="*/ 0 h 1257759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515350 w 9086850"/>
                <a:gd name="connsiteY11" fmla="*/ 1057275 h 1274907"/>
                <a:gd name="connsiteX12" fmla="*/ 8963025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8963025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276600 w 9086850"/>
                <a:gd name="connsiteY5" fmla="*/ 1190625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9029700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4907"/>
                <a:gd name="connsiteX1" fmla="*/ 809625 w 9086850"/>
                <a:gd name="connsiteY1" fmla="*/ 609600 h 1274907"/>
                <a:gd name="connsiteX2" fmla="*/ 1552575 w 9086850"/>
                <a:gd name="connsiteY2" fmla="*/ 438150 h 1274907"/>
                <a:gd name="connsiteX3" fmla="*/ 2190750 w 9086850"/>
                <a:gd name="connsiteY3" fmla="*/ 676275 h 1274907"/>
                <a:gd name="connsiteX4" fmla="*/ 2609850 w 9086850"/>
                <a:gd name="connsiteY4" fmla="*/ 1133475 h 1274907"/>
                <a:gd name="connsiteX5" fmla="*/ 3381375 w 9086850"/>
                <a:gd name="connsiteY5" fmla="*/ 1219200 h 1274907"/>
                <a:gd name="connsiteX6" fmla="*/ 3981450 w 9086850"/>
                <a:gd name="connsiteY6" fmla="*/ 1057275 h 1274907"/>
                <a:gd name="connsiteX7" fmla="*/ 4457700 w 9086850"/>
                <a:gd name="connsiteY7" fmla="*/ 657225 h 1274907"/>
                <a:gd name="connsiteX8" fmla="*/ 5076825 w 9086850"/>
                <a:gd name="connsiteY8" fmla="*/ 342900 h 1274907"/>
                <a:gd name="connsiteX9" fmla="*/ 5791200 w 9086850"/>
                <a:gd name="connsiteY9" fmla="*/ 704850 h 1274907"/>
                <a:gd name="connsiteX10" fmla="*/ 7953375 w 9086850"/>
                <a:gd name="connsiteY10" fmla="*/ 1257300 h 1274907"/>
                <a:gd name="connsiteX11" fmla="*/ 8667750 w 9086850"/>
                <a:gd name="connsiteY11" fmla="*/ 1057275 h 1274907"/>
                <a:gd name="connsiteX12" fmla="*/ 9029700 w 9086850"/>
                <a:gd name="connsiteY12" fmla="*/ 266700 h 1274907"/>
                <a:gd name="connsiteX13" fmla="*/ 9086850 w 9086850"/>
                <a:gd name="connsiteY13" fmla="*/ 0 h 1274907"/>
                <a:gd name="connsiteX0" fmla="*/ 0 w 9086850"/>
                <a:gd name="connsiteY0" fmla="*/ 1152525 h 1278643"/>
                <a:gd name="connsiteX1" fmla="*/ 809625 w 9086850"/>
                <a:gd name="connsiteY1" fmla="*/ 609600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52500 w 9086850"/>
                <a:gd name="connsiteY1" fmla="*/ 561975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542925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09850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190750 w 9086850"/>
                <a:gd name="connsiteY3" fmla="*/ 676275 h 1278643"/>
                <a:gd name="connsiteX4" fmla="*/ 2671763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281238 w 9086850"/>
                <a:gd name="connsiteY3" fmla="*/ 738187 h 1278643"/>
                <a:gd name="connsiteX4" fmla="*/ 2671763 w 9086850"/>
                <a:gd name="connsiteY4" fmla="*/ 1133475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552575 w 9086850"/>
                <a:gd name="connsiteY2" fmla="*/ 438150 h 1278643"/>
                <a:gd name="connsiteX3" fmla="*/ 2281238 w 9086850"/>
                <a:gd name="connsiteY3" fmla="*/ 738187 h 1278643"/>
                <a:gd name="connsiteX4" fmla="*/ 2674145 w 9086850"/>
                <a:gd name="connsiteY4" fmla="*/ 954881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9086850"/>
                <a:gd name="connsiteY0" fmla="*/ 1152525 h 1278643"/>
                <a:gd name="connsiteX1" fmla="*/ 914400 w 9086850"/>
                <a:gd name="connsiteY1" fmla="*/ 707231 h 1278643"/>
                <a:gd name="connsiteX2" fmla="*/ 1600200 w 9086850"/>
                <a:gd name="connsiteY2" fmla="*/ 438150 h 1278643"/>
                <a:gd name="connsiteX3" fmla="*/ 2281238 w 9086850"/>
                <a:gd name="connsiteY3" fmla="*/ 738187 h 1278643"/>
                <a:gd name="connsiteX4" fmla="*/ 2674145 w 9086850"/>
                <a:gd name="connsiteY4" fmla="*/ 954881 h 1278643"/>
                <a:gd name="connsiteX5" fmla="*/ 3381375 w 9086850"/>
                <a:gd name="connsiteY5" fmla="*/ 1219200 h 1278643"/>
                <a:gd name="connsiteX6" fmla="*/ 3981450 w 9086850"/>
                <a:gd name="connsiteY6" fmla="*/ 1057275 h 1278643"/>
                <a:gd name="connsiteX7" fmla="*/ 4457700 w 9086850"/>
                <a:gd name="connsiteY7" fmla="*/ 657225 h 1278643"/>
                <a:gd name="connsiteX8" fmla="*/ 5076825 w 9086850"/>
                <a:gd name="connsiteY8" fmla="*/ 342900 h 1278643"/>
                <a:gd name="connsiteX9" fmla="*/ 5781675 w 9086850"/>
                <a:gd name="connsiteY9" fmla="*/ 647700 h 1278643"/>
                <a:gd name="connsiteX10" fmla="*/ 7953375 w 9086850"/>
                <a:gd name="connsiteY10" fmla="*/ 1257300 h 1278643"/>
                <a:gd name="connsiteX11" fmla="*/ 8667750 w 9086850"/>
                <a:gd name="connsiteY11" fmla="*/ 1057275 h 1278643"/>
                <a:gd name="connsiteX12" fmla="*/ 9029700 w 9086850"/>
                <a:gd name="connsiteY12" fmla="*/ 266700 h 1278643"/>
                <a:gd name="connsiteX13" fmla="*/ 9086850 w 9086850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93256 w 8898731"/>
                <a:gd name="connsiteY5" fmla="*/ 1219200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793331 w 8898731"/>
                <a:gd name="connsiteY6" fmla="*/ 10572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843338 w 8898731"/>
                <a:gd name="connsiteY6" fmla="*/ 1019175 h 1278643"/>
                <a:gd name="connsiteX7" fmla="*/ 4269581 w 8898731"/>
                <a:gd name="connsiteY7" fmla="*/ 657225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898731"/>
                <a:gd name="connsiteY0" fmla="*/ 1035843 h 1278643"/>
                <a:gd name="connsiteX1" fmla="*/ 726281 w 8898731"/>
                <a:gd name="connsiteY1" fmla="*/ 707231 h 1278643"/>
                <a:gd name="connsiteX2" fmla="*/ 1412081 w 8898731"/>
                <a:gd name="connsiteY2" fmla="*/ 438150 h 1278643"/>
                <a:gd name="connsiteX3" fmla="*/ 2093119 w 8898731"/>
                <a:gd name="connsiteY3" fmla="*/ 738187 h 1278643"/>
                <a:gd name="connsiteX4" fmla="*/ 2486026 w 8898731"/>
                <a:gd name="connsiteY4" fmla="*/ 954881 h 1278643"/>
                <a:gd name="connsiteX5" fmla="*/ 3124200 w 8898731"/>
                <a:gd name="connsiteY5" fmla="*/ 1240631 h 1278643"/>
                <a:gd name="connsiteX6" fmla="*/ 3843338 w 8898731"/>
                <a:gd name="connsiteY6" fmla="*/ 1019175 h 1278643"/>
                <a:gd name="connsiteX7" fmla="*/ 4243387 w 8898731"/>
                <a:gd name="connsiteY7" fmla="*/ 697706 h 1278643"/>
                <a:gd name="connsiteX8" fmla="*/ 4888706 w 8898731"/>
                <a:gd name="connsiteY8" fmla="*/ 342900 h 1278643"/>
                <a:gd name="connsiteX9" fmla="*/ 5593556 w 8898731"/>
                <a:gd name="connsiteY9" fmla="*/ 647700 h 1278643"/>
                <a:gd name="connsiteX10" fmla="*/ 7765256 w 8898731"/>
                <a:gd name="connsiteY10" fmla="*/ 1257300 h 1278643"/>
                <a:gd name="connsiteX11" fmla="*/ 8479631 w 8898731"/>
                <a:gd name="connsiteY11" fmla="*/ 1057275 h 1278643"/>
                <a:gd name="connsiteX12" fmla="*/ 8841581 w 8898731"/>
                <a:gd name="connsiteY12" fmla="*/ 266700 h 1278643"/>
                <a:gd name="connsiteX13" fmla="*/ 8898731 w 8898731"/>
                <a:gd name="connsiteY13" fmla="*/ 0 h 1278643"/>
                <a:gd name="connsiteX0" fmla="*/ 0 w 8917781"/>
                <a:gd name="connsiteY0" fmla="*/ 1035843 h 1278643"/>
                <a:gd name="connsiteX1" fmla="*/ 726281 w 8917781"/>
                <a:gd name="connsiteY1" fmla="*/ 707231 h 1278643"/>
                <a:gd name="connsiteX2" fmla="*/ 1412081 w 8917781"/>
                <a:gd name="connsiteY2" fmla="*/ 438150 h 1278643"/>
                <a:gd name="connsiteX3" fmla="*/ 2093119 w 8917781"/>
                <a:gd name="connsiteY3" fmla="*/ 738187 h 1278643"/>
                <a:gd name="connsiteX4" fmla="*/ 2486026 w 8917781"/>
                <a:gd name="connsiteY4" fmla="*/ 954881 h 1278643"/>
                <a:gd name="connsiteX5" fmla="*/ 3124200 w 8917781"/>
                <a:gd name="connsiteY5" fmla="*/ 1240631 h 1278643"/>
                <a:gd name="connsiteX6" fmla="*/ 3843338 w 8917781"/>
                <a:gd name="connsiteY6" fmla="*/ 1019175 h 1278643"/>
                <a:gd name="connsiteX7" fmla="*/ 4243387 w 8917781"/>
                <a:gd name="connsiteY7" fmla="*/ 697706 h 1278643"/>
                <a:gd name="connsiteX8" fmla="*/ 4888706 w 8917781"/>
                <a:gd name="connsiteY8" fmla="*/ 342900 h 1278643"/>
                <a:gd name="connsiteX9" fmla="*/ 5593556 w 8917781"/>
                <a:gd name="connsiteY9" fmla="*/ 647700 h 1278643"/>
                <a:gd name="connsiteX10" fmla="*/ 7765256 w 8917781"/>
                <a:gd name="connsiteY10" fmla="*/ 1257300 h 1278643"/>
                <a:gd name="connsiteX11" fmla="*/ 8479631 w 8917781"/>
                <a:gd name="connsiteY11" fmla="*/ 1057275 h 1278643"/>
                <a:gd name="connsiteX12" fmla="*/ 8841581 w 8917781"/>
                <a:gd name="connsiteY12" fmla="*/ 266700 h 1278643"/>
                <a:gd name="connsiteX13" fmla="*/ 8917781 w 8917781"/>
                <a:gd name="connsiteY13" fmla="*/ 0 h 1278643"/>
                <a:gd name="connsiteX0" fmla="*/ 0 w 8917781"/>
                <a:gd name="connsiteY0" fmla="*/ 1035843 h 1278643"/>
                <a:gd name="connsiteX1" fmla="*/ 726281 w 8917781"/>
                <a:gd name="connsiteY1" fmla="*/ 707231 h 1278643"/>
                <a:gd name="connsiteX2" fmla="*/ 1412081 w 8917781"/>
                <a:gd name="connsiteY2" fmla="*/ 438150 h 1278643"/>
                <a:gd name="connsiteX3" fmla="*/ 2093119 w 8917781"/>
                <a:gd name="connsiteY3" fmla="*/ 738187 h 1278643"/>
                <a:gd name="connsiteX4" fmla="*/ 2486026 w 8917781"/>
                <a:gd name="connsiteY4" fmla="*/ 954881 h 1278643"/>
                <a:gd name="connsiteX5" fmla="*/ 3124200 w 8917781"/>
                <a:gd name="connsiteY5" fmla="*/ 1240631 h 1278643"/>
                <a:gd name="connsiteX6" fmla="*/ 3843338 w 8917781"/>
                <a:gd name="connsiteY6" fmla="*/ 1019175 h 1278643"/>
                <a:gd name="connsiteX7" fmla="*/ 4243387 w 8917781"/>
                <a:gd name="connsiteY7" fmla="*/ 697706 h 1278643"/>
                <a:gd name="connsiteX8" fmla="*/ 4888706 w 8917781"/>
                <a:gd name="connsiteY8" fmla="*/ 342900 h 1278643"/>
                <a:gd name="connsiteX9" fmla="*/ 5593556 w 8917781"/>
                <a:gd name="connsiteY9" fmla="*/ 647700 h 1278643"/>
                <a:gd name="connsiteX10" fmla="*/ 7765256 w 8917781"/>
                <a:gd name="connsiteY10" fmla="*/ 1257300 h 1278643"/>
                <a:gd name="connsiteX11" fmla="*/ 8479631 w 8917781"/>
                <a:gd name="connsiteY11" fmla="*/ 1057275 h 1278643"/>
                <a:gd name="connsiteX12" fmla="*/ 8841581 w 8917781"/>
                <a:gd name="connsiteY12" fmla="*/ 266700 h 1278643"/>
                <a:gd name="connsiteX13" fmla="*/ 8917781 w 8917781"/>
                <a:gd name="connsiteY13" fmla="*/ 0 h 1278643"/>
                <a:gd name="connsiteX0" fmla="*/ 0 w 8953500"/>
                <a:gd name="connsiteY0" fmla="*/ 1007268 h 1250068"/>
                <a:gd name="connsiteX1" fmla="*/ 726281 w 8953500"/>
                <a:gd name="connsiteY1" fmla="*/ 678656 h 1250068"/>
                <a:gd name="connsiteX2" fmla="*/ 1412081 w 8953500"/>
                <a:gd name="connsiteY2" fmla="*/ 409575 h 1250068"/>
                <a:gd name="connsiteX3" fmla="*/ 2093119 w 8953500"/>
                <a:gd name="connsiteY3" fmla="*/ 709612 h 1250068"/>
                <a:gd name="connsiteX4" fmla="*/ 2486026 w 8953500"/>
                <a:gd name="connsiteY4" fmla="*/ 926306 h 1250068"/>
                <a:gd name="connsiteX5" fmla="*/ 3124200 w 8953500"/>
                <a:gd name="connsiteY5" fmla="*/ 1212056 h 1250068"/>
                <a:gd name="connsiteX6" fmla="*/ 3843338 w 8953500"/>
                <a:gd name="connsiteY6" fmla="*/ 990600 h 1250068"/>
                <a:gd name="connsiteX7" fmla="*/ 4243387 w 8953500"/>
                <a:gd name="connsiteY7" fmla="*/ 669131 h 1250068"/>
                <a:gd name="connsiteX8" fmla="*/ 4888706 w 8953500"/>
                <a:gd name="connsiteY8" fmla="*/ 314325 h 1250068"/>
                <a:gd name="connsiteX9" fmla="*/ 5593556 w 8953500"/>
                <a:gd name="connsiteY9" fmla="*/ 619125 h 1250068"/>
                <a:gd name="connsiteX10" fmla="*/ 7765256 w 8953500"/>
                <a:gd name="connsiteY10" fmla="*/ 1228725 h 1250068"/>
                <a:gd name="connsiteX11" fmla="*/ 8479631 w 8953500"/>
                <a:gd name="connsiteY11" fmla="*/ 1028700 h 1250068"/>
                <a:gd name="connsiteX12" fmla="*/ 8841581 w 8953500"/>
                <a:gd name="connsiteY12" fmla="*/ 238125 h 1250068"/>
                <a:gd name="connsiteX13" fmla="*/ 8953500 w 8953500"/>
                <a:gd name="connsiteY13" fmla="*/ 0 h 1250068"/>
                <a:gd name="connsiteX0" fmla="*/ 0 w 8953500"/>
                <a:gd name="connsiteY0" fmla="*/ 1007268 h 1250068"/>
                <a:gd name="connsiteX1" fmla="*/ 726281 w 8953500"/>
                <a:gd name="connsiteY1" fmla="*/ 678656 h 1250068"/>
                <a:gd name="connsiteX2" fmla="*/ 1412081 w 8953500"/>
                <a:gd name="connsiteY2" fmla="*/ 409575 h 1250068"/>
                <a:gd name="connsiteX3" fmla="*/ 2093119 w 8953500"/>
                <a:gd name="connsiteY3" fmla="*/ 709612 h 1250068"/>
                <a:gd name="connsiteX4" fmla="*/ 2486026 w 8953500"/>
                <a:gd name="connsiteY4" fmla="*/ 926306 h 1250068"/>
                <a:gd name="connsiteX5" fmla="*/ 3124200 w 8953500"/>
                <a:gd name="connsiteY5" fmla="*/ 1212056 h 1250068"/>
                <a:gd name="connsiteX6" fmla="*/ 3843338 w 8953500"/>
                <a:gd name="connsiteY6" fmla="*/ 990600 h 1250068"/>
                <a:gd name="connsiteX7" fmla="*/ 4243387 w 8953500"/>
                <a:gd name="connsiteY7" fmla="*/ 669131 h 1250068"/>
                <a:gd name="connsiteX8" fmla="*/ 4888706 w 8953500"/>
                <a:gd name="connsiteY8" fmla="*/ 314325 h 1250068"/>
                <a:gd name="connsiteX9" fmla="*/ 5593556 w 8953500"/>
                <a:gd name="connsiteY9" fmla="*/ 619125 h 1250068"/>
                <a:gd name="connsiteX10" fmla="*/ 7765256 w 8953500"/>
                <a:gd name="connsiteY10" fmla="*/ 1228725 h 1250068"/>
                <a:gd name="connsiteX11" fmla="*/ 8479631 w 8953500"/>
                <a:gd name="connsiteY11" fmla="*/ 1028700 h 1250068"/>
                <a:gd name="connsiteX12" fmla="*/ 8841581 w 8953500"/>
                <a:gd name="connsiteY12" fmla="*/ 238125 h 1250068"/>
                <a:gd name="connsiteX13" fmla="*/ 8953500 w 8953500"/>
                <a:gd name="connsiteY13" fmla="*/ 0 h 1250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53500" h="1250068">
                  <a:moveTo>
                    <a:pt x="0" y="1007268"/>
                  </a:moveTo>
                  <a:cubicBezTo>
                    <a:pt x="299244" y="823910"/>
                    <a:pt x="490934" y="778271"/>
                    <a:pt x="726281" y="678656"/>
                  </a:cubicBezTo>
                  <a:cubicBezTo>
                    <a:pt x="961628" y="579041"/>
                    <a:pt x="1184275" y="404416"/>
                    <a:pt x="1412081" y="409575"/>
                  </a:cubicBezTo>
                  <a:cubicBezTo>
                    <a:pt x="1639887" y="414734"/>
                    <a:pt x="1914128" y="623490"/>
                    <a:pt x="2093119" y="709612"/>
                  </a:cubicBezTo>
                  <a:cubicBezTo>
                    <a:pt x="2272110" y="795734"/>
                    <a:pt x="2314179" y="842565"/>
                    <a:pt x="2486026" y="926306"/>
                  </a:cubicBezTo>
                  <a:cubicBezTo>
                    <a:pt x="2657873" y="1010047"/>
                    <a:pt x="2897981" y="1201340"/>
                    <a:pt x="3124200" y="1212056"/>
                  </a:cubicBezTo>
                  <a:cubicBezTo>
                    <a:pt x="3350419" y="1222772"/>
                    <a:pt x="3656807" y="1081087"/>
                    <a:pt x="3843338" y="990600"/>
                  </a:cubicBezTo>
                  <a:cubicBezTo>
                    <a:pt x="4029869" y="900113"/>
                    <a:pt x="4069159" y="781843"/>
                    <a:pt x="4243387" y="669131"/>
                  </a:cubicBezTo>
                  <a:cubicBezTo>
                    <a:pt x="4417615" y="556419"/>
                    <a:pt x="4663678" y="322659"/>
                    <a:pt x="4888706" y="314325"/>
                  </a:cubicBezTo>
                  <a:cubicBezTo>
                    <a:pt x="5113734" y="305991"/>
                    <a:pt x="5114131" y="466725"/>
                    <a:pt x="5593556" y="619125"/>
                  </a:cubicBezTo>
                  <a:cubicBezTo>
                    <a:pt x="6072981" y="771525"/>
                    <a:pt x="7284244" y="1160463"/>
                    <a:pt x="7765256" y="1228725"/>
                  </a:cubicBezTo>
                  <a:cubicBezTo>
                    <a:pt x="8246269" y="1296988"/>
                    <a:pt x="8300244" y="1193800"/>
                    <a:pt x="8479631" y="1028700"/>
                  </a:cubicBezTo>
                  <a:cubicBezTo>
                    <a:pt x="8659018" y="863600"/>
                    <a:pt x="8762603" y="409575"/>
                    <a:pt x="8841581" y="238125"/>
                  </a:cubicBezTo>
                  <a:cubicBezTo>
                    <a:pt x="8920559" y="66675"/>
                    <a:pt x="8937626" y="46831"/>
                    <a:pt x="89535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331B9A-17A3-881A-D705-C93F2DE6CA27}"/>
                </a:ext>
              </a:extLst>
            </p:cNvPr>
            <p:cNvSpPr txBox="1"/>
            <p:nvPr/>
          </p:nvSpPr>
          <p:spPr>
            <a:xfrm>
              <a:off x="95405" y="2395152"/>
              <a:ext cx="21082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>
                  <a:latin typeface="Georgia" panose="02040502050405020303" pitchFamily="18" charset="0"/>
                </a:rPr>
                <a:t>Равновесная орбита</a:t>
              </a: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A0BD06D-F099-C0CC-B647-454F2C8774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029" y="1622848"/>
            <a:ext cx="3578971" cy="1822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59D0F1-3FC3-78E2-CEF3-8AFFB85EDDE0}"/>
                  </a:ext>
                </a:extLst>
              </p:cNvPr>
              <p:cNvSpPr/>
              <p:nvPr/>
            </p:nvSpPr>
            <p:spPr>
              <a:xfrm>
                <a:off x="330679" y="1622848"/>
                <a:ext cx="8282350" cy="2747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Сила Лоренца: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ru-RU" sz="2400" b="1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acc>
                          <m:accPr>
                            <m:chr m:val="⃗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</m:d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  <a:p>
                <a:pPr marL="268288" indent="-268288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Магнитное поле отклоняет частицу не изменяя её энергии – задаёт траекторию по которой движется частица (орбиту)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Действует в поперечном направлении к орбите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ba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ru-RU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bar>
                  </m:oMath>
                </a14:m>
                <a:endParaRPr lang="ru-RU" sz="2200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268288" indent="-268288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Электрическое поле</a:t>
                </a:r>
                <a:r>
                  <a:rPr lang="en-US" sz="2200" dirty="0">
                    <a:latin typeface="Georgia" panose="02040502050405020303" pitchFamily="18" charset="0"/>
                  </a:rPr>
                  <a:t> </a:t>
                </a:r>
                <a:r>
                  <a:rPr lang="ru-RU" sz="2200" dirty="0">
                    <a:latin typeface="Georgia" panose="02040502050405020303" pitchFamily="18" charset="0"/>
                  </a:rPr>
                  <a:t>способно совершать работу над частицей – увеличивать её энергию</a:t>
                </a:r>
              </a:p>
              <a:p>
                <a:pPr marL="800100" lvl="1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Действует в продольном направлении к орбите </a:t>
                </a: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bar>
                  </m:oMath>
                </a14:m>
                <a:endParaRPr lang="ru-RU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59D0F1-3FC3-78E2-CEF3-8AFFB85ED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79" y="1622848"/>
                <a:ext cx="8282350" cy="2747675"/>
              </a:xfrm>
              <a:prstGeom prst="rect">
                <a:avLst/>
              </a:prstGeom>
              <a:blipFill>
                <a:blip r:embed="rId7"/>
                <a:stretch>
                  <a:fillRect l="-1472" r="-957" b="-3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497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Качество Поля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025412-0C0E-BB74-64D3-4576E6925EF9}"/>
                  </a:ext>
                </a:extLst>
              </p:cNvPr>
              <p:cNvSpPr txBox="1"/>
              <p:nvPr/>
            </p:nvSpPr>
            <p:spPr>
              <a:xfrm>
                <a:off x="335999" y="906768"/>
                <a:ext cx="6782670" cy="3617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Georgia" panose="02040502050405020303" pitchFamily="18" charset="0"/>
                  </a:rPr>
                  <a:t>Формирование магнитного поля железным ярмом возможно только до наступления </a:t>
                </a:r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насыщения </a:t>
                </a:r>
                <a:r>
                  <a:rPr lang="ru-RU" dirty="0">
                    <a:latin typeface="Georgia" panose="02040502050405020303" pitchFamily="18" charset="0"/>
                  </a:rPr>
                  <a:t>(1,8-2,2Тл):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До 1,5 Тл железо усиливает поля в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ru-RU" sz="1800" b="0" i="1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ru-RU" dirty="0">
                    <a:latin typeface="Georgia" panose="02040502050405020303" pitchFamily="18" charset="0"/>
                  </a:rPr>
                  <a:t> раз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С 1,5 до 2,2 Тл усиление спадает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ru-RU" dirty="0">
                    <a:latin typeface="Georgia" panose="02040502050405020303" pitchFamily="18" charset="0"/>
                  </a:rPr>
                  <a:t>Свыше 2,2 Тл усиление от железа пропадает, токи становятся слишком высоки для использования резистивных обмоток</a:t>
                </a:r>
                <a:endParaRPr lang="ru-RU" altLang="ru-RU" b="0" dirty="0">
                  <a:latin typeface="Georgia" panose="02040502050405020303" pitchFamily="18" charset="0"/>
                </a:endParaRPr>
              </a:p>
              <a:p>
                <a:endParaRPr lang="ru-RU" altLang="ru-RU" dirty="0">
                  <a:latin typeface="Georgia" panose="02040502050405020303" pitchFamily="18" charset="0"/>
                </a:endParaRPr>
              </a:p>
              <a:p>
                <a:r>
                  <a:rPr lang="ru-RU" alt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Качество магнитного поля</a:t>
                </a:r>
                <a:r>
                  <a:rPr lang="ru-RU" altLang="ru-RU" b="0" dirty="0">
                    <a:latin typeface="Georgia" panose="02040502050405020303" pitchFamily="18" charset="0"/>
                  </a:rPr>
                  <a:t> описывается «гармониками»: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1800" i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𝑖𝐵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𝑧</m:t>
                          </m:r>
                        </m:e>
                      </m:d>
                      <m:r>
                        <a:rPr lang="en-US" sz="1800" i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0">
                              <a:latin typeface="Cambria Math" charset="0"/>
                            </a:rPr>
                            <m:t>10</m:t>
                          </m:r>
                        </m:e>
                        <m:sup>
                          <m:r>
                            <a:rPr lang="en-US" sz="1800" i="0">
                              <a:latin typeface="Cambria Math" charset="0"/>
                            </a:rPr>
                            <m:t>−4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i="0"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nary>
                        <m:naryPr>
                          <m:chr m:val="∑"/>
                          <m:limLoc m:val="undOvr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sz="1800" i="0">
                              <a:latin typeface="Cambria Math" charset="0"/>
                            </a:rPr>
                            <m:t>=1</m:t>
                          </m:r>
                        </m:sub>
                        <m:sup>
                          <m:r>
                            <a:rPr lang="en-US" sz="1800" i="0">
                              <a:latin typeface="Cambria Math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endChr m:val="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US" sz="1800" i="0">
                          <a:latin typeface="Cambria Math" charset="0"/>
                        </a:rPr>
                        <m:t>+</m:t>
                      </m:r>
                      <m:r>
                        <a:rPr lang="en-US" sz="1800" i="1">
                          <a:latin typeface="Cambria Math" charset="0"/>
                        </a:rPr>
                        <m:t>𝑖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0">
                          <a:latin typeface="Cambria Math" charset="0"/>
                        </a:rPr>
                        <m:t>)</m:t>
                      </m:r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sz="1800" i="0">
                                      <a:latin typeface="Cambria Math" charset="0"/>
                                    </a:rPr>
                                    <m:t>+</m:t>
                                  </m:r>
                                  <m:r>
                                    <a:rPr lang="en-US" sz="1800" i="1">
                                      <a:latin typeface="Cambria Math" charset="0"/>
                                    </a:rPr>
                                    <m:t>𝑖𝑦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charset="0"/>
                                        </a:rPr>
                                        <m:t>𝑟𝑒𝑓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800" i="1">
                              <a:latin typeface="Cambria Math" charset="0"/>
                            </a:rPr>
                            <m:t>𝑛</m:t>
                          </m:r>
                          <m:r>
                            <a:rPr lang="en-US" sz="1800" i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ru-RU" sz="180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charset="0"/>
                        </a:rPr>
                        <m:t>𝑧</m:t>
                      </m:r>
                      <m:r>
                        <a:rPr lang="en-US" sz="1800" i="0">
                          <a:latin typeface="Cambria Math" charset="0"/>
                        </a:rPr>
                        <m:t>=</m:t>
                      </m:r>
                      <m:r>
                        <a:rPr lang="en-US" sz="1800" i="1">
                          <a:latin typeface="Cambria Math" charset="0"/>
                        </a:rPr>
                        <m:t>𝑥</m:t>
                      </m:r>
                      <m:r>
                        <a:rPr lang="en-US" sz="1800" i="0">
                          <a:latin typeface="Cambria Math" charset="0"/>
                        </a:rPr>
                        <m:t>+</m:t>
                      </m:r>
                      <m:r>
                        <a:rPr lang="en-US" sz="1800" i="1">
                          <a:latin typeface="Cambria Math" charset="0"/>
                        </a:rPr>
                        <m:t>𝑖𝑦</m:t>
                      </m:r>
                      <m:r>
                        <a:rPr lang="en-US" sz="1800" i="0">
                          <a:latin typeface="Cambria Math" charset="0"/>
                        </a:rPr>
                        <m:t>,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=1…,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>
                          <a:latin typeface="Cambria Math" charset="0"/>
                        </a:rPr>
                        <m:t> ≤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charset="0"/>
                            </a:rPr>
                            <m:t>1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7025412-0C0E-BB74-64D3-4576E6925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9" y="906768"/>
                <a:ext cx="6782670" cy="3617593"/>
              </a:xfrm>
              <a:prstGeom prst="rect">
                <a:avLst/>
              </a:prstGeom>
              <a:blipFill>
                <a:blip r:embed="rId5"/>
                <a:stretch>
                  <a:fillRect l="-719" t="-1012" r="-1168" b="-5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7">
            <a:extLst>
              <a:ext uri="{FF2B5EF4-FFF2-40B4-BE49-F238E27FC236}">
                <a16:creationId xmlns:a16="http://schemas.microsoft.com/office/drawing/2014/main" id="{C9EF7E6F-8BC1-ED23-03AF-16DDE38F8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3825" y="906768"/>
            <a:ext cx="5068175" cy="35840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32BEFF-A450-A9ED-AC6F-B9D6A2D44B6B}"/>
              </a:ext>
            </a:extLst>
          </p:cNvPr>
          <p:cNvSpPr txBox="1"/>
          <p:nvPr/>
        </p:nvSpPr>
        <p:spPr>
          <a:xfrm>
            <a:off x="7118669" y="4213818"/>
            <a:ext cx="2155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latin typeface="Georgia" panose="02040502050405020303" pitchFamily="18" charset="0"/>
                <a:ea typeface="Arial" charset="0"/>
                <a:cs typeface="Arial" charset="0"/>
              </a:rPr>
              <a:t>Courtesy A. Milanese, CERN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E808C292-2CCB-EF32-3FE0-B4B96EBA23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893" y="4485045"/>
            <a:ext cx="3953107" cy="1971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2B33D4-DCE0-4FEF-3F45-CDB5C865F010}"/>
                  </a:ext>
                </a:extLst>
              </p:cNvPr>
              <p:cNvSpPr txBox="1"/>
              <p:nvPr/>
            </p:nvSpPr>
            <p:spPr>
              <a:xfrm>
                <a:off x="5426015" y="4884389"/>
                <a:ext cx="2812878" cy="11789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alt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Эффективная длинна</a:t>
                </a:r>
                <a:endParaRPr lang="ru-RU" sz="1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sSub>
                        <m:sSubPr>
                          <m:ctrlPr>
                            <a:rPr lang="en-GB" sz="1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altLang="ru-RU" b="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32B33D4-DCE0-4FEF-3F45-CDB5C865F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015" y="4884389"/>
                <a:ext cx="2812878" cy="1178912"/>
              </a:xfrm>
              <a:prstGeom prst="rect">
                <a:avLst/>
              </a:prstGeom>
              <a:blipFill>
                <a:blip r:embed="rId8"/>
                <a:stretch>
                  <a:fillRect t="-25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Таблица 23">
                <a:extLst>
                  <a:ext uri="{FF2B5EF4-FFF2-40B4-BE49-F238E27FC236}">
                    <a16:creationId xmlns:a16="http://schemas.microsoft.com/office/drawing/2014/main" id="{07E34600-B6E8-96C2-53C0-1B2A547C6E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034875"/>
                  </p:ext>
                </p:extLst>
              </p:nvPr>
            </p:nvGraphicFramePr>
            <p:xfrm>
              <a:off x="1" y="4532088"/>
              <a:ext cx="542601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986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466145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Магнит</a:t>
                          </a: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«Разрешенные» гармоники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kern="120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800" b="0" kern="12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a14:m>
                          <a:endParaRPr lang="en-US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Диполь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n=3,5,7,...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n=2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Квадруполь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n=6,10,14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48094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 </a:t>
                          </a:r>
                          <a:r>
                            <a:rPr lang="ru-RU" sz="1800" kern="1200" dirty="0" err="1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Секступоль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n=9,15,21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8395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n=4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Октуполь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n=12,20,28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574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Таблица 23">
                <a:extLst>
                  <a:ext uri="{FF2B5EF4-FFF2-40B4-BE49-F238E27FC236}">
                    <a16:creationId xmlns:a16="http://schemas.microsoft.com/office/drawing/2014/main" id="{07E34600-B6E8-96C2-53C0-1B2A547C6E3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55034875"/>
                  </p:ext>
                </p:extLst>
              </p:nvPr>
            </p:nvGraphicFramePr>
            <p:xfrm>
              <a:off x="1" y="4532088"/>
              <a:ext cx="5426014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59869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3466145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Магнит</a:t>
                          </a: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56942" t="-8197" r="-351" b="-4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Диполь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n=3,5,7,...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n=2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Квадруполь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n=6,10,14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148094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n=3 </a:t>
                          </a:r>
                          <a:r>
                            <a:rPr lang="ru-RU" sz="1800" kern="1200" dirty="0" err="1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Секступоль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n=9,15,21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883959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n=4 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Октуполь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n=12,20,28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95743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87010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«Гармоники» Поля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89D1DE2D-E1E7-88E8-FC38-9D94B165B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39" y="911542"/>
            <a:ext cx="8415730" cy="555110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06EE705-FE24-2D93-D2C0-0D7A30E84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069" y="1023606"/>
            <a:ext cx="3062920" cy="24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7">
            <a:extLst>
              <a:ext uri="{FF2B5EF4-FFF2-40B4-BE49-F238E27FC236}">
                <a16:creationId xmlns:a16="http://schemas.microsoft.com/office/drawing/2014/main" id="{1EBD4F13-150D-CC28-8293-3A7FEA8491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139" y="3630075"/>
            <a:ext cx="2730780" cy="27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39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Основные Типы Магнитов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A76FCCA-9652-6CBA-7323-BEF6F1E53E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013" y="900000"/>
            <a:ext cx="8997975" cy="556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4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Этапы Создания Магнита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E123F9-1AB2-1DBD-5ECA-55CD3A0E8EEE}"/>
              </a:ext>
            </a:extLst>
          </p:cNvPr>
          <p:cNvSpPr txBox="1"/>
          <p:nvPr/>
        </p:nvSpPr>
        <p:spPr>
          <a:xfrm>
            <a:off x="335999" y="906768"/>
            <a:ext cx="76795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Основные этапы: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Техническое задание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Эскизный проект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Выбор материала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Технический проект: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Сечение катушки: охлаждение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Конструкция ярма, формирование полюсов: МКЭ расчёт и оптимизация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Краевые участки полюсов и обмоток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Производство ярма, допуски, инструменты юстировки, инфраструктура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Производство обмоток, изоляции, пропитки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Магнитные измерения</a:t>
            </a:r>
            <a:endParaRPr lang="ru-RU" altLang="ru-RU" b="0" dirty="0">
              <a:latin typeface="Georgia" panose="02040502050405020303" pitchFamily="18" charset="0"/>
            </a:endParaRP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2B4C5535-FCDD-FDF4-17B1-57A93CD910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237" t="37511" r="48983" b="51786"/>
          <a:stretch/>
        </p:blipFill>
        <p:spPr>
          <a:xfrm>
            <a:off x="10144664" y="3483841"/>
            <a:ext cx="2047335" cy="1514502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8" name="Group 13">
            <a:extLst>
              <a:ext uri="{FF2B5EF4-FFF2-40B4-BE49-F238E27FC236}">
                <a16:creationId xmlns:a16="http://schemas.microsoft.com/office/drawing/2014/main" id="{00161D32-EC35-CFA6-FBCD-15BBE4B2AC38}"/>
              </a:ext>
            </a:extLst>
          </p:cNvPr>
          <p:cNvGrpSpPr>
            <a:grpSpLocks noChangeAspect="1"/>
          </p:cNvGrpSpPr>
          <p:nvPr/>
        </p:nvGrpSpPr>
        <p:grpSpPr>
          <a:xfrm>
            <a:off x="8015536" y="906768"/>
            <a:ext cx="4176464" cy="2551014"/>
            <a:chOff x="539552" y="1700808"/>
            <a:chExt cx="7773976" cy="4748400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402C6CC8-7ABE-FEBE-956B-237F893BE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700808"/>
              <a:ext cx="7773976" cy="474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Oval 2">
              <a:extLst>
                <a:ext uri="{FF2B5EF4-FFF2-40B4-BE49-F238E27FC236}">
                  <a16:creationId xmlns:a16="http://schemas.microsoft.com/office/drawing/2014/main" id="{47CD3D50-C87F-EA3A-5901-FFC25766435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31840" y="3501008"/>
              <a:ext cx="420000" cy="18000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Oval 10">
              <a:extLst>
                <a:ext uri="{FF2B5EF4-FFF2-40B4-BE49-F238E27FC236}">
                  <a16:creationId xmlns:a16="http://schemas.microsoft.com/office/drawing/2014/main" id="{7DFBC383-5621-01B8-C6D3-1EC2DE5003F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62000" y="3501008"/>
              <a:ext cx="420000" cy="18000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Oval 11">
              <a:extLst>
                <a:ext uri="{FF2B5EF4-FFF2-40B4-BE49-F238E27FC236}">
                  <a16:creationId xmlns:a16="http://schemas.microsoft.com/office/drawing/2014/main" id="{55B3FD13-1924-06A1-5DBA-CD84D241DC9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131840" y="4028250"/>
              <a:ext cx="420000" cy="18000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val 12">
              <a:extLst>
                <a:ext uri="{FF2B5EF4-FFF2-40B4-BE49-F238E27FC236}">
                  <a16:creationId xmlns:a16="http://schemas.microsoft.com/office/drawing/2014/main" id="{23B9CAB4-EF24-72C8-81ED-882786D2B73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62000" y="3985008"/>
              <a:ext cx="420000" cy="18000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25000"/>
              </a:schemeClr>
            </a:solidFill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1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28A6406E-BAF3-6F40-2C6D-92A55E484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97" y="4763819"/>
            <a:ext cx="2486841" cy="1657894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A00E2271-6E6D-DC64-1111-7D552745E2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554" y="3488003"/>
            <a:ext cx="2276541" cy="1517694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3C216EFE-CE91-C408-DAC9-F4117EA8FF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4940" y="4763819"/>
            <a:ext cx="2486842" cy="1657895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5B474264-1D48-7D66-9D0E-84E9EA1BE92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87" t="23374" r="10626" b="33165"/>
          <a:stretch/>
        </p:blipFill>
        <p:spPr>
          <a:xfrm>
            <a:off x="5655884" y="4763581"/>
            <a:ext cx="1743164" cy="165813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25FA658-4626-795F-EAE6-796F4FADF2F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64" y="5089321"/>
            <a:ext cx="3251397" cy="133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122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Применение Сверхпроводимости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E123F9-1AB2-1DBD-5ECA-55CD3A0E8EEE}"/>
                  </a:ext>
                </a:extLst>
              </p:cNvPr>
              <p:cNvSpPr txBox="1"/>
              <p:nvPr/>
            </p:nvSpPr>
            <p:spPr>
              <a:xfrm>
                <a:off x="336000" y="906768"/>
                <a:ext cx="7056000" cy="2080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Магнитная жёсткость </a:t>
                </a:r>
                <a:r>
                  <a:rPr lang="en-US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p+ 1</a:t>
                </a:r>
                <a:r>
                  <a:rPr lang="ru-RU" sz="20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ТэВ: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𝑊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b="0" dirty="0">
                  <a:latin typeface="Georgia" panose="0204050205040502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𝑇𝑒𝑉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=3339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Тл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=1,5 Тл⇒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=2226 м;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alt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≈14 км </m:t>
                      </m:r>
                    </m:oMath>
                  </m:oMathPara>
                </a14:m>
                <a:endParaRPr lang="ru-RU" dirty="0">
                  <a:latin typeface="Georgia" panose="02040502050405020303" pitchFamily="18" charset="0"/>
                </a:endParaRPr>
              </a:p>
              <a:p>
                <a:r>
                  <a:rPr lang="ru-RU" dirty="0">
                    <a:latin typeface="Georgia" panose="02040502050405020303" pitchFamily="18" charset="0"/>
                  </a:rPr>
                  <a:t>Сверхпроводящий магнит 4,4 Тл: </a:t>
                </a:r>
                <a14:m>
                  <m:oMath xmlns:m="http://schemas.openxmlformats.org/officeDocument/2006/math"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alt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≈6,3 км </m:t>
                    </m:r>
                  </m:oMath>
                </a14:m>
                <a:endParaRPr lang="ru-RU" dirty="0">
                  <a:latin typeface="Georgia" panose="02040502050405020303" pitchFamily="18" charset="0"/>
                </a:endParaRPr>
              </a:p>
              <a:p>
                <a:endParaRPr lang="ru-RU" altLang="ru-RU" b="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E123F9-1AB2-1DBD-5ECA-55CD3A0E8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6768"/>
                <a:ext cx="7056000" cy="2080634"/>
              </a:xfrm>
              <a:prstGeom prst="rect">
                <a:avLst/>
              </a:prstGeom>
              <a:blipFill>
                <a:blip r:embed="rId5"/>
                <a:stretch>
                  <a:fillRect l="-691" t="-20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3">
            <a:extLst>
              <a:ext uri="{FF2B5EF4-FFF2-40B4-BE49-F238E27FC236}">
                <a16:creationId xmlns:a16="http://schemas.microsoft.com/office/drawing/2014/main" id="{A09EFB7B-7D2F-FF63-11BA-92AB6D70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00" y="906768"/>
            <a:ext cx="4800000" cy="28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09F5A168-BD1E-74E9-0A95-84FE27DD8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7" y="2706271"/>
            <a:ext cx="2716934" cy="338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6340809-D29F-168F-D61D-662A9810E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92" y="3030978"/>
            <a:ext cx="4075346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B85E46-9504-6F31-57CF-DB6B6E883C03}"/>
              </a:ext>
            </a:extLst>
          </p:cNvPr>
          <p:cNvSpPr txBox="1"/>
          <p:nvPr/>
        </p:nvSpPr>
        <p:spPr>
          <a:xfrm>
            <a:off x="333997" y="6103947"/>
            <a:ext cx="2716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М. Уилсон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1D45D-2DF6-DC31-2C1B-E090CFFECE34}"/>
              </a:ext>
            </a:extLst>
          </p:cNvPr>
          <p:cNvSpPr txBox="1"/>
          <p:nvPr/>
        </p:nvSpPr>
        <p:spPr>
          <a:xfrm>
            <a:off x="3183792" y="5773375"/>
            <a:ext cx="4075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Г.Г. </a:t>
            </a:r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Ходжибагиян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18BAE0A9-12DF-9E9D-9424-596B974A2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4327" y="3779919"/>
            <a:ext cx="4075346" cy="267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8">
            <a:extLst>
              <a:ext uri="{FF2B5EF4-FFF2-40B4-BE49-F238E27FC236}">
                <a16:creationId xmlns:a16="http://schemas.microsoft.com/office/drawing/2014/main" id="{A555A875-56FC-16F9-5A1A-CB2D431C0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27" y="6173485"/>
            <a:ext cx="18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400" b="0" dirty="0">
                <a:latin typeface="Georgia" panose="02040502050405020303" pitchFamily="18" charset="0"/>
              </a:rPr>
              <a:t>Courtesy L. Rossi</a:t>
            </a:r>
          </a:p>
        </p:txBody>
      </p:sp>
    </p:spTree>
    <p:extLst>
      <p:ext uri="{BB962C8B-B14F-4D97-AF65-F5344CB8AC3E}">
        <p14:creationId xmlns:p14="http://schemas.microsoft.com/office/powerpoint/2010/main" val="2148531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Открытие Сверхпроводимости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334395F-258B-5B7D-187A-4C5D013D936F}"/>
                  </a:ext>
                </a:extLst>
              </p:cNvPr>
              <p:cNvSpPr/>
              <p:nvPr/>
            </p:nvSpPr>
            <p:spPr>
              <a:xfrm>
                <a:off x="336000" y="905807"/>
                <a:ext cx="9755726" cy="53860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Хейке Камерлинг-Оннес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1911 впервые наблюдал резкое падение электрического сопротивления у ртути </a:t>
                </a:r>
                <a14:m>
                  <m:oMath xmlns:m="http://schemas.openxmlformats.org/officeDocument/2006/math">
                    <m:r>
                      <a:rPr lang="en-US" sz="2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𝑯𝒈</m:t>
                    </m:r>
                    <m:r>
                      <a:rPr lang="en-US" sz="2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latin typeface="Georgia" panose="02040502050405020303" pitchFamily="18" charset="0"/>
                  </a:rPr>
                  <a:t> </a:t>
                </a:r>
                <a:r>
                  <a:rPr lang="ru-RU" sz="2200" dirty="0">
                    <a:latin typeface="Georgia" panose="02040502050405020303" pitchFamily="18" charset="0"/>
                  </a:rPr>
                  <a:t>при температуре ниже </a:t>
                </a:r>
                <a:r>
                  <a:rPr lang="ru-RU" sz="22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4,2 К</a:t>
                </a:r>
              </a:p>
              <a:p>
                <a:pPr algn="just"/>
                <a:endParaRPr lang="ru-RU" i="1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i="1" dirty="0">
                    <a:latin typeface="Georgia" panose="02040502050405020303" pitchFamily="18" charset="0"/>
                  </a:rPr>
                  <a:t>«Эксперимент не оставляет сомнения в том, что, насколько это позволяет точность измерения, сопротивление исчезло. В то же время, однако, произошло нечто неожиданное. Исчезновение происходило не постепенно, а внезапно. Из 1/500 сопротивления при 4,2 К можно было определить, что сопротивление стало меньше чем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ru-R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  <m:sSup>
                      <m:sSup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ru-RU" i="1" dirty="0">
                    <a:latin typeface="Georgia" panose="02040502050405020303" pitchFamily="18" charset="0"/>
                  </a:rPr>
                  <a:t> сопротивления при нормальной температуре. Таким образом ртуть при 4,2 К перешла в новое состояние, которое, в силу своих особых электрических свойств можно назвать состоянием </a:t>
                </a:r>
                <a:r>
                  <a:rPr lang="ru-RU" i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сверхпроводимости</a:t>
                </a:r>
                <a:r>
                  <a:rPr lang="ru-RU" i="1" dirty="0">
                    <a:latin typeface="Georgia" panose="02040502050405020303" pitchFamily="18" charset="0"/>
                  </a:rPr>
                  <a:t>.»</a:t>
                </a:r>
              </a:p>
              <a:p>
                <a:pPr algn="just"/>
                <a:endParaRPr lang="ru-RU" i="1" dirty="0">
                  <a:latin typeface="Georgia" panose="02040502050405020303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В 1912 получил новое состояние жидкого гелия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Нобелевская премия 1913 «за исследования свойств вещества при низких температурах, которые привели к производству жидкого гелия»</a:t>
                </a: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ru-RU" sz="2200" dirty="0">
                    <a:latin typeface="Georgia" panose="02040502050405020303" pitchFamily="18" charset="0"/>
                  </a:rPr>
                  <a:t>«Господин Абсолютного Нуля»</a:t>
                </a:r>
              </a:p>
            </p:txBody>
          </p:sp>
        </mc:Choice>
        <mc:Fallback xmlns=""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1334395F-258B-5B7D-187A-4C5D013D9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5807"/>
                <a:ext cx="9755726" cy="5386090"/>
              </a:xfrm>
              <a:prstGeom prst="rect">
                <a:avLst/>
              </a:prstGeom>
              <a:blipFill>
                <a:blip r:embed="rId5"/>
                <a:stretch>
                  <a:fillRect l="-688" t="-1246" r="-813" b="-13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F7826E-ED69-53B4-AE3B-BC0274738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856" y="893749"/>
            <a:ext cx="2098143" cy="30213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3C0E7E-BFDF-5311-41C5-9EFD2514B1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734" y="3842918"/>
            <a:ext cx="2100269" cy="260817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001677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Первые 50 лет Сверхпроводимости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0E683F-3D58-6FEC-024E-8E5928657BF1}"/>
                  </a:ext>
                </a:extLst>
              </p:cNvPr>
              <p:cNvSpPr txBox="1"/>
              <p:nvPr/>
            </p:nvSpPr>
            <p:spPr>
              <a:xfrm>
                <a:off x="336000" y="905508"/>
                <a:ext cx="11520000" cy="5047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Нулевое сопротивление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ru-RU" sz="2400" dirty="0">
                    <a:latin typeface="Georgia" panose="02040502050405020303" pitchFamily="18" charset="0"/>
                  </a:rPr>
                  <a:t>: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Оннес</a:t>
                </a:r>
                <a:r>
                  <a:rPr lang="ru-RU" sz="2400" dirty="0">
                    <a:latin typeface="Georgia" panose="02040502050405020303" pitchFamily="18" charset="0"/>
                  </a:rPr>
                  <a:t> – 1911</a:t>
                </a:r>
              </a:p>
              <a:p>
                <a:pPr marL="914400" lvl="1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Идея магнита с индукцией 10 Тл в 1913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Идеальный диамагнетизм: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Мейснер</a:t>
                </a:r>
                <a:r>
                  <a:rPr lang="ru-RU" sz="2400" dirty="0">
                    <a:latin typeface="Georgia" panose="02040502050405020303" pitchFamily="18" charset="0"/>
                  </a:rPr>
                  <a:t> и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Оксенфельд</a:t>
                </a:r>
                <a:r>
                  <a:rPr lang="ru-RU" sz="2400" dirty="0">
                    <a:latin typeface="Georgia" panose="02040502050405020303" pitchFamily="18" charset="0"/>
                  </a:rPr>
                  <a:t> – 1933</a:t>
                </a:r>
              </a:p>
              <a:p>
                <a:pPr marL="914400" lvl="1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Объяснен </a:t>
                </a:r>
                <a:r>
                  <a:rPr lang="ru-RU" sz="2000" dirty="0" err="1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Лондонами</a:t>
                </a:r>
                <a:r>
                  <a:rPr lang="ru-RU" sz="2000" dirty="0">
                    <a:latin typeface="Georgia" panose="02040502050405020303" pitchFamily="18" charset="0"/>
                  </a:rPr>
                  <a:t> в 1935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Переход сплавов свинца из </a:t>
                </a:r>
                <a:r>
                  <a:rPr lang="ru-RU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1-го рода</a:t>
                </a:r>
                <a:r>
                  <a:rPr lang="ru-RU" sz="2400" dirty="0">
                    <a:latin typeface="Georgia" panose="02040502050405020303" pitchFamily="18" charset="0"/>
                  </a:rPr>
                  <a:t> во </a:t>
                </a:r>
                <a:r>
                  <a:rPr lang="ru-RU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2-ой</a:t>
                </a:r>
                <a:r>
                  <a:rPr lang="ru-RU" sz="2400" dirty="0">
                    <a:latin typeface="Georgia" panose="02040502050405020303" pitchFamily="18" charset="0"/>
                  </a:rPr>
                  <a:t>: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Шубников</a:t>
                </a:r>
                <a:r>
                  <a:rPr lang="ru-RU" sz="2400" dirty="0">
                    <a:latin typeface="Georgia" panose="02040502050405020303" pitchFamily="18" charset="0"/>
                  </a:rPr>
                  <a:t> – 1936</a:t>
                </a:r>
              </a:p>
              <a:p>
                <a:pPr marL="914400" lvl="1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Объяснен (ошибочно) </a:t>
                </a: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Мендельсоном</a:t>
                </a:r>
                <a:r>
                  <a:rPr lang="ru-RU" sz="2000" dirty="0">
                    <a:latin typeface="Georgia" panose="02040502050405020303" pitchFamily="18" charset="0"/>
                  </a:rPr>
                  <a:t>, как губка в 1937</a:t>
                </a:r>
                <a:endParaRPr lang="en-US" sz="2000" dirty="0">
                  <a:latin typeface="Georgia" panose="02040502050405020303" pitchFamily="18" charset="0"/>
                </a:endParaRP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Феноменологическая теория: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Гинзбург</a:t>
                </a:r>
                <a:r>
                  <a:rPr lang="ru-RU" sz="2400" dirty="0">
                    <a:latin typeface="Georgia" panose="02040502050405020303" pitchFamily="18" charset="0"/>
                  </a:rPr>
                  <a:t> и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Ландау</a:t>
                </a:r>
                <a:r>
                  <a:rPr lang="ru-RU" sz="2400" dirty="0">
                    <a:latin typeface="Georgia" panose="02040502050405020303" pitchFamily="18" charset="0"/>
                  </a:rPr>
                  <a:t> – 1950</a:t>
                </a:r>
              </a:p>
              <a:p>
                <a:pPr marL="914400" lvl="1" indent="-457200" algn="just">
                  <a:buFont typeface="Arial" panose="020B0604020202020204" pitchFamily="34" charset="0"/>
                  <a:buChar char="•"/>
                </a:pPr>
                <a:r>
                  <a:rPr lang="ru-RU" sz="2000" dirty="0">
                    <a:latin typeface="Georgia" panose="02040502050405020303" pitchFamily="18" charset="0"/>
                  </a:rPr>
                  <a:t>Вихри сверхпроводящего тока: </a:t>
                </a:r>
                <a:r>
                  <a:rPr lang="ru-RU" sz="20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Абрикосов</a:t>
                </a:r>
                <a:r>
                  <a:rPr lang="ru-RU" sz="2000" dirty="0">
                    <a:latin typeface="Georgia" panose="02040502050405020303" pitchFamily="18" charset="0"/>
                  </a:rPr>
                  <a:t> – 1953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Механизм сверхпроводимости: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Бардин</a:t>
                </a:r>
                <a:r>
                  <a:rPr lang="ru-RU" sz="2400" dirty="0">
                    <a:latin typeface="Georgia" panose="02040502050405020303" pitchFamily="18" charset="0"/>
                  </a:rPr>
                  <a:t>,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Купер</a:t>
                </a:r>
                <a:r>
                  <a:rPr lang="ru-RU" sz="2400" dirty="0">
                    <a:latin typeface="Georgia" panose="02040502050405020303" pitchFamily="18" charset="0"/>
                  </a:rPr>
                  <a:t> и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Шриффер</a:t>
                </a:r>
                <a:r>
                  <a:rPr lang="ru-RU" sz="2400" dirty="0">
                    <a:latin typeface="Georgia" panose="02040502050405020303" pitchFamily="18" charset="0"/>
                  </a:rPr>
                  <a:t> – 1957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sz="2400" dirty="0">
                    <a:latin typeface="Georgia" panose="02040502050405020303" pitchFamily="18" charset="0"/>
                  </a:rPr>
                  <a:t>Экспериментальное подтверждение </a:t>
                </a:r>
                <a:r>
                  <a:rPr lang="ru-RU" sz="24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возможности сверхпроводимости в сильных внешних магнитных полях</a:t>
                </a:r>
                <a:r>
                  <a:rPr lang="ru-RU" sz="2400" dirty="0">
                    <a:latin typeface="Georgia" panose="02040502050405020303" pitchFamily="18" charset="0"/>
                  </a:rPr>
                  <a:t>: сверхпроводник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𝑆𝑛</m:t>
                    </m:r>
                  </m:oMath>
                </a14:m>
                <a:r>
                  <a:rPr lang="en-US" sz="2400" dirty="0">
                    <a:latin typeface="Georgia" panose="02040502050405020303" pitchFamily="18" charset="0"/>
                  </a:rPr>
                  <a:t> </a:t>
                </a:r>
                <a:r>
                  <a:rPr lang="ru-RU" sz="2400" dirty="0">
                    <a:latin typeface="Georgia" panose="02040502050405020303" pitchFamily="18" charset="0"/>
                  </a:rPr>
                  <a:t>не переходит в «нормальное» состояние в поле до 88 кГс: </a:t>
                </a:r>
                <a:r>
                  <a:rPr lang="ru-RU" sz="2400" dirty="0">
                    <a:solidFill>
                      <a:srgbClr val="0070C0"/>
                    </a:solidFill>
                    <a:latin typeface="Georgia" panose="02040502050405020303" pitchFamily="18" charset="0"/>
                  </a:rPr>
                  <a:t>Кунцлер</a:t>
                </a:r>
                <a:r>
                  <a:rPr lang="ru-RU" sz="2400" dirty="0">
                    <a:latin typeface="Georgia" panose="02040502050405020303" pitchFamily="18" charset="0"/>
                  </a:rPr>
                  <a:t> и др. 1960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ru-RU" sz="2200" dirty="0">
                  <a:latin typeface="Georgia" panose="02040502050405020303" pitchFamily="18" charset="0"/>
                </a:endParaRPr>
              </a:p>
              <a:p>
                <a:pPr algn="ctr"/>
                <a:r>
                  <a:rPr lang="ru-RU" sz="28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НАКОНЕЦ-ТО!</a:t>
                </a:r>
                <a:endParaRPr lang="en-US" sz="2800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0E683F-3D58-6FEC-024E-8E5928657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" y="905508"/>
                <a:ext cx="11520000" cy="5047536"/>
              </a:xfrm>
              <a:prstGeom prst="rect">
                <a:avLst/>
              </a:prstGeom>
              <a:blipFill>
                <a:blip r:embed="rId5"/>
                <a:stretch>
                  <a:fillRect l="-688" t="-966" r="-847" b="-24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518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СП Магнит </a:t>
            </a:r>
            <a:r>
              <a:rPr lang="fr-CH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Cos</a:t>
            </a:r>
            <a:r>
              <a:rPr lang="fr-CH" sz="4000" b="0" dirty="0">
                <a:solidFill>
                  <a:schemeClr val="tx1"/>
                </a:solidFill>
                <a:latin typeface="Symbol" charset="2"/>
                <a:cs typeface="Symbol" charset="2"/>
              </a:rPr>
              <a:t>Q</a:t>
            </a:r>
            <a:endParaRPr lang="ru-RU" sz="3700" b="1" dirty="0">
              <a:solidFill>
                <a:schemeClr val="tx1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B7CB9E6B-C767-4983-8181-0A702F3BDA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299" y="900000"/>
            <a:ext cx="2906246" cy="1931123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EB6AC91-939A-B00B-DDE5-862C0A9AD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997" y="2873630"/>
            <a:ext cx="2435580" cy="170675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0F65867-AF36-FA38-028D-2B56D588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28" y="993775"/>
            <a:ext cx="9043475" cy="53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 descr="dipole_sk_mnw3">
            <a:extLst>
              <a:ext uri="{FF2B5EF4-FFF2-40B4-BE49-F238E27FC236}">
                <a16:creationId xmlns:a16="http://schemas.microsoft.com/office/drawing/2014/main" id="{209D9629-EF79-EDAF-3C99-EB6C284E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997" y="4610611"/>
            <a:ext cx="2435580" cy="1852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D30611-EFF9-2664-6CE2-5582AC33AD11}"/>
              </a:ext>
            </a:extLst>
          </p:cNvPr>
          <p:cNvSpPr txBox="1"/>
          <p:nvPr/>
        </p:nvSpPr>
        <p:spPr>
          <a:xfrm>
            <a:off x="6216162" y="3542340"/>
            <a:ext cx="2927838" cy="369332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fr-CH" sz="1800" b="0" dirty="0">
                <a:latin typeface="Georgia" panose="02040502050405020303" pitchFamily="18" charset="0"/>
                <a:cs typeface="Arial"/>
              </a:rPr>
              <a:t>Cos</a:t>
            </a:r>
            <a:r>
              <a:rPr lang="fr-CH" sz="1800" b="0" dirty="0">
                <a:latin typeface="Symbol" charset="2"/>
                <a:cs typeface="Symbol" charset="2"/>
              </a:rPr>
              <a:t>Q</a:t>
            </a:r>
            <a:r>
              <a:rPr lang="fr-CH" sz="1800" b="0" dirty="0">
                <a:latin typeface="Arial"/>
                <a:cs typeface="Arial"/>
              </a:rPr>
              <a:t> </a:t>
            </a:r>
            <a:r>
              <a:rPr lang="ru-RU" dirty="0">
                <a:latin typeface="Georgia" panose="02040502050405020303" pitchFamily="18" charset="0"/>
                <a:cs typeface="Arial"/>
              </a:rPr>
              <a:t>магнит</a:t>
            </a:r>
            <a:r>
              <a:rPr lang="fr-CH" sz="1800" b="0" dirty="0">
                <a:latin typeface="Georgia" panose="02040502050405020303" pitchFamily="18" charset="0"/>
                <a:cs typeface="Arial"/>
              </a:rPr>
              <a:t>: J = J</a:t>
            </a:r>
            <a:r>
              <a:rPr lang="fr-CH" sz="1800" b="0" baseline="-25000" dirty="0">
                <a:latin typeface="Georgia" panose="02040502050405020303" pitchFamily="18" charset="0"/>
                <a:cs typeface="Arial"/>
              </a:rPr>
              <a:t>0</a:t>
            </a:r>
            <a:r>
              <a:rPr lang="fr-CH" sz="1800" b="0" dirty="0">
                <a:latin typeface="Georgia" panose="02040502050405020303" pitchFamily="18" charset="0"/>
                <a:cs typeface="Arial"/>
              </a:rPr>
              <a:t> cos</a:t>
            </a:r>
            <a:r>
              <a:rPr lang="fr-CH" sz="1800" b="0" dirty="0">
                <a:latin typeface="Symbol" charset="2"/>
                <a:cs typeface="Symbol" charset="2"/>
              </a:rPr>
              <a:t>Q</a:t>
            </a:r>
            <a:endParaRPr lang="fr-CH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193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СП Магнит типа «</a:t>
            </a:r>
            <a:r>
              <a:rPr lang="ru-RU" sz="3700" b="1" dirty="0" err="1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Нуклотрон</a:t>
            </a:r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»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38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10" name="Рисунок 9" descr="fig7">
            <a:extLst>
              <a:ext uri="{FF2B5EF4-FFF2-40B4-BE49-F238E27FC236}">
                <a16:creationId xmlns:a16="http://schemas.microsoft.com/office/drawing/2014/main" id="{87E9962A-5E29-C8BB-6182-B3C0B8A47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>
            <a:fillRect/>
          </a:stretch>
        </p:blipFill>
        <p:spPr bwMode="auto">
          <a:xfrm>
            <a:off x="0" y="900001"/>
            <a:ext cx="6966060" cy="380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2EFA7C0D-55E3-FD7B-7629-F2115ED20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73614" y="907335"/>
            <a:ext cx="5018386" cy="3794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 descr="G:\for Kostromin\Fotos\IMG_6642.JPG">
            <a:extLst>
              <a:ext uri="{FF2B5EF4-FFF2-40B4-BE49-F238E27FC236}">
                <a16:creationId xmlns:a16="http://schemas.microsoft.com/office/drawing/2014/main" id="{0AA6CAAB-D4F4-0B5D-A202-D5970C864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35444" y="4139432"/>
            <a:ext cx="3050683" cy="228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E749FF8-0B77-51A5-A0F4-717B5C8C5CA6}"/>
              </a:ext>
            </a:extLst>
          </p:cNvPr>
          <p:cNvCxnSpPr>
            <a:cxnSpLocks/>
            <a:stCxn id="23" idx="6"/>
          </p:cNvCxnSpPr>
          <p:nvPr/>
        </p:nvCxnSpPr>
        <p:spPr>
          <a:xfrm flipV="1">
            <a:off x="5218404" y="3191774"/>
            <a:ext cx="2709271" cy="1677194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Блок-схема: узел 22">
            <a:extLst>
              <a:ext uri="{FF2B5EF4-FFF2-40B4-BE49-F238E27FC236}">
                <a16:creationId xmlns:a16="http://schemas.microsoft.com/office/drawing/2014/main" id="{BF504462-9A69-0973-011D-B2F163022172}"/>
              </a:ext>
            </a:extLst>
          </p:cNvPr>
          <p:cNvSpPr/>
          <p:nvPr/>
        </p:nvSpPr>
        <p:spPr>
          <a:xfrm>
            <a:off x="5018387" y="4767592"/>
            <a:ext cx="200017" cy="20275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5A4FE318-F72A-AF74-F782-763A32993DC9}"/>
              </a:ext>
            </a:extLst>
          </p:cNvPr>
          <p:cNvCxnSpPr>
            <a:cxnSpLocks/>
            <a:stCxn id="27" idx="6"/>
          </p:cNvCxnSpPr>
          <p:nvPr/>
        </p:nvCxnSpPr>
        <p:spPr>
          <a:xfrm>
            <a:off x="1844040" y="3660235"/>
            <a:ext cx="2979420" cy="120873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3D9B390D-2105-5484-0FF5-D994AB13EE05}"/>
              </a:ext>
            </a:extLst>
          </p:cNvPr>
          <p:cNvSpPr/>
          <p:nvPr/>
        </p:nvSpPr>
        <p:spPr>
          <a:xfrm>
            <a:off x="1217961" y="3348609"/>
            <a:ext cx="626079" cy="623252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2D9E8219-6789-FB4A-DDEB-E1C52BFFCDBB}"/>
              </a:ext>
            </a:extLst>
          </p:cNvPr>
          <p:cNvCxnSpPr>
            <a:stCxn id="30" idx="6"/>
          </p:cNvCxnSpPr>
          <p:nvPr/>
        </p:nvCxnSpPr>
        <p:spPr>
          <a:xfrm>
            <a:off x="9066609" y="2952155"/>
            <a:ext cx="1099424" cy="41553"/>
          </a:xfrm>
          <a:prstGeom prst="straightConnector1">
            <a:avLst/>
          </a:prstGeom>
          <a:ln w="4127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Блок-схема: узел 29">
            <a:extLst>
              <a:ext uri="{FF2B5EF4-FFF2-40B4-BE49-F238E27FC236}">
                <a16:creationId xmlns:a16="http://schemas.microsoft.com/office/drawing/2014/main" id="{C38BFB7B-AB19-1FA5-2F4A-334471295037}"/>
              </a:ext>
            </a:extLst>
          </p:cNvPr>
          <p:cNvSpPr/>
          <p:nvPr/>
        </p:nvSpPr>
        <p:spPr>
          <a:xfrm>
            <a:off x="8900628" y="2862976"/>
            <a:ext cx="165981" cy="17835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18FF53D-424D-B1F1-7357-70FF611B1154}"/>
              </a:ext>
            </a:extLst>
          </p:cNvPr>
          <p:cNvSpPr/>
          <p:nvPr/>
        </p:nvSpPr>
        <p:spPr>
          <a:xfrm>
            <a:off x="10695431" y="3660235"/>
            <a:ext cx="749300" cy="138430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Материалы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grpSp>
        <p:nvGrpSpPr>
          <p:cNvPr id="10" name="Group 6">
            <a:extLst>
              <a:ext uri="{FF2B5EF4-FFF2-40B4-BE49-F238E27FC236}">
                <a16:creationId xmlns:a16="http://schemas.microsoft.com/office/drawing/2014/main" id="{A1CBB022-EC18-177E-F7BC-6C721F66C96E}"/>
              </a:ext>
            </a:extLst>
          </p:cNvPr>
          <p:cNvGrpSpPr>
            <a:grpSpLocks noChangeAspect="1"/>
          </p:cNvGrpSpPr>
          <p:nvPr/>
        </p:nvGrpSpPr>
        <p:grpSpPr>
          <a:xfrm>
            <a:off x="338287" y="886989"/>
            <a:ext cx="4463119" cy="2827629"/>
            <a:chOff x="902632" y="1001298"/>
            <a:chExt cx="7295070" cy="4621824"/>
          </a:xfrm>
          <a:solidFill>
            <a:schemeClr val="bg1"/>
          </a:solidFill>
        </p:grpSpPr>
        <p:pic>
          <p:nvPicPr>
            <p:cNvPr id="11" name="Picture 7" descr="Screen Shot 2017-08-11 at 14.31.45.png">
              <a:extLst>
                <a:ext uri="{FF2B5EF4-FFF2-40B4-BE49-F238E27FC236}">
                  <a16:creationId xmlns:a16="http://schemas.microsoft.com/office/drawing/2014/main" id="{79F77B24-EE06-ADB6-E737-7B78D62DD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632" y="1001298"/>
              <a:ext cx="7295070" cy="4621824"/>
            </a:xfrm>
            <a:prstGeom prst="rect">
              <a:avLst/>
            </a:prstGeom>
            <a:grpFill/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6D2DBAFE-764B-75C0-05B0-FA40C4BCC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5376" y="1805338"/>
              <a:ext cx="1209675" cy="247650"/>
            </a:xfrm>
            <a:prstGeom prst="rect">
              <a:avLst/>
            </a:prstGeom>
            <a:grpFill/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2AE3E5-B128-F5DC-27A0-3A14C61B2D64}"/>
                </a:ext>
              </a:extLst>
            </p:cNvPr>
            <p:cNvSpPr txBox="1"/>
            <p:nvPr/>
          </p:nvSpPr>
          <p:spPr>
            <a:xfrm>
              <a:off x="5218014" y="1352118"/>
              <a:ext cx="1019621" cy="3065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b="0" dirty="0">
                  <a:solidFill>
                    <a:schemeClr val="accent1">
                      <a:lumMod val="10000"/>
                    </a:schemeClr>
                  </a:solidFill>
                </a:rPr>
                <a:t>35 mm </a:t>
              </a:r>
            </a:p>
          </p:txBody>
        </p:sp>
      </p:grpSp>
      <p:pic>
        <p:nvPicPr>
          <p:cNvPr id="17" name="Picture 4" descr="Screen Shot 2014-05-20 at 6.30.57 PM.png">
            <a:extLst>
              <a:ext uri="{FF2B5EF4-FFF2-40B4-BE49-F238E27FC236}">
                <a16:creationId xmlns:a16="http://schemas.microsoft.com/office/drawing/2014/main" id="{7F3E3864-2E99-7626-8D58-D21A250066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968" y="3661673"/>
            <a:ext cx="3602035" cy="2774052"/>
          </a:xfrm>
          <a:prstGeom prst="rect">
            <a:avLst/>
          </a:prstGeom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83221E1-68CA-F48B-48D4-D3947F589E89}"/>
              </a:ext>
            </a:extLst>
          </p:cNvPr>
          <p:cNvGrpSpPr>
            <a:grpSpLocks noChangeAspect="1"/>
          </p:cNvGrpSpPr>
          <p:nvPr/>
        </p:nvGrpSpPr>
        <p:grpSpPr>
          <a:xfrm>
            <a:off x="8255968" y="904206"/>
            <a:ext cx="3597745" cy="2774051"/>
            <a:chOff x="402831" y="2348880"/>
            <a:chExt cx="5376137" cy="4145285"/>
          </a:xfrm>
        </p:grpSpPr>
        <p:pic>
          <p:nvPicPr>
            <p:cNvPr id="18" name="Picture 6" descr="Screen Shot 2014-05-20 at 6.39.45 PM.png">
              <a:extLst>
                <a:ext uri="{FF2B5EF4-FFF2-40B4-BE49-F238E27FC236}">
                  <a16:creationId xmlns:a16="http://schemas.microsoft.com/office/drawing/2014/main" id="{581404D2-7356-1D61-7D3E-3F412FB10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831" y="2348880"/>
              <a:ext cx="5376137" cy="4145285"/>
            </a:xfrm>
            <a:prstGeom prst="rect">
              <a:avLst/>
            </a:prstGeom>
          </p:spPr>
        </p:pic>
        <p:cxnSp>
          <p:nvCxnSpPr>
            <p:cNvPr id="19" name="Straight Connector 17">
              <a:extLst>
                <a:ext uri="{FF2B5EF4-FFF2-40B4-BE49-F238E27FC236}">
                  <a16:creationId xmlns:a16="http://schemas.microsoft.com/office/drawing/2014/main" id="{F44EBF9C-B80F-81B7-1EFC-05B2BF08BB62}"/>
                </a:ext>
              </a:extLst>
            </p:cNvPr>
            <p:cNvCxnSpPr/>
            <p:nvPr/>
          </p:nvCxnSpPr>
          <p:spPr>
            <a:xfrm flipV="1">
              <a:off x="5292080" y="3284985"/>
              <a:ext cx="0" cy="936103"/>
            </a:xfrm>
            <a:prstGeom prst="line">
              <a:avLst/>
            </a:prstGeom>
            <a:ln w="28575" cmpd="sng">
              <a:solidFill>
                <a:srgbClr val="FF0000"/>
              </a:solidFill>
              <a:headEnd type="diamond"/>
              <a:tailEnd type="triangl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8">
              <a:extLst>
                <a:ext uri="{FF2B5EF4-FFF2-40B4-BE49-F238E27FC236}">
                  <a16:creationId xmlns:a16="http://schemas.microsoft.com/office/drawing/2014/main" id="{DEC1586B-8EB9-1F18-CA70-004C76D51121}"/>
                </a:ext>
              </a:extLst>
            </p:cNvPr>
            <p:cNvCxnSpPr/>
            <p:nvPr/>
          </p:nvCxnSpPr>
          <p:spPr>
            <a:xfrm flipH="1">
              <a:off x="3419872" y="4221088"/>
              <a:ext cx="2088232" cy="1"/>
            </a:xfrm>
            <a:prstGeom prst="line">
              <a:avLst/>
            </a:prstGeom>
            <a:ln w="12700" cmpd="sng">
              <a:solidFill>
                <a:srgbClr val="FF0000"/>
              </a:solidFill>
              <a:headEnd type="none"/>
              <a:tailEnd type="non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E195660-725C-ADC2-A6C0-CEF2B0CB2DD8}"/>
                </a:ext>
              </a:extLst>
            </p:cNvPr>
            <p:cNvCxnSpPr/>
            <p:nvPr/>
          </p:nvCxnSpPr>
          <p:spPr>
            <a:xfrm flipH="1">
              <a:off x="4139952" y="3284984"/>
              <a:ext cx="1408219" cy="1"/>
            </a:xfrm>
            <a:prstGeom prst="line">
              <a:avLst/>
            </a:prstGeom>
            <a:ln w="12700" cmpd="sng">
              <a:solidFill>
                <a:srgbClr val="FF0000"/>
              </a:solidFill>
              <a:headEnd type="none"/>
              <a:tailEnd type="non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8A6A65CC-D390-9663-FC8C-419EA431C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7" y="3827086"/>
            <a:ext cx="4459309" cy="258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43B1AA0-DEAB-8569-90E0-EE6180B9A64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91" y="887588"/>
            <a:ext cx="2774051" cy="2774051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C27AD7A6-AB05-CD4B-34FF-DC72CED3C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768" y="3795468"/>
            <a:ext cx="2383838" cy="261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276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Ускорение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1F4B8D-2A16-D6AE-44FF-333954F3D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331"/>
            <a:ext cx="1767114" cy="29119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59D0F1-3FC3-78E2-CEF3-8AFFB85EDDE0}"/>
                  </a:ext>
                </a:extLst>
              </p:cNvPr>
              <p:cNvSpPr/>
              <p:nvPr/>
            </p:nvSpPr>
            <p:spPr>
              <a:xfrm>
                <a:off x="333997" y="898380"/>
                <a:ext cx="6446517" cy="2632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ru-RU" sz="20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ru-RU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m:rPr>
                              <m:nor/>
                            </m:rPr>
                            <a:rPr lang="en-US" sz="2000" dirty="0">
                              <a:latin typeface="Georgia" panose="02040502050405020303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ru-RU" sz="20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𝑞𝑍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𝑞𝑍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𝑞𝑍𝑉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i="1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кин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dirty="0">
                    <a:latin typeface="Georgia" panose="02040502050405020303" pitchFamily="18" charset="0"/>
                  </a:rPr>
                  <a:t>Электрическое поле </a:t>
                </a:r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напрямую</a:t>
                </a:r>
                <a:r>
                  <a:rPr lang="ru-RU" dirty="0">
                    <a:latin typeface="Georgia" panose="02040502050405020303" pitchFamily="18" charset="0"/>
                  </a:rPr>
                  <a:t> совершает работу над частицей – </a:t>
                </a:r>
                <a:r>
                  <a:rPr lang="ru-RU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увеличивает её энергию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Кл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sz="2000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−19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000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МэВ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ru-RU" sz="2000" i="1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−13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sz="2000" b="0" dirty="0">
                  <a:latin typeface="Comic Sans MS" panose="030F0702030302020204" pitchFamily="66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ГэВ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ru-RU" sz="2000" i="1">
                          <a:latin typeface="Cambria Math" panose="02040503050406030204" pitchFamily="18" charset="0"/>
                        </a:rPr>
                        <m:t>эВ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=1,602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sup>
                      </m:sSup>
                      <m:r>
                        <a:rPr lang="ru-RU" sz="2000" b="0" i="1" smtClean="0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ru-RU" sz="2200" dirty="0"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59D0F1-3FC3-78E2-CEF3-8AFFB85ED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898380"/>
                <a:ext cx="6446517" cy="2632708"/>
              </a:xfrm>
              <a:prstGeom prst="rect">
                <a:avLst/>
              </a:prstGeom>
              <a:blipFill>
                <a:blip r:embed="rId6"/>
                <a:stretch>
                  <a:fillRect l="-851" r="-757" b="-9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93762A1-746A-0F46-EA07-941743A1F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14" y="897301"/>
            <a:ext cx="2671472" cy="2484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BA6C6D-7243-E40D-C043-F7BE46C90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8" y="898651"/>
            <a:ext cx="2671472" cy="2484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BAF56E6-D0BD-D8E3-4B5C-C49103D1F9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15" y="3409329"/>
            <a:ext cx="5411485" cy="3043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65B6D6-1EEA-CF61-696E-D3E78F2FCD5A}"/>
                  </a:ext>
                </a:extLst>
              </p:cNvPr>
              <p:cNvSpPr txBox="1"/>
              <p:nvPr/>
            </p:nvSpPr>
            <p:spPr>
              <a:xfrm>
                <a:off x="1767114" y="3435747"/>
                <a:ext cx="5013401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 ТэВ это сколько?</a:t>
                </a:r>
                <a:endParaRPr lang="en-US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Поднять 1 г на высоту 16 мкм в гравитационном поле Земли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Включить лампочку 100 Вт на 1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,</a:t>
                </a:r>
                <a:r>
                  <a:rPr lang="ru-RU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6 </a:t>
                </a:r>
                <a:r>
                  <a:rPr lang="ru-RU" dirty="0" err="1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нс</a:t>
                </a:r>
                <a:endParaRPr lang="ru-RU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endParaRPr>
              </a:p>
              <a:p>
                <a:pPr algn="just"/>
                <a:r>
                  <a:rPr lang="ru-RU" dirty="0">
                    <a:latin typeface="Georgia" panose="02040502050405020303" pitchFamily="18" charset="0"/>
                  </a:rPr>
                  <a:t>Пучок в ускорителе содержит </a:t>
                </a:r>
                <a:r>
                  <a:rPr lang="en-US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10</a:t>
                </a:r>
                <a:r>
                  <a:rPr lang="en-US" baseline="30000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10-12</a:t>
                </a:r>
                <a:r>
                  <a:rPr lang="en-US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 </a:t>
                </a:r>
                <a:r>
                  <a:rPr lang="ru-RU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частиц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ru-RU" dirty="0">
                    <a:solidFill>
                      <a:schemeClr val="accent1">
                        <a:lumMod val="75000"/>
                      </a:schemeClr>
                    </a:solidFill>
                    <a:latin typeface="Georgia" panose="02040502050405020303" pitchFamily="18" charset="0"/>
                  </a:rPr>
                  <a:t>«Мгновенная мощность» пучка – тысячи или миллионы Джоулей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Дж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1,602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ru-RU" i="1">
                          <a:latin typeface="Cambria Math" panose="02040503050406030204" pitchFamily="18" charset="0"/>
                        </a:rPr>
                        <m:t>Дж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865B6D6-1EEA-CF61-696E-D3E78F2FC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14" y="3435747"/>
                <a:ext cx="5013401" cy="2308324"/>
              </a:xfrm>
              <a:prstGeom prst="rect">
                <a:avLst/>
              </a:prstGeom>
              <a:blipFill>
                <a:blip r:embed="rId9"/>
                <a:stretch>
                  <a:fillRect l="-1095" t="-1587" b="-1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9A2E52-165C-529F-DF3D-E0CD46E5F207}"/>
                  </a:ext>
                </a:extLst>
              </p:cNvPr>
              <p:cNvSpPr txBox="1"/>
              <p:nvPr/>
            </p:nvSpPr>
            <p:spPr>
              <a:xfrm>
                <a:off x="1767114" y="5725114"/>
                <a:ext cx="5013400" cy="698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602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19</m:t>
                              </m:r>
                            </m:sup>
                          </m:sSup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Дж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ru-RU" dirty="0">
                              <a:latin typeface="Georgia" panose="02040502050405020303" pitchFamily="18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331</m:t>
                                  </m:r>
                                  <m:f>
                                    <m:fPr>
                                      <m:type m:val="skw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  <m:t>м</m:t>
                                      </m:r>
                                    </m:num>
                                    <m:den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</a:rPr>
                                        <m:t>с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292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кг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89A2E52-165C-529F-DF3D-E0CD46E5F2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7114" y="5725114"/>
                <a:ext cx="5013400" cy="69878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60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Импульсные Магниты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40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3CD6754-F192-EE85-21FE-FB2AB86506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0000" contrast="40000"/>
          </a:blip>
          <a:stretch>
            <a:fillRect/>
          </a:stretch>
        </p:blipFill>
        <p:spPr>
          <a:xfrm>
            <a:off x="6981825" y="1367947"/>
            <a:ext cx="4885212" cy="498341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8027376-17F1-BCBB-D99E-512D94061A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3" y="1370394"/>
            <a:ext cx="3529279" cy="202209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0D36F02-1E61-627C-0E33-77659012A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1" b="7206"/>
          <a:stretch/>
        </p:blipFill>
        <p:spPr bwMode="auto">
          <a:xfrm>
            <a:off x="737363" y="3429000"/>
            <a:ext cx="2704478" cy="2987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9A7CF5-D3B1-23E6-491D-A868F13821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1428" b="3458"/>
          <a:stretch/>
        </p:blipFill>
        <p:spPr>
          <a:xfrm>
            <a:off x="4039490" y="1379125"/>
            <a:ext cx="2757087" cy="49834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A4EB78-6891-8DE1-9601-38B311032970}"/>
              </a:ext>
            </a:extLst>
          </p:cNvPr>
          <p:cNvSpPr txBox="1"/>
          <p:nvPr/>
        </p:nvSpPr>
        <p:spPr>
          <a:xfrm>
            <a:off x="3038475" y="908730"/>
            <a:ext cx="61150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Канал </a:t>
            </a:r>
            <a:r>
              <a:rPr lang="ru-RU" sz="24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Нуклотрон</a:t>
            </a:r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-Коллайдер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D1526B-48A2-5659-44D9-0A64008AE118}"/>
              </a:ext>
            </a:extLst>
          </p:cNvPr>
          <p:cNvSpPr txBox="1"/>
          <p:nvPr/>
        </p:nvSpPr>
        <p:spPr>
          <a:xfrm>
            <a:off x="10787022" y="1367947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latin typeface="Georgia" panose="02040502050405020303" pitchFamily="18" charset="0"/>
                <a:ea typeface="Arial" charset="0"/>
                <a:cs typeface="Arial" charset="0"/>
              </a:rPr>
              <a:t>А.В. Тузиков</a:t>
            </a:r>
            <a:endParaRPr lang="en-US" sz="1200" b="0" dirty="0">
              <a:latin typeface="Georgia" panose="02040502050405020303" pitchFamily="18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741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Септум-Магниты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41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8A4EB78-6891-8DE1-9601-38B311032970}"/>
              </a:ext>
            </a:extLst>
          </p:cNvPr>
          <p:cNvSpPr txBox="1"/>
          <p:nvPr/>
        </p:nvSpPr>
        <p:spPr>
          <a:xfrm>
            <a:off x="2658665" y="908730"/>
            <a:ext cx="53680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Georgia" panose="02040502050405020303" pitchFamily="18" charset="0"/>
              </a:rPr>
              <a:t>Магнит Ламбертсона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A4DCFCE-4087-C896-DA98-7D98CFBBA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51" t="26520" r="22381" b="19854"/>
          <a:stretch/>
        </p:blipFill>
        <p:spPr bwMode="auto">
          <a:xfrm>
            <a:off x="333997" y="3549475"/>
            <a:ext cx="2354060" cy="285293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93ED94-98AD-A7CF-6093-55A63240E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8" t="26008" r="20208" b="14885"/>
          <a:stretch/>
        </p:blipFill>
        <p:spPr bwMode="auto">
          <a:xfrm>
            <a:off x="2734613" y="1379125"/>
            <a:ext cx="3437334" cy="26816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C361EA-34F5-4EFF-1FFE-3F915E3AF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5" t="17056" r="8992" b="8934"/>
          <a:stretch/>
        </p:blipFill>
        <p:spPr>
          <a:xfrm>
            <a:off x="8026750" y="924047"/>
            <a:ext cx="3845616" cy="29007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920744-343B-79C2-14F2-4B1977BAFB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996" y="924047"/>
            <a:ext cx="2324669" cy="255099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08D1526B-48A2-5659-44D9-0A64008AE118}"/>
              </a:ext>
            </a:extLst>
          </p:cNvPr>
          <p:cNvSpPr txBox="1"/>
          <p:nvPr/>
        </p:nvSpPr>
        <p:spPr>
          <a:xfrm>
            <a:off x="2736979" y="3779336"/>
            <a:ext cx="1093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0" dirty="0">
                <a:latin typeface="Georgia" panose="02040502050405020303" pitchFamily="18" charset="0"/>
                <a:ea typeface="Arial" charset="0"/>
                <a:cs typeface="Arial" charset="0"/>
              </a:rPr>
              <a:t>А.В. Тузиков</a:t>
            </a:r>
            <a:endParaRPr lang="en-US" sz="1200" b="0" dirty="0">
              <a:latin typeface="Georgia" panose="02040502050405020303" pitchFamily="18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Таблица 23">
                <a:extLst>
                  <a:ext uri="{FF2B5EF4-FFF2-40B4-BE49-F238E27FC236}">
                    <a16:creationId xmlns:a16="http://schemas.microsoft.com/office/drawing/2014/main" id="{C1620397-259F-ADB2-333D-02654837D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8215776"/>
                  </p:ext>
                </p:extLst>
              </p:nvPr>
            </p:nvGraphicFramePr>
            <p:xfrm>
              <a:off x="6218503" y="3844912"/>
              <a:ext cx="5653863" cy="2607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28875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544974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1180014">
                      <a:extLst>
                        <a:ext uri="{9D8B030D-6E8A-4147-A177-3AD203B41FA5}">
                          <a16:colId xmlns:a16="http://schemas.microsoft.com/office/drawing/2014/main" val="70844139"/>
                        </a:ext>
                      </a:extLst>
                    </a:gridCol>
                  </a:tblGrid>
                  <a:tr h="341250"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Инжекция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ru-RU" sz="1800" b="0" i="0" kern="1200" dirty="0" smtClean="0">
                                    <a:solidFill>
                                      <a:schemeClr val="tx1"/>
                                    </a:solidFill>
                                    <a:latin typeface="Georgia" panose="02040502050405020303" pitchFamily="18" charset="0"/>
                                    <a:ea typeface="+mn-ea"/>
                                    <a:cs typeface="+mn-cs"/>
                                  </a:rPr>
                                  <m:t>Вывод</m:t>
                                </m:r>
                              </m:oMath>
                            </m:oMathPara>
                          </a14:m>
                          <a:endParaRPr lang="ru-RU" sz="1800" b="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b="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, </a:t>
                          </a:r>
                          <a:r>
                            <a:rPr lang="ru-RU" sz="1800" b="0" i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a:t>м</a:t>
                          </a:r>
                          <a:endParaRPr lang="en-US" sz="18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1,5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1,5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Поле, Тл</a:t>
                          </a:r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1,1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1,6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Толщина </a:t>
                          </a:r>
                          <a:r>
                            <a:rPr lang="ru-RU" sz="1800" kern="1200" dirty="0" err="1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септума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, мм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7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15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0641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Кол-во витков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300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300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89689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Индуктивность, Гн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1,4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1,4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8239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Рабочий ток, А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130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200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304236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Таблица 23">
                <a:extLst>
                  <a:ext uri="{FF2B5EF4-FFF2-40B4-BE49-F238E27FC236}">
                    <a16:creationId xmlns:a16="http://schemas.microsoft.com/office/drawing/2014/main" id="{C1620397-259F-ADB2-333D-02654837D10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8215776"/>
                  </p:ext>
                </p:extLst>
              </p:nvPr>
            </p:nvGraphicFramePr>
            <p:xfrm>
              <a:off x="6218503" y="3844912"/>
              <a:ext cx="5653863" cy="26077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928875">
                      <a:extLst>
                        <a:ext uri="{9D8B030D-6E8A-4147-A177-3AD203B41FA5}">
                          <a16:colId xmlns:a16="http://schemas.microsoft.com/office/drawing/2014/main" val="3792223638"/>
                        </a:ext>
                      </a:extLst>
                    </a:gridCol>
                    <a:gridCol w="1544974">
                      <a:extLst>
                        <a:ext uri="{9D8B030D-6E8A-4147-A177-3AD203B41FA5}">
                          <a16:colId xmlns:a16="http://schemas.microsoft.com/office/drawing/2014/main" val="2901546965"/>
                        </a:ext>
                      </a:extLst>
                    </a:gridCol>
                    <a:gridCol w="1180014">
                      <a:extLst>
                        <a:ext uri="{9D8B030D-6E8A-4147-A177-3AD203B41FA5}">
                          <a16:colId xmlns:a16="http://schemas.microsoft.com/office/drawing/2014/main" val="7084413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ru-RU" sz="1800" b="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>
                            <a:buFont typeface="Arial" panose="020B0604020202020204" pitchFamily="34" charset="0"/>
                            <a:buNone/>
                          </a:pPr>
                          <a:r>
                            <a:rPr lang="ru-RU" sz="1800" b="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Инжекция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378866" t="-8333" r="-1031" b="-64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1034315"/>
                      </a:ext>
                    </a:extLst>
                  </a:tr>
                  <a:tr h="38779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0"/>
                          <a:stretch>
                            <a:fillRect l="-208" t="-101563" r="-93347" b="-5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1,5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1,5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9951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Поле, Тл</a:t>
                          </a:r>
                          <a:endParaRPr lang="ru-RU" sz="18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1,1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1,6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2603932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Толщина </a:t>
                          </a:r>
                          <a:r>
                            <a:rPr lang="ru-RU" sz="1800" kern="1200" dirty="0" err="1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септума</a:t>
                          </a: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, мм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7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15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90641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Кол-во витков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300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300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89689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Индуктивность, Гн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1,4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1,4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82394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Рабочий ток, А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130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kern="12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  <a:ea typeface="+mn-ea"/>
                              <a:cs typeface="+mn-cs"/>
                            </a:rPr>
                            <a:t>200</a:t>
                          </a:r>
                          <a:endParaRPr lang="en-US" sz="1800" kern="12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CFD5E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3042368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4" name="Picture 2">
            <a:extLst>
              <a:ext uri="{FF2B5EF4-FFF2-40B4-BE49-F238E27FC236}">
                <a16:creationId xmlns:a16="http://schemas.microsoft.com/office/drawing/2014/main" id="{E4848F0A-1AD5-1D74-9B76-40F573E9E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22711" r="28730" b="10184"/>
          <a:stretch/>
        </p:blipFill>
        <p:spPr bwMode="auto">
          <a:xfrm>
            <a:off x="3094394" y="4096543"/>
            <a:ext cx="2591586" cy="236443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570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  <a:latin typeface="Georgia" panose="02040502050405020303" pitchFamily="18" charset="0"/>
              <a:cs typeface="Segoe UI" panose="020B0502040204020203" pitchFamily="34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819648" y="6492875"/>
            <a:ext cx="6868351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4485652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42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43C45-A22E-DA69-33E0-002D45033A44}"/>
              </a:ext>
            </a:extLst>
          </p:cNvPr>
          <p:cNvSpPr txBox="1"/>
          <p:nvPr/>
        </p:nvSpPr>
        <p:spPr>
          <a:xfrm>
            <a:off x="150961" y="3184399"/>
            <a:ext cx="11890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СПАСИБО ЗА ВНИМАНИЕ </a:t>
            </a:r>
            <a:r>
              <a:rPr lang="en-US" sz="60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!!!</a:t>
            </a:r>
            <a:endParaRPr lang="en-US" sz="2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45B2E2-6065-CE55-D515-F37D103F0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079763-1D1B-E6CB-9BDB-5B680AA343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1ED083-53E7-C276-101A-0C25955C1E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46" y="35999"/>
            <a:ext cx="1475508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02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Движение в Магнитном Поле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59D0F1-3FC3-78E2-CEF3-8AFFB85EDDE0}"/>
                  </a:ext>
                </a:extLst>
              </p:cNvPr>
              <p:cNvSpPr/>
              <p:nvPr/>
            </p:nvSpPr>
            <p:spPr>
              <a:xfrm>
                <a:off x="333997" y="1215726"/>
                <a:ext cx="9173357" cy="49614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10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f>
                            <m:fPr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  <m:r>
                            <a:rPr lang="ru-RU" sz="2100" b="1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𝑞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ru-RU" sz="21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m:rPr>
                              <m:nor/>
                            </m:rPr>
                            <a:rPr lang="en-US" sz="2100" dirty="0">
                              <a:latin typeface="Georgia" panose="02040502050405020303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acc>
                            <m:accPr>
                              <m:chr m:val="⃗"/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ru-RU" sz="21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acc>
                            <m:accPr>
                              <m:chr m:val="⃗"/>
                              <m:ctrlP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1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21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2100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1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1" i="1">
                                  <a:latin typeface="Cambria Math" panose="02040503050406030204" pitchFamily="18" charset="0"/>
                                </a:rPr>
                                <m:t>F</m:t>
                              </m:r>
                            </m:e>
                            <m:sub>
                              <m:r>
                                <a:rPr lang="ru-RU" sz="2100" b="1" i="1">
                                  <a:latin typeface="Cambria Math" panose="02040503050406030204" pitchFamily="18" charset="0"/>
                                </a:rPr>
                                <m:t>Л</m:t>
                              </m:r>
                            </m:sub>
                          </m:sSub>
                        </m:e>
                      </m:acc>
                      <m:r>
                        <a:rPr lang="en-US" sz="21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1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:endParaRPr lang="ru-RU" sz="210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ru-RU" sz="21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rderBoxPr>
                        <m:e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b="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2100" b="0" i="1">
                                      <a:latin typeface="Cambria Math" panose="02040503050406030204" pitchFamily="18" charset="0"/>
                                    </a:rPr>
                                    <m:t>Л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  <m:acc>
                            <m:accPr>
                              <m:chr m:val="⃗"/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sz="2100" b="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sSub>
                            <m:sSubPr>
                              <m:ctrlPr>
                                <a:rPr lang="en-US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1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ru-RU" sz="21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Л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r>
                            <a:rPr lang="ru-RU" sz="21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m:rPr>
                              <m:nor/>
                            </m:rPr>
                            <a:rPr lang="en-US" sz="2100" dirty="0">
                              <a:latin typeface="Georgia" panose="02040502050405020303" pitchFamily="18" charset="0"/>
                            </a:rPr>
                            <m:t> </m:t>
                          </m:r>
                        </m:e>
                      </m:borderBox>
                    </m:oMath>
                  </m:oMathPara>
                </a14:m>
                <a:endParaRPr lang="ru-RU" altLang="ru-RU" sz="2100" dirty="0">
                  <a:latin typeface="Georgia" panose="02040502050405020303" pitchFamily="18" charset="0"/>
                </a:endParaRPr>
              </a:p>
              <a:p>
                <a:pPr algn="just"/>
                <a:r>
                  <a:rPr lang="ru-RU" altLang="ru-RU" sz="2100" dirty="0">
                    <a:latin typeface="Georgia" panose="02040502050405020303" pitchFamily="18" charset="0"/>
                  </a:rPr>
                  <a:t>Сила взаимодействия с магнитным полем </a:t>
                </a:r>
                <a:r>
                  <a:rPr lang="ru-RU" altLang="ru-RU" sz="21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перпендикулярна</a:t>
                </a:r>
                <a:r>
                  <a:rPr lang="ru-RU" altLang="ru-RU" sz="2100" dirty="0">
                    <a:latin typeface="Georgia" panose="02040502050405020303" pitchFamily="18" charset="0"/>
                  </a:rPr>
                  <a:t> направлению магнитного поля и скорости частицы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ru-RU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en-US" sz="2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90°</m:t>
                          </m:r>
                        </m:e>
                      </m:func>
                      <m:r>
                        <a:rPr lang="en-US" sz="2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100" b="0" dirty="0">
                  <a:latin typeface="Georgia" panose="02040502050405020303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ru-RU" altLang="ru-RU" sz="2100" dirty="0">
                    <a:latin typeface="Georgia" panose="02040502050405020303" pitchFamily="18" charset="0"/>
                  </a:rPr>
                  <a:t>Работа магнитного поля над частицей равна </a:t>
                </a:r>
                <a:r>
                  <a:rPr lang="ru-RU" altLang="ru-RU" sz="2100" b="1" dirty="0">
                    <a:solidFill>
                      <a:srgbClr val="FF0000"/>
                    </a:solidFill>
                    <a:latin typeface="Georgia" panose="02040502050405020303" pitchFamily="18" charset="0"/>
                  </a:rPr>
                  <a:t>нулю</a:t>
                </a:r>
              </a:p>
              <a:p>
                <a:pPr algn="ctr"/>
                <a:endParaRPr lang="ru-RU" altLang="ru-RU" sz="2100" b="1" dirty="0">
                  <a:solidFill>
                    <a:srgbClr val="FF0000"/>
                  </a:solidFill>
                  <a:latin typeface="Georgia" panose="02040502050405020303" pitchFamily="18" charset="0"/>
                </a:endParaRPr>
              </a:p>
              <a:p>
                <a:r>
                  <a:rPr lang="ru-RU" altLang="ru-RU" sz="2100" dirty="0">
                    <a:latin typeface="Georgia" panose="02040502050405020303" pitchFamily="18" charset="0"/>
                  </a:rPr>
                  <a:t>Магнитное поле только </a:t>
                </a:r>
                <a:r>
                  <a:rPr lang="ru-RU" altLang="ru-RU" sz="2100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отклоняет </a:t>
                </a:r>
                <a:r>
                  <a:rPr lang="ru-RU" altLang="ru-RU" sz="2100" dirty="0">
                    <a:latin typeface="Georgia" panose="02040502050405020303" pitchFamily="18" charset="0"/>
                  </a:rPr>
                  <a:t>частицу, не изменяя её энергии, и </a:t>
                </a:r>
                <a:r>
                  <a:rPr lang="ru-RU" altLang="ru-RU" sz="2100" b="1" dirty="0">
                    <a:solidFill>
                      <a:srgbClr val="5B9BD5"/>
                    </a:solidFill>
                    <a:latin typeface="Georgia" panose="02040502050405020303" pitchFamily="18" charset="0"/>
                  </a:rPr>
                  <a:t>задаёт орбиту</a:t>
                </a:r>
                <a:r>
                  <a:rPr lang="ru-RU" altLang="ru-RU" sz="2100" dirty="0">
                    <a:latin typeface="Georgia" panose="02040502050405020303" pitchFamily="18" charset="0"/>
                  </a:rPr>
                  <a:t>, по которой движутся частицы</a:t>
                </a:r>
                <a:endParaRPr lang="ru-RU" sz="21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4F59D0F1-3FC3-78E2-CEF3-8AFFB85EDD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97" y="1215726"/>
                <a:ext cx="9173357" cy="4961423"/>
              </a:xfrm>
              <a:prstGeom prst="rect">
                <a:avLst/>
              </a:prstGeom>
              <a:blipFill>
                <a:blip r:embed="rId5"/>
                <a:stretch>
                  <a:fillRect l="-797" r="-797" b="-15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3">
            <a:extLst>
              <a:ext uri="{FF2B5EF4-FFF2-40B4-BE49-F238E27FC236}">
                <a16:creationId xmlns:a16="http://schemas.microsoft.com/office/drawing/2014/main" id="{261A724B-2D87-52A8-293A-CC1BE210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354" y="898380"/>
            <a:ext cx="2684646" cy="37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35E27B28-1D72-4D42-E81B-4E3BD52EA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383" y="4681261"/>
            <a:ext cx="2064589" cy="17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26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Система Уравнений Максвелла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>
                <a:extLst>
                  <a:ext uri="{FF2B5EF4-FFF2-40B4-BE49-F238E27FC236}">
                    <a16:creationId xmlns:a16="http://schemas.microsoft.com/office/drawing/2014/main" id="{1C89A3FA-9FBD-3D6D-111E-12FBF9AFD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2659181"/>
                  </p:ext>
                </p:extLst>
              </p:nvPr>
            </p:nvGraphicFramePr>
            <p:xfrm>
              <a:off x="333997" y="930420"/>
              <a:ext cx="11506008" cy="361327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729045">
                      <a:extLst>
                        <a:ext uri="{9D8B030D-6E8A-4147-A177-3AD203B41FA5}">
                          <a16:colId xmlns:a16="http://schemas.microsoft.com/office/drawing/2014/main" val="672676157"/>
                        </a:ext>
                      </a:extLst>
                    </a:gridCol>
                    <a:gridCol w="3864633">
                      <a:extLst>
                        <a:ext uri="{9D8B030D-6E8A-4147-A177-3AD203B41FA5}">
                          <a16:colId xmlns:a16="http://schemas.microsoft.com/office/drawing/2014/main" val="2105411096"/>
                        </a:ext>
                      </a:extLst>
                    </a:gridCol>
                    <a:gridCol w="3912330">
                      <a:extLst>
                        <a:ext uri="{9D8B030D-6E8A-4147-A177-3AD203B41FA5}">
                          <a16:colId xmlns:a16="http://schemas.microsoft.com/office/drawing/2014/main" val="351621450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Интегральная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Название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err="1">
                              <a:latin typeface="Georgia" panose="02040502050405020303" pitchFamily="18" charset="0"/>
                            </a:rPr>
                            <a:t>Дифф</a:t>
                          </a:r>
                          <a:r>
                            <a:rPr lang="en-US" sz="2400" dirty="0">
                              <a:latin typeface="Georgia" panose="02040502050405020303" pitchFamily="18" charset="0"/>
                            </a:rPr>
                            <a:t>.</a:t>
                          </a:r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0446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</m:acc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hr m:val="∮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d>
                                      <m:dPr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e>
                                        </m:acc>
                                        <m:r>
                                          <a:rPr lang="ru-RU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f>
                                          <m:fPr>
                                            <m:ctrlP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acc>
                                              <m:accPr>
                                                <m:chr m:val="⃗"/>
                                                <m:ctrlPr>
                                                  <a:rPr lang="en-US" sz="1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800" b="0" i="1" smtClean="0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𝐷</m:t>
                                                </m:r>
                                              </m:e>
                                            </m:acc>
                                          </m:num>
                                          <m:den>
                                            <m:r>
                                              <m:rPr>
                                                <m:brk/>
                                              </m:rP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𝜕</m:t>
                                            </m:r>
                                            <m:r>
                                              <a:rPr lang="en-US" sz="18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𝑡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т. о циркуляции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rot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</m:acc>
                                <m:r>
                                  <a:rPr lang="ru-RU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997639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hr m:val="∮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ru-RU" sz="18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acc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</m:num>
                                  <m:den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  <m:nary>
                                  <m:naryPr>
                                    <m:chr m:val="∮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latin typeface="Georgia" panose="02040502050405020303" pitchFamily="18" charset="0"/>
                            </a:rPr>
                            <a:t>З-н Фарадея</a:t>
                          </a:r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rot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num>
                                  <m:den>
                                    <m:r>
                                      <m:rPr>
                                        <m:brk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𝜕</m:t>
                                    </m:r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64455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 для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=0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50845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  <m:sup/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8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15"/>
                                      </m:rP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𝑉</m:t>
                                    </m:r>
                                  </m:sub>
                                  <m:sup/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</m:nary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𝑑𝑉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</a:t>
                          </a:r>
                          <a:endParaRPr lang="ru-RU" sz="18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div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8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8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oMath>
                            </m:oMathPara>
                          </a14:m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63720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>
                <a:extLst>
                  <a:ext uri="{FF2B5EF4-FFF2-40B4-BE49-F238E27FC236}">
                    <a16:creationId xmlns:a16="http://schemas.microsoft.com/office/drawing/2014/main" id="{1C89A3FA-9FBD-3D6D-111E-12FBF9AFD3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82659181"/>
                  </p:ext>
                </p:extLst>
              </p:nvPr>
            </p:nvGraphicFramePr>
            <p:xfrm>
              <a:off x="333997" y="930420"/>
              <a:ext cx="11506008" cy="3613278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3729045">
                      <a:extLst>
                        <a:ext uri="{9D8B030D-6E8A-4147-A177-3AD203B41FA5}">
                          <a16:colId xmlns:a16="http://schemas.microsoft.com/office/drawing/2014/main" val="672676157"/>
                        </a:ext>
                      </a:extLst>
                    </a:gridCol>
                    <a:gridCol w="3864633">
                      <a:extLst>
                        <a:ext uri="{9D8B030D-6E8A-4147-A177-3AD203B41FA5}">
                          <a16:colId xmlns:a16="http://schemas.microsoft.com/office/drawing/2014/main" val="2105411096"/>
                        </a:ext>
                      </a:extLst>
                    </a:gridCol>
                    <a:gridCol w="3912330">
                      <a:extLst>
                        <a:ext uri="{9D8B030D-6E8A-4147-A177-3AD203B41FA5}">
                          <a16:colId xmlns:a16="http://schemas.microsoft.com/office/drawing/2014/main" val="3516214506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Интегральная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Название</a:t>
                          </a:r>
                          <a:endParaRPr lang="ru-RU" sz="24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400" dirty="0" err="1">
                              <a:latin typeface="Georgia" panose="02040502050405020303" pitchFamily="18" charset="0"/>
                            </a:rPr>
                            <a:t>Дифф</a:t>
                          </a:r>
                          <a:r>
                            <a:rPr lang="en-US" sz="2400" dirty="0">
                              <a:latin typeface="Georgia" panose="02040502050405020303" pitchFamily="18" charset="0"/>
                            </a:rPr>
                            <a:t>.</a:t>
                          </a:r>
                          <a:r>
                            <a:rPr lang="ru-RU" sz="2400" dirty="0">
                              <a:latin typeface="Georgia" panose="02040502050405020303" pitchFamily="18" charset="0"/>
                            </a:rPr>
                            <a:t> форма</a:t>
                          </a:r>
                          <a:endParaRPr lang="ru-RU" sz="2400" b="1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0446048"/>
                      </a:ext>
                    </a:extLst>
                  </a:tr>
                  <a:tr h="85947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58156" r="-209314" b="-2695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т. о циркуляции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58156" r="-623" b="-2695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9763901"/>
                      </a:ext>
                    </a:extLst>
                  </a:tr>
                  <a:tr h="83350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162774" r="-209314" b="-1773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latin typeface="Georgia" panose="02040502050405020303" pitchFamily="18" charset="0"/>
                            </a:rPr>
                            <a:t>З-н Фарадея</a:t>
                          </a:r>
                          <a:endParaRPr lang="ru-RU" sz="18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162774" r="-623" b="-1773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6445540"/>
                      </a:ext>
                    </a:extLst>
                  </a:tr>
                  <a:tr h="73075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297521" r="-209314" b="-100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 для магнитного поля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297521" r="-623" b="-100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5084504"/>
                      </a:ext>
                    </a:extLst>
                  </a:tr>
                  <a:tr h="73234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63" t="-400833" r="-209314" b="-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800" dirty="0">
                              <a:solidFill>
                                <a:schemeClr val="tx1"/>
                              </a:solidFill>
                              <a:latin typeface="Georgia" panose="02040502050405020303" pitchFamily="18" charset="0"/>
                            </a:rPr>
                            <a:t>з-н Гаусса</a:t>
                          </a:r>
                          <a:endParaRPr lang="ru-RU" sz="1800" baseline="30000" dirty="0">
                            <a:solidFill>
                              <a:schemeClr val="tx1"/>
                            </a:solidFill>
                            <a:latin typeface="Georgia" panose="02040502050405020303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94393" t="-400833" r="-623" b="-1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37209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6AAC540-E6C4-A55F-388F-626142F1EEA2}"/>
                  </a:ext>
                </a:extLst>
              </p:cNvPr>
              <p:cNvSpPr/>
              <p:nvPr/>
            </p:nvSpPr>
            <p:spPr>
              <a:xfrm>
                <a:off x="1947486" y="4543698"/>
                <a:ext cx="8279030" cy="1965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</a:rPr>
                                <m:t>св.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  <a:p>
                <a:pPr algn="just"/>
                <a:endParaRPr lang="ru-RU" sz="2000" b="0" i="1" dirty="0">
                  <a:latin typeface="Cambria Math" panose="02040503050406030204" pitchFamily="18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rderBox>
                        <m:borderBox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div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=0;</m:t>
                          </m:r>
                          <m:r>
                            <m:rPr>
                              <m:sty m:val="p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rot</m:t>
                          </m:r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acc>
                            <m:accPr>
                              <m:chr m:val="⃗"/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borderBox>
                    </m:oMath>
                  </m:oMathPara>
                </a14:m>
                <a:endParaRPr lang="en-US" sz="20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E6AAC540-E6C4-A55F-388F-626142F1EE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7486" y="4543698"/>
                <a:ext cx="8279030" cy="19654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568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Современный Ускоритель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313D1AB-D564-0CC2-6D59-4866C6D73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408" y="902307"/>
            <a:ext cx="6789184" cy="552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257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Системы Ускорителя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B65D2CC8-1C81-C926-DBEE-438BC7D4D11C}"/>
              </a:ext>
            </a:extLst>
          </p:cNvPr>
          <p:cNvGraphicFramePr/>
          <p:nvPr/>
        </p:nvGraphicFramePr>
        <p:xfrm>
          <a:off x="335996" y="970598"/>
          <a:ext cx="11520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8125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" y="0"/>
            <a:ext cx="12191999" cy="900000"/>
          </a:xfrm>
          <a:prstGeom prst="rect">
            <a:avLst/>
          </a:prstGeom>
          <a:solidFill>
            <a:srgbClr val="F6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00" b="1" dirty="0">
                <a:solidFill>
                  <a:schemeClr val="tx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Кольцевые Ускорители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608946" y="6492875"/>
            <a:ext cx="7079054" cy="365125"/>
          </a:xfrm>
        </p:spPr>
        <p:txBody>
          <a:bodyPr/>
          <a:lstStyle/>
          <a:p>
            <a:r>
              <a:rPr lang="ru-RU" sz="1500"/>
              <a:t>Магнитные системы для ускорителей. Школа ОИЯИ-ТПУ, 05.07.23, Дубна</a:t>
            </a:r>
            <a:endParaRPr lang="en-US" sz="1500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25BE4A-3860-4933-9F65-6E6012DD2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3997" y="6492875"/>
            <a:ext cx="3314367" cy="365125"/>
          </a:xfrm>
        </p:spPr>
        <p:txBody>
          <a:bodyPr/>
          <a:lstStyle/>
          <a:p>
            <a:r>
              <a:rPr lang="ru-RU"/>
              <a:t>М. М. Шандов, ЛФВЭ, ОИЯИ</a:t>
            </a:r>
            <a:endParaRPr lang="en-US" dirty="0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0048C98-6EF1-43C6-94BC-E1D26BC8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74A1-AABB-482C-A956-3ABEE007A9A5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8F982B-E987-7283-822C-B14167CE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41771"/>
            <a:ext cx="829617" cy="82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604DCB-67E4-C678-D6E7-3A5E796F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807" y="34381"/>
            <a:ext cx="829618" cy="829618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CD97D06-6AEE-2308-59C1-0034567C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00"/>
            <a:ext cx="4788000" cy="423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CA55157-8BAE-03E2-871B-DA089D503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02" y="898380"/>
            <a:ext cx="4788000" cy="412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B4F83CE-3B26-D25A-6B71-6EFF3A82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987" y="2896389"/>
            <a:ext cx="47880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7547A29-B8D2-237D-FBA6-A54EFD73EFF3}"/>
              </a:ext>
            </a:extLst>
          </p:cNvPr>
          <p:cNvSpPr txBox="1"/>
          <p:nvPr/>
        </p:nvSpPr>
        <p:spPr>
          <a:xfrm>
            <a:off x="0" y="5130667"/>
            <a:ext cx="3701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Теватрон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r>
              <a:rPr lang="ru-RU" sz="2000" dirty="0">
                <a:latin typeface="Georgia" panose="02040502050405020303" pitchFamily="18" charset="0"/>
              </a:rPr>
              <a:t> лаб. Ферми, США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9E6DD4-A352-2F55-42A4-31F5CC4329B6}"/>
              </a:ext>
            </a:extLst>
          </p:cNvPr>
          <p:cNvSpPr txBox="1"/>
          <p:nvPr/>
        </p:nvSpPr>
        <p:spPr>
          <a:xfrm>
            <a:off x="4787997" y="2500912"/>
            <a:ext cx="261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>
                <a:solidFill>
                  <a:srgbClr val="FF0000"/>
                </a:solidFill>
                <a:latin typeface="Georgia" panose="02040502050405020303" pitchFamily="18" charset="0"/>
              </a:rPr>
              <a:t>Нуклотрон</a:t>
            </a:r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  <a:r>
              <a:rPr lang="ru-RU" sz="2000" dirty="0">
                <a:latin typeface="Georgia" panose="02040502050405020303" pitchFamily="18" charset="0"/>
              </a:rPr>
              <a:t> ОИЯИ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6C5E1E-63E3-65E0-4DDE-74711DC42EB6}"/>
              </a:ext>
            </a:extLst>
          </p:cNvPr>
          <p:cNvSpPr txBox="1"/>
          <p:nvPr/>
        </p:nvSpPr>
        <p:spPr>
          <a:xfrm>
            <a:off x="8489986" y="5020847"/>
            <a:ext cx="3702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  <a:latin typeface="Georgia" panose="02040502050405020303" pitchFamily="18" charset="0"/>
              </a:rPr>
              <a:t>БАК,</a:t>
            </a:r>
            <a:r>
              <a:rPr lang="ru-RU" sz="2000" dirty="0">
                <a:latin typeface="Georgia" panose="02040502050405020303" pitchFamily="18" charset="0"/>
              </a:rPr>
              <a:t> ЦЕРН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040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numCol="3" spcCol="108000" rtlCol="0">
        <a:spAutoFit/>
      </a:bodyPr>
      <a:lstStyle>
        <a:defPPr algn="l">
          <a:defRPr sz="2000" b="0" i="1" smtClean="0">
            <a:latin typeface="Cambria Math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147144</TotalTime>
  <Words>3436</Words>
  <Application>Microsoft Office PowerPoint</Application>
  <PresentationFormat>Широкоэкранный</PresentationFormat>
  <Paragraphs>562</Paragraphs>
  <Slides>42</Slides>
  <Notes>42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Comic Sans MS</vt:lpstr>
      <vt:lpstr>Georgia</vt:lpstr>
      <vt:lpstr>Segoe UI</vt:lpstr>
      <vt:lpstr>StarSymbol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Shandov</dc:creator>
  <cp:lastModifiedBy>М Ш</cp:lastModifiedBy>
  <cp:revision>491</cp:revision>
  <cp:lastPrinted>2021-11-02T08:37:07Z</cp:lastPrinted>
  <dcterms:created xsi:type="dcterms:W3CDTF">2019-07-02T11:19:00Z</dcterms:created>
  <dcterms:modified xsi:type="dcterms:W3CDTF">2023-07-05T15:17:44Z</dcterms:modified>
</cp:coreProperties>
</file>