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323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319" r:id="rId46"/>
    <p:sldId id="299" r:id="rId47"/>
    <p:sldId id="300" r:id="rId48"/>
    <p:sldId id="301" r:id="rId49"/>
    <p:sldId id="302" r:id="rId50"/>
    <p:sldId id="303" r:id="rId51"/>
    <p:sldId id="304" r:id="rId52"/>
    <p:sldId id="324" r:id="rId53"/>
    <p:sldId id="305" r:id="rId54"/>
    <p:sldId id="306" r:id="rId55"/>
    <p:sldId id="307" r:id="rId56"/>
    <p:sldId id="308" r:id="rId57"/>
    <p:sldId id="309" r:id="rId58"/>
    <p:sldId id="310" r:id="rId59"/>
    <p:sldId id="320" r:id="rId60"/>
    <p:sldId id="321" r:id="rId61"/>
    <p:sldId id="322" r:id="rId62"/>
    <p:sldId id="311" r:id="rId63"/>
    <p:sldId id="312" r:id="rId64"/>
    <p:sldId id="314" r:id="rId65"/>
    <p:sldId id="315" r:id="rId66"/>
    <p:sldId id="316" r:id="rId67"/>
    <p:sldId id="317" r:id="rId68"/>
    <p:sldId id="318" r:id="rId69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DEEF"/>
          </a:solidFill>
        </a:fill>
      </a:tcStyle>
    </a:wholeTbl>
    <a:band2H>
      <a:tcTxStyle/>
      <a:tcStyle>
        <a:tcBdr/>
        <a:fill>
          <a:solidFill>
            <a:srgbClr val="E9EFF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82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894047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12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21" name="Уровень текста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Текст заголовка</a:t>
            </a:r>
          </a:p>
        </p:txBody>
      </p:sp>
      <p:sp>
        <p:nvSpPr>
          <p:cNvPr id="30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39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48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Текст заголовка</a:t>
            </a:r>
          </a:p>
        </p:txBody>
      </p:sp>
      <p:sp>
        <p:nvSpPr>
          <p:cNvPr id="58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73" name="Уровень текста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Текст заголовка</a:t>
            </a:r>
          </a:p>
        </p:txBody>
      </p:sp>
      <p:sp>
        <p:nvSpPr>
          <p:cNvPr id="83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Уровень текста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Текст заголовка</a:t>
            </a:r>
          </a:p>
        </p:txBody>
      </p:sp>
      <p:sp>
        <p:nvSpPr>
          <p:cNvPr id="3" name="Уровень текста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47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gif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gi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gif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tif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8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gif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Прямоугольник 14"/>
          <p:cNvSpPr/>
          <p:nvPr/>
        </p:nvSpPr>
        <p:spPr>
          <a:xfrm>
            <a:off x="-2" y="6464594"/>
            <a:ext cx="12192001" cy="393406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" name="Rectangle 4"/>
          <p:cNvSpPr txBox="1">
            <a:spLocks noGrp="1"/>
          </p:cNvSpPr>
          <p:nvPr>
            <p:ph type="subTitle" idx="1"/>
          </p:nvPr>
        </p:nvSpPr>
        <p:spPr>
          <a:xfrm>
            <a:off x="1027815" y="340627"/>
            <a:ext cx="10731794" cy="4257015"/>
          </a:xfrm>
          <a:prstGeom prst="rect">
            <a:avLst/>
          </a:prstGeom>
        </p:spPr>
        <p:txBody>
          <a:bodyPr/>
          <a:lstStyle/>
          <a:p>
            <a:pPr>
              <a:defRPr sz="5400" b="1">
                <a:solidFill>
                  <a:srgbClr val="0033CC"/>
                </a:solidFill>
              </a:defRPr>
            </a:pPr>
            <a:r>
              <a:t>Бор-нейтронозахватная терапия злокачественных опухолей</a:t>
            </a:r>
          </a:p>
          <a:p>
            <a:pPr>
              <a:defRPr sz="5400" b="1">
                <a:solidFill>
                  <a:srgbClr val="0033CC"/>
                </a:solidFill>
              </a:defRPr>
            </a:pPr>
            <a:endParaRPr/>
          </a:p>
          <a:p>
            <a:pPr>
              <a:defRPr sz="4000" b="1">
                <a:solidFill>
                  <a:srgbClr val="3333CC"/>
                </a:solidFill>
              </a:defRPr>
            </a:pPr>
            <a:r>
              <a:t>С.Ю. Таскаев</a:t>
            </a:r>
          </a:p>
          <a:p>
            <a:pPr>
              <a:defRPr sz="4000" b="1">
                <a:solidFill>
                  <a:srgbClr val="3333CC"/>
                </a:solidFill>
              </a:defRPr>
            </a:pPr>
            <a:r>
              <a:t>Институт ядерной физики СО РАН</a:t>
            </a:r>
          </a:p>
        </p:txBody>
      </p:sp>
      <p:sp>
        <p:nvSpPr>
          <p:cNvPr id="96" name="Прямая соединительная линия 4"/>
          <p:cNvSpPr/>
          <p:nvPr/>
        </p:nvSpPr>
        <p:spPr>
          <a:xfrm>
            <a:off x="0" y="6464594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7" name="Rectangle 4"/>
          <p:cNvSpPr txBox="1"/>
          <p:nvPr/>
        </p:nvSpPr>
        <p:spPr>
          <a:xfrm>
            <a:off x="5211603" y="6542691"/>
            <a:ext cx="2559757" cy="3153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algn="ctr">
              <a:lnSpc>
                <a:spcPct val="81000"/>
              </a:lnSpc>
              <a:spcBef>
                <a:spcPts val="1000"/>
              </a:spcBef>
              <a:defRPr sz="1600" i="1">
                <a:solidFill>
                  <a:srgbClr val="A6A6A6"/>
                </a:solidFill>
              </a:defRPr>
            </a:lvl1pPr>
          </a:lstStyle>
          <a:p>
            <a:r>
              <a:t>2023</a:t>
            </a:r>
          </a:p>
        </p:txBody>
      </p:sp>
      <p:pic>
        <p:nvPicPr>
          <p:cNvPr id="98" name="Picture 31" descr="Picture 3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7513" y="3226455"/>
            <a:ext cx="688976" cy="8066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54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5" name="Text Box 5"/>
          <p:cNvSpPr txBox="1"/>
          <p:nvPr/>
        </p:nvSpPr>
        <p:spPr>
          <a:xfrm>
            <a:off x="297337" y="692695"/>
            <a:ext cx="11551637" cy="568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Гадолиний-157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Плюсы: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Сечение больше в 67 раз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Выделение энергии больше в 2,8 раз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Препараты с гадолинием доступны (используются в МРТ) и дешевы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Постоянно кто-нибудь предлагает ее реализовать.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Однако: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Из всей энергии распада в 7,937 МэВ только 63 кэВ от конверсионных и оже-электронов выделяется в размере 50 мкм;</a:t>
            </a:r>
            <a:br/>
            <a:r>
              <a:t>Основная энергия – это жесткое гамма-излучение со средним пробегом 40 см.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Следовательно: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Локальность выделения энергии не обеспечивается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Результат: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Реальная польза в предклинических исследованиях не показана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сравнительных с БНЗТ лечениях получают худший результат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5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aphicFrame>
        <p:nvGraphicFramePr>
          <p:cNvPr id="160" name="Таблица 6"/>
          <p:cNvGraphicFramePr/>
          <p:nvPr/>
        </p:nvGraphicFramePr>
        <p:xfrm>
          <a:off x="2734355" y="2393550"/>
          <a:ext cx="6912769" cy="446445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303955"/>
                <a:gridCol w="2303955"/>
                <a:gridCol w="2304859"/>
              </a:tblGrid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Изотоп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Вид реакции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Сечение, б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  <a:r>
                        <a:rPr baseline="0"/>
                        <a:t>He </a:t>
                      </a:r>
                      <a:r>
                        <a:rPr sz="1200" b="0" baseline="0"/>
                        <a:t>(0,000013 %)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(n,p)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5 333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6</a:t>
                      </a:r>
                      <a:r>
                        <a:rPr baseline="0"/>
                        <a:t>Li </a:t>
                      </a:r>
                      <a:r>
                        <a:rPr sz="1200" b="0" baseline="0"/>
                        <a:t>(7,5 %)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940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10</a:t>
                      </a:r>
                      <a:r>
                        <a:rPr baseline="0"/>
                        <a:t>B </a:t>
                      </a:r>
                      <a:r>
                        <a:rPr sz="1200" b="0" baseline="0"/>
                        <a:t>(20 %)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3 835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113</a:t>
                      </a:r>
                      <a:r>
                        <a:rPr baseline="0"/>
                        <a:t>Cd </a:t>
                      </a:r>
                      <a:r>
                        <a:rPr sz="1200" b="0" baseline="0"/>
                        <a:t>(12 %)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20 600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135</a:t>
                      </a:r>
                      <a:r>
                        <a:rPr baseline="0"/>
                        <a:t>Xe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(9,14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2 720 000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149</a:t>
                      </a:r>
                      <a:r>
                        <a:rPr baseline="0"/>
                        <a:t>Sm </a:t>
                      </a:r>
                      <a:r>
                        <a:rPr sz="1200" b="0" baseline="0"/>
                        <a:t>(14%)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42 080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151</a:t>
                      </a:r>
                      <a:r>
                        <a:rPr baseline="0"/>
                        <a:t>Eu </a:t>
                      </a:r>
                      <a:r>
                        <a:rPr sz="1200" b="0" baseline="0"/>
                        <a:t>(48 %)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9 200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155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61 100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157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259 000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174</a:t>
                      </a:r>
                      <a:r>
                        <a:rPr baseline="0"/>
                        <a:t>Hf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(2 10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15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лет, </a:t>
                      </a:r>
                      <a:r>
                        <a:rPr sz="1200" b="0" baseline="0">
                          <a:solidFill>
                            <a:srgbClr val="4D4D4D"/>
                          </a:solidFill>
                        </a:rPr>
                        <a:t>0,16 %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561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  <a:r>
                        <a:rPr baseline="0"/>
                        <a:t>Hg </a:t>
                      </a:r>
                      <a:r>
                        <a:rPr sz="1200" b="0" baseline="0"/>
                        <a:t>(17 %)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2 150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235</a:t>
                      </a:r>
                      <a:r>
                        <a:rPr baseline="0"/>
                        <a:t>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(7 10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8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681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241</a:t>
                      </a:r>
                      <a:r>
                        <a:rPr baseline="0"/>
                        <a:t>Pu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(13,2 года)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1 380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242</a:t>
                      </a:r>
                      <a:r>
                        <a:rPr baseline="0"/>
                        <a:t>Am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(16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8 000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61" name="Прямоугольник 9"/>
          <p:cNvSpPr txBox="1"/>
          <p:nvPr/>
        </p:nvSpPr>
        <p:spPr>
          <a:xfrm>
            <a:off x="2708067" y="2017715"/>
            <a:ext cx="797345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Все ядра с сечением поглощения теплового нейтрона более 500 б</a:t>
            </a:r>
          </a:p>
        </p:txBody>
      </p:sp>
      <p:sp>
        <p:nvSpPr>
          <p:cNvPr id="162" name="Text Box 5"/>
          <p:cNvSpPr txBox="1"/>
          <p:nvPr/>
        </p:nvSpPr>
        <p:spPr>
          <a:xfrm>
            <a:off x="2289508" y="2936919"/>
            <a:ext cx="399129" cy="37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6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7" name="Text Box 5"/>
          <p:cNvSpPr txBox="1"/>
          <p:nvPr/>
        </p:nvSpPr>
        <p:spPr>
          <a:xfrm>
            <a:off x="297337" y="692695"/>
            <a:ext cx="11551637" cy="5036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Литий-6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Плюс:</a:t>
            </a:r>
          </a:p>
          <a:p>
            <a:pPr marL="285750" indent="-285750">
              <a:buSzPct val="100000"/>
              <a:buFont typeface="Arial"/>
              <a:buChar char="•"/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Все 100 % энергии ядерной реакции выделяется в малом размере (в БНЗТ – 84 %)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Сечение реакции меньше в 4 раза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Выделение энергии больше в 2 раза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Все публикации:</a:t>
            </a:r>
          </a:p>
          <a:p>
            <a:pPr marL="342900" indent="-342900">
              <a:buSzPct val="100000"/>
              <a:buAutoNum type="arabicPeriod"/>
              <a:defRPr sz="1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Locher G.L. Biological effects and therapeutic possibilities of neutrons. Am. J. Roentgenol. Radium Ther. 36 (</a:t>
            </a:r>
            <a:r>
              <a:rPr b="1"/>
              <a:t>1936)</a:t>
            </a:r>
            <a:r>
              <a:t> 1-13.</a:t>
            </a:r>
          </a:p>
          <a:p>
            <a:pPr marL="342900" indent="-342900">
              <a:buSzPct val="100000"/>
              <a:buAutoNum type="arabicPeriod"/>
              <a:defRPr sz="1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P. Zahl, F. Cooper. Localization of lithium in tumor tissue as a basis for slow neutron therapy. Science 93 (</a:t>
            </a:r>
            <a:r>
              <a:rPr b="1"/>
              <a:t>1941</a:t>
            </a:r>
            <a:r>
              <a:t>) 64–65.</a:t>
            </a:r>
          </a:p>
          <a:p>
            <a:pPr marL="342900" indent="-342900">
              <a:buSzPct val="100000"/>
              <a:buAutoNum type="arabicPeriod"/>
              <a:defRPr sz="1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A. Luessenhop, H. Sweet, J. Robinson. Possible use of the neutron capturing isotope Lithium-6 in the radiation therapy of brain tumors. Am J Roentgenol 76 (</a:t>
            </a:r>
            <a:r>
              <a:rPr b="1"/>
              <a:t>1956</a:t>
            </a:r>
            <a:r>
              <a:t>) 376–392.</a:t>
            </a:r>
          </a:p>
          <a:p>
            <a:pPr marL="342900" indent="-342900">
              <a:buSzPct val="100000"/>
              <a:buAutoNum type="arabicPeriod"/>
              <a:defRPr sz="1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L. Rendina. Can Lithium Salts Herald a New Era for Neutron Capture Therapy? J. Med. Chem. 53 (</a:t>
            </a:r>
            <a:r>
              <a:rPr b="1"/>
              <a:t>2010</a:t>
            </a:r>
            <a:r>
              <a:t>) 8224–8227.</a:t>
            </a:r>
          </a:p>
          <a:p>
            <a:pPr marL="342900" indent="-342900">
              <a:buSzPct val="100000"/>
              <a:buAutoNum type="arabicPeriod"/>
              <a:defRPr sz="1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Почему никто не развивал ЛиНЗТ? </a:t>
            </a:r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Возможно из-за: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предположения о высокой токсичности лития 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нежелания или боязни использовать изотоп лития, обогащаемый для ядерного оружия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7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2" name="Text Box 5"/>
          <p:cNvSpPr txBox="1"/>
          <p:nvPr/>
        </p:nvSpPr>
        <p:spPr>
          <a:xfrm>
            <a:off x="297337" y="692695"/>
            <a:ext cx="11551637" cy="5684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Литий-6</a:t>
            </a: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14.02.2023 – эра ЛиНЗТ открыта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Впервые показано, что литий можно накопить в клетках опухоли в концентрации, достаточной для проведения терапии, и с такой однократной инъекцией лития справляются почки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+ статья направлена в Toxicology in vitro</a:t>
            </a:r>
          </a:p>
        </p:txBody>
      </p:sp>
      <p:pic>
        <p:nvPicPr>
          <p:cNvPr id="173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8149" t="8427" r="6860" b="52968"/>
          <a:stretch>
            <a:fillRect/>
          </a:stretch>
        </p:blipFill>
        <p:spPr>
          <a:xfrm>
            <a:off x="2242040" y="2167401"/>
            <a:ext cx="9830039" cy="31166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7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78" name="Text Box 5"/>
          <p:cNvSpPr txBox="1"/>
          <p:nvPr/>
        </p:nvSpPr>
        <p:spPr>
          <a:xfrm>
            <a:off x="297336" y="692696"/>
            <a:ext cx="11433048" cy="4884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Что нужно для БНЗТ: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Доставить бор-10 в опухолевые клетки </a:t>
            </a:r>
            <a:br/>
            <a:r>
              <a:t>(достаточно 50 ppm, в здоровых клетках – раза в 3 меньше)</a:t>
            </a:r>
          </a:p>
          <a:p>
            <a:pPr marL="342900" indent="-342900">
              <a:buSzPct val="100000"/>
              <a:buAutoNum type="arabicPeriod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 startAt="2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Облучить потоком эпитепловых нейтронов</a:t>
            </a:r>
          </a:p>
          <a:p>
            <a:pPr marL="342900" indent="-342900">
              <a:buSzPct val="100000"/>
              <a:buAutoNum type="arabicPeriod" startAt="2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342900" indent="-342900">
              <a:buSzPct val="100000"/>
              <a:buAutoNum type="arabicPeriod" startAt="4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Требования на пучок нейтронов: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</a:t>
            </a:r>
            <a:r>
              <a:rPr baseline="30000"/>
              <a:t>9</a:t>
            </a:r>
            <a:r>
              <a:t> эпитепловых нейтронов на см</a:t>
            </a:r>
            <a:r>
              <a:rPr baseline="30000"/>
              <a:t>2</a:t>
            </a:r>
            <a:r>
              <a:t> в секунду для терапии в течение 1 часа</a:t>
            </a:r>
            <a:br/>
            <a:r>
              <a:t>«эпитепловых» – лучше с энергиями от 1 кэВ до 30 кэВ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минимум гамма-излучения, тепловых нейтронов и быстрых нейтронов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Дозы: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“борная” доза – от альфа-частицы и ядра лития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гамма – от поглощения нейтронов бором (478 кэВ) и водородом (2,2 МэВ), от Li мишени (478 кэВ) и пр.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“быстрых нейтронов” – от рассеяния нейтронов преимущественно на водороде</a:t>
            </a:r>
          </a:p>
          <a:p>
            <a:pPr marL="285750" indent="-285750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“азотная” доза – 580 кэВ протоны отдачи в </a:t>
            </a:r>
            <a:r>
              <a:rPr baseline="30000"/>
              <a:t>14</a:t>
            </a:r>
            <a:r>
              <a:t>N(n,p)</a:t>
            </a:r>
            <a:r>
              <a:rPr baseline="30000"/>
              <a:t>14</a:t>
            </a:r>
            <a:r>
              <a:t>C</a:t>
            </a:r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История БНЗТ</a:t>
            </a:r>
          </a:p>
        </p:txBody>
      </p:sp>
      <p:sp>
        <p:nvSpPr>
          <p:cNvPr id="18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3" name="Text Box 5"/>
          <p:cNvSpPr txBox="1"/>
          <p:nvPr/>
        </p:nvSpPr>
        <p:spPr>
          <a:xfrm>
            <a:off x="297337" y="692695"/>
            <a:ext cx="8765448" cy="1417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1932 – открытие нейтрона – G.Chadwick</a:t>
            </a: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Нейтрон – тяжелая элементарная частица, не имеющая электрического заряда. </a:t>
            </a:r>
            <a:br/>
            <a:r>
              <a:t/>
            </a:r>
            <a:br/>
            <a:r>
              <a:t>Время жизни в свободном состоянии – 880 секунд.</a:t>
            </a:r>
          </a:p>
        </p:txBody>
      </p:sp>
      <p:pic>
        <p:nvPicPr>
          <p:cNvPr id="184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5842" y="2619821"/>
            <a:ext cx="3680545" cy="3680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25199" y="2619821"/>
            <a:ext cx="2520281" cy="3251975"/>
          </a:xfrm>
          <a:prstGeom prst="rect">
            <a:avLst/>
          </a:prstGeom>
          <a:ln w="12700">
            <a:miter lim="400000"/>
          </a:ln>
        </p:spPr>
      </p:pic>
      <p:sp>
        <p:nvSpPr>
          <p:cNvPr id="186" name="Прямоугольник 12"/>
          <p:cNvSpPr txBox="1"/>
          <p:nvPr/>
        </p:nvSpPr>
        <p:spPr>
          <a:xfrm>
            <a:off x="5778830" y="5871795"/>
            <a:ext cx="4480561" cy="490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 i="1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Сэр Джеймс Чедвик (1891-1974) — английский физик, лауреат Нобелевской премии по физике за 1935 год.</a:t>
            </a:r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История БНЗТ</a:t>
            </a:r>
          </a:p>
        </p:txBody>
      </p:sp>
      <p:sp>
        <p:nvSpPr>
          <p:cNvPr id="19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1" name="Text Box 5"/>
          <p:cNvSpPr txBox="1"/>
          <p:nvPr/>
        </p:nvSpPr>
        <p:spPr>
          <a:xfrm>
            <a:off x="297337" y="692695"/>
            <a:ext cx="8765448" cy="6372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1932 – открытие нейтрона – G.Chadwick</a:t>
            </a: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1935 – описание реакции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 b="0"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 – H.Taylor и M.Goldhaber</a:t>
            </a:r>
          </a:p>
        </p:txBody>
      </p:sp>
      <p:pic>
        <p:nvPicPr>
          <p:cNvPr id="192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rcRect l="1661" t="14347" r="22638" b="19744"/>
          <a:stretch>
            <a:fillRect/>
          </a:stretch>
        </p:blipFill>
        <p:spPr>
          <a:xfrm>
            <a:off x="2058433" y="1760434"/>
            <a:ext cx="7050070" cy="50975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История БНЗТ</a:t>
            </a:r>
          </a:p>
        </p:txBody>
      </p:sp>
      <p:sp>
        <p:nvSpPr>
          <p:cNvPr id="19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7" name="Text Box 5"/>
          <p:cNvSpPr txBox="1"/>
          <p:nvPr/>
        </p:nvSpPr>
        <p:spPr>
          <a:xfrm>
            <a:off x="297337" y="692695"/>
            <a:ext cx="8765448" cy="903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1932 – открытие нейтрона – G.Chadwick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1935 – описание реакции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 – H.Taylor и M.Goldhaber</a:t>
            </a: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1936 – предложение БНЗТ – G.Locher</a:t>
            </a:r>
          </a:p>
        </p:txBody>
      </p:sp>
      <p:pic>
        <p:nvPicPr>
          <p:cNvPr id="198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62128" y="1978586"/>
            <a:ext cx="8910065" cy="48794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 этап</a:t>
            </a:r>
          </a:p>
        </p:txBody>
      </p:sp>
      <p:sp>
        <p:nvSpPr>
          <p:cNvPr id="20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03" name="Text Box 5"/>
          <p:cNvSpPr txBox="1"/>
          <p:nvPr/>
        </p:nvSpPr>
        <p:spPr>
          <a:xfrm>
            <a:off x="297337" y="692695"/>
            <a:ext cx="10322095" cy="22374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1932 – открытие нейтрона – G.Chadwick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1935 – описание реакции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 – H.Taylor и M.Goldhaber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1936 – предложение БНЗТ – G.Locher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1940 – первое облучение фрагментов опухоли с борной кислотой – P.Kruger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1951 – селективное накопление бора в опухолевых клетках пациента – W.Sweet</a:t>
            </a:r>
            <a:br/>
            <a:endParaRPr/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 этап (1951 – 1961)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Клинические испытания на специально построенных реакторах в Бостоне (MIT) и Брукхевене</a:t>
            </a:r>
          </a:p>
        </p:txBody>
      </p:sp>
      <p:pic>
        <p:nvPicPr>
          <p:cNvPr id="204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73368" y="3076487"/>
            <a:ext cx="5041689" cy="3781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rcRect l="12399"/>
          <a:stretch>
            <a:fillRect/>
          </a:stretch>
        </p:blipFill>
        <p:spPr>
          <a:xfrm>
            <a:off x="6680288" y="3076487"/>
            <a:ext cx="4497612" cy="3781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II этап</a:t>
            </a:r>
          </a:p>
        </p:txBody>
      </p:sp>
      <p:sp>
        <p:nvSpPr>
          <p:cNvPr id="20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0" name="Text Box 5"/>
          <p:cNvSpPr txBox="1"/>
          <p:nvPr/>
        </p:nvSpPr>
        <p:spPr>
          <a:xfrm>
            <a:off x="297336" y="692695"/>
            <a:ext cx="11415956" cy="14174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II этап (1968 – 1992)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Исследования на реакторах в Японии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 1968 г. H.Hatanaka стал применять боркаптат натрия BSH, синтезированного A.Soloway, и проводить открытое облучение опухоли после хирургии. Добился впечатляющих результатов – 5-летняя выживаемость составила 58% для группы пациентов со злокачественными глиомами 3 и 4 градаций </a:t>
            </a:r>
          </a:p>
        </p:txBody>
      </p:sp>
      <p:pic>
        <p:nvPicPr>
          <p:cNvPr id="211" name="Object 4" descr="Object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615" y="2360346"/>
            <a:ext cx="3180635" cy="44976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2" name="Object 5" descr="Object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7201" y="2360345"/>
            <a:ext cx="3108509" cy="44941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3" name="Рисунок 12" descr="Рисунок 1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flipH="1">
            <a:off x="7469023" y="2296342"/>
            <a:ext cx="4012943" cy="45891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Содержание</a:t>
            </a:r>
          </a:p>
        </p:txBody>
      </p:sp>
      <p:sp>
        <p:nvSpPr>
          <p:cNvPr id="10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3" name="Text Box 5"/>
          <p:cNvSpPr txBox="1"/>
          <p:nvPr/>
        </p:nvSpPr>
        <p:spPr>
          <a:xfrm>
            <a:off x="1998547" y="2117458"/>
            <a:ext cx="8621432" cy="18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Основы БНЗТ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История БНЗТ</a:t>
            </a:r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85750" indent="-285750">
              <a:buSzPct val="100000"/>
              <a:buFont typeface="Arial"/>
              <a:buChar char="•"/>
              <a:defRPr sz="2400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Статус БНЗТ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III этап</a:t>
            </a:r>
          </a:p>
        </p:txBody>
      </p:sp>
      <p:sp>
        <p:nvSpPr>
          <p:cNvPr id="21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aphicFrame>
        <p:nvGraphicFramePr>
          <p:cNvPr id="218" name="Таблица 9"/>
          <p:cNvGraphicFramePr/>
          <p:nvPr/>
        </p:nvGraphicFramePr>
        <p:xfrm>
          <a:off x="1867791" y="1645173"/>
          <a:ext cx="8208912" cy="4843495"/>
        </p:xfrm>
        <a:graphic>
          <a:graphicData uri="http://schemas.openxmlformats.org/drawingml/2006/table">
            <a:tbl>
              <a:tblPr firstRow="1" firstCol="1">
                <a:tableStyleId>{4C3C2611-4C71-4FC5-86AE-919BDF0F9419}</a:tableStyleId>
              </a:tblPr>
              <a:tblGrid>
                <a:gridCol w="1062184"/>
                <a:gridCol w="2959637"/>
                <a:gridCol w="2134863"/>
                <a:gridCol w="2052228"/>
              </a:tblGrid>
              <a:tr h="241092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реактор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город, страна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годы проведения терапии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пациентов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BMRR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Брукхейвен, США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1951-1961, 1994-1999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42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517891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MITR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MIT-FCB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MIT, Бостон, США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1959-1961,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1994-2003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99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469036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KUR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Kyoto University Research Reactor Institute, Куматори, Япония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1974, 1987, 1990-2006, 2009-2015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563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801268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JRR-3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JRR-2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JRR-4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JAERI, Токай, Япония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1969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1990-1996</a:t>
                      </a:r>
                      <a:endParaRPr sz="1100"/>
                    </a:p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1999-2015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</a:t>
                      </a:r>
                      <a:endParaRPr sz="1100"/>
                    </a:p>
                    <a:p>
                      <a:pPr marL="226695" indent="-226695" algn="ctr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33</a:t>
                      </a:r>
                      <a:endParaRPr sz="1100"/>
                    </a:p>
                    <a:p>
                      <a:pPr marL="226695" indent="-226695" algn="ctr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105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469036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HTR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Hitachi Training Reactor, Токай, Япония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1968-1974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13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469036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MuITR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l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Musashi Institute of Technology Research, Токио, Япония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1977-1989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108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FiR-1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Хельсинки, Финляндия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1991-2011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314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HFR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Петтен, Голландия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1997-2004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30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LVR-15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Рез, Чехия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2000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R2-0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Студсвик, Швеция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2001-2005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22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TAPIRO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ENEA, Рим, Италия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2002, 2004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200" b="1">
                          <a:latin typeface="Arial"/>
                          <a:ea typeface="Arial"/>
                          <a:cs typeface="Arial"/>
                          <a:sym typeface="Arial"/>
                        </a:rPr>
                        <a:t>THOR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Синьчжу, Тайвань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2010-2015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34</a:t>
                      </a:r>
                    </a:p>
                  </a:txBody>
                  <a:tcPr marL="0" marR="0" marT="0" marB="0" horzOverflow="overflow">
                    <a:solidFill>
                      <a:srgbClr val="F3F9FA"/>
                    </a:solidFill>
                  </a:tcPr>
                </a:tc>
              </a:tr>
              <a:tr h="234517"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defRPr>
                      </a:pPr>
                      <a:r>
                        <a:t>RA-6</a:t>
                      </a:r>
                    </a:p>
                  </a:txBody>
                  <a:tcPr marL="0" marR="0" marT="0" marB="0" horzOverflow="overflow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Барилоче, Аргентина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just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2003-2015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200">
                          <a:latin typeface="Arial"/>
                          <a:ea typeface="Arial"/>
                          <a:cs typeface="Arial"/>
                          <a:sym typeface="Arial"/>
                        </a:rPr>
                        <a:t>7</a:t>
                      </a:r>
                    </a:p>
                  </a:txBody>
                  <a:tcPr marL="0" marR="0" marT="0" marB="0" horzOverflow="overflow">
                    <a:solidFill>
                      <a:srgbClr val="E7F3F4"/>
                    </a:solidFill>
                  </a:tcPr>
                </a:tc>
              </a:tr>
            </a:tbl>
          </a:graphicData>
        </a:graphic>
      </p:graphicFrame>
      <p:sp>
        <p:nvSpPr>
          <p:cNvPr id="219" name="Rectangle 1"/>
          <p:cNvSpPr txBox="1"/>
          <p:nvPr/>
        </p:nvSpPr>
        <p:spPr>
          <a:xfrm>
            <a:off x="2633592" y="6499013"/>
            <a:ext cx="3364944" cy="287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400" i="1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(состояние на май 2015)</a:t>
            </a:r>
          </a:p>
        </p:txBody>
      </p:sp>
      <p:sp>
        <p:nvSpPr>
          <p:cNvPr id="220" name="TextBox 11"/>
          <p:cNvSpPr txBox="1"/>
          <p:nvPr/>
        </p:nvSpPr>
        <p:spPr>
          <a:xfrm>
            <a:off x="8178207" y="6488667"/>
            <a:ext cx="1532780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b="1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ИТОГО: 1375</a:t>
            </a:r>
          </a:p>
        </p:txBody>
      </p:sp>
      <p:sp>
        <p:nvSpPr>
          <p:cNvPr id="221" name="Text Box 5"/>
          <p:cNvSpPr txBox="1"/>
          <p:nvPr/>
        </p:nvSpPr>
        <p:spPr>
          <a:xfrm>
            <a:off x="297336" y="692695"/>
            <a:ext cx="10518648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III этап (с начала 90-х гг.) - </a:t>
            </a:r>
            <a:r>
              <a:rPr b="0">
                <a:solidFill>
                  <a:srgbClr val="000099"/>
                </a:solidFill>
              </a:rPr>
              <a:t>клинические испытания глубинных внутримозговых опухолей с применением пучков эпитепловых нейтронов от ядерных реакторов</a:t>
            </a: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III этап</a:t>
            </a:r>
          </a:p>
        </p:txBody>
      </p:sp>
      <p:sp>
        <p:nvSpPr>
          <p:cNvPr id="225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Text Box 5"/>
          <p:cNvSpPr txBox="1"/>
          <p:nvPr/>
        </p:nvSpPr>
        <p:spPr>
          <a:xfrm>
            <a:off x="297336" y="692695"/>
            <a:ext cx="10501556" cy="301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III этап (с начала 90-х гг.) - </a:t>
            </a:r>
            <a:r>
              <a:rPr b="0">
                <a:solidFill>
                  <a:srgbClr val="000099"/>
                </a:solidFill>
              </a:rPr>
              <a:t>клинические испытания глубинных внутримозговых опухолей с применением пучков эпитепловых нейтронов от ядерных реакторов</a:t>
            </a: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 b="0">
              <a:solidFill>
                <a:srgbClr val="000099"/>
              </a:solidFill>
            </a:endParaRPr>
          </a:p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Виды злокачественных опухолей, подвергнутых лечению на реакторах: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глиомы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меланома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опухоль шеи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менингиома 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мезотелиома плевры </a:t>
            </a:r>
          </a:p>
          <a:p>
            <a:pPr marL="1257300" indent="-449262">
              <a:buSzPct val="100000"/>
              <a:buFont typeface="Arial"/>
              <a:buChar char="•"/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гепатоцеллюлярная карцинома</a:t>
            </a:r>
          </a:p>
        </p:txBody>
      </p:sp>
      <p:pic>
        <p:nvPicPr>
          <p:cNvPr id="227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6505" y="3623416"/>
            <a:ext cx="9967315" cy="31346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0191" y="479685"/>
            <a:ext cx="9567473" cy="6378316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III этап</a:t>
            </a:r>
          </a:p>
        </p:txBody>
      </p:sp>
      <p:sp>
        <p:nvSpPr>
          <p:cNvPr id="23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3" name="Text Box 5"/>
          <p:cNvSpPr txBox="1"/>
          <p:nvPr/>
        </p:nvSpPr>
        <p:spPr>
          <a:xfrm>
            <a:off x="297337" y="692695"/>
            <a:ext cx="87654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KUR (KURRI)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III этап</a:t>
            </a:r>
          </a:p>
        </p:txBody>
      </p:sp>
      <p:sp>
        <p:nvSpPr>
          <p:cNvPr id="23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8" name="Text Box 5"/>
          <p:cNvSpPr txBox="1"/>
          <p:nvPr/>
        </p:nvSpPr>
        <p:spPr>
          <a:xfrm>
            <a:off x="297337" y="692695"/>
            <a:ext cx="8765448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KUR (KURRI)</a:t>
            </a:r>
          </a:p>
        </p:txBody>
      </p:sp>
      <p:pic>
        <p:nvPicPr>
          <p:cNvPr id="239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73926" y="479685"/>
            <a:ext cx="9593706" cy="63783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История БНЗТ – IV этап</a:t>
            </a:r>
          </a:p>
        </p:txBody>
      </p:sp>
      <p:sp>
        <p:nvSpPr>
          <p:cNvPr id="24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4" name="Text Box 5"/>
          <p:cNvSpPr txBox="1"/>
          <p:nvPr/>
        </p:nvSpPr>
        <p:spPr>
          <a:xfrm>
            <a:off x="297337" y="692695"/>
            <a:ext cx="8765448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 b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IV этап (с 1 июня 2020) </a:t>
            </a:r>
            <a:r>
              <a:rPr b="0"/>
              <a:t>- использованием ускорителей заряженных частиц для получения пучков эпитепловых нейтронов</a:t>
            </a:r>
          </a:p>
        </p:txBody>
      </p:sp>
      <p:sp>
        <p:nvSpPr>
          <p:cNvPr id="245" name="Text Box 5"/>
          <p:cNvSpPr txBox="1"/>
          <p:nvPr/>
        </p:nvSpPr>
        <p:spPr>
          <a:xfrm>
            <a:off x="189276" y="1700808"/>
            <a:ext cx="8873509" cy="4351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Сауервейн (NCT):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“Ключевой фактор для успеха БНЗТ в первую очередь заключается в коллаборации между различными дисциплинами, от ядерной физики до хирургии, от химии до радиационной онкологии, от математики до радиобиологии. …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Второй важный аспект состоит в наличии надежного источника нейтронов, размещаемого в клинике. До тех пор, пока технические проблемы не будут решены, не будет реального прогресса в БНЗТ.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Аспект лекарственных препаратов, который раньше часто казался узким местом БНЗТ, менее важен. Два препарата, которые уже использовались в клинических испытаниях, а именно, BSH и BPA, обеспечивают очень хороший градиент бора между некоторыми опухолями и окружающими нормальными клетками, чтобы планировать и продолжать клинические испытания.”</a:t>
            </a:r>
          </a:p>
        </p:txBody>
      </p:sp>
      <p:pic>
        <p:nvPicPr>
          <p:cNvPr id="246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rcRect l="16000" r="17876" b="7791"/>
          <a:stretch>
            <a:fillRect/>
          </a:stretch>
        </p:blipFill>
        <p:spPr>
          <a:xfrm>
            <a:off x="9687446" y="1339026"/>
            <a:ext cx="2504554" cy="375176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521" t="9698" r="2922" b="2787"/>
          <a:stretch>
            <a:fillRect/>
          </a:stretch>
        </p:blipFill>
        <p:spPr>
          <a:xfrm>
            <a:off x="465513" y="479685"/>
            <a:ext cx="11245975" cy="6378316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rPr dirty="0" err="1"/>
              <a:t>Текущий</a:t>
            </a:r>
            <a:r>
              <a:rPr dirty="0"/>
              <a:t> </a:t>
            </a:r>
            <a:r>
              <a:rPr dirty="0" err="1"/>
              <a:t>статус</a:t>
            </a:r>
            <a:endParaRPr dirty="0"/>
          </a:p>
        </p:txBody>
      </p:sp>
      <p:sp>
        <p:nvSpPr>
          <p:cNvPr id="25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Прямоугольник 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6" name="Прямая соединительная линия 6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7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rcRect l="24515" t="28870" r="24324" b="18126"/>
          <a:stretch>
            <a:fillRect/>
          </a:stretch>
        </p:blipFill>
        <p:spPr>
          <a:xfrm>
            <a:off x="2011933" y="0"/>
            <a:ext cx="10180067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4"/>
          <p:cNvSpPr txBox="1">
            <a:spLocks/>
          </p:cNvSpPr>
          <p:nvPr/>
        </p:nvSpPr>
        <p:spPr>
          <a:xfrm>
            <a:off x="148280" y="-1"/>
            <a:ext cx="10085007" cy="47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3333CC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/>
            <a:r>
              <a:rPr lang="ru-RU" dirty="0" smtClean="0"/>
              <a:t>Области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3037875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7789" t="22060" r="5357" b="1212"/>
          <a:stretch>
            <a:fillRect/>
          </a:stretch>
        </p:blipFill>
        <p:spPr>
          <a:xfrm>
            <a:off x="7257" y="420913"/>
            <a:ext cx="12184742" cy="6437088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Текущий статус</a:t>
            </a:r>
          </a:p>
        </p:txBody>
      </p:sp>
      <p:sp>
        <p:nvSpPr>
          <p:cNvPr id="25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5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Текущий статус</a:t>
            </a:r>
          </a:p>
        </p:txBody>
      </p:sp>
      <p:sp>
        <p:nvSpPr>
          <p:cNvPr id="26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1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662" t="10819" r="2191" b="6666"/>
          <a:stretch>
            <a:fillRect/>
          </a:stretch>
        </p:blipFill>
        <p:spPr>
          <a:xfrm>
            <a:off x="13368" y="479686"/>
            <a:ext cx="12165261" cy="6378314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Text Box 5"/>
          <p:cNvSpPr txBox="1"/>
          <p:nvPr/>
        </p:nvSpPr>
        <p:spPr>
          <a:xfrm>
            <a:off x="1974714" y="2719563"/>
            <a:ext cx="399129" cy="37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  <p:sp>
        <p:nvSpPr>
          <p:cNvPr id="263" name="Text Box 5"/>
          <p:cNvSpPr txBox="1"/>
          <p:nvPr/>
        </p:nvSpPr>
        <p:spPr>
          <a:xfrm>
            <a:off x="1974714" y="2950394"/>
            <a:ext cx="399129" cy="37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  <p:sp>
        <p:nvSpPr>
          <p:cNvPr id="264" name="Text Box 5"/>
          <p:cNvSpPr txBox="1"/>
          <p:nvPr/>
        </p:nvSpPr>
        <p:spPr>
          <a:xfrm>
            <a:off x="1974714" y="3181226"/>
            <a:ext cx="399129" cy="37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  <p:sp>
        <p:nvSpPr>
          <p:cNvPr id="265" name="Text Box 5"/>
          <p:cNvSpPr txBox="1"/>
          <p:nvPr/>
        </p:nvSpPr>
        <p:spPr>
          <a:xfrm>
            <a:off x="1974714" y="3438009"/>
            <a:ext cx="399129" cy="370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6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Текущий статус</a:t>
            </a:r>
          </a:p>
        </p:txBody>
      </p:sp>
      <p:sp>
        <p:nvSpPr>
          <p:cNvPr id="26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0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466" y="891915"/>
            <a:ext cx="4306405" cy="5681272"/>
          </a:xfrm>
          <a:prstGeom prst="rect">
            <a:avLst/>
          </a:prstGeom>
          <a:ln w="12700">
            <a:miter lim="400000"/>
          </a:ln>
        </p:spPr>
      </p:pic>
      <p:sp>
        <p:nvSpPr>
          <p:cNvPr id="271" name="Text Box 5"/>
          <p:cNvSpPr txBox="1"/>
          <p:nvPr/>
        </p:nvSpPr>
        <p:spPr>
          <a:xfrm>
            <a:off x="5516978" y="1028232"/>
            <a:ext cx="5523456" cy="24842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16.06.2023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M. Ahmed, ... S. Taskaev, ... K. Tsuchida.</a:t>
            </a:r>
          </a:p>
          <a:p>
            <a:pPr marL="268288" indent="-268288">
              <a:defRPr i="1"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Advances in Boron Neutron Capture Therapy.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International Atomic Energy Agency,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Vienna, Austria, June 2023, 416 p.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CRCP/BOR/002 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ISBN: 978-92-0-132723-9</a:t>
            </a:r>
          </a:p>
        </p:txBody>
      </p:sp>
      <p:pic>
        <p:nvPicPr>
          <p:cNvPr id="272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44200" y="574807"/>
            <a:ext cx="1447800" cy="12668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0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8" name="Text Box 5"/>
          <p:cNvSpPr txBox="1"/>
          <p:nvPr/>
        </p:nvSpPr>
        <p:spPr>
          <a:xfrm>
            <a:off x="297337" y="692695"/>
            <a:ext cx="8621432" cy="1684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Бор-нейтронозахватная терапия (БНЗТ) – </a:t>
            </a:r>
            <a:br/>
            <a:r>
              <a:t>избирательное уничтожение клеток злокачественных опухолей </a:t>
            </a:r>
            <a:br/>
            <a:r>
              <a:t>путём накопления в них стабильного изотопа бор-10 </a:t>
            </a:r>
            <a:br/>
            <a:r>
              <a:t>и последующего облучения эпитепловыми нейтронами.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БНЗТ – кандидат на методику лечения глиобластомы мозга и др.</a:t>
            </a:r>
          </a:p>
        </p:txBody>
      </p:sp>
      <p:pic>
        <p:nvPicPr>
          <p:cNvPr id="109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9542" y="2919866"/>
            <a:ext cx="6174947" cy="3877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3567" t="16175" r="12115" b="1858"/>
          <a:stretch>
            <a:fillRect/>
          </a:stretch>
        </p:blipFill>
        <p:spPr>
          <a:xfrm>
            <a:off x="1051290" y="479685"/>
            <a:ext cx="10154275" cy="6378316"/>
          </a:xfrm>
          <a:prstGeom prst="rect">
            <a:avLst/>
          </a:prstGeom>
          <a:ln w="12700">
            <a:miter lim="400000"/>
          </a:ln>
        </p:spPr>
      </p:pic>
      <p:sp>
        <p:nvSpPr>
          <p:cNvPr id="27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7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Текущий статус</a:t>
            </a:r>
          </a:p>
        </p:txBody>
      </p:sp>
      <p:sp>
        <p:nvSpPr>
          <p:cNvPr id="27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Рисунок 5" descr="Рисунок 5"/>
          <p:cNvPicPr>
            <a:picLocks noChangeAspect="1"/>
          </p:cNvPicPr>
          <p:nvPr/>
        </p:nvPicPr>
        <p:blipFill rotWithShape="1">
          <a:blip r:embed="rId2">
            <a:extLst/>
          </a:blip>
          <a:srcRect l="26157" t="7429" r="25857" b="1658"/>
          <a:stretch/>
        </p:blipFill>
        <p:spPr>
          <a:xfrm rot="5400000">
            <a:off x="3074428" y="-1774206"/>
            <a:ext cx="6471862" cy="10792550"/>
          </a:xfrm>
          <a:prstGeom prst="rect">
            <a:avLst/>
          </a:prstGeom>
          <a:ln w="12700">
            <a:miter lim="400000"/>
          </a:ln>
        </p:spPr>
      </p:pic>
      <p:sp>
        <p:nvSpPr>
          <p:cNvPr id="28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Текущий статус</a:t>
            </a:r>
          </a:p>
        </p:txBody>
      </p:sp>
      <p:sp>
        <p:nvSpPr>
          <p:cNvPr id="28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8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1. C-BENS (Sumitomo)</a:t>
            </a:r>
          </a:p>
        </p:txBody>
      </p:sp>
      <p:sp>
        <p:nvSpPr>
          <p:cNvPr id="28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7" name="Rectangle 4"/>
          <p:cNvSpPr txBox="1"/>
          <p:nvPr/>
        </p:nvSpPr>
        <p:spPr>
          <a:xfrm>
            <a:off x="194000" y="730739"/>
            <a:ext cx="11680430" cy="17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</a:defRPr>
            </a:pPr>
            <a:r>
              <a:t>C-BENS – 30 МэВ 1 мА циклотрон + Be мишень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1. Institute for Integrated Radiation and Nuclear Science, Kyoto University, Kumatori, Japan (c 2012)</a:t>
            </a:r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2. Southern Tohoku BNCT Research Center, Koriyama, Fukushima Prefecture, Japan (c 2016)</a:t>
            </a:r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3. Kansai BNCT Research Center, Medical University, Osaka, Japan (c 2020)</a:t>
            </a:r>
          </a:p>
        </p:txBody>
      </p:sp>
      <p:sp>
        <p:nvSpPr>
          <p:cNvPr id="288" name="Rectangle 4"/>
          <p:cNvSpPr txBox="1"/>
          <p:nvPr/>
        </p:nvSpPr>
        <p:spPr>
          <a:xfrm>
            <a:off x="194000" y="2313354"/>
            <a:ext cx="11680430" cy="2364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46824" indent="-246824" defTabSz="841247">
              <a:defRPr sz="1656">
                <a:solidFill>
                  <a:srgbClr val="3333CC"/>
                </a:solidFill>
              </a:defRPr>
            </a:pPr>
            <a:r>
              <a:t>12 марта 2020 компания Sumitomo получила разрешение на изготовление, продажу и применение в БНЗТ разработанных ими 30-МэВ циклотрона и бериллиевой мишени.</a:t>
            </a:r>
          </a:p>
          <a:p>
            <a:pPr marL="246824" indent="-246824" defTabSz="841247">
              <a:defRPr sz="1656">
                <a:solidFill>
                  <a:srgbClr val="3333CC"/>
                </a:solidFill>
              </a:defRPr>
            </a:pPr>
            <a:endParaRPr/>
          </a:p>
          <a:p>
            <a:pPr marL="246824" indent="-246824" defTabSz="841247">
              <a:defRPr sz="1656">
                <a:solidFill>
                  <a:srgbClr val="3333CC"/>
                </a:solidFill>
              </a:defRPr>
            </a:pPr>
            <a:r>
              <a:t>25 марта 2020 компания Stella Pharma получила разрешение на применение для БНЗТ «стеборонина» – препарата адресной доставки бора.</a:t>
            </a:r>
          </a:p>
          <a:p>
            <a:pPr marL="246824" indent="-246824" defTabSz="841247">
              <a:defRPr sz="1656">
                <a:solidFill>
                  <a:srgbClr val="3333CC"/>
                </a:solidFill>
              </a:defRPr>
            </a:pPr>
            <a:endParaRPr/>
          </a:p>
          <a:p>
            <a:pPr marL="246824" indent="-246824" defTabSz="841247">
              <a:defRPr sz="1656" b="1">
                <a:solidFill>
                  <a:srgbClr val="3333CC"/>
                </a:solidFill>
              </a:defRPr>
            </a:pPr>
            <a:r>
              <a:t>С 1 июня 2020 при поддержке медицинского страхования началось чистое клиническое БНЗТ в Медицинском колледже Осака и в госпитале в Корияма</a:t>
            </a:r>
          </a:p>
        </p:txBody>
      </p:sp>
      <p:pic>
        <p:nvPicPr>
          <p:cNvPr id="289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t="28268" b="34419"/>
          <a:stretch>
            <a:fillRect/>
          </a:stretch>
        </p:blipFill>
        <p:spPr>
          <a:xfrm>
            <a:off x="1462215" y="4589583"/>
            <a:ext cx="9144001" cy="22684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90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8552" y="60415"/>
            <a:ext cx="4114098" cy="363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1. C-BENS (Sumitomo)</a:t>
            </a:r>
          </a:p>
        </p:txBody>
      </p:sp>
      <p:sp>
        <p:nvSpPr>
          <p:cNvPr id="294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5" name="Rectangle 4"/>
          <p:cNvSpPr txBox="1"/>
          <p:nvPr/>
        </p:nvSpPr>
        <p:spPr>
          <a:xfrm>
            <a:off x="194000" y="730739"/>
            <a:ext cx="11680430" cy="17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</a:defRPr>
            </a:pPr>
            <a:r>
              <a:t>C-BENS – 30 МэВ 1 мА циклотрон + Be мишень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1. Institute for Integrated Radiation and Nuclear Science, Kyoto University, Kumatori, Japan (c 2012)</a:t>
            </a:r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2. Southern Tohoku BNCT Research Center, Koriyama, Fukushima Prefecture, Japan (c 2016)</a:t>
            </a:r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3. Kansai BNCT Research Center, Medical University, Osaka, Japan (c 2020)</a:t>
            </a:r>
          </a:p>
        </p:txBody>
      </p:sp>
      <p:pic>
        <p:nvPicPr>
          <p:cNvPr id="29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98552" y="60415"/>
            <a:ext cx="4114098" cy="363199"/>
          </a:xfrm>
          <a:prstGeom prst="rect">
            <a:avLst/>
          </a:prstGeom>
          <a:ln w="12700">
            <a:miter lim="400000"/>
          </a:ln>
        </p:spPr>
      </p:pic>
      <p:sp>
        <p:nvSpPr>
          <p:cNvPr id="297" name="object 3"/>
          <p:cNvSpPr/>
          <p:nvPr/>
        </p:nvSpPr>
        <p:spPr>
          <a:xfrm>
            <a:off x="4445" y="2594343"/>
            <a:ext cx="5350071" cy="4263659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98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05549" y="2594343"/>
            <a:ext cx="6386451" cy="42587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1. C-BENS (Sumitomo)</a:t>
            </a:r>
          </a:p>
        </p:txBody>
      </p:sp>
      <p:sp>
        <p:nvSpPr>
          <p:cNvPr id="30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3" name="Rectangle 4"/>
          <p:cNvSpPr txBox="1"/>
          <p:nvPr/>
        </p:nvSpPr>
        <p:spPr>
          <a:xfrm>
            <a:off x="194000" y="590880"/>
            <a:ext cx="11680430" cy="482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2016-2018 – клинические испытания фазы II – опухоли шеи и головы, глиобластома </a:t>
            </a:r>
          </a:p>
        </p:txBody>
      </p:sp>
      <p:pic>
        <p:nvPicPr>
          <p:cNvPr id="304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19856" t="13249" r="4783" b="45184"/>
          <a:stretch>
            <a:fillRect/>
          </a:stretch>
        </p:blipFill>
        <p:spPr>
          <a:xfrm>
            <a:off x="-1" y="959371"/>
            <a:ext cx="5122361" cy="2385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5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98552" y="60415"/>
            <a:ext cx="4114098" cy="36319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rcRect l="7686" t="8000" r="3556" b="63621"/>
          <a:stretch>
            <a:fillRect/>
          </a:stretch>
        </p:blipFill>
        <p:spPr>
          <a:xfrm>
            <a:off x="5274288" y="1184671"/>
            <a:ext cx="6917713" cy="2174019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rcRect l="1802" t="43233" r="40639" b="21453"/>
          <a:stretch>
            <a:fillRect/>
          </a:stretch>
        </p:blipFill>
        <p:spPr>
          <a:xfrm>
            <a:off x="5004390" y="4063674"/>
            <a:ext cx="7017489" cy="139641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Rectangle 4"/>
          <p:cNvSpPr txBox="1"/>
          <p:nvPr/>
        </p:nvSpPr>
        <p:spPr>
          <a:xfrm>
            <a:off x="45719" y="4034190"/>
            <a:ext cx="4592058" cy="1873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Prof. Shin-Ichi Miyatake:</a:t>
            </a:r>
            <a:r>
              <a:rPr i="1"/>
              <a:t> “In Japan, Japanese authority permitted BNCT only for these H&amp;N cancers, since June 2020. So we started accelerator-based BNCT since then with the coverage of national health insurance system”.</a:t>
            </a:r>
          </a:p>
        </p:txBody>
      </p:sp>
      <p:sp>
        <p:nvSpPr>
          <p:cNvPr id="309" name="Rectangle 4"/>
          <p:cNvSpPr txBox="1"/>
          <p:nvPr/>
        </p:nvSpPr>
        <p:spPr>
          <a:xfrm>
            <a:off x="5050111" y="5907359"/>
            <a:ext cx="6256199" cy="883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i="1"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+ refractory and recurrent high-grade meningiomas (17 cases for these 2 years) as clinical trial with governmental support</a:t>
            </a:r>
          </a:p>
        </p:txBody>
      </p:sp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2. iBNCT (University of Tsukuba)</a:t>
            </a:r>
          </a:p>
        </p:txBody>
      </p:sp>
      <p:sp>
        <p:nvSpPr>
          <p:cNvPr id="31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4" name="Rectangle 4"/>
          <p:cNvSpPr txBox="1"/>
          <p:nvPr/>
        </p:nvSpPr>
        <p:spPr>
          <a:xfrm>
            <a:off x="194000" y="730739"/>
            <a:ext cx="4863908" cy="17311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</a:defRPr>
            </a:pPr>
            <a:r>
              <a:t>iBNCT – 8 МэВ 5 мА линак + Be мишень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1. BNCT Center, Tokai, Ibaraki Prefecture, Japan</a:t>
            </a:r>
          </a:p>
        </p:txBody>
      </p:sp>
      <p:pic>
        <p:nvPicPr>
          <p:cNvPr id="315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235922" y="0"/>
            <a:ext cx="965201" cy="965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600" y="1700839"/>
            <a:ext cx="3749874" cy="250781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7" name="Picture 3" descr="Picture 3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30171" y="4357165"/>
            <a:ext cx="3748302" cy="2500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Рисунок 13" descr="Рисунок 13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33490" y="1956792"/>
            <a:ext cx="6863575" cy="4575718"/>
          </a:xfrm>
          <a:prstGeom prst="rect">
            <a:avLst/>
          </a:prstGeom>
          <a:ln w="12700">
            <a:miter lim="400000"/>
          </a:ln>
        </p:spPr>
      </p:pic>
      <p:sp>
        <p:nvSpPr>
          <p:cNvPr id="319" name="Rectangle 4"/>
          <p:cNvSpPr txBox="1"/>
          <p:nvPr/>
        </p:nvSpPr>
        <p:spPr>
          <a:xfrm>
            <a:off x="5149348" y="1235549"/>
            <a:ext cx="6534093" cy="61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Dr. Hiroaki Kumada: </a:t>
            </a:r>
            <a:r>
              <a:rPr i="1"/>
              <a:t>“Доклинические испытания стартовали с ноября 2021”.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3. CICS (Cancer Intelligence Care Systems)</a:t>
            </a:r>
          </a:p>
        </p:txBody>
      </p:sp>
      <p:sp>
        <p:nvSpPr>
          <p:cNvPr id="32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Rectangle 4"/>
          <p:cNvSpPr txBox="1"/>
          <p:nvPr/>
        </p:nvSpPr>
        <p:spPr>
          <a:xfrm>
            <a:off x="194001" y="730740"/>
            <a:ext cx="7245600" cy="1238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</a:defRPr>
            </a:pPr>
            <a:r>
              <a:t>CICS – 2,5 МэВ 20 мА линак (Hitachi) + Li мишень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1. National Cancer Center, Tokyo, Japan – клинические испытания с 2019 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2. Edogawa Hospital, Edogawa, Tokyo, Japan</a:t>
            </a:r>
          </a:p>
        </p:txBody>
      </p:sp>
      <p:pic>
        <p:nvPicPr>
          <p:cNvPr id="325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18727" t="32925" r="13306" b="9685"/>
          <a:stretch>
            <a:fillRect/>
          </a:stretch>
        </p:blipFill>
        <p:spPr>
          <a:xfrm>
            <a:off x="-1" y="3089273"/>
            <a:ext cx="5076826" cy="376872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" name="Рисунок 1" descr="Рисунок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217183" y="2220529"/>
            <a:ext cx="6974817" cy="463747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7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81567" y="-14861"/>
            <a:ext cx="1571626" cy="476251"/>
          </a:xfrm>
          <a:prstGeom prst="rect">
            <a:avLst/>
          </a:prstGeom>
          <a:ln w="12700">
            <a:miter lim="400000"/>
          </a:ln>
        </p:spPr>
      </p:pic>
      <p:sp>
        <p:nvSpPr>
          <p:cNvPr id="328" name="Rectangle 4"/>
          <p:cNvSpPr txBox="1"/>
          <p:nvPr/>
        </p:nvSpPr>
        <p:spPr>
          <a:xfrm>
            <a:off x="119572" y="1850534"/>
            <a:ext cx="4911533" cy="1238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>
                <a:solidFill>
                  <a:srgbClr val="3333CC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Prof. Hiroshi Igaki: </a:t>
            </a:r>
            <a:r>
              <a:rPr i="1"/>
              <a:t>“We have started a clinical trial of BNCT for skin melanoma and angiosarcoma in November 2019 (about one patient per month)”</a:t>
            </a:r>
            <a:r>
              <a:rPr>
                <a:latin typeface="+mj-lt"/>
                <a:ea typeface="+mj-ea"/>
                <a:cs typeface="+mj-cs"/>
                <a:sym typeface="Calibri"/>
              </a:rPr>
              <a:t>. 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4. nuBeam (Neutron Therapeutics)</a:t>
            </a:r>
          </a:p>
        </p:txBody>
      </p:sp>
      <p:sp>
        <p:nvSpPr>
          <p:cNvPr id="33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3" name="Rectangle 4"/>
          <p:cNvSpPr txBox="1"/>
          <p:nvPr/>
        </p:nvSpPr>
        <p:spPr>
          <a:xfrm>
            <a:off x="194000" y="730740"/>
            <a:ext cx="9493365" cy="24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</a:defRPr>
            </a:pPr>
            <a:r>
              <a:t>nuBeam – 2,5 МэВ 30 мА ускоритель прямого действия + Li мишень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1. Helsinki University Hospital, Helsinki, Finland 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2. Shonan Kamakura General Hospital, Kanagawa, Japan</a:t>
            </a:r>
            <a:br/>
            <a:r>
              <a:t>(Tokushukai Medical Group)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3. University of Birmingham, UK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4. University of Granada, Spain</a:t>
            </a:r>
            <a:endParaRPr sz="2400"/>
          </a:p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5. University Hospital of Brussels, Belgium</a:t>
            </a:r>
          </a:p>
        </p:txBody>
      </p:sp>
      <p:pic>
        <p:nvPicPr>
          <p:cNvPr id="334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t="12903" b="7078"/>
          <a:stretch>
            <a:fillRect/>
          </a:stretch>
        </p:blipFill>
        <p:spPr>
          <a:xfrm>
            <a:off x="0" y="3337384"/>
            <a:ext cx="5866258" cy="352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5" name="Рисунок 10" descr="Рисунок 10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3023" y="3337385"/>
            <a:ext cx="5588978" cy="35206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36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t="34226" b="30296"/>
          <a:stretch>
            <a:fillRect/>
          </a:stretch>
        </p:blipFill>
        <p:spPr>
          <a:xfrm>
            <a:off x="10130703" y="0"/>
            <a:ext cx="2061298" cy="7313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37" name="Picture 10" descr="Picture 10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400869" y="779281"/>
            <a:ext cx="4791131" cy="22585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Рисунок 13" descr="Рисунок 13"/>
          <p:cNvPicPr>
            <a:picLocks noChangeAspect="1"/>
          </p:cNvPicPr>
          <p:nvPr/>
        </p:nvPicPr>
        <p:blipFill>
          <a:blip r:embed="rId2">
            <a:extLst/>
          </a:blip>
          <a:srcRect t="12179"/>
          <a:stretch>
            <a:fillRect/>
          </a:stretch>
        </p:blipFill>
        <p:spPr>
          <a:xfrm>
            <a:off x="5945313" y="3054382"/>
            <a:ext cx="5774833" cy="3803617"/>
          </a:xfrm>
          <a:prstGeom prst="rect">
            <a:avLst/>
          </a:prstGeom>
          <a:ln w="12700">
            <a:miter lim="400000"/>
          </a:ln>
        </p:spPr>
      </p:pic>
      <p:sp>
        <p:nvSpPr>
          <p:cNvPr id="34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5. TAE + BINP</a:t>
            </a:r>
          </a:p>
        </p:txBody>
      </p:sp>
      <p:sp>
        <p:nvSpPr>
          <p:cNvPr id="34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3" name="Rectangle 4"/>
          <p:cNvSpPr txBox="1"/>
          <p:nvPr/>
        </p:nvSpPr>
        <p:spPr>
          <a:xfrm>
            <a:off x="194000" y="730739"/>
            <a:ext cx="11709025" cy="185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5605" indent="-265605" defTabSz="905255">
              <a:defRPr sz="1782" b="1">
                <a:solidFill>
                  <a:srgbClr val="3333CC"/>
                </a:solidFill>
              </a:defRPr>
            </a:pPr>
            <a:r>
              <a:t>2,5 МэВ 10 мА ускоритель-тандем VITA + Li мишень</a:t>
            </a:r>
            <a:endParaRPr sz="2376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1. ИЯФ СО РАН, Новосибирск, Россия</a:t>
            </a:r>
            <a:endParaRPr b="1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2. Xiamen Humanity Hospital, Xiamen, China</a:t>
            </a:r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3. National Cancer of Oncological Hadrontherapy CNAO, Pavia, Italy</a:t>
            </a:r>
            <a:endParaRPr sz="2376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4. НМИЦ онкологии им. Н.Н. Блохина, Москва, Россия </a:t>
            </a:r>
            <a:endParaRPr sz="2376"/>
          </a:p>
        </p:txBody>
      </p:sp>
      <p:pic>
        <p:nvPicPr>
          <p:cNvPr id="34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75580" y="584971"/>
            <a:ext cx="1439459" cy="472560"/>
          </a:xfrm>
          <a:prstGeom prst="rect">
            <a:avLst/>
          </a:prstGeom>
          <a:ln w="12700">
            <a:miter lim="400000"/>
          </a:ln>
        </p:spPr>
      </p:pic>
      <p:pic>
        <p:nvPicPr>
          <p:cNvPr id="34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551707" y="996447"/>
            <a:ext cx="1505566" cy="822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6" name="Изображение 2" descr="Изображение 2"/>
          <p:cNvPicPr>
            <a:picLocks noChangeAspect="1"/>
          </p:cNvPicPr>
          <p:nvPr/>
        </p:nvPicPr>
        <p:blipFill>
          <a:blip r:embed="rId5">
            <a:extLst/>
          </a:blip>
          <a:srcRect l="53149" t="37273" r="10434" b="11166"/>
          <a:stretch>
            <a:fillRect/>
          </a:stretch>
        </p:blipFill>
        <p:spPr>
          <a:xfrm>
            <a:off x="0" y="2974155"/>
            <a:ext cx="4809393" cy="3883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Рисунок 15" descr="Рисунок 15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593941" y="1841687"/>
            <a:ext cx="1421097" cy="418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Рисунок 16" descr="Рисунок 16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0523912" y="2336077"/>
            <a:ext cx="1561155" cy="64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Picture 31" descr="Picture 31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749200" y="584971"/>
            <a:ext cx="484087" cy="566736"/>
          </a:xfrm>
          <a:prstGeom prst="rect">
            <a:avLst/>
          </a:prstGeom>
          <a:ln w="12700">
            <a:miter lim="400000"/>
          </a:ln>
        </p:spPr>
      </p:pic>
      <p:sp>
        <p:nvSpPr>
          <p:cNvPr id="350" name="Прямоугольник 2"/>
          <p:cNvSpPr txBox="1"/>
          <p:nvPr/>
        </p:nvSpPr>
        <p:spPr>
          <a:xfrm>
            <a:off x="284712" y="2290975"/>
            <a:ext cx="7006678" cy="615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i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S.T.: “If  </a:t>
            </a:r>
            <a:r>
              <a:rPr baseline="30000"/>
              <a:t>7</a:t>
            </a:r>
            <a:r>
              <a:t>Li(p,n)</a:t>
            </a:r>
            <a:r>
              <a:rPr baseline="30000"/>
              <a:t>7</a:t>
            </a:r>
            <a:r>
              <a:t>Be reaction is the best, then it should be implemented. </a:t>
            </a:r>
          </a:p>
          <a:p>
            <a:pPr>
              <a:defRPr i="1">
                <a:solidFill>
                  <a:srgbClr val="333399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           If there is no suitable accelerator, then it must be invented”.</a:t>
            </a:r>
          </a:p>
        </p:txBody>
      </p:sp>
      <p:sp>
        <p:nvSpPr>
          <p:cNvPr id="351" name="Прямоугольник 5"/>
          <p:cNvSpPr txBox="1"/>
          <p:nvPr/>
        </p:nvSpPr>
        <p:spPr>
          <a:xfrm>
            <a:off x="1260321" y="6488667"/>
            <a:ext cx="3588616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68288" indent="-268288">
              <a:defRPr>
                <a:solidFill>
                  <a:srgbClr val="3333CC"/>
                </a:solidFill>
              </a:defRPr>
            </a:lvl1pPr>
          </a:lstStyle>
          <a:p>
            <a:r>
              <a:t>В Китае начали лечить с 09.10.2022.</a:t>
            </a:r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54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5. TAE + BINP</a:t>
            </a:r>
          </a:p>
        </p:txBody>
      </p:sp>
      <p:sp>
        <p:nvSpPr>
          <p:cNvPr id="355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6" name="Rectangle 4"/>
          <p:cNvSpPr txBox="1"/>
          <p:nvPr/>
        </p:nvSpPr>
        <p:spPr>
          <a:xfrm>
            <a:off x="194000" y="730739"/>
            <a:ext cx="11709025" cy="1856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5605" indent="-265605" defTabSz="905255">
              <a:defRPr sz="1782" b="1">
                <a:solidFill>
                  <a:srgbClr val="3333CC"/>
                </a:solidFill>
              </a:defRPr>
            </a:pPr>
            <a:r>
              <a:t>2,5 МэВ 10 мА ускоритель-тандем VITA + Li мишень</a:t>
            </a:r>
            <a:endParaRPr sz="2376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1. ИЯФ СО РАН, Новосибирск, Россия</a:t>
            </a:r>
            <a:endParaRPr b="1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2. Xiamen Humanity Hospital, Xiamen, China</a:t>
            </a:r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3. National Cancer of Oncological Hadrontherapy CNAO, Pavia, Italy</a:t>
            </a:r>
            <a:endParaRPr sz="2376"/>
          </a:p>
          <a:p>
            <a:pPr marL="265605" indent="-265605" defTabSz="905255">
              <a:defRPr sz="1782">
                <a:solidFill>
                  <a:srgbClr val="3333CC"/>
                </a:solidFill>
              </a:defRPr>
            </a:pPr>
            <a:r>
              <a:t>4. НМИЦ онкологии им. Н.Н. Блохина, Москва, Россия </a:t>
            </a:r>
            <a:endParaRPr sz="2376"/>
          </a:p>
        </p:txBody>
      </p:sp>
      <p:sp>
        <p:nvSpPr>
          <p:cNvPr id="357" name="Прямоугольник 5"/>
          <p:cNvSpPr txBox="1"/>
          <p:nvPr/>
        </p:nvSpPr>
        <p:spPr>
          <a:xfrm>
            <a:off x="1260321" y="6488667"/>
            <a:ext cx="3588616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marL="268288" indent="-268288">
              <a:defRPr>
                <a:solidFill>
                  <a:srgbClr val="3333CC"/>
                </a:solidFill>
              </a:defRPr>
            </a:lvl1pPr>
          </a:lstStyle>
          <a:p>
            <a:r>
              <a:t>В Китае начали лечить с 09.10.2022.</a:t>
            </a:r>
          </a:p>
        </p:txBody>
      </p:sp>
      <p:pic>
        <p:nvPicPr>
          <p:cNvPr id="358" name="Рисунок 18" descr="Рисунок 18"/>
          <p:cNvPicPr>
            <a:picLocks noChangeAspect="1"/>
          </p:cNvPicPr>
          <p:nvPr/>
        </p:nvPicPr>
        <p:blipFill>
          <a:blip r:embed="rId2">
            <a:extLst/>
          </a:blip>
          <a:srcRect l="49349" t="32419" r="12599" b="25621"/>
          <a:stretch>
            <a:fillRect/>
          </a:stretch>
        </p:blipFill>
        <p:spPr>
          <a:xfrm>
            <a:off x="148280" y="2321858"/>
            <a:ext cx="6757208" cy="4634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Рисунок 19" descr="Рисунок 19"/>
          <p:cNvPicPr>
            <a:picLocks noChangeAspect="1"/>
          </p:cNvPicPr>
          <p:nvPr/>
        </p:nvPicPr>
        <p:blipFill>
          <a:blip r:embed="rId3">
            <a:extLst/>
          </a:blip>
          <a:srcRect l="11054" t="24314" r="52032" b="38954"/>
          <a:stretch>
            <a:fillRect/>
          </a:stretch>
        </p:blipFill>
        <p:spPr>
          <a:xfrm>
            <a:off x="8122023" y="4338918"/>
            <a:ext cx="4069977" cy="25190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Рисунок 20" descr="Рисунок 20"/>
          <p:cNvPicPr>
            <a:picLocks noChangeAspect="1"/>
          </p:cNvPicPr>
          <p:nvPr/>
        </p:nvPicPr>
        <p:blipFill>
          <a:blip r:embed="rId4">
            <a:extLst/>
          </a:blip>
          <a:srcRect l="49268" t="57909" r="13331" b="30064"/>
          <a:stretch>
            <a:fillRect/>
          </a:stretch>
        </p:blipFill>
        <p:spPr>
          <a:xfrm>
            <a:off x="6642624" y="580428"/>
            <a:ext cx="5549376" cy="1109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1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564807" y="1310358"/>
            <a:ext cx="1505566" cy="822867"/>
          </a:xfrm>
          <a:prstGeom prst="rect">
            <a:avLst/>
          </a:prstGeom>
          <a:ln w="12700">
            <a:miter lim="400000"/>
          </a:ln>
        </p:spPr>
      </p:pic>
      <p:pic>
        <p:nvPicPr>
          <p:cNvPr id="362" name="Рисунок 21" descr="Рисунок 21"/>
          <p:cNvPicPr>
            <a:picLocks noChangeAspect="1"/>
          </p:cNvPicPr>
          <p:nvPr/>
        </p:nvPicPr>
        <p:blipFill>
          <a:blip r:embed="rId6">
            <a:extLst/>
          </a:blip>
          <a:srcRect l="49106" t="50719" r="13005" b="17123"/>
          <a:stretch>
            <a:fillRect/>
          </a:stretch>
        </p:blipFill>
        <p:spPr>
          <a:xfrm>
            <a:off x="8014445" y="2115670"/>
            <a:ext cx="4177555" cy="22053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1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1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4" name="Text Box 5"/>
          <p:cNvSpPr txBox="1"/>
          <p:nvPr/>
        </p:nvSpPr>
        <p:spPr>
          <a:xfrm>
            <a:off x="297337" y="692696"/>
            <a:ext cx="8621432" cy="117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свойства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: 	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1) </a:t>
            </a:r>
            <a:r>
              <a:rPr b="1"/>
              <a:t>сечение поглощения теплового нейтрона = 3 835 б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2) 84% </a:t>
            </a:r>
            <a:r>
              <a:rPr>
                <a:solidFill>
                  <a:srgbClr val="2D2D8A"/>
                </a:solidFill>
              </a:rPr>
              <a:t>энергии распада (2,79 МэВ) </a:t>
            </a:r>
            <a:r>
              <a:t>– внутри 10 мкм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3) бор нерадиоактивен и нетоксичен</a:t>
            </a:r>
          </a:p>
        </p:txBody>
      </p:sp>
      <p:pic>
        <p:nvPicPr>
          <p:cNvPr id="115" name="Рисунок 8" descr="Рисунок 8"/>
          <p:cNvPicPr>
            <a:picLocks noChangeAspect="1"/>
          </p:cNvPicPr>
          <p:nvPr/>
        </p:nvPicPr>
        <p:blipFill>
          <a:blip r:embed="rId2">
            <a:extLst/>
          </a:blip>
          <a:srcRect l="1661" t="14347" r="22638" b="19744"/>
          <a:stretch>
            <a:fillRect/>
          </a:stretch>
        </p:blipFill>
        <p:spPr>
          <a:xfrm>
            <a:off x="899591" y="2181057"/>
            <a:ext cx="6264698" cy="46389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Рисунок 6" descr="Рисунок 6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71581" y="1079746"/>
            <a:ext cx="4020421" cy="278945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Рисунок 9" descr="Рисунок 9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171580" y="4030586"/>
            <a:ext cx="4020420" cy="27894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t="10942"/>
          <a:stretch>
            <a:fillRect/>
          </a:stretch>
        </p:blipFill>
        <p:spPr>
          <a:xfrm>
            <a:off x="1113695" y="488183"/>
            <a:ext cx="9964609" cy="6369817"/>
          </a:xfrm>
          <a:prstGeom prst="rect">
            <a:avLst/>
          </a:prstGeom>
          <a:ln w="12700">
            <a:miter lim="400000"/>
          </a:ln>
        </p:spPr>
      </p:pic>
      <p:sp>
        <p:nvSpPr>
          <p:cNvPr id="36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5 марта 2021 – День БНЗТ</a:t>
            </a:r>
          </a:p>
        </p:txBody>
      </p:sp>
      <p:sp>
        <p:nvSpPr>
          <p:cNvPr id="36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5. BINP</a:t>
            </a:r>
          </a:p>
        </p:txBody>
      </p:sp>
      <p:sp>
        <p:nvSpPr>
          <p:cNvPr id="37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72" name="Рисунок 16" descr="Рисунок 1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478920" y="792815"/>
            <a:ext cx="1561155" cy="644607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Picture 31" descr="Picture 3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927966" y="833848"/>
            <a:ext cx="484087" cy="5667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4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545605"/>
            <a:ext cx="7496623" cy="5579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375" name="Рисунок 6" descr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700608" y="3488776"/>
            <a:ext cx="4491393" cy="33692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7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80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9773" t="24087" r="25340" b="13688"/>
          <a:stretch>
            <a:fillRect/>
          </a:stretch>
        </p:blipFill>
        <p:spPr>
          <a:xfrm>
            <a:off x="1579416" y="727364"/>
            <a:ext cx="8644243" cy="5060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381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l="13466" t="43398" r="26192" b="49010"/>
          <a:stretch>
            <a:fillRect/>
          </a:stretch>
        </p:blipFill>
        <p:spPr>
          <a:xfrm>
            <a:off x="619843" y="5881254"/>
            <a:ext cx="9435873" cy="613065"/>
          </a:xfrm>
          <a:prstGeom prst="rect">
            <a:avLst/>
          </a:prstGeom>
          <a:ln w="12700">
            <a:miter lim="400000"/>
          </a:ln>
        </p:spPr>
      </p:pic>
      <p:sp>
        <p:nvSpPr>
          <p:cNvPr id="382" name="Rectangle 4"/>
          <p:cNvSpPr txBox="1"/>
          <p:nvPr/>
        </p:nvSpPr>
        <p:spPr>
          <a:xfrm>
            <a:off x="10387483" y="6293382"/>
            <a:ext cx="1651424" cy="40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Response = </a:t>
            </a:r>
            <a:r>
              <a:rPr i="1"/>
              <a:t>f</a:t>
            </a:r>
            <a:r>
              <a:t> (</a:t>
            </a:r>
            <a:r>
              <a:rPr i="1"/>
              <a:t>t</a:t>
            </a:r>
            <a:r>
              <a:t>)</a:t>
            </a:r>
          </a:p>
        </p:txBody>
      </p:sp>
      <p:pic>
        <p:nvPicPr>
          <p:cNvPr id="38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6000" r="17876" b="7791"/>
          <a:stretch>
            <a:fillRect/>
          </a:stretch>
        </p:blipFill>
        <p:spPr>
          <a:xfrm>
            <a:off x="10653752" y="557971"/>
            <a:ext cx="1538248" cy="230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8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88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l="34250" t="14937" r="22438" b="25818"/>
          <a:stretch>
            <a:fillRect/>
          </a:stretch>
        </p:blipFill>
        <p:spPr>
          <a:xfrm>
            <a:off x="2128601" y="557972"/>
            <a:ext cx="7073588" cy="6301924"/>
          </a:xfrm>
          <a:prstGeom prst="rect">
            <a:avLst/>
          </a:prstGeom>
          <a:ln w="12700">
            <a:miter lim="400000"/>
          </a:ln>
        </p:spPr>
      </p:pic>
      <p:pic>
        <p:nvPicPr>
          <p:cNvPr id="389" name="Picture 13" descr="Picture 13"/>
          <p:cNvPicPr>
            <a:picLocks noChangeAspect="1"/>
          </p:cNvPicPr>
          <p:nvPr/>
        </p:nvPicPr>
        <p:blipFill>
          <a:blip r:embed="rId3">
            <a:extLst/>
          </a:blip>
          <a:srcRect l="16000" r="17876" b="7791"/>
          <a:stretch>
            <a:fillRect/>
          </a:stretch>
        </p:blipFill>
        <p:spPr>
          <a:xfrm>
            <a:off x="10653752" y="557971"/>
            <a:ext cx="1538248" cy="230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rcRect t="11091" b="5171"/>
          <a:stretch>
            <a:fillRect/>
          </a:stretch>
        </p:blipFill>
        <p:spPr>
          <a:xfrm>
            <a:off x="-2" y="479686"/>
            <a:ext cx="12187137" cy="6378314"/>
          </a:xfrm>
          <a:prstGeom prst="rect">
            <a:avLst/>
          </a:prstGeom>
          <a:ln w="12700">
            <a:miter lim="400000"/>
          </a:ln>
        </p:spPr>
      </p:pic>
      <p:sp>
        <p:nvSpPr>
          <p:cNvPr id="392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94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94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ectangle 4"/>
          <p:cNvSpPr txBox="1"/>
          <p:nvPr/>
        </p:nvSpPr>
        <p:spPr>
          <a:xfrm>
            <a:off x="194000" y="730739"/>
            <a:ext cx="6190032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rPr lang="ru-RU" dirty="0" smtClean="0"/>
              <a:t>Данные о сечении и выходе реакций</a:t>
            </a:r>
          </a:p>
          <a:p>
            <a:endParaRPr lang="ru-RU" dirty="0"/>
          </a:p>
          <a:p>
            <a:r>
              <a:rPr lang="ru-RU" dirty="0" smtClean="0"/>
              <a:t>Инструменты и методы измерения компонент доз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249676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99289" y="479685"/>
            <a:ext cx="6944881" cy="6272567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9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0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rPr dirty="0" err="1"/>
              <a:t>Выход</a:t>
            </a:r>
            <a:r>
              <a:rPr dirty="0"/>
              <a:t> </a:t>
            </a:r>
            <a:r>
              <a:rPr dirty="0" err="1"/>
              <a:t>нейтронов</a:t>
            </a:r>
            <a:endParaRPr dirty="0"/>
          </a:p>
        </p:txBody>
      </p:sp>
      <p:sp>
        <p:nvSpPr>
          <p:cNvPr id="401" name="Rectangle 4"/>
          <p:cNvSpPr txBox="1"/>
          <p:nvPr/>
        </p:nvSpPr>
        <p:spPr>
          <a:xfrm>
            <a:off x="293786" y="1386542"/>
            <a:ext cx="3883871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Li(p,n)</a:t>
            </a:r>
            <a:r>
              <a:t>7</a:t>
            </a:r>
            <a:r>
              <a:rPr baseline="0"/>
              <a:t>Be</a:t>
            </a:r>
          </a:p>
        </p:txBody>
      </p:sp>
      <p:pic>
        <p:nvPicPr>
          <p:cNvPr id="402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l="8155" t="16199" r="15330" b="48536"/>
          <a:stretch>
            <a:fillRect/>
          </a:stretch>
        </p:blipFill>
        <p:spPr>
          <a:xfrm>
            <a:off x="-1" y="4351333"/>
            <a:ext cx="4999291" cy="1645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0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7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t>Доза гамма-излучения +</a:t>
            </a:r>
          </a:p>
        </p:txBody>
      </p:sp>
      <p:sp>
        <p:nvSpPr>
          <p:cNvPr id="408" name="Rectangle 4"/>
          <p:cNvSpPr txBox="1"/>
          <p:nvPr/>
        </p:nvSpPr>
        <p:spPr>
          <a:xfrm>
            <a:off x="293786" y="1386542"/>
            <a:ext cx="3883871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Li(p,p‘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7</a:t>
            </a:r>
            <a:r>
              <a:rPr baseline="0"/>
              <a:t>Li</a:t>
            </a:r>
          </a:p>
        </p:txBody>
      </p:sp>
      <p:pic>
        <p:nvPicPr>
          <p:cNvPr id="409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932000" y="1079999"/>
            <a:ext cx="7239470" cy="56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1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1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4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t>Доза гамма-излучения +</a:t>
            </a:r>
          </a:p>
        </p:txBody>
      </p:sp>
      <p:sp>
        <p:nvSpPr>
          <p:cNvPr id="415" name="Rectangle 4"/>
          <p:cNvSpPr txBox="1"/>
          <p:nvPr/>
        </p:nvSpPr>
        <p:spPr>
          <a:xfrm>
            <a:off x="194000" y="1377996"/>
            <a:ext cx="3883871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Li(p,p‘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7</a:t>
            </a:r>
            <a:r>
              <a:rPr baseline="0"/>
              <a:t>Li</a:t>
            </a:r>
          </a:p>
        </p:txBody>
      </p:sp>
      <p:pic>
        <p:nvPicPr>
          <p:cNvPr id="416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7310" t="12816" r="17087" b="38398"/>
          <a:stretch>
            <a:fillRect/>
          </a:stretch>
        </p:blipFill>
        <p:spPr>
          <a:xfrm>
            <a:off x="0" y="3718145"/>
            <a:ext cx="4932001" cy="2555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417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00" y="1079999"/>
            <a:ext cx="7239470" cy="56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1715" y="539572"/>
            <a:ext cx="1179756" cy="103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rcRect l="18134" t="7601" r="16860" b="39689"/>
          <a:stretch>
            <a:fillRect/>
          </a:stretch>
        </p:blipFill>
        <p:spPr>
          <a:xfrm>
            <a:off x="-1" y="4033615"/>
            <a:ext cx="4973683" cy="2525653"/>
          </a:xfrm>
          <a:prstGeom prst="rect">
            <a:avLst/>
          </a:prstGeom>
          <a:ln w="12700">
            <a:miter lim="400000"/>
          </a:ln>
        </p:spPr>
      </p:pic>
      <p:sp>
        <p:nvSpPr>
          <p:cNvPr id="421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22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23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4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t>Доза гамма-излучения +</a:t>
            </a:r>
          </a:p>
        </p:txBody>
      </p:sp>
      <p:sp>
        <p:nvSpPr>
          <p:cNvPr id="425" name="Rectangle 4"/>
          <p:cNvSpPr txBox="1"/>
          <p:nvPr/>
        </p:nvSpPr>
        <p:spPr>
          <a:xfrm>
            <a:off x="194000" y="1377996"/>
            <a:ext cx="4521206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Li(p,p‘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aseline="0"/>
              <a:t>)</a:t>
            </a:r>
            <a:r>
              <a:t>7</a:t>
            </a:r>
            <a:r>
              <a:rPr baseline="0"/>
              <a:t>Li + 4 точки, в том числе на 2,5 МэВ</a:t>
            </a:r>
          </a:p>
        </p:txBody>
      </p:sp>
      <p:pic>
        <p:nvPicPr>
          <p:cNvPr id="426" name="Рисунок 9" descr="Рисунок 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2000" y="1079999"/>
            <a:ext cx="7239470" cy="56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7" name="Рисунок 2" descr="Рисунок 2"/>
          <p:cNvPicPr>
            <a:picLocks noChangeAspect="1"/>
          </p:cNvPicPr>
          <p:nvPr/>
        </p:nvPicPr>
        <p:blipFill>
          <a:blip r:embed="rId4">
            <a:extLst/>
          </a:blip>
          <a:srcRect l="18955" t="12783" r="45624" b="46997"/>
          <a:stretch>
            <a:fillRect/>
          </a:stretch>
        </p:blipFill>
        <p:spPr>
          <a:xfrm>
            <a:off x="896263" y="1709460"/>
            <a:ext cx="2935149" cy="23494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8" name="Picture 2" descr="Picture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991715" y="539572"/>
            <a:ext cx="1179756" cy="103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2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2" name="Text Box 5"/>
          <p:cNvSpPr txBox="1"/>
          <p:nvPr/>
        </p:nvSpPr>
        <p:spPr>
          <a:xfrm>
            <a:off x="297337" y="692696"/>
            <a:ext cx="8621432" cy="117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свойства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: 	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1) </a:t>
            </a:r>
            <a:r>
              <a:rPr b="1"/>
              <a:t>сечение поглощения теплового нейтрона = 3 835 б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2) 84% </a:t>
            </a:r>
            <a:r>
              <a:rPr>
                <a:solidFill>
                  <a:srgbClr val="2D2D8A"/>
                </a:solidFill>
              </a:rPr>
              <a:t>энергии распада (2,79 МэВ) </a:t>
            </a:r>
            <a:r>
              <a:t>– внутри 10 мкм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3) бор нерадиоактивен и нетоксичен</a:t>
            </a:r>
          </a:p>
        </p:txBody>
      </p:sp>
      <p:graphicFrame>
        <p:nvGraphicFramePr>
          <p:cNvPr id="123" name="Таблица 6"/>
          <p:cNvGraphicFramePr/>
          <p:nvPr/>
        </p:nvGraphicFramePr>
        <p:xfrm>
          <a:off x="2734355" y="2393550"/>
          <a:ext cx="6912769" cy="446445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303955"/>
                <a:gridCol w="2303955"/>
                <a:gridCol w="2304859"/>
              </a:tblGrid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Изотоп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Вид реакции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Сечение, б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  <a:r>
                        <a:rPr baseline="0"/>
                        <a:t>He </a:t>
                      </a:r>
                      <a:r>
                        <a:rPr sz="1200" b="0" baseline="0"/>
                        <a:t>(0,000013 %)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(n,p)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5 333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6</a:t>
                      </a:r>
                      <a:r>
                        <a:rPr baseline="0"/>
                        <a:t>Li </a:t>
                      </a:r>
                      <a:r>
                        <a:rPr sz="1200" b="0" baseline="0"/>
                        <a:t>(7,5 %)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940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10</a:t>
                      </a:r>
                      <a:r>
                        <a:rPr baseline="0"/>
                        <a:t>B </a:t>
                      </a:r>
                      <a:r>
                        <a:rPr sz="1200" b="0" baseline="0"/>
                        <a:t>(20 %)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3 835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113</a:t>
                      </a:r>
                      <a:r>
                        <a:rPr baseline="0"/>
                        <a:t>Cd </a:t>
                      </a:r>
                      <a:r>
                        <a:rPr sz="1200" b="0" baseline="0"/>
                        <a:t>(12 %)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20 600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135</a:t>
                      </a:r>
                      <a:r>
                        <a:rPr baseline="0"/>
                        <a:t>Xe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(9,14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2 720 000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149</a:t>
                      </a:r>
                      <a:r>
                        <a:rPr baseline="0"/>
                        <a:t>Sm </a:t>
                      </a:r>
                      <a:r>
                        <a:rPr sz="1200" b="0" baseline="0"/>
                        <a:t>(14%)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42 080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151</a:t>
                      </a:r>
                      <a:r>
                        <a:rPr baseline="0"/>
                        <a:t>Eu </a:t>
                      </a:r>
                      <a:r>
                        <a:rPr sz="1200" b="0" baseline="0"/>
                        <a:t>(48 %)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9 200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155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61 100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157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259 000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174</a:t>
                      </a:r>
                      <a:r>
                        <a:rPr baseline="0"/>
                        <a:t>Hf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(2 10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15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лет, </a:t>
                      </a:r>
                      <a:r>
                        <a:rPr sz="1200" b="0" baseline="0">
                          <a:solidFill>
                            <a:srgbClr val="4D4D4D"/>
                          </a:solidFill>
                        </a:rPr>
                        <a:t>0,16 %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561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  <a:r>
                        <a:rPr baseline="0"/>
                        <a:t>Hg </a:t>
                      </a:r>
                      <a:r>
                        <a:rPr sz="1200" b="0" baseline="0"/>
                        <a:t>(17 %)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2 150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235</a:t>
                      </a:r>
                      <a:r>
                        <a:rPr baseline="0"/>
                        <a:t>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(7 10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8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681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241</a:t>
                      </a:r>
                      <a:r>
                        <a:rPr baseline="0"/>
                        <a:t>Pu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(13,2 года)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1 380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242</a:t>
                      </a:r>
                      <a:r>
                        <a:rPr baseline="0"/>
                        <a:t>Am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(16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8 000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24" name="Прямоугольник 9"/>
          <p:cNvSpPr txBox="1"/>
          <p:nvPr/>
        </p:nvSpPr>
        <p:spPr>
          <a:xfrm>
            <a:off x="2708067" y="2017715"/>
            <a:ext cx="797345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Все ядра с сечением поглощения теплового нейтрона более 500 б</a:t>
            </a:r>
          </a:p>
        </p:txBody>
      </p:sp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3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33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t>Поток альфа-частиц</a:t>
            </a:r>
          </a:p>
        </p:txBody>
      </p:sp>
      <p:sp>
        <p:nvSpPr>
          <p:cNvPr id="434" name="Rectangle 4"/>
          <p:cNvSpPr txBox="1"/>
          <p:nvPr/>
        </p:nvSpPr>
        <p:spPr>
          <a:xfrm>
            <a:off x="194000" y="1377996"/>
            <a:ext cx="3883871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aseline="0"/>
              <a:t>)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a</a:t>
            </a:r>
          </a:p>
        </p:txBody>
      </p:sp>
      <p:pic>
        <p:nvPicPr>
          <p:cNvPr id="435" name="Рисунок 9" descr="Рисунок 9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3999" y="1079999"/>
            <a:ext cx="6961818" cy="56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991715" y="539572"/>
            <a:ext cx="1179756" cy="103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4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41" name="Rectangle 4"/>
          <p:cNvSpPr txBox="1"/>
          <p:nvPr/>
        </p:nvSpPr>
        <p:spPr>
          <a:xfrm>
            <a:off x="194000" y="730739"/>
            <a:ext cx="3683887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t>Поток альфа-частиц</a:t>
            </a:r>
          </a:p>
        </p:txBody>
      </p:sp>
      <p:sp>
        <p:nvSpPr>
          <p:cNvPr id="442" name="Rectangle 4"/>
          <p:cNvSpPr txBox="1"/>
          <p:nvPr/>
        </p:nvSpPr>
        <p:spPr>
          <a:xfrm>
            <a:off x="194000" y="1377996"/>
            <a:ext cx="3883871" cy="8071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aseline="30000">
                <a:solidFill>
                  <a:srgbClr val="3333CC"/>
                </a:solidFill>
              </a:defRPr>
            </a:pPr>
            <a:r>
              <a:t>7</a:t>
            </a:r>
            <a:r>
              <a:rPr baseline="0"/>
              <a:t>Li(p,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aseline="0"/>
              <a:t>)</a:t>
            </a:r>
            <a:r>
              <a:rPr baseline="0">
                <a:latin typeface="Symbol"/>
                <a:ea typeface="Symbol"/>
                <a:cs typeface="Symbol"/>
                <a:sym typeface="Symbol"/>
              </a:rPr>
              <a:t>a</a:t>
            </a:r>
          </a:p>
        </p:txBody>
      </p:sp>
      <p:pic>
        <p:nvPicPr>
          <p:cNvPr id="443" name="Рисунок 10" descr="Рисунок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3999" y="1079999"/>
            <a:ext cx="6888493" cy="56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Рисунок 2" descr="Рисунок 2"/>
          <p:cNvPicPr>
            <a:picLocks noChangeAspect="1"/>
          </p:cNvPicPr>
          <p:nvPr/>
        </p:nvPicPr>
        <p:blipFill>
          <a:blip r:embed="rId3">
            <a:extLst/>
          </a:blip>
          <a:srcRect l="18296" t="12711" r="17199" b="43426"/>
          <a:stretch>
            <a:fillRect/>
          </a:stretch>
        </p:blipFill>
        <p:spPr>
          <a:xfrm>
            <a:off x="0" y="4046247"/>
            <a:ext cx="5184000" cy="25169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icture 2" descr="Picture 2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991715" y="539572"/>
            <a:ext cx="1179756" cy="10322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3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394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Rectangle 4"/>
          <p:cNvSpPr txBox="1"/>
          <p:nvPr/>
        </p:nvSpPr>
        <p:spPr>
          <a:xfrm>
            <a:off x="194000" y="730739"/>
            <a:ext cx="6190032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</a:defRPr>
            </a:lvl1pPr>
          </a:lstStyle>
          <a:p>
            <a:r>
              <a:rPr lang="ru-RU" dirty="0" smtClean="0"/>
              <a:t>Данные о сечении и выходе реакций</a:t>
            </a:r>
          </a:p>
          <a:p>
            <a:endParaRPr lang="ru-RU" dirty="0"/>
          </a:p>
          <a:p>
            <a:r>
              <a:rPr lang="ru-RU" dirty="0" smtClean="0"/>
              <a:t>Инструменты и методы измерения компонент доз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23163567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4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4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50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19773" t="24087" r="25340" b="13688"/>
          <a:stretch>
            <a:fillRect/>
          </a:stretch>
        </p:blipFill>
        <p:spPr>
          <a:xfrm>
            <a:off x="1579416" y="727364"/>
            <a:ext cx="8644243" cy="5060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l="13466" t="43398" r="26192" b="49010"/>
          <a:stretch>
            <a:fillRect/>
          </a:stretch>
        </p:blipFill>
        <p:spPr>
          <a:xfrm>
            <a:off x="619843" y="5881254"/>
            <a:ext cx="9435873" cy="613065"/>
          </a:xfrm>
          <a:prstGeom prst="rect">
            <a:avLst/>
          </a:prstGeom>
          <a:ln w="12700">
            <a:miter lim="400000"/>
          </a:ln>
        </p:spPr>
      </p:pic>
      <p:sp>
        <p:nvSpPr>
          <p:cNvPr id="452" name="Rectangle 4"/>
          <p:cNvSpPr txBox="1"/>
          <p:nvPr/>
        </p:nvSpPr>
        <p:spPr>
          <a:xfrm>
            <a:off x="10387483" y="6293382"/>
            <a:ext cx="1651424" cy="401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>
                <a:solidFill>
                  <a:srgbClr val="3333CC"/>
                </a:solidFill>
              </a:defRPr>
            </a:pPr>
            <a:r>
              <a:t>Response = </a:t>
            </a:r>
            <a:r>
              <a:rPr i="1"/>
              <a:t>f</a:t>
            </a:r>
            <a:r>
              <a:t> (</a:t>
            </a:r>
            <a:r>
              <a:rPr i="1"/>
              <a:t>t</a:t>
            </a:r>
            <a:r>
              <a:t>)</a:t>
            </a:r>
          </a:p>
        </p:txBody>
      </p:sp>
      <p:pic>
        <p:nvPicPr>
          <p:cNvPr id="453" name="Picture 13" descr="Picture 13"/>
          <p:cNvPicPr>
            <a:picLocks noChangeAspect="1"/>
          </p:cNvPicPr>
          <p:nvPr/>
        </p:nvPicPr>
        <p:blipFill>
          <a:blip r:embed="rId4">
            <a:extLst/>
          </a:blip>
          <a:srcRect l="16000" r="17876" b="7791"/>
          <a:stretch>
            <a:fillRect/>
          </a:stretch>
        </p:blipFill>
        <p:spPr>
          <a:xfrm>
            <a:off x="10653752" y="557971"/>
            <a:ext cx="1538248" cy="230425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5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5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8" name="Rectangle 4"/>
          <p:cNvSpPr txBox="1"/>
          <p:nvPr/>
        </p:nvSpPr>
        <p:spPr>
          <a:xfrm>
            <a:off x="194000" y="730739"/>
            <a:ext cx="6537095" cy="18928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малогабаритный детектор нейтронов с парой литьевых </a:t>
            </a:r>
            <a:br/>
            <a:r>
              <a:t>полистирольных сцинтилляторов, </a:t>
            </a:r>
            <a:br/>
            <a:r>
              <a:t>один из которых обогащен бором </a:t>
            </a:r>
          </a:p>
          <a:p>
            <a: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– измеряет борную дозу и дозу гамма-излучения</a:t>
            </a:r>
          </a:p>
        </p:txBody>
      </p:sp>
      <p:pic>
        <p:nvPicPr>
          <p:cNvPr id="459" name="Рисунок 3" descr="Рисунок 3"/>
          <p:cNvPicPr>
            <a:picLocks noChangeAspect="1"/>
          </p:cNvPicPr>
          <p:nvPr/>
        </p:nvPicPr>
        <p:blipFill>
          <a:blip r:embed="rId2">
            <a:extLst/>
          </a:blip>
          <a:srcRect l="38493" t="13583" r="26273" b="54766"/>
          <a:stretch>
            <a:fillRect/>
          </a:stretch>
        </p:blipFill>
        <p:spPr>
          <a:xfrm>
            <a:off x="34044" y="3889016"/>
            <a:ext cx="4574860" cy="2934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460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143481" y="620684"/>
            <a:ext cx="4928617" cy="311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1" name="Рисунок 6" descr="Рисунок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43481" y="3722802"/>
            <a:ext cx="4928617" cy="311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2" name="Рисунок 2" descr="Рисунок 2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321473" y="2043169"/>
            <a:ext cx="3656860" cy="33592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6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6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67" name="Rectangle 4"/>
          <p:cNvSpPr txBox="1"/>
          <p:nvPr/>
        </p:nvSpPr>
        <p:spPr>
          <a:xfrm>
            <a:off x="193999" y="730739"/>
            <a:ext cx="11767123" cy="3482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«Клеточный» дозиметр – измеряет сумму дозы быстрых нейтронов и азотной дозы</a:t>
            </a:r>
          </a:p>
          <a:p>
            <a: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268288" indent="-268288">
              <a:defRPr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Клеточные культуры облучают двумя разными излучениями (только фотонным и фотонным с нейтронным) в течение одинакового времени и добиваются одинаковой выживаемости клеточных культур, размещаемых в одном и том же положении по отношению к литиевой мишени. </a:t>
            </a:r>
          </a:p>
          <a:p>
            <a:pPr marL="268288" indent="-268288">
              <a:defRPr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Поскольку выживаемость клеточных культур одинаковая и время облучения одинаковое, одинаков и биологический эффект двух разных ионизирующих излучений, и полученные эквивалентные дозы. </a:t>
            </a:r>
          </a:p>
          <a:p>
            <a:pPr marL="268288" indent="-268288">
              <a:defRPr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 первом случае чистого фотонного излучения эквивалентную дозу измеряют дозиметром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-излучения. Во втором случае смешанного излучения, фотонного и нейтронного, дозиметром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 </a:t>
            </a:r>
            <a:r>
              <a:t>-излучения измеряют только часть эквивалентной дозы, обусловленную фотонным излучением. Оставшуюся часть эквивалентной дозы, а именно сумму азотной дозы и дозы быстрых нейтронов, определяют как разницу измеренных доз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 </a:t>
            </a:r>
            <a:r>
              <a:t>-излучения при фотонном излучении и смешанном.</a:t>
            </a:r>
          </a:p>
        </p:txBody>
      </p:sp>
      <p:pic>
        <p:nvPicPr>
          <p:cNvPr id="468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7353" t="15076" r="7145" b="54767"/>
          <a:stretch>
            <a:fillRect/>
          </a:stretch>
        </p:blipFill>
        <p:spPr>
          <a:xfrm>
            <a:off x="4579556" y="4668973"/>
            <a:ext cx="7612445" cy="19169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7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3" name="Rectangle 4"/>
          <p:cNvSpPr txBox="1"/>
          <p:nvPr/>
        </p:nvSpPr>
        <p:spPr>
          <a:xfrm>
            <a:off x="193999" y="730739"/>
            <a:ext cx="10895450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Активационный датчик потока эпитепловых нейтронов (</a:t>
            </a:r>
            <a:r>
              <a:rPr baseline="30000"/>
              <a:t>71</a:t>
            </a:r>
            <a:r>
              <a:t>Ga(n,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t>)</a:t>
            </a:r>
            <a:r>
              <a:rPr baseline="30000"/>
              <a:t>72</a:t>
            </a:r>
            <a:r>
              <a:t>Ga)</a:t>
            </a:r>
          </a:p>
        </p:txBody>
      </p:sp>
      <p:pic>
        <p:nvPicPr>
          <p:cNvPr id="474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88537" y="1445829"/>
            <a:ext cx="3101453" cy="23542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5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37013" y="2029625"/>
            <a:ext cx="7154987" cy="3943887"/>
          </a:xfrm>
          <a:prstGeom prst="rect">
            <a:avLst/>
          </a:prstGeom>
          <a:ln w="12700">
            <a:miter lim="400000"/>
          </a:ln>
        </p:spPr>
      </p:pic>
      <p:pic>
        <p:nvPicPr>
          <p:cNvPr id="476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rcRect l="38226" t="13583" r="26807" b="58255"/>
          <a:stretch>
            <a:fillRect/>
          </a:stretch>
        </p:blipFill>
        <p:spPr>
          <a:xfrm>
            <a:off x="148280" y="4153258"/>
            <a:ext cx="4532487" cy="26064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rPr lang="ru-RU" dirty="0" smtClean="0"/>
              <a:t>Дозиметрия</a:t>
            </a:r>
            <a:endParaRPr dirty="0"/>
          </a:p>
        </p:txBody>
      </p:sp>
      <p:sp>
        <p:nvSpPr>
          <p:cNvPr id="48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1" name="Text Box 5"/>
          <p:cNvSpPr txBox="1"/>
          <p:nvPr/>
        </p:nvSpPr>
        <p:spPr>
          <a:xfrm>
            <a:off x="297336" y="692695"/>
            <a:ext cx="1134327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ru-RU" dirty="0" smtClean="0"/>
              <a:t>Мгновенная гамма-спектроскопия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 lang="ru-RU" dirty="0"/>
          </a:p>
          <a:p>
            <a:pPr marL="268288" lvl="0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lang="en-US" i="1" dirty="0">
                <a:sym typeface="Arial"/>
              </a:rPr>
              <a:t>Kobayashi T., Kanda K.</a:t>
            </a:r>
            <a:r>
              <a:rPr lang="en-US" dirty="0">
                <a:sym typeface="Arial"/>
              </a:rPr>
              <a:t> Microanalysis system of ppm order B-10 concentrations in tissue for neutron capture therapy by prompt gamma-ray spectrometry // </a:t>
            </a:r>
            <a:r>
              <a:rPr lang="en-US" dirty="0" err="1">
                <a:sym typeface="Arial"/>
              </a:rPr>
              <a:t>Nucl</a:t>
            </a:r>
            <a:r>
              <a:rPr lang="en-US" dirty="0">
                <a:sym typeface="Arial"/>
              </a:rPr>
              <a:t>. </a:t>
            </a:r>
            <a:r>
              <a:rPr lang="en-US" dirty="0" err="1">
                <a:sym typeface="Arial"/>
              </a:rPr>
              <a:t>Instrum</a:t>
            </a:r>
            <a:r>
              <a:rPr lang="en-US" dirty="0">
                <a:sym typeface="Arial"/>
              </a:rPr>
              <a:t>. Methods Phys. Res. 1983. V. 204. P. 525–531.</a:t>
            </a:r>
            <a:endParaRPr lang="ru-RU" dirty="0">
              <a:sym typeface="Arial"/>
            </a:endParaRP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endParaRPr dirty="0"/>
          </a:p>
        </p:txBody>
      </p:sp>
      <p:pic>
        <p:nvPicPr>
          <p:cNvPr id="482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89542" y="2919866"/>
            <a:ext cx="6174947" cy="38775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85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Дозиметрия</a:t>
            </a:r>
          </a:p>
        </p:txBody>
      </p:sp>
      <p:sp>
        <p:nvSpPr>
          <p:cNvPr id="486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7" name="Rectangle 4"/>
          <p:cNvSpPr txBox="1"/>
          <p:nvPr/>
        </p:nvSpPr>
        <p:spPr>
          <a:xfrm>
            <a:off x="193999" y="730739"/>
            <a:ext cx="10895450" cy="11396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b="1">
                <a:solidFill>
                  <a:srgbClr val="3333CC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Мгновенная гамма-спектрометрия</a:t>
            </a:r>
          </a:p>
        </p:txBody>
      </p:sp>
      <p:pic>
        <p:nvPicPr>
          <p:cNvPr id="488" name="Изображение" descr="Изображение"/>
          <p:cNvPicPr>
            <a:picLocks noChangeAspect="1"/>
          </p:cNvPicPr>
          <p:nvPr/>
        </p:nvPicPr>
        <p:blipFill rotWithShape="1">
          <a:blip r:embed="rId2">
            <a:extLst/>
          </a:blip>
          <a:srcRect l="12876" t="21852" r="2170" b="15288"/>
          <a:stretch/>
        </p:blipFill>
        <p:spPr>
          <a:xfrm>
            <a:off x="866963" y="1647891"/>
            <a:ext cx="10458074" cy="50257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rPr lang="ru-RU" dirty="0" smtClean="0"/>
              <a:t>Дозиметрия</a:t>
            </a:r>
            <a:endParaRPr dirty="0"/>
          </a:p>
        </p:txBody>
      </p:sp>
      <p:sp>
        <p:nvSpPr>
          <p:cNvPr id="48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t="27273" r="16969" b="14266"/>
          <a:stretch/>
        </p:blipFill>
        <p:spPr bwMode="auto">
          <a:xfrm>
            <a:off x="1094509" y="692696"/>
            <a:ext cx="10002982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993986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7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28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9" name="Text Box 5"/>
          <p:cNvSpPr txBox="1"/>
          <p:nvPr/>
        </p:nvSpPr>
        <p:spPr>
          <a:xfrm>
            <a:off x="297337" y="692696"/>
            <a:ext cx="8621432" cy="117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свойства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: 	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1) сечение поглощения теплового нейтрона = 3 835 б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2) </a:t>
            </a:r>
            <a:r>
              <a:rPr b="1"/>
              <a:t>84% </a:t>
            </a:r>
            <a:r>
              <a:rPr b="1">
                <a:solidFill>
                  <a:srgbClr val="2D2D8A"/>
                </a:solidFill>
              </a:rPr>
              <a:t>энергии распада (2,79 МэВ) </a:t>
            </a:r>
            <a:r>
              <a:rPr b="1"/>
              <a:t>– внутри 10 мкм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3) бор нерадиоактивен и нетоксичен</a:t>
            </a:r>
          </a:p>
        </p:txBody>
      </p:sp>
      <p:pic>
        <p:nvPicPr>
          <p:cNvPr id="130" name="Picture 7" descr="Picture 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6000" y="2325379"/>
            <a:ext cx="6134242" cy="3852014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Прямоугольник 10"/>
          <p:cNvSpPr txBox="1"/>
          <p:nvPr/>
        </p:nvSpPr>
        <p:spPr>
          <a:xfrm>
            <a:off x="8746278" y="2127729"/>
            <a:ext cx="2284825" cy="40952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b="1" baseline="30000"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10</a:t>
            </a:r>
            <a:r>
              <a:rPr baseline="0"/>
              <a:t>B(n,</a:t>
            </a:r>
            <a:r>
              <a:rPr b="0" baseline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aseline="0"/>
              <a:t>)</a:t>
            </a:r>
            <a:r>
              <a:t>7</a:t>
            </a:r>
            <a:r>
              <a:rPr baseline="0"/>
              <a:t>Li:</a:t>
            </a: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 6,1% -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 + </a:t>
            </a:r>
            <a:r>
              <a:rPr baseline="30000"/>
              <a:t>7</a:t>
            </a:r>
            <a:r>
              <a:t>Li</a:t>
            </a: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93,9% -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 + </a:t>
            </a:r>
            <a:r>
              <a:rPr baseline="30000"/>
              <a:t>7</a:t>
            </a:r>
            <a:r>
              <a:t>Li +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g</a:t>
            </a:r>
          </a:p>
          <a:p>
            <a:pPr>
              <a:def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defRPr>
            </a:pPr>
            <a:endParaRPr>
              <a:latin typeface="Symbol"/>
              <a:ea typeface="Symbol"/>
              <a:cs typeface="Symbol"/>
              <a:sym typeface="Symbol"/>
            </a:endParaRP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длина пробега:</a:t>
            </a: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     = 7,5 мкм</a:t>
            </a:r>
          </a:p>
          <a:p>
            <a:pPr>
              <a:defRPr baseline="30000"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7</a:t>
            </a:r>
            <a:r>
              <a:rPr baseline="0"/>
              <a:t>Li    = 5,1 мкм</a:t>
            </a:r>
          </a:p>
          <a:p>
            <a:pPr marL="285750" indent="-285750">
              <a:buSzPct val="100000"/>
              <a:buFont typeface="Symbol"/>
              <a:buChar char="g"/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~ 10 см</a:t>
            </a:r>
          </a:p>
          <a:p>
            <a:pPr marL="285750" indent="-285750">
              <a:buSzPct val="100000"/>
              <a:buFont typeface="Symbol"/>
              <a:buChar char="g"/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84% от 2,79 МэВ</a:t>
            </a: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выделяется в области 10 мкм =</a:t>
            </a:r>
          </a:p>
          <a:p>
            <a:pPr>
              <a:defRPr>
                <a:solidFill>
                  <a:srgbClr val="2D2D8A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размер клеток млекопитающих</a:t>
            </a:r>
            <a:endParaRPr>
              <a:latin typeface="Symbol"/>
              <a:ea typeface="Symbol"/>
              <a:cs typeface="Symbol"/>
              <a:sym typeface="Symbol"/>
            </a:endParaRPr>
          </a:p>
        </p:txBody>
      </p:sp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79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rPr lang="ru-RU" dirty="0" smtClean="0"/>
              <a:t>Дозиметрия</a:t>
            </a:r>
            <a:endParaRPr dirty="0"/>
          </a:p>
        </p:txBody>
      </p:sp>
      <p:sp>
        <p:nvSpPr>
          <p:cNvPr id="480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85" t="27412" r="16516" b="14126"/>
          <a:stretch/>
        </p:blipFill>
        <p:spPr bwMode="auto">
          <a:xfrm>
            <a:off x="983432" y="836712"/>
            <a:ext cx="10058401" cy="579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284956"/>
      </p:ext>
    </p:extLst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Препараты адресной доставки бора</a:t>
            </a:r>
          </a:p>
        </p:txBody>
      </p:sp>
      <p:sp>
        <p:nvSpPr>
          <p:cNvPr id="49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34483105"/>
      </p:ext>
    </p:extLst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Препараты адресной доставки бора</a:t>
            </a:r>
          </a:p>
        </p:txBody>
      </p:sp>
      <p:sp>
        <p:nvSpPr>
          <p:cNvPr id="49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93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44152" t="17449" r="30870" b="7035"/>
          <a:stretch>
            <a:fillRect/>
          </a:stretch>
        </p:blipFill>
        <p:spPr>
          <a:xfrm>
            <a:off x="0" y="562707"/>
            <a:ext cx="3888867" cy="6295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494" name="Рисунок 7" descr="Рисунок 7"/>
          <p:cNvPicPr>
            <a:picLocks noChangeAspect="1"/>
          </p:cNvPicPr>
          <p:nvPr/>
        </p:nvPicPr>
        <p:blipFill>
          <a:blip r:embed="rId3">
            <a:extLst/>
          </a:blip>
          <a:srcRect l="43108" t="15379" r="29826" b="10689"/>
          <a:stretch>
            <a:fillRect/>
          </a:stretch>
        </p:blipFill>
        <p:spPr>
          <a:xfrm>
            <a:off x="3788126" y="562708"/>
            <a:ext cx="4304031" cy="62952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95" name="Рисунок 8" descr="Рисунок 8"/>
          <p:cNvPicPr>
            <a:picLocks noChangeAspect="1"/>
          </p:cNvPicPr>
          <p:nvPr/>
        </p:nvPicPr>
        <p:blipFill>
          <a:blip r:embed="rId4">
            <a:extLst/>
          </a:blip>
          <a:srcRect l="49824" t="30357" r="21105" b="6090"/>
          <a:stretch>
            <a:fillRect/>
          </a:stretch>
        </p:blipFill>
        <p:spPr>
          <a:xfrm>
            <a:off x="8449409" y="676333"/>
            <a:ext cx="3742593" cy="61875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98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Лечение</a:t>
            </a:r>
          </a:p>
        </p:txBody>
      </p:sp>
      <p:sp>
        <p:nvSpPr>
          <p:cNvPr id="499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00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" y="623842"/>
            <a:ext cx="5811140" cy="3268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1" name="Рисунок 3" descr="Рисунок 3"/>
          <p:cNvPicPr>
            <a:picLocks noChangeAspect="1"/>
          </p:cNvPicPr>
          <p:nvPr/>
        </p:nvPicPr>
        <p:blipFill>
          <a:blip r:embed="rId3">
            <a:extLst/>
          </a:blip>
          <a:srcRect l="8065" t="16574" r="8747" b="48660"/>
          <a:stretch>
            <a:fillRect/>
          </a:stretch>
        </p:blipFill>
        <p:spPr>
          <a:xfrm>
            <a:off x="6096000" y="1199433"/>
            <a:ext cx="6061369" cy="1808686"/>
          </a:xfrm>
          <a:prstGeom prst="rect">
            <a:avLst/>
          </a:prstGeom>
          <a:ln w="12700">
            <a:miter lim="400000"/>
          </a:ln>
        </p:spPr>
      </p:pic>
      <p:pic>
        <p:nvPicPr>
          <p:cNvPr id="502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rcRect l="8243" t="16822" r="8568" b="49033"/>
          <a:stretch>
            <a:fillRect/>
          </a:stretch>
        </p:blipFill>
        <p:spPr>
          <a:xfrm>
            <a:off x="6033330" y="3727865"/>
            <a:ext cx="6007696" cy="17605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Жизнь VITA</a:t>
            </a:r>
          </a:p>
        </p:txBody>
      </p:sp>
      <p:sp>
        <p:nvSpPr>
          <p:cNvPr id="51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12" name="Рисунок 5" descr="Рисунок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3883" y="1340143"/>
            <a:ext cx="7488118" cy="4992078"/>
          </a:xfrm>
          <a:prstGeom prst="rect">
            <a:avLst/>
          </a:prstGeom>
          <a:ln w="12700">
            <a:miter lim="400000"/>
          </a:ln>
        </p:spPr>
      </p:pic>
      <p:sp>
        <p:nvSpPr>
          <p:cNvPr id="513" name="Rectangle 4"/>
          <p:cNvSpPr txBox="1"/>
          <p:nvPr/>
        </p:nvSpPr>
        <p:spPr>
          <a:xfrm>
            <a:off x="384502" y="1727020"/>
            <a:ext cx="5034538" cy="47804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defTabSz="795527">
              <a:defRPr sz="1392" b="1">
                <a:solidFill>
                  <a:srgbClr val="3333CC"/>
                </a:solidFill>
              </a:defRPr>
            </a:pPr>
            <a:r>
              <a:t>High power DC proton/deuteron beam</a:t>
            </a:r>
            <a:r>
              <a:rPr b="0"/>
              <a:t> (20 kW)</a:t>
            </a:r>
            <a:r>
              <a:t>:</a:t>
            </a:r>
            <a:r>
              <a:rPr b="0"/>
              <a:t> 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r>
              <a:t>Energy: ranges from 0.3 MeV to 2.3 MeV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r>
              <a:t>Monochromaticity and stability: 0.1%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r>
              <a:t>Current: ranges from 1 pA to 10 mA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r>
              <a:t>Current stability: 0.4 %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endParaRPr sz="2088"/>
          </a:p>
          <a:p>
            <a:pPr defTabSz="795527">
              <a:defRPr sz="1392" b="1">
                <a:solidFill>
                  <a:srgbClr val="3333CC"/>
                </a:solidFill>
              </a:defRPr>
            </a:pPr>
            <a:r>
              <a:t>High flux neutron beam </a:t>
            </a:r>
            <a:r>
              <a:rPr b="0"/>
              <a:t>(2 10</a:t>
            </a:r>
            <a:r>
              <a:rPr b="0" baseline="29701"/>
              <a:t>12</a:t>
            </a:r>
            <a:r>
              <a:rPr b="0"/>
              <a:t> s</a:t>
            </a:r>
            <a:r>
              <a:rPr b="0" baseline="29701"/>
              <a:t>-1</a:t>
            </a:r>
            <a:r>
              <a:rPr b="0"/>
              <a:t>):</a:t>
            </a:r>
            <a:endParaRPr sz="2088"/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cold (heavy water moderator @ cryo-temp.)</a:t>
            </a:r>
            <a:endParaRPr sz="2088"/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thermal (D</a:t>
            </a:r>
            <a:r>
              <a:rPr baseline="-27839"/>
              <a:t>2</a:t>
            </a:r>
            <a:r>
              <a:t>O or Plexiglas moderator)</a:t>
            </a:r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epithermal (MgF</a:t>
            </a:r>
            <a:r>
              <a:rPr baseline="-27839"/>
              <a:t>2</a:t>
            </a:r>
            <a:r>
              <a:t> moderator)</a:t>
            </a:r>
            <a:endParaRPr sz="2088"/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exclusively epithermal (no fast and thermal)</a:t>
            </a:r>
            <a:endParaRPr sz="2088"/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over-epithermal</a:t>
            </a:r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monoenergetic (kinematic collimation)</a:t>
            </a:r>
            <a:endParaRPr sz="2088"/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r>
              <a:t>fast </a:t>
            </a:r>
          </a:p>
          <a:p>
            <a:pPr marL="248602" indent="-248602" defTabSz="795527">
              <a:buSzPct val="100000"/>
              <a:buChar char="-"/>
              <a:defRPr sz="1392">
                <a:solidFill>
                  <a:srgbClr val="3333CC"/>
                </a:solidFill>
              </a:defRPr>
            </a:pPr>
            <a:endParaRPr/>
          </a:p>
          <a:p>
            <a:pPr defTabSz="795527">
              <a:defRPr sz="1392" b="1">
                <a:solidFill>
                  <a:srgbClr val="3333CC"/>
                </a:solidFill>
              </a:defRPr>
            </a:pPr>
            <a:r>
              <a:t>Bright source of photons: </a:t>
            </a:r>
            <a:r>
              <a:rPr b="0"/>
              <a:t>478 keV - </a:t>
            </a:r>
            <a:r>
              <a:rPr b="0" baseline="29701"/>
              <a:t>7</a:t>
            </a:r>
            <a:r>
              <a:rPr b="0"/>
              <a:t>Li(p,p’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g</a:t>
            </a:r>
            <a:r>
              <a:rPr b="0"/>
              <a:t>)</a:t>
            </a:r>
            <a:r>
              <a:rPr b="0" baseline="29701"/>
              <a:t>7</a:t>
            </a:r>
            <a:r>
              <a:rPr b="0"/>
              <a:t>Li</a:t>
            </a:r>
            <a:endParaRPr sz="2088"/>
          </a:p>
          <a:p>
            <a:pPr defTabSz="795527">
              <a:defRPr sz="1392">
                <a:solidFill>
                  <a:srgbClr val="3333CC"/>
                </a:solidFill>
              </a:defRPr>
            </a:pPr>
            <a:r>
              <a:t>                                               511 keV – </a:t>
            </a:r>
            <a:r>
              <a:rPr baseline="29701"/>
              <a:t>19</a:t>
            </a:r>
            <a:r>
              <a:t>F(p,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e</a:t>
            </a:r>
            <a:r>
              <a:rPr baseline="29701"/>
              <a:t>+</a:t>
            </a:r>
            <a:r>
              <a:t>e</a:t>
            </a:r>
            <a:r>
              <a:rPr baseline="29701"/>
              <a:t>-</a:t>
            </a:r>
            <a:r>
              <a:t>)</a:t>
            </a:r>
            <a:r>
              <a:rPr baseline="29701"/>
              <a:t>16</a:t>
            </a:r>
            <a:r>
              <a:t>O</a:t>
            </a:r>
            <a:endParaRPr sz="2088"/>
          </a:p>
          <a:p>
            <a:pPr defTabSz="795527">
              <a:defRPr sz="1392" b="1">
                <a:solidFill>
                  <a:srgbClr val="3333CC"/>
                </a:solidFill>
              </a:defRPr>
            </a:pPr>
            <a:r>
              <a:t>Bright source of 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t>-particles: </a:t>
            </a:r>
            <a:r>
              <a:rPr b="0" baseline="29701"/>
              <a:t>7</a:t>
            </a:r>
            <a:r>
              <a:rPr b="0"/>
              <a:t>Li(p,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0"/>
              <a:t>)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0"/>
              <a:t>, </a:t>
            </a:r>
            <a:r>
              <a:rPr b="0" baseline="29701"/>
              <a:t>11</a:t>
            </a:r>
            <a:r>
              <a:rPr b="0"/>
              <a:t>B(p,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0"/>
              <a:t>)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aa</a:t>
            </a:r>
          </a:p>
          <a:p>
            <a:pPr defTabSz="795527">
              <a:defRPr sz="1392" b="1">
                <a:solidFill>
                  <a:srgbClr val="3333CC"/>
                </a:solidFill>
              </a:defRPr>
            </a:pPr>
            <a:r>
              <a:t>Bright source of positrons: </a:t>
            </a:r>
            <a:r>
              <a:rPr b="0" baseline="29701"/>
              <a:t>19</a:t>
            </a:r>
            <a:r>
              <a:rPr b="0"/>
              <a:t>F(p,</a:t>
            </a:r>
            <a:r>
              <a:rPr b="0"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 b="0"/>
              <a:t>e</a:t>
            </a:r>
            <a:r>
              <a:rPr b="0" baseline="29701"/>
              <a:t>+</a:t>
            </a:r>
            <a:r>
              <a:rPr b="0"/>
              <a:t>e</a:t>
            </a:r>
            <a:r>
              <a:rPr b="0" baseline="29701"/>
              <a:t>-</a:t>
            </a:r>
            <a:r>
              <a:rPr b="0"/>
              <a:t>)</a:t>
            </a:r>
            <a:r>
              <a:rPr b="0" baseline="29701"/>
              <a:t>16</a:t>
            </a:r>
            <a:r>
              <a:rPr b="0"/>
              <a:t>O</a:t>
            </a:r>
            <a:endParaRPr sz="2088"/>
          </a:p>
        </p:txBody>
      </p:sp>
      <p:sp>
        <p:nvSpPr>
          <p:cNvPr id="514" name="Rectangle 4"/>
          <p:cNvSpPr txBox="1"/>
          <p:nvPr/>
        </p:nvSpPr>
        <p:spPr>
          <a:xfrm>
            <a:off x="445462" y="512533"/>
            <a:ext cx="5829918" cy="1463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lnSpc>
                <a:spcPct val="90000"/>
              </a:lnSpc>
              <a:defRPr sz="2000" b="1">
                <a:solidFill>
                  <a:srgbClr val="3333CC"/>
                </a:solidFill>
              </a:defRPr>
            </a:pPr>
            <a:r>
              <a:t>Neutron source </a:t>
            </a:r>
            <a:r>
              <a:rPr b="0"/>
              <a:t>is a state-of-the-art device comprising </a:t>
            </a:r>
            <a:endParaRPr sz="2400"/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000">
                <a:solidFill>
                  <a:srgbClr val="3333CC"/>
                </a:solidFill>
              </a:defRPr>
            </a:pPr>
            <a:r>
              <a:t>the Vacuum Insulated Tandem Accelerator (VITA)</a:t>
            </a:r>
            <a:endParaRPr sz="2400"/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000">
                <a:solidFill>
                  <a:srgbClr val="3333CC"/>
                </a:solidFill>
              </a:defRPr>
            </a:pPr>
            <a:r>
              <a:t>a solid lithium target</a:t>
            </a:r>
            <a:endParaRPr sz="2400"/>
          </a:p>
          <a:p>
            <a:pPr marL="342900" indent="-342900">
              <a:lnSpc>
                <a:spcPct val="90000"/>
              </a:lnSpc>
              <a:buSzPct val="100000"/>
              <a:buFont typeface="Arial"/>
              <a:buChar char="•"/>
              <a:defRPr sz="2000">
                <a:solidFill>
                  <a:srgbClr val="3333CC"/>
                </a:solidFill>
              </a:defRPr>
            </a:pPr>
            <a:r>
              <a:t>a Beam Shaping Assembly</a:t>
            </a:r>
          </a:p>
        </p:txBody>
      </p:sp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Прямоугольник 3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БНЗТ команда</a:t>
            </a:r>
          </a:p>
        </p:txBody>
      </p:sp>
      <p:sp>
        <p:nvSpPr>
          <p:cNvPr id="518" name="Прямая соединительная линия 5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9" name="Rectangle 4"/>
          <p:cNvSpPr txBox="1"/>
          <p:nvPr/>
        </p:nvSpPr>
        <p:spPr>
          <a:xfrm>
            <a:off x="11082133" y="-1"/>
            <a:ext cx="1064147" cy="479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 algn="r" defTabSz="365760">
              <a:lnSpc>
                <a:spcPct val="90000"/>
              </a:lnSpc>
              <a:spcBef>
                <a:spcPts val="400"/>
              </a:spcBef>
              <a:defRPr sz="960">
                <a:solidFill>
                  <a:srgbClr val="3333CC"/>
                </a:solidFill>
              </a:defRPr>
            </a:pPr>
            <a:r>
              <a:t>05/19</a:t>
            </a:r>
          </a:p>
          <a:p>
            <a:pPr defTabSz="365760">
              <a:lnSpc>
                <a:spcPct val="90000"/>
              </a:lnSpc>
              <a:spcBef>
                <a:spcPts val="400"/>
              </a:spcBef>
              <a:defRPr sz="960" b="1">
                <a:solidFill>
                  <a:srgbClr val="3333CC"/>
                </a:solidFill>
              </a:defRPr>
            </a:pPr>
            <a:endParaRPr/>
          </a:p>
          <a:p>
            <a:pPr defTabSz="365760">
              <a:lnSpc>
                <a:spcPct val="90000"/>
              </a:lnSpc>
              <a:spcBef>
                <a:spcPts val="400"/>
              </a:spcBef>
              <a:defRPr sz="720">
                <a:solidFill>
                  <a:srgbClr val="3333CC"/>
                </a:solidFill>
              </a:defRPr>
            </a:pPr>
            <a:endParaRPr/>
          </a:p>
          <a:p>
            <a:pPr defTabSz="365760">
              <a:lnSpc>
                <a:spcPct val="90000"/>
              </a:lnSpc>
              <a:spcBef>
                <a:spcPts val="400"/>
              </a:spcBef>
              <a:defRPr sz="720">
                <a:solidFill>
                  <a:srgbClr val="3333CC"/>
                </a:solidFill>
              </a:defRPr>
            </a:pPr>
            <a:endParaRPr/>
          </a:p>
        </p:txBody>
      </p:sp>
      <p:pic>
        <p:nvPicPr>
          <p:cNvPr id="520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99541"/>
            <a:ext cx="12192000" cy="58589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" name="Рисунок 7" descr="Рисунок 7"/>
          <p:cNvPicPr>
            <a:picLocks noChangeAspect="1"/>
          </p:cNvPicPr>
          <p:nvPr/>
        </p:nvPicPr>
        <p:blipFill>
          <a:blip r:embed="rId2">
            <a:extLst/>
          </a:blip>
          <a:srcRect l="26042" t="14033" r="45276"/>
          <a:stretch>
            <a:fillRect/>
          </a:stretch>
        </p:blipFill>
        <p:spPr>
          <a:xfrm>
            <a:off x="8229600" y="479685"/>
            <a:ext cx="3962401" cy="6375058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4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/>
          <a:p>
            <a:pPr algn="l">
              <a:defRPr>
                <a:solidFill>
                  <a:srgbClr val="3333CC"/>
                </a:solidFill>
              </a:defRPr>
            </a:pPr>
            <a:r>
              <a:t>Жизнь VITA</a:t>
            </a:r>
          </a:p>
        </p:txBody>
      </p:sp>
      <p:sp>
        <p:nvSpPr>
          <p:cNvPr id="525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526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2256339"/>
            <a:ext cx="7972662" cy="3162049"/>
          </a:xfrm>
          <a:prstGeom prst="rect">
            <a:avLst/>
          </a:prstGeom>
          <a:ln w="12700">
            <a:miter lim="400000"/>
          </a:ln>
        </p:spPr>
      </p:pic>
      <p:sp>
        <p:nvSpPr>
          <p:cNvPr id="527" name="Rectangle 4"/>
          <p:cNvSpPr txBox="1"/>
          <p:nvPr/>
        </p:nvSpPr>
        <p:spPr>
          <a:xfrm>
            <a:off x="194000" y="848635"/>
            <a:ext cx="11625255" cy="1759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pPr>
              <a:defRPr sz="2400">
                <a:solidFill>
                  <a:srgbClr val="3333CC"/>
                </a:solidFill>
              </a:defRPr>
            </a:pPr>
            <a:r>
              <a:t>Измерена зависимость прозрачности оптического волокна </a:t>
            </a:r>
            <a:br/>
            <a:r>
              <a:t>от флюенса  быстрых нейтронов до величины </a:t>
            </a:r>
            <a:br/>
            <a:r>
              <a:t>3 10</a:t>
            </a:r>
            <a:r>
              <a:rPr baseline="30000"/>
              <a:t>14</a:t>
            </a:r>
            <a:r>
              <a:t> нейтронов/см</a:t>
            </a:r>
            <a:r>
              <a:rPr baseline="30000"/>
              <a:t>2</a:t>
            </a:r>
          </a:p>
        </p:txBody>
      </p:sp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479685"/>
            <a:ext cx="4453009" cy="6378316"/>
          </a:xfrm>
          <a:prstGeom prst="rect">
            <a:avLst/>
          </a:prstGeom>
          <a:ln w="12700">
            <a:miter lim="400000"/>
          </a:ln>
        </p:spPr>
      </p:pic>
      <p:sp>
        <p:nvSpPr>
          <p:cNvPr id="530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31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Заключение</a:t>
            </a:r>
          </a:p>
        </p:txBody>
      </p:sp>
      <p:sp>
        <p:nvSpPr>
          <p:cNvPr id="532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3" name="Rectangle 4"/>
          <p:cNvSpPr txBox="1"/>
          <p:nvPr/>
        </p:nvSpPr>
        <p:spPr>
          <a:xfrm>
            <a:off x="5265420" y="959370"/>
            <a:ext cx="6609010" cy="54493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>
            <a:lvl1pPr marL="268288" indent="-268288">
              <a:defRPr sz="2400">
                <a:solidFill>
                  <a:srgbClr val="3333CC"/>
                </a:solidFill>
              </a:defRPr>
            </a:lvl1pPr>
          </a:lstStyle>
          <a:p>
            <a:r>
              <a:t>БНЗТ – самая сложная высокотехнологичная методика лечения больных, достойная того, чтобы посвятить ей свою научную карьеру</a:t>
            </a:r>
          </a:p>
        </p:txBody>
      </p:sp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Рисунок 4" descr="Рисунок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85033" y="5255259"/>
            <a:ext cx="1333371" cy="1333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6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2" y="1"/>
            <a:ext cx="10297685" cy="686512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Text Box 17"/>
          <p:cNvSpPr txBox="1"/>
          <p:nvPr/>
        </p:nvSpPr>
        <p:spPr>
          <a:xfrm>
            <a:off x="10473173" y="549150"/>
            <a:ext cx="1673107" cy="11322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000" b="1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Спасибо за внимание!</a:t>
            </a:r>
            <a:endParaRPr sz="3200"/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4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35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6" name="Text Box 5"/>
          <p:cNvSpPr txBox="1"/>
          <p:nvPr/>
        </p:nvSpPr>
        <p:spPr>
          <a:xfrm>
            <a:off x="297337" y="692696"/>
            <a:ext cx="8621432" cy="117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свойства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: 	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1) сечение поглощения теплового нейтрона = 3 835 б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2) </a:t>
            </a:r>
            <a:r>
              <a:rPr b="1"/>
              <a:t>84% </a:t>
            </a:r>
            <a:r>
              <a:rPr b="1">
                <a:solidFill>
                  <a:srgbClr val="2D2D8A"/>
                </a:solidFill>
              </a:rPr>
              <a:t>энергии распада (2,79 МэВ) </a:t>
            </a:r>
            <a:r>
              <a:rPr b="1"/>
              <a:t>– внутри 10 мкм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3) бор нерадиоактивен и нетоксичен</a:t>
            </a:r>
          </a:p>
        </p:txBody>
      </p:sp>
      <p:graphicFrame>
        <p:nvGraphicFramePr>
          <p:cNvPr id="137" name="Таблица 8"/>
          <p:cNvGraphicFramePr/>
          <p:nvPr/>
        </p:nvGraphicFramePr>
        <p:xfrm>
          <a:off x="2159999" y="2159999"/>
          <a:ext cx="6912769" cy="446445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303955"/>
                <a:gridCol w="2303955"/>
                <a:gridCol w="2304859"/>
              </a:tblGrid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Изотоп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Вид реакции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Сечение, б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  <a:r>
                        <a:rPr baseline="0"/>
                        <a:t>He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(n,p)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5 333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6</a:t>
                      </a:r>
                      <a:r>
                        <a:rPr baseline="0"/>
                        <a:t>Li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940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10</a:t>
                      </a:r>
                      <a:r>
                        <a:rPr baseline="0"/>
                        <a:t>B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3 835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113</a:t>
                      </a:r>
                      <a:r>
                        <a:rPr baseline="0"/>
                        <a:t>Cd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20 600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135</a:t>
                      </a:r>
                      <a:r>
                        <a:rPr baseline="0"/>
                        <a:t>Xe</a:t>
                      </a:r>
                      <a:r>
                        <a:t> </a:t>
                      </a:r>
                      <a:r>
                        <a:rPr sz="1200" b="0" baseline="0"/>
                        <a:t>(9,14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2 720 000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149</a:t>
                      </a:r>
                      <a:r>
                        <a:rPr baseline="0"/>
                        <a:t>Sm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42 080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151</a:t>
                      </a:r>
                      <a:r>
                        <a:rPr baseline="0"/>
                        <a:t>Eu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9 200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155</a:t>
                      </a:r>
                      <a:r>
                        <a:rPr baseline="0"/>
                        <a:t>Gd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61 100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157</a:t>
                      </a:r>
                      <a:r>
                        <a:rPr baseline="0"/>
                        <a:t>Gd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259 000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174</a:t>
                      </a:r>
                      <a:r>
                        <a:rPr baseline="0"/>
                        <a:t>Hf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561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  <a:r>
                        <a:rPr baseline="0"/>
                        <a:t>Hg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2 150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235</a:t>
                      </a:r>
                      <a:r>
                        <a:rPr baseline="0"/>
                        <a:t>U</a:t>
                      </a:r>
                      <a:r>
                        <a:t> </a:t>
                      </a:r>
                      <a:r>
                        <a:rPr sz="1200" b="0" baseline="0"/>
                        <a:t>(7 10</a:t>
                      </a:r>
                      <a:r>
                        <a:rPr sz="1200" b="0"/>
                        <a:t>8</a:t>
                      </a:r>
                      <a:r>
                        <a:rPr sz="1200" b="0" baseline="0"/>
                        <a:t> лет)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681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241</a:t>
                      </a:r>
                      <a:r>
                        <a:rPr baseline="0"/>
                        <a:t>Pu</a:t>
                      </a:r>
                      <a:r>
                        <a:t> </a:t>
                      </a:r>
                      <a:r>
                        <a:rPr sz="1200" b="0" baseline="0"/>
                        <a:t>(13,2 года)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1 380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242</a:t>
                      </a:r>
                      <a:r>
                        <a:rPr baseline="0"/>
                        <a:t>Am</a:t>
                      </a:r>
                      <a:r>
                        <a:t> </a:t>
                      </a:r>
                      <a:r>
                        <a:rPr sz="1200" b="0" baseline="0"/>
                        <a:t>(16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8 000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0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41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42" name="Text Box 5"/>
          <p:cNvSpPr txBox="1"/>
          <p:nvPr/>
        </p:nvSpPr>
        <p:spPr>
          <a:xfrm>
            <a:off x="297337" y="692696"/>
            <a:ext cx="8621432" cy="11706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3 свойства </a:t>
            </a:r>
            <a:r>
              <a:rPr baseline="30000">
                <a:solidFill>
                  <a:srgbClr val="2D2D8A"/>
                </a:solidFill>
              </a:rPr>
              <a:t>10</a:t>
            </a:r>
            <a:r>
              <a:rPr>
                <a:solidFill>
                  <a:srgbClr val="2D2D8A"/>
                </a:solidFill>
              </a:rPr>
              <a:t>B(n,</a:t>
            </a:r>
            <a:r>
              <a:rPr>
                <a:solidFill>
                  <a:srgbClr val="2D2D8A"/>
                </a:solidFill>
                <a:latin typeface="Symbol"/>
                <a:ea typeface="Symbol"/>
                <a:cs typeface="Symbol"/>
                <a:sym typeface="Symbol"/>
              </a:rPr>
              <a:t>a</a:t>
            </a:r>
            <a:r>
              <a:rPr>
                <a:solidFill>
                  <a:srgbClr val="2D2D8A"/>
                </a:solidFill>
              </a:rPr>
              <a:t>)</a:t>
            </a:r>
            <a:r>
              <a:rPr baseline="30000">
                <a:solidFill>
                  <a:srgbClr val="2D2D8A"/>
                </a:solidFill>
              </a:rPr>
              <a:t>7</a:t>
            </a:r>
            <a:r>
              <a:rPr>
                <a:solidFill>
                  <a:srgbClr val="2D2D8A"/>
                </a:solidFill>
              </a:rPr>
              <a:t>Li</a:t>
            </a:r>
            <a:r>
              <a:t>: 	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1) сечение поглощения теплового нейтрона = 3 835 б</a:t>
            </a:r>
          </a:p>
          <a:p>
            <a:pPr marL="342900" indent="-342900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2) 84% </a:t>
            </a:r>
            <a:r>
              <a:rPr>
                <a:solidFill>
                  <a:srgbClr val="2D2D8A"/>
                </a:solidFill>
              </a:rPr>
              <a:t>энергии распада (2,79 МэВ) </a:t>
            </a:r>
            <a:r>
              <a:t>– внутри 10 мкм</a:t>
            </a:r>
          </a:p>
          <a:p>
            <a:pPr marL="268288" indent="-268288">
              <a:defRPr>
                <a:solidFill>
                  <a:srgbClr val="333399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  3) </a:t>
            </a:r>
            <a:r>
              <a:rPr b="1"/>
              <a:t>бор нерадиоактивен и нетоксичен</a:t>
            </a:r>
          </a:p>
        </p:txBody>
      </p:sp>
      <p:graphicFrame>
        <p:nvGraphicFramePr>
          <p:cNvPr id="143" name="Таблица 6"/>
          <p:cNvGraphicFramePr/>
          <p:nvPr/>
        </p:nvGraphicFramePr>
        <p:xfrm>
          <a:off x="2159999" y="2159999"/>
          <a:ext cx="6912769" cy="446445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303955"/>
                <a:gridCol w="2303955"/>
                <a:gridCol w="2304859"/>
              </a:tblGrid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Изотоп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Вид реакции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Сечение, б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  <a:r>
                        <a:rPr baseline="0"/>
                        <a:t>He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(n,p)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5 333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6</a:t>
                      </a:r>
                      <a:r>
                        <a:rPr baseline="0"/>
                        <a:t>Li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940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FF0000"/>
                          </a:solidFill>
                        </a:defRPr>
                      </a:pPr>
                      <a:r>
                        <a:t>10</a:t>
                      </a:r>
                      <a:r>
                        <a:rPr baseline="0"/>
                        <a:t>B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>
                          <a:solidFill>
                            <a:srgbClr val="FF0000"/>
                          </a:solidFill>
                        </a:defRPr>
                      </a:pPr>
                      <a:r>
                        <a:t>(n,α)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>
                          <a:solidFill>
                            <a:srgbClr val="FF0000"/>
                          </a:solidFill>
                        </a:rPr>
                        <a:t>3 835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113</a:t>
                      </a:r>
                      <a:r>
                        <a:rPr baseline="0"/>
                        <a:t>Cd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20 600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135</a:t>
                      </a:r>
                      <a:r>
                        <a:rPr baseline="0"/>
                        <a:t>Xe</a:t>
                      </a:r>
                      <a:r>
                        <a:t> </a:t>
                      </a:r>
                      <a:r>
                        <a:rPr sz="1200" b="0" baseline="0"/>
                        <a:t>(9,14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2 720 000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149</a:t>
                      </a:r>
                      <a:r>
                        <a:rPr baseline="0"/>
                        <a:t>Sm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42 080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151</a:t>
                      </a:r>
                      <a:r>
                        <a:rPr baseline="0"/>
                        <a:t>Eu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9 200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155</a:t>
                      </a:r>
                      <a:r>
                        <a:rPr baseline="0"/>
                        <a:t>Gd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61 100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157</a:t>
                      </a:r>
                      <a:r>
                        <a:rPr baseline="0"/>
                        <a:t>Gd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259 000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174</a:t>
                      </a:r>
                      <a:r>
                        <a:rPr baseline="0"/>
                        <a:t>Hf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561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  <a:r>
                        <a:rPr baseline="0"/>
                        <a:t>Hg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2 150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235</a:t>
                      </a:r>
                      <a:r>
                        <a:rPr baseline="0"/>
                        <a:t>U</a:t>
                      </a:r>
                      <a:r>
                        <a:t> </a:t>
                      </a:r>
                      <a:r>
                        <a:rPr sz="1200" b="0" baseline="0"/>
                        <a:t>(7 10</a:t>
                      </a:r>
                      <a:r>
                        <a:rPr sz="1200" b="0"/>
                        <a:t>8</a:t>
                      </a:r>
                      <a:r>
                        <a:rPr sz="1200" b="0" baseline="0"/>
                        <a:t> лет)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681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241</a:t>
                      </a:r>
                      <a:r>
                        <a:rPr baseline="0"/>
                        <a:t>Pu</a:t>
                      </a:r>
                      <a:r>
                        <a:t> </a:t>
                      </a:r>
                      <a:r>
                        <a:rPr sz="1200" b="0" baseline="0"/>
                        <a:t>(13,2 года)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1 380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242</a:t>
                      </a:r>
                      <a:r>
                        <a:rPr baseline="0"/>
                        <a:t>Am</a:t>
                      </a:r>
                      <a:r>
                        <a:t> </a:t>
                      </a:r>
                      <a:r>
                        <a:rPr sz="1200" b="0" baseline="0"/>
                        <a:t>(16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8 000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Прямоугольник 14"/>
          <p:cNvSpPr/>
          <p:nvPr/>
        </p:nvSpPr>
        <p:spPr>
          <a:xfrm>
            <a:off x="0" y="-1"/>
            <a:ext cx="12192000" cy="479687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6" name="Rectangle 4"/>
          <p:cNvSpPr txBox="1">
            <a:spLocks noGrp="1"/>
          </p:cNvSpPr>
          <p:nvPr>
            <p:ph type="subTitle" sz="quarter" idx="1"/>
          </p:nvPr>
        </p:nvSpPr>
        <p:spPr>
          <a:xfrm>
            <a:off x="148280" y="-1"/>
            <a:ext cx="10085007" cy="479687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3333CC"/>
                </a:solidFill>
              </a:defRPr>
            </a:lvl1pPr>
          </a:lstStyle>
          <a:p>
            <a:r>
              <a:t>Основы БНЗТ</a:t>
            </a:r>
          </a:p>
        </p:txBody>
      </p:sp>
      <p:sp>
        <p:nvSpPr>
          <p:cNvPr id="147" name="Прямая соединительная линия 4"/>
          <p:cNvSpPr/>
          <p:nvPr/>
        </p:nvSpPr>
        <p:spPr>
          <a:xfrm>
            <a:off x="0" y="479685"/>
            <a:ext cx="12192000" cy="1"/>
          </a:xfrm>
          <a:prstGeom prst="line">
            <a:avLst/>
          </a:prstGeom>
          <a:ln w="38100">
            <a:solidFill>
              <a:schemeClr val="accent5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aphicFrame>
        <p:nvGraphicFramePr>
          <p:cNvPr id="148" name="Таблица 6"/>
          <p:cNvGraphicFramePr/>
          <p:nvPr/>
        </p:nvGraphicFramePr>
        <p:xfrm>
          <a:off x="2734355" y="2393550"/>
          <a:ext cx="6912769" cy="4464450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303955"/>
                <a:gridCol w="2303955"/>
                <a:gridCol w="2304859"/>
              </a:tblGrid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Изотоп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Вид реакции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 b="0">
                          <a:solidFill>
                            <a:srgbClr val="000000"/>
                          </a:solidFill>
                        </a:defRPr>
                      </a:pPr>
                      <a:r>
                        <a:rPr sz="1400" b="1"/>
                        <a:t>Сечение, б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3</a:t>
                      </a:r>
                      <a:r>
                        <a:rPr baseline="0"/>
                        <a:t>He </a:t>
                      </a:r>
                      <a:r>
                        <a:rPr sz="1200" b="0" baseline="0"/>
                        <a:t>(0,000013 %)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(n,p)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5 333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6</a:t>
                      </a:r>
                      <a:r>
                        <a:rPr baseline="0"/>
                        <a:t>Li </a:t>
                      </a:r>
                      <a:r>
                        <a:rPr sz="1200" b="0" baseline="0"/>
                        <a:t>(7,5 %)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940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10</a:t>
                      </a:r>
                      <a:r>
                        <a:rPr baseline="0"/>
                        <a:t>B </a:t>
                      </a:r>
                      <a:r>
                        <a:rPr sz="1200" b="0" baseline="0"/>
                        <a:t>(20 %)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(n,α)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3 835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113</a:t>
                      </a:r>
                      <a:r>
                        <a:rPr baseline="0"/>
                        <a:t>Cd </a:t>
                      </a:r>
                      <a:r>
                        <a:rPr sz="1200" b="0" baseline="0"/>
                        <a:t>(12 %)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20 600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135</a:t>
                      </a:r>
                      <a:r>
                        <a:rPr baseline="0"/>
                        <a:t>Xe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(9,14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2 720 000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149</a:t>
                      </a:r>
                      <a:r>
                        <a:rPr baseline="0"/>
                        <a:t>Sm </a:t>
                      </a:r>
                      <a:r>
                        <a:rPr sz="1200" b="0" baseline="0"/>
                        <a:t>(14%)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42 080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151</a:t>
                      </a:r>
                      <a:r>
                        <a:rPr baseline="0"/>
                        <a:t>Eu </a:t>
                      </a:r>
                      <a:r>
                        <a:rPr sz="1200" b="0" baseline="0"/>
                        <a:t>(48 %)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9 200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155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61 100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157</a:t>
                      </a:r>
                      <a:r>
                        <a:rPr baseline="0"/>
                        <a:t>Gd </a:t>
                      </a:r>
                      <a:r>
                        <a:rPr sz="1200" b="0" baseline="0"/>
                        <a:t>(15 %)</a:t>
                      </a:r>
                    </a:p>
                  </a:txBody>
                  <a:tcPr marL="0" marR="0" marT="0" marB="0" horzOverflow="overflow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259 000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174</a:t>
                      </a:r>
                      <a:r>
                        <a:rPr baseline="0"/>
                        <a:t>Hf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(2 10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15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лет, </a:t>
                      </a:r>
                      <a:r>
                        <a:rPr sz="1200" b="0" baseline="0">
                          <a:solidFill>
                            <a:srgbClr val="4D4D4D"/>
                          </a:solidFill>
                        </a:rPr>
                        <a:t>0,16 %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561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199</a:t>
                      </a:r>
                      <a:r>
                        <a:rPr baseline="0"/>
                        <a:t>Hg </a:t>
                      </a:r>
                      <a:r>
                        <a:rPr sz="1200" b="0" baseline="0"/>
                        <a:t>(17 %)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/>
                      </a:pPr>
                      <a:r>
                        <a:t>(n,</a:t>
                      </a:r>
                      <a:r>
                        <a:rPr>
                          <a:latin typeface="Symbol"/>
                          <a:ea typeface="Symbol"/>
                          <a:cs typeface="Symbol"/>
                          <a:sym typeface="Symbol"/>
                        </a:rPr>
                        <a:t>g</a:t>
                      </a:r>
                      <a:r>
                        <a:t>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2 150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235</a:t>
                      </a:r>
                      <a:r>
                        <a:rPr baseline="0"/>
                        <a:t>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(7 10</a:t>
                      </a:r>
                      <a:r>
                        <a:rPr sz="1200" b="0">
                          <a:solidFill>
                            <a:srgbClr val="0066CC"/>
                          </a:solidFill>
                        </a:rPr>
                        <a:t>8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 лет)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681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241</a:t>
                      </a:r>
                      <a:r>
                        <a:rPr baseline="0"/>
                        <a:t>Pu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(13,2 года)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1 380</a:t>
                      </a:r>
                    </a:p>
                  </a:txBody>
                  <a:tcPr marL="0" marR="0" marT="0" marB="0" horzOverflow="overflow"/>
                </a:tc>
              </a:tr>
              <a:tr h="297630"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400" baseline="30000">
                          <a:solidFill>
                            <a:srgbClr val="000000"/>
                          </a:solidFill>
                        </a:defRPr>
                      </a:pPr>
                      <a:r>
                        <a:t>242</a:t>
                      </a:r>
                      <a:r>
                        <a:rPr baseline="0"/>
                        <a:t>Am</a:t>
                      </a:r>
                      <a:r>
                        <a:t> </a:t>
                      </a:r>
                      <a:r>
                        <a:rPr sz="1200" b="0" baseline="0">
                          <a:solidFill>
                            <a:srgbClr val="0066CC"/>
                          </a:solidFill>
                        </a:rPr>
                        <a:t>(16 ч)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indent="-226695" algn="ctr">
                        <a:spcBef>
                          <a:spcPts val="300"/>
                        </a:spcBef>
                        <a:defRPr sz="1800"/>
                      </a:pPr>
                      <a:r>
                        <a:rPr sz="1400"/>
                        <a:t>(n,f)</a:t>
                      </a:r>
                    </a:p>
                  </a:txBody>
                  <a:tcPr marL="0" marR="0" marT="0" marB="0" horzOverflow="overflow"/>
                </a:tc>
                <a:tc>
                  <a:txBody>
                    <a:bodyPr/>
                    <a:lstStyle/>
                    <a:p>
                      <a:pPr marL="226695" marR="473075" indent="-226695">
                        <a:spcBef>
                          <a:spcPts val="300"/>
                        </a:spcBef>
                        <a:defRPr sz="1400"/>
                      </a:pPr>
                      <a:r>
                        <a:t>8 000</a:t>
                      </a:r>
                    </a:p>
                  </a:txBody>
                  <a:tcPr marL="0" marR="0" marT="0" marB="0" horzOverflow="overflow"/>
                </a:tc>
              </a:tr>
            </a:tbl>
          </a:graphicData>
        </a:graphic>
      </p:graphicFrame>
      <p:sp>
        <p:nvSpPr>
          <p:cNvPr id="149" name="Прямоугольник 9"/>
          <p:cNvSpPr txBox="1"/>
          <p:nvPr/>
        </p:nvSpPr>
        <p:spPr>
          <a:xfrm>
            <a:off x="2708067" y="2017715"/>
            <a:ext cx="7973457" cy="3484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i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r>
              <a:t>Все ядра с сечением поглощения теплового нейтрона более 500 б</a:t>
            </a:r>
          </a:p>
        </p:txBody>
      </p:sp>
      <p:sp>
        <p:nvSpPr>
          <p:cNvPr id="150" name="Text Box 5"/>
          <p:cNvSpPr txBox="1"/>
          <p:nvPr/>
        </p:nvSpPr>
        <p:spPr>
          <a:xfrm>
            <a:off x="2289508" y="4983078"/>
            <a:ext cx="399129" cy="370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2400">
                <a:solidFill>
                  <a:srgbClr val="333399"/>
                </a:solidFill>
                <a:latin typeface="Wingdings 2"/>
                <a:ea typeface="Wingdings 2"/>
                <a:cs typeface="Wingdings 2"/>
                <a:sym typeface="Wingdings 2"/>
              </a:defRPr>
            </a:lvl1pPr>
          </a:lstStyle>
          <a:p>
            <a:pPr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>
                <a:latin typeface="Wingdings 2"/>
                <a:ea typeface="Wingdings 2"/>
                <a:cs typeface="Wingdings 2"/>
                <a:sym typeface="Wingdings 2"/>
              </a:rPr>
              <a:t>☑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2708</Words>
  <Application>Microsoft Office PowerPoint</Application>
  <PresentationFormat>Произвольный</PresentationFormat>
  <Paragraphs>634</Paragraphs>
  <Slides>68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68</vt:i4>
      </vt:variant>
    </vt:vector>
  </HeadingPairs>
  <TitlesOfParts>
    <vt:vector size="6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Etar_EG-5</cp:lastModifiedBy>
  <cp:revision>6</cp:revision>
  <dcterms:modified xsi:type="dcterms:W3CDTF">2023-07-03T10:32:45Z</dcterms:modified>
</cp:coreProperties>
</file>