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41"/>
  </p:notesMasterIdLst>
  <p:sldIdLst>
    <p:sldId id="256" r:id="rId2"/>
    <p:sldId id="257" r:id="rId3"/>
    <p:sldId id="379" r:id="rId4"/>
    <p:sldId id="306" r:id="rId5"/>
    <p:sldId id="301" r:id="rId6"/>
    <p:sldId id="302" r:id="rId7"/>
    <p:sldId id="304" r:id="rId8"/>
    <p:sldId id="305" r:id="rId9"/>
    <p:sldId id="381" r:id="rId10"/>
    <p:sldId id="380" r:id="rId11"/>
    <p:sldId id="258" r:id="rId12"/>
    <p:sldId id="295" r:id="rId13"/>
    <p:sldId id="299" r:id="rId14"/>
    <p:sldId id="300" r:id="rId15"/>
    <p:sldId id="372" r:id="rId16"/>
    <p:sldId id="328" r:id="rId17"/>
    <p:sldId id="262" r:id="rId18"/>
    <p:sldId id="263" r:id="rId19"/>
    <p:sldId id="265" r:id="rId20"/>
    <p:sldId id="333" r:id="rId21"/>
    <p:sldId id="338" r:id="rId22"/>
    <p:sldId id="334" r:id="rId23"/>
    <p:sldId id="346" r:id="rId24"/>
    <p:sldId id="347" r:id="rId25"/>
    <p:sldId id="348" r:id="rId26"/>
    <p:sldId id="349" r:id="rId27"/>
    <p:sldId id="350" r:id="rId28"/>
    <p:sldId id="373" r:id="rId29"/>
    <p:sldId id="371" r:id="rId30"/>
    <p:sldId id="364" r:id="rId31"/>
    <p:sldId id="365" r:id="rId32"/>
    <p:sldId id="366" r:id="rId33"/>
    <p:sldId id="367" r:id="rId34"/>
    <p:sldId id="385" r:id="rId35"/>
    <p:sldId id="382" r:id="rId36"/>
    <p:sldId id="383" r:id="rId37"/>
    <p:sldId id="368" r:id="rId38"/>
    <p:sldId id="370" r:id="rId39"/>
    <p:sldId id="29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25A5"/>
    <a:srgbClr val="00B0F0"/>
    <a:srgbClr val="000000"/>
    <a:srgbClr val="B31166"/>
    <a:srgbClr val="3B2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2" autoAdjust="0"/>
    <p:restoredTop sz="83774" autoAdjust="0"/>
  </p:normalViewPr>
  <p:slideViewPr>
    <p:cSldViewPr snapToGrid="0">
      <p:cViewPr varScale="1">
        <p:scale>
          <a:sx n="95" d="100"/>
          <a:sy n="95" d="100"/>
        </p:scale>
        <p:origin x="9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934B0-A4F6-46A6-B702-BD62F53901CC}" type="datetimeFigureOut">
              <a:rPr lang="ru-RU" smtClean="0"/>
              <a:t>05.07.2023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5530E-CC2A-4C4F-85BB-B61E357B34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937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22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49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0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7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9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867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67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5F3303-5DCA-4360-8FB0-FB69D3E3F9B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34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06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7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078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5F3303-5DCA-4360-8FB0-FB69D3E3F9B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8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87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5F3303-5DCA-4360-8FB0-FB69D3E3F9BA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986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1468E8-2E92-4B8B-BB09-2CEB3FD2035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74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1468E8-2E92-4B8B-BB09-2CEB3FD2035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37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1468E8-2E92-4B8B-BB09-2CEB3FD2035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03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1468E8-2E92-4B8B-BB09-2CEB3FD20359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21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664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226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54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161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94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465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3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929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83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832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78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34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287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9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4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7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01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703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5530E-CC2A-4C4F-85BB-B61E357B341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4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FB002D9-C5C7-445A-A1BC-BCAFFEEA0250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0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2B492-C7C6-4A64-AD6E-67208E33BB1C}" type="datetime1">
              <a:rPr lang="ru-RU" smtClean="0"/>
              <a:t>05.07.2023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0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311E-F550-4C20-9D87-88C4B899BA00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03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302B-1A84-4550-836A-4A4A61FBD04B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505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98169-8336-4FBC-AC07-B20A4B4488C5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53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D6148-70A6-4A37-81DD-97E361C94B4F}" type="datetime1">
              <a:rPr lang="ru-RU" smtClean="0"/>
              <a:t>05.07.2023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5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2A9D6-0F6F-4E4F-8056-C0C14D8BB132}" type="datetime1">
              <a:rPr lang="ru-RU" smtClean="0"/>
              <a:t>05.07.2023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13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9F0DCD7-3FEF-4186-9DA4-15F8BD5437C2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32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F17A212-EA2E-4584-948C-8ABAB05225F1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618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316AB9-D232-490B-9BE5-32C79DCE73BB}" type="datetime1">
              <a:rPr lang="ru-RU" altLang="ru-RU" smtClean="0"/>
              <a:t>05.07.2023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DBD56-0D9D-4A57-8061-EEA64982AA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7726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2" y="115889"/>
            <a:ext cx="10991849" cy="9683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00150" y="1341439"/>
            <a:ext cx="5342467" cy="4967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745818" y="1341438"/>
            <a:ext cx="5344583" cy="24066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745818" y="3900489"/>
            <a:ext cx="5344583" cy="24082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917F19B-9BEF-49D3-92B4-7E9CA4608346}" type="datetime1">
              <a:rPr lang="ru-RU" smtClean="0"/>
              <a:t>05.07.2023</a:t>
            </a:fld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C035F-7D89-402B-ADF2-FB8D828285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3580573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672-8540-49D4-8367-85AD81E325C9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4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EED92-A53E-4482-9195-A3835D9BFB46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56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FE7B-3C96-4C65-B4E4-BC9F67FE42F8}" type="datetime1">
              <a:rPr lang="ru-RU" smtClean="0"/>
              <a:t>05.07.2023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35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61D0-868F-4ACC-BAA6-4703ACBBE63E}" type="datetime1">
              <a:rPr lang="ru-RU" smtClean="0"/>
              <a:t>05.07.2023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3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50EA-C265-43A0-BA70-A68B9BF8C3A9}" type="datetime1">
              <a:rPr lang="ru-RU" smtClean="0"/>
              <a:t>05.07.2023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33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9079C-9725-48EA-9ED1-12A918A439B6}" type="datetime1">
              <a:rPr lang="ru-RU" smtClean="0"/>
              <a:t>05.07.2023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2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B4237-3DB1-4882-A9CB-B1BCCCED1307}" type="datetime1">
              <a:rPr lang="ru-RU" smtClean="0"/>
              <a:t>05.07.2023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38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0326-F3D9-4952-9A9E-4802EFC70AC0}" type="datetime1">
              <a:rPr lang="ru-RU" smtClean="0"/>
              <a:t>05.07.2023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0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A96EF12-815C-4784-BE50-92D488CFB838}" type="datetime1">
              <a:rPr lang="ru-RU" smtClean="0"/>
              <a:t>05.07.2023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F3BA623-4EFD-4B0E-88CE-F7E1DAD5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35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emf"/><Relationship Id="rId3" Type="http://schemas.openxmlformats.org/officeDocument/2006/relationships/image" Target="../media/image3.png"/><Relationship Id="rId12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385" y="3108887"/>
            <a:ext cx="8361229" cy="640225"/>
          </a:xfrm>
        </p:spPr>
        <p:txBody>
          <a:bodyPr/>
          <a:lstStyle/>
          <a:p>
            <a:r>
              <a:rPr lang="ru-RU" sz="3600" dirty="0">
                <a:latin typeface="Bahnschrift SemiBold SemiConden" panose="020B0502040204020203" pitchFamily="34" charset="0"/>
              </a:rPr>
              <a:t>Ионные источники циклотронов ЛЯР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89112" y="6027785"/>
            <a:ext cx="2987073" cy="333696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Ст. инженер СИИ Пугачев Д.К.</a:t>
            </a:r>
          </a:p>
        </p:txBody>
      </p:sp>
    </p:spTree>
    <p:extLst>
      <p:ext uri="{BB962C8B-B14F-4D97-AF65-F5344CB8AC3E}">
        <p14:creationId xmlns:p14="http://schemas.microsoft.com/office/powerpoint/2010/main" val="412758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работы ЭЦР источников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10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F1BF7D25-D47F-4130-9295-54EB1B46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23" y="2294825"/>
            <a:ext cx="4879138" cy="30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5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Общие принципы работы ионных источников</a:t>
            </a:r>
          </a:p>
        </p:txBody>
      </p:sp>
      <p:pic>
        <p:nvPicPr>
          <p:cNvPr id="6" name="Picture 3" descr="princ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270" y="2848595"/>
            <a:ext cx="5659145" cy="3171205"/>
          </a:xfrm>
          <a:prstGeom prst="rect">
            <a:avLst/>
          </a:prstGeom>
          <a:solidFill>
            <a:srgbClr val="FFFF99">
              <a:alpha val="41176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11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BC8F8-E2AC-47C7-8058-B0D05B55CDEE}"/>
              </a:ext>
            </a:extLst>
          </p:cNvPr>
          <p:cNvSpPr txBox="1"/>
          <p:nvPr/>
        </p:nvSpPr>
        <p:spPr>
          <a:xfrm>
            <a:off x="6814099" y="3003036"/>
            <a:ext cx="52570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dirty="0"/>
              <a:t>Магнитная структура </a:t>
            </a:r>
            <a:r>
              <a:rPr lang="en-US" altLang="ru-RU" dirty="0"/>
              <a:t>“minimum B” </a:t>
            </a:r>
            <a:r>
              <a:rPr lang="ru-RU" altLang="ru-RU" dirty="0"/>
              <a:t>для удержания и стабилизации плазмы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dirty="0"/>
              <a:t>Резонансная поверхность для нагрева плазменных электронов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dirty="0"/>
              <a:t>Горячая и плотная плазма для увеличения электрон-ионных столкновений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altLang="ru-RU" dirty="0"/>
              <a:t>Замедление процессов диффузии ионов из плазмы для получения как можно более продолжительного времени удержания</a:t>
            </a:r>
          </a:p>
        </p:txBody>
      </p:sp>
    </p:spTree>
    <p:extLst>
      <p:ext uri="{BB962C8B-B14F-4D97-AF65-F5344CB8AC3E}">
        <p14:creationId xmlns:p14="http://schemas.microsoft.com/office/powerpoint/2010/main" val="383716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169274" y="4399722"/>
            <a:ext cx="2787931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28" y="2459512"/>
            <a:ext cx="3704945" cy="242399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3250" y="463826"/>
            <a:ext cx="9692640" cy="882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10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19143" r="48340" b="48587"/>
          <a:stretch/>
        </p:blipFill>
        <p:spPr bwMode="auto">
          <a:xfrm>
            <a:off x="272796" y="2613697"/>
            <a:ext cx="3219452" cy="194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54886" r="48047" b="10326"/>
          <a:stretch/>
        </p:blipFill>
        <p:spPr bwMode="auto">
          <a:xfrm>
            <a:off x="407916" y="4699299"/>
            <a:ext cx="2949211" cy="190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Магнитное удержание плазмы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12</a:t>
            </a:fld>
            <a:endParaRPr lang="ru-RU"/>
          </a:p>
        </p:txBody>
      </p:sp>
      <p:pic>
        <p:nvPicPr>
          <p:cNvPr id="12" name="Объект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71" y="2685035"/>
            <a:ext cx="2261734" cy="185011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t="7089" r="13039" b="706"/>
          <a:stretch>
            <a:fillRect/>
          </a:stretch>
        </p:blipFill>
        <p:spPr bwMode="auto">
          <a:xfrm>
            <a:off x="6112674" y="4879680"/>
            <a:ext cx="2340787" cy="172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07" y="4804752"/>
            <a:ext cx="2337517" cy="169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784226" y="3593579"/>
            <a:ext cx="4286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998539" y="3381376"/>
            <a:ext cx="1" cy="4574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622801" y="3488804"/>
            <a:ext cx="4286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622800" y="3641204"/>
            <a:ext cx="42862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05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46" y="5170443"/>
            <a:ext cx="4194382" cy="150969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Магнитное удержание плазмы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161548"/>
              </p:ext>
            </p:extLst>
          </p:nvPr>
        </p:nvGraphicFramePr>
        <p:xfrm>
          <a:off x="7234309" y="2633782"/>
          <a:ext cx="3554896" cy="2554070"/>
        </p:xfrm>
        <a:graphic>
          <a:graphicData uri="http://schemas.openxmlformats.org/drawingml/2006/table">
            <a:tbl>
              <a:tblPr firstRow="1" firstCol="1" bandRow="1"/>
              <a:tblGrid>
                <a:gridCol w="97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0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f[GHz]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ECR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[T]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[cm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0.0875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7.44x10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5.08x10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1.24x10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2.43x10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0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4x10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aseline="30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9654" marR="99654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13</a:t>
            </a:fld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51F79D3-AE9E-42A2-A489-1987C1CE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23" y="2383008"/>
            <a:ext cx="4275692" cy="283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5"/>
              <p:cNvSpPr txBox="1"/>
              <p:nvPr/>
            </p:nvSpPr>
            <p:spPr bwMode="auto">
              <a:xfrm>
                <a:off x="7785750" y="5390611"/>
                <a:ext cx="2670246" cy="1289525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=2−2.2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𝐵𝑒𝑐𝑟</m:t>
                      </m:r>
                    </m:oMath>
                  </m:oMathPara>
                </a14:m>
                <a:endParaRPr lang="en-US" sz="2000" baseline="-25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𝑖𝑛𝑗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=3−4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𝑒𝑐𝑟</m:t>
                      </m:r>
                    </m:oMath>
                  </m:oMathPara>
                </a14:m>
                <a:endParaRPr lang="en-US" sz="2000" i="1" baseline="-25000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𝑒𝑥𝑡𝑟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i="1" baseline="-2500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000" baseline="-25000" dirty="0"/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baseline="-25000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=0.3−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0.45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𝐵𝑟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Объект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5750" y="5390611"/>
                <a:ext cx="2670246" cy="12895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2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268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42685" y="2543566"/>
            <a:ext cx="11462269" cy="406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Высокая стабильность и длительность работы ввиду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отсутствия разрушающихся в процессе работы деталей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Широкий набор ионов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Высокая интенсивность ионного пучка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генерации пучков ионов большой 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зарядности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Небольшой разброс ионов по энергиям в пучке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Простота управления во время эксплуатации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  <a:latin typeface="YS Text"/>
              </a:rPr>
              <a:t>высокая стоимость оборудования.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FF0000"/>
                </a:solidFill>
                <a:latin typeface="YS Text"/>
              </a:rPr>
              <a:t>большие габариты и масса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2686" y="45784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 и недостатки </a:t>
            </a:r>
          </a:p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ЭЦР-источников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14</a:t>
            </a:fld>
            <a:endParaRPr lang="ru-RU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EA850054-6D92-4C43-BDEB-687C5AAD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713" y="2301762"/>
            <a:ext cx="2870026" cy="40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0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Источники ионов на циклотронах ЛЯР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15</a:t>
            </a:fld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59" y="2265032"/>
            <a:ext cx="4651906" cy="3109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581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268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04636" y="45589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Источники ионов на циклотронах ЛЯР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54"/>
          <a:stretch/>
        </p:blipFill>
        <p:spPr bwMode="auto">
          <a:xfrm>
            <a:off x="1646903" y="4452399"/>
            <a:ext cx="8785225" cy="225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u400m-2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47" y="2590978"/>
            <a:ext cx="2363787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IMG_9407"/>
          <p:cNvPicPr>
            <a:picLocks noChangeAspect="1" noChangeArrowheads="1"/>
          </p:cNvPicPr>
          <p:nvPr/>
        </p:nvPicPr>
        <p:blipFill rotWithShape="1"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/>
          <a:stretch/>
        </p:blipFill>
        <p:spPr bwMode="auto">
          <a:xfrm>
            <a:off x="10057627" y="2589785"/>
            <a:ext cx="1771650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372098" y="1940399"/>
            <a:ext cx="2582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 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24" name="Line 35"/>
          <p:cNvSpPr>
            <a:spLocks noChangeShapeType="1"/>
          </p:cNvSpPr>
          <p:nvPr/>
        </p:nvSpPr>
        <p:spPr bwMode="auto">
          <a:xfrm flipV="1">
            <a:off x="4455190" y="6228376"/>
            <a:ext cx="114300" cy="165100"/>
          </a:xfrm>
          <a:prstGeom prst="line">
            <a:avLst/>
          </a:prstGeom>
          <a:noFill/>
          <a:ln w="12700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4582190" y="6234726"/>
            <a:ext cx="787400" cy="0"/>
          </a:xfrm>
          <a:prstGeom prst="line">
            <a:avLst/>
          </a:prstGeom>
          <a:noFill/>
          <a:ln w="12700" cap="sq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26" name="Picture 2" descr="P100086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>
          <a:xfrm>
            <a:off x="4962152" y="2599309"/>
            <a:ext cx="2555214" cy="164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113_13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2622" y="2598318"/>
            <a:ext cx="2218575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614508"/>
            <a:ext cx="2210979" cy="165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780088" y="2145932"/>
            <a:ext cx="1490856" cy="7848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DC280</a:t>
            </a:r>
            <a:endParaRPr lang="ru-RU" altLang="ru-RU" sz="1800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DECRIS-PM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030563" y="2145932"/>
            <a:ext cx="1490856" cy="7848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U400</a:t>
            </a: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ECR-4M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5310888" y="2145932"/>
            <a:ext cx="4407132" cy="7848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  U400M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 DECRIS-SC2                           DECRIS-2m             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10198024" y="2205903"/>
            <a:ext cx="1490856" cy="78483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CI-100 </a:t>
            </a: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ru-RU" sz="1800" b="1" dirty="0">
                <a:latin typeface="Times New Roman" panose="02020603050405020304" pitchFamily="18" charset="0"/>
              </a:rPr>
              <a:t>DECRIS-SC</a:t>
            </a:r>
            <a:endParaRPr lang="ru-RU" altLang="ru-RU" sz="1800" b="1" dirty="0">
              <a:latin typeface="Times New Roman" panose="02020603050405020304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543175" y="5701973"/>
            <a:ext cx="561975" cy="270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4" idx="2"/>
          </p:cNvCxnSpPr>
          <p:nvPr/>
        </p:nvCxnSpPr>
        <p:spPr>
          <a:xfrm>
            <a:off x="1467440" y="4273211"/>
            <a:ext cx="1306240" cy="11777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7" idx="2"/>
          </p:cNvCxnSpPr>
          <p:nvPr/>
        </p:nvCxnSpPr>
        <p:spPr>
          <a:xfrm>
            <a:off x="3771910" y="4262018"/>
            <a:ext cx="1363319" cy="12044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26" idx="2"/>
          </p:cNvCxnSpPr>
          <p:nvPr/>
        </p:nvCxnSpPr>
        <p:spPr>
          <a:xfrm>
            <a:off x="6239759" y="4248838"/>
            <a:ext cx="1852681" cy="16435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0" idx="2"/>
          </p:cNvCxnSpPr>
          <p:nvPr/>
        </p:nvCxnSpPr>
        <p:spPr>
          <a:xfrm flipH="1">
            <a:off x="8179221" y="4259440"/>
            <a:ext cx="606820" cy="16329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12" idx="2"/>
          </p:cNvCxnSpPr>
          <p:nvPr/>
        </p:nvCxnSpPr>
        <p:spPr>
          <a:xfrm flipH="1">
            <a:off x="8432047" y="4297936"/>
            <a:ext cx="2511405" cy="9751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259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1303712" y="2640893"/>
            <a:ext cx="129614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DECRIS-1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1303712" y="3216957"/>
            <a:ext cx="129614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DECRIS-2</a:t>
            </a:r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1303712" y="3793021"/>
            <a:ext cx="129614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DECRIS-2m</a:t>
            </a:r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1303712" y="4513101"/>
            <a:ext cx="129614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DECRIS-3</a:t>
            </a:r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1303712" y="5233181"/>
            <a:ext cx="129614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DECRIS-4</a:t>
            </a:r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1303712" y="5809245"/>
            <a:ext cx="1296144" cy="5040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DECRIS-5</a:t>
            </a:r>
            <a:endParaRPr lang="ru-RU" dirty="0"/>
          </a:p>
        </p:txBody>
      </p:sp>
      <p:sp>
        <p:nvSpPr>
          <p:cNvPr id="87" name="Овал 86"/>
          <p:cNvSpPr/>
          <p:nvPr/>
        </p:nvSpPr>
        <p:spPr>
          <a:xfrm>
            <a:off x="3175920" y="2712901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3175920" y="328896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3175920" y="386502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3175920" y="436908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3175920" y="4801133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2006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3175920" y="530518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3175920" y="5881253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4544072" y="264089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4544072" y="321695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4497166" y="3793021"/>
            <a:ext cx="112702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Братислава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Словакия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544072" y="429707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Белград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Сербия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4544072" y="480113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Астана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Казахстан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4544072" y="5305189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4544072" y="5809245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15" name="Штриховая стрелка вправо 114"/>
          <p:cNvSpPr/>
          <p:nvPr/>
        </p:nvSpPr>
        <p:spPr>
          <a:xfrm>
            <a:off x="4112024" y="336097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Штриховая стрелка вправо 115"/>
          <p:cNvSpPr/>
          <p:nvPr/>
        </p:nvSpPr>
        <p:spPr>
          <a:xfrm>
            <a:off x="4112024" y="2784909"/>
            <a:ext cx="360040" cy="2244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Штриховая стрелка вправо 116"/>
          <p:cNvSpPr/>
          <p:nvPr/>
        </p:nvSpPr>
        <p:spPr>
          <a:xfrm>
            <a:off x="4112024" y="393703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Штриховая стрелка вправо 117"/>
          <p:cNvSpPr/>
          <p:nvPr/>
        </p:nvSpPr>
        <p:spPr>
          <a:xfrm>
            <a:off x="4112024" y="444109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Штриховая стрелка вправо 118"/>
          <p:cNvSpPr/>
          <p:nvPr/>
        </p:nvSpPr>
        <p:spPr>
          <a:xfrm>
            <a:off x="4112024" y="4873141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Штриховая стрелка вправо 119"/>
          <p:cNvSpPr/>
          <p:nvPr/>
        </p:nvSpPr>
        <p:spPr>
          <a:xfrm>
            <a:off x="4112024" y="537719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Штриховая стрелка вправо 120"/>
          <p:cNvSpPr/>
          <p:nvPr/>
        </p:nvSpPr>
        <p:spPr>
          <a:xfrm>
            <a:off x="4112024" y="5953261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Штриховая стрелка вправо 124"/>
          <p:cNvSpPr/>
          <p:nvPr/>
        </p:nvSpPr>
        <p:spPr>
          <a:xfrm>
            <a:off x="2599856" y="2784909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Штриховая стрелка вправо 125"/>
          <p:cNvSpPr/>
          <p:nvPr/>
        </p:nvSpPr>
        <p:spPr>
          <a:xfrm>
            <a:off x="2599856" y="3360973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Штриховая стрелка вправо 126"/>
          <p:cNvSpPr/>
          <p:nvPr/>
        </p:nvSpPr>
        <p:spPr>
          <a:xfrm>
            <a:off x="2599856" y="393703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Штриховая стрелка вправо 127"/>
          <p:cNvSpPr/>
          <p:nvPr/>
        </p:nvSpPr>
        <p:spPr>
          <a:xfrm>
            <a:off x="2599856" y="4513101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Штриховая стрелка вправо 128"/>
          <p:cNvSpPr/>
          <p:nvPr/>
        </p:nvSpPr>
        <p:spPr>
          <a:xfrm>
            <a:off x="2599856" y="4801133"/>
            <a:ext cx="504056" cy="216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Штриховая стрелка вправо 129"/>
          <p:cNvSpPr/>
          <p:nvPr/>
        </p:nvSpPr>
        <p:spPr>
          <a:xfrm>
            <a:off x="2599856" y="537719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Штриховая стрелка вправо 130"/>
          <p:cNvSpPr/>
          <p:nvPr/>
        </p:nvSpPr>
        <p:spPr>
          <a:xfrm>
            <a:off x="2599856" y="5953261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Штриховая стрелка вправо 144"/>
          <p:cNvSpPr/>
          <p:nvPr/>
        </p:nvSpPr>
        <p:spPr>
          <a:xfrm>
            <a:off x="4112024" y="393703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Штриховая стрелка вправо 145"/>
          <p:cNvSpPr/>
          <p:nvPr/>
        </p:nvSpPr>
        <p:spPr>
          <a:xfrm>
            <a:off x="2599856" y="393703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DECRIS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ubna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ources </a:t>
            </a:r>
          </a:p>
        </p:txBody>
      </p:sp>
      <p:sp>
        <p:nvSpPr>
          <p:cNvPr id="149" name="Line 6"/>
          <p:cNvSpPr>
            <a:spLocks noChangeShapeType="1"/>
          </p:cNvSpPr>
          <p:nvPr/>
        </p:nvSpPr>
        <p:spPr bwMode="auto">
          <a:xfrm>
            <a:off x="6184478" y="4915028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6062814" y="3721013"/>
            <a:ext cx="1296144" cy="5040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DECRIS-SC1</a:t>
            </a:r>
            <a:endParaRPr lang="ru-RU" dirty="0"/>
          </a:p>
        </p:txBody>
      </p:sp>
      <p:sp>
        <p:nvSpPr>
          <p:cNvPr id="152" name="Прямоугольник 151"/>
          <p:cNvSpPr/>
          <p:nvPr/>
        </p:nvSpPr>
        <p:spPr>
          <a:xfrm>
            <a:off x="6062814" y="4297077"/>
            <a:ext cx="1296144" cy="5040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DECRIS-SC2</a:t>
            </a:r>
            <a:endParaRPr lang="ru-RU" dirty="0"/>
          </a:p>
        </p:txBody>
      </p:sp>
      <p:sp>
        <p:nvSpPr>
          <p:cNvPr id="153" name="Прямоугольник 152"/>
          <p:cNvSpPr/>
          <p:nvPr/>
        </p:nvSpPr>
        <p:spPr>
          <a:xfrm>
            <a:off x="6062814" y="4873141"/>
            <a:ext cx="129614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DECRIS-PM</a:t>
            </a:r>
            <a:endParaRPr lang="ru-RU" dirty="0"/>
          </a:p>
        </p:txBody>
      </p:sp>
      <p:sp>
        <p:nvSpPr>
          <p:cNvPr id="154" name="Овал 153"/>
          <p:cNvSpPr/>
          <p:nvPr/>
        </p:nvSpPr>
        <p:spPr>
          <a:xfrm>
            <a:off x="7935022" y="3793021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5" name="Овал 154"/>
          <p:cNvSpPr/>
          <p:nvPr/>
        </p:nvSpPr>
        <p:spPr>
          <a:xfrm>
            <a:off x="7935022" y="436908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6" name="Овал 155"/>
          <p:cNvSpPr/>
          <p:nvPr/>
        </p:nvSpPr>
        <p:spPr>
          <a:xfrm>
            <a:off x="7935022" y="494514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9303174" y="372101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9303174" y="429707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9303174" y="4873141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63" name="Штриховая стрелка вправо 162"/>
          <p:cNvSpPr/>
          <p:nvPr/>
        </p:nvSpPr>
        <p:spPr>
          <a:xfrm>
            <a:off x="8871126" y="3865029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Штриховая стрелка вправо 163"/>
          <p:cNvSpPr/>
          <p:nvPr/>
        </p:nvSpPr>
        <p:spPr>
          <a:xfrm>
            <a:off x="8871126" y="444109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Штриховая стрелка вправо 164"/>
          <p:cNvSpPr/>
          <p:nvPr/>
        </p:nvSpPr>
        <p:spPr>
          <a:xfrm>
            <a:off x="8871126" y="501715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Штриховая стрелка вправо 165"/>
          <p:cNvSpPr/>
          <p:nvPr/>
        </p:nvSpPr>
        <p:spPr>
          <a:xfrm>
            <a:off x="7358958" y="3865029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Штриховая стрелка вправо 166"/>
          <p:cNvSpPr/>
          <p:nvPr/>
        </p:nvSpPr>
        <p:spPr>
          <a:xfrm>
            <a:off x="7358958" y="4441093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Штриховая стрелка вправо 167"/>
          <p:cNvSpPr/>
          <p:nvPr/>
        </p:nvSpPr>
        <p:spPr>
          <a:xfrm>
            <a:off x="7358958" y="501715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BD56-0D9D-4A57-8061-EEA64982AAAE}" type="slidenum">
              <a:rPr lang="ru-RU" altLang="ru-RU" smtClean="0"/>
              <a:pPr/>
              <a:t>17</a:t>
            </a:fld>
            <a:endParaRPr lang="ru-RU" altLang="ru-RU" dirty="0"/>
          </a:p>
        </p:txBody>
      </p:sp>
      <p:cxnSp>
        <p:nvCxnSpPr>
          <p:cNvPr id="4" name="Прямая со стрелкой 3"/>
          <p:cNvCxnSpPr>
            <a:stCxn id="11" idx="1"/>
            <a:endCxn id="150" idx="0"/>
          </p:cNvCxnSpPr>
          <p:nvPr/>
        </p:nvCxnSpPr>
        <p:spPr>
          <a:xfrm flipH="1">
            <a:off x="6710886" y="3282461"/>
            <a:ext cx="738892" cy="43855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endCxn id="153" idx="2"/>
          </p:cNvCxnSpPr>
          <p:nvPr/>
        </p:nvCxnSpPr>
        <p:spPr>
          <a:xfrm flipH="1" flipV="1">
            <a:off x="6710886" y="5377197"/>
            <a:ext cx="1306279" cy="684076"/>
          </a:xfrm>
          <a:prstGeom prst="straightConnector1">
            <a:avLst/>
          </a:prstGeom>
          <a:ln>
            <a:solidFill>
              <a:srgbClr val="A92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49778" y="3020851"/>
            <a:ext cx="2933516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Сверхпроводящие соленоиды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021381" y="5907384"/>
            <a:ext cx="2669310" cy="523220"/>
          </a:xfrm>
          <a:prstGeom prst="rect">
            <a:avLst/>
          </a:prstGeom>
          <a:noFill/>
          <a:ln>
            <a:solidFill>
              <a:srgbClr val="A92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Кольца из постоянных магниты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177214" y="2269492"/>
            <a:ext cx="2933516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Соленоидальные</a:t>
            </a:r>
            <a:r>
              <a:rPr lang="ru-RU" sz="1400" b="1" dirty="0"/>
              <a:t> магниты</a:t>
            </a:r>
          </a:p>
        </p:txBody>
      </p:sp>
    </p:spTree>
    <p:extLst>
      <p:ext uri="{BB962C8B-B14F-4D97-AF65-F5344CB8AC3E}">
        <p14:creationId xmlns:p14="http://schemas.microsoft.com/office/powerpoint/2010/main" val="295091740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DECRI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2" y="2521541"/>
            <a:ext cx="3847237" cy="2216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6" descr="DECRIS1_a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11105"/>
          <a:stretch>
            <a:fillRect/>
          </a:stretch>
        </p:blipFill>
        <p:spPr>
          <a:xfrm>
            <a:off x="901702" y="4737979"/>
            <a:ext cx="3908424" cy="20066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2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84FD73-93A3-4CEB-A400-767DEF1DC391}" type="slidenum">
              <a:rPr lang="ru-RU" altLang="ru-RU" sz="2800">
                <a:solidFill>
                  <a:schemeClr val="bg1"/>
                </a:solidFill>
                <a:latin typeface="Century Gothic (Основной текст)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2800" dirty="0">
              <a:solidFill>
                <a:schemeClr val="bg1"/>
              </a:solidFill>
              <a:latin typeface="Century Gothic (Основной текст)"/>
            </a:endParaRPr>
          </a:p>
        </p:txBody>
      </p:sp>
      <p:pic>
        <p:nvPicPr>
          <p:cNvPr id="8" name="Picture 4" descr="DECRIS1_f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2016" y="2742122"/>
            <a:ext cx="5108723" cy="3675460"/>
          </a:xfrm>
          <a:prstGeom prst="rect">
            <a:avLst/>
          </a:prstGeo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DECRIS-1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(1990÷1994 г.)</a:t>
            </a:r>
          </a:p>
        </p:txBody>
      </p:sp>
    </p:spTree>
    <p:extLst>
      <p:ext uri="{BB962C8B-B14F-4D97-AF65-F5344CB8AC3E}">
        <p14:creationId xmlns:p14="http://schemas.microsoft.com/office/powerpoint/2010/main" val="7484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2" descr="Decris1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113" y="2654300"/>
            <a:ext cx="3960812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85763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93553788"/>
              </p:ext>
            </p:extLst>
          </p:nvPr>
        </p:nvGraphicFramePr>
        <p:xfrm>
          <a:off x="5673725" y="2959100"/>
          <a:ext cx="5927725" cy="2630488"/>
        </p:xfrm>
        <a:graphic>
          <a:graphicData uri="http://schemas.openxmlformats.org/drawingml/2006/table">
            <a:tbl>
              <a:tblPr/>
              <a:tblGrid>
                <a:gridCol w="93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Charge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 state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4+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5+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6+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7+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8+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9+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11+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Support gas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4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270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92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17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160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87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26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Ar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70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Ar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95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45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6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pitchFamily="34" charset="0"/>
                        </a:rPr>
                        <a:t>Ar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110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70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Oxygen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0530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57F7798-9BB8-4993-A32A-41CC8F9487F2}" type="slidenum">
              <a:rPr lang="ru-RU" altLang="ru-RU" sz="2800">
                <a:solidFill>
                  <a:schemeClr val="bg1"/>
                </a:solidFill>
                <a:latin typeface="Century Gothic (Основной текст)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2800" dirty="0">
              <a:solidFill>
                <a:schemeClr val="bg1"/>
              </a:solidFill>
              <a:latin typeface="Century Gothic (Основной текст)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DECRIS-1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(1990÷1994 г.)</a:t>
            </a:r>
          </a:p>
        </p:txBody>
      </p:sp>
    </p:spTree>
    <p:extLst>
      <p:ext uri="{BB962C8B-B14F-4D97-AF65-F5344CB8AC3E}">
        <p14:creationId xmlns:p14="http://schemas.microsoft.com/office/powerpoint/2010/main" val="384892988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797399"/>
            <a:ext cx="8761413" cy="706964"/>
          </a:xfrm>
        </p:spPr>
        <p:txBody>
          <a:bodyPr/>
          <a:lstStyle/>
          <a:p>
            <a:r>
              <a:rPr lang="ru-RU" dirty="0"/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Краткое описание физических процессов</a:t>
            </a:r>
          </a:p>
          <a:p>
            <a:r>
              <a:rPr lang="ru-RU" dirty="0"/>
              <a:t>Общие принципы работы ионных ЭЦР источников</a:t>
            </a:r>
          </a:p>
          <a:p>
            <a:r>
              <a:rPr lang="ru-RU" dirty="0"/>
              <a:t>Преимущества и недостатки ЭЦР источников</a:t>
            </a:r>
          </a:p>
          <a:p>
            <a:r>
              <a:rPr lang="ru-RU" dirty="0"/>
              <a:t>ЭЦР источники разработанные в ЛЯР</a:t>
            </a:r>
          </a:p>
          <a:p>
            <a:r>
              <a:rPr lang="ru-RU" dirty="0"/>
              <a:t>Технологии получения ионов металлов</a:t>
            </a:r>
          </a:p>
          <a:p>
            <a:r>
              <a:rPr lang="ru-RU" dirty="0"/>
              <a:t>Области интересов СИИ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355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1303712" y="2640893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303712" y="3216957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303712" y="3793021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DECRIS-2m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303712" y="4513101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303712" y="5233181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303712" y="5809245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3175920" y="2712901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3175920" y="328896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3175920" y="386502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3175920" y="436908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3175920" y="4801133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2006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3175920" y="530518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3175920" y="5881253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4544072" y="264089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4544072" y="321695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4497166" y="3793021"/>
            <a:ext cx="112702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Братислава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Словакия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544072" y="429707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Белград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Сербия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4544072" y="480113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Астана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Казахстан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4544072" y="5305189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4544072" y="5809245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15" name="Штриховая стрелка вправо 114"/>
          <p:cNvSpPr/>
          <p:nvPr/>
        </p:nvSpPr>
        <p:spPr>
          <a:xfrm>
            <a:off x="4112024" y="336097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Штриховая стрелка вправо 115"/>
          <p:cNvSpPr/>
          <p:nvPr/>
        </p:nvSpPr>
        <p:spPr>
          <a:xfrm>
            <a:off x="4112024" y="2784909"/>
            <a:ext cx="360040" cy="2244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Штриховая стрелка вправо 116"/>
          <p:cNvSpPr/>
          <p:nvPr/>
        </p:nvSpPr>
        <p:spPr>
          <a:xfrm>
            <a:off x="4112024" y="393703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Штриховая стрелка вправо 117"/>
          <p:cNvSpPr/>
          <p:nvPr/>
        </p:nvSpPr>
        <p:spPr>
          <a:xfrm>
            <a:off x="4112024" y="444109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Штриховая стрелка вправо 118"/>
          <p:cNvSpPr/>
          <p:nvPr/>
        </p:nvSpPr>
        <p:spPr>
          <a:xfrm>
            <a:off x="4112024" y="4873141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Штриховая стрелка вправо 119"/>
          <p:cNvSpPr/>
          <p:nvPr/>
        </p:nvSpPr>
        <p:spPr>
          <a:xfrm>
            <a:off x="4112024" y="537719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Штриховая стрелка вправо 120"/>
          <p:cNvSpPr/>
          <p:nvPr/>
        </p:nvSpPr>
        <p:spPr>
          <a:xfrm>
            <a:off x="4112024" y="5953261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Штриховая стрелка вправо 124"/>
          <p:cNvSpPr/>
          <p:nvPr/>
        </p:nvSpPr>
        <p:spPr>
          <a:xfrm>
            <a:off x="2599856" y="2784909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Штриховая стрелка вправо 125"/>
          <p:cNvSpPr/>
          <p:nvPr/>
        </p:nvSpPr>
        <p:spPr>
          <a:xfrm>
            <a:off x="2599856" y="3360973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Штриховая стрелка вправо 126"/>
          <p:cNvSpPr/>
          <p:nvPr/>
        </p:nvSpPr>
        <p:spPr>
          <a:xfrm>
            <a:off x="2599856" y="393703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Штриховая стрелка вправо 127"/>
          <p:cNvSpPr/>
          <p:nvPr/>
        </p:nvSpPr>
        <p:spPr>
          <a:xfrm>
            <a:off x="2599856" y="4513101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Штриховая стрелка вправо 128"/>
          <p:cNvSpPr/>
          <p:nvPr/>
        </p:nvSpPr>
        <p:spPr>
          <a:xfrm>
            <a:off x="2599856" y="4801133"/>
            <a:ext cx="504056" cy="216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Штриховая стрелка вправо 129"/>
          <p:cNvSpPr/>
          <p:nvPr/>
        </p:nvSpPr>
        <p:spPr>
          <a:xfrm>
            <a:off x="2599856" y="537719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Штриховая стрелка вправо 130"/>
          <p:cNvSpPr/>
          <p:nvPr/>
        </p:nvSpPr>
        <p:spPr>
          <a:xfrm>
            <a:off x="2599856" y="5953261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Штриховая стрелка вправо 144"/>
          <p:cNvSpPr/>
          <p:nvPr/>
        </p:nvSpPr>
        <p:spPr>
          <a:xfrm>
            <a:off x="4112024" y="393703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Штриховая стрелка вправо 145"/>
          <p:cNvSpPr/>
          <p:nvPr/>
        </p:nvSpPr>
        <p:spPr>
          <a:xfrm>
            <a:off x="2599856" y="393703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DECRIS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ubna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ources </a:t>
            </a:r>
          </a:p>
        </p:txBody>
      </p:sp>
      <p:sp>
        <p:nvSpPr>
          <p:cNvPr id="149" name="Line 6"/>
          <p:cNvSpPr>
            <a:spLocks noChangeShapeType="1"/>
          </p:cNvSpPr>
          <p:nvPr/>
        </p:nvSpPr>
        <p:spPr bwMode="auto">
          <a:xfrm>
            <a:off x="6184478" y="4915028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6062814" y="3721013"/>
            <a:ext cx="1296144" cy="5040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DECRIS-SC1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6062814" y="4297077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DECRIS-SC2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6062814" y="4873141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DECRIS-PM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4" name="Овал 153"/>
          <p:cNvSpPr/>
          <p:nvPr/>
        </p:nvSpPr>
        <p:spPr>
          <a:xfrm>
            <a:off x="7935022" y="3793021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5" name="Овал 154"/>
          <p:cNvSpPr/>
          <p:nvPr/>
        </p:nvSpPr>
        <p:spPr>
          <a:xfrm>
            <a:off x="7935022" y="436908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6" name="Овал 155"/>
          <p:cNvSpPr/>
          <p:nvPr/>
        </p:nvSpPr>
        <p:spPr>
          <a:xfrm>
            <a:off x="7935022" y="494514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9303174" y="372101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9303174" y="429707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9303174" y="4873141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63" name="Штриховая стрелка вправо 162"/>
          <p:cNvSpPr/>
          <p:nvPr/>
        </p:nvSpPr>
        <p:spPr>
          <a:xfrm>
            <a:off x="8871126" y="3865029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Штриховая стрелка вправо 163"/>
          <p:cNvSpPr/>
          <p:nvPr/>
        </p:nvSpPr>
        <p:spPr>
          <a:xfrm>
            <a:off x="8871126" y="444109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Штриховая стрелка вправо 164"/>
          <p:cNvSpPr/>
          <p:nvPr/>
        </p:nvSpPr>
        <p:spPr>
          <a:xfrm>
            <a:off x="8871126" y="501715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Штриховая стрелка вправо 165"/>
          <p:cNvSpPr/>
          <p:nvPr/>
        </p:nvSpPr>
        <p:spPr>
          <a:xfrm>
            <a:off x="7358958" y="3865029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Штриховая стрелка вправо 166"/>
          <p:cNvSpPr/>
          <p:nvPr/>
        </p:nvSpPr>
        <p:spPr>
          <a:xfrm>
            <a:off x="7358958" y="4441093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Штриховая стрелка вправо 167"/>
          <p:cNvSpPr/>
          <p:nvPr/>
        </p:nvSpPr>
        <p:spPr>
          <a:xfrm>
            <a:off x="7358958" y="501715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BD56-0D9D-4A57-8061-EEA64982AAAE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01479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0154209"/>
              </p:ext>
            </p:extLst>
          </p:nvPr>
        </p:nvGraphicFramePr>
        <p:xfrm>
          <a:off x="5794259" y="3457294"/>
          <a:ext cx="539648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337">
                  <a:extLst>
                    <a:ext uri="{9D8B030D-6E8A-4147-A177-3AD203B41FA5}">
                      <a16:colId xmlns:a16="http://schemas.microsoft.com/office/drawing/2014/main" val="2638221707"/>
                    </a:ext>
                  </a:extLst>
                </a:gridCol>
                <a:gridCol w="1415143">
                  <a:extLst>
                    <a:ext uri="{9D8B030D-6E8A-4147-A177-3AD203B41FA5}">
                      <a16:colId xmlns:a16="http://schemas.microsoft.com/office/drawing/2014/main" val="21642104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0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СВЧ</a:t>
                      </a:r>
                      <a:r>
                        <a:rPr lang="ru-RU" sz="1400" baseline="0" dirty="0"/>
                        <a:t> частота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18 ГГц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64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Зеркальное отношение:</a:t>
                      </a:r>
                    </a:p>
                    <a:p>
                      <a:r>
                        <a:rPr lang="ru-RU" sz="1400" dirty="0"/>
                        <a:t>Экстракция</a:t>
                      </a:r>
                    </a:p>
                    <a:p>
                      <a:r>
                        <a:rPr lang="ru-RU" sz="1400" dirty="0"/>
                        <a:t>Инжекция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  <a:p>
                      <a:r>
                        <a:rPr lang="ru-RU" sz="1400" dirty="0"/>
                        <a:t>2 Т</a:t>
                      </a:r>
                    </a:p>
                    <a:p>
                      <a:r>
                        <a:rPr lang="ru-RU" sz="1400" dirty="0"/>
                        <a:t>3 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085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Макс.</a:t>
                      </a:r>
                      <a:r>
                        <a:rPr lang="ru-RU" sz="1400" baseline="0" dirty="0"/>
                        <a:t> Ток в катушках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60 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253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Радиальное поле на стенках плазменной камеры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1.3</a:t>
                      </a:r>
                      <a:r>
                        <a:rPr lang="ru-RU" sz="1400" baseline="0" dirty="0"/>
                        <a:t> Т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43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Внутренний</a:t>
                      </a:r>
                      <a:r>
                        <a:rPr lang="ru-RU" sz="1400" baseline="0" dirty="0"/>
                        <a:t> диаметр плазменной камеры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74 мм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413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Максимальное</a:t>
                      </a:r>
                      <a:r>
                        <a:rPr lang="ru-RU" sz="1400" baseline="0" dirty="0"/>
                        <a:t> напряжение экстракции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 </a:t>
                      </a:r>
                      <a:r>
                        <a:rPr lang="ru-RU" sz="1400" dirty="0" err="1"/>
                        <a:t>кВ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855697"/>
                  </a:ext>
                </a:extLst>
              </a:tr>
            </a:tbl>
          </a:graphicData>
        </a:graphic>
      </p:graphicFrame>
      <p:sp>
        <p:nvSpPr>
          <p:cNvPr id="9" name="Rectangle 6"/>
          <p:cNvSpPr>
            <a:spLocks noChangeArrowheads="1" noTextEdit="1"/>
          </p:cNvSpPr>
          <p:nvPr/>
        </p:nvSpPr>
        <p:spPr bwMode="auto">
          <a:xfrm>
            <a:off x="1676400" y="1514475"/>
            <a:ext cx="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64228" y="2518548"/>
            <a:ext cx="435535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Главные требования к источнику</a:t>
            </a:r>
            <a:r>
              <a:rPr lang="en-US" dirty="0"/>
              <a:t>:</a:t>
            </a:r>
          </a:p>
          <a:p>
            <a:r>
              <a:rPr lang="en-US" dirty="0"/>
              <a:t>Kr</a:t>
            </a:r>
            <a:r>
              <a:rPr lang="en-US" baseline="30000" dirty="0"/>
              <a:t>15+</a:t>
            </a:r>
            <a:r>
              <a:rPr lang="en-US" dirty="0"/>
              <a:t>, Xe</a:t>
            </a:r>
            <a:r>
              <a:rPr lang="en-US" baseline="30000" dirty="0"/>
              <a:t>22+</a:t>
            </a:r>
            <a:r>
              <a:rPr lang="en-US" dirty="0"/>
              <a:t>  I = 1.25</a:t>
            </a:r>
            <a:r>
              <a:rPr lang="en-US" dirty="0">
                <a:cs typeface="Arial" pitchFamily="34" charset="0"/>
              </a:rPr>
              <a:t>×10</a:t>
            </a:r>
            <a:r>
              <a:rPr lang="en-US" baseline="30000" dirty="0">
                <a:cs typeface="Arial" pitchFamily="34" charset="0"/>
              </a:rPr>
              <a:t>13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pps</a:t>
            </a:r>
            <a:r>
              <a:rPr lang="ru-RU" dirty="0">
                <a:cs typeface="Arial" pitchFamily="34" charset="0"/>
              </a:rPr>
              <a:t> = 30 </a:t>
            </a:r>
            <a:r>
              <a:rPr lang="en-US" dirty="0" err="1">
                <a:cs typeface="Arial" pitchFamily="34" charset="0"/>
              </a:rPr>
              <a:t>mkA</a:t>
            </a:r>
            <a:endParaRPr lang="en-US" dirty="0">
              <a:cs typeface="Arial" pitchFamily="34" charset="0"/>
            </a:endParaRPr>
          </a:p>
          <a:p>
            <a:pPr>
              <a:buClr>
                <a:schemeClr val="folHlink"/>
              </a:buClr>
            </a:pPr>
            <a:r>
              <a:rPr lang="ru-RU" dirty="0">
                <a:cs typeface="Arial" pitchFamily="34" charset="0"/>
              </a:rPr>
              <a:t>Потребляемая мощность </a:t>
            </a:r>
            <a:r>
              <a:rPr lang="en-US" dirty="0">
                <a:cs typeface="Arial" pitchFamily="34" charset="0"/>
              </a:rPr>
              <a:t>&lt; 100 kW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DECRIS-SC1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÷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01" y="2255158"/>
            <a:ext cx="4267305" cy="444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73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28800" y="5829300"/>
            <a:ext cx="91440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anose="02020603050405020304" pitchFamily="18" charset="0"/>
              </a:rPr>
              <a:t> </a:t>
            </a:r>
            <a:endParaRPr lang="ru-RU" altLang="ru-RU" sz="2400">
              <a:latin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ChangeArrowheads="1" noTextEdit="1"/>
          </p:cNvSpPr>
          <p:nvPr/>
        </p:nvSpPr>
        <p:spPr bwMode="auto">
          <a:xfrm>
            <a:off x="1676400" y="1514475"/>
            <a:ext cx="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0" name="Picture 39" descr="Axial_field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6799" r="10564" b="5211"/>
          <a:stretch>
            <a:fillRect/>
          </a:stretch>
        </p:blipFill>
        <p:spPr bwMode="auto">
          <a:xfrm>
            <a:off x="6142985" y="2874603"/>
            <a:ext cx="5327012" cy="29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DECRIS-SC1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÷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22</a:t>
            </a:fld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E606FCE-FF96-429B-A359-CC7ED5776F97}"/>
              </a:ext>
            </a:extLst>
          </p:cNvPr>
          <p:cNvSpPr/>
          <p:nvPr/>
        </p:nvSpPr>
        <p:spPr>
          <a:xfrm>
            <a:off x="8688163" y="4482389"/>
            <a:ext cx="381000" cy="15816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E9C44E6-A2B3-49AC-8AB5-513FD6B88633}"/>
              </a:ext>
            </a:extLst>
          </p:cNvPr>
          <p:cNvCxnSpPr>
            <a:cxnSpLocks/>
          </p:cNvCxnSpPr>
          <p:nvPr/>
        </p:nvCxnSpPr>
        <p:spPr>
          <a:xfrm flipH="1">
            <a:off x="9110279" y="4385188"/>
            <a:ext cx="381000" cy="97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967F0D-4DA8-44A6-91EB-2553BEAE8593}"/>
              </a:ext>
            </a:extLst>
          </p:cNvPr>
          <p:cNvSpPr txBox="1"/>
          <p:nvPr/>
        </p:nvSpPr>
        <p:spPr>
          <a:xfrm>
            <a:off x="9498543" y="4086775"/>
            <a:ext cx="191751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ECR </a:t>
            </a:r>
            <a:r>
              <a:rPr lang="ru-RU" dirty="0"/>
              <a:t>зона 0.64 Т</a:t>
            </a:r>
          </a:p>
        </p:txBody>
      </p:sp>
      <p:pic>
        <p:nvPicPr>
          <p:cNvPr id="25" name="Picture 2" descr="PICT0146">
            <a:extLst>
              <a:ext uri="{FF2B5EF4-FFF2-40B4-BE49-F238E27FC236}">
                <a16:creationId xmlns:a16="http://schemas.microsoft.com/office/drawing/2014/main" id="{5C78DD93-34C4-40FD-B799-76F2BAABA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1130"/>
          <a:stretch>
            <a:fillRect/>
          </a:stretch>
        </p:blipFill>
        <p:spPr bwMode="auto">
          <a:xfrm>
            <a:off x="1615526" y="3237927"/>
            <a:ext cx="3209108" cy="247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4AA02C6-441E-4D9F-9380-9C8427FF6AA5}"/>
              </a:ext>
            </a:extLst>
          </p:cNvPr>
          <p:cNvSpPr/>
          <p:nvPr/>
        </p:nvSpPr>
        <p:spPr>
          <a:xfrm>
            <a:off x="218435" y="58474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Каждая обмотка изготовлена из цельного куска провода, без внутренних соединений, но электрически разделена на 2 или 3 секции.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6C082B8-CE21-4DA8-A669-2BDC07DBAD44}"/>
              </a:ext>
            </a:extLst>
          </p:cNvPr>
          <p:cNvSpPr/>
          <p:nvPr/>
        </p:nvSpPr>
        <p:spPr>
          <a:xfrm>
            <a:off x="218435" y="2338066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Монолитный сверхпроводящий провод </a:t>
            </a:r>
            <a:r>
              <a:rPr lang="ru-RU" sz="1600" dirty="0" err="1"/>
              <a:t>NbTi</a:t>
            </a:r>
            <a:r>
              <a:rPr lang="ru-RU" sz="1600" dirty="0"/>
              <a:t> (диаметр проводника без изоляции - 0,65 мм, с изоляцией - 0,7 мм). </a:t>
            </a:r>
          </a:p>
        </p:txBody>
      </p:sp>
    </p:spTree>
    <p:extLst>
      <p:ext uri="{BB962C8B-B14F-4D97-AF65-F5344CB8AC3E}">
        <p14:creationId xmlns:p14="http://schemas.microsoft.com/office/powerpoint/2010/main" val="2076882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1303712" y="2640893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1303712" y="3216957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303712" y="3793021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DECRIS-2m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303712" y="4513101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303712" y="5233181"/>
            <a:ext cx="1296144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303712" y="5809245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3175920" y="2712901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1990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3175920" y="328896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3175920" y="386502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3175920" y="436908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1997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3" name="Овал 92"/>
          <p:cNvSpPr/>
          <p:nvPr/>
        </p:nvSpPr>
        <p:spPr>
          <a:xfrm>
            <a:off x="3175920" y="4801133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2006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3175920" y="530518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2005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3175920" y="5881253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4544072" y="264089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4544072" y="321695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4497166" y="3793021"/>
            <a:ext cx="112702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Братислава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Словакия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544072" y="429707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Белград</a:t>
            </a:r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Сербия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4544072" y="480113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Астана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Казахстан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4544072" y="5305189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4544072" y="5809245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15" name="Штриховая стрелка вправо 114"/>
          <p:cNvSpPr/>
          <p:nvPr/>
        </p:nvSpPr>
        <p:spPr>
          <a:xfrm>
            <a:off x="4112024" y="336097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Штриховая стрелка вправо 115"/>
          <p:cNvSpPr/>
          <p:nvPr/>
        </p:nvSpPr>
        <p:spPr>
          <a:xfrm>
            <a:off x="4112024" y="2784909"/>
            <a:ext cx="360040" cy="22440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Штриховая стрелка вправо 116"/>
          <p:cNvSpPr/>
          <p:nvPr/>
        </p:nvSpPr>
        <p:spPr>
          <a:xfrm>
            <a:off x="4112024" y="393703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Штриховая стрелка вправо 117"/>
          <p:cNvSpPr/>
          <p:nvPr/>
        </p:nvSpPr>
        <p:spPr>
          <a:xfrm>
            <a:off x="4112024" y="444109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Штриховая стрелка вправо 118"/>
          <p:cNvSpPr/>
          <p:nvPr/>
        </p:nvSpPr>
        <p:spPr>
          <a:xfrm>
            <a:off x="4112024" y="4873141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Штриховая стрелка вправо 119"/>
          <p:cNvSpPr/>
          <p:nvPr/>
        </p:nvSpPr>
        <p:spPr>
          <a:xfrm>
            <a:off x="4112024" y="537719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Штриховая стрелка вправо 120"/>
          <p:cNvSpPr/>
          <p:nvPr/>
        </p:nvSpPr>
        <p:spPr>
          <a:xfrm>
            <a:off x="4112024" y="5953261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Штриховая стрелка вправо 124"/>
          <p:cNvSpPr/>
          <p:nvPr/>
        </p:nvSpPr>
        <p:spPr>
          <a:xfrm>
            <a:off x="2599856" y="2784909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Штриховая стрелка вправо 125"/>
          <p:cNvSpPr/>
          <p:nvPr/>
        </p:nvSpPr>
        <p:spPr>
          <a:xfrm>
            <a:off x="2599856" y="3360973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Штриховая стрелка вправо 126"/>
          <p:cNvSpPr/>
          <p:nvPr/>
        </p:nvSpPr>
        <p:spPr>
          <a:xfrm>
            <a:off x="2599856" y="393703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Штриховая стрелка вправо 127"/>
          <p:cNvSpPr/>
          <p:nvPr/>
        </p:nvSpPr>
        <p:spPr>
          <a:xfrm>
            <a:off x="2599856" y="4513101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Штриховая стрелка вправо 128"/>
          <p:cNvSpPr/>
          <p:nvPr/>
        </p:nvSpPr>
        <p:spPr>
          <a:xfrm>
            <a:off x="2599856" y="4801133"/>
            <a:ext cx="504056" cy="216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Штриховая стрелка вправо 129"/>
          <p:cNvSpPr/>
          <p:nvPr/>
        </p:nvSpPr>
        <p:spPr>
          <a:xfrm>
            <a:off x="2599856" y="537719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Штриховая стрелка вправо 130"/>
          <p:cNvSpPr/>
          <p:nvPr/>
        </p:nvSpPr>
        <p:spPr>
          <a:xfrm>
            <a:off x="2599856" y="5953261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Штриховая стрелка вправо 144"/>
          <p:cNvSpPr/>
          <p:nvPr/>
        </p:nvSpPr>
        <p:spPr>
          <a:xfrm>
            <a:off x="4112024" y="393703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Штриховая стрелка вправо 145"/>
          <p:cNvSpPr/>
          <p:nvPr/>
        </p:nvSpPr>
        <p:spPr>
          <a:xfrm>
            <a:off x="2599856" y="393703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DECRIS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ubna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altLang="ru-RU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altLang="ru-RU" dirty="0">
                <a:latin typeface="Arial" panose="020B0604020202020204" pitchFamily="34" charset="0"/>
                <a:cs typeface="Arial" panose="020B0604020202020204" pitchFamily="34" charset="0"/>
              </a:rPr>
              <a:t>ources </a:t>
            </a:r>
          </a:p>
        </p:txBody>
      </p:sp>
      <p:sp>
        <p:nvSpPr>
          <p:cNvPr id="149" name="Line 6"/>
          <p:cNvSpPr>
            <a:spLocks noChangeShapeType="1"/>
          </p:cNvSpPr>
          <p:nvPr/>
        </p:nvSpPr>
        <p:spPr bwMode="auto">
          <a:xfrm>
            <a:off x="6184478" y="4915028"/>
            <a:ext cx="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6062814" y="3721013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DECRIS-SC1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2" name="Прямоугольник 151"/>
          <p:cNvSpPr/>
          <p:nvPr/>
        </p:nvSpPr>
        <p:spPr>
          <a:xfrm>
            <a:off x="6062814" y="4297077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DECRIS-SC2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4" name="Овал 153"/>
          <p:cNvSpPr/>
          <p:nvPr/>
        </p:nvSpPr>
        <p:spPr>
          <a:xfrm>
            <a:off x="7935022" y="3793021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2004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5" name="Овал 154"/>
          <p:cNvSpPr/>
          <p:nvPr/>
        </p:nvSpPr>
        <p:spPr>
          <a:xfrm>
            <a:off x="7935022" y="4369085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2014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6" name="Овал 155"/>
          <p:cNvSpPr/>
          <p:nvPr/>
        </p:nvSpPr>
        <p:spPr>
          <a:xfrm>
            <a:off x="7935022" y="4945149"/>
            <a:ext cx="936104" cy="3600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2017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9303174" y="3721013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9303174" y="4297077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9303174" y="4873141"/>
            <a:ext cx="1080120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Дубна</a:t>
            </a:r>
          </a:p>
        </p:txBody>
      </p:sp>
      <p:sp>
        <p:nvSpPr>
          <p:cNvPr id="163" name="Штриховая стрелка вправо 162"/>
          <p:cNvSpPr/>
          <p:nvPr/>
        </p:nvSpPr>
        <p:spPr>
          <a:xfrm>
            <a:off x="8871126" y="3865029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Штриховая стрелка вправо 163"/>
          <p:cNvSpPr/>
          <p:nvPr/>
        </p:nvSpPr>
        <p:spPr>
          <a:xfrm>
            <a:off x="8871126" y="4441093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Штриховая стрелка вправо 164"/>
          <p:cNvSpPr/>
          <p:nvPr/>
        </p:nvSpPr>
        <p:spPr>
          <a:xfrm>
            <a:off x="8871126" y="5017157"/>
            <a:ext cx="360040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Штриховая стрелка вправо 165"/>
          <p:cNvSpPr/>
          <p:nvPr/>
        </p:nvSpPr>
        <p:spPr>
          <a:xfrm>
            <a:off x="7358958" y="3865029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Штриховая стрелка вправо 166"/>
          <p:cNvSpPr/>
          <p:nvPr/>
        </p:nvSpPr>
        <p:spPr>
          <a:xfrm>
            <a:off x="7358958" y="4441093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Штриховая стрелка вправо 167"/>
          <p:cNvSpPr/>
          <p:nvPr/>
        </p:nvSpPr>
        <p:spPr>
          <a:xfrm>
            <a:off x="7358958" y="5017157"/>
            <a:ext cx="504056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BD56-0D9D-4A57-8061-EEA64982AAAE}" type="slidenum">
              <a:rPr lang="ru-RU" altLang="ru-RU" smtClean="0"/>
              <a:pPr/>
              <a:t>23</a:t>
            </a:fld>
            <a:endParaRPr lang="ru-RU" alt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6062814" y="4873141"/>
            <a:ext cx="129614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DECRIS-PM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25797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5C7F720-13D6-4162-9764-0719784ADA73}" type="slidenum">
              <a:rPr lang="ru-RU" altLang="ru-RU" sz="2800">
                <a:solidFill>
                  <a:srgbClr val="EAEAEA"/>
                </a:solidFill>
                <a:latin typeface="Century Gothic (Основной текст)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2800" dirty="0">
              <a:solidFill>
                <a:srgbClr val="EAEAEA"/>
              </a:solidFill>
              <a:latin typeface="Century Gothic (Основной текст)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DECRIS-PM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÷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70687"/>
              </p:ext>
            </p:extLst>
          </p:nvPr>
        </p:nvGraphicFramePr>
        <p:xfrm>
          <a:off x="6186459" y="2325053"/>
          <a:ext cx="3968269" cy="249142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010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0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СВЧ частота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 </a:t>
                      </a:r>
                      <a:r>
                        <a:rPr lang="ru-RU" sz="1400" dirty="0"/>
                        <a:t>ГГц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Binj</a:t>
                      </a:r>
                      <a:r>
                        <a:rPr lang="en-US" sz="1400" dirty="0"/>
                        <a:t> 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≥ 1.3 T 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Bmin</a:t>
                      </a:r>
                      <a:r>
                        <a:rPr lang="en-US" sz="1400" dirty="0"/>
                        <a:t> 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 T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Bextr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 ÷1.1 T 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Br 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1.05÷1.15 T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58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Внутренний диаметр плазменной камеры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 </a:t>
                      </a:r>
                      <a:r>
                        <a:rPr lang="ru-RU" sz="1400" dirty="0"/>
                        <a:t>мм</a:t>
                      </a:r>
                      <a:r>
                        <a:rPr lang="en-US" sz="1400" dirty="0"/>
                        <a:t> </a:t>
                      </a:r>
                      <a:endParaRPr lang="ru-RU" sz="1400" b="0" dirty="0"/>
                    </a:p>
                  </a:txBody>
                  <a:tcPr marL="62658" marR="62658" marT="31331" marB="313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47" y="2325053"/>
            <a:ext cx="3321892" cy="2491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401043"/>
              </p:ext>
            </p:extLst>
          </p:nvPr>
        </p:nvGraphicFramePr>
        <p:xfrm>
          <a:off x="1599747" y="4928728"/>
          <a:ext cx="8939530" cy="1929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25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Преимущества</a:t>
                      </a:r>
                    </a:p>
                  </a:txBody>
                  <a:tcPr marL="77735" marR="77735" marT="38867" marB="388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Недостатки</a:t>
                      </a:r>
                    </a:p>
                  </a:txBody>
                  <a:tcPr marL="77735" marR="77735" marT="38867" marB="3886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5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Низкое энергопотребление</a:t>
                      </a:r>
                    </a:p>
                  </a:txBody>
                  <a:tcPr marL="77735" marR="77735" marT="38867" marB="3886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Фиксированное распределение магнитного поля</a:t>
                      </a:r>
                    </a:p>
                  </a:txBody>
                  <a:tcPr marL="77735" marR="77735" marT="38867" marB="3886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25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Низкое давление в системе</a:t>
                      </a:r>
                      <a:r>
                        <a:rPr lang="ru-RU" sz="1500" baseline="0" dirty="0"/>
                        <a:t> охлаждения</a:t>
                      </a:r>
                    </a:p>
                  </a:txBody>
                  <a:tcPr marL="77735" marR="77735" marT="38867" marB="38867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Коррекция магнитного поля практически</a:t>
                      </a:r>
                      <a:r>
                        <a:rPr lang="ru-RU" sz="1500" baseline="0" dirty="0"/>
                        <a:t> невозможна без размагничивания системы</a:t>
                      </a:r>
                      <a:endParaRPr lang="ru-RU" sz="1500" dirty="0"/>
                    </a:p>
                  </a:txBody>
                  <a:tcPr marL="77735" marR="77735" marT="38867" marB="3886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14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Простое управление</a:t>
                      </a:r>
                    </a:p>
                  </a:txBody>
                  <a:tcPr marL="77735" marR="77735" marT="38867" marB="3886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 marL="77735" marR="77735" marT="38867" marB="3886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863705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5C7F720-13D6-4162-9764-0719784ADA73}" type="slidenum">
              <a:rPr lang="ru-RU" altLang="ru-RU" sz="2800">
                <a:solidFill>
                  <a:srgbClr val="EAEAEA"/>
                </a:solidFill>
                <a:latin typeface="Century Gothic (Основной текст)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2800">
              <a:solidFill>
                <a:srgbClr val="EAEAEA"/>
              </a:solidFill>
              <a:latin typeface="Century Gothic (Основной текст)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DECRIS-PM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÷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81B7B3A-0E6D-4969-B2A7-CCF7EA4DCDC0}"/>
              </a:ext>
            </a:extLst>
          </p:cNvPr>
          <p:cNvGrpSpPr/>
          <p:nvPr/>
        </p:nvGrpSpPr>
        <p:grpSpPr>
          <a:xfrm>
            <a:off x="1292094" y="2375137"/>
            <a:ext cx="9607812" cy="4482863"/>
            <a:chOff x="1510551" y="2375137"/>
            <a:chExt cx="9607812" cy="4482863"/>
          </a:xfrm>
        </p:grpSpPr>
        <p:pic>
          <p:nvPicPr>
            <p:cNvPr id="8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69" t="7553" r="34488" b="39084"/>
            <a:stretch>
              <a:fillRect/>
            </a:stretch>
          </p:blipFill>
          <p:spPr bwMode="auto">
            <a:xfrm>
              <a:off x="1510551" y="4752574"/>
              <a:ext cx="2914446" cy="2105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1860285" y="4482863"/>
              <a:ext cx="28471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4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8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rgbClr val="FF0000"/>
                  </a:solidFill>
                  <a:latin typeface="Times New Roman" pitchFamily="18" charset="0"/>
                </a:rPr>
                <a:t>Аксиальное магнитное поле</a:t>
              </a:r>
            </a:p>
          </p:txBody>
        </p:sp>
        <p:pic>
          <p:nvPicPr>
            <p:cNvPr id="10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" t="7446" r="9204" b="4584"/>
            <a:stretch>
              <a:fillRect/>
            </a:stretch>
          </p:blipFill>
          <p:spPr bwMode="auto">
            <a:xfrm>
              <a:off x="7916228" y="4858099"/>
              <a:ext cx="2660709" cy="1894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7419454" y="4482863"/>
              <a:ext cx="369890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4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8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rgbClr val="FF0000"/>
                  </a:solidFill>
                  <a:latin typeface="Times New Roman" pitchFamily="18" charset="0"/>
                </a:rPr>
                <a:t>Влияние катушки на</a:t>
              </a:r>
              <a:r>
                <a:rPr lang="en-US" altLang="ru-RU" sz="14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altLang="ru-RU" sz="1400" dirty="0" err="1">
                  <a:solidFill>
                    <a:srgbClr val="FF0000"/>
                  </a:solidFill>
                  <a:latin typeface="Times New Roman" pitchFamily="18" charset="0"/>
                </a:rPr>
                <a:t>Bmin</a:t>
              </a:r>
              <a:r>
                <a:rPr lang="en-US" altLang="ru-RU" sz="1400" dirty="0">
                  <a:solidFill>
                    <a:srgbClr val="FF0000"/>
                  </a:solidFill>
                  <a:latin typeface="Times New Roman" pitchFamily="18" charset="0"/>
                </a:rPr>
                <a:t> ± 750 G</a:t>
              </a:r>
              <a:endParaRPr lang="ru-RU" altLang="ru-RU" sz="1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4135" r="11958" b="4680"/>
            <a:stretch>
              <a:fillRect/>
            </a:stretch>
          </p:blipFill>
          <p:spPr bwMode="auto">
            <a:xfrm>
              <a:off x="4921771" y="4867888"/>
              <a:ext cx="2497683" cy="188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5057119" y="4482863"/>
              <a:ext cx="2362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14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07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89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89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solidFill>
                    <a:srgbClr val="FF0000"/>
                  </a:solidFill>
                  <a:latin typeface="Times New Roman" pitchFamily="18" charset="0"/>
                </a:rPr>
                <a:t>Радиальное магнитное поле</a:t>
              </a: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6" t="4816" r="15594" b="4375"/>
            <a:stretch>
              <a:fillRect/>
            </a:stretch>
          </p:blipFill>
          <p:spPr bwMode="auto">
            <a:xfrm>
              <a:off x="1531887" y="2375137"/>
              <a:ext cx="2871773" cy="207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7" descr="Hex24">
              <a:extLst>
                <a:ext uri="{FF2B5EF4-FFF2-40B4-BE49-F238E27FC236}">
                  <a16:creationId xmlns:a16="http://schemas.microsoft.com/office/drawing/2014/main" id="{59A0DA9C-97E0-4407-A7AA-61F22DAA7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17778" t="18770" r="52777" b="32227"/>
            <a:stretch>
              <a:fillRect/>
            </a:stretch>
          </p:blipFill>
          <p:spPr>
            <a:xfrm>
              <a:off x="5185200" y="2410375"/>
              <a:ext cx="2234254" cy="2072488"/>
            </a:xfrm>
            <a:prstGeom prst="rect">
              <a:avLst/>
            </a:prstGeom>
            <a:noFill/>
            <a:ln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63D595-1DF3-42AB-B6D2-BA66CA660FD5}"/>
                </a:ext>
              </a:extLst>
            </p:cNvPr>
            <p:cNvSpPr txBox="1"/>
            <p:nvPr/>
          </p:nvSpPr>
          <p:spPr>
            <a:xfrm>
              <a:off x="7627197" y="3154232"/>
              <a:ext cx="3491166" cy="58477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/>
                <a:t>Гексаполь</a:t>
              </a:r>
              <a:r>
                <a:rPr lang="ru-RU" sz="1600" dirty="0"/>
                <a:t> – комбинация постоянных магнитов из </a:t>
              </a:r>
              <a:r>
                <a:rPr lang="en-US" sz="1600" dirty="0" err="1"/>
                <a:t>NdFeB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0959734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5C7F720-13D6-4162-9764-0719784ADA73}" type="slidenum">
              <a:rPr lang="ru-RU" altLang="ru-RU" sz="2800">
                <a:solidFill>
                  <a:srgbClr val="EAEAEA"/>
                </a:solidFill>
                <a:latin typeface="Century Gothic (Основной текст)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2800">
              <a:solidFill>
                <a:srgbClr val="EAEAEA"/>
              </a:solidFill>
              <a:latin typeface="Century Gothic (Основной текст)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DECRIS-PM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÷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2" t="16411" r="22668" b="16019"/>
          <a:stretch>
            <a:fillRect/>
          </a:stretch>
        </p:blipFill>
        <p:spPr bwMode="auto">
          <a:xfrm>
            <a:off x="3973945" y="2715084"/>
            <a:ext cx="39989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13"/>
          <p:cNvSpPr/>
          <p:nvPr/>
        </p:nvSpPr>
        <p:spPr>
          <a:xfrm>
            <a:off x="4555970" y="3666316"/>
            <a:ext cx="1439863" cy="57626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101196" y="3642973"/>
            <a:ext cx="1871662" cy="72231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1" t="23607" r="45026" b="52193"/>
          <a:stretch>
            <a:fillRect/>
          </a:stretch>
        </p:blipFill>
        <p:spPr bwMode="auto">
          <a:xfrm>
            <a:off x="16701" y="4004129"/>
            <a:ext cx="35623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825928" y="3537404"/>
            <a:ext cx="2520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0C0"/>
                </a:solidFill>
              </a:rPr>
              <a:t>Система экстракции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921598" y="6236154"/>
            <a:ext cx="876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 err="1"/>
              <a:t>Пуллер</a:t>
            </a:r>
            <a:endParaRPr lang="ru-RU" altLang="ru-RU" sz="16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1581976" y="5085217"/>
            <a:ext cx="1008062" cy="115093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3346085" y="5622334"/>
            <a:ext cx="1243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/>
              <a:t>Плазменный электрод</a:t>
            </a:r>
          </a:p>
        </p:txBody>
      </p:sp>
      <p:cxnSp>
        <p:nvCxnSpPr>
          <p:cNvPr id="26" name="Прямая со стрелкой 25"/>
          <p:cNvCxnSpPr>
            <a:stCxn id="25" idx="1"/>
          </p:cNvCxnSpPr>
          <p:nvPr/>
        </p:nvCxnSpPr>
        <p:spPr>
          <a:xfrm flipH="1" flipV="1">
            <a:off x="2875193" y="4970033"/>
            <a:ext cx="470892" cy="91391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8699952" y="6301658"/>
            <a:ext cx="2555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chemeClr val="accent2"/>
                </a:solidFill>
              </a:rPr>
              <a:t>Bias electrode</a:t>
            </a:r>
            <a:endParaRPr lang="ru-RU" altLang="ru-RU" sz="1600" dirty="0">
              <a:solidFill>
                <a:schemeClr val="accent2"/>
              </a:solidFill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10208077" y="3261596"/>
            <a:ext cx="1452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70C0"/>
                </a:solidFill>
              </a:rPr>
              <a:t>Волновод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0824027" y="3537821"/>
            <a:ext cx="71437" cy="300037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60" y="3930398"/>
            <a:ext cx="3486179" cy="239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7789117" y="3422567"/>
            <a:ext cx="2127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FF0000"/>
                </a:solidFill>
              </a:rPr>
              <a:t>Система инжекции</a:t>
            </a:r>
          </a:p>
        </p:txBody>
      </p:sp>
      <p:cxnSp>
        <p:nvCxnSpPr>
          <p:cNvPr id="33" name="Прямая со стрелкой 32"/>
          <p:cNvCxnSpPr>
            <a:stCxn id="27" idx="1"/>
          </p:cNvCxnSpPr>
          <p:nvPr/>
        </p:nvCxnSpPr>
        <p:spPr>
          <a:xfrm flipH="1" flipV="1">
            <a:off x="8590414" y="6069884"/>
            <a:ext cx="109538" cy="401051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9" idx="6"/>
          </p:cNvCxnSpPr>
          <p:nvPr/>
        </p:nvCxnSpPr>
        <p:spPr>
          <a:xfrm>
            <a:off x="7972858" y="4004129"/>
            <a:ext cx="1267961" cy="290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4" idx="4"/>
          </p:cNvCxnSpPr>
          <p:nvPr/>
        </p:nvCxnSpPr>
        <p:spPr>
          <a:xfrm flipH="1">
            <a:off x="2875193" y="4242578"/>
            <a:ext cx="2400709" cy="3475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59515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5C7F720-13D6-4162-9764-0719784ADA73}" type="slidenum">
              <a:rPr lang="ru-RU" altLang="ru-RU" sz="2800">
                <a:solidFill>
                  <a:srgbClr val="EAEAEA"/>
                </a:solidFill>
                <a:latin typeface="Century Gothic (Основной текст)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2800">
              <a:solidFill>
                <a:srgbClr val="EAEAEA"/>
              </a:solidFill>
              <a:latin typeface="Century Gothic (Основной текст)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DECRIS-PM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÷</a:t>
            </a:r>
            <a:r>
              <a:rPr lang="ru-RU" alt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н.в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3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891487"/>
              </p:ext>
            </p:extLst>
          </p:nvPr>
        </p:nvGraphicFramePr>
        <p:xfrm>
          <a:off x="925156" y="2402428"/>
          <a:ext cx="10118601" cy="4068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4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4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43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4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50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91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691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691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691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84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Q+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5+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7+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8+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9+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10+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11+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12+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15+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17+  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18+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19+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20+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23+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26+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 dirty="0">
                          <a:effectLst/>
                        </a:rPr>
                        <a:t>40</a:t>
                      </a:r>
                      <a:r>
                        <a:rPr lang="en-US" sz="1700" kern="800" dirty="0">
                          <a:effectLst/>
                        </a:rPr>
                        <a:t>Ar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926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500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210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154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>
                          <a:effectLst/>
                        </a:rPr>
                        <a:t>84</a:t>
                      </a:r>
                      <a:r>
                        <a:rPr lang="en-US" sz="1700" kern="800">
                          <a:effectLst/>
                        </a:rPr>
                        <a:t>Kr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160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180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125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50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>
                          <a:effectLst/>
                        </a:rPr>
                        <a:t>131</a:t>
                      </a:r>
                      <a:r>
                        <a:rPr lang="en-US" sz="1700" kern="800">
                          <a:effectLst/>
                        </a:rPr>
                        <a:t>Xe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77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70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50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>
                          <a:effectLst/>
                        </a:rPr>
                        <a:t>40</a:t>
                      </a:r>
                      <a:r>
                        <a:rPr lang="en-US" sz="1700" kern="800">
                          <a:effectLst/>
                        </a:rPr>
                        <a:t>Ca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110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175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220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158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58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>
                          <a:effectLst/>
                        </a:rPr>
                        <a:t>24</a:t>
                      </a:r>
                      <a:r>
                        <a:rPr lang="en-US" sz="1700" kern="800">
                          <a:effectLst/>
                        </a:rPr>
                        <a:t>Mg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450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140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40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15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1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baseline="30000">
                          <a:effectLst/>
                        </a:rPr>
                        <a:t>158</a:t>
                      </a:r>
                      <a:r>
                        <a:rPr lang="en-US" sz="1700" kern="800">
                          <a:effectLst/>
                        </a:rPr>
                        <a:t>Gd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9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8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6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1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>
                          <a:effectLst/>
                        </a:rPr>
                        <a:t>63</a:t>
                      </a:r>
                      <a:r>
                        <a:rPr lang="en-US" sz="1700" kern="800">
                          <a:effectLst/>
                        </a:rPr>
                        <a:t>Cu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133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137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165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125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>
                          <a:effectLst/>
                        </a:rPr>
                        <a:t>50</a:t>
                      </a:r>
                      <a:r>
                        <a:rPr lang="en-US" sz="1700" kern="800">
                          <a:effectLst/>
                        </a:rPr>
                        <a:t>Ti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90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72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60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23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7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baseline="30000" dirty="0">
                          <a:effectLst/>
                        </a:rPr>
                        <a:t>56</a:t>
                      </a:r>
                      <a:r>
                        <a:rPr lang="en-US" sz="1700" kern="800" dirty="0">
                          <a:effectLst/>
                        </a:rPr>
                        <a:t>Fe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70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85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 dirty="0">
                          <a:effectLst/>
                        </a:rPr>
                        <a:t>80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kern="800" cap="all">
                          <a:effectLst/>
                        </a:rPr>
                        <a:t>55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>
                          <a:effectLst/>
                        </a:rPr>
                        <a:t> </a:t>
                      </a:r>
                      <a:endParaRPr lang="ru-RU" sz="1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700" kern="800" cap="all" dirty="0">
                          <a:effectLst/>
                        </a:rPr>
                        <a:t> 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285" marR="11428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13229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главные отличия источников?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28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04943" y="3546735"/>
            <a:ext cx="679865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Конфигурация магнитного поля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56271" y="5043492"/>
            <a:ext cx="6096000" cy="83099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Каждый источник построен под конкретную задачу!</a:t>
            </a:r>
          </a:p>
        </p:txBody>
      </p:sp>
    </p:spTree>
    <p:extLst>
      <p:ext uri="{BB962C8B-B14F-4D97-AF65-F5344CB8AC3E}">
        <p14:creationId xmlns:p14="http://schemas.microsoft.com/office/powerpoint/2010/main" val="2361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ионов металлов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29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47A91-E605-4C56-840B-F4244DC1B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023" y="2077541"/>
            <a:ext cx="4829087" cy="38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Физические процессы в плазме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</a:t>
            </a:fld>
            <a:endParaRPr lang="ru-RU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undefined">
            <a:extLst>
              <a:ext uri="{FF2B5EF4-FFF2-40B4-BE49-F238E27FC236}">
                <a16:creationId xmlns:a16="http://schemas.microsoft.com/office/drawing/2014/main" id="{D8897790-531C-4330-9BF1-3BE30A12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75" y="1682283"/>
            <a:ext cx="4221113" cy="42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95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Получение ионов металлов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30</a:t>
            </a:fld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217715" y="2603500"/>
            <a:ext cx="4539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Наработка легких нейтронно-избыточных ядер </a:t>
            </a:r>
            <a:r>
              <a:rPr lang="ru-RU" dirty="0"/>
              <a:t>(</a:t>
            </a:r>
            <a:r>
              <a:rPr lang="ru-RU" baseline="30000" dirty="0"/>
              <a:t>6</a:t>
            </a:r>
            <a:r>
              <a:rPr lang="ru-RU" dirty="0"/>
              <a:t>He, </a:t>
            </a:r>
            <a:r>
              <a:rPr lang="ru-RU" baseline="30000" dirty="0"/>
              <a:t>8</a:t>
            </a:r>
            <a:r>
              <a:rPr lang="ru-RU" dirty="0"/>
              <a:t>He,...)</a:t>
            </a:r>
            <a:endParaRPr lang="en-US" dirty="0"/>
          </a:p>
          <a:p>
            <a:r>
              <a:rPr lang="ru-RU" dirty="0"/>
              <a:t>Требуемые пучки</a:t>
            </a:r>
            <a:r>
              <a:rPr lang="en-US" dirty="0"/>
              <a:t>:</a:t>
            </a:r>
          </a:p>
          <a:p>
            <a:r>
              <a:rPr lang="ru-RU" b="1" dirty="0" err="1">
                <a:solidFill>
                  <a:schemeClr val="accent1"/>
                </a:solidFill>
              </a:rPr>
              <a:t>Li</a:t>
            </a:r>
            <a:r>
              <a:rPr lang="ru-RU" b="1" dirty="0">
                <a:solidFill>
                  <a:schemeClr val="accent1"/>
                </a:solidFill>
              </a:rPr>
              <a:t>, B</a:t>
            </a:r>
            <a:r>
              <a:rPr lang="ru-RU" dirty="0"/>
              <a:t>..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17715" y="4649778"/>
            <a:ext cx="4931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ja-JP" b="1" dirty="0">
                <a:solidFill>
                  <a:schemeClr val="accent1"/>
                </a:solidFill>
                <a:latin typeface="Century Gothic (Основной текст)"/>
                <a:cs typeface="Times New Roman" panose="02020603050405020304" pitchFamily="18" charset="0"/>
              </a:rPr>
              <a:t>Синтез сверхтяжелых ядер</a:t>
            </a:r>
            <a:endParaRPr lang="en-US" altLang="ja-JP" dirty="0">
              <a:solidFill>
                <a:schemeClr val="accent1"/>
              </a:solidFill>
              <a:latin typeface="Century Gothic (Основной текст)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ru-RU" altLang="ru-RU" dirty="0">
                <a:latin typeface="Century Gothic (Основной текст)"/>
                <a:ea typeface="MS PGothic" panose="020B0600070205080204" pitchFamily="34" charset="-128"/>
              </a:rPr>
              <a:t>Требуемые пучки</a:t>
            </a:r>
            <a:r>
              <a:rPr lang="en-US" altLang="ru-RU" dirty="0">
                <a:latin typeface="Century Gothic (Основной текст)"/>
                <a:ea typeface="MS PGothic" panose="020B0600070205080204" pitchFamily="34" charset="-128"/>
              </a:rPr>
              <a:t>: </a:t>
            </a:r>
            <a:endParaRPr lang="ru-RU" altLang="ru-RU" dirty="0">
              <a:latin typeface="Century Gothic (Основной текст)"/>
              <a:ea typeface="MS PGothic" panose="020B0600070205080204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altLang="ru-RU" b="1" baseline="30000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48</a:t>
            </a:r>
            <a:r>
              <a:rPr lang="en-US" altLang="ru-RU" b="1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Ca; </a:t>
            </a:r>
            <a:r>
              <a:rPr lang="en-US" altLang="ru-RU" b="1" baseline="30000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50</a:t>
            </a:r>
            <a:r>
              <a:rPr lang="en-US" altLang="ru-RU" b="1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Ti; </a:t>
            </a:r>
            <a:r>
              <a:rPr lang="en-US" altLang="ru-RU" b="1" baseline="30000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58</a:t>
            </a:r>
            <a:r>
              <a:rPr lang="en-US" altLang="ru-RU" b="1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Fe; </a:t>
            </a:r>
            <a:r>
              <a:rPr lang="en-US" altLang="ru-RU" b="1" baseline="30000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54</a:t>
            </a:r>
            <a:r>
              <a:rPr lang="en-US" altLang="ru-RU" b="1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Cr; </a:t>
            </a:r>
            <a:r>
              <a:rPr lang="en-US" altLang="ru-RU" b="1" baseline="30000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64</a:t>
            </a:r>
            <a:r>
              <a:rPr lang="en-US" altLang="ru-RU" b="1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Ni;  </a:t>
            </a:r>
            <a:r>
              <a:rPr lang="en-US" altLang="ru-RU" b="1" baseline="30000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70</a:t>
            </a:r>
            <a:r>
              <a:rPr lang="en-US" altLang="ru-RU" b="1" dirty="0">
                <a:solidFill>
                  <a:schemeClr val="accent1"/>
                </a:solidFill>
                <a:latin typeface="Century Gothic (Основной текст)"/>
                <a:ea typeface="MS PGothic" panose="020B0600070205080204" pitchFamily="34" charset="-128"/>
              </a:rPr>
              <a:t>Zn</a:t>
            </a:r>
            <a:endParaRPr lang="ru-RU" dirty="0">
              <a:solidFill>
                <a:schemeClr val="accent1"/>
              </a:solidFill>
              <a:latin typeface="Century Gothic (Основной текст)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3E9B27-8093-4BC8-8E4B-97437FB58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0" t="22150" r="52037" b="4239"/>
          <a:stretch/>
        </p:blipFill>
        <p:spPr>
          <a:xfrm>
            <a:off x="5148943" y="2716567"/>
            <a:ext cx="5965900" cy="34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3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5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055841"/>
              </p:ext>
            </p:extLst>
          </p:nvPr>
        </p:nvGraphicFramePr>
        <p:xfrm>
          <a:off x="1123576" y="1479550"/>
          <a:ext cx="9944847" cy="520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5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4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3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</a:rPr>
                        <a:t>Метод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Принцип работы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Достоинства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Недостатки</a:t>
                      </a:r>
                      <a:endParaRPr kumimoji="0" 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6044" marR="86044" marT="43024" marB="4302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97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Испарение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нагревателем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Вещество испаряется из тигля при помощи внешнего нагревателя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1925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Доступны материалы с низкой и высокой температурой испарения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1925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Простое управление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1925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Крайне стабилен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2858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Медленный отклик для контроля испарения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28588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Высокотемпературные нагреватели требуют использования дополнительного экранирования для снижения градиента температур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Прямое введение в плазму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Образец нагревается непосредственным контактом с плазмой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Доступны материалы с высокой температурой плавления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Методика проста и легко может быть использована для любого источника ECR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Сложно реализовать для материалов с низкой температурой плавления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Сложный контроль нагрева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Прямое взаимодействие с плазмой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86044" marR="86044" marT="43024" marB="4302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09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MIVOC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600" i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en-US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etal </a:t>
                      </a:r>
                      <a:r>
                        <a:rPr kumimoji="0" lang="en-US" sz="1600" i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</a:t>
                      </a:r>
                      <a:r>
                        <a:rPr kumimoji="0" lang="en-US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ons from </a:t>
                      </a:r>
                      <a:r>
                        <a:rPr kumimoji="0" lang="en-US" sz="1600" i="1" u="sng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VO</a:t>
                      </a:r>
                      <a:r>
                        <a:rPr kumimoji="0" lang="en-US" sz="1600" i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latile</a:t>
                      </a:r>
                      <a:r>
                        <a:rPr kumimoji="0" lang="en-US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i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</a:t>
                      </a:r>
                      <a:r>
                        <a:rPr kumimoji="0" lang="en-US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ompounds)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Многокомпонентное органическое соединение испаряется при комнатной температуре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Высокие интенсивности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Работа без вспомогательного газа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Поиск летучего соединения</a:t>
                      </a:r>
                      <a:endParaRPr kumimoji="0" lang="en-US" sz="12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Наличие углерода, водорода и других примесей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Высокая чувствительность образцов к внешним факторам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4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600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Ионное распыление</a:t>
                      </a:r>
                      <a:endParaRPr kumimoji="0" lang="en-US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Образец, находящийся под отрицательным потенциалом,  распыляется ионами плазмы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Доступны материалы с высокой температурой плавления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Относительная стабильность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Низкая интенсивность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Symbol" pitchFamily="18" charset="2"/>
                        <a:buChar char=""/>
                        <a:tabLst>
                          <a:tab pos="160338" algn="l"/>
                        </a:tabLst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При работе необходимо использовать вспомогательный тяжелый газ</a:t>
                      </a:r>
                      <a:endParaRPr kumimoji="0" lang="ru-RU" sz="12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044" marR="86044" marT="43024" marB="43024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219200" y="772586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Получение ионов металлов</a:t>
            </a:r>
          </a:p>
        </p:txBody>
      </p:sp>
    </p:spTree>
    <p:extLst>
      <p:ext uri="{BB962C8B-B14F-4D97-AF65-F5344CB8AC3E}">
        <p14:creationId xmlns:p14="http://schemas.microsoft.com/office/powerpoint/2010/main" val="685670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32</a:t>
            </a:fld>
            <a:endParaRPr lang="ru-RU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1" y="2373993"/>
            <a:ext cx="6386513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gray">
          <a:xfrm>
            <a:off x="1307354" y="11260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Получение ионов металлов:</a:t>
            </a:r>
          </a:p>
          <a:p>
            <a:r>
              <a:rPr lang="ru-RU" dirty="0"/>
              <a:t>Испарение </a:t>
            </a:r>
            <a:r>
              <a:rPr kumimoji="0" lang="ru-RU" sz="3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нагревателем</a:t>
            </a:r>
            <a:endParaRPr kumimoji="0" lang="en-US" sz="36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53" b="1918"/>
          <a:stretch>
            <a:fillRect/>
          </a:stretch>
        </p:blipFill>
        <p:spPr>
          <a:xfrm>
            <a:off x="7010627" y="2373993"/>
            <a:ext cx="4643437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218" y="3937388"/>
            <a:ext cx="5691188" cy="1066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8592" y="5002374"/>
            <a:ext cx="2325386" cy="17467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07354" y="3331029"/>
            <a:ext cx="1544703" cy="1099457"/>
          </a:xfrm>
          <a:prstGeom prst="rect">
            <a:avLst/>
          </a:prstGeom>
          <a:solidFill>
            <a:srgbClr val="B31166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70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33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08" y="2603500"/>
            <a:ext cx="7258831" cy="368141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gray">
          <a:xfrm>
            <a:off x="1307354" y="11260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Получение ионов металлов:</a:t>
            </a:r>
          </a:p>
          <a:p>
            <a:r>
              <a:rPr lang="ru-RU" dirty="0"/>
              <a:t>Испарение </a:t>
            </a:r>
            <a:r>
              <a:rPr kumimoji="0" lang="ru-RU" sz="3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нагревателем</a:t>
            </a:r>
            <a:endParaRPr kumimoji="0" lang="en-US" sz="36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5D8742BD-5697-430B-A2BB-321FCFB4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39" y="2915616"/>
            <a:ext cx="4585770" cy="305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B0343-4AF4-4C52-8F31-0D5BDD5321F9}"/>
              </a:ext>
            </a:extLst>
          </p:cNvPr>
          <p:cNvSpPr txBox="1"/>
          <p:nvPr/>
        </p:nvSpPr>
        <p:spPr>
          <a:xfrm>
            <a:off x="8569810" y="3059668"/>
            <a:ext cx="282160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Нельзя просто так взять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AAC70D-058F-42AE-99A0-7E77907C0FFD}"/>
              </a:ext>
            </a:extLst>
          </p:cNvPr>
          <p:cNvSpPr txBox="1"/>
          <p:nvPr/>
        </p:nvSpPr>
        <p:spPr>
          <a:xfrm>
            <a:off x="8856736" y="5547266"/>
            <a:ext cx="24240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и испарить металл</a:t>
            </a:r>
          </a:p>
        </p:txBody>
      </p:sp>
    </p:spTree>
    <p:extLst>
      <p:ext uri="{BB962C8B-B14F-4D97-AF65-F5344CB8AC3E}">
        <p14:creationId xmlns:p14="http://schemas.microsoft.com/office/powerpoint/2010/main" val="4260566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554C4-D894-43D6-AC61-8DDB6AAAD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8AD5EB-B76C-4432-B255-12E6E7280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50B6E0-98B2-41BA-A230-3020BAAC9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E774902-11A8-46E9-BAC4-FECFDC75F8F2}"/>
              </a:ext>
            </a:extLst>
          </p:cNvPr>
          <p:cNvSpPr txBox="1">
            <a:spLocks/>
          </p:cNvSpPr>
          <p:nvPr/>
        </p:nvSpPr>
        <p:spPr bwMode="gray">
          <a:xfrm>
            <a:off x="1307354" y="11260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Получение ионов металлов:</a:t>
            </a:r>
          </a:p>
          <a:p>
            <a:r>
              <a:rPr lang="ru-RU" dirty="0"/>
              <a:t>Испарение </a:t>
            </a:r>
            <a:r>
              <a:rPr kumimoji="0" lang="ru-RU" sz="36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нагревателем</a:t>
            </a:r>
            <a:endParaRPr kumimoji="0" lang="en-US" sz="36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0E42DA-8895-457F-ADBD-C400DED9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306" y="3442589"/>
            <a:ext cx="5858890" cy="19718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047F00-108D-4DAE-8799-7186F26FA1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9850" y="2603500"/>
            <a:ext cx="5969373" cy="17920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EEFB37-C482-4D27-9F7B-6E7A68B86DF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" t="6568" r="5854"/>
          <a:stretch/>
        </p:blipFill>
        <p:spPr bwMode="auto">
          <a:xfrm>
            <a:off x="464383" y="4490496"/>
            <a:ext cx="3209775" cy="1847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53F3C9-598C-46FB-AACA-44CF45650D5D}"/>
              </a:ext>
            </a:extLst>
          </p:cNvPr>
          <p:cNvSpPr txBox="1"/>
          <p:nvPr/>
        </p:nvSpPr>
        <p:spPr>
          <a:xfrm>
            <a:off x="3244537" y="4490496"/>
            <a:ext cx="32308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Толщина фольги </a:t>
            </a:r>
            <a:r>
              <a:rPr lang="en-US" sz="1400" dirty="0"/>
              <a:t>– 0.05 </a:t>
            </a:r>
            <a:r>
              <a:rPr lang="ru-RU" sz="1400" dirty="0"/>
              <a:t>мм</a:t>
            </a:r>
            <a:endParaRPr lang="en-US" sz="1400" dirty="0"/>
          </a:p>
          <a:p>
            <a:pPr algn="ctr"/>
            <a:r>
              <a:rPr lang="ru-RU" sz="1400" dirty="0"/>
              <a:t>Внешний диаметр системы (с экраном) </a:t>
            </a:r>
            <a:r>
              <a:rPr lang="en-US" sz="1400" dirty="0"/>
              <a:t>– 20 </a:t>
            </a:r>
            <a:r>
              <a:rPr lang="ru-RU" sz="1400" dirty="0"/>
              <a:t>мм</a:t>
            </a:r>
            <a:endParaRPr lang="en-US" sz="1400" dirty="0"/>
          </a:p>
          <a:p>
            <a:pPr algn="ctr"/>
            <a:r>
              <a:rPr lang="en-US" sz="1400" dirty="0"/>
              <a:t>Power consumption – 57 </a:t>
            </a:r>
            <a:r>
              <a:rPr lang="ru-RU" sz="1400" dirty="0"/>
              <a:t>В</a:t>
            </a:r>
            <a:endParaRPr lang="en-US" sz="1400" dirty="0"/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ru-RU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тигля</a:t>
            </a:r>
            <a:r>
              <a:rPr lang="en-US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°C -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1500°C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ru-RU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фольги</a:t>
            </a:r>
            <a:r>
              <a:rPr lang="en-US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°C -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1700°C</a:t>
            </a:r>
            <a:endParaRPr lang="en-US" sz="1400" dirty="0"/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ru-RU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внешней поверхности</a:t>
            </a:r>
            <a:r>
              <a:rPr lang="en-US" sz="140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°C -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800°C</a:t>
            </a:r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70447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F76E5-7119-477C-8C9B-E89120A0E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Получение ионов металлов:</a:t>
            </a:r>
            <a:br>
              <a:rPr kumimoji="0" lang="ru-RU" sz="3600" i="1" u="none" strike="noStrike" cap="none" normalizeH="0" baseline="0" dirty="0">
                <a:ln>
                  <a:noFill/>
                </a:ln>
                <a:effectLst/>
              </a:rPr>
            </a:br>
            <a:r>
              <a:rPr kumimoji="0" lang="ru-RU" sz="3600" u="none" strike="noStrike" cap="none" normalizeH="0" baseline="0" dirty="0">
                <a:ln>
                  <a:noFill/>
                </a:ln>
                <a:effectLst/>
              </a:rPr>
              <a:t>Прямое введение в плазму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70499A-C24A-4CAF-9B32-322DC60C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DE634E-6996-4863-9E7F-7AAD876C2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35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34B2F-8454-4551-9381-4A08CA005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21" y="2058593"/>
            <a:ext cx="4587036" cy="3511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790754-F498-4000-916F-B357DAEDB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921" y="2174909"/>
            <a:ext cx="4587036" cy="35115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313F2-410F-44C3-B3AF-DD2908B3E6F2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0" t="37713" b="36573"/>
          <a:stretch/>
        </p:blipFill>
        <p:spPr bwMode="auto">
          <a:xfrm>
            <a:off x="759714" y="5570093"/>
            <a:ext cx="4895850" cy="1042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D15C35-B197-4115-9BB4-0F9BE0BAF2C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42643" b="35500"/>
          <a:stretch/>
        </p:blipFill>
        <p:spPr bwMode="auto">
          <a:xfrm>
            <a:off x="6779514" y="5630417"/>
            <a:ext cx="4895850" cy="921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285F95-7517-4AAF-BFF9-DFA36F1E4C6B}"/>
              </a:ext>
            </a:extLst>
          </p:cNvPr>
          <p:cNvSpPr txBox="1"/>
          <p:nvPr/>
        </p:nvSpPr>
        <p:spPr>
          <a:xfrm>
            <a:off x="4843389" y="6197448"/>
            <a:ext cx="7232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1CA5B-5F61-40D2-B6FC-BE95B69BE966}"/>
              </a:ext>
            </a:extLst>
          </p:cNvPr>
          <p:cNvSpPr txBox="1"/>
          <p:nvPr/>
        </p:nvSpPr>
        <p:spPr>
          <a:xfrm>
            <a:off x="11138699" y="6124694"/>
            <a:ext cx="3754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655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CA76FFD-2F1A-49B8-8606-A003D81DB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37560F-E30E-4D36-B028-09D4ECDC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36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8F32D7F-2AB9-452E-B484-97A09058FF38}"/>
              </a:ext>
            </a:extLst>
          </p:cNvPr>
          <p:cNvSpPr txBox="1">
            <a:spLocks/>
          </p:cNvSpPr>
          <p:nvPr/>
        </p:nvSpPr>
        <p:spPr bwMode="gray">
          <a:xfrm>
            <a:off x="1307354" y="11260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Получение ионов металлов:</a:t>
            </a:r>
          </a:p>
          <a:p>
            <a:r>
              <a:rPr lang="ru-RU" dirty="0"/>
              <a:t>Ионное распыление</a:t>
            </a:r>
            <a:endParaRPr kumimoji="0" lang="en-US" sz="360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518" y="2456654"/>
            <a:ext cx="2385480" cy="185596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1667" t="19231" r="28333" b="6922"/>
          <a:stretch/>
        </p:blipFill>
        <p:spPr>
          <a:xfrm>
            <a:off x="330075" y="2685695"/>
            <a:ext cx="4336572" cy="3466580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Picture 243" descr="V8+_1"/>
          <p:cNvPicPr>
            <a:picLocks noChangeAspect="1" noChangeArrowheads="1"/>
          </p:cNvPicPr>
          <p:nvPr/>
        </p:nvPicPr>
        <p:blipFill>
          <a:blip r:embed="rId5"/>
          <a:srcRect l="7542" t="7022" r="11389"/>
          <a:stretch>
            <a:fillRect/>
          </a:stretch>
        </p:blipFill>
        <p:spPr bwMode="auto">
          <a:xfrm>
            <a:off x="8567358" y="2451100"/>
            <a:ext cx="2826509" cy="2091776"/>
          </a:xfrm>
          <a:prstGeom prst="rect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6185"/>
          <a:stretch/>
        </p:blipFill>
        <p:spPr>
          <a:xfrm>
            <a:off x="5212844" y="4634944"/>
            <a:ext cx="2383140" cy="21321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19"/>
          <p:cNvSpPr txBox="1">
            <a:spLocks noChangeArrowheads="1"/>
          </p:cNvSpPr>
          <p:nvPr/>
        </p:nvSpPr>
        <p:spPr bwMode="auto">
          <a:xfrm>
            <a:off x="6042953" y="5714191"/>
            <a:ext cx="379719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400" b="1" dirty="0"/>
              <a:t>Ta</a:t>
            </a:r>
            <a:endParaRPr lang="ru-RU" altLang="ru-RU" sz="14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1690" r="-1"/>
          <a:stretch/>
        </p:blipFill>
        <p:spPr>
          <a:xfrm>
            <a:off x="8364230" y="4643483"/>
            <a:ext cx="3292396" cy="2083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9" name="TextBox 123"/>
          <p:cNvSpPr txBox="1">
            <a:spLocks noChangeArrowheads="1"/>
          </p:cNvSpPr>
          <p:nvPr/>
        </p:nvSpPr>
        <p:spPr bwMode="auto">
          <a:xfrm>
            <a:off x="526635" y="6266822"/>
            <a:ext cx="3943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/>
              <a:t>Размещения распыляемого образца в источнике ионов</a:t>
            </a:r>
          </a:p>
        </p:txBody>
      </p:sp>
      <p:sp>
        <p:nvSpPr>
          <p:cNvPr id="20" name="TextBox 2253"/>
          <p:cNvSpPr txBox="1">
            <a:spLocks noChangeArrowheads="1"/>
          </p:cNvSpPr>
          <p:nvPr/>
        </p:nvSpPr>
        <p:spPr bwMode="auto">
          <a:xfrm>
            <a:off x="908616" y="3629323"/>
            <a:ext cx="973408" cy="30777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 dirty="0">
                <a:solidFill>
                  <a:srgbClr val="FF0000"/>
                </a:solidFill>
              </a:rPr>
              <a:t>Электрод</a:t>
            </a:r>
          </a:p>
        </p:txBody>
      </p:sp>
      <p:sp>
        <p:nvSpPr>
          <p:cNvPr id="21" name="TextBox 118"/>
          <p:cNvSpPr txBox="1">
            <a:spLocks noChangeArrowheads="1"/>
          </p:cNvSpPr>
          <p:nvPr/>
        </p:nvSpPr>
        <p:spPr bwMode="auto">
          <a:xfrm>
            <a:off x="1258665" y="4818392"/>
            <a:ext cx="829073" cy="307777"/>
          </a:xfrm>
          <a:prstGeom prst="rect">
            <a:avLst/>
          </a:prstGeom>
          <a:noFill/>
          <a:ln w="19050">
            <a:solidFill>
              <a:srgbClr val="959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400">
                <a:solidFill>
                  <a:srgbClr val="9595FF"/>
                </a:solidFill>
              </a:rPr>
              <a:t>Контакт</a:t>
            </a:r>
          </a:p>
        </p:txBody>
      </p:sp>
      <p:sp>
        <p:nvSpPr>
          <p:cNvPr id="22" name="TextBox 119"/>
          <p:cNvSpPr txBox="1">
            <a:spLocks noChangeArrowheads="1"/>
          </p:cNvSpPr>
          <p:nvPr/>
        </p:nvSpPr>
        <p:spPr bwMode="auto">
          <a:xfrm>
            <a:off x="2105299" y="3629323"/>
            <a:ext cx="1189578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/>
              <a:t>Водяное охлаждение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992360" y="3927165"/>
            <a:ext cx="402960" cy="535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1673202" y="4467742"/>
            <a:ext cx="139654" cy="350650"/>
          </a:xfrm>
          <a:prstGeom prst="straightConnector1">
            <a:avLst/>
          </a:prstGeom>
          <a:ln>
            <a:solidFill>
              <a:srgbClr val="959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2" idx="2"/>
          </p:cNvCxnSpPr>
          <p:nvPr/>
        </p:nvCxnSpPr>
        <p:spPr>
          <a:xfrm flipH="1">
            <a:off x="2434022" y="4152543"/>
            <a:ext cx="266066" cy="30984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право 25"/>
          <p:cNvSpPr/>
          <p:nvPr/>
        </p:nvSpPr>
        <p:spPr>
          <a:xfrm rot="19928952">
            <a:off x="4729194" y="4204904"/>
            <a:ext cx="470476" cy="15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27" name="Стрелка вправо 26"/>
          <p:cNvSpPr/>
          <p:nvPr/>
        </p:nvSpPr>
        <p:spPr>
          <a:xfrm rot="1538816">
            <a:off x="4730613" y="4612668"/>
            <a:ext cx="470476" cy="15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28" name="Стрелка вправо 27"/>
          <p:cNvSpPr/>
          <p:nvPr/>
        </p:nvSpPr>
        <p:spPr>
          <a:xfrm>
            <a:off x="7769234" y="5623766"/>
            <a:ext cx="470476" cy="15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29" name="Стрелка вправо 28"/>
          <p:cNvSpPr/>
          <p:nvPr/>
        </p:nvSpPr>
        <p:spPr>
          <a:xfrm>
            <a:off x="7756592" y="3310804"/>
            <a:ext cx="470476" cy="154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34" name="TextBox 119"/>
          <p:cNvSpPr txBox="1">
            <a:spLocks noChangeArrowheads="1"/>
          </p:cNvSpPr>
          <p:nvPr/>
        </p:nvSpPr>
        <p:spPr bwMode="auto">
          <a:xfrm>
            <a:off x="6825186" y="3465334"/>
            <a:ext cx="304892" cy="30777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400" b="1" dirty="0"/>
              <a:t>V</a:t>
            </a:r>
            <a:endParaRPr lang="ru-RU" alt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824390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51029"/>
          <a:stretch/>
        </p:blipFill>
        <p:spPr>
          <a:xfrm>
            <a:off x="442106" y="2487284"/>
            <a:ext cx="1638300" cy="1725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52281"/>
          <a:stretch/>
        </p:blipFill>
        <p:spPr>
          <a:xfrm>
            <a:off x="10169187" y="2456050"/>
            <a:ext cx="1409700" cy="16953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2880" y="2703889"/>
            <a:ext cx="258596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Чувствителен к </a:t>
            </a:r>
          </a:p>
          <a:p>
            <a:pPr algn="ctr"/>
            <a:r>
              <a:rPr lang="ru-RU" dirty="0"/>
              <a:t>свету</a:t>
            </a:r>
            <a:r>
              <a:rPr lang="en-US" dirty="0"/>
              <a:t>/</a:t>
            </a:r>
            <a:r>
              <a:rPr lang="ru-RU" dirty="0"/>
              <a:t>воздуху</a:t>
            </a:r>
            <a:r>
              <a:rPr lang="en-US" dirty="0"/>
              <a:t>/</a:t>
            </a:r>
            <a:r>
              <a:rPr lang="ru-RU" dirty="0"/>
              <a:t>влаге</a:t>
            </a:r>
            <a:r>
              <a:rPr lang="en-US" dirty="0"/>
              <a:t>/</a:t>
            </a:r>
            <a:endParaRPr lang="ru-RU" dirty="0"/>
          </a:p>
          <a:p>
            <a:pPr algn="ctr"/>
            <a:r>
              <a:rPr lang="ru-RU" dirty="0">
                <a:solidFill>
                  <a:schemeClr val="accent1"/>
                </a:solidFill>
              </a:rPr>
              <a:t>алюминию</a:t>
            </a:r>
            <a:r>
              <a:rPr lang="ru-RU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9567" y="2703889"/>
            <a:ext cx="192713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/>
              <a:t>Чувствителен к </a:t>
            </a:r>
          </a:p>
          <a:p>
            <a:pPr algn="ctr"/>
            <a:r>
              <a:rPr lang="ru-RU" dirty="0"/>
              <a:t>воздуху</a:t>
            </a:r>
            <a:r>
              <a:rPr lang="en-US" dirty="0"/>
              <a:t>/</a:t>
            </a:r>
            <a:r>
              <a:rPr lang="ru-RU" dirty="0"/>
              <a:t>влаге </a:t>
            </a:r>
          </a:p>
        </p:txBody>
      </p:sp>
      <p:cxnSp>
        <p:nvCxnSpPr>
          <p:cNvPr id="15" name="Прямая со стрелкой 14"/>
          <p:cNvCxnSpPr>
            <a:stCxn id="17" idx="3"/>
          </p:cNvCxnSpPr>
          <p:nvPr/>
        </p:nvCxnSpPr>
        <p:spPr>
          <a:xfrm flipV="1">
            <a:off x="1697822" y="3705938"/>
            <a:ext cx="1511818" cy="1757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303132" y="3483429"/>
            <a:ext cx="1613235" cy="816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 txBox="1">
            <a:spLocks/>
          </p:cNvSpPr>
          <p:nvPr/>
        </p:nvSpPr>
        <p:spPr bwMode="gray">
          <a:xfrm>
            <a:off x="1307354" y="11260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/>
              <a:t>Получение ионов металлов:</a:t>
            </a:r>
          </a:p>
          <a:p>
            <a:r>
              <a:rPr lang="en-US" dirty="0"/>
              <a:t>MIVOC</a:t>
            </a:r>
          </a:p>
        </p:txBody>
      </p:sp>
      <p:pic>
        <p:nvPicPr>
          <p:cNvPr id="17" name="Рисунок 16"/>
          <p:cNvPicPr/>
          <p:nvPr/>
        </p:nvPicPr>
        <p:blipFill>
          <a:blip r:embed="rId5"/>
          <a:stretch>
            <a:fillRect/>
          </a:stretch>
        </p:blipFill>
        <p:spPr>
          <a:xfrm>
            <a:off x="916885" y="4291874"/>
            <a:ext cx="780937" cy="234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6"/>
          <a:stretch>
            <a:fillRect/>
          </a:stretch>
        </p:blipFill>
        <p:spPr>
          <a:xfrm>
            <a:off x="10068766" y="4151441"/>
            <a:ext cx="1610541" cy="243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194AABCD-6300-4BB2-9601-66FC66434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50760"/>
              </p:ext>
            </p:extLst>
          </p:nvPr>
        </p:nvGraphicFramePr>
        <p:xfrm>
          <a:off x="3901065" y="3746622"/>
          <a:ext cx="4447462" cy="299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2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4172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Компаунд</a:t>
                      </a:r>
                      <a:endParaRPr 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Свойства</a:t>
                      </a:r>
                      <a:endParaRPr 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(CH</a:t>
                      </a:r>
                      <a:r>
                        <a:rPr lang="en-US" sz="1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(CH</a:t>
                      </a:r>
                      <a:r>
                        <a:rPr lang="en-US" sz="1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b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00" b="1" baseline="-25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00" b="1" baseline="-25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</a:t>
                      </a:r>
                      <a:r>
                        <a:rPr lang="en-US" sz="1000" baseline="-25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00" baseline="-25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baseline="-25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Zr(CH</a:t>
                      </a:r>
                      <a:r>
                        <a:rPr lang="en-US" sz="1000" baseline="-25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baseline="-25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(CH</a:t>
                      </a:r>
                      <a:r>
                        <a:rPr lang="en-US" sz="1000" b="1" kern="1200" baseline="-250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1000" b="1" kern="1200" baseline="-250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 </a:t>
                      </a:r>
                      <a:endParaRPr lang="ru-RU" sz="1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Молярная масса,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·</a:t>
                      </a: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моль</a:t>
                      </a:r>
                      <a:r>
                        <a:rPr lang="en-US" sz="1000" b="1" i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−1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228.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182.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251.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72.1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Внешний вид</a:t>
                      </a: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yellow crystals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dark red crystals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White</a:t>
                      </a:r>
                      <a:r>
                        <a:rPr lang="en-US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crystals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Colorless liquid</a:t>
                      </a:r>
                    </a:p>
                  </a:txBody>
                  <a:tcPr marL="21752" marR="21752" marT="21752" marB="2175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Плотность,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en-US" sz="10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0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en-US" sz="1000" b="1" i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172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 паров</a:t>
                      </a:r>
                      <a:r>
                        <a:rPr lang="en-US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Торр</a:t>
                      </a: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≈</a:t>
                      </a:r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≈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35"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Чуствительность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Свет,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Воздух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Влажность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205" marR="52205" marT="26103" marB="26103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Воздух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ru-RU" sz="1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Влажность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492" marR="84492" marT="42246" marB="42246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59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Области интересов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9000" y="3429000"/>
            <a:ext cx="4368077" cy="95410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/>
              <a:t>DECRIS-SC3 </a:t>
            </a:r>
            <a:r>
              <a:rPr lang="ru-RU" sz="1400" dirty="0"/>
              <a:t>для фабрики СТЭ, </a:t>
            </a:r>
            <a:r>
              <a:rPr lang="en-US" sz="1400" dirty="0"/>
              <a:t>DECRIS-5M </a:t>
            </a:r>
            <a:r>
              <a:rPr lang="ru-RU" sz="1400" dirty="0"/>
              <a:t>для </a:t>
            </a:r>
            <a:r>
              <a:rPr lang="en-US" sz="1400" dirty="0"/>
              <a:t>DC-140</a:t>
            </a:r>
            <a:r>
              <a:rPr lang="ru-RU" sz="1400" dirty="0"/>
              <a:t>, </a:t>
            </a:r>
            <a:r>
              <a:rPr lang="en-US" sz="1400" dirty="0"/>
              <a:t>DECRIS-4M </a:t>
            </a:r>
            <a:r>
              <a:rPr lang="ru-RU" sz="1400" dirty="0"/>
              <a:t>для стенда ЭЦР источников, модернизация оптических систем для экстракции ионов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38</a:t>
            </a:fld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D647585-DE37-4F73-9E82-9787F37F4791}"/>
              </a:ext>
            </a:extLst>
          </p:cNvPr>
          <p:cNvSpPr txBox="1">
            <a:spLocks/>
          </p:cNvSpPr>
          <p:nvPr/>
        </p:nvSpPr>
        <p:spPr>
          <a:xfrm>
            <a:off x="411548" y="3155441"/>
            <a:ext cx="6463585" cy="2455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Исследование способов получения металлов с высокой температурой испарения</a:t>
            </a:r>
          </a:p>
          <a:p>
            <a:endParaRPr lang="ru-RU" dirty="0"/>
          </a:p>
          <a:p>
            <a:r>
              <a:rPr lang="ru-RU" dirty="0"/>
              <a:t>Модернизация действующих источников ионов и создание новых</a:t>
            </a:r>
          </a:p>
          <a:p>
            <a:endParaRPr lang="ru-RU" dirty="0"/>
          </a:p>
          <a:p>
            <a:r>
              <a:rPr lang="ru-RU" dirty="0"/>
              <a:t>Повышение интенсивности ионных пучков</a:t>
            </a:r>
          </a:p>
          <a:p>
            <a:endParaRPr lang="ru-RU" dirty="0"/>
          </a:p>
          <a:p>
            <a:r>
              <a:rPr lang="ru-RU" dirty="0"/>
              <a:t>Исследования в области ЭЦР источников, плазмы, магнитных полей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FAB8808-DEEF-400F-9B78-06A6AFA96428}"/>
              </a:ext>
            </a:extLst>
          </p:cNvPr>
          <p:cNvCxnSpPr>
            <a:cxnSpLocks/>
          </p:cNvCxnSpPr>
          <p:nvPr/>
        </p:nvCxnSpPr>
        <p:spPr>
          <a:xfrm>
            <a:off x="6478973" y="5307441"/>
            <a:ext cx="430079" cy="430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05C920D-F06B-4C75-B3D6-7A3C654B943F}"/>
              </a:ext>
            </a:extLst>
          </p:cNvPr>
          <p:cNvSpPr txBox="1"/>
          <p:nvPr/>
        </p:nvSpPr>
        <p:spPr>
          <a:xfrm>
            <a:off x="4918821" y="5772982"/>
            <a:ext cx="423464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NAM-ECRIS </a:t>
            </a:r>
            <a:r>
              <a:rPr lang="ru-RU" sz="1400" dirty="0"/>
              <a:t>– численная модель, позволяющая провести моделирование процессов происходящих в плазме ЭЦР источника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D527FF6-5EC5-4DF2-A41B-09119144D538}"/>
              </a:ext>
            </a:extLst>
          </p:cNvPr>
          <p:cNvCxnSpPr>
            <a:cxnSpLocks/>
          </p:cNvCxnSpPr>
          <p:nvPr/>
        </p:nvCxnSpPr>
        <p:spPr>
          <a:xfrm>
            <a:off x="4768788" y="4644501"/>
            <a:ext cx="2560212" cy="401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E7F95F5-4ECD-4CDF-BE3A-9B7CF66F20EB}"/>
              </a:ext>
            </a:extLst>
          </p:cNvPr>
          <p:cNvSpPr txBox="1"/>
          <p:nvPr/>
        </p:nvSpPr>
        <p:spPr>
          <a:xfrm>
            <a:off x="7329000" y="4667192"/>
            <a:ext cx="357989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Исследование свойств компаундов</a:t>
            </a:r>
            <a:endParaRPr lang="en-US" sz="1400" dirty="0"/>
          </a:p>
          <a:p>
            <a:pPr algn="ctr"/>
            <a:r>
              <a:rPr lang="en-US" sz="1400" dirty="0"/>
              <a:t>MIVOC</a:t>
            </a:r>
            <a:r>
              <a:rPr lang="ru-RU" sz="1400" dirty="0"/>
              <a:t>, подбор новых методов получения ионов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50FFFF2-1A40-4E26-B984-0647D02CEC9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6835737" y="3906054"/>
            <a:ext cx="493263" cy="157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E6C9185-55DB-460D-9172-9DC6B8E02DDE}"/>
              </a:ext>
            </a:extLst>
          </p:cNvPr>
          <p:cNvSpPr txBox="1"/>
          <p:nvPr/>
        </p:nvSpPr>
        <p:spPr>
          <a:xfrm>
            <a:off x="7074610" y="2586257"/>
            <a:ext cx="399821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Индукционные печи, ионное распыление,</a:t>
            </a:r>
          </a:p>
          <a:p>
            <a:pPr algn="ctr"/>
            <a:r>
              <a:rPr lang="ru-RU" sz="1400" dirty="0"/>
              <a:t>прямое введение образца в плазму 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0439C4C-DF15-4F63-BF47-C6619E23F918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048894" y="2847867"/>
            <a:ext cx="1025716" cy="41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86" name="Picture 2">
            <a:extLst>
              <a:ext uri="{FF2B5EF4-FFF2-40B4-BE49-F238E27FC236}">
                <a16:creationId xmlns:a16="http://schemas.microsoft.com/office/drawing/2014/main" id="{B1761C67-2746-4CB7-9F68-7CE581C95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333" l="5250" r="90000">
                        <a14:foregroundMark x1="28250" y1="90556" x2="28250" y2="90556"/>
                        <a14:foregroundMark x1="33667" y1="78111" x2="23500" y2="86444"/>
                        <a14:foregroundMark x1="15750" y1="88333" x2="5250" y2="97778"/>
                        <a14:foregroundMark x1="39583" y1="95222" x2="50750" y2="94778"/>
                        <a14:foregroundMark x1="50750" y1="94778" x2="71750" y2="95000"/>
                        <a14:foregroundMark x1="71750" y1="95000" x2="78417" y2="94778"/>
                        <a14:foregroundMark x1="84000" y1="93000" x2="86750" y2="98222"/>
                        <a14:foregroundMark x1="88750" y1="87778" x2="87083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300" y="4617721"/>
            <a:ext cx="2987039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52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4683" y="3036890"/>
            <a:ext cx="8825658" cy="820682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2728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176" y="2734736"/>
            <a:ext cx="7598968" cy="267126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/>
              <a:t>Плазма – </a:t>
            </a:r>
            <a:r>
              <a:rPr lang="ru-RU" sz="2400" dirty="0" err="1"/>
              <a:t>квазинейтральная</a:t>
            </a:r>
            <a:r>
              <a:rPr lang="ru-RU" sz="2400" dirty="0"/>
              <a:t> среда, состоящая из электронов, ионов и нейтральных атомов. Благодаря компенсации положительных и отрицательных зарядов, число которых равно, плазма не разлетается под действием кулоновских сил отталкивания.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6377" y="5091105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/>
              <a:t>L&gt;&gt;D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43608" y="5875935"/>
            <a:ext cx="5947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L</a:t>
            </a:r>
            <a:r>
              <a:rPr lang="ru-RU" dirty="0"/>
              <a:t> — линейный размер системы заряженных частиц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43608" y="63837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D </a:t>
            </a:r>
            <a:r>
              <a:rPr lang="ru-RU" dirty="0"/>
              <a:t>—  дебаевский радиус экра­нирования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Плазма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4</a:t>
            </a:fld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E40176C-5434-4E97-95F2-425E50B8A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1"/>
          <a:stretch/>
        </p:blipFill>
        <p:spPr bwMode="auto">
          <a:xfrm>
            <a:off x="8252549" y="2357609"/>
            <a:ext cx="3327636" cy="42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20CB0FE-B170-4C67-9C7A-017E150FBE88}"/>
              </a:ext>
            </a:extLst>
          </p:cNvPr>
          <p:cNvCxnSpPr>
            <a:cxnSpLocks/>
          </p:cNvCxnSpPr>
          <p:nvPr/>
        </p:nvCxnSpPr>
        <p:spPr>
          <a:xfrm flipH="1">
            <a:off x="10352540" y="5869918"/>
            <a:ext cx="1012146" cy="3753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F2B73D-21B1-4F53-A6EC-14544DAEFC65}"/>
              </a:ext>
            </a:extLst>
          </p:cNvPr>
          <p:cNvSpPr txBox="1"/>
          <p:nvPr/>
        </p:nvSpPr>
        <p:spPr>
          <a:xfrm>
            <a:off x="10367272" y="6140081"/>
            <a:ext cx="413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1"/>
                </a:solidFill>
              </a:rPr>
              <a:t>D</a:t>
            </a:r>
            <a:r>
              <a:rPr lang="en-US" i="1" baseline="-25000" dirty="0" err="1">
                <a:solidFill>
                  <a:schemeClr val="accent1"/>
                </a:solidFill>
              </a:rPr>
              <a:t>i</a:t>
            </a:r>
            <a:endParaRPr lang="ru-RU" baseline="-25000" dirty="0">
              <a:solidFill>
                <a:schemeClr val="accent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649349C-3524-4761-B182-56DCEF39176F}"/>
              </a:ext>
            </a:extLst>
          </p:cNvPr>
          <p:cNvSpPr/>
          <p:nvPr/>
        </p:nvSpPr>
        <p:spPr>
          <a:xfrm>
            <a:off x="9916367" y="5640636"/>
            <a:ext cx="1663818" cy="99100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72E3B2-5E71-4CAD-8D6A-D32A7BFD2B0F}"/>
              </a:ext>
            </a:extLst>
          </p:cNvPr>
          <p:cNvSpPr txBox="1"/>
          <p:nvPr/>
        </p:nvSpPr>
        <p:spPr>
          <a:xfrm>
            <a:off x="11548497" y="5869918"/>
            <a:ext cx="47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L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C61F3C6F-EB32-44DE-8088-22CCDB2125C3}"/>
              </a:ext>
            </a:extLst>
          </p:cNvPr>
          <p:cNvSpPr/>
          <p:nvPr/>
        </p:nvSpPr>
        <p:spPr>
          <a:xfrm>
            <a:off x="10106091" y="6024041"/>
            <a:ext cx="181658" cy="18165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''плюс'' 14">
            <a:extLst>
              <a:ext uri="{FF2B5EF4-FFF2-40B4-BE49-F238E27FC236}">
                <a16:creationId xmlns:a16="http://schemas.microsoft.com/office/drawing/2014/main" id="{DAB2D83D-2D37-4DCC-9B3B-D8FB85C0FE66}"/>
              </a:ext>
            </a:extLst>
          </p:cNvPr>
          <p:cNvSpPr/>
          <p:nvPr/>
        </p:nvSpPr>
        <p:spPr>
          <a:xfrm>
            <a:off x="11297466" y="5688260"/>
            <a:ext cx="181658" cy="18165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нак ''минус'' 10">
            <a:extLst>
              <a:ext uri="{FF2B5EF4-FFF2-40B4-BE49-F238E27FC236}">
                <a16:creationId xmlns:a16="http://schemas.microsoft.com/office/drawing/2014/main" id="{A5F691C1-1132-4F23-BDA0-3F6D2B912FA9}"/>
              </a:ext>
            </a:extLst>
          </p:cNvPr>
          <p:cNvSpPr/>
          <p:nvPr/>
        </p:nvSpPr>
        <p:spPr>
          <a:xfrm>
            <a:off x="11328432" y="6123390"/>
            <a:ext cx="181658" cy="181658"/>
          </a:xfrm>
          <a:prstGeom prst="mathMinu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минус'' 16">
            <a:extLst>
              <a:ext uri="{FF2B5EF4-FFF2-40B4-BE49-F238E27FC236}">
                <a16:creationId xmlns:a16="http://schemas.microsoft.com/office/drawing/2014/main" id="{B61D4A67-BF75-4929-A4B6-A41D1B37CF53}"/>
              </a:ext>
            </a:extLst>
          </p:cNvPr>
          <p:cNvSpPr/>
          <p:nvPr/>
        </p:nvSpPr>
        <p:spPr>
          <a:xfrm>
            <a:off x="10574251" y="5875934"/>
            <a:ext cx="181658" cy="181658"/>
          </a:xfrm>
          <a:prstGeom prst="mathMinu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76864F3-11C0-4990-92CD-33D13A7280B5}"/>
              </a:ext>
            </a:extLst>
          </p:cNvPr>
          <p:cNvCxnSpPr>
            <a:cxnSpLocks/>
          </p:cNvCxnSpPr>
          <p:nvPr/>
        </p:nvCxnSpPr>
        <p:spPr>
          <a:xfrm flipH="1" flipV="1">
            <a:off x="10899640" y="6123390"/>
            <a:ext cx="357608" cy="1158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FF9BCF-BE97-443B-A93E-763B721CD352}"/>
              </a:ext>
            </a:extLst>
          </p:cNvPr>
          <p:cNvSpPr txBox="1"/>
          <p:nvPr/>
        </p:nvSpPr>
        <p:spPr>
          <a:xfrm>
            <a:off x="10891796" y="6162432"/>
            <a:ext cx="47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accent5"/>
                </a:solidFill>
              </a:rPr>
              <a:t>D</a:t>
            </a:r>
            <a:r>
              <a:rPr lang="en-US" i="1" baseline="-25000" dirty="0">
                <a:solidFill>
                  <a:schemeClr val="accent5"/>
                </a:solidFill>
              </a:rPr>
              <a:t>e</a:t>
            </a:r>
            <a:endParaRPr lang="ru-RU" baseline="-25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2" grpId="0"/>
      <p:bldP spid="23" grpId="0" animBg="1"/>
      <p:bldP spid="24" grpId="0"/>
      <p:bldP spid="10" grpId="0" animBg="1"/>
      <p:bldP spid="15" grpId="0" animBg="1"/>
      <p:bldP spid="11" grpId="0" animBg="1"/>
      <p:bldP spid="17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637791" y="2441939"/>
            <a:ext cx="2572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ионизация:</a:t>
            </a:r>
            <a:endParaRPr lang="en-US" altLang="ru-RU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4348333" y="2441939"/>
            <a:ext cx="33789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Поверхностная ионизация</a:t>
            </a:r>
            <a:r>
              <a:rPr lang="en-US" altLang="ru-RU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9259854" y="2458910"/>
            <a:ext cx="21853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Фотоионизация</a:t>
            </a:r>
            <a:r>
              <a:rPr lang="en-US" alt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236153" y="3027454"/>
                <a:ext cx="3210110" cy="421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ru-RU" sz="2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ru-RU" sz="2000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d>
                            <m:dPr>
                              <m:endChr m:val="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+1)+</m:t>
                              </m:r>
                            </m:e>
                          </m:d>
                        </m:sup>
                      </m:sSup>
                      <m:r>
                        <a:rPr lang="ru-RU" sz="2000" i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53" y="3027454"/>
                <a:ext cx="3210110" cy="421013"/>
              </a:xfrm>
              <a:prstGeom prst="rect">
                <a:avLst/>
              </a:prstGeom>
              <a:blipFill rotWithShape="0">
                <a:blip r:embed="rId3"/>
                <a:stretch>
                  <a:fillRect t="-85507" b="-110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8769744" y="2859020"/>
                <a:ext cx="3069751" cy="421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</a:rPr>
                        <m:t>h𝑣</m:t>
                      </m:r>
                      <m:r>
                        <a:rPr lang="ru-RU" sz="2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ru-RU" sz="2000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d>
                            <m:dPr>
                              <m:endChr m:val="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+1)+</m:t>
                              </m:r>
                            </m:e>
                          </m:d>
                        </m:sup>
                      </m:sSup>
                      <m:r>
                        <a:rPr lang="ru-RU" sz="2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744" y="2859020"/>
                <a:ext cx="3069751" cy="421013"/>
              </a:xfrm>
              <a:prstGeom prst="rect">
                <a:avLst/>
              </a:prstGeom>
              <a:blipFill>
                <a:blip r:embed="rId11"/>
                <a:stretch>
                  <a:fillRect t="-85507" b="-1101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Ионизация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604557" y="2546266"/>
            <a:ext cx="13003" cy="3498934"/>
          </a:xfrm>
          <a:prstGeom prst="line">
            <a:avLst/>
          </a:prstGeom>
          <a:ln w="57150">
            <a:solidFill>
              <a:srgbClr val="3B2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439791" y="2546266"/>
            <a:ext cx="13001" cy="3498934"/>
          </a:xfrm>
          <a:prstGeom prst="line">
            <a:avLst/>
          </a:prstGeom>
          <a:ln w="57150">
            <a:solidFill>
              <a:srgbClr val="3B24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36153" y="6140708"/>
            <a:ext cx="11603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Наибольший вклад в генерацию ионов в современных ЭЦР-источниках вносят именно процессы</a:t>
            </a:r>
            <a:r>
              <a:rPr lang="en-US" dirty="0"/>
              <a:t> </a:t>
            </a:r>
            <a:r>
              <a:rPr lang="ru-RU" b="1" dirty="0"/>
              <a:t>ударной ионизации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5</a:t>
            </a:fld>
            <a:endParaRPr lang="ru-RU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/>
          <a:stretch/>
        </p:blipFill>
        <p:spPr bwMode="auto">
          <a:xfrm>
            <a:off x="4448748" y="3285037"/>
            <a:ext cx="3136017" cy="203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8"/>
          <p:cNvSpPr>
            <a:spLocks noChangeArrowheads="1"/>
          </p:cNvSpPr>
          <p:nvPr/>
        </p:nvSpPr>
        <p:spPr bwMode="auto">
          <a:xfrm>
            <a:off x="4491487" y="2943855"/>
            <a:ext cx="3092671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Cambria Math" panose="02040503050406030204" pitchFamily="18" charset="0"/>
              </a:rPr>
              <a:t>𝐴+𝑋→𝐴</a:t>
            </a:r>
            <a:r>
              <a:rPr lang="ru-RU" altLang="ru-RU" baseline="52000" dirty="0">
                <a:latin typeface="Cambria Math" panose="02040503050406030204" pitchFamily="18" charset="0"/>
              </a:rPr>
              <a:t>+</a:t>
            </a:r>
            <a:r>
              <a:rPr lang="ru-RU" altLang="ru-RU" dirty="0">
                <a:latin typeface="Cambria Math" panose="02040503050406030204" pitchFamily="18" charset="0"/>
              </a:rPr>
              <a:t>+𝑒</a:t>
            </a:r>
            <a:r>
              <a:rPr lang="ru-RU" altLang="ru-RU" baseline="52000" dirty="0">
                <a:latin typeface="Cambria Math" panose="02040503050406030204" pitchFamily="18" charset="0"/>
              </a:rPr>
              <a:t>−</a:t>
            </a:r>
            <a:r>
              <a:rPr lang="ru-RU" altLang="ru-RU" dirty="0">
                <a:latin typeface="Cambria Math" panose="02040503050406030204" pitchFamily="18" charset="0"/>
              </a:rPr>
              <a:t>+𝑋 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547" y="3438745"/>
            <a:ext cx="3221851" cy="1445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3" y="3440760"/>
            <a:ext cx="3343275" cy="160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570" y="5244806"/>
            <a:ext cx="3368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Пороговая энергия: n-й потенциал ионизации 𝐼𝑛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39791" y="5242363"/>
            <a:ext cx="3599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Фотон с энергией , близкой к n - </a:t>
            </a:r>
            <a:r>
              <a:rPr lang="ru-RU" sz="1400" dirty="0" err="1"/>
              <a:t>му</a:t>
            </a:r>
            <a:r>
              <a:rPr lang="ru-RU" sz="1400" dirty="0"/>
              <a:t> потенциалу ионизации 𝐼𝑛 , отдает свою энергию атому и освобождает один электрон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17560" y="5296533"/>
            <a:ext cx="4822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Атом непосредственно ионизируется горячей поверхностью</a:t>
            </a:r>
          </a:p>
        </p:txBody>
      </p:sp>
    </p:spTree>
    <p:extLst>
      <p:ext uri="{BB962C8B-B14F-4D97-AF65-F5344CB8AC3E}">
        <p14:creationId xmlns:p14="http://schemas.microsoft.com/office/powerpoint/2010/main" val="31353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26" grpId="0"/>
      <p:bldP spid="27" grpId="0"/>
      <p:bldP spid="6" grpId="0"/>
      <p:bldP spid="28" grpId="0"/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987649"/>
              </p:ext>
            </p:extLst>
          </p:nvPr>
        </p:nvGraphicFramePr>
        <p:xfrm>
          <a:off x="1514392" y="2584353"/>
          <a:ext cx="4400550" cy="318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4" name="Document" r:id="rId4" imgW="3246501" imgH="2333073" progId="Word.Document.8">
                  <p:embed/>
                </p:oleObj>
              </mc:Choice>
              <mc:Fallback>
                <p:oleObj name="Document" r:id="rId4" imgW="3246501" imgH="233307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392" y="2584353"/>
                        <a:ext cx="4400550" cy="31892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Ионизация электронным ударом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6</a:t>
            </a:fld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/>
          <a:stretch/>
        </p:blipFill>
        <p:spPr bwMode="auto">
          <a:xfrm>
            <a:off x="8263552" y="2209489"/>
            <a:ext cx="3786430" cy="21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4" b="3722"/>
          <a:stretch/>
        </p:blipFill>
        <p:spPr bwMode="auto">
          <a:xfrm>
            <a:off x="8297717" y="4426775"/>
            <a:ext cx="3718101" cy="236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трелка вправо 17"/>
          <p:cNvSpPr/>
          <p:nvPr/>
        </p:nvSpPr>
        <p:spPr>
          <a:xfrm>
            <a:off x="4695741" y="2712117"/>
            <a:ext cx="1872343" cy="255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914901">
            <a:off x="4978772" y="3762930"/>
            <a:ext cx="1872343" cy="255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bject 7"/>
              <p:cNvSpPr txBox="1"/>
              <p:nvPr/>
            </p:nvSpPr>
            <p:spPr bwMode="auto">
              <a:xfrm>
                <a:off x="6986588" y="2833688"/>
                <a:ext cx="1349375" cy="357187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86588" y="2833688"/>
                <a:ext cx="1349375" cy="3571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7"/>
              <p:cNvSpPr txBox="1"/>
              <p:nvPr/>
            </p:nvSpPr>
            <p:spPr bwMode="auto">
              <a:xfrm>
                <a:off x="6948488" y="4581525"/>
                <a:ext cx="1349375" cy="35718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488" y="4581525"/>
                <a:ext cx="1349375" cy="3571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5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Ионизация электронным ударом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584709"/>
              </p:ext>
            </p:extLst>
          </p:nvPr>
        </p:nvGraphicFramePr>
        <p:xfrm>
          <a:off x="3258747" y="5645803"/>
          <a:ext cx="4618071" cy="1122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Equation" r:id="rId4" imgW="2717640" imgH="660240" progId="Equation.DSMT4">
                  <p:embed/>
                </p:oleObj>
              </mc:Choice>
              <mc:Fallback>
                <p:oleObj name="Equation" r:id="rId4" imgW="271764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8747" y="5645803"/>
                        <a:ext cx="4618071" cy="1122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6">
            <a:extLst>
              <a:ext uri="{FF2B5EF4-FFF2-40B4-BE49-F238E27FC236}">
                <a16:creationId xmlns:a16="http://schemas.microsoft.com/office/drawing/2014/main" id="{A989AFE6-C74F-4702-9007-317EAA551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331" y="3718041"/>
            <a:ext cx="26917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3200" b="1" baseline="-25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(2 ÷ 5) </a:t>
            </a:r>
            <a:r>
              <a:rPr lang="en-US" altLang="ru-RU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sz="3200" b="1" baseline="-25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altLang="ru-RU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EBEC889-CA0D-432E-9662-90187276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66" y="2219928"/>
            <a:ext cx="5190612" cy="34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71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3722" y="2275379"/>
            <a:ext cx="4206214" cy="590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Потери при перезарядке</a:t>
            </a:r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86989" y="2755295"/>
            <a:ext cx="257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m+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→ A 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(m-1)+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en-US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1+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76481" y="2275379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Потери при удержании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480" y="3331791"/>
            <a:ext cx="3900259" cy="3111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gray">
          <a:xfrm>
            <a:off x="1154954" y="797399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Потери ионов в плазме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8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4" y="3124064"/>
            <a:ext cx="3986950" cy="3538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8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101BFD-0360-4FFF-91C7-B951C1830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70" y="2356261"/>
            <a:ext cx="9021459" cy="44018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D4559-7196-49C7-9F1C-7BDFBC191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Необходимые условия получения ионов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E12321-3E2B-447D-9C20-FC976967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A623-4EFD-4B0E-88CE-F7E1DAD5FB25}" type="slidenum">
              <a:rPr lang="ru-RU" smtClean="0"/>
              <a:t>9</a:t>
            </a:fld>
            <a:endParaRPr lang="ru-RU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DDD52675-4F3C-4C11-AD94-7C21A1D36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064" y="4751139"/>
            <a:ext cx="17331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000" b="1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(2 ÷ 5) </a:t>
            </a:r>
            <a:r>
              <a:rPr lang="en-US" alt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ru-RU" sz="2000" b="1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alt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B4C5D97-8C90-4282-A10D-1A4B34B97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141" y="5335954"/>
            <a:ext cx="1225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&lt;&lt; n</a:t>
            </a:r>
            <a:r>
              <a:rPr lang="en-US" altLang="ru-RU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47C323-F2B4-4AC9-ABB1-4FD50E448544}"/>
              </a:ext>
            </a:extLst>
          </p:cNvPr>
          <p:cNvSpPr txBox="1"/>
          <p:nvPr/>
        </p:nvSpPr>
        <p:spPr>
          <a:xfrm>
            <a:off x="3897486" y="3550771"/>
            <a:ext cx="6094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ru-RU" sz="1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en-US" sz="1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n-US" sz="2800" b="1" i="1" baseline="-250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≥ Σ n</a:t>
            </a:r>
            <a:r>
              <a:rPr lang="en-US" sz="28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τ</a:t>
            </a:r>
            <a:r>
              <a:rPr lang="en-US" sz="28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q-1, q</a:t>
            </a:r>
            <a:endParaRPr lang="ru-RU" sz="2800"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q=1</a:t>
            </a:r>
            <a:r>
              <a:rPr lang="ru-RU" sz="14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A489C5-17E0-4F1E-9EE9-1B6568777440}"/>
              </a:ext>
            </a:extLst>
          </p:cNvPr>
          <p:cNvSpPr txBox="1"/>
          <p:nvPr/>
        </p:nvSpPr>
        <p:spPr>
          <a:xfrm>
            <a:off x="3897486" y="3027551"/>
            <a:ext cx="6094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</a:t>
            </a:r>
            <a:r>
              <a:rPr lang="en-US" sz="28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q-1, q 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(n</a:t>
            </a:r>
            <a:r>
              <a:rPr lang="en-US" sz="28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&lt; σ</a:t>
            </a:r>
            <a:r>
              <a:rPr lang="en-US" sz="2800" b="1" baseline="-25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q-1,q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i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&gt;)</a:t>
            </a:r>
            <a:r>
              <a:rPr lang="en-US" sz="2800" b="1" baseline="300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18682</TotalTime>
  <Words>1599</Words>
  <Application>Microsoft Office PowerPoint</Application>
  <PresentationFormat>Широкоэкранный</PresentationFormat>
  <Paragraphs>646</Paragraphs>
  <Slides>39</Slides>
  <Notes>39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53" baseType="lpstr">
      <vt:lpstr>Arial</vt:lpstr>
      <vt:lpstr>Bahnschrift SemiBold SemiConden</vt:lpstr>
      <vt:lpstr>Calibri</vt:lpstr>
      <vt:lpstr>Cambria Math</vt:lpstr>
      <vt:lpstr>Century Gothic</vt:lpstr>
      <vt:lpstr>Century Gothic (Основной текст)</vt:lpstr>
      <vt:lpstr>Symbol</vt:lpstr>
      <vt:lpstr>Times New Roman</vt:lpstr>
      <vt:lpstr>Wingdings</vt:lpstr>
      <vt:lpstr>Wingdings 3</vt:lpstr>
      <vt:lpstr>YS Text</vt:lpstr>
      <vt:lpstr>Совет директоров</vt:lpstr>
      <vt:lpstr>Document</vt:lpstr>
      <vt:lpstr>Equation</vt:lpstr>
      <vt:lpstr>Ионные источники циклотронов ЛЯР</vt:lpstr>
      <vt:lpstr>Содержание</vt:lpstr>
      <vt:lpstr>Физические процессы в плазме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Необходимые условия получения ионов</vt:lpstr>
      <vt:lpstr>Принципы работы ЭЦР источников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ионов на циклотронах ЛЯР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чем главные отличия источников?</vt:lpstr>
      <vt:lpstr>Получение ионов металлов</vt:lpstr>
      <vt:lpstr>Получение ионов металлов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Получение ионов металлов: Прямое введение в плазму</vt:lpstr>
      <vt:lpstr>Презентация PowerPoint</vt:lpstr>
      <vt:lpstr>Презентация PowerPoint</vt:lpstr>
      <vt:lpstr>Области интересов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Ионные источники циклотронов ЛЯР Общие принципы их устройства и отличия</dc:title>
  <dc:creator>Дмитрий</dc:creator>
  <cp:lastModifiedBy>Dmitry</cp:lastModifiedBy>
  <cp:revision>291</cp:revision>
  <dcterms:created xsi:type="dcterms:W3CDTF">2022-05-23T08:13:04Z</dcterms:created>
  <dcterms:modified xsi:type="dcterms:W3CDTF">2023-07-05T15:49:55Z</dcterms:modified>
</cp:coreProperties>
</file>