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4"/>
  </p:notesMasterIdLst>
  <p:sldIdLst>
    <p:sldId id="256" r:id="rId3"/>
    <p:sldId id="629" r:id="rId4"/>
    <p:sldId id="257" r:id="rId5"/>
    <p:sldId id="622" r:id="rId6"/>
    <p:sldId id="628" r:id="rId7"/>
    <p:sldId id="259" r:id="rId8"/>
    <p:sldId id="263" r:id="rId9"/>
    <p:sldId id="262" r:id="rId10"/>
    <p:sldId id="265" r:id="rId11"/>
    <p:sldId id="626" r:id="rId12"/>
    <p:sldId id="625" r:id="rId13"/>
    <p:sldId id="624" r:id="rId14"/>
    <p:sldId id="627" r:id="rId15"/>
    <p:sldId id="266" r:id="rId16"/>
    <p:sldId id="267" r:id="rId17"/>
    <p:sldId id="268" r:id="rId18"/>
    <p:sldId id="455" r:id="rId19"/>
    <p:sldId id="456" r:id="rId20"/>
    <p:sldId id="306" r:id="rId21"/>
    <p:sldId id="596" r:id="rId22"/>
    <p:sldId id="597" r:id="rId23"/>
    <p:sldId id="600" r:id="rId24"/>
    <p:sldId id="603" r:id="rId25"/>
    <p:sldId id="606" r:id="rId26"/>
    <p:sldId id="602" r:id="rId27"/>
    <p:sldId id="604" r:id="rId28"/>
    <p:sldId id="605" r:id="rId29"/>
    <p:sldId id="607" r:id="rId30"/>
    <p:sldId id="608" r:id="rId31"/>
    <p:sldId id="610" r:id="rId32"/>
    <p:sldId id="612" r:id="rId33"/>
    <p:sldId id="611" r:id="rId34"/>
    <p:sldId id="613" r:id="rId35"/>
    <p:sldId id="614" r:id="rId36"/>
    <p:sldId id="615" r:id="rId37"/>
    <p:sldId id="616" r:id="rId38"/>
    <p:sldId id="617" r:id="rId39"/>
    <p:sldId id="618" r:id="rId40"/>
    <p:sldId id="619" r:id="rId41"/>
    <p:sldId id="620" r:id="rId42"/>
    <p:sldId id="621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5" d="100"/>
          <a:sy n="125" d="100"/>
        </p:scale>
        <p:origin x="1194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4B712D-AD9C-4612-8FC4-C87D683A071A}" type="datetimeFigureOut">
              <a:rPr lang="ru-RU" smtClean="0"/>
              <a:pPr/>
              <a:t>05.07.2023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18420E-49F5-44B5-A752-3442284089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526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>
            <a:extLst>
              <a:ext uri="{FF2B5EF4-FFF2-40B4-BE49-F238E27FC236}">
                <a16:creationId xmlns="" xmlns:a16="http://schemas.microsoft.com/office/drawing/2014/main" id="{832F98AD-A2AD-43A1-A931-BD3294AAD6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115BE5-97E5-4BFC-A2D6-BAFF9C17E678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99362" name="Rectangle 2">
            <a:extLst>
              <a:ext uri="{FF2B5EF4-FFF2-40B4-BE49-F238E27FC236}">
                <a16:creationId xmlns="" xmlns:a16="http://schemas.microsoft.com/office/drawing/2014/main" id="{7E150DDD-5A0F-4445-BBA7-971A392346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3" name="Rectangle 3">
            <a:extLst>
              <a:ext uri="{FF2B5EF4-FFF2-40B4-BE49-F238E27FC236}">
                <a16:creationId xmlns="" xmlns:a16="http://schemas.microsoft.com/office/drawing/2014/main" id="{3D99A005-825A-42A3-B6BA-E8C974D0AE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0174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85A8B8-987C-482A-A9D5-CF43ECEDA0D6}" type="slidenum">
              <a:rPr lang="ru-RU"/>
              <a:pPr/>
              <a:t>22</a:t>
            </a:fld>
            <a:endParaRPr lang="ru-RU"/>
          </a:p>
        </p:txBody>
      </p:sp>
      <p:sp>
        <p:nvSpPr>
          <p:cNvPr id="28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151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33926E-97B8-4A75-AC8D-14B460D69F7B}" type="slidenum">
              <a:rPr lang="ru-RU"/>
              <a:pPr/>
              <a:t>30</a:t>
            </a:fld>
            <a:endParaRPr lang="ru-RU"/>
          </a:p>
        </p:txBody>
      </p:sp>
      <p:sp>
        <p:nvSpPr>
          <p:cNvPr id="1041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1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646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33926E-97B8-4A75-AC8D-14B460D69F7B}" type="slidenum">
              <a:rPr lang="ru-RU"/>
              <a:pPr/>
              <a:t>35</a:t>
            </a:fld>
            <a:endParaRPr lang="ru-RU"/>
          </a:p>
        </p:txBody>
      </p:sp>
      <p:sp>
        <p:nvSpPr>
          <p:cNvPr id="1041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1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022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7251E-5570-41C7-9041-04F37655A5FD}" type="datetime1">
              <a:rPr lang="ru-RU" smtClean="0"/>
              <a:pPr/>
              <a:t>05.07.2023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3F7-DB84-40B0-9F89-6DCE2F8540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DA850-5FC3-436C-8E28-9C43B75059B6}" type="datetime1">
              <a:rPr lang="ru-RU" smtClean="0"/>
              <a:pPr/>
              <a:t>05.07.2023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3F7-DB84-40B0-9F89-6DCE2F8540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54810-412C-4C6E-869D-085C851EB9E7}" type="datetime1">
              <a:rPr lang="ru-RU" smtClean="0"/>
              <a:pPr/>
              <a:t>05.07.2023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3F7-DB84-40B0-9F89-6DCE2F8540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="" xmlns:a16="http://schemas.microsoft.com/office/drawing/2014/main" id="{A27A8D5D-7AB0-46F2-B497-B2B2F2A0D549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0" y="0"/>
            <a:ext cx="825500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ru-RU" altLang="ru-RU">
              <a:effectLst/>
              <a:latin typeface="Times New Roman" panose="02020603050405020304" pitchFamily="18" charset="0"/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="" xmlns:a16="http://schemas.microsoft.com/office/drawing/2014/main" id="{1D5532A6-852D-4844-96BE-9539563B47D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90600" y="1171575"/>
            <a:ext cx="7467600" cy="210502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6600">
                <a:solidFill>
                  <a:srgbClr val="CCFFFF"/>
                </a:solidFill>
              </a:defRPr>
            </a:lvl1pPr>
          </a:lstStyle>
          <a:p>
            <a:pPr lvl="0"/>
            <a:r>
              <a:rPr lang="en-US" altLang="ru-RU" noProof="0"/>
              <a:t>Click to edit Master title style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="" xmlns:a16="http://schemas.microsoft.com/office/drawing/2014/main" id="{B08F84E7-5BCF-4538-8959-03E65FB11C0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478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4000">
                <a:solidFill>
                  <a:srgbClr val="CCECFF"/>
                </a:solidFill>
              </a:defRPr>
            </a:lvl1pPr>
          </a:lstStyle>
          <a:p>
            <a:pPr lvl="0"/>
            <a:r>
              <a:rPr lang="en-US" altLang="ru-RU" noProof="0"/>
              <a:t>Click to edit Master subtitle style</a:t>
            </a:r>
          </a:p>
        </p:txBody>
      </p:sp>
      <p:sp>
        <p:nvSpPr>
          <p:cNvPr id="3077" name="Rectangle 5">
            <a:extLst>
              <a:ext uri="{FF2B5EF4-FFF2-40B4-BE49-F238E27FC236}">
                <a16:creationId xmlns="" xmlns:a16="http://schemas.microsoft.com/office/drawing/2014/main" id="{08455C52-CC4E-49D4-AE9A-B9FF624860D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838200" y="6248400"/>
            <a:ext cx="17526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endParaRPr lang="en-US" altLang="ru-RU"/>
          </a:p>
        </p:txBody>
      </p:sp>
      <p:sp>
        <p:nvSpPr>
          <p:cNvPr id="3078" name="Rectangle 6">
            <a:extLst>
              <a:ext uri="{FF2B5EF4-FFF2-40B4-BE49-F238E27FC236}">
                <a16:creationId xmlns="" xmlns:a16="http://schemas.microsoft.com/office/drawing/2014/main" id="{5FA3227B-E284-4EAA-A187-0E688C2B9F8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3276600" y="6248400"/>
            <a:ext cx="28956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r>
              <a:rPr lang="en-US" altLang="ru-RU"/>
              <a:t>СБОРКА DC-72 В ОИЯИ</a:t>
            </a:r>
          </a:p>
        </p:txBody>
      </p:sp>
      <p:sp>
        <p:nvSpPr>
          <p:cNvPr id="3079" name="Rectangle 7">
            <a:extLst>
              <a:ext uri="{FF2B5EF4-FFF2-40B4-BE49-F238E27FC236}">
                <a16:creationId xmlns="" xmlns:a16="http://schemas.microsoft.com/office/drawing/2014/main" id="{965BDEFC-ED3F-47DF-BAD2-4DB683155F9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6934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fld id="{9C09F328-66B1-4C52-823F-E64AF1C8B05A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3080" name="Rectangle 8">
            <a:extLst>
              <a:ext uri="{FF2B5EF4-FFF2-40B4-BE49-F238E27FC236}">
                <a16:creationId xmlns="" xmlns:a16="http://schemas.microsoft.com/office/drawing/2014/main" id="{00D5E111-1B00-4609-A9AA-64A38BCE86EC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0" y="3543300"/>
            <a:ext cx="3344863" cy="122238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ru-RU" altLang="ru-RU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592047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823F941-642D-4734-BD80-6987B951B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68F0D3B-5379-4D33-8E14-9422CE832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23E681A-A1D2-4CEC-A8E9-D40DBC47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5FB6E25-7E8D-4655-A0B6-249F946BA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СБОРКА DC-72 В ОИЯИ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A1C00CD-6313-412E-BED6-320CF697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339C31-1D8B-47A2-9804-25A8BA0F380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09446025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86C4E68-626F-4B19-9108-274239CBC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7E51F76-BBAB-4179-8BA3-E0D10A7523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AA79DD7-982B-4DF9-9C36-A732C964B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7C473B9-CFD9-4D23-AB67-99F59AEFE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СБОРКА DC-72 В ОИЯИ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36A8C20-5663-41BA-9828-8BD1C6F17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D024F5-6F41-4D0C-BB61-7F75014C2B8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38129393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50507F3-54AD-4EAF-A129-A8884A568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C592B84-5D53-49A9-9FEB-5C24E78944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F5ED199-65E6-4131-9691-506FFC32BA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2A63E01-6D6F-44EC-9D80-EF8FB0393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446A937-D009-4DA2-8E04-11697FF76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СБОРКА DC-72 В ОИЯИ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ED6FF04-F4CB-478C-A588-45A65A5F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02B34-3FAC-461F-B436-31360B6C06B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39694489"/>
      </p:ext>
    </p:extLst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410CEBF-227D-4E4B-8B28-3BB3D797C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D6EA1EE-FD54-49D1-98BF-61F0940B0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957BBF9-859D-49B5-9CB7-FC508E92D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21BBD32B-A3E0-4F18-A95C-6C55F7E7D0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113C320B-B188-43CF-8E73-25806D69A4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3D0922EE-4D9B-4D04-A700-1BB5054A4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2C7CD037-F99B-475A-A51A-A3B820F8F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СБОРКА DC-72 В ОИЯИ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566C9711-9DA1-4DBC-BEA4-B7A6D4EA7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49D045-8464-4C53-98B5-9307B2F1661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26130401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3B2C536-5C7F-4CD9-BDD7-BFF19C0F1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EE7902EE-3E42-4E38-AC56-1D0B8F3D8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D6F18A4E-60FA-4F46-BA7F-C9163E3BE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СБОРКА DC-72 В ОИЯИ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FF0800E3-13C2-4552-A709-36EE212E8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0023F-48CC-4E6B-8357-35A00DC660A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58896654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9F80712D-26C7-4432-9D37-3B2E123F4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809339F4-1483-46D1-B6C1-B09F3F781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СБОРКА DC-72 В ОИЯИ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24189EA6-E8E6-4CE6-92C6-C3005C015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66C57E-2A82-4628-997F-632536F4584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2583530"/>
      </p:ext>
    </p:extLst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73C23EB-3194-475E-BBC9-1ABD8B3EB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5985EEE-E019-4049-AA1F-92FCDDDD4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9E900C6-8056-4842-B8B2-53474DD5E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4FE9EAB-9213-4579-8DE1-659DC86A8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A468E04-DD19-4594-9EBE-48CE1ADD9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СБОРКА DC-72 В ОИЯИ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C464BB3-9DF0-43EF-8F08-858CD01F9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AEA087-2E0C-415D-B112-4F372D6A7E9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8371272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9A1B1-684A-4274-BFC6-9E2AA1B1CC96}" type="datetime1">
              <a:rPr lang="ru-RU" smtClean="0"/>
              <a:pPr/>
              <a:t>05.07.2023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3F7-DB84-40B0-9F89-6DCE2F8540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13C574-692E-4330-A3C1-834D7A746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C57B360-2E83-45AA-B1BE-999D7E66BA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C523286-D8EE-4FE8-A0D6-BF6E605379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79FF55D-439C-4D5F-9A64-3FB2AFF35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4BA5B02-7BA5-4EB9-8ECD-94D79B439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СБОРКА DC-72 В ОИЯИ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787DFDC-DA29-4010-8DD1-0399213D8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DE5ECD-6C5F-49F5-8AEE-8BBBB45B843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10459201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099A657-47BB-4999-B5E7-A22885138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3182873-43BC-49D6-91FA-4B18E6768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5DD79D9-8EC8-4EEB-ACD1-4D9978FF3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5AC004B-F2AC-40BD-BEDD-3D3D96B3F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СБОРКА DC-72 В ОИЯИ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1928B3F-1CD2-465D-A8F6-D0814C7C0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745748-8C84-4599-B270-7AF152CFF7F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89645229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409B143B-8431-45A2-B2E0-20028D01C9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400800" y="457200"/>
            <a:ext cx="20574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AA05D9E-554B-471A-BE6F-02D212422F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28600" y="457200"/>
            <a:ext cx="60198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BA3E556-1806-4520-BA76-2289420B3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DD6A1FF-F70D-4361-8BF3-FFA7DE5A8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СБОРКА DC-72 В ОИЯИ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4B95AB5-86D4-4976-8344-2A068F43B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F71055-7168-428C-A513-353AE3F14B2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08975275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="" xmlns:a16="http://schemas.microsoft.com/office/drawing/2014/main" id="{1B8A3A5E-CFD0-4C82-AE94-E6A997F271FD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228600" y="457200"/>
            <a:ext cx="8229600" cy="5638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6EE2BA40-2B25-4A7D-8EF1-4C3523343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A8A4D742-72EB-4B27-9967-4BCDC4A4F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/>
              <a:t>СБОРКА DC-72 В ОИЯИ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9A536FDA-645F-4B6D-819D-4FD1421F0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050C038-F12B-4665-8B52-6B3E6486A03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74775452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5050410-3FA4-42FE-AADB-F12925C3204B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28BFFFC-A112-4961-88BF-A352C8A5203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9EA16E7-E371-4749-B932-D9B10A6E2F2A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B3D90D11-D3C0-4971-8BAD-17AFE8D1DA3C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A00ACB70-0AA4-47BD-A9D9-3C0FCEF8C2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85438483-08D2-47DE-81E9-3B743623A7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8D10036F-298C-4E2A-B8AA-4095BA142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/>
              <a:t>СБОРКА DC-72 В ОИЯИ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1B10A5CB-B790-448D-8880-109CAA516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BCB44BE-FEC4-4975-ABAD-6EEE6331F28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54194037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3B113A6-5F8F-4048-AB17-C1FC78551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2AF75B2-8DE1-44A3-9F92-521F0E32DC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55B98BA-8722-4DAB-870B-4022B900CBFE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E3BE624E-8A72-41B2-A761-4FD634852D76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>
            <a:extLst>
              <a:ext uri="{FF2B5EF4-FFF2-40B4-BE49-F238E27FC236}">
                <a16:creationId xmlns="" xmlns:a16="http://schemas.microsoft.com/office/drawing/2014/main" id="{675CD61D-C837-4AD1-91BC-44E6A745AF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="" xmlns:a16="http://schemas.microsoft.com/office/drawing/2014/main" id="{A0AE9F69-FDF3-4F97-A14F-C42C0F9B0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/>
              <a:t>СБОРКА DC-72 В ОИЯИ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69A7D782-004E-4160-BEAC-B3677D2CA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4343578-6F58-4829-9FE9-2C1F0EFDA89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72774928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08ED0-B51F-4BAB-BCFA-503B6D43028C}" type="datetime1">
              <a:rPr lang="ru-RU" smtClean="0"/>
              <a:pPr/>
              <a:t>05.07.2023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3F7-DB84-40B0-9F89-6DCE2F8540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218CE-E360-48D9-AABC-2636346AF26F}" type="datetime1">
              <a:rPr lang="ru-RU" smtClean="0"/>
              <a:pPr/>
              <a:t>05.07.2023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3F7-DB84-40B0-9F89-6DCE2F8540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2AF55-81A9-49EB-95BF-5BE65FEE4FA0}" type="datetime1">
              <a:rPr lang="ru-RU" smtClean="0"/>
              <a:pPr/>
              <a:t>05.07.2023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3F7-DB84-40B0-9F89-6DCE2F8540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6F625-126D-494B-82ED-2212B59457EC}" type="datetime1">
              <a:rPr lang="ru-RU" smtClean="0"/>
              <a:pPr/>
              <a:t>05.07.2023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3F7-DB84-40B0-9F89-6DCE2F8540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926D-46AB-4892-B7DA-F4F9616AD84B}" type="datetime1">
              <a:rPr lang="ru-RU" smtClean="0"/>
              <a:pPr/>
              <a:t>05.07.2023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3F7-DB84-40B0-9F89-6DCE2F8540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D077-BCF5-4136-B28D-B2BB1F80643E}" type="datetime1">
              <a:rPr lang="ru-RU" smtClean="0"/>
              <a:pPr/>
              <a:t>05.07.2023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3F7-DB84-40B0-9F89-6DCE2F8540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52665-C1B0-4D4A-A2DD-41EC1438D4E1}" type="datetime1">
              <a:rPr lang="ru-RU" smtClean="0"/>
              <a:pPr/>
              <a:t>05.07.2023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3F7-DB84-40B0-9F89-6DCE2F8540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35757-1862-4E00-891F-913C7E2F4F50}" type="datetime1">
              <a:rPr lang="ru-RU" smtClean="0"/>
              <a:pPr/>
              <a:t>05.07.2023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A63F7-DB84-40B0-9F89-6DCE2F85403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="" xmlns:a16="http://schemas.microsoft.com/office/drawing/2014/main" id="{6051A443-15B4-41D8-A6EB-62011A0E9B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="" xmlns:a16="http://schemas.microsoft.com/office/drawing/2014/main" id="{FA18AC22-2F2E-480A-9607-61D21CEFC3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="" xmlns:a16="http://schemas.microsoft.com/office/drawing/2014/main" id="{B9F1E65C-C085-4CF3-9516-0A8BBFAD3C6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effectLst/>
                <a:latin typeface="Times New Roman" panose="02020603050405020304" pitchFamily="18" charset="0"/>
              </a:defRPr>
            </a:lvl1pPr>
          </a:lstStyle>
          <a:p>
            <a:endParaRPr lang="en-US" altLang="ru-RU"/>
          </a:p>
        </p:txBody>
      </p:sp>
      <p:sp>
        <p:nvSpPr>
          <p:cNvPr id="2053" name="Rectangle 5">
            <a:extLst>
              <a:ext uri="{FF2B5EF4-FFF2-40B4-BE49-F238E27FC236}">
                <a16:creationId xmlns="" xmlns:a16="http://schemas.microsoft.com/office/drawing/2014/main" id="{8E33D713-0DEB-43A6-A210-A5600302FBC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ru-RU"/>
              <a:t>СБОРКА DC-72 В ОИЯИ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="" xmlns:a16="http://schemas.microsoft.com/office/drawing/2014/main" id="{163C2C09-809C-4CBA-9BF5-A99218DEBE1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effectLst/>
                <a:latin typeface="Times New Roman" panose="02020603050405020304" pitchFamily="18" charset="0"/>
              </a:defRPr>
            </a:lvl1pPr>
          </a:lstStyle>
          <a:p>
            <a:fld id="{D5BF9D10-BC33-4BB4-BB04-EC3DC7513DE8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2055" name="Rectangle 7">
            <a:extLst>
              <a:ext uri="{FF2B5EF4-FFF2-40B4-BE49-F238E27FC236}">
                <a16:creationId xmlns="" xmlns:a16="http://schemas.microsoft.com/office/drawing/2014/main" id="{B5C9A0FA-363B-471A-92F4-5ADC6CB3F1BB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1638300"/>
            <a:ext cx="3344863" cy="122238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ru-RU" altLang="ru-RU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65784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med">
    <p:dissolve/>
  </p:transition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1438" y="1125538"/>
            <a:ext cx="8997950" cy="3671887"/>
          </a:xfrm>
          <a:prstGeom prst="rect">
            <a:avLst/>
          </a:prstGeom>
          <a:solidFill>
            <a:srgbClr val="69BE28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fr-FR" sz="3200" b="1" dirty="0">
                <a:solidFill>
                  <a:schemeClr val="tx2"/>
                </a:solidFill>
              </a:rPr>
              <a:t/>
            </a:r>
            <a:br>
              <a:rPr lang="fr-FR" sz="3200" b="1" dirty="0">
                <a:solidFill>
                  <a:schemeClr val="tx2"/>
                </a:solidFill>
              </a:rPr>
            </a:br>
            <a:r>
              <a:rPr lang="ru-RU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Принцип устройства циклотрона</a:t>
            </a:r>
            <a:endParaRPr lang="en-US" sz="3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Циклотроны У400М, У400, DC280, ИЦ 100 – </a:t>
            </a:r>
            <a:endParaRPr lang="en-US" sz="3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схемы и конструктивные отличия</a:t>
            </a:r>
            <a:r>
              <a:rPr lang="fr-FR" sz="3200" b="1" dirty="0">
                <a:solidFill>
                  <a:schemeClr val="tx2"/>
                </a:solidFill>
              </a:rPr>
              <a:t/>
            </a:r>
            <a:br>
              <a:rPr lang="fr-FR" sz="3200" b="1" dirty="0">
                <a:solidFill>
                  <a:schemeClr val="tx2"/>
                </a:solidFill>
              </a:rPr>
            </a:br>
            <a:r>
              <a:rPr lang="fr-FR" sz="3200" b="1" dirty="0">
                <a:solidFill>
                  <a:schemeClr val="tx2"/>
                </a:solidFill>
              </a:rPr>
              <a:t/>
            </a:r>
            <a:br>
              <a:rPr lang="fr-FR" sz="3200" b="1" dirty="0">
                <a:solidFill>
                  <a:schemeClr val="tx2"/>
                </a:solidFill>
              </a:rPr>
            </a:br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Н.Ю.Казаринов</a:t>
            </a:r>
            <a:r>
              <a:rPr lang="fr-FR" sz="2400" b="1" dirty="0">
                <a:solidFill>
                  <a:schemeClr val="tx2"/>
                </a:solidFill>
              </a:rPr>
              <a:t/>
            </a:r>
            <a:br>
              <a:rPr lang="fr-FR" sz="2400" b="1" dirty="0">
                <a:solidFill>
                  <a:schemeClr val="tx2"/>
                </a:solidFill>
              </a:rPr>
            </a:br>
            <a:endParaRPr lang="fr-FR" sz="32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51D062BA-4E50-4A9B-9C4B-02F6D571A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3F7-DB84-40B0-9F89-6DCE2F854037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47360E8-2195-447D-A19D-CEA8F1173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36513"/>
            <a:ext cx="8997950" cy="404812"/>
          </a:xfrm>
          <a:prstGeom prst="rect">
            <a:avLst/>
          </a:prstGeom>
          <a:solidFill>
            <a:srgbClr val="69BE28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Принцип устройства циклотрона</a:t>
            </a:r>
            <a:endParaRPr lang="fr-FR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27AAA558-5A2C-430C-AC5F-8BC037790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566957"/>
            <a:ext cx="6438916" cy="430154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Arial" pitchFamily="34" charset="0"/>
                <a:cs typeface="Arial" pitchFamily="34" charset="0"/>
              </a:rPr>
              <a:t>Основные компоненты и системы циклотронов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7212" y="1196752"/>
            <a:ext cx="74168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Системы </a:t>
            </a:r>
            <a:r>
              <a:rPr lang="ru-RU" dirty="0">
                <a:latin typeface="Arial" pitchFamily="34" charset="0"/>
                <a:cs typeface="Arial" pitchFamily="34" charset="0"/>
              </a:rPr>
              <a:t>диагностики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пучка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Система ускорения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itchFamily="34" charset="0"/>
                <a:cs typeface="Arial" pitchFamily="34" charset="0"/>
              </a:rPr>
              <a:t>Система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вывода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5587" t="15980" r="9051" b="9680"/>
          <a:stretch/>
        </p:blipFill>
        <p:spPr>
          <a:xfrm>
            <a:off x="2987824" y="2192865"/>
            <a:ext cx="5976664" cy="424847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66465"/>
            <a:ext cx="2667693" cy="207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pi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084750"/>
            <a:ext cx="925785" cy="105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ES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" t="5267" r="5159" b="14094"/>
          <a:stretch/>
        </p:blipFill>
        <p:spPr bwMode="auto">
          <a:xfrm flipH="1">
            <a:off x="255068" y="2232084"/>
            <a:ext cx="2558081" cy="172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37378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51D062BA-4E50-4A9B-9C4B-02F6D571A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3F7-DB84-40B0-9F89-6DCE2F854037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47360E8-2195-447D-A19D-CEA8F1173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36513"/>
            <a:ext cx="8997950" cy="404812"/>
          </a:xfrm>
          <a:prstGeom prst="rect">
            <a:avLst/>
          </a:prstGeom>
          <a:solidFill>
            <a:srgbClr val="69BE28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Принцип устройства циклотрона</a:t>
            </a:r>
            <a:endParaRPr lang="fr-FR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27AAA558-5A2C-430C-AC5F-8BC037790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566957"/>
            <a:ext cx="6438916" cy="430154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Arial" pitchFamily="34" charset="0"/>
                <a:cs typeface="Arial" pitchFamily="34" charset="0"/>
              </a:rPr>
              <a:t>Основные компоненты и системы циклотронов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3176" y="1190256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Системы </a:t>
            </a:r>
            <a:r>
              <a:rPr lang="ru-RU" dirty="0">
                <a:latin typeface="Arial" pitchFamily="34" charset="0"/>
                <a:cs typeface="Arial" pitchFamily="34" charset="0"/>
              </a:rPr>
              <a:t>диагностики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пучка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itchFamily="34" charset="0"/>
                <a:cs typeface="Arial" pitchFamily="34" charset="0"/>
              </a:rPr>
              <a:t>Система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вывода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14118" t="1833" r="30924" b="6401"/>
          <a:stretch/>
        </p:blipFill>
        <p:spPr>
          <a:xfrm>
            <a:off x="3182715" y="950463"/>
            <a:ext cx="5886673" cy="5771012"/>
          </a:xfrm>
          <a:prstGeom prst="rect">
            <a:avLst/>
          </a:prstGeom>
        </p:spPr>
      </p:pic>
      <p:pic>
        <p:nvPicPr>
          <p:cNvPr id="12" name="Picture 3" descr="FI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7" t="13727" r="6863"/>
          <a:stretch>
            <a:fillRect/>
          </a:stretch>
        </p:blipFill>
        <p:spPr bwMode="auto">
          <a:xfrm flipV="1">
            <a:off x="289287" y="2004401"/>
            <a:ext cx="1940139" cy="2113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2" t="6602" r="12123" b="8804"/>
          <a:stretch>
            <a:fillRect/>
          </a:stretch>
        </p:blipFill>
        <p:spPr bwMode="auto">
          <a:xfrm>
            <a:off x="6948264" y="5565942"/>
            <a:ext cx="1080120" cy="1012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6" r="31553" b="52260"/>
          <a:stretch/>
        </p:blipFill>
        <p:spPr bwMode="auto">
          <a:xfrm>
            <a:off x="264352" y="4437112"/>
            <a:ext cx="1937919" cy="163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Пробник вывода №1 (головка)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5084" r="5681" b="29462"/>
          <a:stretch/>
        </p:blipFill>
        <p:spPr bwMode="auto">
          <a:xfrm>
            <a:off x="5089292" y="1106519"/>
            <a:ext cx="1751507" cy="946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l="34250" t="22281" r="38975" b="32360"/>
          <a:stretch/>
        </p:blipFill>
        <p:spPr>
          <a:xfrm>
            <a:off x="2223701" y="4839372"/>
            <a:ext cx="1880052" cy="199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4633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51D062BA-4E50-4A9B-9C4B-02F6D571A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3F7-DB84-40B0-9F89-6DCE2F854037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47360E8-2195-447D-A19D-CEA8F1173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36513"/>
            <a:ext cx="8997950" cy="404812"/>
          </a:xfrm>
          <a:prstGeom prst="rect">
            <a:avLst/>
          </a:prstGeom>
          <a:solidFill>
            <a:srgbClr val="69BE28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Принцип устройства циклотрона</a:t>
            </a:r>
            <a:endParaRPr lang="fr-FR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27AAA558-5A2C-430C-AC5F-8BC037790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566957"/>
            <a:ext cx="6438916" cy="430154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Arial" pitchFamily="34" charset="0"/>
                <a:cs typeface="Arial" pitchFamily="34" charset="0"/>
              </a:rPr>
              <a:t>Основные компоненты и системы циклотронов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5811783"/>
            <a:ext cx="57372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Каналы </a:t>
            </a:r>
            <a:r>
              <a:rPr lang="ru-RU" dirty="0">
                <a:latin typeface="Arial" pitchFamily="34" charset="0"/>
                <a:cs typeface="Arial" pitchFamily="34" charset="0"/>
              </a:rPr>
              <a:t>транспортировки выведенного пучка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Система </a:t>
            </a:r>
            <a:r>
              <a:rPr lang="ru-RU" dirty="0">
                <a:latin typeface="Arial" pitchFamily="34" charset="0"/>
                <a:cs typeface="Arial" pitchFamily="34" charset="0"/>
              </a:rPr>
              <a:t>радиационной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безопасности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6" descr="Picture1 24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92008"/>
            <a:ext cx="3168352" cy="422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l="25588" t="14721" r="7476" b="10940"/>
          <a:stretch/>
        </p:blipFill>
        <p:spPr>
          <a:xfrm>
            <a:off x="3851920" y="1292008"/>
            <a:ext cx="5083277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410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51D062BA-4E50-4A9B-9C4B-02F6D571A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3F7-DB84-40B0-9F89-6DCE2F854037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47360E8-2195-447D-A19D-CEA8F1173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36513"/>
            <a:ext cx="8997950" cy="404812"/>
          </a:xfrm>
          <a:prstGeom prst="rect">
            <a:avLst/>
          </a:prstGeom>
          <a:solidFill>
            <a:srgbClr val="69BE28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Принцип устройства циклотрона</a:t>
            </a:r>
            <a:endParaRPr lang="fr-FR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27AAA558-5A2C-430C-AC5F-8BC037790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566957"/>
            <a:ext cx="6438916" cy="430154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Arial" pitchFamily="34" charset="0"/>
                <a:cs typeface="Arial" pitchFamily="34" charset="0"/>
              </a:rPr>
              <a:t>Основные компоненты и системы циклотронов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2884" y="5305746"/>
            <a:ext cx="4872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Автоматическая Система Управления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control_room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4" y="1381967"/>
            <a:ext cx="4554611" cy="298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ontrol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480" y="1381967"/>
            <a:ext cx="3193071" cy="213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SC02887x8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76890"/>
            <a:ext cx="3241149" cy="243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138605" y="6364922"/>
            <a:ext cx="14298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ВЧ генераторы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220072" y="3456743"/>
            <a:ext cx="28952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Система контроля и управления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739670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3F7-DB84-40B0-9F89-6DCE2F854037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47360E8-2195-447D-A19D-CEA8F1173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36513"/>
            <a:ext cx="8997950" cy="404812"/>
          </a:xfrm>
          <a:prstGeom prst="rect">
            <a:avLst/>
          </a:prstGeom>
          <a:solidFill>
            <a:srgbClr val="69BE28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Циклотроны ЛЯР</a:t>
            </a:r>
            <a:endParaRPr lang="fr-FR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CF1D20BB-738E-427D-9104-FB182E24C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664" y="499393"/>
            <a:ext cx="6048672" cy="430887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Arial" pitchFamily="34" charset="0"/>
                <a:cs typeface="Arial" pitchFamily="34" charset="0"/>
              </a:rPr>
              <a:t>Ускорительный комплекс ЛЯР ОИЯИ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44344"/>
            <a:ext cx="7944172" cy="5753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3F7-DB84-40B0-9F89-6DCE2F854037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147360E8-2195-447D-A19D-CEA8F1173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36513"/>
            <a:ext cx="8997950" cy="404812"/>
          </a:xfrm>
          <a:prstGeom prst="rect">
            <a:avLst/>
          </a:prstGeom>
          <a:solidFill>
            <a:srgbClr val="69BE28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Циклотроны ЛЯР</a:t>
            </a:r>
            <a:endParaRPr lang="fr-FR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="" xmlns:a16="http://schemas.microsoft.com/office/drawing/2014/main" id="{CF1D20BB-738E-427D-9104-FB182E24C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664" y="499393"/>
            <a:ext cx="6048672" cy="430887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Arial" pitchFamily="34" charset="0"/>
                <a:cs typeface="Arial" pitchFamily="34" charset="0"/>
              </a:rPr>
              <a:t>У-400 запуск в 1978 г. </a:t>
            </a:r>
          </a:p>
        </p:txBody>
      </p:sp>
      <p:pic>
        <p:nvPicPr>
          <p:cNvPr id="6" name="Picture 3" descr="u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56" y="1156710"/>
            <a:ext cx="7777113" cy="556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3F7-DB84-40B0-9F89-6DCE2F854037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47360E8-2195-447D-A19D-CEA8F1173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36513"/>
            <a:ext cx="8997950" cy="404812"/>
          </a:xfrm>
          <a:prstGeom prst="rect">
            <a:avLst/>
          </a:prstGeom>
          <a:solidFill>
            <a:srgbClr val="69BE28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Циклотроны ЛЯР</a:t>
            </a:r>
            <a:endParaRPr lang="fr-FR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CF1D20BB-738E-427D-9104-FB182E24C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648" y="499393"/>
            <a:ext cx="6480720" cy="769441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Arial" pitchFamily="34" charset="0"/>
                <a:cs typeface="Arial" pitchFamily="34" charset="0"/>
              </a:rPr>
              <a:t>Основные направления фундаментальных и прикладных исследований на циклотроне У-400 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="" xmlns:a16="http://schemas.microsoft.com/office/drawing/2014/main" id="{D626C1FB-32E9-4880-9B71-6266C2D70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" y="2232154"/>
            <a:ext cx="9001125" cy="378565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ru-RU" sz="2400" dirty="0">
                <a:latin typeface="Arial" pitchFamily="34" charset="0"/>
                <a:cs typeface="Arial" pitchFamily="34" charset="0"/>
              </a:rPr>
              <a:t>•	</a:t>
            </a:r>
            <a:r>
              <a:rPr lang="ru-RU" sz="2400" u="sng" dirty="0">
                <a:latin typeface="Arial" pitchFamily="34" charset="0"/>
                <a:cs typeface="Arial" pitchFamily="34" charset="0"/>
              </a:rPr>
              <a:t>Пучки ионов 48Са и 50Ti, 5-6 МэВ/нуклон</a:t>
            </a:r>
          </a:p>
          <a:p>
            <a:pPr algn="just"/>
            <a:r>
              <a:rPr lang="ru-RU" sz="2400" dirty="0">
                <a:latin typeface="Arial" pitchFamily="34" charset="0"/>
                <a:cs typeface="Arial" pitchFamily="34" charset="0"/>
              </a:rPr>
              <a:t>	Синтез и изучение свойств сверхтяжелых элементов </a:t>
            </a:r>
          </a:p>
          <a:p>
            <a:pPr algn="just"/>
            <a:r>
              <a:rPr lang="ru-RU" sz="2400" dirty="0">
                <a:latin typeface="Arial" pitchFamily="34" charset="0"/>
                <a:cs typeface="Arial" pitchFamily="34" charset="0"/>
              </a:rPr>
              <a:t>	Ядерная и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масс-спектрометрия</a:t>
            </a:r>
          </a:p>
          <a:p>
            <a:pPr algn="just"/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400" dirty="0">
                <a:latin typeface="Arial" pitchFamily="34" charset="0"/>
                <a:cs typeface="Arial" pitchFamily="34" charset="0"/>
              </a:rPr>
              <a:t>•	</a:t>
            </a:r>
            <a:r>
              <a:rPr lang="ru-RU" sz="2400" u="sng" dirty="0">
                <a:latin typeface="Arial" pitchFamily="34" charset="0"/>
                <a:cs typeface="Arial" pitchFamily="34" charset="0"/>
              </a:rPr>
              <a:t>Пучки ионов 40Ar ÷ 209Bi, 2.5 ÷ 3.5 МэВ/нуклон</a:t>
            </a:r>
          </a:p>
          <a:p>
            <a:pPr algn="just"/>
            <a:r>
              <a:rPr lang="ru-RU" sz="2400" dirty="0">
                <a:latin typeface="Arial" pitchFamily="34" charset="0"/>
                <a:cs typeface="Arial" pitchFamily="34" charset="0"/>
              </a:rPr>
              <a:t>	Физические основы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нанотехнологий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и радиационные 	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эффекты</a:t>
            </a:r>
          </a:p>
          <a:p>
            <a:pPr algn="just"/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400" dirty="0">
                <a:latin typeface="Arial" pitchFamily="34" charset="0"/>
                <a:cs typeface="Arial" pitchFamily="34" charset="0"/>
              </a:rPr>
              <a:t>•	</a:t>
            </a:r>
            <a:r>
              <a:rPr lang="ru-RU" sz="2400" u="sng" dirty="0">
                <a:latin typeface="Arial" pitchFamily="34" charset="0"/>
                <a:cs typeface="Arial" pitchFamily="34" charset="0"/>
              </a:rPr>
              <a:t>Пучки ионов16O ÷ 209Bi, 3 ÷ 5 МэВ/нуклон</a:t>
            </a:r>
          </a:p>
          <a:p>
            <a:pPr algn="just"/>
            <a:r>
              <a:rPr lang="ru-RU" sz="2400" dirty="0">
                <a:latin typeface="Arial" pitchFamily="34" charset="0"/>
                <a:cs typeface="Arial" pitchFamily="34" charset="0"/>
              </a:rPr>
              <a:t>	SEE тестирование микросхем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Номер слайда 3">
            <a:extLst>
              <a:ext uri="{FF2B5EF4-FFF2-40B4-BE49-F238E27FC236}">
                <a16:creationId xmlns="" xmlns:a16="http://schemas.microsoft.com/office/drawing/2014/main" id="{F5BC9574-F036-4588-931E-6F67A7990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207768-18DD-4D99-A51C-463D1992F10E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59716" name="Text Box 260">
            <a:extLst>
              <a:ext uri="{FF2B5EF4-FFF2-40B4-BE49-F238E27FC236}">
                <a16:creationId xmlns="" xmlns:a16="http://schemas.microsoft.com/office/drawing/2014/main" id="{8EE35D32-D4A8-438C-9385-FF2ED6863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921" y="0"/>
            <a:ext cx="7416503" cy="457200"/>
          </a:xfrm>
          <a:prstGeom prst="rect">
            <a:avLst/>
          </a:prstGeom>
          <a:noFill/>
          <a:ln>
            <a:noFill/>
          </a:ln>
          <a:effectLst>
            <a:outerShdw dist="117088" dir="2436078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Cyr" panose="020B0604020202020204" pitchFamily="34" charset="0"/>
                <a:ea typeface="+mn-ea"/>
                <a:cs typeface="+mn-cs"/>
              </a:rPr>
              <a:t>TECHNICAL</a:t>
            </a:r>
            <a:r>
              <a:rPr kumimoji="0" lang="en-US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Cyr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Cyr" panose="020B0604020202020204" pitchFamily="34" charset="0"/>
                <a:ea typeface="+mn-ea"/>
                <a:cs typeface="+mn-cs"/>
              </a:rPr>
              <a:t>PARAMETERS of U400 CYCLOTRON</a:t>
            </a: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 Cyr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60385" name="Group 929">
            <a:extLst>
              <a:ext uri="{FF2B5EF4-FFF2-40B4-BE49-F238E27FC236}">
                <a16:creationId xmlns="" xmlns:a16="http://schemas.microsoft.com/office/drawing/2014/main" id="{715FDAA7-2ED7-41CB-9BE3-0354F64A1B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531481"/>
              </p:ext>
            </p:extLst>
          </p:nvPr>
        </p:nvGraphicFramePr>
        <p:xfrm>
          <a:off x="2411760" y="464974"/>
          <a:ext cx="4716264" cy="6240626"/>
        </p:xfrm>
        <a:graphic>
          <a:graphicData uri="http://schemas.openxmlformats.org/drawingml/2006/table">
            <a:tbl>
              <a:tblPr/>
              <a:tblGrid>
                <a:gridCol w="3076060">
                  <a:extLst>
                    <a:ext uri="{9D8B030D-6E8A-4147-A177-3AD203B41FA5}">
                      <a16:colId xmlns="" xmlns:a16="http://schemas.microsoft.com/office/drawing/2014/main" val="836493703"/>
                    </a:ext>
                  </a:extLst>
                </a:gridCol>
                <a:gridCol w="1640204">
                  <a:extLst>
                    <a:ext uri="{9D8B030D-6E8A-4147-A177-3AD203B41FA5}">
                      <a16:colId xmlns="" xmlns:a16="http://schemas.microsoft.com/office/drawing/2014/main" val="3648986497"/>
                    </a:ext>
                  </a:extLst>
                </a:gridCol>
              </a:tblGrid>
              <a:tr h="3884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Technical parameters</a:t>
                      </a:r>
                      <a:endParaRPr kumimoji="0" lang="en-US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U-400</a:t>
                      </a:r>
                      <a:endParaRPr kumimoji="0" lang="en-US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61193619"/>
                  </a:ext>
                </a:extLst>
              </a:tr>
              <a:tr h="3464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Pole diameter [m]</a:t>
                      </a:r>
                      <a:endParaRPr kumimoji="0" lang="en-US" alt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4.0</a:t>
                      </a:r>
                      <a:endParaRPr kumimoji="0" lang="en-US" alt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44775209"/>
                  </a:ext>
                </a:extLst>
              </a:tr>
              <a:tr h="3464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Magnetic field [T]</a:t>
                      </a:r>
                      <a:endParaRPr kumimoji="0" lang="en-US" alt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1.95÷ 2.15</a:t>
                      </a:r>
                      <a:endParaRPr kumimoji="0" lang="en-US" alt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42836315"/>
                  </a:ext>
                </a:extLst>
              </a:tr>
              <a:tr h="3464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 factor</a:t>
                      </a:r>
                      <a:endParaRPr kumimoji="0" lang="en-US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550÷ 625</a:t>
                      </a:r>
                      <a:endParaRPr kumimoji="0" lang="en-US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51413135"/>
                  </a:ext>
                </a:extLst>
              </a:tr>
              <a:tr h="3464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Weight of magnet [tons]</a:t>
                      </a:r>
                      <a:endParaRPr kumimoji="0" lang="en-US" alt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kumimoji="0" lang="en-US" alt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56949909"/>
                  </a:ext>
                </a:extLst>
              </a:tr>
              <a:tr h="3464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sectors / Sect. Angle</a:t>
                      </a:r>
                      <a:endParaRPr kumimoji="0" lang="en-US" alt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4/42°</a:t>
                      </a:r>
                      <a:endParaRPr kumimoji="0" lang="en-US" alt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15363794"/>
                  </a:ext>
                </a:extLst>
              </a:tr>
              <a:tr h="3464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Sectors Spiral</a:t>
                      </a:r>
                      <a:endParaRPr kumimoji="0" lang="en-US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0°</a:t>
                      </a:r>
                      <a:endParaRPr kumimoji="0" lang="en-US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10364644"/>
                  </a:ext>
                </a:extLst>
              </a:tr>
              <a:tr h="362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trim coils</a:t>
                      </a:r>
                      <a:endParaRPr kumimoji="0" lang="en-US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kumimoji="0" lang="en-US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47264699"/>
                  </a:ext>
                </a:extLst>
              </a:tr>
              <a:tr h="3464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dees</a:t>
                      </a:r>
                      <a:endParaRPr kumimoji="0" lang="en-US" alt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alt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561525"/>
                  </a:ext>
                </a:extLst>
              </a:tr>
              <a:tr h="3464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Dee voltage</a:t>
                      </a:r>
                      <a:r>
                        <a:rPr kumimoji="0" lang="en-US" altLang="ru-RU" sz="1800" b="1" i="0" u="none" strike="noStrike" cap="none" normalizeH="0" baseline="-3000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[kV]</a:t>
                      </a:r>
                      <a:endParaRPr kumimoji="0" lang="en-US" alt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en-US" alt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55310750"/>
                  </a:ext>
                </a:extLst>
              </a:tr>
              <a:tr h="3464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RF frequency [MHz]</a:t>
                      </a:r>
                      <a:endParaRPr kumimoji="0" lang="en-US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5.5÷ 12</a:t>
                      </a:r>
                      <a:endParaRPr kumimoji="0" lang="en-US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85263809"/>
                  </a:ext>
                </a:extLst>
              </a:tr>
              <a:tr h="3464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RF  harmonics</a:t>
                      </a:r>
                      <a:endParaRPr kumimoji="0" lang="en-US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2; 6</a:t>
                      </a:r>
                      <a:endParaRPr kumimoji="0" lang="en-US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99195884"/>
                  </a:ext>
                </a:extLst>
              </a:tr>
              <a:tr h="3464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Vacuum [Tor]</a:t>
                      </a:r>
                      <a:endParaRPr kumimoji="0" lang="en-US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en-US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kumimoji="0" lang="en-US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en-US" altLang="ru-RU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-7</a:t>
                      </a:r>
                      <a:endParaRPr kumimoji="0" lang="en-US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84552346"/>
                  </a:ext>
                </a:extLst>
              </a:tr>
              <a:tr h="3464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 Source</a:t>
                      </a:r>
                      <a:endParaRPr kumimoji="0" lang="en-US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ECR</a:t>
                      </a:r>
                      <a:endParaRPr kumimoji="0" lang="en-US" alt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83819407"/>
                  </a:ext>
                </a:extLst>
              </a:tr>
              <a:tr h="3464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Extraction</a:t>
                      </a:r>
                      <a:endParaRPr kumimoji="0" lang="en-US" alt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kumimoji="0" lang="pl-PL" altLang="ru-RU" sz="1800" b="1" i="0" u="none" strike="noStrike" cap="none" normalizeH="0" baseline="-3000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pl-PL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/Z</a:t>
                      </a:r>
                      <a:r>
                        <a:rPr kumimoji="0" lang="pl-PL" altLang="ru-RU" sz="1800" b="1" i="0" u="none" strike="noStrike" cap="none" normalizeH="0" baseline="-3000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pl-PL" alt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23060116"/>
                  </a:ext>
                </a:extLst>
              </a:tr>
              <a:tr h="3464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A/Z</a:t>
                      </a:r>
                      <a:endParaRPr kumimoji="0" lang="en-US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5 -12</a:t>
                      </a:r>
                      <a:endParaRPr kumimoji="0" lang="en-US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98061277"/>
                  </a:ext>
                </a:extLst>
              </a:tr>
              <a:tr h="3464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 Energy</a:t>
                      </a:r>
                      <a:endParaRPr kumimoji="0" lang="pl-PL" alt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 ÷20</a:t>
                      </a:r>
                      <a:endParaRPr kumimoji="0" lang="pl-PL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703566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9855757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59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9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59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97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674" name="Group 2">
            <a:extLst>
              <a:ext uri="{FF2B5EF4-FFF2-40B4-BE49-F238E27FC236}">
                <a16:creationId xmlns="" xmlns:a16="http://schemas.microsoft.com/office/drawing/2014/main" id="{E673A5C3-A5A2-4D16-AF2F-477B6F9CC2BD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838200"/>
            <a:ext cx="8839200" cy="5943600"/>
            <a:chOff x="96" y="528"/>
            <a:chExt cx="5568" cy="3744"/>
          </a:xfrm>
        </p:grpSpPr>
        <p:sp>
          <p:nvSpPr>
            <p:cNvPr id="284675" name="Rectangle 3">
              <a:extLst>
                <a:ext uri="{FF2B5EF4-FFF2-40B4-BE49-F238E27FC236}">
                  <a16:creationId xmlns="" xmlns:a16="http://schemas.microsoft.com/office/drawing/2014/main" id="{F050BFC0-ED17-438A-B8AC-15A08C53E2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528"/>
              <a:ext cx="5568" cy="374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Cyr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84676" name="Group 4">
              <a:extLst>
                <a:ext uri="{FF2B5EF4-FFF2-40B4-BE49-F238E27FC236}">
                  <a16:creationId xmlns="" xmlns:a16="http://schemas.microsoft.com/office/drawing/2014/main" id="{FF5C75DF-3C30-46D1-9098-EA350C21A0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" y="529"/>
              <a:ext cx="5565" cy="3742"/>
              <a:chOff x="0" y="0"/>
              <a:chExt cx="3636" cy="9400"/>
            </a:xfrm>
          </p:grpSpPr>
          <p:grpSp>
            <p:nvGrpSpPr>
              <p:cNvPr id="284677" name="Group 5">
                <a:extLst>
                  <a:ext uri="{FF2B5EF4-FFF2-40B4-BE49-F238E27FC236}">
                    <a16:creationId xmlns="" xmlns:a16="http://schemas.microsoft.com/office/drawing/2014/main" id="{7AFC81EA-DE9C-49DC-9967-5C612C599F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583" cy="634"/>
                <a:chOff x="0" y="0"/>
                <a:chExt cx="583" cy="634"/>
              </a:xfrm>
            </p:grpSpPr>
            <p:sp>
              <p:nvSpPr>
                <p:cNvPr id="284678" name="Rectangle 6">
                  <a:extLst>
                    <a:ext uri="{FF2B5EF4-FFF2-40B4-BE49-F238E27FC236}">
                      <a16:creationId xmlns="" xmlns:a16="http://schemas.microsoft.com/office/drawing/2014/main" id="{D1032B2B-E6D0-4F20-952F-159794E78F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497" cy="6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Ion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679" name="Rectangle 7">
                  <a:extLst>
                    <a:ext uri="{FF2B5EF4-FFF2-40B4-BE49-F238E27FC236}">
                      <a16:creationId xmlns="" xmlns:a16="http://schemas.microsoft.com/office/drawing/2014/main" id="{D14EA067-C87C-4282-92BF-A69546CD66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583" cy="63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680" name="Group 8">
                <a:extLst>
                  <a:ext uri="{FF2B5EF4-FFF2-40B4-BE49-F238E27FC236}">
                    <a16:creationId xmlns="" xmlns:a16="http://schemas.microsoft.com/office/drawing/2014/main" id="{505B66D3-4581-431E-AE3E-633666434D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83" y="0"/>
                <a:ext cx="725" cy="634"/>
                <a:chOff x="583" y="0"/>
                <a:chExt cx="725" cy="634"/>
              </a:xfrm>
            </p:grpSpPr>
            <p:sp>
              <p:nvSpPr>
                <p:cNvPr id="284681" name="Rectangle 9">
                  <a:extLst>
                    <a:ext uri="{FF2B5EF4-FFF2-40B4-BE49-F238E27FC236}">
                      <a16:creationId xmlns="" xmlns:a16="http://schemas.microsoft.com/office/drawing/2014/main" id="{879642E6-6EA0-45B4-8E0A-36EEE228B5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6" y="0"/>
                  <a:ext cx="639" cy="6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tabLst>
                      <a:tab pos="320675" algn="l"/>
                    </a:tabLs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>
                    <a:tabLst>
                      <a:tab pos="320675" algn="l"/>
                    </a:tabLs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>
                    <a:tabLst>
                      <a:tab pos="320675" algn="l"/>
                    </a:tabLs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>
                    <a:tabLst>
                      <a:tab pos="320675" algn="l"/>
                    </a:tabLs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>
                    <a:tabLst>
                      <a:tab pos="320675" algn="l"/>
                    </a:tabLs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20675" algn="l"/>
                    </a:tabLs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20675" algn="l"/>
                    </a:tabLs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20675" algn="l"/>
                    </a:tabLs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20675" algn="l"/>
                    </a:tabLs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>
                      <a:tab pos="320675" algn="l"/>
                    </a:tabLst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E, MeV/n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>
                      <a:tab pos="320675" algn="l"/>
                    </a:tabLst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682" name="Rectangle 10">
                  <a:extLst>
                    <a:ext uri="{FF2B5EF4-FFF2-40B4-BE49-F238E27FC236}">
                      <a16:creationId xmlns="" xmlns:a16="http://schemas.microsoft.com/office/drawing/2014/main" id="{1700F16E-40C9-4FE3-AF0B-C4D8CA3F7D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3" y="0"/>
                  <a:ext cx="725" cy="63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683" name="Group 11">
                <a:extLst>
                  <a:ext uri="{FF2B5EF4-FFF2-40B4-BE49-F238E27FC236}">
                    <a16:creationId xmlns="" xmlns:a16="http://schemas.microsoft.com/office/drawing/2014/main" id="{4C586C1F-8C39-452E-9DE7-A4C3E4C8FE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08" y="0"/>
                <a:ext cx="596" cy="634"/>
                <a:chOff x="1308" y="0"/>
                <a:chExt cx="596" cy="634"/>
              </a:xfrm>
            </p:grpSpPr>
            <p:sp>
              <p:nvSpPr>
                <p:cNvPr id="284684" name="Rectangle 12">
                  <a:extLst>
                    <a:ext uri="{FF2B5EF4-FFF2-40B4-BE49-F238E27FC236}">
                      <a16:creationId xmlns="" xmlns:a16="http://schemas.microsoft.com/office/drawing/2014/main" id="{24AD391D-B20B-489B-A7A4-1DC2705538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51" y="0"/>
                  <a:ext cx="510" cy="6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I,  ECR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685" name="Rectangle 13">
                  <a:extLst>
                    <a:ext uri="{FF2B5EF4-FFF2-40B4-BE49-F238E27FC236}">
                      <a16:creationId xmlns="" xmlns:a16="http://schemas.microsoft.com/office/drawing/2014/main" id="{7C85B254-353A-4BAC-ACD1-6B60329625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8" y="0"/>
                  <a:ext cx="596" cy="63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686" name="Group 14">
                <a:extLst>
                  <a:ext uri="{FF2B5EF4-FFF2-40B4-BE49-F238E27FC236}">
                    <a16:creationId xmlns="" xmlns:a16="http://schemas.microsoft.com/office/drawing/2014/main" id="{E69B3BC3-8244-4271-8053-075906E326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04" y="0"/>
                <a:ext cx="866" cy="634"/>
                <a:chOff x="1904" y="0"/>
                <a:chExt cx="866" cy="634"/>
              </a:xfrm>
            </p:grpSpPr>
            <p:sp>
              <p:nvSpPr>
                <p:cNvPr id="284687" name="Rectangle 15">
                  <a:extLst>
                    <a:ext uri="{FF2B5EF4-FFF2-40B4-BE49-F238E27FC236}">
                      <a16:creationId xmlns="" xmlns:a16="http://schemas.microsoft.com/office/drawing/2014/main" id="{FE35C987-125C-43E2-8E97-CB01416E41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7" y="0"/>
                  <a:ext cx="780" cy="6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I, extracted</a:t>
                  </a:r>
                  <a:r>
                    <a:rPr kumimoji="0" lang="en-US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688" name="Rectangle 16">
                  <a:extLst>
                    <a:ext uri="{FF2B5EF4-FFF2-40B4-BE49-F238E27FC236}">
                      <a16:creationId xmlns="" xmlns:a16="http://schemas.microsoft.com/office/drawing/2014/main" id="{B848F920-19EF-411A-8A88-FBE401A778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4" y="0"/>
                  <a:ext cx="866" cy="63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689" name="Group 17">
                <a:extLst>
                  <a:ext uri="{FF2B5EF4-FFF2-40B4-BE49-F238E27FC236}">
                    <a16:creationId xmlns="" xmlns:a16="http://schemas.microsoft.com/office/drawing/2014/main" id="{8B7774F5-0398-4ACD-A67D-DB31AAF83B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70" y="0"/>
                <a:ext cx="866" cy="634"/>
                <a:chOff x="2770" y="0"/>
                <a:chExt cx="866" cy="634"/>
              </a:xfrm>
            </p:grpSpPr>
            <p:sp>
              <p:nvSpPr>
                <p:cNvPr id="284690" name="Rectangle 18">
                  <a:extLst>
                    <a:ext uri="{FF2B5EF4-FFF2-40B4-BE49-F238E27FC236}">
                      <a16:creationId xmlns="" xmlns:a16="http://schemas.microsoft.com/office/drawing/2014/main" id="{F517831E-771B-48C7-A95B-34FE687144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0"/>
                  <a:ext cx="780" cy="6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I, extracted</a:t>
                  </a:r>
                  <a:r>
                    <a:rPr kumimoji="0" lang="en-US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691" name="Rectangle 19">
                  <a:extLst>
                    <a:ext uri="{FF2B5EF4-FFF2-40B4-BE49-F238E27FC236}">
                      <a16:creationId xmlns="" xmlns:a16="http://schemas.microsoft.com/office/drawing/2014/main" id="{3AA4506A-7994-4A97-938E-B0E7E03181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0" y="0"/>
                  <a:ext cx="866" cy="63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692" name="Group 20">
                <a:extLst>
                  <a:ext uri="{FF2B5EF4-FFF2-40B4-BE49-F238E27FC236}">
                    <a16:creationId xmlns="" xmlns:a16="http://schemas.microsoft.com/office/drawing/2014/main" id="{DA0BD7F4-D322-4A29-B64B-CDB0CF56EE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634"/>
                <a:ext cx="583" cy="577"/>
                <a:chOff x="0" y="634"/>
                <a:chExt cx="583" cy="577"/>
              </a:xfrm>
            </p:grpSpPr>
            <p:sp>
              <p:nvSpPr>
                <p:cNvPr id="284693" name="Rectangle 21">
                  <a:extLst>
                    <a:ext uri="{FF2B5EF4-FFF2-40B4-BE49-F238E27FC236}">
                      <a16:creationId xmlns="" xmlns:a16="http://schemas.microsoft.com/office/drawing/2014/main" id="{0C2E9839-9970-4E40-880D-6EFA32F018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634"/>
                  <a:ext cx="497" cy="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7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Li</a:t>
                  </a: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1+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694" name="Rectangle 22">
                  <a:extLst>
                    <a:ext uri="{FF2B5EF4-FFF2-40B4-BE49-F238E27FC236}">
                      <a16:creationId xmlns="" xmlns:a16="http://schemas.microsoft.com/office/drawing/2014/main" id="{C20AD871-C875-4584-B7C0-4D54CCF95A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634"/>
                  <a:ext cx="583" cy="57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695" name="Group 23">
                <a:extLst>
                  <a:ext uri="{FF2B5EF4-FFF2-40B4-BE49-F238E27FC236}">
                    <a16:creationId xmlns="" xmlns:a16="http://schemas.microsoft.com/office/drawing/2014/main" id="{8C74297F-7ECA-47E1-A5EE-E0350197EF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83" y="634"/>
                <a:ext cx="725" cy="577"/>
                <a:chOff x="583" y="634"/>
                <a:chExt cx="725" cy="577"/>
              </a:xfrm>
            </p:grpSpPr>
            <p:sp>
              <p:nvSpPr>
                <p:cNvPr id="284696" name="Rectangle 24">
                  <a:extLst>
                    <a:ext uri="{FF2B5EF4-FFF2-40B4-BE49-F238E27FC236}">
                      <a16:creationId xmlns="" xmlns:a16="http://schemas.microsoft.com/office/drawing/2014/main" id="{59AE9D57-F09E-44F5-AC70-063BDF578F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6" y="634"/>
                  <a:ext cx="639" cy="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16.6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697" name="Rectangle 25">
                  <a:extLst>
                    <a:ext uri="{FF2B5EF4-FFF2-40B4-BE49-F238E27FC236}">
                      <a16:creationId xmlns="" xmlns:a16="http://schemas.microsoft.com/office/drawing/2014/main" id="{6382F3B0-FDE9-4E1E-ADA1-104F840543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3" y="634"/>
                  <a:ext cx="725" cy="57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698" name="Group 26">
                <a:extLst>
                  <a:ext uri="{FF2B5EF4-FFF2-40B4-BE49-F238E27FC236}">
                    <a16:creationId xmlns="" xmlns:a16="http://schemas.microsoft.com/office/drawing/2014/main" id="{49890C58-C189-4510-850C-1546292239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08" y="634"/>
                <a:ext cx="596" cy="577"/>
                <a:chOff x="1308" y="634"/>
                <a:chExt cx="596" cy="577"/>
              </a:xfrm>
            </p:grpSpPr>
            <p:sp>
              <p:nvSpPr>
                <p:cNvPr id="284699" name="Rectangle 27">
                  <a:extLst>
                    <a:ext uri="{FF2B5EF4-FFF2-40B4-BE49-F238E27FC236}">
                      <a16:creationId xmlns="" xmlns:a16="http://schemas.microsoft.com/office/drawing/2014/main" id="{1E64C777-602F-4566-9006-A7E8D031FC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51" y="634"/>
                  <a:ext cx="510" cy="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100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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A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</p:txBody>
            </p:sp>
            <p:sp>
              <p:nvSpPr>
                <p:cNvPr id="284700" name="Rectangle 28">
                  <a:extLst>
                    <a:ext uri="{FF2B5EF4-FFF2-40B4-BE49-F238E27FC236}">
                      <a16:creationId xmlns="" xmlns:a16="http://schemas.microsoft.com/office/drawing/2014/main" id="{D624B8F9-C08B-4438-89F9-415E788F15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8" y="634"/>
                  <a:ext cx="596" cy="57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701" name="Group 29">
                <a:extLst>
                  <a:ext uri="{FF2B5EF4-FFF2-40B4-BE49-F238E27FC236}">
                    <a16:creationId xmlns="" xmlns:a16="http://schemas.microsoft.com/office/drawing/2014/main" id="{6E5987F2-C055-4BF5-A633-9DC915F482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04" y="634"/>
                <a:ext cx="866" cy="577"/>
                <a:chOff x="1904" y="634"/>
                <a:chExt cx="866" cy="577"/>
              </a:xfrm>
            </p:grpSpPr>
            <p:sp>
              <p:nvSpPr>
                <p:cNvPr id="284702" name="Rectangle 30">
                  <a:extLst>
                    <a:ext uri="{FF2B5EF4-FFF2-40B4-BE49-F238E27FC236}">
                      <a16:creationId xmlns="" xmlns:a16="http://schemas.microsoft.com/office/drawing/2014/main" id="{67A7ACE3-DE66-4045-814C-6955D432DD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7" y="634"/>
                  <a:ext cx="780" cy="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30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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A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</p:txBody>
            </p:sp>
            <p:sp>
              <p:nvSpPr>
                <p:cNvPr id="284703" name="Rectangle 31">
                  <a:extLst>
                    <a:ext uri="{FF2B5EF4-FFF2-40B4-BE49-F238E27FC236}">
                      <a16:creationId xmlns="" xmlns:a16="http://schemas.microsoft.com/office/drawing/2014/main" id="{C170FDB4-4641-4DCE-B4F2-13D85C8BF7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4" y="634"/>
                  <a:ext cx="866" cy="57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704" name="Group 32">
                <a:extLst>
                  <a:ext uri="{FF2B5EF4-FFF2-40B4-BE49-F238E27FC236}">
                    <a16:creationId xmlns="" xmlns:a16="http://schemas.microsoft.com/office/drawing/2014/main" id="{B44294AA-4A35-43AB-A461-8A6858F5BE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70" y="634"/>
                <a:ext cx="866" cy="577"/>
                <a:chOff x="2770" y="634"/>
                <a:chExt cx="866" cy="577"/>
              </a:xfrm>
            </p:grpSpPr>
            <p:sp>
              <p:nvSpPr>
                <p:cNvPr id="284705" name="Rectangle 33">
                  <a:extLst>
                    <a:ext uri="{FF2B5EF4-FFF2-40B4-BE49-F238E27FC236}">
                      <a16:creationId xmlns="" xmlns:a16="http://schemas.microsoft.com/office/drawing/2014/main" id="{E053E7BD-98F3-4090-BB13-AAA5821384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634"/>
                  <a:ext cx="780" cy="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6*10</a:t>
                  </a: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13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pps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706" name="Rectangle 34">
                  <a:extLst>
                    <a:ext uri="{FF2B5EF4-FFF2-40B4-BE49-F238E27FC236}">
                      <a16:creationId xmlns="" xmlns:a16="http://schemas.microsoft.com/office/drawing/2014/main" id="{08B2FBA8-6CAA-4807-B24E-7B55D04B12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0" y="634"/>
                  <a:ext cx="866" cy="57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707" name="Group 35">
                <a:extLst>
                  <a:ext uri="{FF2B5EF4-FFF2-40B4-BE49-F238E27FC236}">
                    <a16:creationId xmlns="" xmlns:a16="http://schemas.microsoft.com/office/drawing/2014/main" id="{35A46805-742B-4166-A1C3-0E23BB3E34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211"/>
                <a:ext cx="583" cy="577"/>
                <a:chOff x="0" y="1211"/>
                <a:chExt cx="583" cy="577"/>
              </a:xfrm>
            </p:grpSpPr>
            <p:sp>
              <p:nvSpPr>
                <p:cNvPr id="284708" name="Rectangle 36">
                  <a:extLst>
                    <a:ext uri="{FF2B5EF4-FFF2-40B4-BE49-F238E27FC236}">
                      <a16:creationId xmlns="" xmlns:a16="http://schemas.microsoft.com/office/drawing/2014/main" id="{CE1ED730-BE3E-4BCF-931D-AE2DB993DC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1211"/>
                  <a:ext cx="497" cy="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6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Li</a:t>
                  </a: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1+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709" name="Rectangle 37">
                  <a:extLst>
                    <a:ext uri="{FF2B5EF4-FFF2-40B4-BE49-F238E27FC236}">
                      <a16:creationId xmlns="" xmlns:a16="http://schemas.microsoft.com/office/drawing/2014/main" id="{BB785ADF-B6D6-4EB7-9DEC-ADE8F41F1A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211"/>
                  <a:ext cx="583" cy="57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710" name="Group 38">
                <a:extLst>
                  <a:ext uri="{FF2B5EF4-FFF2-40B4-BE49-F238E27FC236}">
                    <a16:creationId xmlns="" xmlns:a16="http://schemas.microsoft.com/office/drawing/2014/main" id="{1C4A524D-54AD-470E-AF3F-8DCCB10181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83" y="1211"/>
                <a:ext cx="725" cy="577"/>
                <a:chOff x="583" y="1211"/>
                <a:chExt cx="725" cy="577"/>
              </a:xfrm>
            </p:grpSpPr>
            <p:sp>
              <p:nvSpPr>
                <p:cNvPr id="284711" name="Rectangle 39">
                  <a:extLst>
                    <a:ext uri="{FF2B5EF4-FFF2-40B4-BE49-F238E27FC236}">
                      <a16:creationId xmlns="" xmlns:a16="http://schemas.microsoft.com/office/drawing/2014/main" id="{00DE5CFA-FAE1-4A2A-A876-655F8A18ED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6" y="1211"/>
                  <a:ext cx="639" cy="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12.6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712" name="Rectangle 40">
                  <a:extLst>
                    <a:ext uri="{FF2B5EF4-FFF2-40B4-BE49-F238E27FC236}">
                      <a16:creationId xmlns="" xmlns:a16="http://schemas.microsoft.com/office/drawing/2014/main" id="{05E5F27E-C1C6-47D1-9335-55EDFF4CE8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3" y="1211"/>
                  <a:ext cx="725" cy="57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713" name="Group 41">
                <a:extLst>
                  <a:ext uri="{FF2B5EF4-FFF2-40B4-BE49-F238E27FC236}">
                    <a16:creationId xmlns="" xmlns:a16="http://schemas.microsoft.com/office/drawing/2014/main" id="{F3408D9C-3F82-4E83-AD76-A344446749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08" y="1211"/>
                <a:ext cx="596" cy="577"/>
                <a:chOff x="1308" y="1211"/>
                <a:chExt cx="596" cy="577"/>
              </a:xfrm>
            </p:grpSpPr>
            <p:sp>
              <p:nvSpPr>
                <p:cNvPr id="284714" name="Rectangle 42">
                  <a:extLst>
                    <a:ext uri="{FF2B5EF4-FFF2-40B4-BE49-F238E27FC236}">
                      <a16:creationId xmlns="" xmlns:a16="http://schemas.microsoft.com/office/drawing/2014/main" id="{0D605368-EE9F-4E16-874A-A86CD826B0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51" y="1211"/>
                  <a:ext cx="510" cy="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100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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A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</p:txBody>
            </p:sp>
            <p:sp>
              <p:nvSpPr>
                <p:cNvPr id="284715" name="Rectangle 43">
                  <a:extLst>
                    <a:ext uri="{FF2B5EF4-FFF2-40B4-BE49-F238E27FC236}">
                      <a16:creationId xmlns="" xmlns:a16="http://schemas.microsoft.com/office/drawing/2014/main" id="{823D2FD1-3445-4714-A5FD-7DA6150054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8" y="1211"/>
                  <a:ext cx="596" cy="57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716" name="Group 44">
                <a:extLst>
                  <a:ext uri="{FF2B5EF4-FFF2-40B4-BE49-F238E27FC236}">
                    <a16:creationId xmlns="" xmlns:a16="http://schemas.microsoft.com/office/drawing/2014/main" id="{8E900033-9460-4696-B8E8-81D5642F31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04" y="1211"/>
                <a:ext cx="866" cy="577"/>
                <a:chOff x="1904" y="1211"/>
                <a:chExt cx="866" cy="577"/>
              </a:xfrm>
            </p:grpSpPr>
            <p:sp>
              <p:nvSpPr>
                <p:cNvPr id="284717" name="Rectangle 45">
                  <a:extLst>
                    <a:ext uri="{FF2B5EF4-FFF2-40B4-BE49-F238E27FC236}">
                      <a16:creationId xmlns="" xmlns:a16="http://schemas.microsoft.com/office/drawing/2014/main" id="{F91435DE-3524-4E6B-B339-978AD3A800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7" y="1211"/>
                  <a:ext cx="780" cy="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30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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A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</p:txBody>
            </p:sp>
            <p:sp>
              <p:nvSpPr>
                <p:cNvPr id="284718" name="Rectangle 46">
                  <a:extLst>
                    <a:ext uri="{FF2B5EF4-FFF2-40B4-BE49-F238E27FC236}">
                      <a16:creationId xmlns="" xmlns:a16="http://schemas.microsoft.com/office/drawing/2014/main" id="{462FA1B0-A8B8-47C3-A37B-1C27925D69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4" y="1211"/>
                  <a:ext cx="866" cy="57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719" name="Group 47">
                <a:extLst>
                  <a:ext uri="{FF2B5EF4-FFF2-40B4-BE49-F238E27FC236}">
                    <a16:creationId xmlns="" xmlns:a16="http://schemas.microsoft.com/office/drawing/2014/main" id="{71DAFCB2-D6F4-489F-897C-8341D6B77F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70" y="1211"/>
                <a:ext cx="866" cy="577"/>
                <a:chOff x="2770" y="1211"/>
                <a:chExt cx="866" cy="577"/>
              </a:xfrm>
            </p:grpSpPr>
            <p:sp>
              <p:nvSpPr>
                <p:cNvPr id="284720" name="Rectangle 48">
                  <a:extLst>
                    <a:ext uri="{FF2B5EF4-FFF2-40B4-BE49-F238E27FC236}">
                      <a16:creationId xmlns="" xmlns:a16="http://schemas.microsoft.com/office/drawing/2014/main" id="{5B5D6ABF-944B-4F01-BFE6-7B3D3780E3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1211"/>
                  <a:ext cx="780" cy="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6*10</a:t>
                  </a: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13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pps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721" name="Rectangle 49">
                  <a:extLst>
                    <a:ext uri="{FF2B5EF4-FFF2-40B4-BE49-F238E27FC236}">
                      <a16:creationId xmlns="" xmlns:a16="http://schemas.microsoft.com/office/drawing/2014/main" id="{502D6C38-3AFA-48CF-8379-56D91213C2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0" y="1211"/>
                  <a:ext cx="866" cy="57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722" name="Group 50">
                <a:extLst>
                  <a:ext uri="{FF2B5EF4-FFF2-40B4-BE49-F238E27FC236}">
                    <a16:creationId xmlns="" xmlns:a16="http://schemas.microsoft.com/office/drawing/2014/main" id="{5B68A059-0969-483D-8CA1-CB14CF0F91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788"/>
                <a:ext cx="583" cy="461"/>
                <a:chOff x="0" y="1788"/>
                <a:chExt cx="583" cy="461"/>
              </a:xfrm>
            </p:grpSpPr>
            <p:sp>
              <p:nvSpPr>
                <p:cNvPr id="284723" name="Rectangle 51">
                  <a:extLst>
                    <a:ext uri="{FF2B5EF4-FFF2-40B4-BE49-F238E27FC236}">
                      <a16:creationId xmlns="" xmlns:a16="http://schemas.microsoft.com/office/drawing/2014/main" id="{82D0F0A9-3A8B-4FEC-98B0-A5265BF011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1788"/>
                  <a:ext cx="497" cy="4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11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B</a:t>
                  </a: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2+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724" name="Rectangle 52">
                  <a:extLst>
                    <a:ext uri="{FF2B5EF4-FFF2-40B4-BE49-F238E27FC236}">
                      <a16:creationId xmlns="" xmlns:a16="http://schemas.microsoft.com/office/drawing/2014/main" id="{AFCC0172-E8AF-4C00-BF6F-61B7056C75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788"/>
                  <a:ext cx="583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725" name="Group 53">
                <a:extLst>
                  <a:ext uri="{FF2B5EF4-FFF2-40B4-BE49-F238E27FC236}">
                    <a16:creationId xmlns="" xmlns:a16="http://schemas.microsoft.com/office/drawing/2014/main" id="{F08EFA94-28DC-42AC-82DC-8959648765D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83" y="1788"/>
                <a:ext cx="725" cy="461"/>
                <a:chOff x="583" y="1788"/>
                <a:chExt cx="725" cy="461"/>
              </a:xfrm>
            </p:grpSpPr>
            <p:sp>
              <p:nvSpPr>
                <p:cNvPr id="284726" name="Rectangle 54">
                  <a:extLst>
                    <a:ext uri="{FF2B5EF4-FFF2-40B4-BE49-F238E27FC236}">
                      <a16:creationId xmlns="" xmlns:a16="http://schemas.microsoft.com/office/drawing/2014/main" id="{5B265F62-3406-4E16-8CBF-F1776F7EC8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6" y="1788"/>
                  <a:ext cx="639" cy="4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17.8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727" name="Rectangle 55">
                  <a:extLst>
                    <a:ext uri="{FF2B5EF4-FFF2-40B4-BE49-F238E27FC236}">
                      <a16:creationId xmlns="" xmlns:a16="http://schemas.microsoft.com/office/drawing/2014/main" id="{0A702C54-29AC-4748-A347-F6C751A654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3" y="1788"/>
                  <a:ext cx="725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728" name="Group 56">
                <a:extLst>
                  <a:ext uri="{FF2B5EF4-FFF2-40B4-BE49-F238E27FC236}">
                    <a16:creationId xmlns="" xmlns:a16="http://schemas.microsoft.com/office/drawing/2014/main" id="{FFB06411-47B2-43C4-95D5-0BB099C8764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08" y="1788"/>
                <a:ext cx="596" cy="461"/>
                <a:chOff x="1308" y="1788"/>
                <a:chExt cx="596" cy="461"/>
              </a:xfrm>
            </p:grpSpPr>
            <p:sp>
              <p:nvSpPr>
                <p:cNvPr id="284729" name="Rectangle 57">
                  <a:extLst>
                    <a:ext uri="{FF2B5EF4-FFF2-40B4-BE49-F238E27FC236}">
                      <a16:creationId xmlns="" xmlns:a16="http://schemas.microsoft.com/office/drawing/2014/main" id="{AC02854C-2A06-45EC-8AB5-F9032CD159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51" y="1788"/>
                  <a:ext cx="510" cy="4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90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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A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</p:txBody>
            </p:sp>
            <p:sp>
              <p:nvSpPr>
                <p:cNvPr id="284730" name="Rectangle 58">
                  <a:extLst>
                    <a:ext uri="{FF2B5EF4-FFF2-40B4-BE49-F238E27FC236}">
                      <a16:creationId xmlns="" xmlns:a16="http://schemas.microsoft.com/office/drawing/2014/main" id="{90B446DE-2344-4C91-9663-65351FFCF4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8" y="1788"/>
                  <a:ext cx="596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731" name="Group 59">
                <a:extLst>
                  <a:ext uri="{FF2B5EF4-FFF2-40B4-BE49-F238E27FC236}">
                    <a16:creationId xmlns="" xmlns:a16="http://schemas.microsoft.com/office/drawing/2014/main" id="{B2C386C4-FF29-408F-A133-F936C07539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04" y="1788"/>
                <a:ext cx="866" cy="461"/>
                <a:chOff x="1904" y="1788"/>
                <a:chExt cx="866" cy="461"/>
              </a:xfrm>
            </p:grpSpPr>
            <p:sp>
              <p:nvSpPr>
                <p:cNvPr id="284732" name="Rectangle 60">
                  <a:extLst>
                    <a:ext uri="{FF2B5EF4-FFF2-40B4-BE49-F238E27FC236}">
                      <a16:creationId xmlns="" xmlns:a16="http://schemas.microsoft.com/office/drawing/2014/main" id="{284E3498-FDCB-4181-8167-F52A50FFEE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7" y="1788"/>
                  <a:ext cx="780" cy="4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33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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A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</p:txBody>
            </p:sp>
            <p:sp>
              <p:nvSpPr>
                <p:cNvPr id="284733" name="Rectangle 61">
                  <a:extLst>
                    <a:ext uri="{FF2B5EF4-FFF2-40B4-BE49-F238E27FC236}">
                      <a16:creationId xmlns="" xmlns:a16="http://schemas.microsoft.com/office/drawing/2014/main" id="{A4C90C95-A0FA-4B42-969A-75298D52CD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4" y="1788"/>
                  <a:ext cx="866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734" name="Group 62">
                <a:extLst>
                  <a:ext uri="{FF2B5EF4-FFF2-40B4-BE49-F238E27FC236}">
                    <a16:creationId xmlns="" xmlns:a16="http://schemas.microsoft.com/office/drawing/2014/main" id="{C4782C78-F9C6-4457-B790-678952E110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70" y="1788"/>
                <a:ext cx="866" cy="461"/>
                <a:chOff x="2770" y="1788"/>
                <a:chExt cx="866" cy="461"/>
              </a:xfrm>
            </p:grpSpPr>
            <p:sp>
              <p:nvSpPr>
                <p:cNvPr id="284735" name="Rectangle 63">
                  <a:extLst>
                    <a:ext uri="{FF2B5EF4-FFF2-40B4-BE49-F238E27FC236}">
                      <a16:creationId xmlns="" xmlns:a16="http://schemas.microsoft.com/office/drawing/2014/main" id="{AAC27E5D-A246-4474-B18E-0CB67B2DEF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1788"/>
                  <a:ext cx="780" cy="4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4*10</a:t>
                  </a: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13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pps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736" name="Rectangle 64">
                  <a:extLst>
                    <a:ext uri="{FF2B5EF4-FFF2-40B4-BE49-F238E27FC236}">
                      <a16:creationId xmlns="" xmlns:a16="http://schemas.microsoft.com/office/drawing/2014/main" id="{15DB2B5F-6388-402D-AC7D-9586C4883F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0" y="1788"/>
                  <a:ext cx="866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737" name="Group 65">
                <a:extLst>
                  <a:ext uri="{FF2B5EF4-FFF2-40B4-BE49-F238E27FC236}">
                    <a16:creationId xmlns="" xmlns:a16="http://schemas.microsoft.com/office/drawing/2014/main" id="{79B905F3-FBC4-4008-A79E-FB76873B938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2249"/>
                <a:ext cx="583" cy="577"/>
                <a:chOff x="0" y="2249"/>
                <a:chExt cx="583" cy="577"/>
              </a:xfrm>
            </p:grpSpPr>
            <p:sp>
              <p:nvSpPr>
                <p:cNvPr id="284738" name="Rectangle 66">
                  <a:extLst>
                    <a:ext uri="{FF2B5EF4-FFF2-40B4-BE49-F238E27FC236}">
                      <a16:creationId xmlns="" xmlns:a16="http://schemas.microsoft.com/office/drawing/2014/main" id="{FCB14490-0470-4DCF-A75D-138C178D27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2249"/>
                  <a:ext cx="497" cy="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12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C</a:t>
                  </a: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2+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739" name="Rectangle 67">
                  <a:extLst>
                    <a:ext uri="{FF2B5EF4-FFF2-40B4-BE49-F238E27FC236}">
                      <a16:creationId xmlns="" xmlns:a16="http://schemas.microsoft.com/office/drawing/2014/main" id="{31C74250-750A-4BB8-937C-35B245C193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249"/>
                  <a:ext cx="583" cy="57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740" name="Group 68">
                <a:extLst>
                  <a:ext uri="{FF2B5EF4-FFF2-40B4-BE49-F238E27FC236}">
                    <a16:creationId xmlns="" xmlns:a16="http://schemas.microsoft.com/office/drawing/2014/main" id="{00663892-F08D-4DB2-861E-90170B6E3B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83" y="2249"/>
                <a:ext cx="725" cy="577"/>
                <a:chOff x="583" y="2249"/>
                <a:chExt cx="725" cy="577"/>
              </a:xfrm>
            </p:grpSpPr>
            <p:sp>
              <p:nvSpPr>
                <p:cNvPr id="284741" name="Rectangle 69">
                  <a:extLst>
                    <a:ext uri="{FF2B5EF4-FFF2-40B4-BE49-F238E27FC236}">
                      <a16:creationId xmlns="" xmlns:a16="http://schemas.microsoft.com/office/drawing/2014/main" id="{E3A095CD-1F2B-4947-8D7A-3307FE3ED7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6" y="2249"/>
                  <a:ext cx="639" cy="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16.6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742" name="Rectangle 70">
                  <a:extLst>
                    <a:ext uri="{FF2B5EF4-FFF2-40B4-BE49-F238E27FC236}">
                      <a16:creationId xmlns="" xmlns:a16="http://schemas.microsoft.com/office/drawing/2014/main" id="{F59451A1-A1C9-4907-AFB2-F6F51A4E57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3" y="2249"/>
                  <a:ext cx="725" cy="57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743" name="Group 71">
                <a:extLst>
                  <a:ext uri="{FF2B5EF4-FFF2-40B4-BE49-F238E27FC236}">
                    <a16:creationId xmlns="" xmlns:a16="http://schemas.microsoft.com/office/drawing/2014/main" id="{1014E0F2-FA54-46A3-AFFC-9FA1C3468BF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08" y="2249"/>
                <a:ext cx="596" cy="577"/>
                <a:chOff x="1308" y="2249"/>
                <a:chExt cx="596" cy="577"/>
              </a:xfrm>
            </p:grpSpPr>
            <p:sp>
              <p:nvSpPr>
                <p:cNvPr id="284744" name="Rectangle 72">
                  <a:extLst>
                    <a:ext uri="{FF2B5EF4-FFF2-40B4-BE49-F238E27FC236}">
                      <a16:creationId xmlns="" xmlns:a16="http://schemas.microsoft.com/office/drawing/2014/main" id="{E3507F27-0D3B-4348-8C18-F929AF73AF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51" y="2249"/>
                  <a:ext cx="510" cy="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100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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A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</p:txBody>
            </p:sp>
            <p:sp>
              <p:nvSpPr>
                <p:cNvPr id="284745" name="Rectangle 73">
                  <a:extLst>
                    <a:ext uri="{FF2B5EF4-FFF2-40B4-BE49-F238E27FC236}">
                      <a16:creationId xmlns="" xmlns:a16="http://schemas.microsoft.com/office/drawing/2014/main" id="{C402C386-C350-4308-B8B4-E4F7EE1B61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8" y="2249"/>
                  <a:ext cx="596" cy="57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746" name="Group 74">
                <a:extLst>
                  <a:ext uri="{FF2B5EF4-FFF2-40B4-BE49-F238E27FC236}">
                    <a16:creationId xmlns="" xmlns:a16="http://schemas.microsoft.com/office/drawing/2014/main" id="{5CB753FA-88AC-4920-9F33-C78E1FE753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04" y="2249"/>
                <a:ext cx="866" cy="577"/>
                <a:chOff x="1904" y="2249"/>
                <a:chExt cx="866" cy="577"/>
              </a:xfrm>
            </p:grpSpPr>
            <p:sp>
              <p:nvSpPr>
                <p:cNvPr id="284747" name="Rectangle 75">
                  <a:extLst>
                    <a:ext uri="{FF2B5EF4-FFF2-40B4-BE49-F238E27FC236}">
                      <a16:creationId xmlns="" xmlns:a16="http://schemas.microsoft.com/office/drawing/2014/main" id="{04CF28A4-47F5-4336-8A69-970B90A617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7" y="2249"/>
                  <a:ext cx="780" cy="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35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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A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 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</p:txBody>
            </p:sp>
            <p:sp>
              <p:nvSpPr>
                <p:cNvPr id="284748" name="Rectangle 76">
                  <a:extLst>
                    <a:ext uri="{FF2B5EF4-FFF2-40B4-BE49-F238E27FC236}">
                      <a16:creationId xmlns="" xmlns:a16="http://schemas.microsoft.com/office/drawing/2014/main" id="{62B3A4E6-2F71-4B2C-BC63-C9E1ADC2E4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4" y="2249"/>
                  <a:ext cx="866" cy="57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749" name="Group 77">
                <a:extLst>
                  <a:ext uri="{FF2B5EF4-FFF2-40B4-BE49-F238E27FC236}">
                    <a16:creationId xmlns="" xmlns:a16="http://schemas.microsoft.com/office/drawing/2014/main" id="{D8622779-1952-4365-BA6F-63CFB4E0C8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70" y="2249"/>
                <a:ext cx="866" cy="577"/>
                <a:chOff x="2770" y="2249"/>
                <a:chExt cx="866" cy="577"/>
              </a:xfrm>
            </p:grpSpPr>
            <p:sp>
              <p:nvSpPr>
                <p:cNvPr id="284750" name="Rectangle 78">
                  <a:extLst>
                    <a:ext uri="{FF2B5EF4-FFF2-40B4-BE49-F238E27FC236}">
                      <a16:creationId xmlns="" xmlns:a16="http://schemas.microsoft.com/office/drawing/2014/main" id="{6E9E69D0-97E5-496F-BA77-A9899CA380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2249"/>
                  <a:ext cx="780" cy="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4*10</a:t>
                  </a: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13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pps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751" name="Rectangle 79">
                  <a:extLst>
                    <a:ext uri="{FF2B5EF4-FFF2-40B4-BE49-F238E27FC236}">
                      <a16:creationId xmlns="" xmlns:a16="http://schemas.microsoft.com/office/drawing/2014/main" id="{0F443D25-040F-483A-8A32-C42E971A8A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0" y="2249"/>
                  <a:ext cx="866" cy="57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752" name="Group 80">
                <a:extLst>
                  <a:ext uri="{FF2B5EF4-FFF2-40B4-BE49-F238E27FC236}">
                    <a16:creationId xmlns="" xmlns:a16="http://schemas.microsoft.com/office/drawing/2014/main" id="{0A852499-B5E6-40C4-8CE8-37A8F25A32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2826"/>
                <a:ext cx="583" cy="577"/>
                <a:chOff x="0" y="2826"/>
                <a:chExt cx="583" cy="577"/>
              </a:xfrm>
            </p:grpSpPr>
            <p:sp>
              <p:nvSpPr>
                <p:cNvPr id="284753" name="Rectangle 81">
                  <a:extLst>
                    <a:ext uri="{FF2B5EF4-FFF2-40B4-BE49-F238E27FC236}">
                      <a16:creationId xmlns="" xmlns:a16="http://schemas.microsoft.com/office/drawing/2014/main" id="{ABA56E9D-BAF7-4F8B-8045-32D72F6A9D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2826"/>
                  <a:ext cx="497" cy="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13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C</a:t>
                  </a: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2+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754" name="Rectangle 82">
                  <a:extLst>
                    <a:ext uri="{FF2B5EF4-FFF2-40B4-BE49-F238E27FC236}">
                      <a16:creationId xmlns="" xmlns:a16="http://schemas.microsoft.com/office/drawing/2014/main" id="{F25F5C81-850F-4E8E-9C64-493F914B31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826"/>
                  <a:ext cx="583" cy="57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755" name="Group 83">
                <a:extLst>
                  <a:ext uri="{FF2B5EF4-FFF2-40B4-BE49-F238E27FC236}">
                    <a16:creationId xmlns="" xmlns:a16="http://schemas.microsoft.com/office/drawing/2014/main" id="{FC552384-FCB5-44A3-9E13-FDF86DC0C90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83" y="2826"/>
                <a:ext cx="725" cy="577"/>
                <a:chOff x="583" y="2826"/>
                <a:chExt cx="725" cy="577"/>
              </a:xfrm>
            </p:grpSpPr>
            <p:sp>
              <p:nvSpPr>
                <p:cNvPr id="284756" name="Rectangle 84">
                  <a:extLst>
                    <a:ext uri="{FF2B5EF4-FFF2-40B4-BE49-F238E27FC236}">
                      <a16:creationId xmlns="" xmlns:a16="http://schemas.microsoft.com/office/drawing/2014/main" id="{0AD6A5A0-7469-4D99-8018-C28D1B32C9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6" y="2826"/>
                  <a:ext cx="639" cy="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14.4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757" name="Rectangle 85">
                  <a:extLst>
                    <a:ext uri="{FF2B5EF4-FFF2-40B4-BE49-F238E27FC236}">
                      <a16:creationId xmlns="" xmlns:a16="http://schemas.microsoft.com/office/drawing/2014/main" id="{B81BF1EA-927B-4607-9402-A8C4065417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3" y="2826"/>
                  <a:ext cx="725" cy="57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758" name="Group 86">
                <a:extLst>
                  <a:ext uri="{FF2B5EF4-FFF2-40B4-BE49-F238E27FC236}">
                    <a16:creationId xmlns="" xmlns:a16="http://schemas.microsoft.com/office/drawing/2014/main" id="{E42AEA6A-B346-4F1A-A9F4-AC9C198F57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08" y="2826"/>
                <a:ext cx="596" cy="577"/>
                <a:chOff x="1308" y="2826"/>
                <a:chExt cx="596" cy="577"/>
              </a:xfrm>
            </p:grpSpPr>
            <p:sp>
              <p:nvSpPr>
                <p:cNvPr id="284759" name="Rectangle 87">
                  <a:extLst>
                    <a:ext uri="{FF2B5EF4-FFF2-40B4-BE49-F238E27FC236}">
                      <a16:creationId xmlns="" xmlns:a16="http://schemas.microsoft.com/office/drawing/2014/main" id="{69A73E93-F7A0-4766-A6CB-C3BA8F8C2A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51" y="2826"/>
                  <a:ext cx="510" cy="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100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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A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</p:txBody>
            </p:sp>
            <p:sp>
              <p:nvSpPr>
                <p:cNvPr id="284760" name="Rectangle 88">
                  <a:extLst>
                    <a:ext uri="{FF2B5EF4-FFF2-40B4-BE49-F238E27FC236}">
                      <a16:creationId xmlns="" xmlns:a16="http://schemas.microsoft.com/office/drawing/2014/main" id="{E9CC4843-EBC1-4A77-ABC4-E662F854C2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8" y="2826"/>
                  <a:ext cx="596" cy="57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761" name="Group 89">
                <a:extLst>
                  <a:ext uri="{FF2B5EF4-FFF2-40B4-BE49-F238E27FC236}">
                    <a16:creationId xmlns="" xmlns:a16="http://schemas.microsoft.com/office/drawing/2014/main" id="{5F09C6BB-2FFD-4FDF-83B9-9F14D6ADB5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04" y="2826"/>
                <a:ext cx="866" cy="577"/>
                <a:chOff x="1904" y="2826"/>
                <a:chExt cx="866" cy="577"/>
              </a:xfrm>
            </p:grpSpPr>
            <p:sp>
              <p:nvSpPr>
                <p:cNvPr id="284762" name="Rectangle 90">
                  <a:extLst>
                    <a:ext uri="{FF2B5EF4-FFF2-40B4-BE49-F238E27FC236}">
                      <a16:creationId xmlns="" xmlns:a16="http://schemas.microsoft.com/office/drawing/2014/main" id="{B9380353-988B-4811-8FA4-1A8B24AD13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7" y="2826"/>
                  <a:ext cx="780" cy="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35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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A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 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</p:txBody>
            </p:sp>
            <p:sp>
              <p:nvSpPr>
                <p:cNvPr id="284763" name="Rectangle 91">
                  <a:extLst>
                    <a:ext uri="{FF2B5EF4-FFF2-40B4-BE49-F238E27FC236}">
                      <a16:creationId xmlns="" xmlns:a16="http://schemas.microsoft.com/office/drawing/2014/main" id="{DD5F1806-A0B4-40B7-ABB8-74AE5DD9D4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4" y="2826"/>
                  <a:ext cx="866" cy="57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764" name="Group 92">
                <a:extLst>
                  <a:ext uri="{FF2B5EF4-FFF2-40B4-BE49-F238E27FC236}">
                    <a16:creationId xmlns="" xmlns:a16="http://schemas.microsoft.com/office/drawing/2014/main" id="{E6749DFF-60CF-460A-AC17-F82382A0E4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70" y="2826"/>
                <a:ext cx="866" cy="577"/>
                <a:chOff x="2770" y="2826"/>
                <a:chExt cx="866" cy="577"/>
              </a:xfrm>
            </p:grpSpPr>
            <p:sp>
              <p:nvSpPr>
                <p:cNvPr id="284765" name="Rectangle 93">
                  <a:extLst>
                    <a:ext uri="{FF2B5EF4-FFF2-40B4-BE49-F238E27FC236}">
                      <a16:creationId xmlns="" xmlns:a16="http://schemas.microsoft.com/office/drawing/2014/main" id="{DEB56FC4-F065-43A1-9A04-E6F1C09D21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2826"/>
                  <a:ext cx="780" cy="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3*10</a:t>
                  </a: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13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pps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766" name="Rectangle 94">
                  <a:extLst>
                    <a:ext uri="{FF2B5EF4-FFF2-40B4-BE49-F238E27FC236}">
                      <a16:creationId xmlns="" xmlns:a16="http://schemas.microsoft.com/office/drawing/2014/main" id="{D4CB3ED3-89B6-4288-BCF8-A688CAD09A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0" y="2826"/>
                  <a:ext cx="866" cy="57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767" name="Group 95">
                <a:extLst>
                  <a:ext uri="{FF2B5EF4-FFF2-40B4-BE49-F238E27FC236}">
                    <a16:creationId xmlns="" xmlns:a16="http://schemas.microsoft.com/office/drawing/2014/main" id="{39B4D08A-07A4-41B2-8481-2557CB9C7F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3403"/>
                <a:ext cx="583" cy="577"/>
                <a:chOff x="0" y="3403"/>
                <a:chExt cx="583" cy="577"/>
              </a:xfrm>
            </p:grpSpPr>
            <p:sp>
              <p:nvSpPr>
                <p:cNvPr id="284768" name="Rectangle 96">
                  <a:extLst>
                    <a:ext uri="{FF2B5EF4-FFF2-40B4-BE49-F238E27FC236}">
                      <a16:creationId xmlns="" xmlns:a16="http://schemas.microsoft.com/office/drawing/2014/main" id="{3F871400-C099-4A20-BE17-EDED57D70B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3403"/>
                  <a:ext cx="497" cy="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14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N</a:t>
                  </a: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2+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769" name="Rectangle 97">
                  <a:extLst>
                    <a:ext uri="{FF2B5EF4-FFF2-40B4-BE49-F238E27FC236}">
                      <a16:creationId xmlns="" xmlns:a16="http://schemas.microsoft.com/office/drawing/2014/main" id="{688FBCC1-6F75-4C02-8BF9-6F96F0D4D5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3403"/>
                  <a:ext cx="583" cy="57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770" name="Group 98">
                <a:extLst>
                  <a:ext uri="{FF2B5EF4-FFF2-40B4-BE49-F238E27FC236}">
                    <a16:creationId xmlns="" xmlns:a16="http://schemas.microsoft.com/office/drawing/2014/main" id="{96482BBB-5DF1-4998-B1AC-F9980D7346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83" y="3403"/>
                <a:ext cx="725" cy="577"/>
                <a:chOff x="583" y="3403"/>
                <a:chExt cx="725" cy="577"/>
              </a:xfrm>
            </p:grpSpPr>
            <p:sp>
              <p:nvSpPr>
                <p:cNvPr id="284771" name="Rectangle 99">
                  <a:extLst>
                    <a:ext uri="{FF2B5EF4-FFF2-40B4-BE49-F238E27FC236}">
                      <a16:creationId xmlns="" xmlns:a16="http://schemas.microsoft.com/office/drawing/2014/main" id="{212117F4-1489-4257-BF20-269C52398E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6" y="3403"/>
                  <a:ext cx="639" cy="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9.4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772" name="Rectangle 100">
                  <a:extLst>
                    <a:ext uri="{FF2B5EF4-FFF2-40B4-BE49-F238E27FC236}">
                      <a16:creationId xmlns="" xmlns:a16="http://schemas.microsoft.com/office/drawing/2014/main" id="{C557283D-EE1F-471C-A3ED-B00A93B7AD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3" y="3403"/>
                  <a:ext cx="725" cy="57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773" name="Group 101">
                <a:extLst>
                  <a:ext uri="{FF2B5EF4-FFF2-40B4-BE49-F238E27FC236}">
                    <a16:creationId xmlns="" xmlns:a16="http://schemas.microsoft.com/office/drawing/2014/main" id="{7AC0498B-C328-4952-B34C-B4863C33BE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08" y="3403"/>
                <a:ext cx="596" cy="577"/>
                <a:chOff x="1308" y="3403"/>
                <a:chExt cx="596" cy="577"/>
              </a:xfrm>
            </p:grpSpPr>
            <p:sp>
              <p:nvSpPr>
                <p:cNvPr id="284774" name="Rectangle 102">
                  <a:extLst>
                    <a:ext uri="{FF2B5EF4-FFF2-40B4-BE49-F238E27FC236}">
                      <a16:creationId xmlns="" xmlns:a16="http://schemas.microsoft.com/office/drawing/2014/main" id="{87A5EED9-4265-424F-8813-2A2A9047EF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51" y="3403"/>
                  <a:ext cx="510" cy="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100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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A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</p:txBody>
            </p:sp>
            <p:sp>
              <p:nvSpPr>
                <p:cNvPr id="284775" name="Rectangle 103">
                  <a:extLst>
                    <a:ext uri="{FF2B5EF4-FFF2-40B4-BE49-F238E27FC236}">
                      <a16:creationId xmlns="" xmlns:a16="http://schemas.microsoft.com/office/drawing/2014/main" id="{1DF0AC6C-FF2C-4FFB-9DB7-C0321F9243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8" y="3403"/>
                  <a:ext cx="596" cy="57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776" name="Group 104">
                <a:extLst>
                  <a:ext uri="{FF2B5EF4-FFF2-40B4-BE49-F238E27FC236}">
                    <a16:creationId xmlns="" xmlns:a16="http://schemas.microsoft.com/office/drawing/2014/main" id="{094F38B0-67B9-4CB0-B3E5-F218CE96B0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04" y="3403"/>
                <a:ext cx="866" cy="577"/>
                <a:chOff x="1904" y="3403"/>
                <a:chExt cx="866" cy="577"/>
              </a:xfrm>
            </p:grpSpPr>
            <p:sp>
              <p:nvSpPr>
                <p:cNvPr id="284777" name="Rectangle 105">
                  <a:extLst>
                    <a:ext uri="{FF2B5EF4-FFF2-40B4-BE49-F238E27FC236}">
                      <a16:creationId xmlns="" xmlns:a16="http://schemas.microsoft.com/office/drawing/2014/main" id="{B48C1C43-18DE-453B-B482-5D9FCE23ED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7" y="3403"/>
                  <a:ext cx="780" cy="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35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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A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 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</p:txBody>
            </p:sp>
            <p:sp>
              <p:nvSpPr>
                <p:cNvPr id="284778" name="Rectangle 106">
                  <a:extLst>
                    <a:ext uri="{FF2B5EF4-FFF2-40B4-BE49-F238E27FC236}">
                      <a16:creationId xmlns="" xmlns:a16="http://schemas.microsoft.com/office/drawing/2014/main" id="{C3DDDB91-7DFB-4D3F-8C8B-797F76E5F7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4" y="3403"/>
                  <a:ext cx="866" cy="57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779" name="Group 107">
                <a:extLst>
                  <a:ext uri="{FF2B5EF4-FFF2-40B4-BE49-F238E27FC236}">
                    <a16:creationId xmlns="" xmlns:a16="http://schemas.microsoft.com/office/drawing/2014/main" id="{D9DF17BF-702C-4471-BAA6-7BD09F9C3F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70" y="3403"/>
                <a:ext cx="866" cy="577"/>
                <a:chOff x="2770" y="3403"/>
                <a:chExt cx="866" cy="577"/>
              </a:xfrm>
            </p:grpSpPr>
            <p:sp>
              <p:nvSpPr>
                <p:cNvPr id="284780" name="Rectangle 108">
                  <a:extLst>
                    <a:ext uri="{FF2B5EF4-FFF2-40B4-BE49-F238E27FC236}">
                      <a16:creationId xmlns="" xmlns:a16="http://schemas.microsoft.com/office/drawing/2014/main" id="{16983212-66B8-4A92-98D2-8D115D9AFC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3403"/>
                  <a:ext cx="780" cy="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3*10</a:t>
                  </a: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13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pps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781" name="Rectangle 109">
                  <a:extLst>
                    <a:ext uri="{FF2B5EF4-FFF2-40B4-BE49-F238E27FC236}">
                      <a16:creationId xmlns="" xmlns:a16="http://schemas.microsoft.com/office/drawing/2014/main" id="{EFD4B90C-36D3-471A-AC80-E2AFED4E58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0" y="3403"/>
                  <a:ext cx="866" cy="57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782" name="Group 110">
                <a:extLst>
                  <a:ext uri="{FF2B5EF4-FFF2-40B4-BE49-F238E27FC236}">
                    <a16:creationId xmlns="" xmlns:a16="http://schemas.microsoft.com/office/drawing/2014/main" id="{9A027571-748D-40FB-83B1-B34F9F2665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3980"/>
                <a:ext cx="583" cy="577"/>
                <a:chOff x="0" y="3980"/>
                <a:chExt cx="583" cy="577"/>
              </a:xfrm>
            </p:grpSpPr>
            <p:sp>
              <p:nvSpPr>
                <p:cNvPr id="284783" name="Rectangle 111">
                  <a:extLst>
                    <a:ext uri="{FF2B5EF4-FFF2-40B4-BE49-F238E27FC236}">
                      <a16:creationId xmlns="" xmlns:a16="http://schemas.microsoft.com/office/drawing/2014/main" id="{7151949A-9C00-4DD3-B2E3-7DE38D1A30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3980"/>
                  <a:ext cx="497" cy="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14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N</a:t>
                  </a: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3+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784" name="Rectangle 112">
                  <a:extLst>
                    <a:ext uri="{FF2B5EF4-FFF2-40B4-BE49-F238E27FC236}">
                      <a16:creationId xmlns="" xmlns:a16="http://schemas.microsoft.com/office/drawing/2014/main" id="{6AC0410E-2051-4B01-8F6A-AEA877BC86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3980"/>
                  <a:ext cx="583" cy="57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785" name="Group 113">
                <a:extLst>
                  <a:ext uri="{FF2B5EF4-FFF2-40B4-BE49-F238E27FC236}">
                    <a16:creationId xmlns="" xmlns:a16="http://schemas.microsoft.com/office/drawing/2014/main" id="{85BE242B-1B59-4F2D-B7F6-A383E14228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83" y="3980"/>
                <a:ext cx="725" cy="577"/>
                <a:chOff x="583" y="3980"/>
                <a:chExt cx="725" cy="577"/>
              </a:xfrm>
            </p:grpSpPr>
            <p:sp>
              <p:nvSpPr>
                <p:cNvPr id="284786" name="Rectangle 114">
                  <a:extLst>
                    <a:ext uri="{FF2B5EF4-FFF2-40B4-BE49-F238E27FC236}">
                      <a16:creationId xmlns="" xmlns:a16="http://schemas.microsoft.com/office/drawing/2014/main" id="{6CA2AEDE-9A12-4D89-9645-1BA0573DA1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6" y="3980"/>
                  <a:ext cx="639" cy="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20.3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787" name="Rectangle 115">
                  <a:extLst>
                    <a:ext uri="{FF2B5EF4-FFF2-40B4-BE49-F238E27FC236}">
                      <a16:creationId xmlns="" xmlns:a16="http://schemas.microsoft.com/office/drawing/2014/main" id="{2A3DF559-35F1-45C3-864D-D7D70E0426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3" y="3980"/>
                  <a:ext cx="725" cy="57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788" name="Group 116">
                <a:extLst>
                  <a:ext uri="{FF2B5EF4-FFF2-40B4-BE49-F238E27FC236}">
                    <a16:creationId xmlns="" xmlns:a16="http://schemas.microsoft.com/office/drawing/2014/main" id="{C9B7DAE6-F623-46F1-A8AD-42594ADAD4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08" y="3980"/>
                <a:ext cx="596" cy="577"/>
                <a:chOff x="1308" y="3980"/>
                <a:chExt cx="596" cy="577"/>
              </a:xfrm>
            </p:grpSpPr>
            <p:sp>
              <p:nvSpPr>
                <p:cNvPr id="284789" name="Rectangle 117">
                  <a:extLst>
                    <a:ext uri="{FF2B5EF4-FFF2-40B4-BE49-F238E27FC236}">
                      <a16:creationId xmlns="" xmlns:a16="http://schemas.microsoft.com/office/drawing/2014/main" id="{1527EEC1-9E6C-4290-A96E-DF92D70E45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51" y="3980"/>
                  <a:ext cx="510" cy="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100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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A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</p:txBody>
            </p:sp>
            <p:sp>
              <p:nvSpPr>
                <p:cNvPr id="284790" name="Rectangle 118">
                  <a:extLst>
                    <a:ext uri="{FF2B5EF4-FFF2-40B4-BE49-F238E27FC236}">
                      <a16:creationId xmlns="" xmlns:a16="http://schemas.microsoft.com/office/drawing/2014/main" id="{7319CDA4-D2B3-4E5E-A8AE-F2F82EC478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8" y="3980"/>
                  <a:ext cx="596" cy="57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791" name="Group 119">
                <a:extLst>
                  <a:ext uri="{FF2B5EF4-FFF2-40B4-BE49-F238E27FC236}">
                    <a16:creationId xmlns="" xmlns:a16="http://schemas.microsoft.com/office/drawing/2014/main" id="{92AFDB9A-4DE8-4DF5-8BEF-591A3F445E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04" y="3980"/>
                <a:ext cx="866" cy="577"/>
                <a:chOff x="1904" y="3980"/>
                <a:chExt cx="866" cy="577"/>
              </a:xfrm>
            </p:grpSpPr>
            <p:sp>
              <p:nvSpPr>
                <p:cNvPr id="284792" name="Rectangle 120">
                  <a:extLst>
                    <a:ext uri="{FF2B5EF4-FFF2-40B4-BE49-F238E27FC236}">
                      <a16:creationId xmlns="" xmlns:a16="http://schemas.microsoft.com/office/drawing/2014/main" id="{336E8CD0-9EE5-46FD-8240-31E921D933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7" y="3980"/>
                  <a:ext cx="780" cy="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35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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A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</p:txBody>
            </p:sp>
            <p:sp>
              <p:nvSpPr>
                <p:cNvPr id="284793" name="Rectangle 121">
                  <a:extLst>
                    <a:ext uri="{FF2B5EF4-FFF2-40B4-BE49-F238E27FC236}">
                      <a16:creationId xmlns="" xmlns:a16="http://schemas.microsoft.com/office/drawing/2014/main" id="{8BD436F9-EE0A-4EDE-8D7A-298421B475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4" y="3980"/>
                  <a:ext cx="866" cy="57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794" name="Group 122">
                <a:extLst>
                  <a:ext uri="{FF2B5EF4-FFF2-40B4-BE49-F238E27FC236}">
                    <a16:creationId xmlns="" xmlns:a16="http://schemas.microsoft.com/office/drawing/2014/main" id="{AA3264CC-2704-4FE2-978A-F7E5C7977D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70" y="3980"/>
                <a:ext cx="866" cy="577"/>
                <a:chOff x="2770" y="3980"/>
                <a:chExt cx="866" cy="577"/>
              </a:xfrm>
            </p:grpSpPr>
            <p:sp>
              <p:nvSpPr>
                <p:cNvPr id="284795" name="Rectangle 123">
                  <a:extLst>
                    <a:ext uri="{FF2B5EF4-FFF2-40B4-BE49-F238E27FC236}">
                      <a16:creationId xmlns="" xmlns:a16="http://schemas.microsoft.com/office/drawing/2014/main" id="{FACA54F5-0948-4BB3-9297-DABFD6D91A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3980"/>
                  <a:ext cx="780" cy="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3*10</a:t>
                  </a: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13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pps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796" name="Rectangle 124">
                  <a:extLst>
                    <a:ext uri="{FF2B5EF4-FFF2-40B4-BE49-F238E27FC236}">
                      <a16:creationId xmlns="" xmlns:a16="http://schemas.microsoft.com/office/drawing/2014/main" id="{08B7A009-7703-45F1-A7BF-FEB51F3EAE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0" y="3980"/>
                  <a:ext cx="866" cy="57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797" name="Group 125">
                <a:extLst>
                  <a:ext uri="{FF2B5EF4-FFF2-40B4-BE49-F238E27FC236}">
                    <a16:creationId xmlns="" xmlns:a16="http://schemas.microsoft.com/office/drawing/2014/main" id="{1085EE74-8933-4C7A-892F-C36E20E08D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4557"/>
                <a:ext cx="583" cy="634"/>
                <a:chOff x="0" y="4557"/>
                <a:chExt cx="583" cy="634"/>
              </a:xfrm>
            </p:grpSpPr>
            <p:sp>
              <p:nvSpPr>
                <p:cNvPr id="284798" name="Rectangle 126">
                  <a:extLst>
                    <a:ext uri="{FF2B5EF4-FFF2-40B4-BE49-F238E27FC236}">
                      <a16:creationId xmlns="" xmlns:a16="http://schemas.microsoft.com/office/drawing/2014/main" id="{CB20F73C-50F6-4D59-8CCC-9EAF5FCB18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4557"/>
                  <a:ext cx="497" cy="6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18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O</a:t>
                  </a: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3+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799" name="Rectangle 127">
                  <a:extLst>
                    <a:ext uri="{FF2B5EF4-FFF2-40B4-BE49-F238E27FC236}">
                      <a16:creationId xmlns="" xmlns:a16="http://schemas.microsoft.com/office/drawing/2014/main" id="{48E132F9-C0BF-4A81-A84F-D50EF61CDD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4557"/>
                  <a:ext cx="583" cy="63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800" name="Group 128">
                <a:extLst>
                  <a:ext uri="{FF2B5EF4-FFF2-40B4-BE49-F238E27FC236}">
                    <a16:creationId xmlns="" xmlns:a16="http://schemas.microsoft.com/office/drawing/2014/main" id="{D3D9BABB-B2F8-4705-A4EA-AF367E1152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83" y="4557"/>
                <a:ext cx="725" cy="634"/>
                <a:chOff x="583" y="4557"/>
                <a:chExt cx="725" cy="634"/>
              </a:xfrm>
            </p:grpSpPr>
            <p:sp>
              <p:nvSpPr>
                <p:cNvPr id="284801" name="Rectangle 129">
                  <a:extLst>
                    <a:ext uri="{FF2B5EF4-FFF2-40B4-BE49-F238E27FC236}">
                      <a16:creationId xmlns="" xmlns:a16="http://schemas.microsoft.com/office/drawing/2014/main" id="{12F57879-165A-4861-83BF-FDD0EBE019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6" y="4557"/>
                  <a:ext cx="639" cy="6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19.3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802" name="Rectangle 130">
                  <a:extLst>
                    <a:ext uri="{FF2B5EF4-FFF2-40B4-BE49-F238E27FC236}">
                      <a16:creationId xmlns="" xmlns:a16="http://schemas.microsoft.com/office/drawing/2014/main" id="{613FDC17-7944-49A2-9474-1F3774074E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3" y="4557"/>
                  <a:ext cx="725" cy="63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803" name="Group 131">
                <a:extLst>
                  <a:ext uri="{FF2B5EF4-FFF2-40B4-BE49-F238E27FC236}">
                    <a16:creationId xmlns="" xmlns:a16="http://schemas.microsoft.com/office/drawing/2014/main" id="{5316D2B0-664D-4F03-94DB-7E7CD16A81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08" y="4557"/>
                <a:ext cx="596" cy="634"/>
                <a:chOff x="1308" y="4557"/>
                <a:chExt cx="596" cy="634"/>
              </a:xfrm>
            </p:grpSpPr>
            <p:sp>
              <p:nvSpPr>
                <p:cNvPr id="284804" name="Rectangle 132">
                  <a:extLst>
                    <a:ext uri="{FF2B5EF4-FFF2-40B4-BE49-F238E27FC236}">
                      <a16:creationId xmlns="" xmlns:a16="http://schemas.microsoft.com/office/drawing/2014/main" id="{B7E45CB3-3327-4B9C-81C8-4018BB994E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51" y="4557"/>
                  <a:ext cx="510" cy="6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100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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A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</p:txBody>
            </p:sp>
            <p:sp>
              <p:nvSpPr>
                <p:cNvPr id="284805" name="Rectangle 133">
                  <a:extLst>
                    <a:ext uri="{FF2B5EF4-FFF2-40B4-BE49-F238E27FC236}">
                      <a16:creationId xmlns="" xmlns:a16="http://schemas.microsoft.com/office/drawing/2014/main" id="{B98EE71C-A3C8-4E03-94F0-71CCDEBE94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8" y="4557"/>
                  <a:ext cx="596" cy="63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806" name="Group 134">
                <a:extLst>
                  <a:ext uri="{FF2B5EF4-FFF2-40B4-BE49-F238E27FC236}">
                    <a16:creationId xmlns="" xmlns:a16="http://schemas.microsoft.com/office/drawing/2014/main" id="{440AF338-1B28-4AA8-8C70-A3137268F2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04" y="4557"/>
                <a:ext cx="866" cy="634"/>
                <a:chOff x="1904" y="4557"/>
                <a:chExt cx="866" cy="634"/>
              </a:xfrm>
            </p:grpSpPr>
            <p:sp>
              <p:nvSpPr>
                <p:cNvPr id="284807" name="Rectangle 135">
                  <a:extLst>
                    <a:ext uri="{FF2B5EF4-FFF2-40B4-BE49-F238E27FC236}">
                      <a16:creationId xmlns="" xmlns:a16="http://schemas.microsoft.com/office/drawing/2014/main" id="{1D548200-DC3E-49CA-9262-6223E226AC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7" y="4557"/>
                  <a:ext cx="780" cy="6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35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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A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</p:txBody>
            </p:sp>
            <p:sp>
              <p:nvSpPr>
                <p:cNvPr id="284808" name="Rectangle 136">
                  <a:extLst>
                    <a:ext uri="{FF2B5EF4-FFF2-40B4-BE49-F238E27FC236}">
                      <a16:creationId xmlns="" xmlns:a16="http://schemas.microsoft.com/office/drawing/2014/main" id="{344B3E38-94AD-44CB-8B73-F62D30D99D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4" y="4557"/>
                  <a:ext cx="866" cy="63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809" name="Group 137">
                <a:extLst>
                  <a:ext uri="{FF2B5EF4-FFF2-40B4-BE49-F238E27FC236}">
                    <a16:creationId xmlns="" xmlns:a16="http://schemas.microsoft.com/office/drawing/2014/main" id="{4B9D1AFB-C553-421F-84C7-BA555D1E12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70" y="4557"/>
                <a:ext cx="866" cy="634"/>
                <a:chOff x="2770" y="4557"/>
                <a:chExt cx="866" cy="634"/>
              </a:xfrm>
            </p:grpSpPr>
            <p:sp>
              <p:nvSpPr>
                <p:cNvPr id="284810" name="Rectangle 138">
                  <a:extLst>
                    <a:ext uri="{FF2B5EF4-FFF2-40B4-BE49-F238E27FC236}">
                      <a16:creationId xmlns="" xmlns:a16="http://schemas.microsoft.com/office/drawing/2014/main" id="{17579C33-3401-44C0-BC76-002046B5E6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4557"/>
                  <a:ext cx="780" cy="6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2.5*10</a:t>
                  </a: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13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pps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811" name="Rectangle 139">
                  <a:extLst>
                    <a:ext uri="{FF2B5EF4-FFF2-40B4-BE49-F238E27FC236}">
                      <a16:creationId xmlns="" xmlns:a16="http://schemas.microsoft.com/office/drawing/2014/main" id="{5F319258-AF14-4C07-A8D3-A838525F09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0" y="4557"/>
                  <a:ext cx="866" cy="63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812" name="Group 140">
                <a:extLst>
                  <a:ext uri="{FF2B5EF4-FFF2-40B4-BE49-F238E27FC236}">
                    <a16:creationId xmlns="" xmlns:a16="http://schemas.microsoft.com/office/drawing/2014/main" id="{D9E5C7FE-6B7B-4421-B705-994BAC3812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5191"/>
                <a:ext cx="583" cy="577"/>
                <a:chOff x="0" y="5191"/>
                <a:chExt cx="583" cy="577"/>
              </a:xfrm>
            </p:grpSpPr>
            <p:sp>
              <p:nvSpPr>
                <p:cNvPr id="284813" name="Rectangle 141">
                  <a:extLst>
                    <a:ext uri="{FF2B5EF4-FFF2-40B4-BE49-F238E27FC236}">
                      <a16:creationId xmlns="" xmlns:a16="http://schemas.microsoft.com/office/drawing/2014/main" id="{BF4F2BE8-20D8-46F5-A3D0-B1B568F5AC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5191"/>
                  <a:ext cx="497" cy="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20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Ne</a:t>
                  </a: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4+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814" name="Rectangle 142">
                  <a:extLst>
                    <a:ext uri="{FF2B5EF4-FFF2-40B4-BE49-F238E27FC236}">
                      <a16:creationId xmlns="" xmlns:a16="http://schemas.microsoft.com/office/drawing/2014/main" id="{8DA3311D-CC65-4899-8A74-7207FA63F4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5191"/>
                  <a:ext cx="583" cy="57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815" name="Group 143">
                <a:extLst>
                  <a:ext uri="{FF2B5EF4-FFF2-40B4-BE49-F238E27FC236}">
                    <a16:creationId xmlns="" xmlns:a16="http://schemas.microsoft.com/office/drawing/2014/main" id="{8B696E03-3F95-4B3E-9BBE-A1C9317EC19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83" y="5191"/>
                <a:ext cx="725" cy="577"/>
                <a:chOff x="583" y="5191"/>
                <a:chExt cx="725" cy="577"/>
              </a:xfrm>
            </p:grpSpPr>
            <p:sp>
              <p:nvSpPr>
                <p:cNvPr id="284816" name="Rectangle 144">
                  <a:extLst>
                    <a:ext uri="{FF2B5EF4-FFF2-40B4-BE49-F238E27FC236}">
                      <a16:creationId xmlns="" xmlns:a16="http://schemas.microsoft.com/office/drawing/2014/main" id="{E989D311-7819-4EAA-BC68-EA5E925EBF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6" y="5191"/>
                  <a:ext cx="639" cy="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20.9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817" name="Rectangle 145">
                  <a:extLst>
                    <a:ext uri="{FF2B5EF4-FFF2-40B4-BE49-F238E27FC236}">
                      <a16:creationId xmlns="" xmlns:a16="http://schemas.microsoft.com/office/drawing/2014/main" id="{42103DBF-9DFF-4F1E-8710-7E1A1A15E3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3" y="5191"/>
                  <a:ext cx="725" cy="57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818" name="Group 146">
                <a:extLst>
                  <a:ext uri="{FF2B5EF4-FFF2-40B4-BE49-F238E27FC236}">
                    <a16:creationId xmlns="" xmlns:a16="http://schemas.microsoft.com/office/drawing/2014/main" id="{A7CD15B9-10F2-4A81-B9EA-367BFC5297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08" y="5191"/>
                <a:ext cx="596" cy="577"/>
                <a:chOff x="1308" y="5191"/>
                <a:chExt cx="596" cy="577"/>
              </a:xfrm>
            </p:grpSpPr>
            <p:sp>
              <p:nvSpPr>
                <p:cNvPr id="284819" name="Rectangle 147">
                  <a:extLst>
                    <a:ext uri="{FF2B5EF4-FFF2-40B4-BE49-F238E27FC236}">
                      <a16:creationId xmlns="" xmlns:a16="http://schemas.microsoft.com/office/drawing/2014/main" id="{31C4E2C5-3F70-4A8A-9959-8B79DE891C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51" y="5191"/>
                  <a:ext cx="510" cy="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100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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A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</p:txBody>
            </p:sp>
            <p:sp>
              <p:nvSpPr>
                <p:cNvPr id="284820" name="Rectangle 148">
                  <a:extLst>
                    <a:ext uri="{FF2B5EF4-FFF2-40B4-BE49-F238E27FC236}">
                      <a16:creationId xmlns="" xmlns:a16="http://schemas.microsoft.com/office/drawing/2014/main" id="{2197FDF8-A8C3-4D00-8629-D73F82C1B5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8" y="5191"/>
                  <a:ext cx="596" cy="57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821" name="Group 149">
                <a:extLst>
                  <a:ext uri="{FF2B5EF4-FFF2-40B4-BE49-F238E27FC236}">
                    <a16:creationId xmlns="" xmlns:a16="http://schemas.microsoft.com/office/drawing/2014/main" id="{766446B6-C27A-4D68-B62F-8BA96AAF8F5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04" y="5191"/>
                <a:ext cx="866" cy="577"/>
                <a:chOff x="1904" y="5191"/>
                <a:chExt cx="866" cy="577"/>
              </a:xfrm>
            </p:grpSpPr>
            <p:sp>
              <p:nvSpPr>
                <p:cNvPr id="284822" name="Rectangle 150">
                  <a:extLst>
                    <a:ext uri="{FF2B5EF4-FFF2-40B4-BE49-F238E27FC236}">
                      <a16:creationId xmlns="" xmlns:a16="http://schemas.microsoft.com/office/drawing/2014/main" id="{CF6F3507-ABBC-40AF-8A62-E298065479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7" y="5191"/>
                  <a:ext cx="780" cy="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35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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A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</p:txBody>
            </p:sp>
            <p:sp>
              <p:nvSpPr>
                <p:cNvPr id="284823" name="Rectangle 151">
                  <a:extLst>
                    <a:ext uri="{FF2B5EF4-FFF2-40B4-BE49-F238E27FC236}">
                      <a16:creationId xmlns="" xmlns:a16="http://schemas.microsoft.com/office/drawing/2014/main" id="{F3E92302-1AE5-418C-BD16-9312E9C2ED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4" y="5191"/>
                  <a:ext cx="866" cy="57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824" name="Group 152">
                <a:extLst>
                  <a:ext uri="{FF2B5EF4-FFF2-40B4-BE49-F238E27FC236}">
                    <a16:creationId xmlns="" xmlns:a16="http://schemas.microsoft.com/office/drawing/2014/main" id="{792BD7BC-9C1A-4017-84EC-56A48ADF0A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70" y="5191"/>
                <a:ext cx="866" cy="577"/>
                <a:chOff x="2770" y="5191"/>
                <a:chExt cx="866" cy="577"/>
              </a:xfrm>
            </p:grpSpPr>
            <p:sp>
              <p:nvSpPr>
                <p:cNvPr id="284825" name="Rectangle 153">
                  <a:extLst>
                    <a:ext uri="{FF2B5EF4-FFF2-40B4-BE49-F238E27FC236}">
                      <a16:creationId xmlns="" xmlns:a16="http://schemas.microsoft.com/office/drawing/2014/main" id="{DFCB8D94-397D-46BC-8D55-F64A15CF35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5191"/>
                  <a:ext cx="780" cy="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2*10</a:t>
                  </a: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13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pps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826" name="Rectangle 154">
                  <a:extLst>
                    <a:ext uri="{FF2B5EF4-FFF2-40B4-BE49-F238E27FC236}">
                      <a16:creationId xmlns="" xmlns:a16="http://schemas.microsoft.com/office/drawing/2014/main" id="{202E7F28-5604-4FB6-AA42-6F7EDC2C97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0" y="5191"/>
                  <a:ext cx="866" cy="57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827" name="Group 155">
                <a:extLst>
                  <a:ext uri="{FF2B5EF4-FFF2-40B4-BE49-F238E27FC236}">
                    <a16:creationId xmlns="" xmlns:a16="http://schemas.microsoft.com/office/drawing/2014/main" id="{48D95A1F-507D-42DB-A5B2-87EBDB469A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5768"/>
                <a:ext cx="583" cy="577"/>
                <a:chOff x="0" y="5768"/>
                <a:chExt cx="583" cy="577"/>
              </a:xfrm>
            </p:grpSpPr>
            <p:sp>
              <p:nvSpPr>
                <p:cNvPr id="284828" name="Rectangle 156">
                  <a:extLst>
                    <a:ext uri="{FF2B5EF4-FFF2-40B4-BE49-F238E27FC236}">
                      <a16:creationId xmlns="" xmlns:a16="http://schemas.microsoft.com/office/drawing/2014/main" id="{884B4C48-CED6-4E99-A49E-AD259BE44B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5768"/>
                  <a:ext cx="497" cy="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22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Ne</a:t>
                  </a: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4+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829" name="Rectangle 157">
                  <a:extLst>
                    <a:ext uri="{FF2B5EF4-FFF2-40B4-BE49-F238E27FC236}">
                      <a16:creationId xmlns="" xmlns:a16="http://schemas.microsoft.com/office/drawing/2014/main" id="{BD5A6BF1-CA75-4B74-A04B-A36044C62E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5768"/>
                  <a:ext cx="583" cy="57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830" name="Group 158">
                <a:extLst>
                  <a:ext uri="{FF2B5EF4-FFF2-40B4-BE49-F238E27FC236}">
                    <a16:creationId xmlns="" xmlns:a16="http://schemas.microsoft.com/office/drawing/2014/main" id="{0CF3C8D5-244B-409B-BE58-EB00F2F2C60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83" y="5768"/>
                <a:ext cx="725" cy="577"/>
                <a:chOff x="583" y="5768"/>
                <a:chExt cx="725" cy="577"/>
              </a:xfrm>
            </p:grpSpPr>
            <p:sp>
              <p:nvSpPr>
                <p:cNvPr id="284831" name="Rectangle 159">
                  <a:extLst>
                    <a:ext uri="{FF2B5EF4-FFF2-40B4-BE49-F238E27FC236}">
                      <a16:creationId xmlns="" xmlns:a16="http://schemas.microsoft.com/office/drawing/2014/main" id="{DE7C9949-C3F7-4989-A806-C4C1DA7AF5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6" y="5768"/>
                  <a:ext cx="639" cy="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17.8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832" name="Rectangle 160">
                  <a:extLst>
                    <a:ext uri="{FF2B5EF4-FFF2-40B4-BE49-F238E27FC236}">
                      <a16:creationId xmlns="" xmlns:a16="http://schemas.microsoft.com/office/drawing/2014/main" id="{755C726A-29B2-491D-97DB-CB1A4C8F64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3" y="5768"/>
                  <a:ext cx="725" cy="57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833" name="Group 161">
                <a:extLst>
                  <a:ext uri="{FF2B5EF4-FFF2-40B4-BE49-F238E27FC236}">
                    <a16:creationId xmlns="" xmlns:a16="http://schemas.microsoft.com/office/drawing/2014/main" id="{A31EBF1D-A7E3-40C9-8679-9E0C943307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08" y="5768"/>
                <a:ext cx="596" cy="577"/>
                <a:chOff x="1308" y="5768"/>
                <a:chExt cx="596" cy="577"/>
              </a:xfrm>
            </p:grpSpPr>
            <p:sp>
              <p:nvSpPr>
                <p:cNvPr id="284834" name="Rectangle 162">
                  <a:extLst>
                    <a:ext uri="{FF2B5EF4-FFF2-40B4-BE49-F238E27FC236}">
                      <a16:creationId xmlns="" xmlns:a16="http://schemas.microsoft.com/office/drawing/2014/main" id="{0F1EA7B9-4622-4038-B8A5-5FAB00FC87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51" y="5768"/>
                  <a:ext cx="510" cy="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100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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A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</p:txBody>
            </p:sp>
            <p:sp>
              <p:nvSpPr>
                <p:cNvPr id="284835" name="Rectangle 163">
                  <a:extLst>
                    <a:ext uri="{FF2B5EF4-FFF2-40B4-BE49-F238E27FC236}">
                      <a16:creationId xmlns="" xmlns:a16="http://schemas.microsoft.com/office/drawing/2014/main" id="{39BC2C60-5A8F-446A-B398-C10DA82826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8" y="5768"/>
                  <a:ext cx="596" cy="57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836" name="Group 164">
                <a:extLst>
                  <a:ext uri="{FF2B5EF4-FFF2-40B4-BE49-F238E27FC236}">
                    <a16:creationId xmlns="" xmlns:a16="http://schemas.microsoft.com/office/drawing/2014/main" id="{89DB88A4-6E31-4461-8514-20687F3D0D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04" y="5768"/>
                <a:ext cx="866" cy="577"/>
                <a:chOff x="1904" y="5768"/>
                <a:chExt cx="866" cy="577"/>
              </a:xfrm>
            </p:grpSpPr>
            <p:sp>
              <p:nvSpPr>
                <p:cNvPr id="284837" name="Rectangle 165">
                  <a:extLst>
                    <a:ext uri="{FF2B5EF4-FFF2-40B4-BE49-F238E27FC236}">
                      <a16:creationId xmlns="" xmlns:a16="http://schemas.microsoft.com/office/drawing/2014/main" id="{EEABBEE4-DD53-45DC-8B48-342EE74A23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7" y="5768"/>
                  <a:ext cx="780" cy="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35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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A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</p:txBody>
            </p:sp>
            <p:sp>
              <p:nvSpPr>
                <p:cNvPr id="284838" name="Rectangle 166">
                  <a:extLst>
                    <a:ext uri="{FF2B5EF4-FFF2-40B4-BE49-F238E27FC236}">
                      <a16:creationId xmlns="" xmlns:a16="http://schemas.microsoft.com/office/drawing/2014/main" id="{EC54397B-8816-48FB-BE5E-183B2CBC58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4" y="5768"/>
                  <a:ext cx="866" cy="57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839" name="Group 167">
                <a:extLst>
                  <a:ext uri="{FF2B5EF4-FFF2-40B4-BE49-F238E27FC236}">
                    <a16:creationId xmlns="" xmlns:a16="http://schemas.microsoft.com/office/drawing/2014/main" id="{9E976B8E-52AD-45B0-BEF5-BD1FCD5267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70" y="5768"/>
                <a:ext cx="866" cy="577"/>
                <a:chOff x="2770" y="5768"/>
                <a:chExt cx="866" cy="577"/>
              </a:xfrm>
            </p:grpSpPr>
            <p:sp>
              <p:nvSpPr>
                <p:cNvPr id="284840" name="Rectangle 168">
                  <a:extLst>
                    <a:ext uri="{FF2B5EF4-FFF2-40B4-BE49-F238E27FC236}">
                      <a16:creationId xmlns="" xmlns:a16="http://schemas.microsoft.com/office/drawing/2014/main" id="{BD741DB0-13B2-4BE7-9BEF-770CDB2A3B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5768"/>
                  <a:ext cx="780" cy="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2*10</a:t>
                  </a: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13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pps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841" name="Rectangle 169">
                  <a:extLst>
                    <a:ext uri="{FF2B5EF4-FFF2-40B4-BE49-F238E27FC236}">
                      <a16:creationId xmlns="" xmlns:a16="http://schemas.microsoft.com/office/drawing/2014/main" id="{AE4D2FCF-4C18-4E4B-AE2F-E0E1109E31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0" y="5768"/>
                  <a:ext cx="866" cy="57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842" name="Group 170">
                <a:extLst>
                  <a:ext uri="{FF2B5EF4-FFF2-40B4-BE49-F238E27FC236}">
                    <a16:creationId xmlns="" xmlns:a16="http://schemas.microsoft.com/office/drawing/2014/main" id="{2857C05C-B004-4358-91AA-9E0164E719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6345"/>
                <a:ext cx="583" cy="461"/>
                <a:chOff x="0" y="6345"/>
                <a:chExt cx="583" cy="461"/>
              </a:xfrm>
            </p:grpSpPr>
            <p:sp>
              <p:nvSpPr>
                <p:cNvPr id="284843" name="Rectangle 171">
                  <a:extLst>
                    <a:ext uri="{FF2B5EF4-FFF2-40B4-BE49-F238E27FC236}">
                      <a16:creationId xmlns="" xmlns:a16="http://schemas.microsoft.com/office/drawing/2014/main" id="{3123F6ED-0E17-4B68-A39E-A964C75EB9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6345"/>
                  <a:ext cx="497" cy="4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36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S</a:t>
                  </a: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6+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844" name="Rectangle 172">
                  <a:extLst>
                    <a:ext uri="{FF2B5EF4-FFF2-40B4-BE49-F238E27FC236}">
                      <a16:creationId xmlns="" xmlns:a16="http://schemas.microsoft.com/office/drawing/2014/main" id="{03449C3E-2A42-4E45-A204-F6EEA75C3C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6345"/>
                  <a:ext cx="583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845" name="Group 173">
                <a:extLst>
                  <a:ext uri="{FF2B5EF4-FFF2-40B4-BE49-F238E27FC236}">
                    <a16:creationId xmlns="" xmlns:a16="http://schemas.microsoft.com/office/drawing/2014/main" id="{AE2D871C-9547-4673-A7BB-63C8CE0AA2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83" y="6345"/>
                <a:ext cx="725" cy="461"/>
                <a:chOff x="583" y="6345"/>
                <a:chExt cx="725" cy="461"/>
              </a:xfrm>
            </p:grpSpPr>
            <p:sp>
              <p:nvSpPr>
                <p:cNvPr id="284846" name="Rectangle 174">
                  <a:extLst>
                    <a:ext uri="{FF2B5EF4-FFF2-40B4-BE49-F238E27FC236}">
                      <a16:creationId xmlns="" xmlns:a16="http://schemas.microsoft.com/office/drawing/2014/main" id="{43B009FB-38FF-4FEA-97DC-AA06F87F26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6" y="6345"/>
                  <a:ext cx="639" cy="4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15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847" name="Rectangle 175">
                  <a:extLst>
                    <a:ext uri="{FF2B5EF4-FFF2-40B4-BE49-F238E27FC236}">
                      <a16:creationId xmlns="" xmlns:a16="http://schemas.microsoft.com/office/drawing/2014/main" id="{5E77DB92-FDB1-4424-8CAD-5728DA0BD0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3" y="6345"/>
                  <a:ext cx="725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848" name="Group 176">
                <a:extLst>
                  <a:ext uri="{FF2B5EF4-FFF2-40B4-BE49-F238E27FC236}">
                    <a16:creationId xmlns="" xmlns:a16="http://schemas.microsoft.com/office/drawing/2014/main" id="{5C87A831-A52D-4DC6-B0C9-2542EEB508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08" y="6345"/>
                <a:ext cx="596" cy="461"/>
                <a:chOff x="1308" y="6345"/>
                <a:chExt cx="596" cy="461"/>
              </a:xfrm>
            </p:grpSpPr>
            <p:sp>
              <p:nvSpPr>
                <p:cNvPr id="284849" name="Rectangle 177">
                  <a:extLst>
                    <a:ext uri="{FF2B5EF4-FFF2-40B4-BE49-F238E27FC236}">
                      <a16:creationId xmlns="" xmlns:a16="http://schemas.microsoft.com/office/drawing/2014/main" id="{F18027C6-BC8C-4E42-8809-8DCAF6BAB6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51" y="6345"/>
                  <a:ext cx="510" cy="4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60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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A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</p:txBody>
            </p:sp>
            <p:sp>
              <p:nvSpPr>
                <p:cNvPr id="284850" name="Rectangle 178">
                  <a:extLst>
                    <a:ext uri="{FF2B5EF4-FFF2-40B4-BE49-F238E27FC236}">
                      <a16:creationId xmlns="" xmlns:a16="http://schemas.microsoft.com/office/drawing/2014/main" id="{8BEA821C-5C9C-4432-9D04-B8B1CC7153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8" y="6345"/>
                  <a:ext cx="596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851" name="Group 179">
                <a:extLst>
                  <a:ext uri="{FF2B5EF4-FFF2-40B4-BE49-F238E27FC236}">
                    <a16:creationId xmlns="" xmlns:a16="http://schemas.microsoft.com/office/drawing/2014/main" id="{68BBE3F3-3DD0-45E4-AC1F-AB996A037D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04" y="6345"/>
                <a:ext cx="866" cy="461"/>
                <a:chOff x="1904" y="6345"/>
                <a:chExt cx="866" cy="461"/>
              </a:xfrm>
            </p:grpSpPr>
            <p:sp>
              <p:nvSpPr>
                <p:cNvPr id="284852" name="Rectangle 180">
                  <a:extLst>
                    <a:ext uri="{FF2B5EF4-FFF2-40B4-BE49-F238E27FC236}">
                      <a16:creationId xmlns="" xmlns:a16="http://schemas.microsoft.com/office/drawing/2014/main" id="{F034B1E7-33D0-4013-9A50-BD93C450F3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7" y="6345"/>
                  <a:ext cx="780" cy="4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25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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A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</p:txBody>
            </p:sp>
            <p:sp>
              <p:nvSpPr>
                <p:cNvPr id="284853" name="Rectangle 181">
                  <a:extLst>
                    <a:ext uri="{FF2B5EF4-FFF2-40B4-BE49-F238E27FC236}">
                      <a16:creationId xmlns="" xmlns:a16="http://schemas.microsoft.com/office/drawing/2014/main" id="{0248615F-55F6-4DE6-BE9C-5B247E5AE1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4" y="6345"/>
                  <a:ext cx="866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854" name="Group 182">
                <a:extLst>
                  <a:ext uri="{FF2B5EF4-FFF2-40B4-BE49-F238E27FC236}">
                    <a16:creationId xmlns="" xmlns:a16="http://schemas.microsoft.com/office/drawing/2014/main" id="{8816D3C5-A490-4F8A-B6D3-BE69E1B680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70" y="6345"/>
                <a:ext cx="866" cy="461"/>
                <a:chOff x="2770" y="6345"/>
                <a:chExt cx="866" cy="461"/>
              </a:xfrm>
            </p:grpSpPr>
            <p:sp>
              <p:nvSpPr>
                <p:cNvPr id="284855" name="Rectangle 183">
                  <a:extLst>
                    <a:ext uri="{FF2B5EF4-FFF2-40B4-BE49-F238E27FC236}">
                      <a16:creationId xmlns="" xmlns:a16="http://schemas.microsoft.com/office/drawing/2014/main" id="{35D5D0EC-3D35-4678-88D2-3840DBB63F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6345"/>
                  <a:ext cx="780" cy="4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9*10</a:t>
                  </a: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12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pps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856" name="Rectangle 184">
                  <a:extLst>
                    <a:ext uri="{FF2B5EF4-FFF2-40B4-BE49-F238E27FC236}">
                      <a16:creationId xmlns="" xmlns:a16="http://schemas.microsoft.com/office/drawing/2014/main" id="{553B6185-E122-4C03-B797-88E68F90A3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0" y="6345"/>
                  <a:ext cx="866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857" name="Group 185">
                <a:extLst>
                  <a:ext uri="{FF2B5EF4-FFF2-40B4-BE49-F238E27FC236}">
                    <a16:creationId xmlns="" xmlns:a16="http://schemas.microsoft.com/office/drawing/2014/main" id="{765A05DC-37BC-40FD-A051-8C17461005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6806"/>
                <a:ext cx="583" cy="577"/>
                <a:chOff x="0" y="6806"/>
                <a:chExt cx="583" cy="577"/>
              </a:xfrm>
            </p:grpSpPr>
            <p:sp>
              <p:nvSpPr>
                <p:cNvPr id="284858" name="Rectangle 186">
                  <a:extLst>
                    <a:ext uri="{FF2B5EF4-FFF2-40B4-BE49-F238E27FC236}">
                      <a16:creationId xmlns="" xmlns:a16="http://schemas.microsoft.com/office/drawing/2014/main" id="{D4B8B0C2-FF9A-4663-B136-34EF314260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6806"/>
                  <a:ext cx="497" cy="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40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Ar</a:t>
                  </a: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8+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859" name="Rectangle 187">
                  <a:extLst>
                    <a:ext uri="{FF2B5EF4-FFF2-40B4-BE49-F238E27FC236}">
                      <a16:creationId xmlns="" xmlns:a16="http://schemas.microsoft.com/office/drawing/2014/main" id="{0C4B33A9-8A09-4420-8E33-050ABAAE00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6806"/>
                  <a:ext cx="583" cy="57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860" name="Group 188">
                <a:extLst>
                  <a:ext uri="{FF2B5EF4-FFF2-40B4-BE49-F238E27FC236}">
                    <a16:creationId xmlns="" xmlns:a16="http://schemas.microsoft.com/office/drawing/2014/main" id="{CD96FABD-D211-4451-B45E-4C17D63170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83" y="6806"/>
                <a:ext cx="725" cy="577"/>
                <a:chOff x="583" y="6806"/>
                <a:chExt cx="725" cy="577"/>
              </a:xfrm>
            </p:grpSpPr>
            <p:sp>
              <p:nvSpPr>
                <p:cNvPr id="284861" name="Rectangle 189">
                  <a:extLst>
                    <a:ext uri="{FF2B5EF4-FFF2-40B4-BE49-F238E27FC236}">
                      <a16:creationId xmlns="" xmlns:a16="http://schemas.microsoft.com/office/drawing/2014/main" id="{B94256F5-14F9-45C5-BE05-379C92EFCD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6" y="6806"/>
                  <a:ext cx="639" cy="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19.9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862" name="Rectangle 190">
                  <a:extLst>
                    <a:ext uri="{FF2B5EF4-FFF2-40B4-BE49-F238E27FC236}">
                      <a16:creationId xmlns="" xmlns:a16="http://schemas.microsoft.com/office/drawing/2014/main" id="{EFCD8E12-570D-47C5-B80C-878E443F2C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3" y="6806"/>
                  <a:ext cx="725" cy="57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863" name="Group 191">
                <a:extLst>
                  <a:ext uri="{FF2B5EF4-FFF2-40B4-BE49-F238E27FC236}">
                    <a16:creationId xmlns="" xmlns:a16="http://schemas.microsoft.com/office/drawing/2014/main" id="{38F69BD2-B044-426C-920F-B45F4CDE1D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08" y="6806"/>
                <a:ext cx="596" cy="577"/>
                <a:chOff x="1308" y="6806"/>
                <a:chExt cx="596" cy="577"/>
              </a:xfrm>
            </p:grpSpPr>
            <p:sp>
              <p:nvSpPr>
                <p:cNvPr id="284864" name="Rectangle 192">
                  <a:extLst>
                    <a:ext uri="{FF2B5EF4-FFF2-40B4-BE49-F238E27FC236}">
                      <a16:creationId xmlns="" xmlns:a16="http://schemas.microsoft.com/office/drawing/2014/main" id="{194D4150-3D9F-48FA-A75D-EDE8F06615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51" y="6806"/>
                  <a:ext cx="510" cy="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100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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A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</p:txBody>
            </p:sp>
            <p:sp>
              <p:nvSpPr>
                <p:cNvPr id="284865" name="Rectangle 193">
                  <a:extLst>
                    <a:ext uri="{FF2B5EF4-FFF2-40B4-BE49-F238E27FC236}">
                      <a16:creationId xmlns="" xmlns:a16="http://schemas.microsoft.com/office/drawing/2014/main" id="{754D9334-25EE-446E-B322-51E1B0EAE4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8" y="6806"/>
                  <a:ext cx="596" cy="57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866" name="Group 194">
                <a:extLst>
                  <a:ext uri="{FF2B5EF4-FFF2-40B4-BE49-F238E27FC236}">
                    <a16:creationId xmlns="" xmlns:a16="http://schemas.microsoft.com/office/drawing/2014/main" id="{2BC99133-3ACD-438F-820E-8DDEA6E302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04" y="6806"/>
                <a:ext cx="866" cy="577"/>
                <a:chOff x="1904" y="6806"/>
                <a:chExt cx="866" cy="577"/>
              </a:xfrm>
            </p:grpSpPr>
            <p:sp>
              <p:nvSpPr>
                <p:cNvPr id="284867" name="Rectangle 195">
                  <a:extLst>
                    <a:ext uri="{FF2B5EF4-FFF2-40B4-BE49-F238E27FC236}">
                      <a16:creationId xmlns="" xmlns:a16="http://schemas.microsoft.com/office/drawing/2014/main" id="{44A71135-1885-4703-9C4B-740793004E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7" y="6806"/>
                  <a:ext cx="780" cy="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35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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A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</p:txBody>
            </p:sp>
            <p:sp>
              <p:nvSpPr>
                <p:cNvPr id="284868" name="Rectangle 196">
                  <a:extLst>
                    <a:ext uri="{FF2B5EF4-FFF2-40B4-BE49-F238E27FC236}">
                      <a16:creationId xmlns="" xmlns:a16="http://schemas.microsoft.com/office/drawing/2014/main" id="{7AE9EDE0-06B2-4918-8A54-FB8DC6AF72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4" y="6806"/>
                  <a:ext cx="866" cy="57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869" name="Group 197">
                <a:extLst>
                  <a:ext uri="{FF2B5EF4-FFF2-40B4-BE49-F238E27FC236}">
                    <a16:creationId xmlns="" xmlns:a16="http://schemas.microsoft.com/office/drawing/2014/main" id="{0B059BF0-8462-4D2B-AF5B-08A03EB85D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70" y="6806"/>
                <a:ext cx="866" cy="577"/>
                <a:chOff x="2770" y="6806"/>
                <a:chExt cx="866" cy="577"/>
              </a:xfrm>
            </p:grpSpPr>
            <p:sp>
              <p:nvSpPr>
                <p:cNvPr id="284870" name="Rectangle 198">
                  <a:extLst>
                    <a:ext uri="{FF2B5EF4-FFF2-40B4-BE49-F238E27FC236}">
                      <a16:creationId xmlns="" xmlns:a16="http://schemas.microsoft.com/office/drawing/2014/main" id="{90023179-AD75-475E-A22B-006431C34A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6806"/>
                  <a:ext cx="780" cy="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1*10</a:t>
                  </a: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13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pps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871" name="Rectangle 199">
                  <a:extLst>
                    <a:ext uri="{FF2B5EF4-FFF2-40B4-BE49-F238E27FC236}">
                      <a16:creationId xmlns="" xmlns:a16="http://schemas.microsoft.com/office/drawing/2014/main" id="{CCAAE23C-7459-474A-ACB8-6732F12A15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0" y="6806"/>
                  <a:ext cx="866" cy="577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872" name="Group 200">
                <a:extLst>
                  <a:ext uri="{FF2B5EF4-FFF2-40B4-BE49-F238E27FC236}">
                    <a16:creationId xmlns="" xmlns:a16="http://schemas.microsoft.com/office/drawing/2014/main" id="{731E5B08-F27E-47A9-BE05-69088692C1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7383"/>
                <a:ext cx="583" cy="461"/>
                <a:chOff x="0" y="7383"/>
                <a:chExt cx="583" cy="461"/>
              </a:xfrm>
            </p:grpSpPr>
            <p:sp>
              <p:nvSpPr>
                <p:cNvPr id="284873" name="Rectangle 201">
                  <a:extLst>
                    <a:ext uri="{FF2B5EF4-FFF2-40B4-BE49-F238E27FC236}">
                      <a16:creationId xmlns="" xmlns:a16="http://schemas.microsoft.com/office/drawing/2014/main" id="{EACD25F4-CC5D-43D5-8614-F3C64B4BE1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7383"/>
                  <a:ext cx="497" cy="4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48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Ca</a:t>
                  </a: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5+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874" name="Rectangle 202">
                  <a:extLst>
                    <a:ext uri="{FF2B5EF4-FFF2-40B4-BE49-F238E27FC236}">
                      <a16:creationId xmlns="" xmlns:a16="http://schemas.microsoft.com/office/drawing/2014/main" id="{34257BC1-2DB2-4FC4-BCD9-DE209FFA63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7383"/>
                  <a:ext cx="583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875" name="Group 203">
                <a:extLst>
                  <a:ext uri="{FF2B5EF4-FFF2-40B4-BE49-F238E27FC236}">
                    <a16:creationId xmlns="" xmlns:a16="http://schemas.microsoft.com/office/drawing/2014/main" id="{4DDF336D-04D9-439F-B664-DB950C1B4F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83" y="7383"/>
                <a:ext cx="725" cy="461"/>
                <a:chOff x="583" y="7383"/>
                <a:chExt cx="725" cy="461"/>
              </a:xfrm>
            </p:grpSpPr>
            <p:sp>
              <p:nvSpPr>
                <p:cNvPr id="284876" name="Rectangle 204">
                  <a:extLst>
                    <a:ext uri="{FF2B5EF4-FFF2-40B4-BE49-F238E27FC236}">
                      <a16:creationId xmlns="" xmlns:a16="http://schemas.microsoft.com/office/drawing/2014/main" id="{6A64EC07-186C-4894-AC37-49938A76AF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6" y="7383"/>
                  <a:ext cx="639" cy="4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5.3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877" name="Rectangle 205">
                  <a:extLst>
                    <a:ext uri="{FF2B5EF4-FFF2-40B4-BE49-F238E27FC236}">
                      <a16:creationId xmlns="" xmlns:a16="http://schemas.microsoft.com/office/drawing/2014/main" id="{E47D649E-37BF-4A40-B1B4-B5BB115720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3" y="7383"/>
                  <a:ext cx="725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878" name="Group 206">
                <a:extLst>
                  <a:ext uri="{FF2B5EF4-FFF2-40B4-BE49-F238E27FC236}">
                    <a16:creationId xmlns="" xmlns:a16="http://schemas.microsoft.com/office/drawing/2014/main" id="{B535D9C0-7220-47A5-9BF4-27C87A8E65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08" y="7383"/>
                <a:ext cx="596" cy="461"/>
                <a:chOff x="1308" y="7383"/>
                <a:chExt cx="596" cy="461"/>
              </a:xfrm>
            </p:grpSpPr>
            <p:sp>
              <p:nvSpPr>
                <p:cNvPr id="284879" name="Rectangle 207">
                  <a:extLst>
                    <a:ext uri="{FF2B5EF4-FFF2-40B4-BE49-F238E27FC236}">
                      <a16:creationId xmlns="" xmlns:a16="http://schemas.microsoft.com/office/drawing/2014/main" id="{9E240165-AB43-4CBF-B92D-E97100FBC2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51" y="7383"/>
                  <a:ext cx="510" cy="4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60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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A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</p:txBody>
            </p:sp>
            <p:sp>
              <p:nvSpPr>
                <p:cNvPr id="284880" name="Rectangle 208">
                  <a:extLst>
                    <a:ext uri="{FF2B5EF4-FFF2-40B4-BE49-F238E27FC236}">
                      <a16:creationId xmlns="" xmlns:a16="http://schemas.microsoft.com/office/drawing/2014/main" id="{34B4D9AE-7402-49FC-A09A-F437CE7893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8" y="7383"/>
                  <a:ext cx="596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881" name="Group 209">
                <a:extLst>
                  <a:ext uri="{FF2B5EF4-FFF2-40B4-BE49-F238E27FC236}">
                    <a16:creationId xmlns="" xmlns:a16="http://schemas.microsoft.com/office/drawing/2014/main" id="{1C4BDA6A-B941-4237-96E6-33F0187A60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04" y="7383"/>
                <a:ext cx="866" cy="461"/>
                <a:chOff x="1904" y="7383"/>
                <a:chExt cx="866" cy="461"/>
              </a:xfrm>
            </p:grpSpPr>
            <p:sp>
              <p:nvSpPr>
                <p:cNvPr id="284882" name="Rectangle 210">
                  <a:extLst>
                    <a:ext uri="{FF2B5EF4-FFF2-40B4-BE49-F238E27FC236}">
                      <a16:creationId xmlns="" xmlns:a16="http://schemas.microsoft.com/office/drawing/2014/main" id="{2C60DC63-C313-497A-BB1A-E739A6A6AC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7" y="7383"/>
                  <a:ext cx="780" cy="4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22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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A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</p:txBody>
            </p:sp>
            <p:sp>
              <p:nvSpPr>
                <p:cNvPr id="284883" name="Rectangle 211">
                  <a:extLst>
                    <a:ext uri="{FF2B5EF4-FFF2-40B4-BE49-F238E27FC236}">
                      <a16:creationId xmlns="" xmlns:a16="http://schemas.microsoft.com/office/drawing/2014/main" id="{C6F91746-DB59-49D1-BED4-1DDBEA2FBD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4" y="7383"/>
                  <a:ext cx="866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884" name="Group 212">
                <a:extLst>
                  <a:ext uri="{FF2B5EF4-FFF2-40B4-BE49-F238E27FC236}">
                    <a16:creationId xmlns="" xmlns:a16="http://schemas.microsoft.com/office/drawing/2014/main" id="{A57CED54-A1D8-4B2B-B426-FD8FABA168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70" y="7383"/>
                <a:ext cx="866" cy="461"/>
                <a:chOff x="2770" y="7383"/>
                <a:chExt cx="866" cy="461"/>
              </a:xfrm>
            </p:grpSpPr>
            <p:sp>
              <p:nvSpPr>
                <p:cNvPr id="284885" name="Rectangle 213">
                  <a:extLst>
                    <a:ext uri="{FF2B5EF4-FFF2-40B4-BE49-F238E27FC236}">
                      <a16:creationId xmlns="" xmlns:a16="http://schemas.microsoft.com/office/drawing/2014/main" id="{5D74FBED-3D6B-482E-9C0E-778CD629BC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7383"/>
                  <a:ext cx="780" cy="4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7*10</a:t>
                  </a: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12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pps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886" name="Rectangle 214">
                  <a:extLst>
                    <a:ext uri="{FF2B5EF4-FFF2-40B4-BE49-F238E27FC236}">
                      <a16:creationId xmlns="" xmlns:a16="http://schemas.microsoft.com/office/drawing/2014/main" id="{0B167559-CAC1-48A7-83A0-D10D667E98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0" y="7383"/>
                  <a:ext cx="866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887" name="Group 215">
                <a:extLst>
                  <a:ext uri="{FF2B5EF4-FFF2-40B4-BE49-F238E27FC236}">
                    <a16:creationId xmlns="" xmlns:a16="http://schemas.microsoft.com/office/drawing/2014/main" id="{FF6380EC-2118-4160-B8A5-173666E0B72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7844"/>
                <a:ext cx="583" cy="461"/>
                <a:chOff x="0" y="7844"/>
                <a:chExt cx="583" cy="461"/>
              </a:xfrm>
            </p:grpSpPr>
            <p:sp>
              <p:nvSpPr>
                <p:cNvPr id="284888" name="Rectangle 216">
                  <a:extLst>
                    <a:ext uri="{FF2B5EF4-FFF2-40B4-BE49-F238E27FC236}">
                      <a16:creationId xmlns="" xmlns:a16="http://schemas.microsoft.com/office/drawing/2014/main" id="{C889CC30-B9DC-4E58-902A-AA483FD18E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7844"/>
                  <a:ext cx="497" cy="4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48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Ca</a:t>
                  </a: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9+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889" name="Rectangle 217">
                  <a:extLst>
                    <a:ext uri="{FF2B5EF4-FFF2-40B4-BE49-F238E27FC236}">
                      <a16:creationId xmlns="" xmlns:a16="http://schemas.microsoft.com/office/drawing/2014/main" id="{8EF3388A-3626-4B9D-AEBB-4D3D0F8E5A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7844"/>
                  <a:ext cx="583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890" name="Group 218">
                <a:extLst>
                  <a:ext uri="{FF2B5EF4-FFF2-40B4-BE49-F238E27FC236}">
                    <a16:creationId xmlns="" xmlns:a16="http://schemas.microsoft.com/office/drawing/2014/main" id="{0A29B9AB-E6EB-420E-8B72-28084376B6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83" y="7844"/>
                <a:ext cx="725" cy="461"/>
                <a:chOff x="583" y="7844"/>
                <a:chExt cx="725" cy="461"/>
              </a:xfrm>
            </p:grpSpPr>
            <p:sp>
              <p:nvSpPr>
                <p:cNvPr id="284891" name="Rectangle 219">
                  <a:extLst>
                    <a:ext uri="{FF2B5EF4-FFF2-40B4-BE49-F238E27FC236}">
                      <a16:creationId xmlns="" xmlns:a16="http://schemas.microsoft.com/office/drawing/2014/main" id="{8006C816-C9B0-4CA8-A4C6-24BD7530BE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6" y="7844"/>
                  <a:ext cx="639" cy="4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19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892" name="Rectangle 220">
                  <a:extLst>
                    <a:ext uri="{FF2B5EF4-FFF2-40B4-BE49-F238E27FC236}">
                      <a16:creationId xmlns="" xmlns:a16="http://schemas.microsoft.com/office/drawing/2014/main" id="{1AB5B96C-6999-487F-8896-94BCCDAADF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3" y="7844"/>
                  <a:ext cx="725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893" name="Group 221">
                <a:extLst>
                  <a:ext uri="{FF2B5EF4-FFF2-40B4-BE49-F238E27FC236}">
                    <a16:creationId xmlns="" xmlns:a16="http://schemas.microsoft.com/office/drawing/2014/main" id="{B7F94E9A-B997-4DC4-AA2C-21C42F25F6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08" y="7844"/>
                <a:ext cx="596" cy="461"/>
                <a:chOff x="1308" y="7844"/>
                <a:chExt cx="596" cy="461"/>
              </a:xfrm>
            </p:grpSpPr>
            <p:sp>
              <p:nvSpPr>
                <p:cNvPr id="284894" name="Rectangle 222">
                  <a:extLst>
                    <a:ext uri="{FF2B5EF4-FFF2-40B4-BE49-F238E27FC236}">
                      <a16:creationId xmlns="" xmlns:a16="http://schemas.microsoft.com/office/drawing/2014/main" id="{489F8DB7-E0A2-48E8-89DD-2F9BAF6372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51" y="7844"/>
                  <a:ext cx="510" cy="4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30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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A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</p:txBody>
            </p:sp>
            <p:sp>
              <p:nvSpPr>
                <p:cNvPr id="284895" name="Rectangle 223">
                  <a:extLst>
                    <a:ext uri="{FF2B5EF4-FFF2-40B4-BE49-F238E27FC236}">
                      <a16:creationId xmlns="" xmlns:a16="http://schemas.microsoft.com/office/drawing/2014/main" id="{A186A5EB-3DCA-42A6-A817-9BFB5A9C10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8" y="7844"/>
                  <a:ext cx="596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896" name="Group 224">
                <a:extLst>
                  <a:ext uri="{FF2B5EF4-FFF2-40B4-BE49-F238E27FC236}">
                    <a16:creationId xmlns="" xmlns:a16="http://schemas.microsoft.com/office/drawing/2014/main" id="{73062D5E-34DA-4AC3-A811-AC884FE4DF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04" y="7844"/>
                <a:ext cx="866" cy="461"/>
                <a:chOff x="1904" y="7844"/>
                <a:chExt cx="866" cy="461"/>
              </a:xfrm>
            </p:grpSpPr>
            <p:sp>
              <p:nvSpPr>
                <p:cNvPr id="284897" name="Rectangle 225">
                  <a:extLst>
                    <a:ext uri="{FF2B5EF4-FFF2-40B4-BE49-F238E27FC236}">
                      <a16:creationId xmlns="" xmlns:a16="http://schemas.microsoft.com/office/drawing/2014/main" id="{960D43E5-102D-46BC-A96A-452CB9AD2B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7" y="7844"/>
                  <a:ext cx="780" cy="4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10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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A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</p:txBody>
            </p:sp>
            <p:sp>
              <p:nvSpPr>
                <p:cNvPr id="284898" name="Rectangle 226">
                  <a:extLst>
                    <a:ext uri="{FF2B5EF4-FFF2-40B4-BE49-F238E27FC236}">
                      <a16:creationId xmlns="" xmlns:a16="http://schemas.microsoft.com/office/drawing/2014/main" id="{41E03179-7E02-4CA9-8AFC-47FC37E6EA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4" y="7844"/>
                  <a:ext cx="866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899" name="Group 227">
                <a:extLst>
                  <a:ext uri="{FF2B5EF4-FFF2-40B4-BE49-F238E27FC236}">
                    <a16:creationId xmlns="" xmlns:a16="http://schemas.microsoft.com/office/drawing/2014/main" id="{A88112A2-9145-48E5-A362-95EAEC31E8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70" y="7844"/>
                <a:ext cx="866" cy="461"/>
                <a:chOff x="2770" y="7844"/>
                <a:chExt cx="866" cy="461"/>
              </a:xfrm>
            </p:grpSpPr>
            <p:sp>
              <p:nvSpPr>
                <p:cNvPr id="284900" name="Rectangle 228">
                  <a:extLst>
                    <a:ext uri="{FF2B5EF4-FFF2-40B4-BE49-F238E27FC236}">
                      <a16:creationId xmlns="" xmlns:a16="http://schemas.microsoft.com/office/drawing/2014/main" id="{3532F2DE-2B2C-40B7-A011-DFBCCDCFA2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7844"/>
                  <a:ext cx="780" cy="4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3*10</a:t>
                  </a: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12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pps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901" name="Rectangle 229">
                  <a:extLst>
                    <a:ext uri="{FF2B5EF4-FFF2-40B4-BE49-F238E27FC236}">
                      <a16:creationId xmlns="" xmlns:a16="http://schemas.microsoft.com/office/drawing/2014/main" id="{99F7C52E-4468-41D3-9E11-3209027BD5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0" y="7844"/>
                  <a:ext cx="866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902" name="Group 230">
                <a:extLst>
                  <a:ext uri="{FF2B5EF4-FFF2-40B4-BE49-F238E27FC236}">
                    <a16:creationId xmlns="" xmlns:a16="http://schemas.microsoft.com/office/drawing/2014/main" id="{9D3F4755-9FE1-43FD-854F-973D2470F4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8305"/>
                <a:ext cx="583" cy="461"/>
                <a:chOff x="0" y="8305"/>
                <a:chExt cx="583" cy="461"/>
              </a:xfrm>
            </p:grpSpPr>
            <p:sp>
              <p:nvSpPr>
                <p:cNvPr id="284903" name="Rectangle 231">
                  <a:extLst>
                    <a:ext uri="{FF2B5EF4-FFF2-40B4-BE49-F238E27FC236}">
                      <a16:creationId xmlns="" xmlns:a16="http://schemas.microsoft.com/office/drawing/2014/main" id="{78F1B389-37B2-4FC9-BAD1-FE5DADD0B9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8305"/>
                  <a:ext cx="497" cy="4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86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Kr</a:t>
                  </a: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9+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904" name="Rectangle 232">
                  <a:extLst>
                    <a:ext uri="{FF2B5EF4-FFF2-40B4-BE49-F238E27FC236}">
                      <a16:creationId xmlns="" xmlns:a16="http://schemas.microsoft.com/office/drawing/2014/main" id="{500F1D8E-B28F-4092-8E7A-6C6F395FE4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8305"/>
                  <a:ext cx="583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905" name="Group 233">
                <a:extLst>
                  <a:ext uri="{FF2B5EF4-FFF2-40B4-BE49-F238E27FC236}">
                    <a16:creationId xmlns="" xmlns:a16="http://schemas.microsoft.com/office/drawing/2014/main" id="{8334EDAA-1616-4831-A66B-0690D54B06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83" y="8305"/>
                <a:ext cx="725" cy="461"/>
                <a:chOff x="583" y="8305"/>
                <a:chExt cx="725" cy="461"/>
              </a:xfrm>
            </p:grpSpPr>
            <p:sp>
              <p:nvSpPr>
                <p:cNvPr id="284906" name="Rectangle 234">
                  <a:extLst>
                    <a:ext uri="{FF2B5EF4-FFF2-40B4-BE49-F238E27FC236}">
                      <a16:creationId xmlns="" xmlns:a16="http://schemas.microsoft.com/office/drawing/2014/main" id="{EE535B44-2D21-49B9-AEDB-9A53C4D4C4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6" y="8305"/>
                  <a:ext cx="639" cy="4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5.1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907" name="Rectangle 235">
                  <a:extLst>
                    <a:ext uri="{FF2B5EF4-FFF2-40B4-BE49-F238E27FC236}">
                      <a16:creationId xmlns="" xmlns:a16="http://schemas.microsoft.com/office/drawing/2014/main" id="{6DA715AC-1BC4-454D-AB99-2D5368F9B2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3" y="8305"/>
                  <a:ext cx="725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908" name="Group 236">
                <a:extLst>
                  <a:ext uri="{FF2B5EF4-FFF2-40B4-BE49-F238E27FC236}">
                    <a16:creationId xmlns="" xmlns:a16="http://schemas.microsoft.com/office/drawing/2014/main" id="{2B46366C-3104-4420-951B-9F6FA8C830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08" y="8305"/>
                <a:ext cx="596" cy="461"/>
                <a:chOff x="1308" y="8305"/>
                <a:chExt cx="596" cy="461"/>
              </a:xfrm>
            </p:grpSpPr>
            <p:sp>
              <p:nvSpPr>
                <p:cNvPr id="284909" name="Rectangle 237">
                  <a:extLst>
                    <a:ext uri="{FF2B5EF4-FFF2-40B4-BE49-F238E27FC236}">
                      <a16:creationId xmlns="" xmlns:a16="http://schemas.microsoft.com/office/drawing/2014/main" id="{202A3D1B-05E5-441B-96D8-C945967045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51" y="8305"/>
                  <a:ext cx="510" cy="4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60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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A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</p:txBody>
            </p:sp>
            <p:sp>
              <p:nvSpPr>
                <p:cNvPr id="284910" name="Rectangle 238">
                  <a:extLst>
                    <a:ext uri="{FF2B5EF4-FFF2-40B4-BE49-F238E27FC236}">
                      <a16:creationId xmlns="" xmlns:a16="http://schemas.microsoft.com/office/drawing/2014/main" id="{DB8881A5-9248-4940-8EC5-70031E6B62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8" y="8305"/>
                  <a:ext cx="596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911" name="Group 239">
                <a:extLst>
                  <a:ext uri="{FF2B5EF4-FFF2-40B4-BE49-F238E27FC236}">
                    <a16:creationId xmlns="" xmlns:a16="http://schemas.microsoft.com/office/drawing/2014/main" id="{974D4EE8-75EB-4C7E-A800-B9CCDCBCF1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04" y="8305"/>
                <a:ext cx="866" cy="461"/>
                <a:chOff x="1904" y="8305"/>
                <a:chExt cx="866" cy="461"/>
              </a:xfrm>
            </p:grpSpPr>
            <p:sp>
              <p:nvSpPr>
                <p:cNvPr id="284912" name="Rectangle 240">
                  <a:extLst>
                    <a:ext uri="{FF2B5EF4-FFF2-40B4-BE49-F238E27FC236}">
                      <a16:creationId xmlns="" xmlns:a16="http://schemas.microsoft.com/office/drawing/2014/main" id="{40ED536B-18A8-4667-9D04-65F928FE9C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7" y="8305"/>
                  <a:ext cx="780" cy="4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10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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A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</p:txBody>
            </p:sp>
            <p:sp>
              <p:nvSpPr>
                <p:cNvPr id="284913" name="Rectangle 241">
                  <a:extLst>
                    <a:ext uri="{FF2B5EF4-FFF2-40B4-BE49-F238E27FC236}">
                      <a16:creationId xmlns="" xmlns:a16="http://schemas.microsoft.com/office/drawing/2014/main" id="{D001ADA9-D7C9-4454-818F-03FC362EE2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4" y="8305"/>
                  <a:ext cx="866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914" name="Group 242">
                <a:extLst>
                  <a:ext uri="{FF2B5EF4-FFF2-40B4-BE49-F238E27FC236}">
                    <a16:creationId xmlns="" xmlns:a16="http://schemas.microsoft.com/office/drawing/2014/main" id="{C19AACB3-C293-4D96-AE36-F81516D4059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70" y="8305"/>
                <a:ext cx="866" cy="461"/>
                <a:chOff x="2770" y="8305"/>
                <a:chExt cx="866" cy="461"/>
              </a:xfrm>
            </p:grpSpPr>
            <p:sp>
              <p:nvSpPr>
                <p:cNvPr id="284915" name="Rectangle 243">
                  <a:extLst>
                    <a:ext uri="{FF2B5EF4-FFF2-40B4-BE49-F238E27FC236}">
                      <a16:creationId xmlns="" xmlns:a16="http://schemas.microsoft.com/office/drawing/2014/main" id="{D5863991-C822-4424-9A18-93C7BDCF65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8305"/>
                  <a:ext cx="780" cy="4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2*10</a:t>
                  </a: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12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pps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916" name="Rectangle 244">
                  <a:extLst>
                    <a:ext uri="{FF2B5EF4-FFF2-40B4-BE49-F238E27FC236}">
                      <a16:creationId xmlns="" xmlns:a16="http://schemas.microsoft.com/office/drawing/2014/main" id="{452627EC-F693-41D0-AB64-C3BE9F1EE2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0" y="8305"/>
                  <a:ext cx="866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917" name="Group 245">
                <a:extLst>
                  <a:ext uri="{FF2B5EF4-FFF2-40B4-BE49-F238E27FC236}">
                    <a16:creationId xmlns="" xmlns:a16="http://schemas.microsoft.com/office/drawing/2014/main" id="{D8CF5B99-8CB7-476B-B642-C9ACD83F44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8766"/>
                <a:ext cx="583" cy="634"/>
                <a:chOff x="0" y="8766"/>
                <a:chExt cx="583" cy="634"/>
              </a:xfrm>
            </p:grpSpPr>
            <p:sp>
              <p:nvSpPr>
                <p:cNvPr id="284918" name="Rectangle 246">
                  <a:extLst>
                    <a:ext uri="{FF2B5EF4-FFF2-40B4-BE49-F238E27FC236}">
                      <a16:creationId xmlns="" xmlns:a16="http://schemas.microsoft.com/office/drawing/2014/main" id="{DAF51E99-19CC-48E2-AC42-1D3282F981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8766"/>
                  <a:ext cx="497" cy="6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136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Xe</a:t>
                  </a: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14+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919" name="Rectangle 247">
                  <a:extLst>
                    <a:ext uri="{FF2B5EF4-FFF2-40B4-BE49-F238E27FC236}">
                      <a16:creationId xmlns="" xmlns:a16="http://schemas.microsoft.com/office/drawing/2014/main" id="{6AF2EA5F-2D31-44B8-B2AD-523648937B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8766"/>
                  <a:ext cx="583" cy="63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920" name="Group 248">
                <a:extLst>
                  <a:ext uri="{FF2B5EF4-FFF2-40B4-BE49-F238E27FC236}">
                    <a16:creationId xmlns="" xmlns:a16="http://schemas.microsoft.com/office/drawing/2014/main" id="{FE8C18E9-014C-4D23-A18D-956F531700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83" y="8766"/>
                <a:ext cx="725" cy="634"/>
                <a:chOff x="583" y="8766"/>
                <a:chExt cx="725" cy="634"/>
              </a:xfrm>
            </p:grpSpPr>
            <p:sp>
              <p:nvSpPr>
                <p:cNvPr id="284921" name="Rectangle 249">
                  <a:extLst>
                    <a:ext uri="{FF2B5EF4-FFF2-40B4-BE49-F238E27FC236}">
                      <a16:creationId xmlns="" xmlns:a16="http://schemas.microsoft.com/office/drawing/2014/main" id="{78CFD4A2-A47E-4E86-BDBC-732F793B6F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6" y="8766"/>
                  <a:ext cx="639" cy="6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4.4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922" name="Rectangle 250">
                  <a:extLst>
                    <a:ext uri="{FF2B5EF4-FFF2-40B4-BE49-F238E27FC236}">
                      <a16:creationId xmlns="" xmlns:a16="http://schemas.microsoft.com/office/drawing/2014/main" id="{E00A0445-ABB2-4B74-A4C6-DBDBE5A9B5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3" y="8766"/>
                  <a:ext cx="725" cy="63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923" name="Group 251">
                <a:extLst>
                  <a:ext uri="{FF2B5EF4-FFF2-40B4-BE49-F238E27FC236}">
                    <a16:creationId xmlns="" xmlns:a16="http://schemas.microsoft.com/office/drawing/2014/main" id="{D588697E-E44A-4A67-B620-D0690F67E2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08" y="8766"/>
                <a:ext cx="596" cy="634"/>
                <a:chOff x="1308" y="8766"/>
                <a:chExt cx="596" cy="634"/>
              </a:xfrm>
            </p:grpSpPr>
            <p:sp>
              <p:nvSpPr>
                <p:cNvPr id="284924" name="Rectangle 252">
                  <a:extLst>
                    <a:ext uri="{FF2B5EF4-FFF2-40B4-BE49-F238E27FC236}">
                      <a16:creationId xmlns="" xmlns:a16="http://schemas.microsoft.com/office/drawing/2014/main" id="{C1E7FECD-266D-4487-B89D-7D6E524519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51" y="8766"/>
                  <a:ext cx="510" cy="6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5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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A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</p:txBody>
            </p:sp>
            <p:sp>
              <p:nvSpPr>
                <p:cNvPr id="284925" name="Rectangle 253">
                  <a:extLst>
                    <a:ext uri="{FF2B5EF4-FFF2-40B4-BE49-F238E27FC236}">
                      <a16:creationId xmlns="" xmlns:a16="http://schemas.microsoft.com/office/drawing/2014/main" id="{8F842E23-3D29-4E40-93EC-1598DC7846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8" y="8766"/>
                  <a:ext cx="596" cy="63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926" name="Group 254">
                <a:extLst>
                  <a:ext uri="{FF2B5EF4-FFF2-40B4-BE49-F238E27FC236}">
                    <a16:creationId xmlns="" xmlns:a16="http://schemas.microsoft.com/office/drawing/2014/main" id="{6C68C6A5-B2D4-4317-B72E-3979569C6F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04" y="8766"/>
                <a:ext cx="866" cy="634"/>
                <a:chOff x="1904" y="8766"/>
                <a:chExt cx="866" cy="634"/>
              </a:xfrm>
            </p:grpSpPr>
            <p:sp>
              <p:nvSpPr>
                <p:cNvPr id="284927" name="Rectangle 255">
                  <a:extLst>
                    <a:ext uri="{FF2B5EF4-FFF2-40B4-BE49-F238E27FC236}">
                      <a16:creationId xmlns="" xmlns:a16="http://schemas.microsoft.com/office/drawing/2014/main" id="{4202337D-1E4A-4002-8402-2F8EAE9E68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7" y="8766"/>
                  <a:ext cx="780" cy="6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0.2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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A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</p:txBody>
            </p:sp>
            <p:sp>
              <p:nvSpPr>
                <p:cNvPr id="284928" name="Rectangle 256">
                  <a:extLst>
                    <a:ext uri="{FF2B5EF4-FFF2-40B4-BE49-F238E27FC236}">
                      <a16:creationId xmlns="" xmlns:a16="http://schemas.microsoft.com/office/drawing/2014/main" id="{8FA63EE0-3383-483D-B3AF-10542A159B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4" y="8766"/>
                  <a:ext cx="866" cy="63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929" name="Group 257">
                <a:extLst>
                  <a:ext uri="{FF2B5EF4-FFF2-40B4-BE49-F238E27FC236}">
                    <a16:creationId xmlns="" xmlns:a16="http://schemas.microsoft.com/office/drawing/2014/main" id="{DF9EA0C3-60AA-4E8B-A913-797EE71D84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70" y="8766"/>
                <a:ext cx="866" cy="634"/>
                <a:chOff x="2770" y="8766"/>
                <a:chExt cx="866" cy="634"/>
              </a:xfrm>
            </p:grpSpPr>
            <p:sp>
              <p:nvSpPr>
                <p:cNvPr id="284930" name="Rectangle 258">
                  <a:extLst>
                    <a:ext uri="{FF2B5EF4-FFF2-40B4-BE49-F238E27FC236}">
                      <a16:creationId xmlns="" xmlns:a16="http://schemas.microsoft.com/office/drawing/2014/main" id="{6FFCCABD-D597-440A-83EF-5CD10646BA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8766"/>
                  <a:ext cx="780" cy="6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3*10</a:t>
                  </a:r>
                  <a:r>
                    <a:rPr kumimoji="0" lang="en-GB" altLang="ru-RU" sz="18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10</a:t>
                  </a:r>
                  <a:r>
                    <a:rPr kumimoji="0" lang="en-GB" altLang="ru-RU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pps</a:t>
                  </a:r>
                  <a:endParaRPr kumimoji="0" lang="en-GB" alt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931" name="Rectangle 259">
                  <a:extLst>
                    <a:ext uri="{FF2B5EF4-FFF2-40B4-BE49-F238E27FC236}">
                      <a16:creationId xmlns="" xmlns:a16="http://schemas.microsoft.com/office/drawing/2014/main" id="{447D4448-4494-45E4-A1E2-5C69483265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0" y="8766"/>
                  <a:ext cx="866" cy="63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Cyr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84932" name="Text Box 260">
            <a:extLst>
              <a:ext uri="{FF2B5EF4-FFF2-40B4-BE49-F238E27FC236}">
                <a16:creationId xmlns="" xmlns:a16="http://schemas.microsoft.com/office/drawing/2014/main" id="{D6997BD8-E542-4D61-A711-1A0A37BB5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15888"/>
            <a:ext cx="7753350" cy="519112"/>
          </a:xfrm>
          <a:prstGeom prst="rect">
            <a:avLst/>
          </a:prstGeom>
          <a:noFill/>
          <a:ln>
            <a:noFill/>
          </a:ln>
          <a:effectLst>
            <a:outerShdw dist="117088" dir="2436078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800" b="1" i="0" u="none" strike="noStrike" kern="1200" cap="none" spc="0" normalizeH="0" baseline="0" noProof="0">
                <a:ln>
                  <a:noFill/>
                </a:ln>
                <a:solidFill>
                  <a:srgbClr val="FFD72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U400 </a:t>
            </a:r>
            <a:r>
              <a:rPr kumimoji="0" lang="en-US" altLang="ru-RU" sz="2800" b="1" i="0" u="none" strike="noStrike" kern="1200" cap="none" spc="0" normalizeH="0" baseline="0" noProof="0">
                <a:ln>
                  <a:noFill/>
                </a:ln>
                <a:solidFill>
                  <a:srgbClr val="FFD72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Beam parameters</a:t>
            </a:r>
            <a:endParaRPr kumimoji="0" lang="ru-RU" altLang="ru-RU" sz="2800" b="1" i="0" u="none" strike="noStrike" kern="1200" cap="none" spc="0" normalizeH="0" baseline="0" noProof="0">
              <a:ln>
                <a:noFill/>
              </a:ln>
              <a:solidFill>
                <a:srgbClr val="FFD72D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4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4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8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84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9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">
            <a:extLst>
              <a:ext uri="{FF2B5EF4-FFF2-40B4-BE49-F238E27FC236}">
                <a16:creationId xmlns="" xmlns:a16="http://schemas.microsoft.com/office/drawing/2014/main" id="{A85E7ECA-CCC5-433E-AACC-37C28CEF0CA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B7D6A1-9515-4243-BF41-49E447A9117D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CCEC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98338" name="Text Box 2">
            <a:extLst>
              <a:ext uri="{FF2B5EF4-FFF2-40B4-BE49-F238E27FC236}">
                <a16:creationId xmlns="" xmlns:a16="http://schemas.microsoft.com/office/drawing/2014/main" id="{5075205E-9340-4F95-9AFD-9EB5F556A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80963"/>
            <a:ext cx="83534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EECD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Efficiency of transporting a </a:t>
            </a:r>
            <a:r>
              <a:rPr kumimoji="0" lang="en-US" altLang="ru-RU" sz="2400" b="1" i="0" u="none" strike="noStrike" kern="1200" cap="none" spc="0" normalizeH="0" baseline="30000" noProof="0">
                <a:ln>
                  <a:noFill/>
                </a:ln>
                <a:solidFill>
                  <a:srgbClr val="EECD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48</a:t>
            </a:r>
            <a:r>
              <a:rPr kumimoji="0" lang="en-US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EECD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Ca</a:t>
            </a:r>
            <a:r>
              <a:rPr kumimoji="0" lang="en-US" altLang="ru-RU" sz="2400" b="1" i="0" u="none" strike="noStrike" kern="1200" cap="none" spc="0" normalizeH="0" baseline="30000" noProof="0">
                <a:ln>
                  <a:noFill/>
                </a:ln>
                <a:solidFill>
                  <a:srgbClr val="EECD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5+</a:t>
            </a:r>
            <a:r>
              <a:rPr kumimoji="0" lang="en-US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EECD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beam</a:t>
            </a:r>
            <a:r>
              <a:rPr kumimoji="0" lang="en-US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from the ECR source to a physical target</a:t>
            </a:r>
            <a:endParaRPr kumimoji="0" lang="ru-RU" altLang="ru-RU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graphicFrame>
        <p:nvGraphicFramePr>
          <p:cNvPr id="398625" name="Group 289">
            <a:extLst>
              <a:ext uri="{FF2B5EF4-FFF2-40B4-BE49-F238E27FC236}">
                <a16:creationId xmlns="" xmlns:a16="http://schemas.microsoft.com/office/drawing/2014/main" id="{B568D7DB-90E0-459D-8939-8019B0B2C3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4788848"/>
              </p:ext>
            </p:extLst>
          </p:nvPr>
        </p:nvGraphicFramePr>
        <p:xfrm>
          <a:off x="107504" y="1340768"/>
          <a:ext cx="8938518" cy="4145280"/>
        </p:xfrm>
        <a:graphic>
          <a:graphicData uri="http://schemas.openxmlformats.org/drawingml/2006/table">
            <a:tbl>
              <a:tblPr/>
              <a:tblGrid>
                <a:gridCol w="1994915">
                  <a:extLst>
                    <a:ext uri="{9D8B030D-6E8A-4147-A177-3AD203B41FA5}">
                      <a16:colId xmlns="" xmlns:a16="http://schemas.microsoft.com/office/drawing/2014/main" val="2861890448"/>
                    </a:ext>
                  </a:extLst>
                </a:gridCol>
                <a:gridCol w="1401999">
                  <a:extLst>
                    <a:ext uri="{9D8B030D-6E8A-4147-A177-3AD203B41FA5}">
                      <a16:colId xmlns="" xmlns:a16="http://schemas.microsoft.com/office/drawing/2014/main" val="1399789667"/>
                    </a:ext>
                  </a:extLst>
                </a:gridCol>
                <a:gridCol w="1049955">
                  <a:extLst>
                    <a:ext uri="{9D8B030D-6E8A-4147-A177-3AD203B41FA5}">
                      <a16:colId xmlns="" xmlns:a16="http://schemas.microsoft.com/office/drawing/2014/main" val="1081083398"/>
                    </a:ext>
                  </a:extLst>
                </a:gridCol>
                <a:gridCol w="910991">
                  <a:extLst>
                    <a:ext uri="{9D8B030D-6E8A-4147-A177-3AD203B41FA5}">
                      <a16:colId xmlns="" xmlns:a16="http://schemas.microsoft.com/office/drawing/2014/main" val="3733685272"/>
                    </a:ext>
                  </a:extLst>
                </a:gridCol>
                <a:gridCol w="699456">
                  <a:extLst>
                    <a:ext uri="{9D8B030D-6E8A-4147-A177-3AD203B41FA5}">
                      <a16:colId xmlns="" xmlns:a16="http://schemas.microsoft.com/office/drawing/2014/main" val="3267409612"/>
                    </a:ext>
                  </a:extLst>
                </a:gridCol>
                <a:gridCol w="701000">
                  <a:extLst>
                    <a:ext uri="{9D8B030D-6E8A-4147-A177-3AD203B41FA5}">
                      <a16:colId xmlns="" xmlns:a16="http://schemas.microsoft.com/office/drawing/2014/main" val="2181641371"/>
                    </a:ext>
                  </a:extLst>
                </a:gridCol>
                <a:gridCol w="699455">
                  <a:extLst>
                    <a:ext uri="{9D8B030D-6E8A-4147-A177-3AD203B41FA5}">
                      <a16:colId xmlns="" xmlns:a16="http://schemas.microsoft.com/office/drawing/2014/main" val="285330268"/>
                    </a:ext>
                  </a:extLst>
                </a:gridCol>
                <a:gridCol w="701000">
                  <a:extLst>
                    <a:ext uri="{9D8B030D-6E8A-4147-A177-3AD203B41FA5}">
                      <a16:colId xmlns="" xmlns:a16="http://schemas.microsoft.com/office/drawing/2014/main" val="1837581194"/>
                    </a:ext>
                  </a:extLst>
                </a:gridCol>
                <a:gridCol w="779747">
                  <a:extLst>
                    <a:ext uri="{9D8B030D-6E8A-4147-A177-3AD203B41FA5}">
                      <a16:colId xmlns="" xmlns:a16="http://schemas.microsoft.com/office/drawing/2014/main" val="2363077082"/>
                    </a:ext>
                  </a:extLst>
                </a:gridCol>
              </a:tblGrid>
              <a:tr h="3727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tabLst>
                          <a:tab pos="922338" algn="l"/>
                        </a:tabLst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tabLst>
                          <a:tab pos="922338" algn="l"/>
                        </a:tabLst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tabLst>
                          <a:tab pos="922338" algn="l"/>
                        </a:tabLst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922338" algn="l"/>
                        </a:tabLst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tabLst>
                          <a:tab pos="922338" algn="l"/>
                        </a:tabLst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tabLst>
                          <a:tab pos="922338" algn="l"/>
                        </a:tabLst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tabLst>
                          <a:tab pos="922338" algn="l"/>
                        </a:tabLst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tabLst>
                          <a:tab pos="922338" algn="l"/>
                        </a:tabLst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tabLst>
                          <a:tab pos="922338" algn="l"/>
                        </a:tabLst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22338" algn="l"/>
                        </a:tabLst>
                      </a:pP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Measuring point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tabLst>
                          <a:tab pos="922338" algn="l"/>
                        </a:tabLst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tabLst>
                          <a:tab pos="922338" algn="l"/>
                        </a:tabLst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tabLst>
                          <a:tab pos="922338" algn="l"/>
                        </a:tabLst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922338" algn="l"/>
                        </a:tabLst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tabLst>
                          <a:tab pos="922338" algn="l"/>
                        </a:tabLst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tabLst>
                          <a:tab pos="922338" algn="l"/>
                        </a:tabLst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tabLst>
                          <a:tab pos="922338" algn="l"/>
                        </a:tabLst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tabLst>
                          <a:tab pos="922338" algn="l"/>
                        </a:tabLst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tabLst>
                          <a:tab pos="922338" algn="l"/>
                        </a:tabLst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22338" algn="l"/>
                        </a:tabLst>
                      </a:pPr>
                      <a:r>
                        <a:rPr kumimoji="0" lang="en-US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intensity</a:t>
                      </a:r>
                      <a:endParaRPr kumimoji="0" lang="en-US" altLang="ru-RU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tabLst>
                          <a:tab pos="922338" algn="l"/>
                        </a:tabLst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tabLst>
                          <a:tab pos="922338" algn="l"/>
                        </a:tabLst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tabLst>
                          <a:tab pos="922338" algn="l"/>
                        </a:tabLst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922338" algn="l"/>
                        </a:tabLst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tabLst>
                          <a:tab pos="922338" algn="l"/>
                        </a:tabLst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tabLst>
                          <a:tab pos="922338" algn="l"/>
                        </a:tabLst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tabLst>
                          <a:tab pos="922338" algn="l"/>
                        </a:tabLst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tabLst>
                          <a:tab pos="922338" algn="l"/>
                        </a:tabLst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tabLst>
                          <a:tab pos="922338" algn="l"/>
                        </a:tabLst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22338" algn="l"/>
                        </a:tabLst>
                      </a:pPr>
                      <a:r>
                        <a:rPr kumimoji="0" lang="en-US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</a:t>
                      </a:r>
                      <a:endParaRPr kumimoji="0" lang="en-US" altLang="ru-RU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 gridSpan="5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tabLst>
                          <a:tab pos="922338" algn="l"/>
                        </a:tabLst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tabLst>
                          <a:tab pos="922338" algn="l"/>
                        </a:tabLst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tabLst>
                          <a:tab pos="922338" algn="l"/>
                        </a:tabLst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922338" algn="l"/>
                        </a:tabLst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tabLst>
                          <a:tab pos="922338" algn="l"/>
                        </a:tabLst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tabLst>
                          <a:tab pos="922338" algn="l"/>
                        </a:tabLst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tabLst>
                          <a:tab pos="922338" algn="l"/>
                        </a:tabLst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tabLst>
                          <a:tab pos="922338" algn="l"/>
                        </a:tabLst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tabLst>
                          <a:tab pos="922338" algn="l"/>
                        </a:tabLst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22338" algn="l"/>
                        </a:tabLst>
                      </a:pPr>
                      <a:r>
                        <a:rPr kumimoji="0" lang="en-US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Transmission factor</a:t>
                      </a:r>
                      <a:endParaRPr kumimoji="0" lang="en-US" altLang="ru-RU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8523686"/>
                  </a:ext>
                </a:extLst>
              </a:tr>
              <a:tr h="6594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ECR source, after separation</a:t>
                      </a:r>
                      <a:endParaRPr kumimoji="0" lang="en-US" alt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kumimoji="0" lang="en-US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en-US" altLang="ru-RU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14  </a:t>
                      </a:r>
                      <a:r>
                        <a:rPr kumimoji="0" lang="en-US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pps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</a:t>
                      </a: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kumimoji="0" lang="en-US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Ae</a:t>
                      </a:r>
                      <a:endParaRPr kumimoji="0" lang="en-US" alt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kumimoji="0" lang="en-US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r>
                        <a:rPr kumimoji="0" lang="en-US" altLang="ru-RU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5+</a:t>
                      </a:r>
                      <a:endParaRPr kumimoji="0" lang="en-US" alt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32%</a:t>
                      </a:r>
                      <a:endParaRPr kumimoji="0" lang="en-US" alt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rowSpan="5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rPr>
                        <a:t>8.5%</a:t>
                      </a:r>
                      <a:endParaRPr kumimoji="0" lang="ru-RU" alt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5543699"/>
                  </a:ext>
                </a:extLst>
              </a:tr>
              <a:tr h="5406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Cyclotron centre</a:t>
                      </a:r>
                      <a:endParaRPr kumimoji="0" lang="en-US" alt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</a:t>
                      </a: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kumimoji="0" lang="en-US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en-US" altLang="ru-RU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13 </a:t>
                      </a:r>
                      <a:r>
                        <a:rPr kumimoji="0" lang="en-US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pps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 </a:t>
                      </a: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kumimoji="0" lang="en-US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Ae</a:t>
                      </a:r>
                      <a:endParaRPr kumimoji="0" lang="en-US" alt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kumimoji="0" lang="en-US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r>
                        <a:rPr kumimoji="0" lang="en-US" altLang="ru-RU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5+</a:t>
                      </a:r>
                      <a:endParaRPr kumimoji="0" lang="ru-RU" alt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81%</a:t>
                      </a:r>
                      <a:endParaRPr kumimoji="0" lang="en-US" alt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13195399"/>
                  </a:ext>
                </a:extLst>
              </a:tr>
              <a:tr h="6594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Extraction radius</a:t>
                      </a:r>
                      <a:endParaRPr kumimoji="0" lang="en-US" alt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</a:t>
                      </a: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kumimoji="0" lang="en-US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en-US" altLang="ru-RU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13 </a:t>
                      </a:r>
                      <a:r>
                        <a:rPr kumimoji="0" lang="en-US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pps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</a:t>
                      </a: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kumimoji="0" lang="en-US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Ae</a:t>
                      </a:r>
                      <a:endParaRPr kumimoji="0" lang="en-US" alt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kumimoji="0" lang="en-US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r>
                        <a:rPr kumimoji="0" lang="en-US" altLang="ru-RU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5+</a:t>
                      </a:r>
                      <a:endParaRPr kumimoji="0" lang="ru-RU" alt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40%</a:t>
                      </a:r>
                      <a:endParaRPr kumimoji="0" lang="en-US" alt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69893864"/>
                  </a:ext>
                </a:extLst>
              </a:tr>
              <a:tr h="6594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Extracted beam (</a:t>
                      </a:r>
                      <a:r>
                        <a:rPr kumimoji="0" lang="en-US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by charge exchange</a:t>
                      </a:r>
                      <a:r>
                        <a:rPr kumimoji="0" lang="en-US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ru-RU" alt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9.7</a:t>
                      </a: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en-US" altLang="ru-RU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12 </a:t>
                      </a:r>
                      <a:r>
                        <a:rPr kumimoji="0" lang="en-US" altLang="ru-RU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pps</a:t>
                      </a:r>
                      <a:endParaRPr kumimoji="0" lang="en-US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 </a:t>
                      </a: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kumimoji="0" lang="en-US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Ae</a:t>
                      </a:r>
                      <a:endParaRPr kumimoji="0" lang="en-US" alt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kumimoji="0" lang="en-US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r>
                        <a:rPr kumimoji="0" lang="en-US" altLang="ru-RU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18+</a:t>
                      </a:r>
                      <a:endParaRPr kumimoji="0" lang="en-US" alt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82%</a:t>
                      </a:r>
                      <a:endParaRPr kumimoji="0" lang="en-US" alt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63704842"/>
                  </a:ext>
                </a:extLst>
              </a:tr>
              <a:tr h="540616">
                <a:tc>
                  <a:txBody>
                    <a:bodyPr/>
                    <a:lstStyle>
                      <a:lvl1pPr indent="2222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2222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Target</a:t>
                      </a:r>
                      <a:endParaRPr kumimoji="0" lang="ru-RU" alt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kumimoji="0" lang="en-US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en-US" altLang="ru-RU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12 </a:t>
                      </a:r>
                      <a:r>
                        <a:rPr kumimoji="0" lang="en-US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pps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</a:t>
                      </a: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kumimoji="0" lang="en-US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Ae</a:t>
                      </a:r>
                      <a:endParaRPr kumimoji="0" lang="en-US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kumimoji="0" lang="en-US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r>
                        <a:rPr kumimoji="0" lang="en-US" altLang="ru-RU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18+</a:t>
                      </a:r>
                      <a:endParaRPr kumimoji="0" lang="en-US" alt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rPr>
                        <a:t>1.2 p</a:t>
                      </a: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kumimoji="0" lang="en-US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9131489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8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8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98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8338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1438" y="36513"/>
            <a:ext cx="8997950" cy="404812"/>
          </a:xfrm>
          <a:prstGeom prst="rect">
            <a:avLst/>
          </a:prstGeom>
          <a:solidFill>
            <a:srgbClr val="69BE28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Принцип </a:t>
            </a:r>
            <a:r>
              <a:rPr lang="ru-RU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устройства </a:t>
            </a:r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циклотрона</a:t>
            </a:r>
            <a:endParaRPr lang="fr-FR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3500" y="499393"/>
            <a:ext cx="9001125" cy="1107996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ru-RU" sz="2200" dirty="0" smtClean="0">
                <a:latin typeface="Arial" pitchFamily="34" charset="0"/>
                <a:cs typeface="Arial" pitchFamily="34" charset="0"/>
              </a:rPr>
              <a:t>Циклотрон – циклический ускоритель заряженных частиц.</a:t>
            </a:r>
          </a:p>
          <a:p>
            <a:pPr algn="just"/>
            <a:r>
              <a:rPr lang="ru-RU" sz="2200" dirty="0" smtClean="0">
                <a:latin typeface="Arial" pitchFamily="34" charset="0"/>
                <a:cs typeface="Arial" pitchFamily="34" charset="0"/>
              </a:rPr>
              <a:t>Основан на принципе резонансного ускорения ионов в электромагнитных полях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4778" y="5956240"/>
            <a:ext cx="9001125" cy="40011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ru-RU" sz="2000" dirty="0">
                <a:latin typeface="Arial" pitchFamily="34" charset="0"/>
                <a:cs typeface="Arial" pitchFamily="34" charset="0"/>
              </a:rPr>
              <a:t>Первый циклотрон был построен в 1931 году Лоуренсом и Ливингстоном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3F7-DB84-40B0-9F89-6DCE2F854037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3075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40022"/>
            <a:ext cx="5544616" cy="381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127202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288109B9-898B-4407-B326-706E91DDA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3F7-DB84-40B0-9F89-6DCE2F854037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4798B5C-D6C4-4DBB-A21A-460FEEC18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36513"/>
            <a:ext cx="8997950" cy="404812"/>
          </a:xfrm>
          <a:prstGeom prst="rect">
            <a:avLst/>
          </a:prstGeom>
          <a:solidFill>
            <a:srgbClr val="69BE28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Циклотроны ЛЯР</a:t>
            </a:r>
            <a:endParaRPr lang="fr-FR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D704955D-C4DF-48C6-BB02-05084969F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499393"/>
            <a:ext cx="6696744" cy="430887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Arial" pitchFamily="34" charset="0"/>
                <a:cs typeface="Arial" pitchFamily="34" charset="0"/>
              </a:rPr>
              <a:t>Модернизация циклотрона У-400 – проект У-400Р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="" xmlns:a16="http://schemas.microsoft.com/office/drawing/2014/main" id="{49624C0D-4574-41FF-B9EE-6B92C0FD1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" y="1484784"/>
            <a:ext cx="9001125" cy="4154984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ru-RU" sz="2400" dirty="0">
                <a:latin typeface="Arial" pitchFamily="34" charset="0"/>
                <a:cs typeface="Arial" pitchFamily="34" charset="0"/>
              </a:rPr>
              <a:t>•	Увеличение интенсивности ускоренного пучка для 	ионов средних масс(A</a:t>
            </a:r>
            <a:r>
              <a:rPr lang="ru-RU" sz="24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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50) и энергий 5-6 МэВ/ нуклон 	до 2.5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μpА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400" dirty="0">
                <a:latin typeface="Arial" pitchFamily="34" charset="0"/>
                <a:cs typeface="Arial" pitchFamily="34" charset="0"/>
              </a:rPr>
              <a:t>•	Плавное изменение энергии с фактором 5</a:t>
            </a:r>
          </a:p>
          <a:p>
            <a:pPr algn="just"/>
            <a:r>
              <a:rPr lang="ru-RU" sz="2400" dirty="0">
                <a:latin typeface="Arial" pitchFamily="34" charset="0"/>
                <a:cs typeface="Arial" pitchFamily="34" charset="0"/>
              </a:rPr>
              <a:t>•	Уменьшение среднего поля циклотрона с 2.1 Тл до 1.8 	Тл (уменьшение потребляемой мощности с 1 МВт до 	0.25 МВт)</a:t>
            </a:r>
          </a:p>
          <a:p>
            <a:pPr algn="just"/>
            <a:r>
              <a:rPr lang="ru-RU" sz="2400" dirty="0">
                <a:latin typeface="Arial" pitchFamily="34" charset="0"/>
                <a:cs typeface="Arial" pitchFamily="34" charset="0"/>
              </a:rPr>
              <a:t>•	Модернизация систем циклотрона (магнитная, ВЧ, 	вакуумная)</a:t>
            </a:r>
          </a:p>
          <a:p>
            <a:pPr algn="just"/>
            <a:r>
              <a:rPr lang="ru-RU" sz="2400" dirty="0">
                <a:latin typeface="Arial" pitchFamily="34" charset="0"/>
                <a:cs typeface="Arial" pitchFamily="34" charset="0"/>
              </a:rPr>
              <a:t>•	Строительство нового экспериментального корпуса</a:t>
            </a:r>
          </a:p>
          <a:p>
            <a:pPr algn="just"/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65916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1B40E235-E49F-48D1-8E2B-742E5CDFF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3F7-DB84-40B0-9F89-6DCE2F854037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DE39F48-B40A-428B-9AC2-528A0B743F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091932"/>
            <a:ext cx="7524492" cy="550542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56784873-E4CE-40D6-94CD-E8CCFDD33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36513"/>
            <a:ext cx="8997950" cy="404812"/>
          </a:xfrm>
          <a:prstGeom prst="rect">
            <a:avLst/>
          </a:prstGeom>
          <a:solidFill>
            <a:srgbClr val="69BE28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Циклотроны ЛЯР</a:t>
            </a:r>
            <a:endParaRPr lang="fr-FR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="" xmlns:a16="http://schemas.microsoft.com/office/drawing/2014/main" id="{B3179096-1519-45CA-8DFB-361D2C60E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499393"/>
            <a:ext cx="6696744" cy="430887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Arial" pitchFamily="34" charset="0"/>
                <a:cs typeface="Arial" pitchFamily="34" charset="0"/>
              </a:rPr>
              <a:t>Модернизация циклотрона У-400 – проект У-400Р</a:t>
            </a:r>
          </a:p>
        </p:txBody>
      </p:sp>
    </p:spTree>
    <p:extLst>
      <p:ext uri="{BB962C8B-B14F-4D97-AF65-F5344CB8AC3E}">
        <p14:creationId xmlns:p14="http://schemas.microsoft.com/office/powerpoint/2010/main" val="364880268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2" descr="u400fromu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288420"/>
            <a:ext cx="7848872" cy="5452948"/>
          </a:xfrm>
          <a:prstGeom prst="rect">
            <a:avLst/>
          </a:prstGeom>
          <a:noFill/>
        </p:spPr>
      </p:pic>
      <p:sp>
        <p:nvSpPr>
          <p:cNvPr id="282627" name="Text Box 3"/>
          <p:cNvSpPr txBox="1">
            <a:spLocks noChangeArrowheads="1"/>
          </p:cNvSpPr>
          <p:nvPr/>
        </p:nvSpPr>
        <p:spPr bwMode="auto">
          <a:xfrm>
            <a:off x="971550" y="478413"/>
            <a:ext cx="77533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17088" dir="2436078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rgbClr val="FFD72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U-400M </a:t>
            </a:r>
            <a:r>
              <a:rPr lang="en-US" sz="3600" b="1" dirty="0">
                <a:solidFill>
                  <a:srgbClr val="FFD72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sym typeface="Symbol" pitchFamily="18" charset="2"/>
              </a:rPr>
              <a:t>Cyclotron (1991)</a:t>
            </a:r>
            <a:endParaRPr lang="ru-RU" sz="3600" b="1" dirty="0">
              <a:solidFill>
                <a:srgbClr val="FFD72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04798B5C-D6C4-4DBB-A21A-460FEEC18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36513"/>
            <a:ext cx="8997950" cy="404812"/>
          </a:xfrm>
          <a:prstGeom prst="rect">
            <a:avLst/>
          </a:prstGeom>
          <a:solidFill>
            <a:srgbClr val="69BE28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Циклотроны ЛЯР</a:t>
            </a:r>
            <a:endParaRPr lang="fr-FR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3F7-DB84-40B0-9F89-6DCE2F854037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2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2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82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82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BE2AC-0060-421F-BB57-D76CBB5A463E}" type="slidenum">
              <a:rPr lang="en-US"/>
              <a:pPr/>
              <a:t>23</a:t>
            </a:fld>
            <a:endParaRPr lang="en-US"/>
          </a:p>
        </p:txBody>
      </p:sp>
      <p:pic>
        <p:nvPicPr>
          <p:cNvPr id="588803" name="Picture 3" descr="15"/>
          <p:cNvPicPr>
            <a:picLocks noChangeAspect="1" noChangeArrowheads="1"/>
          </p:cNvPicPr>
          <p:nvPr/>
        </p:nvPicPr>
        <p:blipFill>
          <a:blip r:embed="rId2" cstate="print"/>
          <a:srcRect t="7016"/>
          <a:stretch>
            <a:fillRect/>
          </a:stretch>
        </p:blipFill>
        <p:spPr bwMode="auto">
          <a:xfrm>
            <a:off x="0" y="1124744"/>
            <a:ext cx="4525963" cy="5733256"/>
          </a:xfrm>
          <a:prstGeom prst="rect">
            <a:avLst/>
          </a:prstGeom>
          <a:noFill/>
        </p:spPr>
      </p:pic>
      <p:sp>
        <p:nvSpPr>
          <p:cNvPr id="588804" name="Rectangle 4"/>
          <p:cNvSpPr>
            <a:spLocks noChangeArrowheads="1"/>
          </p:cNvSpPr>
          <p:nvPr/>
        </p:nvSpPr>
        <p:spPr bwMode="auto">
          <a:xfrm>
            <a:off x="0" y="1124744"/>
            <a:ext cx="4176713" cy="889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U-300 Cyclotron</a:t>
            </a: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1960-1989</a:t>
            </a:r>
          </a:p>
        </p:txBody>
      </p:sp>
      <p:pic>
        <p:nvPicPr>
          <p:cNvPr id="588807" name="Picture 7"/>
          <p:cNvPicPr>
            <a:picLocks noChangeAspect="1" noChangeArrowheads="1"/>
          </p:cNvPicPr>
          <p:nvPr/>
        </p:nvPicPr>
        <p:blipFill>
          <a:blip r:embed="rId3" cstate="print"/>
          <a:srcRect t="6509"/>
          <a:stretch>
            <a:fillRect/>
          </a:stretch>
        </p:blipFill>
        <p:spPr bwMode="auto">
          <a:xfrm>
            <a:off x="4643438" y="1124744"/>
            <a:ext cx="4500562" cy="3112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880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4365104"/>
            <a:ext cx="23050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880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13" y="4365104"/>
            <a:ext cx="2071687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8806" name="Rectangle 6"/>
          <p:cNvSpPr>
            <a:spLocks noChangeArrowheads="1"/>
          </p:cNvSpPr>
          <p:nvPr/>
        </p:nvSpPr>
        <p:spPr bwMode="auto">
          <a:xfrm>
            <a:off x="4572000" y="1196752"/>
            <a:ext cx="45720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n-US" sz="28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sym typeface="Symbol" pitchFamily="18" charset="2"/>
              </a:rPr>
              <a:t>1989- 1991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sym typeface="Symbol" pitchFamily="18" charset="2"/>
              </a:rPr>
              <a:t>: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Reconstruction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sym typeface="Symbol" pitchFamily="18" charset="2"/>
            </a:endParaRP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U-300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sym typeface="Symbol" pitchFamily="18" charset="2"/>
              </a:rPr>
              <a:t>U-400M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="" xmlns:a16="http://schemas.microsoft.com/office/drawing/2014/main" id="{147360E8-2195-447D-A19D-CEA8F1173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36513"/>
            <a:ext cx="8997950" cy="404812"/>
          </a:xfrm>
          <a:prstGeom prst="rect">
            <a:avLst/>
          </a:prstGeom>
          <a:solidFill>
            <a:srgbClr val="69BE28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Циклотроны ЛЯР</a:t>
            </a:r>
            <a:endParaRPr lang="fr-FR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="" xmlns:a16="http://schemas.microsoft.com/office/drawing/2014/main" id="{CF1D20BB-738E-427D-9104-FB182E24C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664" y="499393"/>
            <a:ext cx="6048672" cy="430887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Arial" pitchFamily="34" charset="0"/>
                <a:cs typeface="Arial" pitchFamily="34" charset="0"/>
              </a:rPr>
              <a:t>У-400М запуск в 1991 г.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588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588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25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" fill="hold"/>
                                        <p:tgtEl>
                                          <p:spTgt spid="588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" fill="hold"/>
                                        <p:tgtEl>
                                          <p:spTgt spid="588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8804" grpId="0" autoUpdateAnimBg="0"/>
      <p:bldP spid="588806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3F7-DB84-40B0-9F89-6DCE2F854037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47360E8-2195-447D-A19D-CEA8F1173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36513"/>
            <a:ext cx="8997950" cy="404812"/>
          </a:xfrm>
          <a:prstGeom prst="rect">
            <a:avLst/>
          </a:prstGeom>
          <a:solidFill>
            <a:srgbClr val="69BE28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Циклотроны ЛЯР</a:t>
            </a:r>
            <a:endParaRPr lang="fr-FR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" y="481013"/>
            <a:ext cx="8343900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CE5BD-ECE5-4339-8146-7905041600D0}" type="slidenum">
              <a:rPr lang="en-US"/>
              <a:pPr/>
              <a:t>25</a:t>
            </a:fld>
            <a:endParaRPr lang="en-US"/>
          </a:p>
        </p:txBody>
      </p:sp>
      <p:sp>
        <p:nvSpPr>
          <p:cNvPr id="660482" name="Text Box 2"/>
          <p:cNvSpPr txBox="1">
            <a:spLocks noChangeArrowheads="1"/>
          </p:cNvSpPr>
          <p:nvPr/>
        </p:nvSpPr>
        <p:spPr bwMode="auto">
          <a:xfrm>
            <a:off x="1475656" y="44624"/>
            <a:ext cx="60486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17088" dir="2436078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TECHNICAL PARAMETERS of U400M CYCLOTRON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660604" name="Group 124"/>
          <p:cNvGraphicFramePr>
            <a:graphicFrameLocks noGrp="1"/>
          </p:cNvGraphicFramePr>
          <p:nvPr/>
        </p:nvGraphicFramePr>
        <p:xfrm>
          <a:off x="2230984" y="476672"/>
          <a:ext cx="4213224" cy="6217920"/>
        </p:xfrm>
        <a:graphic>
          <a:graphicData uri="http://schemas.openxmlformats.org/drawingml/2006/table">
            <a:tbl>
              <a:tblPr/>
              <a:tblGrid>
                <a:gridCol w="27003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128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98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Technical parameters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U-400M </a:t>
                      </a:r>
                      <a:endParaRPr kumimoji="0" lang="en-US" sz="1700" b="1" i="1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1992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Pole diameter [m]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4.0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Magnetic field [T]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1.5 ÷1.95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Energy factor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 ÷550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Weight of magnet [tons]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2300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sectors / Sect. Angle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4/42°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Sectors Spiral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43°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 of trim coils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 of dees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Dee voltage</a:t>
                      </a:r>
                      <a:r>
                        <a:rPr kumimoji="0" lang="en-US" sz="1700" b="1" i="0" u="none" strike="noStrike" cap="none" normalizeH="0" baseline="-3000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[kV]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RF frequency [MHz]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11.5÷ 24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RF  harmonics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2; 3; 4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Vacuum [Tor]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</a:t>
                      </a: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-7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Ion Source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ECR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Extraction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</a:t>
                      </a:r>
                      <a:r>
                        <a:rPr kumimoji="0" lang="pl-PL" sz="1700" b="1" i="0" u="none" strike="noStrike" cap="none" normalizeH="0" baseline="-3000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pl-PL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/Z</a:t>
                      </a:r>
                      <a:r>
                        <a:rPr kumimoji="0" lang="pl-PL" sz="1700" b="1" i="0" u="none" strike="noStrike" cap="none" normalizeH="0" baseline="-3000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pl-PL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A/Z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2 -10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Ion Energy</a:t>
                      </a:r>
                      <a:endParaRPr kumimoji="0" lang="pl-PL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÷100</a:t>
                      </a:r>
                      <a:endParaRPr kumimoji="0" lang="pl-PL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6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6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48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3F7-DB84-40B0-9F89-6DCE2F854037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47360E8-2195-447D-A19D-CEA8F1173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36513"/>
            <a:ext cx="8997950" cy="404812"/>
          </a:xfrm>
          <a:prstGeom prst="rect">
            <a:avLst/>
          </a:prstGeom>
          <a:solidFill>
            <a:srgbClr val="69BE28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Циклотроны ЛЯР</a:t>
            </a:r>
            <a:endParaRPr lang="fr-FR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CF1D20BB-738E-427D-9104-FB182E24C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499393"/>
            <a:ext cx="6696744" cy="430887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Arial" pitchFamily="34" charset="0"/>
                <a:cs typeface="Arial" pitchFamily="34" charset="0"/>
              </a:rPr>
              <a:t>Модернизация циклотрона У-400М 2007-2008 г.г.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="" xmlns:a16="http://schemas.microsoft.com/office/drawing/2014/main" id="{49624C0D-4574-41FF-B9EE-6B92C0FD1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" y="1484784"/>
            <a:ext cx="9001125" cy="83099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/>
              <a:t> 	</a:t>
            </a:r>
            <a:r>
              <a:rPr lang="ru-RU" sz="2400" dirty="0"/>
              <a:t>Пучки ионов низких энергий 6-15 МэВ/нуклон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	</a:t>
            </a:r>
            <a:r>
              <a:rPr lang="ru-RU" sz="2400" dirty="0"/>
              <a:t>Второе направление вывода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 descr="ext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2627785" y="2645601"/>
            <a:ext cx="4232681" cy="3735726"/>
          </a:xfrm>
          <a:prstGeom prst="rect">
            <a:avLst/>
          </a:prstGeom>
          <a:noFill/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619771" y="2636961"/>
            <a:ext cx="2016125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n-US" sz="2000" b="1" i="1" dirty="0">
                <a:solidFill>
                  <a:srgbClr val="EECD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Direction 1.</a:t>
            </a:r>
            <a:br>
              <a:rPr lang="en-US" sz="2000" b="1" i="1" dirty="0">
                <a:solidFill>
                  <a:srgbClr val="EECD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</a:br>
            <a:r>
              <a:rPr lang="en-US" sz="2000" b="1" i="1" dirty="0">
                <a:solidFill>
                  <a:srgbClr val="EECD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High  energy </a:t>
            </a:r>
            <a:br>
              <a:rPr lang="en-US" sz="2000" b="1" i="1" dirty="0">
                <a:solidFill>
                  <a:srgbClr val="EECD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</a:br>
            <a:r>
              <a:rPr lang="en-US" sz="2000" b="1" i="1" dirty="0">
                <a:solidFill>
                  <a:srgbClr val="EECD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ions Beam. </a:t>
            </a:r>
            <a:endParaRPr lang="ru-RU" sz="2000" b="1" i="1" dirty="0">
              <a:solidFill>
                <a:srgbClr val="EECD0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327848" y="5538812"/>
            <a:ext cx="32766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n-US" sz="2000" b="1" i="1" dirty="0">
                <a:solidFill>
                  <a:srgbClr val="EECD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Direction 2.</a:t>
            </a:r>
            <a:br>
              <a:rPr lang="en-US" sz="2000" b="1" i="1" dirty="0">
                <a:solidFill>
                  <a:srgbClr val="EECD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</a:br>
            <a:r>
              <a:rPr lang="en-US" sz="2000" b="1" i="1" dirty="0">
                <a:solidFill>
                  <a:srgbClr val="EECD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Low energy ions Beam .</a:t>
            </a:r>
            <a:endParaRPr lang="ru-RU" sz="2000" b="1" i="1" dirty="0">
              <a:solidFill>
                <a:srgbClr val="EECD0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3F7-DB84-40B0-9F89-6DCE2F854037}" type="slidenum">
              <a:rPr lang="ru-RU" smtClean="0"/>
              <a:pPr/>
              <a:t>27</a:t>
            </a:fld>
            <a:endParaRPr lang="ru-RU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47360E8-2195-447D-A19D-CEA8F1173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36513"/>
            <a:ext cx="8997950" cy="404812"/>
          </a:xfrm>
          <a:prstGeom prst="rect">
            <a:avLst/>
          </a:prstGeom>
          <a:solidFill>
            <a:srgbClr val="69BE28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Циклотроны ЛЯР</a:t>
            </a:r>
            <a:endParaRPr lang="fr-FR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CF1D20BB-738E-427D-9104-FB182E24C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499393"/>
            <a:ext cx="6696744" cy="430887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Arial" pitchFamily="34" charset="0"/>
                <a:cs typeface="Arial" pitchFamily="34" charset="0"/>
              </a:rPr>
              <a:t>Модернизация циклотрона У-400М 20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19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-20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22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г.г.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="" xmlns:a16="http://schemas.microsoft.com/office/drawing/2014/main" id="{49624C0D-4574-41FF-B9EE-6B92C0FD1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" y="1484784"/>
            <a:ext cx="9001125" cy="2308324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ru-RU" sz="2400" dirty="0">
                <a:latin typeface="Arial" pitchFamily="34" charset="0"/>
                <a:cs typeface="Arial" pitchFamily="34" charset="0"/>
              </a:rPr>
              <a:t>•	Замена главных обмоток магнита циклотрона,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коррекция первой гармоники магнитного поля</a:t>
            </a:r>
          </a:p>
          <a:p>
            <a:pPr algn="just"/>
            <a:r>
              <a:rPr lang="ru-RU" sz="2400" dirty="0">
                <a:latin typeface="Arial" pitchFamily="34" charset="0"/>
                <a:cs typeface="Arial" pitchFamily="34" charset="0"/>
              </a:rPr>
              <a:t>•	Модернизация вакуумной системы</a:t>
            </a:r>
          </a:p>
          <a:p>
            <a:pPr algn="just"/>
            <a:r>
              <a:rPr lang="ru-RU" sz="2400" dirty="0">
                <a:latin typeface="Arial" pitchFamily="34" charset="0"/>
                <a:cs typeface="Arial" pitchFamily="34" charset="0"/>
              </a:rPr>
              <a:t>•	Модернизация ВЧ резонаторов, системы управления</a:t>
            </a:r>
          </a:p>
          <a:p>
            <a:pPr algn="just"/>
            <a:r>
              <a:rPr lang="ru-RU" sz="2400" dirty="0">
                <a:latin typeface="Arial" pitchFamily="34" charset="0"/>
                <a:cs typeface="Arial" pitchFamily="34" charset="0"/>
              </a:rPr>
              <a:t>•	Увеличение энергии и интенсивности ускоренных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пучков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3F7-DB84-40B0-9F89-6DCE2F854037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47360E8-2195-447D-A19D-CEA8F1173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36513"/>
            <a:ext cx="8997950" cy="404812"/>
          </a:xfrm>
          <a:prstGeom prst="rect">
            <a:avLst/>
          </a:prstGeom>
          <a:solidFill>
            <a:srgbClr val="69BE28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Циклотроны ЛЯР</a:t>
            </a:r>
            <a:endParaRPr lang="fr-FR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CF1D20BB-738E-427D-9104-FB182E24C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499393"/>
            <a:ext cx="6696744" cy="430887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Arial" pitchFamily="34" charset="0"/>
                <a:cs typeface="Arial" pitchFamily="34" charset="0"/>
              </a:rPr>
              <a:t>ИЦ-100</a:t>
            </a:r>
          </a:p>
        </p:txBody>
      </p:sp>
      <p:pic>
        <p:nvPicPr>
          <p:cNvPr id="7" name="Picture 5" descr="IMG_9357">
            <a:extLst>
              <a:ext uri="{FF2B5EF4-FFF2-40B4-BE49-F238E27FC236}">
                <a16:creationId xmlns="" xmlns:a16="http://schemas.microsoft.com/office/drawing/2014/main" id="{58C3D6C5-1E58-4A70-A981-FCD98A582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924" y="981075"/>
            <a:ext cx="3746500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G_9398">
            <a:extLst>
              <a:ext uri="{FF2B5EF4-FFF2-40B4-BE49-F238E27FC236}">
                <a16:creationId xmlns="" xmlns:a16="http://schemas.microsoft.com/office/drawing/2014/main" id="{B0D57B56-28A9-4138-811A-6BA61D5EC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1075"/>
            <a:ext cx="3746500" cy="561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3F7-DB84-40B0-9F89-6DCE2F854037}" type="slidenum">
              <a:rPr lang="ru-RU" smtClean="0"/>
              <a:pPr/>
              <a:t>29</a:t>
            </a:fld>
            <a:endParaRPr lang="ru-RU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47360E8-2195-447D-A19D-CEA8F1173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36513"/>
            <a:ext cx="8997950" cy="404812"/>
          </a:xfrm>
          <a:prstGeom prst="rect">
            <a:avLst/>
          </a:prstGeom>
          <a:solidFill>
            <a:srgbClr val="69BE28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Циклотроны ЛЯР</a:t>
            </a:r>
            <a:endParaRPr lang="fr-FR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CF1D20BB-738E-427D-9104-FB182E24C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499393"/>
            <a:ext cx="6696744" cy="430887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Arial" pitchFamily="34" charset="0"/>
                <a:cs typeface="Arial" pitchFamily="34" charset="0"/>
              </a:rPr>
              <a:t>ИЦ-100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9351" y="1071711"/>
            <a:ext cx="6677025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1438" y="36513"/>
            <a:ext cx="8997950" cy="404812"/>
          </a:xfrm>
          <a:prstGeom prst="rect">
            <a:avLst/>
          </a:prstGeom>
          <a:solidFill>
            <a:srgbClr val="69BE28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Принцип </a:t>
            </a:r>
            <a:r>
              <a:rPr lang="ru-RU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устройства </a:t>
            </a:r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циклотрона</a:t>
            </a:r>
            <a:endParaRPr lang="fr-FR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3" t="3576" r="12345" b="6351"/>
          <a:stretch/>
        </p:blipFill>
        <p:spPr bwMode="auto">
          <a:xfrm>
            <a:off x="2555776" y="1340768"/>
            <a:ext cx="4067178" cy="39604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3500" y="499393"/>
            <a:ext cx="9001125" cy="769441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ru-RU" sz="2200" dirty="0">
                <a:latin typeface="Arial" pitchFamily="34" charset="0"/>
                <a:cs typeface="Arial" pitchFamily="34" charset="0"/>
              </a:rPr>
              <a:t>Схема циклотрона из брошюры LBL, где в 1930 г.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Ernest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O.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Lawrence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создал первый циклотрон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1438" y="5340687"/>
            <a:ext cx="9001125" cy="10156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ru-RU" sz="2000" dirty="0">
                <a:latin typeface="Arial" pitchFamily="34" charset="0"/>
                <a:cs typeface="Arial" pitchFamily="34" charset="0"/>
              </a:rPr>
              <a:t>Между полюсами (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pole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) электромагнита, создающего постоянное во времени магнитное поле, расположены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дуанты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Dee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), к которым приложено переменное электрическое напряжение.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3F7-DB84-40B0-9F89-6DCE2F854037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3749D-610A-4A19-BDEE-54A080D4C01A}" type="slidenum">
              <a:rPr lang="en-US"/>
              <a:pPr/>
              <a:t>30</a:t>
            </a:fld>
            <a:endParaRPr lang="en-US"/>
          </a:p>
        </p:txBody>
      </p:sp>
      <p:sp>
        <p:nvSpPr>
          <p:cNvPr id="1040386" name="Text Box 2"/>
          <p:cNvSpPr txBox="1">
            <a:spLocks noChangeArrowheads="1"/>
          </p:cNvSpPr>
          <p:nvPr/>
        </p:nvSpPr>
        <p:spPr bwMode="auto">
          <a:xfrm>
            <a:off x="467544" y="0"/>
            <a:ext cx="75608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17088" dir="2436078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Cyr" pitchFamily="34" charset="-52"/>
              </a:rPr>
              <a:t>TECHNICAL PARAMETERS of IC100 CYCLOTRON</a:t>
            </a:r>
            <a:endParaRPr lang="ru-RU" sz="2400" b="1" dirty="0">
              <a:effectLst>
                <a:outerShdw blurRad="38100" dist="38100" dir="2700000" algn="tl">
                  <a:srgbClr val="C0C0C0"/>
                </a:outerShdw>
              </a:effectLst>
              <a:latin typeface="Arial Cyr" pitchFamily="34" charset="-52"/>
            </a:endParaRPr>
          </a:p>
        </p:txBody>
      </p:sp>
      <p:graphicFrame>
        <p:nvGraphicFramePr>
          <p:cNvPr id="1040497" name="Group 113"/>
          <p:cNvGraphicFramePr>
            <a:graphicFrameLocks noGrp="1"/>
          </p:cNvGraphicFramePr>
          <p:nvPr/>
        </p:nvGraphicFramePr>
        <p:xfrm>
          <a:off x="2304132" y="523448"/>
          <a:ext cx="4356100" cy="6217920"/>
        </p:xfrm>
        <a:graphic>
          <a:graphicData uri="http://schemas.openxmlformats.org/drawingml/2006/table">
            <a:tbl>
              <a:tblPr/>
              <a:tblGrid>
                <a:gridCol w="27003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57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98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Technical parameters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IC-100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1985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Pole diameter [m]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1.05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Magnetic field [T]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1.94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Energy factor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Weight of magnet [tons]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sectors / Sect. Angle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4/56°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Sectors Spiral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0°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 of trim coils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 of dees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Dee voltage</a:t>
                      </a:r>
                      <a:r>
                        <a:rPr kumimoji="0" lang="en-US" sz="1700" b="1" i="0" u="none" strike="noStrike" cap="none" normalizeH="0" baseline="-3000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[kV]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RF frequency [MHz]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20.5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RF  harmonics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Vacuum [Tor]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</a:t>
                      </a: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-7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Ion Source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ECR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Extraction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El. deflector</a:t>
                      </a:r>
                      <a:endParaRPr kumimoji="0" lang="pl-PL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A/Z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5.7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Ion Energy</a:t>
                      </a:r>
                      <a:endParaRPr kumimoji="0" lang="pl-PL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1.2; 0.5</a:t>
                      </a:r>
                      <a:endParaRPr kumimoji="0" lang="pl-PL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40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0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40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038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3F7-DB84-40B0-9F89-6DCE2F854037}" type="slidenum">
              <a:rPr lang="ru-RU" smtClean="0"/>
              <a:pPr/>
              <a:t>31</a:t>
            </a:fld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963" y="1117054"/>
            <a:ext cx="7458075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147360E8-2195-447D-A19D-CEA8F1173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36513"/>
            <a:ext cx="8997950" cy="404812"/>
          </a:xfrm>
          <a:prstGeom prst="rect">
            <a:avLst/>
          </a:prstGeom>
          <a:solidFill>
            <a:srgbClr val="69BE28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Циклотроны ЛЯР</a:t>
            </a:r>
            <a:endParaRPr lang="fr-FR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="" xmlns:a16="http://schemas.microsoft.com/office/drawing/2014/main" id="{CF1D20BB-738E-427D-9104-FB182E24C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499393"/>
            <a:ext cx="6696744" cy="430887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Arial" pitchFamily="34" charset="0"/>
                <a:cs typeface="Arial" pitchFamily="34" charset="0"/>
              </a:rPr>
              <a:t>ДЦ-280 (2018)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3F7-DB84-40B0-9F89-6DCE2F854037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47360E8-2195-447D-A19D-CEA8F1173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36513"/>
            <a:ext cx="8997950" cy="404812"/>
          </a:xfrm>
          <a:prstGeom prst="rect">
            <a:avLst/>
          </a:prstGeom>
          <a:solidFill>
            <a:srgbClr val="69BE28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Циклотроны ЛЯР</a:t>
            </a:r>
            <a:endParaRPr lang="fr-FR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CF1D20BB-738E-427D-9104-FB182E24C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499393"/>
            <a:ext cx="6696744" cy="430887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Arial" pitchFamily="34" charset="0"/>
                <a:cs typeface="Arial" pitchFamily="34" charset="0"/>
              </a:rPr>
              <a:t>ДЦ-280 (2018)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063" y="1109663"/>
            <a:ext cx="7381875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3F7-DB84-40B0-9F89-6DCE2F854037}" type="slidenum">
              <a:rPr lang="ru-RU" smtClean="0"/>
              <a:pPr/>
              <a:t>33</a:t>
            </a:fld>
            <a:endParaRPr lang="ru-RU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47360E8-2195-447D-A19D-CEA8F1173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36513"/>
            <a:ext cx="8997950" cy="404812"/>
          </a:xfrm>
          <a:prstGeom prst="rect">
            <a:avLst/>
          </a:prstGeom>
          <a:solidFill>
            <a:srgbClr val="69BE28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Циклотроны ЛЯР</a:t>
            </a:r>
            <a:endParaRPr lang="fr-FR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CF1D20BB-738E-427D-9104-FB182E24C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499393"/>
            <a:ext cx="6696744" cy="430887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Arial" pitchFamily="34" charset="0"/>
                <a:cs typeface="Arial" pitchFamily="34" charset="0"/>
              </a:rPr>
              <a:t>Основные параметры ДЦ-280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4925" y="1381125"/>
            <a:ext cx="653415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3F7-DB84-40B0-9F89-6DCE2F854037}" type="slidenum">
              <a:rPr lang="ru-RU" smtClean="0"/>
              <a:pPr/>
              <a:t>34</a:t>
            </a:fld>
            <a:endParaRPr lang="ru-RU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47360E8-2195-447D-A19D-CEA8F1173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36513"/>
            <a:ext cx="8997950" cy="404812"/>
          </a:xfrm>
          <a:prstGeom prst="rect">
            <a:avLst/>
          </a:prstGeom>
          <a:solidFill>
            <a:srgbClr val="69BE28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Циклотроны ЛЯР</a:t>
            </a:r>
            <a:endParaRPr lang="fr-FR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CF1D20BB-738E-427D-9104-FB182E24C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499393"/>
            <a:ext cx="6696744" cy="430887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Arial" pitchFamily="34" charset="0"/>
                <a:cs typeface="Arial" pitchFamily="34" charset="0"/>
              </a:rPr>
              <a:t>Основные компоненты ДЦ-280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7964" y="1005036"/>
            <a:ext cx="78105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3749D-610A-4A19-BDEE-54A080D4C01A}" type="slidenum">
              <a:rPr lang="en-US"/>
              <a:pPr/>
              <a:t>35</a:t>
            </a:fld>
            <a:endParaRPr lang="en-US"/>
          </a:p>
        </p:txBody>
      </p:sp>
      <p:sp>
        <p:nvSpPr>
          <p:cNvPr id="1040386" name="Text Box 2"/>
          <p:cNvSpPr txBox="1">
            <a:spLocks noChangeArrowheads="1"/>
          </p:cNvSpPr>
          <p:nvPr/>
        </p:nvSpPr>
        <p:spPr bwMode="auto">
          <a:xfrm>
            <a:off x="467866" y="0"/>
            <a:ext cx="75605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17088" dir="2436078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Cyr" pitchFamily="34" charset="-52"/>
              </a:rPr>
              <a:t>TECHNICAL PARAMETERS of DC280 CYCLOTRON</a:t>
            </a:r>
            <a:endParaRPr lang="ru-RU" sz="2400" b="1" dirty="0">
              <a:effectLst>
                <a:outerShdw blurRad="38100" dist="38100" dir="2700000" algn="tl">
                  <a:srgbClr val="C0C0C0"/>
                </a:outerShdw>
              </a:effectLst>
              <a:latin typeface="Arial Cyr" pitchFamily="34" charset="-52"/>
            </a:endParaRPr>
          </a:p>
        </p:txBody>
      </p:sp>
      <p:graphicFrame>
        <p:nvGraphicFramePr>
          <p:cNvPr id="1040497" name="Group 113"/>
          <p:cNvGraphicFramePr>
            <a:graphicFrameLocks noGrp="1"/>
          </p:cNvGraphicFramePr>
          <p:nvPr/>
        </p:nvGraphicFramePr>
        <p:xfrm>
          <a:off x="2232124" y="523448"/>
          <a:ext cx="4356100" cy="6217920"/>
        </p:xfrm>
        <a:graphic>
          <a:graphicData uri="http://schemas.openxmlformats.org/drawingml/2006/table">
            <a:tbl>
              <a:tblPr/>
              <a:tblGrid>
                <a:gridCol w="27003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57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98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Technical parameters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DC280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2018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Pole diameter [m]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Magnetic field [T]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0.6</a:t>
                      </a: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1.3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Energy factor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280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Weight of magnet [tons]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1100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sectors / Sect. Angle[deg]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4/45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Sectors Spiral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0°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 of trim coils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11R+4A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 of dees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Dee voltage</a:t>
                      </a:r>
                      <a:r>
                        <a:rPr kumimoji="0" lang="en-US" sz="1700" b="1" i="0" u="none" strike="noStrike" cap="none" normalizeH="0" baseline="-3000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[kV]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2x130 kV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RF frequency [MHz]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7.32÷10.38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RF  harmonics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Vacuum [Tor]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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-7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Ion Source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ECR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Extraction/voltage[kV]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 deflector</a:t>
                      </a: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/90</a:t>
                      </a:r>
                      <a:endParaRPr kumimoji="0" lang="pl-PL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A/Z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7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Ion Energy</a:t>
                      </a: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[</a:t>
                      </a:r>
                      <a:r>
                        <a:rPr kumimoji="0" lang="en-US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MeV</a:t>
                      </a: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/u]</a:t>
                      </a:r>
                      <a:endParaRPr kumimoji="0" lang="pl-PL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pl-PL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</a:t>
                      </a:r>
                      <a:r>
                        <a:rPr kumimoji="0" lang="pl-PL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pl-PL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40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0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40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038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3F7-DB84-40B0-9F89-6DCE2F854037}" type="slidenum">
              <a:rPr lang="ru-RU" smtClean="0"/>
              <a:pPr/>
              <a:t>36</a:t>
            </a:fld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3908" y="1038200"/>
            <a:ext cx="4128452" cy="4409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147360E8-2195-447D-A19D-CEA8F1173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36513"/>
            <a:ext cx="8997950" cy="404812"/>
          </a:xfrm>
          <a:prstGeom prst="rect">
            <a:avLst/>
          </a:prstGeom>
          <a:solidFill>
            <a:srgbClr val="69BE28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Циклотроны ЛЯР</a:t>
            </a:r>
            <a:endParaRPr lang="fr-FR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="" xmlns:a16="http://schemas.microsoft.com/office/drawing/2014/main" id="{CF1D20BB-738E-427D-9104-FB182E24C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499393"/>
            <a:ext cx="6696744" cy="430887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Arial" pitchFamily="34" charset="0"/>
                <a:cs typeface="Arial" pitchFamily="34" charset="0"/>
              </a:rPr>
              <a:t>ВЧ система и система вывода ДЦ-280 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="" xmlns:a16="http://schemas.microsoft.com/office/drawing/2014/main" id="{CF1D20BB-738E-427D-9104-FB182E24C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12" y="5495672"/>
            <a:ext cx="8964488" cy="769441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latin typeface="Arial" pitchFamily="34" charset="0"/>
                <a:cs typeface="Arial" pitchFamily="34" charset="0"/>
              </a:rPr>
              <a:t>1 – секторы; 2 – основные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дуанты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и резонаторы; 3 –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flat-top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дуанты</a:t>
            </a:r>
            <a:endParaRPr lang="ru-RU" sz="22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200" dirty="0">
                <a:latin typeface="Arial" pitchFamily="34" charset="0"/>
                <a:cs typeface="Arial" pitchFamily="34" charset="0"/>
              </a:rPr>
              <a:t>4 – дефлектор; 5 – пассивный магнитный канал; 6 – канал вывода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268760"/>
            <a:ext cx="2548511" cy="17315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372890"/>
            <a:ext cx="2549086" cy="175016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3F7-DB84-40B0-9F89-6DCE2F854037}" type="slidenum">
              <a:rPr lang="ru-RU" smtClean="0"/>
              <a:pPr/>
              <a:t>37</a:t>
            </a:fld>
            <a:endParaRPr lang="ru-RU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47360E8-2195-447D-A19D-CEA8F1173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36513"/>
            <a:ext cx="8997950" cy="404812"/>
          </a:xfrm>
          <a:prstGeom prst="rect">
            <a:avLst/>
          </a:prstGeom>
          <a:solidFill>
            <a:srgbClr val="69BE28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Циклотроны ЛЯР</a:t>
            </a:r>
            <a:endParaRPr lang="fr-FR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CF1D20BB-738E-427D-9104-FB182E24C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499393"/>
            <a:ext cx="6696744" cy="430887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Arial" pitchFamily="34" charset="0"/>
                <a:cs typeface="Arial" pitchFamily="34" charset="0"/>
              </a:rPr>
              <a:t>ВЧ система ДЦ-280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52736"/>
            <a:ext cx="37338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7690" y="1031751"/>
            <a:ext cx="371475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>
            <a:extLst>
              <a:ext uri="{FF2B5EF4-FFF2-40B4-BE49-F238E27FC236}">
                <a16:creationId xmlns="" xmlns:a16="http://schemas.microsoft.com/office/drawing/2014/main" id="{CF1D20BB-738E-427D-9104-FB182E24C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0120" y="3212976"/>
            <a:ext cx="3059832" cy="430887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latin typeface="Arial" pitchFamily="34" charset="0"/>
                <a:cs typeface="Arial" pitchFamily="34" charset="0"/>
              </a:rPr>
              <a:t>ВЧ резонатор и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дуант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="" xmlns:a16="http://schemas.microsoft.com/office/drawing/2014/main" id="{CF1D20BB-738E-427D-9104-FB182E24C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4616" y="3212976"/>
            <a:ext cx="2555776" cy="430887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Arial" pitchFamily="34" charset="0"/>
                <a:cs typeface="Arial" pitchFamily="34" charset="0"/>
              </a:rPr>
              <a:t>Flat-top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резонатор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17916" y="3739265"/>
            <a:ext cx="2822236" cy="235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5">
            <a:extLst>
              <a:ext uri="{FF2B5EF4-FFF2-40B4-BE49-F238E27FC236}">
                <a16:creationId xmlns="" xmlns:a16="http://schemas.microsoft.com/office/drawing/2014/main" id="{CF1D20BB-738E-427D-9104-FB182E24C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5856" y="6094457"/>
            <a:ext cx="2555776" cy="430887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Arial" pitchFamily="34" charset="0"/>
                <a:cs typeface="Arial" pitchFamily="34" charset="0"/>
              </a:rPr>
              <a:t>ВЧ генератор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3F7-DB84-40B0-9F89-6DCE2F854037}" type="slidenum">
              <a:rPr lang="ru-RU" smtClean="0"/>
              <a:pPr/>
              <a:t>38</a:t>
            </a:fld>
            <a:endParaRPr lang="ru-RU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47360E8-2195-447D-A19D-CEA8F1173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36513"/>
            <a:ext cx="8997950" cy="404812"/>
          </a:xfrm>
          <a:prstGeom prst="rect">
            <a:avLst/>
          </a:prstGeom>
          <a:solidFill>
            <a:srgbClr val="69BE28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Циклотроны ЛЯР</a:t>
            </a:r>
            <a:endParaRPr lang="fr-FR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CF1D20BB-738E-427D-9104-FB182E24C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499393"/>
            <a:ext cx="6696744" cy="430887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Arial" pitchFamily="34" charset="0"/>
                <a:cs typeface="Arial" pitchFamily="34" charset="0"/>
              </a:rPr>
              <a:t>Система вывода ДЦ-280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67837"/>
            <a:ext cx="517518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3578" y="1079597"/>
            <a:ext cx="3630910" cy="274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>
            <a:extLst>
              <a:ext uri="{FF2B5EF4-FFF2-40B4-BE49-F238E27FC236}">
                <a16:creationId xmlns="" xmlns:a16="http://schemas.microsoft.com/office/drawing/2014/main" id="{CF1D20BB-738E-427D-9104-FB182E24C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3942189"/>
            <a:ext cx="5256584" cy="707886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Электростатический дефлектор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длина 1.3 м, напряжение 90 кВ, зазор 1 см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="" xmlns:a16="http://schemas.microsoft.com/office/drawing/2014/main" id="{CF1D20BB-738E-427D-9104-FB182E24C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7292" y="3942189"/>
            <a:ext cx="3456384" cy="707886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Пассивный магнитный канал, градиент 4.6</a:t>
            </a:r>
            <a:r>
              <a:rPr lang="ru-RU" sz="2000" dirty="0">
                <a:latin typeface="Arial" pitchFamily="34" charset="0"/>
                <a:cs typeface="Arial" pitchFamily="34" charset="0"/>
                <a:sym typeface="Symbol"/>
              </a:rPr>
              <a:t>8.4 Т/м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Рисунок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t="5482" r="5600" b="14114"/>
          <a:stretch>
            <a:fillRect/>
          </a:stretch>
        </p:blipFill>
        <p:spPr bwMode="auto">
          <a:xfrm>
            <a:off x="539552" y="4765805"/>
            <a:ext cx="2011437" cy="180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Рисунок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" t="5482" r="5600" b="13823"/>
          <a:stretch>
            <a:fillRect/>
          </a:stretch>
        </p:blipFill>
        <p:spPr bwMode="auto">
          <a:xfrm>
            <a:off x="3271559" y="4721807"/>
            <a:ext cx="2092529" cy="189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3F7-DB84-40B0-9F89-6DCE2F854037}" type="slidenum">
              <a:rPr lang="ru-RU" smtClean="0"/>
              <a:pPr/>
              <a:t>39</a:t>
            </a:fld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279739"/>
            <a:ext cx="6999711" cy="423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147360E8-2195-447D-A19D-CEA8F1173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36513"/>
            <a:ext cx="8997950" cy="404812"/>
          </a:xfrm>
          <a:prstGeom prst="rect">
            <a:avLst/>
          </a:prstGeom>
          <a:solidFill>
            <a:srgbClr val="69BE28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Циклотроны ЛЯР</a:t>
            </a:r>
            <a:endParaRPr lang="fr-FR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="" xmlns:a16="http://schemas.microsoft.com/office/drawing/2014/main" id="{CF1D20BB-738E-427D-9104-FB182E24C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499393"/>
            <a:ext cx="8568952" cy="430887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Arial" pitchFamily="34" charset="0"/>
                <a:cs typeface="Arial" pitchFamily="34" charset="0"/>
              </a:rPr>
              <a:t>Каналы транспортировки выведенного пучка ДЦ-280 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1438" y="36513"/>
            <a:ext cx="8997950" cy="404812"/>
          </a:xfrm>
          <a:prstGeom prst="rect">
            <a:avLst/>
          </a:prstGeom>
          <a:solidFill>
            <a:srgbClr val="69BE28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Принцип устройства циклотрона</a:t>
            </a:r>
            <a:endParaRPr lang="fr-FR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8263" y="5343906"/>
            <a:ext cx="9001125" cy="104644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Резонансное ускорение - при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совпадении частот напряжения и обращения заряженной частицы в магнитном поле, возможен режим её многократного ускорения в зазорах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дуантов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3F7-DB84-40B0-9F89-6DCE2F854037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8" name="Рисунок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2" t="40569" r="25430" b="22433"/>
          <a:stretch>
            <a:fillRect/>
          </a:stretch>
        </p:blipFill>
        <p:spPr bwMode="auto">
          <a:xfrm>
            <a:off x="368139" y="981898"/>
            <a:ext cx="8318661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89864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3F7-DB84-40B0-9F89-6DCE2F854037}" type="slidenum">
              <a:rPr lang="ru-RU" smtClean="0"/>
              <a:pPr/>
              <a:t>40</a:t>
            </a:fld>
            <a:endParaRPr lang="ru-RU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47360E8-2195-447D-A19D-CEA8F1173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36513"/>
            <a:ext cx="8997950" cy="404812"/>
          </a:xfrm>
          <a:prstGeom prst="rect">
            <a:avLst/>
          </a:prstGeom>
          <a:solidFill>
            <a:srgbClr val="69BE28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Циклотроны ЛЯР</a:t>
            </a:r>
            <a:endParaRPr lang="fr-FR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CF1D20BB-738E-427D-9104-FB182E24C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499393"/>
            <a:ext cx="8568952" cy="430887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Arial" pitchFamily="34" charset="0"/>
                <a:cs typeface="Arial" pitchFamily="34" charset="0"/>
              </a:rPr>
              <a:t>Каналы транспортировки выведенного пучка ДЦ-280 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 l="7043" r="10784"/>
          <a:stretch>
            <a:fillRect/>
          </a:stretch>
        </p:blipFill>
        <p:spPr bwMode="auto">
          <a:xfrm>
            <a:off x="323528" y="1556792"/>
            <a:ext cx="252028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 l="3718"/>
          <a:stretch>
            <a:fillRect/>
          </a:stretch>
        </p:blipFill>
        <p:spPr bwMode="auto">
          <a:xfrm>
            <a:off x="3059832" y="1484784"/>
            <a:ext cx="5832648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3F7-DB84-40B0-9F89-6DCE2F854037}" type="slidenum">
              <a:rPr lang="ru-RU" smtClean="0"/>
              <a:pPr/>
              <a:t>41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547664" y="2276872"/>
            <a:ext cx="58326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/>
              <a:t>Благодарю</a:t>
            </a:r>
          </a:p>
          <a:p>
            <a:pPr algn="ctr"/>
            <a:r>
              <a:rPr lang="ru-RU" sz="6000" dirty="0"/>
              <a:t> за внимание</a:t>
            </a:r>
          </a:p>
        </p:txBody>
      </p:sp>
    </p:spTree>
  </p:cSld>
  <p:clrMapOvr>
    <a:masterClrMapping/>
  </p:clrMapOvr>
  <p:transition spd="med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1438" y="36513"/>
            <a:ext cx="8997950" cy="404812"/>
          </a:xfrm>
          <a:prstGeom prst="rect">
            <a:avLst/>
          </a:prstGeom>
          <a:solidFill>
            <a:srgbClr val="69BE28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Принцип устройства циклотрона</a:t>
            </a:r>
            <a:endParaRPr lang="fr-FR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4"/>
              <p:cNvSpPr txBox="1">
                <a:spLocks noChangeArrowheads="1"/>
              </p:cNvSpPr>
              <p:nvPr/>
            </p:nvSpPr>
            <p:spPr bwMode="auto">
              <a:xfrm>
                <a:off x="71438" y="612867"/>
                <a:ext cx="9001125" cy="592995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ru-RU" altLang="ru-RU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Движение иона с </a:t>
                </a:r>
                <a:r>
                  <a:rPr lang="ru-RU" alt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постоянной энергией </a:t>
                </a:r>
                <a:r>
                  <a:rPr lang="ru-RU" altLang="zh-CN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Е=</a:t>
                </a:r>
                <a:r>
                  <a:rPr lang="en-US" altLang="zh-CN" i="1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m</a:t>
                </a:r>
                <a:r>
                  <a:rPr lang="ru-RU" altLang="zh-CN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с</a:t>
                </a:r>
                <a:r>
                  <a:rPr lang="ru-RU" altLang="zh-CN" i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ru-RU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altLang="zh-CN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в магнитном поле В определяется </a:t>
                </a:r>
                <a:r>
                  <a:rPr lang="ru-RU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равенством </a:t>
                </a:r>
                <a:r>
                  <a:rPr lang="ru-RU" altLang="zh-CN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центробежной </a:t>
                </a:r>
                <a:r>
                  <a:rPr lang="ru-RU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силы инерции и силы Лоренца</a:t>
                </a:r>
                <a:r>
                  <a:rPr lang="en-US" altLang="zh-CN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:</a:t>
                </a:r>
                <a:r>
                  <a:rPr lang="ru-RU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zh-CN" dirty="0" smtClean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zh-CN" dirty="0" smtClean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mv</a:t>
                </a:r>
                <a:r>
                  <a:rPr lang="en-US" altLang="zh-CN" sz="1000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  <a:sym typeface="Symbol" panose="05050102010706020507" pitchFamily="18" charset="2"/>
                  </a:rPr>
                  <a:t></a:t>
                </a:r>
                <a:r>
                  <a:rPr lang="ru-RU" altLang="zh-CN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ru-RU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:r>
                  <a:rPr lang="en-US" altLang="zh-CN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r</a:t>
                </a:r>
                <a:r>
                  <a:rPr lang="ru-RU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n-US" altLang="zh-CN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Qv</a:t>
                </a:r>
                <a:r>
                  <a:rPr lang="en-US" altLang="zh-CN" sz="1000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  <a:sym typeface="Symbol" panose="05050102010706020507" pitchFamily="18" charset="2"/>
                  </a:rPr>
                  <a:t></a:t>
                </a:r>
                <a:r>
                  <a:rPr lang="en-US" altLang="zh-CN" dirty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 smtClean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B</a:t>
                </a:r>
                <a:endParaRPr lang="ru-RU" altLang="zh-CN" dirty="0" smtClean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zh-CN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ru-RU" altLang="zh-CN" dirty="0" smtClean="0"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Откуда находим частоту обращения иона:        </a:t>
                </a:r>
                <a:r>
                  <a:rPr lang="ru-RU" altLang="ru-RU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</a:t>
                </a:r>
                <a:r>
                  <a:rPr lang="ru-RU" alt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  = </a:t>
                </a:r>
                <a:r>
                  <a:rPr lang="en-US" alt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QB</a:t>
                </a:r>
                <a:r>
                  <a:rPr lang="ru-RU" alt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:r>
                  <a:rPr lang="en-US" alt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ru-RU" alt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altLang="zh-CN" dirty="0" smtClean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zh-CN" dirty="0" smtClean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ru-RU" dirty="0">
                    <a:latin typeface="Arial" pitchFamily="34" charset="0"/>
                    <a:cs typeface="Arial" pitchFamily="34" charset="0"/>
                  </a:rPr>
                  <a:t>В нерелятивистском </a:t>
                </a:r>
                <a:r>
                  <a:rPr lang="ru-RU" dirty="0" smtClean="0">
                    <a:latin typeface="Arial" pitchFamily="34" charset="0"/>
                    <a:cs typeface="Arial" pitchFamily="34" charset="0"/>
                  </a:rPr>
                  <a:t>случае, </a:t>
                </a:r>
                <a:r>
                  <a:rPr lang="ru-RU" dirty="0">
                    <a:latin typeface="Arial" pitchFamily="34" charset="0"/>
                    <a:cs typeface="Arial" pitchFamily="34" charset="0"/>
                  </a:rPr>
                  <a:t>когда </a:t>
                </a:r>
                <a:r>
                  <a:rPr lang="en-US" altLang="ru-RU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ru-RU" altLang="ru-RU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 </a:t>
                </a:r>
                <a:r>
                  <a:rPr lang="en-US" altLang="ru-RU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US" altLang="ru-RU" baseline="-25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ru-RU" altLang="ru-RU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ru-RU" alt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ru-RU" altLang="ru-RU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</a:t>
                </a:r>
                <a:r>
                  <a:rPr lang="ru-RU" alt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1) частота обращения не зависит от энергии</a:t>
                </a:r>
                <a:r>
                  <a:rPr lang="en-US" alt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ru-RU" alt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altLang="ru-RU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altLang="ru-RU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</a:t>
                </a:r>
                <a:r>
                  <a:rPr lang="ru-RU" altLang="ru-RU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ru-RU" alt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ru-RU" altLang="ru-RU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ru-RU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const</a:t>
                </a:r>
                <a:r>
                  <a:rPr lang="ru-RU" altLang="ru-RU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при   </a:t>
                </a:r>
                <a:r>
                  <a:rPr lang="en-US" altLang="ru-RU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B=</a:t>
                </a:r>
                <a:r>
                  <a:rPr lang="en-US" altLang="ru-RU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const</a:t>
                </a:r>
                <a:r>
                  <a:rPr lang="ru-RU" altLang="ru-RU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-  условие синхронизма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CN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  <a:p>
                <a:pPr algn="just"/>
                <a:r>
                  <a:rPr lang="ru-RU" dirty="0">
                    <a:latin typeface="Arial" pitchFamily="34" charset="0"/>
                    <a:cs typeface="Arial" pitchFamily="34" charset="0"/>
                  </a:rPr>
                  <a:t>В </a:t>
                </a:r>
                <a:r>
                  <a:rPr lang="ru-RU" dirty="0" smtClean="0">
                    <a:latin typeface="Arial" pitchFamily="34" charset="0"/>
                    <a:cs typeface="Arial" pitchFamily="34" charset="0"/>
                  </a:rPr>
                  <a:t>релятивистском </a:t>
                </a:r>
                <a:r>
                  <a:rPr lang="ru-RU" dirty="0">
                    <a:latin typeface="Arial" pitchFamily="34" charset="0"/>
                    <a:cs typeface="Arial" pitchFamily="34" charset="0"/>
                  </a:rPr>
                  <a:t>случае, когда </a:t>
                </a:r>
                <a:r>
                  <a:rPr lang="en-US" altLang="ru-RU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ru-RU" altLang="ru-RU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altLang="ru-RU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= </a:t>
                </a:r>
                <a:r>
                  <a:rPr lang="en-US" altLang="ru-RU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US" altLang="ru-RU" baseline="-25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ru-RU" altLang="ru-RU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ru-RU" alt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ru-RU" altLang="ru-RU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=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√(1/(1−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𝑣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Times New Roman"/>
                    <a:cs typeface="Times New Roman"/>
                  </a:rPr>
                  <a:t>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cs typeface="Times New Roman"/>
                          </a:rPr>
                          <m:t>𝑐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cs typeface="Times New Roman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Times New Roman"/>
                    <a:cs typeface="Times New Roman"/>
                  </a:rPr>
                  <a:t>) </a:t>
                </a:r>
                <a:r>
                  <a:rPr lang="ru-RU" alt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) частота </a:t>
                </a:r>
                <a:r>
                  <a:rPr lang="ru-RU" altLang="ru-RU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обращения</a:t>
                </a:r>
                <a:r>
                  <a:rPr lang="en-US" altLang="ru-RU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altLang="ru-RU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зависит от энергии иона и условия синхронизма нарушаются</a:t>
                </a:r>
                <a:endParaRPr lang="ru-RU" dirty="0" smtClean="0">
                  <a:latin typeface="Arial" pitchFamily="34" charset="0"/>
                  <a:cs typeface="Arial" pitchFamily="34" charset="0"/>
                </a:endParaRPr>
              </a:p>
              <a:p>
                <a:pPr algn="just"/>
                <a:endParaRPr lang="ru-RU" dirty="0">
                  <a:latin typeface="Arial" pitchFamily="34" charset="0"/>
                  <a:cs typeface="Arial" pitchFamily="34" charset="0"/>
                </a:endParaRPr>
              </a:p>
              <a:p>
                <a:pPr algn="just"/>
                <a:r>
                  <a:rPr lang="ru-RU" dirty="0" smtClean="0">
                    <a:latin typeface="Arial" pitchFamily="34" charset="0"/>
                    <a:cs typeface="Arial" pitchFamily="34" charset="0"/>
                  </a:rPr>
                  <a:t>Так, предельная энергия ускорения протона при которой перестает действовать условие синхронизма Е </a:t>
                </a:r>
                <a:r>
                  <a:rPr lang="ru-RU" altLang="ru-RU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 25 МэВ (*)</a:t>
                </a:r>
              </a:p>
              <a:p>
                <a:pPr algn="just"/>
                <a:endParaRPr lang="ru-RU" dirty="0" smtClean="0">
                  <a:latin typeface="Arial" pitchFamily="34" charset="0"/>
                  <a:cs typeface="Arial" pitchFamily="34" charset="0"/>
                </a:endParaRPr>
              </a:p>
              <a:p>
                <a:pPr algn="just"/>
                <a:endParaRPr lang="ru-RU" dirty="0" smtClean="0">
                  <a:latin typeface="Arial" pitchFamily="34" charset="0"/>
                  <a:cs typeface="Arial" pitchFamily="34" charset="0"/>
                </a:endParaRPr>
              </a:p>
              <a:p>
                <a:pPr algn="just"/>
                <a:r>
                  <a:rPr lang="ru-RU" dirty="0" smtClean="0">
                    <a:latin typeface="Arial" pitchFamily="34" charset="0"/>
                    <a:cs typeface="Arial" pitchFamily="34" charset="0"/>
                  </a:rPr>
                  <a:t>(*) МэВ – </a:t>
                </a:r>
                <a:r>
                  <a:rPr lang="ru-RU" dirty="0" err="1" smtClean="0">
                    <a:latin typeface="Arial" pitchFamily="34" charset="0"/>
                    <a:cs typeface="Arial" pitchFamily="34" charset="0"/>
                  </a:rPr>
                  <a:t>мегаэлектронвольт</a:t>
                </a:r>
                <a:r>
                  <a:rPr lang="ru-RU" dirty="0" smtClean="0">
                    <a:latin typeface="Arial" pitchFamily="34" charset="0"/>
                    <a:cs typeface="Arial" pitchFamily="34" charset="0"/>
                  </a:rPr>
                  <a:t>. Электронвольт – энергия, приобретенная электроном при прохождении разности потенциалов в 1Вольт. </a:t>
                </a:r>
              </a:p>
              <a:p>
                <a:pPr algn="just"/>
                <a:endParaRPr lang="ru-RU" dirty="0" smtClean="0">
                  <a:latin typeface="Arial" pitchFamily="34" charset="0"/>
                  <a:cs typeface="Arial" pitchFamily="34" charset="0"/>
                </a:endParaRPr>
              </a:p>
              <a:p>
                <a:pPr algn="just"/>
                <a:r>
                  <a:rPr lang="ru-RU" dirty="0" smtClean="0">
                    <a:latin typeface="Arial" pitchFamily="34" charset="0"/>
                    <a:cs typeface="Arial" pitchFamily="34" charset="0"/>
                  </a:rPr>
                  <a:t>МэВ/нуклон – энергия иона, приведенная к атомной массе </a:t>
                </a:r>
                <a:endParaRPr lang="ru-RU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438" y="612867"/>
                <a:ext cx="9001125" cy="5929957"/>
              </a:xfrm>
              <a:prstGeom prst="rect">
                <a:avLst/>
              </a:prstGeom>
              <a:blipFill rotWithShape="0">
                <a:blip r:embed="rId2"/>
                <a:stretch>
                  <a:fillRect l="-610" t="-617" r="-542" b="-823"/>
                </a:stretch>
              </a:blipFill>
              <a:ln w="19050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3F7-DB84-40B0-9F89-6DCE2F854037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2916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1438" y="36513"/>
            <a:ext cx="8997950" cy="404812"/>
          </a:xfrm>
          <a:prstGeom prst="rect">
            <a:avLst/>
          </a:prstGeom>
          <a:solidFill>
            <a:srgbClr val="69BE28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Принцип устройства циклотрона</a:t>
            </a:r>
            <a:endParaRPr lang="fr-FR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475656" y="1859003"/>
            <a:ext cx="6048672" cy="430887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Arial" pitchFamily="34" charset="0"/>
                <a:cs typeface="Arial" pitchFamily="34" charset="0"/>
              </a:rPr>
              <a:t>Изохронное магнитное поле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3F7-DB84-40B0-9F89-6DCE2F854037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8263" y="544781"/>
            <a:ext cx="9001125" cy="1200329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релятивистском случае для соблюдения условий синхронизма необходимо с ростом энергии увеличивать либо частоту либо магнитное поле.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buClrTx/>
              <a:buSzTx/>
              <a:buFontTx/>
              <a:buChar char="-"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Уменьшение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частоты		 – синхроциклотрон</a:t>
            </a:r>
          </a:p>
          <a:p>
            <a:pPr marL="285750" indent="-285750">
              <a:spcBef>
                <a:spcPct val="0"/>
              </a:spcBef>
              <a:buClrTx/>
              <a:buSzTx/>
              <a:buFontTx/>
              <a:buChar char="-"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Увеличение магнитного поля	 – изохронный циклотрон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	</a:t>
            </a:r>
            <a:endParaRPr lang="en-US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68263" y="2403783"/>
            <a:ext cx="9001125" cy="400109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При ускорении энергия иона увеличивается с ростом радиуса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E(r)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тогда</a:t>
            </a:r>
          </a:p>
          <a:p>
            <a:pPr algn="just"/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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  = </a:t>
            </a:r>
            <a:r>
              <a:rPr lang="en-US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QB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QB(r)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</a:t>
            </a:r>
            <a:r>
              <a:rPr lang="en-US" altLang="ru-RU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(r) </a:t>
            </a:r>
            <a:r>
              <a:rPr lang="en-US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ru-RU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alt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const</a:t>
            </a:r>
            <a:r>
              <a:rPr lang="en-US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en-US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B(r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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(r</a:t>
            </a:r>
            <a:r>
              <a:rPr lang="en-US" altLang="ru-RU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ru-RU" dirty="0" err="1">
                <a:latin typeface="Arial" panose="020B0604020202020204" pitchFamily="34" charset="0"/>
                <a:cs typeface="Arial" panose="020B0604020202020204" pitchFamily="34" charset="0"/>
              </a:rPr>
              <a:t>const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                                                              где  </a:t>
            </a:r>
          </a:p>
          <a:p>
            <a:pPr algn="just"/>
            <a:endParaRPr lang="ru-RU" dirty="0">
              <a:latin typeface="Arial" pitchFamily="34" charset="0"/>
              <a:cs typeface="Arial" pitchFamily="34" charset="0"/>
            </a:endParaRPr>
          </a:p>
          <a:p>
            <a:pPr algn="just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			</a:t>
            </a:r>
            <a:r>
              <a:rPr lang="en-US" i="1" dirty="0"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 –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поле в центре циклотрона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algn="just"/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				</a:t>
            </a:r>
            <a:r>
              <a:rPr lang="en-US" i="1" dirty="0"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 –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частота ВЧ генератора </a:t>
            </a:r>
          </a:p>
          <a:p>
            <a:pPr algn="just"/>
            <a:endParaRPr lang="ru-RU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i="1" dirty="0" smtClean="0"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i="1" dirty="0" smtClean="0"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h – </a:t>
            </a:r>
            <a:r>
              <a:rPr lang="ru-RU" dirty="0" smtClean="0"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гармоника ВЧ напряжения, </a:t>
            </a:r>
            <a:r>
              <a:rPr lang="ru-RU" dirty="0">
                <a:latin typeface="Arial" pitchFamily="34" charset="0"/>
                <a:cs typeface="Arial" pitchFamily="34" charset="0"/>
              </a:rPr>
              <a:t>определяет число сгустков ускоренных частиц на одной орбите, угловая протяженность каждого сгустка оценивается как 10/h градусов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</a:t>
            </a:r>
            <a:endParaRPr lang="ru-RU" dirty="0">
              <a:latin typeface="Arial" pitchFamily="34" charset="0"/>
              <a:ea typeface="Cambria Math" panose="02040503050406030204" pitchFamily="18" charset="0"/>
              <a:cs typeface="Arial" pitchFamily="34" charset="0"/>
            </a:endParaRPr>
          </a:p>
        </p:txBody>
      </p:sp>
      <p:graphicFrame>
        <p:nvGraphicFramePr>
          <p:cNvPr id="12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5443979"/>
              </p:ext>
            </p:extLst>
          </p:nvPr>
        </p:nvGraphicFramePr>
        <p:xfrm>
          <a:off x="209769" y="3356672"/>
          <a:ext cx="3384550" cy="91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" name="Формула" r:id="rId3" imgW="2222500" imgH="596900" progId="Equation.3">
                  <p:embed/>
                </p:oleObj>
              </mc:Choice>
              <mc:Fallback>
                <p:oleObj name="Формула" r:id="rId3" imgW="2222500" imgH="596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769" y="3356672"/>
                        <a:ext cx="3384550" cy="91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992521"/>
              </p:ext>
            </p:extLst>
          </p:nvPr>
        </p:nvGraphicFramePr>
        <p:xfrm>
          <a:off x="4860032" y="3356992"/>
          <a:ext cx="792162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" name="Формула" r:id="rId5" imgW="469696" imgH="393529" progId="Equation.3">
                  <p:embed/>
                </p:oleObj>
              </mc:Choice>
              <mc:Fallback>
                <p:oleObj name="Формула" r:id="rId5" imgW="469696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032" y="3356992"/>
                        <a:ext cx="792162" cy="66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3385" y="4324929"/>
            <a:ext cx="3076823" cy="559422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/>
              <p:cNvSpPr/>
              <p:nvPr/>
            </p:nvSpPr>
            <p:spPr>
              <a:xfrm>
                <a:off x="208673" y="4910852"/>
                <a:ext cx="237626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ru-RU" sz="2000" b="0" i="1" smtClean="0">
                            <a:latin typeface="Cambria Math" panose="02040503050406030204" pitchFamily="18" charset="0"/>
                          </a:rPr>
                          <m:t>вч</m:t>
                        </m:r>
                      </m:sub>
                    </m:sSub>
                  </m:oMath>
                </a14:m>
                <a:r>
                  <a:rPr lang="ru-RU" sz="2000" dirty="0" smtClean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2000" dirty="0" smtClean="0"/>
                  <a:t> </a:t>
                </a:r>
                <a:r>
                  <a:rPr lang="ru-RU" sz="2000" dirty="0" smtClean="0"/>
                  <a:t>=</a:t>
                </a:r>
                <a:r>
                  <a:rPr lang="ru-RU" sz="2000" dirty="0" smtClean="0">
                    <a:sym typeface="Symbol" panose="05050102010706020507" pitchFamily="18" charset="2"/>
                  </a:rPr>
                  <a:t></a:t>
                </a:r>
                <a:r>
                  <a:rPr lang="en-US" sz="2000" dirty="0" smtClean="0">
                    <a:sym typeface="Symbol" panose="05050102010706020507" pitchFamily="18" charset="2"/>
                  </a:rPr>
                  <a:t>/(2</a:t>
                </a:r>
                <a:r>
                  <a:rPr lang="en-US" sz="2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2000" dirty="0" smtClean="0">
                    <a:sym typeface="Symbol" panose="05050102010706020507" pitchFamily="18" charset="2"/>
                  </a:rPr>
                  <a:t>)</a:t>
                </a:r>
                <a:endParaRPr lang="ru-RU" sz="2000" dirty="0"/>
              </a:p>
            </p:txBody>
          </p:sp>
        </mc:Choice>
        <mc:Fallback xmlns=""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673" y="4910852"/>
                <a:ext cx="2376264" cy="400110"/>
              </a:xfrm>
              <a:prstGeom prst="rect">
                <a:avLst/>
              </a:prstGeom>
              <a:blipFill rotWithShape="0">
                <a:blip r:embed="rId8"/>
                <a:stretch>
                  <a:fillRect l="-1026" t="-12308" b="-2769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7C4E2F8B-9251-409D-BA2A-0479BD578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3F7-DB84-40B0-9F89-6DCE2F854037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7A7D39F-8F82-44F1-BCEA-B42C6ED3D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36513"/>
            <a:ext cx="8997950" cy="404812"/>
          </a:xfrm>
          <a:prstGeom prst="rect">
            <a:avLst/>
          </a:prstGeom>
          <a:solidFill>
            <a:srgbClr val="69BE28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Принцип устройства циклотрона</a:t>
            </a:r>
            <a:endParaRPr lang="fr-FR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4C223B2E-9B3D-4D5F-B259-80D08D604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664" y="499393"/>
            <a:ext cx="6048672" cy="430887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Arial" pitchFamily="34" charset="0"/>
                <a:cs typeface="Arial" pitchFamily="34" charset="0"/>
              </a:rPr>
              <a:t>Фокусировка частиц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Прямоугольник 6">
                <a:extLst>
                  <a:ext uri="{FF2B5EF4-FFF2-40B4-BE49-F238E27FC236}">
                    <a16:creationId xmlns="" xmlns:a16="http://schemas.microsoft.com/office/drawing/2014/main" id="{0754CC8D-366A-426F-917F-BE60919EB697}"/>
                  </a:ext>
                </a:extLst>
              </p:cNvPr>
              <p:cNvSpPr/>
              <p:nvPr/>
            </p:nvSpPr>
            <p:spPr>
              <a:xfrm>
                <a:off x="179512" y="1052736"/>
                <a:ext cx="8784976" cy="5581721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2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В азимутально-симметричном магнитном поле основным параметром, определяющим устойчивость движения частиц, является показатель спада </a:t>
                </a:r>
                <a:r>
                  <a:rPr lang="ru-RU" sz="2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 магнитного поля </a:t>
                </a:r>
                <a:r>
                  <a:rPr lang="ru-RU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(или 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field index k </a:t>
                </a:r>
                <a:r>
                  <a:rPr lang="ru-RU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в англоязычной литературе)</a:t>
                </a:r>
                <a:endParaRPr lang="ru-RU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𝑛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=−</m:t>
                      </m:r>
                      <m:f>
                        <m:fPr>
                          <m:ctrlPr>
                            <a:rPr lang="ru-RU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𝑅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𝐵</m:t>
                          </m:r>
                        </m:den>
                      </m:f>
                      <m:f>
                        <m:fPr>
                          <m:ctrlPr>
                            <a:rPr lang="ru-RU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𝐵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𝑅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≡−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𝑘</m:t>
                      </m:r>
                    </m:oMath>
                  </m:oMathPara>
                </a14:m>
                <a:endParaRPr lang="ru-RU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Магнитное поле в окрестности орбиты может быть представлено как</a:t>
                </a:r>
                <a:endParaRPr lang="ru-RU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ru-RU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𝐵</m:t>
                          </m:r>
                        </m:e>
                        <m:sub>
                          <m:r>
                            <a:rPr lang="ru-RU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sub>
                      </m:sSub>
                      <m:r>
                        <a:rPr lang="ru-RU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</m:t>
                      </m:r>
                      <m:sSup>
                        <m:sSupPr>
                          <m:ctrlPr>
                            <a:rPr lang="ru-RU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ru-RU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ru-RU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ru-RU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</m:sup>
                      </m:sSup>
                      <m:r>
                        <a:rPr lang="ru-RU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; </m:t>
                      </m:r>
                      <m:sSub>
                        <m:sSubPr>
                          <m:ctrlPr>
                            <a:rPr lang="ru-RU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ru-RU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𝐵</m:t>
                          </m:r>
                        </m:e>
                        <m:sub>
                          <m:r>
                            <a:rPr lang="ru-RU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𝑟</m:t>
                          </m:r>
                        </m:sub>
                      </m:sSub>
                      <m:r>
                        <a:rPr lang="ru-RU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=−</m:t>
                      </m:r>
                      <m:f>
                        <m:fPr>
                          <m:ctrlPr>
                            <a:rPr lang="ru-RU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ru-RU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𝑛𝐵</m:t>
                          </m:r>
                        </m:num>
                        <m:den>
                          <m:r>
                            <a:rPr lang="ru-RU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𝑅</m:t>
                          </m:r>
                        </m:den>
                      </m:f>
                      <m:r>
                        <a:rPr lang="ru-RU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</m:oMath>
                  </m:oMathPara>
                </a14:m>
                <a:endParaRPr lang="ru-RU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Частоты малых колебаний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частицы равны</a:t>
                </a:r>
                <a:endParaRPr lang="ru-RU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ru-RU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𝜔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𝑟</m:t>
                          </m:r>
                        </m:sub>
                        <m:sup>
                          <m:r>
                            <a:rPr lang="ru-RU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r>
                        <a:rPr lang="ru-RU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bSup>
                        <m:sSubSupPr>
                          <m:ctrlPr>
                            <a:rPr lang="ru-RU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ru-RU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𝜔</m:t>
                          </m:r>
                        </m:e>
                        <m:sub>
                          <m:r>
                            <a:rPr lang="ru-RU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  <m:sup>
                          <m:r>
                            <a:rPr lang="ru-RU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ru-RU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ru-RU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𝜈</m:t>
                          </m:r>
                        </m:e>
                        <m:sub>
                          <m:r>
                            <a:rPr lang="ru-RU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𝑟</m:t>
                          </m:r>
                        </m:sub>
                        <m:sup>
                          <m:r>
                            <a:rPr lang="ru-RU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r>
                        <a:rPr lang="ru-RU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bSup>
                        <m:sSubSupPr>
                          <m:ctrlPr>
                            <a:rPr lang="ru-RU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ru-RU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𝜔</m:t>
                          </m:r>
                        </m:e>
                        <m:sub>
                          <m:r>
                            <a:rPr lang="ru-RU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  <m:sup>
                          <m:r>
                            <a:rPr lang="ru-RU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ru-RU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ru-RU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1−</m:t>
                          </m:r>
                          <m:r>
                            <a:rPr lang="ru-RU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e>
                      </m:d>
                      <m:r>
                        <a:rPr lang="ru-RU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; 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      </m:t>
                      </m:r>
                      <m:sSubSup>
                        <m:sSubSupPr>
                          <m:ctrlPr>
                            <a:rPr lang="ru-RU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ru-RU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𝜔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sub>
                        <m:sup>
                          <m:r>
                            <a:rPr lang="ru-RU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r>
                        <a:rPr lang="ru-RU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bSup>
                        <m:sSubSupPr>
                          <m:ctrlPr>
                            <a:rPr lang="ru-RU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ru-RU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𝜔</m:t>
                          </m:r>
                        </m:e>
                        <m:sub>
                          <m:r>
                            <a:rPr lang="ru-RU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  <m:sup>
                          <m:r>
                            <a:rPr lang="ru-RU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ru-RU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ru-RU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𝜈</m:t>
                          </m:r>
                        </m:e>
                        <m:sub>
                          <m:r>
                            <a:rPr lang="ru-RU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sub>
                        <m:sup>
                          <m:r>
                            <a:rPr lang="ru-RU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r>
                        <a:rPr lang="ru-RU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bSup>
                        <m:sSubSupPr>
                          <m:ctrlPr>
                            <a:rPr lang="ru-RU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ru-RU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𝜔</m:t>
                          </m:r>
                        </m:e>
                        <m:sub>
                          <m:r>
                            <a:rPr lang="ru-RU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  <m:sup>
                          <m:r>
                            <a:rPr lang="ru-RU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r>
                        <a:rPr lang="ru-RU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𝑛</m:t>
                      </m:r>
                    </m:oMath>
                  </m:oMathPara>
                </a14:m>
                <a:endParaRPr lang="ru-RU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Область устойчивости малых </a:t>
                </a:r>
                <a:r>
                  <a:rPr lang="en-US" sz="2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 </a:t>
                </a:r>
                <a:r>
                  <a:rPr lang="ru-RU" sz="2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и </a:t>
                </a:r>
                <a:r>
                  <a:rPr lang="en-US" sz="2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z </a:t>
                </a:r>
                <a:r>
                  <a:rPr lang="ru-RU" sz="2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колебаний </a:t>
                </a:r>
                <a:r>
                  <a:rPr lang="ru-RU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соответствует значениям 0&lt;n&lt;1 и, следовательно, спадающему магнитному полю</a:t>
                </a:r>
                <a:r>
                  <a:rPr lang="ru-RU" sz="2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07000"/>
                  </a:lnSpc>
                  <a:spcAft>
                    <a:spcPts val="0"/>
                  </a:spcAft>
                </a:pPr>
                <a:endParaRPr lang="ru-RU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r>
                  <a:rPr lang="ru-RU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Изохронное поле циклотрона растущее и показатель спада </a:t>
                </a:r>
                <a:r>
                  <a:rPr lang="en-US" sz="2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n&lt;</a:t>
                </a:r>
                <a:r>
                  <a:rPr lang="en-US" sz="2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0</a:t>
                </a:r>
                <a:r>
                  <a:rPr lang="ru-RU" sz="2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ru-RU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Р</a:t>
                </a:r>
                <a:r>
                  <a:rPr lang="ru-RU" sz="2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адиальное </a:t>
                </a:r>
                <a:r>
                  <a:rPr lang="ru-RU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движение частиц является устойчивым, с безразмерной частотой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𝜈</m:t>
                        </m:r>
                      </m:e>
                      <m:sub>
                        <m: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𝑟</m:t>
                        </m:r>
                      </m:sub>
                      <m:sup>
                        <m: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bSup>
                    <m:r>
                      <a:rPr lang="ru-RU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ru-RU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𝛾</m:t>
                        </m:r>
                      </m:e>
                      <m:sup>
                        <m: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2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ru-RU" sz="200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r>
                  <a:rPr lang="ru-RU" sz="2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Вертикальное </a:t>
                </a:r>
                <a:r>
                  <a:rPr lang="ru-RU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движение неустойчиво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𝜈</m:t>
                        </m:r>
                      </m:e>
                      <m:sub>
                        <m: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𝑧</m:t>
                        </m:r>
                      </m:sub>
                      <m:sup>
                        <m: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bSup>
                    <m:r>
                      <a:rPr lang="ru-RU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</m:t>
                    </m:r>
                    <m:sSup>
                      <m:sSupPr>
                        <m:ctrlPr>
                          <a:rPr lang="ru-RU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ru-RU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ru-R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𝛽𝛾</m:t>
                            </m:r>
                          </m:e>
                        </m:d>
                      </m:e>
                      <m:sup>
                        <m:r>
                          <a:rPr lang="ru-R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ru-RU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Прямоугольник 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754CC8D-366A-426F-917F-BE60919EB6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1052736"/>
                <a:ext cx="8784976" cy="5581721"/>
              </a:xfrm>
              <a:prstGeom prst="rect">
                <a:avLst/>
              </a:prstGeom>
              <a:blipFill rotWithShape="0">
                <a:blip r:embed="rId2"/>
                <a:stretch>
                  <a:fillRect l="-623" t="-545" r="-623" b="-981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410251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59AA53F1-B79F-4566-B102-13B062025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3F7-DB84-40B0-9F89-6DCE2F854037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188B7BD-C05E-440D-A825-FD555257F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36513"/>
            <a:ext cx="8997950" cy="404812"/>
          </a:xfrm>
          <a:prstGeom prst="rect">
            <a:avLst/>
          </a:prstGeom>
          <a:solidFill>
            <a:srgbClr val="69BE28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Принцип устройства циклотрона</a:t>
            </a:r>
            <a:endParaRPr lang="fr-FR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04A933F9-C765-4BC8-BD54-1A2A1A073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664" y="499393"/>
            <a:ext cx="6048672" cy="430887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Arial" pitchFamily="34" charset="0"/>
                <a:cs typeface="Arial" pitchFamily="34" charset="0"/>
              </a:rPr>
              <a:t>Фокусировка частиц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BDAB201A-3CE5-451E-9065-5CC915C4796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0800" y="1412776"/>
            <a:ext cx="8061640" cy="4460907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93079809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51D062BA-4E50-4A9B-9C4B-02F6D571A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63F7-DB84-40B0-9F89-6DCE2F854037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47360E8-2195-447D-A19D-CEA8F1173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36513"/>
            <a:ext cx="8997950" cy="404812"/>
          </a:xfrm>
          <a:prstGeom prst="rect">
            <a:avLst/>
          </a:prstGeom>
          <a:solidFill>
            <a:srgbClr val="69BE28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Принцип устройства циклотрона</a:t>
            </a:r>
            <a:endParaRPr lang="fr-FR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27AAA558-5A2C-430C-AC5F-8BC037790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566957"/>
            <a:ext cx="6438916" cy="430154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Arial" pitchFamily="34" charset="0"/>
                <a:cs typeface="Arial" pitchFamily="34" charset="0"/>
              </a:rPr>
              <a:t>Основные компоненты и системы циклотронов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="" xmlns:a16="http://schemas.microsoft.com/office/drawing/2014/main" id="{D626C1FB-32E9-4880-9B71-6266C2D70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44" y="5584805"/>
            <a:ext cx="2973736" cy="92333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Источник </a:t>
            </a:r>
            <a:r>
              <a:rPr lang="ru-RU" dirty="0">
                <a:latin typeface="Arial" pitchFamily="34" charset="0"/>
                <a:cs typeface="Arial" pitchFamily="34" charset="0"/>
              </a:rPr>
              <a:t>ионов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Система инжекции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Центральная область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981" y="1129381"/>
            <a:ext cx="5793223" cy="39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220072" y="5584805"/>
            <a:ext cx="30963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itchFamily="34" charset="0"/>
                <a:cs typeface="Arial" pitchFamily="34" charset="0"/>
              </a:rPr>
              <a:t>Магнитная система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Вакуумная система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itchFamily="34" charset="0"/>
                <a:cs typeface="Arial" pitchFamily="34" charset="0"/>
              </a:rPr>
              <a:t>Система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охлаждения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4" descr="IMG_9398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2743"/>
            <a:ext cx="2669136" cy="40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16491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rlpool">
  <a:themeElements>
    <a:clrScheme name="Whirlpool 1">
      <a:dk1>
        <a:srgbClr val="000066"/>
      </a:dk1>
      <a:lt1>
        <a:srgbClr val="FFFFFF"/>
      </a:lt1>
      <a:dk2>
        <a:srgbClr val="0000CC"/>
      </a:dk2>
      <a:lt2>
        <a:srgbClr val="CCFFFF"/>
      </a:lt2>
      <a:accent1>
        <a:srgbClr val="CC99FF"/>
      </a:accent1>
      <a:accent2>
        <a:srgbClr val="9999FF"/>
      </a:accent2>
      <a:accent3>
        <a:srgbClr val="AAAAE2"/>
      </a:accent3>
      <a:accent4>
        <a:srgbClr val="DADADA"/>
      </a:accent4>
      <a:accent5>
        <a:srgbClr val="E2CAFF"/>
      </a:accent5>
      <a:accent6>
        <a:srgbClr val="8A8AE7"/>
      </a:accent6>
      <a:hlink>
        <a:srgbClr val="99CCFF"/>
      </a:hlink>
      <a:folHlink>
        <a:srgbClr val="0066FF"/>
      </a:folHlink>
    </a:clrScheme>
    <a:fontScheme name="Whirlpool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Cyr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Cyr" panose="020B0604020202020204" pitchFamily="34" charset="0"/>
          </a:defRPr>
        </a:defPPr>
      </a:lstStyle>
    </a:lnDef>
  </a:objectDefaults>
  <a:extraClrSchemeLst>
    <a:extraClrScheme>
      <a:clrScheme name="Whirlpool 1">
        <a:dk1>
          <a:srgbClr val="000066"/>
        </a:dk1>
        <a:lt1>
          <a:srgbClr val="FFFFFF"/>
        </a:lt1>
        <a:dk2>
          <a:srgbClr val="0000CC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AAAAE2"/>
        </a:accent3>
        <a:accent4>
          <a:srgbClr val="DADA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rlpool 2">
        <a:dk1>
          <a:srgbClr val="000066"/>
        </a:dk1>
        <a:lt1>
          <a:srgbClr val="FFFFFF"/>
        </a:lt1>
        <a:dk2>
          <a:srgbClr val="6699FF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B8CAFF"/>
        </a:accent3>
        <a:accent4>
          <a:srgbClr val="DADA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rlpool 3">
        <a:dk1>
          <a:srgbClr val="393939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868686"/>
        </a:accent2>
        <a:accent3>
          <a:srgbClr val="AAAAAA"/>
        </a:accent3>
        <a:accent4>
          <a:srgbClr val="DADADA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5068</TotalTime>
  <Words>1312</Words>
  <Application>Microsoft Office PowerPoint</Application>
  <PresentationFormat>Экран (4:3)</PresentationFormat>
  <Paragraphs>479</Paragraphs>
  <Slides>41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54" baseType="lpstr">
      <vt:lpstr>宋体</vt:lpstr>
      <vt:lpstr>宋体</vt:lpstr>
      <vt:lpstr>Arial</vt:lpstr>
      <vt:lpstr>Arial Cyr</vt:lpstr>
      <vt:lpstr>Calibri</vt:lpstr>
      <vt:lpstr>Cambria Math</vt:lpstr>
      <vt:lpstr>Symbol</vt:lpstr>
      <vt:lpstr>Tahoma</vt:lpstr>
      <vt:lpstr>Times New Roman</vt:lpstr>
      <vt:lpstr>Wingdings</vt:lpstr>
      <vt:lpstr>Тема Office</vt:lpstr>
      <vt:lpstr>Whirlpool</vt:lpstr>
      <vt:lpstr>Формула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Учетная запись Майкрософт</cp:lastModifiedBy>
  <cp:revision>204</cp:revision>
  <dcterms:created xsi:type="dcterms:W3CDTF">2022-06-05T12:45:26Z</dcterms:created>
  <dcterms:modified xsi:type="dcterms:W3CDTF">2023-07-05T11:31:29Z</dcterms:modified>
</cp:coreProperties>
</file>